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0" r:id="rId6"/>
    <p:sldId id="259" r:id="rId7"/>
    <p:sldId id="273" r:id="rId8"/>
    <p:sldId id="272" r:id="rId9"/>
    <p:sldId id="274" r:id="rId10"/>
    <p:sldId id="265" r:id="rId11"/>
    <p:sldId id="275" r:id="rId12"/>
    <p:sldId id="269" r:id="rId13"/>
    <p:sldId id="276" r:id="rId14"/>
    <p:sldId id="277" r:id="rId15"/>
    <p:sldId id="278" r:id="rId16"/>
    <p:sldId id="264" r:id="rId17"/>
    <p:sldId id="261" r:id="rId18"/>
  </p:sldIdLst>
  <p:sldSz cx="9144000" cy="5143500" type="screen16x9"/>
  <p:notesSz cx="6858000" cy="9144000"/>
  <p:embeddedFontLst>
    <p:embeddedFont>
      <p:font typeface="Advent Pro SemiBold" panose="020B0604020202020204" charset="0"/>
      <p:regular r:id="rId20"/>
      <p:bold r:id="rId21"/>
      <p:italic r:id="rId22"/>
      <p:boldItalic r:id="rId23"/>
    </p:embeddedFont>
    <p:embeddedFont>
      <p:font typeface="Fira Sans Condensed Medium" panose="020B0603050000020004" pitchFamily="34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Livvic Light" pitchFamily="2" charset="0"/>
      <p:regular r:id="rId32"/>
      <p:italic r:id="rId33"/>
    </p:embeddedFont>
    <p:embeddedFont>
      <p:font typeface="Maven Pro" panose="020B0604020202020204" charset="0"/>
      <p:regular r:id="rId34"/>
      <p:bold r:id="rId35"/>
    </p:embeddedFont>
    <p:embeddedFont>
      <p:font typeface="Montserrat" panose="00000500000000000000" pitchFamily="2" charset="0"/>
      <p:regular r:id="rId36"/>
      <p:bold r:id="rId37"/>
    </p:embeddedFont>
    <p:embeddedFont>
      <p:font typeface="Nunito Light" pitchFamily="2" charset="0"/>
      <p:regular r:id="rId38"/>
      <p:italic r:id="rId39"/>
    </p:embeddedFont>
    <p:embeddedFont>
      <p:font typeface="Share Tech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17E8E-A0B0-4DE6-83BA-28A6221C22CA}" v="35" dt="2025-03-06T09:16:45.920"/>
  </p1510:revLst>
</p1510:revInfo>
</file>

<file path=ppt/tableStyles.xml><?xml version="1.0" encoding="utf-8"?>
<a:tblStyleLst xmlns:a="http://schemas.openxmlformats.org/drawingml/2006/main" def="{E5890304-270C-4E99-B91A-9DEC01703A0F}">
  <a:tblStyle styleId="{E5890304-270C-4E99-B91A-9DEC01703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>
          <a:extLst>
            <a:ext uri="{FF2B5EF4-FFF2-40B4-BE49-F238E27FC236}">
              <a16:creationId xmlns:a16="http://schemas.microsoft.com/office/drawing/2014/main" id="{9DD977AB-A8C6-BF55-10A7-7F394872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c4305b01e_0_30:notes">
            <a:extLst>
              <a:ext uri="{FF2B5EF4-FFF2-40B4-BE49-F238E27FC236}">
                <a16:creationId xmlns:a16="http://schemas.microsoft.com/office/drawing/2014/main" id="{F1B5E26C-DCD9-2E6D-7332-ED84D58E6A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c4305b01e_0_30:notes">
            <a:extLst>
              <a:ext uri="{FF2B5EF4-FFF2-40B4-BE49-F238E27FC236}">
                <a16:creationId xmlns:a16="http://schemas.microsoft.com/office/drawing/2014/main" id="{D30229AE-6FBA-B5F2-8C83-D57332460B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8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>
          <a:extLst>
            <a:ext uri="{FF2B5EF4-FFF2-40B4-BE49-F238E27FC236}">
              <a16:creationId xmlns:a16="http://schemas.microsoft.com/office/drawing/2014/main" id="{D73524F0-9005-C1A5-8CEE-7426D7B83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>
            <a:extLst>
              <a:ext uri="{FF2B5EF4-FFF2-40B4-BE49-F238E27FC236}">
                <a16:creationId xmlns:a16="http://schemas.microsoft.com/office/drawing/2014/main" id="{EA80A334-539F-6D54-8161-07B6846C6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>
            <a:extLst>
              <a:ext uri="{FF2B5EF4-FFF2-40B4-BE49-F238E27FC236}">
                <a16:creationId xmlns:a16="http://schemas.microsoft.com/office/drawing/2014/main" id="{3C411950-E2E9-0AFB-4F87-1C3A41F220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905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>
          <a:extLst>
            <a:ext uri="{FF2B5EF4-FFF2-40B4-BE49-F238E27FC236}">
              <a16:creationId xmlns:a16="http://schemas.microsoft.com/office/drawing/2014/main" id="{EB07FFC7-41FB-C6C9-CADF-7ADBD5C86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>
            <a:extLst>
              <a:ext uri="{FF2B5EF4-FFF2-40B4-BE49-F238E27FC236}">
                <a16:creationId xmlns:a16="http://schemas.microsoft.com/office/drawing/2014/main" id="{F0527DFB-CACC-2491-1874-7BABB0C870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>
            <a:extLst>
              <a:ext uri="{FF2B5EF4-FFF2-40B4-BE49-F238E27FC236}">
                <a16:creationId xmlns:a16="http://schemas.microsoft.com/office/drawing/2014/main" id="{926BB57B-2D3A-0B95-9A1F-1F362A7CD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697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>
          <a:extLst>
            <a:ext uri="{FF2B5EF4-FFF2-40B4-BE49-F238E27FC236}">
              <a16:creationId xmlns:a16="http://schemas.microsoft.com/office/drawing/2014/main" id="{46D3739D-9F31-D959-1260-2DD7F2E6C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>
            <a:extLst>
              <a:ext uri="{FF2B5EF4-FFF2-40B4-BE49-F238E27FC236}">
                <a16:creationId xmlns:a16="http://schemas.microsoft.com/office/drawing/2014/main" id="{ED936731-7D58-9B2B-EE64-01B631F06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>
            <a:extLst>
              <a:ext uri="{FF2B5EF4-FFF2-40B4-BE49-F238E27FC236}">
                <a16:creationId xmlns:a16="http://schemas.microsoft.com/office/drawing/2014/main" id="{A4C0B906-D8EB-2AD5-A65C-DB49EE8B8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421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508159B6-9282-83CF-EDB9-2D067E2E3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>
            <a:extLst>
              <a:ext uri="{FF2B5EF4-FFF2-40B4-BE49-F238E27FC236}">
                <a16:creationId xmlns:a16="http://schemas.microsoft.com/office/drawing/2014/main" id="{64B2A402-AE51-DC2F-091C-F7FE50DADF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>
            <a:extLst>
              <a:ext uri="{FF2B5EF4-FFF2-40B4-BE49-F238E27FC236}">
                <a16:creationId xmlns:a16="http://schemas.microsoft.com/office/drawing/2014/main" id="{1803444F-65D6-1249-7C65-9C6A8488B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041D9E3B-7571-E2B9-4583-949A4B08C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>
            <a:extLst>
              <a:ext uri="{FF2B5EF4-FFF2-40B4-BE49-F238E27FC236}">
                <a16:creationId xmlns:a16="http://schemas.microsoft.com/office/drawing/2014/main" id="{39C84716-CB02-7D8E-EF80-D9726E9E95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>
            <a:extLst>
              <a:ext uri="{FF2B5EF4-FFF2-40B4-BE49-F238E27FC236}">
                <a16:creationId xmlns:a16="http://schemas.microsoft.com/office/drawing/2014/main" id="{38CE7530-5886-32D5-60AA-697A9C62F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44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7EB95AAB-4A30-79E9-2DB7-BB01D03CF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>
            <a:extLst>
              <a:ext uri="{FF2B5EF4-FFF2-40B4-BE49-F238E27FC236}">
                <a16:creationId xmlns:a16="http://schemas.microsoft.com/office/drawing/2014/main" id="{59547672-971B-854F-399F-5A58856206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>
            <a:extLst>
              <a:ext uri="{FF2B5EF4-FFF2-40B4-BE49-F238E27FC236}">
                <a16:creationId xmlns:a16="http://schemas.microsoft.com/office/drawing/2014/main" id="{DE9F4269-D449-3A90-D11F-8EEC70A7E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077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0" r:id="rId6"/>
    <p:sldLayoutId id="2147483663" r:id="rId7"/>
    <p:sldLayoutId id="2147483666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ynextmove.org/vets/profile/summary/13-2051.0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CFCC"/>
                </a:solidFill>
              </a:rPr>
              <a:t>Elaboration d’un Portfolio</a:t>
            </a:r>
            <a:endParaRPr sz="2000" dirty="0">
              <a:solidFill>
                <a:srgbClr val="00CFCC"/>
              </a:solidFill>
            </a:endParaRPr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CAHIER </a:t>
            </a:r>
            <a:r>
              <a:rPr lang="en" sz="6000" dirty="0">
                <a:solidFill>
                  <a:srgbClr val="00CFCC"/>
                </a:solidFill>
              </a:rPr>
              <a:t>DES</a:t>
            </a:r>
            <a:r>
              <a:rPr lang="en" sz="6000" dirty="0"/>
              <a:t> CHARGES</a:t>
            </a:r>
            <a:endParaRPr sz="6000"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261537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4"/>
          <p:cNvSpPr txBox="1">
            <a:spLocks noGrp="1"/>
          </p:cNvSpPr>
          <p:nvPr>
            <p:ph type="ctrTitle"/>
          </p:nvPr>
        </p:nvSpPr>
        <p:spPr>
          <a:xfrm>
            <a:off x="527385" y="61949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et spécificités techniques et réglementaires</a:t>
            </a:r>
            <a:endParaRPr dirty="0"/>
          </a:p>
        </p:txBody>
      </p:sp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0306AEAD-25E4-C277-71BF-794CDC985F3B}"/>
              </a:ext>
            </a:extLst>
          </p:cNvPr>
          <p:cNvSpPr txBox="1">
            <a:spLocks/>
          </p:cNvSpPr>
          <p:nvPr/>
        </p:nvSpPr>
        <p:spPr>
          <a:xfrm>
            <a:off x="527385" y="1197293"/>
            <a:ext cx="7261640" cy="33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  <a:defRPr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indent="-317500">
              <a:lnSpc>
                <a:spcPct val="115000"/>
              </a:lnSpc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u="sng" dirty="0"/>
              <a:t>Hébergement et nom de domaine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Hébergeur : </a:t>
            </a:r>
            <a:r>
              <a:rPr lang="fr-FR" sz="1200" b="0" dirty="0"/>
              <a:t>GitHub Pages, service gratuit permettant de déployer un site web statique directement depuis un repository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Nom de domaine : </a:t>
            </a:r>
            <a:r>
              <a:rPr lang="fr-FR" sz="1200" b="0" dirty="0"/>
              <a:t>attribution d’un domaine gratuit par GitHub, avec possibilité d’utiliser un domaine personnalisé.</a:t>
            </a:r>
          </a:p>
          <a:p>
            <a:pPr marL="0" indent="0">
              <a:buNone/>
            </a:pPr>
            <a:endParaRPr lang="fr-FR" sz="1200" b="0" dirty="0"/>
          </a:p>
          <a:p>
            <a:r>
              <a:rPr lang="fr-FR" u="sng" dirty="0"/>
              <a:t>Compatibilité et accessibilité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Responsive design : </a:t>
            </a:r>
            <a:r>
              <a:rPr lang="fr-FR" sz="1200" b="0" dirty="0"/>
              <a:t>adaptation à tous types d’écrans.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Navigateurs pris en charge : </a:t>
            </a:r>
            <a:r>
              <a:rPr lang="fr-FR" sz="1200" b="0" dirty="0"/>
              <a:t>compatibilité avec Chrome, Firefox, Safari et Edge.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B354F3-F361-C543-1A53-8B274BB10BB8}"/>
              </a:ext>
            </a:extLst>
          </p:cNvPr>
          <p:cNvSpPr txBox="1"/>
          <p:nvPr/>
        </p:nvSpPr>
        <p:spPr>
          <a:xfrm>
            <a:off x="8753302" y="4850425"/>
            <a:ext cx="31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>
          <a:extLst>
            <a:ext uri="{FF2B5EF4-FFF2-40B4-BE49-F238E27FC236}">
              <a16:creationId xmlns:a16="http://schemas.microsoft.com/office/drawing/2014/main" id="{FA7E9554-7805-297E-3240-B4F3A02A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4">
            <a:extLst>
              <a:ext uri="{FF2B5EF4-FFF2-40B4-BE49-F238E27FC236}">
                <a16:creationId xmlns:a16="http://schemas.microsoft.com/office/drawing/2014/main" id="{AC2749E7-C21A-FAF9-B309-57CEBEBD86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7385" y="61949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et spécificités techniques et réglementaires</a:t>
            </a:r>
            <a:endParaRPr dirty="0"/>
          </a:p>
        </p:txBody>
      </p:sp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60F40032-8FF4-F93C-E8E6-A7815512C88E}"/>
              </a:ext>
            </a:extLst>
          </p:cNvPr>
          <p:cNvSpPr txBox="1">
            <a:spLocks/>
          </p:cNvSpPr>
          <p:nvPr/>
        </p:nvSpPr>
        <p:spPr>
          <a:xfrm>
            <a:off x="527385" y="1197293"/>
            <a:ext cx="7261640" cy="33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  <a:defRPr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indent="-317500">
              <a:lnSpc>
                <a:spcPct val="115000"/>
              </a:lnSpc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u="sng" dirty="0"/>
              <a:t>CMS et extensions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GitHub Pages : </a:t>
            </a:r>
            <a:r>
              <a:rPr lang="fr-FR" sz="1200" b="0" dirty="0"/>
              <a:t>un CMS simple et efficace pour les sites statiques.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Extensions : </a:t>
            </a:r>
            <a:r>
              <a:rPr lang="fr-FR" sz="1200" b="0" dirty="0"/>
              <a:t>prise en charge des générateurs de sites statiques pour plus de personnalisation.</a:t>
            </a:r>
            <a:endParaRPr lang="fr-FR" sz="1100" b="0" dirty="0"/>
          </a:p>
          <a:p>
            <a:r>
              <a:rPr lang="fr-FR" b="1" u="sng" dirty="0"/>
              <a:t>Sécurité et sauvegarde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Protection du compte : </a:t>
            </a:r>
            <a:r>
              <a:rPr lang="fr-FR" sz="1200" b="0" dirty="0"/>
              <a:t>usage d’un mot de passe robuste.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Sauvegarde</a:t>
            </a:r>
            <a:r>
              <a:rPr lang="fr-FR" sz="1200" b="0" dirty="0"/>
              <a:t> : stockage automatique des fichiers et recommandations pour des sauvegardes régulières. (cloud &amp; local)</a:t>
            </a:r>
          </a:p>
          <a:p>
            <a:r>
              <a:rPr lang="fr-FR" u="sng" dirty="0"/>
              <a:t>Gestion des données personnelles </a:t>
            </a:r>
            <a:r>
              <a:rPr lang="fr-FR" b="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/>
              <a:t>Respect des obligations légales en matière de collecte et de traitement des données.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5318F0A-B4E8-0E64-8401-49E2F1488C2B}"/>
              </a:ext>
            </a:extLst>
          </p:cNvPr>
          <p:cNvSpPr txBox="1"/>
          <p:nvPr/>
        </p:nvSpPr>
        <p:spPr>
          <a:xfrm>
            <a:off x="8611986" y="485042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4723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8"/>
          <p:cNvSpPr txBox="1">
            <a:spLocks noGrp="1"/>
          </p:cNvSpPr>
          <p:nvPr>
            <p:ph type="ctrTitle"/>
          </p:nvPr>
        </p:nvSpPr>
        <p:spPr>
          <a:xfrm>
            <a:off x="552323" y="752496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techniques et réglementaires</a:t>
            </a:r>
          </a:p>
        </p:txBody>
      </p:sp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D3BBD471-DC32-8F0B-D4E7-092F002A7543}"/>
              </a:ext>
            </a:extLst>
          </p:cNvPr>
          <p:cNvSpPr txBox="1">
            <a:spLocks/>
          </p:cNvSpPr>
          <p:nvPr/>
        </p:nvSpPr>
        <p:spPr>
          <a:xfrm>
            <a:off x="552323" y="1330296"/>
            <a:ext cx="7261640" cy="33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  <a:defRPr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indent="-317500">
              <a:lnSpc>
                <a:spcPct val="115000"/>
              </a:lnSpc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u="sng" dirty="0"/>
              <a:t>Contraintes à prendre en compte :</a:t>
            </a:r>
          </a:p>
          <a:p>
            <a:r>
              <a:rPr lang="fr-FR" sz="1200" dirty="0"/>
              <a:t>Temps et ressources </a:t>
            </a:r>
            <a:r>
              <a:rPr lang="fr-FR" sz="1200" b="0" dirty="0"/>
              <a:t>: avec un budget de 5000 € et un délai de 140 heures, le projet doit être optimisé pour respecter ces contraintes, équivalentes au coût d’un consultant data sur deux semaines.</a:t>
            </a:r>
          </a:p>
          <a:p>
            <a:r>
              <a:rPr lang="fr-FR" sz="1200" dirty="0"/>
              <a:t>Complexité du projet : </a:t>
            </a:r>
            <a:r>
              <a:rPr lang="fr-FR" sz="1200" b="0" dirty="0"/>
              <a:t>le nombre de pages et les fonctionnalités influencent le temps de développement et de mise en ligne.</a:t>
            </a:r>
          </a:p>
          <a:p>
            <a:r>
              <a:rPr lang="fr-FR" sz="1200" dirty="0"/>
              <a:t>Budget</a:t>
            </a:r>
            <a:r>
              <a:rPr lang="fr-FR" sz="1200" b="0" dirty="0"/>
              <a:t> : GitHub Pages est gratuit, mais des coûts peuvent s'ajouter pour un domaine personnalisé ou des outils spécifiques.</a:t>
            </a:r>
          </a:p>
          <a:p>
            <a:r>
              <a:rPr lang="fr-FR" sz="1200" dirty="0"/>
              <a:t>Respect des directives du client : </a:t>
            </a:r>
            <a:r>
              <a:rPr lang="fr-FR" sz="1200" b="0" dirty="0"/>
              <a:t>conformité avec la charte graphique et les exigences définies.</a:t>
            </a:r>
            <a:endParaRPr lang="fr-FR" sz="1100" b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F411A6-A24E-B81A-04B7-7712D13FB5F9}"/>
              </a:ext>
            </a:extLst>
          </p:cNvPr>
          <p:cNvSpPr txBox="1"/>
          <p:nvPr/>
        </p:nvSpPr>
        <p:spPr>
          <a:xfrm>
            <a:off x="8611986" y="485042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>
          <a:extLst>
            <a:ext uri="{FF2B5EF4-FFF2-40B4-BE49-F238E27FC236}">
              <a16:creationId xmlns:a16="http://schemas.microsoft.com/office/drawing/2014/main" id="{D704D0AA-07EC-78E1-48B2-AFAB98ACB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8">
            <a:extLst>
              <a:ext uri="{FF2B5EF4-FFF2-40B4-BE49-F238E27FC236}">
                <a16:creationId xmlns:a16="http://schemas.microsoft.com/office/drawing/2014/main" id="{C5A1BC65-1881-32FC-96C0-15A38E7F9CF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2323" y="48649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Qualité &amp; performance</a:t>
            </a:r>
          </a:p>
        </p:txBody>
      </p:sp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C747B703-1D69-BD5E-20B9-92FD61F28355}"/>
              </a:ext>
            </a:extLst>
          </p:cNvPr>
          <p:cNvSpPr txBox="1">
            <a:spLocks/>
          </p:cNvSpPr>
          <p:nvPr/>
        </p:nvSpPr>
        <p:spPr>
          <a:xfrm>
            <a:off x="552323" y="1064290"/>
            <a:ext cx="7261640" cy="332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  <a:defRPr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indent="-317500">
              <a:lnSpc>
                <a:spcPct val="115000"/>
              </a:lnSpc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u="sng" dirty="0"/>
              <a:t>Référentiels qualité</a:t>
            </a:r>
          </a:p>
          <a:p>
            <a:pPr>
              <a:lnSpc>
                <a:spcPct val="100000"/>
              </a:lnSpc>
            </a:pPr>
            <a:r>
              <a:rPr lang="fr-FR" sz="1200" dirty="0" err="1"/>
              <a:t>Opquast</a:t>
            </a:r>
            <a:r>
              <a:rPr lang="fr-FR" sz="1200" b="0" dirty="0"/>
              <a:t> : garantit un site de qualité en matière d’accessibilité, ergonomie, cohérence et performance.</a:t>
            </a:r>
          </a:p>
          <a:p>
            <a:pPr>
              <a:lnSpc>
                <a:spcPct val="100000"/>
              </a:lnSpc>
            </a:pPr>
            <a:r>
              <a:rPr lang="fr-FR" sz="1200" dirty="0"/>
              <a:t>WCAG</a:t>
            </a:r>
            <a:r>
              <a:rPr lang="fr-FR" sz="1200" b="0" dirty="0"/>
              <a:t> : assure l’accessibilité du contenu web pour les personnes en situation de handicap.</a:t>
            </a:r>
          </a:p>
          <a:p>
            <a:pPr>
              <a:lnSpc>
                <a:spcPct val="100000"/>
              </a:lnSpc>
            </a:pPr>
            <a:r>
              <a:rPr lang="fr-FR" sz="1200" dirty="0"/>
              <a:t>ISO</a:t>
            </a:r>
            <a:r>
              <a:rPr lang="fr-FR" sz="1200" b="0" dirty="0"/>
              <a:t> </a:t>
            </a:r>
            <a:r>
              <a:rPr lang="fr-FR" sz="1200" dirty="0"/>
              <a:t>9241-11</a:t>
            </a:r>
            <a:r>
              <a:rPr lang="fr-FR" sz="1200" b="0" dirty="0"/>
              <a:t> : norme internationale définissant les exigences ergonomiques pour l'interaction utilisateur-système.</a:t>
            </a:r>
          </a:p>
          <a:p>
            <a:pPr>
              <a:lnSpc>
                <a:spcPct val="100000"/>
              </a:lnSpc>
            </a:pPr>
            <a:endParaRPr lang="fr-FR" sz="1200" b="0" dirty="0"/>
          </a:p>
          <a:p>
            <a:r>
              <a:rPr lang="fr-FR" u="sng" dirty="0"/>
              <a:t>Modalités de recette</a:t>
            </a:r>
          </a:p>
          <a:p>
            <a:pPr>
              <a:lnSpc>
                <a:spcPct val="100000"/>
              </a:lnSpc>
            </a:pPr>
            <a:r>
              <a:rPr lang="fr-FR" sz="1200" dirty="0"/>
              <a:t>Tests fonctionnels : </a:t>
            </a:r>
            <a:r>
              <a:rPr lang="fr-FR" sz="1200" b="0" dirty="0"/>
              <a:t>vérification des interactions et du parcours utilisateur.</a:t>
            </a:r>
          </a:p>
          <a:p>
            <a:pPr>
              <a:lnSpc>
                <a:spcPct val="100000"/>
              </a:lnSpc>
            </a:pPr>
            <a:r>
              <a:rPr lang="fr-FR" sz="1200" dirty="0"/>
              <a:t>Compatibilité</a:t>
            </a:r>
            <a:r>
              <a:rPr lang="fr-FR" sz="1200" b="0" dirty="0"/>
              <a:t> : tests sur différents appareils et navigateurs.</a:t>
            </a:r>
          </a:p>
          <a:p>
            <a:pPr>
              <a:lnSpc>
                <a:spcPct val="100000"/>
              </a:lnSpc>
            </a:pPr>
            <a:r>
              <a:rPr lang="fr-FR" sz="1200" dirty="0"/>
              <a:t>Performance</a:t>
            </a:r>
            <a:r>
              <a:rPr lang="fr-FR" sz="1200" b="0" dirty="0"/>
              <a:t> : optimisation du temps de chargement et des images.</a:t>
            </a:r>
          </a:p>
          <a:p>
            <a:pPr>
              <a:lnSpc>
                <a:spcPct val="100000"/>
              </a:lnSpc>
            </a:pPr>
            <a:r>
              <a:rPr lang="fr-FR" sz="1200" dirty="0"/>
              <a:t>Ergonomie</a:t>
            </a:r>
            <a:r>
              <a:rPr lang="fr-FR" sz="1200" b="0" dirty="0"/>
              <a:t> : clarté de l’interface et attrait visuel.</a:t>
            </a:r>
          </a:p>
          <a:p>
            <a:pPr>
              <a:lnSpc>
                <a:spcPct val="100000"/>
              </a:lnSpc>
            </a:pPr>
            <a:r>
              <a:rPr lang="fr-FR" sz="1200" dirty="0"/>
              <a:t>Accessibilité &amp; conformité </a:t>
            </a:r>
            <a:r>
              <a:rPr lang="fr-FR" sz="1200" b="0" dirty="0"/>
              <a:t>: respect des normes WCAG et RGPD.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34615F1-18EF-D099-5FEF-D5D40DBC5F06}"/>
              </a:ext>
            </a:extLst>
          </p:cNvPr>
          <p:cNvSpPr txBox="1"/>
          <p:nvPr/>
        </p:nvSpPr>
        <p:spPr>
          <a:xfrm>
            <a:off x="8603674" y="4850425"/>
            <a:ext cx="465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4583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>
          <a:extLst>
            <a:ext uri="{FF2B5EF4-FFF2-40B4-BE49-F238E27FC236}">
              <a16:creationId xmlns:a16="http://schemas.microsoft.com/office/drawing/2014/main" id="{FDB4BBC5-7EB0-DB46-7E6C-9F49B8165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8">
            <a:extLst>
              <a:ext uri="{FF2B5EF4-FFF2-40B4-BE49-F238E27FC236}">
                <a16:creationId xmlns:a16="http://schemas.microsoft.com/office/drawing/2014/main" id="{24CD4630-F63C-22AE-3D2A-4E14F33943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2323" y="48649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Qualité &amp; performance</a:t>
            </a:r>
          </a:p>
        </p:txBody>
      </p:sp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A252D133-DD75-777E-3C11-3DABE071CCEF}"/>
              </a:ext>
            </a:extLst>
          </p:cNvPr>
          <p:cNvSpPr txBox="1">
            <a:spLocks/>
          </p:cNvSpPr>
          <p:nvPr/>
        </p:nvSpPr>
        <p:spPr>
          <a:xfrm>
            <a:off x="552323" y="1064290"/>
            <a:ext cx="7261640" cy="380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  <a:defRPr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indent="-317500">
              <a:lnSpc>
                <a:spcPct val="115000"/>
              </a:lnSpc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None/>
            </a:pPr>
            <a:r>
              <a:rPr lang="fr-FR" b="0" i="1" dirty="0"/>
              <a:t>KPI à suivre pour vérifier le bon déroulement du projet</a:t>
            </a:r>
          </a:p>
          <a:p>
            <a:r>
              <a:rPr lang="fr-FR" sz="1200" u="sng" dirty="0"/>
              <a:t>1. Coûts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/>
              <a:t>Écart budget prévu vs réel : suivi des 5000 € et identification des dépassements.</a:t>
            </a:r>
          </a:p>
          <a:p>
            <a:r>
              <a:rPr lang="fr-FR" sz="1200" b="1" u="sng" dirty="0"/>
              <a:t>2. Délais 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 b="0" dirty="0"/>
              <a:t>Respect du planning : comparaison entre la date de livraison prévue et effective.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 b="0" dirty="0"/>
              <a:t>Durée moyenne des tâches : détection des goulots d’étranglement pour optimisation.</a:t>
            </a:r>
          </a:p>
          <a:p>
            <a:r>
              <a:rPr lang="fr-FR" sz="1200" b="1" u="sng" dirty="0"/>
              <a:t>3. Qualité :</a:t>
            </a:r>
            <a:endParaRPr lang="fr-FR" sz="1200" b="0" u="sng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 b="0" dirty="0"/>
              <a:t>Taux de conformité aux exigences (WCAG, </a:t>
            </a:r>
            <a:r>
              <a:rPr lang="fr-FR" sz="1200" b="0" dirty="0" err="1"/>
              <a:t>Opquast</a:t>
            </a:r>
            <a:r>
              <a:rPr lang="fr-FR" sz="1200" b="0" dirty="0"/>
              <a:t>, charte graphique).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 b="0" dirty="0"/>
              <a:t>Nombre de bugs détectés et corrigés.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 b="0" dirty="0"/>
              <a:t>Satisfaction utilisateur : notes et retours des premiers tests.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 b="0" dirty="0"/>
              <a:t>Temps de chargement des pages : objectif &lt; 3 sec.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4. Efficacité et avancement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% des tâches complétées</a:t>
            </a:r>
            <a:r>
              <a:rPr lang="fr-FR" dirty="0"/>
              <a:t> par rapport aux fonctionnalités prévues.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Nombre de fonctionnalités livrées</a:t>
            </a:r>
            <a:r>
              <a:rPr lang="fr-FR" dirty="0"/>
              <a:t> (galerie, filtre, formulaire…).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Compatibilité multi-supports</a:t>
            </a:r>
            <a:r>
              <a:rPr lang="fr-FR" dirty="0"/>
              <a:t> : validation sur </a:t>
            </a:r>
            <a:r>
              <a:rPr lang="fr-FR" b="1" dirty="0"/>
              <a:t>desktop, mobile, tablette</a:t>
            </a:r>
            <a:r>
              <a:rPr lang="fr-FR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DF7A1E-F004-76EB-2403-38620E12CACB}"/>
              </a:ext>
            </a:extLst>
          </p:cNvPr>
          <p:cNvSpPr txBox="1"/>
          <p:nvPr/>
        </p:nvSpPr>
        <p:spPr>
          <a:xfrm>
            <a:off x="8591678" y="4850425"/>
            <a:ext cx="47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891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>
          <a:extLst>
            <a:ext uri="{FF2B5EF4-FFF2-40B4-BE49-F238E27FC236}">
              <a16:creationId xmlns:a16="http://schemas.microsoft.com/office/drawing/2014/main" id="{A199A38E-61BA-9B10-D00F-C0EEC8ED0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8">
            <a:extLst>
              <a:ext uri="{FF2B5EF4-FFF2-40B4-BE49-F238E27FC236}">
                <a16:creationId xmlns:a16="http://schemas.microsoft.com/office/drawing/2014/main" id="{1AB096D6-9112-64E7-F9C2-14D2A5FFD7E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2323" y="48649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Qualité &amp; performance</a:t>
            </a:r>
          </a:p>
        </p:txBody>
      </p:sp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AF7C7570-DDE2-CE5E-2523-23C38BE32972}"/>
              </a:ext>
            </a:extLst>
          </p:cNvPr>
          <p:cNvSpPr txBox="1">
            <a:spLocks/>
          </p:cNvSpPr>
          <p:nvPr/>
        </p:nvSpPr>
        <p:spPr>
          <a:xfrm>
            <a:off x="552323" y="1130792"/>
            <a:ext cx="7261640" cy="307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  <a:defRPr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indent="-317500">
              <a:lnSpc>
                <a:spcPct val="115000"/>
              </a:lnSpc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None/>
            </a:pPr>
            <a:r>
              <a:rPr lang="fr-FR" b="0" i="1" dirty="0"/>
              <a:t>KPI à suivre pour vérifier le bon déroulement du projet</a:t>
            </a:r>
          </a:p>
          <a:p>
            <a:pPr marL="0" indent="0">
              <a:buNone/>
            </a:pPr>
            <a:endParaRPr lang="fr-FR" b="0" i="1" dirty="0"/>
          </a:p>
          <a:p>
            <a:r>
              <a:rPr lang="fr-FR" sz="1200" dirty="0"/>
              <a:t>4. Efficacité et avancement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/>
              <a:t>Pourcentage des tâches complétées par rapport aux fonctionnalités prévues.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/>
              <a:t>Nombre de fonctionnalités livrées (galerie, filtre, formulaire…).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/>
              <a:t>Compatibilité multi-support : validation sur desktop, mobile, tablette.</a:t>
            </a:r>
            <a:endParaRPr lang="fr-FR" b="0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0F66D6-8BBA-834C-0233-EBBAB9A48C04}"/>
              </a:ext>
            </a:extLst>
          </p:cNvPr>
          <p:cNvSpPr txBox="1"/>
          <p:nvPr/>
        </p:nvSpPr>
        <p:spPr>
          <a:xfrm>
            <a:off x="8562108" y="4850425"/>
            <a:ext cx="50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8005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RETRO PLANNING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E2786E-BC9A-A1C2-552B-ED1EBD96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57" y="1188964"/>
            <a:ext cx="6922635" cy="298608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C07FAA6-0ED5-B8E9-A01D-CFC8499C8E4B}"/>
              </a:ext>
            </a:extLst>
          </p:cNvPr>
          <p:cNvSpPr txBox="1"/>
          <p:nvPr/>
        </p:nvSpPr>
        <p:spPr>
          <a:xfrm>
            <a:off x="8645236" y="4850425"/>
            <a:ext cx="42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Devis</a:t>
            </a:r>
            <a:endParaRPr sz="3000" dirty="0"/>
          </a:p>
        </p:txBody>
      </p:sp>
      <p:sp>
        <p:nvSpPr>
          <p:cNvPr id="18" name="Google Shape;507;p28">
            <a:extLst>
              <a:ext uri="{FF2B5EF4-FFF2-40B4-BE49-F238E27FC236}">
                <a16:creationId xmlns:a16="http://schemas.microsoft.com/office/drawing/2014/main" id="{2D083F48-6F39-C7A8-549E-A26279964596}"/>
              </a:ext>
            </a:extLst>
          </p:cNvPr>
          <p:cNvSpPr txBox="1">
            <a:spLocks/>
          </p:cNvSpPr>
          <p:nvPr/>
        </p:nvSpPr>
        <p:spPr>
          <a:xfrm>
            <a:off x="552323" y="1064289"/>
            <a:ext cx="7261640" cy="366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  <a:defRPr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indent="-317500">
              <a:lnSpc>
                <a:spcPct val="115000"/>
              </a:lnSpc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None/>
            </a:pPr>
            <a:r>
              <a:rPr lang="fr-FR" dirty="0"/>
              <a:t>1. Ressources humaines (RH)</a:t>
            </a:r>
          </a:p>
          <a:p>
            <a:pPr marL="0" indent="0">
              <a:buNone/>
            </a:pPr>
            <a:r>
              <a:rPr lang="fr-FR" sz="1200" b="0" dirty="0"/>
              <a:t>Temps de développement : 5000 € (équivalent à 2 semaines de travail d’un consultant data).</a:t>
            </a:r>
          </a:p>
          <a:p>
            <a:pPr marL="0" indent="0">
              <a:buNone/>
            </a:pPr>
            <a:r>
              <a:rPr lang="fr-FR" sz="1200" b="0" dirty="0"/>
              <a:t>Temps de maintenance : 0 € (inclus si quelconque problème survient)</a:t>
            </a:r>
          </a:p>
          <a:p>
            <a:pPr marL="0" indent="0">
              <a:buNone/>
            </a:pPr>
            <a:r>
              <a:rPr lang="fr-FR" dirty="0"/>
              <a:t>2. Achats matériels et immatériels</a:t>
            </a:r>
          </a:p>
          <a:p>
            <a:pPr marL="0" indent="0">
              <a:buNone/>
            </a:pPr>
            <a:r>
              <a:rPr lang="fr-FR" sz="1200" b="0" dirty="0"/>
              <a:t>Nom de domaine (non personnalisé) : 0 €</a:t>
            </a:r>
          </a:p>
          <a:p>
            <a:pPr marL="0" indent="0">
              <a:buNone/>
            </a:pPr>
            <a:r>
              <a:rPr lang="fr-FR" sz="1200" b="0" dirty="0"/>
              <a:t>Hébergement (GitHub Pages) : 0 €</a:t>
            </a:r>
          </a:p>
          <a:p>
            <a:pPr marL="0" indent="0">
              <a:buNone/>
            </a:pPr>
            <a:r>
              <a:rPr lang="fr-FR" sz="1200" b="0" dirty="0"/>
              <a:t>Outils utilisés (version de base) : 0 €</a:t>
            </a:r>
          </a:p>
          <a:p>
            <a:pPr marL="0" indent="0">
              <a:buNone/>
            </a:pPr>
            <a:r>
              <a:rPr lang="fr-FR" dirty="0"/>
              <a:t>3. Marge commerciale : 0 €</a:t>
            </a:r>
          </a:p>
          <a:p>
            <a:pPr marL="0" indent="0">
              <a:buNone/>
            </a:pPr>
            <a:r>
              <a:rPr lang="fr-FR" b="0" i="1" u="sng" dirty="0"/>
              <a:t>Prix final : 5000 €</a:t>
            </a:r>
            <a:endParaRPr lang="fr-FR" i="1" u="sng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E818828-0870-5329-0ECF-66D871D2EFA0}"/>
              </a:ext>
            </a:extLst>
          </p:cNvPr>
          <p:cNvSpPr txBox="1"/>
          <p:nvPr/>
        </p:nvSpPr>
        <p:spPr>
          <a:xfrm>
            <a:off x="8562110" y="4850425"/>
            <a:ext cx="5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dirty="0"/>
              <a:t>Présentation du projet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dirty="0"/>
              <a:t>Enjeux et objectifs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dirty="0"/>
              <a:t>Équipe projet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dirty="0"/>
              <a:t>Spécifications ergonomiques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dirty="0"/>
              <a:t>Spécifications fonctionnelles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dirty="0"/>
              <a:t>Spécifications techniques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dirty="0"/>
              <a:t>Contraintes techniques et réglementaires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dirty="0"/>
              <a:t>Qualité et performance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dirty="0"/>
              <a:t>Rétroplanning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dirty="0"/>
              <a:t>Devis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DDD478-905D-746D-D350-F6774CCC828F}"/>
              </a:ext>
            </a:extLst>
          </p:cNvPr>
          <p:cNvSpPr txBox="1"/>
          <p:nvPr/>
        </p:nvSpPr>
        <p:spPr>
          <a:xfrm>
            <a:off x="8753302" y="4850425"/>
            <a:ext cx="31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597560" y="417280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ENJEUX &amp; OBJECTIFS</a:t>
            </a:r>
            <a:endParaRPr dirty="0"/>
          </a:p>
        </p:txBody>
      </p:sp>
      <p:sp>
        <p:nvSpPr>
          <p:cNvPr id="488" name="Google Shape;488;p27"/>
          <p:cNvSpPr/>
          <p:nvPr/>
        </p:nvSpPr>
        <p:spPr>
          <a:xfrm>
            <a:off x="234549" y="29265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07;p28">
            <a:extLst>
              <a:ext uri="{FF2B5EF4-FFF2-40B4-BE49-F238E27FC236}">
                <a16:creationId xmlns:a16="http://schemas.microsoft.com/office/drawing/2014/main" id="{26F918DF-1F21-82E1-34EA-F8B5C4B5BCEC}"/>
              </a:ext>
            </a:extLst>
          </p:cNvPr>
          <p:cNvSpPr txBox="1">
            <a:spLocks/>
          </p:cNvSpPr>
          <p:nvPr/>
        </p:nvSpPr>
        <p:spPr>
          <a:xfrm>
            <a:off x="172258" y="1331844"/>
            <a:ext cx="7773808" cy="310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dirty="0"/>
              <a:t>	Le projet vise à concevoir un portfolio en ligne structuré et professionnel, mettant en valeur mes réalisations, compétences et expériences acquises lors de ma formation de Data </a:t>
            </a:r>
            <a:r>
              <a:rPr lang="fr-FR" dirty="0" err="1"/>
              <a:t>Analyst</a:t>
            </a:r>
            <a:r>
              <a:rPr lang="fr-FR" dirty="0"/>
              <a:t> chez </a:t>
            </a:r>
            <a:r>
              <a:rPr lang="fr-FR" dirty="0" err="1"/>
              <a:t>OpenClassrooms</a:t>
            </a:r>
            <a:r>
              <a:rPr lang="fr-FR" dirty="0"/>
              <a:t>.</a:t>
            </a:r>
          </a:p>
          <a:p>
            <a:r>
              <a:rPr lang="fr-FR" dirty="0"/>
              <a:t>	Ce portfolio constituera un CV interactif et visuel, offrant une présentation claire et dynamique de mon parcours.</a:t>
            </a:r>
          </a:p>
          <a:p>
            <a:endParaRPr lang="fr-FR" b="1" dirty="0"/>
          </a:p>
          <a:p>
            <a:r>
              <a:rPr lang="fr-FR" b="1" dirty="0"/>
              <a:t>	L'objectif de la création de ce Portfolio est de :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Accroître ma visibilité professionnelle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Démontrer mes compétences en data analyse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Développer mon réseau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Attirer l’attention des recruteurs et clients potentiels</a:t>
            </a:r>
          </a:p>
          <a:p>
            <a:pPr marL="114300" indent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867661-58AE-9C2F-DD7C-1267189005F0}"/>
              </a:ext>
            </a:extLst>
          </p:cNvPr>
          <p:cNvSpPr txBox="1"/>
          <p:nvPr/>
        </p:nvSpPr>
        <p:spPr>
          <a:xfrm>
            <a:off x="8753302" y="4850425"/>
            <a:ext cx="31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80;p27">
            <a:extLst>
              <a:ext uri="{FF2B5EF4-FFF2-40B4-BE49-F238E27FC236}">
                <a16:creationId xmlns:a16="http://schemas.microsoft.com/office/drawing/2014/main" id="{6747425D-1665-E4C6-C6FD-1EB4C7C14159}"/>
              </a:ext>
            </a:extLst>
          </p:cNvPr>
          <p:cNvSpPr txBox="1">
            <a:spLocks/>
          </p:cNvSpPr>
          <p:nvPr/>
        </p:nvSpPr>
        <p:spPr>
          <a:xfrm>
            <a:off x="597560" y="417280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/>
              <a:t>ENJEUX &amp; OBJECTIFS</a:t>
            </a:r>
            <a:endParaRPr lang="fr-FR" dirty="0"/>
          </a:p>
        </p:txBody>
      </p:sp>
      <p:sp>
        <p:nvSpPr>
          <p:cNvPr id="14" name="Google Shape;507;p28">
            <a:extLst>
              <a:ext uri="{FF2B5EF4-FFF2-40B4-BE49-F238E27FC236}">
                <a16:creationId xmlns:a16="http://schemas.microsoft.com/office/drawing/2014/main" id="{5A2FED28-7047-3C41-6E95-14EBBAE73A2A}"/>
              </a:ext>
            </a:extLst>
          </p:cNvPr>
          <p:cNvSpPr txBox="1">
            <a:spLocks/>
          </p:cNvSpPr>
          <p:nvPr/>
        </p:nvSpPr>
        <p:spPr>
          <a:xfrm>
            <a:off x="172257" y="1268819"/>
            <a:ext cx="8574793" cy="369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200" b="1" dirty="0"/>
              <a:t>Besoins de l’entreprise</a:t>
            </a:r>
          </a:p>
          <a:p>
            <a:endParaRPr lang="fr-FR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Évaluer mes compétences à travers des livrables concrets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Observer ma posture professionnelle en tant que consultant Data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b="1" dirty="0"/>
              <a:t>Objectifs SMART </a:t>
            </a:r>
          </a:p>
          <a:p>
            <a:endParaRPr lang="fr-FR" sz="12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b="1" dirty="0"/>
              <a:t>Spécifique</a:t>
            </a:r>
            <a:r>
              <a:rPr lang="fr-FR" sz="1200" dirty="0"/>
              <a:t> : Concevoir un portfolio en ligne professionnel mettant en avant mes compétences en analyse de données</a:t>
            </a:r>
          </a:p>
          <a:p>
            <a:pPr marL="2857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b="1" dirty="0"/>
              <a:t>Mesurable</a:t>
            </a:r>
            <a:r>
              <a:rPr lang="fr-FR" sz="1200" dirty="0"/>
              <a:t> : Publier l’ensemble de mes projets sur le portfolio d’ici la fin du mois</a:t>
            </a:r>
          </a:p>
          <a:p>
            <a:pPr marL="2857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b="1" dirty="0"/>
              <a:t>Atteignable</a:t>
            </a:r>
            <a:r>
              <a:rPr lang="fr-FR" sz="1200" dirty="0"/>
              <a:t> : Développer une plateforme simple et efficace valorisant à la fois mes hard </a:t>
            </a:r>
            <a:r>
              <a:rPr lang="fr-FR" sz="1200" dirty="0" err="1"/>
              <a:t>skills</a:t>
            </a:r>
            <a:r>
              <a:rPr lang="fr-FR" sz="1200" dirty="0"/>
              <a:t> et soft </a:t>
            </a:r>
            <a:r>
              <a:rPr lang="fr-FR" sz="1200" dirty="0" err="1"/>
              <a:t>skills</a:t>
            </a:r>
            <a:endParaRPr lang="fr-FR" sz="1200" dirty="0"/>
          </a:p>
          <a:p>
            <a:pPr marL="2857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b="1" dirty="0"/>
              <a:t>Réaliste</a:t>
            </a:r>
            <a:r>
              <a:rPr lang="fr-FR" sz="1200" dirty="0"/>
              <a:t> : Assurer une mise à jour régulière du contenu pour refléter l’évolution de mes compétences</a:t>
            </a:r>
          </a:p>
          <a:p>
            <a:pPr marL="2857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b="1" dirty="0"/>
              <a:t>Temporellement défini</a:t>
            </a:r>
            <a:r>
              <a:rPr lang="fr-FR" sz="1200" dirty="0"/>
              <a:t> : Lancer le portfolio en ligne sous deux semaines</a:t>
            </a:r>
          </a:p>
          <a:p>
            <a:pPr marL="114300" indent="0"/>
            <a:endParaRPr lang="fr-FR" sz="1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DC802F-3798-A2BA-F750-1A3C9335DB4B}"/>
              </a:ext>
            </a:extLst>
          </p:cNvPr>
          <p:cNvSpPr txBox="1"/>
          <p:nvPr/>
        </p:nvSpPr>
        <p:spPr>
          <a:xfrm>
            <a:off x="8753302" y="4850425"/>
            <a:ext cx="31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156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39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91" r="691"/>
          <a:stretch/>
        </p:blipFill>
        <p:spPr>
          <a:xfrm>
            <a:off x="1482407" y="1939404"/>
            <a:ext cx="2510395" cy="143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EQUIPE PROJET</a:t>
            </a:r>
            <a:endParaRPr sz="3000" dirty="0"/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306620" y="1687429"/>
            <a:ext cx="26556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Amine RAGUED</a:t>
            </a:r>
            <a:endParaRPr dirty="0"/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4306620" y="2186302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Analyst </a:t>
            </a: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1230432" y="1687429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6024281" y="4182324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7E7315-F63C-6B82-855E-711E9B0BEE0D}"/>
              </a:ext>
            </a:extLst>
          </p:cNvPr>
          <p:cNvSpPr txBox="1"/>
          <p:nvPr/>
        </p:nvSpPr>
        <p:spPr>
          <a:xfrm>
            <a:off x="8753302" y="4850425"/>
            <a:ext cx="31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235559"/>
            <a:ext cx="7261640" cy="3644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Simplicité et clarté </a:t>
            </a:r>
            <a:r>
              <a:rPr lang="fr-FR" sz="1200" dirty="0"/>
              <a:t>: un design épuré pour une navigation fluide.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Hiérarchie visuelle </a:t>
            </a:r>
            <a:r>
              <a:rPr lang="fr-FR" sz="1200" dirty="0"/>
              <a:t>: structuration efficace avec titres, sous-titres et mise en page soignée pour guider l’utilisateur.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Lisibilité</a:t>
            </a:r>
            <a:r>
              <a:rPr lang="fr-FR" sz="1200" dirty="0"/>
              <a:t> : typographies adaptées et contraste optimisé pour un confort de lecture optimal.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Harmonie graphique : </a:t>
            </a:r>
            <a:r>
              <a:rPr lang="fr-FR" sz="1200" dirty="0"/>
              <a:t>choix de couleurs cohérentes et maintien d’un style visuel homogène.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Navigation intuitive : </a:t>
            </a:r>
            <a:r>
              <a:rPr lang="fr-FR" sz="1200" dirty="0"/>
              <a:t>éléments de navigation uniformes pour une expérience fluide.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Accessibilité et performance </a:t>
            </a:r>
            <a:r>
              <a:rPr lang="fr-FR" sz="1200" dirty="0"/>
              <a:t>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100" dirty="0"/>
              <a:t>Adaptabilité : affichage optimisé pour tous les écrans.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100" dirty="0"/>
              <a:t>Optimisation : réduction des temps de chargement grâce à des fichiers allégés.</a:t>
            </a: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911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Spécifications Ergonomiques</a:t>
            </a:r>
            <a:endParaRPr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998371" y="-568399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23C6EB56-33B1-9814-9F59-FF99718D1C4F}"/>
              </a:ext>
            </a:extLst>
          </p:cNvPr>
          <p:cNvSpPr txBox="1"/>
          <p:nvPr/>
        </p:nvSpPr>
        <p:spPr>
          <a:xfrm>
            <a:off x="8753302" y="4850425"/>
            <a:ext cx="31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>
          <a:extLst>
            <a:ext uri="{FF2B5EF4-FFF2-40B4-BE49-F238E27FC236}">
              <a16:creationId xmlns:a16="http://schemas.microsoft.com/office/drawing/2014/main" id="{36211645-5E35-7958-CEBD-A7D96E28D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>
            <a:extLst>
              <a:ext uri="{FF2B5EF4-FFF2-40B4-BE49-F238E27FC236}">
                <a16:creationId xmlns:a16="http://schemas.microsoft.com/office/drawing/2014/main" id="{A9BD1B7E-C865-2B31-F423-A38F5A1D8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8825" y="1477011"/>
            <a:ext cx="7261640" cy="2671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Navigation intuitive : </a:t>
            </a:r>
            <a:r>
              <a:rPr lang="fr-FR" sz="1200" dirty="0"/>
              <a:t>menu clair et structuré pour un accès facile aux différentes sections.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Repérage efficace : </a:t>
            </a:r>
            <a:r>
              <a:rPr lang="fr-FR" sz="1200" dirty="0"/>
              <a:t>indications visuelles facilitant l’orientation de l’utilisateur.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Expérience fluide : </a:t>
            </a:r>
            <a:r>
              <a:rPr lang="fr-FR" sz="1200" dirty="0"/>
              <a:t>transitions naturelles et réactivité optimale aux interactions.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Hiérarchisation de l’information : </a:t>
            </a:r>
            <a:r>
              <a:rPr lang="fr-FR" sz="1200" dirty="0"/>
              <a:t>mise en avant des contenus clés et organisation logique pour une meilleure compréhension.</a:t>
            </a:r>
            <a:endParaRPr lang="fr-FR" sz="1100" dirty="0"/>
          </a:p>
        </p:txBody>
      </p:sp>
      <p:sp>
        <p:nvSpPr>
          <p:cNvPr id="508" name="Google Shape;508;p28">
            <a:extLst>
              <a:ext uri="{FF2B5EF4-FFF2-40B4-BE49-F238E27FC236}">
                <a16:creationId xmlns:a16="http://schemas.microsoft.com/office/drawing/2014/main" id="{E0E616E4-2092-E825-79B8-003771D834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911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Spécifications Ergonomiques</a:t>
            </a:r>
            <a:endParaRPr dirty="0"/>
          </a:p>
        </p:txBody>
      </p:sp>
      <p:grpSp>
        <p:nvGrpSpPr>
          <p:cNvPr id="529" name="Google Shape;529;p28">
            <a:extLst>
              <a:ext uri="{FF2B5EF4-FFF2-40B4-BE49-F238E27FC236}">
                <a16:creationId xmlns:a16="http://schemas.microsoft.com/office/drawing/2014/main" id="{04F98699-1050-1C05-4C1D-0F817D0540A3}"/>
              </a:ext>
            </a:extLst>
          </p:cNvPr>
          <p:cNvGrpSpPr/>
          <p:nvPr/>
        </p:nvGrpSpPr>
        <p:grpSpPr>
          <a:xfrm>
            <a:off x="7998371" y="-568399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>
              <a:extLst>
                <a:ext uri="{FF2B5EF4-FFF2-40B4-BE49-F238E27FC236}">
                  <a16:creationId xmlns:a16="http://schemas.microsoft.com/office/drawing/2014/main" id="{47A29CE4-1EAD-D64D-EACA-B13D7DD1E924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>
              <a:extLst>
                <a:ext uri="{FF2B5EF4-FFF2-40B4-BE49-F238E27FC236}">
                  <a16:creationId xmlns:a16="http://schemas.microsoft.com/office/drawing/2014/main" id="{9E0390FC-1AE9-D009-A734-E512C213EB64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>
              <a:extLst>
                <a:ext uri="{FF2B5EF4-FFF2-40B4-BE49-F238E27FC236}">
                  <a16:creationId xmlns:a16="http://schemas.microsoft.com/office/drawing/2014/main" id="{D1D08BFB-0650-0891-21B8-64586DAC0A7B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>
              <a:extLst>
                <a:ext uri="{FF2B5EF4-FFF2-40B4-BE49-F238E27FC236}">
                  <a16:creationId xmlns:a16="http://schemas.microsoft.com/office/drawing/2014/main" id="{467944CD-F4D6-5B9E-C43E-3D31B4F18DA4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>
              <a:extLst>
                <a:ext uri="{FF2B5EF4-FFF2-40B4-BE49-F238E27FC236}">
                  <a16:creationId xmlns:a16="http://schemas.microsoft.com/office/drawing/2014/main" id="{7B2E95F2-B434-A3B4-0D54-C099907A4913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3131D302-D72E-D05A-C2AC-2DE4DD1D5C0C}"/>
              </a:ext>
            </a:extLst>
          </p:cNvPr>
          <p:cNvSpPr txBox="1"/>
          <p:nvPr/>
        </p:nvSpPr>
        <p:spPr>
          <a:xfrm>
            <a:off x="923105" y="1098638"/>
            <a:ext cx="5149734" cy="378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1400" i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Principes de navigation et UX design</a:t>
            </a:r>
            <a:endParaRPr lang="fr-FR" sz="1050" b="1" i="1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140112-3F63-25D5-E827-13B239F32316}"/>
              </a:ext>
            </a:extLst>
          </p:cNvPr>
          <p:cNvSpPr txBox="1"/>
          <p:nvPr/>
        </p:nvSpPr>
        <p:spPr>
          <a:xfrm>
            <a:off x="8753302" y="4850425"/>
            <a:ext cx="31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4393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>
          <a:extLst>
            <a:ext uri="{FF2B5EF4-FFF2-40B4-BE49-F238E27FC236}">
              <a16:creationId xmlns:a16="http://schemas.microsoft.com/office/drawing/2014/main" id="{EA515DF2-1E8E-1634-A3EB-8F4E2ABC2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>
            <a:extLst>
              <a:ext uri="{FF2B5EF4-FFF2-40B4-BE49-F238E27FC236}">
                <a16:creationId xmlns:a16="http://schemas.microsoft.com/office/drawing/2014/main" id="{BF62462C-92F6-9CD3-A0BC-2D9901F482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8825" y="1243873"/>
            <a:ext cx="7261640" cy="2904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Galerie de projets : </a:t>
            </a:r>
            <a:r>
              <a:rPr lang="fr-FR" sz="1200" dirty="0"/>
              <a:t>organisation par catégorie pour une navigation fluide.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Fiches projets : </a:t>
            </a:r>
            <a:r>
              <a:rPr lang="fr-FR" sz="1200" dirty="0"/>
              <a:t>descriptions détaillées, images et liens associés.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Filtres de recherche </a:t>
            </a:r>
            <a:r>
              <a:rPr lang="fr-FR" sz="1200" dirty="0"/>
              <a:t>: accès rapide aux projets ou compétences spécifiques.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Fiche personnelle: </a:t>
            </a:r>
            <a:r>
              <a:rPr lang="fr-FR" sz="1200" dirty="0"/>
              <a:t>présentation du parcours et des compétences.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Contact : </a:t>
            </a:r>
            <a:r>
              <a:rPr lang="fr-FR" sz="1200" dirty="0"/>
              <a:t>simple et accessible pour faciliter les échanges.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Conformité RGPD : </a:t>
            </a:r>
            <a:r>
              <a:rPr lang="fr-FR" sz="1200" dirty="0"/>
              <a:t>information et consentement des utilisateurs sur l’utilisation de leurs données.</a:t>
            </a:r>
          </a:p>
        </p:txBody>
      </p:sp>
      <p:sp>
        <p:nvSpPr>
          <p:cNvPr id="508" name="Google Shape;508;p28">
            <a:extLst>
              <a:ext uri="{FF2B5EF4-FFF2-40B4-BE49-F238E27FC236}">
                <a16:creationId xmlns:a16="http://schemas.microsoft.com/office/drawing/2014/main" id="{3E713198-D089-5499-D0EE-74AE93719B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911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Spécifications Fonctionnelles</a:t>
            </a:r>
            <a:endParaRPr dirty="0"/>
          </a:p>
        </p:txBody>
      </p:sp>
      <p:grpSp>
        <p:nvGrpSpPr>
          <p:cNvPr id="529" name="Google Shape;529;p28">
            <a:extLst>
              <a:ext uri="{FF2B5EF4-FFF2-40B4-BE49-F238E27FC236}">
                <a16:creationId xmlns:a16="http://schemas.microsoft.com/office/drawing/2014/main" id="{5FFEAAB9-5B5A-B3A4-1E52-1EB2B751B340}"/>
              </a:ext>
            </a:extLst>
          </p:cNvPr>
          <p:cNvGrpSpPr/>
          <p:nvPr/>
        </p:nvGrpSpPr>
        <p:grpSpPr>
          <a:xfrm>
            <a:off x="7998371" y="-568399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>
              <a:extLst>
                <a:ext uri="{FF2B5EF4-FFF2-40B4-BE49-F238E27FC236}">
                  <a16:creationId xmlns:a16="http://schemas.microsoft.com/office/drawing/2014/main" id="{0EE1BB59-46FA-981A-BD39-A93F3284F459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>
              <a:extLst>
                <a:ext uri="{FF2B5EF4-FFF2-40B4-BE49-F238E27FC236}">
                  <a16:creationId xmlns:a16="http://schemas.microsoft.com/office/drawing/2014/main" id="{2F0EC1DE-8AE1-CE1D-6922-C12D236FECA8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>
              <a:extLst>
                <a:ext uri="{FF2B5EF4-FFF2-40B4-BE49-F238E27FC236}">
                  <a16:creationId xmlns:a16="http://schemas.microsoft.com/office/drawing/2014/main" id="{64336E01-27AC-AE70-93B0-E22F0A1D7246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>
              <a:extLst>
                <a:ext uri="{FF2B5EF4-FFF2-40B4-BE49-F238E27FC236}">
                  <a16:creationId xmlns:a16="http://schemas.microsoft.com/office/drawing/2014/main" id="{3D8F405E-B07B-F400-554A-C1C7761F6211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>
              <a:extLst>
                <a:ext uri="{FF2B5EF4-FFF2-40B4-BE49-F238E27FC236}">
                  <a16:creationId xmlns:a16="http://schemas.microsoft.com/office/drawing/2014/main" id="{D13CFA64-5651-72E8-A1D5-CF79E8AF9D09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36FD50C9-6DDA-40FE-0739-E6C0DD280408}"/>
              </a:ext>
            </a:extLst>
          </p:cNvPr>
          <p:cNvSpPr txBox="1"/>
          <p:nvPr/>
        </p:nvSpPr>
        <p:spPr>
          <a:xfrm>
            <a:off x="8753302" y="4850425"/>
            <a:ext cx="31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7235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>
          <a:extLst>
            <a:ext uri="{FF2B5EF4-FFF2-40B4-BE49-F238E27FC236}">
              <a16:creationId xmlns:a16="http://schemas.microsoft.com/office/drawing/2014/main" id="{1D2C1C41-2C6F-081A-509A-7632196CF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>
            <a:extLst>
              <a:ext uri="{FF2B5EF4-FFF2-40B4-BE49-F238E27FC236}">
                <a16:creationId xmlns:a16="http://schemas.microsoft.com/office/drawing/2014/main" id="{65A6F700-F8DB-593E-3A81-4F853836FC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8825" y="1243873"/>
            <a:ext cx="7261640" cy="2904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Partage sur les réseaux sociaux : </a:t>
            </a:r>
            <a:r>
              <a:rPr lang="fr-FR" sz="1200" dirty="0"/>
              <a:t>possibilité pour les visiteurs de diffuser mes projets.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Outil de recherche : </a:t>
            </a:r>
            <a:r>
              <a:rPr lang="fr-FR" sz="1200" dirty="0"/>
              <a:t>accès rapide aux contenus recherchés.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Responsive design : </a:t>
            </a:r>
            <a:r>
              <a:rPr lang="fr-FR" sz="1200" dirty="0"/>
              <a:t>compatibilité avec tous types d’écrans.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Optimisation des performances : </a:t>
            </a:r>
            <a:r>
              <a:rPr lang="fr-FR" sz="1200" dirty="0"/>
              <a:t>chargement rapide grâce à des fichiers allégés.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Sécurité : </a:t>
            </a:r>
            <a:r>
              <a:rPr lang="fr-FR" sz="1200" dirty="0"/>
              <a:t>protection contre les cyberattaques.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200" b="1" dirty="0"/>
              <a:t>Conformité RGPD : </a:t>
            </a:r>
            <a:r>
              <a:rPr lang="fr-FR" sz="1200" dirty="0"/>
              <a:t>Transparence, consentement , option de suppression.</a:t>
            </a:r>
          </a:p>
        </p:txBody>
      </p:sp>
      <p:sp>
        <p:nvSpPr>
          <p:cNvPr id="508" name="Google Shape;508;p28">
            <a:extLst>
              <a:ext uri="{FF2B5EF4-FFF2-40B4-BE49-F238E27FC236}">
                <a16:creationId xmlns:a16="http://schemas.microsoft.com/office/drawing/2014/main" id="{6A4E76AA-2B0B-A200-4676-247A1AA9E7F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911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Spécifications Fonctionnelles</a:t>
            </a:r>
            <a:endParaRPr dirty="0"/>
          </a:p>
        </p:txBody>
      </p:sp>
      <p:grpSp>
        <p:nvGrpSpPr>
          <p:cNvPr id="529" name="Google Shape;529;p28">
            <a:extLst>
              <a:ext uri="{FF2B5EF4-FFF2-40B4-BE49-F238E27FC236}">
                <a16:creationId xmlns:a16="http://schemas.microsoft.com/office/drawing/2014/main" id="{D44B3472-1CFE-146F-451D-E3D45B5324F4}"/>
              </a:ext>
            </a:extLst>
          </p:cNvPr>
          <p:cNvGrpSpPr/>
          <p:nvPr/>
        </p:nvGrpSpPr>
        <p:grpSpPr>
          <a:xfrm>
            <a:off x="7998371" y="-568399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>
              <a:extLst>
                <a:ext uri="{FF2B5EF4-FFF2-40B4-BE49-F238E27FC236}">
                  <a16:creationId xmlns:a16="http://schemas.microsoft.com/office/drawing/2014/main" id="{3FA22992-DA98-03E5-77C5-ADF3C99F1DAB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>
              <a:extLst>
                <a:ext uri="{FF2B5EF4-FFF2-40B4-BE49-F238E27FC236}">
                  <a16:creationId xmlns:a16="http://schemas.microsoft.com/office/drawing/2014/main" id="{24F8AF1A-6295-C426-660E-9ABF162EC9CB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>
              <a:extLst>
                <a:ext uri="{FF2B5EF4-FFF2-40B4-BE49-F238E27FC236}">
                  <a16:creationId xmlns:a16="http://schemas.microsoft.com/office/drawing/2014/main" id="{56167B0B-EFB5-2BB7-0466-DFF65C7E4854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>
              <a:extLst>
                <a:ext uri="{FF2B5EF4-FFF2-40B4-BE49-F238E27FC236}">
                  <a16:creationId xmlns:a16="http://schemas.microsoft.com/office/drawing/2014/main" id="{5F7ABDB3-84C2-EB57-DEAF-93E95E0DD3F0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>
              <a:extLst>
                <a:ext uri="{FF2B5EF4-FFF2-40B4-BE49-F238E27FC236}">
                  <a16:creationId xmlns:a16="http://schemas.microsoft.com/office/drawing/2014/main" id="{FA81A8BF-47F1-B1F7-0C7D-E86C2D60ED92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60B9348-62A1-788D-4F2F-8858CD5C8E92}"/>
              </a:ext>
            </a:extLst>
          </p:cNvPr>
          <p:cNvSpPr txBox="1"/>
          <p:nvPr/>
        </p:nvSpPr>
        <p:spPr>
          <a:xfrm>
            <a:off x="8753302" y="4850425"/>
            <a:ext cx="31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97835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1194</Words>
  <Application>Microsoft Office PowerPoint</Application>
  <PresentationFormat>Affichage à l'écran (16:9)</PresentationFormat>
  <Paragraphs>161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8" baseType="lpstr">
      <vt:lpstr>Montserrat</vt:lpstr>
      <vt:lpstr>Fira Sans Condensed Medium</vt:lpstr>
      <vt:lpstr>Share Tech</vt:lpstr>
      <vt:lpstr>Wingdings</vt:lpstr>
      <vt:lpstr>Advent Pro SemiBold</vt:lpstr>
      <vt:lpstr>Fira Sans Extra Condensed Medium</vt:lpstr>
      <vt:lpstr>Arial</vt:lpstr>
      <vt:lpstr>Nunito Light</vt:lpstr>
      <vt:lpstr>Maven Pro</vt:lpstr>
      <vt:lpstr>Livvic Light</vt:lpstr>
      <vt:lpstr>Data Science Consulting by Slidesgo</vt:lpstr>
      <vt:lpstr>CAHIER DES CHARGES</vt:lpstr>
      <vt:lpstr>SOMMAIRE</vt:lpstr>
      <vt:lpstr>ENJEUX &amp; OBJECTIFS</vt:lpstr>
      <vt:lpstr>Présentation PowerPoint</vt:lpstr>
      <vt:lpstr>EQUIPE PROJET</vt:lpstr>
      <vt:lpstr>Spécifications Ergonomiques</vt:lpstr>
      <vt:lpstr>Spécifications Ergonomiques</vt:lpstr>
      <vt:lpstr>Spécifications Fonctionnelles</vt:lpstr>
      <vt:lpstr>Spécifications Fonctionnelles</vt:lpstr>
      <vt:lpstr>Contraintes et spécificités techniques et réglementaires</vt:lpstr>
      <vt:lpstr>Contraintes et spécificités techniques et réglementaires</vt:lpstr>
      <vt:lpstr>Contraintes techniques et réglementaires</vt:lpstr>
      <vt:lpstr>Qualité &amp; performance</vt:lpstr>
      <vt:lpstr>Qualité &amp; performance</vt:lpstr>
      <vt:lpstr>Qualité &amp; performance</vt:lpstr>
      <vt:lpstr>RETRO PLANNING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Amine Ragued</cp:lastModifiedBy>
  <cp:revision>2</cp:revision>
  <dcterms:modified xsi:type="dcterms:W3CDTF">2025-03-06T09:19:13Z</dcterms:modified>
</cp:coreProperties>
</file>