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88" r:id="rId6"/>
    <p:sldId id="286" r:id="rId7"/>
    <p:sldId id="282" r:id="rId8"/>
    <p:sldId id="281" r:id="rId9"/>
    <p:sldId id="283" r:id="rId10"/>
    <p:sldId id="285" r:id="rId11"/>
    <p:sldId id="289" r:id="rId12"/>
    <p:sldId id="290" r:id="rId13"/>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61DAEE-AA08-46FB-833E-521D30BFE0D0}" v="102" dt="2024-07-10T07:34:29.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14" autoAdjust="0"/>
  </p:normalViewPr>
  <p:slideViewPr>
    <p:cSldViewPr snapToGrid="0">
      <p:cViewPr varScale="1">
        <p:scale>
          <a:sx n="69" d="100"/>
          <a:sy n="69" d="100"/>
        </p:scale>
        <p:origin x="1234"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882" y="14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ine\Desktop\OPCR\PROJET%20%232\Prez%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mine\Desktop\OPCR\PROJET%20%232\Donne&#769;es+entrepo&#770;t+BestOfFresh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mine\Desktop\OPCR\PROJET%20%232\Donne&#769;es+entrepo&#770;t+BestOfFresh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mine\Desktop\OPCR\PROJET%20%232\Donne&#769;es+entrepo&#770;t+BestOfFresh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mine\Desktop\OPCR\PROJET%20%232\Donne&#769;es+entrepo&#770;t+BestOfFresh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mine\Desktop\OPCR\PROJET%20%232\Donne&#769;es+entrepo&#770;t+BestOfFresh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[Prez excel.xlsx]Etape 1 !Tableau croisé dynamique1</c:name>
    <c:fmtId val="25"/>
  </c:pivotSource>
  <c:chart>
    <c:autoTitleDeleted val="1"/>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667600871924907E-2"/>
          <c:y val="3.9034005108102461E-2"/>
          <c:w val="0.92520245562525028"/>
          <c:h val="0.87795997917286139"/>
        </c:manualLayout>
      </c:layout>
      <c:barChart>
        <c:barDir val="col"/>
        <c:grouping val="clustered"/>
        <c:varyColors val="0"/>
        <c:ser>
          <c:idx val="0"/>
          <c:order val="0"/>
          <c:tx>
            <c:strRef>
              <c:f>'Etape 1 '!$B$3</c:f>
              <c:strCache>
                <c:ptCount val="1"/>
                <c:pt idx="0">
                  <c:v>Total</c:v>
                </c:pt>
              </c:strCache>
            </c:strRef>
          </c:tx>
          <c:spPr>
            <a:solidFill>
              <a:schemeClr val="accent2"/>
            </a:solidFill>
            <a:ln>
              <a:noFill/>
            </a:ln>
            <a:effectLst/>
          </c:spPr>
          <c:invertIfNegative val="0"/>
          <c:cat>
            <c:strRef>
              <c:f>'Etape 1 '!$A$4:$A$13</c:f>
              <c:strCache>
                <c:ptCount val="9"/>
                <c:pt idx="0">
                  <c:v>202205</c:v>
                </c:pt>
                <c:pt idx="1">
                  <c:v>202206</c:v>
                </c:pt>
                <c:pt idx="2">
                  <c:v>202207</c:v>
                </c:pt>
                <c:pt idx="3">
                  <c:v>202208</c:v>
                </c:pt>
                <c:pt idx="4">
                  <c:v>202209</c:v>
                </c:pt>
                <c:pt idx="5">
                  <c:v>202210</c:v>
                </c:pt>
                <c:pt idx="6">
                  <c:v>202211</c:v>
                </c:pt>
                <c:pt idx="7">
                  <c:v>202212</c:v>
                </c:pt>
                <c:pt idx="8">
                  <c:v>202301</c:v>
                </c:pt>
              </c:strCache>
            </c:strRef>
          </c:cat>
          <c:val>
            <c:numRef>
              <c:f>'Etape 1 '!$B$4:$B$13</c:f>
              <c:numCache>
                <c:formatCode>General</c:formatCode>
                <c:ptCount val="9"/>
                <c:pt idx="0">
                  <c:v>207364</c:v>
                </c:pt>
                <c:pt idx="1">
                  <c:v>351521</c:v>
                </c:pt>
                <c:pt idx="2">
                  <c:v>284421</c:v>
                </c:pt>
                <c:pt idx="3">
                  <c:v>280572</c:v>
                </c:pt>
                <c:pt idx="4">
                  <c:v>246851</c:v>
                </c:pt>
                <c:pt idx="5">
                  <c:v>245160</c:v>
                </c:pt>
                <c:pt idx="6">
                  <c:v>401047</c:v>
                </c:pt>
                <c:pt idx="7">
                  <c:v>407052</c:v>
                </c:pt>
                <c:pt idx="8">
                  <c:v>345478</c:v>
                </c:pt>
              </c:numCache>
            </c:numRef>
          </c:val>
          <c:extLst>
            <c:ext xmlns:c16="http://schemas.microsoft.com/office/drawing/2014/chart" uri="{C3380CC4-5D6E-409C-BE32-E72D297353CC}">
              <c16:uniqueId val="{00000000-CD5C-4D04-8DF4-74FF0CB0A916}"/>
            </c:ext>
          </c:extLst>
        </c:ser>
        <c:dLbls>
          <c:dLblPos val="outEnd"/>
          <c:showLegendKey val="0"/>
          <c:showVal val="0"/>
          <c:showCatName val="0"/>
          <c:showSerName val="0"/>
          <c:showPercent val="0"/>
          <c:showBubbleSize val="0"/>
        </c:dLbls>
        <c:gapWidth val="219"/>
        <c:overlap val="-27"/>
        <c:axId val="812015472"/>
        <c:axId val="1017090080"/>
      </c:barChart>
      <c:catAx>
        <c:axId val="812015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fr-FR"/>
          </a:p>
        </c:txPr>
        <c:crossAx val="1017090080"/>
        <c:crosses val="autoZero"/>
        <c:auto val="1"/>
        <c:lblAlgn val="ctr"/>
        <c:lblOffset val="100"/>
        <c:noMultiLvlLbl val="0"/>
      </c:catAx>
      <c:valAx>
        <c:axId val="101709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fr-FR"/>
          </a:p>
        </c:txPr>
        <c:crossAx val="812015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[Données+entrepôt+BestOfFresh1.xlsx]Etape 2!Tableau croisé dynamique1</c:name>
    <c:fmtId val="6"/>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2"/>
            </a:fgClr>
            <a:bgClr>
              <a:schemeClr val="lt1"/>
            </a:bgClr>
          </a:pattFill>
          <a:ln w="34925" cap="rnd" cmpd="sng" algn="ctr">
            <a:solidFill>
              <a:schemeClr val="lt1"/>
            </a:solidFill>
            <a:round/>
          </a:ln>
          <a:effectLst>
            <a:outerShdw dist="25400" dir="2700000" algn="tl" rotWithShape="0">
              <a:schemeClr val="accent2"/>
            </a:outerShdw>
          </a:effectLst>
        </c:spPr>
        <c:marker>
          <c:symbol val="circle"/>
          <c:size val="5"/>
          <c:spPr>
            <a:solidFill>
              <a:schemeClr val="accent2"/>
            </a:solidFill>
            <a:ln w="222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2"/>
            </a:fgClr>
            <a:bgClr>
              <a:schemeClr val="lt1"/>
            </a:bgClr>
          </a:pattFill>
          <a:ln w="34925" cap="rnd" cmpd="sng" algn="ctr">
            <a:solidFill>
              <a:schemeClr val="lt1"/>
            </a:solidFill>
            <a:round/>
          </a:ln>
          <a:effectLst>
            <a:outerShdw dist="25400" dir="2700000" algn="tl" rotWithShape="0">
              <a:schemeClr val="accent2"/>
            </a:outerShdw>
          </a:effectLst>
        </c:spPr>
        <c:marker>
          <c:symbol val="circle"/>
          <c:size val="5"/>
          <c:spPr>
            <a:solidFill>
              <a:schemeClr val="accent2"/>
            </a:solidFill>
            <a:ln w="222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34925" cap="rnd" cmpd="sng" algn="ctr">
            <a:solidFill>
              <a:schemeClr val="lt1"/>
            </a:solidFill>
            <a:round/>
          </a:ln>
          <a:effectLst>
            <a:outerShdw dist="25400" dir="2700000" algn="tl" rotWithShape="0">
              <a:schemeClr val="accent2"/>
            </a:outerShdw>
          </a:effectLst>
        </c:spPr>
        <c:marker>
          <c:symbol val="circle"/>
          <c:size val="5"/>
          <c:spPr>
            <a:solidFill>
              <a:schemeClr val="accent2"/>
            </a:solidFill>
            <a:ln w="222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'Etape 2'!$B$4</c:f>
              <c:strCache>
                <c:ptCount val="1"/>
                <c:pt idx="0">
                  <c:v>Total</c:v>
                </c:pt>
              </c:strCache>
            </c:strRef>
          </c:tx>
          <c:spPr>
            <a:ln w="22225" cap="rnd" cmpd="sng" algn="ctr">
              <a:solidFill>
                <a:schemeClr val="accent2"/>
              </a:solidFill>
              <a:round/>
            </a:ln>
            <a:effectLst/>
          </c:spPr>
          <c:marker>
            <c:symbol val="none"/>
          </c:marker>
          <c:cat>
            <c:strRef>
              <c:f>'Etape 2'!$A$5:$A$14</c:f>
              <c:strCache>
                <c:ptCount val="9"/>
                <c:pt idx="0">
                  <c:v>202205</c:v>
                </c:pt>
                <c:pt idx="1">
                  <c:v>202206</c:v>
                </c:pt>
                <c:pt idx="2">
                  <c:v>202207</c:v>
                </c:pt>
                <c:pt idx="3">
                  <c:v>202208</c:v>
                </c:pt>
                <c:pt idx="4">
                  <c:v>202209</c:v>
                </c:pt>
                <c:pt idx="5">
                  <c:v>202210</c:v>
                </c:pt>
                <c:pt idx="6">
                  <c:v>202211</c:v>
                </c:pt>
                <c:pt idx="7">
                  <c:v>202212</c:v>
                </c:pt>
                <c:pt idx="8">
                  <c:v>202301</c:v>
                </c:pt>
              </c:strCache>
            </c:strRef>
          </c:cat>
          <c:val>
            <c:numRef>
              <c:f>'Etape 2'!$B$5:$B$14</c:f>
              <c:numCache>
                <c:formatCode>#\ ##0.00\ "€"</c:formatCode>
                <c:ptCount val="9"/>
                <c:pt idx="0">
                  <c:v>25.103042632518694</c:v>
                </c:pt>
                <c:pt idx="1">
                  <c:v>28.303756675568632</c:v>
                </c:pt>
                <c:pt idx="2">
                  <c:v>28.062788884389235</c:v>
                </c:pt>
                <c:pt idx="3">
                  <c:v>23.541867014617004</c:v>
                </c:pt>
                <c:pt idx="4">
                  <c:v>22.27764111006395</c:v>
                </c:pt>
                <c:pt idx="5">
                  <c:v>22.564873735399789</c:v>
                </c:pt>
                <c:pt idx="6">
                  <c:v>23.993309247323623</c:v>
                </c:pt>
                <c:pt idx="7">
                  <c:v>26.130711329944372</c:v>
                </c:pt>
                <c:pt idx="8">
                  <c:v>26.2274992635468</c:v>
                </c:pt>
              </c:numCache>
            </c:numRef>
          </c:val>
          <c:smooth val="0"/>
          <c:extLst>
            <c:ext xmlns:c16="http://schemas.microsoft.com/office/drawing/2014/chart" uri="{C3380CC4-5D6E-409C-BE32-E72D297353CC}">
              <c16:uniqueId val="{00000000-4D21-4815-8268-50D9C782C456}"/>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05386304"/>
        <c:axId val="2005381024"/>
      </c:lineChart>
      <c:catAx>
        <c:axId val="20053863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fr-FR"/>
          </a:p>
        </c:txPr>
        <c:crossAx val="2005381024"/>
        <c:crosses val="autoZero"/>
        <c:auto val="1"/>
        <c:lblAlgn val="ctr"/>
        <c:lblOffset val="100"/>
        <c:noMultiLvlLbl val="0"/>
      </c:catAx>
      <c:valAx>
        <c:axId val="2005381024"/>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fr-FR" dirty="0"/>
                  <a:t>Prix</a:t>
                </a:r>
                <a:r>
                  <a:rPr lang="fr-FR" baseline="0" dirty="0"/>
                  <a:t> moyen</a:t>
                </a:r>
                <a:endParaRPr lang="fr-FR" dirty="0"/>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fr-FR"/>
            </a:p>
          </c:txPr>
        </c:title>
        <c:numFmt formatCode="#\ ##0.0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fr-FR"/>
          </a:p>
        </c:txPr>
        <c:crossAx val="2005386304"/>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[Données+entrepôt+BestOfFresh1.xlsx]Etape 3!Tableau croisé dynamique4</c:name>
    <c:fmtId val="4"/>
  </c:pivotSource>
  <c:chart>
    <c:autoTitleDeleted val="1"/>
    <c:pivotFmts>
      <c:pivotFmt>
        <c:idx val="0"/>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'Etape 3'!$B$5</c:f>
              <c:strCache>
                <c:ptCount val="1"/>
                <c:pt idx="0">
                  <c:v>Total</c:v>
                </c:pt>
              </c:strCache>
            </c:strRef>
          </c:tx>
          <c:spPr>
            <a:ln w="28575" cap="rnd">
              <a:solidFill>
                <a:schemeClr val="accent2"/>
              </a:solidFill>
              <a:round/>
            </a:ln>
            <a:effectLst/>
          </c:spPr>
          <c:marker>
            <c:symbol val="none"/>
          </c:marker>
          <c:cat>
            <c:strRef>
              <c:f>'Etape 3'!$A$6:$A$15</c:f>
              <c:strCache>
                <c:ptCount val="9"/>
                <c:pt idx="0">
                  <c:v>202205</c:v>
                </c:pt>
                <c:pt idx="1">
                  <c:v>202206</c:v>
                </c:pt>
                <c:pt idx="2">
                  <c:v>202207</c:v>
                </c:pt>
                <c:pt idx="3">
                  <c:v>202208</c:v>
                </c:pt>
                <c:pt idx="4">
                  <c:v>202209</c:v>
                </c:pt>
                <c:pt idx="5">
                  <c:v>202210</c:v>
                </c:pt>
                <c:pt idx="6">
                  <c:v>202211</c:v>
                </c:pt>
                <c:pt idx="7">
                  <c:v>202212</c:v>
                </c:pt>
                <c:pt idx="8">
                  <c:v>202301</c:v>
                </c:pt>
              </c:strCache>
            </c:strRef>
          </c:cat>
          <c:val>
            <c:numRef>
              <c:f>'Etape 3'!$B$6:$B$15</c:f>
              <c:numCache>
                <c:formatCode>General</c:formatCode>
                <c:ptCount val="9"/>
                <c:pt idx="0">
                  <c:v>88</c:v>
                </c:pt>
                <c:pt idx="1">
                  <c:v>99</c:v>
                </c:pt>
                <c:pt idx="2">
                  <c:v>96</c:v>
                </c:pt>
                <c:pt idx="3">
                  <c:v>92</c:v>
                </c:pt>
                <c:pt idx="4">
                  <c:v>91</c:v>
                </c:pt>
                <c:pt idx="5">
                  <c:v>95</c:v>
                </c:pt>
                <c:pt idx="6">
                  <c:v>97</c:v>
                </c:pt>
                <c:pt idx="7">
                  <c:v>99</c:v>
                </c:pt>
                <c:pt idx="8">
                  <c:v>95</c:v>
                </c:pt>
              </c:numCache>
            </c:numRef>
          </c:val>
          <c:smooth val="0"/>
          <c:extLst>
            <c:ext xmlns:c16="http://schemas.microsoft.com/office/drawing/2014/chart" uri="{C3380CC4-5D6E-409C-BE32-E72D297353CC}">
              <c16:uniqueId val="{00000000-D046-4ABF-8265-87433004EFE9}"/>
            </c:ext>
          </c:extLst>
        </c:ser>
        <c:dLbls>
          <c:showLegendKey val="0"/>
          <c:showVal val="0"/>
          <c:showCatName val="0"/>
          <c:showSerName val="0"/>
          <c:showPercent val="0"/>
          <c:showBubbleSize val="0"/>
        </c:dLbls>
        <c:smooth val="0"/>
        <c:axId val="81513424"/>
        <c:axId val="81512944"/>
      </c:lineChart>
      <c:catAx>
        <c:axId val="81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1512944"/>
        <c:crosses val="autoZero"/>
        <c:auto val="1"/>
        <c:lblAlgn val="ctr"/>
        <c:lblOffset val="100"/>
        <c:noMultiLvlLbl val="0"/>
      </c:catAx>
      <c:valAx>
        <c:axId val="81512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dirty="0"/>
                  <a:t>Nombre de </a:t>
                </a:r>
                <a:r>
                  <a:rPr lang="fr-FR" dirty="0" err="1"/>
                  <a:t>refs</a:t>
                </a:r>
                <a:r>
                  <a:rPr lang="fr-FR" dirty="0"/>
                  <a: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1513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[Données+entrepôt+BestOfFresh1.xlsx]Etape 4 !Tableau croisé dynamique3</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'Etape 4 '!$B$3</c:f>
              <c:strCache>
                <c:ptCount val="1"/>
                <c:pt idx="0">
                  <c:v>Expeditions (UVC)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'Etape 4 '!$A$4:$A$12</c:f>
              <c:strCache>
                <c:ptCount val="8"/>
                <c:pt idx="0">
                  <c:v>202205</c:v>
                </c:pt>
                <c:pt idx="1">
                  <c:v>202206</c:v>
                </c:pt>
                <c:pt idx="2">
                  <c:v>202207</c:v>
                </c:pt>
                <c:pt idx="3">
                  <c:v>202208</c:v>
                </c:pt>
                <c:pt idx="4">
                  <c:v>202209</c:v>
                </c:pt>
                <c:pt idx="5">
                  <c:v>202210</c:v>
                </c:pt>
                <c:pt idx="6">
                  <c:v>202211</c:v>
                </c:pt>
                <c:pt idx="7">
                  <c:v>202212</c:v>
                </c:pt>
              </c:strCache>
            </c:strRef>
          </c:cat>
          <c:val>
            <c:numRef>
              <c:f>'Etape 4 '!$B$4:$B$12</c:f>
              <c:numCache>
                <c:formatCode>General</c:formatCode>
                <c:ptCount val="8"/>
                <c:pt idx="0">
                  <c:v>630493</c:v>
                </c:pt>
                <c:pt idx="1">
                  <c:v>867493</c:v>
                </c:pt>
                <c:pt idx="2">
                  <c:v>377436</c:v>
                </c:pt>
                <c:pt idx="3">
                  <c:v>503449</c:v>
                </c:pt>
                <c:pt idx="4">
                  <c:v>711535</c:v>
                </c:pt>
                <c:pt idx="5">
                  <c:v>812164</c:v>
                </c:pt>
                <c:pt idx="6">
                  <c:v>796795</c:v>
                </c:pt>
                <c:pt idx="7">
                  <c:v>801462</c:v>
                </c:pt>
              </c:numCache>
            </c:numRef>
          </c:val>
          <c:extLst>
            <c:ext xmlns:c16="http://schemas.microsoft.com/office/drawing/2014/chart" uri="{C3380CC4-5D6E-409C-BE32-E72D297353CC}">
              <c16:uniqueId val="{00000000-1B03-46D4-8623-005BB7BFF2DD}"/>
            </c:ext>
          </c:extLst>
        </c:ser>
        <c:dLbls>
          <c:showLegendKey val="0"/>
          <c:showVal val="0"/>
          <c:showCatName val="0"/>
          <c:showSerName val="0"/>
          <c:showPercent val="0"/>
          <c:showBubbleSize val="0"/>
        </c:dLbls>
        <c:gapWidth val="219"/>
        <c:overlap val="-27"/>
        <c:axId val="36887232"/>
        <c:axId val="36892992"/>
      </c:barChart>
      <c:lineChart>
        <c:grouping val="standard"/>
        <c:varyColors val="0"/>
        <c:ser>
          <c:idx val="1"/>
          <c:order val="1"/>
          <c:tx>
            <c:strRef>
              <c:f>'Etape 4 '!$C$3</c:f>
              <c:strCache>
                <c:ptCount val="1"/>
                <c:pt idx="0">
                  <c:v>Qte receptionnee (UVC)</c:v>
                </c:pt>
              </c:strCache>
            </c:strRef>
          </c:tx>
          <c:spPr>
            <a:ln w="31750" cap="rnd">
              <a:solidFill>
                <a:schemeClr val="accent2"/>
              </a:solidFill>
              <a:round/>
            </a:ln>
            <a:effectLst/>
          </c:spPr>
          <c:marker>
            <c:symbol val="none"/>
          </c:marker>
          <c:cat>
            <c:strRef>
              <c:f>'Etape 4 '!$A$4:$A$12</c:f>
              <c:strCache>
                <c:ptCount val="8"/>
                <c:pt idx="0">
                  <c:v>202205</c:v>
                </c:pt>
                <c:pt idx="1">
                  <c:v>202206</c:v>
                </c:pt>
                <c:pt idx="2">
                  <c:v>202207</c:v>
                </c:pt>
                <c:pt idx="3">
                  <c:v>202208</c:v>
                </c:pt>
                <c:pt idx="4">
                  <c:v>202209</c:v>
                </c:pt>
                <c:pt idx="5">
                  <c:v>202210</c:v>
                </c:pt>
                <c:pt idx="6">
                  <c:v>202211</c:v>
                </c:pt>
                <c:pt idx="7">
                  <c:v>202212</c:v>
                </c:pt>
              </c:strCache>
            </c:strRef>
          </c:cat>
          <c:val>
            <c:numRef>
              <c:f>'Etape 4 '!$C$4:$C$12</c:f>
              <c:numCache>
                <c:formatCode>General</c:formatCode>
                <c:ptCount val="8"/>
                <c:pt idx="0">
                  <c:v>682402</c:v>
                </c:pt>
                <c:pt idx="1">
                  <c:v>642686</c:v>
                </c:pt>
                <c:pt idx="2">
                  <c:v>373895</c:v>
                </c:pt>
                <c:pt idx="3">
                  <c:v>508099</c:v>
                </c:pt>
                <c:pt idx="4">
                  <c:v>685728</c:v>
                </c:pt>
                <c:pt idx="5">
                  <c:v>898975</c:v>
                </c:pt>
                <c:pt idx="6">
                  <c:v>788633</c:v>
                </c:pt>
                <c:pt idx="7">
                  <c:v>819616</c:v>
                </c:pt>
              </c:numCache>
            </c:numRef>
          </c:val>
          <c:smooth val="0"/>
          <c:extLst>
            <c:ext xmlns:c16="http://schemas.microsoft.com/office/drawing/2014/chart" uri="{C3380CC4-5D6E-409C-BE32-E72D297353CC}">
              <c16:uniqueId val="{00000001-1B03-46D4-8623-005BB7BFF2DD}"/>
            </c:ext>
          </c:extLst>
        </c:ser>
        <c:dLbls>
          <c:showLegendKey val="0"/>
          <c:showVal val="0"/>
          <c:showCatName val="0"/>
          <c:showSerName val="0"/>
          <c:showPercent val="0"/>
          <c:showBubbleSize val="0"/>
        </c:dLbls>
        <c:marker val="1"/>
        <c:smooth val="0"/>
        <c:axId val="36887232"/>
        <c:axId val="36892992"/>
      </c:lineChart>
      <c:catAx>
        <c:axId val="368872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fr-FR"/>
          </a:p>
        </c:txPr>
        <c:crossAx val="36892992"/>
        <c:crosses val="autoZero"/>
        <c:auto val="1"/>
        <c:lblAlgn val="ctr"/>
        <c:lblOffset val="100"/>
        <c:noMultiLvlLbl val="0"/>
      </c:catAx>
      <c:valAx>
        <c:axId val="36892992"/>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fr-FR"/>
          </a:p>
        </c:txPr>
        <c:crossAx val="36887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[Données+entrepôt+BestOfFresh1.xlsx]Etape 5!Tableau croisé dynamique4</c:name>
    <c:fmtId val="4"/>
  </c:pivotSource>
  <c:chart>
    <c:autoTitleDeleted val="1"/>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'Etape 5'!$B$3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multiLvlStrRef>
              <c:f>'Etape 5'!$A$4:$A$16</c:f>
              <c:multiLvlStrCache>
                <c:ptCount val="10"/>
                <c:lvl>
                  <c:pt idx="0">
                    <c:v>avr</c:v>
                  </c:pt>
                  <c:pt idx="1">
                    <c:v>mai</c:v>
                  </c:pt>
                  <c:pt idx="2">
                    <c:v>juin</c:v>
                  </c:pt>
                  <c:pt idx="3">
                    <c:v>juil</c:v>
                  </c:pt>
                  <c:pt idx="4">
                    <c:v>août</c:v>
                  </c:pt>
                  <c:pt idx="5">
                    <c:v>sept</c:v>
                  </c:pt>
                  <c:pt idx="6">
                    <c:v>oct</c:v>
                  </c:pt>
                  <c:pt idx="7">
                    <c:v>nov</c:v>
                  </c:pt>
                  <c:pt idx="8">
                    <c:v>déc</c:v>
                  </c:pt>
                  <c:pt idx="9">
                    <c:v>janv</c:v>
                  </c:pt>
                </c:lvl>
                <c:lvl>
                  <c:pt idx="0">
                    <c:v>2022</c:v>
                  </c:pt>
                  <c:pt idx="9">
                    <c:v>2023</c:v>
                  </c:pt>
                </c:lvl>
              </c:multiLvlStrCache>
            </c:multiLvlStrRef>
          </c:cat>
          <c:val>
            <c:numRef>
              <c:f>'Etape 5'!$B$4:$B$16</c:f>
              <c:numCache>
                <c:formatCode>General</c:formatCode>
                <c:ptCount val="10"/>
                <c:pt idx="0">
                  <c:v>95</c:v>
                </c:pt>
                <c:pt idx="1">
                  <c:v>119</c:v>
                </c:pt>
                <c:pt idx="2">
                  <c:v>90</c:v>
                </c:pt>
                <c:pt idx="3">
                  <c:v>71</c:v>
                </c:pt>
                <c:pt idx="4">
                  <c:v>117</c:v>
                </c:pt>
                <c:pt idx="5">
                  <c:v>116</c:v>
                </c:pt>
                <c:pt idx="6">
                  <c:v>128</c:v>
                </c:pt>
                <c:pt idx="7">
                  <c:v>129</c:v>
                </c:pt>
                <c:pt idx="8">
                  <c:v>108</c:v>
                </c:pt>
                <c:pt idx="9">
                  <c:v>71</c:v>
                </c:pt>
              </c:numCache>
            </c:numRef>
          </c:val>
          <c:extLst>
            <c:ext xmlns:c16="http://schemas.microsoft.com/office/drawing/2014/chart" uri="{C3380CC4-5D6E-409C-BE32-E72D297353CC}">
              <c16:uniqueId val="{00000000-124C-4DCD-9935-83DAC1B764D3}"/>
            </c:ext>
          </c:extLst>
        </c:ser>
        <c:dLbls>
          <c:showLegendKey val="0"/>
          <c:showVal val="0"/>
          <c:showCatName val="0"/>
          <c:showSerName val="0"/>
          <c:showPercent val="0"/>
          <c:showBubbleSize val="0"/>
        </c:dLbls>
        <c:gapWidth val="100"/>
        <c:overlap val="-24"/>
        <c:axId val="246247936"/>
        <c:axId val="246246976"/>
      </c:barChart>
      <c:catAx>
        <c:axId val="24624793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fr-FR"/>
          </a:p>
        </c:txPr>
        <c:crossAx val="246246976"/>
        <c:crosses val="autoZero"/>
        <c:auto val="1"/>
        <c:lblAlgn val="ctr"/>
        <c:lblOffset val="100"/>
        <c:noMultiLvlLbl val="0"/>
      </c:catAx>
      <c:valAx>
        <c:axId val="2462469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fr-FR"/>
          </a:p>
        </c:txPr>
        <c:crossAx val="246247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dirty="0" err="1"/>
              <a:t>Taux</a:t>
            </a:r>
            <a:r>
              <a:rPr lang="en-US" dirty="0"/>
              <a:t> de service </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fr-FR"/>
        </a:p>
      </c:txPr>
    </c:title>
    <c:autoTitleDeleted val="0"/>
    <c:plotArea>
      <c:layout/>
      <c:lineChart>
        <c:grouping val="standard"/>
        <c:varyColors val="0"/>
        <c:ser>
          <c:idx val="0"/>
          <c:order val="0"/>
          <c:tx>
            <c:strRef>
              <c:f>'Etape 6'!$B$1</c:f>
              <c:strCache>
                <c:ptCount val="1"/>
                <c:pt idx="0">
                  <c:v>MOY TX SERVICE</c:v>
                </c:pt>
              </c:strCache>
            </c:strRef>
          </c:tx>
          <c:spPr>
            <a:ln w="25400" cap="rnd">
              <a:solidFill>
                <a:schemeClr val="lt1"/>
              </a:solidFill>
              <a:round/>
            </a:ln>
            <a:effectLst>
              <a:outerShdw dist="25400" dir="2700000" algn="tl" rotWithShape="0">
                <a:schemeClr val="accent2"/>
              </a:outerShdw>
            </a:effectLst>
          </c:spPr>
          <c:marker>
            <c:symbol val="none"/>
          </c:marker>
          <c:dLbls>
            <c:spPr>
              <a:solidFill>
                <a:schemeClr val="accent2"/>
              </a:solid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2">
                          <a:lumMod val="60000"/>
                          <a:lumOff val="40000"/>
                        </a:schemeClr>
                      </a:solidFill>
                    </a:ln>
                    <a:effectLst/>
                  </c:spPr>
                </c15:leaderLines>
              </c:ext>
            </c:extLst>
          </c:dLbls>
          <c:cat>
            <c:numRef>
              <c:f>'Etape 6'!$A$2:$A$11</c:f>
              <c:numCache>
                <c:formatCode>m/d/yyyy</c:formatCode>
                <c:ptCount val="9"/>
                <c:pt idx="0">
                  <c:v>44682</c:v>
                </c:pt>
                <c:pt idx="1">
                  <c:v>44713</c:v>
                </c:pt>
                <c:pt idx="2">
                  <c:v>44743</c:v>
                </c:pt>
                <c:pt idx="3">
                  <c:v>44774</c:v>
                </c:pt>
                <c:pt idx="4">
                  <c:v>44805</c:v>
                </c:pt>
                <c:pt idx="5">
                  <c:v>44835</c:v>
                </c:pt>
                <c:pt idx="6">
                  <c:v>44866</c:v>
                </c:pt>
                <c:pt idx="7">
                  <c:v>44896</c:v>
                </c:pt>
                <c:pt idx="8">
                  <c:v>44927</c:v>
                </c:pt>
              </c:numCache>
            </c:numRef>
          </c:cat>
          <c:val>
            <c:numRef>
              <c:f>'Etape 6'!$B$2:$B$11</c:f>
              <c:numCache>
                <c:formatCode>0%</c:formatCode>
                <c:ptCount val="9"/>
                <c:pt idx="0">
                  <c:v>0.96387805991100795</c:v>
                </c:pt>
                <c:pt idx="1">
                  <c:v>0.99694498817216204</c:v>
                </c:pt>
                <c:pt idx="2">
                  <c:v>0.99201510570581897</c:v>
                </c:pt>
                <c:pt idx="3">
                  <c:v>1.0315227701194001</c:v>
                </c:pt>
                <c:pt idx="4">
                  <c:v>0.96531615927729397</c:v>
                </c:pt>
                <c:pt idx="5">
                  <c:v>0.96739374443122195</c:v>
                </c:pt>
                <c:pt idx="6">
                  <c:v>0.96499780668464097</c:v>
                </c:pt>
                <c:pt idx="7">
                  <c:v>0.93453848892145197</c:v>
                </c:pt>
                <c:pt idx="8">
                  <c:v>0.932097255663076</c:v>
                </c:pt>
              </c:numCache>
            </c:numRef>
          </c:val>
          <c:smooth val="0"/>
          <c:extLst>
            <c:ext xmlns:c16="http://schemas.microsoft.com/office/drawing/2014/chart" uri="{C3380CC4-5D6E-409C-BE32-E72D297353CC}">
              <c16:uniqueId val="{00000000-AA8A-4894-AB58-5980ECFCE21C}"/>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864245536"/>
        <c:axId val="1864246016"/>
      </c:lineChart>
      <c:dateAx>
        <c:axId val="1864245536"/>
        <c:scaling>
          <c:orientation val="minMax"/>
        </c:scaling>
        <c:delete val="0"/>
        <c:axPos val="b"/>
        <c:numFmt formatCode="m/d/yyyy"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spc="30" baseline="0">
                <a:solidFill>
                  <a:schemeClr val="lt1"/>
                </a:solidFill>
                <a:latin typeface="+mn-lt"/>
                <a:ea typeface="+mn-ea"/>
                <a:cs typeface="+mn-cs"/>
              </a:defRPr>
            </a:pPr>
            <a:endParaRPr lang="fr-FR"/>
          </a:p>
        </c:txPr>
        <c:crossAx val="1864246016"/>
        <c:crosses val="autoZero"/>
        <c:auto val="1"/>
        <c:lblOffset val="100"/>
        <c:baseTimeUnit val="months"/>
      </c:dateAx>
      <c:valAx>
        <c:axId val="1864246016"/>
        <c:scaling>
          <c:orientation val="minMax"/>
        </c:scaling>
        <c:delete val="1"/>
        <c:axPos val="l"/>
        <c:numFmt formatCode="0%" sourceLinked="1"/>
        <c:majorTickMark val="none"/>
        <c:minorTickMark val="none"/>
        <c:tickLblPos val="nextTo"/>
        <c:crossAx val="1864245536"/>
        <c:crosses val="autoZero"/>
        <c:crossBetween val="between"/>
      </c:valAx>
      <c:spPr>
        <a:noFill/>
        <a:ln>
          <a:noFill/>
        </a:ln>
        <a:effectLst/>
      </c:spPr>
    </c:plotArea>
    <c:plotVisOnly val="1"/>
    <c:dispBlanksAs val="gap"/>
    <c:showDLblsOverMax val="0"/>
  </c:chart>
  <c:spPr>
    <a:solidFill>
      <a:schemeClr val="accent2"/>
    </a:solidFill>
    <a:ln w="9525" cap="flat" cmpd="sng" algn="ctr">
      <a:solidFill>
        <a:schemeClr val="lt1">
          <a:lumMod val="8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38">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1D2EACD3-59A3-431D-A9CB-EC029C3F3AF5}" type="datetime1">
              <a:rPr lang="fr-FR" smtClean="0"/>
              <a:t>13/07/2024</a:t>
            </a:fld>
            <a:endParaRPr lang="fr-FR" dirty="0"/>
          </a:p>
        </p:txBody>
      </p:sp>
      <p:sp>
        <p:nvSpPr>
          <p:cNvPr id="4" name="Espace réservé du pied de page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8EEFA9E-C190-4F5C-8394-BD5F1CD55C02}" type="slidenum">
              <a:rPr lang="fr-FR" smtClean="0"/>
              <a:t>‹#›</a:t>
            </a:fld>
            <a:endParaRPr lang="fr-FR"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CDA8956E-0A83-4930-8ABA-7967BBFAD4A7}" type="datetime1">
              <a:rPr lang="fr-FR" smtClean="0"/>
              <a:t>13/07/2024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2289C57-55D7-40A4-A101-E74FAC7A092B}" type="slidenum">
              <a:rPr lang="fr-FR" smtClean="0"/>
              <a:t>‹#›</a:t>
            </a:fld>
            <a:endParaRPr lang="fr-FR"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r>
              <a:rPr lang="fr-FR"/>
              <a:t>Bonjour, aujourd'hui nous allons traiter du cas de l’entreprise best of fresh une chaine </a:t>
            </a:r>
            <a:r>
              <a:rPr lang="fr-FR" dirty="0"/>
              <a:t>de restaurants spécialisée dans les produits frais locaux</a:t>
            </a:r>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1</a:t>
            </a:fld>
            <a:endParaRPr lang="fr-FR"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r>
              <a:rPr lang="fr-FR"/>
              <a:t>Ce projet a été mené afin de répondre à la question suivante, pourquoi la valeur du stock a autant augmenté ? </a:t>
            </a:r>
          </a:p>
          <a:p>
            <a:pPr rtl="0"/>
            <a:endParaRPr lang="fr-FR"/>
          </a:p>
          <a:p>
            <a:pPr rtl="0"/>
            <a:r>
              <a:rPr lang="fr-FR"/>
              <a:t>En effet, BOF s’est rendu compte d’une hausse de 89% de valeur de stock sur les neuf derniers mois d’activité. </a:t>
            </a:r>
          </a:p>
          <a:p>
            <a:pPr rtl="0"/>
            <a:r>
              <a:rPr lang="fr-FR"/>
              <a:t>Nous allons essayez de comprendre et d’expliquer via cette présentation ainsi que le tableur excel fourni en parallèle pourquoi ce résultat; grâce à certains indicateurs. </a:t>
            </a:r>
          </a:p>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2</a:t>
            </a:fld>
            <a:endParaRPr lang="fr-FR" dirty="0"/>
          </a:p>
        </p:txBody>
      </p:sp>
    </p:spTree>
    <p:extLst>
      <p:ext uri="{BB962C8B-B14F-4D97-AF65-F5344CB8AC3E}">
        <p14:creationId xmlns:p14="http://schemas.microsoft.com/office/powerpoint/2010/main" val="370721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r>
              <a:rPr lang="fr-FR" dirty="0"/>
              <a:t>Le premier indicateur que nous avons analysé est celui du stock en quantité d’UVC qui fait référence à la quantité de produits disponible en entrepôt et en magasin, mais dans ce cas spécifique nous allons nous focaliser uniquement sur les chiffres de l’entrepôt. </a:t>
            </a:r>
          </a:p>
          <a:p>
            <a:pPr rtl="0"/>
            <a:endParaRPr lang="fr-FR" dirty="0"/>
          </a:p>
          <a:p>
            <a:pPr marL="171450" indent="-171450" rtl="0">
              <a:buFontTx/>
              <a:buChar char="-"/>
            </a:pPr>
            <a:r>
              <a:rPr lang="fr-FR" dirty="0"/>
              <a:t>Cet indicateur nous permet de mieux comprendre et gérer les inventaires afin de répondre efficacement aux besoins tout en optimisant le niveau de stock.</a:t>
            </a:r>
          </a:p>
          <a:p>
            <a:pPr marL="171450" indent="-171450" rtl="0">
              <a:buFontTx/>
              <a:buChar char="-"/>
            </a:pPr>
            <a:endParaRPr lang="fr-FR" dirty="0"/>
          </a:p>
          <a:p>
            <a:pPr marL="171450" indent="-171450" rtl="0">
              <a:buFontTx/>
              <a:buChar char="-"/>
            </a:pPr>
            <a:r>
              <a:rPr lang="fr-FR" dirty="0"/>
              <a:t>On remarque une hausse de 67% du stock en quantité d’UVC sur les 9 mois d’analyse avec 3 familles critique qui sont la Boulangerie – la </a:t>
            </a:r>
            <a:r>
              <a:rPr lang="fr-FR" dirty="0" err="1"/>
              <a:t>cremerie</a:t>
            </a:r>
            <a:r>
              <a:rPr lang="fr-FR" dirty="0"/>
              <a:t> et les légumes (liaison tableur </a:t>
            </a:r>
            <a:r>
              <a:rPr lang="fr-FR" dirty="0" err="1"/>
              <a:t>excel</a:t>
            </a:r>
            <a:r>
              <a:rPr lang="fr-FR" dirty="0"/>
              <a:t>)</a:t>
            </a:r>
          </a:p>
          <a:p>
            <a:pPr marL="0" indent="0" rtl="0">
              <a:buFontTx/>
              <a:buNone/>
            </a:pPr>
            <a:endParaRPr lang="fr-FR" dirty="0"/>
          </a:p>
          <a:p>
            <a:pPr marL="171450" indent="-171450" rtl="0">
              <a:buFontTx/>
              <a:buChar char="-"/>
            </a:pPr>
            <a:r>
              <a:rPr lang="fr-FR" dirty="0"/>
              <a:t>Cette hausse présente plusieurs risques tel :</a:t>
            </a:r>
          </a:p>
          <a:p>
            <a:pPr marL="171450" indent="-171450" rtl="0">
              <a:buFontTx/>
              <a:buChar char="-"/>
            </a:pPr>
            <a:endParaRPr lang="fr-FR" dirty="0"/>
          </a:p>
          <a:p>
            <a:pPr marL="171450" indent="-171450" rtl="0">
              <a:buFontTx/>
              <a:buChar char="-"/>
            </a:pPr>
            <a:r>
              <a:rPr lang="fr-FR" dirty="0"/>
              <a:t>Qu’un cout de stockage plus élevé</a:t>
            </a:r>
          </a:p>
          <a:p>
            <a:pPr marL="171450" indent="-171450" rtl="0">
              <a:buFontTx/>
              <a:buChar char="-"/>
            </a:pPr>
            <a:r>
              <a:rPr lang="fr-FR" dirty="0"/>
              <a:t>Un risque pour les produits périssables s’ils ne sont pas vendu à temps (important de rappeler de BOF est dans l’alimentaire)</a:t>
            </a:r>
          </a:p>
          <a:p>
            <a:pPr marL="171450" indent="-171450" rtl="0">
              <a:buFontTx/>
              <a:buChar char="-"/>
            </a:pPr>
            <a:r>
              <a:rPr lang="fr-FR" dirty="0"/>
              <a:t>Une gestion opérationnelle plus complexe pour les équipes logistiques ainsi qu’un impact sur la trésorerie.</a:t>
            </a:r>
          </a:p>
          <a:p>
            <a:pPr marL="171450" indent="-171450" rtl="0">
              <a:buFontTx/>
              <a:buChar char="-"/>
            </a:pPr>
            <a:endParaRPr lang="fr-FR" dirty="0"/>
          </a:p>
          <a:p>
            <a:pPr marL="171450" indent="-171450" rtl="0">
              <a:buFontTx/>
              <a:buChar char="-"/>
            </a:pPr>
            <a:r>
              <a:rPr lang="fr-FR" dirty="0"/>
              <a:t> Il est important de trouver un équilibre entre avoir suffisamment de stock et éviter l’excès. </a:t>
            </a:r>
          </a:p>
          <a:p>
            <a:pPr marL="171450" indent="-171450" rtl="0">
              <a:buFontTx/>
              <a:buChar char="-"/>
            </a:pPr>
            <a:r>
              <a:rPr lang="fr-FR" dirty="0"/>
              <a:t>Une gestion des stocks basé sur des prévisions précises permettrait de minimiser les risques associer à cette forte hausse d’UVC.</a:t>
            </a:r>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3</a:t>
            </a:fld>
            <a:endParaRPr lang="fr-FR" dirty="0"/>
          </a:p>
        </p:txBody>
      </p:sp>
    </p:spTree>
    <p:extLst>
      <p:ext uri="{BB962C8B-B14F-4D97-AF65-F5344CB8AC3E}">
        <p14:creationId xmlns:p14="http://schemas.microsoft.com/office/powerpoint/2010/main" val="15915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r>
              <a:rPr lang="fr-FR" dirty="0"/>
              <a:t>Le deuxième indicateur analysé est celui du prix moyen des produits sur les 9 derniers mois.</a:t>
            </a:r>
          </a:p>
          <a:p>
            <a:pPr rtl="0"/>
            <a:r>
              <a:rPr lang="fr-FR" dirty="0"/>
              <a:t>On note ici une hausse de 4% du prix moyen des produits. </a:t>
            </a:r>
          </a:p>
          <a:p>
            <a:pPr rtl="0"/>
            <a:endParaRPr lang="fr-FR" dirty="0"/>
          </a:p>
          <a:p>
            <a:pPr marL="171450" indent="-171450" rtl="0">
              <a:buFontTx/>
              <a:buChar char="-"/>
            </a:pPr>
            <a:r>
              <a:rPr lang="fr-FR" dirty="0"/>
              <a:t>Cette variation a un impact négatif sur l’augmentation du stock en valeur. </a:t>
            </a:r>
          </a:p>
          <a:p>
            <a:pPr marL="171450" indent="-171450" rtl="0">
              <a:buFontTx/>
              <a:buChar char="-"/>
            </a:pPr>
            <a:endParaRPr lang="fr-FR" dirty="0"/>
          </a:p>
          <a:p>
            <a:pPr marL="171450" indent="-171450" rtl="0">
              <a:buFontTx/>
              <a:buChar char="-"/>
            </a:pPr>
            <a:r>
              <a:rPr lang="fr-FR" dirty="0"/>
              <a:t>En effet, l’entreprise stock de plus en plus de produits comme nous avons pu le voir grâce à l’indicateur précédent et le coût de ces produits augmente, ce qui impact directement la valeur du stock.</a:t>
            </a:r>
          </a:p>
          <a:p>
            <a:pPr marL="171450" indent="-171450" rtl="0">
              <a:buFontTx/>
              <a:buChar char="-"/>
            </a:pPr>
            <a:endParaRPr lang="fr-FR" dirty="0"/>
          </a:p>
          <a:p>
            <a:pPr rtl="0"/>
            <a:r>
              <a:rPr lang="fr-FR" dirty="0"/>
              <a:t>- Cela impact aussi financièrement l’entreprise ainsi que le prix de vente des produits si l’entreprise décide de répercuter cette hausse aux clients.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Cette hausse peut s’expliquer par une augmentation des couts de production , hausse d’énergie, l’inflation, les prix d’achat fournisseurs en hausse si les matières premières proviennent de l’</a:t>
            </a:r>
            <a:r>
              <a:rPr lang="fr-FR" dirty="0" err="1"/>
              <a:t>exterieur</a:t>
            </a:r>
            <a:r>
              <a:rPr lang="fr-FR" dirty="0"/>
              <a:t> </a:t>
            </a:r>
            <a:r>
              <a:rPr lang="fr-FR" dirty="0" err="1"/>
              <a:t>etc</a:t>
            </a:r>
            <a:r>
              <a:rPr lang="fr-FR" dirty="0"/>
              <a:t> …</a:t>
            </a:r>
          </a:p>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4</a:t>
            </a:fld>
            <a:endParaRPr lang="fr-FR" dirty="0"/>
          </a:p>
        </p:txBody>
      </p:sp>
    </p:spTree>
    <p:extLst>
      <p:ext uri="{BB962C8B-B14F-4D97-AF65-F5344CB8AC3E}">
        <p14:creationId xmlns:p14="http://schemas.microsoft.com/office/powerpoint/2010/main" val="23665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r>
              <a:rPr lang="fr-FR" dirty="0"/>
              <a:t>Le troisième indicateur utilisé ici est le nombre de références stockées. </a:t>
            </a:r>
          </a:p>
          <a:p>
            <a:pPr rtl="0"/>
            <a:endParaRPr lang="fr-FR" dirty="0"/>
          </a:p>
          <a:p>
            <a:pPr rtl="0"/>
            <a:r>
              <a:rPr lang="fr-FR" dirty="0"/>
              <a:t>On peut voir qu’elles ont augmenté de 8% depuis Mai.</a:t>
            </a:r>
          </a:p>
          <a:p>
            <a:pPr rtl="0"/>
            <a:endParaRPr lang="fr-FR" dirty="0"/>
          </a:p>
          <a:p>
            <a:pPr rtl="0"/>
            <a:r>
              <a:rPr lang="fr-FR" dirty="0"/>
              <a:t>Cette hausse à un impact significatif sur plusieurs aspects de la gestion des stocks. </a:t>
            </a:r>
          </a:p>
          <a:p>
            <a:pPr rtl="0"/>
            <a:endParaRPr lang="fr-FR" dirty="0"/>
          </a:p>
          <a:p>
            <a:pPr marL="171450" indent="-171450" rtl="0">
              <a:buFontTx/>
              <a:buChar char="-"/>
            </a:pPr>
            <a:r>
              <a:rPr lang="fr-FR" dirty="0"/>
              <a:t>Dans un premier temps, la hausse du nombre de références stockées impact directement la valeur du stock car l’entreprise gère plus de produits. </a:t>
            </a:r>
          </a:p>
          <a:p>
            <a:pPr marL="171450" indent="-171450" rtl="0">
              <a:buFontTx/>
              <a:buChar char="-"/>
            </a:pPr>
            <a:endParaRPr lang="fr-FR" dirty="0"/>
          </a:p>
          <a:p>
            <a:pPr marL="171450" indent="-171450" rtl="0">
              <a:buFontTx/>
              <a:buChar char="-"/>
            </a:pPr>
            <a:r>
              <a:rPr lang="fr-FR" dirty="0"/>
              <a:t>Plus il y a de références, plus la gestion du stock devient complexe; cela peut entrainer un coût de stockage accru pour pouvoir entreposer ces nouvelles références mais peut aussi augmenter le cout de la main d’œuvre avec de nouveaux employé à recruter et former.</a:t>
            </a:r>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5</a:t>
            </a:fld>
            <a:endParaRPr lang="fr-FR" dirty="0"/>
          </a:p>
        </p:txBody>
      </p:sp>
    </p:spTree>
    <p:extLst>
      <p:ext uri="{BB962C8B-B14F-4D97-AF65-F5344CB8AC3E}">
        <p14:creationId xmlns:p14="http://schemas.microsoft.com/office/powerpoint/2010/main" val="102532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r>
              <a:rPr lang="fr-FR" dirty="0"/>
              <a:t>Quatrième indicateur, le différentiel entre expédition et réception sur 2022.</a:t>
            </a:r>
          </a:p>
          <a:p>
            <a:pPr rtl="0"/>
            <a:endParaRPr lang="fr-FR" dirty="0"/>
          </a:p>
          <a:p>
            <a:pPr rtl="0"/>
            <a:r>
              <a:rPr lang="fr-FR" dirty="0"/>
              <a:t>-  Pour cette analyse il nous a été demandé de ne pas prendre en compte le mois de Janvier 2023 mais je reviendrais ensuite sur ce point.</a:t>
            </a:r>
          </a:p>
          <a:p>
            <a:pPr rtl="0"/>
            <a:endParaRPr lang="fr-FR" dirty="0"/>
          </a:p>
          <a:p>
            <a:pPr rtl="0"/>
            <a:r>
              <a:rPr lang="fr-FR" dirty="0"/>
              <a:t>- Le taux d’évolution moyen ici est de -2,54% et la variation de stock en UVC de -100793</a:t>
            </a:r>
          </a:p>
          <a:p>
            <a:endParaRPr lang="fr-FR" dirty="0"/>
          </a:p>
          <a:p>
            <a:pPr marL="171450" indent="-171450">
              <a:buFontTx/>
              <a:buChar char="-"/>
            </a:pPr>
            <a:r>
              <a:rPr lang="fr-FR" dirty="0"/>
              <a:t>Nous avons donc sur 2022, plus expédié plus que réceptionné ce qui en conclusion réduit le stock total. </a:t>
            </a:r>
          </a:p>
          <a:p>
            <a:pPr marL="171450" indent="-171450">
              <a:buFontTx/>
              <a:buChar char="-"/>
            </a:pPr>
            <a:endParaRPr lang="fr-FR" dirty="0"/>
          </a:p>
          <a:p>
            <a:pPr marL="171450" indent="-171450">
              <a:buFontTx/>
              <a:buChar char="-"/>
            </a:pPr>
            <a:r>
              <a:rPr lang="fr-FR" dirty="0"/>
              <a:t>Hors comme on a pu le voir grâce au précédents indicateurs la valeur de stock ne fait qu’augmenter. C’est pourquoi en ajoutant ce dernier mois d’analyse qui est Janvier 2023, on prendra note que nous avons reçu plus de marchandise que nous en avons expédié ce qui impact directement la valeur du stock et la fait augmenter car nous avons créé du stock.</a:t>
            </a:r>
          </a:p>
          <a:p>
            <a:pPr marL="171450" indent="-171450">
              <a:buFontTx/>
              <a:buChar char="-"/>
            </a:pPr>
            <a:endParaRPr lang="fr-FR" dirty="0"/>
          </a:p>
          <a:p>
            <a:r>
              <a:rPr lang="fr-FR" dirty="0"/>
              <a:t>Il est aussi intéressant de voir qu’il y a eu un pic d’expédition en Juin avec une variation de 35% entre expé/</a:t>
            </a:r>
            <a:r>
              <a:rPr lang="fr-FR" dirty="0" err="1"/>
              <a:t>recep</a:t>
            </a:r>
            <a:r>
              <a:rPr lang="fr-FR" dirty="0"/>
              <a:t>. </a:t>
            </a:r>
          </a:p>
          <a:p>
            <a:r>
              <a:rPr lang="fr-FR" dirty="0"/>
              <a:t>Il est donc bon de se demander pourquoi ce pic afin de mieux prévoir dans le futur ce genre de fluctuation. </a:t>
            </a:r>
          </a:p>
          <a:p>
            <a:endParaRPr lang="fr-FR" dirty="0"/>
          </a:p>
          <a:p>
            <a:pPr marL="171450" indent="-171450">
              <a:buFontTx/>
              <a:buChar char="-"/>
            </a:pPr>
            <a:r>
              <a:rPr lang="fr-FR" dirty="0"/>
              <a:t>S’agit-il d’une hausse d’activité ponctuelle ? Si c’est le cas l’entreprise va donc avoir besoin de plus de main d’œuvre sur une courte période. Comparer avec n-1</a:t>
            </a:r>
          </a:p>
          <a:p>
            <a:pPr marL="171450" indent="-171450">
              <a:buFontTx/>
              <a:buChar char="-"/>
            </a:pPr>
            <a:endParaRPr lang="fr-FR" dirty="0"/>
          </a:p>
          <a:p>
            <a:pPr marL="171450" indent="-171450">
              <a:buFontTx/>
              <a:buChar char="-"/>
            </a:pPr>
            <a:r>
              <a:rPr lang="fr-FR" dirty="0"/>
              <a:t> Tout cela impact directement les ressources de l’entreprise. </a:t>
            </a:r>
          </a:p>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6</a:t>
            </a:fld>
            <a:endParaRPr lang="fr-FR" dirty="0"/>
          </a:p>
        </p:txBody>
      </p:sp>
    </p:spTree>
    <p:extLst>
      <p:ext uri="{BB962C8B-B14F-4D97-AF65-F5344CB8AC3E}">
        <p14:creationId xmlns:p14="http://schemas.microsoft.com/office/powerpoint/2010/main" val="84098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r>
              <a:rPr lang="fr-FR" dirty="0"/>
              <a:t>L’avant dernier indicateur étudié est celui du nombre de commande réceptionnées. </a:t>
            </a:r>
          </a:p>
          <a:p>
            <a:pPr rtl="0"/>
            <a:endParaRPr lang="fr-FR" dirty="0"/>
          </a:p>
          <a:p>
            <a:pPr rtl="0"/>
            <a:r>
              <a:rPr lang="fr-FR" dirty="0"/>
              <a:t>On note ici que sur cette période donnée, il est en baisse de 25%</a:t>
            </a:r>
          </a:p>
          <a:p>
            <a:pPr rtl="0"/>
            <a:endParaRPr lang="fr-FR" dirty="0"/>
          </a:p>
          <a:p>
            <a:pPr rtl="0"/>
            <a:r>
              <a:rPr lang="fr-FR" dirty="0"/>
              <a:t>Cette baisse peu avoir plusieurs impacts significatifs sur les opérations de l’entrepôt.  </a:t>
            </a:r>
          </a:p>
          <a:p>
            <a:pPr rtl="0"/>
            <a:endParaRPr lang="fr-FR" dirty="0"/>
          </a:p>
          <a:p>
            <a:pPr marL="171450" indent="-171450" rtl="0">
              <a:buFontTx/>
              <a:buChar char="-"/>
            </a:pPr>
            <a:r>
              <a:rPr lang="fr-FR" dirty="0"/>
              <a:t>La première étant la rupture de stock. </a:t>
            </a:r>
          </a:p>
          <a:p>
            <a:pPr marL="171450" indent="-171450" rtl="0">
              <a:buFontTx/>
              <a:buChar char="-"/>
            </a:pPr>
            <a:r>
              <a:rPr lang="fr-FR" dirty="0"/>
              <a:t>Une réduction des réception de </a:t>
            </a:r>
            <a:r>
              <a:rPr lang="fr-FR" dirty="0" err="1"/>
              <a:t>cdes</a:t>
            </a:r>
            <a:r>
              <a:rPr lang="fr-FR" dirty="0"/>
              <a:t> peut entrainer des ruptures de stock ce qui affectera la capacité de l’entreprise à répondre aux besoins clients et par extension la perte de ces clients qui iront se fournir ailleurs.</a:t>
            </a:r>
          </a:p>
          <a:p>
            <a:pPr rtl="0"/>
            <a:endParaRPr lang="fr-FR" dirty="0"/>
          </a:p>
          <a:p>
            <a:pPr marL="171450" indent="-171450" rtl="0">
              <a:buFontTx/>
              <a:buChar char="-"/>
            </a:pPr>
            <a:r>
              <a:rPr lang="fr-FR" dirty="0"/>
              <a:t>Une baisse des réceptions peut aussi entacher la productivité de l’entrepôt, tel qu’une sous-utilisation de l’espace de stockage et du personnel.</a:t>
            </a:r>
          </a:p>
          <a:p>
            <a:pPr marL="171450" indent="-171450" rtl="0">
              <a:buFontTx/>
              <a:buChar char="-"/>
            </a:pPr>
            <a:endParaRPr lang="fr-FR" dirty="0"/>
          </a:p>
          <a:p>
            <a:pPr rtl="0"/>
            <a:r>
              <a:rPr lang="fr-FR" dirty="0"/>
              <a:t>Il est donc peut être nécessaire de réévaluer les fournisseurs et voir avec eux pourquoi cette baisse. </a:t>
            </a:r>
          </a:p>
          <a:p>
            <a:pPr rtl="0"/>
            <a:r>
              <a:rPr lang="fr-FR" dirty="0"/>
              <a:t>Pour contrer tout ça il est crucial de mettre en place des stratégies de gestion de stock fiable et précis et de maintenir une communication constante avec les fournisseurs afin d’être alerté sur une quelconque baisse de service à venir.</a:t>
            </a:r>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7</a:t>
            </a:fld>
            <a:endParaRPr lang="fr-FR" dirty="0"/>
          </a:p>
        </p:txBody>
      </p:sp>
    </p:spTree>
    <p:extLst>
      <p:ext uri="{BB962C8B-B14F-4D97-AF65-F5344CB8AC3E}">
        <p14:creationId xmlns:p14="http://schemas.microsoft.com/office/powerpoint/2010/main" val="53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dernier indicateur est le taux de service moyen sur les 9 derniers mois analysé.</a:t>
            </a:r>
          </a:p>
          <a:p>
            <a:r>
              <a:rPr lang="fr-FR" dirty="0"/>
              <a:t>Il est en moyenne de 97% ce qui est dans l’ensemble correct mais en analysant de plus près on se rend compte qu’il est assez variable. </a:t>
            </a:r>
          </a:p>
          <a:p>
            <a:endParaRPr lang="fr-FR" dirty="0"/>
          </a:p>
          <a:p>
            <a:r>
              <a:rPr lang="fr-FR" dirty="0"/>
              <a:t>Je m’explique, on remarque ici un pic à 103% en aout, cela peut s’expliquer par la livraison en retard de certains reliquats de commande. </a:t>
            </a:r>
          </a:p>
          <a:p>
            <a:endParaRPr lang="fr-FR" dirty="0"/>
          </a:p>
          <a:p>
            <a:r>
              <a:rPr lang="fr-FR" dirty="0"/>
              <a:t>On voit aussi qu’à partir de décembre le taux de service diminue, afin d’éviter au mieux cette diminution et de ne pas répercuter cette baisse du taux de service aux clients, il serait envisageable de revoir la stratégie d’achat, en passant notamment plus de commande afin d’avoir plus de stock et de couvrir au mieux la demande.</a:t>
            </a:r>
          </a:p>
        </p:txBody>
      </p:sp>
      <p:sp>
        <p:nvSpPr>
          <p:cNvPr id="4" name="Slide Number Placeholder 3"/>
          <p:cNvSpPr>
            <a:spLocks noGrp="1"/>
          </p:cNvSpPr>
          <p:nvPr>
            <p:ph type="sldNum" sz="quarter" idx="5"/>
          </p:nvPr>
        </p:nvSpPr>
        <p:spPr/>
        <p:txBody>
          <a:bodyPr/>
          <a:lstStyle/>
          <a:p>
            <a:pPr rtl="0"/>
            <a:fld id="{22289C57-55D7-40A4-A101-E74FAC7A092B}" type="slidenum">
              <a:rPr lang="fr-FR" smtClean="0"/>
              <a:t>8</a:t>
            </a:fld>
            <a:endParaRPr lang="fr-FR" dirty="0"/>
          </a:p>
        </p:txBody>
      </p:sp>
    </p:spTree>
    <p:extLst>
      <p:ext uri="{BB962C8B-B14F-4D97-AF65-F5344CB8AC3E}">
        <p14:creationId xmlns:p14="http://schemas.microsoft.com/office/powerpoint/2010/main" val="1934488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 que nous montre cette dernière slide ce sont les familles de produits les plus critique qu’il faudra que Delphine prenne en compte et garde à l’</a:t>
            </a:r>
            <a:r>
              <a:rPr lang="fr-FR" dirty="0" err="1"/>
              <a:t>oeil</a:t>
            </a:r>
            <a:r>
              <a:rPr lang="fr-FR" dirty="0"/>
              <a:t>.</a:t>
            </a:r>
          </a:p>
          <a:p>
            <a:endParaRPr lang="fr-FR" dirty="0"/>
          </a:p>
          <a:p>
            <a:r>
              <a:rPr lang="fr-FR" dirty="0"/>
              <a:t>En effet, comme évoqué précédemment grâce à d’autre indicateurs, on peut se rendre compte que la boulangerie, la crèmerie ainsi que les légumes ont beaucoup évolué.</a:t>
            </a:r>
          </a:p>
          <a:p>
            <a:endParaRPr lang="fr-FR" dirty="0"/>
          </a:p>
          <a:p>
            <a:r>
              <a:rPr lang="fr-FR" dirty="0"/>
              <a:t>La boulangerie étant la plus critique, on notera la plus haute évolution ainsi qu’une forte hausse des références stockées. </a:t>
            </a:r>
          </a:p>
          <a:p>
            <a:r>
              <a:rPr lang="fr-FR" dirty="0"/>
              <a:t>La crèmerie quant à elle connait une forte hausse de stock mais une hausse encore plus importante du prix moyen. Il faudrait comprendre pourquoi cette hausse, si elle provient des fournisseurs il serait bon de les confronter avec de renégocier de meilleurs prix ou de changer de </a:t>
            </a:r>
            <a:r>
              <a:rPr lang="fr-FR" dirty="0" err="1"/>
              <a:t>sourcing</a:t>
            </a:r>
            <a:r>
              <a:rPr lang="fr-FR" dirty="0"/>
              <a:t> afin de se fournir à un tarif plus compétitif.</a:t>
            </a:r>
          </a:p>
          <a:p>
            <a:endParaRPr lang="fr-FR" dirty="0"/>
          </a:p>
          <a:p>
            <a:r>
              <a:rPr lang="fr-FR" dirty="0"/>
              <a:t>L'augmentation en UVC et en nombre de références stockées de ces familles de produits notamment BOULANGERIE er CREMERIE a un impact significatif sur l'entrepôt. </a:t>
            </a:r>
          </a:p>
          <a:p>
            <a:endParaRPr lang="fr-FR" dirty="0"/>
          </a:p>
          <a:p>
            <a:r>
              <a:rPr lang="fr-FR" dirty="0"/>
              <a:t>Pour gérer efficacement ces changements, BOF pourrait investir dans des capacités de stockage accrues, optimiser ses systèmes de gestion des stocks, et peut-être recruter ou former du personnel supplémentaire. </a:t>
            </a:r>
          </a:p>
          <a:p>
            <a:endParaRPr lang="fr-FR" dirty="0"/>
          </a:p>
          <a:p>
            <a:r>
              <a:rPr lang="fr-FR" dirty="0"/>
              <a:t>Ces changements entraineront forcément des coûts financiers et logistiques supplémentaires, mais ils  pourront améliorer la satisfaction client grâce à une meilleure disponibilité des produits et une meilleure lecture des stocks.</a:t>
            </a:r>
          </a:p>
          <a:p>
            <a:endParaRPr lang="fr-FR" dirty="0"/>
          </a:p>
          <a:p>
            <a:r>
              <a:rPr lang="fr-FR" dirty="0"/>
              <a:t>Au vu des famille impacté, j’en déduis que BOF a récemment lancé une nouvelle activité au sein de ses restaurants qui pourrait être des sandwichs composés de pain – crèmerie et légume mais n’était pas prêt d’un point de vue logistique d’où la hausse de la valeur du stock sur les 9 mois derniers mois.</a:t>
            </a:r>
          </a:p>
        </p:txBody>
      </p:sp>
      <p:sp>
        <p:nvSpPr>
          <p:cNvPr id="4" name="Slide Number Placeholder 3"/>
          <p:cNvSpPr>
            <a:spLocks noGrp="1"/>
          </p:cNvSpPr>
          <p:nvPr>
            <p:ph type="sldNum" sz="quarter" idx="5"/>
          </p:nvPr>
        </p:nvSpPr>
        <p:spPr/>
        <p:txBody>
          <a:bodyPr/>
          <a:lstStyle/>
          <a:p>
            <a:pPr rtl="0"/>
            <a:fld id="{22289C57-55D7-40A4-A101-E74FAC7A092B}" type="slidenum">
              <a:rPr lang="fr-FR" smtClean="0"/>
              <a:t>9</a:t>
            </a:fld>
            <a:endParaRPr lang="fr-FR" dirty="0"/>
          </a:p>
        </p:txBody>
      </p:sp>
    </p:spTree>
    <p:extLst>
      <p:ext uri="{BB962C8B-B14F-4D97-AF65-F5344CB8AC3E}">
        <p14:creationId xmlns:p14="http://schemas.microsoft.com/office/powerpoint/2010/main" val="29144082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rtlCol="0" anchor="ctr">
            <a:noAutofit/>
          </a:bodyPr>
          <a:lstStyle>
            <a:lvl1pPr algn="l">
              <a:defRPr lang="fr-FR" sz="3600" spc="150" baseline="0"/>
            </a:lvl1pPr>
          </a:lstStyle>
          <a:p>
            <a:pPr rtl="0"/>
            <a:r>
              <a:rPr lang="fr-FR"/>
              <a:t>CLIQUEZ POUR ajouter un titre</a:t>
            </a:r>
          </a:p>
        </p:txBody>
      </p:sp>
      <p:pic>
        <p:nvPicPr>
          <p:cNvPr id="8" name="Graphique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au 1">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rtlCol="0">
            <a:normAutofit/>
          </a:bodyPr>
          <a:lstStyle>
            <a:lvl1pPr algn="l">
              <a:defRPr lang="fr-FR" sz="2400" kern="1200" spc="150" baseline="0" dirty="0">
                <a:solidFill>
                  <a:schemeClr val="tx1"/>
                </a:solidFill>
                <a:latin typeface="+mj-lt"/>
                <a:ea typeface="+mj-ea"/>
                <a:cs typeface="+mj-cs"/>
              </a:defRPr>
            </a:lvl1pPr>
          </a:lstStyle>
          <a:p>
            <a:pPr rtl="0"/>
            <a:r>
              <a:rPr lang="fr-FR"/>
              <a:t>CLIQUEZ POUR ajouter un titre</a:t>
            </a:r>
          </a:p>
        </p:txBody>
      </p:sp>
      <p:sp>
        <p:nvSpPr>
          <p:cNvPr id="3" name="Espace réservé du contenu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52144"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e table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rtlCol="0">
            <a:normAutofit/>
          </a:bodyPr>
          <a:lstStyle>
            <a:lvl1pPr marL="0" indent="0" algn="ctr">
              <a:buNone/>
              <a:defRPr lang="fr-FR" sz="2000"/>
            </a:lvl1pPr>
          </a:lstStyle>
          <a:p>
            <a:pPr rtl="0"/>
            <a:r>
              <a:rPr lang="fr-FR"/>
              <a:t>Cliquez sur l'icône pour ajouter un tableau</a:t>
            </a:r>
            <a:endParaRPr lang="fr-FR" dirty="0"/>
          </a:p>
        </p:txBody>
      </p:sp>
      <p:sp>
        <p:nvSpPr>
          <p:cNvPr id="10" name="Espace réservé du pied de page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rtlCol="0"/>
          <a:lstStyle>
            <a:lvl1pPr algn="l">
              <a:defRPr lang="fr-FR" sz="900"/>
            </a:lvl1pPr>
          </a:lstStyle>
          <a:p>
            <a:pPr rtl="0"/>
            <a:endParaRPr lang="fr-FR"/>
          </a:p>
        </p:txBody>
      </p:sp>
      <p:sp>
        <p:nvSpPr>
          <p:cNvPr id="11" name="Espace réservé du numéro de diapositive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rtl="0"/>
              <a:t>‹#›</a:t>
            </a:fld>
            <a:endParaRPr lang="fr-FR" dirty="0"/>
          </a:p>
        </p:txBody>
      </p:sp>
      <p:grpSp>
        <p:nvGrpSpPr>
          <p:cNvPr id="14" name="Groupe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Connecteur droit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ajouter un titre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rtlCol="0" anchor="ctr">
            <a:no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rtlCol="0">
            <a:normAutofit/>
          </a:bodyPr>
          <a:lstStyle>
            <a:lvl1pPr marL="285750" indent="-285750">
              <a:lnSpc>
                <a:spcPct val="100000"/>
              </a:lnSpc>
              <a:buFont typeface="Arial" panose="020B0604020202020204" pitchFamily="34" charset="0"/>
              <a:buChar char="•"/>
              <a:defRPr lang="fr-FR" sz="1800" spc="50" baseline="0"/>
            </a:lvl1pPr>
            <a:lvl2pPr marL="742950" indent="-285750">
              <a:lnSpc>
                <a:spcPct val="100000"/>
              </a:lnSpc>
              <a:buFont typeface="Arial" panose="020B0604020202020204" pitchFamily="34" charset="0"/>
              <a:buChar char="•"/>
              <a:defRPr lang="fr-FR" sz="1800" spc="50" baseline="0"/>
            </a:lvl2pPr>
            <a:lvl3pPr marL="1200150" indent="-285750">
              <a:lnSpc>
                <a:spcPct val="100000"/>
              </a:lnSpc>
              <a:buFont typeface="Arial" panose="020B0604020202020204" pitchFamily="34" charset="0"/>
              <a:buChar char="•"/>
              <a:defRPr lang="fr-FR" sz="1800" spc="50" baseline="0"/>
            </a:lvl3pPr>
            <a:lvl4pPr marL="1657350" indent="-285750">
              <a:lnSpc>
                <a:spcPct val="100000"/>
              </a:lnSpc>
              <a:buFont typeface="Arial" panose="020B0604020202020204" pitchFamily="34" charset="0"/>
              <a:buChar char="•"/>
              <a:defRPr lang="fr-FR" sz="1800" spc="50" baseline="0"/>
            </a:lvl4pPr>
            <a:lvl5pPr marL="2114550" indent="-285750">
              <a:lnSpc>
                <a:spcPct val="100000"/>
              </a:lnSpc>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rtlCol="0" anchor="ctr">
            <a:no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7" name="Espace réservé du contenu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52144"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rtlCol="0"/>
          <a:lstStyle>
            <a:lvl1pPr algn="l">
              <a:defRPr lang="fr-FR" sz="900"/>
            </a:lvl1pPr>
          </a:lstStyle>
          <a:p>
            <a:pPr rtl="0"/>
            <a:endParaRPr lang="fr-F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pic>
        <p:nvPicPr>
          <p:cNvPr id="13" name="Graphique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au 2">
    <p:bg>
      <p:bgRef idx="1001">
        <a:schemeClr val="bg1"/>
      </p:bgRef>
    </p:bg>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Connecteur droit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rtlCol="0" anchor="b">
            <a:normAutofit/>
          </a:bodyPr>
          <a:lstStyle>
            <a:lvl1pPr algn="ctr">
              <a:defRPr lang="fr-FR" sz="2800" kern="1200" spc="150" baseline="0" dirty="0">
                <a:solidFill>
                  <a:schemeClr val="tx1"/>
                </a:solidFill>
                <a:latin typeface="+mj-lt"/>
                <a:ea typeface="+mj-ea"/>
                <a:cs typeface="+mj-cs"/>
              </a:defRPr>
            </a:lvl1pPr>
          </a:lstStyle>
          <a:p>
            <a:pPr rtl="0"/>
            <a:r>
              <a:rPr lang="fr-FR"/>
              <a:t>CLIQUEZ POUR ajouter un titre</a:t>
            </a:r>
          </a:p>
        </p:txBody>
      </p:sp>
      <p:sp>
        <p:nvSpPr>
          <p:cNvPr id="8" name="Espace réservé de table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rtlCol="0">
            <a:normAutofit/>
          </a:bodyPr>
          <a:lstStyle>
            <a:lvl1pPr marL="0" indent="0" algn="ctr">
              <a:buNone/>
              <a:defRPr lang="fr-FR" sz="2000"/>
            </a:lvl1pPr>
          </a:lstStyle>
          <a:p>
            <a:pPr rtl="0"/>
            <a:r>
              <a:rPr lang="fr-FR"/>
              <a:t>Cliquez sur l'icône pour ajouter un tableau</a:t>
            </a:r>
            <a:endParaRPr lang="fr-FR" dirty="0"/>
          </a:p>
        </p:txBody>
      </p:sp>
      <p:sp>
        <p:nvSpPr>
          <p:cNvPr id="6" name="Espace réservé du pied de page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rtlCol="0"/>
          <a:lstStyle>
            <a:lvl1pPr algn="l">
              <a:defRPr lang="fr-FR" sz="900"/>
            </a:lvl1pPr>
          </a:lstStyle>
          <a:p>
            <a:pPr rtl="0"/>
            <a:endParaRPr lang="fr-FR"/>
          </a:p>
        </p:txBody>
      </p:sp>
      <p:sp>
        <p:nvSpPr>
          <p:cNvPr id="7" name="Espace réservé du numéro de diapositive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Fermetu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fr-FR" sz="3600" spc="150" baseline="0">
                <a:solidFill>
                  <a:schemeClr val="bg1"/>
                </a:solidFill>
              </a:defRPr>
            </a:lvl1pPr>
          </a:lstStyle>
          <a:p>
            <a:pPr rtl="0"/>
            <a:r>
              <a:rPr lang="fr-FR"/>
              <a:t>CLIQUEZ POUR ajouter un titre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rtlCol="0">
            <a:normAutofit/>
          </a:bodyPr>
          <a:lstStyle>
            <a:lvl1pPr marL="0" indent="0" algn="l">
              <a:lnSpc>
                <a:spcPct val="150000"/>
              </a:lnSpc>
              <a:buNone/>
              <a:defRPr lang="fr-FR" sz="1800" spc="50" baseline="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pic>
        <p:nvPicPr>
          <p:cNvPr id="6" name="Graphique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rtlCol="0"/>
          <a:lstStyle>
            <a:lvl1pPr algn="l">
              <a:defRPr lang="fr-FR" sz="900"/>
            </a:lvl1pPr>
          </a:lstStyle>
          <a:p>
            <a:pPr rtl="0"/>
            <a:endParaRPr lang="fr-F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rdre du jour">
    <p:bg>
      <p:bgPr>
        <a:solidFill>
          <a:schemeClr val="tx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fr-FR" sz="2800" spc="150" baseline="0">
                <a:solidFill>
                  <a:schemeClr val="bg1"/>
                </a:solidFill>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rtlCol="0">
            <a:normAutofit/>
          </a:bodyPr>
          <a:lstStyle>
            <a:lvl1pPr marL="0" indent="0">
              <a:lnSpc>
                <a:spcPct val="140000"/>
              </a:lnSpc>
              <a:spcBef>
                <a:spcPts val="1000"/>
              </a:spcBef>
              <a:buNone/>
              <a:defRPr lang="fr-FR" sz="1800">
                <a:solidFill>
                  <a:schemeClr val="bg1"/>
                </a:solidFill>
              </a:defRPr>
            </a:lvl1pPr>
            <a:lvl2pPr marL="457200" indent="0">
              <a:lnSpc>
                <a:spcPct val="140000"/>
              </a:lnSpc>
              <a:spcBef>
                <a:spcPts val="1000"/>
              </a:spcBef>
              <a:buNone/>
              <a:defRPr lang="fr-FR" sz="1800">
                <a:solidFill>
                  <a:schemeClr val="bg1"/>
                </a:solidFill>
              </a:defRPr>
            </a:lvl2pPr>
            <a:lvl3pPr marL="914400" indent="0">
              <a:lnSpc>
                <a:spcPct val="140000"/>
              </a:lnSpc>
              <a:spcBef>
                <a:spcPts val="1000"/>
              </a:spcBef>
              <a:buNone/>
              <a:defRPr lang="fr-FR" sz="1800">
                <a:solidFill>
                  <a:schemeClr val="bg1"/>
                </a:solidFill>
              </a:defRPr>
            </a:lvl3pPr>
            <a:lvl4pPr marL="1371600" indent="0">
              <a:lnSpc>
                <a:spcPct val="140000"/>
              </a:lnSpc>
              <a:spcBef>
                <a:spcPts val="1000"/>
              </a:spcBef>
              <a:buNone/>
              <a:defRPr lang="fr-FR" sz="1800">
                <a:solidFill>
                  <a:schemeClr val="bg1"/>
                </a:solidFill>
              </a:defRPr>
            </a:lvl4pPr>
            <a:lvl5pPr marL="1828800" indent="0">
              <a:lnSpc>
                <a:spcPct val="140000"/>
              </a:lnSpc>
              <a:spcBef>
                <a:spcPts val="1000"/>
              </a:spcBef>
              <a:buNone/>
              <a:defRPr lang="fr-FR" sz="1800">
                <a:solidFill>
                  <a:schemeClr val="bg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rtlCol="0"/>
          <a:lstStyle>
            <a:lvl1pPr algn="l">
              <a:defRPr lang="fr-FR" sz="900"/>
            </a:lvl1pPr>
          </a:lstStyle>
          <a:p>
            <a:pPr rtl="0"/>
            <a:endParaRPr lang="fr-F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ut de section 1">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rtlCol="0" anchor="b">
            <a:noAutofit/>
          </a:bodyPr>
          <a:lstStyle>
            <a:lvl1pPr algn="l">
              <a:defRPr lang="fr-FR" sz="3600" spc="150" baseline="0">
                <a:solidFill>
                  <a:schemeClr val="tx1"/>
                </a:solidFill>
              </a:defRPr>
            </a:lvl1pPr>
          </a:lstStyle>
          <a:p>
            <a:pPr rtl="0"/>
            <a:r>
              <a:rPr lang="fr-FR"/>
              <a:t>CLIQUEZ POUR ajouter un titre</a:t>
            </a:r>
          </a:p>
        </p:txBody>
      </p:sp>
      <p:grpSp>
        <p:nvGrpSpPr>
          <p:cNvPr id="4" name="Groupe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Connecteur droit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2">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rtlCol="0" anchor="b">
            <a:noAutofit/>
          </a:bodyPr>
          <a:lstStyle>
            <a:lvl1pPr algn="l">
              <a:defRPr lang="fr-FR" sz="3600" spc="150" baseline="0">
                <a:solidFill>
                  <a:schemeClr val="bg1"/>
                </a:solidFill>
              </a:defRPr>
            </a:lvl1pPr>
          </a:lstStyle>
          <a:p>
            <a:pPr rtl="0"/>
            <a:r>
              <a:rPr lang="fr-FR"/>
              <a:t>CLIQUEZ POUR ajouter un titre</a:t>
            </a:r>
          </a:p>
        </p:txBody>
      </p:sp>
      <p:cxnSp>
        <p:nvCxnSpPr>
          <p:cNvPr id="7" name="Connecteur droit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Espace réservé d’image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rtlCol="0">
            <a:normAutofit/>
          </a:bodyPr>
          <a:lstStyle>
            <a:lvl1pPr marL="0" indent="0">
              <a:buNone/>
              <a:defRPr lang="fr-FR" sz="2000">
                <a:solidFill>
                  <a:schemeClr val="bg1"/>
                </a:solidFill>
              </a:defRPr>
            </a:lvl1pPr>
          </a:lstStyle>
          <a:p>
            <a:pPr rtl="0"/>
            <a:r>
              <a:rPr lang="fr-FR"/>
              <a:t>Cliquez sur l'icône pour ajouter une image</a:t>
            </a:r>
            <a:endParaRPr lang="fr-FR"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ajouter un titre</a:t>
            </a:r>
          </a:p>
        </p:txBody>
      </p:sp>
      <p:sp>
        <p:nvSpPr>
          <p:cNvPr id="3" name="Espace réservé du contenu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rtlCol="0">
            <a:normAutofit/>
          </a:bodyPr>
          <a:lstStyle>
            <a:lvl1pPr marL="0" indent="0">
              <a:lnSpc>
                <a:spcPct val="100000"/>
              </a:lnSpc>
              <a:buFont typeface="Arial" panose="020B0604020202020204" pitchFamily="34" charset="0"/>
              <a:buNone/>
              <a:defRPr lang="fr-FR" sz="1800" b="1"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43000"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grpSp>
        <p:nvGrpSpPr>
          <p:cNvPr id="9" name="Groupe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Connecteur droit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Connecteur droit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Espace réservé du pied de page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rtlCol="0"/>
          <a:lstStyle>
            <a:lvl1pPr algn="l">
              <a:defRPr lang="fr-FR" sz="900"/>
            </a:lvl1pPr>
          </a:lstStyle>
          <a:p>
            <a:pPr rtl="0"/>
            <a:endParaRPr lang="fr-FR"/>
          </a:p>
        </p:txBody>
      </p:sp>
      <p:sp>
        <p:nvSpPr>
          <p:cNvPr id="16" name="Espace réservé du numéro de diapositive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ut de section 3">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rtlCol="0" anchor="b">
            <a:noAutofit/>
          </a:bodyPr>
          <a:lstStyle>
            <a:lvl1pPr algn="l">
              <a:defRPr lang="fr-FR" sz="3600" spc="150" baseline="0">
                <a:solidFill>
                  <a:schemeClr val="bg1"/>
                </a:solidFill>
              </a:defRPr>
            </a:lvl1pPr>
          </a:lstStyle>
          <a:p>
            <a:pPr rtl="0"/>
            <a:r>
              <a:rPr lang="fr-FR"/>
              <a:t>CLIQUEZ POUR ajouter un titre</a:t>
            </a:r>
          </a:p>
        </p:txBody>
      </p:sp>
      <p:pic>
        <p:nvPicPr>
          <p:cNvPr id="4" name="Graphique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ntenus 1">
    <p:bg>
      <p:bgPr>
        <a:solidFill>
          <a:schemeClr val="accent1"/>
        </a:solidFill>
        <a:effectLst/>
      </p:bgPr>
    </p:bg>
    <p:spTree>
      <p:nvGrpSpPr>
        <p:cNvPr id="1" name=""/>
        <p:cNvGrpSpPr/>
        <p:nvPr/>
      </p:nvGrpSpPr>
      <p:grpSpPr>
        <a:xfrm>
          <a:off x="0" y="0"/>
          <a:ext cx="0" cy="0"/>
          <a:chOff x="0" y="0"/>
          <a:chExt cx="0" cy="0"/>
        </a:xfrm>
      </p:grpSpPr>
      <p:pic>
        <p:nvPicPr>
          <p:cNvPr id="10" name="Graphique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ajouter un titre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rtlCol="0" anchor="t">
            <a:norm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7" name="Espace réservé du contenu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43000"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rtlCol="0" anchor="t">
            <a:norm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9" name="Espace réservé du contenu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43000"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3" name="Espace réservé du pied de page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rtlCol="0"/>
          <a:lstStyle>
            <a:lvl1pPr algn="l">
              <a:defRPr lang="fr-FR" sz="900"/>
            </a:lvl1pPr>
          </a:lstStyle>
          <a:p>
            <a:pPr rtl="0"/>
            <a:endParaRPr lang="fr-FR"/>
          </a:p>
        </p:txBody>
      </p:sp>
      <p:sp>
        <p:nvSpPr>
          <p:cNvPr id="14" name="Espace réservé du numéro de diapositive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2">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ajouter un titre</a:t>
            </a:r>
          </a:p>
        </p:txBody>
      </p:sp>
      <p:grpSp>
        <p:nvGrpSpPr>
          <p:cNvPr id="10" name="Groupe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Connecteur droit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Espace réservé du texte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rtlCol="0" anchor="t">
            <a:norm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5" name="Espace réservé du contenu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rtlCol="0">
            <a:normAutofit/>
          </a:bodyPr>
          <a:lstStyle>
            <a:lvl1pPr marL="283464" indent="-283464">
              <a:lnSpc>
                <a:spcPct val="100000"/>
              </a:lnSpc>
              <a:buFont typeface="+mj-lt"/>
              <a:buAutoNum type="arabicPeriod"/>
              <a:defRPr lang="fr-FR" sz="1800" b="0" spc="50" baseline="0"/>
            </a:lvl1pPr>
            <a:lvl2pPr marL="566928" indent="-342900">
              <a:lnSpc>
                <a:spcPct val="100000"/>
              </a:lnSpc>
              <a:spcBef>
                <a:spcPts val="1000"/>
              </a:spcBef>
              <a:buFont typeface="+mj-lt"/>
              <a:buAutoNum type="alphaLcPeriod"/>
              <a:defRPr lang="fr-FR" sz="1800" spc="50" baseline="0"/>
            </a:lvl2pPr>
            <a:lvl3pPr marL="850392" indent="-342900">
              <a:lnSpc>
                <a:spcPct val="100000"/>
              </a:lnSpc>
              <a:spcBef>
                <a:spcPts val="1000"/>
              </a:spcBef>
              <a:buFont typeface="+mj-lt"/>
              <a:buAutoNum type="arabicParenR"/>
              <a:defRPr lang="fr-FR" sz="1800" spc="50" baseline="0"/>
            </a:lvl3pPr>
            <a:lvl4pPr marL="1042416" indent="-342900">
              <a:lnSpc>
                <a:spcPct val="100000"/>
              </a:lnSpc>
              <a:spcBef>
                <a:spcPts val="1000"/>
              </a:spcBef>
              <a:buFont typeface="+mj-lt"/>
              <a:buAutoNum type="alphaLcParenR"/>
              <a:defRPr lang="fr-FR" sz="1800" spc="50" baseline="0"/>
            </a:lvl4pPr>
            <a:lvl5pPr marL="1074420" indent="-400050">
              <a:lnSpc>
                <a:spcPct val="100000"/>
              </a:lnSpc>
              <a:spcBef>
                <a:spcPts val="1000"/>
              </a:spcBef>
              <a:buFont typeface="+mj-lt"/>
              <a:buAutoNum type="romanLcPeriod"/>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p:txBody>
      </p:sp>
      <p:sp>
        <p:nvSpPr>
          <p:cNvPr id="17" name="Espace réservé du texte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rtlCol="0" anchor="t">
            <a:norm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3" name="Espace réservé du contenu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43000"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9" name="Espace réservé du pied de page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rtlCol="0"/>
          <a:lstStyle>
            <a:lvl1pPr algn="l">
              <a:defRPr lang="fr-FR" sz="900"/>
            </a:lvl1pPr>
          </a:lstStyle>
          <a:p>
            <a:pPr rtl="0"/>
            <a:endParaRPr lang="fr-FR"/>
          </a:p>
        </p:txBody>
      </p:sp>
      <p:sp>
        <p:nvSpPr>
          <p:cNvPr id="20" name="Espace réservé du numéro de diapositive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ajouter un titre</a:t>
            </a:r>
          </a:p>
        </p:txBody>
      </p:sp>
      <p:sp>
        <p:nvSpPr>
          <p:cNvPr id="13" name="Espace réservé d’image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rtlCol="0">
            <a:normAutofit/>
          </a:bodyPr>
          <a:lstStyle>
            <a:lvl1pPr marL="0" indent="0" algn="l">
              <a:buNone/>
              <a:defRPr lang="fr-FR" sz="2000">
                <a:solidFill>
                  <a:schemeClr val="tx1"/>
                </a:solidFill>
              </a:defRPr>
            </a:lvl1pPr>
          </a:lstStyle>
          <a:p>
            <a:pPr rtl="0"/>
            <a:r>
              <a:rPr lang="fr-FR"/>
              <a:t>Cliquez sur l'icône pour ajouter une image</a:t>
            </a:r>
            <a:endParaRPr lang="fr-FR" dirty="0"/>
          </a:p>
        </p:txBody>
      </p:sp>
      <p:sp>
        <p:nvSpPr>
          <p:cNvPr id="4" name="Espace réservé du pied de page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rtlCol="0"/>
          <a:lstStyle>
            <a:lvl1pPr algn="l">
              <a:defRPr lang="fr-FR" sz="900"/>
            </a:lvl1pPr>
          </a:lstStyle>
          <a:p>
            <a:pPr rtl="0"/>
            <a:endParaRPr lang="fr-FR"/>
          </a:p>
        </p:txBody>
      </p:sp>
      <p:sp>
        <p:nvSpPr>
          <p:cNvPr id="5" name="Espace réservé du numéro de diapositive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rtl="0"/>
              <a:t>‹#›</a:t>
            </a:fld>
            <a:endParaRPr lang="fr-FR" dirty="0"/>
          </a:p>
        </p:txBody>
      </p:sp>
      <p:sp>
        <p:nvSpPr>
          <p:cNvPr id="8" name="Espace réservé du contenu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52144"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fr-FR" sz="1200">
                <a:solidFill>
                  <a:schemeClr val="tx1">
                    <a:tint val="75000"/>
                  </a:schemeClr>
                </a:solidFill>
              </a:defRPr>
            </a:lvl1pPr>
          </a:lstStyle>
          <a:p>
            <a:pPr rtl="0"/>
            <a:endParaRPr lang="fr-FR" dirty="0"/>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fr-FR" sz="1200">
                <a:solidFill>
                  <a:schemeClr val="tx1">
                    <a:tint val="75000"/>
                  </a:schemeClr>
                </a:solidFill>
              </a:defRPr>
            </a:lvl1pPr>
          </a:lstStyle>
          <a:p>
            <a:pPr rtl="0"/>
            <a:endParaRPr lang="fr-F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fr-FR" sz="1200">
                <a:solidFill>
                  <a:schemeClr val="tx1">
                    <a:tint val="75000"/>
                  </a:schemeClr>
                </a:solidFill>
              </a:defRPr>
            </a:lvl1pPr>
          </a:lstStyle>
          <a:p>
            <a:pPr rtl="0"/>
            <a:fld id="{A49DFD55-3C28-40EF-9E31-A92D2E4017FF}" type="slidenum">
              <a:rPr lang="fr-FR" smtClean="0"/>
              <a:t>‹#›</a:t>
            </a:fld>
            <a:endParaRPr lang="fr-FR"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lang="fr-F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5463943" cy="3200400"/>
          </a:xfrm>
        </p:spPr>
        <p:txBody>
          <a:bodyPr rtlCol="0" anchor="ctr"/>
          <a:lstStyle>
            <a:defPPr>
              <a:defRPr lang="fr-FR"/>
            </a:defPPr>
          </a:lstStyle>
          <a:p>
            <a:pPr rtl="0"/>
            <a:r>
              <a:rPr lang="fr-FR" dirty="0"/>
              <a:t>BEST OF FRESH</a:t>
            </a:r>
            <a:br>
              <a:rPr lang="fr-FR" dirty="0"/>
            </a:br>
            <a:r>
              <a:rPr lang="fr-FR" dirty="0"/>
              <a:t>13/07/2024</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21C8613-D8B1-6933-5C1B-2D1FD2D84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99626"/>
            <a:ext cx="6486525" cy="4294152"/>
          </a:xfrm>
          <a:prstGeom prst="rect">
            <a:avLst/>
          </a:prstGeom>
          <a:noFill/>
          <a:extLst>
            <a:ext uri="{909E8E84-426E-40DD-AFC4-6F175D3DCCD1}">
              <a14:hiddenFill xmlns:a14="http://schemas.microsoft.com/office/drawing/2010/main">
                <a:solidFill>
                  <a:srgbClr val="FFFFFF"/>
                </a:solidFill>
              </a14:hiddenFill>
            </a:ext>
          </a:extLst>
        </p:spPr>
      </p:pic>
      <p:sp>
        <p:nvSpPr>
          <p:cNvPr id="5" name="Titre 2">
            <a:extLst>
              <a:ext uri="{FF2B5EF4-FFF2-40B4-BE49-F238E27FC236}">
                <a16:creationId xmlns:a16="http://schemas.microsoft.com/office/drawing/2014/main" id="{ABF65093-804F-D8E6-B6F3-E39A97D7C9A2}"/>
              </a:ext>
            </a:extLst>
          </p:cNvPr>
          <p:cNvSpPr>
            <a:spLocks noGrp="1"/>
          </p:cNvSpPr>
          <p:nvPr>
            <p:ph type="title"/>
          </p:nvPr>
        </p:nvSpPr>
        <p:spPr>
          <a:xfrm>
            <a:off x="838200" y="839326"/>
            <a:ext cx="10515600" cy="713870"/>
          </a:xfrm>
        </p:spPr>
        <p:txBody>
          <a:bodyPr rtlCol="0" anchor="b">
            <a:noAutofit/>
          </a:bodyPr>
          <a:lstStyle>
            <a:defPPr>
              <a:defRPr lang="fr-FR"/>
            </a:defPPr>
          </a:lstStyle>
          <a:p>
            <a:pPr marL="0" marR="0" lvl="0" indent="0" algn="l" rtl="0">
              <a:lnSpc>
                <a:spcPct val="100000"/>
              </a:lnSpc>
              <a:spcBef>
                <a:spcPts val="0"/>
              </a:spcBef>
              <a:spcAft>
                <a:spcPts val="0"/>
              </a:spcAft>
              <a:buClr>
                <a:srgbClr val="000000"/>
              </a:buClr>
              <a:buSzPts val="2500"/>
              <a:buFont typeface="Arial"/>
              <a:buNone/>
            </a:pPr>
            <a:r>
              <a:rPr lang="fr-FR" sz="2400" dirty="0">
                <a:latin typeface="+mn-lt"/>
                <a:ea typeface="Montserrat"/>
                <a:cs typeface="Montserrat"/>
                <a:sym typeface="Montserrat"/>
              </a:rPr>
              <a:t>Pourquoi la valeur du stock a autant augmenté ? </a:t>
            </a:r>
          </a:p>
        </p:txBody>
      </p:sp>
      <p:sp>
        <p:nvSpPr>
          <p:cNvPr id="6" name="ZoneTexte 10">
            <a:extLst>
              <a:ext uri="{FF2B5EF4-FFF2-40B4-BE49-F238E27FC236}">
                <a16:creationId xmlns:a16="http://schemas.microsoft.com/office/drawing/2014/main" id="{5F0FEBAD-CAE2-E426-AAB8-82AEEB0B3D3D}"/>
              </a:ext>
            </a:extLst>
          </p:cNvPr>
          <p:cNvSpPr txBox="1"/>
          <p:nvPr/>
        </p:nvSpPr>
        <p:spPr>
          <a:xfrm>
            <a:off x="8075930" y="4383582"/>
            <a:ext cx="3486150" cy="369332"/>
          </a:xfrm>
          <a:prstGeom prst="rect">
            <a:avLst/>
          </a:prstGeom>
          <a:noFill/>
        </p:spPr>
        <p:txBody>
          <a:bodyPr wrap="square" rtlCol="0">
            <a:spAutoFit/>
          </a:bodyPr>
          <a:lstStyle/>
          <a:p>
            <a:r>
              <a:rPr lang="fr-FR" dirty="0"/>
              <a:t>+ 89% de hausse en 9 mois</a:t>
            </a:r>
          </a:p>
        </p:txBody>
      </p:sp>
    </p:spTree>
    <p:extLst>
      <p:ext uri="{BB962C8B-B14F-4D97-AF65-F5344CB8AC3E}">
        <p14:creationId xmlns:p14="http://schemas.microsoft.com/office/powerpoint/2010/main" val="920353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a:extLst>
              <a:ext uri="{FF2B5EF4-FFF2-40B4-BE49-F238E27FC236}">
                <a16:creationId xmlns:a16="http://schemas.microsoft.com/office/drawing/2014/main" id="{3E5FEE2D-79E5-4C1D-8BF7-EE619CA7039A}"/>
              </a:ext>
            </a:extLst>
          </p:cNvPr>
          <p:cNvSpPr>
            <a:spLocks noGrp="1"/>
          </p:cNvSpPr>
          <p:nvPr>
            <p:ph type="title"/>
          </p:nvPr>
        </p:nvSpPr>
        <p:spPr>
          <a:xfrm>
            <a:off x="838200" y="656460"/>
            <a:ext cx="10515600" cy="713870"/>
          </a:xfrm>
        </p:spPr>
        <p:txBody>
          <a:bodyPr rtlCol="0" anchor="b">
            <a:noAutofit/>
          </a:bodyPr>
          <a:lstStyle>
            <a:defPPr>
              <a:defRPr lang="fr-FR"/>
            </a:defPPr>
          </a:lstStyle>
          <a:p>
            <a:pPr marL="0" marR="0" lvl="0" indent="0" algn="l" rtl="0">
              <a:lnSpc>
                <a:spcPct val="100000"/>
              </a:lnSpc>
              <a:spcBef>
                <a:spcPts val="0"/>
              </a:spcBef>
              <a:spcAft>
                <a:spcPts val="0"/>
              </a:spcAft>
              <a:buClr>
                <a:srgbClr val="000000"/>
              </a:buClr>
              <a:buSzPts val="2500"/>
              <a:buFont typeface="Arial"/>
              <a:buNone/>
            </a:pPr>
            <a:r>
              <a:rPr lang="fr-FR" sz="2000" dirty="0">
                <a:latin typeface="+mn-lt"/>
                <a:ea typeface="Montserrat"/>
                <a:cs typeface="Montserrat"/>
                <a:sym typeface="Montserrat"/>
              </a:rPr>
              <a:t>Hausse de 67% du stock en quantité d’UVC sur les 9 derniers mois </a:t>
            </a:r>
          </a:p>
        </p:txBody>
      </p:sp>
      <p:sp>
        <p:nvSpPr>
          <p:cNvPr id="7" name="Espace réservé du numéro de diapositive 6">
            <a:extLst>
              <a:ext uri="{FF2B5EF4-FFF2-40B4-BE49-F238E27FC236}">
                <a16:creationId xmlns:a16="http://schemas.microsoft.com/office/drawing/2014/main" id="{DB981B2B-6346-4CB8-963F-8792D2DD939B}"/>
              </a:ext>
            </a:extLst>
          </p:cNvPr>
          <p:cNvSpPr>
            <a:spLocks noGrp="1"/>
          </p:cNvSpPr>
          <p:nvPr>
            <p:ph type="sldNum" sz="quarter" idx="12"/>
          </p:nvPr>
        </p:nvSpPr>
        <p:spPr/>
        <p:txBody>
          <a:bodyPr/>
          <a:lstStyle/>
          <a:p>
            <a:pPr rtl="0"/>
            <a:fld id="{A49DFD55-3C28-40EF-9E31-A92D2E4017FF}" type="slidenum">
              <a:rPr lang="fr-FR" smtClean="0"/>
              <a:pPr rtl="0"/>
              <a:t>3</a:t>
            </a:fld>
            <a:endParaRPr lang="fr-FR" dirty="0"/>
          </a:p>
        </p:txBody>
      </p:sp>
      <p:graphicFrame>
        <p:nvGraphicFramePr>
          <p:cNvPr id="2" name="Graphique 1">
            <a:extLst>
              <a:ext uri="{FF2B5EF4-FFF2-40B4-BE49-F238E27FC236}">
                <a16:creationId xmlns:a16="http://schemas.microsoft.com/office/drawing/2014/main" id="{A2905755-1563-666C-011D-1926A3012C67}"/>
              </a:ext>
            </a:extLst>
          </p:cNvPr>
          <p:cNvGraphicFramePr>
            <a:graphicFrameLocks/>
          </p:cNvGraphicFramePr>
          <p:nvPr/>
        </p:nvGraphicFramePr>
        <p:xfrm>
          <a:off x="476250" y="1735455"/>
          <a:ext cx="11239500" cy="46208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6393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2">
            <a:extLst>
              <a:ext uri="{FF2B5EF4-FFF2-40B4-BE49-F238E27FC236}">
                <a16:creationId xmlns:a16="http://schemas.microsoft.com/office/drawing/2014/main" id="{C6221A32-3938-B2B6-EE3D-895AC26EFFBD}"/>
              </a:ext>
            </a:extLst>
          </p:cNvPr>
          <p:cNvSpPr>
            <a:spLocks noGrp="1"/>
          </p:cNvSpPr>
          <p:nvPr>
            <p:ph type="title"/>
          </p:nvPr>
        </p:nvSpPr>
        <p:spPr>
          <a:xfrm>
            <a:off x="838200" y="772651"/>
            <a:ext cx="11109960" cy="713870"/>
          </a:xfrm>
        </p:spPr>
        <p:txBody>
          <a:bodyPr rtlCol="0" anchor="b">
            <a:noAutofit/>
          </a:bodyPr>
          <a:lstStyle>
            <a:defPPr>
              <a:defRPr lang="fr-FR"/>
            </a:defPPr>
          </a:lstStyle>
          <a:p>
            <a:pPr marL="0" marR="0" lvl="0" indent="0" algn="l" rtl="0">
              <a:lnSpc>
                <a:spcPct val="100000"/>
              </a:lnSpc>
              <a:spcBef>
                <a:spcPts val="0"/>
              </a:spcBef>
              <a:spcAft>
                <a:spcPts val="0"/>
              </a:spcAft>
              <a:buClr>
                <a:srgbClr val="000000"/>
              </a:buClr>
              <a:buSzPts val="2500"/>
              <a:buFont typeface="Arial"/>
              <a:buNone/>
            </a:pPr>
            <a:r>
              <a:rPr lang="fr-FR" sz="2000" dirty="0">
                <a:latin typeface="+mn-lt"/>
                <a:ea typeface="Montserrat"/>
                <a:cs typeface="Montserrat"/>
                <a:sym typeface="Montserrat"/>
              </a:rPr>
              <a:t>Hausse de 4% du </a:t>
            </a:r>
            <a:r>
              <a:rPr lang="fr-FR" sz="2000">
                <a:latin typeface="+mn-lt"/>
                <a:ea typeface="Montserrat"/>
                <a:cs typeface="Montserrat"/>
                <a:sym typeface="Montserrat"/>
              </a:rPr>
              <a:t>prix moyen </a:t>
            </a:r>
            <a:r>
              <a:rPr lang="fr-FR" sz="2000" dirty="0">
                <a:latin typeface="+mn-lt"/>
                <a:ea typeface="Montserrat"/>
                <a:cs typeface="Montserrat"/>
                <a:sym typeface="Montserrat"/>
              </a:rPr>
              <a:t>des produits de mai 2022 à janv. 2023</a:t>
            </a:r>
          </a:p>
        </p:txBody>
      </p:sp>
      <p:graphicFrame>
        <p:nvGraphicFramePr>
          <p:cNvPr id="17" name="Graphique 16">
            <a:extLst>
              <a:ext uri="{FF2B5EF4-FFF2-40B4-BE49-F238E27FC236}">
                <a16:creationId xmlns:a16="http://schemas.microsoft.com/office/drawing/2014/main" id="{50FD88FF-1C23-5DD8-2E04-E61E385F57FA}"/>
              </a:ext>
            </a:extLst>
          </p:cNvPr>
          <p:cNvGraphicFramePr>
            <a:graphicFrameLocks/>
          </p:cNvGraphicFramePr>
          <p:nvPr>
            <p:extLst>
              <p:ext uri="{D42A27DB-BD31-4B8C-83A1-F6EECF244321}">
                <p14:modId xmlns:p14="http://schemas.microsoft.com/office/powerpoint/2010/main" val="3501246119"/>
              </p:ext>
            </p:extLst>
          </p:nvPr>
        </p:nvGraphicFramePr>
        <p:xfrm>
          <a:off x="838200" y="2082165"/>
          <a:ext cx="10435936" cy="4152380"/>
        </p:xfrm>
        <a:graphic>
          <a:graphicData uri="http://schemas.openxmlformats.org/drawingml/2006/chart">
            <c:chart xmlns:c="http://schemas.openxmlformats.org/drawingml/2006/chart" xmlns:r="http://schemas.openxmlformats.org/officeDocument/2006/relationships" r:id="rId3"/>
          </a:graphicData>
        </a:graphic>
      </p:graphicFrame>
      <p:sp>
        <p:nvSpPr>
          <p:cNvPr id="19" name="Espace réservé du numéro de diapositive 18">
            <a:extLst>
              <a:ext uri="{FF2B5EF4-FFF2-40B4-BE49-F238E27FC236}">
                <a16:creationId xmlns:a16="http://schemas.microsoft.com/office/drawing/2014/main" id="{2752789F-C5C1-9D49-77B0-A1705670709B}"/>
              </a:ext>
            </a:extLst>
          </p:cNvPr>
          <p:cNvSpPr>
            <a:spLocks noGrp="1"/>
          </p:cNvSpPr>
          <p:nvPr>
            <p:ph type="sldNum" sz="quarter" idx="13"/>
          </p:nvPr>
        </p:nvSpPr>
        <p:spPr/>
        <p:txBody>
          <a:bodyPr/>
          <a:lstStyle/>
          <a:p>
            <a:pPr rtl="0"/>
            <a:fld id="{A49DFD55-3C28-40EF-9E31-A92D2E4017FF}" type="slidenum">
              <a:rPr lang="fr-FR" smtClean="0"/>
              <a:pPr rtl="0"/>
              <a:t>4</a:t>
            </a:fld>
            <a:endParaRPr lang="fr-FR" dirty="0"/>
          </a:p>
        </p:txBody>
      </p:sp>
    </p:spTree>
    <p:extLst>
      <p:ext uri="{BB962C8B-B14F-4D97-AF65-F5344CB8AC3E}">
        <p14:creationId xmlns:p14="http://schemas.microsoft.com/office/powerpoint/2010/main" val="63692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18" name="Graphique 17">
            <a:extLst>
              <a:ext uri="{FF2B5EF4-FFF2-40B4-BE49-F238E27FC236}">
                <a16:creationId xmlns:a16="http://schemas.microsoft.com/office/drawing/2014/main" id="{042E07AC-A0A4-E46F-59B7-766869E07816}"/>
              </a:ext>
            </a:extLst>
          </p:cNvPr>
          <p:cNvGraphicFramePr>
            <a:graphicFrameLocks/>
          </p:cNvGraphicFramePr>
          <p:nvPr>
            <p:extLst>
              <p:ext uri="{D42A27DB-BD31-4B8C-83A1-F6EECF244321}">
                <p14:modId xmlns:p14="http://schemas.microsoft.com/office/powerpoint/2010/main" val="1282794302"/>
              </p:ext>
            </p:extLst>
          </p:nvPr>
        </p:nvGraphicFramePr>
        <p:xfrm>
          <a:off x="1603055" y="2094873"/>
          <a:ext cx="10024371" cy="4077327"/>
        </p:xfrm>
        <a:graphic>
          <a:graphicData uri="http://schemas.openxmlformats.org/drawingml/2006/chart">
            <c:chart xmlns:c="http://schemas.openxmlformats.org/drawingml/2006/chart" xmlns:r="http://schemas.openxmlformats.org/officeDocument/2006/relationships" r:id="rId3"/>
          </a:graphicData>
        </a:graphic>
      </p:graphicFrame>
      <p:sp>
        <p:nvSpPr>
          <p:cNvPr id="19" name="Titre 2">
            <a:extLst>
              <a:ext uri="{FF2B5EF4-FFF2-40B4-BE49-F238E27FC236}">
                <a16:creationId xmlns:a16="http://schemas.microsoft.com/office/drawing/2014/main" id="{F92040D0-7EA1-B091-9179-3A4C0175B970}"/>
              </a:ext>
            </a:extLst>
          </p:cNvPr>
          <p:cNvSpPr>
            <a:spLocks noGrp="1"/>
          </p:cNvSpPr>
          <p:nvPr>
            <p:ph type="title"/>
          </p:nvPr>
        </p:nvSpPr>
        <p:spPr>
          <a:xfrm>
            <a:off x="2006600" y="894571"/>
            <a:ext cx="10515600" cy="713870"/>
          </a:xfrm>
        </p:spPr>
        <p:txBody>
          <a:bodyPr rtlCol="0" anchor="b">
            <a:normAutofit/>
          </a:bodyPr>
          <a:lstStyle>
            <a:defPPr>
              <a:defRPr lang="fr-FR"/>
            </a:defPPr>
          </a:lstStyle>
          <a:p>
            <a:pPr marL="0" marR="0" lvl="0" indent="0" algn="l" rtl="0">
              <a:lnSpc>
                <a:spcPct val="100000"/>
              </a:lnSpc>
              <a:spcBef>
                <a:spcPts val="0"/>
              </a:spcBef>
              <a:spcAft>
                <a:spcPts val="0"/>
              </a:spcAft>
              <a:buClr>
                <a:srgbClr val="000000"/>
              </a:buClr>
              <a:buSzPts val="2500"/>
              <a:buFont typeface="Arial"/>
              <a:buNone/>
            </a:pPr>
            <a:r>
              <a:rPr lang="fr-FR" sz="2000" dirty="0">
                <a:latin typeface="+mn-lt"/>
                <a:ea typeface="Montserrat"/>
                <a:cs typeface="Montserrat"/>
                <a:sym typeface="Montserrat"/>
              </a:rPr>
              <a:t>Augmentation de </a:t>
            </a:r>
            <a:r>
              <a:rPr lang="fr-FR" sz="2000" dirty="0"/>
              <a:t>8%</a:t>
            </a:r>
            <a:r>
              <a:rPr lang="fr-FR" sz="2000" dirty="0">
                <a:latin typeface="+mn-lt"/>
                <a:ea typeface="Montserrat"/>
                <a:cs typeface="Montserrat"/>
                <a:sym typeface="Montserrat"/>
              </a:rPr>
              <a:t> du nombre de références stockées</a:t>
            </a:r>
          </a:p>
        </p:txBody>
      </p:sp>
      <p:sp>
        <p:nvSpPr>
          <p:cNvPr id="21" name="Espace réservé du numéro de diapositive 20">
            <a:extLst>
              <a:ext uri="{FF2B5EF4-FFF2-40B4-BE49-F238E27FC236}">
                <a16:creationId xmlns:a16="http://schemas.microsoft.com/office/drawing/2014/main" id="{0B29DD21-1A58-A33F-BB33-0055171CDE5E}"/>
              </a:ext>
            </a:extLst>
          </p:cNvPr>
          <p:cNvSpPr>
            <a:spLocks noGrp="1"/>
          </p:cNvSpPr>
          <p:nvPr>
            <p:ph type="sldNum" sz="quarter" idx="12"/>
          </p:nvPr>
        </p:nvSpPr>
        <p:spPr/>
        <p:txBody>
          <a:bodyPr/>
          <a:lstStyle/>
          <a:p>
            <a:pPr rtl="0"/>
            <a:fld id="{A49DFD55-3C28-40EF-9E31-A92D2E4017FF}" type="slidenum">
              <a:rPr lang="fr-FR" smtClean="0"/>
              <a:pPr rtl="0"/>
              <a:t>5</a:t>
            </a:fld>
            <a:endParaRPr lang="fr-FR" dirty="0"/>
          </a:p>
        </p:txBody>
      </p:sp>
    </p:spTree>
    <p:extLst>
      <p:ext uri="{BB962C8B-B14F-4D97-AF65-F5344CB8AC3E}">
        <p14:creationId xmlns:p14="http://schemas.microsoft.com/office/powerpoint/2010/main" val="10345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a:extLst>
              <a:ext uri="{FF2B5EF4-FFF2-40B4-BE49-F238E27FC236}">
                <a16:creationId xmlns:a16="http://schemas.microsoft.com/office/drawing/2014/main" id="{7FEA9FF7-2CD4-165A-6B1D-22ED783C7D4E}"/>
              </a:ext>
            </a:extLst>
          </p:cNvPr>
          <p:cNvSpPr>
            <a:spLocks noGrp="1"/>
          </p:cNvSpPr>
          <p:nvPr>
            <p:ph type="sldNum" sz="quarter" idx="12"/>
          </p:nvPr>
        </p:nvSpPr>
        <p:spPr/>
        <p:txBody>
          <a:bodyPr/>
          <a:lstStyle/>
          <a:p>
            <a:pPr rtl="0"/>
            <a:fld id="{A49DFD55-3C28-40EF-9E31-A92D2E4017FF}" type="slidenum">
              <a:rPr lang="fr-FR" smtClean="0"/>
              <a:pPr rtl="0"/>
              <a:t>6</a:t>
            </a:fld>
            <a:endParaRPr lang="fr-FR" dirty="0"/>
          </a:p>
        </p:txBody>
      </p:sp>
      <p:graphicFrame>
        <p:nvGraphicFramePr>
          <p:cNvPr id="13" name="Graphique 12">
            <a:extLst>
              <a:ext uri="{FF2B5EF4-FFF2-40B4-BE49-F238E27FC236}">
                <a16:creationId xmlns:a16="http://schemas.microsoft.com/office/drawing/2014/main" id="{6B5B3E32-9745-9E6B-A2C0-60CFC04879ED}"/>
              </a:ext>
            </a:extLst>
          </p:cNvPr>
          <p:cNvGraphicFramePr>
            <a:graphicFrameLocks/>
          </p:cNvGraphicFramePr>
          <p:nvPr>
            <p:extLst>
              <p:ext uri="{D42A27DB-BD31-4B8C-83A1-F6EECF244321}">
                <p14:modId xmlns:p14="http://schemas.microsoft.com/office/powerpoint/2010/main" val="3748231297"/>
              </p:ext>
            </p:extLst>
          </p:nvPr>
        </p:nvGraphicFramePr>
        <p:xfrm>
          <a:off x="838199" y="1976435"/>
          <a:ext cx="10789227" cy="4108914"/>
        </p:xfrm>
        <a:graphic>
          <a:graphicData uri="http://schemas.openxmlformats.org/drawingml/2006/chart">
            <c:chart xmlns:c="http://schemas.openxmlformats.org/drawingml/2006/chart" xmlns:r="http://schemas.openxmlformats.org/officeDocument/2006/relationships" r:id="rId3"/>
          </a:graphicData>
        </a:graphic>
      </p:graphicFrame>
      <p:sp>
        <p:nvSpPr>
          <p:cNvPr id="14" name="Titre 2">
            <a:extLst>
              <a:ext uri="{FF2B5EF4-FFF2-40B4-BE49-F238E27FC236}">
                <a16:creationId xmlns:a16="http://schemas.microsoft.com/office/drawing/2014/main" id="{7BC3C206-2AA2-C800-D67B-B4505F1F53D0}"/>
              </a:ext>
            </a:extLst>
          </p:cNvPr>
          <p:cNvSpPr>
            <a:spLocks noGrp="1"/>
          </p:cNvSpPr>
          <p:nvPr>
            <p:ph type="title"/>
          </p:nvPr>
        </p:nvSpPr>
        <p:spPr>
          <a:xfrm>
            <a:off x="838200" y="772651"/>
            <a:ext cx="10515600" cy="713870"/>
          </a:xfrm>
        </p:spPr>
        <p:txBody>
          <a:bodyPr rtlCol="0" anchor="b">
            <a:normAutofit/>
          </a:bodyPr>
          <a:lstStyle>
            <a:defPPr>
              <a:defRPr lang="fr-FR"/>
            </a:defPPr>
          </a:lstStyle>
          <a:p>
            <a:pPr marL="0" marR="0" lvl="0" indent="0" algn="l" rtl="0">
              <a:lnSpc>
                <a:spcPct val="100000"/>
              </a:lnSpc>
              <a:spcBef>
                <a:spcPts val="0"/>
              </a:spcBef>
              <a:spcAft>
                <a:spcPts val="0"/>
              </a:spcAft>
              <a:buClr>
                <a:srgbClr val="000000"/>
              </a:buClr>
              <a:buSzPts val="2500"/>
              <a:buFont typeface="Arial"/>
              <a:buNone/>
            </a:pPr>
            <a:r>
              <a:rPr lang="fr-FR" dirty="0">
                <a:latin typeface="+mn-lt"/>
                <a:ea typeface="Montserrat"/>
                <a:cs typeface="Montserrat"/>
                <a:sym typeface="Montserrat"/>
              </a:rPr>
              <a:t>Différentiel des expéditions et réceptions sur 2022</a:t>
            </a:r>
          </a:p>
        </p:txBody>
      </p:sp>
    </p:spTree>
    <p:extLst>
      <p:ext uri="{BB962C8B-B14F-4D97-AF65-F5344CB8AC3E}">
        <p14:creationId xmlns:p14="http://schemas.microsoft.com/office/powerpoint/2010/main" val="165816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aphique 8">
            <a:extLst>
              <a:ext uri="{FF2B5EF4-FFF2-40B4-BE49-F238E27FC236}">
                <a16:creationId xmlns:a16="http://schemas.microsoft.com/office/drawing/2014/main" id="{325B1EAD-9341-4F1E-7E83-7F38EAA53BB3}"/>
              </a:ext>
            </a:extLst>
          </p:cNvPr>
          <p:cNvGraphicFramePr>
            <a:graphicFrameLocks/>
          </p:cNvGraphicFramePr>
          <p:nvPr>
            <p:extLst>
              <p:ext uri="{D42A27DB-BD31-4B8C-83A1-F6EECF244321}">
                <p14:modId xmlns:p14="http://schemas.microsoft.com/office/powerpoint/2010/main" val="4081041703"/>
              </p:ext>
            </p:extLst>
          </p:nvPr>
        </p:nvGraphicFramePr>
        <p:xfrm>
          <a:off x="1046480" y="2057400"/>
          <a:ext cx="10019838" cy="3926840"/>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re 2">
            <a:extLst>
              <a:ext uri="{FF2B5EF4-FFF2-40B4-BE49-F238E27FC236}">
                <a16:creationId xmlns:a16="http://schemas.microsoft.com/office/drawing/2014/main" id="{84FB8382-A60F-4617-4C19-4792587315BD}"/>
              </a:ext>
            </a:extLst>
          </p:cNvPr>
          <p:cNvSpPr>
            <a:spLocks noGrp="1"/>
          </p:cNvSpPr>
          <p:nvPr>
            <p:ph type="title"/>
          </p:nvPr>
        </p:nvSpPr>
        <p:spPr>
          <a:xfrm>
            <a:off x="838200" y="772651"/>
            <a:ext cx="10515600" cy="713870"/>
          </a:xfrm>
        </p:spPr>
        <p:txBody>
          <a:bodyPr rtlCol="0" anchor="b"/>
          <a:lstStyle>
            <a:defPPr>
              <a:defRPr lang="fr-FR"/>
            </a:defPPr>
          </a:lstStyle>
          <a:p>
            <a:pPr marL="0" marR="0" lvl="0" indent="0" algn="l" rtl="0">
              <a:lnSpc>
                <a:spcPct val="100000"/>
              </a:lnSpc>
              <a:spcBef>
                <a:spcPts val="0"/>
              </a:spcBef>
              <a:spcAft>
                <a:spcPts val="0"/>
              </a:spcAft>
              <a:buClr>
                <a:srgbClr val="000000"/>
              </a:buClr>
              <a:buSzPts val="2500"/>
              <a:buFont typeface="Arial"/>
              <a:buNone/>
            </a:pPr>
            <a:r>
              <a:rPr lang="fr-FR" dirty="0">
                <a:latin typeface="+mn-lt"/>
                <a:ea typeface="Montserrat"/>
                <a:cs typeface="Montserrat"/>
                <a:sym typeface="Montserrat"/>
              </a:rPr>
              <a:t>BAISSE DU NOMBRE DE COMMANDE de 25%</a:t>
            </a:r>
            <a:endParaRPr lang="fr-FR" sz="2800" dirty="0">
              <a:latin typeface="+mn-lt"/>
              <a:ea typeface="Montserrat"/>
              <a:cs typeface="Montserrat"/>
              <a:sym typeface="Montserrat"/>
            </a:endParaRPr>
          </a:p>
        </p:txBody>
      </p:sp>
    </p:spTree>
    <p:extLst>
      <p:ext uri="{BB962C8B-B14F-4D97-AF65-F5344CB8AC3E}">
        <p14:creationId xmlns:p14="http://schemas.microsoft.com/office/powerpoint/2010/main" val="279182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82E0-21F7-0257-8858-53606EFC3181}"/>
              </a:ext>
            </a:extLst>
          </p:cNvPr>
          <p:cNvSpPr>
            <a:spLocks noGrp="1"/>
          </p:cNvSpPr>
          <p:nvPr>
            <p:ph type="title"/>
          </p:nvPr>
        </p:nvSpPr>
        <p:spPr/>
        <p:txBody>
          <a:bodyPr>
            <a:normAutofit/>
          </a:bodyPr>
          <a:lstStyle/>
          <a:p>
            <a:pPr algn="l"/>
            <a:r>
              <a:rPr lang="fr-FR" sz="2000" dirty="0"/>
              <a:t>97% de taux de service moyen sur les 9 mois d’analyse</a:t>
            </a:r>
          </a:p>
        </p:txBody>
      </p:sp>
      <p:sp>
        <p:nvSpPr>
          <p:cNvPr id="4" name="Slide Number Placeholder 3">
            <a:extLst>
              <a:ext uri="{FF2B5EF4-FFF2-40B4-BE49-F238E27FC236}">
                <a16:creationId xmlns:a16="http://schemas.microsoft.com/office/drawing/2014/main" id="{09D1FABE-0C2A-0E83-AA38-9934C7296885}"/>
              </a:ext>
            </a:extLst>
          </p:cNvPr>
          <p:cNvSpPr>
            <a:spLocks noGrp="1"/>
          </p:cNvSpPr>
          <p:nvPr>
            <p:ph type="sldNum" sz="quarter" idx="12"/>
          </p:nvPr>
        </p:nvSpPr>
        <p:spPr/>
        <p:txBody>
          <a:bodyPr/>
          <a:lstStyle/>
          <a:p>
            <a:pPr rtl="0"/>
            <a:fld id="{A49DFD55-3C28-40EF-9E31-A92D2E4017FF}" type="slidenum">
              <a:rPr lang="fr-FR" smtClean="0"/>
              <a:pPr rtl="0"/>
              <a:t>8</a:t>
            </a:fld>
            <a:endParaRPr lang="fr-FR" dirty="0"/>
          </a:p>
        </p:txBody>
      </p:sp>
      <p:graphicFrame>
        <p:nvGraphicFramePr>
          <p:cNvPr id="5" name="Graphique 1">
            <a:extLst>
              <a:ext uri="{FF2B5EF4-FFF2-40B4-BE49-F238E27FC236}">
                <a16:creationId xmlns:a16="http://schemas.microsoft.com/office/drawing/2014/main" id="{610E05D7-7628-1B4A-821B-C51FD0DF4F92}"/>
              </a:ext>
            </a:extLst>
          </p:cNvPr>
          <p:cNvGraphicFramePr>
            <a:graphicFrameLocks noGrp="1"/>
          </p:cNvGraphicFramePr>
          <p:nvPr>
            <p:ph type="tbl" sz="quarter" idx="14"/>
            <p:extLst>
              <p:ext uri="{D42A27DB-BD31-4B8C-83A1-F6EECF244321}">
                <p14:modId xmlns:p14="http://schemas.microsoft.com/office/powerpoint/2010/main" val="1788701363"/>
              </p:ext>
            </p:extLst>
          </p:nvPr>
        </p:nvGraphicFramePr>
        <p:xfrm>
          <a:off x="838200" y="2111375"/>
          <a:ext cx="10820400" cy="3842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902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3CF128F-C123-4EF0-ED3C-DCEF8F5D8080}"/>
              </a:ext>
            </a:extLst>
          </p:cNvPr>
          <p:cNvSpPr>
            <a:spLocks noGrp="1"/>
          </p:cNvSpPr>
          <p:nvPr>
            <p:ph type="title"/>
          </p:nvPr>
        </p:nvSpPr>
        <p:spPr>
          <a:xfrm>
            <a:off x="838200" y="353550"/>
            <a:ext cx="10515600" cy="1325563"/>
          </a:xfrm>
        </p:spPr>
        <p:txBody>
          <a:bodyPr/>
          <a:lstStyle/>
          <a:p>
            <a:pPr algn="l"/>
            <a:r>
              <a:rPr lang="en-US" dirty="0" err="1"/>
              <a:t>Familles</a:t>
            </a:r>
            <a:r>
              <a:rPr lang="en-US" dirty="0"/>
              <a:t> de </a:t>
            </a:r>
            <a:r>
              <a:rPr lang="en-US" dirty="0" err="1"/>
              <a:t>produits</a:t>
            </a:r>
            <a:r>
              <a:rPr lang="en-US" dirty="0"/>
              <a:t> critique à </a:t>
            </a:r>
            <a:r>
              <a:rPr lang="en-US" dirty="0" err="1"/>
              <a:t>surveiller</a:t>
            </a:r>
            <a:endParaRPr lang="en-US" dirty="0"/>
          </a:p>
        </p:txBody>
      </p:sp>
      <p:sp>
        <p:nvSpPr>
          <p:cNvPr id="4" name="Slide Number Placeholder 3">
            <a:extLst>
              <a:ext uri="{FF2B5EF4-FFF2-40B4-BE49-F238E27FC236}">
                <a16:creationId xmlns:a16="http://schemas.microsoft.com/office/drawing/2014/main" id="{F1F00844-099E-1752-94AE-7F2F2384E065}"/>
              </a:ext>
            </a:extLst>
          </p:cNvPr>
          <p:cNvSpPr>
            <a:spLocks noGrp="1"/>
          </p:cNvSpPr>
          <p:nvPr>
            <p:ph type="sldNum" sz="quarter" idx="12"/>
          </p:nvPr>
        </p:nvSpPr>
        <p:spPr>
          <a:xfrm>
            <a:off x="10373350" y="6356349"/>
            <a:ext cx="987552" cy="365125"/>
          </a:xfrm>
        </p:spPr>
        <p:txBody>
          <a:bodyPr anchor="ctr">
            <a:normAutofit/>
          </a:bodyPr>
          <a:lstStyle/>
          <a:p>
            <a:pPr rtl="0">
              <a:spcAft>
                <a:spcPts val="600"/>
              </a:spcAft>
            </a:pPr>
            <a:fld id="{A49DFD55-3C28-40EF-9E31-A92D2E4017FF}" type="slidenum">
              <a:rPr lang="fr-FR" smtClean="0"/>
              <a:pPr rtl="0">
                <a:spcAft>
                  <a:spcPts val="600"/>
                </a:spcAft>
              </a:pPr>
              <a:t>9</a:t>
            </a:fld>
            <a:endParaRPr lang="fr-FR"/>
          </a:p>
        </p:txBody>
      </p:sp>
      <p:graphicFrame>
        <p:nvGraphicFramePr>
          <p:cNvPr id="2" name="Table Placeholder 1">
            <a:extLst>
              <a:ext uri="{FF2B5EF4-FFF2-40B4-BE49-F238E27FC236}">
                <a16:creationId xmlns:a16="http://schemas.microsoft.com/office/drawing/2014/main" id="{FF9563B9-5C1D-F2BE-F551-A0ADBC898C7C}"/>
              </a:ext>
            </a:extLst>
          </p:cNvPr>
          <p:cNvGraphicFramePr>
            <a:graphicFrameLocks noGrp="1"/>
          </p:cNvGraphicFramePr>
          <p:nvPr>
            <p:ph type="tbl" sz="quarter" idx="14"/>
            <p:extLst>
              <p:ext uri="{D42A27DB-BD31-4B8C-83A1-F6EECF244321}">
                <p14:modId xmlns:p14="http://schemas.microsoft.com/office/powerpoint/2010/main" val="1156247977"/>
              </p:ext>
            </p:extLst>
          </p:nvPr>
        </p:nvGraphicFramePr>
        <p:xfrm>
          <a:off x="838200" y="2182913"/>
          <a:ext cx="10515601" cy="3427901"/>
        </p:xfrm>
        <a:graphic>
          <a:graphicData uri="http://schemas.openxmlformats.org/drawingml/2006/table">
            <a:tbl>
              <a:tblPr firstRow="1" bandRow="1">
                <a:solidFill>
                  <a:schemeClr val="bg1">
                    <a:lumMod val="95000"/>
                  </a:schemeClr>
                </a:solidFill>
                <a:tableStyleId>{5C22544A-7EE6-4342-B048-85BDC9FD1C3A}</a:tableStyleId>
              </a:tblPr>
              <a:tblGrid>
                <a:gridCol w="3181379">
                  <a:extLst>
                    <a:ext uri="{9D8B030D-6E8A-4147-A177-3AD203B41FA5}">
                      <a16:colId xmlns:a16="http://schemas.microsoft.com/office/drawing/2014/main" val="26615720"/>
                    </a:ext>
                  </a:extLst>
                </a:gridCol>
                <a:gridCol w="2990191">
                  <a:extLst>
                    <a:ext uri="{9D8B030D-6E8A-4147-A177-3AD203B41FA5}">
                      <a16:colId xmlns:a16="http://schemas.microsoft.com/office/drawing/2014/main" val="4283766711"/>
                    </a:ext>
                  </a:extLst>
                </a:gridCol>
                <a:gridCol w="2231059">
                  <a:extLst>
                    <a:ext uri="{9D8B030D-6E8A-4147-A177-3AD203B41FA5}">
                      <a16:colId xmlns:a16="http://schemas.microsoft.com/office/drawing/2014/main" val="2366605797"/>
                    </a:ext>
                  </a:extLst>
                </a:gridCol>
                <a:gridCol w="2112972">
                  <a:extLst>
                    <a:ext uri="{9D8B030D-6E8A-4147-A177-3AD203B41FA5}">
                      <a16:colId xmlns:a16="http://schemas.microsoft.com/office/drawing/2014/main" val="4155712347"/>
                    </a:ext>
                  </a:extLst>
                </a:gridCol>
              </a:tblGrid>
              <a:tr h="771953">
                <a:tc>
                  <a:txBody>
                    <a:bodyPr/>
                    <a:lstStyle/>
                    <a:p>
                      <a:pPr algn="l" fontAlgn="b"/>
                      <a:r>
                        <a:rPr lang="fr-FR" sz="2800" b="1" u="none" strike="noStrike" cap="none" spc="0">
                          <a:solidFill>
                            <a:schemeClr val="tx1"/>
                          </a:solidFill>
                          <a:effectLst/>
                        </a:rPr>
                        <a:t> </a:t>
                      </a:r>
                      <a:endParaRPr lang="fr-FR" sz="2800" b="1" i="0" u="none" strike="noStrike" cap="none" spc="0">
                        <a:solidFill>
                          <a:schemeClr val="tx1"/>
                        </a:solidFill>
                        <a:effectLst/>
                        <a:latin typeface="Arial" panose="020B0604020202020204" pitchFamily="34" charset="0"/>
                      </a:endParaRPr>
                    </a:p>
                  </a:txBody>
                  <a:tcPr marL="113364" marR="0" marT="32390" marB="242922"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fontAlgn="b"/>
                      <a:r>
                        <a:rPr lang="fr-FR" sz="2800" b="1" u="none" strike="noStrike" cap="none" spc="0" dirty="0">
                          <a:solidFill>
                            <a:schemeClr val="tx1"/>
                          </a:solidFill>
                          <a:effectLst/>
                        </a:rPr>
                        <a:t>BOULANGERIE</a:t>
                      </a:r>
                      <a:endParaRPr lang="fr-FR" sz="2800" b="1" i="0" u="none" strike="noStrike" cap="none" spc="0" dirty="0">
                        <a:solidFill>
                          <a:schemeClr val="tx1"/>
                        </a:solidFill>
                        <a:effectLst/>
                        <a:latin typeface="Arial" panose="020B0604020202020204" pitchFamily="34" charset="0"/>
                      </a:endParaRPr>
                    </a:p>
                  </a:txBody>
                  <a:tcPr marL="113364" marR="0" marT="32390" marB="242922"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fontAlgn="b"/>
                      <a:r>
                        <a:rPr lang="fr-FR" sz="2800" b="1" u="none" strike="noStrike" cap="none" spc="0" dirty="0">
                          <a:solidFill>
                            <a:schemeClr val="tx1"/>
                          </a:solidFill>
                          <a:effectLst/>
                        </a:rPr>
                        <a:t>CREMERIE</a:t>
                      </a:r>
                      <a:endParaRPr lang="fr-FR" sz="2800" b="1" i="0" u="none" strike="noStrike" cap="none" spc="0" dirty="0">
                        <a:solidFill>
                          <a:schemeClr val="tx1"/>
                        </a:solidFill>
                        <a:effectLst/>
                        <a:latin typeface="Arial" panose="020B0604020202020204" pitchFamily="34" charset="0"/>
                      </a:endParaRPr>
                    </a:p>
                  </a:txBody>
                  <a:tcPr marL="113364" marR="0" marT="32390" marB="242922"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fontAlgn="b"/>
                      <a:r>
                        <a:rPr lang="fr-FR" sz="2800" b="1" u="none" strike="noStrike" cap="none" spc="0" dirty="0">
                          <a:solidFill>
                            <a:schemeClr val="tx1"/>
                          </a:solidFill>
                          <a:effectLst/>
                        </a:rPr>
                        <a:t>LEGUMES</a:t>
                      </a:r>
                      <a:endParaRPr lang="fr-FR" sz="2800" b="1" i="0" u="none" strike="noStrike" cap="none" spc="0" dirty="0">
                        <a:solidFill>
                          <a:schemeClr val="tx1"/>
                        </a:solidFill>
                        <a:effectLst/>
                        <a:latin typeface="Arial" panose="020B0604020202020204" pitchFamily="34" charset="0"/>
                      </a:endParaRPr>
                    </a:p>
                  </a:txBody>
                  <a:tcPr marL="113364" marR="0" marT="32390" marB="242922"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9131041"/>
                  </a:ext>
                </a:extLst>
              </a:tr>
              <a:tr h="663987">
                <a:tc>
                  <a:txBody>
                    <a:bodyPr/>
                    <a:lstStyle/>
                    <a:p>
                      <a:pPr algn="l" fontAlgn="b"/>
                      <a:r>
                        <a:rPr lang="fr-FR" sz="2100" u="none" strike="noStrike" cap="none" spc="0">
                          <a:solidFill>
                            <a:schemeClr val="tx1"/>
                          </a:solidFill>
                          <a:effectLst/>
                        </a:rPr>
                        <a:t>Evolution en stock UVC</a:t>
                      </a:r>
                      <a:endParaRPr lang="fr-FR" sz="2100" b="0" i="0" u="none" strike="noStrike" cap="none" spc="0">
                        <a:solidFill>
                          <a:schemeClr val="tx1"/>
                        </a:solidFill>
                        <a:effectLst/>
                        <a:latin typeface="Arial" panose="020B0604020202020204" pitchFamily="34" charset="0"/>
                      </a:endParaRPr>
                    </a:p>
                  </a:txBody>
                  <a:tcPr marL="113364" marR="0" marT="32390" marB="242922"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fontAlgn="b"/>
                      <a:r>
                        <a:rPr lang="fr-FR" sz="2100" b="1" u="none" strike="noStrike" cap="none" spc="0" dirty="0">
                          <a:solidFill>
                            <a:srgbClr val="002060"/>
                          </a:solidFill>
                          <a:effectLst/>
                        </a:rPr>
                        <a:t>102284</a:t>
                      </a:r>
                      <a:endParaRPr lang="fr-FR" sz="2100" b="1" i="0" u="none" strike="noStrike" cap="none" spc="0" dirty="0">
                        <a:solidFill>
                          <a:srgbClr val="002060"/>
                        </a:solidFill>
                        <a:effectLst/>
                        <a:latin typeface="Arial" panose="020B0604020202020204" pitchFamily="34" charset="0"/>
                      </a:endParaRPr>
                    </a:p>
                  </a:txBody>
                  <a:tcPr marL="113364" marR="0" marT="32390" marB="242922"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fontAlgn="b"/>
                      <a:r>
                        <a:rPr lang="fr-FR" sz="2100" u="none" strike="noStrike" cap="none" spc="0">
                          <a:solidFill>
                            <a:schemeClr val="tx1"/>
                          </a:solidFill>
                          <a:effectLst/>
                        </a:rPr>
                        <a:t>18056</a:t>
                      </a:r>
                      <a:endParaRPr lang="fr-FR" sz="2100" b="0" i="0" u="none" strike="noStrike" cap="none" spc="0">
                        <a:solidFill>
                          <a:schemeClr val="tx1"/>
                        </a:solidFill>
                        <a:effectLst/>
                        <a:latin typeface="Arial" panose="020B0604020202020204" pitchFamily="34" charset="0"/>
                      </a:endParaRPr>
                    </a:p>
                  </a:txBody>
                  <a:tcPr marL="113364" marR="0" marT="32390" marB="242922"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fontAlgn="b"/>
                      <a:r>
                        <a:rPr lang="fr-FR" sz="2100" u="none" strike="noStrike" cap="none" spc="0">
                          <a:solidFill>
                            <a:schemeClr val="tx1"/>
                          </a:solidFill>
                          <a:effectLst/>
                        </a:rPr>
                        <a:t>14813</a:t>
                      </a:r>
                      <a:endParaRPr lang="fr-FR" sz="2100" b="0" i="0" u="none" strike="noStrike" cap="none" spc="0">
                        <a:solidFill>
                          <a:schemeClr val="tx1"/>
                        </a:solidFill>
                        <a:effectLst/>
                        <a:latin typeface="Arial" panose="020B0604020202020204" pitchFamily="34" charset="0"/>
                      </a:endParaRPr>
                    </a:p>
                  </a:txBody>
                  <a:tcPr marL="113364" marR="0" marT="32390" marB="242922"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4780849"/>
                  </a:ext>
                </a:extLst>
              </a:tr>
              <a:tr h="663987">
                <a:tc>
                  <a:txBody>
                    <a:bodyPr/>
                    <a:lstStyle/>
                    <a:p>
                      <a:pPr algn="l" fontAlgn="b"/>
                      <a:r>
                        <a:rPr lang="fr-FR" sz="2100" u="none" strike="noStrike" cap="none" spc="0">
                          <a:solidFill>
                            <a:schemeClr val="tx1"/>
                          </a:solidFill>
                          <a:effectLst/>
                        </a:rPr>
                        <a:t>Evolution en %</a:t>
                      </a:r>
                      <a:endParaRPr lang="fr-FR" sz="2100" b="0" i="0" u="none" strike="noStrike" cap="none" spc="0">
                        <a:solidFill>
                          <a:schemeClr val="tx1"/>
                        </a:solidFill>
                        <a:effectLst/>
                        <a:latin typeface="Arial" panose="020B0604020202020204" pitchFamily="34" charset="0"/>
                      </a:endParaRPr>
                    </a:p>
                  </a:txBody>
                  <a:tcPr marL="113364" marR="0" marT="32390" marB="242922"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fr-FR" sz="2100" b="1" u="none" strike="noStrike" cap="none" spc="0" dirty="0">
                          <a:solidFill>
                            <a:srgbClr val="002060"/>
                          </a:solidFill>
                          <a:effectLst/>
                        </a:rPr>
                        <a:t>1003%</a:t>
                      </a:r>
                      <a:endParaRPr lang="fr-FR" sz="2100" b="1" i="0" u="none" strike="noStrike" cap="none" spc="0" dirty="0">
                        <a:solidFill>
                          <a:srgbClr val="002060"/>
                        </a:solidFill>
                        <a:effectLst/>
                        <a:latin typeface="Arial" panose="020B0604020202020204" pitchFamily="34" charset="0"/>
                      </a:endParaRPr>
                    </a:p>
                  </a:txBody>
                  <a:tcPr marL="113364" marR="0" marT="32390" marB="242922"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fr-FR" sz="2100" b="1" u="none" strike="noStrike" cap="none" spc="0" dirty="0">
                          <a:solidFill>
                            <a:srgbClr val="002060"/>
                          </a:solidFill>
                          <a:effectLst/>
                        </a:rPr>
                        <a:t>80%</a:t>
                      </a:r>
                      <a:endParaRPr lang="fr-FR" sz="2100" b="1" i="0" u="none" strike="noStrike" cap="none" spc="0" dirty="0">
                        <a:solidFill>
                          <a:srgbClr val="002060"/>
                        </a:solidFill>
                        <a:effectLst/>
                        <a:latin typeface="Arial" panose="020B0604020202020204" pitchFamily="34" charset="0"/>
                      </a:endParaRPr>
                    </a:p>
                  </a:txBody>
                  <a:tcPr marL="113364" marR="0" marT="32390" marB="242922"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fr-FR" sz="2100" u="none" strike="noStrike" cap="none" spc="0">
                          <a:solidFill>
                            <a:schemeClr val="tx1"/>
                          </a:solidFill>
                          <a:effectLst/>
                        </a:rPr>
                        <a:t>15%</a:t>
                      </a:r>
                      <a:endParaRPr lang="fr-FR" sz="2100" b="0" i="0" u="none" strike="noStrike" cap="none" spc="0">
                        <a:solidFill>
                          <a:schemeClr val="tx1"/>
                        </a:solidFill>
                        <a:effectLst/>
                        <a:latin typeface="Arial" panose="020B0604020202020204" pitchFamily="34" charset="0"/>
                      </a:endParaRPr>
                    </a:p>
                  </a:txBody>
                  <a:tcPr marL="113364" marR="0" marT="32390" marB="242922"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947800562"/>
                  </a:ext>
                </a:extLst>
              </a:tr>
              <a:tr h="663987">
                <a:tc>
                  <a:txBody>
                    <a:bodyPr/>
                    <a:lstStyle/>
                    <a:p>
                      <a:pPr algn="l" fontAlgn="b"/>
                      <a:r>
                        <a:rPr lang="fr-FR" sz="2100" u="none" strike="noStrike" cap="none" spc="0">
                          <a:solidFill>
                            <a:schemeClr val="tx1"/>
                          </a:solidFill>
                          <a:effectLst/>
                        </a:rPr>
                        <a:t>Evolution du prix moyen</a:t>
                      </a:r>
                      <a:endParaRPr lang="fr-FR" sz="2100" b="0" i="0" u="none" strike="noStrike" cap="none" spc="0">
                        <a:solidFill>
                          <a:schemeClr val="tx1"/>
                        </a:solidFill>
                        <a:effectLst/>
                        <a:latin typeface="Arial" panose="020B0604020202020204" pitchFamily="34" charset="0"/>
                      </a:endParaRPr>
                    </a:p>
                  </a:txBody>
                  <a:tcPr marL="113364" marR="0" marT="32390" marB="242922"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b"/>
                      <a:r>
                        <a:rPr lang="fr-FR" sz="2100" u="none" strike="noStrike" cap="none" spc="0" dirty="0">
                          <a:solidFill>
                            <a:schemeClr val="tx1"/>
                          </a:solidFill>
                          <a:effectLst/>
                        </a:rPr>
                        <a:t>2%</a:t>
                      </a:r>
                      <a:endParaRPr lang="fr-FR" sz="2100" b="0" i="0" u="none" strike="noStrike" cap="none" spc="0" dirty="0">
                        <a:solidFill>
                          <a:schemeClr val="tx1"/>
                        </a:solidFill>
                        <a:effectLst/>
                        <a:latin typeface="Arial" panose="020B0604020202020204" pitchFamily="34" charset="0"/>
                      </a:endParaRPr>
                    </a:p>
                  </a:txBody>
                  <a:tcPr marL="113364" marR="0" marT="32390" marB="242922"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b"/>
                      <a:r>
                        <a:rPr lang="fr-FR" sz="2100" b="1" u="none" strike="noStrike" cap="none" spc="0" dirty="0">
                          <a:solidFill>
                            <a:srgbClr val="002060"/>
                          </a:solidFill>
                          <a:effectLst/>
                        </a:rPr>
                        <a:t>90%</a:t>
                      </a:r>
                      <a:endParaRPr lang="fr-FR" sz="2100" b="1" i="0" u="none" strike="noStrike" cap="none" spc="0" dirty="0">
                        <a:solidFill>
                          <a:srgbClr val="002060"/>
                        </a:solidFill>
                        <a:effectLst/>
                        <a:latin typeface="Arial" panose="020B0604020202020204" pitchFamily="34" charset="0"/>
                      </a:endParaRPr>
                    </a:p>
                  </a:txBody>
                  <a:tcPr marL="113364" marR="0" marT="32390" marB="242922"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b"/>
                      <a:r>
                        <a:rPr lang="fr-FR" sz="2100" u="none" strike="noStrike" cap="none" spc="0">
                          <a:solidFill>
                            <a:schemeClr val="tx1"/>
                          </a:solidFill>
                          <a:effectLst/>
                        </a:rPr>
                        <a:t>34%</a:t>
                      </a:r>
                      <a:endParaRPr lang="fr-FR" sz="2100" b="0" i="0" u="none" strike="noStrike" cap="none" spc="0">
                        <a:solidFill>
                          <a:schemeClr val="tx1"/>
                        </a:solidFill>
                        <a:effectLst/>
                        <a:latin typeface="Arial" panose="020B0604020202020204" pitchFamily="34" charset="0"/>
                      </a:endParaRPr>
                    </a:p>
                  </a:txBody>
                  <a:tcPr marL="113364" marR="0" marT="32390" marB="242922"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284869677"/>
                  </a:ext>
                </a:extLst>
              </a:tr>
              <a:tr h="663987">
                <a:tc>
                  <a:txBody>
                    <a:bodyPr/>
                    <a:lstStyle/>
                    <a:p>
                      <a:pPr algn="l" fontAlgn="b"/>
                      <a:r>
                        <a:rPr lang="fr-FR" sz="2100" u="none" strike="noStrike" cap="none" spc="0">
                          <a:solidFill>
                            <a:schemeClr val="tx1"/>
                          </a:solidFill>
                          <a:effectLst/>
                        </a:rPr>
                        <a:t>Ref stockées</a:t>
                      </a:r>
                      <a:endParaRPr lang="fr-FR" sz="2100" b="0" i="0" u="none" strike="noStrike" cap="none" spc="0">
                        <a:solidFill>
                          <a:schemeClr val="tx1"/>
                        </a:solidFill>
                        <a:effectLst/>
                        <a:latin typeface="Arial" panose="020B0604020202020204" pitchFamily="34" charset="0"/>
                      </a:endParaRPr>
                    </a:p>
                  </a:txBody>
                  <a:tcPr marL="113364" marR="0" marT="32390" marB="242922"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fr-FR" sz="2100" b="1" u="none" strike="noStrike" cap="none" spc="0" dirty="0">
                          <a:solidFill>
                            <a:srgbClr val="002060"/>
                          </a:solidFill>
                          <a:effectLst/>
                        </a:rPr>
                        <a:t>31%</a:t>
                      </a:r>
                      <a:endParaRPr lang="fr-FR" sz="2100" b="1" i="0" u="none" strike="noStrike" cap="none" spc="0" dirty="0">
                        <a:solidFill>
                          <a:srgbClr val="002060"/>
                        </a:solidFill>
                        <a:effectLst/>
                        <a:latin typeface="Arial" panose="020B0604020202020204" pitchFamily="34" charset="0"/>
                      </a:endParaRPr>
                    </a:p>
                  </a:txBody>
                  <a:tcPr marL="113364" marR="0" marT="32390" marB="242922"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fr-FR" sz="2100" u="none" strike="noStrike" cap="none" spc="0" dirty="0">
                          <a:solidFill>
                            <a:schemeClr val="tx1"/>
                          </a:solidFill>
                          <a:effectLst/>
                        </a:rPr>
                        <a:t>19%</a:t>
                      </a:r>
                      <a:endParaRPr lang="fr-FR" sz="2100" b="0" i="0" u="none" strike="noStrike" cap="none" spc="0" dirty="0">
                        <a:solidFill>
                          <a:schemeClr val="tx1"/>
                        </a:solidFill>
                        <a:effectLst/>
                        <a:latin typeface="Arial" panose="020B0604020202020204" pitchFamily="34" charset="0"/>
                      </a:endParaRPr>
                    </a:p>
                  </a:txBody>
                  <a:tcPr marL="113364" marR="0" marT="32390" marB="242922"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fr-FR" sz="2100" u="none" strike="noStrike" cap="none" spc="0" dirty="0">
                          <a:solidFill>
                            <a:schemeClr val="tx1"/>
                          </a:solidFill>
                          <a:effectLst/>
                        </a:rPr>
                        <a:t>-6%</a:t>
                      </a:r>
                      <a:endParaRPr lang="fr-FR" sz="2100" b="0" i="0" u="none" strike="noStrike" cap="none" spc="0" dirty="0">
                        <a:solidFill>
                          <a:schemeClr val="tx1"/>
                        </a:solidFill>
                        <a:effectLst/>
                        <a:latin typeface="Arial" panose="020B0604020202020204" pitchFamily="34" charset="0"/>
                      </a:endParaRPr>
                    </a:p>
                  </a:txBody>
                  <a:tcPr marL="113364" marR="0" marT="32390" marB="242922"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991167630"/>
                  </a:ext>
                </a:extLst>
              </a:tr>
            </a:tbl>
          </a:graphicData>
        </a:graphic>
      </p:graphicFrame>
    </p:spTree>
    <p:extLst>
      <p:ext uri="{BB962C8B-B14F-4D97-AF65-F5344CB8AC3E}">
        <p14:creationId xmlns:p14="http://schemas.microsoft.com/office/powerpoint/2010/main" val="1046293026"/>
      </p:ext>
    </p:extLst>
  </p:cSld>
  <p:clrMapOvr>
    <a:masterClrMapping/>
  </p:clrMapOvr>
</p:sld>
</file>

<file path=ppt/theme/theme1.xml><?xml version="1.0" encoding="utf-8"?>
<a:theme xmlns:a="http://schemas.openxmlformats.org/drawingml/2006/main" name="Thèm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7037_TF67328976_Win32" id="{E569B7C3-0BA4-406D-9BE9-5B461807E327}" vid="{D812BBC8-2D47-4B93-9C83-8DFFBCA5816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{ACD76E92-91E7-41E1-95AF-F52C72068000}tf67328976_win32</Template>
  <TotalTime>4207</TotalTime>
  <Words>1520</Words>
  <Application>Microsoft Office PowerPoint</Application>
  <PresentationFormat>Widescreen</PresentationFormat>
  <Paragraphs>135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Thème Office</vt:lpstr>
      <vt:lpstr>BEST OF FRESH 13/07/2024</vt:lpstr>
      <vt:lpstr>Pourquoi la valeur du stock a autant augmenté ? </vt:lpstr>
      <vt:lpstr>Hausse de 67% du stock en quantité d’UVC sur les 9 derniers mois </vt:lpstr>
      <vt:lpstr>Hausse de 4% du prix moyen des produits de mai 2022 à janv. 2023</vt:lpstr>
      <vt:lpstr>Augmentation de 8% du nombre de références stockées</vt:lpstr>
      <vt:lpstr>Différentiel des expéditions et réceptions sur 2022</vt:lpstr>
      <vt:lpstr>BAISSE DU NOMBRE DE COMMANDE de 25%</vt:lpstr>
      <vt:lpstr>97% de taux de service moyen sur les 9 mois d’analyse</vt:lpstr>
      <vt:lpstr>Familles de produits critique à surveiller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Amine Ragued</dc:creator>
  <cp:lastModifiedBy>Amine Ragued</cp:lastModifiedBy>
  <cp:revision>9</cp:revision>
  <dcterms:created xsi:type="dcterms:W3CDTF">2024-06-14T17:20:48Z</dcterms:created>
  <dcterms:modified xsi:type="dcterms:W3CDTF">2024-07-13T16:20:58Z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