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60" r:id="rId4"/>
    <p:sldId id="256" r:id="rId5"/>
    <p:sldId id="264" r:id="rId6"/>
    <p:sldId id="265" r:id="rId7"/>
    <p:sldId id="266" r:id="rId8"/>
    <p:sldId id="263" r:id="rId9"/>
    <p:sldId id="272" r:id="rId10"/>
    <p:sldId id="268" r:id="rId11"/>
    <p:sldId id="269" r:id="rId12"/>
    <p:sldId id="311" r:id="rId13"/>
    <p:sldId id="30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4EA72E"/>
    <a:srgbClr val="0F9ED5"/>
    <a:srgbClr val="156082"/>
    <a:srgbClr val="E97132"/>
    <a:srgbClr val="AD273A"/>
    <a:srgbClr val="0958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E0149-1167-4CC6-8073-8F336BD83C6E}" v="757" dt="2024-11-07T07:58:45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09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e Ragued" userId="8145c14c338bdccc" providerId="LiveId" clId="{795DB532-CFE0-466C-86D7-6B26A604A960}"/>
    <pc:docChg chg="delSld modSld">
      <pc:chgData name="Amine Ragued" userId="8145c14c338bdccc" providerId="LiveId" clId="{795DB532-CFE0-466C-86D7-6B26A604A960}" dt="2024-11-07T14:16:43.428" v="8" actId="2696"/>
      <pc:docMkLst>
        <pc:docMk/>
      </pc:docMkLst>
      <pc:sldChg chg="modNotesTx">
        <pc:chgData name="Amine Ragued" userId="8145c14c338bdccc" providerId="LiveId" clId="{795DB532-CFE0-466C-86D7-6B26A604A960}" dt="2024-11-07T14:16:07.044" v="0" actId="20577"/>
        <pc:sldMkLst>
          <pc:docMk/>
          <pc:sldMk cId="0" sldId="256"/>
        </pc:sldMkLst>
      </pc:sldChg>
      <pc:sldChg chg="del">
        <pc:chgData name="Amine Ragued" userId="8145c14c338bdccc" providerId="LiveId" clId="{795DB532-CFE0-466C-86D7-6B26A604A960}" dt="2024-11-07T14:16:43.428" v="8" actId="2696"/>
        <pc:sldMkLst>
          <pc:docMk/>
          <pc:sldMk cId="2983914126" sldId="261"/>
        </pc:sldMkLst>
      </pc:sldChg>
      <pc:sldChg chg="modNotesTx">
        <pc:chgData name="Amine Ragued" userId="8145c14c338bdccc" providerId="LiveId" clId="{795DB532-CFE0-466C-86D7-6B26A604A960}" dt="2024-11-07T14:16:10.016" v="1" actId="20577"/>
        <pc:sldMkLst>
          <pc:docMk/>
          <pc:sldMk cId="2180261850" sldId="264"/>
        </pc:sldMkLst>
      </pc:sldChg>
      <pc:sldChg chg="modNotesTx">
        <pc:chgData name="Amine Ragued" userId="8145c14c338bdccc" providerId="LiveId" clId="{795DB532-CFE0-466C-86D7-6B26A604A960}" dt="2024-11-07T14:16:15.326" v="2" actId="6549"/>
        <pc:sldMkLst>
          <pc:docMk/>
          <pc:sldMk cId="1814735756" sldId="265"/>
        </pc:sldMkLst>
      </pc:sldChg>
      <pc:sldChg chg="modNotesTx">
        <pc:chgData name="Amine Ragued" userId="8145c14c338bdccc" providerId="LiveId" clId="{795DB532-CFE0-466C-86D7-6B26A604A960}" dt="2024-11-07T14:16:19.781" v="3" actId="20577"/>
        <pc:sldMkLst>
          <pc:docMk/>
          <pc:sldMk cId="21775850" sldId="266"/>
        </pc:sldMkLst>
      </pc:sldChg>
      <pc:sldChg chg="modNotesTx">
        <pc:chgData name="Amine Ragued" userId="8145c14c338bdccc" providerId="LiveId" clId="{795DB532-CFE0-466C-86D7-6B26A604A960}" dt="2024-11-07T14:16:31.167" v="5" actId="6549"/>
        <pc:sldMkLst>
          <pc:docMk/>
          <pc:sldMk cId="2587729852" sldId="268"/>
        </pc:sldMkLst>
      </pc:sldChg>
      <pc:sldChg chg="modNotesTx">
        <pc:chgData name="Amine Ragued" userId="8145c14c338bdccc" providerId="LiveId" clId="{795DB532-CFE0-466C-86D7-6B26A604A960}" dt="2024-11-07T14:16:34.241" v="6" actId="6549"/>
        <pc:sldMkLst>
          <pc:docMk/>
          <pc:sldMk cId="3367874667" sldId="269"/>
        </pc:sldMkLst>
      </pc:sldChg>
      <pc:sldChg chg="modNotesTx">
        <pc:chgData name="Amine Ragued" userId="8145c14c338bdccc" providerId="LiveId" clId="{795DB532-CFE0-466C-86D7-6B26A604A960}" dt="2024-11-07T14:16:28.211" v="4" actId="6549"/>
        <pc:sldMkLst>
          <pc:docMk/>
          <pc:sldMk cId="3701172652" sldId="272"/>
        </pc:sldMkLst>
      </pc:sldChg>
      <pc:sldChg chg="modNotesTx">
        <pc:chgData name="Amine Ragued" userId="8145c14c338bdccc" providerId="LiveId" clId="{795DB532-CFE0-466C-86D7-6B26A604A960}" dt="2024-11-07T14:16:37.062" v="7" actId="6549"/>
        <pc:sldMkLst>
          <pc:docMk/>
          <pc:sldMk cId="3349128838" sldId="3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E77E46E-05BB-BD31-669E-56FCDA52BA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05C64A-1D68-95D1-4D7A-01B8010AF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224CD-3AF7-4D25-A97B-73A3F790540F}" type="datetime1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01069-DBCD-E28E-79D1-BA0169222C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BDF8C7-168C-E2CD-819C-3A981C62F8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556ED-67D2-48D1-8A9D-5416F19F9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9739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C8EA-7B6B-4FC7-8659-2B0F1B15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491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9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3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7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69921-BFE4-20B8-5231-F448AF10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40CCA0-0077-0731-7F2A-EE5B0CE24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AF6B4A-7328-2E64-C0F6-6E19DE6A5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5FAEA-03EB-76CD-C2FE-282982A070C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CD9F28-ABCD-F819-F07D-ECFDCC30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585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6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40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60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55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3C2378-035B-413F-98F8-EC2320CA49D8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BC8EA-7B6B-4FC7-8659-2B0F1B15B5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2E6C2-A8C2-5C19-6107-491BD593E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E6523-744E-096E-3169-4A8D328C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0D6F5-55F7-17EB-ADCB-8212DAD4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9E2D6-0726-0734-FA49-C0285C4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10751-4F77-2FC4-ABEA-8777890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C91F0-AECE-25B2-EDB3-098776D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89D3B6-82A6-7E33-F53F-2FEFD806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FC46-AF39-3CE7-D4D9-0859DBB3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CC75A-0E2E-407D-4AF2-942E7345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81C14-AE4C-7546-5663-1104E12E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3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203046-D3D7-EF21-BDAE-6B3EFA02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C8571-3C4B-D71E-2E98-5C15D133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E306D-9C60-8FF9-4920-9B1A9A1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D41860-4D9C-4832-2215-171C109E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7BE30-110E-7D20-E530-BCDD48E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8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62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18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3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‹N°›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75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‹N°›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1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AF6BA-D3AC-3CA7-8962-C66CA87B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FC86F-262A-6EC0-5266-4979EAA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5076F-C8AC-A863-E8A6-2C209B04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0C077-0B09-FF68-BEB4-9521B1C9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567D4-32B1-6C53-AC7B-10C81C1D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73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413A4-1326-260A-BDD8-7DC0B351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609D00-D9FD-7913-7F0F-B0D41C6D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8294B-E7E7-9DB5-B991-443B9A7C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D2165-B3B2-64BC-F06D-CAC9B72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920C3-2E67-FF39-2527-0321A706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C2DF9-A6BF-0D6C-698A-DC8D866F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059D6-2B95-C8D0-D5EC-03F8DC44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9A7FD8-F897-4147-37E1-80331128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D71FCE-F7CD-137F-881E-1342515A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63019-9DA5-854F-7F9E-25593F97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8CAD3-05D8-A276-E2DC-24B7F18E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79776-F942-E275-BFF7-B18E6703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B37F-642E-406F-94CE-EC69BE8F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1FEBDB-0089-373A-5DA0-E31EADE0C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91F0B2-25C1-4FA0-628A-DCCA89F6E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08D551-6152-BD1C-E188-D6A57F63B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15CF94-25CF-8174-978B-45C8BA3B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9E1264-F637-59F7-EE07-87EA18FB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367C01-5C1C-D98D-4184-D4B820A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84223-51CA-4576-663E-3AB480BC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494BDE-E5DB-E306-1E52-D62C48A6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57B66B-84E7-3DCC-6B35-FB2B422B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884933-97CB-870E-27CB-7B5530D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94E4C-14BE-DA01-4191-8A5406B3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A9B262-03CC-8736-5677-7B5626D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948793-8B60-CD44-AC3D-002D87C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85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22081-338A-8FAE-4E8D-3778A73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14EA-5541-59FD-DDBE-B13075EA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EEEF90-6696-B8C7-E0C3-981E9DF5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3955CC-05E7-51C6-721C-C9374461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B2C708-E60F-D3A2-9C87-B5C6DCAD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7A971-E271-1337-457E-A8A2F2C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9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5FBA4-5E28-2DA7-C87F-1E7DA5A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B23A9-F95E-96B6-B3F7-318410D5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9C425-37F4-6A05-2A51-3A6DF35C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F36395-2813-C5C0-A082-9E972166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77CBEB-888A-325F-7E42-6FF66C04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TITLE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6427E9-B184-B839-6D67-3E9BF82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B851F2-87E9-0D8B-FEB9-4DF92413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7C242-7D73-C03B-4FC3-11729B55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8CFF6-11FA-A9F9-F334-74F46C39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CEABF-E013-FCFC-6512-848D1E86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PRESENTATION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DDF30-4F21-C7DB-6203-53324C1C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A2F63-7BF2-4672-B72C-D5D2B5819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2/09/12/16629708720608_image1.png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ackh.com/data-center-terbaik-memiliki-kriteria-seperti-ini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pioobtdqb.blogspot.com/2021/07/ist-soll-analyse-vorlage-promos-sol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boffinsportal.com/examples-of-outliers-in-real-life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ibreshot.com/glass-of-red-win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425EF-5F0E-4284-34AA-58ED10E4977B}"/>
              </a:ext>
            </a:extLst>
          </p:cNvPr>
          <p:cNvSpPr/>
          <p:nvPr/>
        </p:nvSpPr>
        <p:spPr>
          <a:xfrm>
            <a:off x="11497417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958F7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/>
          </a:bodyPr>
          <a:lstStyle/>
          <a:p>
            <a:r>
              <a:rPr lang="fr-FR" sz="4000" dirty="0">
                <a:latin typeface="Montserrat Black" panose="00000A00000000000000" pitchFamily="2" charset="0"/>
              </a:rPr>
              <a:t>ANALYSE DU STOCK ET DES VENTES</a:t>
            </a:r>
            <a:endParaRPr lang="en-GB" sz="4000" dirty="0">
              <a:latin typeface="Montserrat Black" panose="00000A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53599" y="1193175"/>
            <a:ext cx="3387368" cy="119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Ragued Amine
Novembre - 2024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 de l'entreprise Bottleneck  rouge et noir avec un sous-titre ">
            <a:hlinkClick r:id="rId2"/>
            <a:extLst>
              <a:ext uri="{FF2B5EF4-FFF2-40B4-BE49-F238E27FC236}">
                <a16:creationId xmlns:a16="http://schemas.microsoft.com/office/drawing/2014/main" id="{3A42C09D-2CAE-FE43-CD41-4F6CDF70D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352425"/>
            <a:ext cx="35337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921577-F79C-A7BA-A8B4-39BDAFF64D64}"/>
              </a:ext>
            </a:extLst>
          </p:cNvPr>
          <p:cNvSpPr/>
          <p:nvPr/>
        </p:nvSpPr>
        <p:spPr>
          <a:xfrm>
            <a:off x="-15740" y="-5582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661CC29-CD57-D935-CFA0-EF754B714C96}"/>
              </a:ext>
            </a:extLst>
          </p:cNvPr>
          <p:cNvSpPr txBox="1">
            <a:spLocks/>
          </p:cNvSpPr>
          <p:nvPr/>
        </p:nvSpPr>
        <p:spPr>
          <a:xfrm>
            <a:off x="819085" y="-5582"/>
            <a:ext cx="6267815" cy="113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latin typeface="Montserrat Black" panose="00000A00000000000000" pitchFamily="2" charset="0"/>
              </a:rPr>
              <a:t>ANALYSE DU STOCK ET DE SA ROTATION 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E1156724-B0CA-8272-1CC5-B0494FD3F00B}"/>
              </a:ext>
            </a:extLst>
          </p:cNvPr>
          <p:cNvGrpSpPr/>
          <p:nvPr/>
        </p:nvGrpSpPr>
        <p:grpSpPr>
          <a:xfrm>
            <a:off x="6222927" y="2419240"/>
            <a:ext cx="5278739" cy="2786097"/>
            <a:chOff x="4382248" y="3849005"/>
            <a:chExt cx="2798197" cy="1476877"/>
          </a:xfrm>
          <a:solidFill>
            <a:srgbClr val="AD273A"/>
          </a:solidFill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25AB0336-C188-6BFA-D766-A0E3C1FC994C}"/>
                </a:ext>
              </a:extLst>
            </p:cNvPr>
            <p:cNvSpPr/>
            <p:nvPr/>
          </p:nvSpPr>
          <p:spPr>
            <a:xfrm>
              <a:off x="4843430" y="4313845"/>
              <a:ext cx="1407335" cy="1012037"/>
            </a:xfrm>
            <a:custGeom>
              <a:avLst/>
              <a:gdLst>
                <a:gd name="connsiteX0" fmla="*/ 124301 w 366236"/>
                <a:gd name="connsiteY0" fmla="*/ 21431 h 263366"/>
                <a:gd name="connsiteX1" fmla="*/ 21431 w 366236"/>
                <a:gd name="connsiteY1" fmla="*/ 21431 h 263366"/>
                <a:gd name="connsiteX2" fmla="*/ 21431 w 366236"/>
                <a:gd name="connsiteY2" fmla="*/ 21431 h 263366"/>
                <a:gd name="connsiteX3" fmla="*/ 21431 w 366236"/>
                <a:gd name="connsiteY3" fmla="*/ 124301 h 263366"/>
                <a:gd name="connsiteX4" fmla="*/ 160496 w 366236"/>
                <a:gd name="connsiteY4" fmla="*/ 263366 h 263366"/>
                <a:gd name="connsiteX5" fmla="*/ 366236 w 366236"/>
                <a:gd name="connsiteY5" fmla="*/ 263366 h 263366"/>
                <a:gd name="connsiteX6" fmla="*/ 124301 w 366236"/>
                <a:gd name="connsiteY6" fmla="*/ 21431 h 263366"/>
                <a:gd name="connsiteX7" fmla="*/ 71914 w 366236"/>
                <a:gd name="connsiteY7" fmla="*/ 127159 h 263366"/>
                <a:gd name="connsiteX8" fmla="*/ 16669 w 366236"/>
                <a:gd name="connsiteY8" fmla="*/ 71914 h 263366"/>
                <a:gd name="connsiteX9" fmla="*/ 71914 w 366236"/>
                <a:gd name="connsiteY9" fmla="*/ 16669 h 263366"/>
                <a:gd name="connsiteX10" fmla="*/ 127159 w 366236"/>
                <a:gd name="connsiteY10" fmla="*/ 71914 h 263366"/>
                <a:gd name="connsiteX11" fmla="*/ 71914 w 366236"/>
                <a:gd name="connsiteY11" fmla="*/ 127159 h 26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236" h="263366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lnTo>
                    <a:pt x="21431" y="21431"/>
                  </a:lnTo>
                  <a:cubicBezTo>
                    <a:pt x="-7144" y="50006"/>
                    <a:pt x="-7144" y="95726"/>
                    <a:pt x="21431" y="124301"/>
                  </a:cubicBezTo>
                  <a:lnTo>
                    <a:pt x="160496" y="263366"/>
                  </a:lnTo>
                  <a:lnTo>
                    <a:pt x="366236" y="263366"/>
                  </a:lnTo>
                  <a:lnTo>
                    <a:pt x="124301" y="21431"/>
                  </a:lnTo>
                  <a:close/>
                  <a:moveTo>
                    <a:pt x="71914" y="127159"/>
                  </a:moveTo>
                  <a:cubicBezTo>
                    <a:pt x="41434" y="127159"/>
                    <a:pt x="16669" y="102394"/>
                    <a:pt x="16669" y="71914"/>
                  </a:cubicBezTo>
                  <a:cubicBezTo>
                    <a:pt x="16669" y="41434"/>
                    <a:pt x="41434" y="16669"/>
                    <a:pt x="71914" y="16669"/>
                  </a:cubicBezTo>
                  <a:cubicBezTo>
                    <a:pt x="102394" y="16669"/>
                    <a:pt x="127159" y="41434"/>
                    <a:pt x="127159" y="71914"/>
                  </a:cubicBezTo>
                  <a:cubicBezTo>
                    <a:pt x="127159" y="102394"/>
                    <a:pt x="102394" y="127159"/>
                    <a:pt x="71914" y="12715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BD304DB-5EAC-A2F6-D991-104E1F5EE8A9}"/>
                </a:ext>
              </a:extLst>
            </p:cNvPr>
            <p:cNvSpPr/>
            <p:nvPr/>
          </p:nvSpPr>
          <p:spPr>
            <a:xfrm>
              <a:off x="4382248" y="4778689"/>
              <a:ext cx="942492" cy="547193"/>
            </a:xfrm>
            <a:custGeom>
              <a:avLst/>
              <a:gdLst>
                <a:gd name="connsiteX0" fmla="*/ 124301 w 245268"/>
                <a:gd name="connsiteY0" fmla="*/ 21431 h 142398"/>
                <a:gd name="connsiteX1" fmla="*/ 21431 w 245268"/>
                <a:gd name="connsiteY1" fmla="*/ 21431 h 142398"/>
                <a:gd name="connsiteX2" fmla="*/ 21431 w 245268"/>
                <a:gd name="connsiteY2" fmla="*/ 124301 h 142398"/>
                <a:gd name="connsiteX3" fmla="*/ 39529 w 245268"/>
                <a:gd name="connsiteY3" fmla="*/ 142399 h 142398"/>
                <a:gd name="connsiteX4" fmla="*/ 245269 w 245268"/>
                <a:gd name="connsiteY4" fmla="*/ 142399 h 142398"/>
                <a:gd name="connsiteX5" fmla="*/ 124301 w 245268"/>
                <a:gd name="connsiteY5" fmla="*/ 21431 h 142398"/>
                <a:gd name="connsiteX6" fmla="*/ 71914 w 245268"/>
                <a:gd name="connsiteY6" fmla="*/ 126206 h 142398"/>
                <a:gd name="connsiteX7" fmla="*/ 16669 w 245268"/>
                <a:gd name="connsiteY7" fmla="*/ 70961 h 142398"/>
                <a:gd name="connsiteX8" fmla="*/ 71914 w 245268"/>
                <a:gd name="connsiteY8" fmla="*/ 15716 h 142398"/>
                <a:gd name="connsiteX9" fmla="*/ 127159 w 245268"/>
                <a:gd name="connsiteY9" fmla="*/ 70961 h 142398"/>
                <a:gd name="connsiteX10" fmla="*/ 71914 w 245268"/>
                <a:gd name="connsiteY10" fmla="*/ 126206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268" h="142398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cubicBezTo>
                    <a:pt x="-7144" y="50006"/>
                    <a:pt x="-7144" y="95726"/>
                    <a:pt x="21431" y="124301"/>
                  </a:cubicBezTo>
                  <a:lnTo>
                    <a:pt x="39529" y="142399"/>
                  </a:lnTo>
                  <a:lnTo>
                    <a:pt x="245269" y="142399"/>
                  </a:lnTo>
                  <a:lnTo>
                    <a:pt x="124301" y="21431"/>
                  </a:lnTo>
                  <a:close/>
                  <a:moveTo>
                    <a:pt x="71914" y="126206"/>
                  </a:moveTo>
                  <a:cubicBezTo>
                    <a:pt x="41434" y="126206"/>
                    <a:pt x="16669" y="101441"/>
                    <a:pt x="16669" y="70961"/>
                  </a:cubicBezTo>
                  <a:cubicBezTo>
                    <a:pt x="16669" y="40481"/>
                    <a:pt x="41434" y="15716"/>
                    <a:pt x="71914" y="15716"/>
                  </a:cubicBezTo>
                  <a:cubicBezTo>
                    <a:pt x="102394" y="15716"/>
                    <a:pt x="127159" y="40481"/>
                    <a:pt x="127159" y="70961"/>
                  </a:cubicBezTo>
                  <a:cubicBezTo>
                    <a:pt x="127159" y="101441"/>
                    <a:pt x="102394" y="126206"/>
                    <a:pt x="71914" y="126206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FA2597DB-144D-D6B0-AC81-A8DF766BBC92}"/>
                </a:ext>
              </a:extLst>
            </p:cNvPr>
            <p:cNvSpPr/>
            <p:nvPr/>
          </p:nvSpPr>
          <p:spPr>
            <a:xfrm>
              <a:off x="5308270" y="3849005"/>
              <a:ext cx="1872175" cy="1476877"/>
            </a:xfrm>
            <a:custGeom>
              <a:avLst/>
              <a:gdLst>
                <a:gd name="connsiteX0" fmla="*/ 124301 w 487203"/>
                <a:gd name="connsiteY0" fmla="*/ 21431 h 384333"/>
                <a:gd name="connsiteX1" fmla="*/ 21431 w 487203"/>
                <a:gd name="connsiteY1" fmla="*/ 21431 h 384333"/>
                <a:gd name="connsiteX2" fmla="*/ 21431 w 487203"/>
                <a:gd name="connsiteY2" fmla="*/ 124301 h 384333"/>
                <a:gd name="connsiteX3" fmla="*/ 281464 w 487203"/>
                <a:gd name="connsiteY3" fmla="*/ 384334 h 384333"/>
                <a:gd name="connsiteX4" fmla="*/ 487204 w 487203"/>
                <a:gd name="connsiteY4" fmla="*/ 384334 h 384333"/>
                <a:gd name="connsiteX5" fmla="*/ 124301 w 487203"/>
                <a:gd name="connsiteY5" fmla="*/ 21431 h 384333"/>
                <a:gd name="connsiteX6" fmla="*/ 71914 w 487203"/>
                <a:gd name="connsiteY6" fmla="*/ 127159 h 384333"/>
                <a:gd name="connsiteX7" fmla="*/ 16669 w 487203"/>
                <a:gd name="connsiteY7" fmla="*/ 71914 h 384333"/>
                <a:gd name="connsiteX8" fmla="*/ 71914 w 487203"/>
                <a:gd name="connsiteY8" fmla="*/ 16669 h 384333"/>
                <a:gd name="connsiteX9" fmla="*/ 127159 w 487203"/>
                <a:gd name="connsiteY9" fmla="*/ 71914 h 384333"/>
                <a:gd name="connsiteX10" fmla="*/ 71914 w 487203"/>
                <a:gd name="connsiteY10" fmla="*/ 127159 h 38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203" h="384333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cubicBezTo>
                    <a:pt x="-7144" y="50006"/>
                    <a:pt x="-7144" y="95726"/>
                    <a:pt x="21431" y="124301"/>
                  </a:cubicBezTo>
                  <a:lnTo>
                    <a:pt x="281464" y="384334"/>
                  </a:lnTo>
                  <a:lnTo>
                    <a:pt x="487204" y="384334"/>
                  </a:lnTo>
                  <a:lnTo>
                    <a:pt x="124301" y="21431"/>
                  </a:lnTo>
                  <a:close/>
                  <a:moveTo>
                    <a:pt x="71914" y="127159"/>
                  </a:moveTo>
                  <a:cubicBezTo>
                    <a:pt x="41434" y="127159"/>
                    <a:pt x="16669" y="102394"/>
                    <a:pt x="16669" y="71914"/>
                  </a:cubicBezTo>
                  <a:cubicBezTo>
                    <a:pt x="16669" y="41434"/>
                    <a:pt x="41434" y="16669"/>
                    <a:pt x="71914" y="16669"/>
                  </a:cubicBezTo>
                  <a:cubicBezTo>
                    <a:pt x="102394" y="16669"/>
                    <a:pt x="127159" y="41434"/>
                    <a:pt x="127159" y="71914"/>
                  </a:cubicBezTo>
                  <a:cubicBezTo>
                    <a:pt x="127159" y="102394"/>
                    <a:pt x="102394" y="127159"/>
                    <a:pt x="71914" y="12715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D7F7EE82-0AA6-4845-7528-98DC30C0F01E}"/>
              </a:ext>
            </a:extLst>
          </p:cNvPr>
          <p:cNvSpPr txBox="1"/>
          <p:nvPr/>
        </p:nvSpPr>
        <p:spPr>
          <a:xfrm>
            <a:off x="6523491" y="4435287"/>
            <a:ext cx="365760" cy="5078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700" b="1" noProof="1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E0C879EA-7979-0FF5-8595-78CB692C9CE2}"/>
              </a:ext>
            </a:extLst>
          </p:cNvPr>
          <p:cNvSpPr txBox="1"/>
          <p:nvPr/>
        </p:nvSpPr>
        <p:spPr>
          <a:xfrm>
            <a:off x="7400402" y="3560875"/>
            <a:ext cx="365760" cy="5078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700" b="1" noProof="1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2FD897D-DB99-4573-7C24-10917ABEDC71}"/>
              </a:ext>
            </a:extLst>
          </p:cNvPr>
          <p:cNvSpPr txBox="1"/>
          <p:nvPr/>
        </p:nvSpPr>
        <p:spPr>
          <a:xfrm>
            <a:off x="8237510" y="2632308"/>
            <a:ext cx="365760" cy="5078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700" b="1" noProof="1">
                <a:solidFill>
                  <a:schemeClr val="tx2"/>
                </a:solidFill>
              </a:rPr>
              <a:t>01</a:t>
            </a:r>
          </a:p>
        </p:txBody>
      </p: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id="{FF4ECBED-667B-B6E0-1D76-C2A9CD3002A3}"/>
              </a:ext>
            </a:extLst>
          </p:cNvPr>
          <p:cNvCxnSpPr>
            <a:cxnSpLocks/>
          </p:cNvCxnSpPr>
          <p:nvPr/>
        </p:nvCxnSpPr>
        <p:spPr>
          <a:xfrm flipV="1">
            <a:off x="3115103" y="2764303"/>
            <a:ext cx="4791923" cy="29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A37856E6-01FB-1509-D782-8467ACBEFF02}"/>
              </a:ext>
            </a:extLst>
          </p:cNvPr>
          <p:cNvCxnSpPr>
            <a:cxnSpLocks/>
          </p:cNvCxnSpPr>
          <p:nvPr/>
        </p:nvCxnSpPr>
        <p:spPr>
          <a:xfrm>
            <a:off x="3115103" y="3658383"/>
            <a:ext cx="37741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12356332-C4A2-DBF4-F515-6B5FE2FE717A}"/>
              </a:ext>
            </a:extLst>
          </p:cNvPr>
          <p:cNvCxnSpPr>
            <a:cxnSpLocks/>
          </p:cNvCxnSpPr>
          <p:nvPr/>
        </p:nvCxnSpPr>
        <p:spPr>
          <a:xfrm>
            <a:off x="3175612" y="4574992"/>
            <a:ext cx="2860057" cy="2461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62EF7C3-1ECA-47FB-180B-BCFBC7ECD178}"/>
              </a:ext>
            </a:extLst>
          </p:cNvPr>
          <p:cNvSpPr txBox="1"/>
          <p:nvPr/>
        </p:nvSpPr>
        <p:spPr>
          <a:xfrm>
            <a:off x="1187374" y="2573199"/>
            <a:ext cx="29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 SemiBold" panose="00000700000000000000" pitchFamily="2" charset="0"/>
              </a:rPr>
              <a:t>Stock élevé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2B3481C-338A-2700-83E7-3FC18E0C61F9}"/>
              </a:ext>
            </a:extLst>
          </p:cNvPr>
          <p:cNvSpPr txBox="1"/>
          <p:nvPr/>
        </p:nvSpPr>
        <p:spPr>
          <a:xfrm>
            <a:off x="1204831" y="3433211"/>
            <a:ext cx="29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 SemiBold" panose="00000700000000000000" pitchFamily="2" charset="0"/>
              </a:rPr>
              <a:t>Valorisation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E6CFEC-CA1D-908C-1F43-C64D7C12344F}"/>
              </a:ext>
            </a:extLst>
          </p:cNvPr>
          <p:cNvSpPr txBox="1"/>
          <p:nvPr/>
        </p:nvSpPr>
        <p:spPr>
          <a:xfrm>
            <a:off x="1210015" y="4390037"/>
            <a:ext cx="294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 SemiBold" panose="00000700000000000000" pitchFamily="2" charset="0"/>
              </a:rPr>
              <a:t>Couverture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8E817EDC-2082-E33B-57E8-2ADA1A6A4F2F}"/>
              </a:ext>
            </a:extLst>
          </p:cNvPr>
          <p:cNvSpPr txBox="1"/>
          <p:nvPr/>
        </p:nvSpPr>
        <p:spPr>
          <a:xfrm>
            <a:off x="1300347" y="2866277"/>
            <a:ext cx="283066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noProof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articles avec un très haut niveau de stock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6C29C2C3-56F2-B9C3-4B9D-CF8B3E49CA5C}"/>
              </a:ext>
            </a:extLst>
          </p:cNvPr>
          <p:cNvSpPr txBox="1"/>
          <p:nvPr/>
        </p:nvSpPr>
        <p:spPr>
          <a:xfrm>
            <a:off x="1300347" y="3736028"/>
            <a:ext cx="283066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noProof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Valorisation du stock à 494 593€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6C8EA0F3-87B7-10AF-7CD5-8A2749CF2D3F}"/>
              </a:ext>
            </a:extLst>
          </p:cNvPr>
          <p:cNvSpPr txBox="1"/>
          <p:nvPr/>
        </p:nvSpPr>
        <p:spPr>
          <a:xfrm>
            <a:off x="1300347" y="4687565"/>
            <a:ext cx="283066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noProof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3,5 mois de stock pour couvrir la demande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E1CAC2-CFEA-3664-C666-9BD2990C2036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77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6" grpId="0"/>
      <p:bldP spid="29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670D17-6080-C095-0640-D67546D89715}"/>
              </a:ext>
            </a:extLst>
          </p:cNvPr>
          <p:cNvSpPr/>
          <p:nvPr/>
        </p:nvSpPr>
        <p:spPr>
          <a:xfrm>
            <a:off x="11497417" y="0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EC082-7FC2-00B3-E76A-AE0DB1AC7AA5}"/>
              </a:ext>
            </a:extLst>
          </p:cNvPr>
          <p:cNvSpPr/>
          <p:nvPr/>
        </p:nvSpPr>
        <p:spPr>
          <a:xfrm rot="5400000">
            <a:off x="2154633" y="4275532"/>
            <a:ext cx="427836" cy="4737101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B7444C-012E-50AD-1331-C177BD90A95A}"/>
              </a:ext>
            </a:extLst>
          </p:cNvPr>
          <p:cNvSpPr txBox="1">
            <a:spLocks/>
          </p:cNvSpPr>
          <p:nvPr/>
        </p:nvSpPr>
        <p:spPr>
          <a:xfrm>
            <a:off x="4932521" y="136525"/>
            <a:ext cx="6421279" cy="513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b="1" dirty="0">
                <a:latin typeface="Montserrat Black" panose="020F0502020204030204" pitchFamily="2" charset="0"/>
              </a:rPr>
              <a:t>ANALYSE DE LA MARGE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493157DE-86E0-1ABE-8C8B-2C4EB09C3175}"/>
              </a:ext>
            </a:extLst>
          </p:cNvPr>
          <p:cNvGrpSpPr/>
          <p:nvPr/>
        </p:nvGrpSpPr>
        <p:grpSpPr>
          <a:xfrm>
            <a:off x="3951858" y="1727471"/>
            <a:ext cx="3324901" cy="3403058"/>
            <a:chOff x="10578140" y="3004866"/>
            <a:chExt cx="322333" cy="329910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2A123487-34F9-DE4B-8675-52AFF973874E}"/>
                </a:ext>
              </a:extLst>
            </p:cNvPr>
            <p:cNvSpPr/>
            <p:nvPr/>
          </p:nvSpPr>
          <p:spPr>
            <a:xfrm>
              <a:off x="10578140" y="3078617"/>
              <a:ext cx="200843" cy="189372"/>
            </a:xfrm>
            <a:custGeom>
              <a:avLst/>
              <a:gdLst>
                <a:gd name="connsiteX0" fmla="*/ 196126 w 200843"/>
                <a:gd name="connsiteY0" fmla="*/ 180607 h 189372"/>
                <a:gd name="connsiteX1" fmla="*/ 192756 w 200843"/>
                <a:gd name="connsiteY1" fmla="*/ 182629 h 189372"/>
                <a:gd name="connsiteX2" fmla="*/ 80202 w 200843"/>
                <a:gd name="connsiteY2" fmla="*/ 182629 h 189372"/>
                <a:gd name="connsiteX3" fmla="*/ 63353 w 200843"/>
                <a:gd name="connsiteY3" fmla="*/ 170492 h 189372"/>
                <a:gd name="connsiteX4" fmla="*/ 13479 w 200843"/>
                <a:gd name="connsiteY4" fmla="*/ 17417 h 189372"/>
                <a:gd name="connsiteX5" fmla="*/ 18871 w 200843"/>
                <a:gd name="connsiteY5" fmla="*/ 15394 h 189372"/>
                <a:gd name="connsiteX6" fmla="*/ 19545 w 200843"/>
                <a:gd name="connsiteY6" fmla="*/ 10674 h 189372"/>
                <a:gd name="connsiteX7" fmla="*/ 7414 w 200843"/>
                <a:gd name="connsiteY7" fmla="*/ 559 h 189372"/>
                <a:gd name="connsiteX8" fmla="*/ 2696 w 200843"/>
                <a:gd name="connsiteY8" fmla="*/ 1907 h 189372"/>
                <a:gd name="connsiteX9" fmla="*/ 0 w 200843"/>
                <a:gd name="connsiteY9" fmla="*/ 17417 h 189372"/>
                <a:gd name="connsiteX10" fmla="*/ 3370 w 200843"/>
                <a:gd name="connsiteY10" fmla="*/ 20114 h 189372"/>
                <a:gd name="connsiteX11" fmla="*/ 8088 w 200843"/>
                <a:gd name="connsiteY11" fmla="*/ 18091 h 189372"/>
                <a:gd name="connsiteX12" fmla="*/ 57961 w 200843"/>
                <a:gd name="connsiteY12" fmla="*/ 171166 h 189372"/>
                <a:gd name="connsiteX13" fmla="*/ 80202 w 200843"/>
                <a:gd name="connsiteY13" fmla="*/ 187350 h 189372"/>
                <a:gd name="connsiteX14" fmla="*/ 192756 w 200843"/>
                <a:gd name="connsiteY14" fmla="*/ 187350 h 189372"/>
                <a:gd name="connsiteX15" fmla="*/ 196126 w 200843"/>
                <a:gd name="connsiteY15" fmla="*/ 189373 h 189372"/>
                <a:gd name="connsiteX16" fmla="*/ 200844 w 200843"/>
                <a:gd name="connsiteY16" fmla="*/ 184652 h 189372"/>
                <a:gd name="connsiteX17" fmla="*/ 196126 w 200843"/>
                <a:gd name="connsiteY17" fmla="*/ 179932 h 18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843" h="189372">
                  <a:moveTo>
                    <a:pt x="196126" y="180607"/>
                  </a:moveTo>
                  <a:cubicBezTo>
                    <a:pt x="194778" y="180607"/>
                    <a:pt x="193430" y="181281"/>
                    <a:pt x="192756" y="182629"/>
                  </a:cubicBezTo>
                  <a:lnTo>
                    <a:pt x="80202" y="182629"/>
                  </a:lnTo>
                  <a:cubicBezTo>
                    <a:pt x="72115" y="182629"/>
                    <a:pt x="65375" y="177909"/>
                    <a:pt x="63353" y="170492"/>
                  </a:cubicBezTo>
                  <a:lnTo>
                    <a:pt x="13479" y="17417"/>
                  </a:lnTo>
                  <a:lnTo>
                    <a:pt x="18871" y="15394"/>
                  </a:lnTo>
                  <a:cubicBezTo>
                    <a:pt x="20893" y="14720"/>
                    <a:pt x="21567" y="12022"/>
                    <a:pt x="19545" y="10674"/>
                  </a:cubicBezTo>
                  <a:lnTo>
                    <a:pt x="7414" y="559"/>
                  </a:lnTo>
                  <a:cubicBezTo>
                    <a:pt x="6066" y="-790"/>
                    <a:pt x="3370" y="559"/>
                    <a:pt x="2696" y="1907"/>
                  </a:cubicBezTo>
                  <a:lnTo>
                    <a:pt x="0" y="17417"/>
                  </a:lnTo>
                  <a:cubicBezTo>
                    <a:pt x="0" y="19440"/>
                    <a:pt x="1348" y="20789"/>
                    <a:pt x="3370" y="20114"/>
                  </a:cubicBezTo>
                  <a:lnTo>
                    <a:pt x="8088" y="18091"/>
                  </a:lnTo>
                  <a:lnTo>
                    <a:pt x="57961" y="171166"/>
                  </a:lnTo>
                  <a:cubicBezTo>
                    <a:pt x="61331" y="180607"/>
                    <a:pt x="70093" y="187350"/>
                    <a:pt x="80202" y="187350"/>
                  </a:cubicBezTo>
                  <a:lnTo>
                    <a:pt x="192756" y="187350"/>
                  </a:lnTo>
                  <a:cubicBezTo>
                    <a:pt x="193430" y="188698"/>
                    <a:pt x="194778" y="189373"/>
                    <a:pt x="196126" y="189373"/>
                  </a:cubicBezTo>
                  <a:cubicBezTo>
                    <a:pt x="198822" y="189373"/>
                    <a:pt x="200844" y="187350"/>
                    <a:pt x="200844" y="184652"/>
                  </a:cubicBezTo>
                  <a:cubicBezTo>
                    <a:pt x="200844" y="181955"/>
                    <a:pt x="198822" y="179932"/>
                    <a:pt x="196126" y="179932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B4B0161-E068-5AA1-E83D-35122B0C2C4B}"/>
                </a:ext>
              </a:extLst>
            </p:cNvPr>
            <p:cNvSpPr/>
            <p:nvPr/>
          </p:nvSpPr>
          <p:spPr>
            <a:xfrm>
              <a:off x="10617281" y="3004866"/>
              <a:ext cx="155812" cy="245091"/>
            </a:xfrm>
            <a:custGeom>
              <a:avLst/>
              <a:gdLst>
                <a:gd name="connsiteX0" fmla="*/ 43084 w 155812"/>
                <a:gd name="connsiteY0" fmla="*/ 238847 h 245091"/>
                <a:gd name="connsiteX1" fmla="*/ 40388 w 155812"/>
                <a:gd name="connsiteY1" fmla="*/ 236150 h 245091"/>
                <a:gd name="connsiteX2" fmla="*/ 5341 w 155812"/>
                <a:gd name="connsiteY2" fmla="*/ 129605 h 245091"/>
                <a:gd name="connsiteX3" fmla="*/ 12081 w 155812"/>
                <a:gd name="connsiteY3" fmla="*/ 109375 h 245091"/>
                <a:gd name="connsiteX4" fmla="*/ 141483 w 155812"/>
                <a:gd name="connsiteY4" fmla="*/ 13619 h 245091"/>
                <a:gd name="connsiteX5" fmla="*/ 144853 w 155812"/>
                <a:gd name="connsiteY5" fmla="*/ 18339 h 245091"/>
                <a:gd name="connsiteX6" fmla="*/ 149571 w 155812"/>
                <a:gd name="connsiteY6" fmla="*/ 18339 h 245091"/>
                <a:gd name="connsiteX7" fmla="*/ 155637 w 155812"/>
                <a:gd name="connsiteY7" fmla="*/ 3504 h 245091"/>
                <a:gd name="connsiteX8" fmla="*/ 152941 w 155812"/>
                <a:gd name="connsiteY8" fmla="*/ 132 h 245091"/>
                <a:gd name="connsiteX9" fmla="*/ 137440 w 155812"/>
                <a:gd name="connsiteY9" fmla="*/ 2830 h 245091"/>
                <a:gd name="connsiteX10" fmla="*/ 135418 w 155812"/>
                <a:gd name="connsiteY10" fmla="*/ 6876 h 245091"/>
                <a:gd name="connsiteX11" fmla="*/ 138787 w 155812"/>
                <a:gd name="connsiteY11" fmla="*/ 10922 h 245091"/>
                <a:gd name="connsiteX12" fmla="*/ 9385 w 155812"/>
                <a:gd name="connsiteY12" fmla="*/ 106003 h 245091"/>
                <a:gd name="connsiteX13" fmla="*/ 1297 w 155812"/>
                <a:gd name="connsiteY13" fmla="*/ 131628 h 245091"/>
                <a:gd name="connsiteX14" fmla="*/ 36344 w 155812"/>
                <a:gd name="connsiteY14" fmla="*/ 238173 h 245091"/>
                <a:gd name="connsiteX15" fmla="*/ 35670 w 155812"/>
                <a:gd name="connsiteY15" fmla="*/ 242219 h 245091"/>
                <a:gd name="connsiteX16" fmla="*/ 41061 w 155812"/>
                <a:gd name="connsiteY16" fmla="*/ 244916 h 245091"/>
                <a:gd name="connsiteX17" fmla="*/ 43757 w 155812"/>
                <a:gd name="connsiteY17" fmla="*/ 239522 h 2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812" h="245091">
                  <a:moveTo>
                    <a:pt x="43084" y="238847"/>
                  </a:moveTo>
                  <a:cubicBezTo>
                    <a:pt x="43084" y="237499"/>
                    <a:pt x="41736" y="236824"/>
                    <a:pt x="40388" y="236150"/>
                  </a:cubicBezTo>
                  <a:lnTo>
                    <a:pt x="5341" y="129605"/>
                  </a:lnTo>
                  <a:cubicBezTo>
                    <a:pt x="2645" y="122187"/>
                    <a:pt x="5341" y="114095"/>
                    <a:pt x="12081" y="109375"/>
                  </a:cubicBezTo>
                  <a:lnTo>
                    <a:pt x="141483" y="13619"/>
                  </a:lnTo>
                  <a:lnTo>
                    <a:pt x="144853" y="18339"/>
                  </a:lnTo>
                  <a:cubicBezTo>
                    <a:pt x="146201" y="19688"/>
                    <a:pt x="148897" y="19688"/>
                    <a:pt x="149571" y="18339"/>
                  </a:cubicBezTo>
                  <a:lnTo>
                    <a:pt x="155637" y="3504"/>
                  </a:lnTo>
                  <a:cubicBezTo>
                    <a:pt x="156311" y="1481"/>
                    <a:pt x="154963" y="-542"/>
                    <a:pt x="152941" y="132"/>
                  </a:cubicBezTo>
                  <a:lnTo>
                    <a:pt x="137440" y="2830"/>
                  </a:lnTo>
                  <a:cubicBezTo>
                    <a:pt x="135418" y="2830"/>
                    <a:pt x="134744" y="5527"/>
                    <a:pt x="135418" y="6876"/>
                  </a:cubicBezTo>
                  <a:lnTo>
                    <a:pt x="138787" y="10922"/>
                  </a:lnTo>
                  <a:lnTo>
                    <a:pt x="9385" y="106003"/>
                  </a:lnTo>
                  <a:cubicBezTo>
                    <a:pt x="1297" y="112072"/>
                    <a:pt x="-2073" y="122187"/>
                    <a:pt x="1297" y="131628"/>
                  </a:cubicBezTo>
                  <a:lnTo>
                    <a:pt x="36344" y="238173"/>
                  </a:lnTo>
                  <a:cubicBezTo>
                    <a:pt x="35670" y="239522"/>
                    <a:pt x="34996" y="240870"/>
                    <a:pt x="35670" y="242219"/>
                  </a:cubicBezTo>
                  <a:cubicBezTo>
                    <a:pt x="36344" y="244242"/>
                    <a:pt x="39040" y="245591"/>
                    <a:pt x="41061" y="244916"/>
                  </a:cubicBezTo>
                  <a:cubicBezTo>
                    <a:pt x="43084" y="244242"/>
                    <a:pt x="44431" y="241545"/>
                    <a:pt x="43757" y="23952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9BDF415C-17DF-6DA3-B17C-81D57E8AC2B0}"/>
                </a:ext>
              </a:extLst>
            </p:cNvPr>
            <p:cNvSpPr/>
            <p:nvPr/>
          </p:nvSpPr>
          <p:spPr>
            <a:xfrm>
              <a:off x="10632030" y="3051022"/>
              <a:ext cx="268443" cy="114468"/>
            </a:xfrm>
            <a:custGeom>
              <a:avLst/>
              <a:gdLst>
                <a:gd name="connsiteX0" fmla="*/ 7441 w 268443"/>
                <a:gd name="connsiteY0" fmla="*/ 77380 h 114468"/>
                <a:gd name="connsiteX1" fmla="*/ 9463 w 268443"/>
                <a:gd name="connsiteY1" fmla="*/ 74008 h 114468"/>
                <a:gd name="connsiteX2" fmla="*/ 101123 w 268443"/>
                <a:gd name="connsiteY2" fmla="*/ 8598 h 114468"/>
                <a:gd name="connsiteX3" fmla="*/ 122016 w 268443"/>
                <a:gd name="connsiteY3" fmla="*/ 8598 h 114468"/>
                <a:gd name="connsiteX4" fmla="*/ 251419 w 268443"/>
                <a:gd name="connsiteY4" fmla="*/ 104353 h 114468"/>
                <a:gd name="connsiteX5" fmla="*/ 248049 w 268443"/>
                <a:gd name="connsiteY5" fmla="*/ 109074 h 114468"/>
                <a:gd name="connsiteX6" fmla="*/ 250071 w 268443"/>
                <a:gd name="connsiteY6" fmla="*/ 113120 h 114468"/>
                <a:gd name="connsiteX7" fmla="*/ 265572 w 268443"/>
                <a:gd name="connsiteY7" fmla="*/ 114468 h 114468"/>
                <a:gd name="connsiteX8" fmla="*/ 268268 w 268443"/>
                <a:gd name="connsiteY8" fmla="*/ 110423 h 114468"/>
                <a:gd name="connsiteX9" fmla="*/ 261529 w 268443"/>
                <a:gd name="connsiteY9" fmla="*/ 96262 h 114468"/>
                <a:gd name="connsiteX10" fmla="*/ 256811 w 268443"/>
                <a:gd name="connsiteY10" fmla="*/ 96262 h 114468"/>
                <a:gd name="connsiteX11" fmla="*/ 254115 w 268443"/>
                <a:gd name="connsiteY11" fmla="*/ 100308 h 114468"/>
                <a:gd name="connsiteX12" fmla="*/ 124712 w 268443"/>
                <a:gd name="connsiteY12" fmla="*/ 4552 h 114468"/>
                <a:gd name="connsiteX13" fmla="*/ 97753 w 268443"/>
                <a:gd name="connsiteY13" fmla="*/ 4552 h 114468"/>
                <a:gd name="connsiteX14" fmla="*/ 6093 w 268443"/>
                <a:gd name="connsiteY14" fmla="*/ 69962 h 114468"/>
                <a:gd name="connsiteX15" fmla="*/ 2049 w 268443"/>
                <a:gd name="connsiteY15" fmla="*/ 69962 h 114468"/>
                <a:gd name="connsiteX16" fmla="*/ 701 w 268443"/>
                <a:gd name="connsiteY16" fmla="*/ 76031 h 114468"/>
                <a:gd name="connsiteX17" fmla="*/ 6767 w 268443"/>
                <a:gd name="connsiteY17" fmla="*/ 77380 h 11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443" h="114468">
                  <a:moveTo>
                    <a:pt x="7441" y="77380"/>
                  </a:moveTo>
                  <a:cubicBezTo>
                    <a:pt x="8789" y="76706"/>
                    <a:pt x="9463" y="75357"/>
                    <a:pt x="9463" y="74008"/>
                  </a:cubicBezTo>
                  <a:lnTo>
                    <a:pt x="101123" y="8598"/>
                  </a:lnTo>
                  <a:cubicBezTo>
                    <a:pt x="107189" y="3877"/>
                    <a:pt x="115951" y="3877"/>
                    <a:pt x="122016" y="8598"/>
                  </a:cubicBezTo>
                  <a:lnTo>
                    <a:pt x="251419" y="104353"/>
                  </a:lnTo>
                  <a:lnTo>
                    <a:pt x="248049" y="109074"/>
                  </a:lnTo>
                  <a:cubicBezTo>
                    <a:pt x="246701" y="111097"/>
                    <a:pt x="248049" y="113120"/>
                    <a:pt x="250071" y="113120"/>
                  </a:cubicBezTo>
                  <a:lnTo>
                    <a:pt x="265572" y="114468"/>
                  </a:lnTo>
                  <a:cubicBezTo>
                    <a:pt x="267595" y="114468"/>
                    <a:pt x="268942" y="112446"/>
                    <a:pt x="268268" y="110423"/>
                  </a:cubicBezTo>
                  <a:lnTo>
                    <a:pt x="261529" y="96262"/>
                  </a:lnTo>
                  <a:cubicBezTo>
                    <a:pt x="260855" y="94238"/>
                    <a:pt x="258159" y="94238"/>
                    <a:pt x="256811" y="96262"/>
                  </a:cubicBezTo>
                  <a:lnTo>
                    <a:pt x="254115" y="100308"/>
                  </a:lnTo>
                  <a:lnTo>
                    <a:pt x="124712" y="4552"/>
                  </a:lnTo>
                  <a:cubicBezTo>
                    <a:pt x="116625" y="-1517"/>
                    <a:pt x="105841" y="-1517"/>
                    <a:pt x="97753" y="4552"/>
                  </a:cubicBezTo>
                  <a:lnTo>
                    <a:pt x="6093" y="69962"/>
                  </a:lnTo>
                  <a:cubicBezTo>
                    <a:pt x="4745" y="69962"/>
                    <a:pt x="3397" y="69962"/>
                    <a:pt x="2049" y="69962"/>
                  </a:cubicBezTo>
                  <a:cubicBezTo>
                    <a:pt x="27" y="71311"/>
                    <a:pt x="-647" y="74008"/>
                    <a:pt x="701" y="76031"/>
                  </a:cubicBezTo>
                  <a:cubicBezTo>
                    <a:pt x="2049" y="78054"/>
                    <a:pt x="4745" y="78729"/>
                    <a:pt x="6767" y="7738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265F747A-718F-418F-AE5E-A9A6E646DCF7}"/>
                </a:ext>
              </a:extLst>
            </p:cNvPr>
            <p:cNvSpPr/>
            <p:nvPr/>
          </p:nvSpPr>
          <p:spPr>
            <a:xfrm>
              <a:off x="10738954" y="3067446"/>
              <a:ext cx="108724" cy="267330"/>
            </a:xfrm>
            <a:custGeom>
              <a:avLst/>
              <a:gdLst>
                <a:gd name="connsiteX0" fmla="*/ 2288 w 108724"/>
                <a:gd name="connsiteY0" fmla="*/ 7683 h 267330"/>
                <a:gd name="connsiteX1" fmla="*/ 6331 w 108724"/>
                <a:gd name="connsiteY1" fmla="*/ 7683 h 267330"/>
                <a:gd name="connsiteX2" fmla="*/ 96644 w 108724"/>
                <a:gd name="connsiteY2" fmla="*/ 74442 h 267330"/>
                <a:gd name="connsiteX3" fmla="*/ 103383 w 108724"/>
                <a:gd name="connsiteY3" fmla="*/ 94673 h 267330"/>
                <a:gd name="connsiteX4" fmla="*/ 52835 w 108724"/>
                <a:gd name="connsiteY4" fmla="*/ 247747 h 267330"/>
                <a:gd name="connsiteX5" fmla="*/ 47443 w 108724"/>
                <a:gd name="connsiteY5" fmla="*/ 246398 h 267330"/>
                <a:gd name="connsiteX6" fmla="*/ 44074 w 108724"/>
                <a:gd name="connsiteY6" fmla="*/ 249770 h 267330"/>
                <a:gd name="connsiteX7" fmla="*/ 47443 w 108724"/>
                <a:gd name="connsiteY7" fmla="*/ 265280 h 267330"/>
                <a:gd name="connsiteX8" fmla="*/ 52161 w 108724"/>
                <a:gd name="connsiteY8" fmla="*/ 266628 h 267330"/>
                <a:gd name="connsiteX9" fmla="*/ 63619 w 108724"/>
                <a:gd name="connsiteY9" fmla="*/ 255839 h 267330"/>
                <a:gd name="connsiteX10" fmla="*/ 62271 w 108724"/>
                <a:gd name="connsiteY10" fmla="*/ 251119 h 267330"/>
                <a:gd name="connsiteX11" fmla="*/ 57553 w 108724"/>
                <a:gd name="connsiteY11" fmla="*/ 249770 h 267330"/>
                <a:gd name="connsiteX12" fmla="*/ 107427 w 108724"/>
                <a:gd name="connsiteY12" fmla="*/ 96696 h 267330"/>
                <a:gd name="connsiteX13" fmla="*/ 99339 w 108724"/>
                <a:gd name="connsiteY13" fmla="*/ 71071 h 267330"/>
                <a:gd name="connsiteX14" fmla="*/ 9027 w 108724"/>
                <a:gd name="connsiteY14" fmla="*/ 4312 h 267330"/>
                <a:gd name="connsiteX15" fmla="*/ 7005 w 108724"/>
                <a:gd name="connsiteY15" fmla="*/ 940 h 267330"/>
                <a:gd name="connsiteX16" fmla="*/ 940 w 108724"/>
                <a:gd name="connsiteY16" fmla="*/ 1614 h 267330"/>
                <a:gd name="connsiteX17" fmla="*/ 1613 w 108724"/>
                <a:gd name="connsiteY17" fmla="*/ 7683 h 26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724" h="267330">
                  <a:moveTo>
                    <a:pt x="2288" y="7683"/>
                  </a:moveTo>
                  <a:cubicBezTo>
                    <a:pt x="3635" y="8358"/>
                    <a:pt x="4983" y="8358"/>
                    <a:pt x="6331" y="7683"/>
                  </a:cubicBezTo>
                  <a:lnTo>
                    <a:pt x="96644" y="74442"/>
                  </a:lnTo>
                  <a:cubicBezTo>
                    <a:pt x="102709" y="79163"/>
                    <a:pt x="105405" y="87255"/>
                    <a:pt x="103383" y="94673"/>
                  </a:cubicBezTo>
                  <a:lnTo>
                    <a:pt x="52835" y="247747"/>
                  </a:lnTo>
                  <a:lnTo>
                    <a:pt x="47443" y="246398"/>
                  </a:lnTo>
                  <a:cubicBezTo>
                    <a:pt x="45422" y="246398"/>
                    <a:pt x="43400" y="247747"/>
                    <a:pt x="44074" y="249770"/>
                  </a:cubicBezTo>
                  <a:lnTo>
                    <a:pt x="47443" y="265280"/>
                  </a:lnTo>
                  <a:cubicBezTo>
                    <a:pt x="47443" y="267303"/>
                    <a:pt x="50139" y="267977"/>
                    <a:pt x="52161" y="266628"/>
                  </a:cubicBezTo>
                  <a:lnTo>
                    <a:pt x="63619" y="255839"/>
                  </a:lnTo>
                  <a:cubicBezTo>
                    <a:pt x="64967" y="254490"/>
                    <a:pt x="64293" y="251793"/>
                    <a:pt x="62271" y="251119"/>
                  </a:cubicBezTo>
                  <a:lnTo>
                    <a:pt x="57553" y="249770"/>
                  </a:lnTo>
                  <a:lnTo>
                    <a:pt x="107427" y="96696"/>
                  </a:lnTo>
                  <a:cubicBezTo>
                    <a:pt x="110797" y="87255"/>
                    <a:pt x="107427" y="76466"/>
                    <a:pt x="99339" y="71071"/>
                  </a:cubicBezTo>
                  <a:lnTo>
                    <a:pt x="9027" y="4312"/>
                  </a:lnTo>
                  <a:cubicBezTo>
                    <a:pt x="9027" y="2963"/>
                    <a:pt x="9027" y="1614"/>
                    <a:pt x="7005" y="940"/>
                  </a:cubicBezTo>
                  <a:cubicBezTo>
                    <a:pt x="4983" y="-409"/>
                    <a:pt x="2288" y="-409"/>
                    <a:pt x="940" y="1614"/>
                  </a:cubicBezTo>
                  <a:cubicBezTo>
                    <a:pt x="-409" y="3637"/>
                    <a:pt x="-409" y="6335"/>
                    <a:pt x="1613" y="7683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D4BEFCB-0C82-1EA3-06EA-5509BCEF6EEC}"/>
                </a:ext>
              </a:extLst>
            </p:cNvPr>
            <p:cNvSpPr/>
            <p:nvPr/>
          </p:nvSpPr>
          <p:spPr>
            <a:xfrm>
              <a:off x="10593473" y="3150412"/>
              <a:ext cx="240345" cy="138725"/>
            </a:xfrm>
            <a:custGeom>
              <a:avLst/>
              <a:gdLst>
                <a:gd name="connsiteX0" fmla="*/ 231341 w 240345"/>
                <a:gd name="connsiteY0" fmla="*/ 3615 h 138725"/>
                <a:gd name="connsiteX1" fmla="*/ 232015 w 240345"/>
                <a:gd name="connsiteY1" fmla="*/ 7661 h 138725"/>
                <a:gd name="connsiteX2" fmla="*/ 196968 w 240345"/>
                <a:gd name="connsiteY2" fmla="*/ 114206 h 138725"/>
                <a:gd name="connsiteX3" fmla="*/ 180119 w 240345"/>
                <a:gd name="connsiteY3" fmla="*/ 126344 h 138725"/>
                <a:gd name="connsiteX4" fmla="*/ 19040 w 240345"/>
                <a:gd name="connsiteY4" fmla="*/ 126344 h 138725"/>
                <a:gd name="connsiteX5" fmla="*/ 19040 w 240345"/>
                <a:gd name="connsiteY5" fmla="*/ 120275 h 138725"/>
                <a:gd name="connsiteX6" fmla="*/ 14996 w 240345"/>
                <a:gd name="connsiteY6" fmla="*/ 118252 h 138725"/>
                <a:gd name="connsiteX7" fmla="*/ 1516 w 240345"/>
                <a:gd name="connsiteY7" fmla="*/ 126344 h 138725"/>
                <a:gd name="connsiteX8" fmla="*/ 1516 w 240345"/>
                <a:gd name="connsiteY8" fmla="*/ 131064 h 138725"/>
                <a:gd name="connsiteX9" fmla="*/ 15670 w 240345"/>
                <a:gd name="connsiteY9" fmla="*/ 138482 h 138725"/>
                <a:gd name="connsiteX10" fmla="*/ 19714 w 240345"/>
                <a:gd name="connsiteY10" fmla="*/ 135785 h 138725"/>
                <a:gd name="connsiteX11" fmla="*/ 19714 w 240345"/>
                <a:gd name="connsiteY11" fmla="*/ 131064 h 138725"/>
                <a:gd name="connsiteX12" fmla="*/ 180119 w 240345"/>
                <a:gd name="connsiteY12" fmla="*/ 131064 h 138725"/>
                <a:gd name="connsiteX13" fmla="*/ 202360 w 240345"/>
                <a:gd name="connsiteY13" fmla="*/ 114880 h 138725"/>
                <a:gd name="connsiteX14" fmla="*/ 237407 w 240345"/>
                <a:gd name="connsiteY14" fmla="*/ 8335 h 138725"/>
                <a:gd name="connsiteX15" fmla="*/ 240102 w 240345"/>
                <a:gd name="connsiteY15" fmla="*/ 5638 h 138725"/>
                <a:gd name="connsiteX16" fmla="*/ 237407 w 240345"/>
                <a:gd name="connsiteY16" fmla="*/ 243 h 138725"/>
                <a:gd name="connsiteX17" fmla="*/ 232015 w 240345"/>
                <a:gd name="connsiteY17" fmla="*/ 2941 h 1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345" h="138725">
                  <a:moveTo>
                    <a:pt x="231341" y="3615"/>
                  </a:moveTo>
                  <a:cubicBezTo>
                    <a:pt x="231341" y="4963"/>
                    <a:pt x="231341" y="6312"/>
                    <a:pt x="232015" y="7661"/>
                  </a:cubicBezTo>
                  <a:lnTo>
                    <a:pt x="196968" y="114206"/>
                  </a:lnTo>
                  <a:cubicBezTo>
                    <a:pt x="194272" y="121624"/>
                    <a:pt x="187533" y="126344"/>
                    <a:pt x="180119" y="126344"/>
                  </a:cubicBezTo>
                  <a:lnTo>
                    <a:pt x="19040" y="126344"/>
                  </a:lnTo>
                  <a:cubicBezTo>
                    <a:pt x="19040" y="126344"/>
                    <a:pt x="19040" y="120275"/>
                    <a:pt x="19040" y="120275"/>
                  </a:cubicBezTo>
                  <a:cubicBezTo>
                    <a:pt x="19040" y="118252"/>
                    <a:pt x="17018" y="116903"/>
                    <a:pt x="14996" y="118252"/>
                  </a:cubicBezTo>
                  <a:lnTo>
                    <a:pt x="1516" y="126344"/>
                  </a:lnTo>
                  <a:cubicBezTo>
                    <a:pt x="-505" y="127693"/>
                    <a:pt x="-505" y="129716"/>
                    <a:pt x="1516" y="131064"/>
                  </a:cubicBezTo>
                  <a:lnTo>
                    <a:pt x="15670" y="138482"/>
                  </a:lnTo>
                  <a:cubicBezTo>
                    <a:pt x="17691" y="139157"/>
                    <a:pt x="19714" y="138482"/>
                    <a:pt x="19714" y="135785"/>
                  </a:cubicBezTo>
                  <a:lnTo>
                    <a:pt x="19714" y="131064"/>
                  </a:lnTo>
                  <a:cubicBezTo>
                    <a:pt x="19714" y="131064"/>
                    <a:pt x="180119" y="131064"/>
                    <a:pt x="180119" y="131064"/>
                  </a:cubicBezTo>
                  <a:cubicBezTo>
                    <a:pt x="190229" y="131064"/>
                    <a:pt x="198990" y="124995"/>
                    <a:pt x="202360" y="114880"/>
                  </a:cubicBezTo>
                  <a:lnTo>
                    <a:pt x="237407" y="8335"/>
                  </a:lnTo>
                  <a:cubicBezTo>
                    <a:pt x="238755" y="8335"/>
                    <a:pt x="240102" y="6987"/>
                    <a:pt x="240102" y="5638"/>
                  </a:cubicBezTo>
                  <a:cubicBezTo>
                    <a:pt x="240777" y="3615"/>
                    <a:pt x="240102" y="918"/>
                    <a:pt x="237407" y="243"/>
                  </a:cubicBezTo>
                  <a:cubicBezTo>
                    <a:pt x="234711" y="-431"/>
                    <a:pt x="232689" y="243"/>
                    <a:pt x="232015" y="2941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E2C9CDC0-CFD5-1330-4E35-FB18AC498DCC}"/>
              </a:ext>
            </a:extLst>
          </p:cNvPr>
          <p:cNvSpPr txBox="1"/>
          <p:nvPr/>
        </p:nvSpPr>
        <p:spPr>
          <a:xfrm>
            <a:off x="4987717" y="2959420"/>
            <a:ext cx="112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MARGE</a:t>
            </a:r>
          </a:p>
        </p:txBody>
      </p:sp>
      <p:pic>
        <p:nvPicPr>
          <p:cNvPr id="14" name="Graphique 13" descr="Euro avec un remplissage uni">
            <a:extLst>
              <a:ext uri="{FF2B5EF4-FFF2-40B4-BE49-F238E27FC236}">
                <a16:creationId xmlns:a16="http://schemas.microsoft.com/office/drawing/2014/main" id="{CD926873-ADE7-3B23-9ADA-19F298739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9153" y="3353378"/>
            <a:ext cx="421519" cy="421519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58E72F4F-47C2-F4A3-810F-8BA56F0C34FB}"/>
              </a:ext>
            </a:extLst>
          </p:cNvPr>
          <p:cNvGrpSpPr/>
          <p:nvPr/>
        </p:nvGrpSpPr>
        <p:grpSpPr>
          <a:xfrm>
            <a:off x="6350620" y="1164323"/>
            <a:ext cx="1278097" cy="852064"/>
            <a:chOff x="5252553" y="0"/>
            <a:chExt cx="1278097" cy="8520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615867-A149-4202-19ED-0CB02809DCC7}"/>
                </a:ext>
              </a:extLst>
            </p:cNvPr>
            <p:cNvSpPr/>
            <p:nvPr/>
          </p:nvSpPr>
          <p:spPr>
            <a:xfrm>
              <a:off x="5252553" y="0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D944369-0F87-0FA5-21B0-D587011AA3EB}"/>
                </a:ext>
              </a:extLst>
            </p:cNvPr>
            <p:cNvSpPr txBox="1"/>
            <p:nvPr/>
          </p:nvSpPr>
          <p:spPr>
            <a:xfrm>
              <a:off x="5252553" y="0"/>
              <a:ext cx="1278097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b="1" kern="1200" dirty="0">
                  <a:solidFill>
                    <a:srgbClr val="E97132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Une anomalie détectée 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1D48FA23-F0D7-8067-43D1-7E6D13CDE0DE}"/>
              </a:ext>
            </a:extLst>
          </p:cNvPr>
          <p:cNvSpPr txBox="1"/>
          <p:nvPr/>
        </p:nvSpPr>
        <p:spPr>
          <a:xfrm>
            <a:off x="7524228" y="3228794"/>
            <a:ext cx="1520466" cy="8520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fr-FR" sz="1400" kern="1200" dirty="0">
              <a:solidFill>
                <a:srgbClr val="A02B93"/>
              </a:solidFill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755BCD5-21E9-F858-7FC9-C7DBD5971707}"/>
              </a:ext>
            </a:extLst>
          </p:cNvPr>
          <p:cNvGrpSpPr/>
          <p:nvPr/>
        </p:nvGrpSpPr>
        <p:grpSpPr>
          <a:xfrm>
            <a:off x="4579620" y="5016362"/>
            <a:ext cx="1591802" cy="912218"/>
            <a:chOff x="4602521" y="2042675"/>
            <a:chExt cx="1591802" cy="9122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4649C4-C8AE-A617-F64F-60CFDFD640DE}"/>
                </a:ext>
              </a:extLst>
            </p:cNvPr>
            <p:cNvSpPr/>
            <p:nvPr/>
          </p:nvSpPr>
          <p:spPr>
            <a:xfrm>
              <a:off x="4916226" y="2102829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6333654-8FE2-C597-09FE-1B17F5DEE44A}"/>
                </a:ext>
              </a:extLst>
            </p:cNvPr>
            <p:cNvSpPr txBox="1"/>
            <p:nvPr/>
          </p:nvSpPr>
          <p:spPr>
            <a:xfrm>
              <a:off x="4602521" y="2042675"/>
              <a:ext cx="1584046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kern="1200" dirty="0">
                  <a:solidFill>
                    <a:srgbClr val="156082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Marge mini. 22%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63A93BE-2A94-E2C1-B7B2-51278F528A43}"/>
              </a:ext>
            </a:extLst>
          </p:cNvPr>
          <p:cNvGrpSpPr/>
          <p:nvPr/>
        </p:nvGrpSpPr>
        <p:grpSpPr>
          <a:xfrm>
            <a:off x="2272184" y="4127716"/>
            <a:ext cx="1600593" cy="852064"/>
            <a:chOff x="4593730" y="2102829"/>
            <a:chExt cx="1600593" cy="8520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A229A6-C7C7-AD33-0E9C-1614A7A9AADF}"/>
                </a:ext>
              </a:extLst>
            </p:cNvPr>
            <p:cNvSpPr/>
            <p:nvPr/>
          </p:nvSpPr>
          <p:spPr>
            <a:xfrm>
              <a:off x="4916226" y="2102829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AC70ED-DE05-F801-8AD6-DEC61C2C7C0B}"/>
                </a:ext>
              </a:extLst>
            </p:cNvPr>
            <p:cNvSpPr txBox="1"/>
            <p:nvPr/>
          </p:nvSpPr>
          <p:spPr>
            <a:xfrm>
              <a:off x="4593730" y="2102829"/>
              <a:ext cx="1584046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kern="1200" dirty="0">
                  <a:solidFill>
                    <a:srgbClr val="0F9E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Marge maxi. 47%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F147B8F-E75F-7291-3E5E-7E377925BCA3}"/>
              </a:ext>
            </a:extLst>
          </p:cNvPr>
          <p:cNvGrpSpPr/>
          <p:nvPr/>
        </p:nvGrpSpPr>
        <p:grpSpPr>
          <a:xfrm>
            <a:off x="2263910" y="1707449"/>
            <a:ext cx="1600593" cy="852064"/>
            <a:chOff x="4593730" y="2102829"/>
            <a:chExt cx="1600593" cy="8520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7DA433-F6D9-6B3D-7E19-242AA36E4029}"/>
                </a:ext>
              </a:extLst>
            </p:cNvPr>
            <p:cNvSpPr/>
            <p:nvPr/>
          </p:nvSpPr>
          <p:spPr>
            <a:xfrm>
              <a:off x="4916226" y="2102829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938FDAB-B992-7725-5905-FCEF9DF43A52}"/>
                </a:ext>
              </a:extLst>
            </p:cNvPr>
            <p:cNvSpPr txBox="1"/>
            <p:nvPr/>
          </p:nvSpPr>
          <p:spPr>
            <a:xfrm>
              <a:off x="4593730" y="2102829"/>
              <a:ext cx="1584046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kern="1200" dirty="0">
                  <a:solidFill>
                    <a:srgbClr val="4EA72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Type de produit</a:t>
              </a: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8D727785-8FE0-DBB2-0C78-08ED344AB59D}"/>
              </a:ext>
            </a:extLst>
          </p:cNvPr>
          <p:cNvSpPr txBox="1"/>
          <p:nvPr/>
        </p:nvSpPr>
        <p:spPr>
          <a:xfrm>
            <a:off x="7595112" y="3238244"/>
            <a:ext cx="1947826" cy="8520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sz="1400" b="1" kern="1200" dirty="0">
                <a:solidFill>
                  <a:srgbClr val="A02B93"/>
                </a:solidFill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Correction et proposition d’un nouveau prix</a:t>
            </a:r>
          </a:p>
        </p:txBody>
      </p:sp>
      <p:sp>
        <p:nvSpPr>
          <p:cNvPr id="29" name="TextBox 54">
            <a:extLst>
              <a:ext uri="{FF2B5EF4-FFF2-40B4-BE49-F238E27FC236}">
                <a16:creationId xmlns:a16="http://schemas.microsoft.com/office/drawing/2014/main" id="{6E08FCEE-029D-B5B6-8521-6CE898218CC6}"/>
              </a:ext>
            </a:extLst>
          </p:cNvPr>
          <p:cNvSpPr txBox="1"/>
          <p:nvPr/>
        </p:nvSpPr>
        <p:spPr>
          <a:xfrm>
            <a:off x="1738415" y="2294528"/>
            <a:ext cx="207384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Top produit en marge : Cognac, Vin, Whisky et Gin. Le champagne à un taux très faible mais représente tout de même une grande part de CA.</a:t>
            </a:r>
          </a:p>
        </p:txBody>
      </p:sp>
      <p:sp>
        <p:nvSpPr>
          <p:cNvPr id="30" name="TextBox 54">
            <a:extLst>
              <a:ext uri="{FF2B5EF4-FFF2-40B4-BE49-F238E27FC236}">
                <a16:creationId xmlns:a16="http://schemas.microsoft.com/office/drawing/2014/main" id="{A7468D5F-3DCF-62BF-E5A2-A6DC314A950E}"/>
              </a:ext>
            </a:extLst>
          </p:cNvPr>
          <p:cNvSpPr txBox="1"/>
          <p:nvPr/>
        </p:nvSpPr>
        <p:spPr>
          <a:xfrm>
            <a:off x="6332350" y="1764149"/>
            <a:ext cx="2073848" cy="4154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Un taux de marge négatif est present sur le produit 4355.</a:t>
            </a:r>
          </a:p>
        </p:txBody>
      </p:sp>
      <p:sp>
        <p:nvSpPr>
          <p:cNvPr id="31" name="TextBox 54">
            <a:extLst>
              <a:ext uri="{FF2B5EF4-FFF2-40B4-BE49-F238E27FC236}">
                <a16:creationId xmlns:a16="http://schemas.microsoft.com/office/drawing/2014/main" id="{DD2BF9F9-3601-CFAB-AF63-808A98EB80F8}"/>
              </a:ext>
            </a:extLst>
          </p:cNvPr>
          <p:cNvSpPr txBox="1"/>
          <p:nvPr/>
        </p:nvSpPr>
        <p:spPr>
          <a:xfrm>
            <a:off x="7614848" y="4026116"/>
            <a:ext cx="207384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Comprendre d’où provient l’erreur (saisie, programme…) et la corriger en proposant un nouveau prix aux alentours de 250€.</a:t>
            </a:r>
          </a:p>
        </p:txBody>
      </p:sp>
      <p:sp>
        <p:nvSpPr>
          <p:cNvPr id="32" name="TextBox 54">
            <a:extLst>
              <a:ext uri="{FF2B5EF4-FFF2-40B4-BE49-F238E27FC236}">
                <a16:creationId xmlns:a16="http://schemas.microsoft.com/office/drawing/2014/main" id="{9C6A12ED-B439-D1BF-1A1E-F2CC249EA0D2}"/>
              </a:ext>
            </a:extLst>
          </p:cNvPr>
          <p:cNvSpPr txBox="1"/>
          <p:nvPr/>
        </p:nvSpPr>
        <p:spPr>
          <a:xfrm>
            <a:off x="4573748" y="5574094"/>
            <a:ext cx="2158424" cy="4154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Après le retrait de l’anomalie, la nouvelle marge minimale est de 22%.</a:t>
            </a:r>
          </a:p>
        </p:txBody>
      </p:sp>
      <p:sp>
        <p:nvSpPr>
          <p:cNvPr id="33" name="TextBox 54">
            <a:extLst>
              <a:ext uri="{FF2B5EF4-FFF2-40B4-BE49-F238E27FC236}">
                <a16:creationId xmlns:a16="http://schemas.microsoft.com/office/drawing/2014/main" id="{C88C92F6-7AEF-0B15-3914-D820B2177AB3}"/>
              </a:ext>
            </a:extLst>
          </p:cNvPr>
          <p:cNvSpPr txBox="1"/>
          <p:nvPr/>
        </p:nvSpPr>
        <p:spPr>
          <a:xfrm>
            <a:off x="1706079" y="4661292"/>
            <a:ext cx="2158424" cy="41549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 marge maximale est de 47%, il s’agit d’un Cognac.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E10EF1A-A741-0594-9B7D-CB294C694A09}"/>
              </a:ext>
            </a:extLst>
          </p:cNvPr>
          <p:cNvSpPr txBox="1"/>
          <p:nvPr/>
        </p:nvSpPr>
        <p:spPr>
          <a:xfrm>
            <a:off x="11696701" y="6527800"/>
            <a:ext cx="4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678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">
            <a:extLst>
              <a:ext uri="{FF2B5EF4-FFF2-40B4-BE49-F238E27FC236}">
                <a16:creationId xmlns:a16="http://schemas.microsoft.com/office/drawing/2014/main" id="{887C5B4B-B3B3-20A9-D7A3-18AC2BFBED1F}"/>
              </a:ext>
            </a:extLst>
          </p:cNvPr>
          <p:cNvSpPr/>
          <p:nvPr userDrawn="1"/>
        </p:nvSpPr>
        <p:spPr>
          <a:xfrm>
            <a:off x="2545545" y="2477487"/>
            <a:ext cx="6537900" cy="326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333" y="21600"/>
                </a:lnTo>
                <a:cubicBezTo>
                  <a:pt x="21333" y="9985"/>
                  <a:pt x="16608" y="535"/>
                  <a:pt x="10800" y="535"/>
                </a:cubicBezTo>
                <a:cubicBezTo>
                  <a:pt x="4992" y="535"/>
                  <a:pt x="267" y="9985"/>
                  <a:pt x="267" y="21600"/>
                </a:cubicBezTo>
                <a:lnTo>
                  <a:pt x="0" y="21600"/>
                </a:lnTo>
                <a:cubicBezTo>
                  <a:pt x="0" y="9691"/>
                  <a:pt x="4845" y="0"/>
                  <a:pt x="10800" y="0"/>
                </a:cubicBezTo>
                <a:cubicBezTo>
                  <a:pt x="16755" y="0"/>
                  <a:pt x="21600" y="9691"/>
                  <a:pt x="21600" y="216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400" dirty="0"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13AC11B4-C1F2-8005-6063-5A2AC4F2D3A2}"/>
              </a:ext>
            </a:extLst>
          </p:cNvPr>
          <p:cNvSpPr/>
          <p:nvPr userDrawn="1"/>
        </p:nvSpPr>
        <p:spPr>
          <a:xfrm>
            <a:off x="3078151" y="2837266"/>
            <a:ext cx="5445905" cy="2884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600" extrusionOk="0">
                <a:moveTo>
                  <a:pt x="10800" y="0"/>
                </a:moveTo>
                <a:cubicBezTo>
                  <a:pt x="4833" y="0"/>
                  <a:pt x="0" y="9667"/>
                  <a:pt x="0" y="21600"/>
                </a:cubicBezTo>
                <a:lnTo>
                  <a:pt x="21591" y="21600"/>
                </a:lnTo>
                <a:cubicBezTo>
                  <a:pt x="21600" y="9667"/>
                  <a:pt x="16767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/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1E5503A7-BACF-3AB5-AA43-F41D1BF4ED63}"/>
              </a:ext>
            </a:extLst>
          </p:cNvPr>
          <p:cNvSpPr/>
          <p:nvPr userDrawn="1"/>
        </p:nvSpPr>
        <p:spPr>
          <a:xfrm>
            <a:off x="3654329" y="3319901"/>
            <a:ext cx="4329791" cy="2402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0800" y="0"/>
                </a:moveTo>
                <a:cubicBezTo>
                  <a:pt x="4839" y="0"/>
                  <a:pt x="0" y="9657"/>
                  <a:pt x="0" y="21600"/>
                </a:cubicBezTo>
                <a:lnTo>
                  <a:pt x="21589" y="21600"/>
                </a:lnTo>
                <a:cubicBezTo>
                  <a:pt x="21600" y="9657"/>
                  <a:pt x="16761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/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CD523179-C1E6-9A27-7EF5-C15D0CE8CCE2}"/>
              </a:ext>
            </a:extLst>
          </p:cNvPr>
          <p:cNvSpPr/>
          <p:nvPr userDrawn="1"/>
        </p:nvSpPr>
        <p:spPr>
          <a:xfrm>
            <a:off x="4210582" y="3917325"/>
            <a:ext cx="3187201" cy="1804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2" y="0"/>
                </a:moveTo>
                <a:cubicBezTo>
                  <a:pt x="4832" y="0"/>
                  <a:pt x="0" y="9672"/>
                  <a:pt x="0" y="21600"/>
                </a:cubicBezTo>
                <a:lnTo>
                  <a:pt x="21600" y="21600"/>
                </a:lnTo>
                <a:cubicBezTo>
                  <a:pt x="21600" y="9672"/>
                  <a:pt x="16752" y="0"/>
                  <a:pt x="10792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/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A5093B0E-7C09-4052-D979-9A3F39BCCE0F}"/>
              </a:ext>
            </a:extLst>
          </p:cNvPr>
          <p:cNvSpPr/>
          <p:nvPr userDrawn="1"/>
        </p:nvSpPr>
        <p:spPr>
          <a:xfrm>
            <a:off x="4760686" y="4537879"/>
            <a:ext cx="2177143" cy="1184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5" y="0"/>
                </a:moveTo>
                <a:cubicBezTo>
                  <a:pt x="4813" y="0"/>
                  <a:pt x="0" y="9697"/>
                  <a:pt x="0" y="21600"/>
                </a:cubicBezTo>
                <a:lnTo>
                  <a:pt x="21600" y="21600"/>
                </a:lnTo>
                <a:cubicBezTo>
                  <a:pt x="21571" y="9639"/>
                  <a:pt x="16758" y="0"/>
                  <a:pt x="1078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/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>
              <a:solidFill>
                <a:srgbClr val="FFFFFF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D7BCC3-F4D8-6B41-60D9-80E297AE170E}"/>
              </a:ext>
            </a:extLst>
          </p:cNvPr>
          <p:cNvSpPr/>
          <p:nvPr userDrawn="1"/>
        </p:nvSpPr>
        <p:spPr>
          <a:xfrm>
            <a:off x="7127642" y="2735324"/>
            <a:ext cx="210116" cy="21011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D73F60D-321D-1CC2-AA32-A32C0EA11CD7}"/>
              </a:ext>
            </a:extLst>
          </p:cNvPr>
          <p:cNvSpPr/>
          <p:nvPr/>
        </p:nvSpPr>
        <p:spPr>
          <a:xfrm>
            <a:off x="8546979" y="4109883"/>
            <a:ext cx="210116" cy="2101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65" name="TextBox 31">
            <a:extLst>
              <a:ext uri="{FF2B5EF4-FFF2-40B4-BE49-F238E27FC236}">
                <a16:creationId xmlns:a16="http://schemas.microsoft.com/office/drawing/2014/main" id="{28D39FF0-18E1-CC7F-C781-B152DD509C39}"/>
              </a:ext>
            </a:extLst>
          </p:cNvPr>
          <p:cNvSpPr txBox="1"/>
          <p:nvPr userDrawn="1"/>
        </p:nvSpPr>
        <p:spPr>
          <a:xfrm>
            <a:off x="5162396" y="4848991"/>
            <a:ext cx="1283569" cy="523220"/>
          </a:xfrm>
          <a:prstGeom prst="rect">
            <a:avLst/>
          </a:prstGeom>
          <a:noFill/>
          <a:effectLst>
            <a:innerShdw blurRad="254000" dist="190500" dir="13500000">
              <a:schemeClr val="bg1">
                <a:lumMod val="75000"/>
                <a:alpha val="50000"/>
              </a:schemeClr>
            </a:innerShdw>
          </a:effectLst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/>
              <a:t>PRIX HT </a:t>
            </a:r>
          </a:p>
          <a:p>
            <a:pPr algn="ctr"/>
            <a:r>
              <a:rPr lang="en-US" sz="1400" b="1" noProof="1"/>
              <a:t>PRIX ACHAT </a:t>
            </a:r>
          </a:p>
        </p:txBody>
      </p:sp>
      <p:sp>
        <p:nvSpPr>
          <p:cNvPr id="66" name="TextBox 32">
            <a:extLst>
              <a:ext uri="{FF2B5EF4-FFF2-40B4-BE49-F238E27FC236}">
                <a16:creationId xmlns:a16="http://schemas.microsoft.com/office/drawing/2014/main" id="{6C7A6E9D-4CC3-6298-B4AD-A86227C350BA}"/>
              </a:ext>
            </a:extLst>
          </p:cNvPr>
          <p:cNvSpPr txBox="1"/>
          <p:nvPr userDrawn="1"/>
        </p:nvSpPr>
        <p:spPr>
          <a:xfrm>
            <a:off x="5198315" y="3965992"/>
            <a:ext cx="124140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/>
              <a:t>PRIX</a:t>
            </a:r>
          </a:p>
          <a:p>
            <a:pPr algn="ctr"/>
            <a:r>
              <a:rPr lang="en-US" sz="1400" b="1" noProof="1"/>
              <a:t>VENTES</a:t>
            </a:r>
          </a:p>
        </p:txBody>
      </p:sp>
      <p:sp>
        <p:nvSpPr>
          <p:cNvPr id="67" name="TextBox 33">
            <a:extLst>
              <a:ext uri="{FF2B5EF4-FFF2-40B4-BE49-F238E27FC236}">
                <a16:creationId xmlns:a16="http://schemas.microsoft.com/office/drawing/2014/main" id="{B0B56EBC-8B9C-DC46-635C-19A3561DD5CC}"/>
              </a:ext>
            </a:extLst>
          </p:cNvPr>
          <p:cNvSpPr txBox="1"/>
          <p:nvPr userDrawn="1"/>
        </p:nvSpPr>
        <p:spPr>
          <a:xfrm>
            <a:off x="5183478" y="3383959"/>
            <a:ext cx="124140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/>
              <a:t>STOCK</a:t>
            </a:r>
          </a:p>
          <a:p>
            <a:pPr algn="ctr"/>
            <a:r>
              <a:rPr lang="en-US" sz="1400" b="1" noProof="1"/>
              <a:t>VENTES</a:t>
            </a:r>
          </a:p>
        </p:txBody>
      </p:sp>
      <p:sp>
        <p:nvSpPr>
          <p:cNvPr id="68" name="TextBox 34">
            <a:extLst>
              <a:ext uri="{FF2B5EF4-FFF2-40B4-BE49-F238E27FC236}">
                <a16:creationId xmlns:a16="http://schemas.microsoft.com/office/drawing/2014/main" id="{237FE421-8BE9-FC1D-5162-AB19C0152951}"/>
              </a:ext>
            </a:extLst>
          </p:cNvPr>
          <p:cNvSpPr txBox="1"/>
          <p:nvPr userDrawn="1"/>
        </p:nvSpPr>
        <p:spPr>
          <a:xfrm>
            <a:off x="5041275" y="2816974"/>
            <a:ext cx="154644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>
                <a:solidFill>
                  <a:schemeClr val="bg1"/>
                </a:solidFill>
              </a:rPr>
              <a:t>MARGE</a:t>
            </a:r>
          </a:p>
          <a:p>
            <a:pPr algn="ctr"/>
            <a:r>
              <a:rPr lang="en-US" sz="1400" b="1" noProof="1">
                <a:solidFill>
                  <a:schemeClr val="bg1"/>
                </a:solidFill>
              </a:rPr>
              <a:t>INDEPENDANTE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9F1F5CE-A160-53C9-C405-76A36236145D}"/>
              </a:ext>
            </a:extLst>
          </p:cNvPr>
          <p:cNvSpPr/>
          <p:nvPr userDrawn="1"/>
        </p:nvSpPr>
        <p:spPr>
          <a:xfrm>
            <a:off x="4594435" y="2606858"/>
            <a:ext cx="210116" cy="21011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A94060-CF1C-54EC-0143-76E5D63D0FBE}"/>
              </a:ext>
            </a:extLst>
          </p:cNvPr>
          <p:cNvSpPr/>
          <p:nvPr userDrawn="1"/>
        </p:nvSpPr>
        <p:spPr>
          <a:xfrm>
            <a:off x="2868035" y="4071927"/>
            <a:ext cx="210116" cy="2101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00116-B153-14FD-CAB3-BE6D08E8F88E}"/>
              </a:ext>
            </a:extLst>
          </p:cNvPr>
          <p:cNvGrpSpPr/>
          <p:nvPr/>
        </p:nvGrpSpPr>
        <p:grpSpPr>
          <a:xfrm>
            <a:off x="1263833" y="2873114"/>
            <a:ext cx="1377076" cy="1217197"/>
            <a:chOff x="123377" y="4001938"/>
            <a:chExt cx="2090566" cy="1622931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6E71D51B-03C5-2611-AD22-5C36F2E8C2E3}"/>
                </a:ext>
              </a:extLst>
            </p:cNvPr>
            <p:cNvSpPr txBox="1"/>
            <p:nvPr/>
          </p:nvSpPr>
          <p:spPr>
            <a:xfrm>
              <a:off x="124951" y="4001938"/>
              <a:ext cx="2088992" cy="779699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cap="all" noProof="1">
                  <a:solidFill>
                    <a:schemeClr val="accent4"/>
                  </a:solidFill>
                </a:rPr>
                <a:t>PRIX HT </a:t>
              </a:r>
            </a:p>
            <a:p>
              <a:pPr algn="r"/>
              <a:r>
                <a:rPr lang="en-US" sz="1600" b="1" cap="all" noProof="1">
                  <a:solidFill>
                    <a:schemeClr val="accent4"/>
                  </a:solidFill>
                </a:rPr>
                <a:t>PRIX ACHAT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9EFB3A-7779-2B71-A8F2-D13B2C354586}"/>
                </a:ext>
              </a:extLst>
            </p:cNvPr>
            <p:cNvSpPr/>
            <p:nvPr/>
          </p:nvSpPr>
          <p:spPr>
            <a:xfrm>
              <a:off x="123377" y="4681020"/>
              <a:ext cx="2088992" cy="943849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900"/>
                </a:spcBef>
              </a:pPr>
              <a:r>
                <a:rPr lang="fr-FR" sz="1000" dirty="0"/>
                <a:t>Le prix HT suit de très près le prix d'achat, suggérant un calcul direct basé sur le coût</a:t>
              </a:r>
              <a:endParaRPr lang="en-US" sz="1200" noProof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862F76-1057-3EF8-0284-6A90029560D3}"/>
              </a:ext>
            </a:extLst>
          </p:cNvPr>
          <p:cNvGrpSpPr/>
          <p:nvPr/>
        </p:nvGrpSpPr>
        <p:grpSpPr>
          <a:xfrm>
            <a:off x="8882198" y="2860727"/>
            <a:ext cx="1730397" cy="1369605"/>
            <a:chOff x="91407" y="3985417"/>
            <a:chExt cx="2626951" cy="1826140"/>
          </a:xfrm>
        </p:grpSpPr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AA6B3E14-32E6-B96A-0844-15B900C66B0C}"/>
                </a:ext>
              </a:extLst>
            </p:cNvPr>
            <p:cNvSpPr txBox="1"/>
            <p:nvPr/>
          </p:nvSpPr>
          <p:spPr>
            <a:xfrm>
              <a:off x="91407" y="3985417"/>
              <a:ext cx="2617679" cy="77970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cap="all" noProof="1">
                  <a:solidFill>
                    <a:schemeClr val="accent1"/>
                  </a:solidFill>
                </a:rPr>
                <a:t>MARGE INDEPENDANTE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C06A1E-2394-3C50-B320-E3FC6018F02A}"/>
                </a:ext>
              </a:extLst>
            </p:cNvPr>
            <p:cNvSpPr/>
            <p:nvPr/>
          </p:nvSpPr>
          <p:spPr>
            <a:xfrm>
              <a:off x="319757" y="4765117"/>
              <a:ext cx="2398601" cy="1046440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900"/>
                </a:spcBef>
              </a:pPr>
              <a:r>
                <a:rPr lang="fr-FR" sz="900" dirty="0"/>
                <a:t>La marge est peu influencée par les autres facteurs, donc elle ne varie pas significativement en fonction des prix ou des ventes.</a:t>
              </a:r>
              <a:endParaRPr lang="en-US" sz="1100" noProof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D7087-273E-4738-510A-8F5D23E9FD15}"/>
              </a:ext>
            </a:extLst>
          </p:cNvPr>
          <p:cNvGrpSpPr/>
          <p:nvPr/>
        </p:nvGrpSpPr>
        <p:grpSpPr>
          <a:xfrm>
            <a:off x="7048123" y="1415039"/>
            <a:ext cx="1546440" cy="1193986"/>
            <a:chOff x="61069" y="4034910"/>
            <a:chExt cx="2347682" cy="1591982"/>
          </a:xfrm>
        </p:grpSpPr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F53106A9-33F7-488A-E14F-7F283C28897A}"/>
                </a:ext>
              </a:extLst>
            </p:cNvPr>
            <p:cNvSpPr txBox="1"/>
            <p:nvPr/>
          </p:nvSpPr>
          <p:spPr>
            <a:xfrm>
              <a:off x="266542" y="4034910"/>
              <a:ext cx="2088991" cy="77970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cap="all" noProof="1">
                  <a:solidFill>
                    <a:schemeClr val="accent2">
                      <a:lumMod val="75000"/>
                    </a:schemeClr>
                  </a:solidFill>
                </a:rPr>
                <a:t>Stock</a:t>
              </a:r>
            </a:p>
            <a:p>
              <a:pPr algn="r"/>
              <a:r>
                <a:rPr lang="en-US" sz="1600" b="1" cap="all" noProof="1">
                  <a:solidFill>
                    <a:schemeClr val="accent2">
                      <a:lumMod val="75000"/>
                    </a:schemeClr>
                  </a:solidFill>
                </a:rPr>
                <a:t>vente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3CD9B9-7AF3-551F-260B-E3DB4FA73F7F}"/>
                </a:ext>
              </a:extLst>
            </p:cNvPr>
            <p:cNvSpPr/>
            <p:nvPr/>
          </p:nvSpPr>
          <p:spPr>
            <a:xfrm>
              <a:off x="61069" y="4765117"/>
              <a:ext cx="2347682" cy="861775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900" dirty="0"/>
                <a:t>Plus le stock est élevé, plus les ventes augmentent, probablement grâce à une meilleure disponibilité.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A43B8A-4444-46FF-5C38-4370CC101753}"/>
              </a:ext>
            </a:extLst>
          </p:cNvPr>
          <p:cNvGrpSpPr/>
          <p:nvPr/>
        </p:nvGrpSpPr>
        <p:grpSpPr>
          <a:xfrm>
            <a:off x="3556483" y="1227370"/>
            <a:ext cx="1415384" cy="1299539"/>
            <a:chOff x="260027" y="4078838"/>
            <a:chExt cx="2148722" cy="1732719"/>
          </a:xfrm>
        </p:grpSpPr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6792F9C2-0356-513C-58DB-2982CEECC43E}"/>
                </a:ext>
              </a:extLst>
            </p:cNvPr>
            <p:cNvSpPr txBox="1"/>
            <p:nvPr/>
          </p:nvSpPr>
          <p:spPr>
            <a:xfrm>
              <a:off x="260027" y="4078838"/>
              <a:ext cx="2088990" cy="779700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b="1" cap="all" noProof="1">
                  <a:solidFill>
                    <a:schemeClr val="accent3">
                      <a:lumMod val="50000"/>
                    </a:schemeClr>
                  </a:solidFill>
                </a:rPr>
                <a:t>Prix</a:t>
              </a:r>
            </a:p>
            <a:p>
              <a:pPr algn="r"/>
              <a:r>
                <a:rPr lang="en-US" sz="1600" b="1" cap="all" noProof="1">
                  <a:solidFill>
                    <a:schemeClr val="accent3">
                      <a:lumMod val="50000"/>
                    </a:schemeClr>
                  </a:solidFill>
                </a:rPr>
                <a:t>vente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234B91-A5AC-97C2-6643-45B588E40740}"/>
                </a:ext>
              </a:extLst>
            </p:cNvPr>
            <p:cNvSpPr/>
            <p:nvPr/>
          </p:nvSpPr>
          <p:spPr>
            <a:xfrm>
              <a:off x="319753" y="4765117"/>
              <a:ext cx="2088996" cy="1046440"/>
            </a:xfrm>
            <a:prstGeom prst="rect">
              <a:avLst/>
            </a:prstGeom>
          </p:spPr>
          <p:txBody>
            <a:bodyPr wrap="square" l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900" dirty="0"/>
                <a:t>On observe que plus le prix est élevé, moins les ventes sont importantes. Les clients semblent sensibles au prix.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A399C19-05C5-28FA-2BF3-2003CDF98013}"/>
              </a:ext>
            </a:extLst>
          </p:cNvPr>
          <p:cNvSpPr/>
          <p:nvPr/>
        </p:nvSpPr>
        <p:spPr>
          <a:xfrm rot="5400000">
            <a:off x="2154633" y="4275532"/>
            <a:ext cx="427836" cy="4737101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AD68CA-9167-CF96-0404-0BA9589B331E}"/>
              </a:ext>
            </a:extLst>
          </p:cNvPr>
          <p:cNvSpPr/>
          <p:nvPr/>
        </p:nvSpPr>
        <p:spPr>
          <a:xfrm>
            <a:off x="11497417" y="0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01DEFC5-FD28-7BC6-2DBD-610D58DDF2AD}"/>
              </a:ext>
            </a:extLst>
          </p:cNvPr>
          <p:cNvSpPr txBox="1">
            <a:spLocks/>
          </p:cNvSpPr>
          <p:nvPr/>
        </p:nvSpPr>
        <p:spPr>
          <a:xfrm>
            <a:off x="4932521" y="136525"/>
            <a:ext cx="6421279" cy="513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b="1" dirty="0">
                <a:latin typeface="Montserrat Black" panose="020F0502020204030204" pitchFamily="2" charset="0"/>
              </a:rPr>
              <a:t>L’INFLUENCE DES DONNEES ENTRE ELLES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08BAC43-6BDD-D758-C8A3-3D42F49CEC32}"/>
              </a:ext>
            </a:extLst>
          </p:cNvPr>
          <p:cNvSpPr txBox="1"/>
          <p:nvPr/>
        </p:nvSpPr>
        <p:spPr>
          <a:xfrm>
            <a:off x="11696701" y="6527800"/>
            <a:ext cx="4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91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61" grpId="0" animBg="1"/>
      <p:bldP spid="69" grpId="0" animBg="1"/>
      <p:bldP spid="65" grpId="0"/>
      <p:bldP spid="66" grpId="0"/>
      <p:bldP spid="67" grpId="0"/>
      <p:bldP spid="68" grpId="0"/>
      <p:bldP spid="5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FD053-13CC-18B3-6A33-61D0F1B4E008}"/>
              </a:ext>
            </a:extLst>
          </p:cNvPr>
          <p:cNvSpPr txBox="1"/>
          <p:nvPr/>
        </p:nvSpPr>
        <p:spPr>
          <a:xfrm>
            <a:off x="1781513" y="5085826"/>
            <a:ext cx="179744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b="1" noProof="1"/>
              <a:t>Pricing et gestion des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51E93-BB5F-B07D-AD29-BE4F2CCADBBA}"/>
              </a:ext>
            </a:extLst>
          </p:cNvPr>
          <p:cNvSpPr txBox="1"/>
          <p:nvPr/>
        </p:nvSpPr>
        <p:spPr>
          <a:xfrm>
            <a:off x="1636191" y="4077073"/>
            <a:ext cx="1973735" cy="106182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/>
            <a:r>
              <a:rPr lang="fr-FR" sz="1050" dirty="0">
                <a:solidFill>
                  <a:schemeClr val="bg2">
                    <a:lumMod val="25000"/>
                  </a:schemeClr>
                </a:solidFill>
              </a:rPr>
              <a:t>Revoir les prix des produits avec un fort taux de stock, afin de mieux aligner l’offre avec la demande.</a:t>
            </a:r>
          </a:p>
          <a:p>
            <a:pPr algn="just"/>
            <a:r>
              <a:rPr lang="fr-FR" sz="1050" dirty="0">
                <a:solidFill>
                  <a:schemeClr val="bg2">
                    <a:lumMod val="25000"/>
                  </a:schemeClr>
                </a:solidFill>
              </a:rPr>
              <a:t>Introduire une analyse régulière des produits à rotation lente.</a:t>
            </a:r>
            <a:endParaRPr lang="en-US" sz="105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F46DB-F0F4-80C5-210B-165BA8C91A47}"/>
              </a:ext>
            </a:extLst>
          </p:cNvPr>
          <p:cNvSpPr txBox="1"/>
          <p:nvPr/>
        </p:nvSpPr>
        <p:spPr>
          <a:xfrm>
            <a:off x="7391318" y="1990732"/>
            <a:ext cx="179744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/>
              <a:t>Inventorier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EF46E-9A10-165D-824F-9037EF1083D6}"/>
              </a:ext>
            </a:extLst>
          </p:cNvPr>
          <p:cNvSpPr txBox="1"/>
          <p:nvPr/>
        </p:nvSpPr>
        <p:spPr>
          <a:xfrm>
            <a:off x="7391317" y="2285780"/>
            <a:ext cx="1797447" cy="122341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r-FR" sz="1050" dirty="0">
                <a:solidFill>
                  <a:schemeClr val="bg2">
                    <a:lumMod val="25000"/>
                  </a:schemeClr>
                </a:solidFill>
              </a:rPr>
              <a:t>Effectuer des inventaires réguliers pour vérifier la cohérence des stocks physiques avec le système.</a:t>
            </a:r>
          </a:p>
          <a:p>
            <a:r>
              <a:rPr lang="fr-FR" sz="1050" noProof="1">
                <a:solidFill>
                  <a:schemeClr val="bg2">
                    <a:lumMod val="25000"/>
                  </a:schemeClr>
                </a:solidFill>
              </a:rPr>
              <a:t>Implémentation d’un système d’alerte des seuil bas et négatifs.</a:t>
            </a:r>
            <a:endParaRPr lang="en-US" sz="1050" noProof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5DFF2646-AA26-752B-D788-A478A07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6014" y="3205155"/>
            <a:ext cx="685800" cy="685800"/>
          </a:xfrm>
          <a:prstGeom prst="rect">
            <a:avLst/>
          </a:prstGeom>
        </p:spPr>
      </p:pic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9506BF85-613B-7C0B-94EF-6BC0BC7D0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091995" y="4383269"/>
            <a:ext cx="685800" cy="685800"/>
          </a:xfrm>
          <a:prstGeom prst="rect">
            <a:avLst/>
          </a:prstGeom>
        </p:spPr>
      </p:pic>
      <p:pic>
        <p:nvPicPr>
          <p:cNvPr id="10" name="Graphique 9" descr="Network">
            <a:extLst>
              <a:ext uri="{FF2B5EF4-FFF2-40B4-BE49-F238E27FC236}">
                <a16:creationId xmlns:a16="http://schemas.microsoft.com/office/drawing/2014/main" id="{67BE9EA0-BEB6-2BA7-4AFE-ADE81FF4C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0034" y="4383269"/>
            <a:ext cx="685800" cy="685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2BE01-219A-B624-885E-CC0C0139611D}"/>
              </a:ext>
            </a:extLst>
          </p:cNvPr>
          <p:cNvGrpSpPr/>
          <p:nvPr/>
        </p:nvGrpSpPr>
        <p:grpSpPr>
          <a:xfrm flipH="1">
            <a:off x="3732641" y="3875043"/>
            <a:ext cx="2553382" cy="1702255"/>
            <a:chOff x="5869033" y="3373484"/>
            <a:chExt cx="3404509" cy="226967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CB9419-5FFC-F437-69F7-2DFAEEAC66F1}"/>
                </a:ext>
              </a:extLst>
            </p:cNvPr>
            <p:cNvSpPr/>
            <p:nvPr/>
          </p:nvSpPr>
          <p:spPr>
            <a:xfrm>
              <a:off x="5869033" y="3373484"/>
              <a:ext cx="3404509" cy="2269673"/>
            </a:xfrm>
            <a:custGeom>
              <a:avLst/>
              <a:gdLst>
                <a:gd name="connsiteX0" fmla="*/ 1371600 w 4114800"/>
                <a:gd name="connsiteY0" fmla="*/ 548640 h 2743200"/>
                <a:gd name="connsiteX1" fmla="*/ 548640 w 4114800"/>
                <a:gd name="connsiteY1" fmla="*/ 1371600 h 2743200"/>
                <a:gd name="connsiteX2" fmla="*/ 1371600 w 4114800"/>
                <a:gd name="connsiteY2" fmla="*/ 2194560 h 2743200"/>
                <a:gd name="connsiteX3" fmla="*/ 2194560 w 4114800"/>
                <a:gd name="connsiteY3" fmla="*/ 1371600 h 2743200"/>
                <a:gd name="connsiteX4" fmla="*/ 1371600 w 4114800"/>
                <a:gd name="connsiteY4" fmla="*/ 548640 h 2743200"/>
                <a:gd name="connsiteX5" fmla="*/ 1371600 w 4114800"/>
                <a:gd name="connsiteY5" fmla="*/ 0 h 2743200"/>
                <a:gd name="connsiteX6" fmla="*/ 2743200 w 4114800"/>
                <a:gd name="connsiteY6" fmla="*/ 1371600 h 2743200"/>
                <a:gd name="connsiteX7" fmla="*/ 2508953 w 4114800"/>
                <a:gd name="connsiteY7" fmla="*/ 2138475 h 2743200"/>
                <a:gd name="connsiteX8" fmla="*/ 2467013 w 4114800"/>
                <a:gd name="connsiteY8" fmla="*/ 2194560 h 2743200"/>
                <a:gd name="connsiteX9" fmla="*/ 3889468 w 4114800"/>
                <a:gd name="connsiteY9" fmla="*/ 2194560 h 2743200"/>
                <a:gd name="connsiteX10" fmla="*/ 4114800 w 4114800"/>
                <a:gd name="connsiteY10" fmla="*/ 2468880 h 2743200"/>
                <a:gd name="connsiteX11" fmla="*/ 3889468 w 4114800"/>
                <a:gd name="connsiteY11" fmla="*/ 2743200 h 2743200"/>
                <a:gd name="connsiteX12" fmla="*/ 1371600 w 4114800"/>
                <a:gd name="connsiteY12" fmla="*/ 2743200 h 2743200"/>
                <a:gd name="connsiteX13" fmla="*/ 0 w 4114800"/>
                <a:gd name="connsiteY13" fmla="*/ 1371600 h 2743200"/>
                <a:gd name="connsiteX14" fmla="*/ 1371600 w 4114800"/>
                <a:gd name="connsiteY1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14800" h="2743200">
                  <a:moveTo>
                    <a:pt x="1371600" y="548640"/>
                  </a:moveTo>
                  <a:cubicBezTo>
                    <a:pt x="917092" y="548640"/>
                    <a:pt x="548640" y="917092"/>
                    <a:pt x="548640" y="1371600"/>
                  </a:cubicBezTo>
                  <a:cubicBezTo>
                    <a:pt x="548640" y="1826108"/>
                    <a:pt x="917092" y="2194560"/>
                    <a:pt x="1371600" y="2194560"/>
                  </a:cubicBezTo>
                  <a:cubicBezTo>
                    <a:pt x="1826108" y="2194560"/>
                    <a:pt x="2194560" y="1826108"/>
                    <a:pt x="2194560" y="1371600"/>
                  </a:cubicBezTo>
                  <a:cubicBezTo>
                    <a:pt x="2194560" y="917092"/>
                    <a:pt x="1826108" y="548640"/>
                    <a:pt x="1371600" y="548640"/>
                  </a:cubicBezTo>
                  <a:close/>
                  <a:moveTo>
                    <a:pt x="1371600" y="0"/>
                  </a:moveTo>
                  <a:cubicBezTo>
                    <a:pt x="2129114" y="0"/>
                    <a:pt x="2743200" y="614086"/>
                    <a:pt x="2743200" y="1371600"/>
                  </a:cubicBezTo>
                  <a:cubicBezTo>
                    <a:pt x="2743200" y="1655668"/>
                    <a:pt x="2656844" y="1919566"/>
                    <a:pt x="2508953" y="2138475"/>
                  </a:cubicBezTo>
                  <a:lnTo>
                    <a:pt x="2467013" y="2194560"/>
                  </a:lnTo>
                  <a:lnTo>
                    <a:pt x="3889468" y="2194560"/>
                  </a:lnTo>
                  <a:lnTo>
                    <a:pt x="4114800" y="2468880"/>
                  </a:lnTo>
                  <a:lnTo>
                    <a:pt x="3889468" y="2743200"/>
                  </a:lnTo>
                  <a:lnTo>
                    <a:pt x="1371600" y="2743200"/>
                  </a:ln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DBF082-5ECB-13A6-021B-5A14E430E035}"/>
                </a:ext>
              </a:extLst>
            </p:cNvPr>
            <p:cNvSpPr/>
            <p:nvPr/>
          </p:nvSpPr>
          <p:spPr>
            <a:xfrm>
              <a:off x="7004957" y="4612821"/>
              <a:ext cx="1125843" cy="576402"/>
            </a:xfrm>
            <a:custGeom>
              <a:avLst/>
              <a:gdLst>
                <a:gd name="connsiteX0" fmla="*/ 669281 w 1125843"/>
                <a:gd name="connsiteY0" fmla="*/ 0 h 576402"/>
                <a:gd name="connsiteX1" fmla="*/ 1125843 w 1125843"/>
                <a:gd name="connsiteY1" fmla="*/ 0 h 576402"/>
                <a:gd name="connsiteX2" fmla="*/ 1120673 w 1125843"/>
                <a:gd name="connsiteY2" fmla="*/ 68324 h 576402"/>
                <a:gd name="connsiteX3" fmla="*/ 939937 w 1125843"/>
                <a:gd name="connsiteY3" fmla="*/ 529998 h 576402"/>
                <a:gd name="connsiteX4" fmla="*/ 905237 w 1125843"/>
                <a:gd name="connsiteY4" fmla="*/ 576402 h 576402"/>
                <a:gd name="connsiteX5" fmla="*/ 0 w 1125843"/>
                <a:gd name="connsiteY5" fmla="*/ 576402 h 576402"/>
                <a:gd name="connsiteX6" fmla="*/ 0 w 1125843"/>
                <a:gd name="connsiteY6" fmla="*/ 576293 h 576402"/>
                <a:gd name="connsiteX7" fmla="*/ 136139 w 1125843"/>
                <a:gd name="connsiteY7" fmla="*/ 562569 h 576402"/>
                <a:gd name="connsiteX8" fmla="*/ 136164 w 1125843"/>
                <a:gd name="connsiteY8" fmla="*/ 562561 h 576402"/>
                <a:gd name="connsiteX9" fmla="*/ 233030 w 1125843"/>
                <a:gd name="connsiteY9" fmla="*/ 535085 h 576402"/>
                <a:gd name="connsiteX10" fmla="*/ 251364 w 1125843"/>
                <a:gd name="connsiteY10" fmla="*/ 526801 h 576402"/>
                <a:gd name="connsiteX11" fmla="*/ 263951 w 1125843"/>
                <a:gd name="connsiteY11" fmla="*/ 522894 h 576402"/>
                <a:gd name="connsiteX12" fmla="*/ 283523 w 1125843"/>
                <a:gd name="connsiteY12" fmla="*/ 512271 h 576402"/>
                <a:gd name="connsiteX13" fmla="*/ 323471 w 1125843"/>
                <a:gd name="connsiteY13" fmla="*/ 494221 h 576402"/>
                <a:gd name="connsiteX14" fmla="*/ 360500 w 1125843"/>
                <a:gd name="connsiteY14" fmla="*/ 470489 h 576402"/>
                <a:gd name="connsiteX15" fmla="*/ 379612 w 1125843"/>
                <a:gd name="connsiteY15" fmla="*/ 460115 h 576402"/>
                <a:gd name="connsiteX16" fmla="*/ 389794 w 1125843"/>
                <a:gd name="connsiteY16" fmla="*/ 451714 h 576402"/>
                <a:gd name="connsiteX17" fmla="*/ 406307 w 1125843"/>
                <a:gd name="connsiteY17" fmla="*/ 441131 h 576402"/>
                <a:gd name="connsiteX18" fmla="*/ 480357 w 1125843"/>
                <a:gd name="connsiteY18" fmla="*/ 376993 h 576402"/>
                <a:gd name="connsiteX19" fmla="*/ 480384 w 1125843"/>
                <a:gd name="connsiteY19" fmla="*/ 376971 h 576402"/>
                <a:gd name="connsiteX20" fmla="*/ 480408 w 1125843"/>
                <a:gd name="connsiteY20" fmla="*/ 376942 h 576402"/>
                <a:gd name="connsiteX21" fmla="*/ 544543 w 1125843"/>
                <a:gd name="connsiteY21" fmla="*/ 302895 h 576402"/>
                <a:gd name="connsiteX22" fmla="*/ 555126 w 1125843"/>
                <a:gd name="connsiteY22" fmla="*/ 286382 h 576402"/>
                <a:gd name="connsiteX23" fmla="*/ 563528 w 1125843"/>
                <a:gd name="connsiteY23" fmla="*/ 276199 h 576402"/>
                <a:gd name="connsiteX24" fmla="*/ 573903 w 1125843"/>
                <a:gd name="connsiteY24" fmla="*/ 257085 h 576402"/>
                <a:gd name="connsiteX25" fmla="*/ 597633 w 1125843"/>
                <a:gd name="connsiteY25" fmla="*/ 220058 h 576402"/>
                <a:gd name="connsiteX26" fmla="*/ 615682 w 1125843"/>
                <a:gd name="connsiteY26" fmla="*/ 180112 h 576402"/>
                <a:gd name="connsiteX27" fmla="*/ 626307 w 1125843"/>
                <a:gd name="connsiteY27" fmla="*/ 160538 h 576402"/>
                <a:gd name="connsiteX28" fmla="*/ 630214 w 1125843"/>
                <a:gd name="connsiteY28" fmla="*/ 147949 h 576402"/>
                <a:gd name="connsiteX29" fmla="*/ 638498 w 1125843"/>
                <a:gd name="connsiteY29" fmla="*/ 129617 h 576402"/>
                <a:gd name="connsiteX30" fmla="*/ 665974 w 1125843"/>
                <a:gd name="connsiteY30" fmla="*/ 32750 h 576402"/>
                <a:gd name="connsiteX31" fmla="*/ 665982 w 1125843"/>
                <a:gd name="connsiteY31" fmla="*/ 32726 h 57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25843" h="576402">
                  <a:moveTo>
                    <a:pt x="669281" y="0"/>
                  </a:moveTo>
                  <a:lnTo>
                    <a:pt x="1125843" y="0"/>
                  </a:lnTo>
                  <a:lnTo>
                    <a:pt x="1120673" y="68324"/>
                  </a:lnTo>
                  <a:cubicBezTo>
                    <a:pt x="1094842" y="237378"/>
                    <a:pt x="1031709" y="394157"/>
                    <a:pt x="939937" y="529998"/>
                  </a:cubicBezTo>
                  <a:lnTo>
                    <a:pt x="905237" y="576402"/>
                  </a:lnTo>
                  <a:lnTo>
                    <a:pt x="0" y="576402"/>
                  </a:lnTo>
                  <a:lnTo>
                    <a:pt x="0" y="576293"/>
                  </a:lnTo>
                  <a:lnTo>
                    <a:pt x="136139" y="562569"/>
                  </a:lnTo>
                  <a:lnTo>
                    <a:pt x="136164" y="562561"/>
                  </a:lnTo>
                  <a:lnTo>
                    <a:pt x="233030" y="535085"/>
                  </a:lnTo>
                  <a:lnTo>
                    <a:pt x="251364" y="526801"/>
                  </a:lnTo>
                  <a:lnTo>
                    <a:pt x="263951" y="522894"/>
                  </a:lnTo>
                  <a:lnTo>
                    <a:pt x="283523" y="512271"/>
                  </a:lnTo>
                  <a:lnTo>
                    <a:pt x="323471" y="494221"/>
                  </a:lnTo>
                  <a:lnTo>
                    <a:pt x="360500" y="470489"/>
                  </a:lnTo>
                  <a:lnTo>
                    <a:pt x="379612" y="460115"/>
                  </a:lnTo>
                  <a:lnTo>
                    <a:pt x="389794" y="451714"/>
                  </a:lnTo>
                  <a:lnTo>
                    <a:pt x="406307" y="441131"/>
                  </a:lnTo>
                  <a:lnTo>
                    <a:pt x="480357" y="376993"/>
                  </a:lnTo>
                  <a:lnTo>
                    <a:pt x="480384" y="376971"/>
                  </a:lnTo>
                  <a:lnTo>
                    <a:pt x="480408" y="376942"/>
                  </a:lnTo>
                  <a:lnTo>
                    <a:pt x="544543" y="302895"/>
                  </a:lnTo>
                  <a:lnTo>
                    <a:pt x="555126" y="286382"/>
                  </a:lnTo>
                  <a:lnTo>
                    <a:pt x="563528" y="276199"/>
                  </a:lnTo>
                  <a:lnTo>
                    <a:pt x="573903" y="257085"/>
                  </a:lnTo>
                  <a:lnTo>
                    <a:pt x="597633" y="220058"/>
                  </a:lnTo>
                  <a:lnTo>
                    <a:pt x="615682" y="180112"/>
                  </a:lnTo>
                  <a:lnTo>
                    <a:pt x="626307" y="160538"/>
                  </a:lnTo>
                  <a:lnTo>
                    <a:pt x="630214" y="147949"/>
                  </a:lnTo>
                  <a:lnTo>
                    <a:pt x="638498" y="129617"/>
                  </a:lnTo>
                  <a:lnTo>
                    <a:pt x="665974" y="32750"/>
                  </a:lnTo>
                  <a:lnTo>
                    <a:pt x="665982" y="327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64000">
                  <a:schemeClr val="tx1">
                    <a:alpha val="20000"/>
                  </a:schemeClr>
                </a:gs>
                <a:gs pos="73000">
                  <a:schemeClr val="tx1">
                    <a:alpha val="3000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F632B-62A0-A9E7-09D0-E6583B2F3F29}"/>
              </a:ext>
            </a:extLst>
          </p:cNvPr>
          <p:cNvGrpSpPr/>
          <p:nvPr/>
        </p:nvGrpSpPr>
        <p:grpSpPr>
          <a:xfrm>
            <a:off x="5951807" y="3875042"/>
            <a:ext cx="2553382" cy="1702255"/>
            <a:chOff x="5869033" y="3373484"/>
            <a:chExt cx="3404509" cy="226967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A98FA-4998-1EA0-BB8E-3EA860D7CC46}"/>
                </a:ext>
              </a:extLst>
            </p:cNvPr>
            <p:cNvSpPr/>
            <p:nvPr/>
          </p:nvSpPr>
          <p:spPr>
            <a:xfrm>
              <a:off x="5869033" y="3373484"/>
              <a:ext cx="3404509" cy="2269673"/>
            </a:xfrm>
            <a:custGeom>
              <a:avLst/>
              <a:gdLst>
                <a:gd name="connsiteX0" fmla="*/ 1371600 w 4114800"/>
                <a:gd name="connsiteY0" fmla="*/ 548640 h 2743200"/>
                <a:gd name="connsiteX1" fmla="*/ 548640 w 4114800"/>
                <a:gd name="connsiteY1" fmla="*/ 1371600 h 2743200"/>
                <a:gd name="connsiteX2" fmla="*/ 1371600 w 4114800"/>
                <a:gd name="connsiteY2" fmla="*/ 2194560 h 2743200"/>
                <a:gd name="connsiteX3" fmla="*/ 2194560 w 4114800"/>
                <a:gd name="connsiteY3" fmla="*/ 1371600 h 2743200"/>
                <a:gd name="connsiteX4" fmla="*/ 1371600 w 4114800"/>
                <a:gd name="connsiteY4" fmla="*/ 548640 h 2743200"/>
                <a:gd name="connsiteX5" fmla="*/ 1371600 w 4114800"/>
                <a:gd name="connsiteY5" fmla="*/ 0 h 2743200"/>
                <a:gd name="connsiteX6" fmla="*/ 2743200 w 4114800"/>
                <a:gd name="connsiteY6" fmla="*/ 1371600 h 2743200"/>
                <a:gd name="connsiteX7" fmla="*/ 2508953 w 4114800"/>
                <a:gd name="connsiteY7" fmla="*/ 2138475 h 2743200"/>
                <a:gd name="connsiteX8" fmla="*/ 2467013 w 4114800"/>
                <a:gd name="connsiteY8" fmla="*/ 2194560 h 2743200"/>
                <a:gd name="connsiteX9" fmla="*/ 3889468 w 4114800"/>
                <a:gd name="connsiteY9" fmla="*/ 2194560 h 2743200"/>
                <a:gd name="connsiteX10" fmla="*/ 4114800 w 4114800"/>
                <a:gd name="connsiteY10" fmla="*/ 2468880 h 2743200"/>
                <a:gd name="connsiteX11" fmla="*/ 3889468 w 4114800"/>
                <a:gd name="connsiteY11" fmla="*/ 2743200 h 2743200"/>
                <a:gd name="connsiteX12" fmla="*/ 1371600 w 4114800"/>
                <a:gd name="connsiteY12" fmla="*/ 2743200 h 2743200"/>
                <a:gd name="connsiteX13" fmla="*/ 0 w 4114800"/>
                <a:gd name="connsiteY13" fmla="*/ 1371600 h 2743200"/>
                <a:gd name="connsiteX14" fmla="*/ 1371600 w 4114800"/>
                <a:gd name="connsiteY1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14800" h="2743200">
                  <a:moveTo>
                    <a:pt x="1371600" y="548640"/>
                  </a:moveTo>
                  <a:cubicBezTo>
                    <a:pt x="917092" y="548640"/>
                    <a:pt x="548640" y="917092"/>
                    <a:pt x="548640" y="1371600"/>
                  </a:cubicBezTo>
                  <a:cubicBezTo>
                    <a:pt x="548640" y="1826108"/>
                    <a:pt x="917092" y="2194560"/>
                    <a:pt x="1371600" y="2194560"/>
                  </a:cubicBezTo>
                  <a:cubicBezTo>
                    <a:pt x="1826108" y="2194560"/>
                    <a:pt x="2194560" y="1826108"/>
                    <a:pt x="2194560" y="1371600"/>
                  </a:cubicBezTo>
                  <a:cubicBezTo>
                    <a:pt x="2194560" y="917092"/>
                    <a:pt x="1826108" y="548640"/>
                    <a:pt x="1371600" y="548640"/>
                  </a:cubicBezTo>
                  <a:close/>
                  <a:moveTo>
                    <a:pt x="1371600" y="0"/>
                  </a:moveTo>
                  <a:cubicBezTo>
                    <a:pt x="2129114" y="0"/>
                    <a:pt x="2743200" y="614086"/>
                    <a:pt x="2743200" y="1371600"/>
                  </a:cubicBezTo>
                  <a:cubicBezTo>
                    <a:pt x="2743200" y="1655668"/>
                    <a:pt x="2656844" y="1919566"/>
                    <a:pt x="2508953" y="2138475"/>
                  </a:cubicBezTo>
                  <a:lnTo>
                    <a:pt x="2467013" y="2194560"/>
                  </a:lnTo>
                  <a:lnTo>
                    <a:pt x="3889468" y="2194560"/>
                  </a:lnTo>
                  <a:lnTo>
                    <a:pt x="4114800" y="2468880"/>
                  </a:lnTo>
                  <a:lnTo>
                    <a:pt x="3889468" y="2743200"/>
                  </a:lnTo>
                  <a:lnTo>
                    <a:pt x="1371600" y="2743200"/>
                  </a:ln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92B1EF-A5C4-B60E-64A9-DE7DE89DAA7F}"/>
                </a:ext>
              </a:extLst>
            </p:cNvPr>
            <p:cNvSpPr/>
            <p:nvPr/>
          </p:nvSpPr>
          <p:spPr>
            <a:xfrm>
              <a:off x="7004957" y="4612821"/>
              <a:ext cx="1125843" cy="576402"/>
            </a:xfrm>
            <a:custGeom>
              <a:avLst/>
              <a:gdLst>
                <a:gd name="connsiteX0" fmla="*/ 669281 w 1125843"/>
                <a:gd name="connsiteY0" fmla="*/ 0 h 576402"/>
                <a:gd name="connsiteX1" fmla="*/ 1125843 w 1125843"/>
                <a:gd name="connsiteY1" fmla="*/ 0 h 576402"/>
                <a:gd name="connsiteX2" fmla="*/ 1120673 w 1125843"/>
                <a:gd name="connsiteY2" fmla="*/ 68324 h 576402"/>
                <a:gd name="connsiteX3" fmla="*/ 939937 w 1125843"/>
                <a:gd name="connsiteY3" fmla="*/ 529998 h 576402"/>
                <a:gd name="connsiteX4" fmla="*/ 905237 w 1125843"/>
                <a:gd name="connsiteY4" fmla="*/ 576402 h 576402"/>
                <a:gd name="connsiteX5" fmla="*/ 0 w 1125843"/>
                <a:gd name="connsiteY5" fmla="*/ 576402 h 576402"/>
                <a:gd name="connsiteX6" fmla="*/ 0 w 1125843"/>
                <a:gd name="connsiteY6" fmla="*/ 576293 h 576402"/>
                <a:gd name="connsiteX7" fmla="*/ 136139 w 1125843"/>
                <a:gd name="connsiteY7" fmla="*/ 562569 h 576402"/>
                <a:gd name="connsiteX8" fmla="*/ 136164 w 1125843"/>
                <a:gd name="connsiteY8" fmla="*/ 562561 h 576402"/>
                <a:gd name="connsiteX9" fmla="*/ 233030 w 1125843"/>
                <a:gd name="connsiteY9" fmla="*/ 535085 h 576402"/>
                <a:gd name="connsiteX10" fmla="*/ 251364 w 1125843"/>
                <a:gd name="connsiteY10" fmla="*/ 526801 h 576402"/>
                <a:gd name="connsiteX11" fmla="*/ 263951 w 1125843"/>
                <a:gd name="connsiteY11" fmla="*/ 522894 h 576402"/>
                <a:gd name="connsiteX12" fmla="*/ 283523 w 1125843"/>
                <a:gd name="connsiteY12" fmla="*/ 512271 h 576402"/>
                <a:gd name="connsiteX13" fmla="*/ 323471 w 1125843"/>
                <a:gd name="connsiteY13" fmla="*/ 494221 h 576402"/>
                <a:gd name="connsiteX14" fmla="*/ 360500 w 1125843"/>
                <a:gd name="connsiteY14" fmla="*/ 470489 h 576402"/>
                <a:gd name="connsiteX15" fmla="*/ 379612 w 1125843"/>
                <a:gd name="connsiteY15" fmla="*/ 460115 h 576402"/>
                <a:gd name="connsiteX16" fmla="*/ 389794 w 1125843"/>
                <a:gd name="connsiteY16" fmla="*/ 451714 h 576402"/>
                <a:gd name="connsiteX17" fmla="*/ 406307 w 1125843"/>
                <a:gd name="connsiteY17" fmla="*/ 441131 h 576402"/>
                <a:gd name="connsiteX18" fmla="*/ 480357 w 1125843"/>
                <a:gd name="connsiteY18" fmla="*/ 376993 h 576402"/>
                <a:gd name="connsiteX19" fmla="*/ 480384 w 1125843"/>
                <a:gd name="connsiteY19" fmla="*/ 376971 h 576402"/>
                <a:gd name="connsiteX20" fmla="*/ 480408 w 1125843"/>
                <a:gd name="connsiteY20" fmla="*/ 376942 h 576402"/>
                <a:gd name="connsiteX21" fmla="*/ 544543 w 1125843"/>
                <a:gd name="connsiteY21" fmla="*/ 302895 h 576402"/>
                <a:gd name="connsiteX22" fmla="*/ 555126 w 1125843"/>
                <a:gd name="connsiteY22" fmla="*/ 286382 h 576402"/>
                <a:gd name="connsiteX23" fmla="*/ 563528 w 1125843"/>
                <a:gd name="connsiteY23" fmla="*/ 276199 h 576402"/>
                <a:gd name="connsiteX24" fmla="*/ 573903 w 1125843"/>
                <a:gd name="connsiteY24" fmla="*/ 257085 h 576402"/>
                <a:gd name="connsiteX25" fmla="*/ 597633 w 1125843"/>
                <a:gd name="connsiteY25" fmla="*/ 220058 h 576402"/>
                <a:gd name="connsiteX26" fmla="*/ 615682 w 1125843"/>
                <a:gd name="connsiteY26" fmla="*/ 180112 h 576402"/>
                <a:gd name="connsiteX27" fmla="*/ 626307 w 1125843"/>
                <a:gd name="connsiteY27" fmla="*/ 160538 h 576402"/>
                <a:gd name="connsiteX28" fmla="*/ 630214 w 1125843"/>
                <a:gd name="connsiteY28" fmla="*/ 147949 h 576402"/>
                <a:gd name="connsiteX29" fmla="*/ 638498 w 1125843"/>
                <a:gd name="connsiteY29" fmla="*/ 129617 h 576402"/>
                <a:gd name="connsiteX30" fmla="*/ 665974 w 1125843"/>
                <a:gd name="connsiteY30" fmla="*/ 32750 h 576402"/>
                <a:gd name="connsiteX31" fmla="*/ 665982 w 1125843"/>
                <a:gd name="connsiteY31" fmla="*/ 32726 h 57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25843" h="576402">
                  <a:moveTo>
                    <a:pt x="669281" y="0"/>
                  </a:moveTo>
                  <a:lnTo>
                    <a:pt x="1125843" y="0"/>
                  </a:lnTo>
                  <a:lnTo>
                    <a:pt x="1120673" y="68324"/>
                  </a:lnTo>
                  <a:cubicBezTo>
                    <a:pt x="1094842" y="237378"/>
                    <a:pt x="1031709" y="394157"/>
                    <a:pt x="939937" y="529998"/>
                  </a:cubicBezTo>
                  <a:lnTo>
                    <a:pt x="905237" y="576402"/>
                  </a:lnTo>
                  <a:lnTo>
                    <a:pt x="0" y="576402"/>
                  </a:lnTo>
                  <a:lnTo>
                    <a:pt x="0" y="576293"/>
                  </a:lnTo>
                  <a:lnTo>
                    <a:pt x="136139" y="562569"/>
                  </a:lnTo>
                  <a:lnTo>
                    <a:pt x="136164" y="562561"/>
                  </a:lnTo>
                  <a:lnTo>
                    <a:pt x="233030" y="535085"/>
                  </a:lnTo>
                  <a:lnTo>
                    <a:pt x="251364" y="526801"/>
                  </a:lnTo>
                  <a:lnTo>
                    <a:pt x="263951" y="522894"/>
                  </a:lnTo>
                  <a:lnTo>
                    <a:pt x="283523" y="512271"/>
                  </a:lnTo>
                  <a:lnTo>
                    <a:pt x="323471" y="494221"/>
                  </a:lnTo>
                  <a:lnTo>
                    <a:pt x="360500" y="470489"/>
                  </a:lnTo>
                  <a:lnTo>
                    <a:pt x="379612" y="460115"/>
                  </a:lnTo>
                  <a:lnTo>
                    <a:pt x="389794" y="451714"/>
                  </a:lnTo>
                  <a:lnTo>
                    <a:pt x="406307" y="441131"/>
                  </a:lnTo>
                  <a:lnTo>
                    <a:pt x="480357" y="376993"/>
                  </a:lnTo>
                  <a:lnTo>
                    <a:pt x="480384" y="376971"/>
                  </a:lnTo>
                  <a:lnTo>
                    <a:pt x="480408" y="376942"/>
                  </a:lnTo>
                  <a:lnTo>
                    <a:pt x="544543" y="302895"/>
                  </a:lnTo>
                  <a:lnTo>
                    <a:pt x="555126" y="286382"/>
                  </a:lnTo>
                  <a:lnTo>
                    <a:pt x="563528" y="276199"/>
                  </a:lnTo>
                  <a:lnTo>
                    <a:pt x="573903" y="257085"/>
                  </a:lnTo>
                  <a:lnTo>
                    <a:pt x="597633" y="220058"/>
                  </a:lnTo>
                  <a:lnTo>
                    <a:pt x="615682" y="180112"/>
                  </a:lnTo>
                  <a:lnTo>
                    <a:pt x="626307" y="160538"/>
                  </a:lnTo>
                  <a:lnTo>
                    <a:pt x="630214" y="147949"/>
                  </a:lnTo>
                  <a:lnTo>
                    <a:pt x="638498" y="129617"/>
                  </a:lnTo>
                  <a:lnTo>
                    <a:pt x="665974" y="32750"/>
                  </a:lnTo>
                  <a:lnTo>
                    <a:pt x="665982" y="327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64000">
                  <a:schemeClr val="tx1">
                    <a:alpha val="20000"/>
                  </a:schemeClr>
                </a:gs>
                <a:gs pos="73000">
                  <a:schemeClr val="tx1">
                    <a:alpha val="3000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462F7-4D9E-E3EA-E369-C0D468B988DC}"/>
              </a:ext>
            </a:extLst>
          </p:cNvPr>
          <p:cNvGrpSpPr/>
          <p:nvPr/>
        </p:nvGrpSpPr>
        <p:grpSpPr>
          <a:xfrm rot="16200000">
            <a:off x="4842224" y="2264518"/>
            <a:ext cx="2553382" cy="1702255"/>
            <a:chOff x="5869033" y="3373484"/>
            <a:chExt cx="3404509" cy="226967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16E8D4-B319-959B-7F81-973F4B8C6E39}"/>
                </a:ext>
              </a:extLst>
            </p:cNvPr>
            <p:cNvSpPr/>
            <p:nvPr/>
          </p:nvSpPr>
          <p:spPr>
            <a:xfrm>
              <a:off x="5869033" y="3373484"/>
              <a:ext cx="3404509" cy="2269673"/>
            </a:xfrm>
            <a:custGeom>
              <a:avLst/>
              <a:gdLst>
                <a:gd name="connsiteX0" fmla="*/ 1371600 w 4114800"/>
                <a:gd name="connsiteY0" fmla="*/ 548640 h 2743200"/>
                <a:gd name="connsiteX1" fmla="*/ 548640 w 4114800"/>
                <a:gd name="connsiteY1" fmla="*/ 1371600 h 2743200"/>
                <a:gd name="connsiteX2" fmla="*/ 1371600 w 4114800"/>
                <a:gd name="connsiteY2" fmla="*/ 2194560 h 2743200"/>
                <a:gd name="connsiteX3" fmla="*/ 2194560 w 4114800"/>
                <a:gd name="connsiteY3" fmla="*/ 1371600 h 2743200"/>
                <a:gd name="connsiteX4" fmla="*/ 1371600 w 4114800"/>
                <a:gd name="connsiteY4" fmla="*/ 548640 h 2743200"/>
                <a:gd name="connsiteX5" fmla="*/ 1371600 w 4114800"/>
                <a:gd name="connsiteY5" fmla="*/ 0 h 2743200"/>
                <a:gd name="connsiteX6" fmla="*/ 2743200 w 4114800"/>
                <a:gd name="connsiteY6" fmla="*/ 1371600 h 2743200"/>
                <a:gd name="connsiteX7" fmla="*/ 2508953 w 4114800"/>
                <a:gd name="connsiteY7" fmla="*/ 2138475 h 2743200"/>
                <a:gd name="connsiteX8" fmla="*/ 2467013 w 4114800"/>
                <a:gd name="connsiteY8" fmla="*/ 2194560 h 2743200"/>
                <a:gd name="connsiteX9" fmla="*/ 3889468 w 4114800"/>
                <a:gd name="connsiteY9" fmla="*/ 2194560 h 2743200"/>
                <a:gd name="connsiteX10" fmla="*/ 4114800 w 4114800"/>
                <a:gd name="connsiteY10" fmla="*/ 2468880 h 2743200"/>
                <a:gd name="connsiteX11" fmla="*/ 3889468 w 4114800"/>
                <a:gd name="connsiteY11" fmla="*/ 2743200 h 2743200"/>
                <a:gd name="connsiteX12" fmla="*/ 1371600 w 4114800"/>
                <a:gd name="connsiteY12" fmla="*/ 2743200 h 2743200"/>
                <a:gd name="connsiteX13" fmla="*/ 0 w 4114800"/>
                <a:gd name="connsiteY13" fmla="*/ 1371600 h 2743200"/>
                <a:gd name="connsiteX14" fmla="*/ 1371600 w 4114800"/>
                <a:gd name="connsiteY1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14800" h="2743200">
                  <a:moveTo>
                    <a:pt x="1371600" y="548640"/>
                  </a:moveTo>
                  <a:cubicBezTo>
                    <a:pt x="917092" y="548640"/>
                    <a:pt x="548640" y="917092"/>
                    <a:pt x="548640" y="1371600"/>
                  </a:cubicBezTo>
                  <a:cubicBezTo>
                    <a:pt x="548640" y="1826108"/>
                    <a:pt x="917092" y="2194560"/>
                    <a:pt x="1371600" y="2194560"/>
                  </a:cubicBezTo>
                  <a:cubicBezTo>
                    <a:pt x="1826108" y="2194560"/>
                    <a:pt x="2194560" y="1826108"/>
                    <a:pt x="2194560" y="1371600"/>
                  </a:cubicBezTo>
                  <a:cubicBezTo>
                    <a:pt x="2194560" y="917092"/>
                    <a:pt x="1826108" y="548640"/>
                    <a:pt x="1371600" y="548640"/>
                  </a:cubicBezTo>
                  <a:close/>
                  <a:moveTo>
                    <a:pt x="1371600" y="0"/>
                  </a:moveTo>
                  <a:cubicBezTo>
                    <a:pt x="2129114" y="0"/>
                    <a:pt x="2743200" y="614086"/>
                    <a:pt x="2743200" y="1371600"/>
                  </a:cubicBezTo>
                  <a:cubicBezTo>
                    <a:pt x="2743200" y="1655668"/>
                    <a:pt x="2656844" y="1919566"/>
                    <a:pt x="2508953" y="2138475"/>
                  </a:cubicBezTo>
                  <a:lnTo>
                    <a:pt x="2467013" y="2194560"/>
                  </a:lnTo>
                  <a:lnTo>
                    <a:pt x="3889468" y="2194560"/>
                  </a:lnTo>
                  <a:lnTo>
                    <a:pt x="4114800" y="2468880"/>
                  </a:lnTo>
                  <a:lnTo>
                    <a:pt x="3889468" y="2743200"/>
                  </a:lnTo>
                  <a:lnTo>
                    <a:pt x="1371600" y="2743200"/>
                  </a:ln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8ACF9B-F42C-BAE0-A818-B11948B8BCCC}"/>
                </a:ext>
              </a:extLst>
            </p:cNvPr>
            <p:cNvSpPr/>
            <p:nvPr/>
          </p:nvSpPr>
          <p:spPr>
            <a:xfrm>
              <a:off x="7004957" y="4612821"/>
              <a:ext cx="1125843" cy="576402"/>
            </a:xfrm>
            <a:custGeom>
              <a:avLst/>
              <a:gdLst>
                <a:gd name="connsiteX0" fmla="*/ 669281 w 1125843"/>
                <a:gd name="connsiteY0" fmla="*/ 0 h 576402"/>
                <a:gd name="connsiteX1" fmla="*/ 1125843 w 1125843"/>
                <a:gd name="connsiteY1" fmla="*/ 0 h 576402"/>
                <a:gd name="connsiteX2" fmla="*/ 1120673 w 1125843"/>
                <a:gd name="connsiteY2" fmla="*/ 68324 h 576402"/>
                <a:gd name="connsiteX3" fmla="*/ 939937 w 1125843"/>
                <a:gd name="connsiteY3" fmla="*/ 529998 h 576402"/>
                <a:gd name="connsiteX4" fmla="*/ 905237 w 1125843"/>
                <a:gd name="connsiteY4" fmla="*/ 576402 h 576402"/>
                <a:gd name="connsiteX5" fmla="*/ 0 w 1125843"/>
                <a:gd name="connsiteY5" fmla="*/ 576402 h 576402"/>
                <a:gd name="connsiteX6" fmla="*/ 0 w 1125843"/>
                <a:gd name="connsiteY6" fmla="*/ 576293 h 576402"/>
                <a:gd name="connsiteX7" fmla="*/ 136139 w 1125843"/>
                <a:gd name="connsiteY7" fmla="*/ 562569 h 576402"/>
                <a:gd name="connsiteX8" fmla="*/ 136164 w 1125843"/>
                <a:gd name="connsiteY8" fmla="*/ 562561 h 576402"/>
                <a:gd name="connsiteX9" fmla="*/ 233030 w 1125843"/>
                <a:gd name="connsiteY9" fmla="*/ 535085 h 576402"/>
                <a:gd name="connsiteX10" fmla="*/ 251364 w 1125843"/>
                <a:gd name="connsiteY10" fmla="*/ 526801 h 576402"/>
                <a:gd name="connsiteX11" fmla="*/ 263951 w 1125843"/>
                <a:gd name="connsiteY11" fmla="*/ 522894 h 576402"/>
                <a:gd name="connsiteX12" fmla="*/ 283523 w 1125843"/>
                <a:gd name="connsiteY12" fmla="*/ 512271 h 576402"/>
                <a:gd name="connsiteX13" fmla="*/ 323471 w 1125843"/>
                <a:gd name="connsiteY13" fmla="*/ 494221 h 576402"/>
                <a:gd name="connsiteX14" fmla="*/ 360500 w 1125843"/>
                <a:gd name="connsiteY14" fmla="*/ 470489 h 576402"/>
                <a:gd name="connsiteX15" fmla="*/ 379612 w 1125843"/>
                <a:gd name="connsiteY15" fmla="*/ 460115 h 576402"/>
                <a:gd name="connsiteX16" fmla="*/ 389794 w 1125843"/>
                <a:gd name="connsiteY16" fmla="*/ 451714 h 576402"/>
                <a:gd name="connsiteX17" fmla="*/ 406307 w 1125843"/>
                <a:gd name="connsiteY17" fmla="*/ 441131 h 576402"/>
                <a:gd name="connsiteX18" fmla="*/ 480357 w 1125843"/>
                <a:gd name="connsiteY18" fmla="*/ 376993 h 576402"/>
                <a:gd name="connsiteX19" fmla="*/ 480384 w 1125843"/>
                <a:gd name="connsiteY19" fmla="*/ 376971 h 576402"/>
                <a:gd name="connsiteX20" fmla="*/ 480408 w 1125843"/>
                <a:gd name="connsiteY20" fmla="*/ 376942 h 576402"/>
                <a:gd name="connsiteX21" fmla="*/ 544543 w 1125843"/>
                <a:gd name="connsiteY21" fmla="*/ 302895 h 576402"/>
                <a:gd name="connsiteX22" fmla="*/ 555126 w 1125843"/>
                <a:gd name="connsiteY22" fmla="*/ 286382 h 576402"/>
                <a:gd name="connsiteX23" fmla="*/ 563528 w 1125843"/>
                <a:gd name="connsiteY23" fmla="*/ 276199 h 576402"/>
                <a:gd name="connsiteX24" fmla="*/ 573903 w 1125843"/>
                <a:gd name="connsiteY24" fmla="*/ 257085 h 576402"/>
                <a:gd name="connsiteX25" fmla="*/ 597633 w 1125843"/>
                <a:gd name="connsiteY25" fmla="*/ 220058 h 576402"/>
                <a:gd name="connsiteX26" fmla="*/ 615682 w 1125843"/>
                <a:gd name="connsiteY26" fmla="*/ 180112 h 576402"/>
                <a:gd name="connsiteX27" fmla="*/ 626307 w 1125843"/>
                <a:gd name="connsiteY27" fmla="*/ 160538 h 576402"/>
                <a:gd name="connsiteX28" fmla="*/ 630214 w 1125843"/>
                <a:gd name="connsiteY28" fmla="*/ 147949 h 576402"/>
                <a:gd name="connsiteX29" fmla="*/ 638498 w 1125843"/>
                <a:gd name="connsiteY29" fmla="*/ 129617 h 576402"/>
                <a:gd name="connsiteX30" fmla="*/ 665974 w 1125843"/>
                <a:gd name="connsiteY30" fmla="*/ 32750 h 576402"/>
                <a:gd name="connsiteX31" fmla="*/ 665982 w 1125843"/>
                <a:gd name="connsiteY31" fmla="*/ 32726 h 57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25843" h="576402">
                  <a:moveTo>
                    <a:pt x="669281" y="0"/>
                  </a:moveTo>
                  <a:lnTo>
                    <a:pt x="1125843" y="0"/>
                  </a:lnTo>
                  <a:lnTo>
                    <a:pt x="1120673" y="68324"/>
                  </a:lnTo>
                  <a:cubicBezTo>
                    <a:pt x="1094842" y="237378"/>
                    <a:pt x="1031709" y="394157"/>
                    <a:pt x="939937" y="529998"/>
                  </a:cubicBezTo>
                  <a:lnTo>
                    <a:pt x="905237" y="576402"/>
                  </a:lnTo>
                  <a:lnTo>
                    <a:pt x="0" y="576402"/>
                  </a:lnTo>
                  <a:lnTo>
                    <a:pt x="0" y="576293"/>
                  </a:lnTo>
                  <a:lnTo>
                    <a:pt x="136139" y="562569"/>
                  </a:lnTo>
                  <a:lnTo>
                    <a:pt x="136164" y="562561"/>
                  </a:lnTo>
                  <a:lnTo>
                    <a:pt x="233030" y="535085"/>
                  </a:lnTo>
                  <a:lnTo>
                    <a:pt x="251364" y="526801"/>
                  </a:lnTo>
                  <a:lnTo>
                    <a:pt x="263951" y="522894"/>
                  </a:lnTo>
                  <a:lnTo>
                    <a:pt x="283523" y="512271"/>
                  </a:lnTo>
                  <a:lnTo>
                    <a:pt x="323471" y="494221"/>
                  </a:lnTo>
                  <a:lnTo>
                    <a:pt x="360500" y="470489"/>
                  </a:lnTo>
                  <a:lnTo>
                    <a:pt x="379612" y="460115"/>
                  </a:lnTo>
                  <a:lnTo>
                    <a:pt x="389794" y="451714"/>
                  </a:lnTo>
                  <a:lnTo>
                    <a:pt x="406307" y="441131"/>
                  </a:lnTo>
                  <a:lnTo>
                    <a:pt x="480357" y="376993"/>
                  </a:lnTo>
                  <a:lnTo>
                    <a:pt x="480384" y="376971"/>
                  </a:lnTo>
                  <a:lnTo>
                    <a:pt x="480408" y="376942"/>
                  </a:lnTo>
                  <a:lnTo>
                    <a:pt x="544543" y="302895"/>
                  </a:lnTo>
                  <a:lnTo>
                    <a:pt x="555126" y="286382"/>
                  </a:lnTo>
                  <a:lnTo>
                    <a:pt x="563528" y="276199"/>
                  </a:lnTo>
                  <a:lnTo>
                    <a:pt x="573903" y="257085"/>
                  </a:lnTo>
                  <a:lnTo>
                    <a:pt x="597633" y="220058"/>
                  </a:lnTo>
                  <a:lnTo>
                    <a:pt x="615682" y="180112"/>
                  </a:lnTo>
                  <a:lnTo>
                    <a:pt x="626307" y="160538"/>
                  </a:lnTo>
                  <a:lnTo>
                    <a:pt x="630214" y="147949"/>
                  </a:lnTo>
                  <a:lnTo>
                    <a:pt x="638498" y="129617"/>
                  </a:lnTo>
                  <a:lnTo>
                    <a:pt x="665974" y="32750"/>
                  </a:lnTo>
                  <a:lnTo>
                    <a:pt x="665982" y="327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64000">
                  <a:schemeClr val="tx1">
                    <a:alpha val="20000"/>
                  </a:schemeClr>
                </a:gs>
                <a:gs pos="73000">
                  <a:schemeClr val="tx1">
                    <a:alpha val="30000"/>
                  </a:schemeClr>
                </a:gs>
                <a:gs pos="100000">
                  <a:schemeClr val="tx1"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8A16785C-A6B9-F565-3758-37F457A9F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938711" y="5267018"/>
            <a:ext cx="280109" cy="280109"/>
          </a:xfrm>
          <a:prstGeom prst="rect">
            <a:avLst/>
          </a:prstGeom>
        </p:spPr>
      </p:pic>
      <p:pic>
        <p:nvPicPr>
          <p:cNvPr id="24" name="Graphic 23" descr="Badge with solid fill">
            <a:extLst>
              <a:ext uri="{FF2B5EF4-FFF2-40B4-BE49-F238E27FC236}">
                <a16:creationId xmlns:a16="http://schemas.microsoft.com/office/drawing/2014/main" id="{85BB44B9-445D-271A-D278-68428D9BDF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019011" y="5267018"/>
            <a:ext cx="280109" cy="280109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E6D78588-66FE-0D80-C4FA-32D5765F34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2881" y="2052086"/>
            <a:ext cx="280109" cy="2801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BAF7BE-CAE4-BA4E-5093-635AAE3278AE}"/>
              </a:ext>
            </a:extLst>
          </p:cNvPr>
          <p:cNvSpPr txBox="1"/>
          <p:nvPr/>
        </p:nvSpPr>
        <p:spPr>
          <a:xfrm>
            <a:off x="8641640" y="5083906"/>
            <a:ext cx="179744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noProof="1"/>
              <a:t>Uniformisation des données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363E9-B9B4-967B-293F-15B0EFB0375B}"/>
              </a:ext>
            </a:extLst>
          </p:cNvPr>
          <p:cNvSpPr txBox="1"/>
          <p:nvPr/>
        </p:nvSpPr>
        <p:spPr>
          <a:xfrm>
            <a:off x="8684301" y="4383269"/>
            <a:ext cx="2040054" cy="73866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r-FR" sz="1050" dirty="0">
                <a:solidFill>
                  <a:schemeClr val="bg2">
                    <a:lumMod val="25000"/>
                  </a:schemeClr>
                </a:solidFill>
              </a:rPr>
              <a:t>Instaurer une base de données centralisée des références produits pour garantir une identification unique dans tous les systèmes.</a:t>
            </a:r>
            <a:endParaRPr lang="en-US" sz="105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A1C05-88A3-45C5-179D-7E091419392E}"/>
              </a:ext>
            </a:extLst>
          </p:cNvPr>
          <p:cNvSpPr/>
          <p:nvPr/>
        </p:nvSpPr>
        <p:spPr>
          <a:xfrm>
            <a:off x="0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117728A-9C74-60B8-D0DB-ED3EC0B99586}"/>
              </a:ext>
            </a:extLst>
          </p:cNvPr>
          <p:cNvSpPr/>
          <p:nvPr/>
        </p:nvSpPr>
        <p:spPr>
          <a:xfrm>
            <a:off x="4056299" y="170294"/>
            <a:ext cx="7925424" cy="341141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Montserrat Black" panose="020F0502020204030204" pitchFamily="2" charset="0"/>
                <a:ea typeface="+mj-ea"/>
                <a:cs typeface="+mj-cs"/>
              </a:rPr>
              <a:t>METTRE A JOUR LA BASE DE DONNEE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E02973-B152-F380-E07E-24065B9E7761}"/>
              </a:ext>
            </a:extLst>
          </p:cNvPr>
          <p:cNvSpPr txBox="1"/>
          <p:nvPr/>
        </p:nvSpPr>
        <p:spPr>
          <a:xfrm>
            <a:off x="11696701" y="6527800"/>
            <a:ext cx="4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369B-DC7D-789D-71E8-15F489BD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575177" cy="737733"/>
          </a:xfrm>
        </p:spPr>
        <p:txBody>
          <a:bodyPr/>
          <a:lstStyle/>
          <a:p>
            <a:r>
              <a:rPr lang="fr-FR" sz="3200" b="1" dirty="0">
                <a:latin typeface="Montserrat Black" panose="00000A00000000000000" pitchFamily="2" charset="0"/>
              </a:rPr>
              <a:t>CONTEXTE ET 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3E13F-B0B2-CE92-7208-5947E520A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D83C0385-E3F1-8EAF-C712-B6493E1482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813" r="218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4AEC82-2A18-6AA5-A2B5-A5327CE96881}"/>
              </a:ext>
            </a:extLst>
          </p:cNvPr>
          <p:cNvSpPr/>
          <p:nvPr/>
        </p:nvSpPr>
        <p:spPr>
          <a:xfrm>
            <a:off x="11497417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D78F1A-1F56-F491-770E-52CB7ED02022}"/>
              </a:ext>
            </a:extLst>
          </p:cNvPr>
          <p:cNvSpPr txBox="1"/>
          <p:nvPr/>
        </p:nvSpPr>
        <p:spPr>
          <a:xfrm>
            <a:off x="215900" y="2082491"/>
            <a:ext cx="49582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Gestion de stocks complexe :</a:t>
            </a:r>
          </a:p>
          <a:p>
            <a:endParaRPr lang="fr-FR" sz="2400" dirty="0"/>
          </a:p>
          <a:p>
            <a:r>
              <a:rPr lang="fr-FR" sz="2400" dirty="0"/>
              <a:t>	Différents outils utilisés</a:t>
            </a:r>
          </a:p>
          <a:p>
            <a:endParaRPr lang="fr-FR" sz="2400" dirty="0"/>
          </a:p>
          <a:p>
            <a:r>
              <a:rPr lang="fr-FR" sz="2400" dirty="0"/>
              <a:t>Synthèse des résultats :</a:t>
            </a:r>
          </a:p>
          <a:p>
            <a:endParaRPr lang="fr-FR" sz="2400" dirty="0"/>
          </a:p>
          <a:p>
            <a:r>
              <a:rPr lang="fr-FR" sz="2400" dirty="0"/>
              <a:t>	Analyse approfondie</a:t>
            </a:r>
          </a:p>
          <a:p>
            <a:r>
              <a:rPr lang="fr-FR" sz="2400" dirty="0"/>
              <a:t>	Proposition d’amélioration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6A380F-CE65-D517-7AF2-39502901CBC5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59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8366200-56DC-220A-D7F8-0FA4E8F404CE}"/>
              </a:ext>
            </a:extLst>
          </p:cNvPr>
          <p:cNvSpPr txBox="1">
            <a:spLocks/>
          </p:cNvSpPr>
          <p:nvPr/>
        </p:nvSpPr>
        <p:spPr>
          <a:xfrm>
            <a:off x="5868469" y="446410"/>
            <a:ext cx="5583150" cy="1306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>
                <a:latin typeface="Montserrat Black" panose="020F0502020204030204" pitchFamily="2" charset="0"/>
              </a:rPr>
              <a:t>MÉTHODOLOGIE </a:t>
            </a:r>
            <a:br>
              <a:rPr lang="fr-FR" sz="4400" b="1" dirty="0">
                <a:latin typeface="Montserrat Black" panose="020F0502020204030204" pitchFamily="2" charset="0"/>
              </a:rPr>
            </a:br>
            <a:r>
              <a:rPr lang="fr-FR" sz="4400" b="1" dirty="0">
                <a:latin typeface="Montserrat Black" panose="020F0502020204030204" pitchFamily="2" charset="0"/>
              </a:rPr>
              <a:t>DE TRAITEMENT </a:t>
            </a:r>
          </a:p>
        </p:txBody>
      </p:sp>
      <p:pic>
        <p:nvPicPr>
          <p:cNvPr id="8" name="Espace réservé pour une image  10">
            <a:extLst>
              <a:ext uri="{FF2B5EF4-FFF2-40B4-BE49-F238E27FC236}">
                <a16:creationId xmlns:a16="http://schemas.microsoft.com/office/drawing/2014/main" id="{71A32769-24A2-BF63-3F5E-4253C34B1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609" r="24609"/>
          <a:stretch/>
        </p:blipFill>
        <p:spPr>
          <a:xfrm>
            <a:off x="427567" y="368701"/>
            <a:ext cx="3279453" cy="32794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096EA5-4751-A960-6795-2F1BB6A8BB5E}"/>
              </a:ext>
            </a:extLst>
          </p:cNvPr>
          <p:cNvSpPr/>
          <p:nvPr/>
        </p:nvSpPr>
        <p:spPr>
          <a:xfrm>
            <a:off x="4028792" y="2154726"/>
            <a:ext cx="6898741" cy="1493428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fr-FR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fr-F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Importation de librairies pour avoir un travail plus rapide et précis</a:t>
            </a:r>
          </a:p>
          <a:p>
            <a:r>
              <a:rPr lang="fr-FR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Analyse de chaque fichier pour en comprendre le contenu (ERP, liaison, WEB)</a:t>
            </a:r>
          </a:p>
          <a:p>
            <a:endParaRPr lang="fr-FR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46DFF-2130-425C-9211-4FABF22C5F2B}"/>
              </a:ext>
            </a:extLst>
          </p:cNvPr>
          <p:cNvSpPr txBox="1"/>
          <p:nvPr/>
        </p:nvSpPr>
        <p:spPr>
          <a:xfrm>
            <a:off x="4028791" y="2154725"/>
            <a:ext cx="77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Open Sans Light" panose="020F0502020204030204" pitchFamily="34" charset="0"/>
                <a:ea typeface="Open Sans Light" panose="020F0502020204030204" pitchFamily="34" charset="0"/>
                <a:cs typeface="Open Sans Light" panose="020F0502020204030204" pitchFamily="34" charset="0"/>
              </a:rPr>
              <a:t>Techniques d’analyse appliquées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EBB3BA1A-E24D-030A-93D9-34CAE68DF105}"/>
              </a:ext>
            </a:extLst>
          </p:cNvPr>
          <p:cNvSpPr txBox="1">
            <a:spLocks/>
          </p:cNvSpPr>
          <p:nvPr/>
        </p:nvSpPr>
        <p:spPr>
          <a:xfrm>
            <a:off x="427567" y="4401558"/>
            <a:ext cx="7732183" cy="24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CILBER ET IDENTIFIER CERTAINES VALEURS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A8CC23B7-EE19-45C4-19C7-6CBBA36E4E25}"/>
              </a:ext>
            </a:extLst>
          </p:cNvPr>
          <p:cNvSpPr txBox="1">
            <a:spLocks/>
          </p:cNvSpPr>
          <p:nvPr/>
        </p:nvSpPr>
        <p:spPr>
          <a:xfrm>
            <a:off x="427567" y="4857426"/>
            <a:ext cx="7276933" cy="971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50" b="1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Identification de valeurs nulles ou négatives pouvant indiquer des erreurs de saisies ou anomalies.</a:t>
            </a:r>
          </a:p>
          <a:p>
            <a:pPr marL="0" indent="0">
              <a:buNone/>
            </a:pPr>
            <a:r>
              <a:rPr lang="fr-FR" sz="1250" b="1" dirty="0">
                <a:solidFill>
                  <a:schemeClr val="bg2">
                    <a:lumMod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Garantir la qualité et la fiabilité des futures analyses.</a:t>
            </a:r>
          </a:p>
        </p:txBody>
      </p:sp>
      <p:pic>
        <p:nvPicPr>
          <p:cNvPr id="14" name="Espace réservé pour une image  11">
            <a:extLst>
              <a:ext uri="{FF2B5EF4-FFF2-40B4-BE49-F238E27FC236}">
                <a16:creationId xmlns:a16="http://schemas.microsoft.com/office/drawing/2014/main" id="{9EA983C0-9C89-506C-E463-5F4600F5A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4084" r="24084"/>
          <a:stretch/>
        </p:blipFill>
        <p:spPr>
          <a:xfrm>
            <a:off x="8436883" y="3998649"/>
            <a:ext cx="2490650" cy="2490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17A9AD-5504-0408-ADB6-C80EDE2D37B6}"/>
              </a:ext>
            </a:extLst>
          </p:cNvPr>
          <p:cNvSpPr/>
          <p:nvPr/>
        </p:nvSpPr>
        <p:spPr>
          <a:xfrm>
            <a:off x="11497417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97D8C5-C8C2-02DF-D11C-BBF7A22FDC48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13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66728" y="2362200"/>
            <a:ext cx="3767795" cy="309704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Montserrat Black" panose="020F0502020204030204" pitchFamily="2" charset="0"/>
                <a:ea typeface="+mj-ea"/>
                <a:cs typeface="+mj-cs"/>
              </a:rPr>
              <a:t>PLUSIEURS ANOMALIES DETECTEES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327811" y="1584362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solidFill>
                  <a:schemeClr val="bg2">
                    <a:lumMod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Analyse des variables de prix et de stock.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29DE-DA33-ACA0-7E48-C174D2D068F6}"/>
              </a:ext>
            </a:extLst>
          </p:cNvPr>
          <p:cNvSpPr/>
          <p:nvPr/>
        </p:nvSpPr>
        <p:spPr>
          <a:xfrm>
            <a:off x="11497417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F63647B-12D9-2427-748C-6B44E46E2E03}"/>
              </a:ext>
            </a:extLst>
          </p:cNvPr>
          <p:cNvSpPr/>
          <p:nvPr/>
        </p:nvSpPr>
        <p:spPr>
          <a:xfrm>
            <a:off x="327811" y="2484925"/>
            <a:ext cx="5701797" cy="204055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Identification précise de chaque anomalie via des instructions spécifiques.</a:t>
            </a:r>
          </a:p>
          <a:p>
            <a:pPr marL="0" indent="0">
              <a:buNone/>
            </a:pPr>
            <a:endParaRPr lang="fr-FR" sz="1400" dirty="0">
              <a:solidFill>
                <a:schemeClr val="bg2">
                  <a:lumMod val="2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3 articles identifiés avec un prix et une quantité inférieure à 0.</a:t>
            </a:r>
          </a:p>
          <a:p>
            <a:pPr marL="0" indent="0">
              <a:buNone/>
            </a:pPr>
            <a:endParaRPr lang="fr-FR" sz="1400" dirty="0">
              <a:solidFill>
                <a:schemeClr val="bg2">
                  <a:lumMod val="2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Mise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en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 place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d’une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 codification pour les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sku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	</a:t>
            </a:r>
          </a:p>
          <a:p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Nettoyage des données et création de nouvelles tables.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9" name="Espace réservé pour une image  7">
            <a:extLst>
              <a:ext uri="{FF2B5EF4-FFF2-40B4-BE49-F238E27FC236}">
                <a16:creationId xmlns:a16="http://schemas.microsoft.com/office/drawing/2014/main" id="{450D960B-36E2-7CE0-C597-66A094C1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582" r="37582"/>
          <a:stretch>
            <a:fillRect/>
          </a:stretch>
        </p:blipFill>
        <p:spPr>
          <a:xfrm>
            <a:off x="5777083" y="571033"/>
            <a:ext cx="2120348" cy="571593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ABC597-C423-86B2-F1A7-6ACB89AE594A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66D0F2-F7F8-6AC8-6E85-9B97EFB2D7F1}"/>
              </a:ext>
            </a:extLst>
          </p:cNvPr>
          <p:cNvSpPr/>
          <p:nvPr/>
        </p:nvSpPr>
        <p:spPr>
          <a:xfrm>
            <a:off x="0" y="-5582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6418244-D3B9-A646-A104-596984D844DF}"/>
              </a:ext>
            </a:extLst>
          </p:cNvPr>
          <p:cNvSpPr txBox="1">
            <a:spLocks/>
          </p:cNvSpPr>
          <p:nvPr/>
        </p:nvSpPr>
        <p:spPr>
          <a:xfrm>
            <a:off x="1033620" y="355620"/>
            <a:ext cx="6768680" cy="1306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latin typeface="Montserrat Black" panose="020F0502020204030204" pitchFamily="2" charset="0"/>
              </a:rPr>
              <a:t>EXPLORATION DES PRIX PAR LA VISUALISATION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4CF4D-DF01-2265-6427-12688C43C305}"/>
              </a:ext>
            </a:extLst>
          </p:cNvPr>
          <p:cNvSpPr/>
          <p:nvPr/>
        </p:nvSpPr>
        <p:spPr>
          <a:xfrm rot="5400000">
            <a:off x="9572624" y="4238624"/>
            <a:ext cx="501651" cy="4737101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AEEF6F8-E822-5730-5F14-01FF9E9F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21636"/>
              </p:ext>
            </p:extLst>
          </p:nvPr>
        </p:nvGraphicFramePr>
        <p:xfrm>
          <a:off x="8896550" y="2164594"/>
          <a:ext cx="2261830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30915">
                  <a:extLst>
                    <a:ext uri="{9D8B030D-6E8A-4147-A177-3AD203B41FA5}">
                      <a16:colId xmlns:a16="http://schemas.microsoft.com/office/drawing/2014/main" val="3157703297"/>
                    </a:ext>
                  </a:extLst>
                </a:gridCol>
                <a:gridCol w="1130915">
                  <a:extLst>
                    <a:ext uri="{9D8B030D-6E8A-4147-A177-3AD203B41FA5}">
                      <a16:colId xmlns:a16="http://schemas.microsoft.com/office/drawing/2014/main" val="3042641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Montserrat ExtraBold (En-têtes)"/>
                      </a:endParaRPr>
                    </a:p>
                  </a:txBody>
                  <a:tcPr>
                    <a:solidFill>
                      <a:srgbClr val="AD27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Montserrat ExtraBold (En-têtes)"/>
                      </a:endParaRPr>
                    </a:p>
                  </a:txBody>
                  <a:tcPr>
                    <a:solidFill>
                      <a:srgbClr val="AD27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Médiane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23,45€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32,33€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14,05€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0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 ExtraBold (En-têtes)"/>
                        </a:rPr>
                        <a:t>42,10€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482264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203A5E05-516E-BFAE-1735-3D5BCAF8F17B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964D54-493E-3BC1-7896-EC5A2174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20" y="1661809"/>
            <a:ext cx="6768680" cy="43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DBC5-A346-D7E2-BFF8-E512F62F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55900A12-907C-65FC-90EE-A470AEA771E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995458" y="1864233"/>
            <a:ext cx="2910202" cy="3129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3A81C-E183-24CE-A76B-06920606AEE9}"/>
              </a:ext>
            </a:extLst>
          </p:cNvPr>
          <p:cNvSpPr/>
          <p:nvPr/>
        </p:nvSpPr>
        <p:spPr>
          <a:xfrm>
            <a:off x="11497417" y="0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26CE730-D5E7-2E8A-2460-F8E2ECF8E51C}"/>
              </a:ext>
            </a:extLst>
          </p:cNvPr>
          <p:cNvSpPr txBox="1">
            <a:spLocks/>
          </p:cNvSpPr>
          <p:nvPr/>
        </p:nvSpPr>
        <p:spPr>
          <a:xfrm>
            <a:off x="4932521" y="136525"/>
            <a:ext cx="6421279" cy="1306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b="1" dirty="0">
                <a:latin typeface="Montserrat Black" panose="020F0502020204030204" pitchFamily="2" charset="0"/>
              </a:rPr>
              <a:t>IDENTIFICATION DES OUTLIERS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207DDC-233D-CB55-E0CF-6F883E399BEE}"/>
              </a:ext>
            </a:extLst>
          </p:cNvPr>
          <p:cNvSpPr txBox="1"/>
          <p:nvPr/>
        </p:nvSpPr>
        <p:spPr>
          <a:xfrm>
            <a:off x="5563052" y="2065823"/>
            <a:ext cx="5633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du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z-score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identifier les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Seuils des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z-score &gt; 3 ou &lt; -3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 des seuils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quartiles Q1 et Q3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fr-FR" sz="1600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06ED7-0DAC-FDB4-090E-4F9A62A821FE}"/>
              </a:ext>
            </a:extLst>
          </p:cNvPr>
          <p:cNvSpPr/>
          <p:nvPr/>
        </p:nvSpPr>
        <p:spPr>
          <a:xfrm rot="5400000">
            <a:off x="2124675" y="-2156955"/>
            <a:ext cx="427836" cy="4737101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15A57837-858A-4DF3-639F-7CB4FE2D5DC3}"/>
              </a:ext>
            </a:extLst>
          </p:cNvPr>
          <p:cNvSpPr/>
          <p:nvPr/>
        </p:nvSpPr>
        <p:spPr>
          <a:xfrm>
            <a:off x="5563052" y="4111114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de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outliers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soit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4,34%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catalogue 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C5025-25B2-07EF-4527-33F3250A5D92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147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7CAE-009F-8E7F-4824-7B73FFA9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270749"/>
            <a:ext cx="10270873" cy="1325563"/>
          </a:xfrm>
        </p:spPr>
        <p:txBody>
          <a:bodyPr/>
          <a:lstStyle/>
          <a:p>
            <a:r>
              <a:rPr lang="fr-FR" sz="4000" dirty="0">
                <a:latin typeface="Montserrat Black" panose="00000A00000000000000" pitchFamily="2" charset="0"/>
              </a:rPr>
              <a:t>ANALYSE DU TOP 20 ARTICLES </a:t>
            </a:r>
            <a:br>
              <a:rPr lang="fr-FR" sz="4000" dirty="0">
                <a:latin typeface="Montserrat Black" panose="00000A00000000000000" pitchFamily="2" charset="0"/>
              </a:rPr>
            </a:br>
            <a:r>
              <a:rPr lang="fr-FR" sz="4000" dirty="0">
                <a:latin typeface="Montserrat Black" panose="00000A00000000000000" pitchFamily="2" charset="0"/>
              </a:rPr>
              <a:t>EN CA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67DA63D-EC24-799D-772A-7E18738C1000}"/>
              </a:ext>
            </a:extLst>
          </p:cNvPr>
          <p:cNvSpPr txBox="1"/>
          <p:nvPr/>
        </p:nvSpPr>
        <p:spPr>
          <a:xfrm>
            <a:off x="-306674" y="3183743"/>
            <a:ext cx="8781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Disparité dans les ventes : Fort écart entre les articles en CA.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Article star : Le produit 4352 domine les ventes.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Distribution décroissante : Baisse progressive du CA pour les autres produits.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7CD6304-4C02-25C2-97AE-6B41BE302823}"/>
              </a:ext>
            </a:extLst>
          </p:cNvPr>
          <p:cNvCxnSpPr/>
          <p:nvPr/>
        </p:nvCxnSpPr>
        <p:spPr>
          <a:xfrm>
            <a:off x="0" y="1424297"/>
            <a:ext cx="9077325" cy="0"/>
          </a:xfrm>
          <a:prstGeom prst="line">
            <a:avLst/>
          </a:prstGeom>
          <a:ln>
            <a:solidFill>
              <a:srgbClr val="AD2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phique 28" descr="Graphique de tendance à la baisse avec un remplissage uni">
            <a:extLst>
              <a:ext uri="{FF2B5EF4-FFF2-40B4-BE49-F238E27FC236}">
                <a16:creationId xmlns:a16="http://schemas.microsoft.com/office/drawing/2014/main" id="{44E08D50-F56E-98A0-39FC-C59B0D57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44" y="4731414"/>
            <a:ext cx="481576" cy="481576"/>
          </a:xfrm>
          <a:prstGeom prst="rect">
            <a:avLst/>
          </a:prstGeom>
        </p:spPr>
      </p:pic>
      <p:pic>
        <p:nvPicPr>
          <p:cNvPr id="31" name="Graphique 30" descr="Étoile avec un remplissage uni">
            <a:extLst>
              <a:ext uri="{FF2B5EF4-FFF2-40B4-BE49-F238E27FC236}">
                <a16:creationId xmlns:a16="http://schemas.microsoft.com/office/drawing/2014/main" id="{F614145D-1653-E344-0CFB-04A2E0B4B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284" y="4040325"/>
            <a:ext cx="319896" cy="319896"/>
          </a:xfrm>
          <a:prstGeom prst="rect">
            <a:avLst/>
          </a:prstGeom>
        </p:spPr>
      </p:pic>
      <p:pic>
        <p:nvPicPr>
          <p:cNvPr id="33" name="Graphique 32" descr="Carrefour contour">
            <a:extLst>
              <a:ext uri="{FF2B5EF4-FFF2-40B4-BE49-F238E27FC236}">
                <a16:creationId xmlns:a16="http://schemas.microsoft.com/office/drawing/2014/main" id="{F41B45AE-CE78-A60B-84A0-DA3501E28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284" y="3273329"/>
            <a:ext cx="287448" cy="28744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44B6EF-268E-BFF9-A233-2393A5C532D0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FCF50-0670-CC38-734B-7FA39A52F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409" y="1996243"/>
            <a:ext cx="4628414" cy="21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AED9D77-5F9C-AECF-D5C6-F8ECD2F42F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38081" cy="1288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latin typeface="Montserrat Black" panose="00000A00000000000000" pitchFamily="2" charset="0"/>
              </a:rPr>
              <a:t>LE MODELE PARETO N’EST PAS TOUJOURS RESPECTE </a:t>
            </a:r>
          </a:p>
        </p:txBody>
      </p:sp>
      <p:pic>
        <p:nvPicPr>
          <p:cNvPr id="5" name="Espace réservé pour une image  7">
            <a:extLst>
              <a:ext uri="{FF2B5EF4-FFF2-40B4-BE49-F238E27FC236}">
                <a16:creationId xmlns:a16="http://schemas.microsoft.com/office/drawing/2014/main" id="{BE6F8972-C79D-3A5D-39F6-592B89DE4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964" r="7665"/>
          <a:stretch/>
        </p:blipFill>
        <p:spPr>
          <a:xfrm>
            <a:off x="7667625" y="10"/>
            <a:ext cx="452437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601A96-F424-2F06-456C-042726317F8E}"/>
              </a:ext>
            </a:extLst>
          </p:cNvPr>
          <p:cNvSpPr/>
          <p:nvPr/>
        </p:nvSpPr>
        <p:spPr>
          <a:xfrm>
            <a:off x="11497417" y="0"/>
            <a:ext cx="694583" cy="6858000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D6A366-9A49-AC24-0E31-5FD44941F3FA}"/>
              </a:ext>
            </a:extLst>
          </p:cNvPr>
          <p:cNvSpPr txBox="1"/>
          <p:nvPr/>
        </p:nvSpPr>
        <p:spPr>
          <a:xfrm>
            <a:off x="362139" y="2254313"/>
            <a:ext cx="6708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Nombre d'articles contribuant à 80 % du CA : 434 articles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Proportion de ces articles dans le catalogue : 60,78 %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Concentration des ventes 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moins marquée que ce que prévoit le principe de Pareto</a:t>
            </a: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D98B73-95BB-371C-21CA-193E8EFFFE08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735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BE6710-2C4C-D782-D764-888F7D6CD8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</p:spPr>
        <p:txBody>
          <a:bodyPr/>
          <a:lstStyle/>
          <a:p>
            <a:pPr algn="l"/>
            <a:fld id="{F7021451-1387-4CA6-816F-3879F97B5CBC}" type="slidenum">
              <a:rPr lang="en-US" b="0" smtClean="0"/>
              <a:t>9</a:t>
            </a:fld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7A7D59A-D3EC-09D8-86A0-CBD78D49F0CD}"/>
              </a:ext>
            </a:extLst>
          </p:cNvPr>
          <p:cNvGrpSpPr/>
          <p:nvPr/>
        </p:nvGrpSpPr>
        <p:grpSpPr>
          <a:xfrm>
            <a:off x="9261357" y="1260289"/>
            <a:ext cx="1278097" cy="852064"/>
            <a:chOff x="5252553" y="0"/>
            <a:chExt cx="1278097" cy="852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A404F7-BA85-9A02-E4EA-9BC1334EC4F3}"/>
                </a:ext>
              </a:extLst>
            </p:cNvPr>
            <p:cNvSpPr/>
            <p:nvPr/>
          </p:nvSpPr>
          <p:spPr>
            <a:xfrm>
              <a:off x="5252553" y="0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A9576B0-7C7F-9245-0AB0-A4F653899550}"/>
                </a:ext>
              </a:extLst>
            </p:cNvPr>
            <p:cNvSpPr txBox="1"/>
            <p:nvPr/>
          </p:nvSpPr>
          <p:spPr>
            <a:xfrm>
              <a:off x="5252553" y="0"/>
              <a:ext cx="1278097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b="1" kern="1200" dirty="0">
                  <a:solidFill>
                    <a:srgbClr val="E97132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Produit à fort prix unitaire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DE2E1C3-569C-9D65-625B-C2177BE1DBF4}"/>
              </a:ext>
            </a:extLst>
          </p:cNvPr>
          <p:cNvGrpSpPr/>
          <p:nvPr/>
        </p:nvGrpSpPr>
        <p:grpSpPr>
          <a:xfrm>
            <a:off x="9608536" y="4484927"/>
            <a:ext cx="2451384" cy="1770459"/>
            <a:chOff x="5197823" y="1051898"/>
            <a:chExt cx="2451384" cy="17704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C7E26B-2006-B538-7AEE-2BE37737B4C1}"/>
                </a:ext>
              </a:extLst>
            </p:cNvPr>
            <p:cNvSpPr/>
            <p:nvPr/>
          </p:nvSpPr>
          <p:spPr>
            <a:xfrm>
              <a:off x="5197823" y="1051898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F4C179E-8A56-E0C3-CB81-B8702553B671}"/>
                </a:ext>
              </a:extLst>
            </p:cNvPr>
            <p:cNvSpPr txBox="1"/>
            <p:nvPr/>
          </p:nvSpPr>
          <p:spPr>
            <a:xfrm>
              <a:off x="6128741" y="1970293"/>
              <a:ext cx="1520466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kern="1200" dirty="0">
                  <a:solidFill>
                    <a:srgbClr val="A02B93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Produit populaire en volume 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C83E338-248E-BC9D-F10F-B1D00D3517EB}"/>
              </a:ext>
            </a:extLst>
          </p:cNvPr>
          <p:cNvGrpSpPr/>
          <p:nvPr/>
        </p:nvGrpSpPr>
        <p:grpSpPr>
          <a:xfrm>
            <a:off x="4998309" y="4574569"/>
            <a:ext cx="1591802" cy="912218"/>
            <a:chOff x="4602521" y="2042675"/>
            <a:chExt cx="1591802" cy="9122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B96F7-24CD-B55C-0666-8F8B656426F2}"/>
                </a:ext>
              </a:extLst>
            </p:cNvPr>
            <p:cNvSpPr/>
            <p:nvPr/>
          </p:nvSpPr>
          <p:spPr>
            <a:xfrm>
              <a:off x="4916226" y="2102829"/>
              <a:ext cx="1278097" cy="8520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CF9EB9E-CD4E-72EE-2A9A-53EB32556A0F}"/>
                </a:ext>
              </a:extLst>
            </p:cNvPr>
            <p:cNvSpPr txBox="1"/>
            <p:nvPr/>
          </p:nvSpPr>
          <p:spPr>
            <a:xfrm>
              <a:off x="4602521" y="2042675"/>
              <a:ext cx="1584046" cy="8520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sz="1400" kern="1200" dirty="0">
                  <a:solidFill>
                    <a:srgbClr val="156082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Segmentation du catalogue 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B88B3-0AD9-C6A0-DD17-DE65AC6AB8D7}"/>
              </a:ext>
            </a:extLst>
          </p:cNvPr>
          <p:cNvSpPr/>
          <p:nvPr/>
        </p:nvSpPr>
        <p:spPr>
          <a:xfrm>
            <a:off x="0" y="-5582"/>
            <a:ext cx="694583" cy="6863582"/>
          </a:xfrm>
          <a:prstGeom prst="rect">
            <a:avLst/>
          </a:prstGeom>
          <a:solidFill>
            <a:srgbClr val="AD27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7AAB0F72-FBF0-CAA2-AFF5-5A748287AD8F}"/>
              </a:ext>
            </a:extLst>
          </p:cNvPr>
          <p:cNvSpPr txBox="1">
            <a:spLocks/>
          </p:cNvSpPr>
          <p:nvPr/>
        </p:nvSpPr>
        <p:spPr>
          <a:xfrm>
            <a:off x="823865" y="-5582"/>
            <a:ext cx="7469109" cy="1137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>
                <a:latin typeface="Montserrat Black" panose="00000A00000000000000" pitchFamily="2" charset="0"/>
              </a:rPr>
              <a:t>REPARTITION ENTRE VALEUR AJOUTEE ET VOLUME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38ECC0B-7FA2-B818-0A13-25FA0C56604B}"/>
              </a:ext>
            </a:extLst>
          </p:cNvPr>
          <p:cNvSpPr txBox="1"/>
          <p:nvPr/>
        </p:nvSpPr>
        <p:spPr>
          <a:xfrm>
            <a:off x="823865" y="2151672"/>
            <a:ext cx="7103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Nombre d'articles contribuant à 80 % des ventes en qté : 560 articles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Proportion de ces articles dans le catalogue : 78,43 %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D2B15A32-7E25-C103-BEC4-DCDD33D79CC5}"/>
              </a:ext>
            </a:extLst>
          </p:cNvPr>
          <p:cNvGrpSpPr/>
          <p:nvPr/>
        </p:nvGrpSpPr>
        <p:grpSpPr>
          <a:xfrm>
            <a:off x="6719393" y="1854677"/>
            <a:ext cx="3853534" cy="3548645"/>
            <a:chOff x="9377866" y="3024012"/>
            <a:chExt cx="319391" cy="294121"/>
          </a:xfrm>
        </p:grpSpPr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0E169040-80A5-335A-54A7-CC227EDAD93D}"/>
                </a:ext>
              </a:extLst>
            </p:cNvPr>
            <p:cNvSpPr/>
            <p:nvPr/>
          </p:nvSpPr>
          <p:spPr>
            <a:xfrm>
              <a:off x="9453279" y="3098057"/>
              <a:ext cx="243978" cy="220076"/>
            </a:xfrm>
            <a:custGeom>
              <a:avLst/>
              <a:gdLst>
                <a:gd name="connsiteX0" fmla="*/ 238586 w 243978"/>
                <a:gd name="connsiteY0" fmla="*/ 200278 h 220076"/>
                <a:gd name="connsiteX1" fmla="*/ 234543 w 243978"/>
                <a:gd name="connsiteY1" fmla="*/ 202975 h 220076"/>
                <a:gd name="connsiteX2" fmla="*/ 123337 w 243978"/>
                <a:gd name="connsiteY2" fmla="*/ 11464 h 220076"/>
                <a:gd name="connsiteX3" fmla="*/ 103118 w 243978"/>
                <a:gd name="connsiteY3" fmla="*/ 0 h 220076"/>
                <a:gd name="connsiteX4" fmla="*/ 103118 w 243978"/>
                <a:gd name="connsiteY4" fmla="*/ 0 h 220076"/>
                <a:gd name="connsiteX5" fmla="*/ 82899 w 243978"/>
                <a:gd name="connsiteY5" fmla="*/ 11464 h 220076"/>
                <a:gd name="connsiteX6" fmla="*/ 4044 w 243978"/>
                <a:gd name="connsiteY6" fmla="*/ 147005 h 220076"/>
                <a:gd name="connsiteX7" fmla="*/ 0 w 243978"/>
                <a:gd name="connsiteY7" fmla="*/ 151051 h 220076"/>
                <a:gd name="connsiteX8" fmla="*/ 4718 w 243978"/>
                <a:gd name="connsiteY8" fmla="*/ 155772 h 220076"/>
                <a:gd name="connsiteX9" fmla="*/ 9436 w 243978"/>
                <a:gd name="connsiteY9" fmla="*/ 151051 h 220076"/>
                <a:gd name="connsiteX10" fmla="*/ 9436 w 243978"/>
                <a:gd name="connsiteY10" fmla="*/ 149028 h 220076"/>
                <a:gd name="connsiteX11" fmla="*/ 88290 w 243978"/>
                <a:gd name="connsiteY11" fmla="*/ 13487 h 220076"/>
                <a:gd name="connsiteX12" fmla="*/ 103792 w 243978"/>
                <a:gd name="connsiteY12" fmla="*/ 4720 h 220076"/>
                <a:gd name="connsiteX13" fmla="*/ 103792 w 243978"/>
                <a:gd name="connsiteY13" fmla="*/ 4720 h 220076"/>
                <a:gd name="connsiteX14" fmla="*/ 119293 w 243978"/>
                <a:gd name="connsiteY14" fmla="*/ 13487 h 220076"/>
                <a:gd name="connsiteX15" fmla="*/ 230499 w 243978"/>
                <a:gd name="connsiteY15" fmla="*/ 204998 h 220076"/>
                <a:gd name="connsiteX16" fmla="*/ 225781 w 243978"/>
                <a:gd name="connsiteY16" fmla="*/ 207696 h 220076"/>
                <a:gd name="connsiteX17" fmla="*/ 225781 w 243978"/>
                <a:gd name="connsiteY17" fmla="*/ 212416 h 220076"/>
                <a:gd name="connsiteX18" fmla="*/ 239934 w 243978"/>
                <a:gd name="connsiteY18" fmla="*/ 219834 h 220076"/>
                <a:gd name="connsiteX19" fmla="*/ 243978 w 243978"/>
                <a:gd name="connsiteY19" fmla="*/ 217136 h 220076"/>
                <a:gd name="connsiteX20" fmla="*/ 243978 w 243978"/>
                <a:gd name="connsiteY20" fmla="*/ 200952 h 220076"/>
                <a:gd name="connsiteX21" fmla="*/ 239260 w 243978"/>
                <a:gd name="connsiteY21" fmla="*/ 198929 h 22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978" h="220076">
                  <a:moveTo>
                    <a:pt x="238586" y="200278"/>
                  </a:moveTo>
                  <a:lnTo>
                    <a:pt x="234543" y="202975"/>
                  </a:lnTo>
                  <a:lnTo>
                    <a:pt x="123337" y="11464"/>
                  </a:lnTo>
                  <a:cubicBezTo>
                    <a:pt x="119293" y="4046"/>
                    <a:pt x="111879" y="0"/>
                    <a:pt x="103118" y="0"/>
                  </a:cubicBezTo>
                  <a:lnTo>
                    <a:pt x="103118" y="0"/>
                  </a:lnTo>
                  <a:cubicBezTo>
                    <a:pt x="95030" y="0"/>
                    <a:pt x="87616" y="4046"/>
                    <a:pt x="82899" y="11464"/>
                  </a:cubicBezTo>
                  <a:lnTo>
                    <a:pt x="4044" y="147005"/>
                  </a:lnTo>
                  <a:cubicBezTo>
                    <a:pt x="2022" y="147005"/>
                    <a:pt x="0" y="149028"/>
                    <a:pt x="0" y="151051"/>
                  </a:cubicBezTo>
                  <a:cubicBezTo>
                    <a:pt x="0" y="153074"/>
                    <a:pt x="2022" y="155772"/>
                    <a:pt x="4718" y="155772"/>
                  </a:cubicBezTo>
                  <a:cubicBezTo>
                    <a:pt x="7414" y="155772"/>
                    <a:pt x="9436" y="153749"/>
                    <a:pt x="9436" y="151051"/>
                  </a:cubicBezTo>
                  <a:cubicBezTo>
                    <a:pt x="9436" y="148354"/>
                    <a:pt x="9436" y="149703"/>
                    <a:pt x="9436" y="149028"/>
                  </a:cubicBezTo>
                  <a:lnTo>
                    <a:pt x="88290" y="13487"/>
                  </a:lnTo>
                  <a:cubicBezTo>
                    <a:pt x="91660" y="8092"/>
                    <a:pt x="97052" y="4720"/>
                    <a:pt x="103792" y="4720"/>
                  </a:cubicBezTo>
                  <a:lnTo>
                    <a:pt x="103792" y="4720"/>
                  </a:lnTo>
                  <a:cubicBezTo>
                    <a:pt x="110532" y="4720"/>
                    <a:pt x="115923" y="8092"/>
                    <a:pt x="119293" y="13487"/>
                  </a:cubicBezTo>
                  <a:lnTo>
                    <a:pt x="230499" y="204998"/>
                  </a:lnTo>
                  <a:lnTo>
                    <a:pt x="225781" y="207696"/>
                  </a:lnTo>
                  <a:cubicBezTo>
                    <a:pt x="223759" y="209044"/>
                    <a:pt x="224433" y="211067"/>
                    <a:pt x="225781" y="212416"/>
                  </a:cubicBezTo>
                  <a:lnTo>
                    <a:pt x="239934" y="219834"/>
                  </a:lnTo>
                  <a:cubicBezTo>
                    <a:pt x="241956" y="220508"/>
                    <a:pt x="243978" y="219834"/>
                    <a:pt x="243978" y="217136"/>
                  </a:cubicBezTo>
                  <a:lnTo>
                    <a:pt x="243978" y="200952"/>
                  </a:lnTo>
                  <a:cubicBezTo>
                    <a:pt x="243304" y="198929"/>
                    <a:pt x="240608" y="197581"/>
                    <a:pt x="239260" y="198929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670D733D-B260-7FA6-479E-3F6279698E3B}"/>
                </a:ext>
              </a:extLst>
            </p:cNvPr>
            <p:cNvSpPr/>
            <p:nvPr/>
          </p:nvSpPr>
          <p:spPr>
            <a:xfrm>
              <a:off x="9440811" y="3024012"/>
              <a:ext cx="187728" cy="245354"/>
            </a:xfrm>
            <a:custGeom>
              <a:avLst/>
              <a:gdLst>
                <a:gd name="connsiteX0" fmla="*/ 108173 w 187728"/>
                <a:gd name="connsiteY0" fmla="*/ 14704 h 245354"/>
                <a:gd name="connsiteX1" fmla="*/ 112891 w 187728"/>
                <a:gd name="connsiteY1" fmla="*/ 16727 h 245354"/>
                <a:gd name="connsiteX2" fmla="*/ 3033 w 187728"/>
                <a:gd name="connsiteY2" fmla="*/ 208913 h 245354"/>
                <a:gd name="connsiteX3" fmla="*/ 3033 w 187728"/>
                <a:gd name="connsiteY3" fmla="*/ 231840 h 245354"/>
                <a:gd name="connsiteX4" fmla="*/ 3033 w 187728"/>
                <a:gd name="connsiteY4" fmla="*/ 231840 h 245354"/>
                <a:gd name="connsiteX5" fmla="*/ 23252 w 187728"/>
                <a:gd name="connsiteY5" fmla="*/ 243304 h 245354"/>
                <a:gd name="connsiteX6" fmla="*/ 179614 w 187728"/>
                <a:gd name="connsiteY6" fmla="*/ 243304 h 245354"/>
                <a:gd name="connsiteX7" fmla="*/ 185680 w 187728"/>
                <a:gd name="connsiteY7" fmla="*/ 244653 h 245354"/>
                <a:gd name="connsiteX8" fmla="*/ 187028 w 187728"/>
                <a:gd name="connsiteY8" fmla="*/ 238584 h 245354"/>
                <a:gd name="connsiteX9" fmla="*/ 180962 w 187728"/>
                <a:gd name="connsiteY9" fmla="*/ 237235 h 245354"/>
                <a:gd name="connsiteX10" fmla="*/ 179614 w 187728"/>
                <a:gd name="connsiteY10" fmla="*/ 238584 h 245354"/>
                <a:gd name="connsiteX11" fmla="*/ 23252 w 187728"/>
                <a:gd name="connsiteY11" fmla="*/ 238584 h 245354"/>
                <a:gd name="connsiteX12" fmla="*/ 7751 w 187728"/>
                <a:gd name="connsiteY12" fmla="*/ 229143 h 245354"/>
                <a:gd name="connsiteX13" fmla="*/ 7751 w 187728"/>
                <a:gd name="connsiteY13" fmla="*/ 229143 h 245354"/>
                <a:gd name="connsiteX14" fmla="*/ 7751 w 187728"/>
                <a:gd name="connsiteY14" fmla="*/ 210936 h 245354"/>
                <a:gd name="connsiteX15" fmla="*/ 117608 w 187728"/>
                <a:gd name="connsiteY15" fmla="*/ 18750 h 245354"/>
                <a:gd name="connsiteX16" fmla="*/ 122326 w 187728"/>
                <a:gd name="connsiteY16" fmla="*/ 21447 h 245354"/>
                <a:gd name="connsiteX17" fmla="*/ 126370 w 187728"/>
                <a:gd name="connsiteY17" fmla="*/ 18750 h 245354"/>
                <a:gd name="connsiteX18" fmla="*/ 126370 w 187728"/>
                <a:gd name="connsiteY18" fmla="*/ 2566 h 245354"/>
                <a:gd name="connsiteX19" fmla="*/ 121652 w 187728"/>
                <a:gd name="connsiteY19" fmla="*/ 543 h 245354"/>
                <a:gd name="connsiteX20" fmla="*/ 108173 w 187728"/>
                <a:gd name="connsiteY20" fmla="*/ 9309 h 245354"/>
                <a:gd name="connsiteX21" fmla="*/ 108173 w 187728"/>
                <a:gd name="connsiteY21" fmla="*/ 14030 h 24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28" h="245354">
                  <a:moveTo>
                    <a:pt x="108173" y="14704"/>
                  </a:moveTo>
                  <a:lnTo>
                    <a:pt x="112891" y="16727"/>
                  </a:lnTo>
                  <a:lnTo>
                    <a:pt x="3033" y="208913"/>
                  </a:lnTo>
                  <a:cubicBezTo>
                    <a:pt x="-1011" y="216330"/>
                    <a:pt x="-1011" y="224423"/>
                    <a:pt x="3033" y="231840"/>
                  </a:cubicBezTo>
                  <a:lnTo>
                    <a:pt x="3033" y="231840"/>
                  </a:lnTo>
                  <a:cubicBezTo>
                    <a:pt x="7077" y="239258"/>
                    <a:pt x="14491" y="243304"/>
                    <a:pt x="23252" y="243304"/>
                  </a:cubicBezTo>
                  <a:lnTo>
                    <a:pt x="179614" y="243304"/>
                  </a:lnTo>
                  <a:cubicBezTo>
                    <a:pt x="180962" y="245327"/>
                    <a:pt x="183658" y="246001"/>
                    <a:pt x="185680" y="244653"/>
                  </a:cubicBezTo>
                  <a:cubicBezTo>
                    <a:pt x="187701" y="243304"/>
                    <a:pt x="188375" y="240607"/>
                    <a:pt x="187028" y="238584"/>
                  </a:cubicBezTo>
                  <a:cubicBezTo>
                    <a:pt x="185680" y="236561"/>
                    <a:pt x="182984" y="235886"/>
                    <a:pt x="180962" y="237235"/>
                  </a:cubicBezTo>
                  <a:cubicBezTo>
                    <a:pt x="178940" y="238584"/>
                    <a:pt x="180288" y="237909"/>
                    <a:pt x="179614" y="238584"/>
                  </a:cubicBezTo>
                  <a:lnTo>
                    <a:pt x="23252" y="238584"/>
                  </a:lnTo>
                  <a:cubicBezTo>
                    <a:pt x="16512" y="238584"/>
                    <a:pt x="11121" y="235212"/>
                    <a:pt x="7751" y="229143"/>
                  </a:cubicBezTo>
                  <a:lnTo>
                    <a:pt x="7751" y="229143"/>
                  </a:lnTo>
                  <a:cubicBezTo>
                    <a:pt x="4381" y="223748"/>
                    <a:pt x="4381" y="217005"/>
                    <a:pt x="7751" y="210936"/>
                  </a:cubicBezTo>
                  <a:lnTo>
                    <a:pt x="117608" y="18750"/>
                  </a:lnTo>
                  <a:lnTo>
                    <a:pt x="122326" y="21447"/>
                  </a:lnTo>
                  <a:cubicBezTo>
                    <a:pt x="124348" y="22122"/>
                    <a:pt x="126370" y="21447"/>
                    <a:pt x="126370" y="18750"/>
                  </a:cubicBezTo>
                  <a:lnTo>
                    <a:pt x="126370" y="2566"/>
                  </a:lnTo>
                  <a:cubicBezTo>
                    <a:pt x="125696" y="543"/>
                    <a:pt x="123674" y="-806"/>
                    <a:pt x="121652" y="543"/>
                  </a:cubicBezTo>
                  <a:lnTo>
                    <a:pt x="108173" y="9309"/>
                  </a:lnTo>
                  <a:cubicBezTo>
                    <a:pt x="106151" y="10658"/>
                    <a:pt x="106825" y="12681"/>
                    <a:pt x="108173" y="1403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F84C07F7-0A3E-60F0-C578-41D4752D4C70}"/>
                </a:ext>
              </a:extLst>
            </p:cNvPr>
            <p:cNvSpPr/>
            <p:nvPr/>
          </p:nvSpPr>
          <p:spPr>
            <a:xfrm>
              <a:off x="9377866" y="3108962"/>
              <a:ext cx="263114" cy="184895"/>
            </a:xfrm>
            <a:custGeom>
              <a:avLst/>
              <a:gdLst>
                <a:gd name="connsiteX0" fmla="*/ 18799 w 263114"/>
                <a:gd name="connsiteY0" fmla="*/ 182629 h 184895"/>
                <a:gd name="connsiteX1" fmla="*/ 18799 w 263114"/>
                <a:gd name="connsiteY1" fmla="*/ 177235 h 184895"/>
                <a:gd name="connsiteX2" fmla="*/ 239862 w 263114"/>
                <a:gd name="connsiteY2" fmla="*/ 177235 h 184895"/>
                <a:gd name="connsiteX3" fmla="*/ 260082 w 263114"/>
                <a:gd name="connsiteY3" fmla="*/ 165771 h 184895"/>
                <a:gd name="connsiteX4" fmla="*/ 260082 w 263114"/>
                <a:gd name="connsiteY4" fmla="*/ 165771 h 184895"/>
                <a:gd name="connsiteX5" fmla="*/ 260082 w 263114"/>
                <a:gd name="connsiteY5" fmla="*/ 142844 h 184895"/>
                <a:gd name="connsiteX6" fmla="*/ 182575 w 263114"/>
                <a:gd name="connsiteY6" fmla="*/ 6628 h 184895"/>
                <a:gd name="connsiteX7" fmla="*/ 180553 w 263114"/>
                <a:gd name="connsiteY7" fmla="*/ 559 h 184895"/>
                <a:gd name="connsiteX8" fmla="*/ 174487 w 263114"/>
                <a:gd name="connsiteY8" fmla="*/ 1907 h 184895"/>
                <a:gd name="connsiteX9" fmla="*/ 175835 w 263114"/>
                <a:gd name="connsiteY9" fmla="*/ 7976 h 184895"/>
                <a:gd name="connsiteX10" fmla="*/ 177857 w 263114"/>
                <a:gd name="connsiteY10" fmla="*/ 7976 h 184895"/>
                <a:gd name="connsiteX11" fmla="*/ 255364 w 263114"/>
                <a:gd name="connsiteY11" fmla="*/ 144192 h 184895"/>
                <a:gd name="connsiteX12" fmla="*/ 255364 w 263114"/>
                <a:gd name="connsiteY12" fmla="*/ 162399 h 184895"/>
                <a:gd name="connsiteX13" fmla="*/ 255364 w 263114"/>
                <a:gd name="connsiteY13" fmla="*/ 162399 h 184895"/>
                <a:gd name="connsiteX14" fmla="*/ 239862 w 263114"/>
                <a:gd name="connsiteY14" fmla="*/ 171166 h 184895"/>
                <a:gd name="connsiteX15" fmla="*/ 18799 w 263114"/>
                <a:gd name="connsiteY15" fmla="*/ 171166 h 184895"/>
                <a:gd name="connsiteX16" fmla="*/ 18799 w 263114"/>
                <a:gd name="connsiteY16" fmla="*/ 165771 h 184895"/>
                <a:gd name="connsiteX17" fmla="*/ 14755 w 263114"/>
                <a:gd name="connsiteY17" fmla="*/ 163748 h 184895"/>
                <a:gd name="connsiteX18" fmla="*/ 1276 w 263114"/>
                <a:gd name="connsiteY18" fmla="*/ 172514 h 184895"/>
                <a:gd name="connsiteX19" fmla="*/ 1276 w 263114"/>
                <a:gd name="connsiteY19" fmla="*/ 177235 h 184895"/>
                <a:gd name="connsiteX20" fmla="*/ 15429 w 263114"/>
                <a:gd name="connsiteY20" fmla="*/ 184652 h 184895"/>
                <a:gd name="connsiteX21" fmla="*/ 19473 w 263114"/>
                <a:gd name="connsiteY21" fmla="*/ 181955 h 18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3114" h="184895">
                  <a:moveTo>
                    <a:pt x="18799" y="182629"/>
                  </a:moveTo>
                  <a:lnTo>
                    <a:pt x="18799" y="177235"/>
                  </a:lnTo>
                  <a:cubicBezTo>
                    <a:pt x="18799" y="177235"/>
                    <a:pt x="239862" y="177235"/>
                    <a:pt x="239862" y="177235"/>
                  </a:cubicBezTo>
                  <a:cubicBezTo>
                    <a:pt x="247950" y="177235"/>
                    <a:pt x="255364" y="173189"/>
                    <a:pt x="260082" y="165771"/>
                  </a:cubicBezTo>
                  <a:lnTo>
                    <a:pt x="260082" y="165771"/>
                  </a:lnTo>
                  <a:cubicBezTo>
                    <a:pt x="264125" y="158353"/>
                    <a:pt x="264125" y="150261"/>
                    <a:pt x="260082" y="142844"/>
                  </a:cubicBezTo>
                  <a:lnTo>
                    <a:pt x="182575" y="6628"/>
                  </a:lnTo>
                  <a:cubicBezTo>
                    <a:pt x="183923" y="4605"/>
                    <a:pt x="182575" y="1907"/>
                    <a:pt x="180553" y="559"/>
                  </a:cubicBezTo>
                  <a:cubicBezTo>
                    <a:pt x="178531" y="-790"/>
                    <a:pt x="175835" y="559"/>
                    <a:pt x="174487" y="1907"/>
                  </a:cubicBezTo>
                  <a:cubicBezTo>
                    <a:pt x="173139" y="3256"/>
                    <a:pt x="174487" y="6628"/>
                    <a:pt x="175835" y="7976"/>
                  </a:cubicBezTo>
                  <a:cubicBezTo>
                    <a:pt x="177183" y="9325"/>
                    <a:pt x="177183" y="7976"/>
                    <a:pt x="177857" y="7976"/>
                  </a:cubicBezTo>
                  <a:lnTo>
                    <a:pt x="255364" y="144192"/>
                  </a:lnTo>
                  <a:cubicBezTo>
                    <a:pt x="258734" y="149587"/>
                    <a:pt x="258734" y="156330"/>
                    <a:pt x="255364" y="162399"/>
                  </a:cubicBezTo>
                  <a:lnTo>
                    <a:pt x="255364" y="162399"/>
                  </a:lnTo>
                  <a:cubicBezTo>
                    <a:pt x="251994" y="167794"/>
                    <a:pt x="246602" y="171166"/>
                    <a:pt x="239862" y="171166"/>
                  </a:cubicBezTo>
                  <a:lnTo>
                    <a:pt x="18799" y="171166"/>
                  </a:lnTo>
                  <a:cubicBezTo>
                    <a:pt x="18799" y="171166"/>
                    <a:pt x="18799" y="165771"/>
                    <a:pt x="18799" y="165771"/>
                  </a:cubicBezTo>
                  <a:cubicBezTo>
                    <a:pt x="18799" y="163748"/>
                    <a:pt x="16778" y="162399"/>
                    <a:pt x="14755" y="163748"/>
                  </a:cubicBezTo>
                  <a:lnTo>
                    <a:pt x="1276" y="172514"/>
                  </a:lnTo>
                  <a:cubicBezTo>
                    <a:pt x="-746" y="173863"/>
                    <a:pt x="-72" y="176560"/>
                    <a:pt x="1276" y="177235"/>
                  </a:cubicBezTo>
                  <a:lnTo>
                    <a:pt x="15429" y="184652"/>
                  </a:lnTo>
                  <a:cubicBezTo>
                    <a:pt x="17452" y="185327"/>
                    <a:pt x="19473" y="184652"/>
                    <a:pt x="19473" y="18195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FB56F433-0F64-82E8-1992-F37A23C37106}"/>
              </a:ext>
            </a:extLst>
          </p:cNvPr>
          <p:cNvSpPr txBox="1"/>
          <p:nvPr/>
        </p:nvSpPr>
        <p:spPr>
          <a:xfrm>
            <a:off x="8145347" y="3889944"/>
            <a:ext cx="111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Stratégie Mixte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98C33D-FAA6-F855-85C1-82639706B6F6}"/>
              </a:ext>
            </a:extLst>
          </p:cNvPr>
          <p:cNvSpPr txBox="1"/>
          <p:nvPr/>
        </p:nvSpPr>
        <p:spPr>
          <a:xfrm>
            <a:off x="11849099" y="6527800"/>
            <a:ext cx="3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11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5B2671-431A-4D32-BBA9-E823CB41D54E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</TotalTime>
  <Words>734</Words>
  <Application>Microsoft Office PowerPoint</Application>
  <PresentationFormat>Grand écran</PresentationFormat>
  <Paragraphs>155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Montserrat Black</vt:lpstr>
      <vt:lpstr>Montserrat ExtraBold (En-têtes)</vt:lpstr>
      <vt:lpstr>Montserrat SemiBold</vt:lpstr>
      <vt:lpstr>Open Sans</vt:lpstr>
      <vt:lpstr>Open Sans Light</vt:lpstr>
      <vt:lpstr>Thème Office</vt:lpstr>
      <vt:lpstr>ANALYSE DU STOCK ET DES VENTES</vt:lpstr>
      <vt:lpstr>CONTEXTE ET OBJECTIFS</vt:lpstr>
      <vt:lpstr>Présentation PowerPoint</vt:lpstr>
      <vt:lpstr>Présentation PowerPoint</vt:lpstr>
      <vt:lpstr>Présentation PowerPoint</vt:lpstr>
      <vt:lpstr>Présentation PowerPoint</vt:lpstr>
      <vt:lpstr>ANALYSE DU TOP 20 ARTICLES  EN CA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Amine Ragued</dc:creator>
  <cp:lastModifiedBy>Amine Ragued</cp:lastModifiedBy>
  <cp:revision>2</cp:revision>
  <dcterms:created xsi:type="dcterms:W3CDTF">2024-11-03T12:51:24Z</dcterms:created>
  <dcterms:modified xsi:type="dcterms:W3CDTF">2024-11-07T14:16:45Z</dcterms:modified>
</cp:coreProperties>
</file>