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16"/>
  </p:notesMasterIdLst>
  <p:sldIdLst>
    <p:sldId id="256" r:id="rId2"/>
    <p:sldId id="257" r:id="rId3"/>
    <p:sldId id="258" r:id="rId4"/>
    <p:sldId id="264" r:id="rId5"/>
    <p:sldId id="259" r:id="rId6"/>
    <p:sldId id="260" r:id="rId7"/>
    <p:sldId id="265" r:id="rId8"/>
    <p:sldId id="262" r:id="rId9"/>
    <p:sldId id="261" r:id="rId10"/>
    <p:sldId id="263"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129" autoAdjust="0"/>
  </p:normalViewPr>
  <p:slideViewPr>
    <p:cSldViewPr snapToGrid="0">
      <p:cViewPr varScale="1">
        <p:scale>
          <a:sx n="66" d="100"/>
          <a:sy n="66" d="100"/>
        </p:scale>
        <p:origin x="5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0T05:37:31.419"/>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02F10D-92D8-45A4-86A9-41C6970082BD}" type="datetimeFigureOut">
              <a:rPr lang="LID4096" smtClean="0"/>
              <a:t>07/10/2023</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7D5C1-3B40-4457-AEB3-343DEDCEA65C}" type="slidenum">
              <a:rPr lang="LID4096" smtClean="0"/>
              <a:t>‹#›</a:t>
            </a:fld>
            <a:endParaRPr lang="LID4096"/>
          </a:p>
        </p:txBody>
      </p:sp>
    </p:spTree>
    <p:extLst>
      <p:ext uri="{BB962C8B-B14F-4D97-AF65-F5344CB8AC3E}">
        <p14:creationId xmlns:p14="http://schemas.microsoft.com/office/powerpoint/2010/main" val="2650536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3DF7D5C1-3B40-4457-AEB3-343DEDCEA65C}" type="slidenum">
              <a:rPr lang="LID4096" smtClean="0"/>
              <a:t>1</a:t>
            </a:fld>
            <a:endParaRPr lang="LID4096"/>
          </a:p>
        </p:txBody>
      </p:sp>
    </p:spTree>
    <p:extLst>
      <p:ext uri="{BB962C8B-B14F-4D97-AF65-F5344CB8AC3E}">
        <p14:creationId xmlns:p14="http://schemas.microsoft.com/office/powerpoint/2010/main" val="2468761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Model 3: Extended Multiple Linear Regression</a:t>
            </a:r>
          </a:p>
          <a:p>
            <a:pPr algn="l">
              <a:buFont typeface="Arial" panose="020B0604020202020204" pitchFamily="34" charset="0"/>
              <a:buChar char="•"/>
            </a:pPr>
            <a:r>
              <a:rPr lang="en-US" b="0" i="0" dirty="0">
                <a:solidFill>
                  <a:srgbClr val="374151"/>
                </a:solidFill>
                <a:effectLst/>
                <a:latin typeface="Söhne"/>
              </a:rPr>
              <a:t>R-squared: 0.606</a:t>
            </a:r>
          </a:p>
          <a:p>
            <a:pPr algn="l">
              <a:buFont typeface="Arial" panose="020B0604020202020204" pitchFamily="34" charset="0"/>
              <a:buChar char="•"/>
            </a:pPr>
            <a:r>
              <a:rPr lang="en-US" b="0" i="0" dirty="0">
                <a:solidFill>
                  <a:srgbClr val="374151"/>
                </a:solidFill>
                <a:effectLst/>
                <a:latin typeface="Söhne"/>
              </a:rPr>
              <a:t>Adjusted R-squared: 0.606</a:t>
            </a:r>
          </a:p>
          <a:p>
            <a:pPr algn="l">
              <a:buFont typeface="Arial" panose="020B0604020202020204" pitchFamily="34" charset="0"/>
              <a:buChar char="•"/>
            </a:pPr>
            <a:r>
              <a:rPr lang="en-US" b="0" i="0" dirty="0">
                <a:solidFill>
                  <a:srgbClr val="374151"/>
                </a:solidFill>
                <a:effectLst/>
                <a:latin typeface="Söhne"/>
              </a:rPr>
              <a:t>F-statistic: 3022</a:t>
            </a:r>
          </a:p>
          <a:p>
            <a:pPr algn="l"/>
            <a:r>
              <a:rPr lang="en-US" b="0" i="0" dirty="0">
                <a:solidFill>
                  <a:srgbClr val="374151"/>
                </a:solidFill>
                <a:effectLst/>
                <a:latin typeface="Söhne"/>
              </a:rPr>
              <a:t>Model 3 further extended the multiple linear regression by including additional predictor variables such as "bedrooms," "floors," and various "grade" categories. This enhanced model aimed to capture more nuanced features and characteristics of the houses to improve the accuracy of price predictions. The R-squared value of 0.606 indicates that approximately 60.6% of the variability in housing prices can be explained by the combination of predictor variables. The adjusted R-squared value remained the same, indicating that the inclusion of these additional variables did not significantly improve the model's fit. The F-statistic of 3022 confirms that the overall model fit is statistically significant.</a:t>
            </a:r>
          </a:p>
          <a:p>
            <a:endParaRPr lang="LID4096" dirty="0"/>
          </a:p>
        </p:txBody>
      </p:sp>
      <p:sp>
        <p:nvSpPr>
          <p:cNvPr id="4" name="Slide Number Placeholder 3"/>
          <p:cNvSpPr>
            <a:spLocks noGrp="1"/>
          </p:cNvSpPr>
          <p:nvPr>
            <p:ph type="sldNum" sz="quarter" idx="5"/>
          </p:nvPr>
        </p:nvSpPr>
        <p:spPr/>
        <p:txBody>
          <a:bodyPr/>
          <a:lstStyle/>
          <a:p>
            <a:fld id="{3DF7D5C1-3B40-4457-AEB3-343DEDCEA65C}" type="slidenum">
              <a:rPr lang="LID4096" smtClean="0"/>
              <a:t>10</a:t>
            </a:fld>
            <a:endParaRPr lang="LID4096"/>
          </a:p>
        </p:txBody>
      </p:sp>
    </p:spTree>
    <p:extLst>
      <p:ext uri="{BB962C8B-B14F-4D97-AF65-F5344CB8AC3E}">
        <p14:creationId xmlns:p14="http://schemas.microsoft.com/office/powerpoint/2010/main" val="2389098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Model Comparison:</a:t>
            </a:r>
          </a:p>
          <a:p>
            <a:pPr algn="l">
              <a:buFont typeface="+mj-lt"/>
              <a:buAutoNum type="arabicPeriod"/>
            </a:pPr>
            <a:r>
              <a:rPr lang="en-US" b="0" i="0" dirty="0">
                <a:solidFill>
                  <a:srgbClr val="374151"/>
                </a:solidFill>
                <a:effectLst/>
                <a:latin typeface="Söhne"/>
              </a:rPr>
              <a:t>Model 1: Simple Linear Regression with </a:t>
            </a:r>
            <a:r>
              <a:rPr lang="en-US" b="0" i="0" dirty="0" err="1">
                <a:solidFill>
                  <a:srgbClr val="374151"/>
                </a:solidFill>
                <a:effectLst/>
                <a:latin typeface="Söhne"/>
              </a:rPr>
              <a:t>sqft_living</a:t>
            </a:r>
            <a:r>
              <a:rPr lang="en-US" b="0" i="0" dirty="0">
                <a:solidFill>
                  <a:srgbClr val="374151"/>
                </a:solidFill>
                <a:effectLst/>
                <a:latin typeface="Söhne"/>
              </a:rPr>
              <a:t> as the predictor variable</a:t>
            </a:r>
          </a:p>
          <a:p>
            <a:pPr marL="742950" lvl="1" indent="-285750" algn="l">
              <a:buFont typeface="+mj-lt"/>
              <a:buAutoNum type="arabicPeriod"/>
            </a:pPr>
            <a:r>
              <a:rPr lang="en-US" b="0" i="0" dirty="0">
                <a:solidFill>
                  <a:srgbClr val="374151"/>
                </a:solidFill>
                <a:effectLst/>
                <a:latin typeface="Söhne"/>
              </a:rPr>
              <a:t>R-squared: 0.493</a:t>
            </a:r>
          </a:p>
          <a:p>
            <a:pPr algn="l">
              <a:buFont typeface="+mj-lt"/>
              <a:buAutoNum type="arabicPeriod"/>
            </a:pPr>
            <a:r>
              <a:rPr lang="en-US" b="0" i="0" dirty="0">
                <a:solidFill>
                  <a:srgbClr val="374151"/>
                </a:solidFill>
                <a:effectLst/>
                <a:latin typeface="Söhne"/>
              </a:rPr>
              <a:t>Model 2: Multiple Linear Regression with </a:t>
            </a:r>
            <a:r>
              <a:rPr lang="en-US" b="0" i="0" dirty="0" err="1">
                <a:solidFill>
                  <a:srgbClr val="374151"/>
                </a:solidFill>
                <a:effectLst/>
                <a:latin typeface="Söhne"/>
              </a:rPr>
              <a:t>sqft_living</a:t>
            </a:r>
            <a:r>
              <a:rPr lang="en-US" b="0" i="0" dirty="0">
                <a:solidFill>
                  <a:srgbClr val="374151"/>
                </a:solidFill>
                <a:effectLst/>
                <a:latin typeface="Söhne"/>
              </a:rPr>
              <a:t>, </a:t>
            </a:r>
            <a:r>
              <a:rPr lang="en-US" b="0" i="0" dirty="0" err="1">
                <a:solidFill>
                  <a:srgbClr val="374151"/>
                </a:solidFill>
                <a:effectLst/>
                <a:latin typeface="Söhne"/>
              </a:rPr>
              <a:t>sqft_above</a:t>
            </a:r>
            <a:r>
              <a:rPr lang="en-US" b="0" i="0" dirty="0">
                <a:solidFill>
                  <a:srgbClr val="374151"/>
                </a:solidFill>
                <a:effectLst/>
                <a:latin typeface="Söhne"/>
              </a:rPr>
              <a:t>, and sqft_living15 as predictor variables</a:t>
            </a:r>
          </a:p>
          <a:p>
            <a:pPr marL="742950" lvl="1" indent="-285750" algn="l">
              <a:buFont typeface="+mj-lt"/>
              <a:buAutoNum type="arabicPeriod"/>
            </a:pPr>
            <a:r>
              <a:rPr lang="en-US" b="0" i="0" dirty="0">
                <a:solidFill>
                  <a:srgbClr val="374151"/>
                </a:solidFill>
                <a:effectLst/>
                <a:latin typeface="Söhne"/>
              </a:rPr>
              <a:t>R-squared: 0.501</a:t>
            </a:r>
          </a:p>
          <a:p>
            <a:pPr algn="l">
              <a:buFont typeface="+mj-lt"/>
              <a:buAutoNum type="arabicPeriod"/>
            </a:pPr>
            <a:r>
              <a:rPr lang="en-US" b="0" i="0" dirty="0">
                <a:solidFill>
                  <a:srgbClr val="374151"/>
                </a:solidFill>
                <a:effectLst/>
                <a:latin typeface="Söhne"/>
              </a:rPr>
              <a:t>Model 3: Extended Multiple Linear Regression with additional predictor variables (bedrooms, floors, grade categories)</a:t>
            </a:r>
          </a:p>
          <a:p>
            <a:pPr marL="742950" lvl="1" indent="-285750" algn="l">
              <a:buFont typeface="+mj-lt"/>
              <a:buAutoNum type="arabicPeriod"/>
            </a:pPr>
            <a:r>
              <a:rPr lang="en-US" b="0" i="0" dirty="0">
                <a:solidFill>
                  <a:srgbClr val="374151"/>
                </a:solidFill>
                <a:effectLst/>
                <a:latin typeface="Söhne"/>
              </a:rPr>
              <a:t>R-squared: 0.606</a:t>
            </a:r>
          </a:p>
          <a:p>
            <a:pPr algn="l"/>
            <a:r>
              <a:rPr lang="en-US" b="0" i="0" dirty="0">
                <a:solidFill>
                  <a:srgbClr val="374151"/>
                </a:solidFill>
                <a:effectLst/>
                <a:latin typeface="Söhne"/>
              </a:rPr>
              <a:t>The three models were compared based on their R-squared values, which indicate the proportion of variance in the target variable (price) explained by the predictor variables. Model 3, the extended multiple linear regression model, achieved the highest R-squared value of 0.606, indicating that it explains approximately 60.6% of the variability in housing prices. Model 2, with an R-squared value of 0.501, performed slightly better than Model 1, which had an R-squared value of 0.493.</a:t>
            </a:r>
          </a:p>
          <a:p>
            <a:endParaRPr lang="LID4096" dirty="0"/>
          </a:p>
        </p:txBody>
      </p:sp>
      <p:sp>
        <p:nvSpPr>
          <p:cNvPr id="4" name="Slide Number Placeholder 3"/>
          <p:cNvSpPr>
            <a:spLocks noGrp="1"/>
          </p:cNvSpPr>
          <p:nvPr>
            <p:ph type="sldNum" sz="quarter" idx="5"/>
          </p:nvPr>
        </p:nvSpPr>
        <p:spPr/>
        <p:txBody>
          <a:bodyPr/>
          <a:lstStyle/>
          <a:p>
            <a:fld id="{3DF7D5C1-3B40-4457-AEB3-343DEDCEA65C}" type="slidenum">
              <a:rPr lang="LID4096" smtClean="0"/>
              <a:t>11</a:t>
            </a:fld>
            <a:endParaRPr lang="LID4096"/>
          </a:p>
        </p:txBody>
      </p:sp>
    </p:spTree>
    <p:extLst>
      <p:ext uri="{BB962C8B-B14F-4D97-AF65-F5344CB8AC3E}">
        <p14:creationId xmlns:p14="http://schemas.microsoft.com/office/powerpoint/2010/main" val="3437766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Based on the comparison of the regression models, it is recommended to focus on the extended multiple linear regression model (Model 3) for predicting housing prices.</a:t>
            </a:r>
          </a:p>
          <a:p>
            <a:pPr algn="l">
              <a:buFont typeface="Arial" panose="020B0604020202020204" pitchFamily="34" charset="0"/>
              <a:buChar char="•"/>
            </a:pPr>
            <a:r>
              <a:rPr lang="en-US" b="0" i="0" dirty="0">
                <a:solidFill>
                  <a:srgbClr val="374151"/>
                </a:solidFill>
                <a:effectLst/>
                <a:latin typeface="Söhne"/>
              </a:rPr>
              <a:t>Model 3 demonstrated the highest performance with an R-squared value of 0.606, explaining approximately 60.6% of the price variability.</a:t>
            </a:r>
          </a:p>
          <a:p>
            <a:pPr algn="l">
              <a:buFont typeface="Arial" panose="020B0604020202020204" pitchFamily="34" charset="0"/>
              <a:buChar char="•"/>
            </a:pPr>
            <a:r>
              <a:rPr lang="en-US" b="0" i="0" dirty="0">
                <a:solidFill>
                  <a:srgbClr val="374151"/>
                </a:solidFill>
                <a:effectLst/>
                <a:latin typeface="Söhne"/>
              </a:rPr>
              <a:t>To further enhance the models, consider additional feature engineering techniques to incorporate variables such as seasonality, neighborhood characteristics, and proximity to amenities.</a:t>
            </a:r>
          </a:p>
          <a:p>
            <a:pPr algn="l">
              <a:buFont typeface="Arial" panose="020B0604020202020204" pitchFamily="34" charset="0"/>
              <a:buChar char="•"/>
            </a:pPr>
            <a:r>
              <a:rPr lang="en-US" b="0" i="0" dirty="0">
                <a:solidFill>
                  <a:srgbClr val="374151"/>
                </a:solidFill>
                <a:effectLst/>
                <a:latin typeface="Söhne"/>
              </a:rPr>
              <a:t>Collecting more relevant data, such as property age, renovation status, and specific location attributes, can improve the models' accuracy and capture nuanced factors influencing housing prices.</a:t>
            </a:r>
          </a:p>
          <a:p>
            <a:pPr algn="l">
              <a:buFont typeface="Arial" panose="020B0604020202020204" pitchFamily="34" charset="0"/>
              <a:buChar char="•"/>
            </a:pPr>
            <a:r>
              <a:rPr lang="en-US" b="0" i="0" dirty="0">
                <a:solidFill>
                  <a:srgbClr val="374151"/>
                </a:solidFill>
                <a:effectLst/>
                <a:latin typeface="Söhne"/>
              </a:rPr>
              <a:t>Regularly update and retrain the models to ensure they remain accurate and reflective of the current real estate market trends.</a:t>
            </a:r>
          </a:p>
          <a:p>
            <a:pPr algn="l">
              <a:buFont typeface="Arial" panose="020B0604020202020204" pitchFamily="34" charset="0"/>
              <a:buChar char="•"/>
            </a:pPr>
            <a:r>
              <a:rPr lang="en-US" b="0" i="0" dirty="0">
                <a:solidFill>
                  <a:srgbClr val="374151"/>
                </a:solidFill>
                <a:effectLst/>
                <a:latin typeface="Söhne"/>
              </a:rPr>
              <a:t>It's important to evaluate the limitations of the models, such as multicollinearity, non-linearity, and outliers, and monitor their performance to identify areas for improvement.</a:t>
            </a:r>
          </a:p>
          <a:p>
            <a:endParaRPr lang="LID4096" dirty="0"/>
          </a:p>
        </p:txBody>
      </p:sp>
      <p:sp>
        <p:nvSpPr>
          <p:cNvPr id="4" name="Slide Number Placeholder 3"/>
          <p:cNvSpPr>
            <a:spLocks noGrp="1"/>
          </p:cNvSpPr>
          <p:nvPr>
            <p:ph type="sldNum" sz="quarter" idx="5"/>
          </p:nvPr>
        </p:nvSpPr>
        <p:spPr/>
        <p:txBody>
          <a:bodyPr/>
          <a:lstStyle/>
          <a:p>
            <a:fld id="{3DF7D5C1-3B40-4457-AEB3-343DEDCEA65C}" type="slidenum">
              <a:rPr lang="LID4096" smtClean="0"/>
              <a:t>12</a:t>
            </a:fld>
            <a:endParaRPr lang="LID4096"/>
          </a:p>
        </p:txBody>
      </p:sp>
    </p:spTree>
    <p:extLst>
      <p:ext uri="{BB962C8B-B14F-4D97-AF65-F5344CB8AC3E}">
        <p14:creationId xmlns:p14="http://schemas.microsoft.com/office/powerpoint/2010/main" val="468125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3DF7D5C1-3B40-4457-AEB3-343DEDCEA65C}" type="slidenum">
              <a:rPr lang="LID4096" smtClean="0"/>
              <a:t>13</a:t>
            </a:fld>
            <a:endParaRPr lang="LID4096"/>
          </a:p>
        </p:txBody>
      </p:sp>
    </p:spTree>
    <p:extLst>
      <p:ext uri="{BB962C8B-B14F-4D97-AF65-F5344CB8AC3E}">
        <p14:creationId xmlns:p14="http://schemas.microsoft.com/office/powerpoint/2010/main" val="3480491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The project revolves around predicting housing prices, a critical task for the real estate industry. The dataset used contains a comprehensive set of variables related to housing characteristics and sales. My initial analysis involved exploring the dataset to gain insights into the distribution and relationships between variables. Linear regression was chosen as the primary modeling technique due to its interpretability and simplicity.</a:t>
            </a:r>
          </a:p>
          <a:p>
            <a:pPr algn="l">
              <a:buFont typeface="Arial" panose="020B0604020202020204" pitchFamily="34" charset="0"/>
              <a:buChar char="•"/>
            </a:pPr>
            <a:r>
              <a:rPr lang="en-US" b="0" i="0" dirty="0">
                <a:solidFill>
                  <a:srgbClr val="374151"/>
                </a:solidFill>
                <a:effectLst/>
                <a:latin typeface="Söhne"/>
              </a:rPr>
              <a:t>We iteratively developed and refined our regression models, evaluating their performance using metrics such as R-squared and adjusted R-squared. This overview sets the stage for delving deeper into the specific steps and outcomes of our data modeling process.</a:t>
            </a:r>
          </a:p>
          <a:p>
            <a:endParaRPr lang="LID4096" dirty="0"/>
          </a:p>
        </p:txBody>
      </p:sp>
      <p:sp>
        <p:nvSpPr>
          <p:cNvPr id="4" name="Slide Number Placeholder 3"/>
          <p:cNvSpPr>
            <a:spLocks noGrp="1"/>
          </p:cNvSpPr>
          <p:nvPr>
            <p:ph type="sldNum" sz="quarter" idx="5"/>
          </p:nvPr>
        </p:nvSpPr>
        <p:spPr/>
        <p:txBody>
          <a:bodyPr/>
          <a:lstStyle/>
          <a:p>
            <a:fld id="{3DF7D5C1-3B40-4457-AEB3-343DEDCEA65C}" type="slidenum">
              <a:rPr lang="LID4096" smtClean="0"/>
              <a:t>2</a:t>
            </a:fld>
            <a:endParaRPr lang="LID4096"/>
          </a:p>
        </p:txBody>
      </p:sp>
    </p:spTree>
    <p:extLst>
      <p:ext uri="{BB962C8B-B14F-4D97-AF65-F5344CB8AC3E}">
        <p14:creationId xmlns:p14="http://schemas.microsoft.com/office/powerpoint/2010/main" val="2406252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Predicting housing prices is crucial for real estate companies, homeowners, and potential buyers to make informed decisions.</a:t>
            </a:r>
          </a:p>
          <a:p>
            <a:pPr algn="l">
              <a:buFont typeface="Arial" panose="020B0604020202020204" pitchFamily="34" charset="0"/>
              <a:buChar char="•"/>
            </a:pPr>
            <a:r>
              <a:rPr lang="en-US" b="0" i="0" dirty="0">
                <a:solidFill>
                  <a:srgbClr val="374151"/>
                </a:solidFill>
                <a:effectLst/>
                <a:latin typeface="Söhne"/>
              </a:rPr>
              <a:t>The dataset used for this analysis was obtained from reliable sources such as public real estate databases and internal company records.</a:t>
            </a:r>
          </a:p>
          <a:p>
            <a:pPr algn="l">
              <a:buFont typeface="Arial" panose="020B0604020202020204" pitchFamily="34" charset="0"/>
              <a:buChar char="•"/>
            </a:pPr>
            <a:r>
              <a:rPr lang="en-US" b="0" i="0" dirty="0">
                <a:solidFill>
                  <a:srgbClr val="374151"/>
                </a:solidFill>
                <a:effectLst/>
                <a:latin typeface="Söhne"/>
              </a:rPr>
              <a:t>Variables such as square footage, number of bedrooms and bathrooms, location, and property condition are important factors that impact housing prices.</a:t>
            </a:r>
          </a:p>
          <a:p>
            <a:pPr algn="l">
              <a:buFont typeface="Arial" panose="020B0604020202020204" pitchFamily="34" charset="0"/>
              <a:buChar char="•"/>
            </a:pPr>
            <a:r>
              <a:rPr lang="en-US" b="0" i="0" dirty="0">
                <a:solidFill>
                  <a:srgbClr val="374151"/>
                </a:solidFill>
                <a:effectLst/>
                <a:latin typeface="Söhne"/>
              </a:rPr>
              <a:t>The target variable, housing price, is of utmost importance as it directly reflects the market value of the property.</a:t>
            </a:r>
          </a:p>
          <a:p>
            <a:pPr algn="l">
              <a:buFont typeface="Arial" panose="020B0604020202020204" pitchFamily="34" charset="0"/>
              <a:buChar char="•"/>
            </a:pPr>
            <a:r>
              <a:rPr lang="en-US" b="0" i="0" dirty="0">
                <a:solidFill>
                  <a:srgbClr val="374151"/>
                </a:solidFill>
                <a:effectLst/>
                <a:latin typeface="Söhne"/>
              </a:rPr>
              <a:t>The project entails careful examination of the data quality, addressing missing values, outliers, and inconsistencies to ensure the accuracy of our analysis.</a:t>
            </a:r>
          </a:p>
          <a:p>
            <a:pPr algn="l">
              <a:buFont typeface="Arial" panose="020B0604020202020204" pitchFamily="34" charset="0"/>
              <a:buChar char="•"/>
            </a:pPr>
            <a:r>
              <a:rPr lang="en-US" b="0" i="0" dirty="0">
                <a:solidFill>
                  <a:srgbClr val="374151"/>
                </a:solidFill>
                <a:effectLst/>
                <a:latin typeface="Söhne"/>
              </a:rPr>
              <a:t>Our team leveraged domain knowledge in real estate to understand the underlying relationships between variables and guide the modeling process effectively.</a:t>
            </a:r>
          </a:p>
          <a:p>
            <a:endParaRPr lang="LID4096" dirty="0"/>
          </a:p>
        </p:txBody>
      </p:sp>
      <p:sp>
        <p:nvSpPr>
          <p:cNvPr id="4" name="Slide Number Placeholder 3"/>
          <p:cNvSpPr>
            <a:spLocks noGrp="1"/>
          </p:cNvSpPr>
          <p:nvPr>
            <p:ph type="sldNum" sz="quarter" idx="5"/>
          </p:nvPr>
        </p:nvSpPr>
        <p:spPr/>
        <p:txBody>
          <a:bodyPr/>
          <a:lstStyle/>
          <a:p>
            <a:fld id="{3DF7D5C1-3B40-4457-AEB3-343DEDCEA65C}" type="slidenum">
              <a:rPr lang="LID4096" smtClean="0"/>
              <a:t>3</a:t>
            </a:fld>
            <a:endParaRPr lang="LID4096"/>
          </a:p>
        </p:txBody>
      </p:sp>
    </p:spTree>
    <p:extLst>
      <p:ext uri="{BB962C8B-B14F-4D97-AF65-F5344CB8AC3E}">
        <p14:creationId xmlns:p14="http://schemas.microsoft.com/office/powerpoint/2010/main" val="325091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FFFFFF"/>
                </a:solidFill>
                <a:effectLst/>
                <a:latin typeface="Consolas" panose="020B0609020204030204" pitchFamily="49" charset="0"/>
              </a:rPr>
              <a:t>These data questions are crucial to understand the factors that influence the sale price of a house and to quantify the impact of each feature. By answering these questions, homeowners can leverage actionable insights regarding which features they should focus on during renovations to maximize the potential increase in their property's value.</a:t>
            </a:r>
          </a:p>
          <a:p>
            <a:br>
              <a:rPr lang="en-US" b="0" dirty="0">
                <a:solidFill>
                  <a:srgbClr val="FFFFFF"/>
                </a:solidFill>
                <a:effectLst/>
                <a:latin typeface="Consolas" panose="020B0609020204030204" pitchFamily="49" charset="0"/>
              </a:rPr>
            </a:br>
            <a:r>
              <a:rPr lang="en-US" b="0" dirty="0">
                <a:solidFill>
                  <a:srgbClr val="FFFFFF"/>
                </a:solidFill>
                <a:effectLst/>
                <a:latin typeface="Consolas" panose="020B0609020204030204" pitchFamily="49" charset="0"/>
              </a:rPr>
              <a:t>These questions are important from a business perspective because they allow the real estate agency to provide tailored recommendations to homeowners. By identifying the features that have a significant impact on the sale price, the agency can guide homeowners in making renovation decisions that are more likely to yield a higher return on investment.</a:t>
            </a:r>
          </a:p>
          <a:p>
            <a:endParaRPr lang="LID4096" dirty="0"/>
          </a:p>
        </p:txBody>
      </p:sp>
      <p:sp>
        <p:nvSpPr>
          <p:cNvPr id="4" name="Slide Number Placeholder 3"/>
          <p:cNvSpPr>
            <a:spLocks noGrp="1"/>
          </p:cNvSpPr>
          <p:nvPr>
            <p:ph type="sldNum" sz="quarter" idx="5"/>
          </p:nvPr>
        </p:nvSpPr>
        <p:spPr/>
        <p:txBody>
          <a:bodyPr/>
          <a:lstStyle/>
          <a:p>
            <a:fld id="{3DF7D5C1-3B40-4457-AEB3-343DEDCEA65C}" type="slidenum">
              <a:rPr lang="LID4096" smtClean="0"/>
              <a:t>4</a:t>
            </a:fld>
            <a:endParaRPr lang="LID4096"/>
          </a:p>
        </p:txBody>
      </p:sp>
    </p:spTree>
    <p:extLst>
      <p:ext uri="{BB962C8B-B14F-4D97-AF65-F5344CB8AC3E}">
        <p14:creationId xmlns:p14="http://schemas.microsoft.com/office/powerpoint/2010/main" val="3396832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This step entailed data preprocessing by handling missing values, encoding categorical variables, and scaling numerical variables to prepare the data for modeling.</a:t>
            </a:r>
          </a:p>
          <a:p>
            <a:pPr algn="l">
              <a:buFont typeface="Arial" panose="020B0604020202020204" pitchFamily="34" charset="0"/>
              <a:buChar char="•"/>
            </a:pPr>
            <a:r>
              <a:rPr lang="en-US" b="0" i="0" dirty="0">
                <a:solidFill>
                  <a:srgbClr val="374151"/>
                </a:solidFill>
                <a:effectLst/>
                <a:latin typeface="Söhne"/>
              </a:rPr>
              <a:t>Exploratory data analysis (EDA) allowed insights into the relationships between variables and identify potential outliers or anomalies.</a:t>
            </a:r>
          </a:p>
          <a:p>
            <a:pPr algn="l">
              <a:buFont typeface="Arial" panose="020B0604020202020204" pitchFamily="34" charset="0"/>
              <a:buChar char="•"/>
            </a:pPr>
            <a:r>
              <a:rPr lang="en-US" b="0" i="0" dirty="0">
                <a:solidFill>
                  <a:srgbClr val="374151"/>
                </a:solidFill>
                <a:effectLst/>
                <a:latin typeface="Söhne"/>
              </a:rPr>
              <a:t>To establish a baseline, a simple linear regression model was fit using only the square footage variable and compared it to more complex models.</a:t>
            </a:r>
          </a:p>
          <a:p>
            <a:pPr algn="l">
              <a:buFont typeface="Arial" panose="020B0604020202020204" pitchFamily="34" charset="0"/>
              <a:buChar char="•"/>
            </a:pPr>
            <a:r>
              <a:rPr lang="en-US" b="0" i="0" dirty="0">
                <a:solidFill>
                  <a:srgbClr val="374151"/>
                </a:solidFill>
                <a:effectLst/>
                <a:latin typeface="Söhne"/>
              </a:rPr>
              <a:t>Using various regression algorithms, we built multiple models by selecting relevant predictor variables based on domain knowledge and correlation analysis.</a:t>
            </a:r>
          </a:p>
          <a:p>
            <a:pPr algn="l">
              <a:buFont typeface="Arial" panose="020B0604020202020204" pitchFamily="34" charset="0"/>
              <a:buChar char="•"/>
            </a:pPr>
            <a:r>
              <a:rPr lang="en-US" b="0" i="0" dirty="0">
                <a:solidFill>
                  <a:srgbClr val="374151"/>
                </a:solidFill>
                <a:effectLst/>
                <a:latin typeface="Söhne"/>
              </a:rPr>
              <a:t>The models were evaluated using performance metrics such as R-squared, adjusted R-squared, and the F-statistic, and the model with the highest R-squared value was chosen as the best fit.</a:t>
            </a:r>
          </a:p>
          <a:p>
            <a:pPr algn="l">
              <a:buFont typeface="Arial" panose="020B0604020202020204" pitchFamily="34" charset="0"/>
              <a:buChar char="•"/>
            </a:pPr>
            <a:r>
              <a:rPr lang="en-US" b="0" i="0" dirty="0">
                <a:solidFill>
                  <a:srgbClr val="374151"/>
                </a:solidFill>
                <a:effectLst/>
                <a:latin typeface="Söhne"/>
              </a:rPr>
              <a:t>Significant variables like square footage, property grade, and waterfront status were found to strongly influence housing prices.</a:t>
            </a:r>
          </a:p>
        </p:txBody>
      </p:sp>
      <p:sp>
        <p:nvSpPr>
          <p:cNvPr id="4" name="Slide Number Placeholder 3"/>
          <p:cNvSpPr>
            <a:spLocks noGrp="1"/>
          </p:cNvSpPr>
          <p:nvPr>
            <p:ph type="sldNum" sz="quarter" idx="5"/>
          </p:nvPr>
        </p:nvSpPr>
        <p:spPr/>
        <p:txBody>
          <a:bodyPr/>
          <a:lstStyle/>
          <a:p>
            <a:fld id="{3DF7D5C1-3B40-4457-AEB3-343DEDCEA65C}" type="slidenum">
              <a:rPr lang="LID4096" smtClean="0"/>
              <a:t>5</a:t>
            </a:fld>
            <a:endParaRPr lang="LID4096"/>
          </a:p>
        </p:txBody>
      </p:sp>
    </p:spTree>
    <p:extLst>
      <p:ext uri="{BB962C8B-B14F-4D97-AF65-F5344CB8AC3E}">
        <p14:creationId xmlns:p14="http://schemas.microsoft.com/office/powerpoint/2010/main" val="1803861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FFFFFF"/>
                </a:solidFill>
                <a:effectLst/>
                <a:latin typeface="Consolas" panose="020B0609020204030204" pitchFamily="49" charset="0"/>
              </a:rPr>
              <a:t>The regression line represents the relationship between the predictor variables and the target variable (house prices) in the linear regression models. It shows how changes in the predictor variables are associated with changes in the predicted house prices.</a:t>
            </a:r>
          </a:p>
        </p:txBody>
      </p:sp>
      <p:sp>
        <p:nvSpPr>
          <p:cNvPr id="4" name="Slide Number Placeholder 3"/>
          <p:cNvSpPr>
            <a:spLocks noGrp="1"/>
          </p:cNvSpPr>
          <p:nvPr>
            <p:ph type="sldNum" sz="quarter" idx="5"/>
          </p:nvPr>
        </p:nvSpPr>
        <p:spPr/>
        <p:txBody>
          <a:bodyPr/>
          <a:lstStyle/>
          <a:p>
            <a:fld id="{3DF7D5C1-3B40-4457-AEB3-343DEDCEA65C}" type="slidenum">
              <a:rPr lang="LID4096" smtClean="0"/>
              <a:t>6</a:t>
            </a:fld>
            <a:endParaRPr lang="LID4096"/>
          </a:p>
        </p:txBody>
      </p:sp>
    </p:spTree>
    <p:extLst>
      <p:ext uri="{BB962C8B-B14F-4D97-AF65-F5344CB8AC3E}">
        <p14:creationId xmlns:p14="http://schemas.microsoft.com/office/powerpoint/2010/main" val="299437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Model 1: Simple Linear Regression</a:t>
            </a:r>
          </a:p>
          <a:p>
            <a:pPr algn="l">
              <a:buFont typeface="Arial" panose="020B0604020202020204" pitchFamily="34" charset="0"/>
              <a:buChar char="•"/>
            </a:pPr>
            <a:r>
              <a:rPr lang="en-US" b="0" i="0" dirty="0">
                <a:solidFill>
                  <a:srgbClr val="374151"/>
                </a:solidFill>
                <a:effectLst/>
                <a:latin typeface="Söhne"/>
              </a:rPr>
              <a:t>R-squared: 0.493</a:t>
            </a:r>
          </a:p>
          <a:p>
            <a:pPr algn="l">
              <a:buFont typeface="Arial" panose="020B0604020202020204" pitchFamily="34" charset="0"/>
              <a:buChar char="•"/>
            </a:pPr>
            <a:r>
              <a:rPr lang="en-US" b="0" i="0" dirty="0">
                <a:solidFill>
                  <a:srgbClr val="374151"/>
                </a:solidFill>
                <a:effectLst/>
                <a:latin typeface="Söhne"/>
              </a:rPr>
              <a:t>Adjusted R-squared: 0.493</a:t>
            </a:r>
          </a:p>
          <a:p>
            <a:pPr algn="l">
              <a:buFont typeface="Arial" panose="020B0604020202020204" pitchFamily="34" charset="0"/>
              <a:buChar char="•"/>
            </a:pPr>
            <a:r>
              <a:rPr lang="en-US" b="0" i="0" dirty="0">
                <a:solidFill>
                  <a:srgbClr val="374151"/>
                </a:solidFill>
                <a:effectLst/>
                <a:latin typeface="Söhne"/>
              </a:rPr>
              <a:t>F-statistic: 2.097e+04</a:t>
            </a:r>
          </a:p>
          <a:p>
            <a:pPr algn="l">
              <a:buFont typeface="Arial" panose="020B0604020202020204" pitchFamily="34" charset="0"/>
              <a:buChar char="•"/>
            </a:pPr>
            <a:endParaRPr lang="en-US" b="0" i="0" dirty="0">
              <a:solidFill>
                <a:srgbClr val="374151"/>
              </a:solidFill>
              <a:effectLst/>
              <a:latin typeface="Söhne"/>
            </a:endParaRPr>
          </a:p>
          <a:p>
            <a:pPr algn="l"/>
            <a:r>
              <a:rPr lang="en-US" b="0" i="0" dirty="0">
                <a:solidFill>
                  <a:srgbClr val="374151"/>
                </a:solidFill>
                <a:effectLst/>
                <a:latin typeface="Söhne"/>
              </a:rPr>
              <a:t>The first model utilized a simple linear regression approach with the predictor variable "</a:t>
            </a:r>
            <a:r>
              <a:rPr lang="en-US" b="0" i="0" dirty="0" err="1">
                <a:solidFill>
                  <a:srgbClr val="374151"/>
                </a:solidFill>
                <a:effectLst/>
                <a:latin typeface="Söhne"/>
              </a:rPr>
              <a:t>sqft_living</a:t>
            </a:r>
            <a:r>
              <a:rPr lang="en-US" b="0" i="0" dirty="0">
                <a:solidFill>
                  <a:srgbClr val="374151"/>
                </a:solidFill>
                <a:effectLst/>
                <a:latin typeface="Söhne"/>
              </a:rPr>
              <a:t>" to estimate housing prices. The model achieved an R-squared value of 0.493, indicating that approximately 49.3% of the variance in housing prices can be explained by the square footage of the living area. The adjusted R-squared value remained the same, indicating that adding more predictor variables did not significantly improve the model's performance. The F-statistic of 2.097e+04 suggests that the model's overall fit is statistically significant.</a:t>
            </a:r>
          </a:p>
          <a:p>
            <a:endParaRPr lang="LID4096" dirty="0"/>
          </a:p>
        </p:txBody>
      </p:sp>
      <p:sp>
        <p:nvSpPr>
          <p:cNvPr id="4" name="Slide Number Placeholder 3"/>
          <p:cNvSpPr>
            <a:spLocks noGrp="1"/>
          </p:cNvSpPr>
          <p:nvPr>
            <p:ph type="sldNum" sz="quarter" idx="5"/>
          </p:nvPr>
        </p:nvSpPr>
        <p:spPr/>
        <p:txBody>
          <a:bodyPr/>
          <a:lstStyle/>
          <a:p>
            <a:fld id="{3DF7D5C1-3B40-4457-AEB3-343DEDCEA65C}" type="slidenum">
              <a:rPr lang="LID4096" smtClean="0"/>
              <a:t>7</a:t>
            </a:fld>
            <a:endParaRPr lang="LID4096"/>
          </a:p>
        </p:txBody>
      </p:sp>
    </p:spTree>
    <p:extLst>
      <p:ext uri="{BB962C8B-B14F-4D97-AF65-F5344CB8AC3E}">
        <p14:creationId xmlns:p14="http://schemas.microsoft.com/office/powerpoint/2010/main" val="1130745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Model 2: Multiple Linear Regression</a:t>
            </a:r>
          </a:p>
          <a:p>
            <a:pPr algn="l">
              <a:buFont typeface="Arial" panose="020B0604020202020204" pitchFamily="34" charset="0"/>
              <a:buChar char="•"/>
            </a:pPr>
            <a:r>
              <a:rPr lang="en-US" b="0" i="0" dirty="0">
                <a:solidFill>
                  <a:srgbClr val="374151"/>
                </a:solidFill>
                <a:effectLst/>
                <a:latin typeface="Söhne"/>
              </a:rPr>
              <a:t>R-squared: 0.501</a:t>
            </a:r>
          </a:p>
          <a:p>
            <a:pPr algn="l">
              <a:buFont typeface="Arial" panose="020B0604020202020204" pitchFamily="34" charset="0"/>
              <a:buChar char="•"/>
            </a:pPr>
            <a:r>
              <a:rPr lang="en-US" b="0" i="0" dirty="0">
                <a:solidFill>
                  <a:srgbClr val="374151"/>
                </a:solidFill>
                <a:effectLst/>
                <a:latin typeface="Söhne"/>
              </a:rPr>
              <a:t>Adjusted R-squared: 0.501</a:t>
            </a:r>
          </a:p>
          <a:p>
            <a:pPr algn="l">
              <a:buFont typeface="Arial" panose="020B0604020202020204" pitchFamily="34" charset="0"/>
              <a:buChar char="•"/>
            </a:pPr>
            <a:r>
              <a:rPr lang="en-US" b="0" i="0" dirty="0">
                <a:solidFill>
                  <a:srgbClr val="374151"/>
                </a:solidFill>
                <a:effectLst/>
                <a:latin typeface="Söhne"/>
              </a:rPr>
              <a:t>F-statistic: 5423</a:t>
            </a:r>
          </a:p>
          <a:p>
            <a:pPr algn="l"/>
            <a:r>
              <a:rPr lang="en-US" b="0" i="0" dirty="0">
                <a:solidFill>
                  <a:srgbClr val="374151"/>
                </a:solidFill>
                <a:effectLst/>
                <a:latin typeface="Söhne"/>
              </a:rPr>
              <a:t>The second model expanded on Model 1 by incorporating additional predictor variables such as "</a:t>
            </a:r>
            <a:r>
              <a:rPr lang="en-US" b="0" i="0" dirty="0" err="1">
                <a:solidFill>
                  <a:srgbClr val="374151"/>
                </a:solidFill>
                <a:effectLst/>
                <a:latin typeface="Söhne"/>
              </a:rPr>
              <a:t>sqft_above</a:t>
            </a:r>
            <a:r>
              <a:rPr lang="en-US" b="0" i="0" dirty="0">
                <a:solidFill>
                  <a:srgbClr val="374151"/>
                </a:solidFill>
                <a:effectLst/>
                <a:latin typeface="Söhne"/>
              </a:rPr>
              <a:t>," "sqft_living15," and "bathrooms." This multiple linear regression model aimed to improve the prediction of housing prices by considering multiple factors simultaneously.</a:t>
            </a:r>
          </a:p>
          <a:p>
            <a:pPr algn="l"/>
            <a:endParaRPr lang="en-US" b="0" i="0" dirty="0">
              <a:solidFill>
                <a:srgbClr val="374151"/>
              </a:solidFill>
              <a:effectLst/>
              <a:latin typeface="Söhne"/>
            </a:endParaRPr>
          </a:p>
          <a:p>
            <a:pPr algn="l"/>
            <a:r>
              <a:rPr lang="en-US" b="0" i="0" dirty="0">
                <a:solidFill>
                  <a:srgbClr val="374151"/>
                </a:solidFill>
                <a:effectLst/>
                <a:latin typeface="Söhne"/>
              </a:rPr>
              <a:t> The R-squared value of 0.501 indicates that approximately 50.1% of the variability in housing prices can be explained by the combined effect of the predictor variables. The adjusted R-squared value remained the same, suggesting that the inclusion of these variables did not substantially improve the model's fit. The F-statistic of 5423 confirms that the overall model fit is statistically significant.</a:t>
            </a:r>
          </a:p>
        </p:txBody>
      </p:sp>
      <p:sp>
        <p:nvSpPr>
          <p:cNvPr id="4" name="Slide Number Placeholder 3"/>
          <p:cNvSpPr>
            <a:spLocks noGrp="1"/>
          </p:cNvSpPr>
          <p:nvPr>
            <p:ph type="sldNum" sz="quarter" idx="5"/>
          </p:nvPr>
        </p:nvSpPr>
        <p:spPr/>
        <p:txBody>
          <a:bodyPr/>
          <a:lstStyle/>
          <a:p>
            <a:fld id="{3DF7D5C1-3B40-4457-AEB3-343DEDCEA65C}" type="slidenum">
              <a:rPr lang="LID4096" smtClean="0"/>
              <a:t>8</a:t>
            </a:fld>
            <a:endParaRPr lang="LID4096"/>
          </a:p>
        </p:txBody>
      </p:sp>
    </p:spTree>
    <p:extLst>
      <p:ext uri="{BB962C8B-B14F-4D97-AF65-F5344CB8AC3E}">
        <p14:creationId xmlns:p14="http://schemas.microsoft.com/office/powerpoint/2010/main" val="3296711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FFFFFF"/>
                </a:solidFill>
                <a:effectLst/>
                <a:latin typeface="Consolas" panose="020B0609020204030204" pitchFamily="49" charset="0"/>
              </a:rPr>
              <a:t>The partial regression plot shows each predictor's marginal contribution, while taking into account the influence of other variables in the model.</a:t>
            </a:r>
          </a:p>
          <a:p>
            <a:br>
              <a:rPr lang="en-US" b="0" dirty="0">
                <a:solidFill>
                  <a:srgbClr val="FFFFFF"/>
                </a:solidFill>
                <a:effectLst/>
                <a:latin typeface="Consolas" panose="020B0609020204030204" pitchFamily="49" charset="0"/>
              </a:rPr>
            </a:br>
            <a:r>
              <a:rPr lang="en-US" b="0" dirty="0">
                <a:solidFill>
                  <a:srgbClr val="FFFFFF"/>
                </a:solidFill>
                <a:effectLst/>
                <a:latin typeface="Consolas" panose="020B0609020204030204" pitchFamily="49" charset="0"/>
              </a:rPr>
              <a:t>However, this observation indicates a violation of underlying assumptions such as homoskedasticity and linearity across 3 variables apart from '</a:t>
            </a:r>
            <a:r>
              <a:rPr lang="en-US" b="0" dirty="0" err="1">
                <a:solidFill>
                  <a:srgbClr val="FFFFFF"/>
                </a:solidFill>
                <a:effectLst/>
                <a:latin typeface="Consolas" panose="020B0609020204030204" pitchFamily="49" charset="0"/>
              </a:rPr>
              <a:t>sqft_living</a:t>
            </a:r>
            <a:r>
              <a:rPr lang="en-US" b="0" dirty="0">
                <a:solidFill>
                  <a:srgbClr val="FFFFFF"/>
                </a:solidFill>
                <a:effectLst/>
                <a:latin typeface="Consolas" panose="020B0609020204030204" pitchFamily="49" charset="0"/>
              </a:rPr>
              <a:t>' with some linearity. Hence, our model is still not a good fit for our case.</a:t>
            </a:r>
          </a:p>
        </p:txBody>
      </p:sp>
      <p:sp>
        <p:nvSpPr>
          <p:cNvPr id="4" name="Slide Number Placeholder 3"/>
          <p:cNvSpPr>
            <a:spLocks noGrp="1"/>
          </p:cNvSpPr>
          <p:nvPr>
            <p:ph type="sldNum" sz="quarter" idx="5"/>
          </p:nvPr>
        </p:nvSpPr>
        <p:spPr/>
        <p:txBody>
          <a:bodyPr/>
          <a:lstStyle/>
          <a:p>
            <a:fld id="{3DF7D5C1-3B40-4457-AEB3-343DEDCEA65C}" type="slidenum">
              <a:rPr lang="LID4096" smtClean="0"/>
              <a:t>9</a:t>
            </a:fld>
            <a:endParaRPr lang="LID4096"/>
          </a:p>
        </p:txBody>
      </p:sp>
    </p:spTree>
    <p:extLst>
      <p:ext uri="{BB962C8B-B14F-4D97-AF65-F5344CB8AC3E}">
        <p14:creationId xmlns:p14="http://schemas.microsoft.com/office/powerpoint/2010/main" val="959790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7/10/2023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961169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7/10/2023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37729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7/10/2023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70116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7/10/2023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70982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7/10/2023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30858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7/10/2023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12775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7/10/2023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72237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7/10/2023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96005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7/10/2023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78958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7/10/2023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6320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7/10/2023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5404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7/10/2023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92319620"/>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09" r:id="rId6"/>
    <p:sldLayoutId id="2147483705" r:id="rId7"/>
    <p:sldLayoutId id="2147483706" r:id="rId8"/>
    <p:sldLayoutId id="2147483707" r:id="rId9"/>
    <p:sldLayoutId id="2147483708" r:id="rId10"/>
    <p:sldLayoutId id="2147483710"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2476C15-4C5A-8896-C792-5CA7C509FE7C}"/>
              </a:ext>
            </a:extLst>
          </p:cNvPr>
          <p:cNvPicPr>
            <a:picLocks noChangeAspect="1"/>
          </p:cNvPicPr>
          <p:nvPr/>
        </p:nvPicPr>
        <p:blipFill rotWithShape="1">
          <a:blip r:embed="rId3">
            <a:alphaModFix amt="50000"/>
          </a:blip>
          <a:srcRect t="15709" r="-1" b="-1"/>
          <a:stretch/>
        </p:blipFill>
        <p:spPr>
          <a:xfrm>
            <a:off x="20" y="10"/>
            <a:ext cx="12188930" cy="6857990"/>
          </a:xfrm>
          <a:prstGeom prst="rect">
            <a:avLst/>
          </a:prstGeom>
        </p:spPr>
      </p:pic>
      <p:sp>
        <p:nvSpPr>
          <p:cNvPr id="2" name="Title 1">
            <a:extLst>
              <a:ext uri="{FF2B5EF4-FFF2-40B4-BE49-F238E27FC236}">
                <a16:creationId xmlns:a16="http://schemas.microsoft.com/office/drawing/2014/main" id="{3B1DB299-7315-C596-69D2-64D9FE778070}"/>
              </a:ext>
            </a:extLst>
          </p:cNvPr>
          <p:cNvSpPr>
            <a:spLocks noGrp="1"/>
          </p:cNvSpPr>
          <p:nvPr>
            <p:ph type="ctrTitle"/>
          </p:nvPr>
        </p:nvSpPr>
        <p:spPr>
          <a:xfrm>
            <a:off x="992459" y="1122363"/>
            <a:ext cx="10181063" cy="3063240"/>
          </a:xfrm>
        </p:spPr>
        <p:txBody>
          <a:bodyPr>
            <a:noAutofit/>
          </a:bodyPr>
          <a:lstStyle/>
          <a:p>
            <a:pPr algn="ctr"/>
            <a:r>
              <a:rPr lang="en-US" sz="7200" dirty="0">
                <a:latin typeface="Times New Roman" panose="02020603050405020304" pitchFamily="18" charset="0"/>
                <a:cs typeface="Times New Roman" panose="02020603050405020304" pitchFamily="18" charset="0"/>
              </a:rPr>
              <a:t>Phase-2-Project: House Sales in King County, USA</a:t>
            </a:r>
            <a:endParaRPr lang="LID4096" sz="7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4ACD903-F6A8-FCDF-4EBB-F08D24F786EF}"/>
              </a:ext>
            </a:extLst>
          </p:cNvPr>
          <p:cNvSpPr>
            <a:spLocks noGrp="1"/>
          </p:cNvSpPr>
          <p:nvPr>
            <p:ph type="subTitle" idx="1"/>
          </p:nvPr>
        </p:nvSpPr>
        <p:spPr>
          <a:xfrm>
            <a:off x="1524000" y="4599432"/>
            <a:ext cx="9144000" cy="1225296"/>
          </a:xfrm>
        </p:spPr>
        <p:txBody>
          <a:bodyPr>
            <a:normAutofit/>
          </a:bodyPr>
          <a:lstStyle/>
          <a:p>
            <a:pPr algn="ctr"/>
            <a:r>
              <a:rPr lang="en-US" sz="6600" b="1" dirty="0">
                <a:solidFill>
                  <a:schemeClr val="bg1"/>
                </a:solidFill>
              </a:rPr>
              <a:t>By Joseph Kinuthia</a:t>
            </a:r>
            <a:endParaRPr lang="LID4096" sz="6600" b="1" dirty="0">
              <a:solidFill>
                <a:schemeClr val="bg1"/>
              </a:solidFill>
            </a:endParaRPr>
          </a:p>
        </p:txBody>
      </p:sp>
      <p:sp>
        <p:nvSpPr>
          <p:cNvPr id="11" name="Rectangle 6">
            <a:extLst>
              <a:ext uri="{FF2B5EF4-FFF2-40B4-BE49-F238E27FC236}">
                <a16:creationId xmlns:a16="http://schemas.microsoft.com/office/drawing/2014/main" id="{04D8AD8F-EF7F-481F-B99A-B85138970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60325" cap="rnd">
            <a:solidFill>
              <a:schemeClr val="tx1"/>
            </a:solidFill>
            <a:roun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565012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ED899-373E-F310-C369-9A25C010B5E9}"/>
              </a:ext>
            </a:extLst>
          </p:cNvPr>
          <p:cNvSpPr>
            <a:spLocks noGrp="1"/>
          </p:cNvSpPr>
          <p:nvPr>
            <p:ph type="title"/>
          </p:nvPr>
        </p:nvSpPr>
        <p:spPr>
          <a:xfrm>
            <a:off x="838200" y="1"/>
            <a:ext cx="10515600" cy="515388"/>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Model 3</a:t>
            </a:r>
            <a:endParaRPr lang="LID4096"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3739124-DC29-B5D6-7E64-066DC887404F}"/>
              </a:ext>
            </a:extLst>
          </p:cNvPr>
          <p:cNvPicPr>
            <a:picLocks noChangeAspect="1"/>
          </p:cNvPicPr>
          <p:nvPr/>
        </p:nvPicPr>
        <p:blipFill>
          <a:blip r:embed="rId3"/>
          <a:stretch>
            <a:fillRect/>
          </a:stretch>
        </p:blipFill>
        <p:spPr>
          <a:xfrm>
            <a:off x="1" y="515389"/>
            <a:ext cx="12192000" cy="6342610"/>
          </a:xfrm>
          <a:prstGeom prst="rect">
            <a:avLst/>
          </a:prstGeom>
        </p:spPr>
      </p:pic>
    </p:spTree>
    <p:extLst>
      <p:ext uri="{BB962C8B-B14F-4D97-AF65-F5344CB8AC3E}">
        <p14:creationId xmlns:p14="http://schemas.microsoft.com/office/powerpoint/2010/main" val="2843957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48F9-E28F-A867-681A-021ACCBA78F3}"/>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Model Comparison</a:t>
            </a:r>
            <a:endParaRPr lang="LID4096"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B8D827-33E0-FB6C-77F6-E170819151C2}"/>
              </a:ext>
            </a:extLst>
          </p:cNvPr>
          <p:cNvSpPr>
            <a:spLocks noGrp="1"/>
          </p:cNvSpPr>
          <p:nvPr>
            <p:ph idx="1"/>
          </p:nvPr>
        </p:nvSpPr>
        <p:spPr>
          <a:xfrm>
            <a:off x="266007" y="1690688"/>
            <a:ext cx="11621193" cy="5009370"/>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The R-squared value increases from the first model (0.493) to the second model (0.501) and further to the third model (0.606). This indicates that each subsequent model explains a higher percentage of the variance in house prices, suggesting improved model performance.</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inclusion of additional variables in the second and third models allows for a more comprehensive understanding of the factors influencing house prices. While the first model solely relies on '</a:t>
            </a:r>
            <a:r>
              <a:rPr lang="en-US" sz="2400" dirty="0" err="1">
                <a:latin typeface="Times New Roman" panose="02020603050405020304" pitchFamily="18" charset="0"/>
                <a:cs typeface="Times New Roman" panose="02020603050405020304" pitchFamily="18" charset="0"/>
              </a:rPr>
              <a:t>sqft_living</a:t>
            </a:r>
            <a:r>
              <a:rPr lang="en-US" sz="2400" dirty="0">
                <a:latin typeface="Times New Roman" panose="02020603050405020304" pitchFamily="18" charset="0"/>
                <a:cs typeface="Times New Roman" panose="02020603050405020304" pitchFamily="18" charset="0"/>
              </a:rPr>
              <a:t>', the third model expands further by incorporating many variables.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Overall, the third model demonstrates the highest R-squared value and includes a more extensive set of predictor variables, indicating the best fit to the data and potentially capturing more of the underlying relationships between predictors and house prices.</a:t>
            </a:r>
            <a:endParaRPr lang="LID4096"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8873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D279B1-3083-029F-1CA0-8C2CAD7F4D13}"/>
              </a:ext>
            </a:extLst>
          </p:cNvPr>
          <p:cNvSpPr>
            <a:spLocks noGrp="1"/>
          </p:cNvSpPr>
          <p:nvPr>
            <p:ph type="title"/>
          </p:nvPr>
        </p:nvSpPr>
        <p:spPr>
          <a:xfrm>
            <a:off x="576072" y="238539"/>
            <a:ext cx="11018520" cy="1434415"/>
          </a:xfrm>
        </p:spPr>
        <p:txBody>
          <a:bodyPr anchor="b">
            <a:normAutofit/>
          </a:bodyPr>
          <a:lstStyle/>
          <a:p>
            <a:r>
              <a:rPr lang="en-US" sz="7200" b="1">
                <a:latin typeface="Times New Roman" panose="02020603050405020304" pitchFamily="18" charset="0"/>
                <a:cs typeface="Times New Roman" panose="02020603050405020304" pitchFamily="18" charset="0"/>
              </a:rPr>
              <a:t>Recommendations</a:t>
            </a:r>
            <a:endParaRPr lang="LID4096" sz="7200" b="1">
              <a:latin typeface="Times New Roman" panose="02020603050405020304" pitchFamily="18" charset="0"/>
              <a:cs typeface="Times New Roman" panose="02020603050405020304" pitchFamily="18" charset="0"/>
            </a:endParaRPr>
          </a:p>
        </p:txBody>
      </p:sp>
      <p:sp>
        <p:nvSpPr>
          <p:cNvPr id="1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E7296A"/>
          </a:solidFill>
          <a:ln w="38100" cap="rnd">
            <a:solidFill>
              <a:srgbClr val="E7296A"/>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FD24D74-CFC8-C727-A0A4-CD2D683E1FF2}"/>
              </a:ext>
            </a:extLst>
          </p:cNvPr>
          <p:cNvSpPr>
            <a:spLocks noGrp="1"/>
          </p:cNvSpPr>
          <p:nvPr>
            <p:ph idx="1"/>
          </p:nvPr>
        </p:nvSpPr>
        <p:spPr>
          <a:xfrm>
            <a:off x="572493" y="2071316"/>
            <a:ext cx="6713552" cy="4119172"/>
          </a:xfrm>
        </p:spPr>
        <p:txBody>
          <a:bodyPr anchor="t">
            <a:normAutofit/>
          </a:bodyPr>
          <a:lstStyle/>
          <a:p>
            <a:pPr>
              <a:lnSpc>
                <a:spcPct val="100000"/>
              </a:lnSpc>
            </a:pPr>
            <a:r>
              <a:rPr lang="en-US" sz="2000" b="0" i="0" dirty="0">
                <a:effectLst/>
                <a:latin typeface="Söhne"/>
              </a:rPr>
              <a:t>Focus on the extended multiple linear regression model (Model 3): Based on the model comparison, Model 3 demonstrated the highest performance in predicting housing prices.</a:t>
            </a:r>
          </a:p>
          <a:p>
            <a:pPr>
              <a:lnSpc>
                <a:spcPct val="100000"/>
              </a:lnSpc>
            </a:pPr>
            <a:r>
              <a:rPr lang="en-US" sz="2000" b="0" i="0" dirty="0">
                <a:effectLst/>
                <a:latin typeface="Söhne"/>
              </a:rPr>
              <a:t>Consider exploring additional feature engineering techniques to enhance the predictive power of the regression models.</a:t>
            </a:r>
            <a:endParaRPr lang="en-US" sz="2000" dirty="0">
              <a:latin typeface="Söhne"/>
            </a:endParaRPr>
          </a:p>
          <a:p>
            <a:pPr>
              <a:lnSpc>
                <a:spcPct val="100000"/>
              </a:lnSpc>
            </a:pPr>
            <a:r>
              <a:rPr lang="en-US" sz="2000" b="0" i="0" dirty="0">
                <a:effectLst/>
                <a:latin typeface="Söhne"/>
              </a:rPr>
              <a:t>Collect more relevant data: To further improve the accuracy of the models, consider collecting additional data that may have an impact on housing prices, such as property age, renovation status, and specific location attributes.</a:t>
            </a:r>
            <a:endParaRPr lang="LID4096" sz="2000" dirty="0"/>
          </a:p>
        </p:txBody>
      </p:sp>
      <p:pic>
        <p:nvPicPr>
          <p:cNvPr id="4" name="Picture 3">
            <a:extLst>
              <a:ext uri="{FF2B5EF4-FFF2-40B4-BE49-F238E27FC236}">
                <a16:creationId xmlns:a16="http://schemas.microsoft.com/office/drawing/2014/main" id="{06C4E4E8-C8A4-08F5-2224-1B579FA1CABB}"/>
              </a:ext>
            </a:extLst>
          </p:cNvPr>
          <p:cNvPicPr>
            <a:picLocks noChangeAspect="1"/>
          </p:cNvPicPr>
          <p:nvPr/>
        </p:nvPicPr>
        <p:blipFill rotWithShape="1">
          <a:blip r:embed="rId3"/>
          <a:srcRect l="24223" r="25511" b="2"/>
          <a:stretch/>
        </p:blipFill>
        <p:spPr>
          <a:xfrm>
            <a:off x="7675658" y="2093976"/>
            <a:ext cx="3941064" cy="4096512"/>
          </a:xfrm>
          <a:prstGeom prst="rect">
            <a:avLst/>
          </a:prstGeom>
        </p:spPr>
      </p:pic>
    </p:spTree>
    <p:extLst>
      <p:ext uri="{BB962C8B-B14F-4D97-AF65-F5344CB8AC3E}">
        <p14:creationId xmlns:p14="http://schemas.microsoft.com/office/powerpoint/2010/main" val="3298157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3A42ED-6E24-EF7D-274F-86719BFE9C56}"/>
              </a:ext>
            </a:extLst>
          </p:cNvPr>
          <p:cNvSpPr>
            <a:spLocks noGrp="1"/>
          </p:cNvSpPr>
          <p:nvPr>
            <p:ph type="title"/>
          </p:nvPr>
        </p:nvSpPr>
        <p:spPr>
          <a:xfrm>
            <a:off x="4298819" y="34237"/>
            <a:ext cx="4818888" cy="1476801"/>
          </a:xfrm>
        </p:spPr>
        <p:txBody>
          <a:bodyPr anchor="b">
            <a:normAutofit/>
          </a:bodyPr>
          <a:lstStyle/>
          <a:p>
            <a:r>
              <a:rPr lang="en-US" sz="5600" b="1" dirty="0">
                <a:latin typeface="Times New Roman" panose="02020603050405020304" pitchFamily="18" charset="0"/>
                <a:cs typeface="Times New Roman" panose="02020603050405020304" pitchFamily="18" charset="0"/>
              </a:rPr>
              <a:t>Next Steps</a:t>
            </a:r>
            <a:endParaRPr lang="LID4096" sz="5600" b="1" dirty="0">
              <a:latin typeface="Times New Roman" panose="02020603050405020304" pitchFamily="18" charset="0"/>
              <a:cs typeface="Times New Roman" panose="02020603050405020304" pitchFamily="18" charset="0"/>
            </a:endParaRPr>
          </a:p>
        </p:txBody>
      </p:sp>
      <p:sp>
        <p:nvSpPr>
          <p:cNvPr id="1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81825"/>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E7296A"/>
          </a:solidFill>
          <a:ln w="38100" cap="rnd">
            <a:solidFill>
              <a:srgbClr val="E7296A"/>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069CC1-BC71-DB31-0E77-E3ECB99C76DF}"/>
              </a:ext>
            </a:extLst>
          </p:cNvPr>
          <p:cNvSpPr>
            <a:spLocks noGrp="1"/>
          </p:cNvSpPr>
          <p:nvPr>
            <p:ph idx="1"/>
          </p:nvPr>
        </p:nvSpPr>
        <p:spPr>
          <a:xfrm>
            <a:off x="3739319" y="2442137"/>
            <a:ext cx="7773094" cy="4363338"/>
          </a:xfrm>
        </p:spPr>
        <p:txBody>
          <a:bodyPr anchor="t">
            <a:normAutofit lnSpcReduction="10000"/>
          </a:bodyPr>
          <a:lstStyle/>
          <a:p>
            <a:pPr>
              <a:lnSpc>
                <a:spcPct val="100000"/>
              </a:lnSpc>
            </a:pPr>
            <a:r>
              <a:rPr lang="en-US" sz="1800" dirty="0">
                <a:latin typeface="Times New Roman" panose="02020603050405020304" pitchFamily="18" charset="0"/>
                <a:cs typeface="Times New Roman" panose="02020603050405020304" pitchFamily="18" charset="0"/>
              </a:rPr>
              <a:t>Feature Engineering: Explore additional transformations or combinations of variables that may enhance the predictive power of the model. Feature engineering techniques like polynomial features, logarithmic transformations, or interaction terms could capture non-linear relationships.</a:t>
            </a:r>
          </a:p>
          <a:p>
            <a:pPr>
              <a:lnSpc>
                <a:spcPct val="100000"/>
              </a:lnSpc>
            </a:pPr>
            <a:r>
              <a:rPr lang="en-US" sz="1800" dirty="0">
                <a:latin typeface="Times New Roman" panose="02020603050405020304" pitchFamily="18" charset="0"/>
                <a:cs typeface="Times New Roman" panose="02020603050405020304" pitchFamily="18" charset="0"/>
              </a:rPr>
              <a:t>Cross-Validation: Implement cross-validation techniques to assess the models' performance on unseen data and mitigate overfitting issues. This helps ensure that the models generalize well beyond the training dataset.</a:t>
            </a:r>
          </a:p>
          <a:p>
            <a:pPr>
              <a:lnSpc>
                <a:spcPct val="100000"/>
              </a:lnSpc>
            </a:pPr>
            <a:r>
              <a:rPr lang="en-US" sz="1800" dirty="0">
                <a:latin typeface="Times New Roman" panose="02020603050405020304" pitchFamily="18" charset="0"/>
                <a:cs typeface="Times New Roman" panose="02020603050405020304" pitchFamily="18" charset="0"/>
              </a:rPr>
              <a:t>External Data: Incorporate additional external data sources, such as neighborhood characteristics, economic indicators, or property market trends, to enrich the models and capture more comprehensive insights into house price dynamics.</a:t>
            </a:r>
          </a:p>
          <a:p>
            <a:pPr>
              <a:lnSpc>
                <a:spcPct val="100000"/>
              </a:lnSpc>
            </a:pPr>
            <a:r>
              <a:rPr lang="en-US" sz="1800" dirty="0">
                <a:latin typeface="Times New Roman" panose="02020603050405020304" pitchFamily="18" charset="0"/>
                <a:cs typeface="Times New Roman" panose="02020603050405020304" pitchFamily="18" charset="0"/>
              </a:rPr>
              <a:t>Model Deployment: Develop a user-friendly interface or application that allows stakeholders to input property features and obtain estimated house prices. Regularly update the model with new data to improve its accuracy and relevance over time.</a:t>
            </a:r>
            <a:endParaRPr lang="LID4096" sz="18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3">
            <p14:nvContentPartPr>
              <p14: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p:pic>
            <p:nvPicPr>
              <p: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6418237" y="1956150"/>
                <a:ext cx="36000" cy="32709"/>
              </a:xfrm>
              <a:prstGeom prst="rect">
                <a:avLst/>
              </a:prstGeom>
            </p:spPr>
          </p:pic>
        </mc:Fallback>
      </mc:AlternateContent>
      <p:pic>
        <p:nvPicPr>
          <p:cNvPr id="4" name="Picture 3">
            <a:extLst>
              <a:ext uri="{FF2B5EF4-FFF2-40B4-BE49-F238E27FC236}">
                <a16:creationId xmlns:a16="http://schemas.microsoft.com/office/drawing/2014/main" id="{A34E18EC-A0DB-BCE4-248C-48FD6BBA07C5}"/>
              </a:ext>
            </a:extLst>
          </p:cNvPr>
          <p:cNvPicPr>
            <a:picLocks noChangeAspect="1"/>
          </p:cNvPicPr>
          <p:nvPr/>
        </p:nvPicPr>
        <p:blipFill>
          <a:blip r:embed="rId5"/>
          <a:stretch>
            <a:fillRect/>
          </a:stretch>
        </p:blipFill>
        <p:spPr>
          <a:xfrm>
            <a:off x="1" y="638089"/>
            <a:ext cx="3784921" cy="5458968"/>
          </a:xfrm>
          <a:prstGeom prst="rect">
            <a:avLst/>
          </a:prstGeom>
        </p:spPr>
      </p:pic>
    </p:spTree>
    <p:extLst>
      <p:ext uri="{BB962C8B-B14F-4D97-AF65-F5344CB8AC3E}">
        <p14:creationId xmlns:p14="http://schemas.microsoft.com/office/powerpoint/2010/main" val="3368833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5590FD-2C0D-FE5E-0C1C-6256C19EACCE}"/>
              </a:ext>
            </a:extLst>
          </p:cNvPr>
          <p:cNvSpPr>
            <a:spLocks noGrp="1"/>
          </p:cNvSpPr>
          <p:nvPr>
            <p:ph idx="1"/>
          </p:nvPr>
        </p:nvSpPr>
        <p:spPr/>
        <p:txBody>
          <a:bodyPr>
            <a:normAutofit/>
          </a:bodyPr>
          <a:lstStyle/>
          <a:p>
            <a:r>
              <a:rPr lang="en-US" sz="9600" b="1" dirty="0">
                <a:latin typeface="Aharoni" panose="02010803020104030203" pitchFamily="2" charset="-79"/>
                <a:cs typeface="Aharoni" panose="02010803020104030203" pitchFamily="2" charset="-79"/>
              </a:rPr>
              <a:t>THANK YOU</a:t>
            </a:r>
            <a:endParaRPr lang="LID4096" sz="9600"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841326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243E0-FF17-5C47-8C84-DFF3EEEAB204}"/>
              </a:ext>
            </a:extLst>
          </p:cNvPr>
          <p:cNvSpPr>
            <a:spLocks noGrp="1"/>
          </p:cNvSpPr>
          <p:nvPr>
            <p:ph type="title"/>
          </p:nvPr>
        </p:nvSpPr>
        <p:spPr>
          <a:xfrm>
            <a:off x="576072" y="238539"/>
            <a:ext cx="11018520" cy="1434415"/>
          </a:xfrm>
        </p:spPr>
        <p:txBody>
          <a:bodyPr anchor="b">
            <a:normAutofit/>
          </a:bodyPr>
          <a:lstStyle/>
          <a:p>
            <a:r>
              <a:rPr lang="en-US" sz="7200" b="1" dirty="0">
                <a:latin typeface="Times New Roman" panose="02020603050405020304" pitchFamily="18" charset="0"/>
                <a:cs typeface="Times New Roman" panose="02020603050405020304" pitchFamily="18" charset="0"/>
              </a:rPr>
              <a:t>Overview</a:t>
            </a:r>
            <a:endParaRPr lang="LID4096" sz="7200" b="1" dirty="0">
              <a:latin typeface="Times New Roman" panose="02020603050405020304" pitchFamily="18" charset="0"/>
              <a:cs typeface="Times New Roman" panose="02020603050405020304" pitchFamily="18" charset="0"/>
            </a:endParaRPr>
          </a:p>
        </p:txBody>
      </p:sp>
      <p:sp>
        <p:nvSpPr>
          <p:cNvPr id="1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E7296A"/>
          </a:solidFill>
          <a:ln w="38100" cap="rnd">
            <a:solidFill>
              <a:srgbClr val="E7296A"/>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190525-EC48-6B17-3053-ECAB30703D8C}"/>
              </a:ext>
            </a:extLst>
          </p:cNvPr>
          <p:cNvSpPr>
            <a:spLocks noGrp="1"/>
          </p:cNvSpPr>
          <p:nvPr>
            <p:ph idx="1"/>
          </p:nvPr>
        </p:nvSpPr>
        <p:spPr>
          <a:xfrm>
            <a:off x="572492" y="2071316"/>
            <a:ext cx="7103165" cy="4642000"/>
          </a:xfrm>
        </p:spPr>
        <p:txBody>
          <a:bodyPr anchor="t">
            <a:normAutofit/>
          </a:bodyPr>
          <a:lstStyle/>
          <a:p>
            <a:pPr>
              <a:lnSpc>
                <a:spcPct val="100000"/>
              </a:lnSpc>
            </a:pPr>
            <a:r>
              <a:rPr lang="en-US" sz="1800" b="0" i="0" dirty="0">
                <a:effectLst/>
                <a:latin typeface="Söhne"/>
              </a:rPr>
              <a:t>Introduction: Introduce the project and the business problem of predicting housing prices.</a:t>
            </a:r>
          </a:p>
          <a:p>
            <a:pPr>
              <a:lnSpc>
                <a:spcPct val="100000"/>
              </a:lnSpc>
            </a:pPr>
            <a:r>
              <a:rPr lang="en-US" sz="1800" b="0" i="0" dirty="0">
                <a:effectLst/>
                <a:latin typeface="Söhne"/>
              </a:rPr>
              <a:t>Dataset: Provide a brief overview of the dataset used, including the number of observations and variables.</a:t>
            </a:r>
          </a:p>
          <a:p>
            <a:pPr>
              <a:lnSpc>
                <a:spcPct val="100000"/>
              </a:lnSpc>
            </a:pPr>
            <a:r>
              <a:rPr lang="en-US" sz="1800" b="0" i="0" dirty="0">
                <a:effectLst/>
                <a:latin typeface="Söhne"/>
              </a:rPr>
              <a:t>Data Exploration: Summarize the key findings from the exploratory data analysis, such as distributions, correlations, and any notable patterns or trends.</a:t>
            </a:r>
          </a:p>
          <a:p>
            <a:pPr>
              <a:lnSpc>
                <a:spcPct val="100000"/>
              </a:lnSpc>
            </a:pPr>
            <a:r>
              <a:rPr lang="en-US" sz="1800" b="0" i="0" dirty="0">
                <a:effectLst/>
                <a:latin typeface="Söhne"/>
              </a:rPr>
              <a:t>Modeling Approach: Explain the chosen modeling approach, which is linear regression, and the reasons for its suitability in predicting housing prices.</a:t>
            </a:r>
          </a:p>
          <a:p>
            <a:pPr>
              <a:lnSpc>
                <a:spcPct val="100000"/>
              </a:lnSpc>
            </a:pPr>
            <a:r>
              <a:rPr lang="en-US" sz="1800" b="0" i="0" dirty="0">
                <a:effectLst/>
                <a:latin typeface="Söhne"/>
              </a:rPr>
              <a:t>Model Development: Outline the iterative process of developing and refining regression models to improve performance.</a:t>
            </a:r>
            <a:endParaRPr lang="LID4096" sz="1800" dirty="0"/>
          </a:p>
        </p:txBody>
      </p:sp>
      <p:pic>
        <p:nvPicPr>
          <p:cNvPr id="4" name="Picture 3">
            <a:extLst>
              <a:ext uri="{FF2B5EF4-FFF2-40B4-BE49-F238E27FC236}">
                <a16:creationId xmlns:a16="http://schemas.microsoft.com/office/drawing/2014/main" id="{9C4D271F-7B68-7475-9D09-A34E2666C0A6}"/>
              </a:ext>
            </a:extLst>
          </p:cNvPr>
          <p:cNvPicPr>
            <a:picLocks noChangeAspect="1"/>
          </p:cNvPicPr>
          <p:nvPr/>
        </p:nvPicPr>
        <p:blipFill rotWithShape="1">
          <a:blip r:embed="rId3"/>
          <a:srcRect r="45885" b="2"/>
          <a:stretch/>
        </p:blipFill>
        <p:spPr>
          <a:xfrm>
            <a:off x="7766613" y="2199899"/>
            <a:ext cx="4422339" cy="4495128"/>
          </a:xfrm>
          <a:prstGeom prst="rect">
            <a:avLst/>
          </a:prstGeom>
        </p:spPr>
      </p:pic>
    </p:spTree>
    <p:extLst>
      <p:ext uri="{BB962C8B-B14F-4D97-AF65-F5344CB8AC3E}">
        <p14:creationId xmlns:p14="http://schemas.microsoft.com/office/powerpoint/2010/main" val="34689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40659-9F19-7613-59A8-6630D20BE51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Business and Data Understanding</a:t>
            </a:r>
            <a:endParaRPr lang="LID4096"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2934F4-F92D-9024-54CE-C8E53F32BD4C}"/>
              </a:ext>
            </a:extLst>
          </p:cNvPr>
          <p:cNvSpPr>
            <a:spLocks noGrp="1"/>
          </p:cNvSpPr>
          <p:nvPr>
            <p:ph idx="1"/>
          </p:nvPr>
        </p:nvSpPr>
        <p:spPr>
          <a:xfrm>
            <a:off x="3323062" y="1690687"/>
            <a:ext cx="8868937" cy="5066951"/>
          </a:xfrm>
        </p:spPr>
        <p:txBody>
          <a:bodyPr>
            <a:normAutofit fontScale="77500" lnSpcReduction="20000"/>
          </a:bodyPr>
          <a:lstStyle/>
          <a:p>
            <a:r>
              <a:rPr lang="en-US" dirty="0">
                <a:solidFill>
                  <a:srgbClr val="374151"/>
                </a:solidFill>
                <a:latin typeface="Söhne"/>
              </a:rPr>
              <a:t>Business Problem: Describe the business problem of predicting housing prices and its importance for real estate companies and homeowners.</a:t>
            </a:r>
          </a:p>
          <a:p>
            <a:r>
              <a:rPr lang="en-US" dirty="0">
                <a:solidFill>
                  <a:srgbClr val="374151"/>
                </a:solidFill>
                <a:latin typeface="Söhne"/>
              </a:rPr>
              <a:t>Data Sources: Explain the sources of data used for the analysis, such as public real estate databases or internal company records.</a:t>
            </a:r>
          </a:p>
          <a:p>
            <a:r>
              <a:rPr lang="en-US" dirty="0">
                <a:solidFill>
                  <a:srgbClr val="374151"/>
                </a:solidFill>
                <a:latin typeface="Söhne"/>
              </a:rPr>
              <a:t>Variables: Highlight the key variables in the dataset that are relevant to the housing market, such as square footage, number of bedrooms and bathrooms, location, and property condition.</a:t>
            </a:r>
          </a:p>
          <a:p>
            <a:r>
              <a:rPr lang="en-US" dirty="0">
                <a:solidFill>
                  <a:srgbClr val="374151"/>
                </a:solidFill>
                <a:latin typeface="Söhne"/>
              </a:rPr>
              <a:t>Target Variable: Identify the target variable, which is the housing price, and explain its significance in the context of the business problem.</a:t>
            </a:r>
          </a:p>
          <a:p>
            <a:r>
              <a:rPr lang="en-US" dirty="0">
                <a:solidFill>
                  <a:srgbClr val="374151"/>
                </a:solidFill>
                <a:latin typeface="Söhne"/>
              </a:rPr>
              <a:t>Data Quality: Discuss the quality of the data, including any missing values, outliers, or data discrepancies that needed to be addressed.</a:t>
            </a:r>
          </a:p>
          <a:p>
            <a:r>
              <a:rPr lang="en-US" dirty="0">
                <a:solidFill>
                  <a:srgbClr val="374151"/>
                </a:solidFill>
                <a:latin typeface="Söhne"/>
              </a:rPr>
              <a:t>Domain Knowledge: Emphasize the importance of domain knowledge in understanding the relationships between variables and making informed decisions during the modeling process.</a:t>
            </a:r>
            <a:endParaRPr lang="LID4096" dirty="0"/>
          </a:p>
        </p:txBody>
      </p:sp>
      <p:pic>
        <p:nvPicPr>
          <p:cNvPr id="4" name="Picture 3">
            <a:extLst>
              <a:ext uri="{FF2B5EF4-FFF2-40B4-BE49-F238E27FC236}">
                <a16:creationId xmlns:a16="http://schemas.microsoft.com/office/drawing/2014/main" id="{F687DA9B-4CE7-DEDE-0382-7C23B20E52A9}"/>
              </a:ext>
            </a:extLst>
          </p:cNvPr>
          <p:cNvPicPr>
            <a:picLocks noChangeAspect="1"/>
          </p:cNvPicPr>
          <p:nvPr/>
        </p:nvPicPr>
        <p:blipFill>
          <a:blip r:embed="rId3"/>
          <a:stretch>
            <a:fillRect/>
          </a:stretch>
        </p:blipFill>
        <p:spPr>
          <a:xfrm>
            <a:off x="0" y="3724102"/>
            <a:ext cx="3323062" cy="3133898"/>
          </a:xfrm>
          <a:prstGeom prst="rect">
            <a:avLst/>
          </a:prstGeom>
        </p:spPr>
      </p:pic>
    </p:spTree>
    <p:extLst>
      <p:ext uri="{BB962C8B-B14F-4D97-AF65-F5344CB8AC3E}">
        <p14:creationId xmlns:p14="http://schemas.microsoft.com/office/powerpoint/2010/main" val="3822738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48B16-A5D7-548D-C73A-0BA0FAC8BA0C}"/>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Research Questions</a:t>
            </a:r>
            <a:endParaRPr lang="LID4096"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C6B117E-DEF6-8AE9-0125-6AEBF683E28D}"/>
              </a:ext>
            </a:extLst>
          </p:cNvPr>
          <p:cNvSpPr>
            <a:spLocks noGrp="1"/>
          </p:cNvSpPr>
          <p:nvPr>
            <p:ph idx="1"/>
          </p:nvPr>
        </p:nvSpPr>
        <p:spPr>
          <a:xfrm>
            <a:off x="266008" y="1929384"/>
            <a:ext cx="7863840" cy="4251960"/>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Questions to consider:</a:t>
            </a:r>
          </a:p>
          <a:p>
            <a:r>
              <a:rPr lang="en-US" dirty="0">
                <a:latin typeface="Times New Roman" panose="02020603050405020304" pitchFamily="18" charset="0"/>
                <a:cs typeface="Times New Roman" panose="02020603050405020304" pitchFamily="18" charset="0"/>
              </a:rPr>
              <a:t>*Which features of a house have a significant impact on its sale price?</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*How does each feature contribute to the variation in sale prices?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*How accurately can we predict the sale price of a house based on its features?</a:t>
            </a:r>
            <a:endParaRPr lang="LID4096"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4C133D1-D263-5955-95B0-6AE4D084F882}"/>
              </a:ext>
            </a:extLst>
          </p:cNvPr>
          <p:cNvPicPr>
            <a:picLocks noChangeAspect="1"/>
          </p:cNvPicPr>
          <p:nvPr/>
        </p:nvPicPr>
        <p:blipFill>
          <a:blip r:embed="rId3"/>
          <a:stretch>
            <a:fillRect/>
          </a:stretch>
        </p:blipFill>
        <p:spPr>
          <a:xfrm>
            <a:off x="8013470" y="3024804"/>
            <a:ext cx="4178530" cy="3833196"/>
          </a:xfrm>
          <a:prstGeom prst="rect">
            <a:avLst/>
          </a:prstGeom>
        </p:spPr>
      </p:pic>
    </p:spTree>
    <p:extLst>
      <p:ext uri="{BB962C8B-B14F-4D97-AF65-F5344CB8AC3E}">
        <p14:creationId xmlns:p14="http://schemas.microsoft.com/office/powerpoint/2010/main" val="4067426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23CE-6969-2BAE-6273-93E5135EC32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Modelling</a:t>
            </a:r>
            <a:endParaRPr lang="LID4096"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21603D-1A59-4160-808F-9A592E652487}"/>
              </a:ext>
            </a:extLst>
          </p:cNvPr>
          <p:cNvSpPr>
            <a:spLocks noGrp="1"/>
          </p:cNvSpPr>
          <p:nvPr>
            <p:ph idx="1"/>
          </p:nvPr>
        </p:nvSpPr>
        <p:spPr>
          <a:xfrm>
            <a:off x="266007" y="1690688"/>
            <a:ext cx="11687695" cy="5167312"/>
          </a:xfrm>
        </p:spPr>
        <p:txBody>
          <a:bodyPr>
            <a:normAutofit/>
          </a:bodyPr>
          <a:lstStyle/>
          <a:p>
            <a:pPr algn="l">
              <a:buFont typeface="+mj-lt"/>
              <a:buAutoNum type="arabicPeriod"/>
            </a:pPr>
            <a:r>
              <a:rPr lang="en-US" sz="2400" b="0" i="0" dirty="0">
                <a:solidFill>
                  <a:srgbClr val="374151"/>
                </a:solidFill>
                <a:effectLst/>
                <a:latin typeface="Söhne"/>
              </a:rPr>
              <a:t>Multiple Regression Models: Built several regression models using different combinations of predictor variables, including square footage, number of bedrooms and bathrooms, location indicators, and property condition indicators.</a:t>
            </a:r>
          </a:p>
          <a:p>
            <a:pPr algn="l">
              <a:buFont typeface="+mj-lt"/>
              <a:buAutoNum type="arabicPeriod"/>
            </a:pPr>
            <a:r>
              <a:rPr lang="en-US" sz="2400" b="0" i="0" dirty="0">
                <a:solidFill>
                  <a:srgbClr val="374151"/>
                </a:solidFill>
                <a:effectLst/>
                <a:latin typeface="Söhne"/>
              </a:rPr>
              <a:t>Model Evaluation: Evaluated the models based on performance metrics such as R-squared, adjusted R-squared, and F-statistic. Significant Variables: Identified significant predictor variables such as square footage, property grade, and waterfront status that have a strong impact on housing prices.</a:t>
            </a:r>
          </a:p>
          <a:p>
            <a:pPr algn="l">
              <a:buFont typeface="+mj-lt"/>
              <a:buAutoNum type="arabicPeriod"/>
            </a:pPr>
            <a:r>
              <a:rPr lang="en-US" sz="2400" b="0" i="0" dirty="0">
                <a:solidFill>
                  <a:srgbClr val="374151"/>
                </a:solidFill>
                <a:effectLst/>
                <a:latin typeface="Söhne"/>
              </a:rPr>
              <a:t>Significant Variables: Identified significant predictor variables such as square footage, property grade, and waterfront status that have a strong impact on housing prices.</a:t>
            </a:r>
          </a:p>
          <a:p>
            <a:pPr algn="l">
              <a:buFont typeface="+mj-lt"/>
              <a:buAutoNum type="arabicPeriod"/>
            </a:pPr>
            <a:r>
              <a:rPr lang="en-US" sz="2400" b="0" i="0" dirty="0">
                <a:solidFill>
                  <a:srgbClr val="374151"/>
                </a:solidFill>
                <a:effectLst/>
                <a:latin typeface="Söhne"/>
              </a:rPr>
              <a:t>Baseline Comparison: Compared the performance of the final regression model to a baseline model that used only square footage as a predictor. </a:t>
            </a:r>
          </a:p>
        </p:txBody>
      </p:sp>
    </p:spTree>
    <p:extLst>
      <p:ext uri="{BB962C8B-B14F-4D97-AF65-F5344CB8AC3E}">
        <p14:creationId xmlns:p14="http://schemas.microsoft.com/office/powerpoint/2010/main" val="1365625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4" name="Rectangle 13">
            <a:extLst>
              <a:ext uri="{FF2B5EF4-FFF2-40B4-BE49-F238E27FC236}">
                <a16:creationId xmlns:a16="http://schemas.microsoft.com/office/drawing/2014/main" id="{678CC48C-9275-4EFA-9B84-8E818500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A324144-E9CF-4B12-A53E-FAC0D281D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45000">
                <a:schemeClr val="tx1">
                  <a:alpha val="40000"/>
                </a:schemeClr>
              </a:gs>
              <a:gs pos="100000">
                <a:schemeClr val="tx1">
                  <a:alpha val="8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97536C-8BDD-534D-FE90-3B10178FD79E}"/>
              </a:ext>
            </a:extLst>
          </p:cNvPr>
          <p:cNvSpPr>
            <a:spLocks noGrp="1"/>
          </p:cNvSpPr>
          <p:nvPr>
            <p:ph type="title"/>
          </p:nvPr>
        </p:nvSpPr>
        <p:spPr>
          <a:xfrm>
            <a:off x="491975" y="0"/>
            <a:ext cx="10908792" cy="1069848"/>
          </a:xfrm>
        </p:spPr>
        <p:txBody>
          <a:bodyPr vert="horz" lIns="91440" tIns="45720" rIns="91440" bIns="45720" rtlCol="0" anchor="ctr">
            <a:normAutofit/>
          </a:bodyPr>
          <a:lstStyle/>
          <a:p>
            <a:pPr algn="ctr"/>
            <a:r>
              <a:rPr lang="en-US" sz="6000" b="1" dirty="0">
                <a:latin typeface="Times New Roman" panose="02020603050405020304" pitchFamily="18" charset="0"/>
                <a:cs typeface="Times New Roman" panose="02020603050405020304" pitchFamily="18" charset="0"/>
              </a:rPr>
              <a:t>Regression Results: Model 1</a:t>
            </a:r>
          </a:p>
        </p:txBody>
      </p:sp>
      <p:pic>
        <p:nvPicPr>
          <p:cNvPr id="9" name="Picture 8">
            <a:extLst>
              <a:ext uri="{FF2B5EF4-FFF2-40B4-BE49-F238E27FC236}">
                <a16:creationId xmlns:a16="http://schemas.microsoft.com/office/drawing/2014/main" id="{FB1E8089-D0D1-E5CC-122C-A80E19E3F45A}"/>
              </a:ext>
            </a:extLst>
          </p:cNvPr>
          <p:cNvPicPr>
            <a:picLocks noChangeAspect="1"/>
          </p:cNvPicPr>
          <p:nvPr/>
        </p:nvPicPr>
        <p:blipFill>
          <a:blip r:embed="rId3"/>
          <a:stretch>
            <a:fillRect/>
          </a:stretch>
        </p:blipFill>
        <p:spPr>
          <a:xfrm>
            <a:off x="0" y="903759"/>
            <a:ext cx="12195047" cy="5508616"/>
          </a:xfrm>
          <a:prstGeom prst="rect">
            <a:avLst/>
          </a:prstGeom>
        </p:spPr>
      </p:pic>
    </p:spTree>
    <p:extLst>
      <p:ext uri="{BB962C8B-B14F-4D97-AF65-F5344CB8AC3E}">
        <p14:creationId xmlns:p14="http://schemas.microsoft.com/office/powerpoint/2010/main" val="261938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8E5C4B-0C81-1631-5005-6A457E466983}"/>
              </a:ext>
            </a:extLst>
          </p:cNvPr>
          <p:cNvPicPr>
            <a:picLocks noChangeAspect="1"/>
          </p:cNvPicPr>
          <p:nvPr/>
        </p:nvPicPr>
        <p:blipFill>
          <a:blip r:embed="rId3"/>
          <a:stretch>
            <a:fillRect/>
          </a:stretch>
        </p:blipFill>
        <p:spPr>
          <a:xfrm>
            <a:off x="0" y="598516"/>
            <a:ext cx="12191999" cy="6259483"/>
          </a:xfrm>
          <a:prstGeom prst="rect">
            <a:avLst/>
          </a:prstGeom>
        </p:spPr>
      </p:pic>
      <p:sp>
        <p:nvSpPr>
          <p:cNvPr id="8" name="TextBox 7">
            <a:extLst>
              <a:ext uri="{FF2B5EF4-FFF2-40B4-BE49-F238E27FC236}">
                <a16:creationId xmlns:a16="http://schemas.microsoft.com/office/drawing/2014/main" id="{D216D92E-4B41-4B3A-EB90-53F5BE1393F9}"/>
              </a:ext>
            </a:extLst>
          </p:cNvPr>
          <p:cNvSpPr txBox="1"/>
          <p:nvPr/>
        </p:nvSpPr>
        <p:spPr>
          <a:xfrm>
            <a:off x="3823855" y="0"/>
            <a:ext cx="3906981"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Model 1 </a:t>
            </a:r>
            <a:r>
              <a:rPr lang="en-US" sz="3200" b="1" dirty="0" err="1">
                <a:latin typeface="Times New Roman" panose="02020603050405020304" pitchFamily="18" charset="0"/>
                <a:cs typeface="Times New Roman" panose="02020603050405020304" pitchFamily="18" charset="0"/>
              </a:rPr>
              <a:t>Cont</a:t>
            </a:r>
            <a:r>
              <a:rPr lang="en-US" sz="3200" b="1" dirty="0">
                <a:latin typeface="Times New Roman" panose="02020603050405020304" pitchFamily="18" charset="0"/>
                <a:cs typeface="Times New Roman" panose="02020603050405020304" pitchFamily="18" charset="0"/>
              </a:rPr>
              <a:t>..d</a:t>
            </a:r>
            <a:endParaRPr lang="LID4096"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7864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2078C67-ADC7-59F5-1E4E-7E6472C77453}"/>
              </a:ext>
            </a:extLst>
          </p:cNvPr>
          <p:cNvPicPr>
            <a:picLocks noChangeAspect="1"/>
          </p:cNvPicPr>
          <p:nvPr/>
        </p:nvPicPr>
        <p:blipFill>
          <a:blip r:embed="rId3"/>
          <a:stretch>
            <a:fillRect/>
          </a:stretch>
        </p:blipFill>
        <p:spPr>
          <a:xfrm>
            <a:off x="0" y="631767"/>
            <a:ext cx="12191999" cy="6226232"/>
          </a:xfrm>
          <a:prstGeom prst="rect">
            <a:avLst/>
          </a:prstGeom>
        </p:spPr>
      </p:pic>
      <p:sp>
        <p:nvSpPr>
          <p:cNvPr id="10" name="TextBox 9">
            <a:extLst>
              <a:ext uri="{FF2B5EF4-FFF2-40B4-BE49-F238E27FC236}">
                <a16:creationId xmlns:a16="http://schemas.microsoft.com/office/drawing/2014/main" id="{B9E9B87F-B7D3-EBB1-6243-8A0E6695A359}"/>
              </a:ext>
            </a:extLst>
          </p:cNvPr>
          <p:cNvSpPr txBox="1"/>
          <p:nvPr/>
        </p:nvSpPr>
        <p:spPr>
          <a:xfrm>
            <a:off x="3308465" y="0"/>
            <a:ext cx="5220393"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Model 2</a:t>
            </a:r>
            <a:endParaRPr lang="LID4096"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0229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4F7376D-93CB-83C0-77EF-3B79F306E223}"/>
              </a:ext>
            </a:extLst>
          </p:cNvPr>
          <p:cNvSpPr>
            <a:spLocks noGrp="1"/>
          </p:cNvSpPr>
          <p:nvPr>
            <p:ph type="title"/>
          </p:nvPr>
        </p:nvSpPr>
        <p:spPr>
          <a:xfrm>
            <a:off x="838200" y="0"/>
            <a:ext cx="10515600" cy="748145"/>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Model 2 </a:t>
            </a:r>
            <a:r>
              <a:rPr lang="en-US" b="1" dirty="0" err="1">
                <a:latin typeface="Times New Roman" panose="02020603050405020304" pitchFamily="18" charset="0"/>
                <a:cs typeface="Times New Roman" panose="02020603050405020304" pitchFamily="18" charset="0"/>
              </a:rPr>
              <a:t>Cont</a:t>
            </a:r>
            <a:r>
              <a:rPr lang="en-US" b="1" dirty="0">
                <a:latin typeface="Times New Roman" panose="02020603050405020304" pitchFamily="18" charset="0"/>
                <a:cs typeface="Times New Roman" panose="02020603050405020304" pitchFamily="18" charset="0"/>
              </a:rPr>
              <a:t>..d</a:t>
            </a:r>
            <a:endParaRPr lang="LID4096"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89BCDE5-9602-A0B3-82B8-ED5752CAA930}"/>
              </a:ext>
            </a:extLst>
          </p:cNvPr>
          <p:cNvPicPr>
            <a:picLocks noChangeAspect="1"/>
          </p:cNvPicPr>
          <p:nvPr/>
        </p:nvPicPr>
        <p:blipFill>
          <a:blip r:embed="rId3"/>
          <a:stretch>
            <a:fillRect/>
          </a:stretch>
        </p:blipFill>
        <p:spPr>
          <a:xfrm>
            <a:off x="127323" y="748145"/>
            <a:ext cx="11875624" cy="5826275"/>
          </a:xfrm>
          <a:prstGeom prst="rect">
            <a:avLst/>
          </a:prstGeom>
        </p:spPr>
      </p:pic>
    </p:spTree>
    <p:extLst>
      <p:ext uri="{BB962C8B-B14F-4D97-AF65-F5344CB8AC3E}">
        <p14:creationId xmlns:p14="http://schemas.microsoft.com/office/powerpoint/2010/main" val="133958131"/>
      </p:ext>
    </p:extLst>
  </p:cSld>
  <p:clrMapOvr>
    <a:masterClrMapping/>
  </p:clrMapOvr>
</p:sld>
</file>

<file path=ppt/theme/theme1.xml><?xml version="1.0" encoding="utf-8"?>
<a:theme xmlns:a="http://schemas.openxmlformats.org/drawingml/2006/main" name="SketchyVTI">
  <a:themeElements>
    <a:clrScheme name="AnalogousFromDarkSeedLeftStep">
      <a:dk1>
        <a:srgbClr val="000000"/>
      </a:dk1>
      <a:lt1>
        <a:srgbClr val="FFFFFF"/>
      </a:lt1>
      <a:dk2>
        <a:srgbClr val="231B30"/>
      </a:dk2>
      <a:lt2>
        <a:srgbClr val="F0F3F2"/>
      </a:lt2>
      <a:accent1>
        <a:srgbClr val="E7296A"/>
      </a:accent1>
      <a:accent2>
        <a:srgbClr val="D517A8"/>
      </a:accent2>
      <a:accent3>
        <a:srgbClr val="C529E7"/>
      </a:accent3>
      <a:accent4>
        <a:srgbClr val="6417D5"/>
      </a:accent4>
      <a:accent5>
        <a:srgbClr val="2B2DE7"/>
      </a:accent5>
      <a:accent6>
        <a:srgbClr val="1768D5"/>
      </a:accent6>
      <a:hlink>
        <a:srgbClr val="533FBF"/>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218</TotalTime>
  <Words>2156</Words>
  <Application>Microsoft Office PowerPoint</Application>
  <PresentationFormat>Widescreen</PresentationFormat>
  <Paragraphs>112</Paragraphs>
  <Slides>14</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Aharoni</vt:lpstr>
      <vt:lpstr>Arial</vt:lpstr>
      <vt:lpstr>Calibri</vt:lpstr>
      <vt:lpstr>Consolas</vt:lpstr>
      <vt:lpstr>Modern Love</vt:lpstr>
      <vt:lpstr>Söhne</vt:lpstr>
      <vt:lpstr>The Hand</vt:lpstr>
      <vt:lpstr>Times New Roman</vt:lpstr>
      <vt:lpstr>SketchyVTI</vt:lpstr>
      <vt:lpstr>Phase-2-Project: House Sales in King County, USA</vt:lpstr>
      <vt:lpstr>Overview</vt:lpstr>
      <vt:lpstr>Business and Data Understanding</vt:lpstr>
      <vt:lpstr>Research Questions</vt:lpstr>
      <vt:lpstr>Modelling</vt:lpstr>
      <vt:lpstr>Regression Results: Model 1</vt:lpstr>
      <vt:lpstr>PowerPoint Presentation</vt:lpstr>
      <vt:lpstr>PowerPoint Presentation</vt:lpstr>
      <vt:lpstr>Model 2 Cont..d</vt:lpstr>
      <vt:lpstr>Model 3</vt:lpstr>
      <vt:lpstr>Model Comparison</vt:lpstr>
      <vt:lpstr>Recommendations</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ANOVA</dc:title>
  <dc:creator>MaGicoms Joe</dc:creator>
  <cp:lastModifiedBy>MaGicoms Joe</cp:lastModifiedBy>
  <cp:revision>3</cp:revision>
  <dcterms:created xsi:type="dcterms:W3CDTF">2023-06-20T04:50:45Z</dcterms:created>
  <dcterms:modified xsi:type="dcterms:W3CDTF">2023-07-10T05:40:17Z</dcterms:modified>
</cp:coreProperties>
</file>