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916F-4CE6-8F04-E427-C017AB7734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6B7F550C-AD01-0AF6-A7DC-C6A0F52384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FC338FDF-DCD5-0F3A-EBDD-27068878D2F4}"/>
              </a:ext>
            </a:extLst>
          </p:cNvPr>
          <p:cNvSpPr>
            <a:spLocks noGrp="1"/>
          </p:cNvSpPr>
          <p:nvPr>
            <p:ph type="dt" sz="half" idx="10"/>
          </p:nvPr>
        </p:nvSpPr>
        <p:spPr/>
        <p:txBody>
          <a:bodyPr/>
          <a:lstStyle/>
          <a:p>
            <a:fld id="{D30A21CD-C9EA-491B-8EF6-02282EB3AF59}" type="datetimeFigureOut">
              <a:rPr lang="en-KE" smtClean="0"/>
              <a:t>15/04/2023</a:t>
            </a:fld>
            <a:endParaRPr lang="en-KE"/>
          </a:p>
        </p:txBody>
      </p:sp>
      <p:sp>
        <p:nvSpPr>
          <p:cNvPr id="5" name="Footer Placeholder 4">
            <a:extLst>
              <a:ext uri="{FF2B5EF4-FFF2-40B4-BE49-F238E27FC236}">
                <a16:creationId xmlns:a16="http://schemas.microsoft.com/office/drawing/2014/main" id="{2261127A-501C-0917-4C55-E5D874BC133F}"/>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9B16C38-6F89-AD39-F0D9-3D0A635A18CD}"/>
              </a:ext>
            </a:extLst>
          </p:cNvPr>
          <p:cNvSpPr>
            <a:spLocks noGrp="1"/>
          </p:cNvSpPr>
          <p:nvPr>
            <p:ph type="sldNum" sz="quarter" idx="12"/>
          </p:nvPr>
        </p:nvSpPr>
        <p:spPr/>
        <p:txBody>
          <a:bodyPr/>
          <a:lstStyle/>
          <a:p>
            <a:fld id="{3741946B-148E-428B-B93D-49AF0727CCFB}" type="slidenum">
              <a:rPr lang="en-KE" smtClean="0"/>
              <a:t>‹#›</a:t>
            </a:fld>
            <a:endParaRPr lang="en-KE"/>
          </a:p>
        </p:txBody>
      </p:sp>
    </p:spTree>
    <p:extLst>
      <p:ext uri="{BB962C8B-B14F-4D97-AF65-F5344CB8AC3E}">
        <p14:creationId xmlns:p14="http://schemas.microsoft.com/office/powerpoint/2010/main" val="410441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DC9E-65E0-009C-C571-E8EF3A96D921}"/>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5C3C6186-CA9C-CC9E-65C8-DD43103C7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4C9BDBB-94A5-4F80-0B55-610E4EC8D0DB}"/>
              </a:ext>
            </a:extLst>
          </p:cNvPr>
          <p:cNvSpPr>
            <a:spLocks noGrp="1"/>
          </p:cNvSpPr>
          <p:nvPr>
            <p:ph type="dt" sz="half" idx="10"/>
          </p:nvPr>
        </p:nvSpPr>
        <p:spPr/>
        <p:txBody>
          <a:bodyPr/>
          <a:lstStyle/>
          <a:p>
            <a:fld id="{D30A21CD-C9EA-491B-8EF6-02282EB3AF59}" type="datetimeFigureOut">
              <a:rPr lang="en-KE" smtClean="0"/>
              <a:t>15/04/2023</a:t>
            </a:fld>
            <a:endParaRPr lang="en-KE"/>
          </a:p>
        </p:txBody>
      </p:sp>
      <p:sp>
        <p:nvSpPr>
          <p:cNvPr id="5" name="Footer Placeholder 4">
            <a:extLst>
              <a:ext uri="{FF2B5EF4-FFF2-40B4-BE49-F238E27FC236}">
                <a16:creationId xmlns:a16="http://schemas.microsoft.com/office/drawing/2014/main" id="{9E7E2F01-AEE9-6B12-094B-51150756BDA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F9EA01C-66BE-91FE-5B5A-D6AB82283831}"/>
              </a:ext>
            </a:extLst>
          </p:cNvPr>
          <p:cNvSpPr>
            <a:spLocks noGrp="1"/>
          </p:cNvSpPr>
          <p:nvPr>
            <p:ph type="sldNum" sz="quarter" idx="12"/>
          </p:nvPr>
        </p:nvSpPr>
        <p:spPr/>
        <p:txBody>
          <a:bodyPr/>
          <a:lstStyle/>
          <a:p>
            <a:fld id="{3741946B-148E-428B-B93D-49AF0727CCFB}" type="slidenum">
              <a:rPr lang="en-KE" smtClean="0"/>
              <a:t>‹#›</a:t>
            </a:fld>
            <a:endParaRPr lang="en-KE"/>
          </a:p>
        </p:txBody>
      </p:sp>
    </p:spTree>
    <p:extLst>
      <p:ext uri="{BB962C8B-B14F-4D97-AF65-F5344CB8AC3E}">
        <p14:creationId xmlns:p14="http://schemas.microsoft.com/office/powerpoint/2010/main" val="64086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E39E15-BA15-6C1F-1B15-40D25E312B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BD0AF6BD-4F84-F6CD-5BBA-C66D41A7C0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20416D7-75D6-A2B1-B63A-646BE2135B04}"/>
              </a:ext>
            </a:extLst>
          </p:cNvPr>
          <p:cNvSpPr>
            <a:spLocks noGrp="1"/>
          </p:cNvSpPr>
          <p:nvPr>
            <p:ph type="dt" sz="half" idx="10"/>
          </p:nvPr>
        </p:nvSpPr>
        <p:spPr/>
        <p:txBody>
          <a:bodyPr/>
          <a:lstStyle/>
          <a:p>
            <a:fld id="{D30A21CD-C9EA-491B-8EF6-02282EB3AF59}" type="datetimeFigureOut">
              <a:rPr lang="en-KE" smtClean="0"/>
              <a:t>15/04/2023</a:t>
            </a:fld>
            <a:endParaRPr lang="en-KE"/>
          </a:p>
        </p:txBody>
      </p:sp>
      <p:sp>
        <p:nvSpPr>
          <p:cNvPr id="5" name="Footer Placeholder 4">
            <a:extLst>
              <a:ext uri="{FF2B5EF4-FFF2-40B4-BE49-F238E27FC236}">
                <a16:creationId xmlns:a16="http://schemas.microsoft.com/office/drawing/2014/main" id="{D8234C04-2D29-F647-763C-D750F24D43D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28E00D1-CD90-D070-6704-D048866F77F4}"/>
              </a:ext>
            </a:extLst>
          </p:cNvPr>
          <p:cNvSpPr>
            <a:spLocks noGrp="1"/>
          </p:cNvSpPr>
          <p:nvPr>
            <p:ph type="sldNum" sz="quarter" idx="12"/>
          </p:nvPr>
        </p:nvSpPr>
        <p:spPr/>
        <p:txBody>
          <a:bodyPr/>
          <a:lstStyle/>
          <a:p>
            <a:fld id="{3741946B-148E-428B-B93D-49AF0727CCFB}" type="slidenum">
              <a:rPr lang="en-KE" smtClean="0"/>
              <a:t>‹#›</a:t>
            </a:fld>
            <a:endParaRPr lang="en-KE"/>
          </a:p>
        </p:txBody>
      </p:sp>
    </p:spTree>
    <p:extLst>
      <p:ext uri="{BB962C8B-B14F-4D97-AF65-F5344CB8AC3E}">
        <p14:creationId xmlns:p14="http://schemas.microsoft.com/office/powerpoint/2010/main" val="142191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1DE7-2E32-7A35-E18A-CC637BA468B8}"/>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6A05B07C-C3D4-B40D-FB69-C4DF3E4D9C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958EA94-4439-F7DC-23EA-7B36B05C38CC}"/>
              </a:ext>
            </a:extLst>
          </p:cNvPr>
          <p:cNvSpPr>
            <a:spLocks noGrp="1"/>
          </p:cNvSpPr>
          <p:nvPr>
            <p:ph type="dt" sz="half" idx="10"/>
          </p:nvPr>
        </p:nvSpPr>
        <p:spPr/>
        <p:txBody>
          <a:bodyPr/>
          <a:lstStyle/>
          <a:p>
            <a:fld id="{D30A21CD-C9EA-491B-8EF6-02282EB3AF59}" type="datetimeFigureOut">
              <a:rPr lang="en-KE" smtClean="0"/>
              <a:t>15/04/2023</a:t>
            </a:fld>
            <a:endParaRPr lang="en-KE"/>
          </a:p>
        </p:txBody>
      </p:sp>
      <p:sp>
        <p:nvSpPr>
          <p:cNvPr id="5" name="Footer Placeholder 4">
            <a:extLst>
              <a:ext uri="{FF2B5EF4-FFF2-40B4-BE49-F238E27FC236}">
                <a16:creationId xmlns:a16="http://schemas.microsoft.com/office/drawing/2014/main" id="{1EAE4C5E-2436-0879-5107-711CC07600F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09A0AA6-92A3-D954-2389-3D05C59CEFDC}"/>
              </a:ext>
            </a:extLst>
          </p:cNvPr>
          <p:cNvSpPr>
            <a:spLocks noGrp="1"/>
          </p:cNvSpPr>
          <p:nvPr>
            <p:ph type="sldNum" sz="quarter" idx="12"/>
          </p:nvPr>
        </p:nvSpPr>
        <p:spPr/>
        <p:txBody>
          <a:bodyPr/>
          <a:lstStyle/>
          <a:p>
            <a:fld id="{3741946B-148E-428B-B93D-49AF0727CCFB}" type="slidenum">
              <a:rPr lang="en-KE" smtClean="0"/>
              <a:t>‹#›</a:t>
            </a:fld>
            <a:endParaRPr lang="en-KE"/>
          </a:p>
        </p:txBody>
      </p:sp>
    </p:spTree>
    <p:extLst>
      <p:ext uri="{BB962C8B-B14F-4D97-AF65-F5344CB8AC3E}">
        <p14:creationId xmlns:p14="http://schemas.microsoft.com/office/powerpoint/2010/main" val="1273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A066-050D-8CB9-A960-B38C685558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AD09684E-1728-FF3A-2F1B-D9AE015682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D461C7-92C2-E83A-A926-140CCBE76024}"/>
              </a:ext>
            </a:extLst>
          </p:cNvPr>
          <p:cNvSpPr>
            <a:spLocks noGrp="1"/>
          </p:cNvSpPr>
          <p:nvPr>
            <p:ph type="dt" sz="half" idx="10"/>
          </p:nvPr>
        </p:nvSpPr>
        <p:spPr/>
        <p:txBody>
          <a:bodyPr/>
          <a:lstStyle/>
          <a:p>
            <a:fld id="{D30A21CD-C9EA-491B-8EF6-02282EB3AF59}" type="datetimeFigureOut">
              <a:rPr lang="en-KE" smtClean="0"/>
              <a:t>15/04/2023</a:t>
            </a:fld>
            <a:endParaRPr lang="en-KE"/>
          </a:p>
        </p:txBody>
      </p:sp>
      <p:sp>
        <p:nvSpPr>
          <p:cNvPr id="5" name="Footer Placeholder 4">
            <a:extLst>
              <a:ext uri="{FF2B5EF4-FFF2-40B4-BE49-F238E27FC236}">
                <a16:creationId xmlns:a16="http://schemas.microsoft.com/office/drawing/2014/main" id="{993BE068-54E1-85D6-14DC-C9F21E141A2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AE8B65D-C867-C6DF-C320-1877868610CB}"/>
              </a:ext>
            </a:extLst>
          </p:cNvPr>
          <p:cNvSpPr>
            <a:spLocks noGrp="1"/>
          </p:cNvSpPr>
          <p:nvPr>
            <p:ph type="sldNum" sz="quarter" idx="12"/>
          </p:nvPr>
        </p:nvSpPr>
        <p:spPr/>
        <p:txBody>
          <a:bodyPr/>
          <a:lstStyle/>
          <a:p>
            <a:fld id="{3741946B-148E-428B-B93D-49AF0727CCFB}" type="slidenum">
              <a:rPr lang="en-KE" smtClean="0"/>
              <a:t>‹#›</a:t>
            </a:fld>
            <a:endParaRPr lang="en-KE"/>
          </a:p>
        </p:txBody>
      </p:sp>
    </p:spTree>
    <p:extLst>
      <p:ext uri="{BB962C8B-B14F-4D97-AF65-F5344CB8AC3E}">
        <p14:creationId xmlns:p14="http://schemas.microsoft.com/office/powerpoint/2010/main" val="96618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92F2-C6ED-4B1C-F319-6F412E599F8B}"/>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0B02725-7427-78B1-F755-1635A4E92D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666036E0-8545-4FF9-F2F6-942062E747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E05A8461-78BD-8F17-6B8B-8DEA8AA3BA4F}"/>
              </a:ext>
            </a:extLst>
          </p:cNvPr>
          <p:cNvSpPr>
            <a:spLocks noGrp="1"/>
          </p:cNvSpPr>
          <p:nvPr>
            <p:ph type="dt" sz="half" idx="10"/>
          </p:nvPr>
        </p:nvSpPr>
        <p:spPr/>
        <p:txBody>
          <a:bodyPr/>
          <a:lstStyle/>
          <a:p>
            <a:fld id="{D30A21CD-C9EA-491B-8EF6-02282EB3AF59}" type="datetimeFigureOut">
              <a:rPr lang="en-KE" smtClean="0"/>
              <a:t>15/04/2023</a:t>
            </a:fld>
            <a:endParaRPr lang="en-KE"/>
          </a:p>
        </p:txBody>
      </p:sp>
      <p:sp>
        <p:nvSpPr>
          <p:cNvPr id="6" name="Footer Placeholder 5">
            <a:extLst>
              <a:ext uri="{FF2B5EF4-FFF2-40B4-BE49-F238E27FC236}">
                <a16:creationId xmlns:a16="http://schemas.microsoft.com/office/drawing/2014/main" id="{E7B3AF71-5885-A4E8-F6B1-27D83251B73A}"/>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8758D066-1807-0775-26CD-506DD997D82E}"/>
              </a:ext>
            </a:extLst>
          </p:cNvPr>
          <p:cNvSpPr>
            <a:spLocks noGrp="1"/>
          </p:cNvSpPr>
          <p:nvPr>
            <p:ph type="sldNum" sz="quarter" idx="12"/>
          </p:nvPr>
        </p:nvSpPr>
        <p:spPr/>
        <p:txBody>
          <a:bodyPr/>
          <a:lstStyle/>
          <a:p>
            <a:fld id="{3741946B-148E-428B-B93D-49AF0727CCFB}" type="slidenum">
              <a:rPr lang="en-KE" smtClean="0"/>
              <a:t>‹#›</a:t>
            </a:fld>
            <a:endParaRPr lang="en-KE"/>
          </a:p>
        </p:txBody>
      </p:sp>
    </p:spTree>
    <p:extLst>
      <p:ext uri="{BB962C8B-B14F-4D97-AF65-F5344CB8AC3E}">
        <p14:creationId xmlns:p14="http://schemas.microsoft.com/office/powerpoint/2010/main" val="39728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EF94-7552-E7FE-AF2D-6A536A64E9C6}"/>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F0158934-EDFA-8C90-39D2-69AE141A79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A6DE77-40E3-E8B2-1B09-EC9E4632FC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C604CE85-8F8B-D9AC-72ED-E33A5C2D42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3FC3D0-E4D3-5CF5-8D4A-C1047A9FE5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BD1F4D83-7B97-952B-5A25-026FBA167086}"/>
              </a:ext>
            </a:extLst>
          </p:cNvPr>
          <p:cNvSpPr>
            <a:spLocks noGrp="1"/>
          </p:cNvSpPr>
          <p:nvPr>
            <p:ph type="dt" sz="half" idx="10"/>
          </p:nvPr>
        </p:nvSpPr>
        <p:spPr/>
        <p:txBody>
          <a:bodyPr/>
          <a:lstStyle/>
          <a:p>
            <a:fld id="{D30A21CD-C9EA-491B-8EF6-02282EB3AF59}" type="datetimeFigureOut">
              <a:rPr lang="en-KE" smtClean="0"/>
              <a:t>15/04/2023</a:t>
            </a:fld>
            <a:endParaRPr lang="en-KE"/>
          </a:p>
        </p:txBody>
      </p:sp>
      <p:sp>
        <p:nvSpPr>
          <p:cNvPr id="8" name="Footer Placeholder 7">
            <a:extLst>
              <a:ext uri="{FF2B5EF4-FFF2-40B4-BE49-F238E27FC236}">
                <a16:creationId xmlns:a16="http://schemas.microsoft.com/office/drawing/2014/main" id="{E50D5FE5-85E2-52FA-A347-310B2F49DA68}"/>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7FB17597-6624-30A8-3790-36EF7DF868CD}"/>
              </a:ext>
            </a:extLst>
          </p:cNvPr>
          <p:cNvSpPr>
            <a:spLocks noGrp="1"/>
          </p:cNvSpPr>
          <p:nvPr>
            <p:ph type="sldNum" sz="quarter" idx="12"/>
          </p:nvPr>
        </p:nvSpPr>
        <p:spPr/>
        <p:txBody>
          <a:bodyPr/>
          <a:lstStyle/>
          <a:p>
            <a:fld id="{3741946B-148E-428B-B93D-49AF0727CCFB}" type="slidenum">
              <a:rPr lang="en-KE" smtClean="0"/>
              <a:t>‹#›</a:t>
            </a:fld>
            <a:endParaRPr lang="en-KE"/>
          </a:p>
        </p:txBody>
      </p:sp>
    </p:spTree>
    <p:extLst>
      <p:ext uri="{BB962C8B-B14F-4D97-AF65-F5344CB8AC3E}">
        <p14:creationId xmlns:p14="http://schemas.microsoft.com/office/powerpoint/2010/main" val="69504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46A0-8478-048F-38A2-348C09029FE9}"/>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98BD085A-300C-2842-8730-C33EF8B56F73}"/>
              </a:ext>
            </a:extLst>
          </p:cNvPr>
          <p:cNvSpPr>
            <a:spLocks noGrp="1"/>
          </p:cNvSpPr>
          <p:nvPr>
            <p:ph type="dt" sz="half" idx="10"/>
          </p:nvPr>
        </p:nvSpPr>
        <p:spPr/>
        <p:txBody>
          <a:bodyPr/>
          <a:lstStyle/>
          <a:p>
            <a:fld id="{D30A21CD-C9EA-491B-8EF6-02282EB3AF59}" type="datetimeFigureOut">
              <a:rPr lang="en-KE" smtClean="0"/>
              <a:t>15/04/2023</a:t>
            </a:fld>
            <a:endParaRPr lang="en-KE"/>
          </a:p>
        </p:txBody>
      </p:sp>
      <p:sp>
        <p:nvSpPr>
          <p:cNvPr id="4" name="Footer Placeholder 3">
            <a:extLst>
              <a:ext uri="{FF2B5EF4-FFF2-40B4-BE49-F238E27FC236}">
                <a16:creationId xmlns:a16="http://schemas.microsoft.com/office/drawing/2014/main" id="{64AA6506-052F-769C-7292-31CBEE54EE3F}"/>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C0DC09D0-6498-2567-724C-33262D4202AB}"/>
              </a:ext>
            </a:extLst>
          </p:cNvPr>
          <p:cNvSpPr>
            <a:spLocks noGrp="1"/>
          </p:cNvSpPr>
          <p:nvPr>
            <p:ph type="sldNum" sz="quarter" idx="12"/>
          </p:nvPr>
        </p:nvSpPr>
        <p:spPr/>
        <p:txBody>
          <a:bodyPr/>
          <a:lstStyle/>
          <a:p>
            <a:fld id="{3741946B-148E-428B-B93D-49AF0727CCFB}" type="slidenum">
              <a:rPr lang="en-KE" smtClean="0"/>
              <a:t>‹#›</a:t>
            </a:fld>
            <a:endParaRPr lang="en-KE"/>
          </a:p>
        </p:txBody>
      </p:sp>
    </p:spTree>
    <p:extLst>
      <p:ext uri="{BB962C8B-B14F-4D97-AF65-F5344CB8AC3E}">
        <p14:creationId xmlns:p14="http://schemas.microsoft.com/office/powerpoint/2010/main" val="3460710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71D599-FBB4-5946-7F94-827D6FD8BFAC}"/>
              </a:ext>
            </a:extLst>
          </p:cNvPr>
          <p:cNvSpPr>
            <a:spLocks noGrp="1"/>
          </p:cNvSpPr>
          <p:nvPr>
            <p:ph type="dt" sz="half" idx="10"/>
          </p:nvPr>
        </p:nvSpPr>
        <p:spPr/>
        <p:txBody>
          <a:bodyPr/>
          <a:lstStyle/>
          <a:p>
            <a:fld id="{D30A21CD-C9EA-491B-8EF6-02282EB3AF59}" type="datetimeFigureOut">
              <a:rPr lang="en-KE" smtClean="0"/>
              <a:t>15/04/2023</a:t>
            </a:fld>
            <a:endParaRPr lang="en-KE"/>
          </a:p>
        </p:txBody>
      </p:sp>
      <p:sp>
        <p:nvSpPr>
          <p:cNvPr id="3" name="Footer Placeholder 2">
            <a:extLst>
              <a:ext uri="{FF2B5EF4-FFF2-40B4-BE49-F238E27FC236}">
                <a16:creationId xmlns:a16="http://schemas.microsoft.com/office/drawing/2014/main" id="{7CD9A8FA-9850-010B-8CC4-A8226E1512C0}"/>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954265E9-94E7-6C17-99DB-9D3FCE90FE66}"/>
              </a:ext>
            </a:extLst>
          </p:cNvPr>
          <p:cNvSpPr>
            <a:spLocks noGrp="1"/>
          </p:cNvSpPr>
          <p:nvPr>
            <p:ph type="sldNum" sz="quarter" idx="12"/>
          </p:nvPr>
        </p:nvSpPr>
        <p:spPr/>
        <p:txBody>
          <a:bodyPr/>
          <a:lstStyle/>
          <a:p>
            <a:fld id="{3741946B-148E-428B-B93D-49AF0727CCFB}" type="slidenum">
              <a:rPr lang="en-KE" smtClean="0"/>
              <a:t>‹#›</a:t>
            </a:fld>
            <a:endParaRPr lang="en-KE"/>
          </a:p>
        </p:txBody>
      </p:sp>
    </p:spTree>
    <p:extLst>
      <p:ext uri="{BB962C8B-B14F-4D97-AF65-F5344CB8AC3E}">
        <p14:creationId xmlns:p14="http://schemas.microsoft.com/office/powerpoint/2010/main" val="184620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10F0-332F-20B1-36C7-7DA32B97A4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DED94AAE-EBCC-0EB7-C70D-3D73201C26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284C1E49-083D-27C0-5EF6-B1AE75872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0145B-84F4-C8ED-AFD1-E61345EC3C67}"/>
              </a:ext>
            </a:extLst>
          </p:cNvPr>
          <p:cNvSpPr>
            <a:spLocks noGrp="1"/>
          </p:cNvSpPr>
          <p:nvPr>
            <p:ph type="dt" sz="half" idx="10"/>
          </p:nvPr>
        </p:nvSpPr>
        <p:spPr/>
        <p:txBody>
          <a:bodyPr/>
          <a:lstStyle/>
          <a:p>
            <a:fld id="{D30A21CD-C9EA-491B-8EF6-02282EB3AF59}" type="datetimeFigureOut">
              <a:rPr lang="en-KE" smtClean="0"/>
              <a:t>15/04/2023</a:t>
            </a:fld>
            <a:endParaRPr lang="en-KE"/>
          </a:p>
        </p:txBody>
      </p:sp>
      <p:sp>
        <p:nvSpPr>
          <p:cNvPr id="6" name="Footer Placeholder 5">
            <a:extLst>
              <a:ext uri="{FF2B5EF4-FFF2-40B4-BE49-F238E27FC236}">
                <a16:creationId xmlns:a16="http://schemas.microsoft.com/office/drawing/2014/main" id="{F0BFC7AF-3FF4-FC5D-5C33-9E95CFA7B50C}"/>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B8DF4193-4261-5011-8AB4-202A107D6115}"/>
              </a:ext>
            </a:extLst>
          </p:cNvPr>
          <p:cNvSpPr>
            <a:spLocks noGrp="1"/>
          </p:cNvSpPr>
          <p:nvPr>
            <p:ph type="sldNum" sz="quarter" idx="12"/>
          </p:nvPr>
        </p:nvSpPr>
        <p:spPr/>
        <p:txBody>
          <a:bodyPr/>
          <a:lstStyle/>
          <a:p>
            <a:fld id="{3741946B-148E-428B-B93D-49AF0727CCFB}" type="slidenum">
              <a:rPr lang="en-KE" smtClean="0"/>
              <a:t>‹#›</a:t>
            </a:fld>
            <a:endParaRPr lang="en-KE"/>
          </a:p>
        </p:txBody>
      </p:sp>
    </p:spTree>
    <p:extLst>
      <p:ext uri="{BB962C8B-B14F-4D97-AF65-F5344CB8AC3E}">
        <p14:creationId xmlns:p14="http://schemas.microsoft.com/office/powerpoint/2010/main" val="159768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92D5-C71D-BDB0-4251-49596381A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229A0E34-7C94-7E3E-E8F1-B94E017F59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03B1752E-620F-F0B9-61E1-9DD6889F4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F4125-0689-ADA0-28AB-062CE3793E7C}"/>
              </a:ext>
            </a:extLst>
          </p:cNvPr>
          <p:cNvSpPr>
            <a:spLocks noGrp="1"/>
          </p:cNvSpPr>
          <p:nvPr>
            <p:ph type="dt" sz="half" idx="10"/>
          </p:nvPr>
        </p:nvSpPr>
        <p:spPr/>
        <p:txBody>
          <a:bodyPr/>
          <a:lstStyle/>
          <a:p>
            <a:fld id="{D30A21CD-C9EA-491B-8EF6-02282EB3AF59}" type="datetimeFigureOut">
              <a:rPr lang="en-KE" smtClean="0"/>
              <a:t>15/04/2023</a:t>
            </a:fld>
            <a:endParaRPr lang="en-KE"/>
          </a:p>
        </p:txBody>
      </p:sp>
      <p:sp>
        <p:nvSpPr>
          <p:cNvPr id="6" name="Footer Placeholder 5">
            <a:extLst>
              <a:ext uri="{FF2B5EF4-FFF2-40B4-BE49-F238E27FC236}">
                <a16:creationId xmlns:a16="http://schemas.microsoft.com/office/drawing/2014/main" id="{74E82491-8CB8-0D07-2963-4D08074DD1E7}"/>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AC45ADEC-6A54-9910-AF59-A0DA21BAD9BF}"/>
              </a:ext>
            </a:extLst>
          </p:cNvPr>
          <p:cNvSpPr>
            <a:spLocks noGrp="1"/>
          </p:cNvSpPr>
          <p:nvPr>
            <p:ph type="sldNum" sz="quarter" idx="12"/>
          </p:nvPr>
        </p:nvSpPr>
        <p:spPr/>
        <p:txBody>
          <a:bodyPr/>
          <a:lstStyle/>
          <a:p>
            <a:fld id="{3741946B-148E-428B-B93D-49AF0727CCFB}" type="slidenum">
              <a:rPr lang="en-KE" smtClean="0"/>
              <a:t>‹#›</a:t>
            </a:fld>
            <a:endParaRPr lang="en-KE"/>
          </a:p>
        </p:txBody>
      </p:sp>
    </p:spTree>
    <p:extLst>
      <p:ext uri="{BB962C8B-B14F-4D97-AF65-F5344CB8AC3E}">
        <p14:creationId xmlns:p14="http://schemas.microsoft.com/office/powerpoint/2010/main" val="233634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EC7065-6B25-5AB8-8EF9-D4B7BA470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B7A335C4-03B1-AECD-FA00-E9868382B5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DC07ADAA-2FAD-FB93-2A46-A9ACA8F17B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0A21CD-C9EA-491B-8EF6-02282EB3AF59}" type="datetimeFigureOut">
              <a:rPr lang="en-KE" smtClean="0"/>
              <a:t>15/04/2023</a:t>
            </a:fld>
            <a:endParaRPr lang="en-KE"/>
          </a:p>
        </p:txBody>
      </p:sp>
      <p:sp>
        <p:nvSpPr>
          <p:cNvPr id="5" name="Footer Placeholder 4">
            <a:extLst>
              <a:ext uri="{FF2B5EF4-FFF2-40B4-BE49-F238E27FC236}">
                <a16:creationId xmlns:a16="http://schemas.microsoft.com/office/drawing/2014/main" id="{4408114A-8210-C360-4D05-EFCB587EAA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513549A0-EB30-C79A-94CB-C092F88074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1946B-148E-428B-B93D-49AF0727CCFB}" type="slidenum">
              <a:rPr lang="en-KE" smtClean="0"/>
              <a:t>‹#›</a:t>
            </a:fld>
            <a:endParaRPr lang="en-KE"/>
          </a:p>
        </p:txBody>
      </p:sp>
    </p:spTree>
    <p:extLst>
      <p:ext uri="{BB962C8B-B14F-4D97-AF65-F5344CB8AC3E}">
        <p14:creationId xmlns:p14="http://schemas.microsoft.com/office/powerpoint/2010/main" val="3007375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descr="Film reel and slate">
            <a:extLst>
              <a:ext uri="{FF2B5EF4-FFF2-40B4-BE49-F238E27FC236}">
                <a16:creationId xmlns:a16="http://schemas.microsoft.com/office/drawing/2014/main" id="{AFCAA2D2-B976-44D3-2687-C1DA9E0B9684}"/>
              </a:ext>
            </a:extLst>
          </p:cNvPr>
          <p:cNvPicPr>
            <a:picLocks noChangeAspect="1"/>
          </p:cNvPicPr>
          <p:nvPr/>
        </p:nvPicPr>
        <p:blipFill rotWithShape="1">
          <a:blip r:embed="rId2">
            <a:alphaModFix amt="40000"/>
          </a:blip>
          <a:srcRect t="12496" b="3234"/>
          <a:stretch/>
        </p:blipFill>
        <p:spPr>
          <a:xfrm>
            <a:off x="20" y="10"/>
            <a:ext cx="12191980" cy="6857990"/>
          </a:xfrm>
          <a:prstGeom prst="rect">
            <a:avLst/>
          </a:prstGeom>
        </p:spPr>
      </p:pic>
      <p:sp>
        <p:nvSpPr>
          <p:cNvPr id="2" name="Title 1">
            <a:extLst>
              <a:ext uri="{FF2B5EF4-FFF2-40B4-BE49-F238E27FC236}">
                <a16:creationId xmlns:a16="http://schemas.microsoft.com/office/drawing/2014/main" id="{3F7DEC66-C997-111D-D332-3384A078D92B}"/>
              </a:ext>
            </a:extLst>
          </p:cNvPr>
          <p:cNvSpPr>
            <a:spLocks noGrp="1"/>
          </p:cNvSpPr>
          <p:nvPr>
            <p:ph type="ctrTitle"/>
          </p:nvPr>
        </p:nvSpPr>
        <p:spPr>
          <a:xfrm>
            <a:off x="965200" y="965200"/>
            <a:ext cx="10261600" cy="3564869"/>
          </a:xfrm>
        </p:spPr>
        <p:txBody>
          <a:bodyPr>
            <a:normAutofit/>
          </a:bodyPr>
          <a:lstStyle/>
          <a:p>
            <a:pPr algn="l"/>
            <a:r>
              <a:rPr lang="en-GB" sz="11500">
                <a:ln w="22225">
                  <a:solidFill>
                    <a:schemeClr val="tx1"/>
                  </a:solidFill>
                  <a:miter lim="800000"/>
                </a:ln>
                <a:noFill/>
              </a:rPr>
              <a:t>Movies Data Analysis</a:t>
            </a:r>
            <a:endParaRPr lang="en-KE" sz="11500">
              <a:ln w="22225">
                <a:solidFill>
                  <a:schemeClr val="tx1"/>
                </a:solidFill>
                <a:miter lim="800000"/>
              </a:ln>
              <a:noFill/>
            </a:endParaRPr>
          </a:p>
        </p:txBody>
      </p:sp>
      <p:sp>
        <p:nvSpPr>
          <p:cNvPr id="3" name="Subtitle 2">
            <a:extLst>
              <a:ext uri="{FF2B5EF4-FFF2-40B4-BE49-F238E27FC236}">
                <a16:creationId xmlns:a16="http://schemas.microsoft.com/office/drawing/2014/main" id="{F99A8778-9333-1553-0672-FB1518F3E747}"/>
              </a:ext>
            </a:extLst>
          </p:cNvPr>
          <p:cNvSpPr>
            <a:spLocks noGrp="1"/>
          </p:cNvSpPr>
          <p:nvPr>
            <p:ph type="subTitle" idx="1"/>
          </p:nvPr>
        </p:nvSpPr>
        <p:spPr>
          <a:xfrm>
            <a:off x="965200" y="4572002"/>
            <a:ext cx="10261600" cy="1202995"/>
          </a:xfrm>
        </p:spPr>
        <p:txBody>
          <a:bodyPr>
            <a:normAutofit/>
          </a:bodyPr>
          <a:lstStyle/>
          <a:p>
            <a:pPr algn="l"/>
            <a:r>
              <a:rPr lang="en-GB" sz="1500" b="0" i="0">
                <a:effectLst/>
                <a:latin typeface="Söhne"/>
              </a:rPr>
              <a:t>Recommendations for Microsoft's Film Production Company</a:t>
            </a:r>
          </a:p>
          <a:p>
            <a:pPr algn="l"/>
            <a:r>
              <a:rPr lang="en-GB" sz="1500" b="0" i="0">
                <a:effectLst/>
                <a:latin typeface="Söhne"/>
              </a:rPr>
              <a:t>By Brenda Kinya</a:t>
            </a:r>
          </a:p>
          <a:p>
            <a:pPr algn="l"/>
            <a:br>
              <a:rPr lang="en-GB" sz="1500"/>
            </a:br>
            <a:endParaRPr lang="en-KE" sz="1500"/>
          </a:p>
        </p:txBody>
      </p:sp>
    </p:spTree>
    <p:extLst>
      <p:ext uri="{BB962C8B-B14F-4D97-AF65-F5344CB8AC3E}">
        <p14:creationId xmlns:p14="http://schemas.microsoft.com/office/powerpoint/2010/main" val="35217289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F9C066-C6A0-3FC9-D3D2-FD52ACFAA056}"/>
              </a:ext>
            </a:extLst>
          </p:cNvPr>
          <p:cNvSpPr>
            <a:spLocks noGrp="1"/>
          </p:cNvSpPr>
          <p:nvPr>
            <p:ph type="title"/>
          </p:nvPr>
        </p:nvSpPr>
        <p:spPr>
          <a:xfrm>
            <a:off x="838200" y="609600"/>
            <a:ext cx="3739341" cy="1330839"/>
          </a:xfrm>
        </p:spPr>
        <p:txBody>
          <a:bodyPr>
            <a:normAutofit/>
          </a:bodyPr>
          <a:lstStyle/>
          <a:p>
            <a:r>
              <a:rPr lang="en-GB"/>
              <a:t>Genre</a:t>
            </a:r>
            <a:endParaRPr lang="en-KE" dirty="0"/>
          </a:p>
        </p:txBody>
      </p:sp>
      <p:sp>
        <p:nvSpPr>
          <p:cNvPr id="3" name="Content Placeholder 2">
            <a:extLst>
              <a:ext uri="{FF2B5EF4-FFF2-40B4-BE49-F238E27FC236}">
                <a16:creationId xmlns:a16="http://schemas.microsoft.com/office/drawing/2014/main" id="{F5C0D236-9E72-BAD8-2FC3-350D0AC36D27}"/>
              </a:ext>
            </a:extLst>
          </p:cNvPr>
          <p:cNvSpPr>
            <a:spLocks noGrp="1"/>
          </p:cNvSpPr>
          <p:nvPr>
            <p:ph idx="1"/>
          </p:nvPr>
        </p:nvSpPr>
        <p:spPr>
          <a:xfrm>
            <a:off x="862366" y="2194102"/>
            <a:ext cx="3427001" cy="3908586"/>
          </a:xfrm>
        </p:spPr>
        <p:txBody>
          <a:bodyPr>
            <a:normAutofit/>
          </a:bodyPr>
          <a:lstStyle/>
          <a:p>
            <a:r>
              <a:rPr lang="en-GB" sz="2000" dirty="0"/>
              <a:t>The most popular genres</a:t>
            </a:r>
          </a:p>
          <a:p>
            <a:r>
              <a:rPr lang="en-GB" sz="1400" b="0" i="0" dirty="0">
                <a:solidFill>
                  <a:srgbClr val="000000"/>
                </a:solidFill>
                <a:effectLst/>
                <a:latin typeface="Helvetica Neue"/>
              </a:rPr>
              <a:t>The  figure depicts how unique genres are distributed in the dataset. Documentary was found to be the most prevalent genre, accounting for over 35% of the films, followed by drama and comedy.</a:t>
            </a:r>
            <a:endParaRPr lang="en-GB" sz="2000" dirty="0"/>
          </a:p>
          <a:p>
            <a:endParaRPr lang="en-KE" sz="2000" dirty="0"/>
          </a:p>
        </p:txBody>
      </p:sp>
      <p:pic>
        <p:nvPicPr>
          <p:cNvPr id="4" name="Picture 3">
            <a:extLst>
              <a:ext uri="{FF2B5EF4-FFF2-40B4-BE49-F238E27FC236}">
                <a16:creationId xmlns:a16="http://schemas.microsoft.com/office/drawing/2014/main" id="{17F6472F-A64D-DB65-DF96-E60DFCA7A691}"/>
              </a:ext>
            </a:extLst>
          </p:cNvPr>
          <p:cNvPicPr>
            <a:picLocks noChangeAspect="1"/>
          </p:cNvPicPr>
          <p:nvPr/>
        </p:nvPicPr>
        <p:blipFill>
          <a:blip r:embed="rId2"/>
          <a:stretch>
            <a:fillRect/>
          </a:stretch>
        </p:blipFill>
        <p:spPr>
          <a:xfrm>
            <a:off x="5445457" y="1832840"/>
            <a:ext cx="6155141" cy="3216061"/>
          </a:xfrm>
          <a:prstGeom prst="rect">
            <a:avLst/>
          </a:prstGeom>
        </p:spPr>
      </p:pic>
    </p:spTree>
    <p:extLst>
      <p:ext uri="{BB962C8B-B14F-4D97-AF65-F5344CB8AC3E}">
        <p14:creationId xmlns:p14="http://schemas.microsoft.com/office/powerpoint/2010/main" val="3691222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946200-5E18-2ED5-BD81-B108906D6361}"/>
              </a:ext>
            </a:extLst>
          </p:cNvPr>
          <p:cNvSpPr>
            <a:spLocks noGrp="1"/>
          </p:cNvSpPr>
          <p:nvPr>
            <p:ph type="title"/>
          </p:nvPr>
        </p:nvSpPr>
        <p:spPr>
          <a:xfrm>
            <a:off x="838200" y="609600"/>
            <a:ext cx="3739341" cy="1330839"/>
          </a:xfrm>
        </p:spPr>
        <p:txBody>
          <a:bodyPr>
            <a:normAutofit/>
          </a:bodyPr>
          <a:lstStyle/>
          <a:p>
            <a:r>
              <a:rPr lang="en-GB" dirty="0"/>
              <a:t>Heatmap</a:t>
            </a:r>
            <a:endParaRPr lang="en-KE" dirty="0"/>
          </a:p>
        </p:txBody>
      </p:sp>
      <p:sp>
        <p:nvSpPr>
          <p:cNvPr id="3" name="Content Placeholder 2">
            <a:extLst>
              <a:ext uri="{FF2B5EF4-FFF2-40B4-BE49-F238E27FC236}">
                <a16:creationId xmlns:a16="http://schemas.microsoft.com/office/drawing/2014/main" id="{3F67CDEA-BED1-8F41-031F-3730D2A9D707}"/>
              </a:ext>
            </a:extLst>
          </p:cNvPr>
          <p:cNvSpPr>
            <a:spLocks noGrp="1"/>
          </p:cNvSpPr>
          <p:nvPr>
            <p:ph idx="1"/>
          </p:nvPr>
        </p:nvSpPr>
        <p:spPr>
          <a:xfrm>
            <a:off x="862366" y="2194102"/>
            <a:ext cx="3427001" cy="3908586"/>
          </a:xfrm>
        </p:spPr>
        <p:txBody>
          <a:bodyPr>
            <a:normAutofit/>
          </a:bodyPr>
          <a:lstStyle/>
          <a:p>
            <a:r>
              <a:rPr lang="en-GB" sz="2000" dirty="0"/>
              <a:t>Depicts Correlation</a:t>
            </a:r>
          </a:p>
          <a:p>
            <a:r>
              <a:rPr lang="en-GB" sz="1400" b="0" i="0" dirty="0">
                <a:solidFill>
                  <a:srgbClr val="000000"/>
                </a:solidFill>
                <a:effectLst/>
                <a:latin typeface="Helvetica Neue"/>
              </a:rPr>
              <a:t>The heatmap suggests a weak or </a:t>
            </a:r>
            <a:r>
              <a:rPr lang="en-GB" sz="1400" b="0" i="0" dirty="0" err="1">
                <a:solidFill>
                  <a:srgbClr val="000000"/>
                </a:solidFill>
                <a:effectLst/>
                <a:latin typeface="Helvetica Neue"/>
              </a:rPr>
              <a:t>nonexistent</a:t>
            </a:r>
            <a:r>
              <a:rPr lang="en-GB" sz="1400" b="0" i="0" dirty="0">
                <a:solidFill>
                  <a:srgbClr val="000000"/>
                </a:solidFill>
                <a:effectLst/>
                <a:latin typeface="Helvetica Neue"/>
              </a:rPr>
              <a:t> correlation between production budget and ROI. Thus, it can be inferred that a high production budget does not necessarily result in higher returns for a movie. However, the situation is different for domestic and worldwide gross, as the calculation methods for movie gross and ROI differ</a:t>
            </a:r>
            <a:endParaRPr lang="en-GB" sz="2000" dirty="0"/>
          </a:p>
          <a:p>
            <a:endParaRPr lang="en-KE" sz="2000" dirty="0"/>
          </a:p>
        </p:txBody>
      </p:sp>
      <p:pic>
        <p:nvPicPr>
          <p:cNvPr id="2050" name="Picture 2">
            <a:extLst>
              <a:ext uri="{FF2B5EF4-FFF2-40B4-BE49-F238E27FC236}">
                <a16:creationId xmlns:a16="http://schemas.microsoft.com/office/drawing/2014/main" id="{C18D0747-0963-8794-3D3C-7B5489C70B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5457" y="1378898"/>
            <a:ext cx="6155141" cy="4123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9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DE85-228C-9203-F9A5-284FD3AAD3F9}"/>
              </a:ext>
            </a:extLst>
          </p:cNvPr>
          <p:cNvSpPr>
            <a:spLocks noGrp="1"/>
          </p:cNvSpPr>
          <p:nvPr>
            <p:ph type="title"/>
          </p:nvPr>
        </p:nvSpPr>
        <p:spPr/>
        <p:txBody>
          <a:bodyPr/>
          <a:lstStyle/>
          <a:p>
            <a:r>
              <a:rPr lang="en-GB" dirty="0"/>
              <a:t>Conclusions </a:t>
            </a:r>
            <a:endParaRPr lang="en-KE" dirty="0"/>
          </a:p>
        </p:txBody>
      </p:sp>
      <p:sp>
        <p:nvSpPr>
          <p:cNvPr id="3" name="Content Placeholder 2">
            <a:extLst>
              <a:ext uri="{FF2B5EF4-FFF2-40B4-BE49-F238E27FC236}">
                <a16:creationId xmlns:a16="http://schemas.microsoft.com/office/drawing/2014/main" id="{9B9E6BC3-F057-51F3-31CB-5E91A193691B}"/>
              </a:ext>
            </a:extLst>
          </p:cNvPr>
          <p:cNvSpPr>
            <a:spLocks noGrp="1"/>
          </p:cNvSpPr>
          <p:nvPr>
            <p:ph idx="1"/>
          </p:nvPr>
        </p:nvSpPr>
        <p:spPr/>
        <p:txBody>
          <a:bodyPr>
            <a:normAutofit fontScale="92500"/>
          </a:bodyPr>
          <a:lstStyle/>
          <a:p>
            <a:pPr marL="0" indent="0" algn="l">
              <a:buNone/>
            </a:pPr>
            <a:r>
              <a:rPr lang="en-GB" b="0" i="0" dirty="0">
                <a:solidFill>
                  <a:srgbClr val="000000"/>
                </a:solidFill>
                <a:effectLst/>
                <a:latin typeface="Helvetica Neue"/>
              </a:rPr>
              <a:t>Based on the movie analysis, the following conclusions can be drawn:</a:t>
            </a:r>
          </a:p>
          <a:p>
            <a:pPr algn="l">
              <a:buFont typeface="Arial" panose="020B0604020202020204" pitchFamily="34" charset="0"/>
              <a:buChar char="•"/>
            </a:pPr>
            <a:r>
              <a:rPr lang="en-GB" b="0" i="0" dirty="0">
                <a:solidFill>
                  <a:srgbClr val="000000"/>
                </a:solidFill>
                <a:effectLst/>
                <a:latin typeface="Helvetica Neue"/>
              </a:rPr>
              <a:t>It is advisable to produce movies with a runtime of 90 to 120 minutes.</a:t>
            </a:r>
          </a:p>
          <a:p>
            <a:pPr algn="l">
              <a:buFont typeface="Arial" panose="020B0604020202020204" pitchFamily="34" charset="0"/>
              <a:buChar char="•"/>
            </a:pPr>
            <a:r>
              <a:rPr lang="en-GB" b="0" i="0" dirty="0">
                <a:solidFill>
                  <a:srgbClr val="000000"/>
                </a:solidFill>
                <a:effectLst/>
                <a:latin typeface="Helvetica Neue"/>
              </a:rPr>
              <a:t>To optimize earnings, movie release dates should be limited to May, June, July, and November.</a:t>
            </a:r>
          </a:p>
          <a:p>
            <a:pPr algn="l">
              <a:buFont typeface="Arial" panose="020B0604020202020204" pitchFamily="34" charset="0"/>
              <a:buChar char="•"/>
            </a:pPr>
            <a:r>
              <a:rPr lang="en-GB" b="0" i="0" dirty="0">
                <a:solidFill>
                  <a:srgbClr val="000000"/>
                </a:solidFill>
                <a:effectLst/>
                <a:latin typeface="Helvetica Neue"/>
              </a:rPr>
              <a:t>Microsoft may consider acquiring one of the top grossing studios, such as BH Tilt, Neon, or Orchard Film Studios.</a:t>
            </a:r>
          </a:p>
          <a:p>
            <a:pPr algn="l">
              <a:buFont typeface="Arial" panose="020B0604020202020204" pitchFamily="34" charset="0"/>
              <a:buChar char="•"/>
            </a:pPr>
            <a:r>
              <a:rPr lang="en-GB" b="0" i="0" dirty="0">
                <a:solidFill>
                  <a:srgbClr val="000000"/>
                </a:solidFill>
                <a:effectLst/>
                <a:latin typeface="Helvetica Neue"/>
              </a:rPr>
              <a:t>It would be beneficial for Microsoft to produce movies in the most prevalent genres, namely documentaries, drama, and comedy.</a:t>
            </a:r>
          </a:p>
          <a:p>
            <a:endParaRPr lang="en-KE" dirty="0"/>
          </a:p>
        </p:txBody>
      </p:sp>
    </p:spTree>
    <p:extLst>
      <p:ext uri="{BB962C8B-B14F-4D97-AF65-F5344CB8AC3E}">
        <p14:creationId xmlns:p14="http://schemas.microsoft.com/office/powerpoint/2010/main" val="2164096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AF7A6C19-B700-B667-1BE4-99D97F6C4CDE}"/>
              </a:ext>
            </a:extLst>
          </p:cNvPr>
          <p:cNvPicPr>
            <a:picLocks noChangeAspect="1"/>
          </p:cNvPicPr>
          <p:nvPr/>
        </p:nvPicPr>
        <p:blipFill rotWithShape="1">
          <a:blip r:embed="rId2">
            <a:alphaModFix amt="35000"/>
          </a:blip>
          <a:srcRect t="1510" b="14220"/>
          <a:stretch/>
        </p:blipFill>
        <p:spPr>
          <a:xfrm>
            <a:off x="20" y="1"/>
            <a:ext cx="12191980" cy="6857999"/>
          </a:xfrm>
          <a:prstGeom prst="rect">
            <a:avLst/>
          </a:prstGeom>
        </p:spPr>
      </p:pic>
      <p:sp>
        <p:nvSpPr>
          <p:cNvPr id="2" name="Title 1">
            <a:extLst>
              <a:ext uri="{FF2B5EF4-FFF2-40B4-BE49-F238E27FC236}">
                <a16:creationId xmlns:a16="http://schemas.microsoft.com/office/drawing/2014/main" id="{F73D85A3-B9D6-0B86-DB52-1BB59E68BA97}"/>
              </a:ext>
            </a:extLst>
          </p:cNvPr>
          <p:cNvSpPr>
            <a:spLocks noGrp="1"/>
          </p:cNvSpPr>
          <p:nvPr>
            <p:ph type="title"/>
          </p:nvPr>
        </p:nvSpPr>
        <p:spPr>
          <a:xfrm>
            <a:off x="838199" y="1065862"/>
            <a:ext cx="6052955" cy="4726276"/>
          </a:xfrm>
        </p:spPr>
        <p:txBody>
          <a:bodyPr>
            <a:normAutofit/>
          </a:bodyPr>
          <a:lstStyle/>
          <a:p>
            <a:pPr algn="r"/>
            <a:r>
              <a:rPr lang="en-GB" sz="8000">
                <a:ln w="22225">
                  <a:solidFill>
                    <a:srgbClr val="FFFFFF"/>
                  </a:solidFill>
                </a:ln>
                <a:noFill/>
              </a:rPr>
              <a:t>Overview</a:t>
            </a:r>
            <a:endParaRPr lang="en-KE" sz="8000">
              <a:ln w="22225">
                <a:solidFill>
                  <a:srgbClr val="FFFFFF"/>
                </a:solidFill>
              </a:ln>
              <a:noFill/>
            </a:endParaRPr>
          </a:p>
        </p:txBody>
      </p:sp>
      <p:cxnSp>
        <p:nvCxnSpPr>
          <p:cNvPr id="11" name="Straight Connector 10">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6FB872-7721-81FD-81A9-38166BACBEC2}"/>
              </a:ext>
            </a:extLst>
          </p:cNvPr>
          <p:cNvSpPr>
            <a:spLocks noGrp="1"/>
          </p:cNvSpPr>
          <p:nvPr>
            <p:ph idx="1"/>
          </p:nvPr>
        </p:nvSpPr>
        <p:spPr>
          <a:xfrm>
            <a:off x="7534641" y="1065862"/>
            <a:ext cx="3860002" cy="4726276"/>
          </a:xfrm>
        </p:spPr>
        <p:txBody>
          <a:bodyPr anchor="ctr">
            <a:normAutofit/>
          </a:bodyPr>
          <a:lstStyle/>
          <a:p>
            <a:pPr marL="0" indent="0">
              <a:buNone/>
            </a:pPr>
            <a:r>
              <a:rPr lang="en-GB" sz="2000">
                <a:solidFill>
                  <a:srgbClr val="FFFFFF"/>
                </a:solidFill>
              </a:rPr>
              <a:t>I analyzed Movie Datasets from 2 sites:</a:t>
            </a:r>
          </a:p>
          <a:p>
            <a:r>
              <a:rPr lang="en-GB" sz="2000">
                <a:solidFill>
                  <a:srgbClr val="FFFFFF"/>
                </a:solidFill>
              </a:rPr>
              <a:t>Box Office Mojo</a:t>
            </a:r>
          </a:p>
          <a:p>
            <a:r>
              <a:rPr lang="en-GB" sz="2000">
                <a:solidFill>
                  <a:srgbClr val="FFFFFF"/>
                </a:solidFill>
              </a:rPr>
              <a:t>IMDB</a:t>
            </a:r>
          </a:p>
          <a:p>
            <a:pPr marL="0" indent="0">
              <a:buNone/>
            </a:pPr>
            <a:r>
              <a:rPr lang="en-GB" sz="2000" b="0" i="0">
                <a:solidFill>
                  <a:srgbClr val="FFFFFF"/>
                </a:solidFill>
                <a:effectLst/>
                <a:latin typeface="Söhne"/>
              </a:rPr>
              <a:t>My analysis can assist Microsoft in producing top-quality movies by identifying the optimal length, prevalent genres, and favorable release periods</a:t>
            </a:r>
            <a:endParaRPr lang="en-GB" sz="2000">
              <a:solidFill>
                <a:srgbClr val="FFFFFF"/>
              </a:solidFill>
            </a:endParaRPr>
          </a:p>
          <a:p>
            <a:endParaRPr lang="en-KE" sz="2000">
              <a:solidFill>
                <a:srgbClr val="FFFFFF"/>
              </a:solidFill>
            </a:endParaRPr>
          </a:p>
        </p:txBody>
      </p:sp>
    </p:spTree>
    <p:extLst>
      <p:ext uri="{BB962C8B-B14F-4D97-AF65-F5344CB8AC3E}">
        <p14:creationId xmlns:p14="http://schemas.microsoft.com/office/powerpoint/2010/main" val="232706242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399D25BE-0423-F723-F521-168B3F3338F8}"/>
              </a:ext>
            </a:extLst>
          </p:cNvPr>
          <p:cNvPicPr>
            <a:picLocks noChangeAspect="1"/>
          </p:cNvPicPr>
          <p:nvPr/>
        </p:nvPicPr>
        <p:blipFill rotWithShape="1">
          <a:blip r:embed="rId2">
            <a:alphaModFix amt="35000"/>
          </a:blip>
          <a:srcRect t="7865" b="7865"/>
          <a:stretch/>
        </p:blipFill>
        <p:spPr>
          <a:xfrm>
            <a:off x="20" y="1"/>
            <a:ext cx="12191980" cy="6857999"/>
          </a:xfrm>
          <a:prstGeom prst="rect">
            <a:avLst/>
          </a:prstGeom>
        </p:spPr>
      </p:pic>
      <p:sp>
        <p:nvSpPr>
          <p:cNvPr id="2" name="Title 1">
            <a:extLst>
              <a:ext uri="{FF2B5EF4-FFF2-40B4-BE49-F238E27FC236}">
                <a16:creationId xmlns:a16="http://schemas.microsoft.com/office/drawing/2014/main" id="{210C65AD-BC5F-CBD2-990E-256A83603CF3}"/>
              </a:ext>
            </a:extLst>
          </p:cNvPr>
          <p:cNvSpPr>
            <a:spLocks noGrp="1"/>
          </p:cNvSpPr>
          <p:nvPr>
            <p:ph type="title"/>
          </p:nvPr>
        </p:nvSpPr>
        <p:spPr>
          <a:xfrm>
            <a:off x="838199" y="1065862"/>
            <a:ext cx="6052955" cy="4726276"/>
          </a:xfrm>
        </p:spPr>
        <p:txBody>
          <a:bodyPr>
            <a:normAutofit/>
          </a:bodyPr>
          <a:lstStyle/>
          <a:p>
            <a:pPr algn="r"/>
            <a:r>
              <a:rPr lang="en-GB" sz="8000">
                <a:ln w="22225">
                  <a:solidFill>
                    <a:srgbClr val="FFFFFF"/>
                  </a:solidFill>
                </a:ln>
                <a:noFill/>
              </a:rPr>
              <a:t>Outline</a:t>
            </a:r>
            <a:endParaRPr lang="en-KE" sz="8000">
              <a:ln w="22225">
                <a:solidFill>
                  <a:srgbClr val="FFFFFF"/>
                </a:solidFill>
              </a:ln>
              <a:noFill/>
            </a:endParaRPr>
          </a:p>
        </p:txBody>
      </p:sp>
      <p:cxnSp>
        <p:nvCxnSpPr>
          <p:cNvPr id="16" name="Straight Connector 15">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BF4020-2710-B9EA-1529-E49FA2D97015}"/>
              </a:ext>
            </a:extLst>
          </p:cNvPr>
          <p:cNvSpPr>
            <a:spLocks noGrp="1"/>
          </p:cNvSpPr>
          <p:nvPr>
            <p:ph idx="1"/>
          </p:nvPr>
        </p:nvSpPr>
        <p:spPr>
          <a:xfrm>
            <a:off x="7534641" y="1065862"/>
            <a:ext cx="3860002" cy="4726276"/>
          </a:xfrm>
        </p:spPr>
        <p:txBody>
          <a:bodyPr anchor="ctr">
            <a:normAutofit/>
          </a:bodyPr>
          <a:lstStyle/>
          <a:p>
            <a:r>
              <a:rPr lang="en-GB" sz="2000">
                <a:solidFill>
                  <a:srgbClr val="FFFFFF"/>
                </a:solidFill>
              </a:rPr>
              <a:t>Problem Statement</a:t>
            </a:r>
          </a:p>
          <a:p>
            <a:r>
              <a:rPr lang="en-GB" sz="2000">
                <a:solidFill>
                  <a:srgbClr val="FFFFFF"/>
                </a:solidFill>
              </a:rPr>
              <a:t>Data</a:t>
            </a:r>
          </a:p>
          <a:p>
            <a:r>
              <a:rPr lang="en-GB" sz="2000">
                <a:solidFill>
                  <a:srgbClr val="FFFFFF"/>
                </a:solidFill>
              </a:rPr>
              <a:t>Methods</a:t>
            </a:r>
          </a:p>
          <a:p>
            <a:r>
              <a:rPr lang="en-GB" sz="2000">
                <a:solidFill>
                  <a:srgbClr val="FFFFFF"/>
                </a:solidFill>
              </a:rPr>
              <a:t>Results</a:t>
            </a:r>
          </a:p>
          <a:p>
            <a:r>
              <a:rPr lang="en-GB" sz="2000">
                <a:solidFill>
                  <a:srgbClr val="FFFFFF"/>
                </a:solidFill>
              </a:rPr>
              <a:t>Conclusions</a:t>
            </a:r>
          </a:p>
          <a:p>
            <a:endParaRPr lang="en-GB" sz="2000">
              <a:solidFill>
                <a:srgbClr val="FFFFFF"/>
              </a:solidFill>
            </a:endParaRPr>
          </a:p>
        </p:txBody>
      </p:sp>
    </p:spTree>
    <p:extLst>
      <p:ext uri="{BB962C8B-B14F-4D97-AF65-F5344CB8AC3E}">
        <p14:creationId xmlns:p14="http://schemas.microsoft.com/office/powerpoint/2010/main" val="247752520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F37BE-0228-0E7E-25BD-CB4B70729786}"/>
              </a:ext>
            </a:extLst>
          </p:cNvPr>
          <p:cNvSpPr>
            <a:spLocks noGrp="1"/>
          </p:cNvSpPr>
          <p:nvPr>
            <p:ph type="title"/>
          </p:nvPr>
        </p:nvSpPr>
        <p:spPr>
          <a:xfrm>
            <a:off x="4572001" y="601744"/>
            <a:ext cx="6781800" cy="1338696"/>
          </a:xfrm>
        </p:spPr>
        <p:txBody>
          <a:bodyPr>
            <a:normAutofit/>
          </a:bodyPr>
          <a:lstStyle/>
          <a:p>
            <a:r>
              <a:rPr lang="en-GB" dirty="0"/>
              <a:t>Business Problem Statement</a:t>
            </a:r>
            <a:endParaRPr lang="en-KE" dirty="0"/>
          </a:p>
        </p:txBody>
      </p:sp>
      <p:pic>
        <p:nvPicPr>
          <p:cNvPr id="5" name="Picture 4" descr="Film reel and slate">
            <a:extLst>
              <a:ext uri="{FF2B5EF4-FFF2-40B4-BE49-F238E27FC236}">
                <a16:creationId xmlns:a16="http://schemas.microsoft.com/office/drawing/2014/main" id="{99EED112-ED69-FFFA-EFC2-394E649235F0}"/>
              </a:ext>
            </a:extLst>
          </p:cNvPr>
          <p:cNvPicPr>
            <a:picLocks noChangeAspect="1"/>
          </p:cNvPicPr>
          <p:nvPr/>
        </p:nvPicPr>
        <p:blipFill rotWithShape="1">
          <a:blip r:embed="rId2"/>
          <a:srcRect l="21900" r="41554"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7C2541F5-5A86-8C59-499B-A2EBD3E53F67}"/>
              </a:ext>
            </a:extLst>
          </p:cNvPr>
          <p:cNvSpPr>
            <a:spLocks noGrp="1"/>
          </p:cNvSpPr>
          <p:nvPr>
            <p:ph idx="1"/>
          </p:nvPr>
        </p:nvSpPr>
        <p:spPr>
          <a:xfrm>
            <a:off x="4572001" y="2201958"/>
            <a:ext cx="6781800" cy="3900730"/>
          </a:xfrm>
        </p:spPr>
        <p:txBody>
          <a:bodyPr anchor="t">
            <a:normAutofit/>
          </a:bodyPr>
          <a:lstStyle/>
          <a:p>
            <a:pPr marL="0" indent="0">
              <a:buNone/>
            </a:pPr>
            <a:r>
              <a:rPr lang="en-GB" sz="2000" b="0" i="0">
                <a:effectLst/>
                <a:latin typeface="Helvetica Neue"/>
              </a:rPr>
              <a:t>Microsoft lacks expertise in the field of movie production, yet they intend to establish a new movie studio.</a:t>
            </a:r>
          </a:p>
          <a:p>
            <a:pPr marL="0" indent="0">
              <a:buNone/>
            </a:pPr>
            <a:r>
              <a:rPr lang="en-GB" sz="2000" b="0" i="0">
                <a:effectLst/>
                <a:latin typeface="Helvetica Neue"/>
              </a:rPr>
              <a:t>For the new movie studio to generate profit, Microsoft should consider the following factors:</a:t>
            </a:r>
          </a:p>
          <a:p>
            <a:pPr>
              <a:buFont typeface="Arial" panose="020B0604020202020204" pitchFamily="34" charset="0"/>
              <a:buChar char="•"/>
            </a:pPr>
            <a:r>
              <a:rPr lang="en-GB" sz="2000" b="0" i="0">
                <a:effectLst/>
                <a:latin typeface="Helvetica Neue"/>
              </a:rPr>
              <a:t>The most popular genre</a:t>
            </a:r>
          </a:p>
          <a:p>
            <a:pPr>
              <a:buFont typeface="Arial" panose="020B0604020202020204" pitchFamily="34" charset="0"/>
              <a:buChar char="•"/>
            </a:pPr>
            <a:r>
              <a:rPr lang="en-GB" sz="2000" b="0" i="0">
                <a:effectLst/>
                <a:latin typeface="Helvetica Neue"/>
              </a:rPr>
              <a:t>The run time for the movies</a:t>
            </a:r>
          </a:p>
          <a:p>
            <a:pPr>
              <a:buFont typeface="Arial" panose="020B0604020202020204" pitchFamily="34" charset="0"/>
              <a:buChar char="•"/>
            </a:pPr>
            <a:r>
              <a:rPr lang="en-GB" sz="2000" b="0" i="0">
                <a:effectLst/>
                <a:latin typeface="Helvetica Neue"/>
              </a:rPr>
              <a:t>The top studios</a:t>
            </a:r>
          </a:p>
          <a:p>
            <a:pPr>
              <a:buFont typeface="Arial" panose="020B0604020202020204" pitchFamily="34" charset="0"/>
              <a:buChar char="•"/>
            </a:pPr>
            <a:r>
              <a:rPr lang="en-GB" sz="2000" b="0" i="0">
                <a:effectLst/>
                <a:latin typeface="Helvetica Neue"/>
              </a:rPr>
              <a:t>The ideal period to release the movies based on the Average ROI of film release by month</a:t>
            </a:r>
          </a:p>
          <a:p>
            <a:endParaRPr lang="en-KE" sz="2000"/>
          </a:p>
        </p:txBody>
      </p:sp>
    </p:spTree>
    <p:extLst>
      <p:ext uri="{BB962C8B-B14F-4D97-AF65-F5344CB8AC3E}">
        <p14:creationId xmlns:p14="http://schemas.microsoft.com/office/powerpoint/2010/main" val="4258876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B5C9A-EDBF-888E-78CB-3F999C5A6F2F}"/>
              </a:ext>
            </a:extLst>
          </p:cNvPr>
          <p:cNvSpPr>
            <a:spLocks noGrp="1"/>
          </p:cNvSpPr>
          <p:nvPr>
            <p:ph type="title"/>
          </p:nvPr>
        </p:nvSpPr>
        <p:spPr>
          <a:xfrm>
            <a:off x="6513788" y="365125"/>
            <a:ext cx="4840010" cy="1807305"/>
          </a:xfrm>
        </p:spPr>
        <p:txBody>
          <a:bodyPr>
            <a:normAutofit/>
          </a:bodyPr>
          <a:lstStyle/>
          <a:p>
            <a:r>
              <a:rPr lang="en-GB"/>
              <a:t>Data</a:t>
            </a:r>
            <a:endParaRPr lang="en-KE" dirty="0"/>
          </a:p>
        </p:txBody>
      </p:sp>
      <p:pic>
        <p:nvPicPr>
          <p:cNvPr id="14" name="Picture 4" descr="Abstract blurred public library with bookshelves">
            <a:extLst>
              <a:ext uri="{FF2B5EF4-FFF2-40B4-BE49-F238E27FC236}">
                <a16:creationId xmlns:a16="http://schemas.microsoft.com/office/drawing/2014/main" id="{850AC284-D53A-D4BC-EFE3-A7CA91082EBD}"/>
              </a:ext>
            </a:extLst>
          </p:cNvPr>
          <p:cNvPicPr>
            <a:picLocks noChangeAspect="1"/>
          </p:cNvPicPr>
          <p:nvPr/>
        </p:nvPicPr>
        <p:blipFill rotWithShape="1">
          <a:blip r:embed="rId2"/>
          <a:srcRect l="9063" r="31403"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2AFF8A5E-3D80-FEBA-F177-141321B9248E}"/>
              </a:ext>
            </a:extLst>
          </p:cNvPr>
          <p:cNvSpPr>
            <a:spLocks noGrp="1"/>
          </p:cNvSpPr>
          <p:nvPr>
            <p:ph idx="1"/>
          </p:nvPr>
        </p:nvSpPr>
        <p:spPr>
          <a:xfrm>
            <a:off x="6513788" y="2333297"/>
            <a:ext cx="4840010" cy="3843666"/>
          </a:xfrm>
        </p:spPr>
        <p:txBody>
          <a:bodyPr>
            <a:normAutofit/>
          </a:bodyPr>
          <a:lstStyle/>
          <a:p>
            <a:r>
              <a:rPr lang="en-GB" sz="2000"/>
              <a:t>I analyzed data from the Box Office Mojo and IMDB</a:t>
            </a:r>
          </a:p>
          <a:p>
            <a:r>
              <a:rPr lang="en-GB" sz="2000"/>
              <a:t>The data carried information about movie titles, runtime, movie release dates, studio names and domestic and foreign gross</a:t>
            </a:r>
            <a:endParaRPr lang="en-KE" sz="2000"/>
          </a:p>
        </p:txBody>
      </p:sp>
    </p:spTree>
    <p:extLst>
      <p:ext uri="{BB962C8B-B14F-4D97-AF65-F5344CB8AC3E}">
        <p14:creationId xmlns:p14="http://schemas.microsoft.com/office/powerpoint/2010/main" val="3677699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6CB37-8CF8-3A65-895C-03CB8152321E}"/>
              </a:ext>
            </a:extLst>
          </p:cNvPr>
          <p:cNvSpPr>
            <a:spLocks noGrp="1"/>
          </p:cNvSpPr>
          <p:nvPr>
            <p:ph type="title"/>
          </p:nvPr>
        </p:nvSpPr>
        <p:spPr>
          <a:xfrm>
            <a:off x="6513788" y="365125"/>
            <a:ext cx="4840010" cy="1807305"/>
          </a:xfrm>
        </p:spPr>
        <p:txBody>
          <a:bodyPr>
            <a:normAutofit/>
          </a:bodyPr>
          <a:lstStyle/>
          <a:p>
            <a:r>
              <a:rPr lang="en-GB"/>
              <a:t>Methods</a:t>
            </a:r>
            <a:endParaRPr lang="en-KE" dirty="0"/>
          </a:p>
        </p:txBody>
      </p:sp>
      <p:pic>
        <p:nvPicPr>
          <p:cNvPr id="5" name="Picture 4" descr="Digital financial graph">
            <a:extLst>
              <a:ext uri="{FF2B5EF4-FFF2-40B4-BE49-F238E27FC236}">
                <a16:creationId xmlns:a16="http://schemas.microsoft.com/office/drawing/2014/main" id="{5C1EB333-92AB-D318-207D-65AB7C983952}"/>
              </a:ext>
            </a:extLst>
          </p:cNvPr>
          <p:cNvPicPr>
            <a:picLocks noChangeAspect="1"/>
          </p:cNvPicPr>
          <p:nvPr/>
        </p:nvPicPr>
        <p:blipFill rotWithShape="1">
          <a:blip r:embed="rId2"/>
          <a:srcRect l="32559" r="1727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2E1E7444-74DB-71AC-92CA-891F0E87402A}"/>
              </a:ext>
            </a:extLst>
          </p:cNvPr>
          <p:cNvSpPr>
            <a:spLocks noGrp="1"/>
          </p:cNvSpPr>
          <p:nvPr>
            <p:ph idx="1"/>
          </p:nvPr>
        </p:nvSpPr>
        <p:spPr>
          <a:xfrm>
            <a:off x="6513788" y="2333297"/>
            <a:ext cx="4840010" cy="3843666"/>
          </a:xfrm>
        </p:spPr>
        <p:txBody>
          <a:bodyPr>
            <a:normAutofit/>
          </a:bodyPr>
          <a:lstStyle/>
          <a:p>
            <a:r>
              <a:rPr lang="en-GB" sz="2000"/>
              <a:t>I used descriptive statistics and data visualizations to analyze and present the data and describe the movie trends</a:t>
            </a:r>
            <a:endParaRPr lang="en-KE" sz="2000"/>
          </a:p>
        </p:txBody>
      </p:sp>
    </p:spTree>
    <p:extLst>
      <p:ext uri="{BB962C8B-B14F-4D97-AF65-F5344CB8AC3E}">
        <p14:creationId xmlns:p14="http://schemas.microsoft.com/office/powerpoint/2010/main" val="1727163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7" name="Rectangle 104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Freeform: Shape 104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FE4A326-B606-0967-1028-6DF62F7E6CB0}"/>
              </a:ext>
            </a:extLst>
          </p:cNvPr>
          <p:cNvSpPr>
            <a:spLocks noGrp="1"/>
          </p:cNvSpPr>
          <p:nvPr>
            <p:ph type="title"/>
          </p:nvPr>
        </p:nvSpPr>
        <p:spPr>
          <a:xfrm>
            <a:off x="1137034" y="609597"/>
            <a:ext cx="9392421" cy="1330841"/>
          </a:xfrm>
        </p:spPr>
        <p:txBody>
          <a:bodyPr>
            <a:normAutofit/>
          </a:bodyPr>
          <a:lstStyle/>
          <a:p>
            <a:r>
              <a:rPr lang="en-GB"/>
              <a:t>Movie Runtime Distribution</a:t>
            </a:r>
            <a:endParaRPr lang="en-KE" dirty="0"/>
          </a:p>
        </p:txBody>
      </p:sp>
      <p:sp>
        <p:nvSpPr>
          <p:cNvPr id="1030" name="Content Placeholder 1029">
            <a:extLst>
              <a:ext uri="{FF2B5EF4-FFF2-40B4-BE49-F238E27FC236}">
                <a16:creationId xmlns:a16="http://schemas.microsoft.com/office/drawing/2014/main" id="{4CA4BC1C-E97B-9F20-643D-B6BD68F69332}"/>
              </a:ext>
            </a:extLst>
          </p:cNvPr>
          <p:cNvSpPr>
            <a:spLocks noGrp="1"/>
          </p:cNvSpPr>
          <p:nvPr>
            <p:ph idx="1"/>
          </p:nvPr>
        </p:nvSpPr>
        <p:spPr>
          <a:xfrm>
            <a:off x="1137034" y="2198362"/>
            <a:ext cx="4958966" cy="3917773"/>
          </a:xfrm>
        </p:spPr>
        <p:txBody>
          <a:bodyPr>
            <a:normAutofit/>
          </a:bodyPr>
          <a:lstStyle/>
          <a:p>
            <a:r>
              <a:rPr lang="en-US" sz="2000"/>
              <a:t>The best run time seems to be approximately between 90 and 120 minutes</a:t>
            </a:r>
            <a:endParaRPr lang="en-US" sz="2000" dirty="0"/>
          </a:p>
        </p:txBody>
      </p:sp>
      <p:pic>
        <p:nvPicPr>
          <p:cNvPr id="1026" name="Picture 2">
            <a:extLst>
              <a:ext uri="{FF2B5EF4-FFF2-40B4-BE49-F238E27FC236}">
                <a16:creationId xmlns:a16="http://schemas.microsoft.com/office/drawing/2014/main" id="{3B3071A8-A9D1-8E4A-D679-79ECA0C7B6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95072" y="2497339"/>
            <a:ext cx="5649277" cy="3220087"/>
          </a:xfrm>
          <a:prstGeom prst="rect">
            <a:avLst/>
          </a:prstGeom>
          <a:noFill/>
          <a:extLst>
            <a:ext uri="{909E8E84-426E-40DD-AFC4-6F175D3DCCD1}">
              <a14:hiddenFill xmlns:a14="http://schemas.microsoft.com/office/drawing/2010/main">
                <a:solidFill>
                  <a:srgbClr val="FFFFFF"/>
                </a:solidFill>
              </a14:hiddenFill>
            </a:ext>
          </a:extLst>
        </p:spPr>
      </p:pic>
      <p:sp>
        <p:nvSpPr>
          <p:cNvPr id="1046" name="Freeform: Shape 104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6873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23F2EA-9C82-3792-88E7-EE2637E4E8BE}"/>
              </a:ext>
            </a:extLst>
          </p:cNvPr>
          <p:cNvSpPr>
            <a:spLocks noGrp="1"/>
          </p:cNvSpPr>
          <p:nvPr>
            <p:ph type="title"/>
          </p:nvPr>
        </p:nvSpPr>
        <p:spPr>
          <a:xfrm>
            <a:off x="1137034" y="609597"/>
            <a:ext cx="9392421" cy="1330841"/>
          </a:xfrm>
        </p:spPr>
        <p:txBody>
          <a:bodyPr>
            <a:normAutofit/>
          </a:bodyPr>
          <a:lstStyle/>
          <a:p>
            <a:r>
              <a:rPr lang="en-GB" dirty="0"/>
              <a:t>Top Studios</a:t>
            </a:r>
            <a:endParaRPr lang="en-KE" dirty="0"/>
          </a:p>
        </p:txBody>
      </p:sp>
      <p:sp>
        <p:nvSpPr>
          <p:cNvPr id="3" name="Content Placeholder 2">
            <a:extLst>
              <a:ext uri="{FF2B5EF4-FFF2-40B4-BE49-F238E27FC236}">
                <a16:creationId xmlns:a16="http://schemas.microsoft.com/office/drawing/2014/main" id="{45E3DD04-104C-1718-96DD-C8CEFF55316A}"/>
              </a:ext>
            </a:extLst>
          </p:cNvPr>
          <p:cNvSpPr>
            <a:spLocks noGrp="1"/>
          </p:cNvSpPr>
          <p:nvPr>
            <p:ph idx="1"/>
          </p:nvPr>
        </p:nvSpPr>
        <p:spPr>
          <a:xfrm>
            <a:off x="1137034" y="2198362"/>
            <a:ext cx="4958966" cy="3917773"/>
          </a:xfrm>
        </p:spPr>
        <p:txBody>
          <a:bodyPr>
            <a:normAutofit/>
          </a:bodyPr>
          <a:lstStyle/>
          <a:p>
            <a:r>
              <a:rPr lang="en-GB" sz="2000" dirty="0"/>
              <a:t>The best movie studios globally </a:t>
            </a:r>
          </a:p>
          <a:p>
            <a:r>
              <a:rPr lang="en-GB" sz="2000" b="0" i="0" dirty="0">
                <a:effectLst/>
                <a:latin typeface="Helvetica Neue"/>
              </a:rPr>
              <a:t>According to the charts, Affirm studio had the highest domestic earnings, but it only ranked fifth in terms of global earnings among all studios. This suggests that there is a disparity between the top earning studios domestically versus globally. Just because a movie studio performs well domestically, it does not necessarily mean that it will be a top earner on a global scale.</a:t>
            </a:r>
            <a:endParaRPr lang="en-GB" sz="2000" dirty="0"/>
          </a:p>
          <a:p>
            <a:endParaRPr lang="en-KE" sz="2000" dirty="0"/>
          </a:p>
        </p:txBody>
      </p:sp>
      <p:pic>
        <p:nvPicPr>
          <p:cNvPr id="4" name="Picture 3">
            <a:extLst>
              <a:ext uri="{FF2B5EF4-FFF2-40B4-BE49-F238E27FC236}">
                <a16:creationId xmlns:a16="http://schemas.microsoft.com/office/drawing/2014/main" id="{A32B508A-4290-F3A9-EAF7-FAD3AA80258A}"/>
              </a:ext>
            </a:extLst>
          </p:cNvPr>
          <p:cNvPicPr>
            <a:picLocks noChangeAspect="1"/>
          </p:cNvPicPr>
          <p:nvPr/>
        </p:nvPicPr>
        <p:blipFill>
          <a:blip r:embed="rId2"/>
          <a:stretch>
            <a:fillRect/>
          </a:stretch>
        </p:blipFill>
        <p:spPr>
          <a:xfrm>
            <a:off x="5895976" y="2198361"/>
            <a:ext cx="6124574" cy="3754764"/>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65136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6B14DE-7D63-BB85-2B4E-2A6F96B57D42}"/>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Movie Release Months</a:t>
            </a:r>
          </a:p>
        </p:txBody>
      </p:sp>
      <p:sp>
        <p:nvSpPr>
          <p:cNvPr id="3" name="Content Placeholder 2">
            <a:extLst>
              <a:ext uri="{FF2B5EF4-FFF2-40B4-BE49-F238E27FC236}">
                <a16:creationId xmlns:a16="http://schemas.microsoft.com/office/drawing/2014/main" id="{B4D0DEAB-D2FF-0FF0-28C7-99DBA3F1E065}"/>
              </a:ext>
            </a:extLst>
          </p:cNvPr>
          <p:cNvSpPr>
            <a:spLocks noGrp="1"/>
          </p:cNvSpPr>
          <p:nvPr>
            <p:ph idx="1"/>
          </p:nvPr>
        </p:nvSpPr>
        <p:spPr>
          <a:xfrm>
            <a:off x="1882588" y="1311818"/>
            <a:ext cx="8903600" cy="918198"/>
          </a:xfrm>
        </p:spPr>
        <p:txBody>
          <a:bodyPr vert="horz" lIns="91440" tIns="45720" rIns="91440" bIns="45720" rtlCol="0">
            <a:normAutofit/>
          </a:bodyPr>
          <a:lstStyle/>
          <a:p>
            <a:pPr marL="0" indent="0" algn="ctr">
              <a:buNone/>
            </a:pPr>
            <a:r>
              <a:rPr lang="en-US" sz="1600" kern="1200" dirty="0">
                <a:solidFill>
                  <a:schemeClr val="tx1"/>
                </a:solidFill>
                <a:latin typeface="+mn-lt"/>
                <a:ea typeface="+mn-ea"/>
                <a:cs typeface="+mn-cs"/>
              </a:rPr>
              <a:t>The most </a:t>
            </a:r>
            <a:r>
              <a:rPr lang="en-US" sz="1600" kern="1200" dirty="0" err="1">
                <a:solidFill>
                  <a:schemeClr val="tx1"/>
                </a:solidFill>
                <a:latin typeface="+mn-lt"/>
                <a:ea typeface="+mn-ea"/>
                <a:cs typeface="+mn-cs"/>
              </a:rPr>
              <a:t>favourable</a:t>
            </a:r>
            <a:r>
              <a:rPr lang="en-US" sz="1600" kern="1200" dirty="0">
                <a:solidFill>
                  <a:schemeClr val="tx1"/>
                </a:solidFill>
                <a:latin typeface="+mn-lt"/>
                <a:ea typeface="+mn-ea"/>
                <a:cs typeface="+mn-cs"/>
              </a:rPr>
              <a:t> months to release movies based on average ROI</a:t>
            </a:r>
          </a:p>
          <a:p>
            <a:pPr marL="0" indent="0" algn="ctr">
              <a:buNone/>
            </a:pPr>
            <a:r>
              <a:rPr lang="en-GB" sz="1100" b="0" i="0" dirty="0">
                <a:solidFill>
                  <a:srgbClr val="000000"/>
                </a:solidFill>
                <a:effectLst/>
                <a:latin typeface="Helvetica Neue"/>
              </a:rPr>
              <a:t>The films that were released during the months of July, June, November and May yielded the greatest Return on Investment (ROI) respectively compared to those released during other months. On the other hand, movies that premiered in September, December, October and April had the lowest ROIs.</a:t>
            </a:r>
            <a:endParaRPr lang="en-US" sz="1600" kern="1200" dirty="0">
              <a:solidFill>
                <a:schemeClr val="tx1"/>
              </a:solidFill>
              <a:latin typeface="+mn-lt"/>
              <a:ea typeface="+mn-ea"/>
              <a:cs typeface="+mn-cs"/>
            </a:endParaRPr>
          </a:p>
          <a:p>
            <a:pPr marL="0" indent="0" algn="ctr">
              <a:buNone/>
            </a:pPr>
            <a:endParaRPr lang="en-US" sz="1600" kern="1200" dirty="0">
              <a:solidFill>
                <a:schemeClr val="tx1"/>
              </a:solidFill>
              <a:latin typeface="+mn-lt"/>
              <a:ea typeface="+mn-ea"/>
              <a:cs typeface="+mn-cs"/>
            </a:endParaRPr>
          </a:p>
        </p:txBody>
      </p:sp>
      <p:pic>
        <p:nvPicPr>
          <p:cNvPr id="4" name="Picture 3">
            <a:extLst>
              <a:ext uri="{FF2B5EF4-FFF2-40B4-BE49-F238E27FC236}">
                <a16:creationId xmlns:a16="http://schemas.microsoft.com/office/drawing/2014/main" id="{5B5F4E32-F0F0-F66F-CA62-CCE15FB2B4A4}"/>
              </a:ext>
            </a:extLst>
          </p:cNvPr>
          <p:cNvPicPr>
            <a:picLocks noChangeAspect="1"/>
          </p:cNvPicPr>
          <p:nvPr/>
        </p:nvPicPr>
        <p:blipFill>
          <a:blip r:embed="rId2"/>
          <a:stretch>
            <a:fillRect/>
          </a:stretch>
        </p:blipFill>
        <p:spPr>
          <a:xfrm>
            <a:off x="1001696" y="2354239"/>
            <a:ext cx="10188607" cy="3948085"/>
          </a:xfrm>
          <a:prstGeom prst="rect">
            <a:avLst/>
          </a:prstGeom>
        </p:spPr>
      </p:pic>
    </p:spTree>
    <p:extLst>
      <p:ext uri="{BB962C8B-B14F-4D97-AF65-F5344CB8AC3E}">
        <p14:creationId xmlns:p14="http://schemas.microsoft.com/office/powerpoint/2010/main" val="1853214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1145</TotalTime>
  <Words>534</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Helvetica Neue</vt:lpstr>
      <vt:lpstr>Söhne</vt:lpstr>
      <vt:lpstr>Office Theme</vt:lpstr>
      <vt:lpstr>Movies Data Analysis</vt:lpstr>
      <vt:lpstr>Overview</vt:lpstr>
      <vt:lpstr>Outline</vt:lpstr>
      <vt:lpstr>Business Problem Statement</vt:lpstr>
      <vt:lpstr>Data</vt:lpstr>
      <vt:lpstr>Methods</vt:lpstr>
      <vt:lpstr>Movie Runtime Distribution</vt:lpstr>
      <vt:lpstr>Top Studios</vt:lpstr>
      <vt:lpstr>Movie Release Months</vt:lpstr>
      <vt:lpstr>Genre</vt:lpstr>
      <vt:lpstr>Heatmap</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 Data Analysis</dc:title>
  <dc:creator>Brenda Muriungi</dc:creator>
  <cp:lastModifiedBy>Brenda Muriungi</cp:lastModifiedBy>
  <cp:revision>2</cp:revision>
  <dcterms:created xsi:type="dcterms:W3CDTF">2023-04-14T11:40:55Z</dcterms:created>
  <dcterms:modified xsi:type="dcterms:W3CDTF">2023-04-15T21:38:43Z</dcterms:modified>
</cp:coreProperties>
</file>