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5120000" cx="10440000"/>
  <p:notesSz cx="6858000" cy="9144000"/>
  <p:embeddedFontLst>
    <p:embeddedFont>
      <p:font typeface="Permanent Marker"/>
      <p:regular r:id="rId17"/>
    </p:embeddedFont>
    <p:embeddedFont>
      <p:font typeface="Racing Sans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747775"/>
          </p15:clr>
        </p15:guide>
        <p15:guide id="2" pos="3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ermanentMark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cingSans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7dfc8ba6b_0_81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7dfc8ba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5a2b8bb80_0_10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5a2b8bb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a2b8bb80_2_39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5a2b8bb8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a2b8bb80_2_4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a2b8bb8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7dfc8ba6b_0_1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7dfc8b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7dfc8ba6b_0_23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7dfc8ba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7dfc8ba6b_0_4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7dfc8ba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7dfc8ba6b_0_52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7dfc8ba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7dfc8ba6b_0_66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7dfc8ba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7dfc8ba6b_0_72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7dfc8ba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5887" y="2188777"/>
            <a:ext cx="9728100" cy="60339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878" y="8331286"/>
            <a:ext cx="9728100" cy="2330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5878" y="3251601"/>
            <a:ext cx="9728100" cy="57720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55878" y="9266383"/>
            <a:ext cx="9728100" cy="38238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5878" y="6322709"/>
            <a:ext cx="9728100" cy="24747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5878" y="3387853"/>
            <a:ext cx="97281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55878" y="3387853"/>
            <a:ext cx="45669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517307" y="3387853"/>
            <a:ext cx="45669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55878" y="1633260"/>
            <a:ext cx="3206100" cy="22215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55878" y="4084913"/>
            <a:ext cx="3206100" cy="93462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59734" y="1323276"/>
            <a:ext cx="7270200" cy="120255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220000" y="-367"/>
            <a:ext cx="52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9175" lIns="159175" spcFirstLastPara="1" rIns="159175" wrap="square" tIns="159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03130" y="3625081"/>
            <a:ext cx="4618500" cy="43575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03130" y="8240010"/>
            <a:ext cx="4618500" cy="3630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639587" y="2128514"/>
            <a:ext cx="4380900" cy="10862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5878" y="12436336"/>
            <a:ext cx="6849000" cy="17787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5878" y="3387853"/>
            <a:ext cx="97281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8912" y="-44100"/>
            <a:ext cx="10609500" cy="15208200"/>
          </a:xfrm>
          <a:prstGeom prst="rect">
            <a:avLst/>
          </a:prstGeom>
          <a:solidFill>
            <a:srgbClr val="120C3C"/>
          </a:solidFill>
          <a:ln>
            <a:noFill/>
          </a:ln>
          <a:effectLst>
            <a:outerShdw blurRad="57150" rotWithShape="0" algn="bl" dir="48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72600" y="1040000"/>
            <a:ext cx="8786475" cy="13040000"/>
          </a:xfrm>
          <a:prstGeom prst="rect">
            <a:avLst/>
          </a:prstGeom>
          <a:noFill/>
          <a:ln>
            <a:noFill/>
          </a:ln>
          <a:effectLst>
            <a:outerShdw blurRad="1371600" rotWithShape="0" algn="bl" dir="13560000" dist="266700">
              <a:srgbClr val="B98C26">
                <a:alpha val="85000"/>
              </a:srgbClr>
            </a:outerShdw>
            <a:reflection blurRad="0" dir="5400000" dist="57150" endA="0" endPos="8000" fadeDir="5400012" kx="0" rotWithShape="0" algn="bl" stA="38000" stPos="0" sy="-100000" ky="0"/>
          </a:effectLst>
        </p:spPr>
      </p:pic>
      <p:sp>
        <p:nvSpPr>
          <p:cNvPr id="56" name="Google Shape;56;p13"/>
          <p:cNvSpPr txBox="1"/>
          <p:nvPr/>
        </p:nvSpPr>
        <p:spPr>
          <a:xfrm rot="-923182">
            <a:off x="654309" y="1387053"/>
            <a:ext cx="9131382" cy="55903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580000" dist="142875">
              <a:srgbClr val="14113C">
                <a:alpha val="90000"/>
              </a:srgbClr>
            </a:outerShdw>
            <a:reflection blurRad="0" dir="5400000" dist="190500" endA="0" endPos="28000" fadeDir="5400012" kx="0" rotWithShape="0" algn="bl" stA="18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b="1" lang="pt-BR" sz="12500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GRANA </a:t>
            </a:r>
            <a:endParaRPr b="1" sz="12500">
              <a:solidFill>
                <a:srgbClr val="FFFFF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NA </a:t>
            </a:r>
            <a:br>
              <a:rPr b="1" lang="pt-BR" sz="12500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</a:br>
            <a:r>
              <a:rPr b="1" lang="pt-BR" sz="12500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PISTA</a:t>
            </a:r>
            <a:endParaRPr b="1" sz="12500">
              <a:solidFill>
                <a:srgbClr val="FFFFF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57" name="Google Shape;57;p13"/>
          <p:cNvSpPr/>
          <p:nvPr/>
        </p:nvSpPr>
        <p:spPr>
          <a:xfrm rot="-905778">
            <a:off x="3904169" y="6569330"/>
            <a:ext cx="5989812" cy="1391675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 rot="-926075">
            <a:off x="2438601" y="6479925"/>
            <a:ext cx="8920934" cy="2160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65A342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Simples para Começar, </a:t>
            </a:r>
            <a:endParaRPr sz="4000">
              <a:solidFill>
                <a:srgbClr val="65A342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65A342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Forte pra Render!!!</a:t>
            </a:r>
            <a:endParaRPr sz="4000">
              <a:solidFill>
                <a:srgbClr val="65A342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2479626" y="14275500"/>
            <a:ext cx="5372400" cy="844500"/>
            <a:chOff x="-7216124" y="9652400"/>
            <a:chExt cx="5372400" cy="844500"/>
          </a:xfrm>
        </p:grpSpPr>
        <p:sp>
          <p:nvSpPr>
            <p:cNvPr id="60" name="Google Shape;60;p13"/>
            <p:cNvSpPr/>
            <p:nvPr/>
          </p:nvSpPr>
          <p:spPr>
            <a:xfrm rot="507">
              <a:off x="-6564075" y="9736250"/>
              <a:ext cx="4068300" cy="676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 rot="384">
              <a:off x="-7216124" y="9652700"/>
              <a:ext cx="5372400" cy="8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>
                  <a:solidFill>
                    <a:srgbClr val="65A342"/>
                  </a:solidFill>
                  <a:latin typeface="Racing Sans One"/>
                  <a:ea typeface="Racing Sans One"/>
                  <a:cs typeface="Racing Sans One"/>
                  <a:sym typeface="Racing Sans One"/>
                </a:rPr>
                <a:t>CAIO A. DE PAULA</a:t>
              </a:r>
              <a:endParaRPr sz="3600">
                <a:solidFill>
                  <a:srgbClr val="65A342"/>
                </a:solidFill>
                <a:latin typeface="Racing Sans One"/>
                <a:ea typeface="Racing Sans One"/>
                <a:cs typeface="Racing Sans One"/>
                <a:sym typeface="Racing Sans On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Capítulo 2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623850" y="1562900"/>
            <a:ext cx="88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Grana na Reta, Planejar é o Primeiro Passo.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35700" y="4207000"/>
            <a:ext cx="8373600" cy="7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planejar é tão importante?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organização, é fácil gastar tudo e nunca sobrar nada pra investir. Planejar ajuda você a enxergar onde seu dinheiro está indo e a fazer escolhas melhores.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prática: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um app de controle financeiro pra organizar suas despesas e ver o que dá pra cortar. Assim, você sempre encontra um jeito de reservar um pouco pra investir.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Lembre-se: o planejamento é o ponto de partida. Sem ele, sua grana fica parada. Com ele, você ganha um mapa pra fazer ela rodar e crescer.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38900" y="0"/>
            <a:ext cx="10609500" cy="1520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63" y="401650"/>
            <a:ext cx="9795875" cy="143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640825" y="5851375"/>
            <a:ext cx="59667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INTRO</a:t>
            </a:r>
            <a:endParaRPr b="1" sz="15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64700" y="5037800"/>
            <a:ext cx="901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Por que Você Precisa Cuidar da Sua Grana Agora?</a:t>
            </a:r>
            <a:endParaRPr sz="4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12290">
            <a:off x="641136" y="5090340"/>
            <a:ext cx="1310945" cy="1310933"/>
          </a:xfrm>
          <a:prstGeom prst="rect">
            <a:avLst/>
          </a:prstGeom>
          <a:noFill/>
          <a:ln>
            <a:noFill/>
          </a:ln>
          <a:effectLst>
            <a:outerShdw blurRad="1171575" rotWithShape="0" algn="bl" dir="18420000" dist="38100">
              <a:srgbClr val="FFFF00">
                <a:alpha val="98000"/>
              </a:srgbClr>
            </a:outerShdw>
            <a:reflection blurRad="0" dir="5400000" dist="838200" endA="0" endPos="81000" fadeDir="5400012" kx="0" rotWithShape="0" algn="bl" stA="70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Introdução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23850" y="1562900"/>
            <a:ext cx="881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Dinheiro pode parecer complicado mas não precisa ser.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35700" y="4071400"/>
            <a:ext cx="8373600" cy="6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verdade é que todo mundo precisa lidar com ele, e quanto mais cedo você aprende a usar sua grana de um jeito esperto, mais cedo começa a colher os frutos.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Aqui, você vai aprender os primeiros passos pra sair do “viver de salário em salário” e entrar na pista pra fazer seu dinheiro render. Tudo isso com explicações simples, práticas e que cabem no seu dia a dia.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Então, bora começar? Afinal, ninguém espera que você vire um expert da noite pro dia. Mas cada passo na direção certa pode te levar muito mais longe.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623975" y="5817475"/>
            <a:ext cx="15642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1</a:t>
            </a:r>
            <a:endParaRPr b="1" sz="15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793475" y="5037813"/>
            <a:ext cx="901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Dinheiro Não Cresce Em Árvore, Mas Pode Render.</a:t>
            </a:r>
            <a:endParaRPr sz="4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12290">
            <a:off x="641136" y="5090340"/>
            <a:ext cx="1310945" cy="1310933"/>
          </a:xfrm>
          <a:prstGeom prst="rect">
            <a:avLst/>
          </a:prstGeom>
          <a:noFill/>
          <a:ln>
            <a:noFill/>
          </a:ln>
          <a:effectLst>
            <a:outerShdw blurRad="1171575" rotWithShape="0" algn="bl" dir="18420000" dist="38100">
              <a:srgbClr val="FFFF00">
                <a:alpha val="98000"/>
              </a:srgbClr>
            </a:outerShdw>
            <a:reflection blurRad="0" dir="5400000" dist="838200" endA="0" endPos="81000" fadeDir="5400012" kx="0" rotWithShape="0" algn="bl" stA="7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Capítulo 1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23850" y="1562900"/>
            <a:ext cx="881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Dinheiro Não Cresce Em Árvore, Mas Pode Render.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335700" y="4207000"/>
            <a:ext cx="8373600" cy="6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já ouviu essa famosa frase né? Não cresce mesmo, mas eu posso te contar como fazer o dinheiro crescer; você quer saber como?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investir?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Nada mais é do que colocar sua grana pra trabalhar por você. Parece papo de rico, mas não é. Na verdade, o segredo da galera que tem dinheiro é exatamente esse: fazer o dinheiro deles gerar mais dinheiro. E a boa notícia é que isso não é exclusividade de quem já tá nadando em grana. Você também pode começar, mesmo que tenha pouco pra investir.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Capítulo 1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623850" y="1562900"/>
            <a:ext cx="881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Dinheiro Não Cresce Em Árvore, Mas Pode Render.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335700" y="4207000"/>
            <a:ext cx="8373600" cy="7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ou investir? Qual a diferença?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dinheiro é bom, mas investir é muito melhor. Quando você guarda, tipo na poupança ou debaixo do colchão, sua grana fica parada, tipo um carro estacionado. Agora, quando você investe, é como se colocasse esse carro pra rodar – e quanto mais ele anda, mais longe você vai.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Tá, mas e o medo de perder tudo?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Relaxa, ninguém aqui tá falando pra você apostar tudo num lance arriscado. Investir é aprender a equilibrar: dá pra começar devagarinho, com algo simples, tipo Tesouro Direto ou CDB, e ir ganhando confiança.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Capítulo 1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623850" y="1562900"/>
            <a:ext cx="881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Dinheiro Não Cresce Em Árvore, Mas Pode Render.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335700" y="4207000"/>
            <a:ext cx="8373600" cy="7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ganho pouco, por que investir é essencial?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já ouviu falar de inflação? É basicamente o preço das coisas subindo e sua grana valendo menos. Tipo aquele lanche que custava R$10 e agora tá R$15. Quando você investe, dá um jeito de proteger seu dinheiro contra isso e, melhor ainda, fazer ele crescer.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Então, mesmo que você ache que ganha pouco, o importante é começar. Dá pra investir com R$30, R$50, ou o que sobrar no final do mês. O segredo é o hábito. E lembre-se: não importa o tamanho da semente, o importante é plantar.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623975" y="5817475"/>
            <a:ext cx="15642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2</a:t>
            </a:r>
            <a:endParaRPr b="1" sz="15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793475" y="5037813"/>
            <a:ext cx="901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Grana na Reta, Planejar é o Primeiro Passo.</a:t>
            </a:r>
            <a:endParaRPr sz="4000">
              <a:solidFill>
                <a:schemeClr val="lt1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12290">
            <a:off x="641136" y="5090340"/>
            <a:ext cx="1310945" cy="1310933"/>
          </a:xfrm>
          <a:prstGeom prst="rect">
            <a:avLst/>
          </a:prstGeom>
          <a:noFill/>
          <a:ln>
            <a:noFill/>
          </a:ln>
          <a:effectLst>
            <a:outerShdw blurRad="1171575" rotWithShape="0" algn="bl" dir="18420000" dist="38100">
              <a:srgbClr val="FFFF00">
                <a:alpha val="98000"/>
              </a:srgbClr>
            </a:outerShdw>
            <a:reflection blurRad="0" dir="5400000" dist="838200" endA="0" endPos="81000" fadeDir="5400012" kx="0" rotWithShape="0" algn="bl" stA="70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 flipH="1" rot="-5400000">
            <a:off x="240675" y="1078075"/>
            <a:ext cx="2291750" cy="135600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623850" y="1406925"/>
            <a:ext cx="8305825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623850" y="545900"/>
            <a:ext cx="7797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5FA43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Capítulo 2</a:t>
            </a:r>
            <a:endParaRPr b="1" sz="5600">
              <a:solidFill>
                <a:srgbClr val="5FA43F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623850" y="1562900"/>
            <a:ext cx="88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Racing Sans One"/>
                <a:ea typeface="Racing Sans One"/>
                <a:cs typeface="Racing Sans One"/>
                <a:sym typeface="Racing Sans One"/>
              </a:rPr>
              <a:t>Grana na Reta, Planejar é o Primeiro Passo.</a:t>
            </a:r>
            <a:endParaRPr sz="320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335700" y="4207000"/>
            <a:ext cx="8373600" cy="7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mundo quer investir, mas antes de sair por aí colocando sua grana em qualquer lugar, tem uma parada importante: planejamento. Sem ele, você pode acabar perdido no caminho.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organizar sua grana?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Simples! Divida seus ganhos em três partes: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1️⃣ Contas fixas: aluguel, luz, mercado – o básico pra manter a vida em ordem.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2️⃣ Lazer: porque ninguém é de ferro, e a vida também é feita de momentos bons.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3️⃣ Investimentos: o dinheiro que vai trabalhar pra você e te levar além.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539471" y="14022300"/>
            <a:ext cx="5645350" cy="155975"/>
          </a:xfrm>
          <a:prstGeom prst="flowChartDecision">
            <a:avLst/>
          </a:prstGeom>
          <a:solidFill>
            <a:srgbClr val="11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