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3"/>
  </p:notesMasterIdLst>
  <p:sldIdLst>
    <p:sldId id="256" r:id="rId2"/>
    <p:sldId id="260" r:id="rId3"/>
    <p:sldId id="257" r:id="rId4"/>
    <p:sldId id="271" r:id="rId5"/>
    <p:sldId id="258" r:id="rId6"/>
    <p:sldId id="265" r:id="rId7"/>
    <p:sldId id="266" r:id="rId8"/>
    <p:sldId id="267" r:id="rId9"/>
    <p:sldId id="263" r:id="rId10"/>
    <p:sldId id="262" r:id="rId11"/>
    <p:sldId id="264" r:id="rId12"/>
    <p:sldId id="268" r:id="rId13"/>
    <p:sldId id="270" r:id="rId14"/>
    <p:sldId id="272" r:id="rId15"/>
    <p:sldId id="274" r:id="rId16"/>
    <p:sldId id="275" r:id="rId17"/>
    <p:sldId id="276" r:id="rId18"/>
    <p:sldId id="277" r:id="rId19"/>
    <p:sldId id="278" r:id="rId20"/>
    <p:sldId id="279" r:id="rId21"/>
    <p:sldId id="280" r:id="rId22"/>
    <p:sldId id="281" r:id="rId23"/>
    <p:sldId id="282" r:id="rId24"/>
    <p:sldId id="284" r:id="rId25"/>
    <p:sldId id="287" r:id="rId26"/>
    <p:sldId id="288" r:id="rId27"/>
    <p:sldId id="285" r:id="rId28"/>
    <p:sldId id="286" r:id="rId29"/>
    <p:sldId id="289" r:id="rId30"/>
    <p:sldId id="290" r:id="rId31"/>
    <p:sldId id="269"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707" autoAdjust="0"/>
  </p:normalViewPr>
  <p:slideViewPr>
    <p:cSldViewPr snapToGrid="0">
      <p:cViewPr varScale="1">
        <p:scale>
          <a:sx n="110" d="100"/>
          <a:sy n="110" d="100"/>
        </p:scale>
        <p:origin x="576" y="10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15B27E-1D14-43D0-A886-21AA83218325}" type="datetimeFigureOut">
              <a:rPr lang="en-US" smtClean="0"/>
              <a:t>3/21/2021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6840EA-AFFB-4985-A236-5D71CE147518}" type="slidenum">
              <a:rPr lang="en-US" smtClean="0"/>
              <a:t>‹#›</a:t>
            </a:fld>
            <a:endParaRPr lang="en-US"/>
          </a:p>
        </p:txBody>
      </p:sp>
    </p:spTree>
    <p:extLst>
      <p:ext uri="{BB962C8B-B14F-4D97-AF65-F5344CB8AC3E}">
        <p14:creationId xmlns:p14="http://schemas.microsoft.com/office/powerpoint/2010/main" val="4039860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6840EA-AFFB-4985-A236-5D71CE147518}" type="slidenum">
              <a:rPr lang="en-US" smtClean="0"/>
              <a:t>2</a:t>
            </a:fld>
            <a:endParaRPr lang="en-US"/>
          </a:p>
        </p:txBody>
      </p:sp>
    </p:spTree>
    <p:extLst>
      <p:ext uri="{BB962C8B-B14F-4D97-AF65-F5344CB8AC3E}">
        <p14:creationId xmlns:p14="http://schemas.microsoft.com/office/powerpoint/2010/main" val="29732760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3/21/2021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3/21/2021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3/21/2021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3/21/2021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3/21/2021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3/21/2021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3/21/2021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gif"/><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jp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6.xml"/><Relationship Id="rId4" Type="http://schemas.openxmlformats.org/officeDocument/2006/relationships/image" Target="../media/image18.jpg"/></Relationships>
</file>

<file path=ppt/slides/_rels/slide1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7.xml"/><Relationship Id="rId5" Type="http://schemas.openxmlformats.org/officeDocument/2006/relationships/image" Target="../media/image26.jpg"/><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jpg"/><Relationship Id="rId7" Type="http://schemas.openxmlformats.org/officeDocument/2006/relationships/image" Target="../media/image32.png"/><Relationship Id="rId2" Type="http://schemas.openxmlformats.org/officeDocument/2006/relationships/image" Target="../media/image27.jpg"/><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jpg"/><Relationship Id="rId4" Type="http://schemas.openxmlformats.org/officeDocument/2006/relationships/image" Target="../media/image29.jpg"/></Relationships>
</file>

<file path=ppt/slides/_rels/slide29.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jpg"/><Relationship Id="rId1" Type="http://schemas.openxmlformats.org/officeDocument/2006/relationships/slideLayout" Target="../slideLayouts/slideLayout7.xml"/><Relationship Id="rId6" Type="http://schemas.openxmlformats.org/officeDocument/2006/relationships/image" Target="../media/image38.jpg"/><Relationship Id="rId5" Type="http://schemas.openxmlformats.org/officeDocument/2006/relationships/image" Target="../media/image37.jpg"/><Relationship Id="rId4" Type="http://schemas.openxmlformats.org/officeDocument/2006/relationships/image" Target="../media/image3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file:///C:\Users\Admin\Pictures\&#273;&#7897;c%20quy&#7873;n%202.jpg" TargetMode="External"/><Relationship Id="rId2" Type="http://schemas.openxmlformats.org/officeDocument/2006/relationships/image" Target="../media/image5.jpg"/><Relationship Id="rId1" Type="http://schemas.openxmlformats.org/officeDocument/2006/relationships/slideLayout" Target="../slideLayouts/slideLayout8.xml"/><Relationship Id="rId5" Type="http://schemas.openxmlformats.org/officeDocument/2006/relationships/image" Target="../media/image7.jp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2651760"/>
            <a:ext cx="9448800" cy="865654"/>
          </a:xfrm>
        </p:spPr>
        <p:txBody>
          <a:bodyPr>
            <a:normAutofit/>
          </a:bodyPr>
          <a:lstStyle/>
          <a:p>
            <a:pPr algn="ctr"/>
            <a:r>
              <a:rPr lang="en-US" sz="4800" b="1" dirty="0" err="1" smtClean="0">
                <a:latin typeface="Cambria" panose="02040503050406030204" pitchFamily="18" charset="0"/>
                <a:ea typeface="Cambria" panose="02040503050406030204" pitchFamily="18" charset="0"/>
                <a:cs typeface="Arial" panose="020B0604020202020204" pitchFamily="34" charset="0"/>
              </a:rPr>
              <a:t>Kinh</a:t>
            </a:r>
            <a:r>
              <a:rPr lang="en-US" sz="4800" b="1" dirty="0" smtClean="0">
                <a:latin typeface="Cambria" panose="02040503050406030204" pitchFamily="18" charset="0"/>
                <a:ea typeface="Cambria" panose="02040503050406030204" pitchFamily="18" charset="0"/>
                <a:cs typeface="Arial" panose="020B0604020202020204" pitchFamily="34" charset="0"/>
              </a:rPr>
              <a:t> </a:t>
            </a:r>
            <a:r>
              <a:rPr lang="en-US" sz="4800" b="1" dirty="0" err="1" smtClean="0">
                <a:latin typeface="Cambria" panose="02040503050406030204" pitchFamily="18" charset="0"/>
                <a:ea typeface="Cambria" panose="02040503050406030204" pitchFamily="18" charset="0"/>
                <a:cs typeface="Arial" panose="020B0604020202020204" pitchFamily="34" charset="0"/>
              </a:rPr>
              <a:t>tế</a:t>
            </a:r>
            <a:r>
              <a:rPr lang="en-US" sz="4800" b="1" dirty="0" smtClean="0">
                <a:latin typeface="Cambria" panose="02040503050406030204" pitchFamily="18" charset="0"/>
                <a:ea typeface="Cambria" panose="02040503050406030204" pitchFamily="18" charset="0"/>
                <a:cs typeface="Arial" panose="020B0604020202020204" pitchFamily="34" charset="0"/>
              </a:rPr>
              <a:t> </a:t>
            </a:r>
            <a:r>
              <a:rPr lang="en-US" sz="4800" b="1" dirty="0" err="1" smtClean="0">
                <a:latin typeface="Cambria" panose="02040503050406030204" pitchFamily="18" charset="0"/>
                <a:ea typeface="Cambria" panose="02040503050406030204" pitchFamily="18" charset="0"/>
                <a:cs typeface="Arial" panose="020B0604020202020204" pitchFamily="34" charset="0"/>
              </a:rPr>
              <a:t>chính</a:t>
            </a:r>
            <a:r>
              <a:rPr lang="en-US" sz="4800" b="1" dirty="0" smtClean="0">
                <a:latin typeface="Cambria" panose="02040503050406030204" pitchFamily="18" charset="0"/>
                <a:ea typeface="Cambria" panose="02040503050406030204" pitchFamily="18" charset="0"/>
                <a:cs typeface="Arial" panose="020B0604020202020204" pitchFamily="34" charset="0"/>
              </a:rPr>
              <a:t> </a:t>
            </a:r>
            <a:r>
              <a:rPr lang="en-US" sz="4800" b="1" dirty="0" err="1" smtClean="0">
                <a:latin typeface="Cambria" panose="02040503050406030204" pitchFamily="18" charset="0"/>
                <a:ea typeface="Cambria" panose="02040503050406030204" pitchFamily="18" charset="0"/>
                <a:cs typeface="Arial" panose="020B0604020202020204" pitchFamily="34" charset="0"/>
              </a:rPr>
              <a:t>trị</a:t>
            </a:r>
            <a:r>
              <a:rPr lang="en-US" sz="4800" b="1" dirty="0" smtClean="0">
                <a:latin typeface="Cambria" panose="02040503050406030204" pitchFamily="18" charset="0"/>
                <a:ea typeface="Cambria" panose="02040503050406030204" pitchFamily="18" charset="0"/>
                <a:cs typeface="Arial" panose="020B0604020202020204" pitchFamily="34" charset="0"/>
              </a:rPr>
              <a:t> </a:t>
            </a:r>
            <a:r>
              <a:rPr lang="en-US" sz="4800" b="1" dirty="0" err="1" smtClean="0">
                <a:latin typeface="Cambria" panose="02040503050406030204" pitchFamily="18" charset="0"/>
                <a:ea typeface="Cambria" panose="02040503050406030204" pitchFamily="18" charset="0"/>
                <a:cs typeface="Arial" panose="020B0604020202020204" pitchFamily="34" charset="0"/>
              </a:rPr>
              <a:t>mác</a:t>
            </a:r>
            <a:r>
              <a:rPr lang="en-US" sz="4800" b="1" dirty="0" smtClean="0">
                <a:latin typeface="Cambria" panose="02040503050406030204" pitchFamily="18" charset="0"/>
                <a:ea typeface="Cambria" panose="02040503050406030204" pitchFamily="18" charset="0"/>
                <a:cs typeface="Arial" panose="020B0604020202020204" pitchFamily="34" charset="0"/>
              </a:rPr>
              <a:t> - </a:t>
            </a:r>
            <a:r>
              <a:rPr lang="en-US" sz="4800" b="1" dirty="0" err="1" smtClean="0">
                <a:latin typeface="Cambria" panose="02040503050406030204" pitchFamily="18" charset="0"/>
                <a:ea typeface="Cambria" panose="02040503050406030204" pitchFamily="18" charset="0"/>
                <a:cs typeface="Arial" panose="020B0604020202020204" pitchFamily="34" charset="0"/>
              </a:rPr>
              <a:t>Lênin</a:t>
            </a:r>
            <a:endParaRPr lang="en-US" sz="4800" b="1" dirty="0">
              <a:latin typeface="Cambria" panose="02040503050406030204" pitchFamily="18" charset="0"/>
              <a:ea typeface="Cambria" panose="02040503050406030204" pitchFamily="18" charset="0"/>
              <a:cs typeface="Arial" panose="020B0604020202020204" pitchFamily="34" charset="0"/>
            </a:endParaRPr>
          </a:p>
        </p:txBody>
      </p:sp>
      <p:sp>
        <p:nvSpPr>
          <p:cNvPr id="3" name="Subtitle 2"/>
          <p:cNvSpPr>
            <a:spLocks noGrp="1"/>
          </p:cNvSpPr>
          <p:nvPr>
            <p:ph type="subTitle" idx="1"/>
          </p:nvPr>
        </p:nvSpPr>
        <p:spPr>
          <a:xfrm>
            <a:off x="1371600" y="3517414"/>
            <a:ext cx="9448800" cy="685800"/>
          </a:xfrm>
        </p:spPr>
        <p:txBody>
          <a:bodyPr>
            <a:normAutofit/>
          </a:bodyPr>
          <a:lstStyle/>
          <a:p>
            <a:pPr algn="ctr"/>
            <a:r>
              <a:rPr lang="en-US" sz="4000" dirty="0" smtClean="0">
                <a:latin typeface="Cambria" panose="02040503050406030204" pitchFamily="18" charset="0"/>
                <a:ea typeface="Cambria" panose="02040503050406030204" pitchFamily="18" charset="0"/>
                <a:cs typeface="Arial" panose="020B0604020202020204" pitchFamily="34" charset="0"/>
              </a:rPr>
              <a:t>NHÓM 5 – LỚP 65ME1</a:t>
            </a:r>
            <a:endParaRPr lang="en-US" sz="4000" dirty="0">
              <a:latin typeface="Cambria" panose="02040503050406030204" pitchFamily="18" charset="0"/>
              <a:ea typeface="Cambria" panose="02040503050406030204" pitchFamily="18" charset="0"/>
              <a:cs typeface="Arial" panose="020B0604020202020204" pitchFamily="34" charset="0"/>
            </a:endParaRPr>
          </a:p>
        </p:txBody>
      </p:sp>
    </p:spTree>
    <p:extLst>
      <p:ext uri="{BB962C8B-B14F-4D97-AF65-F5344CB8AC3E}">
        <p14:creationId xmlns:p14="http://schemas.microsoft.com/office/powerpoint/2010/main" val="7982172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858126" y="1386575"/>
            <a:ext cx="6527409" cy="4079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dirty="0" err="1" smtClean="0">
                <a:latin typeface="Calibri" panose="020F0502020204030204" pitchFamily="34" charset="0"/>
                <a:cs typeface="Calibri" panose="020F0502020204030204" pitchFamily="34" charset="0"/>
              </a:rPr>
              <a:t>Sự</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phát</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triển</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của</a:t>
            </a:r>
            <a:r>
              <a:rPr lang="en-US" dirty="0" smtClean="0">
                <a:latin typeface="Calibri" panose="020F0502020204030204" pitchFamily="34" charset="0"/>
                <a:cs typeface="Calibri" panose="020F0502020204030204" pitchFamily="34" charset="0"/>
              </a:rPr>
              <a:t> LLSX </a:t>
            </a:r>
            <a:r>
              <a:rPr lang="en-US" dirty="0" err="1" smtClean="0">
                <a:latin typeface="Calibri" panose="020F0502020204030204" pitchFamily="34" charset="0"/>
                <a:cs typeface="Calibri" panose="020F0502020204030204" pitchFamily="34" charset="0"/>
              </a:rPr>
              <a:t>dưới</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tác</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động</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của</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tiến</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bộ</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của</a:t>
            </a:r>
            <a:r>
              <a:rPr lang="en-US" dirty="0" smtClean="0">
                <a:latin typeface="Calibri" panose="020F0502020204030204" pitchFamily="34" charset="0"/>
                <a:cs typeface="Calibri" panose="020F0502020204030204" pitchFamily="34" charset="0"/>
              </a:rPr>
              <a:t> KHKT</a:t>
            </a:r>
            <a:endParaRPr lang="en-US" dirty="0">
              <a:latin typeface="Calibri" panose="020F0502020204030204" pitchFamily="34" charset="0"/>
              <a:cs typeface="Calibri" panose="020F0502020204030204" pitchFamily="34" charset="0"/>
            </a:endParaRPr>
          </a:p>
        </p:txBody>
      </p:sp>
      <p:sp>
        <p:nvSpPr>
          <p:cNvPr id="9" name="Rectangle 8"/>
          <p:cNvSpPr/>
          <p:nvPr/>
        </p:nvSpPr>
        <p:spPr>
          <a:xfrm>
            <a:off x="858126" y="1924114"/>
            <a:ext cx="6527409" cy="71630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dirty="0" err="1" smtClean="0">
                <a:latin typeface="Calibri" panose="020F0502020204030204" pitchFamily="34" charset="0"/>
                <a:cs typeface="Calibri" panose="020F0502020204030204" pitchFamily="34" charset="0"/>
              </a:rPr>
              <a:t>Cuối</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thế</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kỷ</a:t>
            </a:r>
            <a:r>
              <a:rPr lang="en-US" dirty="0" smtClean="0">
                <a:latin typeface="Calibri" panose="020F0502020204030204" pitchFamily="34" charset="0"/>
                <a:cs typeface="Calibri" panose="020F0502020204030204" pitchFamily="34" charset="0"/>
              </a:rPr>
              <a:t> XIX, </a:t>
            </a:r>
            <a:r>
              <a:rPr lang="en-US" dirty="0" err="1" smtClean="0">
                <a:latin typeface="Calibri" panose="020F0502020204030204" pitchFamily="34" charset="0"/>
                <a:cs typeface="Calibri" panose="020F0502020204030204" pitchFamily="34" charset="0"/>
              </a:rPr>
              <a:t>những</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thành</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tựu</a:t>
            </a:r>
            <a:r>
              <a:rPr lang="en-US" dirty="0" smtClean="0">
                <a:latin typeface="Calibri" panose="020F0502020204030204" pitchFamily="34" charset="0"/>
                <a:cs typeface="Calibri" panose="020F0502020204030204" pitchFamily="34" charset="0"/>
              </a:rPr>
              <a:t> KHKT </a:t>
            </a:r>
            <a:r>
              <a:rPr lang="en-US" dirty="0" err="1" smtClean="0">
                <a:latin typeface="Calibri" panose="020F0502020204030204" pitchFamily="34" charset="0"/>
                <a:cs typeface="Calibri" panose="020F0502020204030204" pitchFamily="34" charset="0"/>
              </a:rPr>
              <a:t>mới</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xuất</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hiện</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các</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loại</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máy</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móc</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mới</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ra</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đời</a:t>
            </a:r>
            <a:endParaRPr lang="en-US" dirty="0">
              <a:latin typeface="Calibri" panose="020F0502020204030204" pitchFamily="34" charset="0"/>
              <a:cs typeface="Calibri" panose="020F0502020204030204" pitchFamily="34" charset="0"/>
            </a:endParaRPr>
          </a:p>
        </p:txBody>
      </p:sp>
      <p:sp>
        <p:nvSpPr>
          <p:cNvPr id="10" name="Rectangle 9"/>
          <p:cNvSpPr/>
          <p:nvPr/>
        </p:nvSpPr>
        <p:spPr>
          <a:xfrm>
            <a:off x="858126" y="2814349"/>
            <a:ext cx="6527409" cy="7243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dirty="0" err="1" smtClean="0"/>
              <a:t>Tác</a:t>
            </a:r>
            <a:r>
              <a:rPr lang="en-US" dirty="0" smtClean="0"/>
              <a:t> </a:t>
            </a:r>
            <a:r>
              <a:rPr lang="en-US" dirty="0" err="1" smtClean="0"/>
              <a:t>động</a:t>
            </a:r>
            <a:r>
              <a:rPr lang="en-US" dirty="0" smtClean="0"/>
              <a:t> </a:t>
            </a:r>
            <a:r>
              <a:rPr lang="en-US" dirty="0" err="1" smtClean="0"/>
              <a:t>của</a:t>
            </a:r>
            <a:r>
              <a:rPr lang="en-US" dirty="0" smtClean="0"/>
              <a:t> </a:t>
            </a:r>
            <a:r>
              <a:rPr lang="en-US" dirty="0" err="1" smtClean="0"/>
              <a:t>các</a:t>
            </a:r>
            <a:r>
              <a:rPr lang="en-US" dirty="0" smtClean="0"/>
              <a:t> </a:t>
            </a:r>
            <a:r>
              <a:rPr lang="en-US" dirty="0" err="1" smtClean="0"/>
              <a:t>quy</a:t>
            </a:r>
            <a:r>
              <a:rPr lang="en-US" dirty="0" smtClean="0"/>
              <a:t> </a:t>
            </a:r>
            <a:r>
              <a:rPr lang="en-US" dirty="0" err="1" smtClean="0"/>
              <a:t>luật</a:t>
            </a:r>
            <a:r>
              <a:rPr lang="en-US" dirty="0" smtClean="0"/>
              <a:t> </a:t>
            </a:r>
            <a:r>
              <a:rPr lang="en-US" dirty="0" err="1" smtClean="0"/>
              <a:t>kinh</a:t>
            </a:r>
            <a:r>
              <a:rPr lang="en-US" dirty="0" smtClean="0"/>
              <a:t> </a:t>
            </a:r>
            <a:r>
              <a:rPr lang="en-US" dirty="0" err="1" smtClean="0"/>
              <a:t>tế</a:t>
            </a:r>
            <a:r>
              <a:rPr lang="en-US" dirty="0" smtClean="0"/>
              <a:t> </a:t>
            </a:r>
            <a:r>
              <a:rPr lang="en-US" dirty="0" err="1" smtClean="0"/>
              <a:t>thị</a:t>
            </a:r>
            <a:r>
              <a:rPr lang="en-US" dirty="0" smtClean="0"/>
              <a:t> </a:t>
            </a:r>
            <a:r>
              <a:rPr lang="en-US" dirty="0" err="1" smtClean="0"/>
              <a:t>trường</a:t>
            </a:r>
            <a:r>
              <a:rPr lang="en-US" dirty="0" smtClean="0"/>
              <a:t>: </a:t>
            </a:r>
            <a:r>
              <a:rPr lang="en-US" dirty="0" err="1" smtClean="0"/>
              <a:t>quy</a:t>
            </a:r>
            <a:r>
              <a:rPr lang="en-US" dirty="0" smtClean="0"/>
              <a:t> </a:t>
            </a:r>
            <a:r>
              <a:rPr lang="en-US" dirty="0" err="1" smtClean="0"/>
              <a:t>luật</a:t>
            </a:r>
            <a:r>
              <a:rPr lang="en-US" dirty="0" smtClean="0"/>
              <a:t> </a:t>
            </a:r>
            <a:r>
              <a:rPr lang="en-US" dirty="0" err="1" smtClean="0"/>
              <a:t>giá</a:t>
            </a:r>
            <a:r>
              <a:rPr lang="en-US" dirty="0" smtClean="0"/>
              <a:t> </a:t>
            </a:r>
            <a:r>
              <a:rPr lang="en-US" dirty="0" err="1" smtClean="0"/>
              <a:t>trị</a:t>
            </a:r>
            <a:r>
              <a:rPr lang="en-US" dirty="0" smtClean="0"/>
              <a:t> </a:t>
            </a:r>
            <a:r>
              <a:rPr lang="en-US" dirty="0" err="1" smtClean="0"/>
              <a:t>thặng</a:t>
            </a:r>
            <a:r>
              <a:rPr lang="en-US" dirty="0" smtClean="0"/>
              <a:t> </a:t>
            </a:r>
            <a:r>
              <a:rPr lang="en-US" dirty="0" err="1" smtClean="0"/>
              <a:t>dư</a:t>
            </a:r>
            <a:r>
              <a:rPr lang="en-US" dirty="0" smtClean="0"/>
              <a:t>, </a:t>
            </a:r>
            <a:r>
              <a:rPr lang="en-US" dirty="0" err="1" smtClean="0"/>
              <a:t>quy</a:t>
            </a:r>
            <a:r>
              <a:rPr lang="en-US" dirty="0" smtClean="0"/>
              <a:t> </a:t>
            </a:r>
            <a:r>
              <a:rPr lang="en-US" dirty="0" err="1" smtClean="0"/>
              <a:t>luật</a:t>
            </a:r>
            <a:r>
              <a:rPr lang="en-US" dirty="0" smtClean="0"/>
              <a:t> </a:t>
            </a:r>
            <a:r>
              <a:rPr lang="en-US" dirty="0" err="1" smtClean="0"/>
              <a:t>tích</a:t>
            </a:r>
            <a:r>
              <a:rPr lang="en-US" dirty="0" smtClean="0"/>
              <a:t> </a:t>
            </a:r>
            <a:r>
              <a:rPr lang="en-US" dirty="0" err="1" smtClean="0"/>
              <a:t>lũy</a:t>
            </a:r>
            <a:r>
              <a:rPr lang="en-US" dirty="0" smtClean="0"/>
              <a:t>, </a:t>
            </a:r>
            <a:r>
              <a:rPr lang="en-US" dirty="0" err="1" smtClean="0"/>
              <a:t>tích</a:t>
            </a:r>
            <a:r>
              <a:rPr lang="en-US" dirty="0" smtClean="0"/>
              <a:t> </a:t>
            </a:r>
            <a:r>
              <a:rPr lang="en-US" dirty="0" err="1" smtClean="0"/>
              <a:t>tụ</a:t>
            </a:r>
            <a:r>
              <a:rPr lang="en-US" dirty="0" smtClean="0"/>
              <a:t>, </a:t>
            </a:r>
            <a:r>
              <a:rPr lang="en-US" dirty="0" err="1" smtClean="0"/>
              <a:t>tập</a:t>
            </a:r>
            <a:r>
              <a:rPr lang="en-US" dirty="0" smtClean="0"/>
              <a:t> </a:t>
            </a:r>
            <a:r>
              <a:rPr lang="en-US" dirty="0" err="1" smtClean="0"/>
              <a:t>trung</a:t>
            </a:r>
            <a:r>
              <a:rPr lang="en-US" dirty="0" smtClean="0"/>
              <a:t> </a:t>
            </a:r>
            <a:r>
              <a:rPr lang="en-US" dirty="0" err="1" smtClean="0"/>
              <a:t>sản</a:t>
            </a:r>
            <a:r>
              <a:rPr lang="en-US" dirty="0" smtClean="0"/>
              <a:t> </a:t>
            </a:r>
            <a:r>
              <a:rPr lang="en-US" dirty="0" err="1" smtClean="0"/>
              <a:t>xuất</a:t>
            </a:r>
            <a:r>
              <a:rPr lang="en-US" dirty="0" smtClean="0"/>
              <a:t>,…</a:t>
            </a:r>
            <a:endParaRPr lang="en-US" dirty="0"/>
          </a:p>
        </p:txBody>
      </p:sp>
      <p:sp>
        <p:nvSpPr>
          <p:cNvPr id="11" name="Rectangle 10"/>
          <p:cNvSpPr/>
          <p:nvPr/>
        </p:nvSpPr>
        <p:spPr>
          <a:xfrm>
            <a:off x="858126" y="3703940"/>
            <a:ext cx="6527409" cy="39743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dirty="0" err="1" smtClean="0"/>
              <a:t>Cạnh</a:t>
            </a:r>
            <a:r>
              <a:rPr lang="en-US" dirty="0" smtClean="0"/>
              <a:t> </a:t>
            </a:r>
            <a:r>
              <a:rPr lang="en-US" dirty="0" err="1" smtClean="0"/>
              <a:t>tranh</a:t>
            </a:r>
            <a:r>
              <a:rPr lang="en-US" dirty="0" smtClean="0"/>
              <a:t> </a:t>
            </a:r>
            <a:r>
              <a:rPr lang="en-US" dirty="0" err="1" smtClean="0"/>
              <a:t>tự</a:t>
            </a:r>
            <a:r>
              <a:rPr lang="en-US" dirty="0" smtClean="0"/>
              <a:t> do gay </a:t>
            </a:r>
            <a:r>
              <a:rPr lang="en-US" dirty="0" err="1" smtClean="0"/>
              <a:t>gắt</a:t>
            </a:r>
            <a:endParaRPr lang="en-US" dirty="0"/>
          </a:p>
        </p:txBody>
      </p:sp>
      <p:sp>
        <p:nvSpPr>
          <p:cNvPr id="12" name="Rectangle 11"/>
          <p:cNvSpPr/>
          <p:nvPr/>
        </p:nvSpPr>
        <p:spPr>
          <a:xfrm>
            <a:off x="858126" y="4264027"/>
            <a:ext cx="6527409" cy="38202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dirty="0" err="1" smtClean="0"/>
              <a:t>Khủng</a:t>
            </a:r>
            <a:r>
              <a:rPr lang="en-US" dirty="0" smtClean="0"/>
              <a:t> </a:t>
            </a:r>
            <a:r>
              <a:rPr lang="en-US" dirty="0" err="1" smtClean="0"/>
              <a:t>hoảng</a:t>
            </a:r>
            <a:r>
              <a:rPr lang="en-US" dirty="0" smtClean="0"/>
              <a:t> </a:t>
            </a:r>
            <a:r>
              <a:rPr lang="en-US" dirty="0" err="1" smtClean="0"/>
              <a:t>kinh</a:t>
            </a:r>
            <a:r>
              <a:rPr lang="en-US" dirty="0" smtClean="0"/>
              <a:t> </a:t>
            </a:r>
            <a:r>
              <a:rPr lang="en-US" dirty="0" err="1" smtClean="0"/>
              <a:t>tế</a:t>
            </a:r>
            <a:r>
              <a:rPr lang="en-US" dirty="0" smtClean="0"/>
              <a:t> </a:t>
            </a:r>
            <a:r>
              <a:rPr lang="en-US" dirty="0" err="1" smtClean="0"/>
              <a:t>lớn</a:t>
            </a:r>
            <a:r>
              <a:rPr lang="en-US" dirty="0" smtClean="0"/>
              <a:t> </a:t>
            </a:r>
            <a:r>
              <a:rPr lang="en-US" dirty="0" err="1" smtClean="0"/>
              <a:t>năm</a:t>
            </a:r>
            <a:r>
              <a:rPr lang="en-US" dirty="0" smtClean="0"/>
              <a:t> 1873</a:t>
            </a:r>
            <a:endParaRPr lang="en-US" dirty="0"/>
          </a:p>
        </p:txBody>
      </p:sp>
      <p:sp>
        <p:nvSpPr>
          <p:cNvPr id="13" name="Rectangle 12"/>
          <p:cNvSpPr/>
          <p:nvPr/>
        </p:nvSpPr>
        <p:spPr>
          <a:xfrm>
            <a:off x="858126" y="4849137"/>
            <a:ext cx="6527409" cy="38202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dirty="0" err="1" smtClean="0"/>
              <a:t>Sự</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của</a:t>
            </a:r>
            <a:r>
              <a:rPr lang="en-US" dirty="0" smtClean="0"/>
              <a:t> </a:t>
            </a:r>
            <a:r>
              <a:rPr lang="en-US" dirty="0" err="1" smtClean="0"/>
              <a:t>hệ</a:t>
            </a:r>
            <a:r>
              <a:rPr lang="en-US" dirty="0" smtClean="0"/>
              <a:t> </a:t>
            </a:r>
            <a:r>
              <a:rPr lang="en-US" dirty="0" err="1" smtClean="0"/>
              <a:t>thống</a:t>
            </a:r>
            <a:r>
              <a:rPr lang="en-US" dirty="0" smtClean="0"/>
              <a:t> tin </a:t>
            </a:r>
            <a:r>
              <a:rPr lang="en-US" dirty="0" err="1" smtClean="0"/>
              <a:t>dụng</a:t>
            </a:r>
            <a:r>
              <a:rPr lang="en-US" dirty="0" smtClean="0"/>
              <a:t> TBCN</a:t>
            </a:r>
            <a:endParaRPr lang="en-US" dirty="0"/>
          </a:p>
        </p:txBody>
      </p:sp>
      <p:sp>
        <p:nvSpPr>
          <p:cNvPr id="16" name="Left Brace 15"/>
          <p:cNvSpPr/>
          <p:nvPr/>
        </p:nvSpPr>
        <p:spPr>
          <a:xfrm flipH="1">
            <a:off x="7512141" y="1386575"/>
            <a:ext cx="1322364" cy="3844591"/>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7" name="Explosion 1 16"/>
          <p:cNvSpPr/>
          <p:nvPr/>
        </p:nvSpPr>
        <p:spPr>
          <a:xfrm>
            <a:off x="8834505" y="848107"/>
            <a:ext cx="3244948" cy="4656827"/>
          </a:xfrm>
          <a:prstGeom prst="irregularSeal1">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dirty="0" err="1" smtClean="0"/>
              <a:t>Sự</a:t>
            </a:r>
            <a:r>
              <a:rPr lang="en-US" sz="1600" dirty="0" smtClean="0"/>
              <a:t> </a:t>
            </a:r>
            <a:r>
              <a:rPr lang="en-US" sz="1600" dirty="0" err="1" smtClean="0"/>
              <a:t>ra</a:t>
            </a:r>
            <a:r>
              <a:rPr lang="en-US" sz="1600" dirty="0" smtClean="0"/>
              <a:t> </a:t>
            </a:r>
            <a:r>
              <a:rPr lang="en-US" sz="1600" dirty="0" err="1" smtClean="0"/>
              <a:t>đời</a:t>
            </a:r>
            <a:r>
              <a:rPr lang="en-US" sz="1600" dirty="0" smtClean="0"/>
              <a:t> </a:t>
            </a:r>
            <a:r>
              <a:rPr lang="en-US" sz="1600" dirty="0" err="1" smtClean="0"/>
              <a:t>của</a:t>
            </a:r>
            <a:r>
              <a:rPr lang="en-US" sz="1600" dirty="0" smtClean="0"/>
              <a:t> </a:t>
            </a:r>
            <a:r>
              <a:rPr lang="en-US" sz="1600" dirty="0" err="1" smtClean="0"/>
              <a:t>các</a:t>
            </a:r>
            <a:r>
              <a:rPr lang="en-US" sz="1600" dirty="0" smtClean="0"/>
              <a:t> </a:t>
            </a:r>
            <a:r>
              <a:rPr lang="en-US" sz="1600" dirty="0" err="1" smtClean="0"/>
              <a:t>tổ</a:t>
            </a:r>
            <a:r>
              <a:rPr lang="en-US" sz="1600" dirty="0" smtClean="0"/>
              <a:t> </a:t>
            </a:r>
            <a:r>
              <a:rPr lang="en-US" sz="1600" dirty="0" err="1" smtClean="0"/>
              <a:t>chức</a:t>
            </a:r>
            <a:r>
              <a:rPr lang="en-US" sz="1600" dirty="0" smtClean="0"/>
              <a:t> </a:t>
            </a:r>
            <a:r>
              <a:rPr lang="en-US" sz="1600" dirty="0" err="1" smtClean="0"/>
              <a:t>độc</a:t>
            </a:r>
            <a:r>
              <a:rPr lang="en-US" sz="1600" dirty="0" smtClean="0"/>
              <a:t> </a:t>
            </a:r>
            <a:r>
              <a:rPr lang="en-US" sz="1600" dirty="0" err="1" smtClean="0"/>
              <a:t>quyền</a:t>
            </a:r>
            <a:endParaRPr lang="en-US" sz="1600" dirty="0" smtClean="0"/>
          </a:p>
          <a:p>
            <a:pPr algn="ctr"/>
            <a:r>
              <a:rPr lang="en-US" sz="1600" dirty="0" smtClean="0"/>
              <a:t>(</a:t>
            </a:r>
            <a:r>
              <a:rPr lang="en-US" sz="1600" dirty="0" err="1" smtClean="0"/>
              <a:t>Cuối</a:t>
            </a:r>
            <a:r>
              <a:rPr lang="en-US" sz="1600" dirty="0" smtClean="0"/>
              <a:t> </a:t>
            </a:r>
            <a:r>
              <a:rPr lang="en-US" sz="1600" dirty="0" err="1" smtClean="0"/>
              <a:t>thế</a:t>
            </a:r>
            <a:r>
              <a:rPr lang="en-US" sz="1600" dirty="0" smtClean="0"/>
              <a:t> </a:t>
            </a:r>
            <a:r>
              <a:rPr lang="en-US" sz="1600" dirty="0" err="1" smtClean="0"/>
              <a:t>kỷ</a:t>
            </a:r>
            <a:r>
              <a:rPr lang="en-US" sz="1600" dirty="0" smtClean="0"/>
              <a:t> XIX – </a:t>
            </a:r>
            <a:r>
              <a:rPr lang="en-US" sz="1600" dirty="0" err="1" smtClean="0"/>
              <a:t>đầu</a:t>
            </a:r>
            <a:r>
              <a:rPr lang="en-US" sz="1600" dirty="0" smtClean="0"/>
              <a:t> </a:t>
            </a:r>
            <a:r>
              <a:rPr lang="en-US" sz="1600" dirty="0" err="1" smtClean="0"/>
              <a:t>thế</a:t>
            </a:r>
            <a:r>
              <a:rPr lang="en-US" sz="1600" dirty="0" smtClean="0"/>
              <a:t> </a:t>
            </a:r>
            <a:r>
              <a:rPr lang="en-US" sz="1600" dirty="0" err="1" smtClean="0"/>
              <a:t>kỷ</a:t>
            </a:r>
            <a:r>
              <a:rPr lang="en-US" sz="1600" dirty="0" smtClean="0"/>
              <a:t> XX )</a:t>
            </a:r>
            <a:endParaRPr lang="en-US" sz="1600" dirty="0"/>
          </a:p>
        </p:txBody>
      </p:sp>
    </p:spTree>
    <p:extLst>
      <p:ext uri="{BB962C8B-B14F-4D97-AF65-F5344CB8AC3E}">
        <p14:creationId xmlns:p14="http://schemas.microsoft.com/office/powerpoint/2010/main" val="22192551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527410" y="281355"/>
            <a:ext cx="4487593" cy="83099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dirty="0" err="1" smtClean="0"/>
              <a:t>Tác</a:t>
            </a:r>
            <a:r>
              <a:rPr lang="en-US" sz="2400" dirty="0" smtClean="0"/>
              <a:t> </a:t>
            </a:r>
            <a:r>
              <a:rPr lang="en-US" sz="2400" dirty="0" err="1" smtClean="0"/>
              <a:t>động</a:t>
            </a:r>
            <a:r>
              <a:rPr lang="en-US" sz="2400" dirty="0" smtClean="0"/>
              <a:t> TÍCH CỰC </a:t>
            </a:r>
            <a:r>
              <a:rPr lang="en-US" sz="2400" dirty="0" err="1" smtClean="0"/>
              <a:t>của</a:t>
            </a:r>
            <a:r>
              <a:rPr lang="en-US" sz="2400" dirty="0" smtClean="0"/>
              <a:t> </a:t>
            </a:r>
            <a:r>
              <a:rPr lang="en-US" sz="2400" dirty="0" err="1" smtClean="0"/>
              <a:t>độc</a:t>
            </a:r>
            <a:r>
              <a:rPr lang="en-US" sz="2400" dirty="0" smtClean="0"/>
              <a:t> </a:t>
            </a:r>
            <a:r>
              <a:rPr lang="en-US" sz="2400" dirty="0" err="1" smtClean="0"/>
              <a:t>quyền</a:t>
            </a:r>
            <a:r>
              <a:rPr lang="en-US" sz="2400" dirty="0" smtClean="0"/>
              <a:t> </a:t>
            </a:r>
            <a:r>
              <a:rPr lang="en-US" sz="2400" dirty="0" err="1" smtClean="0"/>
              <a:t>đối</a:t>
            </a:r>
            <a:r>
              <a:rPr lang="en-US" sz="2400" dirty="0" smtClean="0"/>
              <a:t> </a:t>
            </a:r>
            <a:r>
              <a:rPr lang="en-US" sz="2400" dirty="0" err="1" smtClean="0"/>
              <a:t>với</a:t>
            </a:r>
            <a:r>
              <a:rPr lang="en-US" sz="2400" dirty="0" smtClean="0"/>
              <a:t> </a:t>
            </a:r>
            <a:r>
              <a:rPr lang="en-US" sz="2400" dirty="0" err="1" smtClean="0"/>
              <a:t>nền</a:t>
            </a:r>
            <a:r>
              <a:rPr lang="en-US" sz="2400" dirty="0" smtClean="0"/>
              <a:t> </a:t>
            </a:r>
            <a:r>
              <a:rPr lang="en-US" sz="2400" dirty="0" err="1" smtClean="0"/>
              <a:t>kinh</a:t>
            </a:r>
            <a:r>
              <a:rPr lang="en-US" sz="2400" dirty="0" smtClean="0"/>
              <a:t> </a:t>
            </a:r>
            <a:r>
              <a:rPr lang="en-US" sz="2400" dirty="0" err="1" smtClean="0"/>
              <a:t>tế</a:t>
            </a:r>
            <a:endParaRPr lang="en-US" sz="2400" dirty="0"/>
          </a:p>
        </p:txBody>
      </p:sp>
      <p:sp>
        <p:nvSpPr>
          <p:cNvPr id="5" name="TextBox 4"/>
          <p:cNvSpPr txBox="1"/>
          <p:nvPr/>
        </p:nvSpPr>
        <p:spPr>
          <a:xfrm>
            <a:off x="0" y="1461478"/>
            <a:ext cx="9087730" cy="338554"/>
          </a:xfrm>
          <a:prstGeom prst="rect">
            <a:avLst/>
          </a:prstGeom>
          <a:noFill/>
        </p:spPr>
        <p:txBody>
          <a:bodyPr wrap="square" rtlCol="0">
            <a:spAutoFit/>
          </a:bodyPr>
          <a:lstStyle/>
          <a:p>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Tạo</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ra</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khả</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năng</a:t>
            </a:r>
            <a:r>
              <a:rPr lang="en-US" sz="1600" dirty="0" smtClean="0">
                <a:latin typeface="Calibri" panose="020F0502020204030204" pitchFamily="34" charset="0"/>
                <a:cs typeface="Calibri" panose="020F0502020204030204" pitchFamily="34" charset="0"/>
              </a:rPr>
              <a:t> to </a:t>
            </a:r>
            <a:r>
              <a:rPr lang="en-US" sz="1600" dirty="0" err="1" smtClean="0">
                <a:latin typeface="Calibri" panose="020F0502020204030204" pitchFamily="34" charset="0"/>
                <a:cs typeface="Calibri" panose="020F0502020204030204" pitchFamily="34" charset="0"/>
              </a:rPr>
              <a:t>lớn</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trong</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việc</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nghiên</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cứu</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và</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triển</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khai</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các</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hoạt</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động</a:t>
            </a:r>
            <a:r>
              <a:rPr lang="en-US" sz="1600" dirty="0" smtClean="0">
                <a:latin typeface="Calibri" panose="020F0502020204030204" pitchFamily="34" charset="0"/>
                <a:cs typeface="Calibri" panose="020F0502020204030204" pitchFamily="34" charset="0"/>
              </a:rPr>
              <a:t> KHKT, </a:t>
            </a:r>
            <a:r>
              <a:rPr lang="en-US" sz="1600" dirty="0" err="1" smtClean="0">
                <a:latin typeface="Calibri" panose="020F0502020204030204" pitchFamily="34" charset="0"/>
                <a:cs typeface="Calibri" panose="020F0502020204030204" pitchFamily="34" charset="0"/>
              </a:rPr>
              <a:t>thúc</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đẩy</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sự</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tiến</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bộ</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kỹ</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thuật</a:t>
            </a:r>
            <a:endParaRPr lang="en-US" sz="1600" dirty="0">
              <a:latin typeface="Calibri" panose="020F0502020204030204" pitchFamily="34" charset="0"/>
              <a:cs typeface="Calibri" panose="020F0502020204030204" pitchFamily="34" charset="0"/>
            </a:endParaRPr>
          </a:p>
        </p:txBody>
      </p:sp>
      <p:sp>
        <p:nvSpPr>
          <p:cNvPr id="6" name="TextBox 5"/>
          <p:cNvSpPr txBox="1"/>
          <p:nvPr/>
        </p:nvSpPr>
        <p:spPr>
          <a:xfrm>
            <a:off x="8553157" y="1994219"/>
            <a:ext cx="3843856" cy="830997"/>
          </a:xfrm>
          <a:prstGeom prst="rect">
            <a:avLst/>
          </a:prstGeom>
          <a:noFill/>
        </p:spPr>
        <p:txBody>
          <a:bodyPr wrap="square" rtlCol="0">
            <a:spAutoFit/>
          </a:bodyPr>
          <a:lstStyle/>
          <a:p>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Làm</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tăng</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năng</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suất</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lao</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động</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nâng</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cao</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năng</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lực</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cạnh</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tranh</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của</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bản</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thân</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các</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tổ</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chức</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độc</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quyền</a:t>
            </a:r>
            <a:endParaRPr lang="en-US" sz="1600" dirty="0">
              <a:latin typeface="Calibri" panose="020F0502020204030204" pitchFamily="34" charset="0"/>
              <a:cs typeface="Calibri" panose="020F0502020204030204" pitchFamily="34" charset="0"/>
            </a:endParaRPr>
          </a:p>
        </p:txBody>
      </p:sp>
      <p:sp>
        <p:nvSpPr>
          <p:cNvPr id="7" name="TextBox 6"/>
          <p:cNvSpPr txBox="1"/>
          <p:nvPr/>
        </p:nvSpPr>
        <p:spPr>
          <a:xfrm>
            <a:off x="3418451" y="5186146"/>
            <a:ext cx="4853351" cy="584775"/>
          </a:xfrm>
          <a:prstGeom prst="rect">
            <a:avLst/>
          </a:prstGeom>
          <a:noFill/>
        </p:spPr>
        <p:txBody>
          <a:bodyPr wrap="square" rtlCol="0">
            <a:spAutoFit/>
          </a:bodyPr>
          <a:lstStyle/>
          <a:p>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Góp</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phần</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thức</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đẩy</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nền</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kinh</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tế</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phát</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triển</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theo</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hướng</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sản</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xuất</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lớn</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hiện</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đại</a:t>
            </a:r>
            <a:endParaRPr lang="en-US" sz="1600" dirty="0" smtClean="0">
              <a:latin typeface="Calibri" panose="020F0502020204030204" pitchFamily="34" charset="0"/>
              <a:cs typeface="Calibri" panose="020F0502020204030204" pitchFamily="3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07" y="1885013"/>
            <a:ext cx="2271931" cy="1547658"/>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673" y="3155239"/>
            <a:ext cx="2986778" cy="3083455"/>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70277" y="3023652"/>
            <a:ext cx="3784209" cy="3215043"/>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8452" y="1857155"/>
            <a:ext cx="4951825" cy="3143689"/>
          </a:xfrm>
          <a:prstGeom prst="rect">
            <a:avLst/>
          </a:prstGeom>
        </p:spPr>
      </p:pic>
    </p:spTree>
    <p:extLst>
      <p:ext uri="{BB962C8B-B14F-4D97-AF65-F5344CB8AC3E}">
        <p14:creationId xmlns:p14="http://schemas.microsoft.com/office/powerpoint/2010/main" val="1132084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527410" y="281355"/>
            <a:ext cx="4487593" cy="830997"/>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400" dirty="0" err="1" smtClean="0"/>
              <a:t>Tác</a:t>
            </a:r>
            <a:r>
              <a:rPr lang="en-US" sz="2400" dirty="0" smtClean="0"/>
              <a:t> </a:t>
            </a:r>
            <a:r>
              <a:rPr lang="en-US" sz="2400" dirty="0" err="1" smtClean="0"/>
              <a:t>động</a:t>
            </a:r>
            <a:r>
              <a:rPr lang="en-US" sz="2400" dirty="0" smtClean="0"/>
              <a:t> TIÊU CỰC </a:t>
            </a:r>
            <a:r>
              <a:rPr lang="en-US" sz="2400" dirty="0" err="1" smtClean="0"/>
              <a:t>của</a:t>
            </a:r>
            <a:r>
              <a:rPr lang="en-US" sz="2400" dirty="0" smtClean="0"/>
              <a:t> </a:t>
            </a:r>
            <a:r>
              <a:rPr lang="en-US" sz="2400" dirty="0" err="1" smtClean="0"/>
              <a:t>độc</a:t>
            </a:r>
            <a:r>
              <a:rPr lang="en-US" sz="2400" dirty="0" smtClean="0"/>
              <a:t> </a:t>
            </a:r>
            <a:r>
              <a:rPr lang="en-US" sz="2400" dirty="0" err="1" smtClean="0"/>
              <a:t>quyền</a:t>
            </a:r>
            <a:r>
              <a:rPr lang="en-US" sz="2400" dirty="0" smtClean="0"/>
              <a:t> </a:t>
            </a:r>
            <a:r>
              <a:rPr lang="en-US" sz="2400" dirty="0" err="1" smtClean="0"/>
              <a:t>đối</a:t>
            </a:r>
            <a:r>
              <a:rPr lang="en-US" sz="2400" dirty="0" smtClean="0"/>
              <a:t> </a:t>
            </a:r>
            <a:r>
              <a:rPr lang="en-US" sz="2400" dirty="0" err="1" smtClean="0"/>
              <a:t>với</a:t>
            </a:r>
            <a:r>
              <a:rPr lang="en-US" sz="2400" dirty="0" smtClean="0"/>
              <a:t> </a:t>
            </a:r>
            <a:r>
              <a:rPr lang="en-US" sz="2400" dirty="0" err="1" smtClean="0"/>
              <a:t>nền</a:t>
            </a:r>
            <a:r>
              <a:rPr lang="en-US" sz="2400" dirty="0" smtClean="0"/>
              <a:t> </a:t>
            </a:r>
            <a:r>
              <a:rPr lang="en-US" sz="2400" dirty="0" err="1" smtClean="0"/>
              <a:t>kinh</a:t>
            </a:r>
            <a:r>
              <a:rPr lang="en-US" sz="2400" dirty="0" smtClean="0"/>
              <a:t> </a:t>
            </a:r>
            <a:r>
              <a:rPr lang="en-US" sz="2400" dirty="0" err="1" smtClean="0"/>
              <a:t>tế</a:t>
            </a:r>
            <a:endParaRPr lang="en-US" sz="2400"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811" y="1076009"/>
            <a:ext cx="2457450" cy="185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655" y="2684198"/>
            <a:ext cx="2619375"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8378" y="2465875"/>
            <a:ext cx="2619375"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3298" y="4077106"/>
            <a:ext cx="2619375"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5367753" y="2305408"/>
            <a:ext cx="6096000" cy="1323439"/>
          </a:xfrm>
          <a:prstGeom prst="rect">
            <a:avLst/>
          </a:prstGeom>
        </p:spPr>
        <p:txBody>
          <a:bodyPr>
            <a:spAutoFit/>
          </a:bodyPr>
          <a:lstStyle/>
          <a:p>
            <a:pPr algn="just"/>
            <a:r>
              <a:rPr lang="en-US" sz="2000" dirty="0" err="1">
                <a:latin typeface="Arial" pitchFamily="34" charset="0"/>
                <a:ea typeface="Times New Roman" panose="02020603050405020304" pitchFamily="18" charset="0"/>
                <a:cs typeface="Arial" pitchFamily="34" charset="0"/>
              </a:rPr>
              <a:t>Vì</a:t>
            </a:r>
            <a:r>
              <a:rPr lang="en-US" sz="2000" dirty="0">
                <a:latin typeface="Arial" pitchFamily="34" charset="0"/>
                <a:ea typeface="Times New Roman" panose="02020603050405020304" pitchFamily="18" charset="0"/>
                <a:cs typeface="Arial" pitchFamily="34" charset="0"/>
              </a:rPr>
              <a:t> </a:t>
            </a:r>
            <a:r>
              <a:rPr lang="en-US" sz="2000" dirty="0" err="1">
                <a:latin typeface="Arial" pitchFamily="34" charset="0"/>
                <a:ea typeface="Times New Roman" panose="02020603050405020304" pitchFamily="18" charset="0"/>
                <a:cs typeface="Arial" pitchFamily="34" charset="0"/>
              </a:rPr>
              <a:t>không</a:t>
            </a:r>
            <a:r>
              <a:rPr lang="en-US" sz="2000" dirty="0">
                <a:latin typeface="Arial" pitchFamily="34" charset="0"/>
                <a:ea typeface="Times New Roman" panose="02020603050405020304" pitchFamily="18" charset="0"/>
                <a:cs typeface="Arial" pitchFamily="34" charset="0"/>
              </a:rPr>
              <a:t> </a:t>
            </a:r>
            <a:r>
              <a:rPr lang="en-US" sz="2000" dirty="0" err="1">
                <a:latin typeface="Arial" pitchFamily="34" charset="0"/>
                <a:ea typeface="Times New Roman" panose="02020603050405020304" pitchFamily="18" charset="0"/>
                <a:cs typeface="Arial" pitchFamily="34" charset="0"/>
              </a:rPr>
              <a:t>phải</a:t>
            </a:r>
            <a:r>
              <a:rPr lang="en-US" sz="2000" dirty="0">
                <a:latin typeface="Arial" pitchFamily="34" charset="0"/>
                <a:ea typeface="Times New Roman" panose="02020603050405020304" pitchFamily="18" charset="0"/>
                <a:cs typeface="Arial" pitchFamily="34" charset="0"/>
              </a:rPr>
              <a:t> </a:t>
            </a:r>
            <a:r>
              <a:rPr lang="en-US" sz="2000" dirty="0" err="1">
                <a:latin typeface="Arial" pitchFamily="34" charset="0"/>
                <a:ea typeface="Times New Roman" panose="02020603050405020304" pitchFamily="18" charset="0"/>
                <a:cs typeface="Arial" pitchFamily="34" charset="0"/>
              </a:rPr>
              <a:t>chịu</a:t>
            </a:r>
            <a:r>
              <a:rPr lang="en-US" sz="2000" dirty="0">
                <a:latin typeface="Arial" pitchFamily="34" charset="0"/>
                <a:ea typeface="Times New Roman" panose="02020603050405020304" pitchFamily="18" charset="0"/>
                <a:cs typeface="Arial" pitchFamily="34" charset="0"/>
              </a:rPr>
              <a:t> </a:t>
            </a:r>
            <a:r>
              <a:rPr lang="en-US" sz="2000" dirty="0" err="1">
                <a:latin typeface="Arial" pitchFamily="34" charset="0"/>
                <a:ea typeface="Times New Roman" panose="02020603050405020304" pitchFamily="18" charset="0"/>
                <a:cs typeface="Arial" pitchFamily="34" charset="0"/>
              </a:rPr>
              <a:t>các</a:t>
            </a:r>
            <a:r>
              <a:rPr lang="en-US" sz="2000" dirty="0">
                <a:latin typeface="Arial" pitchFamily="34" charset="0"/>
                <a:ea typeface="Times New Roman" panose="02020603050405020304" pitchFamily="18" charset="0"/>
                <a:cs typeface="Arial" pitchFamily="34" charset="0"/>
              </a:rPr>
              <a:t> </a:t>
            </a:r>
            <a:r>
              <a:rPr lang="en-US" sz="2000" dirty="0" err="1">
                <a:latin typeface="Arial" pitchFamily="34" charset="0"/>
                <a:ea typeface="Times New Roman" panose="02020603050405020304" pitchFamily="18" charset="0"/>
                <a:cs typeface="Arial" pitchFamily="34" charset="0"/>
              </a:rPr>
              <a:t>sức</a:t>
            </a:r>
            <a:r>
              <a:rPr lang="en-US" sz="2000" dirty="0">
                <a:latin typeface="Arial" pitchFamily="34" charset="0"/>
                <a:ea typeface="Times New Roman" panose="02020603050405020304" pitchFamily="18" charset="0"/>
                <a:cs typeface="Arial" pitchFamily="34" charset="0"/>
              </a:rPr>
              <a:t> </a:t>
            </a:r>
            <a:r>
              <a:rPr lang="en-US" sz="2000" dirty="0" err="1">
                <a:latin typeface="Arial" pitchFamily="34" charset="0"/>
                <a:ea typeface="Times New Roman" panose="02020603050405020304" pitchFamily="18" charset="0"/>
                <a:cs typeface="Arial" pitchFamily="34" charset="0"/>
              </a:rPr>
              <a:t>ép</a:t>
            </a:r>
            <a:r>
              <a:rPr lang="en-US" sz="2000" dirty="0">
                <a:latin typeface="Arial" pitchFamily="34" charset="0"/>
                <a:ea typeface="Times New Roman" panose="02020603050405020304" pitchFamily="18" charset="0"/>
                <a:cs typeface="Arial" pitchFamily="34" charset="0"/>
              </a:rPr>
              <a:t> </a:t>
            </a:r>
            <a:r>
              <a:rPr lang="en-US" sz="2000" dirty="0" err="1">
                <a:latin typeface="Arial" pitchFamily="34" charset="0"/>
                <a:ea typeface="Times New Roman" panose="02020603050405020304" pitchFamily="18" charset="0"/>
                <a:cs typeface="Arial" pitchFamily="34" charset="0"/>
              </a:rPr>
              <a:t>từ</a:t>
            </a:r>
            <a:r>
              <a:rPr lang="en-US" sz="2000" dirty="0">
                <a:latin typeface="Arial" pitchFamily="34" charset="0"/>
                <a:ea typeface="Times New Roman" panose="02020603050405020304" pitchFamily="18" charset="0"/>
                <a:cs typeface="Arial" pitchFamily="34" charset="0"/>
              </a:rPr>
              <a:t> </a:t>
            </a:r>
            <a:r>
              <a:rPr lang="en-US" sz="2000" dirty="0" err="1">
                <a:latin typeface="Arial" pitchFamily="34" charset="0"/>
                <a:ea typeface="Times New Roman" panose="02020603050405020304" pitchFamily="18" charset="0"/>
                <a:cs typeface="Arial" pitchFamily="34" charset="0"/>
              </a:rPr>
              <a:t>cạnh</a:t>
            </a:r>
            <a:r>
              <a:rPr lang="en-US" sz="2000" dirty="0">
                <a:latin typeface="Arial" pitchFamily="34" charset="0"/>
                <a:ea typeface="Times New Roman" panose="02020603050405020304" pitchFamily="18" charset="0"/>
                <a:cs typeface="Arial" pitchFamily="34" charset="0"/>
              </a:rPr>
              <a:t> </a:t>
            </a:r>
            <a:r>
              <a:rPr lang="en-US" sz="2000" dirty="0" err="1">
                <a:latin typeface="Arial" pitchFamily="34" charset="0"/>
                <a:ea typeface="Times New Roman" panose="02020603050405020304" pitchFamily="18" charset="0"/>
                <a:cs typeface="Arial" pitchFamily="34" charset="0"/>
              </a:rPr>
              <a:t>tranh</a:t>
            </a:r>
            <a:r>
              <a:rPr lang="en-US" sz="2000" dirty="0">
                <a:latin typeface="Arial" pitchFamily="34" charset="0"/>
                <a:ea typeface="Times New Roman" panose="02020603050405020304" pitchFamily="18" charset="0"/>
                <a:cs typeface="Arial" pitchFamily="34" charset="0"/>
              </a:rPr>
              <a:t>, </a:t>
            </a:r>
            <a:r>
              <a:rPr lang="en-US" sz="2000" dirty="0" err="1">
                <a:latin typeface="Arial" pitchFamily="34" charset="0"/>
                <a:ea typeface="Times New Roman" panose="02020603050405020304" pitchFamily="18" charset="0"/>
                <a:cs typeface="Arial" pitchFamily="34" charset="0"/>
              </a:rPr>
              <a:t>nên</a:t>
            </a:r>
            <a:r>
              <a:rPr lang="en-US" sz="2000" dirty="0">
                <a:latin typeface="Arial" pitchFamily="34" charset="0"/>
                <a:ea typeface="Times New Roman" panose="02020603050405020304" pitchFamily="18" charset="0"/>
                <a:cs typeface="Arial" pitchFamily="34" charset="0"/>
              </a:rPr>
              <a:t> </a:t>
            </a:r>
            <a:r>
              <a:rPr lang="en-US" sz="2000" dirty="0" err="1">
                <a:latin typeface="Arial" pitchFamily="34" charset="0"/>
                <a:ea typeface="Times New Roman" panose="02020603050405020304" pitchFamily="18" charset="0"/>
                <a:cs typeface="Arial" pitchFamily="34" charset="0"/>
              </a:rPr>
              <a:t>các</a:t>
            </a:r>
            <a:r>
              <a:rPr lang="en-US" sz="2000" dirty="0">
                <a:latin typeface="Arial" pitchFamily="34" charset="0"/>
                <a:ea typeface="Times New Roman" panose="02020603050405020304" pitchFamily="18" charset="0"/>
                <a:cs typeface="Arial" pitchFamily="34" charset="0"/>
              </a:rPr>
              <a:t> </a:t>
            </a:r>
            <a:r>
              <a:rPr lang="en-US" sz="2000" dirty="0" err="1">
                <a:latin typeface="Arial" pitchFamily="34" charset="0"/>
                <a:ea typeface="Times New Roman" panose="02020603050405020304" pitchFamily="18" charset="0"/>
                <a:cs typeface="Arial" pitchFamily="34" charset="0"/>
              </a:rPr>
              <a:t>doanh</a:t>
            </a:r>
            <a:r>
              <a:rPr lang="en-US" sz="2000" dirty="0">
                <a:latin typeface="Arial" pitchFamily="34" charset="0"/>
                <a:ea typeface="Times New Roman" panose="02020603050405020304" pitchFamily="18" charset="0"/>
                <a:cs typeface="Arial" pitchFamily="34" charset="0"/>
              </a:rPr>
              <a:t> </a:t>
            </a:r>
            <a:r>
              <a:rPr lang="en-US" sz="2000" dirty="0" err="1">
                <a:latin typeface="Arial" pitchFamily="34" charset="0"/>
                <a:ea typeface="Times New Roman" panose="02020603050405020304" pitchFamily="18" charset="0"/>
                <a:cs typeface="Arial" pitchFamily="34" charset="0"/>
              </a:rPr>
              <a:t>nghiệp</a:t>
            </a:r>
            <a:r>
              <a:rPr lang="en-US" sz="2000" dirty="0">
                <a:latin typeface="Arial" pitchFamily="34" charset="0"/>
                <a:ea typeface="Times New Roman" panose="02020603050405020304" pitchFamily="18" charset="0"/>
                <a:cs typeface="Arial" pitchFamily="34" charset="0"/>
              </a:rPr>
              <a:t> </a:t>
            </a:r>
            <a:r>
              <a:rPr lang="en-US" sz="2000" dirty="0" err="1">
                <a:latin typeface="Arial" pitchFamily="34" charset="0"/>
                <a:ea typeface="Times New Roman" panose="02020603050405020304" pitchFamily="18" charset="0"/>
                <a:cs typeface="Arial" pitchFamily="34" charset="0"/>
              </a:rPr>
              <a:t>độc</a:t>
            </a:r>
            <a:r>
              <a:rPr lang="en-US" sz="2000" dirty="0">
                <a:latin typeface="Arial" pitchFamily="34" charset="0"/>
                <a:ea typeface="Times New Roman" panose="02020603050405020304" pitchFamily="18" charset="0"/>
                <a:cs typeface="Arial" pitchFamily="34" charset="0"/>
              </a:rPr>
              <a:t> </a:t>
            </a:r>
            <a:r>
              <a:rPr lang="en-US" sz="2000" dirty="0" err="1">
                <a:latin typeface="Arial" pitchFamily="34" charset="0"/>
                <a:ea typeface="Times New Roman" panose="02020603050405020304" pitchFamily="18" charset="0"/>
                <a:cs typeface="Arial" pitchFamily="34" charset="0"/>
              </a:rPr>
              <a:t>quyền</a:t>
            </a:r>
            <a:r>
              <a:rPr lang="en-US" sz="2000" dirty="0">
                <a:latin typeface="Arial" pitchFamily="34" charset="0"/>
                <a:ea typeface="Times New Roman" panose="02020603050405020304" pitchFamily="18" charset="0"/>
                <a:cs typeface="Arial" pitchFamily="34" charset="0"/>
              </a:rPr>
              <a:t> </a:t>
            </a:r>
            <a:r>
              <a:rPr lang="en-US" sz="2000" dirty="0" err="1">
                <a:latin typeface="Arial" pitchFamily="34" charset="0"/>
                <a:ea typeface="Times New Roman" panose="02020603050405020304" pitchFamily="18" charset="0"/>
                <a:cs typeface="Arial" pitchFamily="34" charset="0"/>
              </a:rPr>
              <a:t>không</a:t>
            </a:r>
            <a:r>
              <a:rPr lang="en-US" sz="2000" dirty="0">
                <a:latin typeface="Arial" pitchFamily="34" charset="0"/>
                <a:ea typeface="Times New Roman" panose="02020603050405020304" pitchFamily="18" charset="0"/>
                <a:cs typeface="Arial" pitchFamily="34" charset="0"/>
              </a:rPr>
              <a:t> </a:t>
            </a:r>
            <a:r>
              <a:rPr lang="en-US" sz="2000" dirty="0" err="1">
                <a:latin typeface="Arial" pitchFamily="34" charset="0"/>
                <a:ea typeface="Times New Roman" panose="02020603050405020304" pitchFamily="18" charset="0"/>
                <a:cs typeface="Arial" pitchFamily="34" charset="0"/>
              </a:rPr>
              <a:t>có</a:t>
            </a:r>
            <a:r>
              <a:rPr lang="en-US" sz="2000" dirty="0">
                <a:latin typeface="Arial" pitchFamily="34" charset="0"/>
                <a:ea typeface="Times New Roman" panose="02020603050405020304" pitchFamily="18" charset="0"/>
                <a:cs typeface="Arial" pitchFamily="34" charset="0"/>
              </a:rPr>
              <a:t> </a:t>
            </a:r>
            <a:r>
              <a:rPr lang="en-US" sz="2000" dirty="0" err="1">
                <a:latin typeface="Arial" pitchFamily="34" charset="0"/>
                <a:ea typeface="Times New Roman" panose="02020603050405020304" pitchFamily="18" charset="0"/>
                <a:cs typeface="Arial" pitchFamily="34" charset="0"/>
              </a:rPr>
              <a:t>động</a:t>
            </a:r>
            <a:r>
              <a:rPr lang="en-US" sz="2000" dirty="0">
                <a:latin typeface="Arial" pitchFamily="34" charset="0"/>
                <a:ea typeface="Times New Roman" panose="02020603050405020304" pitchFamily="18" charset="0"/>
                <a:cs typeface="Arial" pitchFamily="34" charset="0"/>
              </a:rPr>
              <a:t> </a:t>
            </a:r>
            <a:r>
              <a:rPr lang="en-US" sz="2000" dirty="0" err="1">
                <a:latin typeface="Arial" pitchFamily="34" charset="0"/>
                <a:ea typeface="Times New Roman" panose="02020603050405020304" pitchFamily="18" charset="0"/>
                <a:cs typeface="Arial" pitchFamily="34" charset="0"/>
              </a:rPr>
              <a:t>lực</a:t>
            </a:r>
            <a:r>
              <a:rPr lang="en-US" sz="2000" dirty="0">
                <a:latin typeface="Arial" pitchFamily="34" charset="0"/>
                <a:ea typeface="Times New Roman" panose="02020603050405020304" pitchFamily="18" charset="0"/>
                <a:cs typeface="Arial" pitchFamily="34" charset="0"/>
              </a:rPr>
              <a:t> </a:t>
            </a:r>
            <a:r>
              <a:rPr lang="en-US" sz="2000" dirty="0" err="1">
                <a:latin typeface="Arial" pitchFamily="34" charset="0"/>
                <a:ea typeface="Times New Roman" panose="02020603050405020304" pitchFamily="18" charset="0"/>
                <a:cs typeface="Arial" pitchFamily="34" charset="0"/>
              </a:rPr>
              <a:t>cải</a:t>
            </a:r>
            <a:r>
              <a:rPr lang="en-US" sz="2000" dirty="0">
                <a:latin typeface="Arial" pitchFamily="34" charset="0"/>
                <a:ea typeface="Times New Roman" panose="02020603050405020304" pitchFamily="18" charset="0"/>
                <a:cs typeface="Arial" pitchFamily="34" charset="0"/>
              </a:rPr>
              <a:t> </a:t>
            </a:r>
            <a:r>
              <a:rPr lang="en-US" sz="2000" dirty="0" err="1">
                <a:latin typeface="Arial" pitchFamily="34" charset="0"/>
                <a:ea typeface="Times New Roman" panose="02020603050405020304" pitchFamily="18" charset="0"/>
                <a:cs typeface="Arial" pitchFamily="34" charset="0"/>
              </a:rPr>
              <a:t>tiến</a:t>
            </a:r>
            <a:r>
              <a:rPr lang="en-US" sz="2000" dirty="0">
                <a:latin typeface="Arial" pitchFamily="34" charset="0"/>
                <a:ea typeface="Times New Roman" panose="02020603050405020304" pitchFamily="18" charset="0"/>
                <a:cs typeface="Arial" pitchFamily="34" charset="0"/>
              </a:rPr>
              <a:t> </a:t>
            </a:r>
            <a:r>
              <a:rPr lang="en-US" sz="2000" dirty="0" err="1">
                <a:latin typeface="Arial" pitchFamily="34" charset="0"/>
                <a:ea typeface="Times New Roman" panose="02020603050405020304" pitchFamily="18" charset="0"/>
                <a:cs typeface="Arial" pitchFamily="34" charset="0"/>
              </a:rPr>
              <a:t>kỹ</a:t>
            </a:r>
            <a:r>
              <a:rPr lang="en-US" sz="2000" dirty="0">
                <a:latin typeface="Arial" pitchFamily="34" charset="0"/>
                <a:ea typeface="Times New Roman" panose="02020603050405020304" pitchFamily="18" charset="0"/>
                <a:cs typeface="Arial" pitchFamily="34" charset="0"/>
              </a:rPr>
              <a:t> </a:t>
            </a:r>
            <a:r>
              <a:rPr lang="en-US" sz="2000" dirty="0" err="1">
                <a:latin typeface="Arial" pitchFamily="34" charset="0"/>
                <a:ea typeface="Times New Roman" panose="02020603050405020304" pitchFamily="18" charset="0"/>
                <a:cs typeface="Arial" pitchFamily="34" charset="0"/>
              </a:rPr>
              <a:t>thuật</a:t>
            </a:r>
            <a:r>
              <a:rPr lang="en-US" sz="2000" dirty="0">
                <a:latin typeface="Arial" pitchFamily="34" charset="0"/>
                <a:ea typeface="Times New Roman" panose="02020603050405020304" pitchFamily="18" charset="0"/>
                <a:cs typeface="Arial" pitchFamily="34" charset="0"/>
              </a:rPr>
              <a:t>, </a:t>
            </a:r>
            <a:r>
              <a:rPr lang="en-US" sz="2000" dirty="0" err="1">
                <a:latin typeface="Arial" pitchFamily="34" charset="0"/>
                <a:ea typeface="Times New Roman" panose="02020603050405020304" pitchFamily="18" charset="0"/>
                <a:cs typeface="Arial" pitchFamily="34" charset="0"/>
              </a:rPr>
              <a:t>cắt</a:t>
            </a:r>
            <a:r>
              <a:rPr lang="en-US" sz="2000" dirty="0">
                <a:latin typeface="Arial" pitchFamily="34" charset="0"/>
                <a:ea typeface="Times New Roman" panose="02020603050405020304" pitchFamily="18" charset="0"/>
                <a:cs typeface="Arial" pitchFamily="34" charset="0"/>
              </a:rPr>
              <a:t> </a:t>
            </a:r>
            <a:r>
              <a:rPr lang="en-US" sz="2000" dirty="0" err="1">
                <a:latin typeface="Arial" pitchFamily="34" charset="0"/>
                <a:ea typeface="Times New Roman" panose="02020603050405020304" pitchFamily="18" charset="0"/>
                <a:cs typeface="Arial" pitchFamily="34" charset="0"/>
              </a:rPr>
              <a:t>giảm</a:t>
            </a:r>
            <a:r>
              <a:rPr lang="en-US" sz="2000" dirty="0">
                <a:latin typeface="Arial" pitchFamily="34" charset="0"/>
                <a:ea typeface="Times New Roman" panose="02020603050405020304" pitchFamily="18" charset="0"/>
                <a:cs typeface="Arial" pitchFamily="34" charset="0"/>
              </a:rPr>
              <a:t> chi </a:t>
            </a:r>
            <a:r>
              <a:rPr lang="en-US" sz="2000" dirty="0" err="1">
                <a:latin typeface="Arial" pitchFamily="34" charset="0"/>
                <a:ea typeface="Times New Roman" panose="02020603050405020304" pitchFamily="18" charset="0"/>
                <a:cs typeface="Arial" pitchFamily="34" charset="0"/>
              </a:rPr>
              <a:t>phí</a:t>
            </a:r>
            <a:r>
              <a:rPr lang="en-US" sz="2000" dirty="0">
                <a:latin typeface="Arial" pitchFamily="34" charset="0"/>
                <a:ea typeface="Times New Roman" panose="02020603050405020304" pitchFamily="18" charset="0"/>
                <a:cs typeface="Arial" pitchFamily="34" charset="0"/>
              </a:rPr>
              <a:t> </a:t>
            </a:r>
            <a:r>
              <a:rPr lang="en-US" sz="2000" dirty="0" err="1">
                <a:latin typeface="Arial" pitchFamily="34" charset="0"/>
                <a:ea typeface="Times New Roman" panose="02020603050405020304" pitchFamily="18" charset="0"/>
                <a:cs typeface="Arial" pitchFamily="34" charset="0"/>
              </a:rPr>
              <a:t>và</a:t>
            </a:r>
            <a:r>
              <a:rPr lang="en-US" sz="2000" dirty="0">
                <a:latin typeface="Arial" pitchFamily="34" charset="0"/>
                <a:ea typeface="Times New Roman" panose="02020603050405020304" pitchFamily="18" charset="0"/>
                <a:cs typeface="Arial" pitchFamily="34" charset="0"/>
              </a:rPr>
              <a:t> </a:t>
            </a:r>
            <a:r>
              <a:rPr lang="en-US" sz="2000" dirty="0" err="1">
                <a:latin typeface="Arial" pitchFamily="34" charset="0"/>
                <a:ea typeface="Times New Roman" panose="02020603050405020304" pitchFamily="18" charset="0"/>
                <a:cs typeface="Arial" pitchFamily="34" charset="0"/>
              </a:rPr>
              <a:t>đầu</a:t>
            </a:r>
            <a:r>
              <a:rPr lang="en-US" sz="2000" dirty="0">
                <a:latin typeface="Arial" pitchFamily="34" charset="0"/>
                <a:ea typeface="Times New Roman" panose="02020603050405020304" pitchFamily="18" charset="0"/>
                <a:cs typeface="Arial" pitchFamily="34" charset="0"/>
              </a:rPr>
              <a:t> </a:t>
            </a:r>
            <a:r>
              <a:rPr lang="en-US" sz="2000" dirty="0" err="1">
                <a:latin typeface="Arial" pitchFamily="34" charset="0"/>
                <a:ea typeface="Times New Roman" panose="02020603050405020304" pitchFamily="18" charset="0"/>
                <a:cs typeface="Arial" pitchFamily="34" charset="0"/>
              </a:rPr>
              <a:t>tư</a:t>
            </a:r>
            <a:r>
              <a:rPr lang="en-US" sz="2000" dirty="0">
                <a:latin typeface="Arial" pitchFamily="34" charset="0"/>
                <a:ea typeface="Times New Roman" panose="02020603050405020304" pitchFamily="18" charset="0"/>
                <a:cs typeface="Arial" pitchFamily="34" charset="0"/>
              </a:rPr>
              <a:t> </a:t>
            </a:r>
            <a:r>
              <a:rPr lang="en-US" sz="2000" dirty="0" err="1">
                <a:latin typeface="Arial" pitchFamily="34" charset="0"/>
                <a:ea typeface="Times New Roman" panose="02020603050405020304" pitchFamily="18" charset="0"/>
                <a:cs typeface="Arial" pitchFamily="34" charset="0"/>
              </a:rPr>
              <a:t>phát</a:t>
            </a:r>
            <a:r>
              <a:rPr lang="en-US" sz="2000" dirty="0">
                <a:latin typeface="Arial" pitchFamily="34" charset="0"/>
                <a:ea typeface="Times New Roman" panose="02020603050405020304" pitchFamily="18" charset="0"/>
                <a:cs typeface="Arial" pitchFamily="34" charset="0"/>
              </a:rPr>
              <a:t> </a:t>
            </a:r>
            <a:r>
              <a:rPr lang="en-US" sz="2000" dirty="0" err="1">
                <a:latin typeface="Arial" pitchFamily="34" charset="0"/>
                <a:ea typeface="Times New Roman" panose="02020603050405020304" pitchFamily="18" charset="0"/>
                <a:cs typeface="Arial" pitchFamily="34" charset="0"/>
              </a:rPr>
              <a:t>triển</a:t>
            </a:r>
            <a:r>
              <a:rPr lang="en-US" sz="2000" dirty="0">
                <a:latin typeface="Arial" pitchFamily="34" charset="0"/>
                <a:ea typeface="Times New Roman" panose="02020603050405020304" pitchFamily="18" charset="0"/>
                <a:cs typeface="Arial" pitchFamily="34" charset="0"/>
              </a:rPr>
              <a:t> </a:t>
            </a:r>
            <a:r>
              <a:rPr lang="en-US" sz="2000" dirty="0" err="1">
                <a:latin typeface="Arial" pitchFamily="34" charset="0"/>
                <a:ea typeface="Times New Roman" panose="02020603050405020304" pitchFamily="18" charset="0"/>
                <a:cs typeface="Arial" pitchFamily="34" charset="0"/>
              </a:rPr>
              <a:t>công</a:t>
            </a:r>
            <a:r>
              <a:rPr lang="en-US" sz="2000" dirty="0">
                <a:latin typeface="Arial" pitchFamily="34" charset="0"/>
                <a:ea typeface="Times New Roman" panose="02020603050405020304" pitchFamily="18" charset="0"/>
                <a:cs typeface="Arial" pitchFamily="34" charset="0"/>
              </a:rPr>
              <a:t> </a:t>
            </a:r>
            <a:r>
              <a:rPr lang="en-US" sz="2000" dirty="0" err="1">
                <a:latin typeface="Arial" pitchFamily="34" charset="0"/>
                <a:ea typeface="Times New Roman" panose="02020603050405020304" pitchFamily="18" charset="0"/>
                <a:cs typeface="Arial" pitchFamily="34" charset="0"/>
              </a:rPr>
              <a:t>nghệ</a:t>
            </a:r>
            <a:r>
              <a:rPr lang="en-US" sz="2000" dirty="0">
                <a:latin typeface="Arial" pitchFamily="34" charset="0"/>
                <a:ea typeface="Times New Roman" panose="02020603050405020304" pitchFamily="18" charset="0"/>
                <a:cs typeface="Arial" pitchFamily="34" charset="0"/>
              </a:rPr>
              <a:t>.</a:t>
            </a:r>
            <a:endParaRPr lang="en-US" sz="2000" dirty="0">
              <a:latin typeface="Arial" pitchFamily="34" charset="0"/>
              <a:cs typeface="Arial" pitchFamily="34" charset="0"/>
            </a:endParaRPr>
          </a:p>
        </p:txBody>
      </p:sp>
      <p:sp>
        <p:nvSpPr>
          <p:cNvPr id="10" name="Rectangle 9"/>
          <p:cNvSpPr/>
          <p:nvPr/>
        </p:nvSpPr>
        <p:spPr>
          <a:xfrm>
            <a:off x="5367753" y="1547360"/>
            <a:ext cx="6096000" cy="707886"/>
          </a:xfrm>
          <a:prstGeom prst="rect">
            <a:avLst/>
          </a:prstGeom>
        </p:spPr>
        <p:txBody>
          <a:bodyPr>
            <a:spAutoFit/>
          </a:bodyPr>
          <a:lstStyle/>
          <a:p>
            <a:r>
              <a:rPr lang="en-US" sz="2000" dirty="0" err="1">
                <a:latin typeface="Calibri" panose="020F0502020204030204" pitchFamily="34" charset="0"/>
                <a:cs typeface="Calibri" panose="020F0502020204030204" pitchFamily="34" charset="0"/>
              </a:rPr>
              <a:t>Kìm</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hãm</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sự</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tiến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bộ</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của</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kĩ</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thuật</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theo</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đó</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kìm</a:t>
            </a:r>
            <a:r>
              <a:rPr lang="en-US" sz="2000" dirty="0">
                <a:latin typeface="Calibri" panose="020F0502020204030204" pitchFamily="34" charset="0"/>
                <a:cs typeface="Calibri" panose="020F0502020204030204" pitchFamily="34" charset="0"/>
              </a:rPr>
              <a:t> </a:t>
            </a:r>
            <a:r>
              <a:rPr lang="en-US" sz="2000" b="1" dirty="0" err="1">
                <a:latin typeface="Calibri" panose="020F0502020204030204" pitchFamily="34" charset="0"/>
                <a:cs typeface="Calibri" panose="020F0502020204030204" pitchFamily="34" charset="0"/>
              </a:rPr>
              <a:t>hãm</a:t>
            </a:r>
            <a:r>
              <a:rPr lang="en-US" sz="2000" b="1" dirty="0">
                <a:latin typeface="Calibri" panose="020F0502020204030204" pitchFamily="34" charset="0"/>
                <a:cs typeface="Calibri" panose="020F0502020204030204" pitchFamily="34" charset="0"/>
              </a:rPr>
              <a:t> </a:t>
            </a:r>
            <a:r>
              <a:rPr lang="en-US" sz="2000" b="1" dirty="0" err="1">
                <a:latin typeface="Calibri" panose="020F0502020204030204" pitchFamily="34" charset="0"/>
                <a:cs typeface="Calibri" panose="020F0502020204030204" pitchFamily="34" charset="0"/>
              </a:rPr>
              <a:t>sự</a:t>
            </a:r>
            <a:r>
              <a:rPr lang="en-US" sz="2000" b="1" dirty="0">
                <a:latin typeface="Calibri" panose="020F0502020204030204" pitchFamily="34" charset="0"/>
                <a:cs typeface="Calibri" panose="020F0502020204030204" pitchFamily="34" charset="0"/>
              </a:rPr>
              <a:t> </a:t>
            </a:r>
            <a:r>
              <a:rPr lang="en-US" sz="2000" b="1" dirty="0" err="1">
                <a:latin typeface="Calibri" panose="020F0502020204030204" pitchFamily="34" charset="0"/>
                <a:cs typeface="Calibri" panose="020F0502020204030204" pitchFamily="34" charset="0"/>
              </a:rPr>
              <a:t>phát</a:t>
            </a:r>
            <a:r>
              <a:rPr lang="en-US" sz="2000" b="1" dirty="0">
                <a:latin typeface="Calibri" panose="020F0502020204030204" pitchFamily="34" charset="0"/>
                <a:cs typeface="Calibri" panose="020F0502020204030204" pitchFamily="34" charset="0"/>
              </a:rPr>
              <a:t> </a:t>
            </a:r>
            <a:r>
              <a:rPr lang="en-US" sz="2000" b="1" dirty="0" err="1">
                <a:latin typeface="Calibri" panose="020F0502020204030204" pitchFamily="34" charset="0"/>
                <a:cs typeface="Calibri" panose="020F0502020204030204" pitchFamily="34" charset="0"/>
              </a:rPr>
              <a:t>triển</a:t>
            </a:r>
            <a:r>
              <a:rPr lang="en-US" sz="2000" b="1" dirty="0">
                <a:latin typeface="Calibri" panose="020F0502020204030204" pitchFamily="34" charset="0"/>
                <a:cs typeface="Calibri" panose="020F0502020204030204" pitchFamily="34" charset="0"/>
              </a:rPr>
              <a:t> </a:t>
            </a:r>
            <a:r>
              <a:rPr lang="en-US" sz="2000" b="1" dirty="0" err="1">
                <a:latin typeface="Calibri" panose="020F0502020204030204" pitchFamily="34" charset="0"/>
                <a:cs typeface="Calibri" panose="020F0502020204030204" pitchFamily="34" charset="0"/>
              </a:rPr>
              <a:t>kinh</a:t>
            </a:r>
            <a:r>
              <a:rPr lang="en-US" sz="2000" b="1" dirty="0">
                <a:latin typeface="Calibri" panose="020F0502020204030204" pitchFamily="34" charset="0"/>
                <a:cs typeface="Calibri" panose="020F0502020204030204" pitchFamily="34" charset="0"/>
              </a:rPr>
              <a:t> </a:t>
            </a:r>
            <a:r>
              <a:rPr lang="en-US" sz="2000" b="1" dirty="0" err="1">
                <a:latin typeface="Calibri" panose="020F0502020204030204" pitchFamily="34" charset="0"/>
                <a:cs typeface="Calibri" panose="020F0502020204030204" pitchFamily="34" charset="0"/>
              </a:rPr>
              <a:t>tế</a:t>
            </a:r>
            <a:r>
              <a:rPr lang="en-US" sz="2000" b="1" dirty="0">
                <a:latin typeface="Calibri" panose="020F0502020204030204" pitchFamily="34" charset="0"/>
                <a:cs typeface="Calibri" panose="020F0502020204030204" pitchFamily="34" charset="0"/>
              </a:rPr>
              <a:t>, </a:t>
            </a:r>
            <a:r>
              <a:rPr lang="en-US" sz="2000" b="1" dirty="0" err="1">
                <a:latin typeface="Calibri" panose="020F0502020204030204" pitchFamily="34" charset="0"/>
                <a:cs typeface="Calibri" panose="020F0502020204030204" pitchFamily="34" charset="0"/>
              </a:rPr>
              <a:t>xã</a:t>
            </a:r>
            <a:r>
              <a:rPr lang="en-US" sz="2000" b="1" dirty="0">
                <a:latin typeface="Calibri" panose="020F0502020204030204" pitchFamily="34" charset="0"/>
                <a:cs typeface="Calibri" panose="020F0502020204030204" pitchFamily="34" charset="0"/>
              </a:rPr>
              <a:t> </a:t>
            </a:r>
            <a:r>
              <a:rPr lang="en-US" sz="2000" b="1" dirty="0" err="1">
                <a:latin typeface="Calibri" panose="020F0502020204030204" pitchFamily="34" charset="0"/>
                <a:cs typeface="Calibri" panose="020F0502020204030204" pitchFamily="34" charset="0"/>
              </a:rPr>
              <a:t>hội</a:t>
            </a:r>
            <a:endParaRPr lang="en-US" sz="2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19690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1000"/>
                                        <p:tgtEl>
                                          <p:spTgt spid="10"/>
                                        </p:tgtEl>
                                      </p:cBhvr>
                                    </p:animEffect>
                                    <p:anim calcmode="lin" valueType="num">
                                      <p:cBhvr>
                                        <p:cTn id="33" dur="1000" fill="hold"/>
                                        <p:tgtEl>
                                          <p:spTgt spid="10"/>
                                        </p:tgtEl>
                                        <p:attrNameLst>
                                          <p:attrName>ppt_x</p:attrName>
                                        </p:attrNameLst>
                                      </p:cBhvr>
                                      <p:tavLst>
                                        <p:tav tm="0">
                                          <p:val>
                                            <p:strVal val="#ppt_x"/>
                                          </p:val>
                                        </p:tav>
                                        <p:tav tm="100000">
                                          <p:val>
                                            <p:strVal val="#ppt_x"/>
                                          </p:val>
                                        </p:tav>
                                      </p:tavLst>
                                    </p:anim>
                                    <p:anim calcmode="lin" valueType="num">
                                      <p:cBhvr>
                                        <p:cTn id="3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527410" y="281355"/>
            <a:ext cx="4487593" cy="830997"/>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400" dirty="0" err="1" smtClean="0"/>
              <a:t>Tác</a:t>
            </a:r>
            <a:r>
              <a:rPr lang="en-US" sz="2400" dirty="0" smtClean="0"/>
              <a:t> </a:t>
            </a:r>
            <a:r>
              <a:rPr lang="en-US" sz="2400" dirty="0" err="1" smtClean="0"/>
              <a:t>động</a:t>
            </a:r>
            <a:r>
              <a:rPr lang="en-US" sz="2400" dirty="0" smtClean="0"/>
              <a:t> TIÊU CỰC </a:t>
            </a:r>
            <a:r>
              <a:rPr lang="en-US" sz="2400" dirty="0" err="1" smtClean="0"/>
              <a:t>của</a:t>
            </a:r>
            <a:r>
              <a:rPr lang="en-US" sz="2400" dirty="0" smtClean="0"/>
              <a:t> </a:t>
            </a:r>
            <a:r>
              <a:rPr lang="en-US" sz="2400" dirty="0" err="1" smtClean="0"/>
              <a:t>độc</a:t>
            </a:r>
            <a:r>
              <a:rPr lang="en-US" sz="2400" dirty="0" smtClean="0"/>
              <a:t> </a:t>
            </a:r>
            <a:r>
              <a:rPr lang="en-US" sz="2400" dirty="0" err="1" smtClean="0"/>
              <a:t>quyền</a:t>
            </a:r>
            <a:r>
              <a:rPr lang="en-US" sz="2400" dirty="0" smtClean="0"/>
              <a:t> </a:t>
            </a:r>
            <a:r>
              <a:rPr lang="en-US" sz="2400" dirty="0" err="1" smtClean="0"/>
              <a:t>đối</a:t>
            </a:r>
            <a:r>
              <a:rPr lang="en-US" sz="2400" dirty="0" smtClean="0"/>
              <a:t> </a:t>
            </a:r>
            <a:r>
              <a:rPr lang="en-US" sz="2400" dirty="0" err="1" smtClean="0"/>
              <a:t>với</a:t>
            </a:r>
            <a:r>
              <a:rPr lang="en-US" sz="2400" dirty="0" smtClean="0"/>
              <a:t> </a:t>
            </a:r>
            <a:r>
              <a:rPr lang="en-US" sz="2400" dirty="0" err="1" smtClean="0"/>
              <a:t>nền</a:t>
            </a:r>
            <a:r>
              <a:rPr lang="en-US" sz="2400" dirty="0" smtClean="0"/>
              <a:t> </a:t>
            </a:r>
            <a:r>
              <a:rPr lang="en-US" sz="2400" dirty="0" err="1" smtClean="0"/>
              <a:t>kinh</a:t>
            </a:r>
            <a:r>
              <a:rPr lang="en-US" sz="2400" dirty="0" smtClean="0"/>
              <a:t> </a:t>
            </a:r>
            <a:r>
              <a:rPr lang="en-US" sz="2400" dirty="0" err="1" smtClean="0"/>
              <a:t>tế</a:t>
            </a:r>
            <a:endParaRPr lang="en-US" sz="2400" dirty="0"/>
          </a:p>
        </p:txBody>
      </p:sp>
      <p:sp>
        <p:nvSpPr>
          <p:cNvPr id="9" name="Rectangle 8"/>
          <p:cNvSpPr/>
          <p:nvPr/>
        </p:nvSpPr>
        <p:spPr>
          <a:xfrm>
            <a:off x="5367753" y="2305408"/>
            <a:ext cx="6096000" cy="923330"/>
          </a:xfrm>
          <a:prstGeom prst="rect">
            <a:avLst/>
          </a:prstGeom>
        </p:spPr>
        <p:txBody>
          <a:bodyPr>
            <a:spAutoFit/>
          </a:bodyPr>
          <a:lstStyle/>
          <a:p>
            <a:r>
              <a:rPr lang="en-US" dirty="0" err="1">
                <a:latin typeface="Calibri" panose="020F0502020204030204" pitchFamily="34" charset="0"/>
                <a:ea typeface="Times New Roman" panose="02020603050405020304" pitchFamily="18" charset="0"/>
                <a:cs typeface="Calibri" panose="020F0502020204030204" pitchFamily="34" charset="0"/>
              </a:rPr>
              <a:t>Các</a:t>
            </a:r>
            <a:r>
              <a:rPr lang="en-US" dirty="0">
                <a:latin typeface="Calibri" panose="020F0502020204030204" pitchFamily="34" charset="0"/>
                <a:ea typeface="Times New Roman" panose="02020603050405020304" pitchFamily="18" charset="0"/>
                <a:cs typeface="Calibri" panose="020F0502020204030204" pitchFamily="34" charset="0"/>
              </a:rPr>
              <a:t> </a:t>
            </a:r>
            <a:r>
              <a:rPr lang="en-US" dirty="0" err="1">
                <a:latin typeface="Calibri" panose="020F0502020204030204" pitchFamily="34" charset="0"/>
                <a:ea typeface="Times New Roman" panose="02020603050405020304" pitchFamily="18" charset="0"/>
                <a:cs typeface="Calibri" panose="020F0502020204030204" pitchFamily="34" charset="0"/>
              </a:rPr>
              <a:t>doanh</a:t>
            </a:r>
            <a:r>
              <a:rPr lang="en-US" dirty="0">
                <a:latin typeface="Calibri" panose="020F0502020204030204" pitchFamily="34" charset="0"/>
                <a:ea typeface="Times New Roman" panose="02020603050405020304" pitchFamily="18" charset="0"/>
                <a:cs typeface="Calibri" panose="020F0502020204030204" pitchFamily="34" charset="0"/>
              </a:rPr>
              <a:t> </a:t>
            </a:r>
            <a:r>
              <a:rPr lang="en-US" dirty="0" err="1">
                <a:latin typeface="Calibri" panose="020F0502020204030204" pitchFamily="34" charset="0"/>
                <a:ea typeface="Times New Roman" panose="02020603050405020304" pitchFamily="18" charset="0"/>
                <a:cs typeface="Calibri" panose="020F0502020204030204" pitchFamily="34" charset="0"/>
              </a:rPr>
              <a:t>nghiệp</a:t>
            </a:r>
            <a:r>
              <a:rPr lang="en-US" dirty="0">
                <a:latin typeface="Calibri" panose="020F0502020204030204" pitchFamily="34" charset="0"/>
                <a:ea typeface="Times New Roman" panose="02020603050405020304" pitchFamily="18" charset="0"/>
                <a:cs typeface="Calibri" panose="020F0502020204030204" pitchFamily="34" charset="0"/>
              </a:rPr>
              <a:t> </a:t>
            </a:r>
            <a:r>
              <a:rPr lang="en-US" dirty="0" err="1">
                <a:latin typeface="Calibri" panose="020F0502020204030204" pitchFamily="34" charset="0"/>
                <a:ea typeface="Times New Roman" panose="02020603050405020304" pitchFamily="18" charset="0"/>
                <a:cs typeface="Calibri" panose="020F0502020204030204" pitchFamily="34" charset="0"/>
              </a:rPr>
              <a:t>phân</a:t>
            </a:r>
            <a:r>
              <a:rPr lang="en-US" dirty="0">
                <a:latin typeface="Calibri" panose="020F0502020204030204" pitchFamily="34" charset="0"/>
                <a:ea typeface="Times New Roman" panose="02020603050405020304" pitchFamily="18" charset="0"/>
                <a:cs typeface="Calibri" panose="020F0502020204030204" pitchFamily="34" charset="0"/>
              </a:rPr>
              <a:t> </a:t>
            </a:r>
            <a:r>
              <a:rPr lang="en-US" dirty="0" err="1">
                <a:latin typeface="Calibri" panose="020F0502020204030204" pitchFamily="34" charset="0"/>
                <a:ea typeface="Times New Roman" panose="02020603050405020304" pitchFamily="18" charset="0"/>
                <a:cs typeface="Calibri" panose="020F0502020204030204" pitchFamily="34" charset="0"/>
              </a:rPr>
              <a:t>phối</a:t>
            </a:r>
            <a:r>
              <a:rPr lang="en-US" dirty="0">
                <a:latin typeface="Calibri" panose="020F0502020204030204" pitchFamily="34" charset="0"/>
                <a:ea typeface="Times New Roman" panose="02020603050405020304" pitchFamily="18" charset="0"/>
                <a:cs typeface="Calibri" panose="020F0502020204030204" pitchFamily="34" charset="0"/>
              </a:rPr>
              <a:t> </a:t>
            </a:r>
            <a:r>
              <a:rPr lang="en-US" dirty="0" err="1">
                <a:latin typeface="Calibri" panose="020F0502020204030204" pitchFamily="34" charset="0"/>
                <a:ea typeface="Times New Roman" panose="02020603050405020304" pitchFamily="18" charset="0"/>
                <a:cs typeface="Calibri" panose="020F0502020204030204" pitchFamily="34" charset="0"/>
              </a:rPr>
              <a:t>hoặc</a:t>
            </a:r>
            <a:r>
              <a:rPr lang="en-US" dirty="0">
                <a:latin typeface="Calibri" panose="020F0502020204030204" pitchFamily="34" charset="0"/>
                <a:ea typeface="Times New Roman" panose="02020603050405020304" pitchFamily="18" charset="0"/>
                <a:cs typeface="Calibri" panose="020F0502020204030204" pitchFamily="34" charset="0"/>
              </a:rPr>
              <a:t> </a:t>
            </a:r>
            <a:r>
              <a:rPr lang="en-US" dirty="0" err="1">
                <a:latin typeface="Calibri" panose="020F0502020204030204" pitchFamily="34" charset="0"/>
                <a:ea typeface="Times New Roman" panose="02020603050405020304" pitchFamily="18" charset="0"/>
                <a:cs typeface="Calibri" panose="020F0502020204030204" pitchFamily="34" charset="0"/>
              </a:rPr>
              <a:t>sản</a:t>
            </a:r>
            <a:r>
              <a:rPr lang="en-US" dirty="0">
                <a:latin typeface="Calibri" panose="020F0502020204030204" pitchFamily="34" charset="0"/>
                <a:ea typeface="Times New Roman" panose="02020603050405020304" pitchFamily="18" charset="0"/>
                <a:cs typeface="Calibri" panose="020F0502020204030204" pitchFamily="34" charset="0"/>
              </a:rPr>
              <a:t> </a:t>
            </a:r>
            <a:r>
              <a:rPr lang="en-US" dirty="0" err="1">
                <a:latin typeface="Calibri" panose="020F0502020204030204" pitchFamily="34" charset="0"/>
                <a:ea typeface="Times New Roman" panose="02020603050405020304" pitchFamily="18" charset="0"/>
                <a:cs typeface="Calibri" panose="020F0502020204030204" pitchFamily="34" charset="0"/>
              </a:rPr>
              <a:t>xuất</a:t>
            </a:r>
            <a:r>
              <a:rPr lang="en-US" dirty="0">
                <a:latin typeface="Calibri" panose="020F0502020204030204" pitchFamily="34" charset="0"/>
                <a:ea typeface="Times New Roman" panose="02020603050405020304" pitchFamily="18" charset="0"/>
                <a:cs typeface="Calibri" panose="020F0502020204030204" pitchFamily="34" charset="0"/>
              </a:rPr>
              <a:t> </a:t>
            </a:r>
            <a:r>
              <a:rPr lang="en-US" dirty="0" err="1">
                <a:latin typeface="Calibri" panose="020F0502020204030204" pitchFamily="34" charset="0"/>
                <a:ea typeface="Times New Roman" panose="02020603050405020304" pitchFamily="18" charset="0"/>
                <a:cs typeface="Calibri" panose="020F0502020204030204" pitchFamily="34" charset="0"/>
              </a:rPr>
              <a:t>có</a:t>
            </a:r>
            <a:r>
              <a:rPr lang="en-US" dirty="0">
                <a:latin typeface="Calibri" panose="020F0502020204030204" pitchFamily="34" charset="0"/>
                <a:ea typeface="Times New Roman" panose="02020603050405020304" pitchFamily="18" charset="0"/>
                <a:cs typeface="Calibri" panose="020F0502020204030204" pitchFamily="34" charset="0"/>
              </a:rPr>
              <a:t> </a:t>
            </a:r>
            <a:r>
              <a:rPr lang="en-US" dirty="0" err="1">
                <a:latin typeface="Calibri" panose="020F0502020204030204" pitchFamily="34" charset="0"/>
                <a:ea typeface="Times New Roman" panose="02020603050405020304" pitchFamily="18" charset="0"/>
                <a:cs typeface="Calibri" panose="020F0502020204030204" pitchFamily="34" charset="0"/>
              </a:rPr>
              <a:t>đủ</a:t>
            </a:r>
            <a:r>
              <a:rPr lang="en-US" dirty="0">
                <a:latin typeface="Calibri" panose="020F0502020204030204" pitchFamily="34" charset="0"/>
                <a:ea typeface="Times New Roman" panose="02020603050405020304" pitchFamily="18" charset="0"/>
                <a:cs typeface="Calibri" panose="020F0502020204030204" pitchFamily="34" charset="0"/>
              </a:rPr>
              <a:t> </a:t>
            </a:r>
            <a:r>
              <a:rPr lang="en-US" dirty="0" err="1">
                <a:latin typeface="Calibri" panose="020F0502020204030204" pitchFamily="34" charset="0"/>
                <a:ea typeface="Times New Roman" panose="02020603050405020304" pitchFamily="18" charset="0"/>
                <a:cs typeface="Calibri" panose="020F0502020204030204" pitchFamily="34" charset="0"/>
              </a:rPr>
              <a:t>sức</a:t>
            </a:r>
            <a:r>
              <a:rPr lang="en-US" dirty="0">
                <a:latin typeface="Calibri" panose="020F0502020204030204" pitchFamily="34" charset="0"/>
                <a:ea typeface="Times New Roman" panose="02020603050405020304" pitchFamily="18" charset="0"/>
                <a:cs typeface="Calibri" panose="020F0502020204030204" pitchFamily="34" charset="0"/>
              </a:rPr>
              <a:t> </a:t>
            </a:r>
            <a:r>
              <a:rPr lang="en-US" dirty="0" err="1">
                <a:latin typeface="Calibri" panose="020F0502020204030204" pitchFamily="34" charset="0"/>
                <a:ea typeface="Times New Roman" panose="02020603050405020304" pitchFamily="18" charset="0"/>
                <a:cs typeface="Calibri" panose="020F0502020204030204" pitchFamily="34" charset="0"/>
              </a:rPr>
              <a:t>mạnh</a:t>
            </a:r>
            <a:r>
              <a:rPr lang="en-US" dirty="0">
                <a:latin typeface="Calibri" panose="020F0502020204030204" pitchFamily="34" charset="0"/>
                <a:ea typeface="Times New Roman" panose="02020603050405020304" pitchFamily="18" charset="0"/>
                <a:cs typeface="Calibri" panose="020F0502020204030204" pitchFamily="34" charset="0"/>
              </a:rPr>
              <a:t> </a:t>
            </a:r>
            <a:r>
              <a:rPr lang="en-US" dirty="0" err="1">
                <a:latin typeface="Calibri" panose="020F0502020204030204" pitchFamily="34" charset="0"/>
                <a:ea typeface="Times New Roman" panose="02020603050405020304" pitchFamily="18" charset="0"/>
                <a:cs typeface="Calibri" panose="020F0502020204030204" pitchFamily="34" charset="0"/>
              </a:rPr>
              <a:t>và</a:t>
            </a:r>
            <a:r>
              <a:rPr lang="en-US" dirty="0">
                <a:latin typeface="Calibri" panose="020F0502020204030204" pitchFamily="34" charset="0"/>
                <a:ea typeface="Times New Roman" panose="02020603050405020304" pitchFamily="18" charset="0"/>
                <a:cs typeface="Calibri" panose="020F0502020204030204" pitchFamily="34" charset="0"/>
              </a:rPr>
              <a:t> </a:t>
            </a:r>
            <a:r>
              <a:rPr lang="en-US" dirty="0" err="1">
                <a:latin typeface="Calibri" panose="020F0502020204030204" pitchFamily="34" charset="0"/>
                <a:ea typeface="Times New Roman" panose="02020603050405020304" pitchFamily="18" charset="0"/>
                <a:cs typeface="Calibri" panose="020F0502020204030204" pitchFamily="34" charset="0"/>
              </a:rPr>
              <a:t>thế</a:t>
            </a:r>
            <a:r>
              <a:rPr lang="en-US" dirty="0">
                <a:latin typeface="Calibri" panose="020F0502020204030204" pitchFamily="34" charset="0"/>
                <a:ea typeface="Times New Roman" panose="02020603050405020304" pitchFamily="18" charset="0"/>
                <a:cs typeface="Calibri" panose="020F0502020204030204" pitchFamily="34" charset="0"/>
              </a:rPr>
              <a:t> </a:t>
            </a:r>
            <a:r>
              <a:rPr lang="en-US" dirty="0" err="1">
                <a:latin typeface="Calibri" panose="020F0502020204030204" pitchFamily="34" charset="0"/>
                <a:ea typeface="Times New Roman" panose="02020603050405020304" pitchFamily="18" charset="0"/>
                <a:cs typeface="Calibri" panose="020F0502020204030204" pitchFamily="34" charset="0"/>
              </a:rPr>
              <a:t>lực</a:t>
            </a:r>
            <a:r>
              <a:rPr lang="en-US" dirty="0">
                <a:latin typeface="Calibri" panose="020F0502020204030204" pitchFamily="34" charset="0"/>
                <a:ea typeface="Times New Roman" panose="02020603050405020304" pitchFamily="18" charset="0"/>
                <a:cs typeface="Calibri" panose="020F0502020204030204" pitchFamily="34" charset="0"/>
              </a:rPr>
              <a:t> </a:t>
            </a:r>
            <a:r>
              <a:rPr lang="en-US" dirty="0" err="1">
                <a:latin typeface="Calibri" panose="020F0502020204030204" pitchFamily="34" charset="0"/>
                <a:ea typeface="Times New Roman" panose="02020603050405020304" pitchFamily="18" charset="0"/>
                <a:cs typeface="Calibri" panose="020F0502020204030204" pitchFamily="34" charset="0"/>
              </a:rPr>
              <a:t>để</a:t>
            </a:r>
            <a:r>
              <a:rPr lang="en-US" dirty="0">
                <a:latin typeface="Calibri" panose="020F0502020204030204" pitchFamily="34" charset="0"/>
                <a:ea typeface="Times New Roman" panose="02020603050405020304" pitchFamily="18" charset="0"/>
                <a:cs typeface="Calibri" panose="020F0502020204030204" pitchFamily="34" charset="0"/>
              </a:rPr>
              <a:t> </a:t>
            </a:r>
            <a:r>
              <a:rPr lang="en-US" dirty="0" err="1">
                <a:latin typeface="Calibri" panose="020F0502020204030204" pitchFamily="34" charset="0"/>
                <a:ea typeface="Times New Roman" panose="02020603050405020304" pitchFamily="18" charset="0"/>
                <a:cs typeface="Calibri" panose="020F0502020204030204" pitchFamily="34" charset="0"/>
              </a:rPr>
              <a:t>có</a:t>
            </a:r>
            <a:r>
              <a:rPr lang="en-US" dirty="0">
                <a:latin typeface="Calibri" panose="020F0502020204030204" pitchFamily="34" charset="0"/>
                <a:ea typeface="Times New Roman" panose="02020603050405020304" pitchFamily="18" charset="0"/>
                <a:cs typeface="Calibri" panose="020F0502020204030204" pitchFamily="34" charset="0"/>
              </a:rPr>
              <a:t> </a:t>
            </a:r>
            <a:r>
              <a:rPr lang="en-US" dirty="0" err="1">
                <a:latin typeface="Calibri" panose="020F0502020204030204" pitchFamily="34" charset="0"/>
                <a:ea typeface="Times New Roman" panose="02020603050405020304" pitchFamily="18" charset="0"/>
                <a:cs typeface="Calibri" panose="020F0502020204030204" pitchFamily="34" charset="0"/>
              </a:rPr>
              <a:t>thể</a:t>
            </a:r>
            <a:r>
              <a:rPr lang="en-US" dirty="0">
                <a:latin typeface="Calibri" panose="020F0502020204030204" pitchFamily="34" charset="0"/>
                <a:ea typeface="Times New Roman" panose="02020603050405020304" pitchFamily="18" charset="0"/>
                <a:cs typeface="Calibri" panose="020F0502020204030204" pitchFamily="34" charset="0"/>
              </a:rPr>
              <a:t> chi </a:t>
            </a:r>
            <a:r>
              <a:rPr lang="en-US" dirty="0" err="1">
                <a:latin typeface="Calibri" panose="020F0502020204030204" pitchFamily="34" charset="0"/>
                <a:ea typeface="Times New Roman" panose="02020603050405020304" pitchFamily="18" charset="0"/>
                <a:cs typeface="Calibri" panose="020F0502020204030204" pitchFamily="34" charset="0"/>
              </a:rPr>
              <a:t>phối</a:t>
            </a:r>
            <a:r>
              <a:rPr lang="en-US" dirty="0">
                <a:latin typeface="Calibri" panose="020F0502020204030204" pitchFamily="34" charset="0"/>
                <a:ea typeface="Times New Roman" panose="02020603050405020304" pitchFamily="18" charset="0"/>
                <a:cs typeface="Calibri" panose="020F0502020204030204" pitchFamily="34" charset="0"/>
              </a:rPr>
              <a:t> </a:t>
            </a:r>
            <a:r>
              <a:rPr lang="en-US" dirty="0" err="1">
                <a:latin typeface="Calibri" panose="020F0502020204030204" pitchFamily="34" charset="0"/>
                <a:ea typeface="Times New Roman" panose="02020603050405020304" pitchFamily="18" charset="0"/>
                <a:cs typeface="Calibri" panose="020F0502020204030204" pitchFamily="34" charset="0"/>
              </a:rPr>
              <a:t>giá</a:t>
            </a:r>
            <a:r>
              <a:rPr lang="en-US" dirty="0">
                <a:latin typeface="Calibri" panose="020F0502020204030204" pitchFamily="34" charset="0"/>
                <a:ea typeface="Times New Roman" panose="02020603050405020304" pitchFamily="18" charset="0"/>
                <a:cs typeface="Calibri" panose="020F0502020204030204" pitchFamily="34" charset="0"/>
              </a:rPr>
              <a:t> </a:t>
            </a:r>
            <a:r>
              <a:rPr lang="en-US" dirty="0" err="1">
                <a:latin typeface="Calibri" panose="020F0502020204030204" pitchFamily="34" charset="0"/>
                <a:ea typeface="Times New Roman" panose="02020603050405020304" pitchFamily="18" charset="0"/>
                <a:cs typeface="Calibri" panose="020F0502020204030204" pitchFamily="34" charset="0"/>
              </a:rPr>
              <a:t>cả</a:t>
            </a:r>
            <a:r>
              <a:rPr lang="en-US" dirty="0">
                <a:latin typeface="Calibri" panose="020F0502020204030204" pitchFamily="34" charset="0"/>
                <a:ea typeface="Times New Roman" panose="02020603050405020304" pitchFamily="18" charset="0"/>
                <a:cs typeface="Calibri" panose="020F0502020204030204" pitchFamily="34" charset="0"/>
              </a:rPr>
              <a:t> </a:t>
            </a:r>
            <a:r>
              <a:rPr lang="en-US" dirty="0" err="1">
                <a:latin typeface="Calibri" panose="020F0502020204030204" pitchFamily="34" charset="0"/>
                <a:ea typeface="Times New Roman" panose="02020603050405020304" pitchFamily="18" charset="0"/>
                <a:cs typeface="Calibri" panose="020F0502020204030204" pitchFamily="34" charset="0"/>
              </a:rPr>
              <a:t>các</a:t>
            </a:r>
            <a:r>
              <a:rPr lang="en-US" dirty="0">
                <a:latin typeface="Calibri" panose="020F0502020204030204" pitchFamily="34" charset="0"/>
                <a:ea typeface="Times New Roman" panose="02020603050405020304" pitchFamily="18" charset="0"/>
                <a:cs typeface="Calibri" panose="020F0502020204030204" pitchFamily="34" charset="0"/>
              </a:rPr>
              <a:t> </a:t>
            </a:r>
            <a:r>
              <a:rPr lang="en-US" dirty="0" err="1">
                <a:latin typeface="Calibri" panose="020F0502020204030204" pitchFamily="34" charset="0"/>
                <a:ea typeface="Times New Roman" panose="02020603050405020304" pitchFamily="18" charset="0"/>
                <a:cs typeface="Calibri" panose="020F0502020204030204" pitchFamily="34" charset="0"/>
              </a:rPr>
              <a:t>sản</a:t>
            </a:r>
            <a:r>
              <a:rPr lang="en-US" dirty="0">
                <a:latin typeface="Calibri" panose="020F0502020204030204" pitchFamily="34" charset="0"/>
                <a:ea typeface="Times New Roman" panose="02020603050405020304" pitchFamily="18" charset="0"/>
                <a:cs typeface="Calibri" panose="020F0502020204030204" pitchFamily="34" charset="0"/>
              </a:rPr>
              <a:t> </a:t>
            </a:r>
            <a:r>
              <a:rPr lang="en-US" dirty="0" err="1">
                <a:latin typeface="Calibri" panose="020F0502020204030204" pitchFamily="34" charset="0"/>
                <a:ea typeface="Times New Roman" panose="02020603050405020304" pitchFamily="18" charset="0"/>
                <a:cs typeface="Calibri" panose="020F0502020204030204" pitchFamily="34" charset="0"/>
              </a:rPr>
              <a:t>phẩm</a:t>
            </a:r>
            <a:r>
              <a:rPr lang="en-US" dirty="0">
                <a:latin typeface="Calibri" panose="020F0502020204030204" pitchFamily="34" charset="0"/>
                <a:ea typeface="Times New Roman" panose="02020603050405020304" pitchFamily="18" charset="0"/>
                <a:cs typeface="Calibri" panose="020F0502020204030204" pitchFamily="34" charset="0"/>
              </a:rPr>
              <a:t> </a:t>
            </a:r>
            <a:r>
              <a:rPr lang="en-US" dirty="0" err="1">
                <a:latin typeface="Calibri" panose="020F0502020204030204" pitchFamily="34" charset="0"/>
                <a:ea typeface="Times New Roman" panose="02020603050405020304" pitchFamily="18" charset="0"/>
                <a:cs typeface="Calibri" panose="020F0502020204030204" pitchFamily="34" charset="0"/>
              </a:rPr>
              <a:t>của</a:t>
            </a:r>
            <a:r>
              <a:rPr lang="en-US" dirty="0">
                <a:latin typeface="Calibri" panose="020F0502020204030204" pitchFamily="34" charset="0"/>
                <a:ea typeface="Times New Roman" panose="02020603050405020304" pitchFamily="18" charset="0"/>
                <a:cs typeface="Calibri" panose="020F0502020204030204" pitchFamily="34" charset="0"/>
              </a:rPr>
              <a:t> </a:t>
            </a:r>
            <a:r>
              <a:rPr lang="en-US" dirty="0" err="1">
                <a:latin typeface="Calibri" panose="020F0502020204030204" pitchFamily="34" charset="0"/>
                <a:ea typeface="Times New Roman" panose="02020603050405020304" pitchFamily="18" charset="0"/>
                <a:cs typeface="Calibri" panose="020F0502020204030204" pitchFamily="34" charset="0"/>
              </a:rPr>
              <a:t>mình</a:t>
            </a:r>
            <a:r>
              <a:rPr lang="en-US" dirty="0">
                <a:latin typeface="Calibri" panose="020F0502020204030204" pitchFamily="34" charset="0"/>
                <a:ea typeface="Times New Roman" panose="02020603050405020304" pitchFamily="18" charset="0"/>
                <a:cs typeface="Calibri" panose="020F0502020204030204" pitchFamily="34" charset="0"/>
              </a:rPr>
              <a:t> </a:t>
            </a:r>
            <a:r>
              <a:rPr lang="en-US" dirty="0" err="1">
                <a:latin typeface="Calibri" panose="020F0502020204030204" pitchFamily="34" charset="0"/>
                <a:ea typeface="Times New Roman" panose="02020603050405020304" pitchFamily="18" charset="0"/>
                <a:cs typeface="Calibri" panose="020F0502020204030204" pitchFamily="34" charset="0"/>
              </a:rPr>
              <a:t>trên</a:t>
            </a:r>
            <a:r>
              <a:rPr lang="en-US" dirty="0">
                <a:latin typeface="Calibri" panose="020F0502020204030204" pitchFamily="34" charset="0"/>
                <a:ea typeface="Times New Roman" panose="02020603050405020304" pitchFamily="18" charset="0"/>
                <a:cs typeface="Calibri" panose="020F0502020204030204" pitchFamily="34" charset="0"/>
              </a:rPr>
              <a:t> </a:t>
            </a:r>
            <a:r>
              <a:rPr lang="en-US" dirty="0" err="1">
                <a:latin typeface="Calibri" panose="020F0502020204030204" pitchFamily="34" charset="0"/>
                <a:ea typeface="Times New Roman" panose="02020603050405020304" pitchFamily="18" charset="0"/>
                <a:cs typeface="Calibri" panose="020F0502020204030204" pitchFamily="34" charset="0"/>
              </a:rPr>
              <a:t>thị</a:t>
            </a:r>
            <a:r>
              <a:rPr lang="en-US" dirty="0">
                <a:latin typeface="Calibri" panose="020F0502020204030204" pitchFamily="34" charset="0"/>
                <a:ea typeface="Times New Roman" panose="02020603050405020304" pitchFamily="18" charset="0"/>
                <a:cs typeface="Calibri" panose="020F0502020204030204" pitchFamily="34" charset="0"/>
              </a:rPr>
              <a:t> </a:t>
            </a:r>
            <a:r>
              <a:rPr lang="en-US" dirty="0" err="1">
                <a:latin typeface="Calibri" panose="020F0502020204030204" pitchFamily="34" charset="0"/>
                <a:ea typeface="Times New Roman" panose="02020603050405020304" pitchFamily="18" charset="0"/>
                <a:cs typeface="Calibri" panose="020F0502020204030204" pitchFamily="34" charset="0"/>
              </a:rPr>
              <a:t>trường</a:t>
            </a:r>
            <a:r>
              <a:rPr lang="en-US" dirty="0">
                <a:latin typeface="Calibri" panose="020F0502020204030204" pitchFamily="34" charset="0"/>
                <a:ea typeface="Times New Roman" panose="02020603050405020304" pitchFamily="18" charset="0"/>
                <a:cs typeface="Calibri" panose="020F0502020204030204" pitchFamily="34" charset="0"/>
              </a:rPr>
              <a:t>.</a:t>
            </a:r>
            <a:endParaRPr lang="en-US" dirty="0">
              <a:latin typeface="Calibri" panose="020F0502020204030204" pitchFamily="34" charset="0"/>
              <a:cs typeface="Calibri" panose="020F0502020204030204" pitchFamily="34" charset="0"/>
            </a:endParaRPr>
          </a:p>
        </p:txBody>
      </p:sp>
      <p:sp>
        <p:nvSpPr>
          <p:cNvPr id="2" name="Rectangle 1"/>
          <p:cNvSpPr/>
          <p:nvPr/>
        </p:nvSpPr>
        <p:spPr>
          <a:xfrm>
            <a:off x="5367753" y="1464719"/>
            <a:ext cx="6561650" cy="707886"/>
          </a:xfrm>
          <a:prstGeom prst="rect">
            <a:avLst/>
          </a:prstGeom>
        </p:spPr>
        <p:txBody>
          <a:bodyPr wrap="square">
            <a:spAutoFit/>
          </a:bodyPr>
          <a:lstStyle/>
          <a:p>
            <a:r>
              <a:rPr lang="en-US" sz="2000" dirty="0" err="1">
                <a:latin typeface="Calibri" panose="020F0502020204030204" pitchFamily="34" charset="0"/>
                <a:cs typeface="Calibri" panose="020F0502020204030204" pitchFamily="34" charset="0"/>
              </a:rPr>
              <a:t>Dẫn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tới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cạnh</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tranh</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không</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hoàn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hảo</a:t>
            </a:r>
            <a:r>
              <a:rPr lang="en-US" sz="2000" dirty="0">
                <a:latin typeface="Calibri" panose="020F0502020204030204" pitchFamily="34" charset="0"/>
                <a:cs typeface="Calibri" panose="020F0502020204030204" pitchFamily="34" charset="0"/>
              </a:rPr>
              <a:t> </a:t>
            </a:r>
            <a:r>
              <a:rPr lang="en-US" sz="2000" b="1" dirty="0" err="1">
                <a:latin typeface="Calibri" panose="020F0502020204030204" pitchFamily="34" charset="0"/>
                <a:cs typeface="Calibri" panose="020F0502020204030204" pitchFamily="34" charset="0"/>
              </a:rPr>
              <a:t>gây</a:t>
            </a:r>
            <a:r>
              <a:rPr lang="en-US" sz="2000" b="1" dirty="0">
                <a:latin typeface="Calibri" panose="020F0502020204030204" pitchFamily="34" charset="0"/>
                <a:cs typeface="Calibri" panose="020F0502020204030204" pitchFamily="34" charset="0"/>
              </a:rPr>
              <a:t> </a:t>
            </a:r>
            <a:r>
              <a:rPr lang="en-US" sz="2000" b="1" dirty="0" err="1">
                <a:latin typeface="Calibri" panose="020F0502020204030204" pitchFamily="34" charset="0"/>
                <a:cs typeface="Calibri" panose="020F0502020204030204" pitchFamily="34" charset="0"/>
              </a:rPr>
              <a:t>thiệt</a:t>
            </a:r>
            <a:r>
              <a:rPr lang="en-US" sz="2000" b="1" dirty="0">
                <a:latin typeface="Calibri" panose="020F0502020204030204" pitchFamily="34" charset="0"/>
                <a:cs typeface="Calibri" panose="020F0502020204030204" pitchFamily="34" charset="0"/>
              </a:rPr>
              <a:t> </a:t>
            </a:r>
            <a:r>
              <a:rPr lang="en-US" sz="2000" b="1" dirty="0" err="1">
                <a:latin typeface="Calibri" panose="020F0502020204030204" pitchFamily="34" charset="0"/>
                <a:cs typeface="Calibri" panose="020F0502020204030204" pitchFamily="34" charset="0"/>
              </a:rPr>
              <a:t>hại</a:t>
            </a:r>
            <a:r>
              <a:rPr lang="en-US" sz="2000" b="1" dirty="0">
                <a:latin typeface="Calibri" panose="020F0502020204030204" pitchFamily="34" charset="0"/>
                <a:cs typeface="Calibri" panose="020F0502020204030204" pitchFamily="34" charset="0"/>
              </a:rPr>
              <a:t> </a:t>
            </a:r>
            <a:r>
              <a:rPr lang="en-US" sz="2000" b="1" dirty="0" err="1">
                <a:latin typeface="Calibri" panose="020F0502020204030204" pitchFamily="34" charset="0"/>
                <a:cs typeface="Calibri" panose="020F0502020204030204" pitchFamily="34" charset="0"/>
              </a:rPr>
              <a:t>cho</a:t>
            </a:r>
            <a:r>
              <a:rPr lang="en-US" sz="2000" b="1" dirty="0">
                <a:latin typeface="Calibri" panose="020F0502020204030204" pitchFamily="34" charset="0"/>
                <a:cs typeface="Calibri" panose="020F0502020204030204" pitchFamily="34" charset="0"/>
              </a:rPr>
              <a:t> ng</a:t>
            </a:r>
            <a:r>
              <a:rPr lang="vi-VN" sz="2000" b="1" dirty="0">
                <a:latin typeface="Calibri" panose="020F0502020204030204" pitchFamily="34" charset="0"/>
                <a:cs typeface="Calibri" panose="020F0502020204030204" pitchFamily="34" charset="0"/>
              </a:rPr>
              <a:t>ư</a:t>
            </a:r>
            <a:r>
              <a:rPr lang="en-US" sz="2000" b="1" dirty="0" err="1">
                <a:latin typeface="Calibri" panose="020F0502020204030204" pitchFamily="34" charset="0"/>
                <a:cs typeface="Calibri" panose="020F0502020204030204" pitchFamily="34" charset="0"/>
              </a:rPr>
              <a:t>ời</a:t>
            </a:r>
            <a:r>
              <a:rPr lang="en-US" sz="2000" b="1" dirty="0">
                <a:latin typeface="Calibri" panose="020F0502020204030204" pitchFamily="34" charset="0"/>
                <a:cs typeface="Calibri" panose="020F0502020204030204" pitchFamily="34" charset="0"/>
              </a:rPr>
              <a:t> </a:t>
            </a:r>
            <a:r>
              <a:rPr lang="en-US" sz="2000" b="1" dirty="0" err="1">
                <a:latin typeface="Calibri" panose="020F0502020204030204" pitchFamily="34" charset="0"/>
                <a:cs typeface="Calibri" panose="020F0502020204030204" pitchFamily="34" charset="0"/>
              </a:rPr>
              <a:t>tiêu</a:t>
            </a:r>
            <a:r>
              <a:rPr lang="en-US" sz="2000" b="1" dirty="0">
                <a:latin typeface="Calibri" panose="020F0502020204030204" pitchFamily="34" charset="0"/>
                <a:cs typeface="Calibri" panose="020F0502020204030204" pitchFamily="34" charset="0"/>
              </a:rPr>
              <a:t> </a:t>
            </a:r>
            <a:r>
              <a:rPr lang="en-US" sz="2000" b="1" dirty="0" err="1">
                <a:latin typeface="Calibri" panose="020F0502020204030204" pitchFamily="34" charset="0"/>
                <a:cs typeface="Calibri" panose="020F0502020204030204" pitchFamily="34" charset="0"/>
              </a:rPr>
              <a:t>dùng</a:t>
            </a:r>
            <a:r>
              <a:rPr lang="en-US" sz="2000" b="1" dirty="0">
                <a:latin typeface="Calibri" panose="020F0502020204030204" pitchFamily="34" charset="0"/>
                <a:cs typeface="Calibri" panose="020F0502020204030204" pitchFamily="34" charset="0"/>
              </a:rPr>
              <a:t> </a:t>
            </a:r>
            <a:r>
              <a:rPr lang="en-US" sz="2000" b="1" dirty="0" err="1">
                <a:latin typeface="Calibri" panose="020F0502020204030204" pitchFamily="34" charset="0"/>
                <a:cs typeface="Calibri" panose="020F0502020204030204" pitchFamily="34" charset="0"/>
              </a:rPr>
              <a:t>và</a:t>
            </a:r>
            <a:r>
              <a:rPr lang="en-US" sz="2000" b="1" dirty="0">
                <a:latin typeface="Calibri" panose="020F0502020204030204" pitchFamily="34" charset="0"/>
                <a:cs typeface="Calibri" panose="020F0502020204030204" pitchFamily="34" charset="0"/>
              </a:rPr>
              <a:t> </a:t>
            </a:r>
            <a:r>
              <a:rPr lang="en-US" sz="2000" b="1" dirty="0" err="1">
                <a:latin typeface="Calibri" panose="020F0502020204030204" pitchFamily="34" charset="0"/>
                <a:cs typeface="Calibri" panose="020F0502020204030204" pitchFamily="34" charset="0"/>
              </a:rPr>
              <a:t>xã</a:t>
            </a:r>
            <a:r>
              <a:rPr lang="en-US" sz="2000" b="1" dirty="0">
                <a:latin typeface="Calibri" panose="020F0502020204030204" pitchFamily="34" charset="0"/>
                <a:cs typeface="Calibri" panose="020F0502020204030204" pitchFamily="34" charset="0"/>
              </a:rPr>
              <a:t> </a:t>
            </a:r>
            <a:r>
              <a:rPr lang="en-US" sz="2000" b="1" dirty="0" err="1">
                <a:latin typeface="Calibri" panose="020F0502020204030204" pitchFamily="34" charset="0"/>
                <a:cs typeface="Calibri" panose="020F0502020204030204" pitchFamily="34" charset="0"/>
              </a:rPr>
              <a:t>hội</a:t>
            </a:r>
            <a:endParaRPr lang="en-US" sz="2000" b="1"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739" y="4586067"/>
            <a:ext cx="2588407" cy="1665922"/>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739" y="2557682"/>
            <a:ext cx="2588407" cy="2028385"/>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68826" y="3423096"/>
            <a:ext cx="3758584" cy="2509764"/>
          </a:xfrm>
          <a:prstGeom prst="rect">
            <a:avLst/>
          </a:prstGeom>
        </p:spPr>
      </p:pic>
    </p:spTree>
    <p:extLst>
      <p:ext uri="{BB962C8B-B14F-4D97-AF65-F5344CB8AC3E}">
        <p14:creationId xmlns:p14="http://schemas.microsoft.com/office/powerpoint/2010/main" val="16903788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527410" y="281355"/>
            <a:ext cx="4487593" cy="830997"/>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400" dirty="0" err="1" smtClean="0"/>
              <a:t>Tác</a:t>
            </a:r>
            <a:r>
              <a:rPr lang="en-US" sz="2400" dirty="0" smtClean="0"/>
              <a:t> </a:t>
            </a:r>
            <a:r>
              <a:rPr lang="en-US" sz="2400" dirty="0" err="1" smtClean="0"/>
              <a:t>động</a:t>
            </a:r>
            <a:r>
              <a:rPr lang="en-US" sz="2400" dirty="0" smtClean="0"/>
              <a:t> TIÊU CỰC </a:t>
            </a:r>
            <a:r>
              <a:rPr lang="en-US" sz="2400" dirty="0" err="1" smtClean="0"/>
              <a:t>của</a:t>
            </a:r>
            <a:r>
              <a:rPr lang="en-US" sz="2400" dirty="0" smtClean="0"/>
              <a:t> </a:t>
            </a:r>
            <a:r>
              <a:rPr lang="en-US" sz="2400" dirty="0" err="1" smtClean="0"/>
              <a:t>độc</a:t>
            </a:r>
            <a:r>
              <a:rPr lang="en-US" sz="2400" dirty="0" smtClean="0"/>
              <a:t> </a:t>
            </a:r>
            <a:r>
              <a:rPr lang="en-US" sz="2400" dirty="0" err="1" smtClean="0"/>
              <a:t>quyền</a:t>
            </a:r>
            <a:r>
              <a:rPr lang="en-US" sz="2400" dirty="0" smtClean="0"/>
              <a:t> </a:t>
            </a:r>
            <a:r>
              <a:rPr lang="en-US" sz="2400" dirty="0" err="1" smtClean="0"/>
              <a:t>đối</a:t>
            </a:r>
            <a:r>
              <a:rPr lang="en-US" sz="2400" dirty="0" smtClean="0"/>
              <a:t> </a:t>
            </a:r>
            <a:r>
              <a:rPr lang="en-US" sz="2400" dirty="0" err="1" smtClean="0"/>
              <a:t>với</a:t>
            </a:r>
            <a:r>
              <a:rPr lang="en-US" sz="2400" dirty="0" smtClean="0"/>
              <a:t> </a:t>
            </a:r>
            <a:r>
              <a:rPr lang="en-US" sz="2400" dirty="0" err="1" smtClean="0"/>
              <a:t>nền</a:t>
            </a:r>
            <a:r>
              <a:rPr lang="en-US" sz="2400" dirty="0" smtClean="0"/>
              <a:t> </a:t>
            </a:r>
            <a:r>
              <a:rPr lang="en-US" sz="2400" dirty="0" err="1" smtClean="0"/>
              <a:t>kinh</a:t>
            </a:r>
            <a:r>
              <a:rPr lang="en-US" sz="2400" dirty="0" smtClean="0"/>
              <a:t> </a:t>
            </a:r>
            <a:r>
              <a:rPr lang="en-US" sz="2400" dirty="0" err="1" smtClean="0"/>
              <a:t>tế</a:t>
            </a:r>
            <a:endParaRPr lang="en-US" sz="2400" dirty="0"/>
          </a:p>
        </p:txBody>
      </p:sp>
      <p:sp>
        <p:nvSpPr>
          <p:cNvPr id="9" name="Rectangle 8"/>
          <p:cNvSpPr/>
          <p:nvPr/>
        </p:nvSpPr>
        <p:spPr>
          <a:xfrm>
            <a:off x="5723206" y="2266453"/>
            <a:ext cx="6096000" cy="954107"/>
          </a:xfrm>
          <a:prstGeom prst="rect">
            <a:avLst/>
          </a:prstGeom>
        </p:spPr>
        <p:txBody>
          <a:bodyPr>
            <a:spAutoFit/>
          </a:bodyPr>
          <a:lstStyle/>
          <a:p>
            <a:pPr algn="just"/>
            <a:r>
              <a:rPr lang="en-US" dirty="0" err="1">
                <a:latin typeface="Calibri" panose="020F0502020204030204" pitchFamily="34" charset="0"/>
                <a:ea typeface="Times New Roman" panose="02020603050405020304" pitchFamily="18" charset="0"/>
                <a:cs typeface="Calibri" panose="020F0502020204030204" pitchFamily="34" charset="0"/>
              </a:rPr>
              <a:t>Vì</a:t>
            </a:r>
            <a:r>
              <a:rPr lang="en-US" dirty="0">
                <a:latin typeface="Calibri" panose="020F0502020204030204" pitchFamily="34" charset="0"/>
                <a:ea typeface="Times New Roman" panose="02020603050405020304" pitchFamily="18" charset="0"/>
                <a:cs typeface="Calibri" panose="020F0502020204030204" pitchFamily="34" charset="0"/>
              </a:rPr>
              <a:t> </a:t>
            </a:r>
            <a:r>
              <a:rPr lang="en-US" dirty="0" err="1">
                <a:latin typeface="Calibri" panose="020F0502020204030204" pitchFamily="34" charset="0"/>
                <a:ea typeface="Times New Roman" panose="02020603050405020304" pitchFamily="18" charset="0"/>
                <a:cs typeface="Calibri" panose="020F0502020204030204" pitchFamily="34" charset="0"/>
              </a:rPr>
              <a:t>mục</a:t>
            </a:r>
            <a:r>
              <a:rPr lang="en-US" dirty="0">
                <a:latin typeface="Calibri" panose="020F0502020204030204" pitchFamily="34" charset="0"/>
                <a:ea typeface="Times New Roman" panose="02020603050405020304" pitchFamily="18" charset="0"/>
                <a:cs typeface="Calibri" panose="020F0502020204030204" pitchFamily="34" charset="0"/>
              </a:rPr>
              <a:t> </a:t>
            </a:r>
            <a:r>
              <a:rPr lang="en-US" dirty="0" err="1">
                <a:latin typeface="Calibri" panose="020F0502020204030204" pitchFamily="34" charset="0"/>
                <a:ea typeface="Times New Roman" panose="02020603050405020304" pitchFamily="18" charset="0"/>
                <a:cs typeface="Calibri" panose="020F0502020204030204" pitchFamily="34" charset="0"/>
              </a:rPr>
              <a:t>đích</a:t>
            </a:r>
            <a:r>
              <a:rPr lang="en-US" dirty="0">
                <a:latin typeface="Calibri" panose="020F0502020204030204" pitchFamily="34" charset="0"/>
                <a:ea typeface="Times New Roman" panose="02020603050405020304" pitchFamily="18" charset="0"/>
                <a:cs typeface="Calibri" panose="020F0502020204030204" pitchFamily="34" charset="0"/>
              </a:rPr>
              <a:t> </a:t>
            </a:r>
            <a:r>
              <a:rPr lang="en-US" dirty="0" err="1">
                <a:latin typeface="Calibri" panose="020F0502020204030204" pitchFamily="34" charset="0"/>
                <a:ea typeface="Times New Roman" panose="02020603050405020304" pitchFamily="18" charset="0"/>
                <a:cs typeface="Calibri" panose="020F0502020204030204" pitchFamily="34" charset="0"/>
              </a:rPr>
              <a:t>lợi</a:t>
            </a:r>
            <a:r>
              <a:rPr lang="en-US" dirty="0">
                <a:latin typeface="Calibri" panose="020F0502020204030204" pitchFamily="34" charset="0"/>
                <a:ea typeface="Times New Roman" panose="02020603050405020304" pitchFamily="18" charset="0"/>
                <a:cs typeface="Calibri" panose="020F0502020204030204" pitchFamily="34" charset="0"/>
              </a:rPr>
              <a:t> </a:t>
            </a:r>
            <a:r>
              <a:rPr lang="en-US" dirty="0" err="1">
                <a:latin typeface="Calibri" panose="020F0502020204030204" pitchFamily="34" charset="0"/>
                <a:ea typeface="Times New Roman" panose="02020603050405020304" pitchFamily="18" charset="0"/>
                <a:cs typeface="Calibri" panose="020F0502020204030204" pitchFamily="34" charset="0"/>
              </a:rPr>
              <a:t>nhuận</a:t>
            </a:r>
            <a:r>
              <a:rPr lang="en-US" dirty="0">
                <a:latin typeface="Calibri" panose="020F0502020204030204" pitchFamily="34" charset="0"/>
                <a:ea typeface="Times New Roman" panose="02020603050405020304" pitchFamily="18" charset="0"/>
                <a:cs typeface="Calibri" panose="020F0502020204030204" pitchFamily="34" charset="0"/>
              </a:rPr>
              <a:t> </a:t>
            </a:r>
            <a:r>
              <a:rPr lang="en-US" dirty="0" err="1">
                <a:latin typeface="Calibri" panose="020F0502020204030204" pitchFamily="34" charset="0"/>
                <a:ea typeface="Times New Roman" panose="02020603050405020304" pitchFamily="18" charset="0"/>
                <a:cs typeface="Calibri" panose="020F0502020204030204" pitchFamily="34" charset="0"/>
              </a:rPr>
              <a:t>độc</a:t>
            </a:r>
            <a:r>
              <a:rPr lang="en-US" dirty="0">
                <a:latin typeface="Calibri" panose="020F0502020204030204" pitchFamily="34" charset="0"/>
                <a:ea typeface="Times New Roman" panose="02020603050405020304" pitchFamily="18" charset="0"/>
                <a:cs typeface="Calibri" panose="020F0502020204030204" pitchFamily="34" charset="0"/>
              </a:rPr>
              <a:t> </a:t>
            </a:r>
            <a:r>
              <a:rPr lang="en-US" dirty="0" err="1">
                <a:latin typeface="Calibri" panose="020F0502020204030204" pitchFamily="34" charset="0"/>
                <a:ea typeface="Times New Roman" panose="02020603050405020304" pitchFamily="18" charset="0"/>
                <a:cs typeface="Calibri" panose="020F0502020204030204" pitchFamily="34" charset="0"/>
              </a:rPr>
              <a:t>quyền</a:t>
            </a:r>
            <a:r>
              <a:rPr lang="en-US" dirty="0">
                <a:latin typeface="Calibri" panose="020F0502020204030204" pitchFamily="34" charset="0"/>
                <a:ea typeface="Times New Roman" panose="02020603050405020304" pitchFamily="18" charset="0"/>
                <a:cs typeface="Calibri" panose="020F0502020204030204" pitchFamily="34" charset="0"/>
              </a:rPr>
              <a:t> </a:t>
            </a:r>
            <a:r>
              <a:rPr lang="en-US" dirty="0" err="1">
                <a:latin typeface="Calibri" panose="020F0502020204030204" pitchFamily="34" charset="0"/>
                <a:ea typeface="Times New Roman" panose="02020603050405020304" pitchFamily="18" charset="0"/>
                <a:cs typeface="Calibri" panose="020F0502020204030204" pitchFamily="34" charset="0"/>
              </a:rPr>
              <a:t>cao</a:t>
            </a:r>
            <a:r>
              <a:rPr lang="en-US" dirty="0">
                <a:latin typeface="Calibri" panose="020F0502020204030204" pitchFamily="34" charset="0"/>
                <a:ea typeface="Times New Roman" panose="02020603050405020304" pitchFamily="18" charset="0"/>
                <a:cs typeface="Calibri" panose="020F0502020204030204" pitchFamily="34" charset="0"/>
              </a:rPr>
              <a:t> </a:t>
            </a:r>
            <a:r>
              <a:rPr lang="en-US" sz="2000" dirty="0" err="1">
                <a:latin typeface="Calibri" panose="020F0502020204030204" pitchFamily="34" charset="0"/>
                <a:ea typeface="Times New Roman" panose="02020603050405020304" pitchFamily="18" charset="0"/>
                <a:cs typeface="Calibri" panose="020F0502020204030204" pitchFamily="34" charset="0"/>
              </a:rPr>
              <a:t>cho</a:t>
            </a:r>
            <a:r>
              <a:rPr lang="en-US" dirty="0">
                <a:latin typeface="Calibri" panose="020F0502020204030204" pitchFamily="34" charset="0"/>
                <a:ea typeface="Times New Roman" panose="02020603050405020304" pitchFamily="18" charset="0"/>
                <a:cs typeface="Calibri" panose="020F0502020204030204" pitchFamily="34" charset="0"/>
              </a:rPr>
              <a:t> </a:t>
            </a:r>
            <a:r>
              <a:rPr lang="en-US" dirty="0" err="1">
                <a:latin typeface="Calibri" panose="020F0502020204030204" pitchFamily="34" charset="0"/>
                <a:ea typeface="Times New Roman" panose="02020603050405020304" pitchFamily="18" charset="0"/>
                <a:cs typeface="Calibri" panose="020F0502020204030204" pitchFamily="34" charset="0"/>
              </a:rPr>
              <a:t>các</a:t>
            </a:r>
            <a:r>
              <a:rPr lang="en-US" dirty="0">
                <a:latin typeface="Calibri" panose="020F0502020204030204" pitchFamily="34" charset="0"/>
                <a:ea typeface="Times New Roman" panose="02020603050405020304" pitchFamily="18" charset="0"/>
                <a:cs typeface="Calibri" panose="020F0502020204030204" pitchFamily="34" charset="0"/>
              </a:rPr>
              <a:t> </a:t>
            </a:r>
            <a:r>
              <a:rPr lang="en-US" dirty="0" err="1">
                <a:latin typeface="Calibri" panose="020F0502020204030204" pitchFamily="34" charset="0"/>
                <a:ea typeface="Times New Roman" panose="02020603050405020304" pitchFamily="18" charset="0"/>
                <a:cs typeface="Calibri" panose="020F0502020204030204" pitchFamily="34" charset="0"/>
              </a:rPr>
              <a:t>tổ</a:t>
            </a:r>
            <a:r>
              <a:rPr lang="en-US" dirty="0">
                <a:latin typeface="Calibri" panose="020F0502020204030204" pitchFamily="34" charset="0"/>
                <a:ea typeface="Times New Roman" panose="02020603050405020304" pitchFamily="18" charset="0"/>
                <a:cs typeface="Calibri" panose="020F0502020204030204" pitchFamily="34" charset="0"/>
              </a:rPr>
              <a:t> </a:t>
            </a:r>
            <a:r>
              <a:rPr lang="en-US" dirty="0" err="1">
                <a:latin typeface="Calibri" panose="020F0502020204030204" pitchFamily="34" charset="0"/>
                <a:ea typeface="Times New Roman" panose="02020603050405020304" pitchFamily="18" charset="0"/>
                <a:cs typeface="Calibri" panose="020F0502020204030204" pitchFamily="34" charset="0"/>
              </a:rPr>
              <a:t>chức</a:t>
            </a:r>
            <a:r>
              <a:rPr lang="en-US" dirty="0">
                <a:latin typeface="Calibri" panose="020F0502020204030204" pitchFamily="34" charset="0"/>
                <a:ea typeface="Times New Roman" panose="02020603050405020304" pitchFamily="18" charset="0"/>
                <a:cs typeface="Calibri" panose="020F0502020204030204" pitchFamily="34" charset="0"/>
              </a:rPr>
              <a:t> </a:t>
            </a:r>
            <a:r>
              <a:rPr lang="en-US" dirty="0" err="1">
                <a:latin typeface="Calibri" panose="020F0502020204030204" pitchFamily="34" charset="0"/>
                <a:ea typeface="Times New Roman" panose="02020603050405020304" pitchFamily="18" charset="0"/>
                <a:cs typeface="Calibri" panose="020F0502020204030204" pitchFamily="34" charset="0"/>
              </a:rPr>
              <a:t>độc</a:t>
            </a:r>
            <a:r>
              <a:rPr lang="en-US" dirty="0">
                <a:latin typeface="Calibri" panose="020F0502020204030204" pitchFamily="34" charset="0"/>
                <a:ea typeface="Times New Roman" panose="02020603050405020304" pitchFamily="18" charset="0"/>
                <a:cs typeface="Calibri" panose="020F0502020204030204" pitchFamily="34" charset="0"/>
              </a:rPr>
              <a:t> </a:t>
            </a:r>
            <a:r>
              <a:rPr lang="en-US" dirty="0" err="1">
                <a:latin typeface="Calibri" panose="020F0502020204030204" pitchFamily="34" charset="0"/>
                <a:ea typeface="Times New Roman" panose="02020603050405020304" pitchFamily="18" charset="0"/>
                <a:cs typeface="Calibri" panose="020F0502020204030204" pitchFamily="34" charset="0"/>
              </a:rPr>
              <a:t>quyền</a:t>
            </a:r>
            <a:r>
              <a:rPr lang="en-US" dirty="0">
                <a:latin typeface="Calibri" panose="020F0502020204030204" pitchFamily="34" charset="0"/>
                <a:ea typeface="Times New Roman" panose="02020603050405020304" pitchFamily="18" charset="0"/>
                <a:cs typeface="Calibri" panose="020F0502020204030204" pitchFamily="34" charset="0"/>
              </a:rPr>
              <a:t> </a:t>
            </a:r>
            <a:r>
              <a:rPr lang="en-US" dirty="0" err="1">
                <a:latin typeface="Calibri" panose="020F0502020204030204" pitchFamily="34" charset="0"/>
                <a:ea typeface="Times New Roman" panose="02020603050405020304" pitchFamily="18" charset="0"/>
                <a:cs typeface="Calibri" panose="020F0502020204030204" pitchFamily="34" charset="0"/>
              </a:rPr>
              <a:t>mình</a:t>
            </a:r>
            <a:r>
              <a:rPr lang="en-US" dirty="0">
                <a:latin typeface="Calibri" panose="020F0502020204030204" pitchFamily="34" charset="0"/>
                <a:ea typeface="Times New Roman" panose="02020603050405020304" pitchFamily="18" charset="0"/>
                <a:cs typeface="Calibri" panose="020F0502020204030204" pitchFamily="34" charset="0"/>
              </a:rPr>
              <a:t> </a:t>
            </a:r>
            <a:r>
              <a:rPr lang="en-US" dirty="0" err="1">
                <a:latin typeface="Calibri" panose="020F0502020204030204" pitchFamily="34" charset="0"/>
                <a:ea typeface="Times New Roman" panose="02020603050405020304" pitchFamily="18" charset="0"/>
                <a:cs typeface="Calibri" panose="020F0502020204030204" pitchFamily="34" charset="0"/>
              </a:rPr>
              <a:t>chứ</a:t>
            </a:r>
            <a:r>
              <a:rPr lang="en-US" dirty="0">
                <a:latin typeface="Calibri" panose="020F0502020204030204" pitchFamily="34" charset="0"/>
                <a:ea typeface="Times New Roman" panose="02020603050405020304" pitchFamily="18" charset="0"/>
                <a:cs typeface="Calibri" panose="020F0502020204030204" pitchFamily="34" charset="0"/>
              </a:rPr>
              <a:t> </a:t>
            </a:r>
            <a:r>
              <a:rPr lang="en-US" dirty="0" err="1">
                <a:latin typeface="Calibri" panose="020F0502020204030204" pitchFamily="34" charset="0"/>
                <a:ea typeface="Times New Roman" panose="02020603050405020304" pitchFamily="18" charset="0"/>
                <a:cs typeface="Calibri" panose="020F0502020204030204" pitchFamily="34" charset="0"/>
              </a:rPr>
              <a:t>không</a:t>
            </a:r>
            <a:r>
              <a:rPr lang="en-US" dirty="0">
                <a:latin typeface="Calibri" panose="020F0502020204030204" pitchFamily="34" charset="0"/>
                <a:ea typeface="Times New Roman" panose="02020603050405020304" pitchFamily="18" charset="0"/>
                <a:cs typeface="Calibri" panose="020F0502020204030204" pitchFamily="34" charset="0"/>
              </a:rPr>
              <a:t> </a:t>
            </a:r>
            <a:r>
              <a:rPr lang="en-US" dirty="0" err="1">
                <a:latin typeface="Calibri" panose="020F0502020204030204" pitchFamily="34" charset="0"/>
                <a:ea typeface="Times New Roman" panose="02020603050405020304" pitchFamily="18" charset="0"/>
                <a:cs typeface="Calibri" panose="020F0502020204030204" pitchFamily="34" charset="0"/>
              </a:rPr>
              <a:t>phải</a:t>
            </a:r>
            <a:r>
              <a:rPr lang="en-US" dirty="0">
                <a:latin typeface="Calibri" panose="020F0502020204030204" pitchFamily="34" charset="0"/>
                <a:ea typeface="Times New Roman" panose="02020603050405020304" pitchFamily="18" charset="0"/>
                <a:cs typeface="Calibri" panose="020F0502020204030204" pitchFamily="34" charset="0"/>
              </a:rPr>
              <a:t> </a:t>
            </a:r>
            <a:r>
              <a:rPr lang="en-US" dirty="0" err="1">
                <a:latin typeface="Calibri" panose="020F0502020204030204" pitchFamily="34" charset="0"/>
                <a:ea typeface="Times New Roman" panose="02020603050405020304" pitchFamily="18" charset="0"/>
                <a:cs typeface="Calibri" panose="020F0502020204030204" pitchFamily="34" charset="0"/>
              </a:rPr>
              <a:t>vì</a:t>
            </a:r>
            <a:r>
              <a:rPr lang="en-US" dirty="0">
                <a:latin typeface="Calibri" panose="020F0502020204030204" pitchFamily="34" charset="0"/>
                <a:ea typeface="Times New Roman" panose="02020603050405020304" pitchFamily="18" charset="0"/>
                <a:cs typeface="Calibri" panose="020F0502020204030204" pitchFamily="34" charset="0"/>
              </a:rPr>
              <a:t> </a:t>
            </a:r>
            <a:r>
              <a:rPr lang="en-US" dirty="0" err="1">
                <a:latin typeface="Calibri" panose="020F0502020204030204" pitchFamily="34" charset="0"/>
                <a:ea typeface="Times New Roman" panose="02020603050405020304" pitchFamily="18" charset="0"/>
                <a:cs typeface="Calibri" panose="020F0502020204030204" pitchFamily="34" charset="0"/>
              </a:rPr>
              <a:t>lợi</a:t>
            </a:r>
            <a:r>
              <a:rPr lang="en-US" dirty="0">
                <a:latin typeface="Calibri" panose="020F0502020204030204" pitchFamily="34" charset="0"/>
                <a:ea typeface="Times New Roman" panose="02020603050405020304" pitchFamily="18" charset="0"/>
                <a:cs typeface="Calibri" panose="020F0502020204030204" pitchFamily="34" charset="0"/>
              </a:rPr>
              <a:t> </a:t>
            </a:r>
            <a:r>
              <a:rPr lang="en-US" dirty="0" err="1">
                <a:latin typeface="Calibri" panose="020F0502020204030204" pitchFamily="34" charset="0"/>
                <a:ea typeface="Times New Roman" panose="02020603050405020304" pitchFamily="18" charset="0"/>
                <a:cs typeface="Calibri" panose="020F0502020204030204" pitchFamily="34" charset="0"/>
              </a:rPr>
              <a:t>ích</a:t>
            </a:r>
            <a:r>
              <a:rPr lang="en-US" dirty="0">
                <a:latin typeface="Calibri" panose="020F0502020204030204" pitchFamily="34" charset="0"/>
                <a:ea typeface="Times New Roman" panose="02020603050405020304" pitchFamily="18" charset="0"/>
                <a:cs typeface="Calibri" panose="020F0502020204030204" pitchFamily="34" charset="0"/>
              </a:rPr>
              <a:t> </a:t>
            </a:r>
            <a:r>
              <a:rPr lang="en-US" dirty="0" err="1">
                <a:latin typeface="Calibri" panose="020F0502020204030204" pitchFamily="34" charset="0"/>
                <a:ea typeface="Times New Roman" panose="02020603050405020304" pitchFamily="18" charset="0"/>
                <a:cs typeface="Calibri" panose="020F0502020204030204" pitchFamily="34" charset="0"/>
              </a:rPr>
              <a:t>cho</a:t>
            </a:r>
            <a:r>
              <a:rPr lang="en-US" dirty="0">
                <a:latin typeface="Calibri" panose="020F0502020204030204" pitchFamily="34" charset="0"/>
                <a:ea typeface="Times New Roman" panose="02020603050405020304" pitchFamily="18" charset="0"/>
                <a:cs typeface="Calibri" panose="020F0502020204030204" pitchFamily="34" charset="0"/>
              </a:rPr>
              <a:t> </a:t>
            </a:r>
            <a:r>
              <a:rPr lang="en-US" dirty="0" err="1">
                <a:latin typeface="Calibri" panose="020F0502020204030204" pitchFamily="34" charset="0"/>
                <a:ea typeface="Times New Roman" panose="02020603050405020304" pitchFamily="18" charset="0"/>
                <a:cs typeface="Calibri" panose="020F0502020204030204" pitchFamily="34" charset="0"/>
              </a:rPr>
              <a:t>số</a:t>
            </a:r>
            <a:r>
              <a:rPr lang="en-US" dirty="0">
                <a:latin typeface="Calibri" panose="020F0502020204030204" pitchFamily="34" charset="0"/>
                <a:ea typeface="Times New Roman" panose="02020603050405020304" pitchFamily="18" charset="0"/>
                <a:cs typeface="Calibri" panose="020F0502020204030204" pitchFamily="34" charset="0"/>
              </a:rPr>
              <a:t> </a:t>
            </a:r>
            <a:r>
              <a:rPr lang="en-US" dirty="0" err="1">
                <a:latin typeface="Calibri" panose="020F0502020204030204" pitchFamily="34" charset="0"/>
                <a:ea typeface="Times New Roman" panose="02020603050405020304" pitchFamily="18" charset="0"/>
                <a:cs typeface="Calibri" panose="020F0502020204030204" pitchFamily="34" charset="0"/>
              </a:rPr>
              <a:t>đông</a:t>
            </a:r>
            <a:r>
              <a:rPr lang="en-US" dirty="0">
                <a:latin typeface="Calibri" panose="020F0502020204030204" pitchFamily="34" charset="0"/>
                <a:ea typeface="Times New Roman" panose="02020603050405020304" pitchFamily="18" charset="0"/>
                <a:cs typeface="Calibri" panose="020F0502020204030204" pitchFamily="34" charset="0"/>
              </a:rPr>
              <a:t> </a:t>
            </a:r>
            <a:r>
              <a:rPr lang="en-US" dirty="0" err="1">
                <a:latin typeface="Calibri" panose="020F0502020204030204" pitchFamily="34" charset="0"/>
                <a:ea typeface="Times New Roman" panose="02020603050405020304" pitchFamily="18" charset="0"/>
                <a:cs typeface="Calibri" panose="020F0502020204030204" pitchFamily="34" charset="0"/>
              </a:rPr>
              <a:t>nhân</a:t>
            </a:r>
            <a:r>
              <a:rPr lang="en-US" dirty="0">
                <a:latin typeface="Calibri" panose="020F0502020204030204" pitchFamily="34" charset="0"/>
                <a:ea typeface="Times New Roman" panose="02020603050405020304" pitchFamily="18" charset="0"/>
                <a:cs typeface="Calibri" panose="020F0502020204030204" pitchFamily="34" charset="0"/>
              </a:rPr>
              <a:t> </a:t>
            </a:r>
            <a:r>
              <a:rPr lang="en-US" dirty="0" err="1">
                <a:latin typeface="Calibri" panose="020F0502020204030204" pitchFamily="34" charset="0"/>
                <a:ea typeface="Times New Roman" panose="02020603050405020304" pitchFamily="18" charset="0"/>
                <a:cs typeface="Calibri" panose="020F0502020204030204" pitchFamily="34" charset="0"/>
              </a:rPr>
              <a:t>dân</a:t>
            </a:r>
            <a:r>
              <a:rPr lang="en-US" dirty="0">
                <a:latin typeface="Calibri" panose="020F0502020204030204" pitchFamily="34" charset="0"/>
                <a:ea typeface="Times New Roman" panose="02020603050405020304" pitchFamily="18" charset="0"/>
                <a:cs typeface="Calibri" panose="020F0502020204030204" pitchFamily="34" charset="0"/>
              </a:rPr>
              <a:t> </a:t>
            </a:r>
            <a:r>
              <a:rPr lang="en-US" dirty="0" err="1">
                <a:latin typeface="Calibri" panose="020F0502020204030204" pitchFamily="34" charset="0"/>
                <a:ea typeface="Times New Roman" panose="02020603050405020304" pitchFamily="18" charset="0"/>
                <a:cs typeface="Calibri" panose="020F0502020204030204" pitchFamily="34" charset="0"/>
              </a:rPr>
              <a:t>lao</a:t>
            </a:r>
            <a:r>
              <a:rPr lang="en-US" dirty="0">
                <a:latin typeface="Calibri" panose="020F0502020204030204" pitchFamily="34" charset="0"/>
                <a:ea typeface="Times New Roman" panose="02020603050405020304" pitchFamily="18" charset="0"/>
                <a:cs typeface="Calibri" panose="020F0502020204030204" pitchFamily="34" charset="0"/>
              </a:rPr>
              <a:t> </a:t>
            </a:r>
            <a:r>
              <a:rPr lang="en-US" dirty="0" err="1">
                <a:latin typeface="Calibri" panose="020F0502020204030204" pitchFamily="34" charset="0"/>
                <a:ea typeface="Times New Roman" panose="02020603050405020304" pitchFamily="18" charset="0"/>
                <a:cs typeface="Calibri" panose="020F0502020204030204" pitchFamily="34" charset="0"/>
              </a:rPr>
              <a:t>động</a:t>
            </a:r>
            <a:r>
              <a:rPr lang="en-US" dirty="0">
                <a:latin typeface="Calibri" panose="020F0502020204030204" pitchFamily="34" charset="0"/>
                <a:ea typeface="Times New Roman" panose="02020603050405020304" pitchFamily="18" charset="0"/>
                <a:cs typeface="Calibri" panose="020F0502020204030204" pitchFamily="34" charset="0"/>
              </a:rPr>
              <a:t>.</a:t>
            </a:r>
            <a:endParaRPr lang="en-US" dirty="0">
              <a:latin typeface="Calibri" panose="020F0502020204030204" pitchFamily="34" charset="0"/>
              <a:cs typeface="Calibri" panose="020F0502020204030204" pitchFamily="34" charset="0"/>
            </a:endParaRPr>
          </a:p>
        </p:txBody>
      </p:sp>
      <p:sp>
        <p:nvSpPr>
          <p:cNvPr id="2" name="Rectangle 1"/>
          <p:cNvSpPr/>
          <p:nvPr/>
        </p:nvSpPr>
        <p:spPr>
          <a:xfrm>
            <a:off x="5723206" y="1366237"/>
            <a:ext cx="6096000" cy="707886"/>
          </a:xfrm>
          <a:prstGeom prst="rect">
            <a:avLst/>
          </a:prstGeom>
        </p:spPr>
        <p:txBody>
          <a:bodyPr wrap="square">
            <a:spAutoFit/>
          </a:bodyPr>
          <a:lstStyle/>
          <a:p>
            <a:r>
              <a:rPr lang="en-US" sz="2000" dirty="0">
                <a:latin typeface="Calibri" panose="020F0502020204030204" pitchFamily="34" charset="0"/>
                <a:cs typeface="Calibri" panose="020F0502020204030204" pitchFamily="34" charset="0"/>
              </a:rPr>
              <a:t>Chi </a:t>
            </a:r>
            <a:r>
              <a:rPr lang="en-US" sz="2000" dirty="0" err="1">
                <a:latin typeface="Calibri" panose="020F0502020204030204" pitchFamily="34" charset="0"/>
                <a:cs typeface="Calibri" panose="020F0502020204030204" pitchFamily="34" charset="0"/>
              </a:rPr>
              <a:t>phối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các</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quan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hệ</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kinh</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tế</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xã</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hội</a:t>
            </a:r>
            <a:r>
              <a:rPr lang="en-US" sz="2000" dirty="0">
                <a:latin typeface="Calibri" panose="020F0502020204030204" pitchFamily="34" charset="0"/>
                <a:cs typeface="Calibri" panose="020F0502020204030204" pitchFamily="34" charset="0"/>
              </a:rPr>
              <a:t> </a:t>
            </a:r>
            <a:r>
              <a:rPr lang="en-US" sz="2000" b="1" dirty="0" err="1">
                <a:latin typeface="Calibri" panose="020F0502020204030204" pitchFamily="34" charset="0"/>
                <a:cs typeface="Calibri" panose="020F0502020204030204" pitchFamily="34" charset="0"/>
              </a:rPr>
              <a:t>làm</a:t>
            </a:r>
            <a:r>
              <a:rPr lang="en-US" sz="2000" b="1" dirty="0">
                <a:latin typeface="Calibri" panose="020F0502020204030204" pitchFamily="34" charset="0"/>
                <a:cs typeface="Calibri" panose="020F0502020204030204" pitchFamily="34" charset="0"/>
              </a:rPr>
              <a:t> </a:t>
            </a:r>
            <a:r>
              <a:rPr lang="en-US" sz="2000" b="1" dirty="0" err="1">
                <a:latin typeface="Calibri" panose="020F0502020204030204" pitchFamily="34" charset="0"/>
                <a:cs typeface="Calibri" panose="020F0502020204030204" pitchFamily="34" charset="0"/>
              </a:rPr>
              <a:t>tăng</a:t>
            </a:r>
            <a:r>
              <a:rPr lang="en-US" sz="2000" b="1" dirty="0">
                <a:latin typeface="Calibri" panose="020F0502020204030204" pitchFamily="34" charset="0"/>
                <a:cs typeface="Calibri" panose="020F0502020204030204" pitchFamily="34" charset="0"/>
              </a:rPr>
              <a:t> </a:t>
            </a:r>
            <a:r>
              <a:rPr lang="en-US" sz="2000" b="1" dirty="0" err="1">
                <a:latin typeface="Calibri" panose="020F0502020204030204" pitchFamily="34" charset="0"/>
                <a:cs typeface="Calibri" panose="020F0502020204030204" pitchFamily="34" charset="0"/>
              </a:rPr>
              <a:t>sự</a:t>
            </a:r>
            <a:r>
              <a:rPr lang="en-US" sz="2000" b="1" dirty="0">
                <a:latin typeface="Calibri" panose="020F0502020204030204" pitchFamily="34" charset="0"/>
                <a:cs typeface="Calibri" panose="020F0502020204030204" pitchFamily="34" charset="0"/>
              </a:rPr>
              <a:t> </a:t>
            </a:r>
            <a:r>
              <a:rPr lang="en-US" sz="2000" b="1" dirty="0" err="1">
                <a:latin typeface="Calibri" panose="020F0502020204030204" pitchFamily="34" charset="0"/>
                <a:cs typeface="Calibri" panose="020F0502020204030204" pitchFamily="34" charset="0"/>
              </a:rPr>
              <a:t>phân</a:t>
            </a:r>
            <a:r>
              <a:rPr lang="en-US" sz="2000" b="1" dirty="0">
                <a:latin typeface="Calibri" panose="020F0502020204030204" pitchFamily="34" charset="0"/>
                <a:cs typeface="Calibri" panose="020F0502020204030204" pitchFamily="34" charset="0"/>
              </a:rPr>
              <a:t> </a:t>
            </a:r>
            <a:r>
              <a:rPr lang="en-US" sz="2000" b="1" dirty="0" err="1">
                <a:latin typeface="Calibri" panose="020F0502020204030204" pitchFamily="34" charset="0"/>
                <a:cs typeface="Calibri" panose="020F0502020204030204" pitchFamily="34" charset="0"/>
              </a:rPr>
              <a:t>hóa</a:t>
            </a:r>
            <a:r>
              <a:rPr lang="en-US" sz="2000" b="1" dirty="0">
                <a:latin typeface="Calibri" panose="020F0502020204030204" pitchFamily="34" charset="0"/>
                <a:cs typeface="Calibri" panose="020F0502020204030204" pitchFamily="34" charset="0"/>
              </a:rPr>
              <a:t> </a:t>
            </a:r>
            <a:r>
              <a:rPr lang="en-US" sz="2000" b="1" dirty="0" err="1" smtClean="0">
                <a:latin typeface="Calibri" panose="020F0502020204030204" pitchFamily="34" charset="0"/>
                <a:cs typeface="Calibri" panose="020F0502020204030204" pitchFamily="34" charset="0"/>
              </a:rPr>
              <a:t>giàu</a:t>
            </a:r>
            <a:r>
              <a:rPr lang="en-US" sz="2000" b="1" dirty="0">
                <a:latin typeface="Calibri" panose="020F0502020204030204" pitchFamily="34" charset="0"/>
                <a:cs typeface="Calibri" panose="020F0502020204030204" pitchFamily="34" charset="0"/>
              </a:rPr>
              <a:t>, </a:t>
            </a:r>
            <a:r>
              <a:rPr lang="en-US" sz="2000" b="1" dirty="0" err="1">
                <a:latin typeface="Calibri" panose="020F0502020204030204" pitchFamily="34" charset="0"/>
                <a:cs typeface="Calibri" panose="020F0502020204030204" pitchFamily="34" charset="0"/>
              </a:rPr>
              <a:t>nghèo</a:t>
            </a:r>
            <a:endParaRPr lang="en-US" sz="2000" b="1" dirty="0">
              <a:latin typeface="Calibri" panose="020F0502020204030204" pitchFamily="34" charset="0"/>
              <a:cs typeface="Calibri" panose="020F0502020204030204"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7753" y="3571582"/>
            <a:ext cx="4149970" cy="2982791"/>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28" y="696853"/>
            <a:ext cx="5505450" cy="3676650"/>
          </a:xfrm>
          <a:prstGeom prst="rect">
            <a:avLst/>
          </a:prstGeom>
        </p:spPr>
      </p:pic>
    </p:spTree>
    <p:extLst>
      <p:ext uri="{BB962C8B-B14F-4D97-AF65-F5344CB8AC3E}">
        <p14:creationId xmlns:p14="http://schemas.microsoft.com/office/powerpoint/2010/main" val="4052402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Alternate Process 1"/>
          <p:cNvSpPr/>
          <p:nvPr/>
        </p:nvSpPr>
        <p:spPr>
          <a:xfrm>
            <a:off x="1240972" y="2364377"/>
            <a:ext cx="9692640" cy="1867989"/>
          </a:xfrm>
          <a:prstGeom prst="flowChartAlternate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400" b="1" i="1" dirty="0" smtClean="0">
                <a:solidFill>
                  <a:srgbClr val="0070C0"/>
                </a:solidFill>
                <a:latin typeface="Calibri" panose="020F0502020204030204" pitchFamily="34" charset="0"/>
                <a:cs typeface="Calibri" panose="020F0502020204030204" pitchFamily="34" charset="0"/>
              </a:rPr>
              <a:t>NHỮNG ĐẶC ĐIỂM CỦA ĐỘC QUYỀN TRONG CHỦ NGHĨA TƯ BẢN</a:t>
            </a:r>
            <a:endParaRPr lang="en-US" sz="4400" b="1" i="1" dirty="0">
              <a:solidFill>
                <a:srgbClr val="0070C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139270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4545874" y="796834"/>
            <a:ext cx="7315200" cy="9274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latin typeface="Calibri" panose="020F0502020204030204" pitchFamily="34" charset="0"/>
                <a:cs typeface="Calibri" panose="020F0502020204030204" pitchFamily="34" charset="0"/>
              </a:rPr>
              <a:t>ĐẶC ĐIỂM 1: TẬP TRUNG SẢN XUẤT VÀ CÁC TỔ CHỨC ĐỘC QUYỀN</a:t>
            </a:r>
            <a:endParaRPr lang="en-US" dirty="0">
              <a:latin typeface="Calibri" panose="020F0502020204030204" pitchFamily="34" charset="0"/>
              <a:cs typeface="Calibri" panose="020F0502020204030204" pitchFamily="34" charset="0"/>
            </a:endParaRPr>
          </a:p>
        </p:txBody>
      </p:sp>
      <p:sp>
        <p:nvSpPr>
          <p:cNvPr id="3" name="Flowchart: Alternate Process 2"/>
          <p:cNvSpPr/>
          <p:nvPr/>
        </p:nvSpPr>
        <p:spPr>
          <a:xfrm>
            <a:off x="2168434" y="2155371"/>
            <a:ext cx="2116183" cy="1162595"/>
          </a:xfrm>
          <a:prstGeom prst="flowChartAlternateProcess">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err="1" smtClean="0">
                <a:latin typeface="Calibri" panose="020F0502020204030204" pitchFamily="34" charset="0"/>
                <a:cs typeface="Calibri" panose="020F0502020204030204" pitchFamily="34" charset="0"/>
              </a:rPr>
              <a:t>Tích</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tụ</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và</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tập</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trung</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sản</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xuất</a:t>
            </a:r>
            <a:endParaRPr lang="en-US" dirty="0">
              <a:latin typeface="Calibri" panose="020F0502020204030204" pitchFamily="34" charset="0"/>
              <a:cs typeface="Calibri" panose="020F0502020204030204" pitchFamily="34" charset="0"/>
            </a:endParaRPr>
          </a:p>
        </p:txBody>
      </p:sp>
      <p:cxnSp>
        <p:nvCxnSpPr>
          <p:cNvPr id="5" name="Straight Arrow Connector 4"/>
          <p:cNvCxnSpPr>
            <a:stCxn id="3" idx="3"/>
          </p:cNvCxnSpPr>
          <p:nvPr/>
        </p:nvCxnSpPr>
        <p:spPr>
          <a:xfrm>
            <a:off x="4284617" y="2736669"/>
            <a:ext cx="1685109" cy="65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Flowchart: Alternate Process 5"/>
          <p:cNvSpPr/>
          <p:nvPr/>
        </p:nvSpPr>
        <p:spPr>
          <a:xfrm>
            <a:off x="5969725" y="2338251"/>
            <a:ext cx="1881051" cy="979715"/>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smtClean="0">
                <a:latin typeface="Calibri" panose="020F0502020204030204" pitchFamily="34" charset="0"/>
                <a:cs typeface="Calibri" panose="020F0502020204030204" pitchFamily="34" charset="0"/>
              </a:rPr>
              <a:t>Xí</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nghiệp</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lớn</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chiếm</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tỉ</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trọng</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nhỏ</a:t>
            </a:r>
            <a:endParaRPr lang="en-US" dirty="0">
              <a:latin typeface="Calibri" panose="020F0502020204030204" pitchFamily="34" charset="0"/>
              <a:cs typeface="Calibri" panose="020F0502020204030204" pitchFamily="34" charset="0"/>
            </a:endParaRPr>
          </a:p>
        </p:txBody>
      </p:sp>
      <p:cxnSp>
        <p:nvCxnSpPr>
          <p:cNvPr id="10" name="Elbow Connector 9"/>
          <p:cNvCxnSpPr/>
          <p:nvPr/>
        </p:nvCxnSpPr>
        <p:spPr>
          <a:xfrm>
            <a:off x="4284617" y="3180805"/>
            <a:ext cx="1685108" cy="992777"/>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Flowchart: Alternate Process 10"/>
          <p:cNvSpPr/>
          <p:nvPr/>
        </p:nvSpPr>
        <p:spPr>
          <a:xfrm>
            <a:off x="5969725" y="3709851"/>
            <a:ext cx="1881051" cy="1045029"/>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smtClean="0">
                <a:latin typeface="Calibri" panose="020F0502020204030204" pitchFamily="34" charset="0"/>
                <a:cs typeface="Calibri" panose="020F0502020204030204" pitchFamily="34" charset="0"/>
              </a:rPr>
              <a:t>Cạnh</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tranh</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mạnh</a:t>
            </a:r>
            <a:r>
              <a:rPr lang="en-US" dirty="0" smtClean="0">
                <a:latin typeface="Calibri" panose="020F0502020204030204" pitchFamily="34" charset="0"/>
                <a:cs typeface="Calibri" panose="020F0502020204030204" pitchFamily="34" charset="0"/>
              </a:rPr>
              <a:t> </a:t>
            </a:r>
            <a:endParaRPr lang="en-US" dirty="0">
              <a:latin typeface="Calibri" panose="020F0502020204030204" pitchFamily="34" charset="0"/>
              <a:cs typeface="Calibri" panose="020F0502020204030204" pitchFamily="34" charset="0"/>
            </a:endParaRPr>
          </a:p>
        </p:txBody>
      </p:sp>
      <p:sp>
        <p:nvSpPr>
          <p:cNvPr id="12" name="Right Brace 11"/>
          <p:cNvSpPr/>
          <p:nvPr/>
        </p:nvSpPr>
        <p:spPr>
          <a:xfrm>
            <a:off x="8085908" y="2586446"/>
            <a:ext cx="496389" cy="201168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13" name="Oval 12"/>
          <p:cNvSpPr/>
          <p:nvPr/>
        </p:nvSpPr>
        <p:spPr>
          <a:xfrm>
            <a:off x="8582297" y="2586446"/>
            <a:ext cx="2821577" cy="201168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smtClean="0">
                <a:latin typeface="Calibri" panose="020F0502020204030204" pitchFamily="34" charset="0"/>
                <a:cs typeface="Calibri" panose="020F0502020204030204" pitchFamily="34" charset="0"/>
              </a:rPr>
              <a:t>Thỏa</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thuận</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cùng</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hợp</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tác</a:t>
            </a:r>
            <a:endParaRPr lang="en-US" dirty="0">
              <a:latin typeface="Calibri" panose="020F0502020204030204" pitchFamily="34" charset="0"/>
              <a:cs typeface="Calibri" panose="020F0502020204030204" pitchFamily="34" charset="0"/>
            </a:endParaRPr>
          </a:p>
        </p:txBody>
      </p:sp>
      <p:cxnSp>
        <p:nvCxnSpPr>
          <p:cNvPr id="15" name="Straight Arrow Connector 14"/>
          <p:cNvCxnSpPr>
            <a:stCxn id="13" idx="4"/>
          </p:cNvCxnSpPr>
          <p:nvPr/>
        </p:nvCxnSpPr>
        <p:spPr>
          <a:xfrm>
            <a:off x="9993086" y="4598126"/>
            <a:ext cx="0" cy="4310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8085909" y="5029200"/>
            <a:ext cx="3775166" cy="158060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b="1" dirty="0" err="1" smtClean="0">
                <a:latin typeface="Calibri" panose="020F0502020204030204" pitchFamily="34" charset="0"/>
                <a:cs typeface="Calibri" panose="020F0502020204030204" pitchFamily="34" charset="0"/>
              </a:rPr>
              <a:t>Tổ</a:t>
            </a:r>
            <a:r>
              <a:rPr lang="en-US" sz="3600" b="1" dirty="0" smtClean="0">
                <a:latin typeface="Calibri" panose="020F0502020204030204" pitchFamily="34" charset="0"/>
                <a:cs typeface="Calibri" panose="020F0502020204030204" pitchFamily="34" charset="0"/>
              </a:rPr>
              <a:t> </a:t>
            </a:r>
            <a:r>
              <a:rPr lang="en-US" sz="3600" b="1" dirty="0" err="1" smtClean="0">
                <a:latin typeface="Calibri" panose="020F0502020204030204" pitchFamily="34" charset="0"/>
                <a:cs typeface="Calibri" panose="020F0502020204030204" pitchFamily="34" charset="0"/>
              </a:rPr>
              <a:t>chức</a:t>
            </a:r>
            <a:r>
              <a:rPr lang="en-US" sz="3600" b="1" dirty="0" smtClean="0">
                <a:latin typeface="Calibri" panose="020F0502020204030204" pitchFamily="34" charset="0"/>
                <a:cs typeface="Calibri" panose="020F0502020204030204" pitchFamily="34" charset="0"/>
              </a:rPr>
              <a:t> </a:t>
            </a:r>
            <a:r>
              <a:rPr lang="en-US" sz="3600" b="1" dirty="0" err="1" smtClean="0">
                <a:latin typeface="Calibri" panose="020F0502020204030204" pitchFamily="34" charset="0"/>
                <a:cs typeface="Calibri" panose="020F0502020204030204" pitchFamily="34" charset="0"/>
              </a:rPr>
              <a:t>độc</a:t>
            </a:r>
            <a:r>
              <a:rPr lang="en-US" sz="3600" b="1" dirty="0" smtClean="0">
                <a:latin typeface="Calibri" panose="020F0502020204030204" pitchFamily="34" charset="0"/>
                <a:cs typeface="Calibri" panose="020F0502020204030204" pitchFamily="34" charset="0"/>
              </a:rPr>
              <a:t> </a:t>
            </a:r>
            <a:r>
              <a:rPr lang="en-US" sz="3600" b="1" dirty="0" err="1" smtClean="0">
                <a:latin typeface="Calibri" panose="020F0502020204030204" pitchFamily="34" charset="0"/>
                <a:cs typeface="Calibri" panose="020F0502020204030204" pitchFamily="34" charset="0"/>
              </a:rPr>
              <a:t>quyền</a:t>
            </a:r>
            <a:r>
              <a:rPr lang="en-US" sz="3600" b="1" dirty="0" smtClean="0">
                <a:latin typeface="Calibri" panose="020F0502020204030204" pitchFamily="34" charset="0"/>
                <a:cs typeface="Calibri" panose="020F0502020204030204" pitchFamily="34" charset="0"/>
              </a:rPr>
              <a:t> </a:t>
            </a:r>
            <a:r>
              <a:rPr lang="en-US" sz="3600" b="1" dirty="0" err="1" smtClean="0">
                <a:latin typeface="Calibri" panose="020F0502020204030204" pitchFamily="34" charset="0"/>
                <a:cs typeface="Calibri" panose="020F0502020204030204" pitchFamily="34" charset="0"/>
              </a:rPr>
              <a:t>ra</a:t>
            </a:r>
            <a:r>
              <a:rPr lang="en-US" sz="3600" b="1" dirty="0" smtClean="0">
                <a:latin typeface="Calibri" panose="020F0502020204030204" pitchFamily="34" charset="0"/>
                <a:cs typeface="Calibri" panose="020F0502020204030204" pitchFamily="34" charset="0"/>
              </a:rPr>
              <a:t> </a:t>
            </a:r>
            <a:r>
              <a:rPr lang="en-US" sz="3600" b="1" dirty="0" err="1" smtClean="0">
                <a:latin typeface="Calibri" panose="020F0502020204030204" pitchFamily="34" charset="0"/>
                <a:cs typeface="Calibri" panose="020F0502020204030204" pitchFamily="34" charset="0"/>
              </a:rPr>
              <a:t>đời</a:t>
            </a:r>
            <a:endParaRPr lang="en-US" sz="3600" b="1" dirty="0">
              <a:latin typeface="Calibri" panose="020F0502020204030204" pitchFamily="34" charset="0"/>
              <a:cs typeface="Calibri" panose="020F0502020204030204" pitchFamily="34" charset="0"/>
            </a:endParaRPr>
          </a:p>
        </p:txBody>
      </p:sp>
      <p:sp>
        <p:nvSpPr>
          <p:cNvPr id="18" name="Left Arrow 17"/>
          <p:cNvSpPr/>
          <p:nvPr/>
        </p:nvSpPr>
        <p:spPr>
          <a:xfrm>
            <a:off x="7132320" y="5747657"/>
            <a:ext cx="953588" cy="156754"/>
          </a:xfrm>
          <a:prstGeom prst="leftArrow">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19" name="Rounded Rectangle 18"/>
          <p:cNvSpPr/>
          <p:nvPr/>
        </p:nvSpPr>
        <p:spPr>
          <a:xfrm>
            <a:off x="496389" y="5029200"/>
            <a:ext cx="6635930" cy="1580605"/>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400" b="1" i="1" dirty="0" err="1" smtClean="0">
                <a:solidFill>
                  <a:schemeClr val="tx1"/>
                </a:solidFill>
                <a:latin typeface="Calibri" panose="020F0502020204030204" pitchFamily="34" charset="0"/>
                <a:cs typeface="Calibri" panose="020F0502020204030204" pitchFamily="34" charset="0"/>
              </a:rPr>
              <a:t>Là</a:t>
            </a:r>
            <a:r>
              <a:rPr lang="en-US" sz="2400" b="1" i="1" dirty="0" smtClean="0">
                <a:solidFill>
                  <a:schemeClr val="tx1"/>
                </a:solidFill>
                <a:latin typeface="Calibri" panose="020F0502020204030204" pitchFamily="34" charset="0"/>
                <a:cs typeface="Calibri" panose="020F0502020204030204" pitchFamily="34" charset="0"/>
              </a:rPr>
              <a:t> </a:t>
            </a:r>
            <a:r>
              <a:rPr lang="en-US" sz="2400" b="1" i="1" dirty="0" err="1" smtClean="0">
                <a:solidFill>
                  <a:schemeClr val="tx1"/>
                </a:solidFill>
                <a:latin typeface="Calibri" panose="020F0502020204030204" pitchFamily="34" charset="0"/>
                <a:cs typeface="Calibri" panose="020F0502020204030204" pitchFamily="34" charset="0"/>
              </a:rPr>
              <a:t>tổ</a:t>
            </a:r>
            <a:r>
              <a:rPr lang="en-US" sz="2400" b="1" i="1" dirty="0" smtClean="0">
                <a:solidFill>
                  <a:schemeClr val="tx1"/>
                </a:solidFill>
                <a:latin typeface="Calibri" panose="020F0502020204030204" pitchFamily="34" charset="0"/>
                <a:cs typeface="Calibri" panose="020F0502020204030204" pitchFamily="34" charset="0"/>
              </a:rPr>
              <a:t> </a:t>
            </a:r>
            <a:r>
              <a:rPr lang="en-US" sz="2400" b="1" i="1" dirty="0" err="1" smtClean="0">
                <a:solidFill>
                  <a:schemeClr val="tx1"/>
                </a:solidFill>
                <a:latin typeface="Calibri" panose="020F0502020204030204" pitchFamily="34" charset="0"/>
                <a:cs typeface="Calibri" panose="020F0502020204030204" pitchFamily="34" charset="0"/>
              </a:rPr>
              <a:t>chức</a:t>
            </a:r>
            <a:r>
              <a:rPr lang="en-US" sz="2400" b="1" i="1" dirty="0" smtClean="0">
                <a:solidFill>
                  <a:schemeClr val="tx1"/>
                </a:solidFill>
                <a:latin typeface="Calibri" panose="020F0502020204030204" pitchFamily="34" charset="0"/>
                <a:cs typeface="Calibri" panose="020F0502020204030204" pitchFamily="34" charset="0"/>
              </a:rPr>
              <a:t> </a:t>
            </a:r>
            <a:r>
              <a:rPr lang="en-US" sz="2400" b="1" i="1" dirty="0" err="1" smtClean="0">
                <a:solidFill>
                  <a:schemeClr val="tx1"/>
                </a:solidFill>
                <a:latin typeface="Calibri" panose="020F0502020204030204" pitchFamily="34" charset="0"/>
                <a:cs typeface="Calibri" panose="020F0502020204030204" pitchFamily="34" charset="0"/>
              </a:rPr>
              <a:t>liên</a:t>
            </a:r>
            <a:r>
              <a:rPr lang="en-US" sz="2400" b="1" i="1" dirty="0" smtClean="0">
                <a:solidFill>
                  <a:schemeClr val="tx1"/>
                </a:solidFill>
                <a:latin typeface="Calibri" panose="020F0502020204030204" pitchFamily="34" charset="0"/>
                <a:cs typeface="Calibri" panose="020F0502020204030204" pitchFamily="34" charset="0"/>
              </a:rPr>
              <a:t> minh </a:t>
            </a:r>
            <a:r>
              <a:rPr lang="en-US" sz="2400" b="1" i="1" dirty="0" err="1" smtClean="0">
                <a:solidFill>
                  <a:schemeClr val="tx1"/>
                </a:solidFill>
                <a:latin typeface="Calibri" panose="020F0502020204030204" pitchFamily="34" charset="0"/>
                <a:cs typeface="Calibri" panose="020F0502020204030204" pitchFamily="34" charset="0"/>
              </a:rPr>
              <a:t>giữa</a:t>
            </a:r>
            <a:r>
              <a:rPr lang="en-US" sz="2400" b="1" i="1" dirty="0" smtClean="0">
                <a:solidFill>
                  <a:schemeClr val="tx1"/>
                </a:solidFill>
                <a:latin typeface="Calibri" panose="020F0502020204030204" pitchFamily="34" charset="0"/>
                <a:cs typeface="Calibri" panose="020F0502020204030204" pitchFamily="34" charset="0"/>
              </a:rPr>
              <a:t> </a:t>
            </a:r>
            <a:r>
              <a:rPr lang="en-US" sz="2400" b="1" i="1" dirty="0" err="1" smtClean="0">
                <a:solidFill>
                  <a:schemeClr val="tx1"/>
                </a:solidFill>
                <a:latin typeface="Calibri" panose="020F0502020204030204" pitchFamily="34" charset="0"/>
                <a:cs typeface="Calibri" panose="020F0502020204030204" pitchFamily="34" charset="0"/>
              </a:rPr>
              <a:t>các</a:t>
            </a:r>
            <a:r>
              <a:rPr lang="en-US" sz="2400" b="1" i="1" dirty="0" smtClean="0">
                <a:solidFill>
                  <a:schemeClr val="tx1"/>
                </a:solidFill>
                <a:latin typeface="Calibri" panose="020F0502020204030204" pitchFamily="34" charset="0"/>
                <a:cs typeface="Calibri" panose="020F0502020204030204" pitchFamily="34" charset="0"/>
              </a:rPr>
              <a:t> </a:t>
            </a:r>
            <a:r>
              <a:rPr lang="en-US" sz="2400" b="1" i="1" dirty="0" err="1" smtClean="0">
                <a:solidFill>
                  <a:schemeClr val="tx1"/>
                </a:solidFill>
                <a:latin typeface="Calibri" panose="020F0502020204030204" pitchFamily="34" charset="0"/>
                <a:cs typeface="Calibri" panose="020F0502020204030204" pitchFamily="34" charset="0"/>
              </a:rPr>
              <a:t>nhà</a:t>
            </a:r>
            <a:r>
              <a:rPr lang="en-US" sz="2400" b="1" i="1" dirty="0" smtClean="0">
                <a:solidFill>
                  <a:schemeClr val="tx1"/>
                </a:solidFill>
                <a:latin typeface="Calibri" panose="020F0502020204030204" pitchFamily="34" charset="0"/>
                <a:cs typeface="Calibri" panose="020F0502020204030204" pitchFamily="34" charset="0"/>
              </a:rPr>
              <a:t> </a:t>
            </a:r>
            <a:r>
              <a:rPr lang="en-US" sz="2400" b="1" i="1" dirty="0" err="1" smtClean="0">
                <a:solidFill>
                  <a:schemeClr val="tx1"/>
                </a:solidFill>
                <a:latin typeface="Calibri" panose="020F0502020204030204" pitchFamily="34" charset="0"/>
                <a:cs typeface="Calibri" panose="020F0502020204030204" pitchFamily="34" charset="0"/>
              </a:rPr>
              <a:t>tư</a:t>
            </a:r>
            <a:r>
              <a:rPr lang="en-US" sz="2400" b="1" i="1" dirty="0" smtClean="0">
                <a:solidFill>
                  <a:schemeClr val="tx1"/>
                </a:solidFill>
                <a:latin typeface="Calibri" panose="020F0502020204030204" pitchFamily="34" charset="0"/>
                <a:cs typeface="Calibri" panose="020F0502020204030204" pitchFamily="34" charset="0"/>
              </a:rPr>
              <a:t> </a:t>
            </a:r>
            <a:r>
              <a:rPr lang="en-US" sz="2400" b="1" i="1" dirty="0" err="1" smtClean="0">
                <a:solidFill>
                  <a:schemeClr val="tx1"/>
                </a:solidFill>
                <a:latin typeface="Calibri" panose="020F0502020204030204" pitchFamily="34" charset="0"/>
                <a:cs typeface="Calibri" panose="020F0502020204030204" pitchFamily="34" charset="0"/>
              </a:rPr>
              <a:t>bản</a:t>
            </a:r>
            <a:r>
              <a:rPr lang="en-US" sz="2400" b="1" i="1" dirty="0" smtClean="0">
                <a:solidFill>
                  <a:schemeClr val="tx1"/>
                </a:solidFill>
                <a:latin typeface="Calibri" panose="020F0502020204030204" pitchFamily="34" charset="0"/>
                <a:cs typeface="Calibri" panose="020F0502020204030204" pitchFamily="34" charset="0"/>
              </a:rPr>
              <a:t> </a:t>
            </a:r>
            <a:r>
              <a:rPr lang="en-US" sz="2400" b="1" i="1" dirty="0" err="1" smtClean="0">
                <a:solidFill>
                  <a:schemeClr val="tx1"/>
                </a:solidFill>
                <a:latin typeface="Calibri" panose="020F0502020204030204" pitchFamily="34" charset="0"/>
                <a:cs typeface="Calibri" panose="020F0502020204030204" pitchFamily="34" charset="0"/>
              </a:rPr>
              <a:t>lớn</a:t>
            </a:r>
            <a:r>
              <a:rPr lang="en-US" sz="2400" b="1" i="1" dirty="0" smtClean="0">
                <a:solidFill>
                  <a:schemeClr val="tx1"/>
                </a:solidFill>
                <a:latin typeface="Calibri" panose="020F0502020204030204" pitchFamily="34" charset="0"/>
                <a:cs typeface="Calibri" panose="020F0502020204030204" pitchFamily="34" charset="0"/>
              </a:rPr>
              <a:t> </a:t>
            </a:r>
            <a:r>
              <a:rPr lang="en-US" sz="2400" b="1" i="1" dirty="0" err="1" smtClean="0">
                <a:solidFill>
                  <a:schemeClr val="tx1"/>
                </a:solidFill>
                <a:latin typeface="Calibri" panose="020F0502020204030204" pitchFamily="34" charset="0"/>
                <a:cs typeface="Calibri" panose="020F0502020204030204" pitchFamily="34" charset="0"/>
              </a:rPr>
              <a:t>để</a:t>
            </a:r>
            <a:r>
              <a:rPr lang="en-US" sz="2400" b="1" i="1" dirty="0" smtClean="0">
                <a:solidFill>
                  <a:schemeClr val="tx1"/>
                </a:solidFill>
                <a:latin typeface="Calibri" panose="020F0502020204030204" pitchFamily="34" charset="0"/>
                <a:cs typeface="Calibri" panose="020F0502020204030204" pitchFamily="34" charset="0"/>
              </a:rPr>
              <a:t> </a:t>
            </a:r>
            <a:r>
              <a:rPr lang="en-US" sz="2400" b="1" i="1" dirty="0" err="1" smtClean="0">
                <a:solidFill>
                  <a:schemeClr val="tx1"/>
                </a:solidFill>
                <a:latin typeface="Calibri" panose="020F0502020204030204" pitchFamily="34" charset="0"/>
                <a:cs typeface="Calibri" panose="020F0502020204030204" pitchFamily="34" charset="0"/>
              </a:rPr>
              <a:t>tập</a:t>
            </a:r>
            <a:r>
              <a:rPr lang="en-US" sz="2400" b="1" i="1" dirty="0" smtClean="0">
                <a:solidFill>
                  <a:schemeClr val="tx1"/>
                </a:solidFill>
                <a:latin typeface="Calibri" panose="020F0502020204030204" pitchFamily="34" charset="0"/>
                <a:cs typeface="Calibri" panose="020F0502020204030204" pitchFamily="34" charset="0"/>
              </a:rPr>
              <a:t> </a:t>
            </a:r>
            <a:r>
              <a:rPr lang="en-US" sz="2400" b="1" i="1" dirty="0" err="1" smtClean="0">
                <a:solidFill>
                  <a:schemeClr val="tx1"/>
                </a:solidFill>
                <a:latin typeface="Calibri" panose="020F0502020204030204" pitchFamily="34" charset="0"/>
                <a:cs typeface="Calibri" panose="020F0502020204030204" pitchFamily="34" charset="0"/>
              </a:rPr>
              <a:t>trung</a:t>
            </a:r>
            <a:r>
              <a:rPr lang="en-US" sz="2400" b="1" i="1" dirty="0" smtClean="0">
                <a:solidFill>
                  <a:schemeClr val="tx1"/>
                </a:solidFill>
                <a:latin typeface="Calibri" panose="020F0502020204030204" pitchFamily="34" charset="0"/>
                <a:cs typeface="Calibri" panose="020F0502020204030204" pitchFamily="34" charset="0"/>
              </a:rPr>
              <a:t> </a:t>
            </a:r>
            <a:r>
              <a:rPr lang="en-US" sz="2400" b="1" i="1" dirty="0" err="1" smtClean="0">
                <a:solidFill>
                  <a:schemeClr val="tx1"/>
                </a:solidFill>
                <a:latin typeface="Calibri" panose="020F0502020204030204" pitchFamily="34" charset="0"/>
                <a:cs typeface="Calibri" panose="020F0502020204030204" pitchFamily="34" charset="0"/>
              </a:rPr>
              <a:t>trong</a:t>
            </a:r>
            <a:r>
              <a:rPr lang="en-US" sz="2400" b="1" i="1" dirty="0" smtClean="0">
                <a:solidFill>
                  <a:schemeClr val="tx1"/>
                </a:solidFill>
                <a:latin typeface="Calibri" panose="020F0502020204030204" pitchFamily="34" charset="0"/>
                <a:cs typeface="Calibri" panose="020F0502020204030204" pitchFamily="34" charset="0"/>
              </a:rPr>
              <a:t> </a:t>
            </a:r>
            <a:r>
              <a:rPr lang="en-US" sz="2400" b="1" i="1" dirty="0" err="1" smtClean="0">
                <a:solidFill>
                  <a:schemeClr val="tx1"/>
                </a:solidFill>
                <a:latin typeface="Calibri" panose="020F0502020204030204" pitchFamily="34" charset="0"/>
                <a:cs typeface="Calibri" panose="020F0502020204030204" pitchFamily="34" charset="0"/>
              </a:rPr>
              <a:t>tay</a:t>
            </a:r>
            <a:r>
              <a:rPr lang="en-US" sz="2400" b="1" i="1" dirty="0" smtClean="0">
                <a:solidFill>
                  <a:schemeClr val="tx1"/>
                </a:solidFill>
                <a:latin typeface="Calibri" panose="020F0502020204030204" pitchFamily="34" charset="0"/>
                <a:cs typeface="Calibri" panose="020F0502020204030204" pitchFamily="34" charset="0"/>
              </a:rPr>
              <a:t> </a:t>
            </a:r>
            <a:r>
              <a:rPr lang="en-US" sz="2400" b="1" i="1" dirty="0" err="1" smtClean="0">
                <a:solidFill>
                  <a:schemeClr val="tx1"/>
                </a:solidFill>
                <a:latin typeface="Calibri" panose="020F0502020204030204" pitchFamily="34" charset="0"/>
                <a:cs typeface="Calibri" panose="020F0502020204030204" pitchFamily="34" charset="0"/>
              </a:rPr>
              <a:t>phần</a:t>
            </a:r>
            <a:r>
              <a:rPr lang="en-US" sz="2400" b="1" i="1" dirty="0" smtClean="0">
                <a:solidFill>
                  <a:schemeClr val="tx1"/>
                </a:solidFill>
                <a:latin typeface="Calibri" panose="020F0502020204030204" pitchFamily="34" charset="0"/>
                <a:cs typeface="Calibri" panose="020F0502020204030204" pitchFamily="34" charset="0"/>
              </a:rPr>
              <a:t> </a:t>
            </a:r>
            <a:r>
              <a:rPr lang="en-US" sz="2400" b="1" i="1" dirty="0" err="1" smtClean="0">
                <a:solidFill>
                  <a:schemeClr val="tx1"/>
                </a:solidFill>
                <a:latin typeface="Calibri" panose="020F0502020204030204" pitchFamily="34" charset="0"/>
                <a:cs typeface="Calibri" panose="020F0502020204030204" pitchFamily="34" charset="0"/>
              </a:rPr>
              <a:t>lớn</a:t>
            </a:r>
            <a:r>
              <a:rPr lang="en-US" sz="2400" b="1" i="1" dirty="0" smtClean="0">
                <a:solidFill>
                  <a:schemeClr val="tx1"/>
                </a:solidFill>
                <a:latin typeface="Calibri" panose="020F0502020204030204" pitchFamily="34" charset="0"/>
                <a:cs typeface="Calibri" panose="020F0502020204030204" pitchFamily="34" charset="0"/>
              </a:rPr>
              <a:t> </a:t>
            </a:r>
            <a:r>
              <a:rPr lang="en-US" sz="2400" b="1" i="1" dirty="0" err="1" smtClean="0">
                <a:solidFill>
                  <a:schemeClr val="tx1"/>
                </a:solidFill>
                <a:latin typeface="Calibri" panose="020F0502020204030204" pitchFamily="34" charset="0"/>
                <a:cs typeface="Calibri" panose="020F0502020204030204" pitchFamily="34" charset="0"/>
              </a:rPr>
              <a:t>việc</a:t>
            </a:r>
            <a:r>
              <a:rPr lang="en-US" sz="2400" b="1" i="1" dirty="0" smtClean="0">
                <a:solidFill>
                  <a:schemeClr val="tx1"/>
                </a:solidFill>
                <a:latin typeface="Calibri" panose="020F0502020204030204" pitchFamily="34" charset="0"/>
                <a:cs typeface="Calibri" panose="020F0502020204030204" pitchFamily="34" charset="0"/>
              </a:rPr>
              <a:t> </a:t>
            </a:r>
            <a:r>
              <a:rPr lang="en-US" sz="2400" b="1" i="1" dirty="0" err="1" smtClean="0">
                <a:solidFill>
                  <a:schemeClr val="tx1"/>
                </a:solidFill>
                <a:latin typeface="Calibri" panose="020F0502020204030204" pitchFamily="34" charset="0"/>
                <a:cs typeface="Calibri" panose="020F0502020204030204" pitchFamily="34" charset="0"/>
              </a:rPr>
              <a:t>sản</a:t>
            </a:r>
            <a:r>
              <a:rPr lang="en-US" sz="2400" b="1" i="1" dirty="0" smtClean="0">
                <a:solidFill>
                  <a:schemeClr val="tx1"/>
                </a:solidFill>
                <a:latin typeface="Calibri" panose="020F0502020204030204" pitchFamily="34" charset="0"/>
                <a:cs typeface="Calibri" panose="020F0502020204030204" pitchFamily="34" charset="0"/>
              </a:rPr>
              <a:t> </a:t>
            </a:r>
            <a:r>
              <a:rPr lang="en-US" sz="2400" b="1" i="1" dirty="0" err="1" smtClean="0">
                <a:solidFill>
                  <a:schemeClr val="tx1"/>
                </a:solidFill>
                <a:latin typeface="Calibri" panose="020F0502020204030204" pitchFamily="34" charset="0"/>
                <a:cs typeface="Calibri" panose="020F0502020204030204" pitchFamily="34" charset="0"/>
              </a:rPr>
              <a:t>xuất</a:t>
            </a:r>
            <a:r>
              <a:rPr lang="en-US" sz="2400" b="1" i="1" dirty="0" smtClean="0">
                <a:solidFill>
                  <a:schemeClr val="tx1"/>
                </a:solidFill>
                <a:latin typeface="Calibri" panose="020F0502020204030204" pitchFamily="34" charset="0"/>
                <a:cs typeface="Calibri" panose="020F0502020204030204" pitchFamily="34" charset="0"/>
              </a:rPr>
              <a:t> </a:t>
            </a:r>
            <a:r>
              <a:rPr lang="en-US" sz="2400" b="1" i="1" dirty="0" err="1" smtClean="0">
                <a:solidFill>
                  <a:schemeClr val="tx1"/>
                </a:solidFill>
                <a:latin typeface="Calibri" panose="020F0502020204030204" pitchFamily="34" charset="0"/>
                <a:cs typeface="Calibri" panose="020F0502020204030204" pitchFamily="34" charset="0"/>
              </a:rPr>
              <a:t>và</a:t>
            </a:r>
            <a:r>
              <a:rPr lang="en-US" sz="2400" b="1" i="1" dirty="0" smtClean="0">
                <a:solidFill>
                  <a:schemeClr val="tx1"/>
                </a:solidFill>
                <a:latin typeface="Calibri" panose="020F0502020204030204" pitchFamily="34" charset="0"/>
                <a:cs typeface="Calibri" panose="020F0502020204030204" pitchFamily="34" charset="0"/>
              </a:rPr>
              <a:t> </a:t>
            </a:r>
            <a:r>
              <a:rPr lang="en-US" sz="2400" b="1" i="1" dirty="0" err="1" smtClean="0">
                <a:solidFill>
                  <a:schemeClr val="tx1"/>
                </a:solidFill>
                <a:latin typeface="Calibri" panose="020F0502020204030204" pitchFamily="34" charset="0"/>
                <a:cs typeface="Calibri" panose="020F0502020204030204" pitchFamily="34" charset="0"/>
              </a:rPr>
              <a:t>tiêu</a:t>
            </a:r>
            <a:r>
              <a:rPr lang="en-US" sz="2400" b="1" i="1" dirty="0" smtClean="0">
                <a:solidFill>
                  <a:schemeClr val="tx1"/>
                </a:solidFill>
                <a:latin typeface="Calibri" panose="020F0502020204030204" pitchFamily="34" charset="0"/>
                <a:cs typeface="Calibri" panose="020F0502020204030204" pitchFamily="34" charset="0"/>
              </a:rPr>
              <a:t> </a:t>
            </a:r>
            <a:r>
              <a:rPr lang="en-US" sz="2400" b="1" i="1" dirty="0" err="1" smtClean="0">
                <a:solidFill>
                  <a:schemeClr val="tx1"/>
                </a:solidFill>
                <a:latin typeface="Calibri" panose="020F0502020204030204" pitchFamily="34" charset="0"/>
                <a:cs typeface="Calibri" panose="020F0502020204030204" pitchFamily="34" charset="0"/>
              </a:rPr>
              <a:t>thụ</a:t>
            </a:r>
            <a:r>
              <a:rPr lang="en-US" sz="2400" b="1" i="1" dirty="0" smtClean="0">
                <a:solidFill>
                  <a:schemeClr val="tx1"/>
                </a:solidFill>
                <a:latin typeface="Calibri" panose="020F0502020204030204" pitchFamily="34" charset="0"/>
                <a:cs typeface="Calibri" panose="020F0502020204030204" pitchFamily="34" charset="0"/>
              </a:rPr>
              <a:t> 1 </a:t>
            </a:r>
            <a:r>
              <a:rPr lang="en-US" sz="2400" b="1" i="1" dirty="0" err="1" smtClean="0">
                <a:solidFill>
                  <a:schemeClr val="tx1"/>
                </a:solidFill>
                <a:latin typeface="Calibri" panose="020F0502020204030204" pitchFamily="34" charset="0"/>
                <a:cs typeface="Calibri" panose="020F0502020204030204" pitchFamily="34" charset="0"/>
              </a:rPr>
              <a:t>số</a:t>
            </a:r>
            <a:r>
              <a:rPr lang="en-US" sz="2400" b="1" i="1" dirty="0" smtClean="0">
                <a:solidFill>
                  <a:schemeClr val="tx1"/>
                </a:solidFill>
                <a:latin typeface="Calibri" panose="020F0502020204030204" pitchFamily="34" charset="0"/>
                <a:cs typeface="Calibri" panose="020F0502020204030204" pitchFamily="34" charset="0"/>
              </a:rPr>
              <a:t> </a:t>
            </a:r>
            <a:r>
              <a:rPr lang="en-US" sz="2400" b="1" i="1" dirty="0" err="1" smtClean="0">
                <a:solidFill>
                  <a:schemeClr val="tx1"/>
                </a:solidFill>
                <a:latin typeface="Calibri" panose="020F0502020204030204" pitchFamily="34" charset="0"/>
                <a:cs typeface="Calibri" panose="020F0502020204030204" pitchFamily="34" charset="0"/>
              </a:rPr>
              <a:t>loại</a:t>
            </a:r>
            <a:r>
              <a:rPr lang="en-US" sz="2400" b="1" i="1" dirty="0" smtClean="0">
                <a:solidFill>
                  <a:schemeClr val="tx1"/>
                </a:solidFill>
                <a:latin typeface="Calibri" panose="020F0502020204030204" pitchFamily="34" charset="0"/>
                <a:cs typeface="Calibri" panose="020F0502020204030204" pitchFamily="34" charset="0"/>
              </a:rPr>
              <a:t> </a:t>
            </a:r>
            <a:r>
              <a:rPr lang="en-US" sz="2400" b="1" i="1" dirty="0" err="1" smtClean="0">
                <a:solidFill>
                  <a:schemeClr val="tx1"/>
                </a:solidFill>
                <a:latin typeface="Calibri" panose="020F0502020204030204" pitchFamily="34" charset="0"/>
                <a:cs typeface="Calibri" panose="020F0502020204030204" pitchFamily="34" charset="0"/>
              </a:rPr>
              <a:t>hàng</a:t>
            </a:r>
            <a:r>
              <a:rPr lang="en-US" sz="2400" b="1" i="1" dirty="0" smtClean="0">
                <a:solidFill>
                  <a:schemeClr val="tx1"/>
                </a:solidFill>
                <a:latin typeface="Calibri" panose="020F0502020204030204" pitchFamily="34" charset="0"/>
                <a:cs typeface="Calibri" panose="020F0502020204030204" pitchFamily="34" charset="0"/>
              </a:rPr>
              <a:t> </a:t>
            </a:r>
            <a:r>
              <a:rPr lang="en-US" sz="2400" b="1" i="1" dirty="0" err="1" smtClean="0">
                <a:solidFill>
                  <a:schemeClr val="tx1"/>
                </a:solidFill>
                <a:latin typeface="Calibri" panose="020F0502020204030204" pitchFamily="34" charset="0"/>
                <a:cs typeface="Calibri" panose="020F0502020204030204" pitchFamily="34" charset="0"/>
              </a:rPr>
              <a:t>hóa</a:t>
            </a:r>
            <a:r>
              <a:rPr lang="en-US" sz="2400" b="1" i="1" dirty="0" smtClean="0">
                <a:solidFill>
                  <a:schemeClr val="tx1"/>
                </a:solidFill>
                <a:latin typeface="Calibri" panose="020F0502020204030204" pitchFamily="34" charset="0"/>
                <a:cs typeface="Calibri" panose="020F0502020204030204" pitchFamily="34" charset="0"/>
              </a:rPr>
              <a:t> </a:t>
            </a:r>
            <a:r>
              <a:rPr lang="en-US" sz="2400" b="1" i="1" dirty="0" err="1" smtClean="0">
                <a:solidFill>
                  <a:schemeClr val="tx1"/>
                </a:solidFill>
                <a:latin typeface="Calibri" panose="020F0502020204030204" pitchFamily="34" charset="0"/>
                <a:cs typeface="Calibri" panose="020F0502020204030204" pitchFamily="34" charset="0"/>
              </a:rPr>
              <a:t>nhằm</a:t>
            </a:r>
            <a:r>
              <a:rPr lang="en-US" sz="2400" b="1" i="1" dirty="0" smtClean="0">
                <a:solidFill>
                  <a:schemeClr val="tx1"/>
                </a:solidFill>
                <a:latin typeface="Calibri" panose="020F0502020204030204" pitchFamily="34" charset="0"/>
                <a:cs typeface="Calibri" panose="020F0502020204030204" pitchFamily="34" charset="0"/>
              </a:rPr>
              <a:t> </a:t>
            </a:r>
            <a:r>
              <a:rPr lang="en-US" sz="2400" b="1" i="1" dirty="0" err="1" smtClean="0">
                <a:solidFill>
                  <a:schemeClr val="tx1"/>
                </a:solidFill>
                <a:latin typeface="Calibri" panose="020F0502020204030204" pitchFamily="34" charset="0"/>
                <a:cs typeface="Calibri" panose="020F0502020204030204" pitchFamily="34" charset="0"/>
              </a:rPr>
              <a:t>thu</a:t>
            </a:r>
            <a:r>
              <a:rPr lang="en-US" sz="2400" b="1" i="1" dirty="0" smtClean="0">
                <a:solidFill>
                  <a:schemeClr val="tx1"/>
                </a:solidFill>
                <a:latin typeface="Calibri" panose="020F0502020204030204" pitchFamily="34" charset="0"/>
                <a:cs typeface="Calibri" panose="020F0502020204030204" pitchFamily="34" charset="0"/>
              </a:rPr>
              <a:t> </a:t>
            </a:r>
            <a:r>
              <a:rPr lang="en-US" sz="2400" b="1" i="1" dirty="0" err="1" smtClean="0">
                <a:solidFill>
                  <a:schemeClr val="tx1"/>
                </a:solidFill>
                <a:latin typeface="Calibri" panose="020F0502020204030204" pitchFamily="34" charset="0"/>
                <a:cs typeface="Calibri" panose="020F0502020204030204" pitchFamily="34" charset="0"/>
              </a:rPr>
              <a:t>lợi</a:t>
            </a:r>
            <a:r>
              <a:rPr lang="en-US" sz="2400" b="1" i="1" dirty="0" smtClean="0">
                <a:solidFill>
                  <a:schemeClr val="tx1"/>
                </a:solidFill>
                <a:latin typeface="Calibri" panose="020F0502020204030204" pitchFamily="34" charset="0"/>
                <a:cs typeface="Calibri" panose="020F0502020204030204" pitchFamily="34" charset="0"/>
              </a:rPr>
              <a:t> </a:t>
            </a:r>
            <a:r>
              <a:rPr lang="en-US" sz="2400" b="1" i="1" dirty="0" err="1" smtClean="0">
                <a:solidFill>
                  <a:schemeClr val="tx1"/>
                </a:solidFill>
                <a:latin typeface="Calibri" panose="020F0502020204030204" pitchFamily="34" charset="0"/>
                <a:cs typeface="Calibri" panose="020F0502020204030204" pitchFamily="34" charset="0"/>
              </a:rPr>
              <a:t>độc</a:t>
            </a:r>
            <a:r>
              <a:rPr lang="en-US" sz="2400" b="1" i="1" dirty="0" smtClean="0">
                <a:solidFill>
                  <a:schemeClr val="tx1"/>
                </a:solidFill>
                <a:latin typeface="Calibri" panose="020F0502020204030204" pitchFamily="34" charset="0"/>
                <a:cs typeface="Calibri" panose="020F0502020204030204" pitchFamily="34" charset="0"/>
              </a:rPr>
              <a:t> </a:t>
            </a:r>
            <a:r>
              <a:rPr lang="en-US" sz="2400" b="1" i="1" dirty="0" err="1" smtClean="0">
                <a:solidFill>
                  <a:schemeClr val="tx1"/>
                </a:solidFill>
                <a:latin typeface="Calibri" panose="020F0502020204030204" pitchFamily="34" charset="0"/>
                <a:cs typeface="Calibri" panose="020F0502020204030204" pitchFamily="34" charset="0"/>
              </a:rPr>
              <a:t>quyền</a:t>
            </a:r>
            <a:r>
              <a:rPr lang="en-US" sz="2400" b="1" i="1" dirty="0" smtClean="0">
                <a:solidFill>
                  <a:schemeClr val="tx1"/>
                </a:solidFill>
                <a:latin typeface="Calibri" panose="020F0502020204030204" pitchFamily="34" charset="0"/>
                <a:cs typeface="Calibri" panose="020F0502020204030204" pitchFamily="34" charset="0"/>
              </a:rPr>
              <a:t> </a:t>
            </a:r>
            <a:r>
              <a:rPr lang="en-US" sz="2400" b="1" i="1" dirty="0" err="1" smtClean="0">
                <a:solidFill>
                  <a:schemeClr val="tx1"/>
                </a:solidFill>
                <a:latin typeface="Calibri" panose="020F0502020204030204" pitchFamily="34" charset="0"/>
                <a:cs typeface="Calibri" panose="020F0502020204030204" pitchFamily="34" charset="0"/>
              </a:rPr>
              <a:t>cao</a:t>
            </a:r>
            <a:endParaRPr lang="en-US" sz="2400" b="1" i="1"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301125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Sequential Access Storage 2"/>
          <p:cNvSpPr/>
          <p:nvPr/>
        </p:nvSpPr>
        <p:spPr>
          <a:xfrm>
            <a:off x="733480" y="2423159"/>
            <a:ext cx="2715768" cy="2050869"/>
          </a:xfrm>
          <a:prstGeom prst="flowChartMagneticTap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smtClean="0">
                <a:solidFill>
                  <a:srgbClr val="FF0000"/>
                </a:solidFill>
                <a:latin typeface="Calibri" panose="020F0502020204030204" pitchFamily="34" charset="0"/>
                <a:cs typeface="Calibri" panose="020F0502020204030204" pitchFamily="34" charset="0"/>
              </a:rPr>
              <a:t>Các</a:t>
            </a:r>
            <a:r>
              <a:rPr lang="en-US" sz="2400" dirty="0" smtClean="0">
                <a:solidFill>
                  <a:srgbClr val="FF0000"/>
                </a:solidFill>
                <a:latin typeface="Calibri" panose="020F0502020204030204" pitchFamily="34" charset="0"/>
                <a:cs typeface="Calibri" panose="020F0502020204030204" pitchFamily="34" charset="0"/>
              </a:rPr>
              <a:t> </a:t>
            </a:r>
            <a:r>
              <a:rPr lang="en-US" sz="2400" dirty="0" err="1" smtClean="0">
                <a:solidFill>
                  <a:srgbClr val="FF0000"/>
                </a:solidFill>
                <a:latin typeface="Calibri" panose="020F0502020204030204" pitchFamily="34" charset="0"/>
                <a:cs typeface="Calibri" panose="020F0502020204030204" pitchFamily="34" charset="0"/>
              </a:rPr>
              <a:t>hình</a:t>
            </a:r>
            <a:r>
              <a:rPr lang="en-US" sz="2400" dirty="0" smtClean="0">
                <a:solidFill>
                  <a:srgbClr val="FF0000"/>
                </a:solidFill>
                <a:latin typeface="Calibri" panose="020F0502020204030204" pitchFamily="34" charset="0"/>
                <a:cs typeface="Calibri" panose="020F0502020204030204" pitchFamily="34" charset="0"/>
              </a:rPr>
              <a:t> </a:t>
            </a:r>
            <a:r>
              <a:rPr lang="en-US" sz="2400" dirty="0" err="1" smtClean="0">
                <a:solidFill>
                  <a:srgbClr val="FF0000"/>
                </a:solidFill>
                <a:latin typeface="Calibri" panose="020F0502020204030204" pitchFamily="34" charset="0"/>
                <a:cs typeface="Calibri" panose="020F0502020204030204" pitchFamily="34" charset="0"/>
              </a:rPr>
              <a:t>thức</a:t>
            </a:r>
            <a:r>
              <a:rPr lang="en-US" sz="2400" dirty="0" smtClean="0">
                <a:solidFill>
                  <a:srgbClr val="FF0000"/>
                </a:solidFill>
                <a:latin typeface="Calibri" panose="020F0502020204030204" pitchFamily="34" charset="0"/>
                <a:cs typeface="Calibri" panose="020F0502020204030204" pitchFamily="34" charset="0"/>
              </a:rPr>
              <a:t> </a:t>
            </a:r>
            <a:r>
              <a:rPr lang="en-US" sz="2400" dirty="0" err="1" smtClean="0">
                <a:solidFill>
                  <a:srgbClr val="FF0000"/>
                </a:solidFill>
                <a:latin typeface="Calibri" panose="020F0502020204030204" pitchFamily="34" charset="0"/>
                <a:cs typeface="Calibri" panose="020F0502020204030204" pitchFamily="34" charset="0"/>
              </a:rPr>
              <a:t>cơ</a:t>
            </a:r>
            <a:r>
              <a:rPr lang="en-US" sz="2400" dirty="0" smtClean="0">
                <a:solidFill>
                  <a:srgbClr val="FF0000"/>
                </a:solidFill>
                <a:latin typeface="Calibri" panose="020F0502020204030204" pitchFamily="34" charset="0"/>
                <a:cs typeface="Calibri" panose="020F0502020204030204" pitchFamily="34" charset="0"/>
              </a:rPr>
              <a:t> </a:t>
            </a:r>
            <a:r>
              <a:rPr lang="en-US" sz="2400" dirty="0" err="1" smtClean="0">
                <a:solidFill>
                  <a:srgbClr val="FF0000"/>
                </a:solidFill>
                <a:latin typeface="Calibri" panose="020F0502020204030204" pitchFamily="34" charset="0"/>
                <a:cs typeface="Calibri" panose="020F0502020204030204" pitchFamily="34" charset="0"/>
              </a:rPr>
              <a:t>bản</a:t>
            </a:r>
            <a:r>
              <a:rPr lang="en-US" sz="2400" dirty="0" smtClean="0">
                <a:solidFill>
                  <a:srgbClr val="FF0000"/>
                </a:solidFill>
                <a:latin typeface="Calibri" panose="020F0502020204030204" pitchFamily="34" charset="0"/>
                <a:cs typeface="Calibri" panose="020F0502020204030204" pitchFamily="34" charset="0"/>
              </a:rPr>
              <a:t> </a:t>
            </a:r>
            <a:r>
              <a:rPr lang="en-US" sz="2400" dirty="0" err="1" smtClean="0">
                <a:solidFill>
                  <a:srgbClr val="FF0000"/>
                </a:solidFill>
                <a:latin typeface="Calibri" panose="020F0502020204030204" pitchFamily="34" charset="0"/>
                <a:cs typeface="Calibri" panose="020F0502020204030204" pitchFamily="34" charset="0"/>
              </a:rPr>
              <a:t>của</a:t>
            </a:r>
            <a:r>
              <a:rPr lang="en-US" sz="2400" dirty="0" smtClean="0">
                <a:solidFill>
                  <a:srgbClr val="FF0000"/>
                </a:solidFill>
                <a:latin typeface="Calibri" panose="020F0502020204030204" pitchFamily="34" charset="0"/>
                <a:cs typeface="Calibri" panose="020F0502020204030204" pitchFamily="34" charset="0"/>
              </a:rPr>
              <a:t> </a:t>
            </a:r>
            <a:r>
              <a:rPr lang="en-US" sz="2400" dirty="0" err="1" smtClean="0">
                <a:solidFill>
                  <a:srgbClr val="FF0000"/>
                </a:solidFill>
                <a:latin typeface="Calibri" panose="020F0502020204030204" pitchFamily="34" charset="0"/>
                <a:cs typeface="Calibri" panose="020F0502020204030204" pitchFamily="34" charset="0"/>
              </a:rPr>
              <a:t>tổ</a:t>
            </a:r>
            <a:r>
              <a:rPr lang="en-US" sz="2400" dirty="0" smtClean="0">
                <a:solidFill>
                  <a:srgbClr val="FF0000"/>
                </a:solidFill>
                <a:latin typeface="Calibri" panose="020F0502020204030204" pitchFamily="34" charset="0"/>
                <a:cs typeface="Calibri" panose="020F0502020204030204" pitchFamily="34" charset="0"/>
              </a:rPr>
              <a:t> </a:t>
            </a:r>
            <a:r>
              <a:rPr lang="en-US" sz="2400" dirty="0" err="1" smtClean="0">
                <a:solidFill>
                  <a:srgbClr val="FF0000"/>
                </a:solidFill>
                <a:latin typeface="Calibri" panose="020F0502020204030204" pitchFamily="34" charset="0"/>
                <a:cs typeface="Calibri" panose="020F0502020204030204" pitchFamily="34" charset="0"/>
              </a:rPr>
              <a:t>chức</a:t>
            </a:r>
            <a:r>
              <a:rPr lang="en-US" sz="2400" dirty="0" smtClean="0">
                <a:solidFill>
                  <a:srgbClr val="FF0000"/>
                </a:solidFill>
                <a:latin typeface="Calibri" panose="020F0502020204030204" pitchFamily="34" charset="0"/>
                <a:cs typeface="Calibri" panose="020F0502020204030204" pitchFamily="34" charset="0"/>
              </a:rPr>
              <a:t> </a:t>
            </a:r>
            <a:r>
              <a:rPr lang="en-US" sz="2400" dirty="0" err="1" smtClean="0">
                <a:solidFill>
                  <a:srgbClr val="FF0000"/>
                </a:solidFill>
                <a:latin typeface="Calibri" panose="020F0502020204030204" pitchFamily="34" charset="0"/>
                <a:cs typeface="Calibri" panose="020F0502020204030204" pitchFamily="34" charset="0"/>
              </a:rPr>
              <a:t>độc</a:t>
            </a:r>
            <a:r>
              <a:rPr lang="en-US" sz="2400" dirty="0" smtClean="0">
                <a:solidFill>
                  <a:srgbClr val="FF0000"/>
                </a:solidFill>
                <a:latin typeface="Calibri" panose="020F0502020204030204" pitchFamily="34" charset="0"/>
                <a:cs typeface="Calibri" panose="020F0502020204030204" pitchFamily="34" charset="0"/>
              </a:rPr>
              <a:t> </a:t>
            </a:r>
            <a:r>
              <a:rPr lang="en-US" sz="2400" dirty="0" err="1" smtClean="0">
                <a:solidFill>
                  <a:srgbClr val="FF0000"/>
                </a:solidFill>
                <a:latin typeface="Calibri" panose="020F0502020204030204" pitchFamily="34" charset="0"/>
                <a:cs typeface="Calibri" panose="020F0502020204030204" pitchFamily="34" charset="0"/>
              </a:rPr>
              <a:t>quyền</a:t>
            </a:r>
            <a:endParaRPr lang="en-US" sz="2400" dirty="0">
              <a:solidFill>
                <a:srgbClr val="FF0000"/>
              </a:solidFill>
              <a:latin typeface="Calibri" panose="020F0502020204030204" pitchFamily="34" charset="0"/>
              <a:cs typeface="Calibri" panose="020F0502020204030204" pitchFamily="34" charset="0"/>
            </a:endParaRPr>
          </a:p>
        </p:txBody>
      </p:sp>
      <p:sp>
        <p:nvSpPr>
          <p:cNvPr id="4" name="Right Arrow Callout 3"/>
          <p:cNvSpPr/>
          <p:nvPr/>
        </p:nvSpPr>
        <p:spPr>
          <a:xfrm>
            <a:off x="3449248" y="3677193"/>
            <a:ext cx="1738667" cy="796835"/>
          </a:xfrm>
          <a:prstGeom prst="rightArrowCallo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latin typeface="Calibri" panose="020F0502020204030204" pitchFamily="34" charset="0"/>
                <a:cs typeface="Calibri" panose="020F0502020204030204" pitchFamily="34" charset="0"/>
              </a:rPr>
              <a:t>Cartel</a:t>
            </a:r>
            <a:endParaRPr lang="en-US" dirty="0">
              <a:latin typeface="Calibri" panose="020F0502020204030204" pitchFamily="34" charset="0"/>
              <a:cs typeface="Calibri" panose="020F0502020204030204" pitchFamily="34" charset="0"/>
            </a:endParaRPr>
          </a:p>
        </p:txBody>
      </p:sp>
      <p:sp>
        <p:nvSpPr>
          <p:cNvPr id="5" name="Right Arrow Callout 4"/>
          <p:cNvSpPr/>
          <p:nvPr/>
        </p:nvSpPr>
        <p:spPr>
          <a:xfrm>
            <a:off x="5187915" y="3618410"/>
            <a:ext cx="1985554" cy="914400"/>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libri" panose="020F0502020204030204" pitchFamily="34" charset="0"/>
                <a:cs typeface="Calibri" panose="020F0502020204030204" pitchFamily="34" charset="0"/>
              </a:rPr>
              <a:t>syndicate</a:t>
            </a:r>
            <a:endParaRPr lang="en-US" dirty="0">
              <a:latin typeface="Calibri" panose="020F0502020204030204" pitchFamily="34" charset="0"/>
              <a:cs typeface="Calibri" panose="020F0502020204030204" pitchFamily="34" charset="0"/>
            </a:endParaRPr>
          </a:p>
        </p:txBody>
      </p:sp>
      <p:sp>
        <p:nvSpPr>
          <p:cNvPr id="6" name="Right Arrow Callout 5"/>
          <p:cNvSpPr/>
          <p:nvPr/>
        </p:nvSpPr>
        <p:spPr>
          <a:xfrm>
            <a:off x="7173469" y="3618410"/>
            <a:ext cx="1672046" cy="914400"/>
          </a:xfrm>
          <a:prstGeom prst="rightArrowCallou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Calibri" panose="020F0502020204030204" pitchFamily="34" charset="0"/>
                <a:cs typeface="Calibri" panose="020F0502020204030204" pitchFamily="34" charset="0"/>
              </a:rPr>
              <a:t>trust</a:t>
            </a:r>
            <a:endParaRPr lang="en-US" dirty="0">
              <a:solidFill>
                <a:srgbClr val="FF0000"/>
              </a:solidFill>
              <a:latin typeface="Calibri" panose="020F0502020204030204" pitchFamily="34" charset="0"/>
              <a:cs typeface="Calibri" panose="020F0502020204030204" pitchFamily="34" charset="0"/>
            </a:endParaRPr>
          </a:p>
        </p:txBody>
      </p:sp>
      <p:sp>
        <p:nvSpPr>
          <p:cNvPr id="8" name="Pentagon 7"/>
          <p:cNvSpPr/>
          <p:nvPr/>
        </p:nvSpPr>
        <p:spPr>
          <a:xfrm>
            <a:off x="8845515" y="3618410"/>
            <a:ext cx="2142308" cy="914400"/>
          </a:xfrm>
          <a:prstGeom prst="homePlat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Calibri" panose="020F0502020204030204" pitchFamily="34" charset="0"/>
                <a:cs typeface="Calibri" panose="020F0502020204030204" pitchFamily="34" charset="0"/>
              </a:rPr>
              <a:t>Consortium</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84770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80">
                                          <p:stCondLst>
                                            <p:cond delay="0"/>
                                          </p:stCondLst>
                                        </p:cTn>
                                        <p:tgtEl>
                                          <p:spTgt spid="4"/>
                                        </p:tgtEl>
                                      </p:cBhvr>
                                    </p:animEffect>
                                    <p:anim calcmode="lin" valueType="num">
                                      <p:cBhvr>
                                        <p:cTn id="13"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8" dur="26">
                                          <p:stCondLst>
                                            <p:cond delay="650"/>
                                          </p:stCondLst>
                                        </p:cTn>
                                        <p:tgtEl>
                                          <p:spTgt spid="4"/>
                                        </p:tgtEl>
                                      </p:cBhvr>
                                      <p:to x="100000" y="60000"/>
                                    </p:animScale>
                                    <p:animScale>
                                      <p:cBhvr>
                                        <p:cTn id="19" dur="166" decel="50000">
                                          <p:stCondLst>
                                            <p:cond delay="676"/>
                                          </p:stCondLst>
                                        </p:cTn>
                                        <p:tgtEl>
                                          <p:spTgt spid="4"/>
                                        </p:tgtEl>
                                      </p:cBhvr>
                                      <p:to x="100000" y="100000"/>
                                    </p:animScale>
                                    <p:animScale>
                                      <p:cBhvr>
                                        <p:cTn id="20" dur="26">
                                          <p:stCondLst>
                                            <p:cond delay="1312"/>
                                          </p:stCondLst>
                                        </p:cTn>
                                        <p:tgtEl>
                                          <p:spTgt spid="4"/>
                                        </p:tgtEl>
                                      </p:cBhvr>
                                      <p:to x="100000" y="80000"/>
                                    </p:animScale>
                                    <p:animScale>
                                      <p:cBhvr>
                                        <p:cTn id="21" dur="166" decel="50000">
                                          <p:stCondLst>
                                            <p:cond delay="1338"/>
                                          </p:stCondLst>
                                        </p:cTn>
                                        <p:tgtEl>
                                          <p:spTgt spid="4"/>
                                        </p:tgtEl>
                                      </p:cBhvr>
                                      <p:to x="100000" y="100000"/>
                                    </p:animScale>
                                    <p:animScale>
                                      <p:cBhvr>
                                        <p:cTn id="22" dur="26">
                                          <p:stCondLst>
                                            <p:cond delay="1642"/>
                                          </p:stCondLst>
                                        </p:cTn>
                                        <p:tgtEl>
                                          <p:spTgt spid="4"/>
                                        </p:tgtEl>
                                      </p:cBhvr>
                                      <p:to x="100000" y="90000"/>
                                    </p:animScale>
                                    <p:animScale>
                                      <p:cBhvr>
                                        <p:cTn id="23" dur="166" decel="50000">
                                          <p:stCondLst>
                                            <p:cond delay="1668"/>
                                          </p:stCondLst>
                                        </p:cTn>
                                        <p:tgtEl>
                                          <p:spTgt spid="4"/>
                                        </p:tgtEl>
                                      </p:cBhvr>
                                      <p:to x="100000" y="100000"/>
                                    </p:animScale>
                                    <p:animScale>
                                      <p:cBhvr>
                                        <p:cTn id="24" dur="26">
                                          <p:stCondLst>
                                            <p:cond delay="1808"/>
                                          </p:stCondLst>
                                        </p:cTn>
                                        <p:tgtEl>
                                          <p:spTgt spid="4"/>
                                        </p:tgtEl>
                                      </p:cBhvr>
                                      <p:to x="100000" y="95000"/>
                                    </p:animScale>
                                    <p:animScale>
                                      <p:cBhvr>
                                        <p:cTn id="25" dur="166" decel="50000">
                                          <p:stCondLst>
                                            <p:cond delay="1834"/>
                                          </p:stCondLst>
                                        </p:cTn>
                                        <p:tgtEl>
                                          <p:spTgt spid="4"/>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down)">
                                      <p:cBhvr>
                                        <p:cTn id="30" dur="580">
                                          <p:stCondLst>
                                            <p:cond delay="0"/>
                                          </p:stCondLst>
                                        </p:cTn>
                                        <p:tgtEl>
                                          <p:spTgt spid="5"/>
                                        </p:tgtEl>
                                      </p:cBhvr>
                                    </p:animEffect>
                                    <p:anim calcmode="lin" valueType="num">
                                      <p:cBhvr>
                                        <p:cTn id="31"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36" dur="26">
                                          <p:stCondLst>
                                            <p:cond delay="650"/>
                                          </p:stCondLst>
                                        </p:cTn>
                                        <p:tgtEl>
                                          <p:spTgt spid="5"/>
                                        </p:tgtEl>
                                      </p:cBhvr>
                                      <p:to x="100000" y="60000"/>
                                    </p:animScale>
                                    <p:animScale>
                                      <p:cBhvr>
                                        <p:cTn id="37" dur="166" decel="50000">
                                          <p:stCondLst>
                                            <p:cond delay="676"/>
                                          </p:stCondLst>
                                        </p:cTn>
                                        <p:tgtEl>
                                          <p:spTgt spid="5"/>
                                        </p:tgtEl>
                                      </p:cBhvr>
                                      <p:to x="100000" y="100000"/>
                                    </p:animScale>
                                    <p:animScale>
                                      <p:cBhvr>
                                        <p:cTn id="38" dur="26">
                                          <p:stCondLst>
                                            <p:cond delay="1312"/>
                                          </p:stCondLst>
                                        </p:cTn>
                                        <p:tgtEl>
                                          <p:spTgt spid="5"/>
                                        </p:tgtEl>
                                      </p:cBhvr>
                                      <p:to x="100000" y="80000"/>
                                    </p:animScale>
                                    <p:animScale>
                                      <p:cBhvr>
                                        <p:cTn id="39" dur="166" decel="50000">
                                          <p:stCondLst>
                                            <p:cond delay="1338"/>
                                          </p:stCondLst>
                                        </p:cTn>
                                        <p:tgtEl>
                                          <p:spTgt spid="5"/>
                                        </p:tgtEl>
                                      </p:cBhvr>
                                      <p:to x="100000" y="100000"/>
                                    </p:animScale>
                                    <p:animScale>
                                      <p:cBhvr>
                                        <p:cTn id="40" dur="26">
                                          <p:stCondLst>
                                            <p:cond delay="1642"/>
                                          </p:stCondLst>
                                        </p:cTn>
                                        <p:tgtEl>
                                          <p:spTgt spid="5"/>
                                        </p:tgtEl>
                                      </p:cBhvr>
                                      <p:to x="100000" y="90000"/>
                                    </p:animScale>
                                    <p:animScale>
                                      <p:cBhvr>
                                        <p:cTn id="41" dur="166" decel="50000">
                                          <p:stCondLst>
                                            <p:cond delay="1668"/>
                                          </p:stCondLst>
                                        </p:cTn>
                                        <p:tgtEl>
                                          <p:spTgt spid="5"/>
                                        </p:tgtEl>
                                      </p:cBhvr>
                                      <p:to x="100000" y="100000"/>
                                    </p:animScale>
                                    <p:animScale>
                                      <p:cBhvr>
                                        <p:cTn id="42" dur="26">
                                          <p:stCondLst>
                                            <p:cond delay="1808"/>
                                          </p:stCondLst>
                                        </p:cTn>
                                        <p:tgtEl>
                                          <p:spTgt spid="5"/>
                                        </p:tgtEl>
                                      </p:cBhvr>
                                      <p:to x="100000" y="95000"/>
                                    </p:animScale>
                                    <p:animScale>
                                      <p:cBhvr>
                                        <p:cTn id="43" dur="166" decel="50000">
                                          <p:stCondLst>
                                            <p:cond delay="1834"/>
                                          </p:stCondLst>
                                        </p:cTn>
                                        <p:tgtEl>
                                          <p:spTgt spid="5"/>
                                        </p:tgtEl>
                                      </p:cBhvr>
                                      <p:to x="100000" y="100000"/>
                                    </p:animScale>
                                  </p:childTnLst>
                                </p:cTn>
                              </p:par>
                            </p:childTnLst>
                          </p:cTn>
                        </p:par>
                      </p:childTnLst>
                    </p:cTn>
                  </p:par>
                  <p:par>
                    <p:cTn id="44" fill="hold">
                      <p:stCondLst>
                        <p:cond delay="indefinite"/>
                      </p:stCondLst>
                      <p:childTnLst>
                        <p:par>
                          <p:cTn id="45" fill="hold">
                            <p:stCondLst>
                              <p:cond delay="0"/>
                            </p:stCondLst>
                            <p:childTnLst>
                              <p:par>
                                <p:cTn id="46" presetID="26" presetClass="entr" presetSubtype="0" fill="hold" grpId="0" nodeType="click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wipe(down)">
                                      <p:cBhvr>
                                        <p:cTn id="48" dur="580">
                                          <p:stCondLst>
                                            <p:cond delay="0"/>
                                          </p:stCondLst>
                                        </p:cTn>
                                        <p:tgtEl>
                                          <p:spTgt spid="6"/>
                                        </p:tgtEl>
                                      </p:cBhvr>
                                    </p:animEffect>
                                    <p:anim calcmode="lin" valueType="num">
                                      <p:cBhvr>
                                        <p:cTn id="49"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54" dur="26">
                                          <p:stCondLst>
                                            <p:cond delay="650"/>
                                          </p:stCondLst>
                                        </p:cTn>
                                        <p:tgtEl>
                                          <p:spTgt spid="6"/>
                                        </p:tgtEl>
                                      </p:cBhvr>
                                      <p:to x="100000" y="60000"/>
                                    </p:animScale>
                                    <p:animScale>
                                      <p:cBhvr>
                                        <p:cTn id="55" dur="166" decel="50000">
                                          <p:stCondLst>
                                            <p:cond delay="676"/>
                                          </p:stCondLst>
                                        </p:cTn>
                                        <p:tgtEl>
                                          <p:spTgt spid="6"/>
                                        </p:tgtEl>
                                      </p:cBhvr>
                                      <p:to x="100000" y="100000"/>
                                    </p:animScale>
                                    <p:animScale>
                                      <p:cBhvr>
                                        <p:cTn id="56" dur="26">
                                          <p:stCondLst>
                                            <p:cond delay="1312"/>
                                          </p:stCondLst>
                                        </p:cTn>
                                        <p:tgtEl>
                                          <p:spTgt spid="6"/>
                                        </p:tgtEl>
                                      </p:cBhvr>
                                      <p:to x="100000" y="80000"/>
                                    </p:animScale>
                                    <p:animScale>
                                      <p:cBhvr>
                                        <p:cTn id="57" dur="166" decel="50000">
                                          <p:stCondLst>
                                            <p:cond delay="1338"/>
                                          </p:stCondLst>
                                        </p:cTn>
                                        <p:tgtEl>
                                          <p:spTgt spid="6"/>
                                        </p:tgtEl>
                                      </p:cBhvr>
                                      <p:to x="100000" y="100000"/>
                                    </p:animScale>
                                    <p:animScale>
                                      <p:cBhvr>
                                        <p:cTn id="58" dur="26">
                                          <p:stCondLst>
                                            <p:cond delay="1642"/>
                                          </p:stCondLst>
                                        </p:cTn>
                                        <p:tgtEl>
                                          <p:spTgt spid="6"/>
                                        </p:tgtEl>
                                      </p:cBhvr>
                                      <p:to x="100000" y="90000"/>
                                    </p:animScale>
                                    <p:animScale>
                                      <p:cBhvr>
                                        <p:cTn id="59" dur="166" decel="50000">
                                          <p:stCondLst>
                                            <p:cond delay="1668"/>
                                          </p:stCondLst>
                                        </p:cTn>
                                        <p:tgtEl>
                                          <p:spTgt spid="6"/>
                                        </p:tgtEl>
                                      </p:cBhvr>
                                      <p:to x="100000" y="100000"/>
                                    </p:animScale>
                                    <p:animScale>
                                      <p:cBhvr>
                                        <p:cTn id="60" dur="26">
                                          <p:stCondLst>
                                            <p:cond delay="1808"/>
                                          </p:stCondLst>
                                        </p:cTn>
                                        <p:tgtEl>
                                          <p:spTgt spid="6"/>
                                        </p:tgtEl>
                                      </p:cBhvr>
                                      <p:to x="100000" y="95000"/>
                                    </p:animScale>
                                    <p:animScale>
                                      <p:cBhvr>
                                        <p:cTn id="61" dur="166" decel="50000">
                                          <p:stCondLst>
                                            <p:cond delay="1834"/>
                                          </p:stCondLst>
                                        </p:cTn>
                                        <p:tgtEl>
                                          <p:spTgt spid="6"/>
                                        </p:tgtEl>
                                      </p:cBhvr>
                                      <p:to x="100000" y="100000"/>
                                    </p:animScale>
                                  </p:childTnLst>
                                </p:cTn>
                              </p:par>
                            </p:childTnLst>
                          </p:cTn>
                        </p:par>
                      </p:childTnLst>
                    </p:cTn>
                  </p:par>
                  <p:par>
                    <p:cTn id="62" fill="hold">
                      <p:stCondLst>
                        <p:cond delay="indefinite"/>
                      </p:stCondLst>
                      <p:childTnLst>
                        <p:par>
                          <p:cTn id="63" fill="hold">
                            <p:stCondLst>
                              <p:cond delay="0"/>
                            </p:stCondLst>
                            <p:childTnLst>
                              <p:par>
                                <p:cTn id="64" presetID="26" presetClass="entr" presetSubtype="0" fill="hold" grpId="0" nodeType="clickEffect">
                                  <p:stCondLst>
                                    <p:cond delay="0"/>
                                  </p:stCondLst>
                                  <p:childTnLst>
                                    <p:set>
                                      <p:cBhvr>
                                        <p:cTn id="65" dur="1" fill="hold">
                                          <p:stCondLst>
                                            <p:cond delay="0"/>
                                          </p:stCondLst>
                                        </p:cTn>
                                        <p:tgtEl>
                                          <p:spTgt spid="8"/>
                                        </p:tgtEl>
                                        <p:attrNameLst>
                                          <p:attrName>style.visibility</p:attrName>
                                        </p:attrNameLst>
                                      </p:cBhvr>
                                      <p:to>
                                        <p:strVal val="visible"/>
                                      </p:to>
                                    </p:set>
                                    <p:animEffect transition="in" filter="wipe(down)">
                                      <p:cBhvr>
                                        <p:cTn id="66" dur="580">
                                          <p:stCondLst>
                                            <p:cond delay="0"/>
                                          </p:stCondLst>
                                        </p:cTn>
                                        <p:tgtEl>
                                          <p:spTgt spid="8"/>
                                        </p:tgtEl>
                                      </p:cBhvr>
                                    </p:animEffect>
                                    <p:anim calcmode="lin" valueType="num">
                                      <p:cBhvr>
                                        <p:cTn id="67"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68"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69"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70"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71"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72" dur="26">
                                          <p:stCondLst>
                                            <p:cond delay="650"/>
                                          </p:stCondLst>
                                        </p:cTn>
                                        <p:tgtEl>
                                          <p:spTgt spid="8"/>
                                        </p:tgtEl>
                                      </p:cBhvr>
                                      <p:to x="100000" y="60000"/>
                                    </p:animScale>
                                    <p:animScale>
                                      <p:cBhvr>
                                        <p:cTn id="73" dur="166" decel="50000">
                                          <p:stCondLst>
                                            <p:cond delay="676"/>
                                          </p:stCondLst>
                                        </p:cTn>
                                        <p:tgtEl>
                                          <p:spTgt spid="8"/>
                                        </p:tgtEl>
                                      </p:cBhvr>
                                      <p:to x="100000" y="100000"/>
                                    </p:animScale>
                                    <p:animScale>
                                      <p:cBhvr>
                                        <p:cTn id="74" dur="26">
                                          <p:stCondLst>
                                            <p:cond delay="1312"/>
                                          </p:stCondLst>
                                        </p:cTn>
                                        <p:tgtEl>
                                          <p:spTgt spid="8"/>
                                        </p:tgtEl>
                                      </p:cBhvr>
                                      <p:to x="100000" y="80000"/>
                                    </p:animScale>
                                    <p:animScale>
                                      <p:cBhvr>
                                        <p:cTn id="75" dur="166" decel="50000">
                                          <p:stCondLst>
                                            <p:cond delay="1338"/>
                                          </p:stCondLst>
                                        </p:cTn>
                                        <p:tgtEl>
                                          <p:spTgt spid="8"/>
                                        </p:tgtEl>
                                      </p:cBhvr>
                                      <p:to x="100000" y="100000"/>
                                    </p:animScale>
                                    <p:animScale>
                                      <p:cBhvr>
                                        <p:cTn id="76" dur="26">
                                          <p:stCondLst>
                                            <p:cond delay="1642"/>
                                          </p:stCondLst>
                                        </p:cTn>
                                        <p:tgtEl>
                                          <p:spTgt spid="8"/>
                                        </p:tgtEl>
                                      </p:cBhvr>
                                      <p:to x="100000" y="90000"/>
                                    </p:animScale>
                                    <p:animScale>
                                      <p:cBhvr>
                                        <p:cTn id="77" dur="166" decel="50000">
                                          <p:stCondLst>
                                            <p:cond delay="1668"/>
                                          </p:stCondLst>
                                        </p:cTn>
                                        <p:tgtEl>
                                          <p:spTgt spid="8"/>
                                        </p:tgtEl>
                                      </p:cBhvr>
                                      <p:to x="100000" y="100000"/>
                                    </p:animScale>
                                    <p:animScale>
                                      <p:cBhvr>
                                        <p:cTn id="78" dur="26">
                                          <p:stCondLst>
                                            <p:cond delay="1808"/>
                                          </p:stCondLst>
                                        </p:cTn>
                                        <p:tgtEl>
                                          <p:spTgt spid="8"/>
                                        </p:tgtEl>
                                      </p:cBhvr>
                                      <p:to x="100000" y="95000"/>
                                    </p:animScale>
                                    <p:animScale>
                                      <p:cBhvr>
                                        <p:cTn id="79"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208310613"/>
              </p:ext>
            </p:extLst>
          </p:nvPr>
        </p:nvGraphicFramePr>
        <p:xfrm>
          <a:off x="1058093" y="719666"/>
          <a:ext cx="10228215" cy="3094689"/>
        </p:xfrm>
        <a:graphic>
          <a:graphicData uri="http://schemas.openxmlformats.org/drawingml/2006/table">
            <a:tbl>
              <a:tblPr firstRow="1" bandRow="1">
                <a:tableStyleId>{5C22544A-7EE6-4342-B048-85BDC9FD1C3A}</a:tableStyleId>
              </a:tblPr>
              <a:tblGrid>
                <a:gridCol w="3409405">
                  <a:extLst>
                    <a:ext uri="{9D8B030D-6E8A-4147-A177-3AD203B41FA5}">
                      <a16:colId xmlns:a16="http://schemas.microsoft.com/office/drawing/2014/main" xmlns="" val="1255180017"/>
                    </a:ext>
                  </a:extLst>
                </a:gridCol>
                <a:gridCol w="3409405">
                  <a:extLst>
                    <a:ext uri="{9D8B030D-6E8A-4147-A177-3AD203B41FA5}">
                      <a16:colId xmlns:a16="http://schemas.microsoft.com/office/drawing/2014/main" xmlns="" val="3022725873"/>
                    </a:ext>
                  </a:extLst>
                </a:gridCol>
                <a:gridCol w="3409405">
                  <a:extLst>
                    <a:ext uri="{9D8B030D-6E8A-4147-A177-3AD203B41FA5}">
                      <a16:colId xmlns:a16="http://schemas.microsoft.com/office/drawing/2014/main" xmlns="" val="3984418097"/>
                    </a:ext>
                  </a:extLst>
                </a:gridCol>
              </a:tblGrid>
              <a:tr h="1031563">
                <a:tc>
                  <a:txBody>
                    <a:bodyPr/>
                    <a:lstStyle/>
                    <a:p>
                      <a:pPr algn="ctr"/>
                      <a:r>
                        <a:rPr lang="en-US" sz="2800" dirty="0" err="1" smtClean="0">
                          <a:latin typeface="Calibri" panose="020F0502020204030204" pitchFamily="34" charset="0"/>
                          <a:cs typeface="Calibri" panose="020F0502020204030204" pitchFamily="34" charset="0"/>
                        </a:rPr>
                        <a:t>Hình</a:t>
                      </a:r>
                      <a:r>
                        <a:rPr lang="en-US" sz="2800" baseline="0" dirty="0" smtClean="0">
                          <a:latin typeface="Calibri" panose="020F0502020204030204" pitchFamily="34" charset="0"/>
                          <a:cs typeface="Calibri" panose="020F0502020204030204" pitchFamily="34" charset="0"/>
                        </a:rPr>
                        <a:t> </a:t>
                      </a:r>
                      <a:r>
                        <a:rPr lang="en-US" sz="2800" baseline="0" dirty="0" err="1" smtClean="0">
                          <a:latin typeface="Calibri" panose="020F0502020204030204" pitchFamily="34" charset="0"/>
                          <a:cs typeface="Calibri" panose="020F0502020204030204" pitchFamily="34" charset="0"/>
                        </a:rPr>
                        <a:t>thức</a:t>
                      </a:r>
                      <a:r>
                        <a:rPr lang="en-US" sz="2800" baseline="0" dirty="0" smtClean="0">
                          <a:latin typeface="Calibri" panose="020F0502020204030204" pitchFamily="34" charset="0"/>
                          <a:cs typeface="Calibri" panose="020F0502020204030204" pitchFamily="34" charset="0"/>
                        </a:rPr>
                        <a:t> </a:t>
                      </a:r>
                      <a:r>
                        <a:rPr lang="en-US" sz="2800" baseline="0" dirty="0" err="1" smtClean="0">
                          <a:latin typeface="Calibri" panose="020F0502020204030204" pitchFamily="34" charset="0"/>
                          <a:cs typeface="Calibri" panose="020F0502020204030204" pitchFamily="34" charset="0"/>
                        </a:rPr>
                        <a:t>tổ</a:t>
                      </a:r>
                      <a:r>
                        <a:rPr lang="en-US" sz="2800" baseline="0" dirty="0" smtClean="0">
                          <a:latin typeface="Calibri" panose="020F0502020204030204" pitchFamily="34" charset="0"/>
                          <a:cs typeface="Calibri" panose="020F0502020204030204" pitchFamily="34" charset="0"/>
                        </a:rPr>
                        <a:t> </a:t>
                      </a:r>
                      <a:r>
                        <a:rPr lang="en-US" sz="2800" baseline="0" dirty="0" err="1" smtClean="0">
                          <a:latin typeface="Calibri" panose="020F0502020204030204" pitchFamily="34" charset="0"/>
                          <a:cs typeface="Calibri" panose="020F0502020204030204" pitchFamily="34" charset="0"/>
                        </a:rPr>
                        <a:t>chức</a:t>
                      </a:r>
                      <a:r>
                        <a:rPr lang="en-US" sz="2800" baseline="0" dirty="0" smtClean="0">
                          <a:latin typeface="Calibri" panose="020F0502020204030204" pitchFamily="34" charset="0"/>
                          <a:cs typeface="Calibri" panose="020F0502020204030204" pitchFamily="34" charset="0"/>
                        </a:rPr>
                        <a:t> </a:t>
                      </a:r>
                      <a:r>
                        <a:rPr lang="en-US" sz="2800" baseline="0" dirty="0" err="1" smtClean="0">
                          <a:latin typeface="Calibri" panose="020F0502020204030204" pitchFamily="34" charset="0"/>
                          <a:cs typeface="Calibri" panose="020F0502020204030204" pitchFamily="34" charset="0"/>
                        </a:rPr>
                        <a:t>độc</a:t>
                      </a:r>
                      <a:r>
                        <a:rPr lang="en-US" sz="2800" baseline="0" dirty="0" smtClean="0">
                          <a:latin typeface="Calibri" panose="020F0502020204030204" pitchFamily="34" charset="0"/>
                          <a:cs typeface="Calibri" panose="020F0502020204030204" pitchFamily="34" charset="0"/>
                        </a:rPr>
                        <a:t> </a:t>
                      </a:r>
                      <a:r>
                        <a:rPr lang="en-US" sz="2800" baseline="0" dirty="0" err="1" smtClean="0">
                          <a:latin typeface="Calibri" panose="020F0502020204030204" pitchFamily="34" charset="0"/>
                          <a:cs typeface="Calibri" panose="020F0502020204030204" pitchFamily="34" charset="0"/>
                        </a:rPr>
                        <a:t>quyền</a:t>
                      </a:r>
                      <a:endParaRPr lang="en-US" sz="2800" dirty="0">
                        <a:latin typeface="Calibri" panose="020F0502020204030204" pitchFamily="34" charset="0"/>
                        <a:cs typeface="Calibri" panose="020F0502020204030204" pitchFamily="34" charset="0"/>
                      </a:endParaRPr>
                    </a:p>
                  </a:txBody>
                  <a:tcPr/>
                </a:tc>
                <a:tc>
                  <a:txBody>
                    <a:bodyPr/>
                    <a:lstStyle/>
                    <a:p>
                      <a:pPr algn="ctr"/>
                      <a:r>
                        <a:rPr lang="en-US" sz="3200" dirty="0" err="1" smtClean="0">
                          <a:latin typeface="Calibri" panose="020F0502020204030204" pitchFamily="34" charset="0"/>
                          <a:cs typeface="Calibri" panose="020F0502020204030204" pitchFamily="34" charset="0"/>
                        </a:rPr>
                        <a:t>Liên</a:t>
                      </a:r>
                      <a:r>
                        <a:rPr lang="en-US" sz="3200" baseline="0" dirty="0" smtClean="0">
                          <a:latin typeface="Calibri" panose="020F0502020204030204" pitchFamily="34" charset="0"/>
                          <a:cs typeface="Calibri" panose="020F0502020204030204" pitchFamily="34" charset="0"/>
                        </a:rPr>
                        <a:t> </a:t>
                      </a:r>
                      <a:r>
                        <a:rPr lang="en-US" sz="3200" baseline="0" dirty="0" err="1" smtClean="0">
                          <a:latin typeface="Calibri" panose="020F0502020204030204" pitchFamily="34" charset="0"/>
                          <a:cs typeface="Calibri" panose="020F0502020204030204" pitchFamily="34" charset="0"/>
                        </a:rPr>
                        <a:t>kết</a:t>
                      </a:r>
                      <a:endParaRPr lang="en-US" sz="3200" dirty="0">
                        <a:latin typeface="Calibri" panose="020F0502020204030204" pitchFamily="34" charset="0"/>
                        <a:cs typeface="Calibri" panose="020F0502020204030204" pitchFamily="34" charset="0"/>
                      </a:endParaRPr>
                    </a:p>
                  </a:txBody>
                  <a:tcPr/>
                </a:tc>
                <a:tc>
                  <a:txBody>
                    <a:bodyPr/>
                    <a:lstStyle/>
                    <a:p>
                      <a:pPr algn="ctr"/>
                      <a:r>
                        <a:rPr lang="en-US" sz="3200" dirty="0" err="1" smtClean="0">
                          <a:latin typeface="Calibri" panose="020F0502020204030204" pitchFamily="34" charset="0"/>
                          <a:cs typeface="Calibri" panose="020F0502020204030204" pitchFamily="34" charset="0"/>
                        </a:rPr>
                        <a:t>Độc</a:t>
                      </a:r>
                      <a:r>
                        <a:rPr lang="en-US" sz="3200" dirty="0" smtClean="0">
                          <a:latin typeface="Calibri" panose="020F0502020204030204" pitchFamily="34" charset="0"/>
                          <a:cs typeface="Calibri" panose="020F0502020204030204" pitchFamily="34" charset="0"/>
                        </a:rPr>
                        <a:t> </a:t>
                      </a:r>
                      <a:r>
                        <a:rPr lang="en-US" sz="3200" dirty="0" err="1" smtClean="0">
                          <a:latin typeface="Calibri" panose="020F0502020204030204" pitchFamily="34" charset="0"/>
                          <a:cs typeface="Calibri" panose="020F0502020204030204" pitchFamily="34" charset="0"/>
                        </a:rPr>
                        <a:t>lập</a:t>
                      </a:r>
                      <a:endParaRPr lang="en-US" sz="32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xmlns="" val="4197507062"/>
                  </a:ext>
                </a:extLst>
              </a:tr>
              <a:tr h="1031563">
                <a:tc>
                  <a:txBody>
                    <a:bodyPr/>
                    <a:lstStyle/>
                    <a:p>
                      <a:pPr algn="ctr"/>
                      <a:r>
                        <a:rPr lang="en-US" sz="3200" b="1" i="1" dirty="0" smtClean="0">
                          <a:latin typeface="Calibri" panose="020F0502020204030204" pitchFamily="34" charset="0"/>
                          <a:cs typeface="Calibri" panose="020F0502020204030204" pitchFamily="34" charset="0"/>
                        </a:rPr>
                        <a:t>Cartel</a:t>
                      </a:r>
                      <a:endParaRPr lang="en-US" sz="3200" b="1" i="1" dirty="0">
                        <a:latin typeface="Calibri" panose="020F0502020204030204" pitchFamily="34" charset="0"/>
                        <a:cs typeface="Calibri" panose="020F0502020204030204" pitchFamily="34" charset="0"/>
                      </a:endParaRPr>
                    </a:p>
                  </a:txBody>
                  <a:tcPr/>
                </a:tc>
                <a:tc>
                  <a:txBody>
                    <a:bodyPr/>
                    <a:lstStyle/>
                    <a:p>
                      <a:pPr algn="ctr"/>
                      <a:r>
                        <a:rPr lang="en-US" sz="2400" b="1" dirty="0" err="1" smtClean="0">
                          <a:latin typeface="Calibri" panose="020F0502020204030204" pitchFamily="34" charset="0"/>
                          <a:cs typeface="Calibri" panose="020F0502020204030204" pitchFamily="34" charset="0"/>
                        </a:rPr>
                        <a:t>Giá</a:t>
                      </a:r>
                      <a:r>
                        <a:rPr lang="en-US" sz="2400" b="1" baseline="0" dirty="0" smtClean="0">
                          <a:latin typeface="Calibri" panose="020F0502020204030204" pitchFamily="34" charset="0"/>
                          <a:cs typeface="Calibri" panose="020F0502020204030204" pitchFamily="34" charset="0"/>
                        </a:rPr>
                        <a:t> </a:t>
                      </a:r>
                      <a:r>
                        <a:rPr lang="en-US" sz="2400" b="1" baseline="0" dirty="0" err="1" smtClean="0">
                          <a:latin typeface="Calibri" panose="020F0502020204030204" pitchFamily="34" charset="0"/>
                          <a:cs typeface="Calibri" panose="020F0502020204030204" pitchFamily="34" charset="0"/>
                        </a:rPr>
                        <a:t>cả</a:t>
                      </a:r>
                      <a:r>
                        <a:rPr lang="en-US" sz="2400" b="1" baseline="0" dirty="0" smtClean="0">
                          <a:latin typeface="Calibri" panose="020F0502020204030204" pitchFamily="34" charset="0"/>
                          <a:cs typeface="Calibri" panose="020F0502020204030204" pitchFamily="34" charset="0"/>
                        </a:rPr>
                        <a:t>, </a:t>
                      </a:r>
                      <a:r>
                        <a:rPr lang="en-US" sz="2400" b="1" baseline="0" dirty="0" err="1" smtClean="0">
                          <a:latin typeface="Calibri" panose="020F0502020204030204" pitchFamily="34" charset="0"/>
                          <a:cs typeface="Calibri" panose="020F0502020204030204" pitchFamily="34" charset="0"/>
                        </a:rPr>
                        <a:t>sản</a:t>
                      </a:r>
                      <a:r>
                        <a:rPr lang="en-US" sz="2400" b="1" baseline="0" dirty="0" smtClean="0">
                          <a:latin typeface="Calibri" panose="020F0502020204030204" pitchFamily="34" charset="0"/>
                          <a:cs typeface="Calibri" panose="020F0502020204030204" pitchFamily="34" charset="0"/>
                        </a:rPr>
                        <a:t> </a:t>
                      </a:r>
                      <a:r>
                        <a:rPr lang="en-US" sz="2400" b="1" baseline="0" dirty="0" err="1" smtClean="0">
                          <a:latin typeface="Calibri" panose="020F0502020204030204" pitchFamily="34" charset="0"/>
                          <a:cs typeface="Calibri" panose="020F0502020204030204" pitchFamily="34" charset="0"/>
                        </a:rPr>
                        <a:t>lượng</a:t>
                      </a:r>
                      <a:endParaRPr lang="en-US" sz="2400" b="1" dirty="0">
                        <a:latin typeface="Calibri" panose="020F0502020204030204" pitchFamily="34" charset="0"/>
                        <a:cs typeface="Calibri" panose="020F0502020204030204" pitchFamily="34" charset="0"/>
                      </a:endParaRPr>
                    </a:p>
                  </a:txBody>
                  <a:tcPr/>
                </a:tc>
                <a:tc>
                  <a:txBody>
                    <a:bodyPr/>
                    <a:lstStyle/>
                    <a:p>
                      <a:pPr algn="ctr"/>
                      <a:r>
                        <a:rPr lang="en-US" sz="2400" b="1" i="0" dirty="0" err="1" smtClean="0">
                          <a:latin typeface="Calibri" panose="020F0502020204030204" pitchFamily="34" charset="0"/>
                          <a:cs typeface="Calibri" panose="020F0502020204030204" pitchFamily="34" charset="0"/>
                        </a:rPr>
                        <a:t>Sản</a:t>
                      </a:r>
                      <a:r>
                        <a:rPr lang="en-US" sz="2400" b="1" i="0" dirty="0" smtClean="0">
                          <a:latin typeface="Calibri" panose="020F0502020204030204" pitchFamily="34" charset="0"/>
                          <a:cs typeface="Calibri" panose="020F0502020204030204" pitchFamily="34" charset="0"/>
                        </a:rPr>
                        <a:t> </a:t>
                      </a:r>
                      <a:r>
                        <a:rPr lang="en-US" sz="2400" b="1" i="0" dirty="0" err="1" smtClean="0">
                          <a:latin typeface="Calibri" panose="020F0502020204030204" pitchFamily="34" charset="0"/>
                          <a:cs typeface="Calibri" panose="020F0502020204030204" pitchFamily="34" charset="0"/>
                        </a:rPr>
                        <a:t>xuất</a:t>
                      </a:r>
                      <a:r>
                        <a:rPr lang="en-US" sz="2400" b="1" i="0" baseline="0" dirty="0" smtClean="0">
                          <a:latin typeface="Calibri" panose="020F0502020204030204" pitchFamily="34" charset="0"/>
                          <a:cs typeface="Calibri" panose="020F0502020204030204" pitchFamily="34" charset="0"/>
                        </a:rPr>
                        <a:t>, </a:t>
                      </a:r>
                      <a:r>
                        <a:rPr lang="en-US" sz="2400" b="1" i="0" baseline="0" dirty="0" err="1" smtClean="0">
                          <a:latin typeface="Calibri" panose="020F0502020204030204" pitchFamily="34" charset="0"/>
                          <a:cs typeface="Calibri" panose="020F0502020204030204" pitchFamily="34" charset="0"/>
                        </a:rPr>
                        <a:t>tiêu</a:t>
                      </a:r>
                      <a:r>
                        <a:rPr lang="en-US" sz="2400" b="1" i="0" baseline="0" dirty="0" smtClean="0">
                          <a:latin typeface="Calibri" panose="020F0502020204030204" pitchFamily="34" charset="0"/>
                          <a:cs typeface="Calibri" panose="020F0502020204030204" pitchFamily="34" charset="0"/>
                        </a:rPr>
                        <a:t> </a:t>
                      </a:r>
                      <a:r>
                        <a:rPr lang="en-US" sz="2400" b="1" i="0" baseline="0" dirty="0" err="1" smtClean="0">
                          <a:latin typeface="Calibri" panose="020F0502020204030204" pitchFamily="34" charset="0"/>
                          <a:cs typeface="Calibri" panose="020F0502020204030204" pitchFamily="34" charset="0"/>
                        </a:rPr>
                        <a:t>thụ</a:t>
                      </a:r>
                      <a:endParaRPr lang="en-US" sz="2400" b="1" i="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xmlns="" val="3522522157"/>
                  </a:ext>
                </a:extLst>
              </a:tr>
              <a:tr h="1031563">
                <a:tc>
                  <a:txBody>
                    <a:bodyPr/>
                    <a:lstStyle/>
                    <a:p>
                      <a:pPr algn="ctr"/>
                      <a:r>
                        <a:rPr lang="en-US" sz="3200" b="1" i="1" dirty="0" smtClean="0">
                          <a:latin typeface="Calibri" panose="020F0502020204030204" pitchFamily="34" charset="0"/>
                          <a:cs typeface="Calibri" panose="020F0502020204030204" pitchFamily="34" charset="0"/>
                        </a:rPr>
                        <a:t>syndicate</a:t>
                      </a:r>
                      <a:endParaRPr lang="en-US" sz="3200" b="1" i="1" dirty="0">
                        <a:latin typeface="Calibri" panose="020F0502020204030204" pitchFamily="34" charset="0"/>
                        <a:cs typeface="Calibri" panose="020F0502020204030204" pitchFamily="34" charset="0"/>
                      </a:endParaRPr>
                    </a:p>
                  </a:txBody>
                  <a:tcPr/>
                </a:tc>
                <a:tc>
                  <a:txBody>
                    <a:bodyPr/>
                    <a:lstStyle/>
                    <a:p>
                      <a:pPr algn="ctr"/>
                      <a:r>
                        <a:rPr lang="en-US" b="1" dirty="0" smtClean="0">
                          <a:latin typeface="Calibri" panose="020F0502020204030204" pitchFamily="34" charset="0"/>
                          <a:cs typeface="Calibri" panose="020F0502020204030204" pitchFamily="34" charset="0"/>
                        </a:rPr>
                        <a:t>HĐQT</a:t>
                      </a:r>
                      <a:r>
                        <a:rPr lang="en-US" b="1" baseline="0" dirty="0" smtClean="0">
                          <a:latin typeface="Calibri" panose="020F0502020204030204" pitchFamily="34" charset="0"/>
                          <a:cs typeface="Calibri" panose="020F0502020204030204" pitchFamily="34" charset="0"/>
                        </a:rPr>
                        <a:t> </a:t>
                      </a:r>
                      <a:r>
                        <a:rPr lang="en-US" b="1" baseline="0" dirty="0" err="1" smtClean="0">
                          <a:latin typeface="Calibri" panose="020F0502020204030204" pitchFamily="34" charset="0"/>
                          <a:cs typeface="Calibri" panose="020F0502020204030204" pitchFamily="34" charset="0"/>
                        </a:rPr>
                        <a:t>điều</a:t>
                      </a:r>
                      <a:r>
                        <a:rPr lang="en-US" b="1" baseline="0" dirty="0" smtClean="0">
                          <a:latin typeface="Calibri" panose="020F0502020204030204" pitchFamily="34" charset="0"/>
                          <a:cs typeface="Calibri" panose="020F0502020204030204" pitchFamily="34" charset="0"/>
                        </a:rPr>
                        <a:t> </a:t>
                      </a:r>
                      <a:r>
                        <a:rPr lang="en-US" b="1" baseline="0" dirty="0" err="1" smtClean="0">
                          <a:latin typeface="Calibri" panose="020F0502020204030204" pitchFamily="34" charset="0"/>
                          <a:cs typeface="Calibri" panose="020F0502020204030204" pitchFamily="34" charset="0"/>
                        </a:rPr>
                        <a:t>hành</a:t>
                      </a:r>
                      <a:r>
                        <a:rPr lang="en-US" b="1" baseline="0" dirty="0" smtClean="0">
                          <a:latin typeface="Calibri" panose="020F0502020204030204" pitchFamily="34" charset="0"/>
                          <a:cs typeface="Calibri" panose="020F0502020204030204" pitchFamily="34" charset="0"/>
                        </a:rPr>
                        <a:t> </a:t>
                      </a:r>
                      <a:r>
                        <a:rPr lang="en-US" b="1" baseline="0" dirty="0" err="1" smtClean="0">
                          <a:latin typeface="Calibri" panose="020F0502020204030204" pitchFamily="34" charset="0"/>
                          <a:cs typeface="Calibri" panose="020F0502020204030204" pitchFamily="34" charset="0"/>
                        </a:rPr>
                        <a:t>mua</a:t>
                      </a:r>
                      <a:r>
                        <a:rPr lang="en-US" b="1" baseline="0" dirty="0" smtClean="0">
                          <a:latin typeface="Calibri" panose="020F0502020204030204" pitchFamily="34" charset="0"/>
                          <a:cs typeface="Calibri" panose="020F0502020204030204" pitchFamily="34" charset="0"/>
                        </a:rPr>
                        <a:t> </a:t>
                      </a:r>
                      <a:r>
                        <a:rPr lang="en-US" b="1" baseline="0" dirty="0" err="1" smtClean="0">
                          <a:latin typeface="Calibri" panose="020F0502020204030204" pitchFamily="34" charset="0"/>
                          <a:cs typeface="Calibri" panose="020F0502020204030204" pitchFamily="34" charset="0"/>
                        </a:rPr>
                        <a:t>bán</a:t>
                      </a:r>
                      <a:endParaRPr lang="en-US" b="1" dirty="0">
                        <a:latin typeface="Calibri" panose="020F0502020204030204" pitchFamily="34" charset="0"/>
                        <a:cs typeface="Calibri" panose="020F0502020204030204" pitchFamily="34" charset="0"/>
                      </a:endParaRPr>
                    </a:p>
                  </a:txBody>
                  <a:tcPr/>
                </a:tc>
                <a:tc>
                  <a:txBody>
                    <a:bodyPr/>
                    <a:lstStyle/>
                    <a:p>
                      <a:pPr algn="ctr"/>
                      <a:r>
                        <a:rPr lang="en-US" b="1" dirty="0" err="1" smtClean="0">
                          <a:latin typeface="Calibri" panose="020F0502020204030204" pitchFamily="34" charset="0"/>
                          <a:cs typeface="Calibri" panose="020F0502020204030204" pitchFamily="34" charset="0"/>
                        </a:rPr>
                        <a:t>Sản</a:t>
                      </a:r>
                      <a:r>
                        <a:rPr lang="en-US" b="1" dirty="0" smtClean="0">
                          <a:latin typeface="Calibri" panose="020F0502020204030204" pitchFamily="34" charset="0"/>
                          <a:cs typeface="Calibri" panose="020F0502020204030204" pitchFamily="34" charset="0"/>
                        </a:rPr>
                        <a:t> </a:t>
                      </a:r>
                      <a:r>
                        <a:rPr lang="en-US" b="1" dirty="0" err="1" smtClean="0">
                          <a:latin typeface="Calibri" panose="020F0502020204030204" pitchFamily="34" charset="0"/>
                          <a:cs typeface="Calibri" panose="020F0502020204030204" pitchFamily="34" charset="0"/>
                        </a:rPr>
                        <a:t>xuất</a:t>
                      </a:r>
                      <a:endParaRPr lang="en-US" b="1"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xmlns="" val="3677256427"/>
                  </a:ext>
                </a:extLst>
              </a:tr>
            </a:tbl>
          </a:graphicData>
        </a:graphic>
      </p:graphicFrame>
      <p:sp>
        <p:nvSpPr>
          <p:cNvPr id="8" name="Rectangle 7"/>
          <p:cNvSpPr/>
          <p:nvPr/>
        </p:nvSpPr>
        <p:spPr>
          <a:xfrm>
            <a:off x="1058092" y="3814354"/>
            <a:ext cx="3386907" cy="96084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800" b="1" dirty="0" smtClean="0">
                <a:latin typeface="Calibri" panose="020F0502020204030204" pitchFamily="34" charset="0"/>
                <a:cs typeface="Calibri" panose="020F0502020204030204" pitchFamily="34" charset="0"/>
              </a:rPr>
              <a:t>TRUST</a:t>
            </a:r>
            <a:endParaRPr lang="en-US" sz="2800" b="1" dirty="0">
              <a:latin typeface="Calibri" panose="020F0502020204030204" pitchFamily="34" charset="0"/>
              <a:cs typeface="Calibri" panose="020F0502020204030204" pitchFamily="34" charset="0"/>
            </a:endParaRPr>
          </a:p>
        </p:txBody>
      </p:sp>
      <p:sp>
        <p:nvSpPr>
          <p:cNvPr id="9" name="Rectangle 8"/>
          <p:cNvSpPr/>
          <p:nvPr/>
        </p:nvSpPr>
        <p:spPr>
          <a:xfrm>
            <a:off x="4445000" y="3814354"/>
            <a:ext cx="6841308" cy="96084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dirty="0" smtClean="0">
                <a:latin typeface="Calibri" panose="020F0502020204030204" pitchFamily="34" charset="0"/>
                <a:cs typeface="Calibri" panose="020F0502020204030204" pitchFamily="34" charset="0"/>
              </a:rPr>
              <a:t>HĐQT ĐIỀU HÀNH</a:t>
            </a:r>
            <a:endParaRPr lang="en-US" sz="2800" dirty="0">
              <a:latin typeface="Calibri" panose="020F0502020204030204" pitchFamily="34" charset="0"/>
              <a:cs typeface="Calibri" panose="020F0502020204030204" pitchFamily="34" charset="0"/>
            </a:endParaRPr>
          </a:p>
        </p:txBody>
      </p:sp>
      <p:sp>
        <p:nvSpPr>
          <p:cNvPr id="11" name="Rectangle 10"/>
          <p:cNvSpPr/>
          <p:nvPr/>
        </p:nvSpPr>
        <p:spPr>
          <a:xfrm>
            <a:off x="1058093" y="4775199"/>
            <a:ext cx="3386907" cy="82550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b="1" dirty="0" smtClean="0">
                <a:latin typeface="Calibri" panose="020F0502020204030204" pitchFamily="34" charset="0"/>
                <a:cs typeface="Calibri" panose="020F0502020204030204" pitchFamily="34" charset="0"/>
              </a:rPr>
              <a:t>consortium</a:t>
            </a:r>
            <a:endParaRPr lang="en-US" sz="2800" b="1" dirty="0">
              <a:latin typeface="Calibri" panose="020F0502020204030204" pitchFamily="34" charset="0"/>
              <a:cs typeface="Calibri" panose="020F0502020204030204" pitchFamily="34" charset="0"/>
            </a:endParaRPr>
          </a:p>
        </p:txBody>
      </p:sp>
      <p:sp>
        <p:nvSpPr>
          <p:cNvPr id="12" name="Rectangle 11"/>
          <p:cNvSpPr/>
          <p:nvPr/>
        </p:nvSpPr>
        <p:spPr>
          <a:xfrm>
            <a:off x="4445000" y="4775199"/>
            <a:ext cx="6841308" cy="82550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err="1" smtClean="0">
                <a:latin typeface="Calibri" panose="020F0502020204030204" pitchFamily="34" charset="0"/>
                <a:cs typeface="Calibri" panose="020F0502020204030204" pitchFamily="34" charset="0"/>
              </a:rPr>
              <a:t>Liên</a:t>
            </a:r>
            <a:r>
              <a:rPr lang="en-US" b="1" dirty="0" smtClean="0">
                <a:latin typeface="Calibri" panose="020F0502020204030204" pitchFamily="34" charset="0"/>
                <a:cs typeface="Calibri" panose="020F0502020204030204" pitchFamily="34" charset="0"/>
              </a:rPr>
              <a:t> </a:t>
            </a:r>
            <a:r>
              <a:rPr lang="en-US" b="1" dirty="0" err="1" smtClean="0">
                <a:latin typeface="Calibri" panose="020F0502020204030204" pitchFamily="34" charset="0"/>
                <a:cs typeface="Calibri" panose="020F0502020204030204" pitchFamily="34" charset="0"/>
              </a:rPr>
              <a:t>kết</a:t>
            </a:r>
            <a:r>
              <a:rPr lang="en-US" b="1" dirty="0" smtClean="0">
                <a:latin typeface="Calibri" panose="020F0502020204030204" pitchFamily="34" charset="0"/>
                <a:cs typeface="Calibri" panose="020F0502020204030204" pitchFamily="34" charset="0"/>
              </a:rPr>
              <a:t> </a:t>
            </a:r>
            <a:r>
              <a:rPr lang="en-US" b="1" dirty="0" err="1" smtClean="0">
                <a:latin typeface="Calibri" panose="020F0502020204030204" pitchFamily="34" charset="0"/>
                <a:cs typeface="Calibri" panose="020F0502020204030204" pitchFamily="34" charset="0"/>
              </a:rPr>
              <a:t>giữa</a:t>
            </a:r>
            <a:r>
              <a:rPr lang="en-US" b="1" dirty="0" smtClean="0">
                <a:latin typeface="Calibri" panose="020F0502020204030204" pitchFamily="34" charset="0"/>
                <a:cs typeface="Calibri" panose="020F0502020204030204" pitchFamily="34" charset="0"/>
              </a:rPr>
              <a:t> </a:t>
            </a:r>
            <a:r>
              <a:rPr lang="en-US" b="1" dirty="0" err="1" smtClean="0">
                <a:latin typeface="Calibri" panose="020F0502020204030204" pitchFamily="34" charset="0"/>
                <a:cs typeface="Calibri" panose="020F0502020204030204" pitchFamily="34" charset="0"/>
              </a:rPr>
              <a:t>các</a:t>
            </a:r>
            <a:r>
              <a:rPr lang="en-US" b="1" dirty="0" smtClean="0">
                <a:latin typeface="Calibri" panose="020F0502020204030204" pitchFamily="34" charset="0"/>
                <a:cs typeface="Calibri" panose="020F0502020204030204" pitchFamily="34" charset="0"/>
              </a:rPr>
              <a:t> </a:t>
            </a:r>
            <a:r>
              <a:rPr lang="en-US" b="1" dirty="0" err="1" smtClean="0">
                <a:latin typeface="Calibri" panose="020F0502020204030204" pitchFamily="34" charset="0"/>
                <a:cs typeface="Calibri" panose="020F0502020204030204" pitchFamily="34" charset="0"/>
              </a:rPr>
              <a:t>tổ</a:t>
            </a:r>
            <a:r>
              <a:rPr lang="en-US" b="1" dirty="0" smtClean="0">
                <a:latin typeface="Calibri" panose="020F0502020204030204" pitchFamily="34" charset="0"/>
                <a:cs typeface="Calibri" panose="020F0502020204030204" pitchFamily="34" charset="0"/>
              </a:rPr>
              <a:t> </a:t>
            </a:r>
            <a:r>
              <a:rPr lang="en-US" b="1" dirty="0" err="1" smtClean="0">
                <a:latin typeface="Calibri" panose="020F0502020204030204" pitchFamily="34" charset="0"/>
                <a:cs typeface="Calibri" panose="020F0502020204030204" pitchFamily="34" charset="0"/>
              </a:rPr>
              <a:t>chức</a:t>
            </a:r>
            <a:r>
              <a:rPr lang="en-US" b="1" dirty="0" smtClean="0">
                <a:latin typeface="Calibri" panose="020F0502020204030204" pitchFamily="34" charset="0"/>
                <a:cs typeface="Calibri" panose="020F0502020204030204" pitchFamily="34" charset="0"/>
              </a:rPr>
              <a:t> </a:t>
            </a:r>
            <a:r>
              <a:rPr lang="en-US" b="1" dirty="0" err="1" smtClean="0">
                <a:latin typeface="Calibri" panose="020F0502020204030204" pitchFamily="34" charset="0"/>
                <a:cs typeface="Calibri" panose="020F0502020204030204" pitchFamily="34" charset="0"/>
              </a:rPr>
              <a:t>độc</a:t>
            </a:r>
            <a:r>
              <a:rPr lang="en-US" b="1" dirty="0" smtClean="0">
                <a:latin typeface="Calibri" panose="020F0502020204030204" pitchFamily="34" charset="0"/>
                <a:cs typeface="Calibri" panose="020F0502020204030204" pitchFamily="34" charset="0"/>
              </a:rPr>
              <a:t> </a:t>
            </a:r>
            <a:r>
              <a:rPr lang="en-US" b="1" dirty="0" err="1" smtClean="0">
                <a:latin typeface="Calibri" panose="020F0502020204030204" pitchFamily="34" charset="0"/>
                <a:cs typeface="Calibri" panose="020F0502020204030204" pitchFamily="34" charset="0"/>
              </a:rPr>
              <a:t>quyền</a:t>
            </a:r>
            <a:r>
              <a:rPr lang="en-US" b="1" dirty="0" smtClean="0">
                <a:latin typeface="Calibri" panose="020F0502020204030204" pitchFamily="34" charset="0"/>
                <a:cs typeface="Calibri" panose="020F0502020204030204" pitchFamily="34" charset="0"/>
              </a:rPr>
              <a:t> ở </a:t>
            </a:r>
            <a:r>
              <a:rPr lang="en-US" b="1" dirty="0" err="1" smtClean="0">
                <a:latin typeface="Calibri" panose="020F0502020204030204" pitchFamily="34" charset="0"/>
                <a:cs typeface="Calibri" panose="020F0502020204030204" pitchFamily="34" charset="0"/>
              </a:rPr>
              <a:t>các</a:t>
            </a:r>
            <a:r>
              <a:rPr lang="en-US" b="1" dirty="0" smtClean="0">
                <a:latin typeface="Calibri" panose="020F0502020204030204" pitchFamily="34" charset="0"/>
                <a:cs typeface="Calibri" panose="020F0502020204030204" pitchFamily="34" charset="0"/>
              </a:rPr>
              <a:t> </a:t>
            </a:r>
            <a:r>
              <a:rPr lang="en-US" b="1" dirty="0" err="1" smtClean="0">
                <a:latin typeface="Calibri" panose="020F0502020204030204" pitchFamily="34" charset="0"/>
                <a:cs typeface="Calibri" panose="020F0502020204030204" pitchFamily="34" charset="0"/>
              </a:rPr>
              <a:t>ngành</a:t>
            </a:r>
            <a:r>
              <a:rPr lang="en-US" b="1" dirty="0" smtClean="0">
                <a:latin typeface="Calibri" panose="020F0502020204030204" pitchFamily="34" charset="0"/>
                <a:cs typeface="Calibri" panose="020F0502020204030204" pitchFamily="34" charset="0"/>
              </a:rPr>
              <a:t> </a:t>
            </a:r>
            <a:r>
              <a:rPr lang="en-US" b="1" dirty="0" err="1" smtClean="0">
                <a:latin typeface="Calibri" panose="020F0502020204030204" pitchFamily="34" charset="0"/>
                <a:cs typeface="Calibri" panose="020F0502020204030204" pitchFamily="34" charset="0"/>
              </a:rPr>
              <a:t>có</a:t>
            </a:r>
            <a:r>
              <a:rPr lang="en-US" b="1" dirty="0" smtClean="0">
                <a:latin typeface="Calibri" panose="020F0502020204030204" pitchFamily="34" charset="0"/>
                <a:cs typeface="Calibri" panose="020F0502020204030204" pitchFamily="34" charset="0"/>
              </a:rPr>
              <a:t> </a:t>
            </a:r>
            <a:r>
              <a:rPr lang="en-US" b="1" dirty="0" err="1" smtClean="0">
                <a:latin typeface="Calibri" panose="020F0502020204030204" pitchFamily="34" charset="0"/>
                <a:cs typeface="Calibri" panose="020F0502020204030204" pitchFamily="34" charset="0"/>
              </a:rPr>
              <a:t>liên</a:t>
            </a:r>
            <a:r>
              <a:rPr lang="en-US" b="1" dirty="0" smtClean="0">
                <a:latin typeface="Calibri" panose="020F0502020204030204" pitchFamily="34" charset="0"/>
                <a:cs typeface="Calibri" panose="020F0502020204030204" pitchFamily="34" charset="0"/>
              </a:rPr>
              <a:t> </a:t>
            </a:r>
            <a:r>
              <a:rPr lang="en-US" b="1" dirty="0" err="1" smtClean="0">
                <a:latin typeface="Calibri" panose="020F0502020204030204" pitchFamily="34" charset="0"/>
                <a:cs typeface="Calibri" panose="020F0502020204030204" pitchFamily="34" charset="0"/>
              </a:rPr>
              <a:t>quan</a:t>
            </a:r>
            <a:r>
              <a:rPr lang="en-US" b="1" dirty="0" smtClean="0">
                <a:latin typeface="Calibri" panose="020F0502020204030204" pitchFamily="34" charset="0"/>
                <a:cs typeface="Calibri" panose="020F0502020204030204" pitchFamily="34" charset="0"/>
              </a:rPr>
              <a:t> </a:t>
            </a:r>
            <a:r>
              <a:rPr lang="en-US" b="1" dirty="0" err="1" smtClean="0">
                <a:latin typeface="Calibri" panose="020F0502020204030204" pitchFamily="34" charset="0"/>
                <a:cs typeface="Calibri" panose="020F0502020204030204" pitchFamily="34" charset="0"/>
              </a:rPr>
              <a:t>đến</a:t>
            </a:r>
            <a:r>
              <a:rPr lang="en-US" b="1" dirty="0" smtClean="0">
                <a:latin typeface="Calibri" panose="020F0502020204030204" pitchFamily="34" charset="0"/>
                <a:cs typeface="Calibri" panose="020F0502020204030204" pitchFamily="34" charset="0"/>
              </a:rPr>
              <a:t> </a:t>
            </a:r>
            <a:r>
              <a:rPr lang="en-US" b="1" dirty="0" err="1" smtClean="0">
                <a:latin typeface="Calibri" panose="020F0502020204030204" pitchFamily="34" charset="0"/>
                <a:cs typeface="Calibri" panose="020F0502020204030204" pitchFamily="34" charset="0"/>
              </a:rPr>
              <a:t>kinh</a:t>
            </a:r>
            <a:r>
              <a:rPr lang="en-US" b="1" dirty="0" smtClean="0">
                <a:latin typeface="Calibri" panose="020F0502020204030204" pitchFamily="34" charset="0"/>
                <a:cs typeface="Calibri" panose="020F0502020204030204" pitchFamily="34" charset="0"/>
              </a:rPr>
              <a:t> </a:t>
            </a:r>
            <a:r>
              <a:rPr lang="en-US" b="1" dirty="0" err="1" smtClean="0">
                <a:latin typeface="Calibri" panose="020F0502020204030204" pitchFamily="34" charset="0"/>
                <a:cs typeface="Calibri" panose="020F0502020204030204" pitchFamily="34" charset="0"/>
              </a:rPr>
              <a:t>tế</a:t>
            </a:r>
            <a:r>
              <a:rPr lang="en-US" b="1" dirty="0" smtClean="0">
                <a:latin typeface="Calibri" panose="020F0502020204030204" pitchFamily="34" charset="0"/>
                <a:cs typeface="Calibri" panose="020F0502020204030204" pitchFamily="34" charset="0"/>
              </a:rPr>
              <a:t> </a:t>
            </a:r>
            <a:r>
              <a:rPr lang="en-US" b="1" dirty="0" err="1" smtClean="0">
                <a:latin typeface="Calibri" panose="020F0502020204030204" pitchFamily="34" charset="0"/>
                <a:cs typeface="Calibri" panose="020F0502020204030204" pitchFamily="34" charset="0"/>
              </a:rPr>
              <a:t>kĩ</a:t>
            </a:r>
            <a:r>
              <a:rPr lang="en-US" b="1" dirty="0" smtClean="0">
                <a:latin typeface="Calibri" panose="020F0502020204030204" pitchFamily="34" charset="0"/>
                <a:cs typeface="Calibri" panose="020F0502020204030204" pitchFamily="34" charset="0"/>
              </a:rPr>
              <a:t> </a:t>
            </a:r>
            <a:r>
              <a:rPr lang="en-US" b="1" dirty="0" err="1" smtClean="0">
                <a:latin typeface="Calibri" panose="020F0502020204030204" pitchFamily="34" charset="0"/>
                <a:cs typeface="Calibri" panose="020F0502020204030204" pitchFamily="34" charset="0"/>
              </a:rPr>
              <a:t>thuật</a:t>
            </a: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940571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5740400" y="520700"/>
            <a:ext cx="6261100" cy="15367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smtClean="0">
                <a:latin typeface="Calibri" panose="020F0502020204030204" pitchFamily="34" charset="0"/>
                <a:cs typeface="Calibri" panose="020F0502020204030204" pitchFamily="34" charset="0"/>
              </a:rPr>
              <a:t>Do </a:t>
            </a:r>
            <a:r>
              <a:rPr lang="en-US" b="1" dirty="0" err="1" smtClean="0">
                <a:latin typeface="Calibri" panose="020F0502020204030204" pitchFamily="34" charset="0"/>
                <a:cs typeface="Calibri" panose="020F0502020204030204" pitchFamily="34" charset="0"/>
              </a:rPr>
              <a:t>sự</a:t>
            </a:r>
            <a:r>
              <a:rPr lang="en-US" b="1" dirty="0" smtClean="0">
                <a:latin typeface="Calibri" panose="020F0502020204030204" pitchFamily="34" charset="0"/>
                <a:cs typeface="Calibri" panose="020F0502020204030204" pitchFamily="34" charset="0"/>
              </a:rPr>
              <a:t> </a:t>
            </a:r>
            <a:r>
              <a:rPr lang="en-US" b="1" dirty="0" err="1" smtClean="0">
                <a:latin typeface="Calibri" panose="020F0502020204030204" pitchFamily="34" charset="0"/>
                <a:cs typeface="Calibri" panose="020F0502020204030204" pitchFamily="34" charset="0"/>
              </a:rPr>
              <a:t>phát</a:t>
            </a:r>
            <a:r>
              <a:rPr lang="en-US" b="1" dirty="0" smtClean="0">
                <a:latin typeface="Calibri" panose="020F0502020204030204" pitchFamily="34" charset="0"/>
                <a:cs typeface="Calibri" panose="020F0502020204030204" pitchFamily="34" charset="0"/>
              </a:rPr>
              <a:t> </a:t>
            </a:r>
            <a:r>
              <a:rPr lang="en-US" b="1" dirty="0" err="1" smtClean="0">
                <a:latin typeface="Calibri" panose="020F0502020204030204" pitchFamily="34" charset="0"/>
                <a:cs typeface="Calibri" panose="020F0502020204030204" pitchFamily="34" charset="0"/>
              </a:rPr>
              <a:t>triển</a:t>
            </a:r>
            <a:r>
              <a:rPr lang="en-US" b="1" dirty="0" smtClean="0">
                <a:latin typeface="Calibri" panose="020F0502020204030204" pitchFamily="34" charset="0"/>
                <a:cs typeface="Calibri" panose="020F0502020204030204" pitchFamily="34" charset="0"/>
              </a:rPr>
              <a:t> </a:t>
            </a:r>
            <a:r>
              <a:rPr lang="en-US" b="1" dirty="0" err="1" smtClean="0">
                <a:latin typeface="Calibri" panose="020F0502020204030204" pitchFamily="34" charset="0"/>
                <a:cs typeface="Calibri" panose="020F0502020204030204" pitchFamily="34" charset="0"/>
              </a:rPr>
              <a:t>của</a:t>
            </a:r>
            <a:r>
              <a:rPr lang="en-US" b="1" dirty="0" smtClean="0">
                <a:latin typeface="Calibri" panose="020F0502020204030204" pitchFamily="34" charset="0"/>
                <a:cs typeface="Calibri" panose="020F0502020204030204" pitchFamily="34" charset="0"/>
              </a:rPr>
              <a:t> </a:t>
            </a:r>
            <a:r>
              <a:rPr lang="en-US" b="1" dirty="0" err="1" smtClean="0">
                <a:latin typeface="Calibri" panose="020F0502020204030204" pitchFamily="34" charset="0"/>
                <a:cs typeface="Calibri" panose="020F0502020204030204" pitchFamily="34" charset="0"/>
              </a:rPr>
              <a:t>lực</a:t>
            </a:r>
            <a:r>
              <a:rPr lang="en-US" b="1" dirty="0" smtClean="0">
                <a:latin typeface="Calibri" panose="020F0502020204030204" pitchFamily="34" charset="0"/>
                <a:cs typeface="Calibri" panose="020F0502020204030204" pitchFamily="34" charset="0"/>
              </a:rPr>
              <a:t> </a:t>
            </a:r>
            <a:r>
              <a:rPr lang="en-US" b="1" dirty="0" err="1" smtClean="0">
                <a:latin typeface="Calibri" panose="020F0502020204030204" pitchFamily="34" charset="0"/>
                <a:cs typeface="Calibri" panose="020F0502020204030204" pitchFamily="34" charset="0"/>
              </a:rPr>
              <a:t>lượng</a:t>
            </a:r>
            <a:r>
              <a:rPr lang="en-US" b="1" dirty="0" smtClean="0">
                <a:latin typeface="Calibri" panose="020F0502020204030204" pitchFamily="34" charset="0"/>
                <a:cs typeface="Calibri" panose="020F0502020204030204" pitchFamily="34" charset="0"/>
              </a:rPr>
              <a:t> </a:t>
            </a:r>
            <a:r>
              <a:rPr lang="en-US" b="1" dirty="0" err="1" smtClean="0">
                <a:latin typeface="Calibri" panose="020F0502020204030204" pitchFamily="34" charset="0"/>
                <a:cs typeface="Calibri" panose="020F0502020204030204" pitchFamily="34" charset="0"/>
              </a:rPr>
              <a:t>sản</a:t>
            </a:r>
            <a:r>
              <a:rPr lang="en-US" b="1" dirty="0" smtClean="0">
                <a:latin typeface="Calibri" panose="020F0502020204030204" pitchFamily="34" charset="0"/>
                <a:cs typeface="Calibri" panose="020F0502020204030204" pitchFamily="34" charset="0"/>
              </a:rPr>
              <a:t> </a:t>
            </a:r>
            <a:r>
              <a:rPr lang="en-US" b="1" dirty="0" err="1" smtClean="0">
                <a:latin typeface="Calibri" panose="020F0502020204030204" pitchFamily="34" charset="0"/>
                <a:cs typeface="Calibri" panose="020F0502020204030204" pitchFamily="34" charset="0"/>
              </a:rPr>
              <a:t>xuất</a:t>
            </a:r>
            <a:r>
              <a:rPr lang="en-US" b="1" dirty="0" smtClean="0">
                <a:latin typeface="Calibri" panose="020F0502020204030204" pitchFamily="34" charset="0"/>
                <a:cs typeface="Calibri" panose="020F0502020204030204" pitchFamily="34" charset="0"/>
              </a:rPr>
              <a:t> </a:t>
            </a:r>
            <a:r>
              <a:rPr lang="en-US" b="1" dirty="0" err="1" smtClean="0">
                <a:latin typeface="Calibri" panose="020F0502020204030204" pitchFamily="34" charset="0"/>
                <a:cs typeface="Calibri" panose="020F0502020204030204" pitchFamily="34" charset="0"/>
              </a:rPr>
              <a:t>khoa</a:t>
            </a:r>
            <a:r>
              <a:rPr lang="en-US" b="1" dirty="0" smtClean="0">
                <a:latin typeface="Calibri" panose="020F0502020204030204" pitchFamily="34" charset="0"/>
                <a:cs typeface="Calibri" panose="020F0502020204030204" pitchFamily="34" charset="0"/>
              </a:rPr>
              <a:t> </a:t>
            </a:r>
            <a:r>
              <a:rPr lang="en-US" b="1" dirty="0" err="1" smtClean="0">
                <a:latin typeface="Calibri" panose="020F0502020204030204" pitchFamily="34" charset="0"/>
                <a:cs typeface="Calibri" panose="020F0502020204030204" pitchFamily="34" charset="0"/>
              </a:rPr>
              <a:t>học</a:t>
            </a:r>
            <a:r>
              <a:rPr lang="en-US" b="1" dirty="0" smtClean="0">
                <a:latin typeface="Calibri" panose="020F0502020204030204" pitchFamily="34" charset="0"/>
                <a:cs typeface="Calibri" panose="020F0502020204030204" pitchFamily="34" charset="0"/>
              </a:rPr>
              <a:t> </a:t>
            </a:r>
            <a:r>
              <a:rPr lang="en-US" b="1" dirty="0" err="1" smtClean="0">
                <a:latin typeface="Calibri" panose="020F0502020204030204" pitchFamily="34" charset="0"/>
                <a:cs typeface="Calibri" panose="020F0502020204030204" pitchFamily="34" charset="0"/>
              </a:rPr>
              <a:t>công</a:t>
            </a:r>
            <a:r>
              <a:rPr lang="en-US" b="1" dirty="0" smtClean="0">
                <a:latin typeface="Calibri" panose="020F0502020204030204" pitchFamily="34" charset="0"/>
                <a:cs typeface="Calibri" panose="020F0502020204030204" pitchFamily="34" charset="0"/>
              </a:rPr>
              <a:t> </a:t>
            </a:r>
            <a:r>
              <a:rPr lang="en-US" b="1" dirty="0" err="1" smtClean="0">
                <a:latin typeface="Calibri" panose="020F0502020204030204" pitchFamily="34" charset="0"/>
                <a:cs typeface="Calibri" panose="020F0502020204030204" pitchFamily="34" charset="0"/>
              </a:rPr>
              <a:t>nghệ</a:t>
            </a:r>
            <a:r>
              <a:rPr lang="en-US" b="1" dirty="0" smtClean="0">
                <a:latin typeface="Calibri" panose="020F0502020204030204" pitchFamily="34" charset="0"/>
                <a:cs typeface="Calibri" panose="020F0502020204030204" pitchFamily="34" charset="0"/>
              </a:rPr>
              <a:t> </a:t>
            </a:r>
            <a:r>
              <a:rPr lang="en-US" b="1" dirty="0" err="1" smtClean="0">
                <a:latin typeface="Calibri" panose="020F0502020204030204" pitchFamily="34" charset="0"/>
                <a:cs typeface="Calibri" panose="020F0502020204030204" pitchFamily="34" charset="0"/>
              </a:rPr>
              <a:t>nên</a:t>
            </a:r>
            <a:r>
              <a:rPr lang="en-US" b="1" dirty="0" smtClean="0">
                <a:latin typeface="Calibri" panose="020F0502020204030204" pitchFamily="34" charset="0"/>
                <a:cs typeface="Calibri" panose="020F0502020204030204" pitchFamily="34" charset="0"/>
              </a:rPr>
              <a:t> </a:t>
            </a:r>
            <a:r>
              <a:rPr lang="en-US" b="1" dirty="0" err="1" smtClean="0">
                <a:latin typeface="Calibri" panose="020F0502020204030204" pitchFamily="34" charset="0"/>
                <a:cs typeface="Calibri" panose="020F0502020204030204" pitchFamily="34" charset="0"/>
              </a:rPr>
              <a:t>đã</a:t>
            </a:r>
            <a:r>
              <a:rPr lang="en-US" b="1" dirty="0" smtClean="0">
                <a:latin typeface="Calibri" panose="020F0502020204030204" pitchFamily="34" charset="0"/>
                <a:cs typeface="Calibri" panose="020F0502020204030204" pitchFamily="34" charset="0"/>
              </a:rPr>
              <a:t> </a:t>
            </a:r>
            <a:r>
              <a:rPr lang="en-US" b="1" dirty="0" err="1" smtClean="0">
                <a:latin typeface="Calibri" panose="020F0502020204030204" pitchFamily="34" charset="0"/>
                <a:cs typeface="Calibri" panose="020F0502020204030204" pitchFamily="34" charset="0"/>
              </a:rPr>
              <a:t>xuất</a:t>
            </a:r>
            <a:r>
              <a:rPr lang="en-US" b="1" dirty="0" smtClean="0">
                <a:latin typeface="Calibri" panose="020F0502020204030204" pitchFamily="34" charset="0"/>
                <a:cs typeface="Calibri" panose="020F0502020204030204" pitchFamily="34" charset="0"/>
              </a:rPr>
              <a:t> </a:t>
            </a:r>
            <a:r>
              <a:rPr lang="en-US" b="1" dirty="0" err="1" smtClean="0">
                <a:latin typeface="Calibri" panose="020F0502020204030204" pitchFamily="34" charset="0"/>
                <a:cs typeface="Calibri" panose="020F0502020204030204" pitchFamily="34" charset="0"/>
              </a:rPr>
              <a:t>hiện</a:t>
            </a:r>
            <a:r>
              <a:rPr lang="en-US" b="1" dirty="0" smtClean="0">
                <a:latin typeface="Calibri" panose="020F0502020204030204" pitchFamily="34" charset="0"/>
                <a:cs typeface="Calibri" panose="020F0502020204030204" pitchFamily="34" charset="0"/>
              </a:rPr>
              <a:t> </a:t>
            </a:r>
            <a:r>
              <a:rPr lang="en-US" b="1" dirty="0" err="1" smtClean="0">
                <a:latin typeface="Calibri" panose="020F0502020204030204" pitchFamily="34" charset="0"/>
                <a:cs typeface="Calibri" panose="020F0502020204030204" pitchFamily="34" charset="0"/>
              </a:rPr>
              <a:t>những</a:t>
            </a:r>
            <a:r>
              <a:rPr lang="en-US" b="1" dirty="0" smtClean="0">
                <a:latin typeface="Calibri" panose="020F0502020204030204" pitchFamily="34" charset="0"/>
                <a:cs typeface="Calibri" panose="020F0502020204030204" pitchFamily="34" charset="0"/>
              </a:rPr>
              <a:t> </a:t>
            </a:r>
            <a:r>
              <a:rPr lang="en-US" b="1" dirty="0" err="1" smtClean="0">
                <a:latin typeface="Calibri" panose="020F0502020204030204" pitchFamily="34" charset="0"/>
                <a:cs typeface="Calibri" panose="020F0502020204030204" pitchFamily="34" charset="0"/>
              </a:rPr>
              <a:t>hình</a:t>
            </a:r>
            <a:r>
              <a:rPr lang="en-US" b="1" dirty="0" smtClean="0">
                <a:latin typeface="Calibri" panose="020F0502020204030204" pitchFamily="34" charset="0"/>
                <a:cs typeface="Calibri" panose="020F0502020204030204" pitchFamily="34" charset="0"/>
              </a:rPr>
              <a:t> </a:t>
            </a:r>
            <a:r>
              <a:rPr lang="en-US" b="1" dirty="0" err="1" smtClean="0">
                <a:latin typeface="Calibri" panose="020F0502020204030204" pitchFamily="34" charset="0"/>
                <a:cs typeface="Calibri" panose="020F0502020204030204" pitchFamily="34" charset="0"/>
              </a:rPr>
              <a:t>thức</a:t>
            </a:r>
            <a:r>
              <a:rPr lang="en-US" b="1" dirty="0" smtClean="0">
                <a:latin typeface="Calibri" panose="020F0502020204030204" pitchFamily="34" charset="0"/>
                <a:cs typeface="Calibri" panose="020F0502020204030204" pitchFamily="34" charset="0"/>
              </a:rPr>
              <a:t> </a:t>
            </a:r>
            <a:r>
              <a:rPr lang="en-US" b="1" dirty="0" err="1" smtClean="0">
                <a:latin typeface="Calibri" panose="020F0502020204030204" pitchFamily="34" charset="0"/>
                <a:cs typeface="Calibri" panose="020F0502020204030204" pitchFamily="34" charset="0"/>
              </a:rPr>
              <a:t>tổ</a:t>
            </a:r>
            <a:r>
              <a:rPr lang="en-US" b="1" dirty="0" smtClean="0">
                <a:latin typeface="Calibri" panose="020F0502020204030204" pitchFamily="34" charset="0"/>
                <a:cs typeface="Calibri" panose="020F0502020204030204" pitchFamily="34" charset="0"/>
              </a:rPr>
              <a:t> </a:t>
            </a:r>
            <a:r>
              <a:rPr lang="en-US" b="1" dirty="0" err="1" smtClean="0">
                <a:latin typeface="Calibri" panose="020F0502020204030204" pitchFamily="34" charset="0"/>
                <a:cs typeface="Calibri" panose="020F0502020204030204" pitchFamily="34" charset="0"/>
              </a:rPr>
              <a:t>chức</a:t>
            </a:r>
            <a:r>
              <a:rPr lang="en-US" b="1" dirty="0" smtClean="0">
                <a:latin typeface="Calibri" panose="020F0502020204030204" pitchFamily="34" charset="0"/>
                <a:cs typeface="Calibri" panose="020F0502020204030204" pitchFamily="34" charset="0"/>
              </a:rPr>
              <a:t> </a:t>
            </a:r>
            <a:r>
              <a:rPr lang="en-US" b="1" dirty="0" err="1" smtClean="0">
                <a:latin typeface="Calibri" panose="020F0502020204030204" pitchFamily="34" charset="0"/>
                <a:cs typeface="Calibri" panose="020F0502020204030204" pitchFamily="34" charset="0"/>
              </a:rPr>
              <a:t>độc</a:t>
            </a:r>
            <a:r>
              <a:rPr lang="en-US" b="1" dirty="0" smtClean="0">
                <a:latin typeface="Calibri" panose="020F0502020204030204" pitchFamily="34" charset="0"/>
                <a:cs typeface="Calibri" panose="020F0502020204030204" pitchFamily="34" charset="0"/>
              </a:rPr>
              <a:t> </a:t>
            </a:r>
            <a:r>
              <a:rPr lang="en-US" b="1" dirty="0" err="1" smtClean="0">
                <a:latin typeface="Calibri" panose="020F0502020204030204" pitchFamily="34" charset="0"/>
                <a:cs typeface="Calibri" panose="020F0502020204030204" pitchFamily="34" charset="0"/>
              </a:rPr>
              <a:t>quyền</a:t>
            </a:r>
            <a:r>
              <a:rPr lang="en-US" b="1" dirty="0" smtClean="0">
                <a:latin typeface="Calibri" panose="020F0502020204030204" pitchFamily="34" charset="0"/>
                <a:cs typeface="Calibri" panose="020F0502020204030204" pitchFamily="34" charset="0"/>
              </a:rPr>
              <a:t> </a:t>
            </a:r>
            <a:r>
              <a:rPr lang="en-US" b="1" dirty="0" err="1" smtClean="0">
                <a:latin typeface="Calibri" panose="020F0502020204030204" pitchFamily="34" charset="0"/>
                <a:cs typeface="Calibri" panose="020F0502020204030204" pitchFamily="34" charset="0"/>
              </a:rPr>
              <a:t>mới</a:t>
            </a:r>
            <a:endParaRPr lang="en-US" b="1" dirty="0">
              <a:latin typeface="Calibri" panose="020F0502020204030204" pitchFamily="34" charset="0"/>
              <a:cs typeface="Calibri" panose="020F0502020204030204" pitchFamily="34" charset="0"/>
            </a:endParaRPr>
          </a:p>
        </p:txBody>
      </p:sp>
      <p:sp>
        <p:nvSpPr>
          <p:cNvPr id="5" name="Down Arrow 4"/>
          <p:cNvSpPr/>
          <p:nvPr/>
        </p:nvSpPr>
        <p:spPr>
          <a:xfrm>
            <a:off x="6337300" y="2057400"/>
            <a:ext cx="495300" cy="6223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531279551"/>
              </p:ext>
            </p:extLst>
          </p:nvPr>
        </p:nvGraphicFramePr>
        <p:xfrm>
          <a:off x="812800" y="2679700"/>
          <a:ext cx="11074400" cy="3098800"/>
        </p:xfrm>
        <a:graphic>
          <a:graphicData uri="http://schemas.openxmlformats.org/drawingml/2006/table">
            <a:tbl>
              <a:tblPr firstRow="1" bandRow="1">
                <a:tableStyleId>{5C22544A-7EE6-4342-B048-85BDC9FD1C3A}</a:tableStyleId>
              </a:tblPr>
              <a:tblGrid>
                <a:gridCol w="2677502">
                  <a:extLst>
                    <a:ext uri="{9D8B030D-6E8A-4147-A177-3AD203B41FA5}">
                      <a16:colId xmlns:a16="http://schemas.microsoft.com/office/drawing/2014/main" xmlns="" val="3832630548"/>
                    </a:ext>
                  </a:extLst>
                </a:gridCol>
                <a:gridCol w="8396898">
                  <a:extLst>
                    <a:ext uri="{9D8B030D-6E8A-4147-A177-3AD203B41FA5}">
                      <a16:colId xmlns:a16="http://schemas.microsoft.com/office/drawing/2014/main" xmlns="" val="884561822"/>
                    </a:ext>
                  </a:extLst>
                </a:gridCol>
              </a:tblGrid>
              <a:tr h="1549400">
                <a:tc>
                  <a:txBody>
                    <a:bodyPr/>
                    <a:lstStyle/>
                    <a:p>
                      <a:pPr algn="l"/>
                      <a:r>
                        <a:rPr lang="en-US" sz="3200" b="1" dirty="0" smtClean="0"/>
                        <a:t>concern</a:t>
                      </a:r>
                      <a:endParaRPr lang="en-US" sz="3200" b="1" dirty="0"/>
                    </a:p>
                  </a:txBody>
                  <a:tcPr/>
                </a:tc>
                <a:tc>
                  <a:txBody>
                    <a:bodyPr/>
                    <a:lstStyle/>
                    <a:p>
                      <a:r>
                        <a:rPr lang="en-US" dirty="0" err="1" smtClean="0"/>
                        <a:t>Tổ</a:t>
                      </a:r>
                      <a:r>
                        <a:rPr lang="en-US" dirty="0" smtClean="0"/>
                        <a:t> </a:t>
                      </a:r>
                      <a:r>
                        <a:rPr lang="en-US" dirty="0" err="1" smtClean="0"/>
                        <a:t>chức</a:t>
                      </a:r>
                      <a:r>
                        <a:rPr lang="en-US" baseline="0" dirty="0" smtClean="0"/>
                        <a:t> </a:t>
                      </a:r>
                      <a:r>
                        <a:rPr lang="en-US" baseline="0" dirty="0" err="1" smtClean="0"/>
                        <a:t>độ</a:t>
                      </a:r>
                      <a:r>
                        <a:rPr lang="en-US" baseline="0" dirty="0" smtClean="0"/>
                        <a:t> </a:t>
                      </a:r>
                      <a:r>
                        <a:rPr lang="en-US" baseline="0" dirty="0" err="1" smtClean="0"/>
                        <a:t>quyền</a:t>
                      </a:r>
                      <a:r>
                        <a:rPr lang="en-US" baseline="0" dirty="0" smtClean="0"/>
                        <a:t> </a:t>
                      </a:r>
                      <a:r>
                        <a:rPr lang="en-US" baseline="0" dirty="0" err="1" smtClean="0"/>
                        <a:t>đa</a:t>
                      </a:r>
                      <a:r>
                        <a:rPr lang="en-US" baseline="0" dirty="0" smtClean="0"/>
                        <a:t> </a:t>
                      </a:r>
                      <a:r>
                        <a:rPr lang="en-US" baseline="0" dirty="0" err="1" smtClean="0"/>
                        <a:t>ngành</a:t>
                      </a:r>
                      <a:r>
                        <a:rPr lang="en-US" baseline="0" dirty="0" smtClean="0"/>
                        <a:t>, </a:t>
                      </a:r>
                      <a:r>
                        <a:rPr lang="en-US" baseline="0" dirty="0" err="1" smtClean="0"/>
                        <a:t>thành</a:t>
                      </a:r>
                      <a:r>
                        <a:rPr lang="en-US" baseline="0" dirty="0" smtClean="0"/>
                        <a:t> </a:t>
                      </a:r>
                      <a:r>
                        <a:rPr lang="en-US" baseline="0" dirty="0" err="1" smtClean="0"/>
                        <a:t>phần</a:t>
                      </a:r>
                      <a:r>
                        <a:rPr lang="en-US" baseline="0" dirty="0" smtClean="0"/>
                        <a:t> </a:t>
                      </a:r>
                      <a:r>
                        <a:rPr lang="en-US" baseline="0" dirty="0" err="1" smtClean="0"/>
                        <a:t>của</a:t>
                      </a:r>
                      <a:r>
                        <a:rPr lang="en-US" baseline="0" dirty="0" smtClean="0"/>
                        <a:t> </a:t>
                      </a:r>
                      <a:r>
                        <a:rPr lang="en-US" baseline="0" dirty="0" err="1" smtClean="0"/>
                        <a:t>nó</a:t>
                      </a:r>
                      <a:r>
                        <a:rPr lang="en-US" baseline="0" dirty="0" smtClean="0"/>
                        <a:t> </a:t>
                      </a:r>
                      <a:r>
                        <a:rPr lang="en-US" baseline="0" dirty="0" err="1" smtClean="0"/>
                        <a:t>là</a:t>
                      </a:r>
                      <a:r>
                        <a:rPr lang="en-US" baseline="0" dirty="0" smtClean="0"/>
                        <a:t> </a:t>
                      </a:r>
                      <a:r>
                        <a:rPr lang="en-US" baseline="0" dirty="0" err="1" smtClean="0"/>
                        <a:t>có</a:t>
                      </a:r>
                      <a:r>
                        <a:rPr lang="en-US" baseline="0" dirty="0" smtClean="0"/>
                        <a:t> </a:t>
                      </a:r>
                      <a:r>
                        <a:rPr lang="en-US" baseline="0" dirty="0" err="1" smtClean="0"/>
                        <a:t>hàng</a:t>
                      </a:r>
                      <a:r>
                        <a:rPr lang="en-US" baseline="0" dirty="0" smtClean="0"/>
                        <a:t> </a:t>
                      </a:r>
                      <a:r>
                        <a:rPr lang="en-US" baseline="0" dirty="0" err="1" smtClean="0"/>
                        <a:t>trăm</a:t>
                      </a:r>
                      <a:r>
                        <a:rPr lang="en-US" baseline="0" dirty="0" smtClean="0"/>
                        <a:t> </a:t>
                      </a:r>
                      <a:r>
                        <a:rPr lang="en-US" baseline="0" dirty="0" err="1" smtClean="0"/>
                        <a:t>xí</a:t>
                      </a:r>
                      <a:r>
                        <a:rPr lang="en-US" baseline="0" dirty="0" smtClean="0"/>
                        <a:t> </a:t>
                      </a:r>
                      <a:r>
                        <a:rPr lang="en-US" baseline="0" dirty="0" err="1" smtClean="0"/>
                        <a:t>nghiệp</a:t>
                      </a:r>
                      <a:r>
                        <a:rPr lang="en-US" baseline="0" dirty="0" smtClean="0"/>
                        <a:t> </a:t>
                      </a:r>
                      <a:r>
                        <a:rPr lang="en-US" baseline="0" dirty="0" err="1" smtClean="0"/>
                        <a:t>có</a:t>
                      </a:r>
                      <a:r>
                        <a:rPr lang="en-US" baseline="0" dirty="0" smtClean="0"/>
                        <a:t> </a:t>
                      </a:r>
                      <a:r>
                        <a:rPr lang="en-US" baseline="0" dirty="0" err="1" smtClean="0"/>
                        <a:t>quan</a:t>
                      </a:r>
                      <a:r>
                        <a:rPr lang="en-US" baseline="0" dirty="0" smtClean="0"/>
                        <a:t> </a:t>
                      </a:r>
                      <a:r>
                        <a:rPr lang="en-US" baseline="0" dirty="0" err="1" smtClean="0"/>
                        <a:t>hệ</a:t>
                      </a:r>
                      <a:r>
                        <a:rPr lang="en-US" baseline="0" dirty="0" smtClean="0"/>
                        <a:t> </a:t>
                      </a:r>
                      <a:r>
                        <a:rPr lang="en-US" baseline="0" dirty="0" err="1" smtClean="0"/>
                        <a:t>với</a:t>
                      </a:r>
                      <a:r>
                        <a:rPr lang="en-US" baseline="0" dirty="0" smtClean="0"/>
                        <a:t> </a:t>
                      </a:r>
                      <a:r>
                        <a:rPr lang="en-US" baseline="0" dirty="0" err="1" smtClean="0"/>
                        <a:t>những</a:t>
                      </a:r>
                      <a:r>
                        <a:rPr lang="en-US" baseline="0" dirty="0" smtClean="0"/>
                        <a:t> </a:t>
                      </a:r>
                      <a:r>
                        <a:rPr lang="en-US" baseline="0" dirty="0" err="1" smtClean="0"/>
                        <a:t>ngành</a:t>
                      </a:r>
                      <a:r>
                        <a:rPr lang="en-US" baseline="0" dirty="0" smtClean="0"/>
                        <a:t> </a:t>
                      </a:r>
                      <a:r>
                        <a:rPr lang="en-US" baseline="0" dirty="0" err="1" smtClean="0"/>
                        <a:t>khác</a:t>
                      </a:r>
                      <a:r>
                        <a:rPr lang="en-US" baseline="0" dirty="0" smtClean="0"/>
                        <a:t> </a:t>
                      </a:r>
                      <a:r>
                        <a:rPr lang="en-US" baseline="0" dirty="0" err="1" smtClean="0"/>
                        <a:t>nhau</a:t>
                      </a:r>
                      <a:r>
                        <a:rPr lang="en-US" baseline="0" dirty="0" smtClean="0"/>
                        <a:t> </a:t>
                      </a:r>
                      <a:r>
                        <a:rPr lang="en-US" baseline="0" dirty="0" err="1" smtClean="0"/>
                        <a:t>và</a:t>
                      </a:r>
                      <a:r>
                        <a:rPr lang="en-US" baseline="0" dirty="0" smtClean="0"/>
                        <a:t> </a:t>
                      </a:r>
                      <a:r>
                        <a:rPr lang="en-US" baseline="0" dirty="0" err="1" smtClean="0"/>
                        <a:t>được</a:t>
                      </a:r>
                      <a:r>
                        <a:rPr lang="en-US" baseline="0" dirty="0" smtClean="0"/>
                        <a:t> </a:t>
                      </a:r>
                      <a:r>
                        <a:rPr lang="en-US" baseline="0" dirty="0" err="1" smtClean="0"/>
                        <a:t>phân</a:t>
                      </a:r>
                      <a:r>
                        <a:rPr lang="en-US" baseline="0" dirty="0" smtClean="0"/>
                        <a:t> </a:t>
                      </a:r>
                      <a:r>
                        <a:rPr lang="en-US" baseline="0" dirty="0" err="1" smtClean="0"/>
                        <a:t>bố</a:t>
                      </a:r>
                      <a:r>
                        <a:rPr lang="en-US" baseline="0" dirty="0" smtClean="0"/>
                        <a:t> ở </a:t>
                      </a:r>
                      <a:r>
                        <a:rPr lang="en-US" baseline="0" dirty="0" err="1" smtClean="0"/>
                        <a:t>nhiều</a:t>
                      </a:r>
                      <a:r>
                        <a:rPr lang="en-US" baseline="0" dirty="0" smtClean="0"/>
                        <a:t> </a:t>
                      </a:r>
                      <a:r>
                        <a:rPr lang="en-US" baseline="0" dirty="0" err="1" smtClean="0"/>
                        <a:t>nước</a:t>
                      </a:r>
                      <a:endParaRPr lang="en-US" dirty="0"/>
                    </a:p>
                  </a:txBody>
                  <a:tcPr/>
                </a:tc>
                <a:extLst>
                  <a:ext uri="{0D108BD9-81ED-4DB2-BD59-A6C34878D82A}">
                    <a16:rowId xmlns:a16="http://schemas.microsoft.com/office/drawing/2014/main" xmlns="" val="1166371380"/>
                  </a:ext>
                </a:extLst>
              </a:tr>
              <a:tr h="1549400">
                <a:tc>
                  <a:txBody>
                    <a:bodyPr/>
                    <a:lstStyle/>
                    <a:p>
                      <a:pPr algn="l"/>
                      <a:r>
                        <a:rPr lang="en-US" sz="2400" b="1" dirty="0" smtClean="0"/>
                        <a:t>Conglomerate</a:t>
                      </a:r>
                      <a:endParaRPr lang="en-US" sz="2400" b="1" dirty="0"/>
                    </a:p>
                  </a:txBody>
                  <a:tcPr/>
                </a:tc>
                <a:tc>
                  <a:txBody>
                    <a:bodyPr/>
                    <a:lstStyle/>
                    <a:p>
                      <a:r>
                        <a:rPr lang="en-US" dirty="0" err="1" smtClean="0"/>
                        <a:t>Kết</a:t>
                      </a:r>
                      <a:r>
                        <a:rPr lang="en-US" dirty="0" smtClean="0"/>
                        <a:t> </a:t>
                      </a:r>
                      <a:r>
                        <a:rPr lang="en-US" dirty="0" err="1" smtClean="0"/>
                        <a:t>hợp</a:t>
                      </a:r>
                      <a:r>
                        <a:rPr lang="en-US" baseline="0" dirty="0" smtClean="0"/>
                        <a:t> </a:t>
                      </a:r>
                      <a:r>
                        <a:rPr lang="en-US" baseline="0" dirty="0" err="1" smtClean="0"/>
                        <a:t>của</a:t>
                      </a:r>
                      <a:r>
                        <a:rPr lang="en-US" baseline="0" dirty="0" smtClean="0"/>
                        <a:t> </a:t>
                      </a:r>
                      <a:r>
                        <a:rPr lang="en-US" baseline="0" dirty="0" err="1" smtClean="0"/>
                        <a:t>chục</a:t>
                      </a:r>
                      <a:r>
                        <a:rPr lang="en-US" baseline="0" dirty="0" smtClean="0"/>
                        <a:t> hang </a:t>
                      </a:r>
                      <a:r>
                        <a:rPr lang="en-US" baseline="0" dirty="0" err="1" smtClean="0"/>
                        <a:t>vừa</a:t>
                      </a:r>
                      <a:r>
                        <a:rPr lang="en-US" baseline="0" dirty="0" smtClean="0"/>
                        <a:t> </a:t>
                      </a:r>
                      <a:r>
                        <a:rPr lang="en-US" baseline="0" dirty="0" err="1" smtClean="0"/>
                        <a:t>và</a:t>
                      </a:r>
                      <a:r>
                        <a:rPr lang="en-US" baseline="0" dirty="0" smtClean="0"/>
                        <a:t> </a:t>
                      </a:r>
                      <a:r>
                        <a:rPr lang="en-US" baseline="0" dirty="0" err="1" smtClean="0"/>
                        <a:t>nhỏ</a:t>
                      </a:r>
                      <a:r>
                        <a:rPr lang="en-US" baseline="0" dirty="0" smtClean="0"/>
                        <a:t> </a:t>
                      </a:r>
                      <a:r>
                        <a:rPr lang="en-US" baseline="0" dirty="0" err="1" smtClean="0"/>
                        <a:t>không</a:t>
                      </a:r>
                      <a:r>
                        <a:rPr lang="en-US" baseline="0" dirty="0" smtClean="0"/>
                        <a:t> </a:t>
                      </a:r>
                      <a:r>
                        <a:rPr lang="en-US" baseline="0" dirty="0" err="1" smtClean="0"/>
                        <a:t>liên</a:t>
                      </a:r>
                      <a:r>
                        <a:rPr lang="en-US" baseline="0" dirty="0" smtClean="0"/>
                        <a:t> </a:t>
                      </a:r>
                      <a:r>
                        <a:rPr lang="en-US" baseline="0" dirty="0" err="1" smtClean="0"/>
                        <a:t>quan</a:t>
                      </a:r>
                      <a:r>
                        <a:rPr lang="en-US" baseline="0" dirty="0" smtClean="0"/>
                        <a:t> </a:t>
                      </a:r>
                      <a:r>
                        <a:rPr lang="en-US" baseline="0" dirty="0" err="1" smtClean="0"/>
                        <a:t>trực</a:t>
                      </a:r>
                      <a:r>
                        <a:rPr lang="en-US" baseline="0" dirty="0" smtClean="0"/>
                        <a:t> </a:t>
                      </a:r>
                      <a:r>
                        <a:rPr lang="en-US" baseline="0" dirty="0" err="1" smtClean="0"/>
                        <a:t>tiếp</a:t>
                      </a:r>
                      <a:r>
                        <a:rPr lang="en-US" baseline="0" dirty="0" smtClean="0"/>
                        <a:t> </a:t>
                      </a:r>
                      <a:r>
                        <a:rPr lang="en-US" baseline="0" dirty="0" err="1" smtClean="0"/>
                        <a:t>về</a:t>
                      </a:r>
                      <a:r>
                        <a:rPr lang="en-US" baseline="0" dirty="0" smtClean="0"/>
                        <a:t> </a:t>
                      </a:r>
                      <a:r>
                        <a:rPr lang="en-US" baseline="0" dirty="0" err="1" smtClean="0"/>
                        <a:t>sản</a:t>
                      </a:r>
                      <a:r>
                        <a:rPr lang="en-US" baseline="0" dirty="0" smtClean="0"/>
                        <a:t> </a:t>
                      </a:r>
                      <a:r>
                        <a:rPr lang="en-US" baseline="0" dirty="0" err="1" smtClean="0"/>
                        <a:t>xuất</a:t>
                      </a:r>
                      <a:r>
                        <a:rPr lang="en-US" baseline="0" dirty="0" smtClean="0"/>
                        <a:t>. </a:t>
                      </a:r>
                      <a:r>
                        <a:rPr lang="en-US" baseline="0" dirty="0" err="1" smtClean="0"/>
                        <a:t>Mục</a:t>
                      </a:r>
                      <a:r>
                        <a:rPr lang="en-US" baseline="0" dirty="0" smtClean="0"/>
                        <a:t> </a:t>
                      </a:r>
                      <a:r>
                        <a:rPr lang="en-US" baseline="0" dirty="0" err="1" smtClean="0"/>
                        <a:t>đích</a:t>
                      </a:r>
                      <a:r>
                        <a:rPr lang="en-US" baseline="0" dirty="0" smtClean="0"/>
                        <a:t> </a:t>
                      </a:r>
                      <a:r>
                        <a:rPr lang="en-US" baseline="0" dirty="0" err="1" smtClean="0"/>
                        <a:t>thu</a:t>
                      </a:r>
                      <a:r>
                        <a:rPr lang="en-US" baseline="0" dirty="0" smtClean="0"/>
                        <a:t> </a:t>
                      </a:r>
                      <a:r>
                        <a:rPr lang="en-US" baseline="0" dirty="0" err="1" smtClean="0"/>
                        <a:t>lợi</a:t>
                      </a:r>
                      <a:r>
                        <a:rPr lang="en-US" baseline="0" dirty="0" smtClean="0"/>
                        <a:t> </a:t>
                      </a:r>
                      <a:r>
                        <a:rPr lang="en-US" baseline="0" dirty="0" err="1" smtClean="0"/>
                        <a:t>từ</a:t>
                      </a:r>
                      <a:r>
                        <a:rPr lang="en-US" baseline="0" dirty="0" smtClean="0"/>
                        <a:t> </a:t>
                      </a:r>
                      <a:r>
                        <a:rPr lang="en-US" baseline="0" dirty="0" err="1" smtClean="0"/>
                        <a:t>chứng</a:t>
                      </a:r>
                      <a:r>
                        <a:rPr lang="en-US" baseline="0" dirty="0" smtClean="0"/>
                        <a:t> </a:t>
                      </a:r>
                      <a:r>
                        <a:rPr lang="en-US" baseline="0" dirty="0" err="1" smtClean="0"/>
                        <a:t>khoán</a:t>
                      </a:r>
                      <a:endParaRPr lang="en-US" dirty="0"/>
                    </a:p>
                  </a:txBody>
                  <a:tcPr/>
                </a:tc>
                <a:extLst>
                  <a:ext uri="{0D108BD9-81ED-4DB2-BD59-A6C34878D82A}">
                    <a16:rowId xmlns:a16="http://schemas.microsoft.com/office/drawing/2014/main" xmlns="" val="3965664064"/>
                  </a:ext>
                </a:extLst>
              </a:tr>
            </a:tbl>
          </a:graphicData>
        </a:graphic>
      </p:graphicFrame>
    </p:spTree>
    <p:extLst>
      <p:ext uri="{BB962C8B-B14F-4D97-AF65-F5344CB8AC3E}">
        <p14:creationId xmlns:p14="http://schemas.microsoft.com/office/powerpoint/2010/main" val="27663134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196869575"/>
              </p:ext>
            </p:extLst>
          </p:nvPr>
        </p:nvGraphicFramePr>
        <p:xfrm>
          <a:off x="2397759" y="2050375"/>
          <a:ext cx="7512593" cy="4167544"/>
        </p:xfrm>
        <a:graphic>
          <a:graphicData uri="http://schemas.openxmlformats.org/drawingml/2006/table">
            <a:tbl>
              <a:tblPr firstRow="1" bandRow="1">
                <a:tableStyleId>{00A15C55-8517-42AA-B614-E9B94910E393}</a:tableStyleId>
              </a:tblPr>
              <a:tblGrid>
                <a:gridCol w="894590">
                  <a:extLst>
                    <a:ext uri="{9D8B030D-6E8A-4147-A177-3AD203B41FA5}">
                      <a16:colId xmlns:a16="http://schemas.microsoft.com/office/drawing/2014/main" xmlns="" val="20000"/>
                    </a:ext>
                  </a:extLst>
                </a:gridCol>
                <a:gridCol w="1344835">
                  <a:extLst>
                    <a:ext uri="{9D8B030D-6E8A-4147-A177-3AD203B41FA5}">
                      <a16:colId xmlns:a16="http://schemas.microsoft.com/office/drawing/2014/main" xmlns="" val="20001"/>
                    </a:ext>
                  </a:extLst>
                </a:gridCol>
                <a:gridCol w="5273168">
                  <a:extLst>
                    <a:ext uri="{9D8B030D-6E8A-4147-A177-3AD203B41FA5}">
                      <a16:colId xmlns:a16="http://schemas.microsoft.com/office/drawing/2014/main" xmlns="" val="20002"/>
                    </a:ext>
                  </a:extLst>
                </a:gridCol>
              </a:tblGrid>
              <a:tr h="466210">
                <a:tc>
                  <a:txBody>
                    <a:bodyPr/>
                    <a:lstStyle/>
                    <a:p>
                      <a:pPr algn="ctr"/>
                      <a:r>
                        <a:rPr lang="en-US" dirty="0" smtClean="0">
                          <a:latin typeface="Calibri" panose="020F0502020204030204" pitchFamily="34" charset="0"/>
                          <a:cs typeface="Calibri" panose="020F0502020204030204" pitchFamily="34" charset="0"/>
                        </a:rPr>
                        <a:t>STT</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MSSV</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err="1" smtClean="0">
                          <a:latin typeface="Calibri" panose="020F0502020204030204" pitchFamily="34" charset="0"/>
                          <a:cs typeface="Calibri" panose="020F0502020204030204" pitchFamily="34" charset="0"/>
                        </a:rPr>
                        <a:t>Họ</a:t>
                      </a:r>
                      <a:r>
                        <a:rPr lang="en-US" baseline="0" dirty="0" smtClean="0">
                          <a:latin typeface="Calibri" panose="020F0502020204030204" pitchFamily="34" charset="0"/>
                          <a:cs typeface="Calibri" panose="020F0502020204030204" pitchFamily="34" charset="0"/>
                        </a:rPr>
                        <a:t> </a:t>
                      </a:r>
                      <a:r>
                        <a:rPr lang="en-US" baseline="0" dirty="0" err="1" smtClean="0">
                          <a:latin typeface="Calibri" panose="020F0502020204030204" pitchFamily="34" charset="0"/>
                          <a:cs typeface="Calibri" panose="020F0502020204030204" pitchFamily="34" charset="0"/>
                        </a:rPr>
                        <a:t>và</a:t>
                      </a:r>
                      <a:r>
                        <a:rPr lang="en-US" baseline="0" dirty="0" smtClean="0">
                          <a:latin typeface="Calibri" panose="020F0502020204030204" pitchFamily="34" charset="0"/>
                          <a:cs typeface="Calibri" panose="020F0502020204030204" pitchFamily="34" charset="0"/>
                        </a:rPr>
                        <a:t> </a:t>
                      </a:r>
                      <a:r>
                        <a:rPr lang="en-US" baseline="0" dirty="0" err="1" smtClean="0">
                          <a:latin typeface="Calibri" panose="020F0502020204030204" pitchFamily="34" charset="0"/>
                          <a:cs typeface="Calibri" panose="020F0502020204030204" pitchFamily="34" charset="0"/>
                        </a:rPr>
                        <a:t>tên</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xmlns="" val="10000"/>
                  </a:ext>
                </a:extLst>
              </a:tr>
              <a:tr h="528762">
                <a:tc>
                  <a:txBody>
                    <a:bodyPr/>
                    <a:lstStyle/>
                    <a:p>
                      <a:pPr algn="ctr"/>
                      <a:r>
                        <a:rPr lang="en-US" dirty="0" smtClean="0">
                          <a:latin typeface="Calibri" panose="020F0502020204030204" pitchFamily="34" charset="0"/>
                          <a:cs typeface="Calibri" panose="020F0502020204030204" pitchFamily="34" charset="0"/>
                        </a:rPr>
                        <a:t>1</a:t>
                      </a:r>
                      <a:endParaRPr lang="en-US" dirty="0">
                        <a:latin typeface="Calibri" panose="020F0502020204030204" pitchFamily="34" charset="0"/>
                        <a:cs typeface="Calibri" panose="020F0502020204030204" pitchFamily="34" charset="0"/>
                      </a:endParaRPr>
                    </a:p>
                  </a:txBody>
                  <a:tcPr/>
                </a:tc>
                <a:tc>
                  <a:txBody>
                    <a:bodyPr/>
                    <a:lstStyle/>
                    <a:p>
                      <a:r>
                        <a:rPr lang="en-US" dirty="0" smtClean="0">
                          <a:latin typeface="Calibri" panose="020F0502020204030204" pitchFamily="34" charset="0"/>
                          <a:cs typeface="Calibri" panose="020F0502020204030204" pitchFamily="34" charset="0"/>
                        </a:rPr>
                        <a:t>221065</a:t>
                      </a:r>
                      <a:endParaRPr lang="en-US" dirty="0">
                        <a:latin typeface="Calibri" panose="020F0502020204030204" pitchFamily="34" charset="0"/>
                        <a:cs typeface="Calibri" panose="020F0502020204030204" pitchFamily="34" charset="0"/>
                      </a:endParaRPr>
                    </a:p>
                  </a:txBody>
                  <a:tcPr/>
                </a:tc>
                <a:tc>
                  <a:txBody>
                    <a:bodyPr/>
                    <a:lstStyle/>
                    <a:p>
                      <a:r>
                        <a:rPr lang="en-US" dirty="0" err="1" smtClean="0">
                          <a:latin typeface="Calibri" panose="020F0502020204030204" pitchFamily="34" charset="0"/>
                          <a:cs typeface="Calibri" panose="020F0502020204030204" pitchFamily="34" charset="0"/>
                        </a:rPr>
                        <a:t>Trịnh</a:t>
                      </a:r>
                      <a:r>
                        <a:rPr lang="en-US" baseline="0" dirty="0" smtClean="0">
                          <a:latin typeface="Calibri" panose="020F0502020204030204" pitchFamily="34" charset="0"/>
                          <a:cs typeface="Calibri" panose="020F0502020204030204" pitchFamily="34" charset="0"/>
                        </a:rPr>
                        <a:t> </a:t>
                      </a:r>
                      <a:r>
                        <a:rPr lang="en-US" baseline="0" dirty="0" err="1" smtClean="0">
                          <a:latin typeface="Calibri" panose="020F0502020204030204" pitchFamily="34" charset="0"/>
                          <a:cs typeface="Calibri" panose="020F0502020204030204" pitchFamily="34" charset="0"/>
                        </a:rPr>
                        <a:t>Xuân</a:t>
                      </a:r>
                      <a:r>
                        <a:rPr lang="en-US" baseline="0" dirty="0" smtClean="0">
                          <a:latin typeface="Calibri" panose="020F0502020204030204" pitchFamily="34" charset="0"/>
                          <a:cs typeface="Calibri" panose="020F0502020204030204" pitchFamily="34" charset="0"/>
                        </a:rPr>
                        <a:t> </a:t>
                      </a:r>
                      <a:r>
                        <a:rPr lang="en-US" baseline="0" dirty="0" err="1" smtClean="0">
                          <a:latin typeface="Calibri" panose="020F0502020204030204" pitchFamily="34" charset="0"/>
                          <a:cs typeface="Calibri" panose="020F0502020204030204" pitchFamily="34" charset="0"/>
                        </a:rPr>
                        <a:t>Tùng</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xmlns="" val="10001"/>
                  </a:ext>
                </a:extLst>
              </a:tr>
              <a:tr h="528762">
                <a:tc>
                  <a:txBody>
                    <a:bodyPr/>
                    <a:lstStyle/>
                    <a:p>
                      <a:pPr algn="ctr"/>
                      <a:r>
                        <a:rPr lang="en-US" dirty="0" smtClean="0">
                          <a:latin typeface="Calibri" panose="020F0502020204030204" pitchFamily="34" charset="0"/>
                          <a:cs typeface="Calibri" panose="020F0502020204030204" pitchFamily="34" charset="0"/>
                        </a:rPr>
                        <a:t>2</a:t>
                      </a:r>
                      <a:endParaRPr lang="en-US" dirty="0">
                        <a:latin typeface="Calibri" panose="020F0502020204030204" pitchFamily="34" charset="0"/>
                        <a:cs typeface="Calibri" panose="020F0502020204030204" pitchFamily="34" charset="0"/>
                      </a:endParaRPr>
                    </a:p>
                  </a:txBody>
                  <a:tcPr/>
                </a:tc>
                <a:tc>
                  <a:txBody>
                    <a:bodyPr/>
                    <a:lstStyle/>
                    <a:p>
                      <a:r>
                        <a:rPr lang="en-US" dirty="0" smtClean="0">
                          <a:latin typeface="Calibri" panose="020F0502020204030204" pitchFamily="34" charset="0"/>
                          <a:cs typeface="Calibri" panose="020F0502020204030204" pitchFamily="34" charset="0"/>
                        </a:rPr>
                        <a:t>18565</a:t>
                      </a:r>
                      <a:endParaRPr lang="en-US" dirty="0">
                        <a:latin typeface="Calibri" panose="020F0502020204030204" pitchFamily="34" charset="0"/>
                        <a:cs typeface="Calibri" panose="020F0502020204030204" pitchFamily="34" charset="0"/>
                      </a:endParaRPr>
                    </a:p>
                  </a:txBody>
                  <a:tcPr/>
                </a:tc>
                <a:tc>
                  <a:txBody>
                    <a:bodyPr/>
                    <a:lstStyle/>
                    <a:p>
                      <a:r>
                        <a:rPr lang="en-US" dirty="0" err="1" smtClean="0">
                          <a:latin typeface="Calibri" panose="020F0502020204030204" pitchFamily="34" charset="0"/>
                          <a:cs typeface="Calibri" panose="020F0502020204030204" pitchFamily="34" charset="0"/>
                        </a:rPr>
                        <a:t>Trần</a:t>
                      </a:r>
                      <a:r>
                        <a:rPr lang="en-US" baseline="0" dirty="0" smtClean="0">
                          <a:latin typeface="Calibri" panose="020F0502020204030204" pitchFamily="34" charset="0"/>
                          <a:cs typeface="Calibri" panose="020F0502020204030204" pitchFamily="34" charset="0"/>
                        </a:rPr>
                        <a:t> </a:t>
                      </a:r>
                      <a:r>
                        <a:rPr lang="en-US" baseline="0" dirty="0" err="1" smtClean="0">
                          <a:latin typeface="Calibri" panose="020F0502020204030204" pitchFamily="34" charset="0"/>
                          <a:cs typeface="Calibri" panose="020F0502020204030204" pitchFamily="34" charset="0"/>
                        </a:rPr>
                        <a:t>Văn</a:t>
                      </a:r>
                      <a:r>
                        <a:rPr lang="en-US" baseline="0" dirty="0" smtClean="0">
                          <a:latin typeface="Calibri" panose="020F0502020204030204" pitchFamily="34" charset="0"/>
                          <a:cs typeface="Calibri" panose="020F0502020204030204" pitchFamily="34" charset="0"/>
                        </a:rPr>
                        <a:t> </a:t>
                      </a:r>
                      <a:r>
                        <a:rPr lang="en-US" baseline="0" dirty="0" err="1" smtClean="0">
                          <a:latin typeface="Calibri" panose="020F0502020204030204" pitchFamily="34" charset="0"/>
                          <a:cs typeface="Calibri" panose="020F0502020204030204" pitchFamily="34" charset="0"/>
                        </a:rPr>
                        <a:t>Cành</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xmlns="" val="10002"/>
                  </a:ext>
                </a:extLst>
              </a:tr>
              <a:tr h="528762">
                <a:tc>
                  <a:txBody>
                    <a:bodyPr/>
                    <a:lstStyle/>
                    <a:p>
                      <a:pPr algn="ctr"/>
                      <a:r>
                        <a:rPr lang="en-US" dirty="0" smtClean="0">
                          <a:latin typeface="Calibri" panose="020F0502020204030204" pitchFamily="34" charset="0"/>
                          <a:cs typeface="Calibri" panose="020F0502020204030204" pitchFamily="34" charset="0"/>
                        </a:rPr>
                        <a:t>3</a:t>
                      </a:r>
                      <a:endParaRPr lang="en-US" dirty="0">
                        <a:latin typeface="Calibri" panose="020F0502020204030204" pitchFamily="34" charset="0"/>
                        <a:cs typeface="Calibri" panose="020F0502020204030204" pitchFamily="34" charset="0"/>
                      </a:endParaRPr>
                    </a:p>
                  </a:txBody>
                  <a:tcPr/>
                </a:tc>
                <a:tc>
                  <a:txBody>
                    <a:bodyPr/>
                    <a:lstStyle/>
                    <a:p>
                      <a:r>
                        <a:rPr lang="en-US" dirty="0" smtClean="0">
                          <a:latin typeface="Calibri" panose="020F0502020204030204" pitchFamily="34" charset="0"/>
                          <a:cs typeface="Calibri" panose="020F0502020204030204" pitchFamily="34" charset="0"/>
                        </a:rPr>
                        <a:t>37365</a:t>
                      </a:r>
                      <a:endParaRPr lang="en-US" dirty="0">
                        <a:latin typeface="Calibri" panose="020F0502020204030204" pitchFamily="34" charset="0"/>
                        <a:cs typeface="Calibri" panose="020F0502020204030204" pitchFamily="34" charset="0"/>
                      </a:endParaRPr>
                    </a:p>
                  </a:txBody>
                  <a:tcPr/>
                </a:tc>
                <a:tc>
                  <a:txBody>
                    <a:bodyPr/>
                    <a:lstStyle/>
                    <a:p>
                      <a:r>
                        <a:rPr lang="en-US" dirty="0" err="1" smtClean="0">
                          <a:latin typeface="Calibri" panose="020F0502020204030204" pitchFamily="34" charset="0"/>
                          <a:cs typeface="Calibri" panose="020F0502020204030204" pitchFamily="34" charset="0"/>
                        </a:rPr>
                        <a:t>Vũ</a:t>
                      </a:r>
                      <a:r>
                        <a:rPr lang="en-US" baseline="0" dirty="0" smtClean="0">
                          <a:latin typeface="Calibri" panose="020F0502020204030204" pitchFamily="34" charset="0"/>
                          <a:cs typeface="Calibri" panose="020F0502020204030204" pitchFamily="34" charset="0"/>
                        </a:rPr>
                        <a:t> </a:t>
                      </a:r>
                      <a:r>
                        <a:rPr lang="en-US" baseline="0" dirty="0" err="1" smtClean="0">
                          <a:latin typeface="Calibri" panose="020F0502020204030204" pitchFamily="34" charset="0"/>
                          <a:cs typeface="Calibri" panose="020F0502020204030204" pitchFamily="34" charset="0"/>
                        </a:rPr>
                        <a:t>Mạnh</a:t>
                      </a:r>
                      <a:r>
                        <a:rPr lang="en-US" baseline="0" dirty="0" smtClean="0">
                          <a:latin typeface="Calibri" panose="020F0502020204030204" pitchFamily="34" charset="0"/>
                          <a:cs typeface="Calibri" panose="020F0502020204030204" pitchFamily="34" charset="0"/>
                        </a:rPr>
                        <a:t> </a:t>
                      </a:r>
                      <a:r>
                        <a:rPr lang="en-US" baseline="0" dirty="0" err="1" smtClean="0">
                          <a:latin typeface="Calibri" panose="020F0502020204030204" pitchFamily="34" charset="0"/>
                          <a:cs typeface="Calibri" panose="020F0502020204030204" pitchFamily="34" charset="0"/>
                        </a:rPr>
                        <a:t>Đạt</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xmlns="" val="10003"/>
                  </a:ext>
                </a:extLst>
              </a:tr>
              <a:tr h="528762">
                <a:tc>
                  <a:txBody>
                    <a:bodyPr/>
                    <a:lstStyle/>
                    <a:p>
                      <a:pPr algn="ctr"/>
                      <a:r>
                        <a:rPr lang="en-US" dirty="0" smtClean="0">
                          <a:latin typeface="Calibri" panose="020F0502020204030204" pitchFamily="34" charset="0"/>
                          <a:cs typeface="Calibri" panose="020F0502020204030204" pitchFamily="34" charset="0"/>
                        </a:rPr>
                        <a:t>4</a:t>
                      </a:r>
                      <a:endParaRPr lang="en-US" dirty="0">
                        <a:latin typeface="Calibri" panose="020F0502020204030204" pitchFamily="34" charset="0"/>
                        <a:cs typeface="Calibri" panose="020F0502020204030204" pitchFamily="34" charset="0"/>
                      </a:endParaRPr>
                    </a:p>
                  </a:txBody>
                  <a:tcPr/>
                </a:tc>
                <a:tc>
                  <a:txBody>
                    <a:bodyPr/>
                    <a:lstStyle/>
                    <a:p>
                      <a:r>
                        <a:rPr lang="en-US" dirty="0" smtClean="0">
                          <a:latin typeface="Calibri" panose="020F0502020204030204" pitchFamily="34" charset="0"/>
                          <a:cs typeface="Calibri" panose="020F0502020204030204" pitchFamily="34" charset="0"/>
                        </a:rPr>
                        <a:t>106565</a:t>
                      </a:r>
                      <a:endParaRPr lang="en-US" dirty="0">
                        <a:latin typeface="Calibri" panose="020F0502020204030204" pitchFamily="34" charset="0"/>
                        <a:cs typeface="Calibri" panose="020F0502020204030204" pitchFamily="34" charset="0"/>
                      </a:endParaRPr>
                    </a:p>
                  </a:txBody>
                  <a:tcPr/>
                </a:tc>
                <a:tc>
                  <a:txBody>
                    <a:bodyPr/>
                    <a:lstStyle/>
                    <a:p>
                      <a:r>
                        <a:rPr lang="en-US" dirty="0" err="1" smtClean="0">
                          <a:latin typeface="Calibri" panose="020F0502020204030204" pitchFamily="34" charset="0"/>
                          <a:cs typeface="Calibri" panose="020F0502020204030204" pitchFamily="34" charset="0"/>
                        </a:rPr>
                        <a:t>Trần</a:t>
                      </a:r>
                      <a:r>
                        <a:rPr lang="en-US" baseline="0" dirty="0" smtClean="0">
                          <a:latin typeface="Calibri" panose="020F0502020204030204" pitchFamily="34" charset="0"/>
                          <a:cs typeface="Calibri" panose="020F0502020204030204" pitchFamily="34" charset="0"/>
                        </a:rPr>
                        <a:t> Nam </a:t>
                      </a:r>
                      <a:r>
                        <a:rPr lang="en-US" baseline="0" dirty="0" err="1" smtClean="0">
                          <a:latin typeface="Calibri" panose="020F0502020204030204" pitchFamily="34" charset="0"/>
                          <a:cs typeface="Calibri" panose="020F0502020204030204" pitchFamily="34" charset="0"/>
                        </a:rPr>
                        <a:t>Khánh</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xmlns="" val="10004"/>
                  </a:ext>
                </a:extLst>
              </a:tr>
              <a:tr h="528762">
                <a:tc>
                  <a:txBody>
                    <a:bodyPr/>
                    <a:lstStyle/>
                    <a:p>
                      <a:pPr algn="ctr"/>
                      <a:r>
                        <a:rPr lang="en-US" dirty="0" smtClean="0">
                          <a:latin typeface="Calibri" panose="020F0502020204030204" pitchFamily="34" charset="0"/>
                          <a:cs typeface="Calibri" panose="020F0502020204030204" pitchFamily="34" charset="0"/>
                        </a:rPr>
                        <a:t>5</a:t>
                      </a:r>
                      <a:endParaRPr lang="en-US" dirty="0">
                        <a:latin typeface="Calibri" panose="020F0502020204030204" pitchFamily="34" charset="0"/>
                        <a:cs typeface="Calibri" panose="020F0502020204030204" pitchFamily="34" charset="0"/>
                      </a:endParaRPr>
                    </a:p>
                  </a:txBody>
                  <a:tcPr/>
                </a:tc>
                <a:tc>
                  <a:txBody>
                    <a:bodyPr/>
                    <a:lstStyle/>
                    <a:p>
                      <a:r>
                        <a:rPr lang="en-US" dirty="0" smtClean="0">
                          <a:latin typeface="Calibri" panose="020F0502020204030204" pitchFamily="34" charset="0"/>
                          <a:cs typeface="Calibri" panose="020F0502020204030204" pitchFamily="34" charset="0"/>
                        </a:rPr>
                        <a:t>119965</a:t>
                      </a:r>
                      <a:endParaRPr lang="en-US" dirty="0">
                        <a:latin typeface="Calibri" panose="020F0502020204030204" pitchFamily="34" charset="0"/>
                        <a:cs typeface="Calibri" panose="020F0502020204030204" pitchFamily="34" charset="0"/>
                      </a:endParaRPr>
                    </a:p>
                  </a:txBody>
                  <a:tcPr/>
                </a:tc>
                <a:tc>
                  <a:txBody>
                    <a:bodyPr/>
                    <a:lstStyle/>
                    <a:p>
                      <a:r>
                        <a:rPr lang="en-US" dirty="0" err="1" smtClean="0">
                          <a:latin typeface="Calibri" panose="020F0502020204030204" pitchFamily="34" charset="0"/>
                          <a:cs typeface="Calibri" panose="020F0502020204030204" pitchFamily="34" charset="0"/>
                        </a:rPr>
                        <a:t>Lưu</a:t>
                      </a:r>
                      <a:r>
                        <a:rPr lang="en-US" baseline="0" dirty="0" smtClean="0">
                          <a:latin typeface="Calibri" panose="020F0502020204030204" pitchFamily="34" charset="0"/>
                          <a:cs typeface="Calibri" panose="020F0502020204030204" pitchFamily="34" charset="0"/>
                        </a:rPr>
                        <a:t> </a:t>
                      </a:r>
                      <a:r>
                        <a:rPr lang="en-US" baseline="0" dirty="0" err="1" smtClean="0">
                          <a:latin typeface="Calibri" panose="020F0502020204030204" pitchFamily="34" charset="0"/>
                          <a:cs typeface="Calibri" panose="020F0502020204030204" pitchFamily="34" charset="0"/>
                        </a:rPr>
                        <a:t>Hữu</a:t>
                      </a:r>
                      <a:r>
                        <a:rPr lang="en-US" baseline="0" dirty="0" smtClean="0">
                          <a:latin typeface="Calibri" panose="020F0502020204030204" pitchFamily="34" charset="0"/>
                          <a:cs typeface="Calibri" panose="020F0502020204030204" pitchFamily="34" charset="0"/>
                        </a:rPr>
                        <a:t> </a:t>
                      </a:r>
                      <a:r>
                        <a:rPr lang="en-US" baseline="0" dirty="0" err="1" smtClean="0">
                          <a:latin typeface="Calibri" panose="020F0502020204030204" pitchFamily="34" charset="0"/>
                          <a:cs typeface="Calibri" panose="020F0502020204030204" pitchFamily="34" charset="0"/>
                        </a:rPr>
                        <a:t>Lộc</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xmlns="" val="10005"/>
                  </a:ext>
                </a:extLst>
              </a:tr>
              <a:tr h="528762">
                <a:tc>
                  <a:txBody>
                    <a:bodyPr/>
                    <a:lstStyle/>
                    <a:p>
                      <a:pPr algn="ctr"/>
                      <a:r>
                        <a:rPr lang="en-US" dirty="0" smtClean="0">
                          <a:latin typeface="Calibri" panose="020F0502020204030204" pitchFamily="34" charset="0"/>
                          <a:cs typeface="Calibri" panose="020F0502020204030204" pitchFamily="34" charset="0"/>
                        </a:rPr>
                        <a:t>6</a:t>
                      </a:r>
                      <a:endParaRPr lang="en-US" dirty="0">
                        <a:latin typeface="Calibri" panose="020F0502020204030204" pitchFamily="34" charset="0"/>
                        <a:cs typeface="Calibri" panose="020F0502020204030204" pitchFamily="34" charset="0"/>
                      </a:endParaRPr>
                    </a:p>
                  </a:txBody>
                  <a:tcPr/>
                </a:tc>
                <a:tc>
                  <a:txBody>
                    <a:bodyPr/>
                    <a:lstStyle/>
                    <a:p>
                      <a:r>
                        <a:rPr lang="en-US" dirty="0" smtClean="0">
                          <a:latin typeface="Calibri" panose="020F0502020204030204" pitchFamily="34" charset="0"/>
                          <a:cs typeface="Calibri" panose="020F0502020204030204" pitchFamily="34" charset="0"/>
                        </a:rPr>
                        <a:t>150265</a:t>
                      </a:r>
                      <a:endParaRPr lang="en-US" dirty="0">
                        <a:latin typeface="Calibri" panose="020F0502020204030204" pitchFamily="34" charset="0"/>
                        <a:cs typeface="Calibri" panose="020F0502020204030204" pitchFamily="34" charset="0"/>
                      </a:endParaRPr>
                    </a:p>
                  </a:txBody>
                  <a:tcPr/>
                </a:tc>
                <a:tc>
                  <a:txBody>
                    <a:bodyPr/>
                    <a:lstStyle/>
                    <a:p>
                      <a:r>
                        <a:rPr lang="en-US" dirty="0" err="1" smtClean="0">
                          <a:latin typeface="Calibri" panose="020F0502020204030204" pitchFamily="34" charset="0"/>
                          <a:cs typeface="Calibri" panose="020F0502020204030204" pitchFamily="34" charset="0"/>
                        </a:rPr>
                        <a:t>Trần</a:t>
                      </a:r>
                      <a:r>
                        <a:rPr lang="en-US" baseline="0" dirty="0" smtClean="0">
                          <a:latin typeface="Calibri" panose="020F0502020204030204" pitchFamily="34" charset="0"/>
                          <a:cs typeface="Calibri" panose="020F0502020204030204" pitchFamily="34" charset="0"/>
                        </a:rPr>
                        <a:t> </a:t>
                      </a:r>
                      <a:r>
                        <a:rPr lang="en-US" baseline="0" dirty="0" err="1" smtClean="0">
                          <a:latin typeface="Calibri" panose="020F0502020204030204" pitchFamily="34" charset="0"/>
                          <a:cs typeface="Calibri" panose="020F0502020204030204" pitchFamily="34" charset="0"/>
                        </a:rPr>
                        <a:t>Quang</a:t>
                      </a:r>
                      <a:r>
                        <a:rPr lang="en-US" baseline="0" dirty="0" smtClean="0">
                          <a:latin typeface="Calibri" panose="020F0502020204030204" pitchFamily="34" charset="0"/>
                          <a:cs typeface="Calibri" panose="020F0502020204030204" pitchFamily="34" charset="0"/>
                        </a:rPr>
                        <a:t> </a:t>
                      </a:r>
                      <a:r>
                        <a:rPr lang="en-US" baseline="0" dirty="0" err="1" smtClean="0">
                          <a:latin typeface="Calibri" panose="020F0502020204030204" pitchFamily="34" charset="0"/>
                          <a:cs typeface="Calibri" panose="020F0502020204030204" pitchFamily="34" charset="0"/>
                        </a:rPr>
                        <a:t>Nhã</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xmlns="" val="10006"/>
                  </a:ext>
                </a:extLst>
              </a:tr>
              <a:tr h="528762">
                <a:tc>
                  <a:txBody>
                    <a:bodyPr/>
                    <a:lstStyle/>
                    <a:p>
                      <a:pPr algn="ctr"/>
                      <a:r>
                        <a:rPr lang="en-US" dirty="0" smtClean="0">
                          <a:latin typeface="Calibri" panose="020F0502020204030204" pitchFamily="34" charset="0"/>
                          <a:cs typeface="Calibri" panose="020F0502020204030204" pitchFamily="34" charset="0"/>
                        </a:rPr>
                        <a:t>7</a:t>
                      </a:r>
                      <a:endParaRPr lang="en-US" dirty="0">
                        <a:latin typeface="Calibri" panose="020F0502020204030204" pitchFamily="34" charset="0"/>
                        <a:cs typeface="Calibri" panose="020F0502020204030204" pitchFamily="34" charset="0"/>
                      </a:endParaRPr>
                    </a:p>
                  </a:txBody>
                  <a:tcPr/>
                </a:tc>
                <a:tc>
                  <a:txBody>
                    <a:bodyPr/>
                    <a:lstStyle/>
                    <a:p>
                      <a:r>
                        <a:rPr lang="en-US" dirty="0" smtClean="0">
                          <a:latin typeface="Calibri" panose="020F0502020204030204" pitchFamily="34" charset="0"/>
                          <a:cs typeface="Calibri" panose="020F0502020204030204" pitchFamily="34" charset="0"/>
                        </a:rPr>
                        <a:t>5000565</a:t>
                      </a:r>
                      <a:endParaRPr lang="en-US" dirty="0">
                        <a:latin typeface="Calibri" panose="020F0502020204030204" pitchFamily="34" charset="0"/>
                        <a:cs typeface="Calibri" panose="020F0502020204030204" pitchFamily="34" charset="0"/>
                      </a:endParaRPr>
                    </a:p>
                  </a:txBody>
                  <a:tcPr/>
                </a:tc>
                <a:tc>
                  <a:txBody>
                    <a:bodyPr/>
                    <a:lstStyle/>
                    <a:p>
                      <a:r>
                        <a:rPr lang="en-US" dirty="0" err="1" smtClean="0">
                          <a:latin typeface="Calibri" panose="020F0502020204030204" pitchFamily="34" charset="0"/>
                          <a:cs typeface="Calibri" panose="020F0502020204030204" pitchFamily="34" charset="0"/>
                        </a:rPr>
                        <a:t>Phal</a:t>
                      </a:r>
                      <a:r>
                        <a:rPr lang="en-US" baseline="0" dirty="0" smtClean="0">
                          <a:latin typeface="Calibri" panose="020F0502020204030204" pitchFamily="34" charset="0"/>
                          <a:cs typeface="Calibri" panose="020F0502020204030204" pitchFamily="34" charset="0"/>
                        </a:rPr>
                        <a:t> </a:t>
                      </a:r>
                      <a:r>
                        <a:rPr lang="en-US" baseline="0" dirty="0" err="1" smtClean="0">
                          <a:latin typeface="Calibri" panose="020F0502020204030204" pitchFamily="34" charset="0"/>
                          <a:cs typeface="Calibri" panose="020F0502020204030204" pitchFamily="34" charset="0"/>
                        </a:rPr>
                        <a:t>Prospich</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xmlns="" val="10007"/>
                  </a:ext>
                </a:extLst>
              </a:tr>
            </a:tbl>
          </a:graphicData>
        </a:graphic>
      </p:graphicFrame>
      <p:sp>
        <p:nvSpPr>
          <p:cNvPr id="4" name="Subtitle 2"/>
          <p:cNvSpPr txBox="1">
            <a:spLocks/>
          </p:cNvSpPr>
          <p:nvPr/>
        </p:nvSpPr>
        <p:spPr>
          <a:xfrm>
            <a:off x="2351314" y="1206963"/>
            <a:ext cx="7637417" cy="6858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lgn="ctr">
              <a:buNone/>
            </a:pPr>
            <a:r>
              <a:rPr lang="en-US" sz="4000" dirty="0" smtClean="0">
                <a:latin typeface="Cambria" panose="02040503050406030204" pitchFamily="18" charset="0"/>
                <a:ea typeface="Cambria" panose="02040503050406030204" pitchFamily="18" charset="0"/>
                <a:cs typeface="Arial" panose="020B0604020202020204" pitchFamily="34" charset="0"/>
              </a:rPr>
              <a:t>NHÓM 5 – LỚP </a:t>
            </a:r>
            <a:r>
              <a:rPr lang="en-US" sz="4000" dirty="0" smtClean="0">
                <a:latin typeface="Cambria" panose="02040503050406030204" pitchFamily="18" charset="0"/>
                <a:ea typeface="Cambria" panose="02040503050406030204" pitchFamily="18" charset="0"/>
                <a:cs typeface="Arial" panose="020B0604020202020204" pitchFamily="34" charset="0"/>
              </a:rPr>
              <a:t>65ME1</a:t>
            </a:r>
            <a:endParaRPr lang="en-US" sz="4000" dirty="0">
              <a:latin typeface="Cambria" panose="02040503050406030204" pitchFamily="18" charset="0"/>
              <a:ea typeface="Cambria" panose="02040503050406030204" pitchFamily="18" charset="0"/>
              <a:cs typeface="Arial" panose="020B0604020202020204" pitchFamily="34" charset="0"/>
            </a:endParaRPr>
          </a:p>
        </p:txBody>
      </p:sp>
    </p:spTree>
    <p:extLst>
      <p:ext uri="{BB962C8B-B14F-4D97-AF65-F5344CB8AC3E}">
        <p14:creationId xmlns:p14="http://schemas.microsoft.com/office/powerpoint/2010/main" val="41729876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25800" y="1524000"/>
            <a:ext cx="6477000" cy="977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atin typeface="Calibri" panose="020F0502020204030204" pitchFamily="34" charset="0"/>
                <a:cs typeface="Calibri" panose="020F0502020204030204" pitchFamily="34" charset="0"/>
              </a:rPr>
              <a:t>Xuất</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hiện</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nhiều</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doanh</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nghiệp</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vừa</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và</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nhỏ</a:t>
            </a:r>
            <a:r>
              <a:rPr lang="en-US" dirty="0" smtClean="0">
                <a:latin typeface="Calibri" panose="020F0502020204030204" pitchFamily="34" charset="0"/>
                <a:cs typeface="Calibri" panose="020F0502020204030204" pitchFamily="34" charset="0"/>
              </a:rPr>
              <a:t> </a:t>
            </a:r>
            <a:endParaRPr lang="en-US" dirty="0">
              <a:latin typeface="Calibri" panose="020F0502020204030204" pitchFamily="34" charset="0"/>
              <a:cs typeface="Calibri" panose="020F0502020204030204" pitchFamily="34" charset="0"/>
            </a:endParaRPr>
          </a:p>
        </p:txBody>
      </p:sp>
      <p:sp>
        <p:nvSpPr>
          <p:cNvPr id="3" name="Down Arrow Callout 2"/>
          <p:cNvSpPr/>
          <p:nvPr/>
        </p:nvSpPr>
        <p:spPr>
          <a:xfrm>
            <a:off x="6007100" y="2501900"/>
            <a:ext cx="1168400" cy="1371600"/>
          </a:xfrm>
          <a:prstGeom prst="downArrowCallo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600" b="1" dirty="0" smtClean="0">
                <a:latin typeface="Calibri" panose="020F0502020204030204" pitchFamily="34" charset="0"/>
                <a:cs typeface="Calibri" panose="020F0502020204030204" pitchFamily="34" charset="0"/>
              </a:rPr>
              <a:t>do:</a:t>
            </a:r>
            <a:endParaRPr lang="en-US" sz="3600" b="1" dirty="0">
              <a:latin typeface="Calibri" panose="020F0502020204030204" pitchFamily="34" charset="0"/>
              <a:cs typeface="Calibri" panose="020F050202020403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04525554"/>
              </p:ext>
            </p:extLst>
          </p:nvPr>
        </p:nvGraphicFramePr>
        <p:xfrm>
          <a:off x="2527300" y="3873500"/>
          <a:ext cx="8128000" cy="1689100"/>
        </p:xfrm>
        <a:graphic>
          <a:graphicData uri="http://schemas.openxmlformats.org/drawingml/2006/table">
            <a:tbl>
              <a:tblPr firstRow="1" bandRow="1">
                <a:tableStyleId>{00A15C55-8517-42AA-B614-E9B94910E393}</a:tableStyleId>
              </a:tblPr>
              <a:tblGrid>
                <a:gridCol w="4064000">
                  <a:extLst>
                    <a:ext uri="{9D8B030D-6E8A-4147-A177-3AD203B41FA5}">
                      <a16:colId xmlns:a16="http://schemas.microsoft.com/office/drawing/2014/main" xmlns="" val="1209884669"/>
                    </a:ext>
                  </a:extLst>
                </a:gridCol>
                <a:gridCol w="4064000">
                  <a:extLst>
                    <a:ext uri="{9D8B030D-6E8A-4147-A177-3AD203B41FA5}">
                      <a16:colId xmlns:a16="http://schemas.microsoft.com/office/drawing/2014/main" xmlns="" val="2746383923"/>
                    </a:ext>
                  </a:extLst>
                </a:gridCol>
              </a:tblGrid>
              <a:tr h="1689100">
                <a:tc>
                  <a:txBody>
                    <a:bodyPr/>
                    <a:lstStyle/>
                    <a:p>
                      <a:pPr algn="ctr"/>
                      <a:r>
                        <a:rPr lang="en-US" dirty="0" smtClean="0"/>
                        <a:t>1:các</a:t>
                      </a:r>
                      <a:r>
                        <a:rPr lang="en-US" baseline="0" dirty="0" smtClean="0"/>
                        <a:t> </a:t>
                      </a:r>
                      <a:r>
                        <a:rPr lang="en-US" baseline="0" dirty="0" err="1" smtClean="0"/>
                        <a:t>độc</a:t>
                      </a:r>
                      <a:r>
                        <a:rPr lang="en-US" baseline="0" dirty="0" smtClean="0"/>
                        <a:t> </a:t>
                      </a:r>
                      <a:r>
                        <a:rPr lang="en-US" baseline="0" dirty="0" err="1" smtClean="0"/>
                        <a:t>quyền</a:t>
                      </a:r>
                      <a:r>
                        <a:rPr lang="en-US" baseline="0" dirty="0" smtClean="0"/>
                        <a:t> </a:t>
                      </a:r>
                      <a:r>
                        <a:rPr lang="en-US" baseline="0" dirty="0" err="1" smtClean="0"/>
                        <a:t>lớn</a:t>
                      </a:r>
                      <a:r>
                        <a:rPr lang="en-US" baseline="0" dirty="0" smtClean="0"/>
                        <a:t> </a:t>
                      </a:r>
                      <a:r>
                        <a:rPr lang="en-US" baseline="0" dirty="0" err="1" smtClean="0"/>
                        <a:t>sẽ</a:t>
                      </a:r>
                      <a:r>
                        <a:rPr lang="en-US" baseline="0" dirty="0" smtClean="0"/>
                        <a:t> </a:t>
                      </a:r>
                      <a:r>
                        <a:rPr lang="en-US" baseline="0" dirty="0" err="1" smtClean="0"/>
                        <a:t>mở</a:t>
                      </a:r>
                      <a:r>
                        <a:rPr lang="en-US" baseline="0" dirty="0" smtClean="0"/>
                        <a:t> </a:t>
                      </a:r>
                      <a:r>
                        <a:rPr lang="en-US" baseline="0" dirty="0" err="1" smtClean="0"/>
                        <a:t>rộng</a:t>
                      </a:r>
                      <a:r>
                        <a:rPr lang="en-US" baseline="0" dirty="0" smtClean="0"/>
                        <a:t> </a:t>
                      </a:r>
                      <a:r>
                        <a:rPr lang="en-US" baseline="0" dirty="0" err="1" smtClean="0"/>
                        <a:t>khả</a:t>
                      </a:r>
                      <a:r>
                        <a:rPr lang="en-US" baseline="0" dirty="0" smtClean="0"/>
                        <a:t> </a:t>
                      </a:r>
                      <a:r>
                        <a:rPr lang="en-US" baseline="0" dirty="0" err="1" smtClean="0"/>
                        <a:t>năng</a:t>
                      </a:r>
                      <a:r>
                        <a:rPr lang="en-US" baseline="0" dirty="0" smtClean="0"/>
                        <a:t> </a:t>
                      </a:r>
                      <a:r>
                        <a:rPr lang="en-US" baseline="0" dirty="0" err="1" smtClean="0"/>
                        <a:t>kiểm</a:t>
                      </a:r>
                      <a:r>
                        <a:rPr lang="en-US" baseline="0" dirty="0" smtClean="0"/>
                        <a:t> </a:t>
                      </a:r>
                      <a:r>
                        <a:rPr lang="en-US" baseline="0" dirty="0" err="1" smtClean="0"/>
                        <a:t>soát</a:t>
                      </a:r>
                      <a:r>
                        <a:rPr lang="en-US" baseline="0" dirty="0" smtClean="0"/>
                        <a:t> </a:t>
                      </a:r>
                      <a:r>
                        <a:rPr lang="en-US" baseline="0" dirty="0" err="1" smtClean="0"/>
                        <a:t>sản</a:t>
                      </a:r>
                      <a:r>
                        <a:rPr lang="en-US" baseline="0" dirty="0" smtClean="0"/>
                        <a:t> </a:t>
                      </a:r>
                      <a:r>
                        <a:rPr lang="en-US" baseline="0" dirty="0" err="1" smtClean="0"/>
                        <a:t>xuất</a:t>
                      </a:r>
                      <a:r>
                        <a:rPr lang="en-US" baseline="0" dirty="0" smtClean="0"/>
                        <a:t> </a:t>
                      </a:r>
                      <a:r>
                        <a:rPr lang="en-US" baseline="0" dirty="0" err="1" smtClean="0"/>
                        <a:t>nói</a:t>
                      </a:r>
                      <a:r>
                        <a:rPr lang="en-US" baseline="0" dirty="0" smtClean="0"/>
                        <a:t> </a:t>
                      </a:r>
                      <a:r>
                        <a:rPr lang="en-US" baseline="0" dirty="0" err="1" smtClean="0"/>
                        <a:t>chung</a:t>
                      </a:r>
                      <a:r>
                        <a:rPr lang="en-US" baseline="0" dirty="0" smtClean="0"/>
                        <a:t> </a:t>
                      </a:r>
                      <a:r>
                        <a:rPr lang="en-US" baseline="0" dirty="0" err="1" smtClean="0"/>
                        <a:t>và</a:t>
                      </a:r>
                      <a:r>
                        <a:rPr lang="en-US" baseline="0" dirty="0" smtClean="0"/>
                        <a:t> </a:t>
                      </a:r>
                      <a:r>
                        <a:rPr lang="en-US" baseline="0" dirty="0" err="1" smtClean="0"/>
                        <a:t>tiến</a:t>
                      </a:r>
                      <a:r>
                        <a:rPr lang="en-US" baseline="0" dirty="0" smtClean="0"/>
                        <a:t> </a:t>
                      </a:r>
                      <a:r>
                        <a:rPr lang="en-US" baseline="0" dirty="0" err="1" smtClean="0"/>
                        <a:t>bộ</a:t>
                      </a:r>
                      <a:r>
                        <a:rPr lang="en-US" baseline="0" dirty="0" smtClean="0"/>
                        <a:t> </a:t>
                      </a:r>
                      <a:r>
                        <a:rPr lang="en-US" baseline="0" dirty="0" err="1" smtClean="0"/>
                        <a:t>khoa</a:t>
                      </a:r>
                      <a:r>
                        <a:rPr lang="en-US" baseline="0" dirty="0" smtClean="0"/>
                        <a:t> </a:t>
                      </a:r>
                      <a:r>
                        <a:rPr lang="en-US" baseline="0" dirty="0" err="1" smtClean="0"/>
                        <a:t>học</a:t>
                      </a:r>
                      <a:r>
                        <a:rPr lang="en-US" baseline="0" dirty="0" smtClean="0"/>
                        <a:t> </a:t>
                      </a:r>
                      <a:r>
                        <a:rPr lang="en-US" baseline="0" dirty="0" err="1" smtClean="0"/>
                        <a:t>nói</a:t>
                      </a:r>
                      <a:r>
                        <a:rPr lang="en-US" baseline="0" dirty="0" smtClean="0"/>
                        <a:t> </a:t>
                      </a:r>
                      <a:r>
                        <a:rPr lang="en-US" baseline="0" dirty="0" err="1" smtClean="0"/>
                        <a:t>riêng</a:t>
                      </a:r>
                      <a:endParaRPr lang="en-US" dirty="0"/>
                    </a:p>
                  </a:txBody>
                  <a:tcPr/>
                </a:tc>
                <a:tc>
                  <a:txBody>
                    <a:bodyPr/>
                    <a:lstStyle/>
                    <a:p>
                      <a:pPr algn="ctr"/>
                      <a:r>
                        <a:rPr lang="en-US" dirty="0" smtClean="0"/>
                        <a:t>2: </a:t>
                      </a:r>
                      <a:r>
                        <a:rPr lang="en-US" dirty="0" err="1" smtClean="0"/>
                        <a:t>có</a:t>
                      </a:r>
                      <a:r>
                        <a:rPr lang="en-US" baseline="0" dirty="0" smtClean="0"/>
                        <a:t> </a:t>
                      </a:r>
                      <a:r>
                        <a:rPr lang="en-US" baseline="0" dirty="0" err="1" smtClean="0"/>
                        <a:t>thế</a:t>
                      </a:r>
                      <a:r>
                        <a:rPr lang="en-US" baseline="0" dirty="0" smtClean="0"/>
                        <a:t> </a:t>
                      </a:r>
                      <a:r>
                        <a:rPr lang="en-US" baseline="0" dirty="0" err="1" smtClean="0"/>
                        <a:t>mạnh</a:t>
                      </a:r>
                      <a:r>
                        <a:rPr lang="en-US" baseline="0" dirty="0" smtClean="0"/>
                        <a:t> </a:t>
                      </a:r>
                      <a:r>
                        <a:rPr lang="en-US" baseline="0" dirty="0" err="1" smtClean="0"/>
                        <a:t>là</a:t>
                      </a:r>
                      <a:r>
                        <a:rPr lang="en-US" baseline="0" dirty="0" smtClean="0"/>
                        <a:t> </a:t>
                      </a:r>
                      <a:r>
                        <a:rPr lang="en-US" baseline="0" dirty="0" err="1" smtClean="0"/>
                        <a:t>nhayh</a:t>
                      </a:r>
                      <a:r>
                        <a:rPr lang="en-US" baseline="0" dirty="0" smtClean="0"/>
                        <a:t> </a:t>
                      </a:r>
                      <a:r>
                        <a:rPr lang="en-US" baseline="0" dirty="0" err="1" smtClean="0"/>
                        <a:t>cảm</a:t>
                      </a:r>
                      <a:r>
                        <a:rPr lang="en-US" baseline="0" dirty="0" smtClean="0"/>
                        <a:t> </a:t>
                      </a:r>
                      <a:r>
                        <a:rPr lang="en-US" baseline="0" dirty="0" err="1" smtClean="0"/>
                        <a:t>với</a:t>
                      </a:r>
                      <a:r>
                        <a:rPr lang="en-US" baseline="0" dirty="0" smtClean="0"/>
                        <a:t> </a:t>
                      </a:r>
                      <a:r>
                        <a:rPr lang="en-US" baseline="0" dirty="0" err="1" smtClean="0"/>
                        <a:t>thay</a:t>
                      </a:r>
                      <a:r>
                        <a:rPr lang="en-US" baseline="0" dirty="0" smtClean="0"/>
                        <a:t> </a:t>
                      </a:r>
                      <a:r>
                        <a:rPr lang="en-US" baseline="0" dirty="0" err="1" smtClean="0"/>
                        <a:t>đổi</a:t>
                      </a:r>
                      <a:r>
                        <a:rPr lang="en-US" baseline="0" dirty="0" smtClean="0"/>
                        <a:t> </a:t>
                      </a:r>
                      <a:r>
                        <a:rPr lang="en-US" baseline="0" dirty="0" err="1" smtClean="0"/>
                        <a:t>trong</a:t>
                      </a:r>
                      <a:r>
                        <a:rPr lang="en-US" baseline="0" dirty="0" smtClean="0"/>
                        <a:t> </a:t>
                      </a:r>
                      <a:r>
                        <a:rPr lang="en-US" baseline="0" dirty="0" err="1" smtClean="0"/>
                        <a:t>sản</a:t>
                      </a:r>
                      <a:r>
                        <a:rPr lang="en-US" baseline="0" dirty="0" smtClean="0"/>
                        <a:t> </a:t>
                      </a:r>
                      <a:r>
                        <a:rPr lang="en-US" baseline="0" dirty="0" err="1" smtClean="0"/>
                        <a:t>xuất</a:t>
                      </a:r>
                      <a:r>
                        <a:rPr lang="en-US" baseline="0" dirty="0" smtClean="0"/>
                        <a:t> </a:t>
                      </a:r>
                      <a:r>
                        <a:rPr lang="en-US" baseline="0" dirty="0" err="1" smtClean="0"/>
                        <a:t>linh</a:t>
                      </a:r>
                      <a:r>
                        <a:rPr lang="en-US" baseline="0" dirty="0" smtClean="0"/>
                        <a:t> </a:t>
                      </a:r>
                      <a:r>
                        <a:rPr lang="en-US" baseline="0" dirty="0" err="1" smtClean="0"/>
                        <a:t>hoạt</a:t>
                      </a:r>
                      <a:r>
                        <a:rPr lang="en-US" baseline="0" dirty="0" smtClean="0"/>
                        <a:t> </a:t>
                      </a:r>
                      <a:r>
                        <a:rPr lang="en-US" baseline="0" dirty="0" err="1" smtClean="0"/>
                        <a:t>ứng</a:t>
                      </a:r>
                      <a:r>
                        <a:rPr lang="en-US" baseline="0" dirty="0" smtClean="0"/>
                        <a:t> </a:t>
                      </a:r>
                      <a:r>
                        <a:rPr lang="en-US" baseline="0" dirty="0" err="1" smtClean="0"/>
                        <a:t>phó</a:t>
                      </a:r>
                      <a:r>
                        <a:rPr lang="en-US" baseline="0" dirty="0" smtClean="0"/>
                        <a:t> </a:t>
                      </a:r>
                      <a:r>
                        <a:rPr lang="en-US" baseline="0" dirty="0" err="1" smtClean="0"/>
                        <a:t>với</a:t>
                      </a:r>
                      <a:r>
                        <a:rPr lang="en-US" baseline="0" dirty="0" smtClean="0"/>
                        <a:t> </a:t>
                      </a:r>
                      <a:r>
                        <a:rPr lang="en-US" baseline="0" dirty="0" err="1" smtClean="0"/>
                        <a:t>biến</a:t>
                      </a:r>
                      <a:r>
                        <a:rPr lang="en-US" baseline="0" dirty="0" smtClean="0"/>
                        <a:t> </a:t>
                      </a:r>
                      <a:r>
                        <a:rPr lang="en-US" baseline="0" dirty="0" err="1" smtClean="0"/>
                        <a:t>động</a:t>
                      </a:r>
                      <a:r>
                        <a:rPr lang="en-US" baseline="0" dirty="0" smtClean="0"/>
                        <a:t> </a:t>
                      </a:r>
                      <a:r>
                        <a:rPr lang="en-US" baseline="0" dirty="0" err="1" smtClean="0"/>
                        <a:t>dễ</a:t>
                      </a:r>
                      <a:r>
                        <a:rPr lang="en-US" baseline="0" dirty="0" smtClean="0"/>
                        <a:t> </a:t>
                      </a:r>
                      <a:r>
                        <a:rPr lang="en-US" baseline="0" dirty="0" err="1" smtClean="0"/>
                        <a:t>đầu</a:t>
                      </a:r>
                      <a:r>
                        <a:rPr lang="en-US" baseline="0" dirty="0" smtClean="0"/>
                        <a:t> </a:t>
                      </a:r>
                      <a:r>
                        <a:rPr lang="en-US" baseline="0" dirty="0" err="1" smtClean="0"/>
                        <a:t>tư</a:t>
                      </a:r>
                      <a:r>
                        <a:rPr lang="en-US" baseline="0" dirty="0" smtClean="0"/>
                        <a:t> </a:t>
                      </a:r>
                      <a:r>
                        <a:rPr lang="en-US" baseline="0" dirty="0" err="1" smtClean="0"/>
                        <a:t>thay</a:t>
                      </a:r>
                      <a:r>
                        <a:rPr lang="en-US" baseline="0" dirty="0" smtClean="0"/>
                        <a:t> </a:t>
                      </a:r>
                      <a:r>
                        <a:rPr lang="en-US" baseline="0" dirty="0" err="1" smtClean="0"/>
                        <a:t>đổi</a:t>
                      </a:r>
                      <a:r>
                        <a:rPr lang="en-US" baseline="0" dirty="0" smtClean="0"/>
                        <a:t> </a:t>
                      </a:r>
                      <a:r>
                        <a:rPr lang="en-US" baseline="0" dirty="0" err="1" smtClean="0"/>
                        <a:t>và</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sản</a:t>
                      </a:r>
                      <a:r>
                        <a:rPr lang="en-US" baseline="0" dirty="0" smtClean="0"/>
                        <a:t> </a:t>
                      </a:r>
                      <a:r>
                        <a:rPr lang="en-US" baseline="0" dirty="0" err="1" smtClean="0"/>
                        <a:t>xuất</a:t>
                      </a:r>
                      <a:r>
                        <a:rPr lang="en-US" baseline="0" dirty="0" smtClean="0"/>
                        <a:t> </a:t>
                      </a:r>
                      <a:r>
                        <a:rPr lang="en-US" baseline="0" dirty="0" err="1" smtClean="0"/>
                        <a:t>sản</a:t>
                      </a:r>
                      <a:r>
                        <a:rPr lang="en-US" baseline="0" dirty="0" smtClean="0"/>
                        <a:t> </a:t>
                      </a:r>
                      <a:r>
                        <a:rPr lang="en-US" baseline="0" dirty="0" err="1" smtClean="0"/>
                        <a:t>phẩm</a:t>
                      </a:r>
                      <a:r>
                        <a:rPr lang="en-US" baseline="0" dirty="0" smtClean="0"/>
                        <a:t> </a:t>
                      </a:r>
                      <a:r>
                        <a:rPr lang="en-US" baseline="0" dirty="0" err="1" smtClean="0"/>
                        <a:t>chất</a:t>
                      </a:r>
                      <a:r>
                        <a:rPr lang="en-US" baseline="0" dirty="0" smtClean="0"/>
                        <a:t> </a:t>
                      </a:r>
                      <a:r>
                        <a:rPr lang="en-US" baseline="0" dirty="0" err="1" smtClean="0"/>
                        <a:t>lượng</a:t>
                      </a:r>
                      <a:r>
                        <a:rPr lang="en-US" baseline="0" dirty="0" smtClean="0"/>
                        <a:t> </a:t>
                      </a:r>
                      <a:r>
                        <a:rPr lang="en-US" baseline="0" dirty="0" err="1" smtClean="0"/>
                        <a:t>cao</a:t>
                      </a:r>
                      <a:r>
                        <a:rPr lang="en-US" baseline="0" dirty="0" smtClean="0"/>
                        <a:t> </a:t>
                      </a:r>
                      <a:r>
                        <a:rPr lang="en-US" baseline="0" dirty="0" err="1" smtClean="0"/>
                        <a:t>khi</a:t>
                      </a:r>
                      <a:r>
                        <a:rPr lang="en-US" baseline="0" dirty="0" smtClean="0"/>
                        <a:t> </a:t>
                      </a:r>
                      <a:r>
                        <a:rPr lang="en-US" baseline="0" dirty="0" err="1" smtClean="0"/>
                        <a:t>nguồn</a:t>
                      </a:r>
                      <a:r>
                        <a:rPr lang="en-US" baseline="0" dirty="0" smtClean="0"/>
                        <a:t> </a:t>
                      </a:r>
                      <a:r>
                        <a:rPr lang="en-US" baseline="0" dirty="0" err="1" smtClean="0"/>
                        <a:t>lực</a:t>
                      </a:r>
                      <a:r>
                        <a:rPr lang="en-US" baseline="0" dirty="0" smtClean="0"/>
                        <a:t> </a:t>
                      </a:r>
                      <a:r>
                        <a:rPr lang="en-US" baseline="0" dirty="0" err="1" smtClean="0"/>
                        <a:t>hạn</a:t>
                      </a:r>
                      <a:r>
                        <a:rPr lang="en-US" baseline="0" dirty="0" smtClean="0"/>
                        <a:t> </a:t>
                      </a:r>
                      <a:r>
                        <a:rPr lang="en-US" baseline="0" dirty="0" err="1" smtClean="0"/>
                        <a:t>chế</a:t>
                      </a:r>
                      <a:endParaRPr lang="en-US" baseline="0" dirty="0" smtClean="0"/>
                    </a:p>
                  </a:txBody>
                  <a:tcPr/>
                </a:tc>
                <a:extLst>
                  <a:ext uri="{0D108BD9-81ED-4DB2-BD59-A6C34878D82A}">
                    <a16:rowId xmlns:a16="http://schemas.microsoft.com/office/drawing/2014/main" xmlns="" val="2914159794"/>
                  </a:ext>
                </a:extLst>
              </a:tr>
            </a:tbl>
          </a:graphicData>
        </a:graphic>
      </p:graphicFrame>
    </p:spTree>
    <p:extLst>
      <p:ext uri="{BB962C8B-B14F-4D97-AF65-F5344CB8AC3E}">
        <p14:creationId xmlns:p14="http://schemas.microsoft.com/office/powerpoint/2010/main" val="34128370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5168900" y="355600"/>
            <a:ext cx="6794500" cy="1181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atin typeface="Calibri" panose="020F0502020204030204" pitchFamily="34" charset="0"/>
                <a:cs typeface="Calibri" panose="020F0502020204030204" pitchFamily="34" charset="0"/>
              </a:rPr>
              <a:t>Đặc</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điểm</a:t>
            </a:r>
            <a:r>
              <a:rPr lang="en-US" dirty="0" smtClean="0">
                <a:latin typeface="Calibri" panose="020F0502020204030204" pitchFamily="34" charset="0"/>
                <a:cs typeface="Calibri" panose="020F0502020204030204" pitchFamily="34" charset="0"/>
              </a:rPr>
              <a:t> 2: </a:t>
            </a:r>
            <a:r>
              <a:rPr lang="en-US" dirty="0" err="1" smtClean="0">
                <a:latin typeface="Calibri" panose="020F0502020204030204" pitchFamily="34" charset="0"/>
                <a:cs typeface="Calibri" panose="020F0502020204030204" pitchFamily="34" charset="0"/>
              </a:rPr>
              <a:t>tư</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bản</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tài</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chính</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và</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hệ</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thống</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tài</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phiệt</a:t>
            </a:r>
            <a:r>
              <a:rPr lang="en-US" dirty="0" smtClean="0">
                <a:latin typeface="Calibri" panose="020F0502020204030204" pitchFamily="34" charset="0"/>
                <a:cs typeface="Calibri" panose="020F0502020204030204" pitchFamily="34" charset="0"/>
              </a:rPr>
              <a:t> chi </a:t>
            </a:r>
            <a:r>
              <a:rPr lang="en-US" dirty="0" err="1" smtClean="0">
                <a:latin typeface="Calibri" panose="020F0502020204030204" pitchFamily="34" charset="0"/>
                <a:cs typeface="Calibri" panose="020F0502020204030204" pitchFamily="34" charset="0"/>
              </a:rPr>
              <a:t>phối</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sâu</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sắc</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nền</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kinh</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tế</a:t>
            </a:r>
            <a:endParaRPr lang="en-US" dirty="0">
              <a:latin typeface="Calibri" panose="020F0502020204030204" pitchFamily="34" charset="0"/>
              <a:cs typeface="Calibri" panose="020F0502020204030204" pitchFamily="34" charset="0"/>
            </a:endParaRPr>
          </a:p>
        </p:txBody>
      </p:sp>
      <p:sp>
        <p:nvSpPr>
          <p:cNvPr id="3" name="Rectangle 2"/>
          <p:cNvSpPr/>
          <p:nvPr/>
        </p:nvSpPr>
        <p:spPr>
          <a:xfrm>
            <a:off x="613955" y="2194559"/>
            <a:ext cx="2103120" cy="158060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b="1" dirty="0" err="1" smtClean="0">
                <a:solidFill>
                  <a:srgbClr val="FF0000"/>
                </a:solidFill>
                <a:latin typeface="Calibri" panose="020F0502020204030204" pitchFamily="34" charset="0"/>
                <a:cs typeface="Calibri" panose="020F0502020204030204" pitchFamily="34" charset="0"/>
              </a:rPr>
              <a:t>Tích</a:t>
            </a:r>
            <a:r>
              <a:rPr lang="en-US" sz="2400" b="1" dirty="0" smtClean="0">
                <a:solidFill>
                  <a:srgbClr val="FF0000"/>
                </a:solidFill>
                <a:latin typeface="Calibri" panose="020F0502020204030204" pitchFamily="34" charset="0"/>
                <a:cs typeface="Calibri" panose="020F0502020204030204" pitchFamily="34" charset="0"/>
              </a:rPr>
              <a:t> </a:t>
            </a:r>
            <a:r>
              <a:rPr lang="en-US" sz="2400" b="1" dirty="0" err="1" smtClean="0">
                <a:solidFill>
                  <a:srgbClr val="FF0000"/>
                </a:solidFill>
                <a:latin typeface="Calibri" panose="020F0502020204030204" pitchFamily="34" charset="0"/>
                <a:cs typeface="Calibri" panose="020F0502020204030204" pitchFamily="34" charset="0"/>
              </a:rPr>
              <a:t>tụ</a:t>
            </a:r>
            <a:r>
              <a:rPr lang="en-US" sz="2400" b="1" dirty="0" smtClean="0">
                <a:solidFill>
                  <a:srgbClr val="FF0000"/>
                </a:solidFill>
                <a:latin typeface="Calibri" panose="020F0502020204030204" pitchFamily="34" charset="0"/>
                <a:cs typeface="Calibri" panose="020F0502020204030204" pitchFamily="34" charset="0"/>
              </a:rPr>
              <a:t> </a:t>
            </a:r>
            <a:r>
              <a:rPr lang="en-US" sz="2400" b="1" dirty="0" err="1" smtClean="0">
                <a:solidFill>
                  <a:srgbClr val="FF0000"/>
                </a:solidFill>
                <a:latin typeface="Calibri" panose="020F0502020204030204" pitchFamily="34" charset="0"/>
                <a:cs typeface="Calibri" panose="020F0502020204030204" pitchFamily="34" charset="0"/>
              </a:rPr>
              <a:t>và</a:t>
            </a:r>
            <a:r>
              <a:rPr lang="en-US" sz="2400" b="1" dirty="0" smtClean="0">
                <a:solidFill>
                  <a:srgbClr val="FF0000"/>
                </a:solidFill>
                <a:latin typeface="Calibri" panose="020F0502020204030204" pitchFamily="34" charset="0"/>
                <a:cs typeface="Calibri" panose="020F0502020204030204" pitchFamily="34" charset="0"/>
              </a:rPr>
              <a:t> </a:t>
            </a:r>
            <a:r>
              <a:rPr lang="en-US" sz="2400" b="1" dirty="0" err="1" smtClean="0">
                <a:solidFill>
                  <a:srgbClr val="FF0000"/>
                </a:solidFill>
                <a:latin typeface="Calibri" panose="020F0502020204030204" pitchFamily="34" charset="0"/>
                <a:cs typeface="Calibri" panose="020F0502020204030204" pitchFamily="34" charset="0"/>
              </a:rPr>
              <a:t>tập</a:t>
            </a:r>
            <a:r>
              <a:rPr lang="en-US" sz="2400" b="1" dirty="0" smtClean="0">
                <a:solidFill>
                  <a:srgbClr val="FF0000"/>
                </a:solidFill>
                <a:latin typeface="Calibri" panose="020F0502020204030204" pitchFamily="34" charset="0"/>
                <a:cs typeface="Calibri" panose="020F0502020204030204" pitchFamily="34" charset="0"/>
              </a:rPr>
              <a:t> </a:t>
            </a:r>
            <a:r>
              <a:rPr lang="en-US" sz="2400" b="1" dirty="0" err="1" smtClean="0">
                <a:solidFill>
                  <a:srgbClr val="FF0000"/>
                </a:solidFill>
                <a:latin typeface="Calibri" panose="020F0502020204030204" pitchFamily="34" charset="0"/>
                <a:cs typeface="Calibri" panose="020F0502020204030204" pitchFamily="34" charset="0"/>
              </a:rPr>
              <a:t>trung</a:t>
            </a:r>
            <a:r>
              <a:rPr lang="en-US" sz="2400" b="1" dirty="0" smtClean="0">
                <a:solidFill>
                  <a:srgbClr val="FF0000"/>
                </a:solidFill>
                <a:latin typeface="Calibri" panose="020F0502020204030204" pitchFamily="34" charset="0"/>
                <a:cs typeface="Calibri" panose="020F0502020204030204" pitchFamily="34" charset="0"/>
              </a:rPr>
              <a:t> </a:t>
            </a:r>
            <a:r>
              <a:rPr lang="en-US" sz="2400" b="1" dirty="0" err="1" smtClean="0">
                <a:solidFill>
                  <a:srgbClr val="FF0000"/>
                </a:solidFill>
                <a:latin typeface="Calibri" panose="020F0502020204030204" pitchFamily="34" charset="0"/>
                <a:cs typeface="Calibri" panose="020F0502020204030204" pitchFamily="34" charset="0"/>
              </a:rPr>
              <a:t>trong</a:t>
            </a:r>
            <a:r>
              <a:rPr lang="en-US" sz="2400" b="1" dirty="0" smtClean="0">
                <a:solidFill>
                  <a:srgbClr val="FF0000"/>
                </a:solidFill>
                <a:latin typeface="Calibri" panose="020F0502020204030204" pitchFamily="34" charset="0"/>
                <a:cs typeface="Calibri" panose="020F0502020204030204" pitchFamily="34" charset="0"/>
              </a:rPr>
              <a:t> </a:t>
            </a:r>
            <a:r>
              <a:rPr lang="en-US" sz="2400" b="1" dirty="0" err="1" smtClean="0">
                <a:solidFill>
                  <a:srgbClr val="FF0000"/>
                </a:solidFill>
                <a:latin typeface="Calibri" panose="020F0502020204030204" pitchFamily="34" charset="0"/>
                <a:cs typeface="Calibri" panose="020F0502020204030204" pitchFamily="34" charset="0"/>
              </a:rPr>
              <a:t>ngân</a:t>
            </a:r>
            <a:r>
              <a:rPr lang="en-US" sz="2400" b="1" dirty="0" smtClean="0">
                <a:solidFill>
                  <a:srgbClr val="FF0000"/>
                </a:solidFill>
                <a:latin typeface="Calibri" panose="020F0502020204030204" pitchFamily="34" charset="0"/>
                <a:cs typeface="Calibri" panose="020F0502020204030204" pitchFamily="34" charset="0"/>
              </a:rPr>
              <a:t> </a:t>
            </a:r>
            <a:r>
              <a:rPr lang="en-US" sz="2400" b="1" dirty="0" err="1" smtClean="0">
                <a:solidFill>
                  <a:srgbClr val="FF0000"/>
                </a:solidFill>
                <a:latin typeface="Calibri" panose="020F0502020204030204" pitchFamily="34" charset="0"/>
                <a:cs typeface="Calibri" panose="020F0502020204030204" pitchFamily="34" charset="0"/>
              </a:rPr>
              <a:t>hàng</a:t>
            </a:r>
            <a:endParaRPr lang="en-US" sz="2400" b="1" dirty="0">
              <a:solidFill>
                <a:srgbClr val="FF0000"/>
              </a:solidFill>
              <a:latin typeface="Calibri" panose="020F0502020204030204" pitchFamily="34" charset="0"/>
              <a:cs typeface="Calibri" panose="020F0502020204030204" pitchFamily="34" charset="0"/>
            </a:endParaRPr>
          </a:p>
        </p:txBody>
      </p:sp>
      <p:cxnSp>
        <p:nvCxnSpPr>
          <p:cNvPr id="5" name="Straight Arrow Connector 4"/>
          <p:cNvCxnSpPr>
            <a:stCxn id="3" idx="3"/>
          </p:cNvCxnSpPr>
          <p:nvPr/>
        </p:nvCxnSpPr>
        <p:spPr>
          <a:xfrm>
            <a:off x="2717075" y="2984862"/>
            <a:ext cx="10580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75166" y="2090058"/>
            <a:ext cx="2338251" cy="168510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solidFill>
                  <a:srgbClr val="FF0000"/>
                </a:solidFill>
                <a:latin typeface="Calibri" panose="020F0502020204030204" pitchFamily="34" charset="0"/>
                <a:cs typeface="Calibri" panose="020F0502020204030204" pitchFamily="34" charset="0"/>
              </a:rPr>
              <a:t>Ngân</a:t>
            </a:r>
            <a:r>
              <a:rPr lang="en-US" sz="2400" dirty="0" smtClean="0">
                <a:solidFill>
                  <a:srgbClr val="FF0000"/>
                </a:solidFill>
                <a:latin typeface="Calibri" panose="020F0502020204030204" pitchFamily="34" charset="0"/>
                <a:cs typeface="Calibri" panose="020F0502020204030204" pitchFamily="34" charset="0"/>
              </a:rPr>
              <a:t> </a:t>
            </a:r>
            <a:r>
              <a:rPr lang="en-US" sz="2400" dirty="0" err="1" smtClean="0">
                <a:solidFill>
                  <a:srgbClr val="FF0000"/>
                </a:solidFill>
                <a:latin typeface="Calibri" panose="020F0502020204030204" pitchFamily="34" charset="0"/>
                <a:cs typeface="Calibri" panose="020F0502020204030204" pitchFamily="34" charset="0"/>
              </a:rPr>
              <a:t>hàng</a:t>
            </a:r>
            <a:r>
              <a:rPr lang="en-US" sz="2400" dirty="0" smtClean="0">
                <a:solidFill>
                  <a:srgbClr val="FF0000"/>
                </a:solidFill>
                <a:latin typeface="Calibri" panose="020F0502020204030204" pitchFamily="34" charset="0"/>
                <a:cs typeface="Calibri" panose="020F0502020204030204" pitchFamily="34" charset="0"/>
              </a:rPr>
              <a:t> </a:t>
            </a:r>
            <a:r>
              <a:rPr lang="en-US" sz="2400" dirty="0" err="1" smtClean="0">
                <a:solidFill>
                  <a:srgbClr val="FF0000"/>
                </a:solidFill>
                <a:latin typeface="Calibri" panose="020F0502020204030204" pitchFamily="34" charset="0"/>
                <a:cs typeface="Calibri" panose="020F0502020204030204" pitchFamily="34" charset="0"/>
              </a:rPr>
              <a:t>vừa</a:t>
            </a:r>
            <a:r>
              <a:rPr lang="en-US" sz="2400" dirty="0" smtClean="0">
                <a:solidFill>
                  <a:srgbClr val="FF0000"/>
                </a:solidFill>
                <a:latin typeface="Calibri" panose="020F0502020204030204" pitchFamily="34" charset="0"/>
                <a:cs typeface="Calibri" panose="020F0502020204030204" pitchFamily="34" charset="0"/>
              </a:rPr>
              <a:t> </a:t>
            </a:r>
            <a:r>
              <a:rPr lang="en-US" sz="2400" dirty="0" err="1" smtClean="0">
                <a:solidFill>
                  <a:srgbClr val="FF0000"/>
                </a:solidFill>
                <a:latin typeface="Calibri" panose="020F0502020204030204" pitchFamily="34" charset="0"/>
                <a:cs typeface="Calibri" panose="020F0502020204030204" pitchFamily="34" charset="0"/>
              </a:rPr>
              <a:t>và</a:t>
            </a:r>
            <a:r>
              <a:rPr lang="en-US" sz="2400" dirty="0" smtClean="0">
                <a:solidFill>
                  <a:srgbClr val="FF0000"/>
                </a:solidFill>
                <a:latin typeface="Calibri" panose="020F0502020204030204" pitchFamily="34" charset="0"/>
                <a:cs typeface="Calibri" panose="020F0502020204030204" pitchFamily="34" charset="0"/>
              </a:rPr>
              <a:t> </a:t>
            </a:r>
            <a:r>
              <a:rPr lang="en-US" sz="2400" dirty="0" err="1" smtClean="0">
                <a:solidFill>
                  <a:srgbClr val="FF0000"/>
                </a:solidFill>
                <a:latin typeface="Calibri" panose="020F0502020204030204" pitchFamily="34" charset="0"/>
                <a:cs typeface="Calibri" panose="020F0502020204030204" pitchFamily="34" charset="0"/>
              </a:rPr>
              <a:t>nhỏ</a:t>
            </a:r>
            <a:endParaRPr lang="en-US" sz="2400" dirty="0">
              <a:solidFill>
                <a:srgbClr val="FF0000"/>
              </a:solidFill>
              <a:latin typeface="Calibri" panose="020F0502020204030204" pitchFamily="34" charset="0"/>
              <a:cs typeface="Calibri" panose="020F0502020204030204" pitchFamily="34" charset="0"/>
            </a:endParaRPr>
          </a:p>
        </p:txBody>
      </p:sp>
      <p:cxnSp>
        <p:nvCxnSpPr>
          <p:cNvPr id="8" name="Straight Arrow Connector 7"/>
          <p:cNvCxnSpPr>
            <a:stCxn id="6" idx="3"/>
          </p:cNvCxnSpPr>
          <p:nvPr/>
        </p:nvCxnSpPr>
        <p:spPr>
          <a:xfrm flipV="1">
            <a:off x="6113417" y="2442754"/>
            <a:ext cx="914400" cy="489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040879" y="2090058"/>
            <a:ext cx="2325189" cy="106462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smtClean="0">
                <a:solidFill>
                  <a:srgbClr val="FF0000"/>
                </a:solidFill>
                <a:latin typeface="Calibri" panose="020F0502020204030204" pitchFamily="34" charset="0"/>
                <a:cs typeface="Calibri" panose="020F0502020204030204" pitchFamily="34" charset="0"/>
              </a:rPr>
              <a:t>Bị</a:t>
            </a:r>
            <a:r>
              <a:rPr lang="en-US" dirty="0" smtClean="0">
                <a:solidFill>
                  <a:srgbClr val="FF0000"/>
                </a:solidFill>
                <a:latin typeface="Calibri" panose="020F0502020204030204" pitchFamily="34" charset="0"/>
                <a:cs typeface="Calibri" panose="020F0502020204030204" pitchFamily="34" charset="0"/>
              </a:rPr>
              <a:t> </a:t>
            </a:r>
            <a:r>
              <a:rPr lang="en-US" dirty="0" err="1" smtClean="0">
                <a:solidFill>
                  <a:srgbClr val="FF0000"/>
                </a:solidFill>
                <a:latin typeface="Calibri" panose="020F0502020204030204" pitchFamily="34" charset="0"/>
                <a:cs typeface="Calibri" panose="020F0502020204030204" pitchFamily="34" charset="0"/>
              </a:rPr>
              <a:t>phá</a:t>
            </a:r>
            <a:r>
              <a:rPr lang="en-US" dirty="0" smtClean="0">
                <a:solidFill>
                  <a:srgbClr val="FF0000"/>
                </a:solidFill>
                <a:latin typeface="Calibri" panose="020F0502020204030204" pitchFamily="34" charset="0"/>
                <a:cs typeface="Calibri" panose="020F0502020204030204" pitchFamily="34" charset="0"/>
              </a:rPr>
              <a:t> </a:t>
            </a:r>
            <a:r>
              <a:rPr lang="en-US" dirty="0" err="1" smtClean="0">
                <a:solidFill>
                  <a:srgbClr val="FF0000"/>
                </a:solidFill>
                <a:latin typeface="Calibri" panose="020F0502020204030204" pitchFamily="34" charset="0"/>
                <a:cs typeface="Calibri" panose="020F0502020204030204" pitchFamily="34" charset="0"/>
              </a:rPr>
              <a:t>sản</a:t>
            </a:r>
            <a:r>
              <a:rPr lang="en-US" dirty="0" smtClean="0">
                <a:solidFill>
                  <a:srgbClr val="FF0000"/>
                </a:solidFill>
                <a:latin typeface="Calibri" panose="020F0502020204030204" pitchFamily="34" charset="0"/>
                <a:cs typeface="Calibri" panose="020F0502020204030204" pitchFamily="34" charset="0"/>
              </a:rPr>
              <a:t> </a:t>
            </a:r>
            <a:r>
              <a:rPr lang="en-US" dirty="0" err="1" smtClean="0">
                <a:solidFill>
                  <a:srgbClr val="FF0000"/>
                </a:solidFill>
                <a:latin typeface="Calibri" panose="020F0502020204030204" pitchFamily="34" charset="0"/>
                <a:cs typeface="Calibri" panose="020F0502020204030204" pitchFamily="34" charset="0"/>
              </a:rPr>
              <a:t>hoặc</a:t>
            </a:r>
            <a:r>
              <a:rPr lang="en-US" dirty="0" smtClean="0">
                <a:solidFill>
                  <a:srgbClr val="FF0000"/>
                </a:solidFill>
                <a:latin typeface="Calibri" panose="020F0502020204030204" pitchFamily="34" charset="0"/>
                <a:cs typeface="Calibri" panose="020F0502020204030204" pitchFamily="34" charset="0"/>
              </a:rPr>
              <a:t> </a:t>
            </a:r>
            <a:r>
              <a:rPr lang="en-US" dirty="0" err="1" smtClean="0">
                <a:solidFill>
                  <a:srgbClr val="FF0000"/>
                </a:solidFill>
                <a:latin typeface="Calibri" panose="020F0502020204030204" pitchFamily="34" charset="0"/>
                <a:cs typeface="Calibri" panose="020F0502020204030204" pitchFamily="34" charset="0"/>
              </a:rPr>
              <a:t>bị</a:t>
            </a:r>
            <a:r>
              <a:rPr lang="en-US" dirty="0" smtClean="0">
                <a:solidFill>
                  <a:srgbClr val="FF0000"/>
                </a:solidFill>
                <a:latin typeface="Calibri" panose="020F0502020204030204" pitchFamily="34" charset="0"/>
                <a:cs typeface="Calibri" panose="020F0502020204030204" pitchFamily="34" charset="0"/>
              </a:rPr>
              <a:t> </a:t>
            </a:r>
            <a:r>
              <a:rPr lang="en-US" dirty="0" err="1" smtClean="0">
                <a:solidFill>
                  <a:srgbClr val="FF0000"/>
                </a:solidFill>
                <a:latin typeface="Calibri" panose="020F0502020204030204" pitchFamily="34" charset="0"/>
                <a:cs typeface="Calibri" panose="020F0502020204030204" pitchFamily="34" charset="0"/>
              </a:rPr>
              <a:t>thôn</a:t>
            </a:r>
            <a:r>
              <a:rPr lang="en-US" dirty="0" smtClean="0">
                <a:solidFill>
                  <a:srgbClr val="FF0000"/>
                </a:solidFill>
                <a:latin typeface="Calibri" panose="020F0502020204030204" pitchFamily="34" charset="0"/>
                <a:cs typeface="Calibri" panose="020F0502020204030204" pitchFamily="34" charset="0"/>
              </a:rPr>
              <a:t> </a:t>
            </a:r>
            <a:r>
              <a:rPr lang="en-US" dirty="0" err="1" smtClean="0">
                <a:solidFill>
                  <a:srgbClr val="FF0000"/>
                </a:solidFill>
                <a:latin typeface="Calibri" panose="020F0502020204030204" pitchFamily="34" charset="0"/>
                <a:cs typeface="Calibri" panose="020F0502020204030204" pitchFamily="34" charset="0"/>
              </a:rPr>
              <a:t>tính</a:t>
            </a:r>
            <a:endParaRPr lang="en-US" dirty="0">
              <a:solidFill>
                <a:srgbClr val="FF0000"/>
              </a:solidFill>
              <a:latin typeface="Calibri" panose="020F0502020204030204" pitchFamily="34" charset="0"/>
              <a:cs typeface="Calibri" panose="020F0502020204030204" pitchFamily="34" charset="0"/>
            </a:endParaRPr>
          </a:p>
        </p:txBody>
      </p:sp>
      <p:cxnSp>
        <p:nvCxnSpPr>
          <p:cNvPr id="11" name="Straight Arrow Connector 10"/>
          <p:cNvCxnSpPr>
            <a:stCxn id="6" idx="3"/>
          </p:cNvCxnSpPr>
          <p:nvPr/>
        </p:nvCxnSpPr>
        <p:spPr>
          <a:xfrm>
            <a:off x="6113417" y="2932612"/>
            <a:ext cx="914400" cy="1116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7040878" y="3631474"/>
            <a:ext cx="1802675" cy="75764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err="1" smtClean="0">
                <a:solidFill>
                  <a:srgbClr val="FF0000"/>
                </a:solidFill>
                <a:latin typeface="Calibri" panose="020F0502020204030204" pitchFamily="34" charset="0"/>
                <a:cs typeface="Calibri" panose="020F0502020204030204" pitchFamily="34" charset="0"/>
              </a:rPr>
              <a:t>Sát</a:t>
            </a:r>
            <a:r>
              <a:rPr lang="en-US" dirty="0" smtClean="0">
                <a:solidFill>
                  <a:srgbClr val="FF0000"/>
                </a:solidFill>
                <a:latin typeface="Calibri" panose="020F0502020204030204" pitchFamily="34" charset="0"/>
                <a:cs typeface="Calibri" panose="020F0502020204030204" pitchFamily="34" charset="0"/>
              </a:rPr>
              <a:t> </a:t>
            </a:r>
            <a:r>
              <a:rPr lang="en-US" dirty="0" err="1" smtClean="0">
                <a:solidFill>
                  <a:srgbClr val="FF0000"/>
                </a:solidFill>
                <a:latin typeface="Calibri" panose="020F0502020204030204" pitchFamily="34" charset="0"/>
                <a:cs typeface="Calibri" panose="020F0502020204030204" pitchFamily="34" charset="0"/>
              </a:rPr>
              <a:t>nhập</a:t>
            </a:r>
            <a:endParaRPr lang="en-US" dirty="0">
              <a:solidFill>
                <a:srgbClr val="FF0000"/>
              </a:solidFill>
              <a:latin typeface="Calibri" panose="020F0502020204030204" pitchFamily="34" charset="0"/>
              <a:cs typeface="Calibri" panose="020F0502020204030204" pitchFamily="34" charset="0"/>
            </a:endParaRPr>
          </a:p>
        </p:txBody>
      </p:sp>
      <p:sp>
        <p:nvSpPr>
          <p:cNvPr id="13" name="Right Brace 12"/>
          <p:cNvSpPr/>
          <p:nvPr/>
        </p:nvSpPr>
        <p:spPr>
          <a:xfrm>
            <a:off x="9366068" y="2560320"/>
            <a:ext cx="470263" cy="148916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libri" panose="020F0502020204030204" pitchFamily="34" charset="0"/>
              <a:cs typeface="Calibri" panose="020F0502020204030204" pitchFamily="34" charset="0"/>
            </a:endParaRPr>
          </a:p>
        </p:txBody>
      </p:sp>
      <p:cxnSp>
        <p:nvCxnSpPr>
          <p:cNvPr id="15" name="Straight Connector 14"/>
          <p:cNvCxnSpPr/>
          <p:nvPr/>
        </p:nvCxnSpPr>
        <p:spPr>
          <a:xfrm flipV="1">
            <a:off x="8856614" y="4049486"/>
            <a:ext cx="522516" cy="130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3" idx="1"/>
          </p:cNvCxnSpPr>
          <p:nvPr/>
        </p:nvCxnSpPr>
        <p:spPr>
          <a:xfrm rot="10800000" flipH="1" flipV="1">
            <a:off x="9836331" y="3304902"/>
            <a:ext cx="822960" cy="1815739"/>
          </a:xfrm>
          <a:prstGeom prst="bentConnector4">
            <a:avLst>
              <a:gd name="adj1" fmla="val 793"/>
              <a:gd name="adj2" fmla="val 3669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9601199" y="5120642"/>
            <a:ext cx="2116184" cy="131934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b="1" i="1" dirty="0" err="1" smtClean="0">
                <a:latin typeface="Calibri" panose="020F0502020204030204" pitchFamily="34" charset="0"/>
                <a:cs typeface="Calibri" panose="020F0502020204030204" pitchFamily="34" charset="0"/>
              </a:rPr>
              <a:t>Ngân</a:t>
            </a:r>
            <a:r>
              <a:rPr lang="en-US" sz="2400" b="1" i="1" dirty="0" smtClean="0">
                <a:latin typeface="Calibri" panose="020F0502020204030204" pitchFamily="34" charset="0"/>
                <a:cs typeface="Calibri" panose="020F0502020204030204" pitchFamily="34" charset="0"/>
              </a:rPr>
              <a:t> </a:t>
            </a:r>
            <a:r>
              <a:rPr lang="en-US" sz="2400" b="1" i="1" dirty="0" err="1" smtClean="0">
                <a:latin typeface="Calibri" panose="020F0502020204030204" pitchFamily="34" charset="0"/>
                <a:cs typeface="Calibri" panose="020F0502020204030204" pitchFamily="34" charset="0"/>
              </a:rPr>
              <a:t>hàng</a:t>
            </a:r>
            <a:r>
              <a:rPr lang="en-US" sz="2400" b="1" i="1" dirty="0" smtClean="0">
                <a:latin typeface="Calibri" panose="020F0502020204030204" pitchFamily="34" charset="0"/>
                <a:cs typeface="Calibri" panose="020F0502020204030204" pitchFamily="34" charset="0"/>
              </a:rPr>
              <a:t> </a:t>
            </a:r>
            <a:r>
              <a:rPr lang="en-US" sz="2400" b="1" i="1" dirty="0" err="1" smtClean="0">
                <a:latin typeface="Calibri" panose="020F0502020204030204" pitchFamily="34" charset="0"/>
                <a:cs typeface="Calibri" panose="020F0502020204030204" pitchFamily="34" charset="0"/>
              </a:rPr>
              <a:t>lớn</a:t>
            </a:r>
            <a:endParaRPr lang="en-US" sz="2400" b="1" i="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32306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p:cNvSpPr/>
          <p:nvPr/>
        </p:nvSpPr>
        <p:spPr>
          <a:xfrm>
            <a:off x="3892729" y="1273632"/>
            <a:ext cx="1018903" cy="9274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smtClean="0"/>
              <a:t>cũ</a:t>
            </a:r>
            <a:endParaRPr lang="en-US" sz="3200" dirty="0"/>
          </a:p>
        </p:txBody>
      </p:sp>
      <p:cxnSp>
        <p:nvCxnSpPr>
          <p:cNvPr id="16" name="Straight Arrow Connector 15"/>
          <p:cNvCxnSpPr/>
          <p:nvPr/>
        </p:nvCxnSpPr>
        <p:spPr>
          <a:xfrm>
            <a:off x="2756261" y="3871445"/>
            <a:ext cx="1110343" cy="961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3892729" y="4352351"/>
            <a:ext cx="1058091" cy="9274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t>Mới</a:t>
            </a:r>
            <a:endParaRPr lang="en-US" sz="2400" dirty="0"/>
          </a:p>
        </p:txBody>
      </p:sp>
      <p:sp>
        <p:nvSpPr>
          <p:cNvPr id="21" name="Rounded Rectangle 20"/>
          <p:cNvSpPr/>
          <p:nvPr/>
        </p:nvSpPr>
        <p:spPr>
          <a:xfrm>
            <a:off x="5956662" y="727833"/>
            <a:ext cx="3683726" cy="1627172"/>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chemeClr val="bg1"/>
                </a:solidFill>
              </a:rPr>
              <a:t>Trung</a:t>
            </a:r>
            <a:r>
              <a:rPr lang="en-US" sz="2400" b="1" dirty="0" smtClean="0">
                <a:solidFill>
                  <a:schemeClr val="bg1"/>
                </a:solidFill>
              </a:rPr>
              <a:t> </a:t>
            </a:r>
            <a:r>
              <a:rPr lang="en-US" sz="2400" b="1" dirty="0" err="1" smtClean="0">
                <a:solidFill>
                  <a:schemeClr val="bg1"/>
                </a:solidFill>
              </a:rPr>
              <a:t>gian</a:t>
            </a:r>
            <a:r>
              <a:rPr lang="en-US" sz="2400" b="1" dirty="0" smtClean="0">
                <a:solidFill>
                  <a:schemeClr val="bg1"/>
                </a:solidFill>
              </a:rPr>
              <a:t> </a:t>
            </a:r>
            <a:r>
              <a:rPr lang="en-US" sz="2400" b="1" dirty="0" err="1" smtClean="0">
                <a:solidFill>
                  <a:schemeClr val="bg1"/>
                </a:solidFill>
              </a:rPr>
              <a:t>trong</a:t>
            </a:r>
            <a:r>
              <a:rPr lang="en-US" sz="2400" b="1" dirty="0" smtClean="0">
                <a:solidFill>
                  <a:schemeClr val="bg1"/>
                </a:solidFill>
              </a:rPr>
              <a:t> </a:t>
            </a:r>
            <a:r>
              <a:rPr lang="en-US" sz="2400" b="1" dirty="0" err="1" smtClean="0">
                <a:solidFill>
                  <a:schemeClr val="bg1"/>
                </a:solidFill>
              </a:rPr>
              <a:t>thanh</a:t>
            </a:r>
            <a:r>
              <a:rPr lang="en-US" sz="2400" b="1" dirty="0" smtClean="0">
                <a:solidFill>
                  <a:schemeClr val="bg1"/>
                </a:solidFill>
              </a:rPr>
              <a:t> </a:t>
            </a:r>
            <a:r>
              <a:rPr lang="en-US" sz="2400" b="1" dirty="0" err="1" smtClean="0">
                <a:solidFill>
                  <a:schemeClr val="bg1"/>
                </a:solidFill>
              </a:rPr>
              <a:t>toán</a:t>
            </a:r>
            <a:r>
              <a:rPr lang="en-US" sz="2400" b="1" dirty="0" smtClean="0">
                <a:solidFill>
                  <a:schemeClr val="bg1"/>
                </a:solidFill>
              </a:rPr>
              <a:t> </a:t>
            </a:r>
            <a:r>
              <a:rPr lang="en-US" sz="2400" b="1" dirty="0" err="1" smtClean="0">
                <a:solidFill>
                  <a:schemeClr val="bg1"/>
                </a:solidFill>
              </a:rPr>
              <a:t>và</a:t>
            </a:r>
            <a:r>
              <a:rPr lang="en-US" sz="2400" b="1" dirty="0" smtClean="0">
                <a:solidFill>
                  <a:schemeClr val="bg1"/>
                </a:solidFill>
              </a:rPr>
              <a:t> </a:t>
            </a:r>
            <a:r>
              <a:rPr lang="en-US" sz="2400" b="1" dirty="0" err="1" smtClean="0">
                <a:solidFill>
                  <a:schemeClr val="bg1"/>
                </a:solidFill>
              </a:rPr>
              <a:t>tín</a:t>
            </a:r>
            <a:r>
              <a:rPr lang="en-US" sz="2400" b="1" dirty="0" smtClean="0">
                <a:solidFill>
                  <a:schemeClr val="bg1"/>
                </a:solidFill>
              </a:rPr>
              <a:t> </a:t>
            </a:r>
            <a:r>
              <a:rPr lang="en-US" sz="2400" b="1" dirty="0" err="1" smtClean="0">
                <a:solidFill>
                  <a:schemeClr val="bg1"/>
                </a:solidFill>
              </a:rPr>
              <a:t>dụng</a:t>
            </a:r>
            <a:endParaRPr lang="en-US" sz="2400" b="1" dirty="0">
              <a:solidFill>
                <a:schemeClr val="bg1"/>
              </a:solidFill>
            </a:endParaRPr>
          </a:p>
        </p:txBody>
      </p:sp>
      <p:sp>
        <p:nvSpPr>
          <p:cNvPr id="29" name="Rectangle 28"/>
          <p:cNvSpPr/>
          <p:nvPr/>
        </p:nvSpPr>
        <p:spPr>
          <a:xfrm>
            <a:off x="222066" y="2540727"/>
            <a:ext cx="2534195" cy="133071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err="1" smtClean="0"/>
              <a:t>vai</a:t>
            </a:r>
            <a:r>
              <a:rPr lang="en-US" sz="4800" b="1" dirty="0" smtClean="0"/>
              <a:t> </a:t>
            </a:r>
            <a:r>
              <a:rPr lang="en-US" sz="4800" b="1" dirty="0" err="1" smtClean="0"/>
              <a:t>trò</a:t>
            </a:r>
            <a:endParaRPr lang="en-US" sz="4800" b="1" dirty="0"/>
          </a:p>
        </p:txBody>
      </p:sp>
      <p:cxnSp>
        <p:nvCxnSpPr>
          <p:cNvPr id="32" name="Straight Arrow Connector 31"/>
          <p:cNvCxnSpPr/>
          <p:nvPr/>
        </p:nvCxnSpPr>
        <p:spPr>
          <a:xfrm flipV="1">
            <a:off x="2782385" y="1861458"/>
            <a:ext cx="1084219" cy="679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1" idx="6"/>
          </p:cNvCxnSpPr>
          <p:nvPr/>
        </p:nvCxnSpPr>
        <p:spPr>
          <a:xfrm>
            <a:off x="4911632" y="1737362"/>
            <a:ext cx="10450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4715688" y="3997234"/>
            <a:ext cx="718459" cy="4804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ounded Rectangle 38"/>
          <p:cNvSpPr/>
          <p:nvPr/>
        </p:nvSpPr>
        <p:spPr>
          <a:xfrm>
            <a:off x="5434147" y="3605348"/>
            <a:ext cx="4911636" cy="1009527"/>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bg1"/>
                </a:solidFill>
              </a:rPr>
              <a:t>Thâm</a:t>
            </a:r>
            <a:r>
              <a:rPr lang="en-US" b="1" dirty="0" smtClean="0">
                <a:solidFill>
                  <a:schemeClr val="bg1"/>
                </a:solidFill>
              </a:rPr>
              <a:t> </a:t>
            </a:r>
            <a:r>
              <a:rPr lang="en-US" b="1" dirty="0" err="1" smtClean="0">
                <a:solidFill>
                  <a:schemeClr val="bg1"/>
                </a:solidFill>
              </a:rPr>
              <a:t>nhập</a:t>
            </a:r>
            <a:r>
              <a:rPr lang="en-US" b="1" dirty="0" smtClean="0">
                <a:solidFill>
                  <a:schemeClr val="bg1"/>
                </a:solidFill>
              </a:rPr>
              <a:t> </a:t>
            </a:r>
            <a:r>
              <a:rPr lang="en-US" b="1" dirty="0" err="1" smtClean="0">
                <a:solidFill>
                  <a:schemeClr val="bg1"/>
                </a:solidFill>
              </a:rPr>
              <a:t>vào</a:t>
            </a:r>
            <a:r>
              <a:rPr lang="en-US" b="1" dirty="0" smtClean="0">
                <a:solidFill>
                  <a:schemeClr val="bg1"/>
                </a:solidFill>
              </a:rPr>
              <a:t> </a:t>
            </a:r>
            <a:r>
              <a:rPr lang="en-US" b="1" dirty="0" err="1" smtClean="0">
                <a:solidFill>
                  <a:schemeClr val="bg1"/>
                </a:solidFill>
              </a:rPr>
              <a:t>các</a:t>
            </a:r>
            <a:r>
              <a:rPr lang="en-US" b="1" dirty="0" smtClean="0">
                <a:solidFill>
                  <a:schemeClr val="bg1"/>
                </a:solidFill>
              </a:rPr>
              <a:t> </a:t>
            </a:r>
            <a:r>
              <a:rPr lang="en-US" b="1" dirty="0" err="1" smtClean="0">
                <a:solidFill>
                  <a:schemeClr val="bg1"/>
                </a:solidFill>
              </a:rPr>
              <a:t>tổ</a:t>
            </a:r>
            <a:r>
              <a:rPr lang="en-US" b="1" dirty="0" smtClean="0">
                <a:solidFill>
                  <a:schemeClr val="bg1"/>
                </a:solidFill>
              </a:rPr>
              <a:t> </a:t>
            </a:r>
            <a:r>
              <a:rPr lang="en-US" b="1" dirty="0" err="1" smtClean="0">
                <a:solidFill>
                  <a:schemeClr val="bg1"/>
                </a:solidFill>
              </a:rPr>
              <a:t>chức</a:t>
            </a:r>
            <a:r>
              <a:rPr lang="en-US" b="1" dirty="0" smtClean="0">
                <a:solidFill>
                  <a:schemeClr val="bg1"/>
                </a:solidFill>
              </a:rPr>
              <a:t> </a:t>
            </a:r>
            <a:r>
              <a:rPr lang="en-US" b="1" dirty="0" err="1" smtClean="0">
                <a:solidFill>
                  <a:schemeClr val="bg1"/>
                </a:solidFill>
              </a:rPr>
              <a:t>độc</a:t>
            </a:r>
            <a:r>
              <a:rPr lang="en-US" b="1" dirty="0" smtClean="0">
                <a:solidFill>
                  <a:schemeClr val="bg1"/>
                </a:solidFill>
              </a:rPr>
              <a:t> </a:t>
            </a:r>
            <a:r>
              <a:rPr lang="en-US" b="1" dirty="0" err="1" smtClean="0">
                <a:solidFill>
                  <a:schemeClr val="bg1"/>
                </a:solidFill>
              </a:rPr>
              <a:t>quyền</a:t>
            </a:r>
            <a:r>
              <a:rPr lang="en-US" b="1" dirty="0" smtClean="0">
                <a:solidFill>
                  <a:schemeClr val="bg1"/>
                </a:solidFill>
              </a:rPr>
              <a:t> </a:t>
            </a:r>
            <a:r>
              <a:rPr lang="en-US" b="1" dirty="0" err="1" smtClean="0">
                <a:solidFill>
                  <a:schemeClr val="bg1"/>
                </a:solidFill>
              </a:rPr>
              <a:t>để</a:t>
            </a:r>
            <a:r>
              <a:rPr lang="en-US" b="1" dirty="0" smtClean="0">
                <a:solidFill>
                  <a:schemeClr val="bg1"/>
                </a:solidFill>
              </a:rPr>
              <a:t> </a:t>
            </a:r>
            <a:r>
              <a:rPr lang="en-US" b="1" dirty="0" err="1" smtClean="0">
                <a:solidFill>
                  <a:schemeClr val="bg1"/>
                </a:solidFill>
              </a:rPr>
              <a:t>giám</a:t>
            </a:r>
            <a:r>
              <a:rPr lang="en-US" b="1" dirty="0" smtClean="0">
                <a:solidFill>
                  <a:schemeClr val="bg1"/>
                </a:solidFill>
              </a:rPr>
              <a:t> </a:t>
            </a:r>
            <a:r>
              <a:rPr lang="en-US" b="1" dirty="0" err="1" smtClean="0">
                <a:solidFill>
                  <a:schemeClr val="bg1"/>
                </a:solidFill>
              </a:rPr>
              <a:t>sát</a:t>
            </a:r>
            <a:endParaRPr lang="en-US" b="1" dirty="0">
              <a:solidFill>
                <a:schemeClr val="bg1"/>
              </a:solidFill>
            </a:endParaRPr>
          </a:p>
        </p:txBody>
      </p:sp>
      <p:cxnSp>
        <p:nvCxnSpPr>
          <p:cNvPr id="41" name="Straight Arrow Connector 40"/>
          <p:cNvCxnSpPr>
            <a:stCxn id="18" idx="5"/>
          </p:cNvCxnSpPr>
          <p:nvPr/>
        </p:nvCxnSpPr>
        <p:spPr>
          <a:xfrm>
            <a:off x="4795866" y="5143988"/>
            <a:ext cx="494591" cy="459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ounded Rectangle 41"/>
          <p:cNvSpPr/>
          <p:nvPr/>
        </p:nvSpPr>
        <p:spPr>
          <a:xfrm>
            <a:off x="5290457" y="5143988"/>
            <a:ext cx="5055326" cy="956366"/>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bg1"/>
                </a:solidFill>
              </a:rPr>
              <a:t>Trực</a:t>
            </a:r>
            <a:r>
              <a:rPr lang="en-US" b="1" dirty="0" smtClean="0">
                <a:solidFill>
                  <a:schemeClr val="bg1"/>
                </a:solidFill>
              </a:rPr>
              <a:t> </a:t>
            </a:r>
            <a:r>
              <a:rPr lang="en-US" b="1" dirty="0" err="1" smtClean="0">
                <a:solidFill>
                  <a:schemeClr val="bg1"/>
                </a:solidFill>
              </a:rPr>
              <a:t>tiếp</a:t>
            </a:r>
            <a:r>
              <a:rPr lang="en-US" b="1" dirty="0" smtClean="0">
                <a:solidFill>
                  <a:schemeClr val="bg1"/>
                </a:solidFill>
              </a:rPr>
              <a:t> </a:t>
            </a:r>
            <a:r>
              <a:rPr lang="en-US" b="1" dirty="0" err="1" smtClean="0">
                <a:solidFill>
                  <a:schemeClr val="bg1"/>
                </a:solidFill>
              </a:rPr>
              <a:t>đầu</a:t>
            </a:r>
            <a:r>
              <a:rPr lang="en-US" b="1" dirty="0" smtClean="0">
                <a:solidFill>
                  <a:schemeClr val="bg1"/>
                </a:solidFill>
              </a:rPr>
              <a:t> </a:t>
            </a:r>
            <a:r>
              <a:rPr lang="en-US" b="1" dirty="0" err="1" smtClean="0">
                <a:solidFill>
                  <a:schemeClr val="bg1"/>
                </a:solidFill>
              </a:rPr>
              <a:t>tư</a:t>
            </a:r>
            <a:r>
              <a:rPr lang="en-US" b="1" dirty="0" smtClean="0">
                <a:solidFill>
                  <a:schemeClr val="bg1"/>
                </a:solidFill>
              </a:rPr>
              <a:t> </a:t>
            </a:r>
            <a:r>
              <a:rPr lang="en-US" b="1" dirty="0" err="1" smtClean="0">
                <a:solidFill>
                  <a:schemeClr val="bg1"/>
                </a:solidFill>
              </a:rPr>
              <a:t>vào</a:t>
            </a:r>
            <a:r>
              <a:rPr lang="en-US" b="1" dirty="0" smtClean="0">
                <a:solidFill>
                  <a:schemeClr val="bg1"/>
                </a:solidFill>
              </a:rPr>
              <a:t> </a:t>
            </a:r>
            <a:r>
              <a:rPr lang="en-US" b="1" dirty="0" err="1" smtClean="0">
                <a:solidFill>
                  <a:schemeClr val="bg1"/>
                </a:solidFill>
              </a:rPr>
              <a:t>công</a:t>
            </a:r>
            <a:r>
              <a:rPr lang="en-US" b="1" dirty="0" smtClean="0">
                <a:solidFill>
                  <a:schemeClr val="bg1"/>
                </a:solidFill>
              </a:rPr>
              <a:t>  </a:t>
            </a:r>
            <a:r>
              <a:rPr lang="en-US" b="1" dirty="0" err="1" smtClean="0">
                <a:solidFill>
                  <a:schemeClr val="bg1"/>
                </a:solidFill>
              </a:rPr>
              <a:t>nghiệp</a:t>
            </a:r>
            <a:endParaRPr lang="en-US" b="1" dirty="0">
              <a:solidFill>
                <a:schemeClr val="bg1"/>
              </a:solidFill>
            </a:endParaRPr>
          </a:p>
        </p:txBody>
      </p:sp>
    </p:spTree>
    <p:extLst>
      <p:ext uri="{BB962C8B-B14F-4D97-AF65-F5344CB8AC3E}">
        <p14:creationId xmlns:p14="http://schemas.microsoft.com/office/powerpoint/2010/main" val="27087375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8200481" y="192496"/>
            <a:ext cx="3670300" cy="71555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smtClean="0">
                <a:latin typeface="Calibri" panose="020F0502020204030204" pitchFamily="34" charset="0"/>
                <a:cs typeface="Calibri" panose="020F0502020204030204" pitchFamily="34" charset="0"/>
              </a:rPr>
              <a:t>Đặc</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điểm</a:t>
            </a:r>
            <a:r>
              <a:rPr lang="en-US" dirty="0" smtClean="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3: </a:t>
            </a:r>
            <a:r>
              <a:rPr lang="en-US" dirty="0" err="1" smtClean="0">
                <a:latin typeface="Calibri" panose="020F0502020204030204" pitchFamily="34" charset="0"/>
                <a:cs typeface="Calibri" panose="020F0502020204030204" pitchFamily="34" charset="0"/>
              </a:rPr>
              <a:t>xuất</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khẩu</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tư</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bản</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trở</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thành</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phổ</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biến</a:t>
            </a:r>
            <a:endParaRPr lang="en-US" dirty="0">
              <a:latin typeface="Calibri" panose="020F0502020204030204" pitchFamily="34" charset="0"/>
              <a:cs typeface="Calibri" panose="020F0502020204030204" pitchFamily="34" charset="0"/>
            </a:endParaRPr>
          </a:p>
        </p:txBody>
      </p:sp>
      <p:sp>
        <p:nvSpPr>
          <p:cNvPr id="9" name="Oval 8"/>
          <p:cNvSpPr/>
          <p:nvPr/>
        </p:nvSpPr>
        <p:spPr>
          <a:xfrm>
            <a:off x="140380" y="2527844"/>
            <a:ext cx="2360023" cy="135853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latin typeface="Calibri" panose="020F0502020204030204" pitchFamily="34" charset="0"/>
                <a:cs typeface="Calibri" panose="020F0502020204030204" pitchFamily="34" charset="0"/>
              </a:rPr>
              <a:t>Hình</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thức</a:t>
            </a:r>
            <a:endParaRPr lang="en-US" dirty="0">
              <a:latin typeface="Calibri" panose="020F0502020204030204" pitchFamily="34" charset="0"/>
              <a:cs typeface="Calibri" panose="020F0502020204030204" pitchFamily="34" charset="0"/>
            </a:endParaRPr>
          </a:p>
        </p:txBody>
      </p:sp>
      <p:sp>
        <p:nvSpPr>
          <p:cNvPr id="10" name="Rounded Rectangle 9"/>
          <p:cNvSpPr/>
          <p:nvPr/>
        </p:nvSpPr>
        <p:spPr>
          <a:xfrm>
            <a:off x="2581094" y="1813741"/>
            <a:ext cx="1877060" cy="71410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err="1" smtClean="0">
                <a:latin typeface="Calibri" panose="020F0502020204030204" pitchFamily="34" charset="0"/>
                <a:cs typeface="Calibri" panose="020F0502020204030204" pitchFamily="34" charset="0"/>
              </a:rPr>
              <a:t>Đầu</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tư</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trực</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tiếp</a:t>
            </a:r>
            <a:endParaRPr lang="en-US" dirty="0">
              <a:latin typeface="Calibri" panose="020F0502020204030204" pitchFamily="34" charset="0"/>
              <a:cs typeface="Calibri" panose="020F0502020204030204" pitchFamily="34" charset="0"/>
            </a:endParaRPr>
          </a:p>
        </p:txBody>
      </p:sp>
      <p:sp>
        <p:nvSpPr>
          <p:cNvPr id="11" name="Rounded Rectangle 10"/>
          <p:cNvSpPr/>
          <p:nvPr/>
        </p:nvSpPr>
        <p:spPr>
          <a:xfrm>
            <a:off x="2581094" y="3886381"/>
            <a:ext cx="1877060" cy="71410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err="1" smtClean="0">
                <a:latin typeface="Calibri" panose="020F0502020204030204" pitchFamily="34" charset="0"/>
                <a:cs typeface="Calibri" panose="020F0502020204030204" pitchFamily="34" charset="0"/>
              </a:rPr>
              <a:t>Đầu</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tư</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gián</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tiếp</a:t>
            </a:r>
            <a:endParaRPr lang="en-US" dirty="0">
              <a:latin typeface="Calibri" panose="020F0502020204030204" pitchFamily="34" charset="0"/>
              <a:cs typeface="Calibri" panose="020F0502020204030204" pitchFamily="34" charset="0"/>
            </a:endParaRPr>
          </a:p>
        </p:txBody>
      </p:sp>
      <p:sp>
        <p:nvSpPr>
          <p:cNvPr id="14" name="Explosion 1 13"/>
          <p:cNvSpPr/>
          <p:nvPr/>
        </p:nvSpPr>
        <p:spPr>
          <a:xfrm>
            <a:off x="1320392" y="4595491"/>
            <a:ext cx="4398464" cy="2223044"/>
          </a:xfrm>
          <a:prstGeom prst="irregularSeal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err="1" smtClean="0">
                <a:latin typeface="Calibri" panose="020F0502020204030204" pitchFamily="34" charset="0"/>
                <a:cs typeface="Calibri" panose="020F0502020204030204" pitchFamily="34" charset="0"/>
              </a:rPr>
              <a:t>Đầu</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tư</a:t>
            </a:r>
            <a:r>
              <a:rPr lang="en-US" dirty="0" smtClean="0">
                <a:latin typeface="Calibri" panose="020F0502020204030204" pitchFamily="34" charset="0"/>
                <a:cs typeface="Calibri" panose="020F0502020204030204" pitchFamily="34" charset="0"/>
              </a:rPr>
              <a:t> qua </a:t>
            </a:r>
            <a:r>
              <a:rPr lang="en-US" dirty="0" err="1" smtClean="0">
                <a:latin typeface="Calibri" panose="020F0502020204030204" pitchFamily="34" charset="0"/>
                <a:cs typeface="Calibri" panose="020F0502020204030204" pitchFamily="34" charset="0"/>
              </a:rPr>
              <a:t>việc</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cho</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vay</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lãy</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để</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thu</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lợi</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tức</a:t>
            </a:r>
            <a:r>
              <a:rPr lang="en-US" dirty="0" smtClean="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p:txBody>
      </p:sp>
      <p:cxnSp>
        <p:nvCxnSpPr>
          <p:cNvPr id="19" name="Straight Arrow Connector 18"/>
          <p:cNvCxnSpPr>
            <a:stCxn id="10" idx="2"/>
            <a:endCxn id="11" idx="0"/>
          </p:cNvCxnSpPr>
          <p:nvPr/>
        </p:nvCxnSpPr>
        <p:spPr>
          <a:xfrm>
            <a:off x="3519624" y="2527844"/>
            <a:ext cx="0" cy="135853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9" idx="6"/>
          </p:cNvCxnSpPr>
          <p:nvPr/>
        </p:nvCxnSpPr>
        <p:spPr>
          <a:xfrm flipV="1">
            <a:off x="2500403" y="3207112"/>
            <a:ext cx="1019221" cy="1"/>
          </a:xfrm>
          <a:prstGeom prst="line">
            <a:avLst/>
          </a:prstGeom>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140380" y="437788"/>
            <a:ext cx="5207726" cy="94052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err="1">
                <a:latin typeface="Calibri" panose="020F0502020204030204" pitchFamily="34" charset="0"/>
                <a:cs typeface="Calibri" panose="020F0502020204030204" pitchFamily="34" charset="0"/>
              </a:rPr>
              <a:t>Trực</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tiếp</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đầu</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tư</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xây</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dựng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hoặc</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mua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lại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công</a:t>
            </a:r>
            <a:r>
              <a:rPr lang="en-US" dirty="0">
                <a:latin typeface="Calibri" panose="020F0502020204030204" pitchFamily="34" charset="0"/>
                <a:cs typeface="Calibri" panose="020F0502020204030204" pitchFamily="34" charset="0"/>
              </a:rPr>
              <a:t> ty, </a:t>
            </a:r>
            <a:r>
              <a:rPr lang="en-US" dirty="0" err="1">
                <a:latin typeface="Calibri" panose="020F0502020204030204" pitchFamily="34" charset="0"/>
                <a:cs typeface="Calibri" panose="020F0502020204030204" pitchFamily="34" charset="0"/>
              </a:rPr>
              <a:t>xí</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nghiệp</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đang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hoạt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động</a:t>
            </a:r>
            <a:r>
              <a:rPr lang="en-US" dirty="0">
                <a:latin typeface="Calibri" panose="020F0502020204030204" pitchFamily="34" charset="0"/>
                <a:cs typeface="Calibri" panose="020F0502020204030204" pitchFamily="34" charset="0"/>
              </a:rPr>
              <a:t> ở </a:t>
            </a:r>
            <a:r>
              <a:rPr lang="en-US" dirty="0" err="1">
                <a:latin typeface="Calibri" panose="020F0502020204030204" pitchFamily="34" charset="0"/>
                <a:cs typeface="Calibri" panose="020F0502020204030204" pitchFamily="34" charset="0"/>
              </a:rPr>
              <a:t>các</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nước</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đang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đầu</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tư</a:t>
            </a:r>
            <a:r>
              <a:rPr lang="en-US" dirty="0">
                <a:latin typeface="Calibri" panose="020F0502020204030204" pitchFamily="34" charset="0"/>
                <a:cs typeface="Calibri" panose="020F0502020204030204" pitchFamily="34" charset="0"/>
              </a:rPr>
              <a:t>.</a:t>
            </a:r>
          </a:p>
          <a:p>
            <a:pPr algn="ctr"/>
            <a:endParaRPr lang="en-US" dirty="0">
              <a:latin typeface="Calibri" panose="020F0502020204030204" pitchFamily="34" charset="0"/>
              <a:cs typeface="Calibri" panose="020F0502020204030204" pitchFamily="34" charset="0"/>
            </a:endParaRPr>
          </a:p>
        </p:txBody>
      </p:sp>
      <p:sp>
        <p:nvSpPr>
          <p:cNvPr id="33" name="Right Arrow 32"/>
          <p:cNvSpPr/>
          <p:nvPr/>
        </p:nvSpPr>
        <p:spPr>
          <a:xfrm rot="16200000">
            <a:off x="3314404" y="1400831"/>
            <a:ext cx="410440" cy="3654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38" name="Oval 37"/>
          <p:cNvSpPr/>
          <p:nvPr/>
        </p:nvSpPr>
        <p:spPr>
          <a:xfrm>
            <a:off x="9510758" y="2527843"/>
            <a:ext cx="2360023" cy="135853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latin typeface="Calibri" panose="020F0502020204030204" pitchFamily="34" charset="0"/>
                <a:cs typeface="Calibri" panose="020F0502020204030204" pitchFamily="34" charset="0"/>
              </a:rPr>
              <a:t>Chủ</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thể</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xuất</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khẩu</a:t>
            </a:r>
            <a:endParaRPr lang="en-US" dirty="0">
              <a:latin typeface="Calibri" panose="020F0502020204030204" pitchFamily="34" charset="0"/>
              <a:cs typeface="Calibri" panose="020F0502020204030204" pitchFamily="34" charset="0"/>
            </a:endParaRPr>
          </a:p>
        </p:txBody>
      </p:sp>
      <p:sp>
        <p:nvSpPr>
          <p:cNvPr id="39" name="Double Wave 38"/>
          <p:cNvSpPr/>
          <p:nvPr/>
        </p:nvSpPr>
        <p:spPr>
          <a:xfrm>
            <a:off x="6574971" y="1491524"/>
            <a:ext cx="2455818" cy="1036319"/>
          </a:xfrm>
          <a:prstGeom prst="doubleWav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err="1" smtClean="0">
                <a:latin typeface="Calibri" panose="020F0502020204030204" pitchFamily="34" charset="0"/>
                <a:cs typeface="Calibri" panose="020F0502020204030204" pitchFamily="34" charset="0"/>
              </a:rPr>
              <a:t>Xuất</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khẩu</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tư</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bản</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tư</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nhân</a:t>
            </a:r>
            <a:endParaRPr lang="en-US" dirty="0">
              <a:latin typeface="Calibri" panose="020F0502020204030204" pitchFamily="34" charset="0"/>
              <a:cs typeface="Calibri" panose="020F0502020204030204" pitchFamily="34" charset="0"/>
            </a:endParaRPr>
          </a:p>
        </p:txBody>
      </p:sp>
      <p:sp>
        <p:nvSpPr>
          <p:cNvPr id="40" name="Double Wave 39"/>
          <p:cNvSpPr/>
          <p:nvPr/>
        </p:nvSpPr>
        <p:spPr>
          <a:xfrm>
            <a:off x="6574971" y="3886380"/>
            <a:ext cx="2455818" cy="1036319"/>
          </a:xfrm>
          <a:prstGeom prst="doubleWav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smtClean="0">
                <a:latin typeface="Calibri" panose="020F0502020204030204" pitchFamily="34" charset="0"/>
                <a:cs typeface="Calibri" panose="020F0502020204030204" pitchFamily="34" charset="0"/>
              </a:rPr>
              <a:t>Xuất</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khẩu</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tư</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bản</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nhà</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nước</a:t>
            </a:r>
            <a:endParaRPr lang="en-US" dirty="0">
              <a:latin typeface="Calibri" panose="020F0502020204030204" pitchFamily="34" charset="0"/>
              <a:cs typeface="Calibri" panose="020F0502020204030204" pitchFamily="34" charset="0"/>
            </a:endParaRPr>
          </a:p>
        </p:txBody>
      </p:sp>
      <p:cxnSp>
        <p:nvCxnSpPr>
          <p:cNvPr id="42" name="Straight Arrow Connector 41"/>
          <p:cNvCxnSpPr>
            <a:stCxn id="38" idx="2"/>
            <a:endCxn id="39" idx="3"/>
          </p:cNvCxnSpPr>
          <p:nvPr/>
        </p:nvCxnSpPr>
        <p:spPr>
          <a:xfrm flipH="1" flipV="1">
            <a:off x="9030789" y="2009684"/>
            <a:ext cx="479969" cy="1197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8" idx="2"/>
            <a:endCxn id="40" idx="3"/>
          </p:cNvCxnSpPr>
          <p:nvPr/>
        </p:nvCxnSpPr>
        <p:spPr>
          <a:xfrm flipH="1">
            <a:off x="9030789" y="3207112"/>
            <a:ext cx="479969" cy="1197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28342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a:xfrm>
            <a:off x="8200481" y="192496"/>
            <a:ext cx="3670300" cy="71555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smtClean="0">
                <a:latin typeface="Calibri" panose="020F0502020204030204" pitchFamily="34" charset="0"/>
                <a:cs typeface="Calibri" panose="020F0502020204030204" pitchFamily="34" charset="0"/>
              </a:rPr>
              <a:t>Đặc</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điểm</a:t>
            </a:r>
            <a:r>
              <a:rPr lang="en-US" dirty="0" smtClean="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3: </a:t>
            </a:r>
            <a:r>
              <a:rPr lang="en-US" dirty="0" err="1" smtClean="0">
                <a:latin typeface="Calibri" panose="020F0502020204030204" pitchFamily="34" charset="0"/>
                <a:cs typeface="Calibri" panose="020F0502020204030204" pitchFamily="34" charset="0"/>
              </a:rPr>
              <a:t>xuất</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khẩu</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tư</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bản</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trở</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thành</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phổ</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biến</a:t>
            </a:r>
            <a:endParaRPr lang="en-US" dirty="0">
              <a:latin typeface="Calibri" panose="020F0502020204030204" pitchFamily="34" charset="0"/>
              <a:cs typeface="Calibri" panose="020F0502020204030204" pitchFamily="34" charset="0"/>
            </a:endParaRPr>
          </a:p>
        </p:txBody>
      </p:sp>
      <p:sp>
        <p:nvSpPr>
          <p:cNvPr id="4" name="Pentagon 3"/>
          <p:cNvSpPr/>
          <p:nvPr/>
        </p:nvSpPr>
        <p:spPr>
          <a:xfrm>
            <a:off x="0" y="1436914"/>
            <a:ext cx="3657600" cy="80119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err="1">
                <a:latin typeface="Calibri" panose="020F0502020204030204" pitchFamily="34" charset="0"/>
                <a:cs typeface="Calibri" panose="020F0502020204030204" pitchFamily="34" charset="0"/>
              </a:rPr>
              <a:t>Hiện</a:t>
            </a:r>
            <a:r>
              <a:rPr lang="en-US" dirty="0">
                <a:latin typeface="Calibri" panose="020F0502020204030204" pitchFamily="34" charset="0"/>
                <a:cs typeface="Calibri" panose="020F0502020204030204" pitchFamily="34" charset="0"/>
              </a:rPr>
              <a:t> nay, </a:t>
            </a:r>
            <a:r>
              <a:rPr lang="en-US" dirty="0" err="1">
                <a:latin typeface="Calibri" panose="020F0502020204030204" pitchFamily="34" charset="0"/>
                <a:cs typeface="Calibri" panose="020F0502020204030204" pitchFamily="34" charset="0"/>
              </a:rPr>
              <a:t>xuất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khẩu</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tư</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bản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có</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những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biểu</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hiện</a:t>
            </a:r>
            <a:r>
              <a:rPr lang="en-US" dirty="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mới</a:t>
            </a:r>
            <a:endParaRPr lang="en-US" dirty="0">
              <a:latin typeface="Calibri" panose="020F0502020204030204" pitchFamily="34" charset="0"/>
              <a:cs typeface="Calibri" panose="020F0502020204030204" pitchFamily="34" charset="0"/>
            </a:endParaRPr>
          </a:p>
        </p:txBody>
      </p:sp>
      <p:sp>
        <p:nvSpPr>
          <p:cNvPr id="6" name="TextBox 5"/>
          <p:cNvSpPr txBox="1"/>
          <p:nvPr/>
        </p:nvSpPr>
        <p:spPr>
          <a:xfrm>
            <a:off x="4119154" y="1436914"/>
            <a:ext cx="400595" cy="369332"/>
          </a:xfrm>
          <a:prstGeom prst="rect">
            <a:avLst/>
          </a:prstGeom>
          <a:noFill/>
        </p:spPr>
        <p:txBody>
          <a:bodyPr wrap="square" rtlCol="0">
            <a:spAutoFit/>
          </a:bodyPr>
          <a:lstStyle/>
          <a:p>
            <a:r>
              <a:rPr lang="en-US" dirty="0" smtClean="0">
                <a:latin typeface="Calibri" panose="020F0502020204030204" pitchFamily="34" charset="0"/>
                <a:cs typeface="Calibri" panose="020F0502020204030204" pitchFamily="34" charset="0"/>
              </a:rPr>
              <a:t>1)</a:t>
            </a:r>
            <a:endParaRPr lang="en-US" dirty="0">
              <a:latin typeface="Calibri" panose="020F0502020204030204" pitchFamily="34" charset="0"/>
              <a:cs typeface="Calibri" panose="020F0502020204030204" pitchFamily="34" charset="0"/>
            </a:endParaRPr>
          </a:p>
        </p:txBody>
      </p:sp>
      <p:sp>
        <p:nvSpPr>
          <p:cNvPr id="16" name="TextBox 15"/>
          <p:cNvSpPr txBox="1"/>
          <p:nvPr/>
        </p:nvSpPr>
        <p:spPr>
          <a:xfrm>
            <a:off x="4119152" y="2785961"/>
            <a:ext cx="400595" cy="369332"/>
          </a:xfrm>
          <a:prstGeom prst="rect">
            <a:avLst/>
          </a:prstGeom>
          <a:noFill/>
        </p:spPr>
        <p:txBody>
          <a:bodyPr wrap="square" rtlCol="0">
            <a:spAutoFit/>
          </a:bodyPr>
          <a:lstStyle/>
          <a:p>
            <a:r>
              <a:rPr lang="en-US" dirty="0" smtClean="0">
                <a:latin typeface="Calibri" panose="020F0502020204030204" pitchFamily="34" charset="0"/>
                <a:cs typeface="Calibri" panose="020F0502020204030204" pitchFamily="34" charset="0"/>
              </a:rPr>
              <a:t>2)</a:t>
            </a:r>
            <a:endParaRPr lang="en-US" dirty="0">
              <a:latin typeface="Calibri" panose="020F0502020204030204" pitchFamily="34" charset="0"/>
              <a:cs typeface="Calibri" panose="020F0502020204030204" pitchFamily="34" charset="0"/>
            </a:endParaRPr>
          </a:p>
        </p:txBody>
      </p:sp>
      <p:sp>
        <p:nvSpPr>
          <p:cNvPr id="17" name="TextBox 16"/>
          <p:cNvSpPr txBox="1"/>
          <p:nvPr/>
        </p:nvSpPr>
        <p:spPr>
          <a:xfrm>
            <a:off x="4119152" y="5484055"/>
            <a:ext cx="400595" cy="369332"/>
          </a:xfrm>
          <a:prstGeom prst="rect">
            <a:avLst/>
          </a:prstGeom>
          <a:noFill/>
        </p:spPr>
        <p:txBody>
          <a:bodyPr wrap="square" rtlCol="0">
            <a:spAutoFit/>
          </a:bodyPr>
          <a:lstStyle/>
          <a:p>
            <a:r>
              <a:rPr lang="en-US" dirty="0" smtClean="0">
                <a:latin typeface="Calibri" panose="020F0502020204030204" pitchFamily="34" charset="0"/>
                <a:cs typeface="Calibri" panose="020F0502020204030204" pitchFamily="34" charset="0"/>
              </a:rPr>
              <a:t>4)</a:t>
            </a:r>
            <a:endParaRPr lang="en-US" dirty="0">
              <a:latin typeface="Calibri" panose="020F0502020204030204" pitchFamily="34" charset="0"/>
              <a:cs typeface="Calibri" panose="020F0502020204030204" pitchFamily="34" charset="0"/>
            </a:endParaRPr>
          </a:p>
        </p:txBody>
      </p:sp>
      <p:sp>
        <p:nvSpPr>
          <p:cNvPr id="18" name="TextBox 17"/>
          <p:cNvSpPr txBox="1"/>
          <p:nvPr/>
        </p:nvSpPr>
        <p:spPr>
          <a:xfrm>
            <a:off x="4119152" y="4135008"/>
            <a:ext cx="400595" cy="369332"/>
          </a:xfrm>
          <a:prstGeom prst="rect">
            <a:avLst/>
          </a:prstGeom>
          <a:noFill/>
        </p:spPr>
        <p:txBody>
          <a:bodyPr wrap="square" rtlCol="0">
            <a:spAutoFit/>
          </a:bodyPr>
          <a:lstStyle/>
          <a:p>
            <a:r>
              <a:rPr lang="en-US" dirty="0" smtClean="0">
                <a:latin typeface="Calibri" panose="020F0502020204030204" pitchFamily="34" charset="0"/>
                <a:cs typeface="Calibri" panose="020F0502020204030204" pitchFamily="34" charset="0"/>
              </a:rPr>
              <a:t>3)</a:t>
            </a:r>
            <a:endParaRPr lang="en-US" dirty="0">
              <a:latin typeface="Calibri" panose="020F0502020204030204" pitchFamily="34" charset="0"/>
              <a:cs typeface="Calibri" panose="020F0502020204030204" pitchFamily="34" charset="0"/>
            </a:endParaRPr>
          </a:p>
        </p:txBody>
      </p:sp>
      <p:sp>
        <p:nvSpPr>
          <p:cNvPr id="8" name="Rounded Rectangle 7"/>
          <p:cNvSpPr/>
          <p:nvPr/>
        </p:nvSpPr>
        <p:spPr>
          <a:xfrm>
            <a:off x="4789714" y="1436914"/>
            <a:ext cx="7081067" cy="105373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err="1" smtClean="0">
                <a:latin typeface="Calibri" panose="020F0502020204030204" pitchFamily="34" charset="0"/>
                <a:cs typeface="Calibri" panose="020F0502020204030204" pitchFamily="34" charset="0"/>
              </a:rPr>
              <a:t>Vai</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trò</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của</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các</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công</a:t>
            </a:r>
            <a:r>
              <a:rPr lang="en-US" dirty="0" smtClean="0">
                <a:latin typeface="Calibri" panose="020F0502020204030204" pitchFamily="34" charset="0"/>
                <a:cs typeface="Calibri" panose="020F0502020204030204" pitchFamily="34" charset="0"/>
              </a:rPr>
              <a:t> ty </a:t>
            </a:r>
            <a:r>
              <a:rPr lang="en-US" dirty="0" err="1" smtClean="0">
                <a:latin typeface="Calibri" panose="020F0502020204030204" pitchFamily="34" charset="0"/>
                <a:cs typeface="Calibri" panose="020F0502020204030204" pitchFamily="34" charset="0"/>
              </a:rPr>
              <a:t>xuyên</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quốc</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gia</a:t>
            </a:r>
            <a:r>
              <a:rPr lang="en-US" dirty="0" smtClean="0">
                <a:latin typeface="Calibri" panose="020F0502020204030204" pitchFamily="34" charset="0"/>
                <a:cs typeface="Calibri" panose="020F0502020204030204" pitchFamily="34" charset="0"/>
              </a:rPr>
              <a:t> (TNCs) </a:t>
            </a:r>
            <a:r>
              <a:rPr lang="en-US" dirty="0" err="1" smtClean="0">
                <a:latin typeface="Calibri" panose="020F0502020204030204" pitchFamily="34" charset="0"/>
                <a:cs typeface="Calibri" panose="020F0502020204030204" pitchFamily="34" charset="0"/>
              </a:rPr>
              <a:t>trong</a:t>
            </a:r>
            <a:r>
              <a:rPr lang="en-US" dirty="0" smtClean="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x</a:t>
            </a:r>
            <a:r>
              <a:rPr lang="en-US" dirty="0" err="1" smtClean="0">
                <a:latin typeface="Calibri" panose="020F0502020204030204" pitchFamily="34" charset="0"/>
                <a:cs typeface="Calibri" panose="020F0502020204030204" pitchFamily="34" charset="0"/>
              </a:rPr>
              <a:t>uất</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khẩu</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tư</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bản</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ngày</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càng</a:t>
            </a:r>
            <a:r>
              <a:rPr lang="en-US" dirty="0" smtClean="0">
                <a:latin typeface="Calibri" panose="020F0502020204030204" pitchFamily="34" charset="0"/>
                <a:cs typeface="Calibri" panose="020F0502020204030204" pitchFamily="34" charset="0"/>
              </a:rPr>
              <a:t> to </a:t>
            </a:r>
            <a:r>
              <a:rPr lang="en-US" dirty="0" err="1" smtClean="0">
                <a:latin typeface="Calibri" panose="020F0502020204030204" pitchFamily="34" charset="0"/>
                <a:cs typeface="Calibri" panose="020F0502020204030204" pitchFamily="34" charset="0"/>
              </a:rPr>
              <a:t>lớn</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đặc</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biệt</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là</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đầu</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tư</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trục</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tiếp</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nước</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ngoài</a:t>
            </a:r>
            <a:r>
              <a:rPr lang="en-US" dirty="0" smtClean="0">
                <a:latin typeface="Calibri" panose="020F0502020204030204" pitchFamily="34" charset="0"/>
                <a:cs typeface="Calibri" panose="020F0502020204030204" pitchFamily="34" charset="0"/>
              </a:rPr>
              <a:t> (FDI), </a:t>
            </a:r>
            <a:r>
              <a:rPr lang="en-US" dirty="0" err="1" smtClean="0">
                <a:latin typeface="Calibri" panose="020F0502020204030204" pitchFamily="34" charset="0"/>
                <a:cs typeface="Calibri" panose="020F0502020204030204" pitchFamily="34" charset="0"/>
              </a:rPr>
              <a:t>xuất</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hiện</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nhiều</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chủ</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thể</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tư</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bản</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từ</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các</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nước</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đang</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phát</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triển</a:t>
            </a:r>
            <a:endParaRPr lang="en-US" dirty="0">
              <a:latin typeface="Calibri" panose="020F0502020204030204" pitchFamily="34" charset="0"/>
              <a:cs typeface="Calibri" panose="020F0502020204030204" pitchFamily="34" charset="0"/>
            </a:endParaRPr>
          </a:p>
        </p:txBody>
      </p:sp>
      <p:sp>
        <p:nvSpPr>
          <p:cNvPr id="20" name="Rounded Rectangle 19"/>
          <p:cNvSpPr/>
          <p:nvPr/>
        </p:nvSpPr>
        <p:spPr>
          <a:xfrm>
            <a:off x="4789711" y="4135008"/>
            <a:ext cx="7081067" cy="105373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err="1" smtClean="0">
                <a:latin typeface="Calibri" panose="020F0502020204030204" pitchFamily="34" charset="0"/>
                <a:cs typeface="Calibri" panose="020F0502020204030204" pitchFamily="34" charset="0"/>
              </a:rPr>
              <a:t>Sự</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áp</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đặt</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mang</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tính</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chất</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thực</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dân</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trong</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xuất</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khẩu</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tư</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bản</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đã</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gỡ</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bỏ</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dần</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và</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nguyên</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tắc</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cùng</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có</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lợi</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trong</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đàu</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tư</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được</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đề</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cao</a:t>
            </a:r>
            <a:endParaRPr lang="en-US" dirty="0">
              <a:latin typeface="Calibri" panose="020F0502020204030204" pitchFamily="34" charset="0"/>
              <a:cs typeface="Calibri" panose="020F0502020204030204" pitchFamily="34" charset="0"/>
            </a:endParaRPr>
          </a:p>
        </p:txBody>
      </p:sp>
      <p:sp>
        <p:nvSpPr>
          <p:cNvPr id="22" name="Rounded Rectangle 21"/>
          <p:cNvSpPr/>
          <p:nvPr/>
        </p:nvSpPr>
        <p:spPr>
          <a:xfrm>
            <a:off x="4789711" y="2785961"/>
            <a:ext cx="7081067" cy="105373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err="1" smtClean="0">
                <a:latin typeface="Calibri" panose="020F0502020204030204" pitchFamily="34" charset="0"/>
                <a:cs typeface="Calibri" panose="020F0502020204030204" pitchFamily="34" charset="0"/>
              </a:rPr>
              <a:t>Hình</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thức</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xuất</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khẩu</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tư</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bản</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đa</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dạng</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đan</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xen</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giữa</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xuất</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khẩu</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tư</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bản</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và</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xuất</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khẩu</a:t>
            </a:r>
            <a:r>
              <a:rPr lang="en-US" dirty="0" smtClean="0">
                <a:latin typeface="Calibri" panose="020F0502020204030204" pitchFamily="34" charset="0"/>
                <a:cs typeface="Calibri" panose="020F0502020204030204" pitchFamily="34" charset="0"/>
              </a:rPr>
              <a:t> hang </a:t>
            </a:r>
            <a:r>
              <a:rPr lang="en-US" dirty="0" err="1" smtClean="0">
                <a:latin typeface="Calibri" panose="020F0502020204030204" pitchFamily="34" charset="0"/>
                <a:cs typeface="Calibri" panose="020F0502020204030204" pitchFamily="34" charset="0"/>
              </a:rPr>
              <a:t>hóa</a:t>
            </a:r>
            <a:r>
              <a:rPr lang="en-US" dirty="0" smtClean="0">
                <a:latin typeface="Calibri" panose="020F0502020204030204" pitchFamily="34" charset="0"/>
                <a:cs typeface="Calibri" panose="020F0502020204030204" pitchFamily="34" charset="0"/>
              </a:rPr>
              <a:t> tang </a:t>
            </a:r>
            <a:r>
              <a:rPr lang="en-US" dirty="0" err="1" smtClean="0">
                <a:latin typeface="Calibri" panose="020F0502020204030204" pitchFamily="34" charset="0"/>
                <a:cs typeface="Calibri" panose="020F0502020204030204" pitchFamily="34" charset="0"/>
              </a:rPr>
              <a:t>lên</a:t>
            </a:r>
            <a:endParaRPr lang="en-US" dirty="0">
              <a:latin typeface="Calibri" panose="020F0502020204030204" pitchFamily="34" charset="0"/>
              <a:cs typeface="Calibri" panose="020F0502020204030204" pitchFamily="34" charset="0"/>
            </a:endParaRPr>
          </a:p>
        </p:txBody>
      </p:sp>
      <p:sp>
        <p:nvSpPr>
          <p:cNvPr id="23" name="Rounded Rectangle 22"/>
          <p:cNvSpPr/>
          <p:nvPr/>
        </p:nvSpPr>
        <p:spPr>
          <a:xfrm>
            <a:off x="4789711" y="5484055"/>
            <a:ext cx="7081067" cy="105373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err="1" smtClean="0">
                <a:latin typeface="Calibri" panose="020F0502020204030204" pitchFamily="34" charset="0"/>
                <a:cs typeface="Calibri" panose="020F0502020204030204" pitchFamily="34" charset="0"/>
              </a:rPr>
              <a:t>Những</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thập</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kỷ</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gần</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đây</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đại</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bộ</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phận</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dòng</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đầu</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tư</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chảy</a:t>
            </a:r>
            <a:r>
              <a:rPr lang="en-US" dirty="0" smtClean="0">
                <a:latin typeface="Calibri" panose="020F0502020204030204" pitchFamily="34" charset="0"/>
                <a:cs typeface="Calibri" panose="020F0502020204030204" pitchFamily="34" charset="0"/>
              </a:rPr>
              <a:t> qua </a:t>
            </a:r>
            <a:r>
              <a:rPr lang="en-US" dirty="0" err="1" smtClean="0">
                <a:latin typeface="Calibri" panose="020F0502020204030204" pitchFamily="34" charset="0"/>
                <a:cs typeface="Calibri" panose="020F0502020204030204" pitchFamily="34" charset="0"/>
              </a:rPr>
              <a:t>lại</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giữa</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các</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nước</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tư</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bản</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phát</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triển</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với</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nahu</a:t>
            </a:r>
            <a:endParaRPr lang="en-US" dirty="0">
              <a:latin typeface="Calibri" panose="020F0502020204030204" pitchFamily="34" charset="0"/>
              <a:cs typeface="Calibri" panose="020F0502020204030204" pitchFamily="34" charset="0"/>
            </a:endParaRP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662" y="2362849"/>
            <a:ext cx="3071676" cy="2141492"/>
          </a:xfrm>
          <a:prstGeom prst="rect">
            <a:avLst/>
          </a:prstGeom>
        </p:spPr>
      </p:pic>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119" y="3839698"/>
            <a:ext cx="3799033" cy="2698094"/>
          </a:xfrm>
          <a:prstGeom prst="rect">
            <a:avLst/>
          </a:prstGeom>
        </p:spPr>
      </p:pic>
    </p:spTree>
    <p:extLst>
      <p:ext uri="{BB962C8B-B14F-4D97-AF65-F5344CB8AC3E}">
        <p14:creationId xmlns:p14="http://schemas.microsoft.com/office/powerpoint/2010/main" val="21151336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5168900" y="355600"/>
            <a:ext cx="6794500" cy="11811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err="1" smtClean="0">
                <a:latin typeface="Calibri" panose="020F0502020204030204" pitchFamily="34" charset="0"/>
                <a:cs typeface="Calibri" panose="020F0502020204030204" pitchFamily="34" charset="0"/>
              </a:rPr>
              <a:t>Đặc</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điểm</a:t>
            </a:r>
            <a:r>
              <a:rPr lang="en-US" dirty="0" smtClean="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4: </a:t>
            </a:r>
            <a:r>
              <a:rPr lang="en-US" dirty="0" err="1" smtClean="0">
                <a:latin typeface="Calibri" panose="020F0502020204030204" pitchFamily="34" charset="0"/>
                <a:cs typeface="Calibri" panose="020F0502020204030204" pitchFamily="34" charset="0"/>
              </a:rPr>
              <a:t>sự</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phân</a:t>
            </a:r>
            <a:r>
              <a:rPr lang="en-US" dirty="0" smtClean="0">
                <a:latin typeface="Calibri" panose="020F0502020204030204" pitchFamily="34" charset="0"/>
                <a:cs typeface="Calibri" panose="020F0502020204030204" pitchFamily="34" charset="0"/>
              </a:rPr>
              <a:t> chia </a:t>
            </a:r>
            <a:r>
              <a:rPr lang="en-US" dirty="0" err="1" smtClean="0">
                <a:latin typeface="Calibri" panose="020F0502020204030204" pitchFamily="34" charset="0"/>
                <a:cs typeface="Calibri" panose="020F0502020204030204" pitchFamily="34" charset="0"/>
              </a:rPr>
              <a:t>thế</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giới</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về</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kinh</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tế</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giữa</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các</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tập</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đoàn</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đầu</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tư</a:t>
            </a:r>
            <a:endParaRPr lang="en-US" dirty="0">
              <a:latin typeface="Calibri" panose="020F0502020204030204" pitchFamily="34" charset="0"/>
              <a:cs typeface="Calibri" panose="020F0502020204030204" pitchFamily="34" charset="0"/>
            </a:endParaRPr>
          </a:p>
        </p:txBody>
      </p:sp>
      <p:sp>
        <p:nvSpPr>
          <p:cNvPr id="3" name="Rounded Rectangle 2"/>
          <p:cNvSpPr/>
          <p:nvPr/>
        </p:nvSpPr>
        <p:spPr>
          <a:xfrm>
            <a:off x="2394861" y="1724292"/>
            <a:ext cx="25146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latin typeface="Calibri" panose="020F0502020204030204" pitchFamily="34" charset="0"/>
                <a:cs typeface="Calibri" panose="020F0502020204030204" pitchFamily="34" charset="0"/>
              </a:rPr>
              <a:t>Quá trình tích tụ và </a:t>
            </a:r>
            <a:r>
              <a:rPr lang="en-US" dirty="0" err="1" smtClean="0">
                <a:latin typeface="Calibri" panose="020F0502020204030204" pitchFamily="34" charset="0"/>
                <a:cs typeface="Calibri" panose="020F0502020204030204" pitchFamily="34" charset="0"/>
              </a:rPr>
              <a:t>tập</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trung</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tư</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bản</a:t>
            </a:r>
            <a:r>
              <a:rPr lang="vi-VN" dirty="0" smtClean="0">
                <a:latin typeface="Calibri" panose="020F0502020204030204" pitchFamily="34" charset="0"/>
                <a:cs typeface="Calibri" panose="020F0502020204030204" pitchFamily="34" charset="0"/>
              </a:rPr>
              <a:t> </a:t>
            </a:r>
            <a:r>
              <a:rPr lang="vi-VN" dirty="0" smtClean="0">
                <a:latin typeface="Calibri" panose="020F0502020204030204" pitchFamily="34" charset="0"/>
                <a:cs typeface="Calibri" panose="020F0502020204030204" pitchFamily="34" charset="0"/>
              </a:rPr>
              <a:t>phát triển </a:t>
            </a:r>
            <a:endParaRPr lang="en-US" dirty="0">
              <a:latin typeface="Calibri" panose="020F0502020204030204" pitchFamily="34" charset="0"/>
              <a:cs typeface="Calibri" panose="020F0502020204030204" pitchFamily="34" charset="0"/>
            </a:endParaRPr>
          </a:p>
        </p:txBody>
      </p:sp>
      <p:sp>
        <p:nvSpPr>
          <p:cNvPr id="4" name="Rounded Rectangle 3"/>
          <p:cNvSpPr/>
          <p:nvPr/>
        </p:nvSpPr>
        <p:spPr>
          <a:xfrm>
            <a:off x="6890661" y="1800492"/>
            <a:ext cx="30480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latin typeface="Calibri" panose="020F0502020204030204" pitchFamily="34" charset="0"/>
                <a:cs typeface="Calibri" panose="020F0502020204030204" pitchFamily="34" charset="0"/>
              </a:rPr>
              <a:t>X</a:t>
            </a:r>
            <a:r>
              <a:rPr lang="en-US" dirty="0" err="1" smtClean="0">
                <a:latin typeface="Calibri" panose="020F0502020204030204" pitchFamily="34" charset="0"/>
                <a:cs typeface="Calibri" panose="020F0502020204030204" pitchFamily="34" charset="0"/>
              </a:rPr>
              <a:t>uất</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khẩu</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tư</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bản</a:t>
            </a:r>
            <a:r>
              <a:rPr lang="vi-VN" dirty="0" smtClean="0">
                <a:latin typeface="Calibri" panose="020F0502020204030204" pitchFamily="34" charset="0"/>
                <a:cs typeface="Calibri" panose="020F0502020204030204" pitchFamily="34" charset="0"/>
              </a:rPr>
              <a:t> </a:t>
            </a:r>
            <a:r>
              <a:rPr lang="vi-VN" dirty="0" smtClean="0">
                <a:latin typeface="Calibri" panose="020F0502020204030204" pitchFamily="34" charset="0"/>
                <a:cs typeface="Calibri" panose="020F0502020204030204" pitchFamily="34" charset="0"/>
              </a:rPr>
              <a:t>tăng lên nhanh chóng về quy mô và phạm vi</a:t>
            </a:r>
            <a:endParaRPr lang="en-US" dirty="0">
              <a:latin typeface="Calibri" panose="020F0502020204030204" pitchFamily="34" charset="0"/>
              <a:cs typeface="Calibri" panose="020F0502020204030204" pitchFamily="34" charset="0"/>
            </a:endParaRPr>
          </a:p>
        </p:txBody>
      </p:sp>
      <p:sp>
        <p:nvSpPr>
          <p:cNvPr id="5" name="Plus 4"/>
          <p:cNvSpPr/>
          <p:nvPr/>
        </p:nvSpPr>
        <p:spPr>
          <a:xfrm>
            <a:off x="5442861" y="1952892"/>
            <a:ext cx="914400" cy="9144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cxnSp>
        <p:nvCxnSpPr>
          <p:cNvPr id="6" name="Straight Connector 5"/>
          <p:cNvCxnSpPr/>
          <p:nvPr/>
        </p:nvCxnSpPr>
        <p:spPr>
          <a:xfrm rot="5400000" flipH="1" flipV="1">
            <a:off x="3690261" y="2867292"/>
            <a:ext cx="158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759729" y="3018898"/>
            <a:ext cx="4502532" cy="238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8071761" y="2829192"/>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0800000" flipV="1">
            <a:off x="4147461" y="3019692"/>
            <a:ext cx="18288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900061" y="3019692"/>
            <a:ext cx="19812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2394861" y="3400692"/>
            <a:ext cx="2286000" cy="1447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latin typeface="Calibri" panose="020F0502020204030204" pitchFamily="34" charset="0"/>
                <a:cs typeface="Calibri" panose="020F0502020204030204" pitchFamily="34" charset="0"/>
              </a:rPr>
              <a:t>Xuất khẩu ra nước ngoài ngày càng quan trọng </a:t>
            </a:r>
            <a:endParaRPr lang="en-US" dirty="0">
              <a:latin typeface="Calibri" panose="020F0502020204030204" pitchFamily="34" charset="0"/>
              <a:cs typeface="Calibri" panose="020F0502020204030204" pitchFamily="34" charset="0"/>
            </a:endParaRPr>
          </a:p>
        </p:txBody>
      </p:sp>
      <p:sp>
        <p:nvSpPr>
          <p:cNvPr id="12" name="Oval 11"/>
          <p:cNvSpPr/>
          <p:nvPr/>
        </p:nvSpPr>
        <p:spPr>
          <a:xfrm>
            <a:off x="7271661" y="3400692"/>
            <a:ext cx="2667000" cy="152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latin typeface="Calibri" panose="020F0502020204030204" pitchFamily="34" charset="0"/>
                <a:cs typeface="Calibri" panose="020F0502020204030204" pitchFamily="34" charset="0"/>
              </a:rPr>
              <a:t>Các nước nhập khẩu có nguồn nguyên liệu rẻ ,thị trường tiêu thụ rộng lớn</a:t>
            </a:r>
            <a:endParaRPr lang="en-US" dirty="0">
              <a:latin typeface="Calibri" panose="020F0502020204030204" pitchFamily="34" charset="0"/>
              <a:cs typeface="Calibri" panose="020F0502020204030204" pitchFamily="34" charset="0"/>
            </a:endParaRPr>
          </a:p>
        </p:txBody>
      </p:sp>
      <p:sp>
        <p:nvSpPr>
          <p:cNvPr id="13" name="Curved Right Arrow 12"/>
          <p:cNvSpPr/>
          <p:nvPr/>
        </p:nvSpPr>
        <p:spPr>
          <a:xfrm>
            <a:off x="3004461" y="5153292"/>
            <a:ext cx="1447800" cy="6858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libri" panose="020F0502020204030204" pitchFamily="34" charset="0"/>
              <a:cs typeface="Calibri" panose="020F0502020204030204" pitchFamily="34" charset="0"/>
            </a:endParaRPr>
          </a:p>
        </p:txBody>
      </p:sp>
      <p:sp>
        <p:nvSpPr>
          <p:cNvPr id="14" name="Curved Left Arrow 13"/>
          <p:cNvSpPr/>
          <p:nvPr/>
        </p:nvSpPr>
        <p:spPr>
          <a:xfrm>
            <a:off x="7805061" y="5229492"/>
            <a:ext cx="1676400" cy="6858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libri" panose="020F0502020204030204" pitchFamily="34" charset="0"/>
              <a:cs typeface="Calibri" panose="020F0502020204030204" pitchFamily="34" charset="0"/>
            </a:endParaRPr>
          </a:p>
        </p:txBody>
      </p:sp>
      <p:sp>
        <p:nvSpPr>
          <p:cNvPr id="15" name="7-Point Star 14"/>
          <p:cNvSpPr/>
          <p:nvPr/>
        </p:nvSpPr>
        <p:spPr>
          <a:xfrm>
            <a:off x="4985661" y="3476892"/>
            <a:ext cx="2286000" cy="2133600"/>
          </a:xfrm>
          <a:prstGeom prst="star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vi-VN" dirty="0" smtClean="0">
                <a:latin typeface="Calibri" panose="020F0502020204030204" pitchFamily="34" charset="0"/>
                <a:cs typeface="Calibri" panose="020F0502020204030204" pitchFamily="34" charset="0"/>
              </a:rPr>
              <a:t>Đụng độ giữa các </a:t>
            </a:r>
            <a:r>
              <a:rPr lang="en-US" dirty="0" err="1" smtClean="0">
                <a:latin typeface="Calibri" panose="020F0502020204030204" pitchFamily="34" charset="0"/>
                <a:cs typeface="Calibri" panose="020F0502020204030204" pitchFamily="34" charset="0"/>
              </a:rPr>
              <a:t>tổ</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chức</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độc</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quyền</a:t>
            </a:r>
            <a:endParaRPr lang="en-US" dirty="0">
              <a:latin typeface="Calibri" panose="020F0502020204030204" pitchFamily="34" charset="0"/>
              <a:cs typeface="Calibri" panose="020F0502020204030204" pitchFamily="34" charset="0"/>
            </a:endParaRPr>
          </a:p>
        </p:txBody>
      </p:sp>
      <p:sp>
        <p:nvSpPr>
          <p:cNvPr id="16" name="Rectangle 15"/>
          <p:cNvSpPr/>
          <p:nvPr/>
        </p:nvSpPr>
        <p:spPr>
          <a:xfrm>
            <a:off x="3461661" y="6220092"/>
            <a:ext cx="5029200" cy="5334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vi-VN" dirty="0" smtClean="0">
                <a:latin typeface="Calibri" panose="020F0502020204030204" pitchFamily="34" charset="0"/>
                <a:cs typeface="Calibri" panose="020F0502020204030204" pitchFamily="34" charset="0"/>
              </a:rPr>
              <a:t>Sự phân chia kinh tế giữa các tập đoàn tư bản </a:t>
            </a:r>
            <a:endParaRPr lang="en-US" dirty="0">
              <a:latin typeface="Calibri" panose="020F0502020204030204" pitchFamily="34" charset="0"/>
              <a:cs typeface="Calibri" panose="020F0502020204030204" pitchFamily="34" charset="0"/>
            </a:endParaRPr>
          </a:p>
        </p:txBody>
      </p:sp>
      <p:sp>
        <p:nvSpPr>
          <p:cNvPr id="17" name="Down Arrow 16"/>
          <p:cNvSpPr/>
          <p:nvPr/>
        </p:nvSpPr>
        <p:spPr>
          <a:xfrm>
            <a:off x="5900061" y="5686692"/>
            <a:ext cx="484632"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cxnSp>
        <p:nvCxnSpPr>
          <p:cNvPr id="18" name="Straight Connector 17"/>
          <p:cNvCxnSpPr/>
          <p:nvPr/>
        </p:nvCxnSpPr>
        <p:spPr>
          <a:xfrm rot="5400000" flipH="1" flipV="1">
            <a:off x="3576755" y="2827604"/>
            <a:ext cx="381000" cy="15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8708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4"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 to="" calcmode="lin" valueType="num">
                                      <p:cBhvr>
                                        <p:cTn id="21" dur="1" fill="hold"/>
                                        <p:tgtEl>
                                          <p:spTgt spid="18"/>
                                        </p:tgtEl>
                                        <p:attrNameLst>
                                          <p:attrName/>
                                        </p:attrNameLst>
                                      </p:cBhvr>
                                    </p:anim>
                                  </p:childTnLst>
                                </p:cTn>
                              </p:par>
                              <p:par>
                                <p:cTn id="22" presetID="24"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 to="" calcmode="lin" valueType="num">
                                      <p:cBhvr>
                                        <p:cTn id="24" dur="1" fill="hold"/>
                                        <p:tgtEl>
                                          <p:spTgt spid="7"/>
                                        </p:tgtEl>
                                        <p:attrNameLst>
                                          <p:attrName/>
                                        </p:attrNameLst>
                                      </p:cBhvr>
                                    </p:anim>
                                  </p:childTnLst>
                                </p:cTn>
                              </p:par>
                              <p:par>
                                <p:cTn id="25" presetID="24"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 to="" calcmode="lin" valueType="num">
                                      <p:cBhvr>
                                        <p:cTn id="27" dur="1" fill="hold"/>
                                        <p:tgtEl>
                                          <p:spTgt spid="8"/>
                                        </p:tgtEl>
                                        <p:attrNameLst>
                                          <p:attrName/>
                                        </p:attrNameLst>
                                      </p:cBhvr>
                                    </p:anim>
                                  </p:childTnLst>
                                </p:cTn>
                              </p:par>
                              <p:par>
                                <p:cTn id="28" presetID="24" presetClass="entr" presetSubtype="0" fill="hold" nodeType="withEffect">
                                  <p:stCondLst>
                                    <p:cond delay="0"/>
                                  </p:stCondLst>
                                  <p:childTnLst>
                                    <p:set>
                                      <p:cBhvr>
                                        <p:cTn id="29" dur="1" fill="hold">
                                          <p:stCondLst>
                                            <p:cond delay="0"/>
                                          </p:stCondLst>
                                        </p:cTn>
                                        <p:tgtEl>
                                          <p:spTgt spid="10"/>
                                        </p:tgtEl>
                                        <p:attrNameLst>
                                          <p:attrName>style.visibility</p:attrName>
                                        </p:attrNameLst>
                                      </p:cBhvr>
                                      <p:to>
                                        <p:strVal val="visible"/>
                                      </p:to>
                                    </p:set>
                                    <p:anim to="" calcmode="lin" valueType="num">
                                      <p:cBhvr>
                                        <p:cTn id="30" dur="1" fill="hold"/>
                                        <p:tgtEl>
                                          <p:spTgt spid="10"/>
                                        </p:tgtEl>
                                        <p:attrNameLst>
                                          <p:attrName/>
                                        </p:attrNameLst>
                                      </p:cBhvr>
                                    </p:anim>
                                  </p:childTnLst>
                                </p:cTn>
                              </p:par>
                              <p:par>
                                <p:cTn id="31" presetID="24"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anim to="" calcmode="lin" valueType="num">
                                      <p:cBhvr>
                                        <p:cTn id="33" dur="1" fill="hold"/>
                                        <p:tgtEl>
                                          <p:spTgt spid="9"/>
                                        </p:tgtEl>
                                        <p:attrNameLst>
                                          <p:attrName/>
                                        </p:attrNameLst>
                                      </p:cBhvr>
                                    </p:anim>
                                  </p:childTnLst>
                                </p:cTn>
                              </p:par>
                              <p:par>
                                <p:cTn id="34" presetID="24" presetClass="entr" presetSubtype="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 to="" calcmode="lin" valueType="num">
                                      <p:cBhvr>
                                        <p:cTn id="36" dur="1" fill="hold"/>
                                        <p:tgtEl>
                                          <p:spTgt spid="12"/>
                                        </p:tgtEl>
                                        <p:attrNameLst>
                                          <p:attrName/>
                                        </p:attrNameLst>
                                      </p:cBhvr>
                                    </p:anim>
                                  </p:childTnLst>
                                </p:cTn>
                              </p:par>
                              <p:par>
                                <p:cTn id="37" presetID="24"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to="" calcmode="lin" valueType="num">
                                      <p:cBhvr>
                                        <p:cTn id="39" dur="1" fill="hold"/>
                                        <p:tgtEl>
                                          <p:spTgt spid="11"/>
                                        </p:tgtEl>
                                        <p:attrNameLst>
                                          <p:attrName/>
                                        </p:attrNameLst>
                                      </p:cBhvr>
                                    </p:anim>
                                  </p:childTnLst>
                                </p:cTn>
                              </p:par>
                            </p:childTnLst>
                          </p:cTn>
                        </p:par>
                      </p:childTnLst>
                    </p:cTn>
                  </p:par>
                  <p:par>
                    <p:cTn id="40" fill="hold">
                      <p:stCondLst>
                        <p:cond delay="indefinite"/>
                      </p:stCondLst>
                      <p:childTnLst>
                        <p:par>
                          <p:cTn id="41" fill="hold">
                            <p:stCondLst>
                              <p:cond delay="0"/>
                            </p:stCondLst>
                            <p:childTnLst>
                              <p:par>
                                <p:cTn id="42" presetID="13" presetClass="entr" presetSubtype="16" fill="hold" grpId="0" nodeType="click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plus(in)">
                                      <p:cBhvr>
                                        <p:cTn id="44" dur="2000"/>
                                        <p:tgtEl>
                                          <p:spTgt spid="13"/>
                                        </p:tgtEl>
                                      </p:cBhvr>
                                    </p:animEffect>
                                  </p:childTnLst>
                                </p:cTn>
                              </p:par>
                              <p:par>
                                <p:cTn id="45" presetID="13" presetClass="entr" presetSubtype="16"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plus(in)">
                                      <p:cBhvr>
                                        <p:cTn id="47" dur="2000"/>
                                        <p:tgtEl>
                                          <p:spTgt spid="15"/>
                                        </p:tgtEl>
                                      </p:cBhvr>
                                    </p:animEffect>
                                  </p:childTnLst>
                                </p:cTn>
                              </p:par>
                              <p:par>
                                <p:cTn id="48" presetID="13" presetClass="entr" presetSubtype="16" fill="hold" grpId="0" nodeType="with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plus(in)">
                                      <p:cBhvr>
                                        <p:cTn id="50" dur="2000"/>
                                        <p:tgtEl>
                                          <p:spTgt spid="17"/>
                                        </p:tgtEl>
                                      </p:cBhvr>
                                    </p:animEffect>
                                  </p:childTnLst>
                                </p:cTn>
                              </p:par>
                              <p:par>
                                <p:cTn id="51" presetID="13" presetClass="entr" presetSubtype="16" fill="hold" grpId="0" nodeType="with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plus(in)">
                                      <p:cBhvr>
                                        <p:cTn id="53" dur="2000"/>
                                        <p:tgtEl>
                                          <p:spTgt spid="14"/>
                                        </p:tgtEl>
                                      </p:cBhvr>
                                    </p:animEffect>
                                  </p:childTnLst>
                                </p:cTn>
                              </p:par>
                            </p:childTnLst>
                          </p:cTn>
                        </p:par>
                      </p:childTnLst>
                    </p:cTn>
                  </p:par>
                  <p:par>
                    <p:cTn id="54" fill="hold">
                      <p:stCondLst>
                        <p:cond delay="indefinite"/>
                      </p:stCondLst>
                      <p:childTnLst>
                        <p:par>
                          <p:cTn id="55" fill="hold">
                            <p:stCondLst>
                              <p:cond delay="0"/>
                            </p:stCondLst>
                            <p:childTnLst>
                              <p:par>
                                <p:cTn id="56" presetID="13" presetClass="entr" presetSubtype="16" fill="hold" grpId="0" nodeType="click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plus(in)">
                                      <p:cBhvr>
                                        <p:cTn id="58"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11" grpId="0" animBg="1"/>
      <p:bldP spid="12" grpId="0" animBg="1"/>
      <p:bldP spid="13" grpId="0" animBg="1"/>
      <p:bldP spid="14" grpId="0" animBg="1"/>
      <p:bldP spid="15" grpId="0" animBg="1"/>
      <p:bldP spid="16" grpId="0" animBg="1"/>
      <p:bldP spid="1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5168900" y="355600"/>
            <a:ext cx="6794500" cy="11811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err="1" smtClean="0">
                <a:latin typeface="Calibri" panose="020F0502020204030204" pitchFamily="34" charset="0"/>
                <a:cs typeface="Calibri" panose="020F0502020204030204" pitchFamily="34" charset="0"/>
              </a:rPr>
              <a:t>Đặc</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điểm</a:t>
            </a:r>
            <a:r>
              <a:rPr lang="en-US" dirty="0" smtClean="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4: </a:t>
            </a:r>
            <a:r>
              <a:rPr lang="en-US" dirty="0" err="1" smtClean="0">
                <a:latin typeface="Calibri" panose="020F0502020204030204" pitchFamily="34" charset="0"/>
                <a:cs typeface="Calibri" panose="020F0502020204030204" pitchFamily="34" charset="0"/>
              </a:rPr>
              <a:t>sự</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phân</a:t>
            </a:r>
            <a:r>
              <a:rPr lang="en-US" dirty="0" smtClean="0">
                <a:latin typeface="Calibri" panose="020F0502020204030204" pitchFamily="34" charset="0"/>
                <a:cs typeface="Calibri" panose="020F0502020204030204" pitchFamily="34" charset="0"/>
              </a:rPr>
              <a:t> chia </a:t>
            </a:r>
            <a:r>
              <a:rPr lang="en-US" dirty="0" err="1" smtClean="0">
                <a:latin typeface="Calibri" panose="020F0502020204030204" pitchFamily="34" charset="0"/>
                <a:cs typeface="Calibri" panose="020F0502020204030204" pitchFamily="34" charset="0"/>
              </a:rPr>
              <a:t>thế</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giới</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về</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kinh</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tế</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giữa</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các</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tập</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đoàn</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đầu</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tư</a:t>
            </a:r>
            <a:endParaRPr lang="en-US" dirty="0">
              <a:latin typeface="Calibri" panose="020F0502020204030204" pitchFamily="34" charset="0"/>
              <a:cs typeface="Calibri" panose="020F0502020204030204" pitchFamily="34" charset="0"/>
            </a:endParaRPr>
          </a:p>
        </p:txBody>
      </p:sp>
      <p:sp>
        <p:nvSpPr>
          <p:cNvPr id="3" name="TextBox 2"/>
          <p:cNvSpPr txBox="1"/>
          <p:nvPr/>
        </p:nvSpPr>
        <p:spPr>
          <a:xfrm>
            <a:off x="984069" y="1785257"/>
            <a:ext cx="10979331" cy="646331"/>
          </a:xfrm>
          <a:prstGeom prst="rect">
            <a:avLst/>
          </a:prstGeom>
          <a:noFill/>
          <a:ln>
            <a:solidFill>
              <a:schemeClr val="tx1"/>
            </a:solidFill>
          </a:ln>
        </p:spPr>
        <p:txBody>
          <a:bodyPr wrap="square" rtlCol="0">
            <a:spAutoFit/>
          </a:bodyPr>
          <a:lstStyle/>
          <a:p>
            <a:pPr algn="r"/>
            <a:r>
              <a:rPr lang="en-US" dirty="0" err="1" smtClean="0">
                <a:latin typeface="Calibri" panose="020F0502020204030204" pitchFamily="34" charset="0"/>
                <a:cs typeface="Calibri" panose="020F0502020204030204" pitchFamily="34" charset="0"/>
              </a:rPr>
              <a:t>Ngày</a:t>
            </a:r>
            <a:r>
              <a:rPr lang="en-US" dirty="0" smtClean="0">
                <a:latin typeface="Calibri" panose="020F0502020204030204" pitchFamily="34" charset="0"/>
                <a:cs typeface="Calibri" panose="020F0502020204030204" pitchFamily="34" charset="0"/>
              </a:rPr>
              <a:t> nay, </a:t>
            </a:r>
            <a:r>
              <a:rPr lang="en-US" dirty="0" err="1" smtClean="0">
                <a:latin typeface="Calibri" panose="020F0502020204030204" pitchFamily="34" charset="0"/>
                <a:cs typeface="Calibri" panose="020F0502020204030204" pitchFamily="34" charset="0"/>
              </a:rPr>
              <a:t>sự</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phân</a:t>
            </a:r>
            <a:r>
              <a:rPr lang="en-US" dirty="0" smtClean="0">
                <a:latin typeface="Calibri" panose="020F0502020204030204" pitchFamily="34" charset="0"/>
                <a:cs typeface="Calibri" panose="020F0502020204030204" pitchFamily="34" charset="0"/>
              </a:rPr>
              <a:t> chia </a:t>
            </a:r>
            <a:r>
              <a:rPr lang="en-US" dirty="0" err="1" smtClean="0">
                <a:latin typeface="Calibri" panose="020F0502020204030204" pitchFamily="34" charset="0"/>
                <a:cs typeface="Calibri" panose="020F0502020204030204" pitchFamily="34" charset="0"/>
              </a:rPr>
              <a:t>thế</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giới</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về</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kinh</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tế</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có</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xu</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hướng</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quốc</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tế</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hóa</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toàn</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cầu</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hóa</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kinh</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tế</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ngày</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càng</a:t>
            </a:r>
            <a:r>
              <a:rPr lang="en-US" dirty="0" smtClean="0">
                <a:latin typeface="Calibri" panose="020F0502020204030204" pitchFamily="34" charset="0"/>
                <a:cs typeface="Calibri" panose="020F0502020204030204" pitchFamily="34" charset="0"/>
              </a:rPr>
              <a:t> tang </a:t>
            </a:r>
            <a:r>
              <a:rPr lang="en-US" dirty="0" err="1" smtClean="0">
                <a:latin typeface="Calibri" panose="020F0502020204030204" pitchFamily="34" charset="0"/>
                <a:cs typeface="Calibri" panose="020F0502020204030204" pitchFamily="34" charset="0"/>
              </a:rPr>
              <a:t>bên</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cạnh</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xu</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hướng</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khu</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vực</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hóa</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nền</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kinh</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tế</a:t>
            </a:r>
            <a:endParaRPr lang="en-US"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376" y="2523391"/>
            <a:ext cx="2857500" cy="214312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5693" y="4097600"/>
            <a:ext cx="4243207" cy="1606514"/>
          </a:xfrm>
          <a:prstGeom prst="rect">
            <a:avLst/>
          </a:prstGeom>
        </p:spPr>
      </p:pic>
      <p:sp>
        <p:nvSpPr>
          <p:cNvPr id="6" name="TextBox 5"/>
          <p:cNvSpPr txBox="1"/>
          <p:nvPr/>
        </p:nvSpPr>
        <p:spPr>
          <a:xfrm>
            <a:off x="121376" y="5825226"/>
            <a:ext cx="5173435" cy="830997"/>
          </a:xfrm>
          <a:prstGeom prst="rect">
            <a:avLst/>
          </a:prstGeom>
          <a:noFill/>
        </p:spPr>
        <p:txBody>
          <a:bodyPr wrap="square" rtlCol="0">
            <a:spAutoFit/>
          </a:bodyPr>
          <a:lstStyle/>
          <a:p>
            <a:pPr algn="ctr"/>
            <a:r>
              <a:rPr lang="en-US" sz="1600" dirty="0" err="1" smtClean="0">
                <a:latin typeface="Calibri" panose="020F0502020204030204" pitchFamily="34" charset="0"/>
                <a:cs typeface="Calibri" panose="020F0502020204030204" pitchFamily="34" charset="0"/>
              </a:rPr>
              <a:t>Liên</a:t>
            </a:r>
            <a:r>
              <a:rPr lang="en-US" sz="1600" dirty="0" smtClean="0">
                <a:latin typeface="Calibri" panose="020F0502020204030204" pitchFamily="34" charset="0"/>
                <a:cs typeface="Calibri" panose="020F0502020204030204" pitchFamily="34" charset="0"/>
              </a:rPr>
              <a:t> minh </a:t>
            </a:r>
            <a:r>
              <a:rPr lang="en-US" sz="1600" dirty="0" err="1" smtClean="0">
                <a:latin typeface="Calibri" panose="020F0502020204030204" pitchFamily="34" charset="0"/>
                <a:cs typeface="Calibri" panose="020F0502020204030204" pitchFamily="34" charset="0"/>
              </a:rPr>
              <a:t>châu</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Âu</a:t>
            </a:r>
            <a:r>
              <a:rPr lang="en-US" sz="1600" dirty="0" smtClean="0">
                <a:latin typeface="Calibri" panose="020F0502020204030204" pitchFamily="34" charset="0"/>
                <a:cs typeface="Calibri" panose="020F0502020204030204" pitchFamily="34" charset="0"/>
              </a:rPr>
              <a:t> EU </a:t>
            </a:r>
            <a:r>
              <a:rPr lang="en-US" sz="1600" dirty="0" err="1" smtClean="0">
                <a:latin typeface="Calibri" panose="020F0502020204030204" pitchFamily="34" charset="0"/>
                <a:cs typeface="Calibri" panose="020F0502020204030204" pitchFamily="34" charset="0"/>
              </a:rPr>
              <a:t>ra</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đời</a:t>
            </a:r>
            <a:r>
              <a:rPr lang="en-US" sz="1600" dirty="0" smtClean="0">
                <a:latin typeface="Calibri" panose="020F0502020204030204" pitchFamily="34" charset="0"/>
                <a:cs typeface="Calibri" panose="020F0502020204030204" pitchFamily="34" charset="0"/>
              </a:rPr>
              <a:t> (1/1/1999) </a:t>
            </a:r>
            <a:r>
              <a:rPr lang="en-US" sz="1600" dirty="0" err="1" smtClean="0">
                <a:latin typeface="Calibri" panose="020F0502020204030204" pitchFamily="34" charset="0"/>
                <a:cs typeface="Calibri" panose="020F0502020204030204" pitchFamily="34" charset="0"/>
              </a:rPr>
              <a:t>với</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đồng</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tiền</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chung</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châu</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Âu</a:t>
            </a:r>
            <a:r>
              <a:rPr lang="en-US" sz="1600" dirty="0" smtClean="0">
                <a:latin typeface="Calibri" panose="020F0502020204030204" pitchFamily="34" charset="0"/>
                <a:cs typeface="Calibri" panose="020F0502020204030204" pitchFamily="34" charset="0"/>
              </a:rPr>
              <a:t> EURO, </a:t>
            </a:r>
            <a:r>
              <a:rPr lang="en-US" sz="1600" dirty="0" err="1" smtClean="0">
                <a:latin typeface="Calibri" panose="020F0502020204030204" pitchFamily="34" charset="0"/>
                <a:cs typeface="Calibri" panose="020F0502020204030204" pitchFamily="34" charset="0"/>
              </a:rPr>
              <a:t>gồm</a:t>
            </a:r>
            <a:r>
              <a:rPr lang="en-US" sz="1600" dirty="0" smtClean="0">
                <a:latin typeface="Calibri" panose="020F0502020204030204" pitchFamily="34" charset="0"/>
                <a:cs typeface="Calibri" panose="020F0502020204030204" pitchFamily="34" charset="0"/>
              </a:rPr>
              <a:t> 27 </a:t>
            </a:r>
            <a:r>
              <a:rPr lang="en-US" sz="1600" dirty="0" err="1" smtClean="0">
                <a:latin typeface="Calibri" panose="020F0502020204030204" pitchFamily="34" charset="0"/>
                <a:cs typeface="Calibri" panose="020F0502020204030204" pitchFamily="34" charset="0"/>
              </a:rPr>
              <a:t>quốc</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gia</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đã</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tham</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gia</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ngoại</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trừ</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Anh</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đã</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rời</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khỏi</a:t>
            </a:r>
            <a:r>
              <a:rPr lang="en-US" sz="1600" dirty="0" smtClean="0">
                <a:latin typeface="Calibri" panose="020F0502020204030204" pitchFamily="34" charset="0"/>
                <a:cs typeface="Calibri" panose="020F0502020204030204" pitchFamily="34" charset="0"/>
              </a:rPr>
              <a:t> EU </a:t>
            </a:r>
            <a:r>
              <a:rPr lang="en-US" sz="1600" dirty="0" err="1" smtClean="0">
                <a:latin typeface="Calibri" panose="020F0502020204030204" pitchFamily="34" charset="0"/>
                <a:cs typeface="Calibri" panose="020F0502020204030204" pitchFamily="34" charset="0"/>
              </a:rPr>
              <a:t>năm</a:t>
            </a:r>
            <a:r>
              <a:rPr lang="en-US" sz="1600" dirty="0" smtClean="0">
                <a:latin typeface="Calibri" panose="020F0502020204030204" pitchFamily="34" charset="0"/>
                <a:cs typeface="Calibri" panose="020F0502020204030204" pitchFamily="34" charset="0"/>
              </a:rPr>
              <a:t> 2017)</a:t>
            </a:r>
            <a:endParaRPr lang="en-US" sz="1600" dirty="0">
              <a:latin typeface="Calibri" panose="020F0502020204030204" pitchFamily="34" charset="0"/>
              <a:cs typeface="Calibri" panose="020F0502020204030204" pitchFamily="34" charset="0"/>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61846" y="2659965"/>
            <a:ext cx="2921424" cy="2210889"/>
          </a:xfrm>
          <a:prstGeom prst="rect">
            <a:avLst/>
          </a:prstGeom>
        </p:spPr>
      </p:pic>
      <p:sp>
        <p:nvSpPr>
          <p:cNvPr id="8" name="TextBox 7"/>
          <p:cNvSpPr txBox="1"/>
          <p:nvPr/>
        </p:nvSpPr>
        <p:spPr>
          <a:xfrm>
            <a:off x="5788116" y="5178895"/>
            <a:ext cx="5556068" cy="923330"/>
          </a:xfrm>
          <a:prstGeom prst="rect">
            <a:avLst/>
          </a:prstGeom>
          <a:noFill/>
        </p:spPr>
        <p:txBody>
          <a:bodyPr wrap="square" rtlCol="0">
            <a:spAutoFit/>
          </a:bodyPr>
          <a:lstStyle/>
          <a:p>
            <a:pPr algn="ctr"/>
            <a:r>
              <a:rPr lang="en-US" dirty="0" err="1" smtClean="0">
                <a:latin typeface="Calibri" panose="020F0502020204030204" pitchFamily="34" charset="0"/>
                <a:cs typeface="Calibri" panose="020F0502020204030204" pitchFamily="34" charset="0"/>
              </a:rPr>
              <a:t>Hiệp</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định</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thương</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mại</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tự</a:t>
            </a:r>
            <a:r>
              <a:rPr lang="en-US" dirty="0" smtClean="0">
                <a:latin typeface="Calibri" panose="020F0502020204030204" pitchFamily="34" charset="0"/>
                <a:cs typeface="Calibri" panose="020F0502020204030204" pitchFamily="34" charset="0"/>
              </a:rPr>
              <a:t> do </a:t>
            </a:r>
            <a:r>
              <a:rPr lang="en-US" dirty="0" err="1" smtClean="0">
                <a:latin typeface="Calibri" panose="020F0502020204030204" pitchFamily="34" charset="0"/>
                <a:cs typeface="Calibri" panose="020F0502020204030204" pitchFamily="34" charset="0"/>
              </a:rPr>
              <a:t>Bắc</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Mỹ</a:t>
            </a:r>
            <a:r>
              <a:rPr lang="en-US" dirty="0" smtClean="0">
                <a:latin typeface="Calibri" panose="020F0502020204030204" pitchFamily="34" charset="0"/>
                <a:cs typeface="Calibri" panose="020F0502020204030204" pitchFamily="34" charset="0"/>
              </a:rPr>
              <a:t> (NAFTA) </a:t>
            </a:r>
            <a:r>
              <a:rPr lang="en-US" dirty="0" err="1" smtClean="0">
                <a:latin typeface="Calibri" panose="020F0502020204030204" pitchFamily="34" charset="0"/>
                <a:cs typeface="Calibri" panose="020F0502020204030204" pitchFamily="34" charset="0"/>
              </a:rPr>
              <a:t>giữa</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Hoa</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Kỳ</a:t>
            </a:r>
            <a:r>
              <a:rPr lang="en-US" dirty="0" smtClean="0">
                <a:latin typeface="Calibri" panose="020F0502020204030204" pitchFamily="34" charset="0"/>
                <a:cs typeface="Calibri" panose="020F0502020204030204" pitchFamily="34" charset="0"/>
              </a:rPr>
              <a:t>, Canada </a:t>
            </a:r>
            <a:r>
              <a:rPr lang="en-US" dirty="0" err="1" smtClean="0">
                <a:latin typeface="Calibri" panose="020F0502020204030204" pitchFamily="34" charset="0"/>
                <a:cs typeface="Calibri" panose="020F0502020204030204" pitchFamily="34" charset="0"/>
              </a:rPr>
              <a:t>và</a:t>
            </a:r>
            <a:r>
              <a:rPr lang="en-US" dirty="0" smtClean="0">
                <a:latin typeface="Calibri" panose="020F0502020204030204" pitchFamily="34" charset="0"/>
                <a:cs typeface="Calibri" panose="020F0502020204030204" pitchFamily="34" charset="0"/>
              </a:rPr>
              <a:t> Mexico </a:t>
            </a:r>
            <a:r>
              <a:rPr lang="en-US" dirty="0" err="1" smtClean="0">
                <a:latin typeface="Calibri" panose="020F0502020204030204" pitchFamily="34" charset="0"/>
                <a:cs typeface="Calibri" panose="020F0502020204030204" pitchFamily="34" charset="0"/>
              </a:rPr>
              <a:t>kí</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kết</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ngày</a:t>
            </a:r>
            <a:r>
              <a:rPr lang="en-US" dirty="0" smtClean="0">
                <a:latin typeface="Calibri" panose="020F0502020204030204" pitchFamily="34" charset="0"/>
                <a:cs typeface="Calibri" panose="020F0502020204030204" pitchFamily="34" charset="0"/>
              </a:rPr>
              <a:t> 12/8/1993 </a:t>
            </a:r>
            <a:r>
              <a:rPr lang="en-US" dirty="0" err="1" smtClean="0">
                <a:latin typeface="Calibri" panose="020F0502020204030204" pitchFamily="34" charset="0"/>
                <a:cs typeface="Calibri" panose="020F0502020204030204" pitchFamily="34" charset="0"/>
              </a:rPr>
              <a:t>và</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có</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hiệu</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lực</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từ</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ngày</a:t>
            </a:r>
            <a:r>
              <a:rPr lang="en-US" dirty="0" smtClean="0">
                <a:latin typeface="Calibri" panose="020F0502020204030204" pitchFamily="34" charset="0"/>
                <a:cs typeface="Calibri" panose="020F0502020204030204" pitchFamily="34" charset="0"/>
              </a:rPr>
              <a:t> 1/1/1994</a:t>
            </a:r>
            <a:endParaRPr lang="en-US" dirty="0">
              <a:latin typeface="Calibri" panose="020F0502020204030204" pitchFamily="34" charset="0"/>
              <a:cs typeface="Calibri" panose="020F0502020204030204" pitchFamily="34" charset="0"/>
            </a:endParaRPr>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82149" y="2523391"/>
            <a:ext cx="3481251" cy="2484038"/>
          </a:xfrm>
          <a:prstGeom prst="rect">
            <a:avLst/>
          </a:prstGeom>
        </p:spPr>
      </p:pic>
    </p:spTree>
    <p:extLst>
      <p:ext uri="{BB962C8B-B14F-4D97-AF65-F5344CB8AC3E}">
        <p14:creationId xmlns:p14="http://schemas.microsoft.com/office/powerpoint/2010/main" val="27188972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5168900" y="355600"/>
            <a:ext cx="6794500" cy="11811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err="1" smtClean="0">
                <a:latin typeface="Calibri" panose="020F0502020204030204" pitchFamily="34" charset="0"/>
                <a:cs typeface="Calibri" panose="020F0502020204030204" pitchFamily="34" charset="0"/>
              </a:rPr>
              <a:t>Đặc</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điểm</a:t>
            </a:r>
            <a:r>
              <a:rPr lang="en-US" dirty="0" smtClean="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5</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sự</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phân</a:t>
            </a:r>
            <a:r>
              <a:rPr lang="en-US" dirty="0" smtClean="0">
                <a:latin typeface="Calibri" panose="020F0502020204030204" pitchFamily="34" charset="0"/>
                <a:cs typeface="Calibri" panose="020F0502020204030204" pitchFamily="34" charset="0"/>
              </a:rPr>
              <a:t> chia </a:t>
            </a:r>
            <a:r>
              <a:rPr lang="en-US" dirty="0" err="1" smtClean="0">
                <a:latin typeface="Calibri" panose="020F0502020204030204" pitchFamily="34" charset="0"/>
                <a:cs typeface="Calibri" panose="020F0502020204030204" pitchFamily="34" charset="0"/>
              </a:rPr>
              <a:t>thế</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giới</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về</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địa</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lý</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giữa</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các</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cường</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quốc</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tư</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bản</a:t>
            </a:r>
            <a:endParaRPr lang="en-US" dirty="0">
              <a:latin typeface="Calibri" panose="020F0502020204030204" pitchFamily="34" charset="0"/>
              <a:cs typeface="Calibri" panose="020F0502020204030204" pitchFamily="34" charset="0"/>
            </a:endParaRPr>
          </a:p>
        </p:txBody>
      </p:sp>
      <p:sp>
        <p:nvSpPr>
          <p:cNvPr id="4" name="TextBox 3"/>
          <p:cNvSpPr txBox="1"/>
          <p:nvPr/>
        </p:nvSpPr>
        <p:spPr>
          <a:xfrm>
            <a:off x="638408" y="2627234"/>
            <a:ext cx="11071274" cy="1815882"/>
          </a:xfrm>
          <a:prstGeom prst="rect">
            <a:avLst/>
          </a:prstGeom>
          <a:noFill/>
          <a:ln>
            <a:solidFill>
              <a:schemeClr val="tx1"/>
            </a:solidFill>
          </a:ln>
        </p:spPr>
        <p:txBody>
          <a:bodyPr wrap="square" rtlCol="0">
            <a:spAutoFit/>
          </a:bodyPr>
          <a:lstStyle/>
          <a:p>
            <a:r>
              <a:rPr lang="en-US" sz="2800" dirty="0" err="1" smtClean="0">
                <a:latin typeface="Calibri" panose="020F0502020204030204" pitchFamily="34" charset="0"/>
                <a:cs typeface="Calibri" panose="020F0502020204030204" pitchFamily="34" charset="0"/>
              </a:rPr>
              <a:t>Chủ</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nghĩa</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tư</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bản</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phát</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triển</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càng</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cao</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nguyên</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liệu</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càng</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thiếu</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thốn</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sự</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cạnh</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tranh</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càng</a:t>
            </a:r>
            <a:r>
              <a:rPr lang="en-US" sz="2800" dirty="0" smtClean="0">
                <a:latin typeface="Calibri" panose="020F0502020204030204" pitchFamily="34" charset="0"/>
                <a:cs typeface="Calibri" panose="020F0502020204030204" pitchFamily="34" charset="0"/>
              </a:rPr>
              <a:t> gay </a:t>
            </a:r>
            <a:r>
              <a:rPr lang="en-US" sz="2800" dirty="0" err="1" smtClean="0">
                <a:latin typeface="Calibri" panose="020F0502020204030204" pitchFamily="34" charset="0"/>
                <a:cs typeface="Calibri" panose="020F0502020204030204" pitchFamily="34" charset="0"/>
              </a:rPr>
              <a:t>gắt</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và</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việc</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tìm</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kiếm</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các</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nguồn</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nguyên</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liệu</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trên</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toàn</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thế</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giới</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càng</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ráo</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riết</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thì</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cuộc</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đấu</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tranh</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để</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chiếm</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thuộc</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địa</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càng</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quyết</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liệt</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hơn</a:t>
            </a:r>
            <a:r>
              <a:rPr lang="en-US" sz="2800" dirty="0" smtClean="0">
                <a:latin typeface="Calibri" panose="020F0502020204030204" pitchFamily="34" charset="0"/>
                <a:cs typeface="Calibri" panose="020F0502020204030204" pitchFamily="34" charset="0"/>
              </a:rPr>
              <a:t>.</a:t>
            </a:r>
            <a:endParaRPr lang="en-US" sz="2800" dirty="0">
              <a:latin typeface="Calibri" panose="020F0502020204030204" pitchFamily="34" charset="0"/>
              <a:cs typeface="Calibri" panose="020F0502020204030204" pitchFamily="34" charset="0"/>
            </a:endParaRPr>
          </a:p>
        </p:txBody>
      </p:sp>
      <p:sp>
        <p:nvSpPr>
          <p:cNvPr id="5" name="Rectangle 4"/>
          <p:cNvSpPr/>
          <p:nvPr/>
        </p:nvSpPr>
        <p:spPr>
          <a:xfrm>
            <a:off x="970275" y="1897301"/>
            <a:ext cx="2056910" cy="707886"/>
          </a:xfrm>
          <a:prstGeom prst="rect">
            <a:avLst/>
          </a:prstGeom>
        </p:spPr>
        <p:txBody>
          <a:bodyPr wrap="none">
            <a:spAutoFit/>
          </a:bodyPr>
          <a:lstStyle/>
          <a:p>
            <a:r>
              <a:rPr lang="en-US" sz="4000" dirty="0" smtClean="0">
                <a:latin typeface="Calibri" panose="020F0502020204030204" pitchFamily="34" charset="0"/>
                <a:cs typeface="Calibri" panose="020F0502020204030204" pitchFamily="34" charset="0"/>
              </a:rPr>
              <a:t>V.I. </a:t>
            </a:r>
            <a:r>
              <a:rPr lang="en-US" sz="4000" dirty="0" err="1" smtClean="0">
                <a:latin typeface="Calibri" panose="020F0502020204030204" pitchFamily="34" charset="0"/>
                <a:cs typeface="Calibri" panose="020F0502020204030204" pitchFamily="34" charset="0"/>
              </a:rPr>
              <a:t>Lênin</a:t>
            </a:r>
            <a:endParaRPr lang="en-US" sz="4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29727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5168900" y="355600"/>
            <a:ext cx="6794500" cy="11811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err="1" smtClean="0">
                <a:latin typeface="Calibri" panose="020F0502020204030204" pitchFamily="34" charset="0"/>
                <a:cs typeface="Calibri" panose="020F0502020204030204" pitchFamily="34" charset="0"/>
              </a:rPr>
              <a:t>Đặc</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điểm</a:t>
            </a:r>
            <a:r>
              <a:rPr lang="en-US" dirty="0" smtClean="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5</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sự</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phân</a:t>
            </a:r>
            <a:r>
              <a:rPr lang="en-US" dirty="0" smtClean="0">
                <a:latin typeface="Calibri" panose="020F0502020204030204" pitchFamily="34" charset="0"/>
                <a:cs typeface="Calibri" panose="020F0502020204030204" pitchFamily="34" charset="0"/>
              </a:rPr>
              <a:t> chia </a:t>
            </a:r>
            <a:r>
              <a:rPr lang="en-US" dirty="0" err="1" smtClean="0">
                <a:latin typeface="Calibri" panose="020F0502020204030204" pitchFamily="34" charset="0"/>
                <a:cs typeface="Calibri" panose="020F0502020204030204" pitchFamily="34" charset="0"/>
              </a:rPr>
              <a:t>thế</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giới</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về</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địa</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lý</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giữa</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các</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cường</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quốc</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tư</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bản</a:t>
            </a:r>
            <a:endParaRPr lang="en-US" dirty="0">
              <a:latin typeface="Calibri" panose="020F0502020204030204" pitchFamily="34" charset="0"/>
              <a:cs typeface="Calibri" panose="020F0502020204030204" pitchFamily="34" charset="0"/>
            </a:endParaRPr>
          </a:p>
        </p:txBody>
      </p:sp>
      <p:sp>
        <p:nvSpPr>
          <p:cNvPr id="4" name="Rectangle 3"/>
          <p:cNvSpPr/>
          <p:nvPr/>
        </p:nvSpPr>
        <p:spPr>
          <a:xfrm>
            <a:off x="243840" y="1672046"/>
            <a:ext cx="5651863" cy="100148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a:t>Sự phân chia lãnh thổ và phát triển không đều của các cường quốc tư bản, tất yếu dẫn đến cuộc đấu trang đòi lại chia lại lãnh thổ thế giới sau khi đã chia xong</a:t>
            </a:r>
            <a:endParaRPr lang="en-US" dirty="0"/>
          </a:p>
        </p:txBody>
      </p:sp>
      <p:sp>
        <p:nvSpPr>
          <p:cNvPr id="5" name="Explosion 1 4"/>
          <p:cNvSpPr/>
          <p:nvPr/>
        </p:nvSpPr>
        <p:spPr>
          <a:xfrm>
            <a:off x="6827521" y="1672046"/>
            <a:ext cx="4720046" cy="1001486"/>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Chiến</a:t>
            </a:r>
            <a:r>
              <a:rPr lang="en-US" dirty="0" smtClean="0"/>
              <a:t> </a:t>
            </a:r>
            <a:r>
              <a:rPr lang="en-US" dirty="0" err="1" smtClean="0"/>
              <a:t>tranh</a:t>
            </a:r>
            <a:r>
              <a:rPr lang="en-US" dirty="0" smtClean="0"/>
              <a:t> </a:t>
            </a:r>
            <a:r>
              <a:rPr lang="en-US" dirty="0" err="1" smtClean="0"/>
              <a:t>thế</a:t>
            </a:r>
            <a:r>
              <a:rPr lang="en-US" dirty="0" smtClean="0"/>
              <a:t> </a:t>
            </a:r>
            <a:r>
              <a:rPr lang="en-US" dirty="0" err="1" smtClean="0"/>
              <a:t>giới</a:t>
            </a:r>
            <a:endParaRPr lang="en-US" dirty="0"/>
          </a:p>
        </p:txBody>
      </p:sp>
      <p:cxnSp>
        <p:nvCxnSpPr>
          <p:cNvPr id="7" name="Straight Arrow Connector 6"/>
          <p:cNvCxnSpPr>
            <a:stCxn id="4" idx="3"/>
          </p:cNvCxnSpPr>
          <p:nvPr/>
        </p:nvCxnSpPr>
        <p:spPr>
          <a:xfrm>
            <a:off x="5895703" y="2172789"/>
            <a:ext cx="145433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1063454" y="2924695"/>
            <a:ext cx="8803357" cy="3397729"/>
          </a:xfrm>
          <a:prstGeom prst="straightConnector1">
            <a:avLst/>
          </a:prstGeom>
          <a:ln>
            <a:solidFill>
              <a:schemeClr val="accent3">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4826" y="2712312"/>
            <a:ext cx="1352550" cy="923925"/>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0281" y="3470357"/>
            <a:ext cx="1803491" cy="1066800"/>
          </a:xfrm>
          <a:prstGeom prst="rect">
            <a:avLst/>
          </a:prstGeom>
        </p:spPr>
      </p:pic>
      <p:sp>
        <p:nvSpPr>
          <p:cNvPr id="15" name="TextBox 14"/>
          <p:cNvSpPr txBox="1"/>
          <p:nvPr/>
        </p:nvSpPr>
        <p:spPr>
          <a:xfrm>
            <a:off x="7350034" y="4588151"/>
            <a:ext cx="1454332" cy="584775"/>
          </a:xfrm>
          <a:prstGeom prst="rect">
            <a:avLst/>
          </a:prstGeom>
          <a:noFill/>
        </p:spPr>
        <p:txBody>
          <a:bodyPr wrap="square" rtlCol="0">
            <a:spAutoFit/>
          </a:bodyPr>
          <a:lstStyle/>
          <a:p>
            <a:pPr algn="ctr"/>
            <a:r>
              <a:rPr lang="en-US" sz="1600" dirty="0" err="1" smtClean="0"/>
              <a:t>Thế</a:t>
            </a:r>
            <a:r>
              <a:rPr lang="en-US" sz="1600" dirty="0" smtClean="0"/>
              <a:t> </a:t>
            </a:r>
            <a:r>
              <a:rPr lang="en-US" sz="1600" dirty="0" err="1" smtClean="0"/>
              <a:t>chiến</a:t>
            </a:r>
            <a:r>
              <a:rPr lang="en-US" sz="1600" dirty="0" smtClean="0"/>
              <a:t> II (1939 – 1945)</a:t>
            </a:r>
            <a:endParaRPr lang="en-US" sz="1600" dirty="0"/>
          </a:p>
        </p:txBody>
      </p:sp>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4152" y="3076383"/>
            <a:ext cx="2090011" cy="1894115"/>
          </a:xfrm>
          <a:prstGeom prst="rect">
            <a:avLst/>
          </a:prstGeom>
        </p:spPr>
      </p:pic>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27523" y="4374631"/>
            <a:ext cx="1541284" cy="1217614"/>
          </a:xfrm>
          <a:prstGeom prst="rect">
            <a:avLst/>
          </a:prstGeom>
        </p:spPr>
      </p:pic>
      <p:sp>
        <p:nvSpPr>
          <p:cNvPr id="20" name="TextBox 19"/>
          <p:cNvSpPr txBox="1"/>
          <p:nvPr/>
        </p:nvSpPr>
        <p:spPr>
          <a:xfrm>
            <a:off x="3315630" y="2733691"/>
            <a:ext cx="4256472" cy="307777"/>
          </a:xfrm>
          <a:prstGeom prst="rect">
            <a:avLst/>
          </a:prstGeom>
          <a:noFill/>
        </p:spPr>
        <p:txBody>
          <a:bodyPr wrap="square" rtlCol="0">
            <a:spAutoFit/>
          </a:bodyPr>
          <a:lstStyle/>
          <a:p>
            <a:r>
              <a:rPr lang="en-US" sz="1400" dirty="0" err="1" smtClean="0"/>
              <a:t>Thế</a:t>
            </a:r>
            <a:r>
              <a:rPr lang="en-US" sz="1400" dirty="0" smtClean="0"/>
              <a:t> </a:t>
            </a:r>
            <a:r>
              <a:rPr lang="en-US" sz="1400" dirty="0" err="1" smtClean="0"/>
              <a:t>chiến</a:t>
            </a:r>
            <a:r>
              <a:rPr lang="en-US" sz="1400" dirty="0" smtClean="0"/>
              <a:t> I (28/7/1914 – 11/11/1918)</a:t>
            </a:r>
            <a:endParaRPr lang="en-US" sz="1400" dirty="0"/>
          </a:p>
        </p:txBody>
      </p:sp>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18237" y="4250119"/>
            <a:ext cx="1190625" cy="790575"/>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14306" y="4485250"/>
            <a:ext cx="1190625" cy="790575"/>
          </a:xfrm>
          <a:prstGeom prst="rect">
            <a:avLst/>
          </a:prstGeom>
        </p:spPr>
      </p:pic>
      <p:pic>
        <p:nvPicPr>
          <p:cNvPr id="23" name="Picture 2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33079" y="4941237"/>
            <a:ext cx="1190625" cy="714375"/>
          </a:xfrm>
          <a:prstGeom prst="rect">
            <a:avLst/>
          </a:prstGeom>
        </p:spPr>
      </p:pic>
      <p:sp>
        <p:nvSpPr>
          <p:cNvPr id="24" name="TextBox 23"/>
          <p:cNvSpPr txBox="1"/>
          <p:nvPr/>
        </p:nvSpPr>
        <p:spPr>
          <a:xfrm>
            <a:off x="3021308" y="5510956"/>
            <a:ext cx="1926930" cy="523220"/>
          </a:xfrm>
          <a:prstGeom prst="rect">
            <a:avLst/>
          </a:prstGeom>
          <a:noFill/>
        </p:spPr>
        <p:txBody>
          <a:bodyPr wrap="square" rtlCol="0">
            <a:spAutoFit/>
          </a:bodyPr>
          <a:lstStyle/>
          <a:p>
            <a:pPr algn="r"/>
            <a:r>
              <a:rPr lang="en-US" sz="1400" dirty="0" err="1" smtClean="0"/>
              <a:t>Anh</a:t>
            </a:r>
            <a:r>
              <a:rPr lang="en-US" sz="1400" dirty="0" smtClean="0"/>
              <a:t>, </a:t>
            </a:r>
            <a:r>
              <a:rPr lang="en-US" sz="1400" dirty="0" err="1" smtClean="0"/>
              <a:t>Pháp</a:t>
            </a:r>
            <a:r>
              <a:rPr lang="en-US" sz="1400" dirty="0" smtClean="0"/>
              <a:t>, </a:t>
            </a:r>
            <a:r>
              <a:rPr lang="en-US" sz="1400" dirty="0" err="1" smtClean="0"/>
              <a:t>Nga</a:t>
            </a:r>
            <a:r>
              <a:rPr lang="en-US" sz="1400" dirty="0" smtClean="0"/>
              <a:t> </a:t>
            </a:r>
            <a:r>
              <a:rPr lang="en-US" sz="1400" dirty="0" err="1" smtClean="0"/>
              <a:t>thay</a:t>
            </a:r>
            <a:r>
              <a:rPr lang="en-US" sz="1400" dirty="0" smtClean="0"/>
              <a:t> </a:t>
            </a:r>
            <a:r>
              <a:rPr lang="en-US" sz="1400" dirty="0" err="1" smtClean="0"/>
              <a:t>nhau</a:t>
            </a:r>
            <a:r>
              <a:rPr lang="en-US" sz="1400" dirty="0" smtClean="0"/>
              <a:t> </a:t>
            </a:r>
            <a:r>
              <a:rPr lang="en-US" sz="1400" dirty="0" err="1" smtClean="0"/>
              <a:t>cai</a:t>
            </a:r>
            <a:r>
              <a:rPr lang="en-US" sz="1400" dirty="0" smtClean="0"/>
              <a:t> </a:t>
            </a:r>
            <a:r>
              <a:rPr lang="en-US" sz="1400" dirty="0" err="1" smtClean="0"/>
              <a:t>trị</a:t>
            </a:r>
            <a:r>
              <a:rPr lang="en-US" sz="1400" dirty="0" smtClean="0"/>
              <a:t> </a:t>
            </a:r>
            <a:r>
              <a:rPr lang="en-US" sz="1400" dirty="0" err="1" smtClean="0"/>
              <a:t>thế</a:t>
            </a:r>
            <a:r>
              <a:rPr lang="en-US" sz="1400" dirty="0" smtClean="0"/>
              <a:t> </a:t>
            </a:r>
            <a:r>
              <a:rPr lang="en-US" sz="1400" dirty="0" err="1" smtClean="0"/>
              <a:t>giới</a:t>
            </a:r>
            <a:endParaRPr lang="en-US" sz="1400" dirty="0"/>
          </a:p>
        </p:txBody>
      </p:sp>
      <p:sp>
        <p:nvSpPr>
          <p:cNvPr id="25" name="TextBox 24"/>
          <p:cNvSpPr txBox="1"/>
          <p:nvPr/>
        </p:nvSpPr>
        <p:spPr>
          <a:xfrm>
            <a:off x="105479" y="6528614"/>
            <a:ext cx="2576451" cy="307777"/>
          </a:xfrm>
          <a:prstGeom prst="rect">
            <a:avLst/>
          </a:prstGeom>
          <a:noFill/>
        </p:spPr>
        <p:txBody>
          <a:bodyPr wrap="square" rtlCol="0">
            <a:spAutoFit/>
          </a:bodyPr>
          <a:lstStyle/>
          <a:p>
            <a:r>
              <a:rPr lang="en-US" sz="1400" dirty="0" err="1" smtClean="0"/>
              <a:t>xuất</a:t>
            </a:r>
            <a:r>
              <a:rPr lang="en-US" sz="1400" dirty="0" smtClean="0"/>
              <a:t> </a:t>
            </a:r>
            <a:r>
              <a:rPr lang="en-US" sz="1400" dirty="0" err="1" smtClean="0"/>
              <a:t>hiện</a:t>
            </a:r>
            <a:r>
              <a:rPr lang="en-US" sz="1400" dirty="0" smtClean="0"/>
              <a:t> </a:t>
            </a:r>
            <a:r>
              <a:rPr lang="en-US" sz="1400" dirty="0" err="1" smtClean="0"/>
              <a:t>xâm</a:t>
            </a:r>
            <a:r>
              <a:rPr lang="en-US" sz="1400" dirty="0" smtClean="0"/>
              <a:t> </a:t>
            </a:r>
            <a:r>
              <a:rPr lang="en-US" sz="1400" dirty="0" err="1" smtClean="0"/>
              <a:t>lược</a:t>
            </a:r>
            <a:r>
              <a:rPr lang="en-US" sz="1400" dirty="0" smtClean="0"/>
              <a:t> </a:t>
            </a:r>
            <a:r>
              <a:rPr lang="en-US" sz="1400" dirty="0" err="1" smtClean="0"/>
              <a:t>thuộc</a:t>
            </a:r>
            <a:r>
              <a:rPr lang="en-US" sz="1400" dirty="0" smtClean="0"/>
              <a:t> </a:t>
            </a:r>
            <a:r>
              <a:rPr lang="en-US" sz="1400" dirty="0" err="1" smtClean="0"/>
              <a:t>địa</a:t>
            </a:r>
            <a:endParaRPr lang="en-US" sz="1400" dirty="0"/>
          </a:p>
        </p:txBody>
      </p:sp>
      <p:sp>
        <p:nvSpPr>
          <p:cNvPr id="26" name="Oval 25"/>
          <p:cNvSpPr/>
          <p:nvPr/>
        </p:nvSpPr>
        <p:spPr>
          <a:xfrm>
            <a:off x="873861" y="5719993"/>
            <a:ext cx="1039688" cy="8288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1880</a:t>
            </a:r>
            <a:endParaRPr lang="en-US" dirty="0"/>
          </a:p>
        </p:txBody>
      </p:sp>
    </p:spTree>
    <p:extLst>
      <p:ext uri="{BB962C8B-B14F-4D97-AF65-F5344CB8AC3E}">
        <p14:creationId xmlns:p14="http://schemas.microsoft.com/office/powerpoint/2010/main" val="28234264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5168900" y="355600"/>
            <a:ext cx="6794500" cy="11811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err="1" smtClean="0">
                <a:latin typeface="Calibri" panose="020F0502020204030204" pitchFamily="34" charset="0"/>
                <a:cs typeface="Calibri" panose="020F0502020204030204" pitchFamily="34" charset="0"/>
              </a:rPr>
              <a:t>Đặc</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điểm</a:t>
            </a:r>
            <a:r>
              <a:rPr lang="en-US" dirty="0" smtClean="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5</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sự</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phân</a:t>
            </a:r>
            <a:r>
              <a:rPr lang="en-US" dirty="0" smtClean="0">
                <a:latin typeface="Calibri" panose="020F0502020204030204" pitchFamily="34" charset="0"/>
                <a:cs typeface="Calibri" panose="020F0502020204030204" pitchFamily="34" charset="0"/>
              </a:rPr>
              <a:t> chia </a:t>
            </a:r>
            <a:r>
              <a:rPr lang="en-US" dirty="0" err="1" smtClean="0">
                <a:latin typeface="Calibri" panose="020F0502020204030204" pitchFamily="34" charset="0"/>
                <a:cs typeface="Calibri" panose="020F0502020204030204" pitchFamily="34" charset="0"/>
              </a:rPr>
              <a:t>thế</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giới</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về</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địa</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lý</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giữa</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các</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cường</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quốc</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tư</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bản</a:t>
            </a:r>
            <a:endParaRPr lang="en-US" dirty="0">
              <a:latin typeface="Calibri" panose="020F0502020204030204" pitchFamily="34" charset="0"/>
              <a:cs typeface="Calibri" panose="020F0502020204030204" pitchFamily="34" charset="0"/>
            </a:endParaRPr>
          </a:p>
        </p:txBody>
      </p:sp>
      <p:sp>
        <p:nvSpPr>
          <p:cNvPr id="3" name="Pentagon 2"/>
          <p:cNvSpPr/>
          <p:nvPr/>
        </p:nvSpPr>
        <p:spPr>
          <a:xfrm>
            <a:off x="0" y="1436914"/>
            <a:ext cx="2011680" cy="41801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err="1">
                <a:latin typeface="Calibri" panose="020F0502020204030204" pitchFamily="34" charset="0"/>
                <a:cs typeface="Calibri" panose="020F0502020204030204" pitchFamily="34" charset="0"/>
              </a:rPr>
              <a:t>Hiện</a:t>
            </a:r>
            <a:r>
              <a:rPr lang="en-US"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nay</a:t>
            </a:r>
            <a:endParaRPr lang="en-US" dirty="0">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0441" y="1731781"/>
            <a:ext cx="3604804" cy="202633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0441" y="4608060"/>
            <a:ext cx="3532959" cy="18288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49436" y="1662112"/>
            <a:ext cx="3728744" cy="2096006"/>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49436" y="4324493"/>
            <a:ext cx="3835854" cy="2395933"/>
          </a:xfrm>
          <a:prstGeom prst="rect">
            <a:avLst/>
          </a:prstGeom>
        </p:spPr>
      </p:pic>
      <p:sp>
        <p:nvSpPr>
          <p:cNvPr id="10" name="Explosion 1 9"/>
          <p:cNvSpPr/>
          <p:nvPr/>
        </p:nvSpPr>
        <p:spPr>
          <a:xfrm>
            <a:off x="5460253" y="2710115"/>
            <a:ext cx="4580709" cy="3135085"/>
          </a:xfrm>
          <a:prstGeom prst="irregularSeal1">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smtClean="0">
                <a:latin typeface="Calibri" panose="020F0502020204030204" pitchFamily="34" charset="0"/>
                <a:cs typeface="Calibri" panose="020F0502020204030204" pitchFamily="34" charset="0"/>
              </a:rPr>
              <a:t>Chạy</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đua</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vũ</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trang</a:t>
            </a:r>
            <a:endParaRPr lang="en-US" dirty="0">
              <a:latin typeface="Calibri" panose="020F0502020204030204" pitchFamily="34" charset="0"/>
              <a:cs typeface="Calibri" panose="020F0502020204030204" pitchFamily="34" charset="0"/>
            </a:endParaRPr>
          </a:p>
        </p:txBody>
      </p:sp>
      <p:sp>
        <p:nvSpPr>
          <p:cNvPr id="11" name="TextBox 10"/>
          <p:cNvSpPr txBox="1"/>
          <p:nvPr/>
        </p:nvSpPr>
        <p:spPr>
          <a:xfrm>
            <a:off x="192305" y="1985554"/>
            <a:ext cx="3161212" cy="2308324"/>
          </a:xfrm>
          <a:prstGeom prst="rect">
            <a:avLst/>
          </a:prstGeom>
          <a:noFill/>
        </p:spPr>
        <p:txBody>
          <a:bodyPr wrap="square" rtlCol="0">
            <a:spAutoFit/>
          </a:bodyPr>
          <a:lstStyle/>
          <a:p>
            <a:r>
              <a:rPr lang="en-US" sz="1600" dirty="0" err="1" smtClean="0">
                <a:latin typeface="Calibri" panose="020F0502020204030204" pitchFamily="34" charset="0"/>
                <a:cs typeface="Calibri" panose="020F0502020204030204" pitchFamily="34" charset="0"/>
              </a:rPr>
              <a:t>Sự</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phân</a:t>
            </a:r>
            <a:r>
              <a:rPr lang="en-US" sz="1600" dirty="0" smtClean="0">
                <a:latin typeface="Calibri" panose="020F0502020204030204" pitchFamily="34" charset="0"/>
                <a:cs typeface="Calibri" panose="020F0502020204030204" pitchFamily="34" charset="0"/>
              </a:rPr>
              <a:t> chia </a:t>
            </a:r>
            <a:r>
              <a:rPr lang="en-US" sz="1600" dirty="0" err="1" smtClean="0">
                <a:latin typeface="Calibri" panose="020F0502020204030204" pitchFamily="34" charset="0"/>
                <a:cs typeface="Calibri" panose="020F0502020204030204" pitchFamily="34" charset="0"/>
              </a:rPr>
              <a:t>thế</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giới</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về</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lãnh</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thổ</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giữa</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các</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cường</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quốc</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tư</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bản</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vẫn</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tiếp</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tục</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dưới</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những</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hình</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thức</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cạnh</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tranh</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và</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thống</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trị</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mới</a:t>
            </a:r>
            <a:r>
              <a:rPr lang="en-US" sz="1600" dirty="0" smtClean="0">
                <a:latin typeface="Calibri" panose="020F0502020204030204" pitchFamily="34" charset="0"/>
                <a:cs typeface="Calibri" panose="020F0502020204030204" pitchFamily="34" charset="0"/>
              </a:rPr>
              <a:t>: </a:t>
            </a:r>
            <a:r>
              <a:rPr lang="en-US" sz="1600" b="1" dirty="0" err="1" smtClean="0">
                <a:latin typeface="Calibri" panose="020F0502020204030204" pitchFamily="34" charset="0"/>
                <a:cs typeface="Calibri" panose="020F0502020204030204" pitchFamily="34" charset="0"/>
              </a:rPr>
              <a:t>chiến</a:t>
            </a:r>
            <a:r>
              <a:rPr lang="en-US" sz="1600" b="1" dirty="0" smtClean="0">
                <a:latin typeface="Calibri" panose="020F0502020204030204" pitchFamily="34" charset="0"/>
                <a:cs typeface="Calibri" panose="020F0502020204030204" pitchFamily="34" charset="0"/>
              </a:rPr>
              <a:t> </a:t>
            </a:r>
            <a:r>
              <a:rPr lang="en-US" sz="1600" b="1" dirty="0" err="1" smtClean="0">
                <a:latin typeface="Calibri" panose="020F0502020204030204" pitchFamily="34" charset="0"/>
                <a:cs typeface="Calibri" panose="020F0502020204030204" pitchFamily="34" charset="0"/>
              </a:rPr>
              <a:t>tranh</a:t>
            </a:r>
            <a:r>
              <a:rPr lang="en-US" sz="1600" b="1" dirty="0" smtClean="0">
                <a:latin typeface="Calibri" panose="020F0502020204030204" pitchFamily="34" charset="0"/>
                <a:cs typeface="Calibri" panose="020F0502020204030204" pitchFamily="34" charset="0"/>
              </a:rPr>
              <a:t> </a:t>
            </a:r>
            <a:r>
              <a:rPr lang="en-US" sz="1600" b="1" dirty="0" err="1" smtClean="0">
                <a:latin typeface="Calibri" panose="020F0502020204030204" pitchFamily="34" charset="0"/>
                <a:cs typeface="Calibri" panose="020F0502020204030204" pitchFamily="34" charset="0"/>
              </a:rPr>
              <a:t>thương</a:t>
            </a:r>
            <a:r>
              <a:rPr lang="en-US" sz="1600" b="1" dirty="0" smtClean="0">
                <a:latin typeface="Calibri" panose="020F0502020204030204" pitchFamily="34" charset="0"/>
                <a:cs typeface="Calibri" panose="020F0502020204030204" pitchFamily="34" charset="0"/>
              </a:rPr>
              <a:t> </a:t>
            </a:r>
            <a:r>
              <a:rPr lang="en-US" sz="1600" b="1" dirty="0" err="1" smtClean="0">
                <a:latin typeface="Calibri" panose="020F0502020204030204" pitchFamily="34" charset="0"/>
                <a:cs typeface="Calibri" panose="020F0502020204030204" pitchFamily="34" charset="0"/>
              </a:rPr>
              <a:t>mại</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những</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cuộc</a:t>
            </a:r>
            <a:r>
              <a:rPr lang="en-US" sz="1600" dirty="0" smtClean="0">
                <a:latin typeface="Calibri" panose="020F0502020204030204" pitchFamily="34" charset="0"/>
                <a:cs typeface="Calibri" panose="020F0502020204030204" pitchFamily="34" charset="0"/>
              </a:rPr>
              <a:t> </a:t>
            </a:r>
            <a:r>
              <a:rPr lang="en-US" sz="1600" b="1" dirty="0" err="1" smtClean="0">
                <a:latin typeface="Calibri" panose="020F0502020204030204" pitchFamily="34" charset="0"/>
                <a:cs typeface="Calibri" panose="020F0502020204030204" pitchFamily="34" charset="0"/>
              </a:rPr>
              <a:t>chiến</a:t>
            </a:r>
            <a:r>
              <a:rPr lang="en-US" sz="1600" b="1" dirty="0" smtClean="0">
                <a:latin typeface="Calibri" panose="020F0502020204030204" pitchFamily="34" charset="0"/>
                <a:cs typeface="Calibri" panose="020F0502020204030204" pitchFamily="34" charset="0"/>
              </a:rPr>
              <a:t> </a:t>
            </a:r>
            <a:r>
              <a:rPr lang="en-US" sz="1600" b="1" dirty="0" err="1" smtClean="0">
                <a:latin typeface="Calibri" panose="020F0502020204030204" pitchFamily="34" charset="0"/>
                <a:cs typeface="Calibri" panose="020F0502020204030204" pitchFamily="34" charset="0"/>
              </a:rPr>
              <a:t>tranh</a:t>
            </a:r>
            <a:r>
              <a:rPr lang="en-US" sz="1600" b="1" dirty="0" smtClean="0">
                <a:latin typeface="Calibri" panose="020F0502020204030204" pitchFamily="34" charset="0"/>
                <a:cs typeface="Calibri" panose="020F0502020204030204" pitchFamily="34" charset="0"/>
              </a:rPr>
              <a:t> </a:t>
            </a:r>
            <a:r>
              <a:rPr lang="en-US" sz="1600" b="1" dirty="0" err="1" smtClean="0">
                <a:latin typeface="Calibri" panose="020F0502020204030204" pitchFamily="34" charset="0"/>
                <a:cs typeface="Calibri" panose="020F0502020204030204" pitchFamily="34" charset="0"/>
              </a:rPr>
              <a:t>sắc</a:t>
            </a:r>
            <a:r>
              <a:rPr lang="en-US" sz="1600" b="1" dirty="0" smtClean="0">
                <a:latin typeface="Calibri" panose="020F0502020204030204" pitchFamily="34" charset="0"/>
                <a:cs typeface="Calibri" panose="020F0502020204030204" pitchFamily="34" charset="0"/>
              </a:rPr>
              <a:t> </a:t>
            </a:r>
            <a:r>
              <a:rPr lang="en-US" sz="1600" b="1" dirty="0" err="1" smtClean="0">
                <a:latin typeface="Calibri" panose="020F0502020204030204" pitchFamily="34" charset="0"/>
                <a:cs typeface="Calibri" panose="020F0502020204030204" pitchFamily="34" charset="0"/>
              </a:rPr>
              <a:t>tộc</a:t>
            </a:r>
            <a:r>
              <a:rPr lang="en-US" sz="1600" b="1" dirty="0" smtClean="0">
                <a:latin typeface="Calibri" panose="020F0502020204030204" pitchFamily="34" charset="0"/>
                <a:cs typeface="Calibri" panose="020F0502020204030204" pitchFamily="34" charset="0"/>
              </a:rPr>
              <a:t>, </a:t>
            </a:r>
            <a:r>
              <a:rPr lang="en-US" sz="1600" b="1" dirty="0" err="1" smtClean="0">
                <a:latin typeface="Calibri" panose="020F0502020204030204" pitchFamily="34" charset="0"/>
                <a:cs typeface="Calibri" panose="020F0502020204030204" pitchFamily="34" charset="0"/>
              </a:rPr>
              <a:t>tôn</a:t>
            </a:r>
            <a:r>
              <a:rPr lang="en-US" sz="1600" b="1" dirty="0" smtClean="0">
                <a:latin typeface="Calibri" panose="020F0502020204030204" pitchFamily="34" charset="0"/>
                <a:cs typeface="Calibri" panose="020F0502020204030204" pitchFamily="34" charset="0"/>
              </a:rPr>
              <a:t> </a:t>
            </a:r>
            <a:r>
              <a:rPr lang="en-US" sz="1600" b="1" dirty="0" err="1" smtClean="0">
                <a:latin typeface="Calibri" panose="020F0502020204030204" pitchFamily="34" charset="0"/>
                <a:cs typeface="Calibri" panose="020F0502020204030204" pitchFamily="34" charset="0"/>
              </a:rPr>
              <a:t>giáo</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mà</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đứng</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sau</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trực</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tiếp</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hoặc</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gián</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tiếp</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các</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cược</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đụng</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độ</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đó</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chính</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là</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các</a:t>
            </a:r>
            <a:r>
              <a:rPr lang="en-US" sz="1600" dirty="0" smtClean="0">
                <a:latin typeface="Calibri" panose="020F0502020204030204" pitchFamily="34" charset="0"/>
                <a:cs typeface="Calibri" panose="020F0502020204030204" pitchFamily="34" charset="0"/>
              </a:rPr>
              <a:t> </a:t>
            </a:r>
            <a:r>
              <a:rPr lang="en-US" sz="1600" b="1" dirty="0" err="1" smtClean="0">
                <a:latin typeface="Calibri" panose="020F0502020204030204" pitchFamily="34" charset="0"/>
                <a:cs typeface="Calibri" panose="020F0502020204030204" pitchFamily="34" charset="0"/>
              </a:rPr>
              <a:t>cường</a:t>
            </a:r>
            <a:r>
              <a:rPr lang="en-US" sz="1600" b="1" dirty="0" smtClean="0">
                <a:latin typeface="Calibri" panose="020F0502020204030204" pitchFamily="34" charset="0"/>
                <a:cs typeface="Calibri" panose="020F0502020204030204" pitchFamily="34" charset="0"/>
              </a:rPr>
              <a:t> </a:t>
            </a:r>
            <a:r>
              <a:rPr lang="en-US" sz="1600" b="1" dirty="0" err="1" smtClean="0">
                <a:latin typeface="Calibri" panose="020F0502020204030204" pitchFamily="34" charset="0"/>
                <a:cs typeface="Calibri" panose="020F0502020204030204" pitchFamily="34" charset="0"/>
              </a:rPr>
              <a:t>quốc</a:t>
            </a:r>
            <a:r>
              <a:rPr lang="en-US" sz="1600" b="1" dirty="0" smtClean="0">
                <a:latin typeface="Calibri" panose="020F0502020204030204" pitchFamily="34" charset="0"/>
                <a:cs typeface="Calibri" panose="020F0502020204030204" pitchFamily="34" charset="0"/>
              </a:rPr>
              <a:t> </a:t>
            </a:r>
            <a:r>
              <a:rPr lang="en-US" sz="1600" b="1" dirty="0" err="1" smtClean="0">
                <a:latin typeface="Calibri" panose="020F0502020204030204" pitchFamily="34" charset="0"/>
                <a:cs typeface="Calibri" panose="020F0502020204030204" pitchFamily="34" charset="0"/>
              </a:rPr>
              <a:t>tư</a:t>
            </a:r>
            <a:r>
              <a:rPr lang="en-US" sz="1600" b="1" dirty="0" smtClean="0">
                <a:latin typeface="Calibri" panose="020F0502020204030204" pitchFamily="34" charset="0"/>
                <a:cs typeface="Calibri" panose="020F0502020204030204" pitchFamily="34" charset="0"/>
              </a:rPr>
              <a:t> </a:t>
            </a:r>
            <a:r>
              <a:rPr lang="en-US" sz="1600" b="1" dirty="0" err="1" smtClean="0">
                <a:latin typeface="Calibri" panose="020F0502020204030204" pitchFamily="34" charset="0"/>
                <a:cs typeface="Calibri" panose="020F0502020204030204" pitchFamily="34" charset="0"/>
              </a:rPr>
              <a:t>bản</a:t>
            </a:r>
            <a:endParaRPr lang="en-US" sz="1600" b="1" dirty="0">
              <a:latin typeface="Calibri" panose="020F0502020204030204" pitchFamily="34" charset="0"/>
              <a:cs typeface="Calibri" panose="020F0502020204030204" pitchFamily="34" charset="0"/>
            </a:endParaRPr>
          </a:p>
        </p:txBody>
      </p:sp>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5420" y="4424506"/>
            <a:ext cx="2994982" cy="2006638"/>
          </a:xfrm>
          <a:prstGeom prst="rect">
            <a:avLst/>
          </a:prstGeom>
        </p:spPr>
      </p:pic>
    </p:spTree>
    <p:extLst>
      <p:ext uri="{BB962C8B-B14F-4D97-AF65-F5344CB8AC3E}">
        <p14:creationId xmlns:p14="http://schemas.microsoft.com/office/powerpoint/2010/main" val="25289983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56482" y="1253835"/>
            <a:ext cx="4665726" cy="830997"/>
          </a:xfrm>
          <a:prstGeom prst="rect">
            <a:avLst/>
          </a:prstGeom>
          <a:noFill/>
        </p:spPr>
        <p:txBody>
          <a:bodyPr wrap="square" rtlCol="0">
            <a:spAutoFit/>
          </a:bodyPr>
          <a:lstStyle/>
          <a:p>
            <a:pPr algn="ctr"/>
            <a:r>
              <a:rPr lang="en-US" sz="4800" dirty="0" smtClean="0">
                <a:latin typeface="Cambria" panose="02040503050406030204" pitchFamily="18" charset="0"/>
                <a:ea typeface="Cambria" panose="02040503050406030204" pitchFamily="18" charset="0"/>
                <a:cs typeface="Arial" panose="020B0604020202020204" pitchFamily="34" charset="0"/>
              </a:rPr>
              <a:t>CHƯƠNG 4</a:t>
            </a:r>
            <a:endParaRPr lang="en-US" sz="4800" dirty="0">
              <a:latin typeface="Cambria" panose="02040503050406030204" pitchFamily="18" charset="0"/>
              <a:ea typeface="Cambria" panose="02040503050406030204" pitchFamily="18" charset="0"/>
              <a:cs typeface="Arial" panose="020B0604020202020204" pitchFamily="34" charset="0"/>
            </a:endParaRPr>
          </a:p>
        </p:txBody>
      </p:sp>
      <p:sp>
        <p:nvSpPr>
          <p:cNvPr id="5" name="TextBox 4"/>
          <p:cNvSpPr txBox="1"/>
          <p:nvPr/>
        </p:nvSpPr>
        <p:spPr>
          <a:xfrm>
            <a:off x="1096137" y="2084832"/>
            <a:ext cx="10186416" cy="1323439"/>
          </a:xfrm>
          <a:prstGeom prst="rect">
            <a:avLst/>
          </a:prstGeom>
          <a:noFill/>
        </p:spPr>
        <p:txBody>
          <a:bodyPr wrap="square" rtlCol="0">
            <a:spAutoFit/>
          </a:bodyPr>
          <a:lstStyle/>
          <a:p>
            <a:pPr algn="ctr"/>
            <a:r>
              <a:rPr lang="en-US" sz="4000" b="1" dirty="0" smtClean="0">
                <a:latin typeface="Cambria" panose="02040503050406030204" pitchFamily="18" charset="0"/>
                <a:ea typeface="Cambria" panose="02040503050406030204" pitchFamily="18" charset="0"/>
              </a:rPr>
              <a:t>CẠNH TRANH VÀ ĐỘC QUYỀN TRONG NỀN KINH TẾ THỊ TRƯỜNG</a:t>
            </a:r>
            <a:endParaRPr lang="en-US" sz="40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199224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670558" y="2717437"/>
            <a:ext cx="1933303" cy="9274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err="1" smtClean="0">
                <a:latin typeface="Calibri" panose="020F0502020204030204" pitchFamily="34" charset="0"/>
                <a:cs typeface="Calibri" panose="020F0502020204030204" pitchFamily="34" charset="0"/>
              </a:rPr>
              <a:t>Tập</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trung</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sản</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xuất</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và</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các</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tổ</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chức</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độc</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quyền</a:t>
            </a:r>
            <a:endParaRPr lang="en-US" dirty="0">
              <a:latin typeface="Calibri" panose="020F0502020204030204" pitchFamily="34" charset="0"/>
              <a:cs typeface="Calibri" panose="020F0502020204030204" pitchFamily="34" charset="0"/>
            </a:endParaRPr>
          </a:p>
        </p:txBody>
      </p:sp>
      <p:sp>
        <p:nvSpPr>
          <p:cNvPr id="3" name="Rounded Rectangle 2"/>
          <p:cNvSpPr/>
          <p:nvPr/>
        </p:nvSpPr>
        <p:spPr>
          <a:xfrm>
            <a:off x="4811847" y="526506"/>
            <a:ext cx="2747191" cy="1181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atin typeface="Calibri" panose="020F0502020204030204" pitchFamily="34" charset="0"/>
                <a:cs typeface="Calibri" panose="020F0502020204030204" pitchFamily="34" charset="0"/>
              </a:rPr>
              <a:t>tư</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bản</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tài</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chính</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và</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hệ</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thống</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tài</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phiệt</a:t>
            </a:r>
            <a:r>
              <a:rPr lang="en-US" dirty="0" smtClean="0">
                <a:latin typeface="Calibri" panose="020F0502020204030204" pitchFamily="34" charset="0"/>
                <a:cs typeface="Calibri" panose="020F0502020204030204" pitchFamily="34" charset="0"/>
              </a:rPr>
              <a:t> chi </a:t>
            </a:r>
            <a:r>
              <a:rPr lang="en-US" dirty="0" err="1" smtClean="0">
                <a:latin typeface="Calibri" panose="020F0502020204030204" pitchFamily="34" charset="0"/>
                <a:cs typeface="Calibri" panose="020F0502020204030204" pitchFamily="34" charset="0"/>
              </a:rPr>
              <a:t>phối</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sâu</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sắc</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nền</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kinh</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tế</a:t>
            </a:r>
            <a:endParaRPr lang="en-US" dirty="0">
              <a:latin typeface="Calibri" panose="020F0502020204030204" pitchFamily="34" charset="0"/>
              <a:cs typeface="Calibri" panose="020F0502020204030204" pitchFamily="34" charset="0"/>
            </a:endParaRPr>
          </a:p>
        </p:txBody>
      </p:sp>
      <p:sp>
        <p:nvSpPr>
          <p:cNvPr id="4" name="Rounded Rectangle 3"/>
          <p:cNvSpPr/>
          <p:nvPr/>
        </p:nvSpPr>
        <p:spPr>
          <a:xfrm>
            <a:off x="9507399" y="2717437"/>
            <a:ext cx="2241096" cy="71555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smtClean="0">
                <a:latin typeface="Calibri" panose="020F0502020204030204" pitchFamily="34" charset="0"/>
                <a:cs typeface="Calibri" panose="020F0502020204030204" pitchFamily="34" charset="0"/>
              </a:rPr>
              <a:t>xuất</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khẩu</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tư</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bản</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trở</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thành</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phổ</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biến</a:t>
            </a:r>
            <a:endParaRPr lang="en-US" dirty="0">
              <a:latin typeface="Calibri" panose="020F0502020204030204" pitchFamily="34" charset="0"/>
              <a:cs typeface="Calibri" panose="020F0502020204030204" pitchFamily="34" charset="0"/>
            </a:endParaRPr>
          </a:p>
        </p:txBody>
      </p:sp>
      <p:sp>
        <p:nvSpPr>
          <p:cNvPr id="5" name="Rounded Rectangle 4"/>
          <p:cNvSpPr/>
          <p:nvPr/>
        </p:nvSpPr>
        <p:spPr>
          <a:xfrm>
            <a:off x="7339328" y="5245462"/>
            <a:ext cx="2168071" cy="11811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err="1" smtClean="0">
                <a:latin typeface="Calibri" panose="020F0502020204030204" pitchFamily="34" charset="0"/>
                <a:cs typeface="Calibri" panose="020F0502020204030204" pitchFamily="34" charset="0"/>
              </a:rPr>
              <a:t>sự</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phân</a:t>
            </a:r>
            <a:r>
              <a:rPr lang="en-US" dirty="0" smtClean="0">
                <a:latin typeface="Calibri" panose="020F0502020204030204" pitchFamily="34" charset="0"/>
                <a:cs typeface="Calibri" panose="020F0502020204030204" pitchFamily="34" charset="0"/>
              </a:rPr>
              <a:t> chia </a:t>
            </a:r>
            <a:r>
              <a:rPr lang="en-US" dirty="0" err="1" smtClean="0">
                <a:latin typeface="Calibri" panose="020F0502020204030204" pitchFamily="34" charset="0"/>
                <a:cs typeface="Calibri" panose="020F0502020204030204" pitchFamily="34" charset="0"/>
              </a:rPr>
              <a:t>thế</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giới</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về</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kinh</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tế</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giữa</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các</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tập</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đoàn</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đầu</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tư</a:t>
            </a:r>
            <a:endParaRPr lang="en-US" dirty="0">
              <a:latin typeface="Calibri" panose="020F0502020204030204" pitchFamily="34" charset="0"/>
              <a:cs typeface="Calibri" panose="020F0502020204030204" pitchFamily="34" charset="0"/>
            </a:endParaRPr>
          </a:p>
        </p:txBody>
      </p:sp>
      <p:sp>
        <p:nvSpPr>
          <p:cNvPr id="6" name="Rounded Rectangle 5"/>
          <p:cNvSpPr/>
          <p:nvPr/>
        </p:nvSpPr>
        <p:spPr>
          <a:xfrm>
            <a:off x="2926080" y="5245462"/>
            <a:ext cx="2499360" cy="11811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err="1" smtClean="0">
                <a:latin typeface="Calibri" panose="020F0502020204030204" pitchFamily="34" charset="0"/>
                <a:cs typeface="Calibri" panose="020F0502020204030204" pitchFamily="34" charset="0"/>
              </a:rPr>
              <a:t>sự</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phân</a:t>
            </a:r>
            <a:r>
              <a:rPr lang="en-US" dirty="0" smtClean="0">
                <a:latin typeface="Calibri" panose="020F0502020204030204" pitchFamily="34" charset="0"/>
                <a:cs typeface="Calibri" panose="020F0502020204030204" pitchFamily="34" charset="0"/>
              </a:rPr>
              <a:t> chia </a:t>
            </a:r>
            <a:r>
              <a:rPr lang="en-US" dirty="0" err="1" smtClean="0">
                <a:latin typeface="Calibri" panose="020F0502020204030204" pitchFamily="34" charset="0"/>
                <a:cs typeface="Calibri" panose="020F0502020204030204" pitchFamily="34" charset="0"/>
              </a:rPr>
              <a:t>thế</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giới</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về</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địa</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lý</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giữa</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các</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cường</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quốc</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tư</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bản</a:t>
            </a:r>
            <a:endParaRPr lang="en-US" dirty="0">
              <a:latin typeface="Calibri" panose="020F0502020204030204" pitchFamily="34" charset="0"/>
              <a:cs typeface="Calibri" panose="020F0502020204030204" pitchFamily="34" charset="0"/>
            </a:endParaRPr>
          </a:p>
        </p:txBody>
      </p:sp>
      <p:cxnSp>
        <p:nvCxnSpPr>
          <p:cNvPr id="9" name="Straight Connector 8"/>
          <p:cNvCxnSpPr>
            <a:stCxn id="3" idx="1"/>
            <a:endCxn id="2" idx="0"/>
          </p:cNvCxnSpPr>
          <p:nvPr/>
        </p:nvCxnSpPr>
        <p:spPr>
          <a:xfrm flipH="1">
            <a:off x="1637210" y="1117056"/>
            <a:ext cx="3174637" cy="16003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3" idx="3"/>
            <a:endCxn id="4" idx="0"/>
          </p:cNvCxnSpPr>
          <p:nvPr/>
        </p:nvCxnSpPr>
        <p:spPr>
          <a:xfrm>
            <a:off x="7559038" y="1117056"/>
            <a:ext cx="3068909" cy="16003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4" idx="2"/>
            <a:endCxn id="5" idx="0"/>
          </p:cNvCxnSpPr>
          <p:nvPr/>
        </p:nvCxnSpPr>
        <p:spPr>
          <a:xfrm flipH="1">
            <a:off x="8423364" y="3432991"/>
            <a:ext cx="2204583" cy="18124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6" idx="3"/>
            <a:endCxn id="5" idx="1"/>
          </p:cNvCxnSpPr>
          <p:nvPr/>
        </p:nvCxnSpPr>
        <p:spPr>
          <a:xfrm>
            <a:off x="5425440" y="5836012"/>
            <a:ext cx="19138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2" idx="2"/>
            <a:endCxn id="6" idx="1"/>
          </p:cNvCxnSpPr>
          <p:nvPr/>
        </p:nvCxnSpPr>
        <p:spPr>
          <a:xfrm>
            <a:off x="1637210" y="3644900"/>
            <a:ext cx="1288870" cy="21911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Explosion 1 35"/>
          <p:cNvSpPr/>
          <p:nvPr/>
        </p:nvSpPr>
        <p:spPr>
          <a:xfrm>
            <a:off x="3481430" y="2055586"/>
            <a:ext cx="5408023" cy="2928982"/>
          </a:xfrm>
          <a:prstGeom prst="irregularSeal1">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err="1"/>
              <a:t>Liên</a:t>
            </a:r>
            <a:r>
              <a:rPr lang="en-US" dirty="0"/>
              <a:t> </a:t>
            </a:r>
            <a:r>
              <a:rPr lang="en-US" dirty="0" err="1"/>
              <a:t>kết</a:t>
            </a:r>
            <a:r>
              <a:rPr lang="en-US" dirty="0"/>
              <a:t> </a:t>
            </a:r>
            <a:r>
              <a:rPr lang="en-US" dirty="0" err="1"/>
              <a:t>chặt</a:t>
            </a:r>
            <a:r>
              <a:rPr lang="en-US" dirty="0"/>
              <a:t> </a:t>
            </a:r>
            <a:r>
              <a:rPr lang="en-US" dirty="0" err="1"/>
              <a:t>chẽ</a:t>
            </a:r>
            <a:r>
              <a:rPr lang="en-US" dirty="0"/>
              <a:t>, </a:t>
            </a:r>
            <a:r>
              <a:rPr lang="en-US" dirty="0" err="1"/>
              <a:t>nói</a:t>
            </a:r>
            <a:r>
              <a:rPr lang="en-US" dirty="0"/>
              <a:t> </a:t>
            </a:r>
            <a:r>
              <a:rPr lang="en-US" dirty="0" err="1"/>
              <a:t>lên</a:t>
            </a:r>
            <a:r>
              <a:rPr lang="en-US" dirty="0"/>
              <a:t> </a:t>
            </a:r>
            <a:r>
              <a:rPr lang="en-US" dirty="0" err="1"/>
              <a:t>bản</a:t>
            </a:r>
            <a:r>
              <a:rPr lang="en-US" dirty="0"/>
              <a:t> </a:t>
            </a:r>
            <a:r>
              <a:rPr lang="en-US" dirty="0" err="1"/>
              <a:t>chất</a:t>
            </a:r>
            <a:r>
              <a:rPr lang="en-US" dirty="0"/>
              <a:t> </a:t>
            </a:r>
            <a:r>
              <a:rPr lang="en-US" dirty="0" err="1"/>
              <a:t>sự</a:t>
            </a:r>
            <a:r>
              <a:rPr lang="en-US" dirty="0"/>
              <a:t> </a:t>
            </a:r>
            <a:r>
              <a:rPr lang="en-US" dirty="0" err="1"/>
              <a:t>thống</a:t>
            </a:r>
            <a:r>
              <a:rPr lang="en-US" dirty="0"/>
              <a:t> </a:t>
            </a:r>
            <a:r>
              <a:rPr lang="en-US" dirty="0" err="1"/>
              <a:t>trị</a:t>
            </a:r>
            <a:r>
              <a:rPr lang="en-US" dirty="0"/>
              <a:t> </a:t>
            </a:r>
            <a:r>
              <a:rPr lang="en-US" dirty="0" err="1"/>
              <a:t>của</a:t>
            </a:r>
            <a:r>
              <a:rPr lang="en-US" dirty="0"/>
              <a:t> </a:t>
            </a:r>
            <a:r>
              <a:rPr lang="en-US" dirty="0" err="1"/>
              <a:t>tư</a:t>
            </a:r>
            <a:r>
              <a:rPr lang="en-US" dirty="0"/>
              <a:t> </a:t>
            </a:r>
            <a:r>
              <a:rPr lang="en-US" dirty="0" err="1"/>
              <a:t>bản</a:t>
            </a:r>
            <a:r>
              <a:rPr lang="en-US" dirty="0"/>
              <a:t> </a:t>
            </a:r>
            <a:r>
              <a:rPr lang="en-US" dirty="0" err="1"/>
              <a:t>độc</a:t>
            </a:r>
            <a:r>
              <a:rPr lang="en-US" dirty="0"/>
              <a:t> </a:t>
            </a:r>
            <a:r>
              <a:rPr lang="en-US" dirty="0" err="1" smtClean="0"/>
              <a:t>quyền</a:t>
            </a:r>
            <a:endParaRPr lang="en-US" dirty="0"/>
          </a:p>
        </p:txBody>
      </p:sp>
    </p:spTree>
    <p:extLst>
      <p:ext uri="{BB962C8B-B14F-4D97-AF65-F5344CB8AC3E}">
        <p14:creationId xmlns:p14="http://schemas.microsoft.com/office/powerpoint/2010/main" val="16699705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5668" y="2489982"/>
            <a:ext cx="9448800" cy="1025978"/>
          </a:xfrm>
        </p:spPr>
        <p:txBody>
          <a:bodyPr/>
          <a:lstStyle/>
          <a:p>
            <a:pPr algn="ctr"/>
            <a:r>
              <a:rPr lang="en-US" dirty="0" smtClean="0"/>
              <a:t>THANKS FOR WATCHING</a:t>
            </a:r>
            <a:endParaRPr lang="en-US" dirty="0"/>
          </a:p>
        </p:txBody>
      </p:sp>
    </p:spTree>
    <p:extLst>
      <p:ext uri="{BB962C8B-B14F-4D97-AF65-F5344CB8AC3E}">
        <p14:creationId xmlns:p14="http://schemas.microsoft.com/office/powerpoint/2010/main" val="25744784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71268" y="846537"/>
            <a:ext cx="8891539" cy="707886"/>
          </a:xfrm>
          <a:prstGeom prst="rect">
            <a:avLst/>
          </a:prstGeom>
          <a:noFill/>
        </p:spPr>
        <p:txBody>
          <a:bodyPr wrap="square" rtlCol="0">
            <a:spAutoFit/>
          </a:bodyPr>
          <a:lstStyle/>
          <a:p>
            <a:r>
              <a:rPr lang="en-US" sz="4000" dirty="0" err="1">
                <a:latin typeface="Calibri" panose="020F0502020204030204" pitchFamily="34" charset="0"/>
                <a:cs typeface="Calibri" panose="020F0502020204030204" pitchFamily="34" charset="0"/>
              </a:rPr>
              <a:t>C.Mác</a:t>
            </a:r>
            <a:r>
              <a:rPr lang="en-US" sz="4000" dirty="0">
                <a:latin typeface="Calibri" panose="020F0502020204030204" pitchFamily="34" charset="0"/>
                <a:cs typeface="Calibri" panose="020F0502020204030204" pitchFamily="34" charset="0"/>
              </a:rPr>
              <a:t> </a:t>
            </a:r>
            <a:r>
              <a:rPr lang="en-US" sz="4000" dirty="0" err="1">
                <a:latin typeface="Calibri" panose="020F0502020204030204" pitchFamily="34" charset="0"/>
                <a:cs typeface="Calibri" panose="020F0502020204030204" pitchFamily="34" charset="0"/>
              </a:rPr>
              <a:t>và</a:t>
            </a:r>
            <a:r>
              <a:rPr lang="en-US" sz="4000" dirty="0">
                <a:latin typeface="Calibri" panose="020F0502020204030204" pitchFamily="34" charset="0"/>
                <a:cs typeface="Calibri" panose="020F0502020204030204" pitchFamily="34" charset="0"/>
              </a:rPr>
              <a:t> </a:t>
            </a:r>
            <a:r>
              <a:rPr lang="en-US" sz="4000" dirty="0" err="1">
                <a:latin typeface="Calibri" panose="020F0502020204030204" pitchFamily="34" charset="0"/>
                <a:cs typeface="Calibri" panose="020F0502020204030204" pitchFamily="34" charset="0"/>
              </a:rPr>
              <a:t>Ph.Ăngghen</a:t>
            </a:r>
            <a:endParaRPr lang="en-US" sz="4000" dirty="0">
              <a:latin typeface="Calibri" panose="020F0502020204030204" pitchFamily="34" charset="0"/>
              <a:cs typeface="Calibri" panose="020F0502020204030204" pitchFamily="34" charset="0"/>
            </a:endParaRPr>
          </a:p>
        </p:txBody>
      </p:sp>
      <p:sp>
        <p:nvSpPr>
          <p:cNvPr id="5" name="TextBox 4"/>
          <p:cNvSpPr txBox="1"/>
          <p:nvPr/>
        </p:nvSpPr>
        <p:spPr>
          <a:xfrm>
            <a:off x="681951" y="1608331"/>
            <a:ext cx="11071274" cy="954107"/>
          </a:xfrm>
          <a:prstGeom prst="rect">
            <a:avLst/>
          </a:prstGeom>
          <a:noFill/>
          <a:ln>
            <a:solidFill>
              <a:schemeClr val="tx1"/>
            </a:solidFill>
          </a:ln>
        </p:spPr>
        <p:txBody>
          <a:bodyPr wrap="square" rtlCol="0">
            <a:spAutoFit/>
          </a:bodyPr>
          <a:lstStyle/>
          <a:p>
            <a:r>
              <a:rPr lang="en-US" sz="2800" dirty="0" err="1">
                <a:latin typeface="Calibri" panose="020F0502020204030204" pitchFamily="34" charset="0"/>
                <a:cs typeface="Calibri" panose="020F0502020204030204" pitchFamily="34" charset="0"/>
              </a:rPr>
              <a:t>Tự</a:t>
            </a:r>
            <a:r>
              <a:rPr lang="en-US" sz="2800" dirty="0">
                <a:latin typeface="Calibri" panose="020F0502020204030204" pitchFamily="34" charset="0"/>
                <a:cs typeface="Calibri" panose="020F0502020204030204" pitchFamily="34" charset="0"/>
              </a:rPr>
              <a:t> do </a:t>
            </a:r>
            <a:r>
              <a:rPr lang="en-US" sz="2800" dirty="0" err="1">
                <a:latin typeface="Calibri" panose="020F0502020204030204" pitchFamily="34" charset="0"/>
                <a:cs typeface="Calibri" panose="020F0502020204030204" pitchFamily="34" charset="0"/>
              </a:rPr>
              <a:t>cạnh</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tranh</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sẽ</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dễn</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đến</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tích</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tụ</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và</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tập</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trung</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sản</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xuất</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tích</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tụ</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và</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tập</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trung</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sản</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xuất</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phát</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triển</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đến</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mức</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độ</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nào</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đó</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sẽ</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dẫn</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đến</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độc</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quyền</a:t>
            </a:r>
            <a:r>
              <a:rPr lang="en-US" sz="2800" dirty="0">
                <a:latin typeface="Calibri" panose="020F0502020204030204" pitchFamily="34" charset="0"/>
                <a:cs typeface="Calibri" panose="020F0502020204030204" pitchFamily="34" charset="0"/>
              </a:rPr>
              <a: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2456" y="3266470"/>
            <a:ext cx="5668603" cy="2560193"/>
          </a:xfrm>
          <a:prstGeom prst="rect">
            <a:avLst/>
          </a:prstGeom>
        </p:spPr>
      </p:pic>
    </p:spTree>
    <p:extLst>
      <p:ext uri="{BB962C8B-B14F-4D97-AF65-F5344CB8AC3E}">
        <p14:creationId xmlns:p14="http://schemas.microsoft.com/office/powerpoint/2010/main" val="34564650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1407" y="3609696"/>
            <a:ext cx="4303628" cy="3248304"/>
          </a:xfrm>
          <a:prstGeom prst="rect">
            <a:avLst/>
          </a:prstGeom>
        </p:spPr>
      </p:pic>
      <p:sp>
        <p:nvSpPr>
          <p:cNvPr id="5" name="Cloud Callout 4"/>
          <p:cNvSpPr/>
          <p:nvPr/>
        </p:nvSpPr>
        <p:spPr>
          <a:xfrm>
            <a:off x="6623221" y="518983"/>
            <a:ext cx="5313406" cy="2787873"/>
          </a:xfrm>
          <a:prstGeom prst="cloudCallou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dirty="0" err="1" smtClean="0"/>
              <a:t>Độc</a:t>
            </a:r>
            <a:r>
              <a:rPr lang="en-US" sz="3200" dirty="0" smtClean="0"/>
              <a:t> </a:t>
            </a:r>
            <a:r>
              <a:rPr lang="en-US" sz="3200" dirty="0" err="1" smtClean="0"/>
              <a:t>quyền</a:t>
            </a:r>
            <a:r>
              <a:rPr lang="en-US" sz="3200" dirty="0" smtClean="0"/>
              <a:t> </a:t>
            </a:r>
            <a:r>
              <a:rPr lang="en-US" sz="3200" dirty="0" err="1" smtClean="0"/>
              <a:t>và</a:t>
            </a:r>
            <a:r>
              <a:rPr lang="en-US" sz="3200" dirty="0" smtClean="0"/>
              <a:t> </a:t>
            </a:r>
            <a:r>
              <a:rPr lang="en-US" sz="3200" dirty="0" err="1" smtClean="0"/>
              <a:t>độc</a:t>
            </a:r>
            <a:r>
              <a:rPr lang="en-US" sz="3200" dirty="0" smtClean="0"/>
              <a:t> </a:t>
            </a:r>
            <a:r>
              <a:rPr lang="en-US" sz="3200" dirty="0" err="1" smtClean="0"/>
              <a:t>quyền</a:t>
            </a:r>
            <a:r>
              <a:rPr lang="en-US" sz="3200" dirty="0" smtClean="0"/>
              <a:t> </a:t>
            </a:r>
            <a:r>
              <a:rPr lang="en-US" sz="3200" dirty="0" err="1" smtClean="0"/>
              <a:t>nhà</a:t>
            </a:r>
            <a:r>
              <a:rPr lang="en-US" sz="3200" dirty="0" smtClean="0"/>
              <a:t> </a:t>
            </a:r>
            <a:r>
              <a:rPr lang="en-US" sz="3200" dirty="0" err="1" smtClean="0"/>
              <a:t>nước</a:t>
            </a:r>
            <a:r>
              <a:rPr lang="en-US" sz="3200" dirty="0" smtClean="0"/>
              <a:t> </a:t>
            </a:r>
            <a:r>
              <a:rPr lang="en-US" sz="3200" dirty="0" err="1" smtClean="0"/>
              <a:t>trong</a:t>
            </a:r>
            <a:r>
              <a:rPr lang="en-US" sz="3200" dirty="0" smtClean="0"/>
              <a:t> </a:t>
            </a:r>
            <a:r>
              <a:rPr lang="en-US" sz="3200" dirty="0" err="1" smtClean="0"/>
              <a:t>nền</a:t>
            </a:r>
            <a:r>
              <a:rPr lang="en-US" sz="3200" dirty="0" smtClean="0"/>
              <a:t> </a:t>
            </a:r>
            <a:r>
              <a:rPr lang="en-US" sz="3200" dirty="0" err="1" smtClean="0"/>
              <a:t>kinh</a:t>
            </a:r>
            <a:r>
              <a:rPr lang="en-US" sz="3200" dirty="0" smtClean="0"/>
              <a:t> </a:t>
            </a:r>
            <a:r>
              <a:rPr lang="en-US" sz="3200" dirty="0" err="1" smtClean="0"/>
              <a:t>tế</a:t>
            </a:r>
            <a:r>
              <a:rPr lang="en-US" sz="3200" dirty="0" smtClean="0"/>
              <a:t> </a:t>
            </a:r>
            <a:r>
              <a:rPr lang="en-US" sz="3200" dirty="0" err="1" smtClean="0"/>
              <a:t>thị</a:t>
            </a:r>
            <a:r>
              <a:rPr lang="en-US" sz="3200" dirty="0" smtClean="0"/>
              <a:t> </a:t>
            </a:r>
            <a:r>
              <a:rPr lang="en-US" sz="3200" dirty="0" err="1" smtClean="0"/>
              <a:t>trường</a:t>
            </a:r>
            <a:endParaRPr lang="en-US" sz="3200" dirty="0"/>
          </a:p>
        </p:txBody>
      </p:sp>
      <p:sp>
        <p:nvSpPr>
          <p:cNvPr id="7" name="Cloud Callout 6"/>
          <p:cNvSpPr/>
          <p:nvPr/>
        </p:nvSpPr>
        <p:spPr>
          <a:xfrm flipH="1">
            <a:off x="247134" y="1912920"/>
            <a:ext cx="6054811" cy="2100649"/>
          </a:xfrm>
          <a:prstGeom prst="cloudCallou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800" dirty="0" err="1" smtClean="0">
                <a:latin typeface="Calibri" panose="020F0502020204030204" pitchFamily="34" charset="0"/>
                <a:cs typeface="Calibri" panose="020F0502020204030204" pitchFamily="34" charset="0"/>
              </a:rPr>
              <a:t>Quan</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hệ</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giữa</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cạnh</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tranh</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và</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độc</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quyền</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trong</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nền</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kinh</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tế</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thị</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trường</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00220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i="1" dirty="0" err="1" smtClean="0">
                <a:solidFill>
                  <a:schemeClr val="accent3">
                    <a:lumMod val="75000"/>
                  </a:schemeClr>
                </a:solidFill>
              </a:rPr>
              <a:t>Độc</a:t>
            </a:r>
            <a:r>
              <a:rPr lang="en-US" sz="5400" i="1" dirty="0" smtClean="0">
                <a:solidFill>
                  <a:schemeClr val="accent3">
                    <a:lumMod val="75000"/>
                  </a:schemeClr>
                </a:solidFill>
              </a:rPr>
              <a:t> </a:t>
            </a:r>
            <a:r>
              <a:rPr lang="en-US" sz="5400" i="1" dirty="0" err="1" smtClean="0">
                <a:solidFill>
                  <a:schemeClr val="accent3">
                    <a:lumMod val="75000"/>
                  </a:schemeClr>
                </a:solidFill>
              </a:rPr>
              <a:t>quyền</a:t>
            </a:r>
            <a:endParaRPr lang="en-US" sz="5400" i="1" dirty="0">
              <a:solidFill>
                <a:schemeClr val="accent3">
                  <a:lumMod val="75000"/>
                </a:schemeClr>
              </a:solidFill>
            </a:endParaRPr>
          </a:p>
        </p:txBody>
      </p:sp>
      <p:sp>
        <p:nvSpPr>
          <p:cNvPr id="4" name="Text Placeholder 3"/>
          <p:cNvSpPr>
            <a:spLocks noGrp="1"/>
          </p:cNvSpPr>
          <p:nvPr>
            <p:ph type="body" sz="half" idx="2"/>
          </p:nvPr>
        </p:nvSpPr>
        <p:spPr/>
        <p:txBody>
          <a:bodyPr>
            <a:normAutofit/>
          </a:bodyPr>
          <a:lstStyle/>
          <a:p>
            <a:r>
              <a:rPr lang="en-US" sz="2400" dirty="0" err="1" smtClean="0">
                <a:solidFill>
                  <a:srgbClr val="FFFF00"/>
                </a:solidFill>
              </a:rPr>
              <a:t>Là</a:t>
            </a:r>
            <a:r>
              <a:rPr lang="en-US" sz="2400" dirty="0" smtClean="0">
                <a:solidFill>
                  <a:srgbClr val="FFFF00"/>
                </a:solidFill>
              </a:rPr>
              <a:t> </a:t>
            </a:r>
            <a:r>
              <a:rPr lang="en-US" sz="2400" dirty="0" err="1" smtClean="0">
                <a:solidFill>
                  <a:srgbClr val="FFFF00"/>
                </a:solidFill>
              </a:rPr>
              <a:t>liên</a:t>
            </a:r>
            <a:r>
              <a:rPr lang="en-US" sz="2400" dirty="0" smtClean="0">
                <a:solidFill>
                  <a:srgbClr val="FFFF00"/>
                </a:solidFill>
              </a:rPr>
              <a:t> minh </a:t>
            </a:r>
            <a:r>
              <a:rPr lang="en-US" sz="2400" dirty="0" err="1" smtClean="0">
                <a:solidFill>
                  <a:srgbClr val="FFFF00"/>
                </a:solidFill>
              </a:rPr>
              <a:t>giữa</a:t>
            </a:r>
            <a:r>
              <a:rPr lang="en-US" sz="2400" dirty="0" smtClean="0">
                <a:solidFill>
                  <a:srgbClr val="FFFF00"/>
                </a:solidFill>
              </a:rPr>
              <a:t> </a:t>
            </a:r>
            <a:r>
              <a:rPr lang="en-US" sz="2400" dirty="0" err="1" smtClean="0">
                <a:solidFill>
                  <a:srgbClr val="FFFF00"/>
                </a:solidFill>
              </a:rPr>
              <a:t>các</a:t>
            </a:r>
            <a:r>
              <a:rPr lang="en-US" sz="2400" dirty="0" smtClean="0">
                <a:solidFill>
                  <a:srgbClr val="FFFF00"/>
                </a:solidFill>
              </a:rPr>
              <a:t> </a:t>
            </a:r>
            <a:r>
              <a:rPr lang="en-US" sz="2400" dirty="0" err="1" smtClean="0">
                <a:solidFill>
                  <a:srgbClr val="FFFF00"/>
                </a:solidFill>
              </a:rPr>
              <a:t>công</a:t>
            </a:r>
            <a:r>
              <a:rPr lang="en-US" sz="2400" dirty="0" smtClean="0">
                <a:solidFill>
                  <a:srgbClr val="FFFF00"/>
                </a:solidFill>
              </a:rPr>
              <a:t> </a:t>
            </a:r>
            <a:r>
              <a:rPr lang="en-US" sz="2400" dirty="0" err="1" smtClean="0">
                <a:solidFill>
                  <a:srgbClr val="FFFF00"/>
                </a:solidFill>
              </a:rPr>
              <a:t>ti</a:t>
            </a:r>
            <a:r>
              <a:rPr lang="en-US" sz="2400" dirty="0" smtClean="0">
                <a:solidFill>
                  <a:srgbClr val="FFFF00"/>
                </a:solidFill>
              </a:rPr>
              <a:t> </a:t>
            </a:r>
            <a:r>
              <a:rPr lang="en-US" sz="2400" dirty="0" err="1" smtClean="0">
                <a:solidFill>
                  <a:srgbClr val="FFFF00"/>
                </a:solidFill>
              </a:rPr>
              <a:t>lớn</a:t>
            </a:r>
            <a:r>
              <a:rPr lang="en-US" sz="2400" dirty="0" smtClean="0">
                <a:solidFill>
                  <a:srgbClr val="FFFF00"/>
                </a:solidFill>
              </a:rPr>
              <a:t> </a:t>
            </a:r>
            <a:r>
              <a:rPr lang="en-US" sz="2400" dirty="0" err="1" smtClean="0">
                <a:solidFill>
                  <a:srgbClr val="FFFF00"/>
                </a:solidFill>
              </a:rPr>
              <a:t>nắm</a:t>
            </a:r>
            <a:r>
              <a:rPr lang="en-US" sz="2400" dirty="0" smtClean="0">
                <a:solidFill>
                  <a:srgbClr val="FFFF00"/>
                </a:solidFill>
              </a:rPr>
              <a:t> </a:t>
            </a:r>
            <a:r>
              <a:rPr lang="en-US" sz="2400" dirty="0" err="1" smtClean="0">
                <a:solidFill>
                  <a:srgbClr val="FFFF00"/>
                </a:solidFill>
              </a:rPr>
              <a:t>trong</a:t>
            </a:r>
            <a:r>
              <a:rPr lang="en-US" sz="2400" dirty="0" smtClean="0">
                <a:solidFill>
                  <a:srgbClr val="FFFF00"/>
                </a:solidFill>
              </a:rPr>
              <a:t> </a:t>
            </a:r>
            <a:r>
              <a:rPr lang="en-US" sz="2400" dirty="0" err="1" smtClean="0">
                <a:solidFill>
                  <a:srgbClr val="FFFF00"/>
                </a:solidFill>
              </a:rPr>
              <a:t>tay</a:t>
            </a:r>
            <a:r>
              <a:rPr lang="en-US" sz="2400" dirty="0" smtClean="0">
                <a:solidFill>
                  <a:srgbClr val="FFFF00"/>
                </a:solidFill>
              </a:rPr>
              <a:t> </a:t>
            </a:r>
            <a:r>
              <a:rPr lang="en-US" sz="2400" dirty="0" err="1" smtClean="0">
                <a:solidFill>
                  <a:srgbClr val="FFFF00"/>
                </a:solidFill>
              </a:rPr>
              <a:t>phần</a:t>
            </a:r>
            <a:r>
              <a:rPr lang="en-US" sz="2400" dirty="0" smtClean="0">
                <a:solidFill>
                  <a:srgbClr val="FFFF00"/>
                </a:solidFill>
              </a:rPr>
              <a:t> </a:t>
            </a:r>
            <a:r>
              <a:rPr lang="en-US" sz="2400" dirty="0" err="1" smtClean="0">
                <a:solidFill>
                  <a:srgbClr val="FFFF00"/>
                </a:solidFill>
              </a:rPr>
              <a:t>lớn</a:t>
            </a:r>
            <a:r>
              <a:rPr lang="en-US" sz="2400" dirty="0" smtClean="0">
                <a:solidFill>
                  <a:srgbClr val="FFFF00"/>
                </a:solidFill>
              </a:rPr>
              <a:t> </a:t>
            </a:r>
            <a:r>
              <a:rPr lang="en-US" sz="2400" dirty="0" err="1" smtClean="0">
                <a:solidFill>
                  <a:srgbClr val="FFFF00"/>
                </a:solidFill>
              </a:rPr>
              <a:t>việc</a:t>
            </a:r>
            <a:r>
              <a:rPr lang="en-US" sz="2400" dirty="0" smtClean="0">
                <a:solidFill>
                  <a:srgbClr val="FFFF00"/>
                </a:solidFill>
              </a:rPr>
              <a:t> </a:t>
            </a:r>
            <a:r>
              <a:rPr lang="en-US" sz="2400" dirty="0" err="1" smtClean="0">
                <a:solidFill>
                  <a:srgbClr val="FFFF00"/>
                </a:solidFill>
              </a:rPr>
              <a:t>sản</a:t>
            </a:r>
            <a:r>
              <a:rPr lang="en-US" sz="2400" dirty="0" smtClean="0">
                <a:solidFill>
                  <a:srgbClr val="FFFF00"/>
                </a:solidFill>
              </a:rPr>
              <a:t> </a:t>
            </a:r>
            <a:r>
              <a:rPr lang="en-US" sz="2400" dirty="0" err="1" smtClean="0">
                <a:solidFill>
                  <a:srgbClr val="FFFF00"/>
                </a:solidFill>
              </a:rPr>
              <a:t>xuất</a:t>
            </a:r>
            <a:r>
              <a:rPr lang="en-US" sz="2400" dirty="0" smtClean="0">
                <a:solidFill>
                  <a:srgbClr val="FFFF00"/>
                </a:solidFill>
              </a:rPr>
              <a:t> </a:t>
            </a:r>
            <a:r>
              <a:rPr lang="en-US" sz="2400" dirty="0" err="1" smtClean="0">
                <a:solidFill>
                  <a:srgbClr val="FFFF00"/>
                </a:solidFill>
              </a:rPr>
              <a:t>và</a:t>
            </a:r>
            <a:r>
              <a:rPr lang="en-US" sz="2400" dirty="0" smtClean="0">
                <a:solidFill>
                  <a:srgbClr val="FFFF00"/>
                </a:solidFill>
              </a:rPr>
              <a:t> </a:t>
            </a:r>
            <a:r>
              <a:rPr lang="en-US" sz="2400" dirty="0" err="1" smtClean="0">
                <a:solidFill>
                  <a:srgbClr val="FFFF00"/>
                </a:solidFill>
              </a:rPr>
              <a:t>tiêu</a:t>
            </a:r>
            <a:r>
              <a:rPr lang="en-US" sz="2400" dirty="0" smtClean="0">
                <a:solidFill>
                  <a:srgbClr val="FFFF00"/>
                </a:solidFill>
              </a:rPr>
              <a:t> </a:t>
            </a:r>
            <a:r>
              <a:rPr lang="en-US" sz="2400" dirty="0" err="1" smtClean="0">
                <a:solidFill>
                  <a:srgbClr val="FFFF00"/>
                </a:solidFill>
              </a:rPr>
              <a:t>thụ</a:t>
            </a:r>
            <a:r>
              <a:rPr lang="en-US" sz="2400" dirty="0" smtClean="0">
                <a:solidFill>
                  <a:srgbClr val="FFFF00"/>
                </a:solidFill>
              </a:rPr>
              <a:t> 1 </a:t>
            </a:r>
            <a:r>
              <a:rPr lang="en-US" sz="2400" dirty="0" err="1" smtClean="0">
                <a:solidFill>
                  <a:srgbClr val="FFFF00"/>
                </a:solidFill>
              </a:rPr>
              <a:t>số</a:t>
            </a:r>
            <a:r>
              <a:rPr lang="en-US" sz="2400" dirty="0" smtClean="0">
                <a:solidFill>
                  <a:srgbClr val="FFFF00"/>
                </a:solidFill>
              </a:rPr>
              <a:t> </a:t>
            </a:r>
            <a:r>
              <a:rPr lang="en-US" sz="2400" dirty="0" err="1" smtClean="0">
                <a:solidFill>
                  <a:srgbClr val="FFFF00"/>
                </a:solidFill>
              </a:rPr>
              <a:t>hàng</a:t>
            </a:r>
            <a:r>
              <a:rPr lang="en-US" sz="2400" dirty="0" smtClean="0">
                <a:solidFill>
                  <a:srgbClr val="FFFF00"/>
                </a:solidFill>
              </a:rPr>
              <a:t> </a:t>
            </a:r>
            <a:r>
              <a:rPr lang="en-US" sz="2400" dirty="0" err="1" smtClean="0">
                <a:solidFill>
                  <a:srgbClr val="FFFF00"/>
                </a:solidFill>
              </a:rPr>
              <a:t>hóa</a:t>
            </a:r>
            <a:r>
              <a:rPr lang="en-US" sz="2400" dirty="0" smtClean="0">
                <a:solidFill>
                  <a:srgbClr val="FFFF00"/>
                </a:solidFill>
              </a:rPr>
              <a:t>, </a:t>
            </a:r>
            <a:r>
              <a:rPr lang="en-US" sz="2400" dirty="0" err="1" smtClean="0">
                <a:solidFill>
                  <a:srgbClr val="FFFF00"/>
                </a:solidFill>
              </a:rPr>
              <a:t>có</a:t>
            </a:r>
            <a:r>
              <a:rPr lang="en-US" sz="2400" dirty="0" smtClean="0">
                <a:solidFill>
                  <a:srgbClr val="FFFF00"/>
                </a:solidFill>
              </a:rPr>
              <a:t> </a:t>
            </a:r>
            <a:r>
              <a:rPr lang="en-US" sz="2400" dirty="0" err="1" smtClean="0">
                <a:solidFill>
                  <a:srgbClr val="FFFF00"/>
                </a:solidFill>
              </a:rPr>
              <a:t>khả</a:t>
            </a:r>
            <a:r>
              <a:rPr lang="en-US" sz="2400" dirty="0" smtClean="0">
                <a:solidFill>
                  <a:srgbClr val="FFFF00"/>
                </a:solidFill>
              </a:rPr>
              <a:t> </a:t>
            </a:r>
            <a:r>
              <a:rPr lang="en-US" sz="2400" dirty="0" err="1" smtClean="0">
                <a:solidFill>
                  <a:srgbClr val="FFFF00"/>
                </a:solidFill>
              </a:rPr>
              <a:t>năng</a:t>
            </a:r>
            <a:r>
              <a:rPr lang="en-US" sz="2400" dirty="0" smtClean="0">
                <a:solidFill>
                  <a:srgbClr val="FFFF00"/>
                </a:solidFill>
              </a:rPr>
              <a:t> </a:t>
            </a:r>
            <a:r>
              <a:rPr lang="en-US" sz="2400" dirty="0" err="1" smtClean="0">
                <a:solidFill>
                  <a:srgbClr val="FFFF00"/>
                </a:solidFill>
              </a:rPr>
              <a:t>định</a:t>
            </a:r>
            <a:r>
              <a:rPr lang="en-US" sz="2400" dirty="0" smtClean="0">
                <a:solidFill>
                  <a:srgbClr val="FFFF00"/>
                </a:solidFill>
              </a:rPr>
              <a:t> </a:t>
            </a:r>
            <a:r>
              <a:rPr lang="en-US" sz="2400" dirty="0" err="1" smtClean="0">
                <a:solidFill>
                  <a:srgbClr val="FFFF00"/>
                </a:solidFill>
              </a:rPr>
              <a:t>ra</a:t>
            </a:r>
            <a:r>
              <a:rPr lang="en-US" sz="2400" dirty="0" smtClean="0">
                <a:solidFill>
                  <a:srgbClr val="FFFF00"/>
                </a:solidFill>
              </a:rPr>
              <a:t> </a:t>
            </a:r>
            <a:r>
              <a:rPr lang="en-US" sz="2400" dirty="0" err="1" smtClean="0">
                <a:solidFill>
                  <a:srgbClr val="FFFF00"/>
                </a:solidFill>
              </a:rPr>
              <a:t>giá</a:t>
            </a:r>
            <a:r>
              <a:rPr lang="en-US" sz="2400" dirty="0" smtClean="0">
                <a:solidFill>
                  <a:srgbClr val="FFFF00"/>
                </a:solidFill>
              </a:rPr>
              <a:t> </a:t>
            </a:r>
            <a:r>
              <a:rPr lang="en-US" sz="2400" dirty="0" err="1" smtClean="0">
                <a:solidFill>
                  <a:srgbClr val="FFFF00"/>
                </a:solidFill>
              </a:rPr>
              <a:t>cả</a:t>
            </a:r>
            <a:r>
              <a:rPr lang="en-US" sz="2400" dirty="0" smtClean="0">
                <a:solidFill>
                  <a:srgbClr val="FFFF00"/>
                </a:solidFill>
              </a:rPr>
              <a:t> </a:t>
            </a:r>
            <a:r>
              <a:rPr lang="en-US" sz="2400" dirty="0" err="1" smtClean="0">
                <a:solidFill>
                  <a:srgbClr val="FFFF00"/>
                </a:solidFill>
              </a:rPr>
              <a:t>độc</a:t>
            </a:r>
            <a:r>
              <a:rPr lang="en-US" sz="2400" dirty="0" smtClean="0">
                <a:solidFill>
                  <a:srgbClr val="FFFF00"/>
                </a:solidFill>
              </a:rPr>
              <a:t> </a:t>
            </a:r>
            <a:r>
              <a:rPr lang="en-US" sz="2400" dirty="0" err="1" smtClean="0">
                <a:solidFill>
                  <a:srgbClr val="FFFF00"/>
                </a:solidFill>
              </a:rPr>
              <a:t>quyền</a:t>
            </a:r>
            <a:r>
              <a:rPr lang="en-US" sz="2400" dirty="0" smtClean="0">
                <a:solidFill>
                  <a:srgbClr val="FFFF00"/>
                </a:solidFill>
              </a:rPr>
              <a:t>, </a:t>
            </a:r>
            <a:r>
              <a:rPr lang="en-US" sz="2400" dirty="0" err="1" smtClean="0">
                <a:solidFill>
                  <a:srgbClr val="FFFF00"/>
                </a:solidFill>
              </a:rPr>
              <a:t>nhằm</a:t>
            </a:r>
            <a:r>
              <a:rPr lang="en-US" sz="2400" dirty="0" smtClean="0">
                <a:solidFill>
                  <a:srgbClr val="FFFF00"/>
                </a:solidFill>
              </a:rPr>
              <a:t> </a:t>
            </a:r>
            <a:r>
              <a:rPr lang="en-US" sz="2400" dirty="0" err="1" smtClean="0">
                <a:solidFill>
                  <a:srgbClr val="FFFF00"/>
                </a:solidFill>
              </a:rPr>
              <a:t>thu</a:t>
            </a:r>
            <a:r>
              <a:rPr lang="en-US" sz="2400" dirty="0" smtClean="0">
                <a:solidFill>
                  <a:srgbClr val="FFFF00"/>
                </a:solidFill>
              </a:rPr>
              <a:t> </a:t>
            </a:r>
            <a:r>
              <a:rPr lang="en-US" sz="2400" dirty="0" err="1" smtClean="0">
                <a:solidFill>
                  <a:srgbClr val="FFFF00"/>
                </a:solidFill>
              </a:rPr>
              <a:t>lợi</a:t>
            </a:r>
            <a:r>
              <a:rPr lang="en-US" sz="2400" dirty="0" smtClean="0">
                <a:solidFill>
                  <a:srgbClr val="FFFF00"/>
                </a:solidFill>
              </a:rPr>
              <a:t> </a:t>
            </a:r>
            <a:r>
              <a:rPr lang="en-US" sz="2400" dirty="0" err="1" smtClean="0">
                <a:solidFill>
                  <a:srgbClr val="FFFF00"/>
                </a:solidFill>
              </a:rPr>
              <a:t>nhuận</a:t>
            </a:r>
            <a:r>
              <a:rPr lang="en-US" sz="2400" dirty="0" smtClean="0">
                <a:solidFill>
                  <a:srgbClr val="FFFF00"/>
                </a:solidFill>
              </a:rPr>
              <a:t> </a:t>
            </a:r>
            <a:r>
              <a:rPr lang="en-US" sz="2400" dirty="0" err="1" smtClean="0">
                <a:solidFill>
                  <a:srgbClr val="FFFF00"/>
                </a:solidFill>
              </a:rPr>
              <a:t>độc</a:t>
            </a:r>
            <a:r>
              <a:rPr lang="en-US" sz="2400" dirty="0" smtClean="0">
                <a:solidFill>
                  <a:srgbClr val="FFFF00"/>
                </a:solidFill>
              </a:rPr>
              <a:t> </a:t>
            </a:r>
            <a:r>
              <a:rPr lang="en-US" sz="2400" dirty="0" err="1" smtClean="0">
                <a:solidFill>
                  <a:srgbClr val="FFFF00"/>
                </a:solidFill>
              </a:rPr>
              <a:t>quyền</a:t>
            </a:r>
            <a:r>
              <a:rPr lang="en-US" sz="2400" dirty="0" smtClean="0">
                <a:solidFill>
                  <a:srgbClr val="FFFF00"/>
                </a:solidFill>
              </a:rPr>
              <a:t> </a:t>
            </a:r>
            <a:r>
              <a:rPr lang="en-US" sz="2400" dirty="0" err="1" smtClean="0">
                <a:solidFill>
                  <a:srgbClr val="FFFF00"/>
                </a:solidFill>
              </a:rPr>
              <a:t>cao</a:t>
            </a:r>
            <a:endParaRPr lang="en-US" sz="2400" dirty="0">
              <a:solidFill>
                <a:srgbClr val="FFFF00"/>
              </a:solidFill>
            </a:endParaRPr>
          </a:p>
        </p:txBody>
      </p:sp>
      <p:pic>
        <p:nvPicPr>
          <p:cNvPr id="8" name="Content Placeholder 7"/>
          <p:cNvPicPr>
            <a:picLocks noGrp="1" noChangeAspect="1"/>
          </p:cNvPicPr>
          <p:nvPr>
            <p:ph idx="1"/>
          </p:nvPr>
        </p:nvPicPr>
        <p:blipFill>
          <a:blip r:embed="rId2" r:link="rId3">
            <a:extLst>
              <a:ext uri="{28A0092B-C50C-407E-A947-70E740481C1C}">
                <a14:useLocalDpi xmlns:a14="http://schemas.microsoft.com/office/drawing/2010/main" val="0"/>
              </a:ext>
            </a:extLst>
          </a:blip>
          <a:stretch>
            <a:fillRect/>
          </a:stretch>
        </p:blipFill>
        <p:spPr>
          <a:xfrm>
            <a:off x="8151175" y="1053207"/>
            <a:ext cx="3048000" cy="1560711"/>
          </a:xfrm>
        </p:spPr>
      </p:pic>
      <p:pic>
        <p:nvPicPr>
          <p:cNvPr id="9" name="Picture 8"/>
          <p:cNvPicPr>
            <a:picLocks noChangeAspect="1"/>
          </p:cNvPicPr>
          <p:nvPr/>
        </p:nvPicPr>
        <p:blipFill>
          <a:blip r:embed="rId4"/>
          <a:stretch>
            <a:fillRect/>
          </a:stretch>
        </p:blipFill>
        <p:spPr>
          <a:xfrm>
            <a:off x="5218745" y="1053208"/>
            <a:ext cx="2932430" cy="1560711"/>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18745" y="2613919"/>
            <a:ext cx="5980430" cy="3514724"/>
          </a:xfrm>
          <a:prstGeom prst="rect">
            <a:avLst/>
          </a:prstGeom>
        </p:spPr>
      </p:pic>
    </p:spTree>
    <p:extLst>
      <p:ext uri="{BB962C8B-B14F-4D97-AF65-F5344CB8AC3E}">
        <p14:creationId xmlns:p14="http://schemas.microsoft.com/office/powerpoint/2010/main" val="3463990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heel(1)">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flipH="1">
            <a:off x="110834" y="438148"/>
            <a:ext cx="11830915" cy="3005139"/>
          </a:xfrm>
          <a:ln>
            <a:noFill/>
          </a:ln>
        </p:spPr>
        <p:txBody>
          <a:bodyPr>
            <a:normAutofit/>
          </a:bodyPr>
          <a:lstStyle/>
          <a:p>
            <a:r>
              <a:rPr lang="en-US" sz="6000" dirty="0"/>
              <a:t>1</a:t>
            </a:r>
          </a:p>
        </p:txBody>
      </p:sp>
      <p:sp>
        <p:nvSpPr>
          <p:cNvPr id="2" name="Title 1"/>
          <p:cNvSpPr>
            <a:spLocks noGrp="1"/>
          </p:cNvSpPr>
          <p:nvPr>
            <p:ph type="ctrTitle"/>
          </p:nvPr>
        </p:nvSpPr>
        <p:spPr>
          <a:xfrm flipH="1">
            <a:off x="0" y="3443288"/>
            <a:ext cx="12192000" cy="3414711"/>
          </a:xfrm>
          <a:ln>
            <a:noFill/>
          </a:ln>
        </p:spPr>
        <p:txBody>
          <a:bodyPr>
            <a:normAutofit/>
          </a:bodyPr>
          <a:lstStyle/>
          <a:p>
            <a:r>
              <a:rPr lang="en-US" dirty="0" smtClean="0"/>
              <a:t>2</a:t>
            </a:r>
            <a:endParaRPr lang="en-US" dirty="0"/>
          </a:p>
        </p:txBody>
      </p:sp>
      <p:sp>
        <p:nvSpPr>
          <p:cNvPr id="10" name="Right Arrow 9"/>
          <p:cNvSpPr/>
          <p:nvPr/>
        </p:nvSpPr>
        <p:spPr>
          <a:xfrm>
            <a:off x="3507580" y="1993103"/>
            <a:ext cx="1264441" cy="3214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92903" y="1182288"/>
            <a:ext cx="3114676" cy="1943100"/>
          </a:xfrm>
          <a:prstGeom prst="ellipse">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3200" dirty="0" err="1" smtClean="0">
                <a:solidFill>
                  <a:schemeClr val="bg1"/>
                </a:solidFill>
              </a:rPr>
              <a:t>Giá</a:t>
            </a:r>
            <a:r>
              <a:rPr lang="en-US" sz="3200" dirty="0" smtClean="0">
                <a:solidFill>
                  <a:schemeClr val="bg1"/>
                </a:solidFill>
              </a:rPr>
              <a:t> </a:t>
            </a:r>
            <a:r>
              <a:rPr lang="en-US" sz="3200" dirty="0" err="1" smtClean="0">
                <a:solidFill>
                  <a:schemeClr val="bg1"/>
                </a:solidFill>
              </a:rPr>
              <a:t>cả</a:t>
            </a:r>
            <a:r>
              <a:rPr lang="en-US" sz="3200" dirty="0" smtClean="0">
                <a:solidFill>
                  <a:schemeClr val="bg1"/>
                </a:solidFill>
              </a:rPr>
              <a:t> </a:t>
            </a:r>
            <a:r>
              <a:rPr lang="en-US" sz="3200" dirty="0" err="1" smtClean="0">
                <a:solidFill>
                  <a:schemeClr val="bg1"/>
                </a:solidFill>
              </a:rPr>
              <a:t>độc</a:t>
            </a:r>
            <a:r>
              <a:rPr lang="en-US" sz="3200" dirty="0" smtClean="0">
                <a:solidFill>
                  <a:schemeClr val="bg1"/>
                </a:solidFill>
              </a:rPr>
              <a:t> </a:t>
            </a:r>
            <a:r>
              <a:rPr lang="en-US" sz="3200" dirty="0" err="1" smtClean="0">
                <a:solidFill>
                  <a:schemeClr val="bg1"/>
                </a:solidFill>
              </a:rPr>
              <a:t>quyền</a:t>
            </a:r>
            <a:endParaRPr lang="en-US" sz="3200" dirty="0">
              <a:solidFill>
                <a:schemeClr val="bg1"/>
              </a:solidFill>
            </a:endParaRPr>
          </a:p>
        </p:txBody>
      </p:sp>
      <p:sp>
        <p:nvSpPr>
          <p:cNvPr id="13" name="Rounded Rectangle 12"/>
          <p:cNvSpPr/>
          <p:nvPr/>
        </p:nvSpPr>
        <p:spPr>
          <a:xfrm>
            <a:off x="4772021" y="1394819"/>
            <a:ext cx="6629403" cy="15823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err="1" smtClean="0">
                <a:solidFill>
                  <a:schemeClr val="bg1"/>
                </a:solidFill>
              </a:rPr>
              <a:t>Là</a:t>
            </a:r>
            <a:r>
              <a:rPr lang="en-US" dirty="0" smtClean="0">
                <a:solidFill>
                  <a:schemeClr val="bg1"/>
                </a:solidFill>
              </a:rPr>
              <a:t> do </a:t>
            </a:r>
            <a:r>
              <a:rPr lang="en-US" dirty="0" err="1" smtClean="0">
                <a:solidFill>
                  <a:schemeClr val="bg1"/>
                </a:solidFill>
              </a:rPr>
              <a:t>tổ</a:t>
            </a:r>
            <a:r>
              <a:rPr lang="en-US" dirty="0" smtClean="0">
                <a:solidFill>
                  <a:schemeClr val="bg1"/>
                </a:solidFill>
              </a:rPr>
              <a:t> </a:t>
            </a:r>
            <a:r>
              <a:rPr lang="en-US" dirty="0" err="1" smtClean="0">
                <a:solidFill>
                  <a:schemeClr val="bg1"/>
                </a:solidFill>
              </a:rPr>
              <a:t>chức</a:t>
            </a:r>
            <a:r>
              <a:rPr lang="en-US" dirty="0" smtClean="0">
                <a:solidFill>
                  <a:schemeClr val="bg1"/>
                </a:solidFill>
              </a:rPr>
              <a:t> </a:t>
            </a:r>
            <a:r>
              <a:rPr lang="en-US" dirty="0" err="1" smtClean="0">
                <a:solidFill>
                  <a:schemeClr val="bg1"/>
                </a:solidFill>
              </a:rPr>
              <a:t>độc</a:t>
            </a:r>
            <a:r>
              <a:rPr lang="en-US" dirty="0" smtClean="0">
                <a:solidFill>
                  <a:schemeClr val="bg1"/>
                </a:solidFill>
              </a:rPr>
              <a:t> </a:t>
            </a:r>
            <a:r>
              <a:rPr lang="en-US" dirty="0" err="1" smtClean="0">
                <a:solidFill>
                  <a:schemeClr val="bg1"/>
                </a:solidFill>
              </a:rPr>
              <a:t>quyền</a:t>
            </a:r>
            <a:r>
              <a:rPr lang="en-US" dirty="0" smtClean="0">
                <a:solidFill>
                  <a:schemeClr val="bg1"/>
                </a:solidFill>
              </a:rPr>
              <a:t> </a:t>
            </a:r>
            <a:r>
              <a:rPr lang="en-US" dirty="0" err="1" smtClean="0">
                <a:solidFill>
                  <a:schemeClr val="bg1"/>
                </a:solidFill>
              </a:rPr>
              <a:t>áp</a:t>
            </a:r>
            <a:r>
              <a:rPr lang="en-US" dirty="0" smtClean="0">
                <a:solidFill>
                  <a:schemeClr val="bg1"/>
                </a:solidFill>
              </a:rPr>
              <a:t> </a:t>
            </a:r>
            <a:r>
              <a:rPr lang="en-US" dirty="0" err="1" smtClean="0">
                <a:solidFill>
                  <a:schemeClr val="bg1"/>
                </a:solidFill>
              </a:rPr>
              <a:t>đặt</a:t>
            </a:r>
            <a:r>
              <a:rPr lang="en-US" dirty="0" smtClean="0">
                <a:solidFill>
                  <a:schemeClr val="bg1"/>
                </a:solidFill>
              </a:rPr>
              <a:t> </a:t>
            </a:r>
            <a:r>
              <a:rPr lang="en-US" dirty="0" err="1" smtClean="0">
                <a:solidFill>
                  <a:schemeClr val="bg1"/>
                </a:solidFill>
              </a:rPr>
              <a:t>trong</a:t>
            </a:r>
            <a:r>
              <a:rPr lang="en-US" dirty="0" smtClean="0">
                <a:solidFill>
                  <a:schemeClr val="bg1"/>
                </a:solidFill>
              </a:rPr>
              <a:t> </a:t>
            </a:r>
            <a:r>
              <a:rPr lang="en-US" dirty="0" err="1" smtClean="0">
                <a:solidFill>
                  <a:schemeClr val="bg1"/>
                </a:solidFill>
              </a:rPr>
              <a:t>mua</a:t>
            </a:r>
            <a:r>
              <a:rPr lang="en-US" dirty="0" smtClean="0">
                <a:solidFill>
                  <a:schemeClr val="bg1"/>
                </a:solidFill>
              </a:rPr>
              <a:t> </a:t>
            </a:r>
            <a:r>
              <a:rPr lang="en-US" dirty="0" err="1" smtClean="0">
                <a:solidFill>
                  <a:schemeClr val="bg1"/>
                </a:solidFill>
              </a:rPr>
              <a:t>bán</a:t>
            </a:r>
            <a:r>
              <a:rPr lang="en-US" dirty="0" smtClean="0">
                <a:solidFill>
                  <a:schemeClr val="bg1"/>
                </a:solidFill>
              </a:rPr>
              <a:t> </a:t>
            </a:r>
            <a:r>
              <a:rPr lang="en-US" dirty="0" err="1" smtClean="0">
                <a:solidFill>
                  <a:schemeClr val="bg1"/>
                </a:solidFill>
              </a:rPr>
              <a:t>hàng</a:t>
            </a:r>
            <a:r>
              <a:rPr lang="en-US" dirty="0" smtClean="0">
                <a:solidFill>
                  <a:schemeClr val="bg1"/>
                </a:solidFill>
              </a:rPr>
              <a:t> </a:t>
            </a:r>
            <a:r>
              <a:rPr lang="en-US" dirty="0" err="1" smtClean="0">
                <a:solidFill>
                  <a:schemeClr val="bg1"/>
                </a:solidFill>
              </a:rPr>
              <a:t>hóa</a:t>
            </a:r>
            <a:r>
              <a:rPr lang="en-US" dirty="0" smtClean="0">
                <a:solidFill>
                  <a:schemeClr val="bg1"/>
                </a:solidFill>
              </a:rPr>
              <a:t> (</a:t>
            </a:r>
            <a:r>
              <a:rPr lang="en-US" dirty="0" err="1" smtClean="0">
                <a:solidFill>
                  <a:schemeClr val="bg1"/>
                </a:solidFill>
              </a:rPr>
              <a:t>giá</a:t>
            </a:r>
            <a:r>
              <a:rPr lang="en-US" dirty="0" smtClean="0">
                <a:solidFill>
                  <a:schemeClr val="bg1"/>
                </a:solidFill>
              </a:rPr>
              <a:t> </a:t>
            </a:r>
            <a:r>
              <a:rPr lang="en-US" dirty="0" err="1" smtClean="0">
                <a:solidFill>
                  <a:schemeClr val="bg1"/>
                </a:solidFill>
              </a:rPr>
              <a:t>thấp</a:t>
            </a:r>
            <a:r>
              <a:rPr lang="en-US" dirty="0" smtClean="0">
                <a:solidFill>
                  <a:schemeClr val="bg1"/>
                </a:solidFill>
              </a:rPr>
              <a:t> </a:t>
            </a:r>
            <a:r>
              <a:rPr lang="en-US" dirty="0" err="1" smtClean="0">
                <a:solidFill>
                  <a:schemeClr val="bg1"/>
                </a:solidFill>
              </a:rPr>
              <a:t>khi</a:t>
            </a:r>
            <a:r>
              <a:rPr lang="en-US" dirty="0" smtClean="0">
                <a:solidFill>
                  <a:schemeClr val="bg1"/>
                </a:solidFill>
              </a:rPr>
              <a:t> </a:t>
            </a:r>
            <a:r>
              <a:rPr lang="en-US" dirty="0" err="1" smtClean="0">
                <a:solidFill>
                  <a:schemeClr val="bg1"/>
                </a:solidFill>
              </a:rPr>
              <a:t>mua</a:t>
            </a:r>
            <a:r>
              <a:rPr lang="en-US" dirty="0" smtClean="0">
                <a:solidFill>
                  <a:schemeClr val="bg1"/>
                </a:solidFill>
              </a:rPr>
              <a:t>, </a:t>
            </a:r>
            <a:r>
              <a:rPr lang="en-US" dirty="0" err="1" smtClean="0">
                <a:solidFill>
                  <a:schemeClr val="bg1"/>
                </a:solidFill>
              </a:rPr>
              <a:t>giá</a:t>
            </a:r>
            <a:r>
              <a:rPr lang="en-US" dirty="0" smtClean="0">
                <a:solidFill>
                  <a:schemeClr val="bg1"/>
                </a:solidFill>
              </a:rPr>
              <a:t> </a:t>
            </a:r>
            <a:r>
              <a:rPr lang="en-US" dirty="0" err="1" smtClean="0">
                <a:solidFill>
                  <a:schemeClr val="bg1"/>
                </a:solidFill>
              </a:rPr>
              <a:t>cao</a:t>
            </a:r>
            <a:r>
              <a:rPr lang="en-US" dirty="0" smtClean="0">
                <a:solidFill>
                  <a:schemeClr val="bg1"/>
                </a:solidFill>
              </a:rPr>
              <a:t> </a:t>
            </a:r>
            <a:r>
              <a:rPr lang="en-US" dirty="0" err="1" smtClean="0">
                <a:solidFill>
                  <a:schemeClr val="bg1"/>
                </a:solidFill>
              </a:rPr>
              <a:t>khi</a:t>
            </a:r>
            <a:r>
              <a:rPr lang="en-US" dirty="0" smtClean="0">
                <a:solidFill>
                  <a:schemeClr val="bg1"/>
                </a:solidFill>
              </a:rPr>
              <a:t> </a:t>
            </a:r>
            <a:r>
              <a:rPr lang="en-US" dirty="0" err="1" smtClean="0">
                <a:solidFill>
                  <a:schemeClr val="bg1"/>
                </a:solidFill>
              </a:rPr>
              <a:t>bán</a:t>
            </a:r>
            <a:r>
              <a:rPr lang="en-US" dirty="0" smtClean="0">
                <a:solidFill>
                  <a:schemeClr val="bg1"/>
                </a:solidFill>
              </a:rPr>
              <a:t>)</a:t>
            </a:r>
            <a:endParaRPr lang="en-US" dirty="0">
              <a:solidFill>
                <a:schemeClr val="bg1"/>
              </a:solidFill>
            </a:endParaRPr>
          </a:p>
        </p:txBody>
      </p:sp>
      <p:sp>
        <p:nvSpPr>
          <p:cNvPr id="14" name="Oval 13"/>
          <p:cNvSpPr/>
          <p:nvPr/>
        </p:nvSpPr>
        <p:spPr>
          <a:xfrm>
            <a:off x="389654" y="4568427"/>
            <a:ext cx="3114675" cy="1814512"/>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800" dirty="0" err="1" smtClean="0"/>
              <a:t>Lợi</a:t>
            </a:r>
            <a:r>
              <a:rPr lang="en-US" sz="2800" dirty="0" smtClean="0"/>
              <a:t> </a:t>
            </a:r>
            <a:r>
              <a:rPr lang="en-US" sz="2800" dirty="0" err="1" smtClean="0"/>
              <a:t>nhuận</a:t>
            </a:r>
            <a:r>
              <a:rPr lang="en-US" sz="2800" dirty="0" smtClean="0"/>
              <a:t> </a:t>
            </a:r>
            <a:r>
              <a:rPr lang="en-US" sz="2800" dirty="0" err="1" smtClean="0"/>
              <a:t>độc</a:t>
            </a:r>
            <a:r>
              <a:rPr lang="en-US" sz="2800" dirty="0" smtClean="0"/>
              <a:t> </a:t>
            </a:r>
            <a:r>
              <a:rPr lang="en-US" sz="2800" dirty="0" err="1" smtClean="0"/>
              <a:t>quyền</a:t>
            </a:r>
            <a:endParaRPr lang="en-US" sz="2800" dirty="0"/>
          </a:p>
          <a:p>
            <a:pPr algn="ctr"/>
            <a:endParaRPr lang="en-US" sz="2800" b="1" dirty="0"/>
          </a:p>
        </p:txBody>
      </p:sp>
      <p:sp>
        <p:nvSpPr>
          <p:cNvPr id="15" name="Right Arrow 14"/>
          <p:cNvSpPr/>
          <p:nvPr/>
        </p:nvSpPr>
        <p:spPr>
          <a:xfrm>
            <a:off x="3504329" y="5350666"/>
            <a:ext cx="1255137" cy="2881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4772021" y="4757738"/>
            <a:ext cx="6629404" cy="147161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err="1" smtClean="0"/>
              <a:t>Là</a:t>
            </a:r>
            <a:r>
              <a:rPr lang="en-US" dirty="0" smtClean="0"/>
              <a:t> </a:t>
            </a:r>
            <a:r>
              <a:rPr lang="en-US" dirty="0" err="1" smtClean="0"/>
              <a:t>lợi</a:t>
            </a:r>
            <a:r>
              <a:rPr lang="en-US" dirty="0" smtClean="0"/>
              <a:t> </a:t>
            </a:r>
            <a:r>
              <a:rPr lang="en-US" dirty="0" err="1" smtClean="0"/>
              <a:t>nhuận</a:t>
            </a:r>
            <a:r>
              <a:rPr lang="en-US" dirty="0" smtClean="0"/>
              <a:t> </a:t>
            </a:r>
            <a:r>
              <a:rPr lang="en-US" dirty="0" err="1" smtClean="0"/>
              <a:t>thu</a:t>
            </a:r>
            <a:r>
              <a:rPr lang="en-US" dirty="0" smtClean="0"/>
              <a:t> </a:t>
            </a:r>
            <a:r>
              <a:rPr lang="en-US" dirty="0" err="1" smtClean="0"/>
              <a:t>được</a:t>
            </a:r>
            <a:r>
              <a:rPr lang="en-US" dirty="0" smtClean="0"/>
              <a:t> </a:t>
            </a:r>
            <a:r>
              <a:rPr lang="en-US" dirty="0" err="1" smtClean="0"/>
              <a:t>cao</a:t>
            </a:r>
            <a:r>
              <a:rPr lang="en-US" dirty="0" smtClean="0"/>
              <a:t> </a:t>
            </a:r>
            <a:r>
              <a:rPr lang="en-US" dirty="0" err="1" smtClean="0"/>
              <a:t>hơn</a:t>
            </a:r>
            <a:r>
              <a:rPr lang="en-US" dirty="0" smtClean="0"/>
              <a:t> </a:t>
            </a:r>
            <a:r>
              <a:rPr lang="en-US" dirty="0" err="1" smtClean="0"/>
              <a:t>lợi</a:t>
            </a:r>
            <a:r>
              <a:rPr lang="en-US" dirty="0" smtClean="0"/>
              <a:t> </a:t>
            </a:r>
            <a:r>
              <a:rPr lang="en-US" dirty="0" err="1" smtClean="0"/>
              <a:t>nhuận</a:t>
            </a:r>
            <a:r>
              <a:rPr lang="en-US" dirty="0" smtClean="0"/>
              <a:t> </a:t>
            </a:r>
            <a:r>
              <a:rPr lang="en-US" dirty="0" err="1" smtClean="0"/>
              <a:t>bình</a:t>
            </a:r>
            <a:r>
              <a:rPr lang="en-US" dirty="0" smtClean="0"/>
              <a:t> </a:t>
            </a:r>
            <a:r>
              <a:rPr lang="en-US" dirty="0" err="1" smtClean="0"/>
              <a:t>quân</a:t>
            </a:r>
            <a:r>
              <a:rPr lang="en-US" dirty="0" smtClean="0"/>
              <a:t>, do </a:t>
            </a:r>
            <a:r>
              <a:rPr lang="en-US" dirty="0" err="1" smtClean="0"/>
              <a:t>sự</a:t>
            </a:r>
            <a:r>
              <a:rPr lang="en-US" dirty="0" smtClean="0"/>
              <a:t> </a:t>
            </a:r>
            <a:r>
              <a:rPr lang="en-US" dirty="0" err="1" smtClean="0"/>
              <a:t>thống</a:t>
            </a:r>
            <a:r>
              <a:rPr lang="en-US" dirty="0" smtClean="0"/>
              <a:t> </a:t>
            </a:r>
            <a:r>
              <a:rPr lang="en-US" dirty="0" err="1" smtClean="0"/>
              <a:t>trị</a:t>
            </a:r>
            <a:r>
              <a:rPr lang="en-US" dirty="0" smtClean="0"/>
              <a:t> </a:t>
            </a:r>
            <a:r>
              <a:rPr lang="en-US" dirty="0" err="1" smtClean="0"/>
              <a:t>của</a:t>
            </a:r>
            <a:r>
              <a:rPr lang="en-US" dirty="0" smtClean="0"/>
              <a:t> </a:t>
            </a:r>
            <a:r>
              <a:rPr lang="en-US" dirty="0" err="1" smtClean="0"/>
              <a:t>các</a:t>
            </a:r>
            <a:r>
              <a:rPr lang="en-US" dirty="0" smtClean="0"/>
              <a:t> </a:t>
            </a:r>
            <a:r>
              <a:rPr lang="en-US" dirty="0" err="1" smtClean="0"/>
              <a:t>tổ</a:t>
            </a:r>
            <a:r>
              <a:rPr lang="en-US" dirty="0" smtClean="0"/>
              <a:t> </a:t>
            </a:r>
            <a:r>
              <a:rPr lang="en-US" dirty="0" err="1" smtClean="0"/>
              <a:t>chức</a:t>
            </a:r>
            <a:r>
              <a:rPr lang="en-US" dirty="0" smtClean="0"/>
              <a:t> </a:t>
            </a:r>
            <a:r>
              <a:rPr lang="en-US" dirty="0" err="1" smtClean="0"/>
              <a:t>độc</a:t>
            </a:r>
            <a:r>
              <a:rPr lang="en-US" dirty="0" smtClean="0"/>
              <a:t> </a:t>
            </a:r>
            <a:r>
              <a:rPr lang="en-US" dirty="0" err="1" smtClean="0"/>
              <a:t>quyền</a:t>
            </a:r>
            <a:r>
              <a:rPr lang="en-US" dirty="0" smtClean="0"/>
              <a:t> </a:t>
            </a:r>
            <a:r>
              <a:rPr lang="en-US" dirty="0" err="1" smtClean="0"/>
              <a:t>mang</a:t>
            </a:r>
            <a:r>
              <a:rPr lang="en-US" dirty="0" smtClean="0"/>
              <a:t> </a:t>
            </a:r>
            <a:r>
              <a:rPr lang="en-US" dirty="0" err="1" smtClean="0"/>
              <a:t>lại</a:t>
            </a:r>
            <a:endParaRPr lang="en-US" dirty="0"/>
          </a:p>
        </p:txBody>
      </p:sp>
    </p:spTree>
    <p:extLst>
      <p:ext uri="{BB962C8B-B14F-4D97-AF65-F5344CB8AC3E}">
        <p14:creationId xmlns:p14="http://schemas.microsoft.com/office/powerpoint/2010/main" val="2692470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1000" fill="hold"/>
                                        <p:tgtEl>
                                          <p:spTgt spid="10"/>
                                        </p:tgtEl>
                                        <p:attrNameLst>
                                          <p:attrName>ppt_w</p:attrName>
                                        </p:attrNameLst>
                                      </p:cBhvr>
                                      <p:tavLst>
                                        <p:tav tm="0">
                                          <p:val>
                                            <p:fltVal val="0"/>
                                          </p:val>
                                        </p:tav>
                                        <p:tav tm="100000">
                                          <p:val>
                                            <p:strVal val="#ppt_w"/>
                                          </p:val>
                                        </p:tav>
                                      </p:tavLst>
                                    </p:anim>
                                    <p:anim calcmode="lin" valueType="num">
                                      <p:cBhvr>
                                        <p:cTn id="20" dur="1000" fill="hold"/>
                                        <p:tgtEl>
                                          <p:spTgt spid="10"/>
                                        </p:tgtEl>
                                        <p:attrNameLst>
                                          <p:attrName>ppt_h</p:attrName>
                                        </p:attrNameLst>
                                      </p:cBhvr>
                                      <p:tavLst>
                                        <p:tav tm="0">
                                          <p:val>
                                            <p:fltVal val="0"/>
                                          </p:val>
                                        </p:tav>
                                        <p:tav tm="100000">
                                          <p:val>
                                            <p:strVal val="#ppt_h"/>
                                          </p:val>
                                        </p:tav>
                                      </p:tavLst>
                                    </p:anim>
                                    <p:anim calcmode="lin" valueType="num">
                                      <p:cBhvr>
                                        <p:cTn id="21" dur="1000" fill="hold"/>
                                        <p:tgtEl>
                                          <p:spTgt spid="10"/>
                                        </p:tgtEl>
                                        <p:attrNameLst>
                                          <p:attrName>style.rotation</p:attrName>
                                        </p:attrNameLst>
                                      </p:cBhvr>
                                      <p:tavLst>
                                        <p:tav tm="0">
                                          <p:val>
                                            <p:fltVal val="90"/>
                                          </p:val>
                                        </p:tav>
                                        <p:tav tm="100000">
                                          <p:val>
                                            <p:fltVal val="0"/>
                                          </p:val>
                                        </p:tav>
                                      </p:tavLst>
                                    </p:anim>
                                    <p:animEffect transition="in" filter="fade">
                                      <p:cBhvr>
                                        <p:cTn id="22" dur="10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6"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down)">
                                      <p:cBhvr>
                                        <p:cTn id="27" dur="580">
                                          <p:stCondLst>
                                            <p:cond delay="0"/>
                                          </p:stCondLst>
                                        </p:cTn>
                                        <p:tgtEl>
                                          <p:spTgt spid="13"/>
                                        </p:tgtEl>
                                      </p:cBhvr>
                                    </p:animEffect>
                                    <p:anim calcmode="lin" valueType="num">
                                      <p:cBhvr>
                                        <p:cTn id="28"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29"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30"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31"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32"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33" dur="26">
                                          <p:stCondLst>
                                            <p:cond delay="650"/>
                                          </p:stCondLst>
                                        </p:cTn>
                                        <p:tgtEl>
                                          <p:spTgt spid="13"/>
                                        </p:tgtEl>
                                      </p:cBhvr>
                                      <p:to x="100000" y="60000"/>
                                    </p:animScale>
                                    <p:animScale>
                                      <p:cBhvr>
                                        <p:cTn id="34" dur="166" decel="50000">
                                          <p:stCondLst>
                                            <p:cond delay="676"/>
                                          </p:stCondLst>
                                        </p:cTn>
                                        <p:tgtEl>
                                          <p:spTgt spid="13"/>
                                        </p:tgtEl>
                                      </p:cBhvr>
                                      <p:to x="100000" y="100000"/>
                                    </p:animScale>
                                    <p:animScale>
                                      <p:cBhvr>
                                        <p:cTn id="35" dur="26">
                                          <p:stCondLst>
                                            <p:cond delay="1312"/>
                                          </p:stCondLst>
                                        </p:cTn>
                                        <p:tgtEl>
                                          <p:spTgt spid="13"/>
                                        </p:tgtEl>
                                      </p:cBhvr>
                                      <p:to x="100000" y="80000"/>
                                    </p:animScale>
                                    <p:animScale>
                                      <p:cBhvr>
                                        <p:cTn id="36" dur="166" decel="50000">
                                          <p:stCondLst>
                                            <p:cond delay="1338"/>
                                          </p:stCondLst>
                                        </p:cTn>
                                        <p:tgtEl>
                                          <p:spTgt spid="13"/>
                                        </p:tgtEl>
                                      </p:cBhvr>
                                      <p:to x="100000" y="100000"/>
                                    </p:animScale>
                                    <p:animScale>
                                      <p:cBhvr>
                                        <p:cTn id="37" dur="26">
                                          <p:stCondLst>
                                            <p:cond delay="1642"/>
                                          </p:stCondLst>
                                        </p:cTn>
                                        <p:tgtEl>
                                          <p:spTgt spid="13"/>
                                        </p:tgtEl>
                                      </p:cBhvr>
                                      <p:to x="100000" y="90000"/>
                                    </p:animScale>
                                    <p:animScale>
                                      <p:cBhvr>
                                        <p:cTn id="38" dur="166" decel="50000">
                                          <p:stCondLst>
                                            <p:cond delay="1668"/>
                                          </p:stCondLst>
                                        </p:cTn>
                                        <p:tgtEl>
                                          <p:spTgt spid="13"/>
                                        </p:tgtEl>
                                      </p:cBhvr>
                                      <p:to x="100000" y="100000"/>
                                    </p:animScale>
                                    <p:animScale>
                                      <p:cBhvr>
                                        <p:cTn id="39" dur="26">
                                          <p:stCondLst>
                                            <p:cond delay="1808"/>
                                          </p:stCondLst>
                                        </p:cTn>
                                        <p:tgtEl>
                                          <p:spTgt spid="13"/>
                                        </p:tgtEl>
                                      </p:cBhvr>
                                      <p:to x="100000" y="95000"/>
                                    </p:animScale>
                                    <p:animScale>
                                      <p:cBhvr>
                                        <p:cTn id="40" dur="166" decel="50000">
                                          <p:stCondLst>
                                            <p:cond delay="1834"/>
                                          </p:stCondLst>
                                        </p:cTn>
                                        <p:tgtEl>
                                          <p:spTgt spid="13"/>
                                        </p:tgtEl>
                                      </p:cBhvr>
                                      <p:to x="100000" y="100000"/>
                                    </p:animScale>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wipe(down)">
                                      <p:cBhvr>
                                        <p:cTn id="45" dur="500"/>
                                        <p:tgtEl>
                                          <p:spTgt spid="2"/>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14"/>
                                        </p:tgtEl>
                                        <p:attrNameLst>
                                          <p:attrName>style.visibility</p:attrName>
                                        </p:attrNameLst>
                                      </p:cBhvr>
                                      <p:to>
                                        <p:strVal val="visible"/>
                                      </p:to>
                                    </p:set>
                                    <p:anim calcmode="lin" valueType="num">
                                      <p:cBhvr additive="base">
                                        <p:cTn id="50" dur="500" fill="hold"/>
                                        <p:tgtEl>
                                          <p:spTgt spid="14"/>
                                        </p:tgtEl>
                                        <p:attrNameLst>
                                          <p:attrName>ppt_x</p:attrName>
                                        </p:attrNameLst>
                                      </p:cBhvr>
                                      <p:tavLst>
                                        <p:tav tm="0">
                                          <p:val>
                                            <p:strVal val="#ppt_x"/>
                                          </p:val>
                                        </p:tav>
                                        <p:tav tm="100000">
                                          <p:val>
                                            <p:strVal val="#ppt_x"/>
                                          </p:val>
                                        </p:tav>
                                      </p:tavLst>
                                    </p:anim>
                                    <p:anim calcmode="lin" valueType="num">
                                      <p:cBhvr additive="base">
                                        <p:cTn id="5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31" presetClass="entr" presetSubtype="0" fill="hold" grpId="0" nodeType="clickEffect">
                                  <p:stCondLst>
                                    <p:cond delay="0"/>
                                  </p:stCondLst>
                                  <p:childTnLst>
                                    <p:set>
                                      <p:cBhvr>
                                        <p:cTn id="55" dur="1" fill="hold">
                                          <p:stCondLst>
                                            <p:cond delay="0"/>
                                          </p:stCondLst>
                                        </p:cTn>
                                        <p:tgtEl>
                                          <p:spTgt spid="15"/>
                                        </p:tgtEl>
                                        <p:attrNameLst>
                                          <p:attrName>style.visibility</p:attrName>
                                        </p:attrNameLst>
                                      </p:cBhvr>
                                      <p:to>
                                        <p:strVal val="visible"/>
                                      </p:to>
                                    </p:set>
                                    <p:anim calcmode="lin" valueType="num">
                                      <p:cBhvr>
                                        <p:cTn id="56" dur="1000" fill="hold"/>
                                        <p:tgtEl>
                                          <p:spTgt spid="15"/>
                                        </p:tgtEl>
                                        <p:attrNameLst>
                                          <p:attrName>ppt_w</p:attrName>
                                        </p:attrNameLst>
                                      </p:cBhvr>
                                      <p:tavLst>
                                        <p:tav tm="0">
                                          <p:val>
                                            <p:fltVal val="0"/>
                                          </p:val>
                                        </p:tav>
                                        <p:tav tm="100000">
                                          <p:val>
                                            <p:strVal val="#ppt_w"/>
                                          </p:val>
                                        </p:tav>
                                      </p:tavLst>
                                    </p:anim>
                                    <p:anim calcmode="lin" valueType="num">
                                      <p:cBhvr>
                                        <p:cTn id="57" dur="1000" fill="hold"/>
                                        <p:tgtEl>
                                          <p:spTgt spid="15"/>
                                        </p:tgtEl>
                                        <p:attrNameLst>
                                          <p:attrName>ppt_h</p:attrName>
                                        </p:attrNameLst>
                                      </p:cBhvr>
                                      <p:tavLst>
                                        <p:tav tm="0">
                                          <p:val>
                                            <p:fltVal val="0"/>
                                          </p:val>
                                        </p:tav>
                                        <p:tav tm="100000">
                                          <p:val>
                                            <p:strVal val="#ppt_h"/>
                                          </p:val>
                                        </p:tav>
                                      </p:tavLst>
                                    </p:anim>
                                    <p:anim calcmode="lin" valueType="num">
                                      <p:cBhvr>
                                        <p:cTn id="58" dur="1000" fill="hold"/>
                                        <p:tgtEl>
                                          <p:spTgt spid="15"/>
                                        </p:tgtEl>
                                        <p:attrNameLst>
                                          <p:attrName>style.rotation</p:attrName>
                                        </p:attrNameLst>
                                      </p:cBhvr>
                                      <p:tavLst>
                                        <p:tav tm="0">
                                          <p:val>
                                            <p:fltVal val="90"/>
                                          </p:val>
                                        </p:tav>
                                        <p:tav tm="100000">
                                          <p:val>
                                            <p:fltVal val="0"/>
                                          </p:val>
                                        </p:tav>
                                      </p:tavLst>
                                    </p:anim>
                                    <p:animEffect transition="in" filter="fade">
                                      <p:cBhvr>
                                        <p:cTn id="59" dur="1000"/>
                                        <p:tgtEl>
                                          <p:spTgt spid="15"/>
                                        </p:tgtEl>
                                      </p:cBhvr>
                                    </p:animEffect>
                                  </p:childTnLst>
                                </p:cTn>
                              </p:par>
                            </p:childTnLst>
                          </p:cTn>
                        </p:par>
                      </p:childTnLst>
                    </p:cTn>
                  </p:par>
                  <p:par>
                    <p:cTn id="60" fill="hold">
                      <p:stCondLst>
                        <p:cond delay="indefinite"/>
                      </p:stCondLst>
                      <p:childTnLst>
                        <p:par>
                          <p:cTn id="61" fill="hold">
                            <p:stCondLst>
                              <p:cond delay="0"/>
                            </p:stCondLst>
                            <p:childTnLst>
                              <p:par>
                                <p:cTn id="62" presetID="26" presetClass="entr" presetSubtype="0" fill="hold" grpId="0" nodeType="click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wipe(down)">
                                      <p:cBhvr>
                                        <p:cTn id="64" dur="580">
                                          <p:stCondLst>
                                            <p:cond delay="0"/>
                                          </p:stCondLst>
                                        </p:cTn>
                                        <p:tgtEl>
                                          <p:spTgt spid="16"/>
                                        </p:tgtEl>
                                      </p:cBhvr>
                                    </p:animEffect>
                                    <p:anim calcmode="lin" valueType="num">
                                      <p:cBhvr>
                                        <p:cTn id="65"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66"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67"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68"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69"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70" dur="26">
                                          <p:stCondLst>
                                            <p:cond delay="650"/>
                                          </p:stCondLst>
                                        </p:cTn>
                                        <p:tgtEl>
                                          <p:spTgt spid="16"/>
                                        </p:tgtEl>
                                      </p:cBhvr>
                                      <p:to x="100000" y="60000"/>
                                    </p:animScale>
                                    <p:animScale>
                                      <p:cBhvr>
                                        <p:cTn id="71" dur="166" decel="50000">
                                          <p:stCondLst>
                                            <p:cond delay="676"/>
                                          </p:stCondLst>
                                        </p:cTn>
                                        <p:tgtEl>
                                          <p:spTgt spid="16"/>
                                        </p:tgtEl>
                                      </p:cBhvr>
                                      <p:to x="100000" y="100000"/>
                                    </p:animScale>
                                    <p:animScale>
                                      <p:cBhvr>
                                        <p:cTn id="72" dur="26">
                                          <p:stCondLst>
                                            <p:cond delay="1312"/>
                                          </p:stCondLst>
                                        </p:cTn>
                                        <p:tgtEl>
                                          <p:spTgt spid="16"/>
                                        </p:tgtEl>
                                      </p:cBhvr>
                                      <p:to x="100000" y="80000"/>
                                    </p:animScale>
                                    <p:animScale>
                                      <p:cBhvr>
                                        <p:cTn id="73" dur="166" decel="50000">
                                          <p:stCondLst>
                                            <p:cond delay="1338"/>
                                          </p:stCondLst>
                                        </p:cTn>
                                        <p:tgtEl>
                                          <p:spTgt spid="16"/>
                                        </p:tgtEl>
                                      </p:cBhvr>
                                      <p:to x="100000" y="100000"/>
                                    </p:animScale>
                                    <p:animScale>
                                      <p:cBhvr>
                                        <p:cTn id="74" dur="26">
                                          <p:stCondLst>
                                            <p:cond delay="1642"/>
                                          </p:stCondLst>
                                        </p:cTn>
                                        <p:tgtEl>
                                          <p:spTgt spid="16"/>
                                        </p:tgtEl>
                                      </p:cBhvr>
                                      <p:to x="100000" y="90000"/>
                                    </p:animScale>
                                    <p:animScale>
                                      <p:cBhvr>
                                        <p:cTn id="75" dur="166" decel="50000">
                                          <p:stCondLst>
                                            <p:cond delay="1668"/>
                                          </p:stCondLst>
                                        </p:cTn>
                                        <p:tgtEl>
                                          <p:spTgt spid="16"/>
                                        </p:tgtEl>
                                      </p:cBhvr>
                                      <p:to x="100000" y="100000"/>
                                    </p:animScale>
                                    <p:animScale>
                                      <p:cBhvr>
                                        <p:cTn id="76" dur="26">
                                          <p:stCondLst>
                                            <p:cond delay="1808"/>
                                          </p:stCondLst>
                                        </p:cTn>
                                        <p:tgtEl>
                                          <p:spTgt spid="16"/>
                                        </p:tgtEl>
                                      </p:cBhvr>
                                      <p:to x="100000" y="95000"/>
                                    </p:animScale>
                                    <p:animScale>
                                      <p:cBhvr>
                                        <p:cTn id="77"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2" grpId="0" animBg="1"/>
      <p:bldP spid="13" grpId="0" animBg="1"/>
      <p:bldP spid="14" grpId="0" animBg="1"/>
      <p:bldP spid="15"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197" y="472595"/>
            <a:ext cx="11326090" cy="1246909"/>
          </a:xfrm>
        </p:spPr>
        <p:txBody>
          <a:bodyPr/>
          <a:lstStyle/>
          <a:p>
            <a:pPr algn="ctr"/>
            <a:r>
              <a:rPr lang="en-US" b="1" dirty="0" err="1" smtClean="0">
                <a:solidFill>
                  <a:schemeClr val="accent1"/>
                </a:solidFill>
              </a:rPr>
              <a:t>Các</a:t>
            </a:r>
            <a:r>
              <a:rPr lang="en-US" b="1" dirty="0" smtClean="0">
                <a:solidFill>
                  <a:schemeClr val="accent1"/>
                </a:solidFill>
              </a:rPr>
              <a:t> </a:t>
            </a:r>
            <a:r>
              <a:rPr lang="en-US" b="1" dirty="0" err="1" smtClean="0">
                <a:solidFill>
                  <a:schemeClr val="accent1"/>
                </a:solidFill>
              </a:rPr>
              <a:t>loại</a:t>
            </a:r>
            <a:r>
              <a:rPr lang="en-US" b="1" dirty="0" smtClean="0">
                <a:solidFill>
                  <a:schemeClr val="accent1"/>
                </a:solidFill>
              </a:rPr>
              <a:t> </a:t>
            </a:r>
            <a:r>
              <a:rPr lang="en-US" b="1" dirty="0" err="1" smtClean="0">
                <a:solidFill>
                  <a:schemeClr val="accent1"/>
                </a:solidFill>
              </a:rPr>
              <a:t>cạnh</a:t>
            </a:r>
            <a:r>
              <a:rPr lang="en-US" b="1" dirty="0" smtClean="0">
                <a:solidFill>
                  <a:schemeClr val="accent1"/>
                </a:solidFill>
              </a:rPr>
              <a:t> </a:t>
            </a:r>
            <a:r>
              <a:rPr lang="en-US" b="1" dirty="0" err="1" smtClean="0">
                <a:solidFill>
                  <a:schemeClr val="accent1"/>
                </a:solidFill>
              </a:rPr>
              <a:t>tranh</a:t>
            </a:r>
            <a:endParaRPr lang="en-US" b="1" dirty="0">
              <a:solidFill>
                <a:schemeClr val="accent1"/>
              </a:solidFill>
            </a:endParaRPr>
          </a:p>
        </p:txBody>
      </p:sp>
      <p:sp>
        <p:nvSpPr>
          <p:cNvPr id="3" name="Text Placeholder 2"/>
          <p:cNvSpPr>
            <a:spLocks noGrp="1"/>
          </p:cNvSpPr>
          <p:nvPr>
            <p:ph type="body" idx="1"/>
          </p:nvPr>
        </p:nvSpPr>
        <p:spPr>
          <a:xfrm>
            <a:off x="685800" y="1870365"/>
            <a:ext cx="3456432" cy="957502"/>
          </a:xfrm>
        </p:spPr>
        <p:txBody>
          <a:bodyPr/>
          <a:lstStyle/>
          <a:p>
            <a:pPr algn="ctr"/>
            <a:r>
              <a:rPr lang="en-US" dirty="0" err="1" smtClean="0">
                <a:solidFill>
                  <a:srgbClr val="FFFF00"/>
                </a:solidFill>
              </a:rPr>
              <a:t>Giữa</a:t>
            </a:r>
            <a:r>
              <a:rPr lang="en-US" dirty="0" smtClean="0">
                <a:solidFill>
                  <a:srgbClr val="FFFF00"/>
                </a:solidFill>
              </a:rPr>
              <a:t> </a:t>
            </a:r>
            <a:r>
              <a:rPr lang="en-US" dirty="0" err="1" smtClean="0">
                <a:solidFill>
                  <a:srgbClr val="FFFF00"/>
                </a:solidFill>
              </a:rPr>
              <a:t>tổ</a:t>
            </a:r>
            <a:r>
              <a:rPr lang="en-US" dirty="0" smtClean="0">
                <a:solidFill>
                  <a:srgbClr val="FFFF00"/>
                </a:solidFill>
              </a:rPr>
              <a:t> </a:t>
            </a:r>
            <a:r>
              <a:rPr lang="en-US" dirty="0" err="1" smtClean="0">
                <a:solidFill>
                  <a:srgbClr val="FFFF00"/>
                </a:solidFill>
              </a:rPr>
              <a:t>chức</a:t>
            </a:r>
            <a:r>
              <a:rPr lang="en-US" dirty="0" smtClean="0">
                <a:solidFill>
                  <a:srgbClr val="FFFF00"/>
                </a:solidFill>
              </a:rPr>
              <a:t> </a:t>
            </a:r>
            <a:r>
              <a:rPr lang="en-US" dirty="0" err="1" smtClean="0">
                <a:solidFill>
                  <a:srgbClr val="FFFF00"/>
                </a:solidFill>
              </a:rPr>
              <a:t>độc</a:t>
            </a:r>
            <a:r>
              <a:rPr lang="en-US" dirty="0" smtClean="0">
                <a:solidFill>
                  <a:srgbClr val="FFFF00"/>
                </a:solidFill>
              </a:rPr>
              <a:t> </a:t>
            </a:r>
            <a:r>
              <a:rPr lang="en-US" dirty="0" err="1" smtClean="0">
                <a:solidFill>
                  <a:srgbClr val="FFFF00"/>
                </a:solidFill>
              </a:rPr>
              <a:t>quyền</a:t>
            </a:r>
            <a:r>
              <a:rPr lang="en-US" dirty="0" smtClean="0">
                <a:solidFill>
                  <a:srgbClr val="FFFF00"/>
                </a:solidFill>
              </a:rPr>
              <a:t> </a:t>
            </a:r>
            <a:r>
              <a:rPr lang="en-US" dirty="0" err="1" smtClean="0">
                <a:solidFill>
                  <a:srgbClr val="FFFF00"/>
                </a:solidFill>
              </a:rPr>
              <a:t>với</a:t>
            </a:r>
            <a:r>
              <a:rPr lang="en-US" dirty="0" smtClean="0">
                <a:solidFill>
                  <a:srgbClr val="FFFF00"/>
                </a:solidFill>
              </a:rPr>
              <a:t> </a:t>
            </a:r>
            <a:r>
              <a:rPr lang="en-US" dirty="0" err="1" smtClean="0">
                <a:solidFill>
                  <a:srgbClr val="FFFF00"/>
                </a:solidFill>
              </a:rPr>
              <a:t>doanh</a:t>
            </a:r>
            <a:r>
              <a:rPr lang="en-US" dirty="0" smtClean="0">
                <a:solidFill>
                  <a:srgbClr val="FFFF00"/>
                </a:solidFill>
              </a:rPr>
              <a:t> </a:t>
            </a:r>
            <a:r>
              <a:rPr lang="en-US" dirty="0" err="1" smtClean="0">
                <a:solidFill>
                  <a:srgbClr val="FFFF00"/>
                </a:solidFill>
              </a:rPr>
              <a:t>nghiệp</a:t>
            </a:r>
            <a:r>
              <a:rPr lang="en-US" dirty="0" smtClean="0">
                <a:solidFill>
                  <a:srgbClr val="FFFF00"/>
                </a:solidFill>
              </a:rPr>
              <a:t> </a:t>
            </a:r>
            <a:r>
              <a:rPr lang="en-US" dirty="0" err="1" smtClean="0">
                <a:solidFill>
                  <a:srgbClr val="FFFF00"/>
                </a:solidFill>
              </a:rPr>
              <a:t>ngoài</a:t>
            </a:r>
            <a:r>
              <a:rPr lang="en-US" dirty="0" smtClean="0">
                <a:solidFill>
                  <a:srgbClr val="FFFF00"/>
                </a:solidFill>
              </a:rPr>
              <a:t> </a:t>
            </a:r>
            <a:r>
              <a:rPr lang="en-US" dirty="0" err="1" smtClean="0">
                <a:solidFill>
                  <a:srgbClr val="FFFF00"/>
                </a:solidFill>
              </a:rPr>
              <a:t>độc</a:t>
            </a:r>
            <a:r>
              <a:rPr lang="en-US" dirty="0" smtClean="0">
                <a:solidFill>
                  <a:srgbClr val="FFFF00"/>
                </a:solidFill>
              </a:rPr>
              <a:t> </a:t>
            </a:r>
            <a:r>
              <a:rPr lang="en-US" dirty="0" err="1" smtClean="0">
                <a:solidFill>
                  <a:srgbClr val="FFFF00"/>
                </a:solidFill>
              </a:rPr>
              <a:t>quyền</a:t>
            </a:r>
            <a:endParaRPr lang="en-US" dirty="0">
              <a:solidFill>
                <a:srgbClr val="FFFF00"/>
              </a:solidFill>
            </a:endParaRPr>
          </a:p>
        </p:txBody>
      </p:sp>
      <p:sp>
        <p:nvSpPr>
          <p:cNvPr id="4" name="Text Placeholder 3"/>
          <p:cNvSpPr>
            <a:spLocks noGrp="1"/>
          </p:cNvSpPr>
          <p:nvPr>
            <p:ph type="body" sz="half" idx="15"/>
          </p:nvPr>
        </p:nvSpPr>
        <p:spPr>
          <a:xfrm>
            <a:off x="685799" y="3435927"/>
            <a:ext cx="3456432" cy="2094016"/>
          </a:xfrm>
        </p:spPr>
        <p:txBody>
          <a:bodyPr>
            <a:normAutofit/>
          </a:bodyPr>
          <a:lstStyle/>
          <a:p>
            <a:pPr algn="ctr"/>
            <a:r>
              <a:rPr lang="en-US" sz="1800" dirty="0" err="1" smtClean="0">
                <a:solidFill>
                  <a:srgbClr val="FFFF00"/>
                </a:solidFill>
              </a:rPr>
              <a:t>Các</a:t>
            </a:r>
            <a:r>
              <a:rPr lang="en-US" sz="1800" dirty="0" smtClean="0">
                <a:solidFill>
                  <a:srgbClr val="FFFF00"/>
                </a:solidFill>
              </a:rPr>
              <a:t> </a:t>
            </a:r>
            <a:r>
              <a:rPr lang="en-US" sz="1800" dirty="0" err="1" smtClean="0">
                <a:solidFill>
                  <a:srgbClr val="FFFF00"/>
                </a:solidFill>
              </a:rPr>
              <a:t>tổ</a:t>
            </a:r>
            <a:r>
              <a:rPr lang="en-US" sz="1800" dirty="0" smtClean="0">
                <a:solidFill>
                  <a:srgbClr val="FFFF00"/>
                </a:solidFill>
              </a:rPr>
              <a:t> </a:t>
            </a:r>
            <a:r>
              <a:rPr lang="en-US" sz="1800" dirty="0" err="1" smtClean="0">
                <a:solidFill>
                  <a:srgbClr val="FFFF00"/>
                </a:solidFill>
              </a:rPr>
              <a:t>chức</a:t>
            </a:r>
            <a:r>
              <a:rPr lang="en-US" sz="1800" dirty="0" smtClean="0">
                <a:solidFill>
                  <a:srgbClr val="FFFF00"/>
                </a:solidFill>
              </a:rPr>
              <a:t> </a:t>
            </a:r>
            <a:r>
              <a:rPr lang="en-US" sz="1800" dirty="0" err="1" smtClean="0">
                <a:solidFill>
                  <a:srgbClr val="FFFF00"/>
                </a:solidFill>
              </a:rPr>
              <a:t>độc</a:t>
            </a:r>
            <a:r>
              <a:rPr lang="en-US" sz="1800" dirty="0" smtClean="0">
                <a:solidFill>
                  <a:srgbClr val="FFFF00"/>
                </a:solidFill>
              </a:rPr>
              <a:t> </a:t>
            </a:r>
            <a:r>
              <a:rPr lang="en-US" sz="1800" dirty="0" err="1" smtClean="0">
                <a:solidFill>
                  <a:srgbClr val="FFFF00"/>
                </a:solidFill>
              </a:rPr>
              <a:t>quyền</a:t>
            </a:r>
            <a:r>
              <a:rPr lang="en-US" sz="1800" dirty="0" smtClean="0">
                <a:solidFill>
                  <a:srgbClr val="FFFF00"/>
                </a:solidFill>
              </a:rPr>
              <a:t> </a:t>
            </a:r>
            <a:r>
              <a:rPr lang="en-US" sz="1800" dirty="0" err="1" smtClean="0">
                <a:solidFill>
                  <a:srgbClr val="FFFF00"/>
                </a:solidFill>
              </a:rPr>
              <a:t>thường</a:t>
            </a:r>
            <a:r>
              <a:rPr lang="en-US" sz="1800" dirty="0" smtClean="0">
                <a:solidFill>
                  <a:srgbClr val="FFFF00"/>
                </a:solidFill>
              </a:rPr>
              <a:t> </a:t>
            </a:r>
            <a:r>
              <a:rPr lang="en-US" sz="1800" dirty="0" err="1" smtClean="0">
                <a:solidFill>
                  <a:srgbClr val="FFFF00"/>
                </a:solidFill>
              </a:rPr>
              <a:t>tìm</a:t>
            </a:r>
            <a:r>
              <a:rPr lang="en-US" sz="1800" dirty="0" smtClean="0">
                <a:solidFill>
                  <a:srgbClr val="FFFF00"/>
                </a:solidFill>
              </a:rPr>
              <a:t> </a:t>
            </a:r>
            <a:r>
              <a:rPr lang="en-US" sz="1800" dirty="0" err="1" smtClean="0">
                <a:solidFill>
                  <a:srgbClr val="FFFF00"/>
                </a:solidFill>
              </a:rPr>
              <a:t>cách</a:t>
            </a:r>
            <a:r>
              <a:rPr lang="en-US" sz="1800" dirty="0" smtClean="0">
                <a:solidFill>
                  <a:srgbClr val="FFFF00"/>
                </a:solidFill>
              </a:rPr>
              <a:t> chi </a:t>
            </a:r>
            <a:r>
              <a:rPr lang="en-US" sz="1800" dirty="0" err="1" smtClean="0">
                <a:solidFill>
                  <a:srgbClr val="FFFF00"/>
                </a:solidFill>
              </a:rPr>
              <a:t>phối</a:t>
            </a:r>
            <a:r>
              <a:rPr lang="en-US" sz="1800" dirty="0" smtClean="0">
                <a:solidFill>
                  <a:srgbClr val="FFFF00"/>
                </a:solidFill>
              </a:rPr>
              <a:t> </a:t>
            </a:r>
            <a:r>
              <a:rPr lang="en-US" sz="1800" dirty="0" err="1" smtClean="0">
                <a:solidFill>
                  <a:srgbClr val="FFFF00"/>
                </a:solidFill>
              </a:rPr>
              <a:t>thôn</a:t>
            </a:r>
            <a:r>
              <a:rPr lang="en-US" sz="1800" dirty="0" smtClean="0">
                <a:solidFill>
                  <a:srgbClr val="FFFF00"/>
                </a:solidFill>
              </a:rPr>
              <a:t> </a:t>
            </a:r>
            <a:r>
              <a:rPr lang="en-US" sz="1800" dirty="0" err="1" smtClean="0">
                <a:solidFill>
                  <a:srgbClr val="FFFF00"/>
                </a:solidFill>
              </a:rPr>
              <a:t>tính</a:t>
            </a:r>
            <a:r>
              <a:rPr lang="en-US" sz="1800" dirty="0" smtClean="0">
                <a:solidFill>
                  <a:srgbClr val="FFFF00"/>
                </a:solidFill>
              </a:rPr>
              <a:t> </a:t>
            </a:r>
            <a:r>
              <a:rPr lang="en-US" sz="1800" dirty="0" err="1" smtClean="0">
                <a:solidFill>
                  <a:srgbClr val="FFFF00"/>
                </a:solidFill>
              </a:rPr>
              <a:t>các</a:t>
            </a:r>
            <a:r>
              <a:rPr lang="en-US" sz="1800" dirty="0" smtClean="0">
                <a:solidFill>
                  <a:srgbClr val="FFFF00"/>
                </a:solidFill>
              </a:rPr>
              <a:t> </a:t>
            </a:r>
            <a:r>
              <a:rPr lang="en-US" sz="1800" dirty="0" err="1" smtClean="0">
                <a:solidFill>
                  <a:srgbClr val="FFFF00"/>
                </a:solidFill>
              </a:rPr>
              <a:t>doanh</a:t>
            </a:r>
            <a:r>
              <a:rPr lang="en-US" sz="1800" dirty="0" smtClean="0">
                <a:solidFill>
                  <a:srgbClr val="FFFF00"/>
                </a:solidFill>
              </a:rPr>
              <a:t> </a:t>
            </a:r>
            <a:r>
              <a:rPr lang="en-US" sz="1800" dirty="0" err="1" smtClean="0">
                <a:solidFill>
                  <a:srgbClr val="FFFF00"/>
                </a:solidFill>
              </a:rPr>
              <a:t>nghiệp</a:t>
            </a:r>
            <a:r>
              <a:rPr lang="en-US" sz="1800" dirty="0" smtClean="0">
                <a:solidFill>
                  <a:srgbClr val="FFFF00"/>
                </a:solidFill>
              </a:rPr>
              <a:t> </a:t>
            </a:r>
            <a:r>
              <a:rPr lang="en-US" sz="1800" dirty="0" err="1" smtClean="0">
                <a:solidFill>
                  <a:srgbClr val="FFFF00"/>
                </a:solidFill>
              </a:rPr>
              <a:t>ngoài</a:t>
            </a:r>
            <a:r>
              <a:rPr lang="en-US" sz="1800" dirty="0" smtClean="0">
                <a:solidFill>
                  <a:srgbClr val="FFFF00"/>
                </a:solidFill>
              </a:rPr>
              <a:t> </a:t>
            </a:r>
            <a:r>
              <a:rPr lang="en-US" sz="1800" dirty="0" err="1" smtClean="0">
                <a:solidFill>
                  <a:srgbClr val="FFFF00"/>
                </a:solidFill>
              </a:rPr>
              <a:t>độc</a:t>
            </a:r>
            <a:r>
              <a:rPr lang="en-US" sz="1800" dirty="0" smtClean="0">
                <a:solidFill>
                  <a:srgbClr val="FFFF00"/>
                </a:solidFill>
              </a:rPr>
              <a:t> </a:t>
            </a:r>
            <a:r>
              <a:rPr lang="en-US" sz="1800" dirty="0" err="1" smtClean="0">
                <a:solidFill>
                  <a:srgbClr val="FFFF00"/>
                </a:solidFill>
              </a:rPr>
              <a:t>quyền</a:t>
            </a:r>
            <a:r>
              <a:rPr lang="en-US" sz="1800" dirty="0" smtClean="0">
                <a:solidFill>
                  <a:srgbClr val="FFFF00"/>
                </a:solidFill>
              </a:rPr>
              <a:t> </a:t>
            </a:r>
            <a:r>
              <a:rPr lang="en-US" sz="1800" dirty="0" err="1" smtClean="0">
                <a:solidFill>
                  <a:srgbClr val="FFFF00"/>
                </a:solidFill>
              </a:rPr>
              <a:t>bằng</a:t>
            </a:r>
            <a:r>
              <a:rPr lang="en-US" sz="1800" dirty="0" smtClean="0">
                <a:solidFill>
                  <a:srgbClr val="FFFF00"/>
                </a:solidFill>
              </a:rPr>
              <a:t> </a:t>
            </a:r>
            <a:r>
              <a:rPr lang="en-US" sz="1800" dirty="0" err="1" smtClean="0">
                <a:solidFill>
                  <a:srgbClr val="FFFF00"/>
                </a:solidFill>
              </a:rPr>
              <a:t>nhiều</a:t>
            </a:r>
            <a:r>
              <a:rPr lang="en-US" sz="1800" dirty="0" smtClean="0">
                <a:solidFill>
                  <a:srgbClr val="FFFF00"/>
                </a:solidFill>
              </a:rPr>
              <a:t> </a:t>
            </a:r>
            <a:r>
              <a:rPr lang="en-US" sz="1800" dirty="0" err="1" smtClean="0">
                <a:solidFill>
                  <a:srgbClr val="FFFF00"/>
                </a:solidFill>
              </a:rPr>
              <a:t>cách</a:t>
            </a:r>
            <a:r>
              <a:rPr lang="en-US" sz="1800" dirty="0" smtClean="0">
                <a:solidFill>
                  <a:srgbClr val="FFFF00"/>
                </a:solidFill>
              </a:rPr>
              <a:t> </a:t>
            </a:r>
            <a:r>
              <a:rPr lang="en-US" sz="1800" dirty="0" err="1" smtClean="0">
                <a:solidFill>
                  <a:srgbClr val="FFFF00"/>
                </a:solidFill>
              </a:rPr>
              <a:t>để</a:t>
            </a:r>
            <a:r>
              <a:rPr lang="en-US" sz="1800" dirty="0" smtClean="0">
                <a:solidFill>
                  <a:srgbClr val="FFFF00"/>
                </a:solidFill>
              </a:rPr>
              <a:t> </a:t>
            </a:r>
            <a:r>
              <a:rPr lang="en-US" sz="1800" dirty="0" err="1" smtClean="0">
                <a:solidFill>
                  <a:srgbClr val="FFFF00"/>
                </a:solidFill>
              </a:rPr>
              <a:t>có</a:t>
            </a:r>
            <a:r>
              <a:rPr lang="en-US" sz="1800" dirty="0" smtClean="0">
                <a:solidFill>
                  <a:srgbClr val="FFFF00"/>
                </a:solidFill>
              </a:rPr>
              <a:t> </a:t>
            </a:r>
            <a:r>
              <a:rPr lang="en-US" sz="1800" dirty="0" err="1" smtClean="0">
                <a:solidFill>
                  <a:srgbClr val="FFFF00"/>
                </a:solidFill>
              </a:rPr>
              <a:t>thể</a:t>
            </a:r>
            <a:r>
              <a:rPr lang="en-US" sz="1800" dirty="0" smtClean="0">
                <a:solidFill>
                  <a:srgbClr val="FFFF00"/>
                </a:solidFill>
              </a:rPr>
              <a:t> </a:t>
            </a:r>
            <a:r>
              <a:rPr lang="en-US" sz="1800" dirty="0" err="1" smtClean="0">
                <a:solidFill>
                  <a:srgbClr val="FFFF00"/>
                </a:solidFill>
              </a:rPr>
              <a:t>loại</a:t>
            </a:r>
            <a:r>
              <a:rPr lang="en-US" sz="1800" dirty="0" smtClean="0">
                <a:solidFill>
                  <a:srgbClr val="FFFF00"/>
                </a:solidFill>
              </a:rPr>
              <a:t> </a:t>
            </a:r>
            <a:r>
              <a:rPr lang="en-US" sz="1800" dirty="0" err="1" smtClean="0">
                <a:solidFill>
                  <a:srgbClr val="FFFF00"/>
                </a:solidFill>
              </a:rPr>
              <a:t>bỏ</a:t>
            </a:r>
            <a:r>
              <a:rPr lang="en-US" sz="1800" dirty="0" smtClean="0">
                <a:solidFill>
                  <a:srgbClr val="FFFF00"/>
                </a:solidFill>
              </a:rPr>
              <a:t> </a:t>
            </a:r>
            <a:r>
              <a:rPr lang="en-US" sz="1800" dirty="0" err="1" smtClean="0">
                <a:solidFill>
                  <a:srgbClr val="FFFF00"/>
                </a:solidFill>
              </a:rPr>
              <a:t>chủ</a:t>
            </a:r>
            <a:r>
              <a:rPr lang="en-US" sz="1800" dirty="0" smtClean="0">
                <a:solidFill>
                  <a:srgbClr val="FFFF00"/>
                </a:solidFill>
              </a:rPr>
              <a:t> </a:t>
            </a:r>
            <a:r>
              <a:rPr lang="en-US" sz="1800" dirty="0" err="1" smtClean="0">
                <a:solidFill>
                  <a:srgbClr val="FFFF00"/>
                </a:solidFill>
              </a:rPr>
              <a:t>thể</a:t>
            </a:r>
            <a:r>
              <a:rPr lang="en-US" sz="1800" dirty="0" smtClean="0">
                <a:solidFill>
                  <a:srgbClr val="FFFF00"/>
                </a:solidFill>
              </a:rPr>
              <a:t> </a:t>
            </a:r>
            <a:r>
              <a:rPr lang="en-US" sz="1800" dirty="0" err="1" smtClean="0">
                <a:solidFill>
                  <a:srgbClr val="FFFF00"/>
                </a:solidFill>
              </a:rPr>
              <a:t>yếu</a:t>
            </a:r>
            <a:r>
              <a:rPr lang="en-US" sz="1800" dirty="0" smtClean="0">
                <a:solidFill>
                  <a:srgbClr val="FFFF00"/>
                </a:solidFill>
              </a:rPr>
              <a:t> </a:t>
            </a:r>
            <a:r>
              <a:rPr lang="en-US" sz="1800" dirty="0" err="1" smtClean="0">
                <a:solidFill>
                  <a:srgbClr val="FFFF00"/>
                </a:solidFill>
              </a:rPr>
              <a:t>hơn</a:t>
            </a:r>
            <a:r>
              <a:rPr lang="en-US" sz="1800" dirty="0" smtClean="0">
                <a:solidFill>
                  <a:srgbClr val="FFFF00"/>
                </a:solidFill>
              </a:rPr>
              <a:t> </a:t>
            </a:r>
            <a:r>
              <a:rPr lang="en-US" sz="1800" dirty="0" err="1" smtClean="0">
                <a:solidFill>
                  <a:srgbClr val="FFFF00"/>
                </a:solidFill>
              </a:rPr>
              <a:t>khỏi</a:t>
            </a:r>
            <a:r>
              <a:rPr lang="en-US" sz="1800" dirty="0" smtClean="0">
                <a:solidFill>
                  <a:srgbClr val="FFFF00"/>
                </a:solidFill>
              </a:rPr>
              <a:t> </a:t>
            </a:r>
            <a:r>
              <a:rPr lang="en-US" sz="1800" dirty="0" err="1" smtClean="0">
                <a:solidFill>
                  <a:srgbClr val="FFFF00"/>
                </a:solidFill>
              </a:rPr>
              <a:t>thị</a:t>
            </a:r>
            <a:r>
              <a:rPr lang="en-US" sz="1800" dirty="0" smtClean="0">
                <a:solidFill>
                  <a:srgbClr val="FFFF00"/>
                </a:solidFill>
              </a:rPr>
              <a:t> </a:t>
            </a:r>
            <a:r>
              <a:rPr lang="en-US" sz="1800" dirty="0" err="1" smtClean="0">
                <a:solidFill>
                  <a:srgbClr val="FFFF00"/>
                </a:solidFill>
              </a:rPr>
              <a:t>trường</a:t>
            </a:r>
            <a:endParaRPr lang="en-US" sz="1800" dirty="0">
              <a:solidFill>
                <a:srgbClr val="FFFF00"/>
              </a:solidFill>
            </a:endParaRPr>
          </a:p>
        </p:txBody>
      </p:sp>
      <p:sp>
        <p:nvSpPr>
          <p:cNvPr id="5" name="Text Placeholder 4"/>
          <p:cNvSpPr>
            <a:spLocks noGrp="1"/>
          </p:cNvSpPr>
          <p:nvPr>
            <p:ph type="body" sz="quarter" idx="3"/>
          </p:nvPr>
        </p:nvSpPr>
        <p:spPr>
          <a:xfrm>
            <a:off x="4435488" y="1719504"/>
            <a:ext cx="3456432" cy="775854"/>
          </a:xfrm>
        </p:spPr>
        <p:txBody>
          <a:bodyPr/>
          <a:lstStyle/>
          <a:p>
            <a:pPr algn="ctr"/>
            <a:r>
              <a:rPr lang="en-US" dirty="0" err="1" smtClean="0">
                <a:solidFill>
                  <a:schemeClr val="accent2"/>
                </a:solidFill>
              </a:rPr>
              <a:t>Giữa</a:t>
            </a:r>
            <a:r>
              <a:rPr lang="en-US" dirty="0" smtClean="0">
                <a:solidFill>
                  <a:schemeClr val="accent2"/>
                </a:solidFill>
              </a:rPr>
              <a:t> </a:t>
            </a:r>
            <a:r>
              <a:rPr lang="en-US" dirty="0" err="1" smtClean="0">
                <a:solidFill>
                  <a:schemeClr val="accent2"/>
                </a:solidFill>
              </a:rPr>
              <a:t>các</a:t>
            </a:r>
            <a:r>
              <a:rPr lang="en-US" dirty="0" smtClean="0">
                <a:solidFill>
                  <a:schemeClr val="accent2"/>
                </a:solidFill>
              </a:rPr>
              <a:t> </a:t>
            </a:r>
            <a:r>
              <a:rPr lang="en-US" dirty="0" err="1" smtClean="0">
                <a:solidFill>
                  <a:schemeClr val="accent2"/>
                </a:solidFill>
              </a:rPr>
              <a:t>tổ</a:t>
            </a:r>
            <a:r>
              <a:rPr lang="en-US" dirty="0" smtClean="0">
                <a:solidFill>
                  <a:schemeClr val="accent2"/>
                </a:solidFill>
              </a:rPr>
              <a:t> </a:t>
            </a:r>
            <a:r>
              <a:rPr lang="en-US" dirty="0" err="1" smtClean="0">
                <a:solidFill>
                  <a:schemeClr val="accent2"/>
                </a:solidFill>
              </a:rPr>
              <a:t>chức</a:t>
            </a:r>
            <a:r>
              <a:rPr lang="en-US" dirty="0" smtClean="0">
                <a:solidFill>
                  <a:schemeClr val="accent2"/>
                </a:solidFill>
              </a:rPr>
              <a:t> </a:t>
            </a:r>
            <a:r>
              <a:rPr lang="en-US" dirty="0" err="1" smtClean="0">
                <a:solidFill>
                  <a:schemeClr val="accent2"/>
                </a:solidFill>
              </a:rPr>
              <a:t>với</a:t>
            </a:r>
            <a:r>
              <a:rPr lang="en-US" dirty="0" smtClean="0">
                <a:solidFill>
                  <a:schemeClr val="accent2"/>
                </a:solidFill>
              </a:rPr>
              <a:t> </a:t>
            </a:r>
            <a:r>
              <a:rPr lang="en-US" dirty="0" err="1" smtClean="0">
                <a:solidFill>
                  <a:schemeClr val="accent2"/>
                </a:solidFill>
              </a:rPr>
              <a:t>nhau</a:t>
            </a:r>
            <a:endParaRPr lang="en-US" dirty="0">
              <a:solidFill>
                <a:schemeClr val="accent2"/>
              </a:solidFill>
            </a:endParaRPr>
          </a:p>
        </p:txBody>
      </p:sp>
      <p:sp>
        <p:nvSpPr>
          <p:cNvPr id="6" name="Text Placeholder 5"/>
          <p:cNvSpPr>
            <a:spLocks noGrp="1"/>
          </p:cNvSpPr>
          <p:nvPr>
            <p:ph type="body" sz="half" idx="16"/>
          </p:nvPr>
        </p:nvSpPr>
        <p:spPr>
          <a:xfrm>
            <a:off x="4366858" y="3435927"/>
            <a:ext cx="3456432" cy="2782758"/>
          </a:xfrm>
        </p:spPr>
        <p:txBody>
          <a:bodyPr>
            <a:normAutofit/>
          </a:bodyPr>
          <a:lstStyle/>
          <a:p>
            <a:pPr algn="ctr"/>
            <a:r>
              <a:rPr lang="en-US" sz="1800" dirty="0" err="1" smtClean="0">
                <a:solidFill>
                  <a:schemeClr val="accent2"/>
                </a:solidFill>
              </a:rPr>
              <a:t>Cạnh</a:t>
            </a:r>
            <a:r>
              <a:rPr lang="en-US" sz="1800" dirty="0" smtClean="0">
                <a:solidFill>
                  <a:schemeClr val="accent2"/>
                </a:solidFill>
              </a:rPr>
              <a:t> </a:t>
            </a:r>
            <a:r>
              <a:rPr lang="en-US" sz="1800" dirty="0" err="1" smtClean="0">
                <a:solidFill>
                  <a:schemeClr val="accent2"/>
                </a:solidFill>
              </a:rPr>
              <a:t>tranh</a:t>
            </a:r>
            <a:r>
              <a:rPr lang="en-US" sz="1800" dirty="0" smtClean="0">
                <a:solidFill>
                  <a:schemeClr val="accent2"/>
                </a:solidFill>
              </a:rPr>
              <a:t> </a:t>
            </a:r>
            <a:r>
              <a:rPr lang="en-US" sz="1800" dirty="0" err="1" smtClean="0">
                <a:solidFill>
                  <a:schemeClr val="accent2"/>
                </a:solidFill>
              </a:rPr>
              <a:t>có</a:t>
            </a:r>
            <a:r>
              <a:rPr lang="en-US" sz="1800" dirty="0" smtClean="0">
                <a:solidFill>
                  <a:schemeClr val="accent2"/>
                </a:solidFill>
              </a:rPr>
              <a:t> </a:t>
            </a:r>
            <a:r>
              <a:rPr lang="en-US" sz="1800" dirty="0" err="1" smtClean="0">
                <a:solidFill>
                  <a:schemeClr val="accent2"/>
                </a:solidFill>
              </a:rPr>
              <a:t>nhiều</a:t>
            </a:r>
            <a:r>
              <a:rPr lang="en-US" sz="1800" dirty="0" smtClean="0">
                <a:solidFill>
                  <a:schemeClr val="accent2"/>
                </a:solidFill>
              </a:rPr>
              <a:t> </a:t>
            </a:r>
            <a:r>
              <a:rPr lang="en-US" sz="1800" dirty="0" err="1" smtClean="0">
                <a:solidFill>
                  <a:schemeClr val="accent2"/>
                </a:solidFill>
              </a:rPr>
              <a:t>hình</a:t>
            </a:r>
            <a:r>
              <a:rPr lang="en-US" sz="1800" dirty="0" smtClean="0">
                <a:solidFill>
                  <a:schemeClr val="accent2"/>
                </a:solidFill>
              </a:rPr>
              <a:t> </a:t>
            </a:r>
            <a:r>
              <a:rPr lang="en-US" sz="1800" dirty="0" err="1" smtClean="0">
                <a:solidFill>
                  <a:schemeClr val="accent2"/>
                </a:solidFill>
              </a:rPr>
              <a:t>thức</a:t>
            </a:r>
            <a:r>
              <a:rPr lang="en-US" sz="1800" dirty="0" smtClean="0">
                <a:solidFill>
                  <a:schemeClr val="accent2"/>
                </a:solidFill>
              </a:rPr>
              <a:t> </a:t>
            </a:r>
            <a:r>
              <a:rPr lang="en-US" sz="1800" dirty="0" err="1" smtClean="0">
                <a:solidFill>
                  <a:schemeClr val="accent2"/>
                </a:solidFill>
              </a:rPr>
              <a:t>như</a:t>
            </a:r>
            <a:r>
              <a:rPr lang="en-US" sz="1800" dirty="0" smtClean="0">
                <a:solidFill>
                  <a:schemeClr val="accent2"/>
                </a:solidFill>
              </a:rPr>
              <a:t> </a:t>
            </a:r>
            <a:r>
              <a:rPr lang="en-US" sz="1800" dirty="0" err="1" smtClean="0">
                <a:solidFill>
                  <a:schemeClr val="accent2"/>
                </a:solidFill>
              </a:rPr>
              <a:t>cạnh</a:t>
            </a:r>
            <a:r>
              <a:rPr lang="en-US" sz="1800" dirty="0" smtClean="0">
                <a:solidFill>
                  <a:schemeClr val="accent2"/>
                </a:solidFill>
              </a:rPr>
              <a:t> </a:t>
            </a:r>
            <a:r>
              <a:rPr lang="en-US" sz="1800" dirty="0" err="1" smtClean="0">
                <a:solidFill>
                  <a:schemeClr val="accent2"/>
                </a:solidFill>
              </a:rPr>
              <a:t>tranh</a:t>
            </a:r>
            <a:r>
              <a:rPr lang="en-US" sz="1800" dirty="0" smtClean="0">
                <a:solidFill>
                  <a:schemeClr val="accent2"/>
                </a:solidFill>
              </a:rPr>
              <a:t> </a:t>
            </a:r>
            <a:r>
              <a:rPr lang="en-US" sz="1800" dirty="0" err="1" smtClean="0">
                <a:solidFill>
                  <a:schemeClr val="accent2"/>
                </a:solidFill>
              </a:rPr>
              <a:t>giữa</a:t>
            </a:r>
            <a:r>
              <a:rPr lang="en-US" sz="1800" dirty="0" smtClean="0">
                <a:solidFill>
                  <a:schemeClr val="accent2"/>
                </a:solidFill>
              </a:rPr>
              <a:t> </a:t>
            </a:r>
            <a:r>
              <a:rPr lang="en-US" sz="1800" dirty="0" err="1" smtClean="0">
                <a:solidFill>
                  <a:schemeClr val="accent2"/>
                </a:solidFill>
              </a:rPr>
              <a:t>các</a:t>
            </a:r>
            <a:r>
              <a:rPr lang="en-US" sz="1800" dirty="0" smtClean="0">
                <a:solidFill>
                  <a:schemeClr val="accent2"/>
                </a:solidFill>
              </a:rPr>
              <a:t> </a:t>
            </a:r>
            <a:r>
              <a:rPr lang="en-US" sz="1800" dirty="0" err="1" smtClean="0">
                <a:solidFill>
                  <a:schemeClr val="accent2"/>
                </a:solidFill>
              </a:rPr>
              <a:t>tổ</a:t>
            </a:r>
            <a:r>
              <a:rPr lang="en-US" sz="1800" dirty="0" smtClean="0">
                <a:solidFill>
                  <a:schemeClr val="accent2"/>
                </a:solidFill>
              </a:rPr>
              <a:t> </a:t>
            </a:r>
            <a:r>
              <a:rPr lang="en-US" sz="1800" dirty="0" err="1" smtClean="0">
                <a:solidFill>
                  <a:schemeClr val="accent2"/>
                </a:solidFill>
              </a:rPr>
              <a:t>chức</a:t>
            </a:r>
            <a:r>
              <a:rPr lang="en-US" sz="1800" dirty="0" smtClean="0">
                <a:solidFill>
                  <a:schemeClr val="accent2"/>
                </a:solidFill>
              </a:rPr>
              <a:t> </a:t>
            </a:r>
            <a:r>
              <a:rPr lang="en-US" sz="1800" dirty="0" err="1" smtClean="0">
                <a:solidFill>
                  <a:schemeClr val="accent2"/>
                </a:solidFill>
              </a:rPr>
              <a:t>độc</a:t>
            </a:r>
            <a:r>
              <a:rPr lang="en-US" sz="1800" dirty="0" smtClean="0">
                <a:solidFill>
                  <a:schemeClr val="accent2"/>
                </a:solidFill>
              </a:rPr>
              <a:t> </a:t>
            </a:r>
            <a:r>
              <a:rPr lang="en-US" sz="1800" dirty="0" err="1" smtClean="0">
                <a:solidFill>
                  <a:schemeClr val="accent2"/>
                </a:solidFill>
              </a:rPr>
              <a:t>quyền</a:t>
            </a:r>
            <a:r>
              <a:rPr lang="en-US" sz="1800" dirty="0" smtClean="0">
                <a:solidFill>
                  <a:schemeClr val="accent2"/>
                </a:solidFill>
              </a:rPr>
              <a:t> </a:t>
            </a:r>
            <a:r>
              <a:rPr lang="en-US" sz="1800" dirty="0" err="1" smtClean="0">
                <a:solidFill>
                  <a:schemeClr val="accent2"/>
                </a:solidFill>
              </a:rPr>
              <a:t>trong</a:t>
            </a:r>
            <a:r>
              <a:rPr lang="en-US" sz="1800" dirty="0" smtClean="0">
                <a:solidFill>
                  <a:schemeClr val="accent2"/>
                </a:solidFill>
              </a:rPr>
              <a:t> </a:t>
            </a:r>
            <a:r>
              <a:rPr lang="en-US" sz="1800" dirty="0" err="1" smtClean="0">
                <a:solidFill>
                  <a:schemeClr val="accent2"/>
                </a:solidFill>
              </a:rPr>
              <a:t>cùng</a:t>
            </a:r>
            <a:r>
              <a:rPr lang="en-US" sz="1800" dirty="0" smtClean="0">
                <a:solidFill>
                  <a:schemeClr val="accent2"/>
                </a:solidFill>
              </a:rPr>
              <a:t> 1 </a:t>
            </a:r>
            <a:r>
              <a:rPr lang="en-US" sz="1800" dirty="0" err="1" smtClean="0">
                <a:solidFill>
                  <a:schemeClr val="accent2"/>
                </a:solidFill>
              </a:rPr>
              <a:t>ngành</a:t>
            </a:r>
            <a:r>
              <a:rPr lang="en-US" sz="1800" dirty="0" smtClean="0">
                <a:solidFill>
                  <a:schemeClr val="accent2"/>
                </a:solidFill>
              </a:rPr>
              <a:t>, </a:t>
            </a:r>
            <a:r>
              <a:rPr lang="en-US" sz="1800" dirty="0" err="1" smtClean="0">
                <a:solidFill>
                  <a:schemeClr val="accent2"/>
                </a:solidFill>
              </a:rPr>
              <a:t>kết</a:t>
            </a:r>
            <a:r>
              <a:rPr lang="en-US" sz="1800" dirty="0" smtClean="0">
                <a:solidFill>
                  <a:schemeClr val="accent2"/>
                </a:solidFill>
              </a:rPr>
              <a:t> </a:t>
            </a:r>
            <a:r>
              <a:rPr lang="en-US" sz="1800" dirty="0" err="1" smtClean="0">
                <a:solidFill>
                  <a:schemeClr val="accent2"/>
                </a:solidFill>
              </a:rPr>
              <a:t>thúc</a:t>
            </a:r>
            <a:r>
              <a:rPr lang="en-US" sz="1800" dirty="0" smtClean="0">
                <a:solidFill>
                  <a:schemeClr val="accent2"/>
                </a:solidFill>
              </a:rPr>
              <a:t> </a:t>
            </a:r>
            <a:r>
              <a:rPr lang="en-US" sz="1800" dirty="0" err="1" smtClean="0">
                <a:solidFill>
                  <a:schemeClr val="accent2"/>
                </a:solidFill>
              </a:rPr>
              <a:t>bằng</a:t>
            </a:r>
            <a:r>
              <a:rPr lang="en-US" sz="1800" dirty="0" smtClean="0">
                <a:solidFill>
                  <a:schemeClr val="accent2"/>
                </a:solidFill>
              </a:rPr>
              <a:t> 1 </a:t>
            </a:r>
            <a:r>
              <a:rPr lang="en-US" sz="1800" dirty="0" err="1" smtClean="0">
                <a:solidFill>
                  <a:schemeClr val="accent2"/>
                </a:solidFill>
              </a:rPr>
              <a:t>sự</a:t>
            </a:r>
            <a:r>
              <a:rPr lang="en-US" sz="1800" dirty="0" smtClean="0">
                <a:solidFill>
                  <a:schemeClr val="accent2"/>
                </a:solidFill>
              </a:rPr>
              <a:t> </a:t>
            </a:r>
            <a:r>
              <a:rPr lang="en-US" sz="1800" dirty="0" err="1" smtClean="0">
                <a:solidFill>
                  <a:schemeClr val="accent2"/>
                </a:solidFill>
              </a:rPr>
              <a:t>thỏa</a:t>
            </a:r>
            <a:r>
              <a:rPr lang="en-US" sz="1800" dirty="0" smtClean="0">
                <a:solidFill>
                  <a:schemeClr val="accent2"/>
                </a:solidFill>
              </a:rPr>
              <a:t> </a:t>
            </a:r>
            <a:r>
              <a:rPr lang="en-US" sz="1800" dirty="0" err="1" smtClean="0">
                <a:solidFill>
                  <a:schemeClr val="accent2"/>
                </a:solidFill>
              </a:rPr>
              <a:t>hiệp</a:t>
            </a:r>
            <a:r>
              <a:rPr lang="en-US" sz="1800" dirty="0" smtClean="0">
                <a:solidFill>
                  <a:schemeClr val="accent2"/>
                </a:solidFill>
              </a:rPr>
              <a:t> </a:t>
            </a:r>
            <a:r>
              <a:rPr lang="en-US" sz="1800" dirty="0" err="1" smtClean="0">
                <a:solidFill>
                  <a:schemeClr val="accent2"/>
                </a:solidFill>
              </a:rPr>
              <a:t>hoặc</a:t>
            </a:r>
            <a:r>
              <a:rPr lang="en-US" sz="1800" dirty="0" smtClean="0">
                <a:solidFill>
                  <a:schemeClr val="accent2"/>
                </a:solidFill>
              </a:rPr>
              <a:t> </a:t>
            </a:r>
            <a:r>
              <a:rPr lang="en-US" sz="1800" dirty="0" err="1" smtClean="0">
                <a:solidFill>
                  <a:schemeClr val="accent2"/>
                </a:solidFill>
              </a:rPr>
              <a:t>sự</a:t>
            </a:r>
            <a:r>
              <a:rPr lang="en-US" sz="1800" dirty="0" smtClean="0">
                <a:solidFill>
                  <a:schemeClr val="accent2"/>
                </a:solidFill>
              </a:rPr>
              <a:t> </a:t>
            </a:r>
            <a:r>
              <a:rPr lang="en-US" sz="1800" dirty="0" err="1" smtClean="0">
                <a:solidFill>
                  <a:schemeClr val="accent2"/>
                </a:solidFill>
              </a:rPr>
              <a:t>phá</a:t>
            </a:r>
            <a:r>
              <a:rPr lang="en-US" sz="1800" dirty="0" smtClean="0">
                <a:solidFill>
                  <a:schemeClr val="accent2"/>
                </a:solidFill>
              </a:rPr>
              <a:t> </a:t>
            </a:r>
            <a:r>
              <a:rPr lang="en-US" sz="1800" dirty="0" err="1" smtClean="0">
                <a:solidFill>
                  <a:schemeClr val="accent2"/>
                </a:solidFill>
              </a:rPr>
              <a:t>sản</a:t>
            </a:r>
            <a:r>
              <a:rPr lang="en-US" sz="1800" dirty="0" smtClean="0">
                <a:solidFill>
                  <a:schemeClr val="accent2"/>
                </a:solidFill>
              </a:rPr>
              <a:t> </a:t>
            </a:r>
            <a:r>
              <a:rPr lang="en-US" sz="1800" dirty="0" err="1" smtClean="0">
                <a:solidFill>
                  <a:schemeClr val="accent2"/>
                </a:solidFill>
              </a:rPr>
              <a:t>của</a:t>
            </a:r>
            <a:r>
              <a:rPr lang="en-US" sz="1800" dirty="0" smtClean="0">
                <a:solidFill>
                  <a:schemeClr val="accent2"/>
                </a:solidFill>
              </a:rPr>
              <a:t> 1 </a:t>
            </a:r>
            <a:r>
              <a:rPr lang="en-US" sz="1800" dirty="0" err="1" smtClean="0">
                <a:solidFill>
                  <a:schemeClr val="accent2"/>
                </a:solidFill>
              </a:rPr>
              <a:t>bên</a:t>
            </a:r>
            <a:r>
              <a:rPr lang="en-US" sz="1800" dirty="0" smtClean="0">
                <a:solidFill>
                  <a:schemeClr val="accent2"/>
                </a:solidFill>
              </a:rPr>
              <a:t>, </a:t>
            </a:r>
            <a:r>
              <a:rPr lang="en-US" sz="1800" dirty="0" err="1" smtClean="0">
                <a:solidFill>
                  <a:schemeClr val="accent2"/>
                </a:solidFill>
              </a:rPr>
              <a:t>cạnh</a:t>
            </a:r>
            <a:r>
              <a:rPr lang="en-US" sz="1800" dirty="0" smtClean="0">
                <a:solidFill>
                  <a:schemeClr val="accent2"/>
                </a:solidFill>
              </a:rPr>
              <a:t> </a:t>
            </a:r>
            <a:r>
              <a:rPr lang="en-US" sz="1800" dirty="0" err="1" smtClean="0">
                <a:solidFill>
                  <a:schemeClr val="accent2"/>
                </a:solidFill>
              </a:rPr>
              <a:t>tranh</a:t>
            </a:r>
            <a:r>
              <a:rPr lang="en-US" sz="1800" dirty="0" smtClean="0">
                <a:solidFill>
                  <a:schemeClr val="accent2"/>
                </a:solidFill>
              </a:rPr>
              <a:t> </a:t>
            </a:r>
            <a:r>
              <a:rPr lang="en-US" sz="1800" dirty="0" err="1" smtClean="0">
                <a:solidFill>
                  <a:schemeClr val="accent2"/>
                </a:solidFill>
              </a:rPr>
              <a:t>giữa</a:t>
            </a:r>
            <a:r>
              <a:rPr lang="en-US" sz="1800" dirty="0" smtClean="0">
                <a:solidFill>
                  <a:schemeClr val="accent2"/>
                </a:solidFill>
              </a:rPr>
              <a:t> </a:t>
            </a:r>
            <a:r>
              <a:rPr lang="en-US" sz="1800" dirty="0" err="1" smtClean="0">
                <a:solidFill>
                  <a:schemeClr val="accent2"/>
                </a:solidFill>
              </a:rPr>
              <a:t>các</a:t>
            </a:r>
            <a:r>
              <a:rPr lang="en-US" sz="1800" dirty="0" smtClean="0">
                <a:solidFill>
                  <a:schemeClr val="accent2"/>
                </a:solidFill>
              </a:rPr>
              <a:t> </a:t>
            </a:r>
            <a:r>
              <a:rPr lang="en-US" sz="1800" dirty="0" err="1" smtClean="0">
                <a:solidFill>
                  <a:schemeClr val="accent2"/>
                </a:solidFill>
              </a:rPr>
              <a:t>tổ</a:t>
            </a:r>
            <a:r>
              <a:rPr lang="en-US" sz="1800" dirty="0" smtClean="0">
                <a:solidFill>
                  <a:schemeClr val="accent2"/>
                </a:solidFill>
              </a:rPr>
              <a:t> </a:t>
            </a:r>
            <a:r>
              <a:rPr lang="en-US" sz="1800" dirty="0" err="1" smtClean="0">
                <a:solidFill>
                  <a:schemeClr val="accent2"/>
                </a:solidFill>
              </a:rPr>
              <a:t>chức</a:t>
            </a:r>
            <a:r>
              <a:rPr lang="en-US" sz="1800" dirty="0" smtClean="0">
                <a:solidFill>
                  <a:schemeClr val="accent2"/>
                </a:solidFill>
              </a:rPr>
              <a:t> </a:t>
            </a:r>
            <a:r>
              <a:rPr lang="en-US" sz="1800" dirty="0" err="1" smtClean="0">
                <a:solidFill>
                  <a:schemeClr val="accent2"/>
                </a:solidFill>
              </a:rPr>
              <a:t>độc</a:t>
            </a:r>
            <a:r>
              <a:rPr lang="en-US" sz="1800" dirty="0" smtClean="0">
                <a:solidFill>
                  <a:schemeClr val="accent2"/>
                </a:solidFill>
              </a:rPr>
              <a:t> </a:t>
            </a:r>
            <a:r>
              <a:rPr lang="en-US" sz="1800" dirty="0" err="1" smtClean="0">
                <a:solidFill>
                  <a:schemeClr val="accent2"/>
                </a:solidFill>
              </a:rPr>
              <a:t>quyền</a:t>
            </a:r>
            <a:r>
              <a:rPr lang="en-US" sz="1800" dirty="0" smtClean="0">
                <a:solidFill>
                  <a:schemeClr val="accent2"/>
                </a:solidFill>
              </a:rPr>
              <a:t> </a:t>
            </a:r>
            <a:r>
              <a:rPr lang="en-US" sz="1800" dirty="0" err="1" smtClean="0">
                <a:solidFill>
                  <a:schemeClr val="accent2"/>
                </a:solidFill>
              </a:rPr>
              <a:t>khác</a:t>
            </a:r>
            <a:r>
              <a:rPr lang="en-US" sz="1800" dirty="0" smtClean="0">
                <a:solidFill>
                  <a:schemeClr val="accent2"/>
                </a:solidFill>
              </a:rPr>
              <a:t> </a:t>
            </a:r>
            <a:r>
              <a:rPr lang="en-US" sz="1800" dirty="0" err="1" smtClean="0">
                <a:solidFill>
                  <a:schemeClr val="accent2"/>
                </a:solidFill>
              </a:rPr>
              <a:t>ngành</a:t>
            </a:r>
            <a:r>
              <a:rPr lang="en-US" sz="1800" dirty="0" smtClean="0">
                <a:solidFill>
                  <a:schemeClr val="accent2"/>
                </a:solidFill>
              </a:rPr>
              <a:t> </a:t>
            </a:r>
            <a:r>
              <a:rPr lang="en-US" sz="1800" dirty="0" err="1" smtClean="0">
                <a:solidFill>
                  <a:schemeClr val="accent2"/>
                </a:solidFill>
              </a:rPr>
              <a:t>có</a:t>
            </a:r>
            <a:r>
              <a:rPr lang="en-US" sz="1800" dirty="0" smtClean="0">
                <a:solidFill>
                  <a:schemeClr val="accent2"/>
                </a:solidFill>
              </a:rPr>
              <a:t> </a:t>
            </a:r>
            <a:r>
              <a:rPr lang="en-US" sz="1800" dirty="0" err="1" smtClean="0">
                <a:solidFill>
                  <a:schemeClr val="accent2"/>
                </a:solidFill>
              </a:rPr>
              <a:t>liên</a:t>
            </a:r>
            <a:r>
              <a:rPr lang="en-US" sz="1800" dirty="0" smtClean="0">
                <a:solidFill>
                  <a:schemeClr val="accent2"/>
                </a:solidFill>
              </a:rPr>
              <a:t> </a:t>
            </a:r>
            <a:r>
              <a:rPr lang="en-US" sz="1800" dirty="0" err="1" smtClean="0">
                <a:solidFill>
                  <a:schemeClr val="accent2"/>
                </a:solidFill>
              </a:rPr>
              <a:t>quan</a:t>
            </a:r>
            <a:r>
              <a:rPr lang="en-US" sz="1800" dirty="0" smtClean="0">
                <a:solidFill>
                  <a:schemeClr val="accent2"/>
                </a:solidFill>
              </a:rPr>
              <a:t> </a:t>
            </a:r>
            <a:r>
              <a:rPr lang="en-US" sz="1800" dirty="0" err="1" smtClean="0">
                <a:solidFill>
                  <a:schemeClr val="accent2"/>
                </a:solidFill>
              </a:rPr>
              <a:t>về</a:t>
            </a:r>
            <a:r>
              <a:rPr lang="en-US" sz="1800" dirty="0" smtClean="0">
                <a:solidFill>
                  <a:schemeClr val="accent2"/>
                </a:solidFill>
              </a:rPr>
              <a:t> </a:t>
            </a:r>
            <a:r>
              <a:rPr lang="en-US" sz="1800" dirty="0" err="1" smtClean="0">
                <a:solidFill>
                  <a:schemeClr val="accent2"/>
                </a:solidFill>
              </a:rPr>
              <a:t>nguồn</a:t>
            </a:r>
            <a:r>
              <a:rPr lang="en-US" sz="1800" dirty="0" smtClean="0">
                <a:solidFill>
                  <a:schemeClr val="accent2"/>
                </a:solidFill>
              </a:rPr>
              <a:t> </a:t>
            </a:r>
            <a:r>
              <a:rPr lang="en-US" sz="1800" dirty="0" err="1" smtClean="0">
                <a:solidFill>
                  <a:schemeClr val="accent2"/>
                </a:solidFill>
              </a:rPr>
              <a:t>lực</a:t>
            </a:r>
            <a:r>
              <a:rPr lang="en-US" sz="1800" dirty="0" smtClean="0">
                <a:solidFill>
                  <a:schemeClr val="accent2"/>
                </a:solidFill>
              </a:rPr>
              <a:t> </a:t>
            </a:r>
            <a:r>
              <a:rPr lang="en-US" sz="1800" dirty="0" err="1" smtClean="0">
                <a:solidFill>
                  <a:schemeClr val="accent2"/>
                </a:solidFill>
              </a:rPr>
              <a:t>đầu</a:t>
            </a:r>
            <a:r>
              <a:rPr lang="en-US" sz="1800" dirty="0" smtClean="0">
                <a:solidFill>
                  <a:schemeClr val="accent2"/>
                </a:solidFill>
              </a:rPr>
              <a:t> </a:t>
            </a:r>
            <a:r>
              <a:rPr lang="en-US" sz="1800" dirty="0" err="1" smtClean="0">
                <a:solidFill>
                  <a:schemeClr val="accent2"/>
                </a:solidFill>
              </a:rPr>
              <a:t>vào</a:t>
            </a:r>
            <a:r>
              <a:rPr lang="en-US" sz="1800" dirty="0" smtClean="0">
                <a:solidFill>
                  <a:schemeClr val="accent2"/>
                </a:solidFill>
              </a:rPr>
              <a:t>….</a:t>
            </a:r>
            <a:endParaRPr lang="en-US" sz="1800" dirty="0">
              <a:solidFill>
                <a:schemeClr val="accent2"/>
              </a:solidFill>
            </a:endParaRPr>
          </a:p>
        </p:txBody>
      </p:sp>
      <p:sp>
        <p:nvSpPr>
          <p:cNvPr id="7" name="Text Placeholder 6"/>
          <p:cNvSpPr>
            <a:spLocks noGrp="1"/>
          </p:cNvSpPr>
          <p:nvPr>
            <p:ph type="body" sz="quarter" idx="13"/>
          </p:nvPr>
        </p:nvSpPr>
        <p:spPr>
          <a:xfrm>
            <a:off x="8051800" y="1413164"/>
            <a:ext cx="3456432" cy="955963"/>
          </a:xfrm>
        </p:spPr>
        <p:txBody>
          <a:bodyPr/>
          <a:lstStyle/>
          <a:p>
            <a:pPr algn="ctr"/>
            <a:r>
              <a:rPr lang="en-US" dirty="0" err="1" smtClean="0">
                <a:solidFill>
                  <a:schemeClr val="accent4">
                    <a:lumMod val="75000"/>
                  </a:schemeClr>
                </a:solidFill>
              </a:rPr>
              <a:t>Trong</a:t>
            </a:r>
            <a:r>
              <a:rPr lang="en-US" dirty="0" smtClean="0">
                <a:solidFill>
                  <a:schemeClr val="accent4">
                    <a:lumMod val="75000"/>
                  </a:schemeClr>
                </a:solidFill>
              </a:rPr>
              <a:t> </a:t>
            </a:r>
            <a:r>
              <a:rPr lang="en-US" dirty="0" err="1" smtClean="0">
                <a:solidFill>
                  <a:schemeClr val="accent4">
                    <a:lumMod val="75000"/>
                  </a:schemeClr>
                </a:solidFill>
              </a:rPr>
              <a:t>nội</a:t>
            </a:r>
            <a:r>
              <a:rPr lang="en-US" dirty="0" smtClean="0">
                <a:solidFill>
                  <a:schemeClr val="accent4">
                    <a:lumMod val="75000"/>
                  </a:schemeClr>
                </a:solidFill>
              </a:rPr>
              <a:t> </a:t>
            </a:r>
            <a:r>
              <a:rPr lang="en-US" dirty="0" err="1" smtClean="0">
                <a:solidFill>
                  <a:schemeClr val="accent4">
                    <a:lumMod val="75000"/>
                  </a:schemeClr>
                </a:solidFill>
              </a:rPr>
              <a:t>bộ</a:t>
            </a:r>
            <a:r>
              <a:rPr lang="en-US" dirty="0" smtClean="0">
                <a:solidFill>
                  <a:schemeClr val="accent4">
                    <a:lumMod val="75000"/>
                  </a:schemeClr>
                </a:solidFill>
              </a:rPr>
              <a:t> </a:t>
            </a:r>
            <a:r>
              <a:rPr lang="en-US" dirty="0" err="1" smtClean="0">
                <a:solidFill>
                  <a:schemeClr val="accent4">
                    <a:lumMod val="75000"/>
                  </a:schemeClr>
                </a:solidFill>
              </a:rPr>
              <a:t>các</a:t>
            </a:r>
            <a:r>
              <a:rPr lang="en-US" dirty="0" smtClean="0">
                <a:solidFill>
                  <a:schemeClr val="accent4">
                    <a:lumMod val="75000"/>
                  </a:schemeClr>
                </a:solidFill>
              </a:rPr>
              <a:t> </a:t>
            </a:r>
            <a:r>
              <a:rPr lang="en-US" dirty="0" err="1" smtClean="0">
                <a:solidFill>
                  <a:schemeClr val="accent4">
                    <a:lumMod val="75000"/>
                  </a:schemeClr>
                </a:solidFill>
              </a:rPr>
              <a:t>tổ</a:t>
            </a:r>
            <a:r>
              <a:rPr lang="en-US" dirty="0" smtClean="0">
                <a:solidFill>
                  <a:schemeClr val="accent4">
                    <a:lumMod val="75000"/>
                  </a:schemeClr>
                </a:solidFill>
              </a:rPr>
              <a:t> </a:t>
            </a:r>
            <a:r>
              <a:rPr lang="en-US" dirty="0" err="1" smtClean="0">
                <a:solidFill>
                  <a:schemeClr val="accent4">
                    <a:lumMod val="75000"/>
                  </a:schemeClr>
                </a:solidFill>
              </a:rPr>
              <a:t>chức</a:t>
            </a:r>
            <a:r>
              <a:rPr lang="en-US" dirty="0" smtClean="0">
                <a:solidFill>
                  <a:schemeClr val="accent4">
                    <a:lumMod val="75000"/>
                  </a:schemeClr>
                </a:solidFill>
              </a:rPr>
              <a:t> </a:t>
            </a:r>
            <a:r>
              <a:rPr lang="en-US" dirty="0" err="1" smtClean="0">
                <a:solidFill>
                  <a:schemeClr val="accent4">
                    <a:lumMod val="75000"/>
                  </a:schemeClr>
                </a:solidFill>
              </a:rPr>
              <a:t>độc</a:t>
            </a:r>
            <a:r>
              <a:rPr lang="en-US" dirty="0" smtClean="0">
                <a:solidFill>
                  <a:schemeClr val="accent4">
                    <a:lumMod val="75000"/>
                  </a:schemeClr>
                </a:solidFill>
              </a:rPr>
              <a:t> </a:t>
            </a:r>
            <a:r>
              <a:rPr lang="en-US" dirty="0" err="1" smtClean="0">
                <a:solidFill>
                  <a:schemeClr val="accent4">
                    <a:lumMod val="75000"/>
                  </a:schemeClr>
                </a:solidFill>
              </a:rPr>
              <a:t>quyền</a:t>
            </a:r>
            <a:endParaRPr lang="en-US" dirty="0">
              <a:solidFill>
                <a:schemeClr val="accent4">
                  <a:lumMod val="75000"/>
                </a:schemeClr>
              </a:solidFill>
            </a:endParaRPr>
          </a:p>
        </p:txBody>
      </p:sp>
      <p:sp>
        <p:nvSpPr>
          <p:cNvPr id="8" name="Text Placeholder 7"/>
          <p:cNvSpPr>
            <a:spLocks noGrp="1"/>
          </p:cNvSpPr>
          <p:nvPr>
            <p:ph type="body" sz="half" idx="17"/>
          </p:nvPr>
        </p:nvSpPr>
        <p:spPr>
          <a:xfrm>
            <a:off x="8051800" y="3435926"/>
            <a:ext cx="3456432" cy="3314132"/>
          </a:xfrm>
        </p:spPr>
        <p:txBody>
          <a:bodyPr>
            <a:normAutofit/>
          </a:bodyPr>
          <a:lstStyle/>
          <a:p>
            <a:pPr algn="ctr"/>
            <a:r>
              <a:rPr lang="en-US" sz="1800" dirty="0" err="1" smtClean="0">
                <a:solidFill>
                  <a:schemeClr val="accent4">
                    <a:lumMod val="75000"/>
                  </a:schemeClr>
                </a:solidFill>
              </a:rPr>
              <a:t>Những</a:t>
            </a:r>
            <a:r>
              <a:rPr lang="en-US" sz="1800" dirty="0" smtClean="0">
                <a:solidFill>
                  <a:schemeClr val="accent4">
                    <a:lumMod val="75000"/>
                  </a:schemeClr>
                </a:solidFill>
              </a:rPr>
              <a:t> </a:t>
            </a:r>
            <a:r>
              <a:rPr lang="en-US" sz="1800" dirty="0" err="1" smtClean="0">
                <a:solidFill>
                  <a:schemeClr val="accent4">
                    <a:lumMod val="75000"/>
                  </a:schemeClr>
                </a:solidFill>
              </a:rPr>
              <a:t>doanh</a:t>
            </a:r>
            <a:r>
              <a:rPr lang="en-US" sz="1800" dirty="0" smtClean="0">
                <a:solidFill>
                  <a:schemeClr val="accent4">
                    <a:lumMod val="75000"/>
                  </a:schemeClr>
                </a:solidFill>
              </a:rPr>
              <a:t> </a:t>
            </a:r>
            <a:r>
              <a:rPr lang="en-US" sz="1800" dirty="0" err="1" smtClean="0">
                <a:solidFill>
                  <a:schemeClr val="accent4">
                    <a:lumMod val="75000"/>
                  </a:schemeClr>
                </a:solidFill>
              </a:rPr>
              <a:t>nghiệp</a:t>
            </a:r>
            <a:r>
              <a:rPr lang="en-US" sz="1800" dirty="0" smtClean="0">
                <a:solidFill>
                  <a:schemeClr val="accent4">
                    <a:lumMod val="75000"/>
                  </a:schemeClr>
                </a:solidFill>
              </a:rPr>
              <a:t> </a:t>
            </a:r>
            <a:r>
              <a:rPr lang="en-US" sz="1800" dirty="0" err="1" smtClean="0">
                <a:solidFill>
                  <a:schemeClr val="accent4">
                    <a:lumMod val="75000"/>
                  </a:schemeClr>
                </a:solidFill>
              </a:rPr>
              <a:t>tham</a:t>
            </a:r>
            <a:r>
              <a:rPr lang="en-US" sz="1800" dirty="0" smtClean="0">
                <a:solidFill>
                  <a:schemeClr val="accent4">
                    <a:lumMod val="75000"/>
                  </a:schemeClr>
                </a:solidFill>
              </a:rPr>
              <a:t> </a:t>
            </a:r>
            <a:r>
              <a:rPr lang="en-US" sz="1800" dirty="0" err="1" smtClean="0">
                <a:solidFill>
                  <a:schemeClr val="accent4">
                    <a:lumMod val="75000"/>
                  </a:schemeClr>
                </a:solidFill>
              </a:rPr>
              <a:t>gia</a:t>
            </a:r>
            <a:r>
              <a:rPr lang="en-US" sz="1800" dirty="0" smtClean="0">
                <a:solidFill>
                  <a:schemeClr val="accent4">
                    <a:lumMod val="75000"/>
                  </a:schemeClr>
                </a:solidFill>
              </a:rPr>
              <a:t> </a:t>
            </a:r>
            <a:r>
              <a:rPr lang="en-US" sz="1800" dirty="0" err="1" smtClean="0">
                <a:solidFill>
                  <a:schemeClr val="accent4">
                    <a:lumMod val="75000"/>
                  </a:schemeClr>
                </a:solidFill>
              </a:rPr>
              <a:t>tổ</a:t>
            </a:r>
            <a:r>
              <a:rPr lang="en-US" sz="1800" dirty="0" smtClean="0">
                <a:solidFill>
                  <a:schemeClr val="accent4">
                    <a:lumMod val="75000"/>
                  </a:schemeClr>
                </a:solidFill>
              </a:rPr>
              <a:t> </a:t>
            </a:r>
            <a:r>
              <a:rPr lang="en-US" sz="1800" dirty="0" err="1" smtClean="0">
                <a:solidFill>
                  <a:schemeClr val="accent4">
                    <a:lumMod val="75000"/>
                  </a:schemeClr>
                </a:solidFill>
              </a:rPr>
              <a:t>chức</a:t>
            </a:r>
            <a:r>
              <a:rPr lang="en-US" sz="1800" dirty="0" smtClean="0">
                <a:solidFill>
                  <a:schemeClr val="accent4">
                    <a:lumMod val="75000"/>
                  </a:schemeClr>
                </a:solidFill>
              </a:rPr>
              <a:t> </a:t>
            </a:r>
            <a:r>
              <a:rPr lang="en-US" sz="1800" dirty="0" err="1" smtClean="0">
                <a:solidFill>
                  <a:schemeClr val="accent4">
                    <a:lumMod val="75000"/>
                  </a:schemeClr>
                </a:solidFill>
              </a:rPr>
              <a:t>độc</a:t>
            </a:r>
            <a:r>
              <a:rPr lang="en-US" sz="1800" dirty="0" smtClean="0">
                <a:solidFill>
                  <a:schemeClr val="accent4">
                    <a:lumMod val="75000"/>
                  </a:schemeClr>
                </a:solidFill>
              </a:rPr>
              <a:t> </a:t>
            </a:r>
            <a:r>
              <a:rPr lang="en-US" sz="1800" dirty="0" err="1" smtClean="0">
                <a:solidFill>
                  <a:schemeClr val="accent4">
                    <a:lumMod val="75000"/>
                  </a:schemeClr>
                </a:solidFill>
              </a:rPr>
              <a:t>quyền</a:t>
            </a:r>
            <a:r>
              <a:rPr lang="en-US" sz="1800" dirty="0" smtClean="0">
                <a:solidFill>
                  <a:schemeClr val="accent4">
                    <a:lumMod val="75000"/>
                  </a:schemeClr>
                </a:solidFill>
              </a:rPr>
              <a:t> </a:t>
            </a:r>
            <a:r>
              <a:rPr lang="en-US" sz="1800" dirty="0" err="1" smtClean="0">
                <a:solidFill>
                  <a:schemeClr val="accent4">
                    <a:lumMod val="75000"/>
                  </a:schemeClr>
                </a:solidFill>
              </a:rPr>
              <a:t>cũng</a:t>
            </a:r>
            <a:r>
              <a:rPr lang="en-US" sz="1800" dirty="0" smtClean="0">
                <a:solidFill>
                  <a:schemeClr val="accent4">
                    <a:lumMod val="75000"/>
                  </a:schemeClr>
                </a:solidFill>
              </a:rPr>
              <a:t> </a:t>
            </a:r>
            <a:r>
              <a:rPr lang="en-US" sz="1800" dirty="0" err="1" smtClean="0">
                <a:solidFill>
                  <a:schemeClr val="accent4">
                    <a:lumMod val="75000"/>
                  </a:schemeClr>
                </a:solidFill>
              </a:rPr>
              <a:t>có</a:t>
            </a:r>
            <a:r>
              <a:rPr lang="en-US" sz="1800" dirty="0" smtClean="0">
                <a:solidFill>
                  <a:schemeClr val="accent4">
                    <a:lumMod val="75000"/>
                  </a:schemeClr>
                </a:solidFill>
              </a:rPr>
              <a:t> </a:t>
            </a:r>
            <a:r>
              <a:rPr lang="en-US" sz="1800" dirty="0" err="1" smtClean="0">
                <a:solidFill>
                  <a:schemeClr val="accent4">
                    <a:lumMod val="75000"/>
                  </a:schemeClr>
                </a:solidFill>
              </a:rPr>
              <a:t>thể</a:t>
            </a:r>
            <a:r>
              <a:rPr lang="en-US" sz="1800" dirty="0" smtClean="0">
                <a:solidFill>
                  <a:schemeClr val="accent4">
                    <a:lumMod val="75000"/>
                  </a:schemeClr>
                </a:solidFill>
              </a:rPr>
              <a:t> </a:t>
            </a:r>
            <a:r>
              <a:rPr lang="en-US" sz="1800" dirty="0" err="1" smtClean="0">
                <a:solidFill>
                  <a:schemeClr val="accent4">
                    <a:lumMod val="75000"/>
                  </a:schemeClr>
                </a:solidFill>
              </a:rPr>
              <a:t>cạnh</a:t>
            </a:r>
            <a:r>
              <a:rPr lang="en-US" sz="1800" dirty="0" smtClean="0">
                <a:solidFill>
                  <a:schemeClr val="accent4">
                    <a:lumMod val="75000"/>
                  </a:schemeClr>
                </a:solidFill>
              </a:rPr>
              <a:t> </a:t>
            </a:r>
            <a:r>
              <a:rPr lang="en-US" sz="1800" dirty="0" err="1" smtClean="0">
                <a:solidFill>
                  <a:schemeClr val="accent4">
                    <a:lumMod val="75000"/>
                  </a:schemeClr>
                </a:solidFill>
              </a:rPr>
              <a:t>tranh</a:t>
            </a:r>
            <a:r>
              <a:rPr lang="en-US" sz="1800" dirty="0" smtClean="0">
                <a:solidFill>
                  <a:schemeClr val="accent4">
                    <a:lumMod val="75000"/>
                  </a:schemeClr>
                </a:solidFill>
              </a:rPr>
              <a:t> </a:t>
            </a:r>
            <a:r>
              <a:rPr lang="en-US" sz="1800" dirty="0" err="1" smtClean="0">
                <a:solidFill>
                  <a:schemeClr val="accent4">
                    <a:lumMod val="75000"/>
                  </a:schemeClr>
                </a:solidFill>
              </a:rPr>
              <a:t>với</a:t>
            </a:r>
            <a:r>
              <a:rPr lang="en-US" sz="1800" dirty="0" smtClean="0">
                <a:solidFill>
                  <a:schemeClr val="accent4">
                    <a:lumMod val="75000"/>
                  </a:schemeClr>
                </a:solidFill>
              </a:rPr>
              <a:t> </a:t>
            </a:r>
            <a:r>
              <a:rPr lang="en-US" sz="1800" dirty="0" err="1" smtClean="0">
                <a:solidFill>
                  <a:schemeClr val="accent4">
                    <a:lumMod val="75000"/>
                  </a:schemeClr>
                </a:solidFill>
              </a:rPr>
              <a:t>nhau</a:t>
            </a:r>
            <a:r>
              <a:rPr lang="en-US" sz="1800" dirty="0" smtClean="0">
                <a:solidFill>
                  <a:schemeClr val="accent4">
                    <a:lumMod val="75000"/>
                  </a:schemeClr>
                </a:solidFill>
              </a:rPr>
              <a:t> </a:t>
            </a:r>
            <a:r>
              <a:rPr lang="en-US" sz="1800" dirty="0" err="1" smtClean="0">
                <a:solidFill>
                  <a:schemeClr val="accent4">
                    <a:lumMod val="75000"/>
                  </a:schemeClr>
                </a:solidFill>
              </a:rPr>
              <a:t>để</a:t>
            </a:r>
            <a:r>
              <a:rPr lang="en-US" sz="1800" dirty="0" smtClean="0">
                <a:solidFill>
                  <a:schemeClr val="accent4">
                    <a:lumMod val="75000"/>
                  </a:schemeClr>
                </a:solidFill>
              </a:rPr>
              <a:t> </a:t>
            </a:r>
            <a:r>
              <a:rPr lang="en-US" sz="1800" dirty="0" err="1" smtClean="0">
                <a:solidFill>
                  <a:schemeClr val="accent4">
                    <a:lumMod val="75000"/>
                  </a:schemeClr>
                </a:solidFill>
              </a:rPr>
              <a:t>dành</a:t>
            </a:r>
            <a:r>
              <a:rPr lang="en-US" sz="1800" dirty="0" smtClean="0">
                <a:solidFill>
                  <a:schemeClr val="accent4">
                    <a:lumMod val="75000"/>
                  </a:schemeClr>
                </a:solidFill>
              </a:rPr>
              <a:t> </a:t>
            </a:r>
            <a:r>
              <a:rPr lang="en-US" sz="1800" dirty="0" err="1" smtClean="0">
                <a:solidFill>
                  <a:schemeClr val="accent4">
                    <a:lumMod val="75000"/>
                  </a:schemeClr>
                </a:solidFill>
              </a:rPr>
              <a:t>lợi</a:t>
            </a:r>
            <a:r>
              <a:rPr lang="en-US" sz="1800" dirty="0" smtClean="0">
                <a:solidFill>
                  <a:schemeClr val="accent4">
                    <a:lumMod val="75000"/>
                  </a:schemeClr>
                </a:solidFill>
              </a:rPr>
              <a:t> </a:t>
            </a:r>
            <a:r>
              <a:rPr lang="en-US" sz="1800" dirty="0" err="1" smtClean="0">
                <a:solidFill>
                  <a:schemeClr val="accent4">
                    <a:lumMod val="75000"/>
                  </a:schemeClr>
                </a:solidFill>
              </a:rPr>
              <a:t>thế</a:t>
            </a:r>
            <a:r>
              <a:rPr lang="en-US" sz="1800" dirty="0" smtClean="0">
                <a:solidFill>
                  <a:schemeClr val="accent4">
                    <a:lumMod val="75000"/>
                  </a:schemeClr>
                </a:solidFill>
              </a:rPr>
              <a:t> </a:t>
            </a:r>
            <a:r>
              <a:rPr lang="en-US" sz="1800" dirty="0" err="1" smtClean="0">
                <a:solidFill>
                  <a:schemeClr val="accent4">
                    <a:lumMod val="75000"/>
                  </a:schemeClr>
                </a:solidFill>
              </a:rPr>
              <a:t>trong</a:t>
            </a:r>
            <a:r>
              <a:rPr lang="en-US" sz="1800" dirty="0" smtClean="0">
                <a:solidFill>
                  <a:schemeClr val="accent4">
                    <a:lumMod val="75000"/>
                  </a:schemeClr>
                </a:solidFill>
              </a:rPr>
              <a:t> </a:t>
            </a:r>
            <a:r>
              <a:rPr lang="en-US" sz="1800" dirty="0" err="1" smtClean="0">
                <a:solidFill>
                  <a:schemeClr val="accent4">
                    <a:lumMod val="75000"/>
                  </a:schemeClr>
                </a:solidFill>
              </a:rPr>
              <a:t>hệ</a:t>
            </a:r>
            <a:r>
              <a:rPr lang="en-US" sz="1800" dirty="0" smtClean="0">
                <a:solidFill>
                  <a:schemeClr val="accent4">
                    <a:lumMod val="75000"/>
                  </a:schemeClr>
                </a:solidFill>
              </a:rPr>
              <a:t> </a:t>
            </a:r>
            <a:r>
              <a:rPr lang="en-US" sz="1800" dirty="0" err="1" smtClean="0">
                <a:solidFill>
                  <a:schemeClr val="accent4">
                    <a:lumMod val="75000"/>
                  </a:schemeClr>
                </a:solidFill>
              </a:rPr>
              <a:t>thống</a:t>
            </a:r>
            <a:r>
              <a:rPr lang="en-US" sz="1800" dirty="0" smtClean="0">
                <a:solidFill>
                  <a:schemeClr val="accent4">
                    <a:lumMod val="75000"/>
                  </a:schemeClr>
                </a:solidFill>
              </a:rPr>
              <a:t>. </a:t>
            </a:r>
            <a:r>
              <a:rPr lang="en-US" sz="1800" dirty="0" err="1" smtClean="0">
                <a:solidFill>
                  <a:schemeClr val="accent4">
                    <a:lumMod val="75000"/>
                  </a:schemeClr>
                </a:solidFill>
              </a:rPr>
              <a:t>Các</a:t>
            </a:r>
            <a:r>
              <a:rPr lang="en-US" sz="1800" dirty="0" smtClean="0">
                <a:solidFill>
                  <a:schemeClr val="accent4">
                    <a:lumMod val="75000"/>
                  </a:schemeClr>
                </a:solidFill>
              </a:rPr>
              <a:t> </a:t>
            </a:r>
            <a:r>
              <a:rPr lang="en-US" sz="1800" dirty="0" err="1" smtClean="0">
                <a:solidFill>
                  <a:schemeClr val="accent4">
                    <a:lumMod val="75000"/>
                  </a:schemeClr>
                </a:solidFill>
              </a:rPr>
              <a:t>thành</a:t>
            </a:r>
            <a:r>
              <a:rPr lang="en-US" sz="1800" dirty="0" smtClean="0">
                <a:solidFill>
                  <a:schemeClr val="accent4">
                    <a:lumMod val="75000"/>
                  </a:schemeClr>
                </a:solidFill>
              </a:rPr>
              <a:t> </a:t>
            </a:r>
            <a:r>
              <a:rPr lang="en-US" sz="1800" dirty="0" err="1" smtClean="0">
                <a:solidFill>
                  <a:schemeClr val="accent4">
                    <a:lumMod val="75000"/>
                  </a:schemeClr>
                </a:solidFill>
              </a:rPr>
              <a:t>viên</a:t>
            </a:r>
            <a:r>
              <a:rPr lang="en-US" sz="1800" dirty="0" smtClean="0">
                <a:solidFill>
                  <a:schemeClr val="accent4">
                    <a:lumMod val="75000"/>
                  </a:schemeClr>
                </a:solidFill>
              </a:rPr>
              <a:t> </a:t>
            </a:r>
            <a:r>
              <a:rPr lang="en-US" sz="1800" dirty="0" err="1" smtClean="0">
                <a:solidFill>
                  <a:schemeClr val="accent4">
                    <a:lumMod val="75000"/>
                  </a:schemeClr>
                </a:solidFill>
              </a:rPr>
              <a:t>trong</a:t>
            </a:r>
            <a:r>
              <a:rPr lang="en-US" sz="1800" dirty="0" smtClean="0">
                <a:solidFill>
                  <a:schemeClr val="accent4">
                    <a:lumMod val="75000"/>
                  </a:schemeClr>
                </a:solidFill>
              </a:rPr>
              <a:t> </a:t>
            </a:r>
            <a:r>
              <a:rPr lang="en-US" sz="1800" dirty="0" err="1" smtClean="0">
                <a:solidFill>
                  <a:schemeClr val="accent4">
                    <a:lumMod val="75000"/>
                  </a:schemeClr>
                </a:solidFill>
              </a:rPr>
              <a:t>tổ</a:t>
            </a:r>
            <a:r>
              <a:rPr lang="en-US" sz="1800" dirty="0" smtClean="0">
                <a:solidFill>
                  <a:schemeClr val="accent4">
                    <a:lumMod val="75000"/>
                  </a:schemeClr>
                </a:solidFill>
              </a:rPr>
              <a:t> </a:t>
            </a:r>
            <a:r>
              <a:rPr lang="en-US" sz="1800" dirty="0" err="1" smtClean="0">
                <a:solidFill>
                  <a:schemeClr val="accent4">
                    <a:lumMod val="75000"/>
                  </a:schemeClr>
                </a:solidFill>
              </a:rPr>
              <a:t>chức</a:t>
            </a:r>
            <a:r>
              <a:rPr lang="en-US" sz="1800" dirty="0" smtClean="0">
                <a:solidFill>
                  <a:schemeClr val="accent4">
                    <a:lumMod val="75000"/>
                  </a:schemeClr>
                </a:solidFill>
              </a:rPr>
              <a:t> </a:t>
            </a:r>
            <a:r>
              <a:rPr lang="en-US" sz="1800" dirty="0" err="1" smtClean="0">
                <a:solidFill>
                  <a:schemeClr val="accent4">
                    <a:lumMod val="75000"/>
                  </a:schemeClr>
                </a:solidFill>
              </a:rPr>
              <a:t>độc</a:t>
            </a:r>
            <a:r>
              <a:rPr lang="en-US" sz="1800" dirty="0" smtClean="0">
                <a:solidFill>
                  <a:schemeClr val="accent4">
                    <a:lumMod val="75000"/>
                  </a:schemeClr>
                </a:solidFill>
              </a:rPr>
              <a:t> </a:t>
            </a:r>
            <a:r>
              <a:rPr lang="en-US" sz="1800" dirty="0" err="1" smtClean="0">
                <a:solidFill>
                  <a:schemeClr val="accent4">
                    <a:lumMod val="75000"/>
                  </a:schemeClr>
                </a:solidFill>
              </a:rPr>
              <a:t>quyền</a:t>
            </a:r>
            <a:r>
              <a:rPr lang="en-US" sz="1800" dirty="0" smtClean="0">
                <a:solidFill>
                  <a:schemeClr val="accent4">
                    <a:lumMod val="75000"/>
                  </a:schemeClr>
                </a:solidFill>
              </a:rPr>
              <a:t> </a:t>
            </a:r>
            <a:r>
              <a:rPr lang="en-US" sz="1800" dirty="0" err="1" smtClean="0">
                <a:solidFill>
                  <a:schemeClr val="accent4">
                    <a:lumMod val="75000"/>
                  </a:schemeClr>
                </a:solidFill>
              </a:rPr>
              <a:t>cạnh</a:t>
            </a:r>
            <a:r>
              <a:rPr lang="en-US" sz="1800" dirty="0" smtClean="0">
                <a:solidFill>
                  <a:schemeClr val="accent4">
                    <a:lumMod val="75000"/>
                  </a:schemeClr>
                </a:solidFill>
              </a:rPr>
              <a:t> </a:t>
            </a:r>
            <a:r>
              <a:rPr lang="en-US" sz="1800" dirty="0" err="1" smtClean="0">
                <a:solidFill>
                  <a:schemeClr val="accent4">
                    <a:lumMod val="75000"/>
                  </a:schemeClr>
                </a:solidFill>
              </a:rPr>
              <a:t>tranh</a:t>
            </a:r>
            <a:r>
              <a:rPr lang="en-US" sz="1800" dirty="0" smtClean="0">
                <a:solidFill>
                  <a:schemeClr val="accent4">
                    <a:lumMod val="75000"/>
                  </a:schemeClr>
                </a:solidFill>
              </a:rPr>
              <a:t> </a:t>
            </a:r>
            <a:r>
              <a:rPr lang="en-US" sz="1800" dirty="0" err="1" smtClean="0">
                <a:solidFill>
                  <a:schemeClr val="accent4">
                    <a:lumMod val="75000"/>
                  </a:schemeClr>
                </a:solidFill>
              </a:rPr>
              <a:t>nhau</a:t>
            </a:r>
            <a:r>
              <a:rPr lang="en-US" sz="1800" dirty="0" smtClean="0">
                <a:solidFill>
                  <a:schemeClr val="accent4">
                    <a:lumMod val="75000"/>
                  </a:schemeClr>
                </a:solidFill>
              </a:rPr>
              <a:t> </a:t>
            </a:r>
            <a:r>
              <a:rPr lang="en-US" sz="1800" dirty="0" err="1" smtClean="0">
                <a:solidFill>
                  <a:schemeClr val="accent4">
                    <a:lumMod val="75000"/>
                  </a:schemeClr>
                </a:solidFill>
              </a:rPr>
              <a:t>chiếm</a:t>
            </a:r>
            <a:r>
              <a:rPr lang="en-US" sz="1800" dirty="0" smtClean="0">
                <a:solidFill>
                  <a:schemeClr val="accent4">
                    <a:lumMod val="75000"/>
                  </a:schemeClr>
                </a:solidFill>
              </a:rPr>
              <a:t> </a:t>
            </a:r>
            <a:r>
              <a:rPr lang="en-US" sz="1800" dirty="0" err="1" smtClean="0">
                <a:solidFill>
                  <a:schemeClr val="accent4">
                    <a:lumMod val="75000"/>
                  </a:schemeClr>
                </a:solidFill>
              </a:rPr>
              <a:t>tỉ</a:t>
            </a:r>
            <a:r>
              <a:rPr lang="en-US" sz="1800" dirty="0" smtClean="0">
                <a:solidFill>
                  <a:schemeClr val="accent4">
                    <a:lumMod val="75000"/>
                  </a:schemeClr>
                </a:solidFill>
              </a:rPr>
              <a:t> </a:t>
            </a:r>
            <a:r>
              <a:rPr lang="en-US" sz="1800" dirty="0" err="1" smtClean="0">
                <a:solidFill>
                  <a:schemeClr val="accent4">
                    <a:lumMod val="75000"/>
                  </a:schemeClr>
                </a:solidFill>
              </a:rPr>
              <a:t>lệ</a:t>
            </a:r>
            <a:r>
              <a:rPr lang="en-US" sz="1800" dirty="0" smtClean="0">
                <a:solidFill>
                  <a:schemeClr val="accent4">
                    <a:lumMod val="75000"/>
                  </a:schemeClr>
                </a:solidFill>
              </a:rPr>
              <a:t> </a:t>
            </a:r>
            <a:r>
              <a:rPr lang="en-US" sz="1800" dirty="0" err="1" smtClean="0">
                <a:solidFill>
                  <a:schemeClr val="accent4">
                    <a:lumMod val="75000"/>
                  </a:schemeClr>
                </a:solidFill>
              </a:rPr>
              <a:t>cổ</a:t>
            </a:r>
            <a:r>
              <a:rPr lang="en-US" sz="1800" dirty="0" smtClean="0">
                <a:solidFill>
                  <a:schemeClr val="accent4">
                    <a:lumMod val="75000"/>
                  </a:schemeClr>
                </a:solidFill>
              </a:rPr>
              <a:t> </a:t>
            </a:r>
            <a:r>
              <a:rPr lang="en-US" sz="1800" dirty="0" err="1" smtClean="0">
                <a:solidFill>
                  <a:schemeClr val="accent4">
                    <a:lumMod val="75000"/>
                  </a:schemeClr>
                </a:solidFill>
              </a:rPr>
              <a:t>phần</a:t>
            </a:r>
            <a:r>
              <a:rPr lang="en-US" sz="1800" dirty="0" smtClean="0">
                <a:solidFill>
                  <a:schemeClr val="accent4">
                    <a:lumMod val="75000"/>
                  </a:schemeClr>
                </a:solidFill>
              </a:rPr>
              <a:t> </a:t>
            </a:r>
            <a:r>
              <a:rPr lang="en-US" sz="1800" dirty="0" err="1" smtClean="0">
                <a:solidFill>
                  <a:schemeClr val="accent4">
                    <a:lumMod val="75000"/>
                  </a:schemeClr>
                </a:solidFill>
              </a:rPr>
              <a:t>khống</a:t>
            </a:r>
            <a:r>
              <a:rPr lang="en-US" sz="1800" dirty="0" smtClean="0">
                <a:solidFill>
                  <a:schemeClr val="accent4">
                    <a:lumMod val="75000"/>
                  </a:schemeClr>
                </a:solidFill>
              </a:rPr>
              <a:t> </a:t>
            </a:r>
            <a:r>
              <a:rPr lang="en-US" sz="1800" dirty="0" err="1" smtClean="0">
                <a:solidFill>
                  <a:schemeClr val="accent4">
                    <a:lumMod val="75000"/>
                  </a:schemeClr>
                </a:solidFill>
              </a:rPr>
              <a:t>chế</a:t>
            </a:r>
            <a:r>
              <a:rPr lang="en-US" sz="1800" dirty="0" smtClean="0">
                <a:solidFill>
                  <a:schemeClr val="accent4">
                    <a:lumMod val="75000"/>
                  </a:schemeClr>
                </a:solidFill>
              </a:rPr>
              <a:t> </a:t>
            </a:r>
            <a:r>
              <a:rPr lang="en-US" sz="1800" dirty="0" err="1" smtClean="0">
                <a:solidFill>
                  <a:schemeClr val="accent4">
                    <a:lumMod val="75000"/>
                  </a:schemeClr>
                </a:solidFill>
              </a:rPr>
              <a:t>từ</a:t>
            </a:r>
            <a:r>
              <a:rPr lang="en-US" sz="1800" dirty="0" smtClean="0">
                <a:solidFill>
                  <a:schemeClr val="accent4">
                    <a:lumMod val="75000"/>
                  </a:schemeClr>
                </a:solidFill>
              </a:rPr>
              <a:t> </a:t>
            </a:r>
            <a:r>
              <a:rPr lang="en-US" sz="1800" dirty="0" err="1" smtClean="0">
                <a:solidFill>
                  <a:schemeClr val="accent4">
                    <a:lumMod val="75000"/>
                  </a:schemeClr>
                </a:solidFill>
              </a:rPr>
              <a:t>đó</a:t>
            </a:r>
            <a:r>
              <a:rPr lang="en-US" sz="1800" dirty="0" smtClean="0">
                <a:solidFill>
                  <a:schemeClr val="accent4">
                    <a:lumMod val="75000"/>
                  </a:schemeClr>
                </a:solidFill>
              </a:rPr>
              <a:t> </a:t>
            </a:r>
            <a:r>
              <a:rPr lang="en-US" sz="1800" dirty="0" err="1" smtClean="0">
                <a:solidFill>
                  <a:schemeClr val="accent4">
                    <a:lumMod val="75000"/>
                  </a:schemeClr>
                </a:solidFill>
              </a:rPr>
              <a:t>chiếm</a:t>
            </a:r>
            <a:r>
              <a:rPr lang="en-US" sz="1800" dirty="0" smtClean="0">
                <a:solidFill>
                  <a:schemeClr val="accent4">
                    <a:lumMod val="75000"/>
                  </a:schemeClr>
                </a:solidFill>
              </a:rPr>
              <a:t> </a:t>
            </a:r>
            <a:r>
              <a:rPr lang="en-US" sz="1800" dirty="0" err="1" smtClean="0">
                <a:solidFill>
                  <a:schemeClr val="accent4">
                    <a:lumMod val="75000"/>
                  </a:schemeClr>
                </a:solidFill>
              </a:rPr>
              <a:t>địa</a:t>
            </a:r>
            <a:r>
              <a:rPr lang="en-US" sz="1800" dirty="0" smtClean="0">
                <a:solidFill>
                  <a:schemeClr val="accent4">
                    <a:lumMod val="75000"/>
                  </a:schemeClr>
                </a:solidFill>
              </a:rPr>
              <a:t> </a:t>
            </a:r>
            <a:r>
              <a:rPr lang="en-US" sz="1800" dirty="0" err="1" smtClean="0">
                <a:solidFill>
                  <a:schemeClr val="accent4">
                    <a:lumMod val="75000"/>
                  </a:schemeClr>
                </a:solidFill>
              </a:rPr>
              <a:t>vị</a:t>
            </a:r>
            <a:r>
              <a:rPr lang="en-US" sz="1800" dirty="0" smtClean="0">
                <a:solidFill>
                  <a:schemeClr val="accent4">
                    <a:lumMod val="75000"/>
                  </a:schemeClr>
                </a:solidFill>
              </a:rPr>
              <a:t> chi </a:t>
            </a:r>
            <a:r>
              <a:rPr lang="en-US" sz="1800" dirty="0" err="1" smtClean="0">
                <a:solidFill>
                  <a:schemeClr val="accent4">
                    <a:lumMod val="75000"/>
                  </a:schemeClr>
                </a:solidFill>
              </a:rPr>
              <a:t>phối</a:t>
            </a:r>
            <a:r>
              <a:rPr lang="en-US" sz="1800" dirty="0" smtClean="0">
                <a:solidFill>
                  <a:schemeClr val="accent4">
                    <a:lumMod val="75000"/>
                  </a:schemeClr>
                </a:solidFill>
              </a:rPr>
              <a:t> </a:t>
            </a:r>
            <a:r>
              <a:rPr lang="en-US" sz="1800" dirty="0" err="1" smtClean="0">
                <a:solidFill>
                  <a:schemeClr val="accent4">
                    <a:lumMod val="75000"/>
                  </a:schemeClr>
                </a:solidFill>
              </a:rPr>
              <a:t>và</a:t>
            </a:r>
            <a:r>
              <a:rPr lang="en-US" sz="1800" dirty="0" smtClean="0">
                <a:solidFill>
                  <a:schemeClr val="accent4">
                    <a:lumMod val="75000"/>
                  </a:schemeClr>
                </a:solidFill>
              </a:rPr>
              <a:t> </a:t>
            </a:r>
            <a:r>
              <a:rPr lang="en-US" sz="1800" dirty="0" err="1" smtClean="0">
                <a:solidFill>
                  <a:schemeClr val="accent4">
                    <a:lumMod val="75000"/>
                  </a:schemeClr>
                </a:solidFill>
              </a:rPr>
              <a:t>phân</a:t>
            </a:r>
            <a:r>
              <a:rPr lang="en-US" sz="1800" dirty="0" smtClean="0">
                <a:solidFill>
                  <a:schemeClr val="accent4">
                    <a:lumMod val="75000"/>
                  </a:schemeClr>
                </a:solidFill>
              </a:rPr>
              <a:t> chia </a:t>
            </a:r>
            <a:r>
              <a:rPr lang="en-US" sz="1800" dirty="0" err="1" smtClean="0">
                <a:solidFill>
                  <a:schemeClr val="accent4">
                    <a:lumMod val="75000"/>
                  </a:schemeClr>
                </a:solidFill>
              </a:rPr>
              <a:t>lợi</a:t>
            </a:r>
            <a:r>
              <a:rPr lang="en-US" sz="1800" dirty="0" smtClean="0">
                <a:solidFill>
                  <a:schemeClr val="accent4">
                    <a:lumMod val="75000"/>
                  </a:schemeClr>
                </a:solidFill>
              </a:rPr>
              <a:t> </a:t>
            </a:r>
            <a:r>
              <a:rPr lang="en-US" sz="1800" dirty="0" err="1" smtClean="0">
                <a:solidFill>
                  <a:schemeClr val="accent4">
                    <a:lumMod val="75000"/>
                  </a:schemeClr>
                </a:solidFill>
              </a:rPr>
              <a:t>hơn</a:t>
            </a:r>
            <a:endParaRPr lang="en-US" sz="1800" dirty="0">
              <a:solidFill>
                <a:schemeClr val="accent4">
                  <a:lumMod val="75000"/>
                </a:schemeClr>
              </a:solidFill>
            </a:endParaRPr>
          </a:p>
        </p:txBody>
      </p:sp>
      <p:sp>
        <p:nvSpPr>
          <p:cNvPr id="11" name="Down Arrow 10"/>
          <p:cNvSpPr/>
          <p:nvPr/>
        </p:nvSpPr>
        <p:spPr>
          <a:xfrm>
            <a:off x="2147455" y="2819400"/>
            <a:ext cx="484632" cy="616527"/>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p:cNvSpPr/>
          <p:nvPr/>
        </p:nvSpPr>
        <p:spPr>
          <a:xfrm>
            <a:off x="5749637" y="2479963"/>
            <a:ext cx="665018" cy="955963"/>
          </a:xfrm>
          <a:prstGeom prst="downArrow">
            <a:avLst>
              <a:gd name="adj1" fmla="val 50000"/>
              <a:gd name="adj2" fmla="val 60256"/>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urved Right Arrow 13"/>
          <p:cNvSpPr/>
          <p:nvPr/>
        </p:nvSpPr>
        <p:spPr>
          <a:xfrm>
            <a:off x="272197" y="858982"/>
            <a:ext cx="600639" cy="1011383"/>
          </a:xfrm>
          <a:prstGeom prst="curved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Down Arrow 14"/>
          <p:cNvSpPr/>
          <p:nvPr/>
        </p:nvSpPr>
        <p:spPr>
          <a:xfrm>
            <a:off x="5860472" y="1385455"/>
            <a:ext cx="443347" cy="334049"/>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urved Left Arrow 17"/>
          <p:cNvSpPr/>
          <p:nvPr/>
        </p:nvSpPr>
        <p:spPr>
          <a:xfrm>
            <a:off x="11222181" y="1080655"/>
            <a:ext cx="574963" cy="900545"/>
          </a:xfrm>
          <a:prstGeom prst="curvedLef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Down Arrow 18"/>
          <p:cNvSpPr/>
          <p:nvPr/>
        </p:nvSpPr>
        <p:spPr>
          <a:xfrm>
            <a:off x="9559636" y="2646218"/>
            <a:ext cx="457200" cy="637309"/>
          </a:xfrm>
          <a:prstGeom prst="down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0" y="6218685"/>
            <a:ext cx="1032254" cy="5313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191491" y="5908465"/>
            <a:ext cx="10764981" cy="84159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2800" dirty="0" err="1" smtClean="0">
                <a:solidFill>
                  <a:schemeClr val="accent1">
                    <a:lumMod val="75000"/>
                  </a:schemeClr>
                </a:solidFill>
              </a:rPr>
              <a:t>Cạnh</a:t>
            </a:r>
            <a:r>
              <a:rPr lang="en-US" sz="2800" dirty="0" smtClean="0">
                <a:solidFill>
                  <a:schemeClr val="accent1">
                    <a:lumMod val="75000"/>
                  </a:schemeClr>
                </a:solidFill>
              </a:rPr>
              <a:t> </a:t>
            </a:r>
            <a:r>
              <a:rPr lang="en-US" sz="2800" dirty="0" err="1" smtClean="0">
                <a:solidFill>
                  <a:schemeClr val="accent1">
                    <a:lumMod val="75000"/>
                  </a:schemeClr>
                </a:solidFill>
              </a:rPr>
              <a:t>tranh</a:t>
            </a:r>
            <a:r>
              <a:rPr lang="en-US" sz="2800" dirty="0" smtClean="0">
                <a:solidFill>
                  <a:schemeClr val="accent1">
                    <a:lumMod val="75000"/>
                  </a:schemeClr>
                </a:solidFill>
              </a:rPr>
              <a:t> </a:t>
            </a:r>
            <a:r>
              <a:rPr lang="en-US" sz="2800" dirty="0" err="1" smtClean="0">
                <a:solidFill>
                  <a:schemeClr val="accent1">
                    <a:lumMod val="75000"/>
                  </a:schemeClr>
                </a:solidFill>
              </a:rPr>
              <a:t>và</a:t>
            </a:r>
            <a:r>
              <a:rPr lang="en-US" sz="2800" dirty="0" smtClean="0">
                <a:solidFill>
                  <a:schemeClr val="accent1">
                    <a:lumMod val="75000"/>
                  </a:schemeClr>
                </a:solidFill>
              </a:rPr>
              <a:t> </a:t>
            </a:r>
            <a:r>
              <a:rPr lang="en-US" sz="2800" dirty="0" err="1" smtClean="0">
                <a:solidFill>
                  <a:schemeClr val="accent1">
                    <a:lumMod val="75000"/>
                  </a:schemeClr>
                </a:solidFill>
              </a:rPr>
              <a:t>độc</a:t>
            </a:r>
            <a:r>
              <a:rPr lang="en-US" sz="2800" dirty="0" smtClean="0">
                <a:solidFill>
                  <a:schemeClr val="accent1">
                    <a:lumMod val="75000"/>
                  </a:schemeClr>
                </a:solidFill>
              </a:rPr>
              <a:t> </a:t>
            </a:r>
            <a:r>
              <a:rPr lang="en-US" sz="2800" dirty="0" err="1" smtClean="0">
                <a:solidFill>
                  <a:schemeClr val="accent1">
                    <a:lumMod val="75000"/>
                  </a:schemeClr>
                </a:solidFill>
              </a:rPr>
              <a:t>quyền</a:t>
            </a:r>
            <a:r>
              <a:rPr lang="en-US" sz="2800" dirty="0" smtClean="0">
                <a:solidFill>
                  <a:schemeClr val="accent1">
                    <a:lumMod val="75000"/>
                  </a:schemeClr>
                </a:solidFill>
              </a:rPr>
              <a:t> </a:t>
            </a:r>
            <a:r>
              <a:rPr lang="en-US" sz="2800" dirty="0" err="1" smtClean="0">
                <a:solidFill>
                  <a:schemeClr val="accent1">
                    <a:lumMod val="75000"/>
                  </a:schemeClr>
                </a:solidFill>
              </a:rPr>
              <a:t>luôn</a:t>
            </a:r>
            <a:r>
              <a:rPr lang="en-US" sz="2800" dirty="0" smtClean="0">
                <a:solidFill>
                  <a:schemeClr val="accent1">
                    <a:lumMod val="75000"/>
                  </a:schemeClr>
                </a:solidFill>
              </a:rPr>
              <a:t> </a:t>
            </a:r>
            <a:r>
              <a:rPr lang="en-US" sz="2800" dirty="0" err="1" smtClean="0">
                <a:solidFill>
                  <a:schemeClr val="accent1">
                    <a:lumMod val="75000"/>
                  </a:schemeClr>
                </a:solidFill>
              </a:rPr>
              <a:t>tồn</a:t>
            </a:r>
            <a:r>
              <a:rPr lang="en-US" sz="2800" dirty="0" smtClean="0">
                <a:solidFill>
                  <a:schemeClr val="accent1">
                    <a:lumMod val="75000"/>
                  </a:schemeClr>
                </a:solidFill>
              </a:rPr>
              <a:t> </a:t>
            </a:r>
            <a:r>
              <a:rPr lang="en-US" sz="2800" dirty="0" err="1" smtClean="0">
                <a:solidFill>
                  <a:schemeClr val="accent1">
                    <a:lumMod val="75000"/>
                  </a:schemeClr>
                </a:solidFill>
              </a:rPr>
              <a:t>tại</a:t>
            </a:r>
            <a:r>
              <a:rPr lang="en-US" sz="2800" dirty="0" smtClean="0">
                <a:solidFill>
                  <a:schemeClr val="accent1">
                    <a:lumMod val="75000"/>
                  </a:schemeClr>
                </a:solidFill>
              </a:rPr>
              <a:t> song </a:t>
            </a:r>
            <a:r>
              <a:rPr lang="en-US" sz="2800" dirty="0" err="1" smtClean="0">
                <a:solidFill>
                  <a:schemeClr val="accent1">
                    <a:lumMod val="75000"/>
                  </a:schemeClr>
                </a:solidFill>
              </a:rPr>
              <a:t>hành</a:t>
            </a:r>
            <a:r>
              <a:rPr lang="en-US" sz="2800" dirty="0" smtClean="0">
                <a:solidFill>
                  <a:schemeClr val="accent1">
                    <a:lumMod val="75000"/>
                  </a:schemeClr>
                </a:solidFill>
              </a:rPr>
              <a:t> </a:t>
            </a:r>
            <a:r>
              <a:rPr lang="en-US" sz="2800" dirty="0" err="1" smtClean="0">
                <a:solidFill>
                  <a:schemeClr val="accent1">
                    <a:lumMod val="75000"/>
                  </a:schemeClr>
                </a:solidFill>
              </a:rPr>
              <a:t>với</a:t>
            </a:r>
            <a:r>
              <a:rPr lang="en-US" sz="2800" dirty="0" smtClean="0">
                <a:solidFill>
                  <a:schemeClr val="accent1">
                    <a:lumMod val="75000"/>
                  </a:schemeClr>
                </a:solidFill>
              </a:rPr>
              <a:t> </a:t>
            </a:r>
            <a:r>
              <a:rPr lang="en-US" sz="2800" dirty="0" err="1" smtClean="0">
                <a:solidFill>
                  <a:schemeClr val="accent1">
                    <a:lumMod val="75000"/>
                  </a:schemeClr>
                </a:solidFill>
              </a:rPr>
              <a:t>nhau</a:t>
            </a:r>
            <a:endParaRPr lang="en-US" sz="2800" dirty="0">
              <a:solidFill>
                <a:schemeClr val="accent1">
                  <a:lumMod val="75000"/>
                </a:schemeClr>
              </a:solidFill>
            </a:endParaRPr>
          </a:p>
        </p:txBody>
      </p:sp>
    </p:spTree>
    <p:extLst>
      <p:ext uri="{BB962C8B-B14F-4D97-AF65-F5344CB8AC3E}">
        <p14:creationId xmlns:p14="http://schemas.microsoft.com/office/powerpoint/2010/main" val="3316349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animEffect transition="in" filter="barn(inVertical)">
                                      <p:cBhvr>
                                        <p:cTn id="23" dur="500"/>
                                        <p:tgtEl>
                                          <p:spTgt spid="4">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ipe(down)">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5">
                                            <p:txEl>
                                              <p:pRg st="0" end="0"/>
                                            </p:txEl>
                                          </p:spTgt>
                                        </p:tgtEl>
                                        <p:attrNameLst>
                                          <p:attrName>style.visibility</p:attrName>
                                        </p:attrNameLst>
                                      </p:cBhvr>
                                      <p:to>
                                        <p:strVal val="visible"/>
                                      </p:to>
                                    </p:set>
                                    <p:anim calcmode="lin" valueType="num">
                                      <p:cBhvr additive="base">
                                        <p:cTn id="3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grpId="0" nodeType="clickEffect">
                                  <p:stCondLst>
                                    <p:cond delay="0"/>
                                  </p:stCondLst>
                                  <p:childTnLst>
                                    <p:set>
                                      <p:cBhvr>
                                        <p:cTn id="43" dur="1" fill="hold">
                                          <p:stCondLst>
                                            <p:cond delay="0"/>
                                          </p:stCondLst>
                                        </p:cTn>
                                        <p:tgtEl>
                                          <p:spTgt spid="6">
                                            <p:txEl>
                                              <p:pRg st="0" end="0"/>
                                            </p:txEl>
                                          </p:spTgt>
                                        </p:tgtEl>
                                        <p:attrNameLst>
                                          <p:attrName>style.visibility</p:attrName>
                                        </p:attrNameLst>
                                      </p:cBhvr>
                                      <p:to>
                                        <p:strVal val="visible"/>
                                      </p:to>
                                    </p:set>
                                    <p:animEffect transition="in" filter="barn(inVertical)">
                                      <p:cBhvr>
                                        <p:cTn id="44" dur="500"/>
                                        <p:tgtEl>
                                          <p:spTgt spid="6">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1" presetClass="entr" presetSubtype="1"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wheel(1)">
                                      <p:cBhvr>
                                        <p:cTn id="49" dur="2000"/>
                                        <p:tgtEl>
                                          <p:spTgt spid="18"/>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7">
                                            <p:txEl>
                                              <p:pRg st="0" end="0"/>
                                            </p:txEl>
                                          </p:spTgt>
                                        </p:tgtEl>
                                        <p:attrNameLst>
                                          <p:attrName>style.visibility</p:attrName>
                                        </p:attrNameLst>
                                      </p:cBhvr>
                                      <p:to>
                                        <p:strVal val="visible"/>
                                      </p:to>
                                    </p:set>
                                    <p:anim calcmode="lin" valueType="num">
                                      <p:cBhvr additive="base">
                                        <p:cTn id="54"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fade">
                                      <p:cBhvr>
                                        <p:cTn id="60" dur="500"/>
                                        <p:tgtEl>
                                          <p:spTgt spid="19"/>
                                        </p:tgtEl>
                                      </p:cBhvr>
                                    </p:animEffect>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grpId="0" nodeType="clickEffect">
                                  <p:stCondLst>
                                    <p:cond delay="0"/>
                                  </p:stCondLst>
                                  <p:childTnLst>
                                    <p:set>
                                      <p:cBhvr>
                                        <p:cTn id="64" dur="1" fill="hold">
                                          <p:stCondLst>
                                            <p:cond delay="0"/>
                                          </p:stCondLst>
                                        </p:cTn>
                                        <p:tgtEl>
                                          <p:spTgt spid="8">
                                            <p:txEl>
                                              <p:pRg st="0" end="0"/>
                                            </p:txEl>
                                          </p:spTgt>
                                        </p:tgtEl>
                                        <p:attrNameLst>
                                          <p:attrName>style.visibility</p:attrName>
                                        </p:attrNameLst>
                                      </p:cBhvr>
                                      <p:to>
                                        <p:strVal val="visible"/>
                                      </p:to>
                                    </p:set>
                                    <p:animEffect transition="in" filter="barn(inVertical)">
                                      <p:cBhvr>
                                        <p:cTn id="65" dur="500"/>
                                        <p:tgtEl>
                                          <p:spTgt spid="8">
                                            <p:txEl>
                                              <p:pRg st="0" end="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31" presetClass="entr" presetSubtype="0" fill="hold" grpId="0" nodeType="clickEffect">
                                  <p:stCondLst>
                                    <p:cond delay="0"/>
                                  </p:stCondLst>
                                  <p:childTnLst>
                                    <p:set>
                                      <p:cBhvr>
                                        <p:cTn id="69" dur="1" fill="hold">
                                          <p:stCondLst>
                                            <p:cond delay="0"/>
                                          </p:stCondLst>
                                        </p:cTn>
                                        <p:tgtEl>
                                          <p:spTgt spid="20"/>
                                        </p:tgtEl>
                                        <p:attrNameLst>
                                          <p:attrName>style.visibility</p:attrName>
                                        </p:attrNameLst>
                                      </p:cBhvr>
                                      <p:to>
                                        <p:strVal val="visible"/>
                                      </p:to>
                                    </p:set>
                                    <p:anim calcmode="lin" valueType="num">
                                      <p:cBhvr>
                                        <p:cTn id="70" dur="1000" fill="hold"/>
                                        <p:tgtEl>
                                          <p:spTgt spid="20"/>
                                        </p:tgtEl>
                                        <p:attrNameLst>
                                          <p:attrName>ppt_w</p:attrName>
                                        </p:attrNameLst>
                                      </p:cBhvr>
                                      <p:tavLst>
                                        <p:tav tm="0">
                                          <p:val>
                                            <p:fltVal val="0"/>
                                          </p:val>
                                        </p:tav>
                                        <p:tav tm="100000">
                                          <p:val>
                                            <p:strVal val="#ppt_w"/>
                                          </p:val>
                                        </p:tav>
                                      </p:tavLst>
                                    </p:anim>
                                    <p:anim calcmode="lin" valueType="num">
                                      <p:cBhvr>
                                        <p:cTn id="71" dur="1000" fill="hold"/>
                                        <p:tgtEl>
                                          <p:spTgt spid="20"/>
                                        </p:tgtEl>
                                        <p:attrNameLst>
                                          <p:attrName>ppt_h</p:attrName>
                                        </p:attrNameLst>
                                      </p:cBhvr>
                                      <p:tavLst>
                                        <p:tav tm="0">
                                          <p:val>
                                            <p:fltVal val="0"/>
                                          </p:val>
                                        </p:tav>
                                        <p:tav tm="100000">
                                          <p:val>
                                            <p:strVal val="#ppt_h"/>
                                          </p:val>
                                        </p:tav>
                                      </p:tavLst>
                                    </p:anim>
                                    <p:anim calcmode="lin" valueType="num">
                                      <p:cBhvr>
                                        <p:cTn id="72" dur="1000" fill="hold"/>
                                        <p:tgtEl>
                                          <p:spTgt spid="20"/>
                                        </p:tgtEl>
                                        <p:attrNameLst>
                                          <p:attrName>style.rotation</p:attrName>
                                        </p:attrNameLst>
                                      </p:cBhvr>
                                      <p:tavLst>
                                        <p:tav tm="0">
                                          <p:val>
                                            <p:fltVal val="90"/>
                                          </p:val>
                                        </p:tav>
                                        <p:tav tm="100000">
                                          <p:val>
                                            <p:fltVal val="0"/>
                                          </p:val>
                                        </p:tav>
                                      </p:tavLst>
                                    </p:anim>
                                    <p:animEffect transition="in" filter="fade">
                                      <p:cBhvr>
                                        <p:cTn id="73" dur="1000"/>
                                        <p:tgtEl>
                                          <p:spTgt spid="20"/>
                                        </p:tgtEl>
                                      </p:cBhvr>
                                    </p:animEffect>
                                  </p:childTnLst>
                                </p:cTn>
                              </p:par>
                            </p:childTnLst>
                          </p:cTn>
                        </p:par>
                      </p:childTnLst>
                    </p:cTn>
                  </p:par>
                  <p:par>
                    <p:cTn id="74" fill="hold">
                      <p:stCondLst>
                        <p:cond delay="indefinite"/>
                      </p:stCondLst>
                      <p:childTnLst>
                        <p:par>
                          <p:cTn id="75" fill="hold">
                            <p:stCondLst>
                              <p:cond delay="0"/>
                            </p:stCondLst>
                            <p:childTnLst>
                              <p:par>
                                <p:cTn id="76" presetID="31" presetClass="entr" presetSubtype="0" fill="hold" grpId="0" nodeType="clickEffect">
                                  <p:stCondLst>
                                    <p:cond delay="0"/>
                                  </p:stCondLst>
                                  <p:childTnLst>
                                    <p:set>
                                      <p:cBhvr>
                                        <p:cTn id="77" dur="1" fill="hold">
                                          <p:stCondLst>
                                            <p:cond delay="0"/>
                                          </p:stCondLst>
                                        </p:cTn>
                                        <p:tgtEl>
                                          <p:spTgt spid="21"/>
                                        </p:tgtEl>
                                        <p:attrNameLst>
                                          <p:attrName>style.visibility</p:attrName>
                                        </p:attrNameLst>
                                      </p:cBhvr>
                                      <p:to>
                                        <p:strVal val="visible"/>
                                      </p:to>
                                    </p:set>
                                    <p:anim calcmode="lin" valueType="num">
                                      <p:cBhvr>
                                        <p:cTn id="78" dur="1000" fill="hold"/>
                                        <p:tgtEl>
                                          <p:spTgt spid="21"/>
                                        </p:tgtEl>
                                        <p:attrNameLst>
                                          <p:attrName>ppt_w</p:attrName>
                                        </p:attrNameLst>
                                      </p:cBhvr>
                                      <p:tavLst>
                                        <p:tav tm="0">
                                          <p:val>
                                            <p:fltVal val="0"/>
                                          </p:val>
                                        </p:tav>
                                        <p:tav tm="100000">
                                          <p:val>
                                            <p:strVal val="#ppt_w"/>
                                          </p:val>
                                        </p:tav>
                                      </p:tavLst>
                                    </p:anim>
                                    <p:anim calcmode="lin" valueType="num">
                                      <p:cBhvr>
                                        <p:cTn id="79" dur="1000" fill="hold"/>
                                        <p:tgtEl>
                                          <p:spTgt spid="21"/>
                                        </p:tgtEl>
                                        <p:attrNameLst>
                                          <p:attrName>ppt_h</p:attrName>
                                        </p:attrNameLst>
                                      </p:cBhvr>
                                      <p:tavLst>
                                        <p:tav tm="0">
                                          <p:val>
                                            <p:fltVal val="0"/>
                                          </p:val>
                                        </p:tav>
                                        <p:tav tm="100000">
                                          <p:val>
                                            <p:strVal val="#ppt_h"/>
                                          </p:val>
                                        </p:tav>
                                      </p:tavLst>
                                    </p:anim>
                                    <p:anim calcmode="lin" valueType="num">
                                      <p:cBhvr>
                                        <p:cTn id="80" dur="1000" fill="hold"/>
                                        <p:tgtEl>
                                          <p:spTgt spid="21"/>
                                        </p:tgtEl>
                                        <p:attrNameLst>
                                          <p:attrName>style.rotation</p:attrName>
                                        </p:attrNameLst>
                                      </p:cBhvr>
                                      <p:tavLst>
                                        <p:tav tm="0">
                                          <p:val>
                                            <p:fltVal val="90"/>
                                          </p:val>
                                        </p:tav>
                                        <p:tav tm="100000">
                                          <p:val>
                                            <p:fltVal val="0"/>
                                          </p:val>
                                        </p:tav>
                                      </p:tavLst>
                                    </p:anim>
                                    <p:animEffect transition="in" filter="fade">
                                      <p:cBhvr>
                                        <p:cTn id="81"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P spid="6" grpId="0" build="p"/>
      <p:bldP spid="7" grpId="0" build="p"/>
      <p:bldP spid="8" grpId="0" build="p"/>
      <p:bldP spid="11" grpId="0" animBg="1"/>
      <p:bldP spid="12" grpId="0" animBg="1"/>
      <p:bldP spid="14" grpId="0" animBg="1"/>
      <p:bldP spid="15" grpId="0" animBg="1"/>
      <p:bldP spid="18" grpId="0" animBg="1"/>
      <p:bldP spid="19" grpId="0" animBg="1"/>
      <p:bldP spid="20" grpId="0" animBg="1"/>
      <p:bldP spid="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6724" y="2724150"/>
            <a:ext cx="5476875" cy="4133850"/>
          </a:xfrm>
          <a:prstGeom prst="rect">
            <a:avLst/>
          </a:prstGeom>
        </p:spPr>
      </p:pic>
      <p:sp>
        <p:nvSpPr>
          <p:cNvPr id="3" name="Cloud Callout 2"/>
          <p:cNvSpPr/>
          <p:nvPr/>
        </p:nvSpPr>
        <p:spPr>
          <a:xfrm>
            <a:off x="5795890" y="166321"/>
            <a:ext cx="5130018" cy="2686929"/>
          </a:xfrm>
          <a:prstGeom prst="cloudCallou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800" dirty="0" err="1" smtClean="0">
                <a:latin typeface="Calibri" panose="020F0502020204030204" pitchFamily="34" charset="0"/>
                <a:cs typeface="Calibri" panose="020F0502020204030204" pitchFamily="34" charset="0"/>
              </a:rPr>
              <a:t>Nguyên</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nhân</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của</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sự</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hình</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thành</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độc</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quyền</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30040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578</TotalTime>
  <Words>1957</Words>
  <Application>Microsoft Office PowerPoint</Application>
  <PresentationFormat>Widescreen</PresentationFormat>
  <Paragraphs>171</Paragraphs>
  <Slides>31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Cambria</vt:lpstr>
      <vt:lpstr>Century Gothic</vt:lpstr>
      <vt:lpstr>Times New Roman</vt:lpstr>
      <vt:lpstr>Vapor Trail</vt:lpstr>
      <vt:lpstr>Kinh tế chính trị mác - Lênin</vt:lpstr>
      <vt:lpstr>PowerPoint Presentation</vt:lpstr>
      <vt:lpstr>PowerPoint Presentation</vt:lpstr>
      <vt:lpstr>PowerPoint Presentation</vt:lpstr>
      <vt:lpstr>PowerPoint Presentation</vt:lpstr>
      <vt:lpstr>Độc quyền</vt:lpstr>
      <vt:lpstr>2</vt:lpstr>
      <vt:lpstr>Các loại cạnh tranh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 FOR WATCHING</vt:lpstr>
    </vt:vector>
  </TitlesOfParts>
  <Company>oprekin.com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Kinh tế chính trị mác - Lênin</dc:title>
  <dc:creator>Khanhvd</dc:creator>
  <cp:lastModifiedBy>Khanhvd</cp:lastModifiedBy>
  <cp:revision>67</cp:revision>
  <dcterms:created xsi:type="dcterms:W3CDTF">2021-03-20T06:28:26Z</dcterms:created>
  <dcterms:modified xsi:type="dcterms:W3CDTF">2021-03-21T05:17:04Z</dcterms:modified>
</cp:coreProperties>
</file>