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71" r:id="rId5"/>
    <p:sldId id="258" r:id="rId6"/>
    <p:sldId id="265" r:id="rId7"/>
    <p:sldId id="266" r:id="rId8"/>
    <p:sldId id="267" r:id="rId9"/>
    <p:sldId id="263" r:id="rId10"/>
    <p:sldId id="262" r:id="rId11"/>
    <p:sldId id="264" r:id="rId12"/>
    <p:sldId id="268" r:id="rId13"/>
    <p:sldId id="270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Admin\Pictures\&#273;&#7897;c%20quy&#7873;n%202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651760"/>
            <a:ext cx="9448800" cy="86565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Kinh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tế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chính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trị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mác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-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Lênin</a:t>
            </a:r>
            <a:endParaRPr lang="en-US" sz="4800" b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7414"/>
            <a:ext cx="9448800" cy="685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NHÓM 5 – LỚP 65ME1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58126" y="1386575"/>
            <a:ext cx="6527409" cy="407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LLSX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dưới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KHKT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8126" y="1924114"/>
            <a:ext cx="6527409" cy="716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kỷ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XIX,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tựu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KHKT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móc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đời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8126" y="2814349"/>
            <a:ext cx="6527409" cy="724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: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thặng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,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,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,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8126" y="3703940"/>
            <a:ext cx="6527409" cy="3974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do gay </a:t>
            </a:r>
            <a:r>
              <a:rPr lang="en-US" dirty="0" err="1" smtClean="0"/>
              <a:t>gắt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8126" y="4264027"/>
            <a:ext cx="6527409" cy="3820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Khủng</a:t>
            </a:r>
            <a:r>
              <a:rPr lang="en-US" dirty="0" smtClean="0"/>
              <a:t> </a:t>
            </a:r>
            <a:r>
              <a:rPr lang="en-US" dirty="0" err="1" smtClean="0"/>
              <a:t>hoảng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1873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8126" y="4849137"/>
            <a:ext cx="6527409" cy="3820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tin </a:t>
            </a:r>
            <a:r>
              <a:rPr lang="en-US" dirty="0" err="1" smtClean="0"/>
              <a:t>dụng</a:t>
            </a:r>
            <a:r>
              <a:rPr lang="en-US" dirty="0" smtClean="0"/>
              <a:t> TBCN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 flipH="1">
            <a:off x="7512141" y="1386575"/>
            <a:ext cx="1322364" cy="384459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8834505" y="848107"/>
            <a:ext cx="3244948" cy="4656827"/>
          </a:xfrm>
          <a:prstGeom prst="irregularSeal1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Sự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đời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tổ</a:t>
            </a:r>
            <a:r>
              <a:rPr lang="en-US" sz="1600" dirty="0" smtClean="0"/>
              <a:t> </a:t>
            </a: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độc</a:t>
            </a:r>
            <a:r>
              <a:rPr lang="en-US" sz="1600" dirty="0" smtClean="0"/>
              <a:t> </a:t>
            </a:r>
            <a:r>
              <a:rPr lang="en-US" sz="1600" dirty="0" err="1" smtClean="0"/>
              <a:t>quyền</a:t>
            </a:r>
            <a:endParaRPr lang="en-US" sz="1600" dirty="0" smtClean="0"/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Cuối</a:t>
            </a:r>
            <a:r>
              <a:rPr lang="en-US" sz="1600" dirty="0" smtClean="0"/>
              <a:t> </a:t>
            </a:r>
            <a:r>
              <a:rPr lang="en-US" sz="1600" dirty="0" err="1" smtClean="0"/>
              <a:t>thế</a:t>
            </a:r>
            <a:r>
              <a:rPr lang="en-US" sz="1600" dirty="0" smtClean="0"/>
              <a:t> </a:t>
            </a:r>
            <a:r>
              <a:rPr lang="en-US" sz="1600" dirty="0" err="1" smtClean="0"/>
              <a:t>kỷ</a:t>
            </a:r>
            <a:r>
              <a:rPr lang="en-US" sz="1600" dirty="0" smtClean="0"/>
              <a:t> XIX – </a:t>
            </a:r>
            <a:r>
              <a:rPr lang="en-US" sz="1600" dirty="0" err="1" smtClean="0"/>
              <a:t>đầu</a:t>
            </a:r>
            <a:r>
              <a:rPr lang="en-US" sz="1600" dirty="0" smtClean="0"/>
              <a:t> </a:t>
            </a:r>
            <a:r>
              <a:rPr lang="en-US" sz="1600" dirty="0" err="1" smtClean="0"/>
              <a:t>thế</a:t>
            </a:r>
            <a:r>
              <a:rPr lang="en-US" sz="1600" dirty="0" smtClean="0"/>
              <a:t> </a:t>
            </a:r>
            <a:r>
              <a:rPr lang="en-US" sz="1600" dirty="0" err="1" smtClean="0"/>
              <a:t>kỷ</a:t>
            </a:r>
            <a:r>
              <a:rPr lang="en-US" sz="1600" dirty="0" smtClean="0"/>
              <a:t> XX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92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27410" y="281355"/>
            <a:ext cx="4487593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TÍCH CỰC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61478"/>
            <a:ext cx="9087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nghiên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KHKT,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thúc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đẩy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3157" y="1994219"/>
            <a:ext cx="384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suất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lao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nâng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lực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cạnh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tổ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8451" y="5186146"/>
            <a:ext cx="4853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Góp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đẩy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đại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7" y="1885013"/>
            <a:ext cx="2271931" cy="15476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3" y="3155239"/>
            <a:ext cx="2986778" cy="30834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77" y="3023652"/>
            <a:ext cx="3784209" cy="32150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52" y="1857155"/>
            <a:ext cx="495182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27410" y="281355"/>
            <a:ext cx="4487593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TIÊU CỰC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11" y="1076009"/>
            <a:ext cx="24574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5" y="268419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378" y="2465875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98" y="4077106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67753" y="230540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Vì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phải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chịu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sức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ép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cạnh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tranh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nên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doanh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nghiệp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độc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quyền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động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lực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cải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tiến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kỹ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thuật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cắt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chi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phí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đầu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tư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triển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công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nghệ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7753" y="154736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Kìm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hãm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kìm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hãm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27410" y="281355"/>
            <a:ext cx="4487593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TIÊU CỰC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367753" y="23054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doanh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nghiệp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phân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phối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hoặc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sản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xuất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đủ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sức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mạnh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thế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lực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thể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chi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phối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giá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cả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sản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phẩm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mình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thị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trường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67753" y="1464719"/>
            <a:ext cx="65616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cạnh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hảo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gây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thiệt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hại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ng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ời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9" y="4586067"/>
            <a:ext cx="2588407" cy="16659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9" y="2557682"/>
            <a:ext cx="2588407" cy="20283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26" y="3423096"/>
            <a:ext cx="3758584" cy="25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27410" y="281355"/>
            <a:ext cx="4487593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TIÊU CỰC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23206" y="226645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Vì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mục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đích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lợi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nhuận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độc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quyền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tổ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độc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quyền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mình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phải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vì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lợi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ích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đông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nhân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dân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23206" y="1366237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phối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giầu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nghèo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753" y="3571582"/>
            <a:ext cx="4149970" cy="2982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8" y="696853"/>
            <a:ext cx="55054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1240972" y="2364377"/>
            <a:ext cx="9692640" cy="1867989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smtClean="0">
                <a:solidFill>
                  <a:srgbClr val="0070C0"/>
                </a:solidFill>
              </a:rPr>
              <a:t>NHỮNG ĐẶC ĐIỂM CỦA ĐỘC QUYỀN TRONG CHỦ NGHĨA TƯ BẢN</a:t>
            </a:r>
            <a:endParaRPr lang="en-US" sz="4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2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45874" y="796834"/>
            <a:ext cx="7315200" cy="9274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ĐẶC ĐIỂM 1: TẬP TRUNG SẢN XUẤT VÀ CÁC TỔ CHỨC ĐỘC QUYỀN</a:t>
            </a:r>
            <a:endParaRPr lang="en-US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2168434" y="2155371"/>
            <a:ext cx="2116183" cy="11625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4284617" y="2736669"/>
            <a:ext cx="1685109" cy="6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Alternate Process 5"/>
          <p:cNvSpPr/>
          <p:nvPr/>
        </p:nvSpPr>
        <p:spPr>
          <a:xfrm>
            <a:off x="5969725" y="2338251"/>
            <a:ext cx="1881051" cy="97971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Xí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4284617" y="3317966"/>
            <a:ext cx="1685108" cy="992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/>
          <p:cNvSpPr/>
          <p:nvPr/>
        </p:nvSpPr>
        <p:spPr>
          <a:xfrm>
            <a:off x="5969725" y="3709851"/>
            <a:ext cx="1881051" cy="1045029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8085908" y="2586446"/>
            <a:ext cx="496389" cy="20116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2297" y="2586446"/>
            <a:ext cx="2821577" cy="20116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4"/>
          </p:cNvCxnSpPr>
          <p:nvPr/>
        </p:nvCxnSpPr>
        <p:spPr>
          <a:xfrm>
            <a:off x="9993086" y="4598126"/>
            <a:ext cx="0" cy="431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85909" y="5029200"/>
            <a:ext cx="3775166" cy="1580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Tổ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chức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độc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quyền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đời</a:t>
            </a:r>
            <a:endParaRPr lang="en-US" sz="3600" b="1" dirty="0"/>
          </a:p>
        </p:txBody>
      </p:sp>
      <p:sp>
        <p:nvSpPr>
          <p:cNvPr id="18" name="Left Arrow 17"/>
          <p:cNvSpPr/>
          <p:nvPr/>
        </p:nvSpPr>
        <p:spPr>
          <a:xfrm>
            <a:off x="7132320" y="5747657"/>
            <a:ext cx="953588" cy="156754"/>
          </a:xfrm>
          <a:prstGeom prst="lef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96389" y="5029200"/>
            <a:ext cx="6635930" cy="158060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 smtClean="0">
                <a:solidFill>
                  <a:schemeClr val="accent2"/>
                </a:solidFill>
              </a:rPr>
              <a:t>Là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tổ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chức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liên</a:t>
            </a:r>
            <a:r>
              <a:rPr lang="en-US" sz="2400" b="1" i="1" dirty="0" smtClean="0">
                <a:solidFill>
                  <a:schemeClr val="accent2"/>
                </a:solidFill>
              </a:rPr>
              <a:t> minh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giữa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các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nhà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tư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bản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lớn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để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tập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trung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trong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tay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phần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lớn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việc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sản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xuất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và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tiêu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thụ</a:t>
            </a:r>
            <a:r>
              <a:rPr lang="en-US" sz="2400" b="1" i="1" dirty="0" smtClean="0">
                <a:solidFill>
                  <a:schemeClr val="accent2"/>
                </a:solidFill>
              </a:rPr>
              <a:t> 1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số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loại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hàng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hóa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nhằm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thu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lợi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độc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quyền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cao</a:t>
            </a:r>
            <a:endParaRPr lang="en-US" sz="24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112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Sequential Access Storage 2"/>
          <p:cNvSpPr/>
          <p:nvPr/>
        </p:nvSpPr>
        <p:spPr>
          <a:xfrm>
            <a:off x="733480" y="2423159"/>
            <a:ext cx="2715768" cy="2050869"/>
          </a:xfrm>
          <a:prstGeom prst="flowChartMagnetic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Các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hình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thức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cơ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bản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tổ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chức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độc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quyền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Right Arrow Callout 3"/>
          <p:cNvSpPr/>
          <p:nvPr/>
        </p:nvSpPr>
        <p:spPr>
          <a:xfrm>
            <a:off x="3449248" y="3677193"/>
            <a:ext cx="1738667" cy="796835"/>
          </a:xfrm>
          <a:prstGeom prst="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Cartel</a:t>
            </a:r>
            <a:endParaRPr lang="en-US" dirty="0"/>
          </a:p>
        </p:txBody>
      </p:sp>
      <p:sp>
        <p:nvSpPr>
          <p:cNvPr id="5" name="Right Arrow Callout 4"/>
          <p:cNvSpPr/>
          <p:nvPr/>
        </p:nvSpPr>
        <p:spPr>
          <a:xfrm>
            <a:off x="5187915" y="3618410"/>
            <a:ext cx="1985554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syndicate</a:t>
            </a:r>
            <a:endParaRPr lang="en-US" dirty="0"/>
          </a:p>
        </p:txBody>
      </p:sp>
      <p:sp>
        <p:nvSpPr>
          <p:cNvPr id="6" name="Right Arrow Callout 5"/>
          <p:cNvSpPr/>
          <p:nvPr/>
        </p:nvSpPr>
        <p:spPr>
          <a:xfrm>
            <a:off x="7173469" y="3618410"/>
            <a:ext cx="1672046" cy="914400"/>
          </a:xfrm>
          <a:prstGeom prst="rightArrow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trust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8845515" y="3618410"/>
            <a:ext cx="2142308" cy="914400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7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3585"/>
              </p:ext>
            </p:extLst>
          </p:nvPr>
        </p:nvGraphicFramePr>
        <p:xfrm>
          <a:off x="1058093" y="719666"/>
          <a:ext cx="10228215" cy="3094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405">
                  <a:extLst>
                    <a:ext uri="{9D8B030D-6E8A-4147-A177-3AD203B41FA5}">
                      <a16:colId xmlns:a16="http://schemas.microsoft.com/office/drawing/2014/main" val="1255180017"/>
                    </a:ext>
                  </a:extLst>
                </a:gridCol>
                <a:gridCol w="3409405">
                  <a:extLst>
                    <a:ext uri="{9D8B030D-6E8A-4147-A177-3AD203B41FA5}">
                      <a16:colId xmlns:a16="http://schemas.microsoft.com/office/drawing/2014/main" val="3022725873"/>
                    </a:ext>
                  </a:extLst>
                </a:gridCol>
                <a:gridCol w="3409405">
                  <a:extLst>
                    <a:ext uri="{9D8B030D-6E8A-4147-A177-3AD203B41FA5}">
                      <a16:colId xmlns:a16="http://schemas.microsoft.com/office/drawing/2014/main" val="3984418097"/>
                    </a:ext>
                  </a:extLst>
                </a:gridCol>
              </a:tblGrid>
              <a:tr h="10315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Hình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thức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tổ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chức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độc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quyền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Liên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kết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Độc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lập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07062"/>
                  </a:ext>
                </a:extLst>
              </a:tr>
              <a:tr h="1031563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/>
                        <a:t>Cartel</a:t>
                      </a:r>
                      <a:endParaRPr lang="en-US" sz="3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Giá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cả</a:t>
                      </a:r>
                      <a:r>
                        <a:rPr lang="en-US" sz="2400" b="1" baseline="0" dirty="0" smtClean="0"/>
                        <a:t>, </a:t>
                      </a:r>
                      <a:r>
                        <a:rPr lang="en-US" sz="2400" b="1" baseline="0" dirty="0" err="1" smtClean="0"/>
                        <a:t>sản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lượng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err="1" smtClean="0"/>
                        <a:t>Sản</a:t>
                      </a:r>
                      <a:r>
                        <a:rPr lang="en-US" sz="2400" b="1" i="0" dirty="0" smtClean="0"/>
                        <a:t> </a:t>
                      </a:r>
                      <a:r>
                        <a:rPr lang="en-US" sz="2400" b="1" i="0" dirty="0" err="1" smtClean="0"/>
                        <a:t>xuất</a:t>
                      </a:r>
                      <a:r>
                        <a:rPr lang="en-US" sz="2400" b="1" i="0" baseline="0" dirty="0" smtClean="0"/>
                        <a:t>, </a:t>
                      </a:r>
                      <a:r>
                        <a:rPr lang="en-US" sz="2400" b="1" i="0" baseline="0" dirty="0" err="1" smtClean="0"/>
                        <a:t>tiêu</a:t>
                      </a:r>
                      <a:r>
                        <a:rPr lang="en-US" sz="2400" b="1" i="0" baseline="0" dirty="0" smtClean="0"/>
                        <a:t> </a:t>
                      </a:r>
                      <a:r>
                        <a:rPr lang="en-US" sz="2400" b="1" i="0" baseline="0" dirty="0" err="1" smtClean="0"/>
                        <a:t>thụ</a:t>
                      </a:r>
                      <a:endParaRPr lang="en-US" sz="24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22157"/>
                  </a:ext>
                </a:extLst>
              </a:tr>
              <a:tr h="1031563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/>
                        <a:t>syndicate</a:t>
                      </a:r>
                      <a:endParaRPr lang="en-US" sz="3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HĐQT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điều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hành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mua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bán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Sản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xuất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5642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58093" y="3814355"/>
            <a:ext cx="3386907" cy="9608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TRUST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4445000" y="3814354"/>
            <a:ext cx="6841308" cy="960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HĐQT ĐIỀU HÀNH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058093" y="4775199"/>
            <a:ext cx="3386907" cy="8255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consortium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4445000" y="4775199"/>
            <a:ext cx="6841308" cy="8255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Liên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giữa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tổ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độc</a:t>
            </a:r>
            <a:r>
              <a:rPr lang="en-US" b="1" dirty="0" smtClean="0"/>
              <a:t> </a:t>
            </a:r>
            <a:r>
              <a:rPr lang="en-US" b="1" dirty="0" err="1" smtClean="0"/>
              <a:t>quyền</a:t>
            </a:r>
            <a:r>
              <a:rPr lang="en-US" b="1" dirty="0" smtClean="0"/>
              <a:t> ở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ngành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liên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đến</a:t>
            </a:r>
            <a:r>
              <a:rPr lang="en-US" b="1" dirty="0" smtClean="0"/>
              <a:t> </a:t>
            </a:r>
            <a:r>
              <a:rPr lang="en-US" b="1" dirty="0" err="1" smtClean="0"/>
              <a:t>kinh</a:t>
            </a:r>
            <a:r>
              <a:rPr lang="en-US" b="1" dirty="0" smtClean="0"/>
              <a:t> </a:t>
            </a:r>
            <a:r>
              <a:rPr lang="en-US" b="1" dirty="0" err="1" smtClean="0"/>
              <a:t>tế</a:t>
            </a:r>
            <a:r>
              <a:rPr lang="en-US" b="1" dirty="0" smtClean="0"/>
              <a:t>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4057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740400" y="520700"/>
            <a:ext cx="6261100" cy="15367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 smtClean="0"/>
              <a:t>Do </a:t>
            </a:r>
            <a:r>
              <a:rPr lang="en-US" b="1" i="1" u="sng" dirty="0" err="1" smtClean="0"/>
              <a:t>sự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phát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triển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của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lực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lượng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sản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xuất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khoa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học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công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nghệ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nên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đã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xuất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hiện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những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hình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thức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tổ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chức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độc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quyền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mới</a:t>
            </a:r>
            <a:endParaRPr lang="en-US" b="1" i="1" u="sng" dirty="0"/>
          </a:p>
        </p:txBody>
      </p:sp>
      <p:sp>
        <p:nvSpPr>
          <p:cNvPr id="5" name="Down Arrow 4"/>
          <p:cNvSpPr/>
          <p:nvPr/>
        </p:nvSpPr>
        <p:spPr>
          <a:xfrm>
            <a:off x="6337300" y="2057400"/>
            <a:ext cx="4953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89668"/>
              </p:ext>
            </p:extLst>
          </p:nvPr>
        </p:nvGraphicFramePr>
        <p:xfrm>
          <a:off x="812800" y="2679700"/>
          <a:ext cx="1107440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502">
                  <a:extLst>
                    <a:ext uri="{9D8B030D-6E8A-4147-A177-3AD203B41FA5}">
                      <a16:colId xmlns:a16="http://schemas.microsoft.com/office/drawing/2014/main" val="3832630548"/>
                    </a:ext>
                  </a:extLst>
                </a:gridCol>
                <a:gridCol w="8396898">
                  <a:extLst>
                    <a:ext uri="{9D8B030D-6E8A-4147-A177-3AD203B41FA5}">
                      <a16:colId xmlns:a16="http://schemas.microsoft.com/office/drawing/2014/main" val="884561822"/>
                    </a:ext>
                  </a:extLst>
                </a:gridCol>
              </a:tblGrid>
              <a:tr h="154940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concern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Tổ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quyền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ngành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nghiệp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hệ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những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bố</a:t>
                      </a:r>
                      <a:r>
                        <a:rPr lang="en-US" baseline="0" dirty="0" smtClean="0"/>
                        <a:t> ở </a:t>
                      </a:r>
                      <a:r>
                        <a:rPr lang="en-US" baseline="0" dirty="0" err="1" smtClean="0"/>
                        <a:t>nhiều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nước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71380"/>
                  </a:ext>
                </a:extLst>
              </a:tr>
              <a:tr h="15494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Conglomerate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hợp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chục</a:t>
                      </a:r>
                      <a:r>
                        <a:rPr lang="en-US" baseline="0" dirty="0" smtClean="0"/>
                        <a:t> hang </a:t>
                      </a:r>
                      <a:r>
                        <a:rPr lang="en-US" baseline="0" dirty="0" err="1" smtClean="0"/>
                        <a:t>vừa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nhỏ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tiếp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r>
                        <a:rPr lang="en-US" baseline="0" dirty="0" smtClean="0"/>
                        <a:t>. </a:t>
                      </a:r>
                      <a:r>
                        <a:rPr lang="en-US" baseline="0" dirty="0" err="1" smtClean="0"/>
                        <a:t>Mục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khoán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64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31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74998"/>
              </p:ext>
            </p:extLst>
          </p:nvPr>
        </p:nvGraphicFramePr>
        <p:xfrm>
          <a:off x="2032000" y="2015545"/>
          <a:ext cx="8038684" cy="32696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3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MSSV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Họ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và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221065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Trịnh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Xuân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Tùng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Văn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Cành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37365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Vũ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Mạnh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106565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Nam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Khánh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119965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Lưu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Hữu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Lộc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150265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Quang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Nhã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Phal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Prospich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ubtitle 2"/>
          <p:cNvSpPr txBox="1">
            <a:spLocks/>
          </p:cNvSpPr>
          <p:nvPr/>
        </p:nvSpPr>
        <p:spPr>
          <a:xfrm>
            <a:off x="2011680" y="1224380"/>
            <a:ext cx="8060788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NHÓM 5 – LỚP 65ME1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5800" y="1524000"/>
            <a:ext cx="6477000" cy="9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own Arrow Callout 2"/>
          <p:cNvSpPr/>
          <p:nvPr/>
        </p:nvSpPr>
        <p:spPr>
          <a:xfrm>
            <a:off x="6007100" y="2501900"/>
            <a:ext cx="1168400" cy="1371600"/>
          </a:xfrm>
          <a:prstGeom prst="down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do: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5858"/>
              </p:ext>
            </p:extLst>
          </p:nvPr>
        </p:nvGraphicFramePr>
        <p:xfrm>
          <a:off x="2527300" y="3873500"/>
          <a:ext cx="8128000" cy="173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098846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46383923"/>
                    </a:ext>
                  </a:extLst>
                </a:gridCol>
              </a:tblGrid>
              <a:tr h="168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1:các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quyền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mở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rộng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nói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nói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riêng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 </a:t>
                      </a:r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nhayh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cảm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dễ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phẩm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lượng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nguồn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chế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15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83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168900" y="355600"/>
            <a:ext cx="67945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2: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phiệt</a:t>
            </a:r>
            <a:r>
              <a:rPr lang="en-US" dirty="0" smtClean="0"/>
              <a:t> chi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3955" y="2194559"/>
            <a:ext cx="2103120" cy="1580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Tích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tụ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tập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trung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ngân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hàng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2717075" y="2984862"/>
            <a:ext cx="1058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75166" y="2090058"/>
            <a:ext cx="2338251" cy="16851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Ngân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hàng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vừa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và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nhỏ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6113417" y="2442754"/>
            <a:ext cx="914400" cy="48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040879" y="2090058"/>
            <a:ext cx="2325189" cy="1064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Bị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hoặc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6113417" y="2932612"/>
            <a:ext cx="914400" cy="111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40878" y="3631474"/>
            <a:ext cx="1802675" cy="757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Sát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nhập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9366068" y="2560320"/>
            <a:ext cx="470263" cy="1489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856614" y="4049486"/>
            <a:ext cx="522516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1"/>
          </p:cNvCxnSpPr>
          <p:nvPr/>
        </p:nvCxnSpPr>
        <p:spPr>
          <a:xfrm rot="10800000" flipH="1" flipV="1">
            <a:off x="9836331" y="3304902"/>
            <a:ext cx="822960" cy="1815739"/>
          </a:xfrm>
          <a:prstGeom prst="bentConnector4">
            <a:avLst>
              <a:gd name="adj1" fmla="val 793"/>
              <a:gd name="adj2" fmla="val 36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601199" y="5120642"/>
            <a:ext cx="2116184" cy="1319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 smtClean="0"/>
              <a:t>Ngân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hàng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lớn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79323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3892729" y="1273632"/>
            <a:ext cx="1018903" cy="92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cũ</a:t>
            </a:r>
            <a:endParaRPr lang="en-US" sz="3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56261" y="3871445"/>
            <a:ext cx="1110343" cy="96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92729" y="4352351"/>
            <a:ext cx="1058091" cy="927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Mới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5956662" y="727833"/>
            <a:ext cx="3683726" cy="16271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Trung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gian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trong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thanh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toán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tín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dụng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2066" y="2540727"/>
            <a:ext cx="2534195" cy="13307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/>
              <a:t>vai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trò</a:t>
            </a:r>
            <a:endParaRPr lang="en-US" sz="48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782385" y="1861458"/>
            <a:ext cx="1084219" cy="67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6"/>
          </p:cNvCxnSpPr>
          <p:nvPr/>
        </p:nvCxnSpPr>
        <p:spPr>
          <a:xfrm>
            <a:off x="4911632" y="1737362"/>
            <a:ext cx="1045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715688" y="3997234"/>
            <a:ext cx="718459" cy="48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434147" y="3605348"/>
            <a:ext cx="4911636" cy="10095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Thâm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nhập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vào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các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tổ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chức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độc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quyền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để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giám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sát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18" idx="5"/>
          </p:cNvCxnSpPr>
          <p:nvPr/>
        </p:nvCxnSpPr>
        <p:spPr>
          <a:xfrm>
            <a:off x="4795866" y="5143988"/>
            <a:ext cx="494591" cy="45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290457" y="5143988"/>
            <a:ext cx="5055326" cy="9563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Trực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tiếp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đầu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tư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vào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công</a:t>
            </a:r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</a:rPr>
              <a:t>nghiệp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3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668" y="2489982"/>
            <a:ext cx="9448800" cy="1025978"/>
          </a:xfrm>
        </p:spPr>
        <p:txBody>
          <a:bodyPr/>
          <a:lstStyle/>
          <a:p>
            <a:pPr algn="ctr"/>
            <a:r>
              <a:rPr lang="en-US" dirty="0" smtClean="0"/>
              <a:t>THANKS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6482" y="1253835"/>
            <a:ext cx="4665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CHƯƠNG 4</a:t>
            </a:r>
            <a:endParaRPr lang="en-US" sz="4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6137" y="2084832"/>
            <a:ext cx="10186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CẠNH TRANH VÀ ĐỘC QUYỀN TRONG NỀN KINH TẾ THỊ TRƯỜNG</a:t>
            </a:r>
            <a:endParaRPr lang="en-US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268" y="846537"/>
            <a:ext cx="889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C.Mác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Ph.Ăngghen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1951" y="1608331"/>
            <a:ext cx="1107127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cạnh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dễn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tụ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tụ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56" y="3266470"/>
            <a:ext cx="5668603" cy="25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07" y="3609696"/>
            <a:ext cx="4303628" cy="3248304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6623221" y="518983"/>
            <a:ext cx="5313406" cy="2787873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Độc</a:t>
            </a:r>
            <a:r>
              <a:rPr lang="en-US" sz="3200" dirty="0" smtClean="0"/>
              <a:t> </a:t>
            </a:r>
            <a:r>
              <a:rPr lang="en-US" sz="3200" dirty="0" err="1" smtClean="0"/>
              <a:t>quyền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độc</a:t>
            </a:r>
            <a:r>
              <a:rPr lang="en-US" sz="3200" dirty="0" smtClean="0"/>
              <a:t> </a:t>
            </a:r>
            <a:r>
              <a:rPr lang="en-US" sz="3200" dirty="0" err="1" smtClean="0"/>
              <a:t>quyền</a:t>
            </a:r>
            <a:r>
              <a:rPr lang="en-US" sz="3200" dirty="0" smtClean="0"/>
              <a:t> </a:t>
            </a:r>
            <a:r>
              <a:rPr lang="en-US" sz="3200" dirty="0" err="1" smtClean="0"/>
              <a:t>nhà</a:t>
            </a:r>
            <a:r>
              <a:rPr lang="en-US" sz="3200" dirty="0" smtClean="0"/>
              <a:t> </a:t>
            </a:r>
            <a:r>
              <a:rPr lang="en-US" sz="3200" dirty="0" err="1" smtClean="0"/>
              <a:t>nước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nền</a:t>
            </a:r>
            <a:r>
              <a:rPr lang="en-US" sz="3200" dirty="0" smtClean="0"/>
              <a:t> </a:t>
            </a:r>
            <a:r>
              <a:rPr lang="en-US" sz="3200" dirty="0" err="1" smtClean="0"/>
              <a:t>kinh</a:t>
            </a:r>
            <a:r>
              <a:rPr lang="en-US" sz="3200" dirty="0" smtClean="0"/>
              <a:t> </a:t>
            </a:r>
            <a:r>
              <a:rPr lang="en-US" sz="3200" dirty="0" err="1" smtClean="0"/>
              <a:t>tế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endParaRPr lang="en-US" sz="3200" dirty="0"/>
          </a:p>
        </p:txBody>
      </p:sp>
      <p:sp>
        <p:nvSpPr>
          <p:cNvPr id="7" name="Cloud Callout 6"/>
          <p:cNvSpPr/>
          <p:nvPr/>
        </p:nvSpPr>
        <p:spPr>
          <a:xfrm flipH="1">
            <a:off x="247134" y="1912920"/>
            <a:ext cx="6054811" cy="2100649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cạnh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i="1" dirty="0" err="1" smtClean="0">
                <a:solidFill>
                  <a:schemeClr val="accent3">
                    <a:lumMod val="75000"/>
                  </a:schemeClr>
                </a:solidFill>
              </a:rPr>
              <a:t>Độc</a:t>
            </a:r>
            <a:r>
              <a:rPr lang="en-US" sz="54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5400" i="1" dirty="0" err="1" smtClean="0">
                <a:solidFill>
                  <a:schemeClr val="accent3">
                    <a:lumMod val="75000"/>
                  </a:schemeClr>
                </a:solidFill>
              </a:rPr>
              <a:t>quyền</a:t>
            </a:r>
            <a:endParaRPr lang="en-US" sz="54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Là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liên</a:t>
            </a:r>
            <a:r>
              <a:rPr lang="en-US" sz="2400" dirty="0" smtClean="0">
                <a:solidFill>
                  <a:srgbClr val="FFFF00"/>
                </a:solidFill>
              </a:rPr>
              <a:t> minh </a:t>
            </a:r>
            <a:r>
              <a:rPr lang="en-US" sz="2400" dirty="0" err="1" smtClean="0">
                <a:solidFill>
                  <a:srgbClr val="FFFF00"/>
                </a:solidFill>
              </a:rPr>
              <a:t>giữa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các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công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lớn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nắm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trong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tay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phần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lớn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việc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sản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xuất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và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tiêu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thụ</a:t>
            </a:r>
            <a:r>
              <a:rPr lang="en-US" sz="2400" dirty="0" smtClean="0">
                <a:solidFill>
                  <a:srgbClr val="FFFF00"/>
                </a:solidFill>
              </a:rPr>
              <a:t> 1 </a:t>
            </a:r>
            <a:r>
              <a:rPr lang="en-US" sz="2400" dirty="0" err="1" smtClean="0">
                <a:solidFill>
                  <a:srgbClr val="FFFF00"/>
                </a:solidFill>
              </a:rPr>
              <a:t>số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hàng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hóa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có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khả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năng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định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ra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giá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cả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độc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quyền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nhằm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thu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lợi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nhuận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độc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quyền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cao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75" y="1053207"/>
            <a:ext cx="3048000" cy="156071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745" y="1053208"/>
            <a:ext cx="2932430" cy="15607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45" y="2613919"/>
            <a:ext cx="5980430" cy="35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9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10834" y="438148"/>
            <a:ext cx="11830915" cy="300513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6000" dirty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0" y="3443288"/>
            <a:ext cx="12192000" cy="341471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07580" y="1993103"/>
            <a:ext cx="1264441" cy="32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2903" y="1182288"/>
            <a:ext cx="3114676" cy="194310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Giá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cả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độc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quyền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72021" y="1394819"/>
            <a:ext cx="6629403" cy="15823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do </a:t>
            </a:r>
            <a:r>
              <a:rPr lang="en-US" dirty="0" err="1" smtClean="0">
                <a:solidFill>
                  <a:schemeClr val="bg1"/>
                </a:solidFill>
              </a:rPr>
              <a:t>tổ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quyền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áp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đặt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thấp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9654" y="4568427"/>
            <a:ext cx="3114675" cy="18145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Lợi</a:t>
            </a:r>
            <a:r>
              <a:rPr lang="en-US" sz="2800" dirty="0" smtClean="0"/>
              <a:t> </a:t>
            </a:r>
            <a:r>
              <a:rPr lang="en-US" sz="2800" dirty="0" err="1" smtClean="0"/>
              <a:t>nhuận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quyền</a:t>
            </a:r>
            <a:endParaRPr lang="en-US" sz="2800" dirty="0"/>
          </a:p>
          <a:p>
            <a:pPr algn="ctr"/>
            <a:endParaRPr lang="en-US" sz="2800" b="1" dirty="0"/>
          </a:p>
        </p:txBody>
      </p:sp>
      <p:sp>
        <p:nvSpPr>
          <p:cNvPr id="15" name="Right Arrow 14"/>
          <p:cNvSpPr/>
          <p:nvPr/>
        </p:nvSpPr>
        <p:spPr>
          <a:xfrm>
            <a:off x="3504329" y="5350666"/>
            <a:ext cx="1255137" cy="288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772021" y="4757738"/>
            <a:ext cx="6629404" cy="147161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nhuận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nhuận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, do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97" y="472595"/>
            <a:ext cx="11326090" cy="1246909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Các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loại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cạnh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tranh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70365"/>
            <a:ext cx="3456432" cy="95750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Giữa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tổ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chức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độc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quyền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với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doanh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nghiệp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ngoài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độc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quyền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3435927"/>
            <a:ext cx="3456432" cy="2782770"/>
          </a:xfrm>
        </p:spPr>
        <p:txBody>
          <a:bodyPr>
            <a:normAutofit/>
          </a:bodyPr>
          <a:lstStyle/>
          <a:p>
            <a:pPr algn="ctr"/>
            <a:r>
              <a:rPr lang="en-US" sz="1800" dirty="0" err="1" smtClean="0">
                <a:solidFill>
                  <a:srgbClr val="FFFF00"/>
                </a:solidFill>
              </a:rPr>
              <a:t>Các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tổ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chức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độc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quyền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thường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tìm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cách</a:t>
            </a:r>
            <a:r>
              <a:rPr lang="en-US" sz="1800" dirty="0" smtClean="0">
                <a:solidFill>
                  <a:srgbClr val="FFFF00"/>
                </a:solidFill>
              </a:rPr>
              <a:t> chi </a:t>
            </a:r>
            <a:r>
              <a:rPr lang="en-US" sz="1800" dirty="0" err="1" smtClean="0">
                <a:solidFill>
                  <a:srgbClr val="FFFF00"/>
                </a:solidFill>
              </a:rPr>
              <a:t>phối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thôn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tính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các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doanh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nghiệp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ngoài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độc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quyền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bằng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nhiều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cách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để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có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thể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loại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bỏ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chủ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thể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yếu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hơn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khỏi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thị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trường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5488" y="1719504"/>
            <a:ext cx="3456432" cy="775854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Giữa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các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tổ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chức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với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nhau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366858" y="3435927"/>
            <a:ext cx="3456432" cy="2782758"/>
          </a:xfrm>
        </p:spPr>
        <p:txBody>
          <a:bodyPr>
            <a:normAutofit/>
          </a:bodyPr>
          <a:lstStyle/>
          <a:p>
            <a:pPr algn="ctr"/>
            <a:r>
              <a:rPr lang="en-US" sz="1800" dirty="0" err="1" smtClean="0">
                <a:solidFill>
                  <a:schemeClr val="accent2"/>
                </a:solidFill>
              </a:rPr>
              <a:t>Cạnh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tranh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có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nhiều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hình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thức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như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cạnh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tranh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giữa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các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tổ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chức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độc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quyền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trong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cùng</a:t>
            </a:r>
            <a:r>
              <a:rPr lang="en-US" sz="1800" dirty="0" smtClean="0">
                <a:solidFill>
                  <a:schemeClr val="accent2"/>
                </a:solidFill>
              </a:rPr>
              <a:t> 1 </a:t>
            </a:r>
            <a:r>
              <a:rPr lang="en-US" sz="1800" dirty="0" err="1" smtClean="0">
                <a:solidFill>
                  <a:schemeClr val="accent2"/>
                </a:solidFill>
              </a:rPr>
              <a:t>ngành</a:t>
            </a:r>
            <a:r>
              <a:rPr lang="en-US" sz="1800" dirty="0" smtClean="0">
                <a:solidFill>
                  <a:schemeClr val="accent2"/>
                </a:solidFill>
              </a:rPr>
              <a:t>, </a:t>
            </a:r>
            <a:r>
              <a:rPr lang="en-US" sz="1800" dirty="0" err="1" smtClean="0">
                <a:solidFill>
                  <a:schemeClr val="accent2"/>
                </a:solidFill>
              </a:rPr>
              <a:t>kết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thúc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bằng</a:t>
            </a:r>
            <a:r>
              <a:rPr lang="en-US" sz="1800" dirty="0" smtClean="0">
                <a:solidFill>
                  <a:schemeClr val="accent2"/>
                </a:solidFill>
              </a:rPr>
              <a:t> 1 </a:t>
            </a:r>
            <a:r>
              <a:rPr lang="en-US" sz="1800" dirty="0" err="1" smtClean="0">
                <a:solidFill>
                  <a:schemeClr val="accent2"/>
                </a:solidFill>
              </a:rPr>
              <a:t>sự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thỏa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hiệp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hoặc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sự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phá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sản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của</a:t>
            </a:r>
            <a:r>
              <a:rPr lang="en-US" sz="1800" dirty="0" smtClean="0">
                <a:solidFill>
                  <a:schemeClr val="accent2"/>
                </a:solidFill>
              </a:rPr>
              <a:t> 1 </a:t>
            </a:r>
            <a:r>
              <a:rPr lang="en-US" sz="1800" dirty="0" err="1" smtClean="0">
                <a:solidFill>
                  <a:schemeClr val="accent2"/>
                </a:solidFill>
              </a:rPr>
              <a:t>bên</a:t>
            </a:r>
            <a:r>
              <a:rPr lang="en-US" sz="1800" dirty="0" smtClean="0">
                <a:solidFill>
                  <a:schemeClr val="accent2"/>
                </a:solidFill>
              </a:rPr>
              <a:t>, </a:t>
            </a:r>
            <a:r>
              <a:rPr lang="en-US" sz="1800" dirty="0" err="1" smtClean="0">
                <a:solidFill>
                  <a:schemeClr val="accent2"/>
                </a:solidFill>
              </a:rPr>
              <a:t>cạnh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tranh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giữa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các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tổ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chức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độc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quyền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khác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ngành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có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liên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quan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về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nguồn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lực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đầu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vào</a:t>
            </a:r>
            <a:r>
              <a:rPr lang="en-US" sz="1800" dirty="0" smtClean="0">
                <a:solidFill>
                  <a:schemeClr val="accent2"/>
                </a:solidFill>
              </a:rPr>
              <a:t>….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051800" y="1413164"/>
            <a:ext cx="3456432" cy="955963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nội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bộ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độc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quyền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051800" y="3435926"/>
            <a:ext cx="3456432" cy="3314132"/>
          </a:xfrm>
        </p:spPr>
        <p:txBody>
          <a:bodyPr>
            <a:normAutofit/>
          </a:bodyPr>
          <a:lstStyle/>
          <a:p>
            <a:pPr algn="ctr"/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Những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doanh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nghiệp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tham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gia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tổ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chức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độc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quyền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cũng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có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thể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cạnh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tranh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với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nhau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để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dành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lợi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thế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trong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hệ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thống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Các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thành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viên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trong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tổ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chức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độc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quyền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cạnh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tranh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nhau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chiếm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tỉ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lệ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cổ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phần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khống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chế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từ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đó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chiếm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địa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vị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chi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phối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và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phân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chia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lợi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hơn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147455" y="2819400"/>
            <a:ext cx="484632" cy="616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749637" y="2479963"/>
            <a:ext cx="665018" cy="955963"/>
          </a:xfrm>
          <a:prstGeom prst="downArrow">
            <a:avLst>
              <a:gd name="adj1" fmla="val 50000"/>
              <a:gd name="adj2" fmla="val 6025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Right Arrow 13"/>
          <p:cNvSpPr/>
          <p:nvPr/>
        </p:nvSpPr>
        <p:spPr>
          <a:xfrm>
            <a:off x="272197" y="858982"/>
            <a:ext cx="600639" cy="1011383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860472" y="1385455"/>
            <a:ext cx="443347" cy="33404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>
            <a:off x="11222181" y="1080655"/>
            <a:ext cx="574963" cy="900545"/>
          </a:xfrm>
          <a:prstGeom prst="curved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559636" y="2646218"/>
            <a:ext cx="457200" cy="637309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0" y="6218685"/>
            <a:ext cx="1032254" cy="531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91491" y="5908465"/>
            <a:ext cx="10764981" cy="8415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Cạnh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tranh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độc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quyền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luôn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tồn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tại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song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hành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nhau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24" y="2724150"/>
            <a:ext cx="5476875" cy="4133850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5795890" y="166321"/>
            <a:ext cx="5130018" cy="2686929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377</TotalTime>
  <Words>1187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</vt:lpstr>
      <vt:lpstr>Century Gothic</vt:lpstr>
      <vt:lpstr>Times New Roman</vt:lpstr>
      <vt:lpstr>Vapor Trail</vt:lpstr>
      <vt:lpstr>Kinh tế chính trị mác - Lênin</vt:lpstr>
      <vt:lpstr>PowerPoint Presentation</vt:lpstr>
      <vt:lpstr>PowerPoint Presentation</vt:lpstr>
      <vt:lpstr>PowerPoint Presentation</vt:lpstr>
      <vt:lpstr>PowerPoint Presentation</vt:lpstr>
      <vt:lpstr>Độc quyền</vt:lpstr>
      <vt:lpstr>2</vt:lpstr>
      <vt:lpstr>Các loại cạnh tranh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</vt:lpstr>
    </vt:vector>
  </TitlesOfParts>
  <Company>oprekin.com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Kinh tế chính trị mác - Lênin</dc:title>
  <dc:creator>Khanhvd</dc:creator>
  <cp:lastModifiedBy>Admin</cp:lastModifiedBy>
  <cp:revision>41</cp:revision>
  <dcterms:created xsi:type="dcterms:W3CDTF">2021-03-20T06:28:26Z</dcterms:created>
  <dcterms:modified xsi:type="dcterms:W3CDTF">2021-03-20T15:38:20Z</dcterms:modified>
</cp:coreProperties>
</file>