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6" r:id="rId4"/>
    <p:sldId id="259" r:id="rId5"/>
    <p:sldId id="260" r:id="rId6"/>
    <p:sldId id="261" r:id="rId7"/>
    <p:sldId id="262" r:id="rId8"/>
    <p:sldId id="263" r:id="rId9"/>
    <p:sldId id="264"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A70"/>
    <a:srgbClr val="FF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03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8340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8826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88259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9287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20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AC93-CC98-4F70-85FE-BD6CCAB60345}"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763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AC93-CC98-4F70-85FE-BD6CCAB60345}"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484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AC93-CC98-4F70-85FE-BD6CCAB60345}"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917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3357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1549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AC93-CC98-4F70-85FE-BD6CCAB60345}"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032E-0CA8-4208-9C33-E49CACBC512D}" type="slidenum">
              <a:rPr lang="en-US" smtClean="0"/>
              <a:t>‹#›</a:t>
            </a:fld>
            <a:endParaRPr lang="en-US"/>
          </a:p>
        </p:txBody>
      </p:sp>
    </p:spTree>
    <p:extLst>
      <p:ext uri="{BB962C8B-B14F-4D97-AF65-F5344CB8AC3E}">
        <p14:creationId xmlns:p14="http://schemas.microsoft.com/office/powerpoint/2010/main" val="1182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6993" y="288324"/>
            <a:ext cx="8616779" cy="830997"/>
          </a:xfrm>
          <a:prstGeom prst="rect">
            <a:avLst/>
          </a:prstGeom>
          <a:noFill/>
        </p:spPr>
        <p:txBody>
          <a:bodyPr wrap="square" rtlCol="0">
            <a:spAutoFit/>
          </a:bodyPr>
          <a:lstStyle/>
          <a:p>
            <a:pPr algn="ctr"/>
            <a:r>
              <a:rPr lang="en-US" sz="4800" dirty="0" smtClean="0"/>
              <a:t>NHÓM ? </a:t>
            </a:r>
            <a:r>
              <a:rPr lang="en-US" sz="4800" dirty="0" smtClean="0"/>
              <a:t>– LỚP 65ME1</a:t>
            </a:r>
            <a:endParaRPr lang="en-US" sz="4800" dirty="0"/>
          </a:p>
        </p:txBody>
      </p:sp>
      <p:sp>
        <p:nvSpPr>
          <p:cNvPr id="6" name="TextBox 5"/>
          <p:cNvSpPr txBox="1"/>
          <p:nvPr/>
        </p:nvSpPr>
        <p:spPr>
          <a:xfrm>
            <a:off x="378940" y="1334530"/>
            <a:ext cx="11252887" cy="4154984"/>
          </a:xfrm>
          <a:prstGeom prst="rect">
            <a:avLst/>
          </a:prstGeom>
          <a:noFill/>
        </p:spPr>
        <p:txBody>
          <a:bodyPr wrap="square" rtlCol="0">
            <a:spAutoFit/>
          </a:bodyPr>
          <a:lstStyle/>
          <a:p>
            <a:pPr marL="342900" indent="-342900">
              <a:buAutoNum type="arabicParenR"/>
            </a:pPr>
            <a:r>
              <a:rPr lang="en-US" sz="4400" dirty="0" err="1" smtClean="0"/>
              <a:t>Trịnh</a:t>
            </a:r>
            <a:r>
              <a:rPr lang="en-US" sz="4400" dirty="0" smtClean="0"/>
              <a:t> </a:t>
            </a:r>
            <a:r>
              <a:rPr lang="en-US" sz="4400" dirty="0" err="1" smtClean="0"/>
              <a:t>Xuân</a:t>
            </a:r>
            <a:r>
              <a:rPr lang="en-US" sz="4400" dirty="0" smtClean="0"/>
              <a:t> </a:t>
            </a:r>
            <a:r>
              <a:rPr lang="en-US" sz="4400" dirty="0" err="1" smtClean="0"/>
              <a:t>Tùng</a:t>
            </a:r>
            <a:endParaRPr lang="en-US" sz="4400" dirty="0" smtClean="0"/>
          </a:p>
          <a:p>
            <a:pPr marL="342900" indent="-342900">
              <a:buAutoNum type="arabicParenR"/>
            </a:pPr>
            <a:r>
              <a:rPr lang="en-US" sz="4400" dirty="0" err="1" smtClean="0"/>
              <a:t>Trần</a:t>
            </a:r>
            <a:r>
              <a:rPr lang="en-US" sz="4400" dirty="0" smtClean="0"/>
              <a:t> </a:t>
            </a:r>
            <a:r>
              <a:rPr lang="en-US" sz="4400" dirty="0" err="1" smtClean="0"/>
              <a:t>Văn</a:t>
            </a:r>
            <a:r>
              <a:rPr lang="en-US" sz="4400" dirty="0" smtClean="0"/>
              <a:t> </a:t>
            </a:r>
            <a:r>
              <a:rPr lang="en-US" sz="4400" dirty="0" err="1" smtClean="0"/>
              <a:t>Hòa</a:t>
            </a:r>
            <a:endParaRPr lang="en-US" sz="4400" dirty="0" smtClean="0"/>
          </a:p>
          <a:p>
            <a:pPr marL="342900" indent="-342900">
              <a:buAutoNum type="arabicParenR"/>
            </a:pPr>
            <a:r>
              <a:rPr lang="en-US" sz="4400" dirty="0" err="1" smtClean="0"/>
              <a:t>Trần</a:t>
            </a:r>
            <a:r>
              <a:rPr lang="en-US" sz="4400" dirty="0" smtClean="0"/>
              <a:t> Nam </a:t>
            </a:r>
            <a:r>
              <a:rPr lang="en-US" sz="4400" dirty="0" err="1" smtClean="0"/>
              <a:t>Khánh</a:t>
            </a:r>
            <a:endParaRPr lang="en-US" sz="4400" dirty="0" smtClean="0"/>
          </a:p>
          <a:p>
            <a:pPr marL="342900" indent="-342900">
              <a:buAutoNum type="arabicParenR"/>
            </a:pPr>
            <a:r>
              <a:rPr lang="en-US" sz="4400" dirty="0" err="1" smtClean="0"/>
              <a:t>Phạm</a:t>
            </a:r>
            <a:r>
              <a:rPr lang="en-US" sz="4400" dirty="0" smtClean="0"/>
              <a:t> </a:t>
            </a:r>
            <a:r>
              <a:rPr lang="en-US" sz="4400" dirty="0" err="1" smtClean="0"/>
              <a:t>Quốc</a:t>
            </a:r>
            <a:r>
              <a:rPr lang="en-US" sz="4400" dirty="0" smtClean="0"/>
              <a:t> An</a:t>
            </a:r>
          </a:p>
          <a:p>
            <a:pPr marL="342900" indent="-342900">
              <a:buAutoNum type="arabicParenR"/>
            </a:pPr>
            <a:r>
              <a:rPr lang="en-US" sz="4400" dirty="0" err="1" smtClean="0"/>
              <a:t>Trần</a:t>
            </a:r>
            <a:r>
              <a:rPr lang="en-US" sz="4400" dirty="0" smtClean="0"/>
              <a:t> </a:t>
            </a:r>
            <a:r>
              <a:rPr lang="en-US" sz="4400" dirty="0" err="1" smtClean="0"/>
              <a:t>Quang</a:t>
            </a:r>
            <a:r>
              <a:rPr lang="en-US" sz="4400" dirty="0" smtClean="0"/>
              <a:t> </a:t>
            </a:r>
            <a:r>
              <a:rPr lang="en-US" sz="4400" dirty="0" err="1" smtClean="0"/>
              <a:t>Nhã</a:t>
            </a:r>
            <a:endParaRPr lang="en-US" sz="4400" dirty="0" smtClean="0"/>
          </a:p>
          <a:p>
            <a:pPr marL="342900" indent="-342900">
              <a:buAutoNum type="arabicParenR"/>
            </a:pPr>
            <a:endParaRPr lang="en-US" sz="4400" dirty="0"/>
          </a:p>
        </p:txBody>
      </p:sp>
    </p:spTree>
    <p:extLst>
      <p:ext uri="{BB962C8B-B14F-4D97-AF65-F5344CB8AC3E}">
        <p14:creationId xmlns:p14="http://schemas.microsoft.com/office/powerpoint/2010/main" val="163548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660" y="118544"/>
            <a:ext cx="10923373" cy="369332"/>
          </a:xfrm>
          <a:prstGeom prst="rect">
            <a:avLst/>
          </a:prstGeom>
          <a:noFill/>
        </p:spPr>
        <p:txBody>
          <a:bodyPr wrap="square" rtlCol="0">
            <a:spAutoFit/>
          </a:bodyPr>
          <a:lstStyle/>
          <a:p>
            <a:r>
              <a:rPr lang="en-US" b="1" dirty="0"/>
              <a:t>6</a:t>
            </a:r>
            <a:r>
              <a:rPr lang="en-US" b="1" dirty="0" smtClean="0"/>
              <a:t>. </a:t>
            </a:r>
            <a:r>
              <a:rPr lang="en-US" b="1" dirty="0" err="1" smtClean="0"/>
              <a:t>Ứng</a:t>
            </a:r>
            <a:r>
              <a:rPr lang="en-US" b="1" dirty="0" smtClean="0"/>
              <a:t> </a:t>
            </a:r>
            <a:r>
              <a:rPr lang="en-US" b="1" dirty="0" err="1" smtClean="0"/>
              <a:t>dụng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14" y="487874"/>
            <a:ext cx="5313402" cy="2657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16" y="508131"/>
            <a:ext cx="5445214" cy="2657089"/>
          </a:xfrm>
          <a:prstGeom prst="rect">
            <a:avLst/>
          </a:prstGeom>
        </p:spPr>
      </p:pic>
      <p:sp>
        <p:nvSpPr>
          <p:cNvPr id="7" name="TextBox 6"/>
          <p:cNvSpPr txBox="1"/>
          <p:nvPr/>
        </p:nvSpPr>
        <p:spPr>
          <a:xfrm>
            <a:off x="2224216" y="3165220"/>
            <a:ext cx="8114270"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là</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thụ</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thiếu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bo</a:t>
            </a:r>
            <a:r>
              <a:rPr lang="en-US" dirty="0" smtClean="0"/>
              <a:t> </a:t>
            </a:r>
            <a:r>
              <a:rPr lang="en-US" dirty="0" err="1" smtClean="0"/>
              <a:t>mạch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đến</a:t>
            </a:r>
            <a:r>
              <a:rPr lang="en-US" dirty="0" smtClean="0"/>
              <a:t> </a:t>
            </a:r>
            <a:r>
              <a:rPr lang="en-US" dirty="0" err="1" smtClean="0"/>
              <a:t>dân</a:t>
            </a:r>
            <a:r>
              <a:rPr lang="en-US" dirty="0" smtClean="0"/>
              <a:t> </a:t>
            </a:r>
            <a:r>
              <a:rPr lang="en-US" dirty="0" err="1" smtClean="0"/>
              <a:t>dụng</a:t>
            </a:r>
            <a:endParaRPr lang="en-US" dirty="0"/>
          </a:p>
        </p:txBody>
      </p:sp>
      <p:sp>
        <p:nvSpPr>
          <p:cNvPr id="8" name="TextBox 7"/>
          <p:cNvSpPr txBox="1"/>
          <p:nvPr/>
        </p:nvSpPr>
        <p:spPr>
          <a:xfrm>
            <a:off x="617838" y="3766243"/>
            <a:ext cx="10626811" cy="2862322"/>
          </a:xfrm>
          <a:prstGeom prst="rect">
            <a:avLst/>
          </a:prstGeom>
          <a:noFill/>
        </p:spPr>
        <p:txBody>
          <a:bodyPr wrap="square" rtlCol="0">
            <a:spAutoFit/>
          </a:bodyPr>
          <a:lstStyle/>
          <a:p>
            <a:r>
              <a:rPr lang="en-US" dirty="0" smtClean="0"/>
              <a:t>- T</a:t>
            </a:r>
            <a:r>
              <a:rPr lang="vi-VN" dirty="0" smtClean="0"/>
              <a:t>ụ </a:t>
            </a:r>
            <a:r>
              <a:rPr lang="vi-VN" dirty="0"/>
              <a:t>điện là linh kiện điện tử không thể thiếu trong các bo mạch điều khiển từ công nghiệp đến dân dụng như : Tivi, tủ lạnh, máy giặt,…</a:t>
            </a:r>
          </a:p>
          <a:p>
            <a:r>
              <a:rPr lang="en-US" dirty="0" smtClean="0"/>
              <a:t>- </a:t>
            </a:r>
            <a:r>
              <a:rPr lang="vi-VN" dirty="0" smtClean="0"/>
              <a:t>Để </a:t>
            </a:r>
            <a:r>
              <a:rPr lang="vi-VN" dirty="0"/>
              <a:t>khởi động – động cơ 1 pha thì bắt buộc phải dùng tụ điện để kích hoạt motor. Tùy vào nhu cầu sử dụng mà ta chọn tụ điện thích hợp. Gồm có tụ ngậm và tụ đề.</a:t>
            </a:r>
          </a:p>
          <a:p>
            <a:r>
              <a:rPr lang="en-US" dirty="0" smtClean="0"/>
              <a:t>- </a:t>
            </a:r>
            <a:r>
              <a:rPr lang="vi-VN" dirty="0" smtClean="0"/>
              <a:t>Bên </a:t>
            </a:r>
            <a:r>
              <a:rPr lang="vi-VN" dirty="0"/>
              <a:t>trong các máy hàn điện tử sử dụng tụ điện khá nhiều dùng nạp và phóng điện trong mạch khuếch đại. Để làm nóng chảy kim loại thì cần một dòng điện khá lớn, máy hàn cơ tăng dòng điện bằng lõi kim loại và dây đồng. Nhược điểm tiêu thụ điện cao, trọng lượng nặng.</a:t>
            </a:r>
          </a:p>
          <a:p>
            <a:r>
              <a:rPr lang="en-US" dirty="0" smtClean="0"/>
              <a:t>- </a:t>
            </a:r>
            <a:r>
              <a:rPr lang="vi-VN" dirty="0" smtClean="0"/>
              <a:t>Ứng </a:t>
            </a:r>
            <a:r>
              <a:rPr lang="vi-VN" dirty="0"/>
              <a:t>dụng của tụ điện trong thực tế lớn nhất là việc áp dụng thành công nguồn cung cấp năng lượng, tích trữ năng lượng.</a:t>
            </a:r>
          </a:p>
          <a:p>
            <a:endParaRPr lang="en-US" dirty="0"/>
          </a:p>
        </p:txBody>
      </p:sp>
    </p:spTree>
    <p:extLst>
      <p:ext uri="{BB962C8B-B14F-4D97-AF65-F5344CB8AC3E}">
        <p14:creationId xmlns:p14="http://schemas.microsoft.com/office/powerpoint/2010/main" val="634772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063" y="4406090"/>
            <a:ext cx="7847882" cy="669196"/>
          </a:xfrm>
        </p:spPr>
        <p:txBody>
          <a:bodyPr>
            <a:noAutofit/>
          </a:bodyPr>
          <a:lstStyle/>
          <a:p>
            <a:pPr algn="ctr"/>
            <a:r>
              <a:rPr lang="en-US" sz="6000" dirty="0" smtClean="0">
                <a:solidFill>
                  <a:schemeClr val="tx1">
                    <a:lumMod val="65000"/>
                    <a:lumOff val="35000"/>
                  </a:schemeClr>
                </a:solidFill>
              </a:rPr>
              <a:t>THANKS</a:t>
            </a:r>
            <a:r>
              <a:rPr lang="en-US" sz="6000" dirty="0" smtClean="0"/>
              <a:t> </a:t>
            </a:r>
            <a:r>
              <a:rPr lang="en-US" sz="6000" dirty="0" smtClean="0">
                <a:solidFill>
                  <a:schemeClr val="tx2">
                    <a:lumMod val="40000"/>
                    <a:lumOff val="60000"/>
                  </a:schemeClr>
                </a:solidFill>
              </a:rPr>
              <a:t>FOR</a:t>
            </a:r>
            <a:r>
              <a:rPr lang="en-US" sz="6000" dirty="0" smtClean="0"/>
              <a:t> </a:t>
            </a:r>
            <a:r>
              <a:rPr lang="en-US" sz="6000" dirty="0" smtClean="0">
                <a:solidFill>
                  <a:schemeClr val="tx1">
                    <a:lumMod val="50000"/>
                    <a:lumOff val="50000"/>
                  </a:schemeClr>
                </a:solidFill>
              </a:rPr>
              <a:t>WATCHING</a:t>
            </a:r>
            <a:endParaRPr lang="en-US" sz="6000" dirty="0">
              <a:solidFill>
                <a:schemeClr val="tx1">
                  <a:lumMod val="50000"/>
                  <a:lumOff val="50000"/>
                </a:schemeClr>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226" y="518964"/>
            <a:ext cx="6203091" cy="5127886"/>
          </a:xfrm>
        </p:spPr>
      </p:pic>
    </p:spTree>
    <p:extLst>
      <p:ext uri="{BB962C8B-B14F-4D97-AF65-F5344CB8AC3E}">
        <p14:creationId xmlns:p14="http://schemas.microsoft.com/office/powerpoint/2010/main" val="1502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
        <p:nvSpPr>
          <p:cNvPr id="10" name="Rectangle 9"/>
          <p:cNvSpPr/>
          <p:nvPr/>
        </p:nvSpPr>
        <p:spPr>
          <a:xfrm>
            <a:off x="0" y="3188043"/>
            <a:ext cx="12192000" cy="1606379"/>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Times New Roman" panose="02020603050405020304" pitchFamily="18" charset="0"/>
                <a:cs typeface="Times New Roman" panose="02020603050405020304" pitchFamily="18" charset="0"/>
              </a:rPr>
              <a:t>CHƯƠNG </a:t>
            </a:r>
            <a:r>
              <a:rPr lang="en-US" sz="4800" dirty="0" smtClean="0">
                <a:latin typeface="Times New Roman" panose="02020603050405020304" pitchFamily="18" charset="0"/>
                <a:cs typeface="Times New Roman" panose="02020603050405020304" pitchFamily="18" charset="0"/>
              </a:rPr>
              <a:t>6:</a:t>
            </a:r>
          </a:p>
          <a:p>
            <a:pPr algn="ctr"/>
            <a:r>
              <a:rPr lang="en-US" sz="4800" dirty="0" smtClean="0">
                <a:latin typeface="Times New Roman" panose="02020603050405020304" pitchFamily="18" charset="0"/>
                <a:cs typeface="Times New Roman" panose="02020603050405020304" pitchFamily="18" charset="0"/>
              </a:rPr>
              <a:t>VẬT DẪN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842802" y="123568"/>
            <a:ext cx="2397211" cy="53546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endParaRPr lang="en-US" dirty="0"/>
          </a:p>
        </p:txBody>
      </p:sp>
      <p:sp>
        <p:nvSpPr>
          <p:cNvPr id="15" name="Rounded Rectangle 14"/>
          <p:cNvSpPr/>
          <p:nvPr/>
        </p:nvSpPr>
        <p:spPr>
          <a:xfrm>
            <a:off x="322301" y="991374"/>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r>
              <a:rPr lang="en-US" dirty="0" smtClean="0"/>
              <a:t> ở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tĩnh</a:t>
            </a:r>
            <a:r>
              <a:rPr lang="en-US" dirty="0" smtClean="0"/>
              <a:t> </a:t>
            </a:r>
            <a:r>
              <a:rPr lang="en-US" dirty="0" err="1" smtClean="0"/>
              <a:t>điện</a:t>
            </a:r>
            <a:endParaRPr lang="en-US" dirty="0"/>
          </a:p>
        </p:txBody>
      </p:sp>
      <p:sp>
        <p:nvSpPr>
          <p:cNvPr id="16" name="Rounded Rectangle 15"/>
          <p:cNvSpPr/>
          <p:nvPr/>
        </p:nvSpPr>
        <p:spPr>
          <a:xfrm>
            <a:off x="2722595"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Điện</a:t>
            </a:r>
            <a:r>
              <a:rPr lang="en-US" dirty="0" smtClean="0"/>
              <a:t> dung </a:t>
            </a:r>
            <a:r>
              <a:rPr lang="en-US" dirty="0" err="1" smtClean="0"/>
              <a:t>của</a:t>
            </a:r>
            <a:r>
              <a:rPr lang="en-US" dirty="0" smtClean="0"/>
              <a:t> </a:t>
            </a:r>
            <a:r>
              <a:rPr lang="en-US" dirty="0" err="1" smtClean="0"/>
              <a:t>vật</a:t>
            </a:r>
            <a:r>
              <a:rPr lang="en-US" dirty="0" smtClean="0"/>
              <a:t> </a:t>
            </a:r>
            <a:r>
              <a:rPr lang="en-US" dirty="0" err="1" smtClean="0"/>
              <a:t>dẫn</a:t>
            </a:r>
            <a:r>
              <a:rPr lang="en-US" dirty="0" smtClean="0"/>
              <a:t> </a:t>
            </a:r>
            <a:r>
              <a:rPr lang="en-US" dirty="0" err="1" smtClean="0"/>
              <a:t>cô</a:t>
            </a:r>
            <a:r>
              <a:rPr lang="en-US" dirty="0" smtClean="0"/>
              <a:t> </a:t>
            </a:r>
            <a:r>
              <a:rPr lang="en-US" dirty="0" err="1" smtClean="0"/>
              <a:t>lập</a:t>
            </a:r>
            <a:r>
              <a:rPr lang="en-US" dirty="0" smtClean="0"/>
              <a:t> </a:t>
            </a:r>
            <a:r>
              <a:rPr lang="en-US" dirty="0" err="1" smtClean="0"/>
              <a:t>về</a:t>
            </a:r>
            <a:r>
              <a:rPr lang="en-US" dirty="0" smtClean="0"/>
              <a:t> </a:t>
            </a:r>
            <a:r>
              <a:rPr lang="en-US" dirty="0" err="1" smtClean="0"/>
              <a:t>điện</a:t>
            </a:r>
            <a:endParaRPr lang="en-US" dirty="0"/>
          </a:p>
        </p:txBody>
      </p:sp>
      <p:sp>
        <p:nvSpPr>
          <p:cNvPr id="18" name="Rounded Rectangle 17"/>
          <p:cNvSpPr/>
          <p:nvPr/>
        </p:nvSpPr>
        <p:spPr>
          <a:xfrm>
            <a:off x="9947939"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19" name="Rounded Rectangle 18"/>
          <p:cNvSpPr/>
          <p:nvPr/>
        </p:nvSpPr>
        <p:spPr>
          <a:xfrm>
            <a:off x="7547645" y="1006433"/>
            <a:ext cx="1837038" cy="823784"/>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Tụ</a:t>
            </a:r>
            <a:r>
              <a:rPr lang="en-US" dirty="0" smtClean="0"/>
              <a:t> </a:t>
            </a:r>
            <a:r>
              <a:rPr lang="en-US" dirty="0" err="1" smtClean="0"/>
              <a:t>điện</a:t>
            </a:r>
            <a:endParaRPr lang="en-US" dirty="0"/>
          </a:p>
        </p:txBody>
      </p:sp>
      <p:sp>
        <p:nvSpPr>
          <p:cNvPr id="20" name="Rounded Rectangle 19"/>
          <p:cNvSpPr/>
          <p:nvPr/>
        </p:nvSpPr>
        <p:spPr>
          <a:xfrm>
            <a:off x="5147351"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endParaRPr lang="en-US" dirty="0"/>
          </a:p>
        </p:txBody>
      </p:sp>
      <p:sp>
        <p:nvSpPr>
          <p:cNvPr id="21" name="Rectangle 20"/>
          <p:cNvSpPr/>
          <p:nvPr/>
        </p:nvSpPr>
        <p:spPr>
          <a:xfrm>
            <a:off x="9947939" y="2098590"/>
            <a:ext cx="1837038" cy="331778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tác</a:t>
            </a:r>
            <a:r>
              <a:rPr lang="en-US" dirty="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một</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tích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điểm</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tụ</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a:t>
            </a: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Mật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độ</a:t>
            </a:r>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endParaRPr lang="en-US" dirty="0">
              <a:solidFill>
                <a:schemeClr val="accent4">
                  <a:lumMod val="20000"/>
                  <a:lumOff val="80000"/>
                </a:schemeClr>
              </a:solidFill>
            </a:endParaRPr>
          </a:p>
        </p:txBody>
      </p:sp>
      <p:sp>
        <p:nvSpPr>
          <p:cNvPr id="22" name="Rectangle 21"/>
          <p:cNvSpPr/>
          <p:nvPr/>
        </p:nvSpPr>
        <p:spPr>
          <a:xfrm>
            <a:off x="7532947" y="3472892"/>
            <a:ext cx="1837038" cy="237455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20000"/>
                    <a:lumOff val="80000"/>
                  </a:schemeClr>
                </a:solidFill>
              </a:rPr>
              <a:t>- </a:t>
            </a:r>
            <a:r>
              <a:rPr lang="en-US" dirty="0" err="1" smtClean="0">
                <a:solidFill>
                  <a:schemeClr val="accent6">
                    <a:lumMod val="20000"/>
                    <a:lumOff val="80000"/>
                  </a:schemeClr>
                </a:solidFill>
              </a:rPr>
              <a:t>Khái</a:t>
            </a:r>
            <a:r>
              <a:rPr lang="en-US" dirty="0" smtClean="0">
                <a:solidFill>
                  <a:schemeClr val="accent6">
                    <a:lumMod val="20000"/>
                    <a:lumOff val="80000"/>
                  </a:schemeClr>
                </a:solidFill>
              </a:rPr>
              <a:t> </a:t>
            </a:r>
            <a:r>
              <a:rPr lang="en-US" dirty="0" err="1" smtClean="0">
                <a:solidFill>
                  <a:schemeClr val="accent6">
                    <a:lumMod val="20000"/>
                    <a:lumOff val="80000"/>
                  </a:schemeClr>
                </a:solidFill>
              </a:rPr>
              <a:t>niệm</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Cấu</a:t>
            </a:r>
            <a:r>
              <a:rPr lang="en-US" dirty="0" smtClean="0">
                <a:solidFill>
                  <a:schemeClr val="accent6">
                    <a:lumMod val="20000"/>
                    <a:lumOff val="80000"/>
                  </a:schemeClr>
                </a:solidFill>
              </a:rPr>
              <a:t> </a:t>
            </a:r>
            <a:r>
              <a:rPr lang="en-US" dirty="0" err="1" smtClean="0">
                <a:solidFill>
                  <a:schemeClr val="accent6">
                    <a:lumMod val="20000"/>
                    <a:lumOff val="80000"/>
                  </a:schemeClr>
                </a:solidFill>
              </a:rPr>
              <a:t>tạo</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Nguyên</a:t>
            </a:r>
            <a:r>
              <a:rPr lang="en-US" dirty="0" smtClean="0">
                <a:solidFill>
                  <a:schemeClr val="accent6">
                    <a:lumMod val="20000"/>
                    <a:lumOff val="80000"/>
                  </a:schemeClr>
                </a:solidFill>
              </a:rPr>
              <a:t> </a:t>
            </a:r>
            <a:r>
              <a:rPr lang="en-US" dirty="0" err="1" smtClean="0">
                <a:solidFill>
                  <a:schemeClr val="accent6">
                    <a:lumMod val="20000"/>
                    <a:lumOff val="80000"/>
                  </a:schemeClr>
                </a:solidFill>
              </a:rPr>
              <a:t>lý</a:t>
            </a:r>
            <a:r>
              <a:rPr lang="en-US" dirty="0" smtClean="0">
                <a:solidFill>
                  <a:schemeClr val="accent6">
                    <a:lumMod val="20000"/>
                    <a:lumOff val="80000"/>
                  </a:schemeClr>
                </a:solidFill>
              </a:rPr>
              <a:t> </a:t>
            </a:r>
            <a:r>
              <a:rPr lang="en-US" dirty="0" err="1" smtClean="0">
                <a:solidFill>
                  <a:schemeClr val="accent6">
                    <a:lumMod val="20000"/>
                    <a:lumOff val="80000"/>
                  </a:schemeClr>
                </a:solidFill>
              </a:rPr>
              <a:t>hoạt</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động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Các</a:t>
            </a:r>
            <a:r>
              <a:rPr lang="en-US" dirty="0" smtClean="0">
                <a:solidFill>
                  <a:schemeClr val="accent6">
                    <a:lumMod val="20000"/>
                    <a:lumOff val="80000"/>
                  </a:schemeClr>
                </a:solidFill>
              </a:rPr>
              <a:t> </a:t>
            </a:r>
            <a:r>
              <a:rPr lang="en-US" dirty="0" err="1" smtClean="0">
                <a:solidFill>
                  <a:schemeClr val="accent6">
                    <a:lumMod val="20000"/>
                    <a:lumOff val="80000"/>
                  </a:schemeClr>
                </a:solidFill>
              </a:rPr>
              <a:t>thông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số</a:t>
            </a:r>
            <a:r>
              <a:rPr lang="en-US" dirty="0" smtClean="0">
                <a:solidFill>
                  <a:schemeClr val="accent6">
                    <a:lumMod val="20000"/>
                    <a:lumOff val="80000"/>
                  </a:schemeClr>
                </a:solidFill>
              </a:rPr>
              <a:t> </a:t>
            </a:r>
            <a:r>
              <a:rPr lang="en-US" dirty="0" err="1" smtClean="0">
                <a:solidFill>
                  <a:schemeClr val="accent6">
                    <a:lumMod val="20000"/>
                    <a:lumOff val="80000"/>
                  </a:schemeClr>
                </a:solidFill>
              </a:rPr>
              <a:t>và</a:t>
            </a:r>
            <a:r>
              <a:rPr lang="en-US" dirty="0" smtClean="0">
                <a:solidFill>
                  <a:schemeClr val="accent6">
                    <a:lumMod val="20000"/>
                    <a:lumOff val="80000"/>
                  </a:schemeClr>
                </a:solidFill>
              </a:rPr>
              <a:t> </a:t>
            </a:r>
            <a:r>
              <a:rPr lang="en-US" dirty="0" err="1" smtClean="0">
                <a:solidFill>
                  <a:schemeClr val="accent6">
                    <a:lumMod val="20000"/>
                    <a:lumOff val="80000"/>
                  </a:schemeClr>
                </a:solidFill>
              </a:rPr>
              <a:t>năng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lượng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điện</a:t>
            </a:r>
            <a:r>
              <a:rPr lang="en-US" dirty="0" smtClean="0">
                <a:solidFill>
                  <a:schemeClr val="accent6">
                    <a:lumMod val="20000"/>
                    <a:lumOff val="80000"/>
                  </a:schemeClr>
                </a:solidFill>
              </a:rPr>
              <a:t> </a:t>
            </a:r>
            <a:r>
              <a:rPr lang="en-US" dirty="0" err="1" smtClean="0">
                <a:solidFill>
                  <a:schemeClr val="accent6">
                    <a:lumMod val="20000"/>
                    <a:lumOff val="80000"/>
                  </a:schemeClr>
                </a:solidFill>
              </a:rPr>
              <a:t>trường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Ứng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dụng</a:t>
            </a:r>
            <a:endParaRPr lang="en-US" dirty="0">
              <a:solidFill>
                <a:schemeClr val="accent6">
                  <a:lumMod val="20000"/>
                  <a:lumOff val="80000"/>
                </a:schemeClr>
              </a:solidFill>
            </a:endParaRPr>
          </a:p>
        </p:txBody>
      </p:sp>
      <p:sp>
        <p:nvSpPr>
          <p:cNvPr id="23" name="Rectangle 22"/>
          <p:cNvSpPr/>
          <p:nvPr/>
        </p:nvSpPr>
        <p:spPr>
          <a:xfrm>
            <a:off x="5157116" y="3472893"/>
            <a:ext cx="1837038" cy="2967681"/>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Định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lý</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các</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tử</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ứng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Phân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loại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1 </a:t>
            </a:r>
            <a:r>
              <a:rPr lang="en-US" dirty="0" err="1" smtClean="0">
                <a:solidFill>
                  <a:schemeClr val="accent4">
                    <a:lumMod val="20000"/>
                    <a:lumOff val="80000"/>
                  </a:schemeClr>
                </a:solidFill>
              </a:rPr>
              <a:t>phần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a:t>
            </a:r>
            <a:r>
              <a:rPr lang="en-US" dirty="0" err="1" smtClean="0">
                <a:solidFill>
                  <a:schemeClr val="accent4">
                    <a:lumMod val="20000"/>
                    <a:lumOff val="80000"/>
                  </a:schemeClr>
                </a:solidFill>
              </a:rPr>
              <a:t>toàn</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endParaRPr lang="en-US" dirty="0">
              <a:solidFill>
                <a:schemeClr val="accent4">
                  <a:lumMod val="20000"/>
                  <a:lumOff val="80000"/>
                </a:schemeClr>
              </a:solidFill>
            </a:endParaRPr>
          </a:p>
        </p:txBody>
      </p:sp>
      <p:sp>
        <p:nvSpPr>
          <p:cNvPr id="24" name="Rectangle 23"/>
          <p:cNvSpPr/>
          <p:nvPr/>
        </p:nvSpPr>
        <p:spPr>
          <a:xfrm>
            <a:off x="2698131" y="2066669"/>
            <a:ext cx="1837038" cy="1647567"/>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dung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về</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p:txBody>
      </p:sp>
      <p:sp>
        <p:nvSpPr>
          <p:cNvPr id="25" name="Rectangle 24"/>
          <p:cNvSpPr/>
          <p:nvPr/>
        </p:nvSpPr>
        <p:spPr>
          <a:xfrm>
            <a:off x="332065" y="2066669"/>
            <a:ext cx="1837038" cy="266288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Điều</a:t>
            </a:r>
            <a:r>
              <a:rPr lang="en-US" dirty="0" smtClean="0">
                <a:solidFill>
                  <a:schemeClr val="accent4">
                    <a:lumMod val="20000"/>
                    <a:lumOff val="80000"/>
                  </a:schemeClr>
                </a:solidFill>
              </a:rPr>
              <a:t> </a:t>
            </a:r>
            <a:r>
              <a:rPr lang="en-US" dirty="0" err="1" smtClean="0">
                <a:solidFill>
                  <a:schemeClr val="accent4">
                    <a:lumMod val="20000"/>
                    <a:lumOff val="80000"/>
                  </a:schemeClr>
                </a:solidFill>
              </a:rPr>
              <a:t>kiện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để</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Tính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chất</a:t>
            </a:r>
            <a:r>
              <a:rPr lang="en-US" dirty="0" smtClean="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a:solidFill>
                <a:schemeClr val="accent4">
                  <a:lumMod val="20000"/>
                  <a:lumOff val="80000"/>
                </a:schemeClr>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649" y="2098590"/>
            <a:ext cx="1845505" cy="137430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3182" y="2098589"/>
            <a:ext cx="1846803" cy="1374303"/>
          </a:xfrm>
          <a:prstGeom prst="rect">
            <a:avLst/>
          </a:prstGeom>
        </p:spPr>
      </p:pic>
    </p:spTree>
    <p:extLst>
      <p:ext uri="{BB962C8B-B14F-4D97-AF65-F5344CB8AC3E}">
        <p14:creationId xmlns:p14="http://schemas.microsoft.com/office/powerpoint/2010/main" val="112882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36"/>
            <a:ext cx="12192000" cy="6796216"/>
          </a:xfrm>
          <a:prstGeom prst="rect">
            <a:avLst/>
          </a:prstGeom>
        </p:spPr>
      </p:pic>
      <p:sp>
        <p:nvSpPr>
          <p:cNvPr id="5" name="Rectangle 4"/>
          <p:cNvSpPr/>
          <p:nvPr/>
        </p:nvSpPr>
        <p:spPr>
          <a:xfrm>
            <a:off x="0" y="57666"/>
            <a:ext cx="12192000" cy="642551"/>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anose="02020603050405020304" pitchFamily="18" charset="0"/>
                <a:cs typeface="Times New Roman" panose="02020603050405020304" pitchFamily="18" charset="0"/>
              </a:rPr>
              <a:t>TỤ ĐIỆN</a:t>
            </a:r>
            <a:endParaRPr lang="en-US" sz="4400" dirty="0">
              <a:latin typeface="Times New Roman" panose="02020603050405020304" pitchFamily="18" charset="0"/>
              <a:cs typeface="Times New Roman" panose="02020603050405020304" pitchFamily="18" charset="0"/>
            </a:endParaRPr>
          </a:p>
        </p:txBody>
      </p:sp>
      <p:sp>
        <p:nvSpPr>
          <p:cNvPr id="22" name="Cloud 21"/>
          <p:cNvSpPr/>
          <p:nvPr/>
        </p:nvSpPr>
        <p:spPr>
          <a:xfrm>
            <a:off x="879369" y="1538238"/>
            <a:ext cx="1998054"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Khái</a:t>
            </a:r>
            <a:r>
              <a:rPr lang="en-US" dirty="0" smtClean="0"/>
              <a:t> </a:t>
            </a:r>
            <a:r>
              <a:rPr lang="en-US" dirty="0" err="1" smtClean="0"/>
              <a:t>niệm</a:t>
            </a:r>
            <a:endParaRPr lang="en-US" dirty="0"/>
          </a:p>
        </p:txBody>
      </p:sp>
      <p:sp>
        <p:nvSpPr>
          <p:cNvPr id="24" name="Cloud 23"/>
          <p:cNvSpPr/>
          <p:nvPr/>
        </p:nvSpPr>
        <p:spPr>
          <a:xfrm>
            <a:off x="3833692" y="763321"/>
            <a:ext cx="3137559"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a:t>
            </a:r>
            <a:r>
              <a:rPr lang="en-US" dirty="0" err="1" smtClean="0"/>
              <a:t>tạo</a:t>
            </a:r>
            <a:r>
              <a:rPr lang="en-US" dirty="0" smtClean="0"/>
              <a:t>, </a:t>
            </a:r>
            <a:r>
              <a:rPr lang="en-US" dirty="0" err="1" smtClean="0"/>
              <a:t>nguyên</a:t>
            </a:r>
            <a:r>
              <a:rPr lang="en-US" dirty="0" smtClean="0"/>
              <a:t> </a:t>
            </a:r>
            <a:r>
              <a:rPr lang="en-US" dirty="0" err="1" smtClean="0"/>
              <a:t>lý</a:t>
            </a:r>
            <a:endParaRPr lang="en-US" dirty="0"/>
          </a:p>
        </p:txBody>
      </p:sp>
      <p:sp>
        <p:nvSpPr>
          <p:cNvPr id="25" name="Cloud 24"/>
          <p:cNvSpPr/>
          <p:nvPr/>
        </p:nvSpPr>
        <p:spPr>
          <a:xfrm>
            <a:off x="8536364" y="1186628"/>
            <a:ext cx="3006810"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loại</a:t>
            </a:r>
            <a:endParaRPr lang="en-US" dirty="0"/>
          </a:p>
        </p:txBody>
      </p:sp>
      <p:sp>
        <p:nvSpPr>
          <p:cNvPr id="26" name="Cloud 25"/>
          <p:cNvSpPr/>
          <p:nvPr/>
        </p:nvSpPr>
        <p:spPr>
          <a:xfrm>
            <a:off x="8731466" y="3381231"/>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a:t>
            </a:r>
            <a:r>
              <a:rPr lang="en-US" dirty="0" err="1" smtClean="0"/>
              <a:t>chất</a:t>
            </a:r>
            <a:endParaRPr lang="en-US" dirty="0"/>
          </a:p>
        </p:txBody>
      </p:sp>
      <p:sp>
        <p:nvSpPr>
          <p:cNvPr id="27" name="Cloud 26"/>
          <p:cNvSpPr/>
          <p:nvPr/>
        </p:nvSpPr>
        <p:spPr>
          <a:xfrm>
            <a:off x="3990552" y="5196396"/>
            <a:ext cx="3952688" cy="1236055"/>
          </a:xfrm>
          <a:prstGeom prst="clou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thông</a:t>
            </a:r>
            <a:r>
              <a:rPr lang="en-US" dirty="0" smtClean="0"/>
              <a:t> </a:t>
            </a:r>
            <a:r>
              <a:rPr lang="en-US" dirty="0" err="1" smtClean="0"/>
              <a:t>số</a:t>
            </a:r>
            <a:r>
              <a:rPr lang="en-US" dirty="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28" name="Cloud 27"/>
          <p:cNvSpPr/>
          <p:nvPr/>
        </p:nvSpPr>
        <p:spPr>
          <a:xfrm>
            <a:off x="374991" y="4031848"/>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Cách</a:t>
            </a:r>
            <a:r>
              <a:rPr lang="en-US" dirty="0" smtClean="0"/>
              <a:t> </a:t>
            </a:r>
            <a:r>
              <a:rPr lang="en-US" dirty="0" err="1" smtClean="0"/>
              <a:t>lắp</a:t>
            </a:r>
            <a:r>
              <a:rPr lang="en-US" dirty="0" smtClean="0"/>
              <a:t> </a:t>
            </a:r>
            <a:r>
              <a:rPr lang="en-US" dirty="0" err="1" smtClean="0"/>
              <a:t>tụ</a:t>
            </a:r>
            <a:r>
              <a:rPr lang="en-US" dirty="0" smtClean="0"/>
              <a:t> </a:t>
            </a:r>
            <a:r>
              <a:rPr lang="en-US" dirty="0" err="1" smtClean="0"/>
              <a:t>trong</a:t>
            </a:r>
            <a:r>
              <a:rPr lang="en-US" dirty="0" smtClean="0"/>
              <a:t> </a:t>
            </a:r>
            <a:r>
              <a:rPr lang="en-US" dirty="0" err="1" smtClean="0"/>
              <a:t>bo</a:t>
            </a:r>
            <a:r>
              <a:rPr lang="en-US" dirty="0" smtClean="0"/>
              <a:t> </a:t>
            </a:r>
            <a:r>
              <a:rPr lang="en-US" dirty="0" err="1" smtClean="0"/>
              <a:t>mạch</a:t>
            </a:r>
            <a:endParaRPr lang="en-US" dirty="0"/>
          </a:p>
        </p:txBody>
      </p:sp>
    </p:spTree>
    <p:extLst>
      <p:ext uri="{BB962C8B-B14F-4D97-AF65-F5344CB8AC3E}">
        <p14:creationId xmlns:p14="http://schemas.microsoft.com/office/powerpoint/2010/main" val="239078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9557" y="312511"/>
            <a:ext cx="11376454" cy="2031325"/>
          </a:xfrm>
          <a:prstGeom prst="rect">
            <a:avLst/>
          </a:prstGeom>
          <a:noFill/>
        </p:spPr>
        <p:txBody>
          <a:bodyPr wrap="square" rtlCol="0">
            <a:spAutoFit/>
          </a:bodyPr>
          <a:lstStyle/>
          <a:p>
            <a:pPr marL="342900" indent="-342900">
              <a:buAutoNum type="arabicPeriod"/>
            </a:pPr>
            <a:r>
              <a:rPr lang="en-US" b="1" dirty="0" err="1" smtClean="0"/>
              <a:t>Tụ</a:t>
            </a:r>
            <a:r>
              <a:rPr lang="en-US" b="1" dirty="0" smtClean="0"/>
              <a:t> </a:t>
            </a:r>
            <a:r>
              <a:rPr lang="en-US" b="1" dirty="0" err="1" smtClean="0"/>
              <a:t>điện</a:t>
            </a:r>
            <a:r>
              <a:rPr lang="en-US" b="1" dirty="0" smtClean="0"/>
              <a:t> </a:t>
            </a:r>
            <a:r>
              <a:rPr lang="en-US" b="1" dirty="0" err="1" smtClean="0"/>
              <a:t>là</a:t>
            </a:r>
            <a:r>
              <a:rPr lang="en-US" b="1" dirty="0" smtClean="0"/>
              <a:t> </a:t>
            </a:r>
            <a:r>
              <a:rPr lang="en-US" b="1" dirty="0" err="1" smtClean="0"/>
              <a:t>gì</a:t>
            </a:r>
            <a:r>
              <a:rPr lang="en-US" b="1" dirty="0" smtClean="0"/>
              <a:t>?</a:t>
            </a:r>
          </a:p>
          <a:p>
            <a:pPr marL="285750" indent="-285750">
              <a:buFontTx/>
              <a:buChar char="-"/>
            </a:pPr>
            <a:r>
              <a:rPr lang="en-US" dirty="0" err="1" smtClean="0"/>
              <a:t>Tụ</a:t>
            </a:r>
            <a:r>
              <a:rPr lang="en-US" dirty="0" smtClean="0"/>
              <a:t> </a:t>
            </a:r>
            <a:r>
              <a:rPr lang="en-US" dirty="0" err="1" smtClean="0"/>
              <a:t>điện</a:t>
            </a:r>
            <a:r>
              <a:rPr lang="en-US" dirty="0" smtClean="0"/>
              <a:t> (Capacitor)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2 </a:t>
            </a:r>
            <a:r>
              <a:rPr lang="en-US" dirty="0" err="1" smtClean="0"/>
              <a:t>vật</a:t>
            </a:r>
            <a:r>
              <a:rPr lang="en-US" dirty="0" smtClean="0"/>
              <a:t> </a:t>
            </a:r>
            <a:r>
              <a:rPr lang="en-US" dirty="0" err="1" smtClean="0"/>
              <a:t>dẫn</a:t>
            </a:r>
            <a:r>
              <a:rPr lang="en-US" dirty="0" smtClean="0"/>
              <a:t> </a:t>
            </a:r>
            <a:r>
              <a:rPr lang="en-US" dirty="0" err="1" smtClean="0"/>
              <a:t>đặt</a:t>
            </a:r>
            <a:r>
              <a:rPr lang="en-US" dirty="0" smtClean="0"/>
              <a:t> </a:t>
            </a:r>
            <a:r>
              <a:rPr lang="en-US" dirty="0" err="1" smtClean="0"/>
              <a:t>gần</a:t>
            </a:r>
            <a:r>
              <a:rPr lang="en-US" dirty="0" smtClean="0"/>
              <a:t> </a:t>
            </a:r>
            <a:r>
              <a:rPr lang="en-US" dirty="0" err="1" smtClean="0"/>
              <a:t>nhau</a:t>
            </a:r>
            <a:r>
              <a:rPr lang="en-US" dirty="0" smtClean="0"/>
              <a:t>, </a:t>
            </a:r>
            <a:r>
              <a:rPr lang="en-US" dirty="0" err="1" smtClean="0"/>
              <a:t>sao</a:t>
            </a:r>
            <a:r>
              <a:rPr lang="en-US" dirty="0" smtClean="0"/>
              <a:t> </a:t>
            </a:r>
            <a:r>
              <a:rPr lang="en-US" dirty="0" err="1" smtClean="0"/>
              <a:t>cho</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luôn</a:t>
            </a:r>
            <a:r>
              <a:rPr lang="en-US" dirty="0" smtClean="0"/>
              <a:t> </a:t>
            </a:r>
            <a:r>
              <a:rPr lang="en-US" dirty="0" err="1" smtClean="0"/>
              <a:t>xảy</a:t>
            </a:r>
            <a:r>
              <a:rPr lang="en-US" dirty="0" smtClean="0"/>
              <a:t> </a:t>
            </a:r>
            <a:r>
              <a:rPr lang="en-US" dirty="0" err="1" smtClean="0"/>
              <a:t>ra</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r>
              <a:rPr lang="en-US" dirty="0" smtClean="0"/>
              <a:t> </a:t>
            </a:r>
            <a:r>
              <a:rPr lang="en-US" dirty="0" err="1" smtClean="0"/>
              <a:t>toàn</a:t>
            </a:r>
            <a:r>
              <a:rPr lang="en-US" dirty="0" smtClean="0"/>
              <a:t> </a:t>
            </a:r>
            <a:r>
              <a:rPr lang="en-US" dirty="0" err="1" smtClean="0"/>
              <a:t>phần</a:t>
            </a:r>
            <a:r>
              <a:rPr lang="en-US" dirty="0" smtClean="0"/>
              <a:t>. Hai </a:t>
            </a:r>
            <a:r>
              <a:rPr lang="en-US" dirty="0" err="1" smtClean="0"/>
              <a:t>vật</a:t>
            </a:r>
            <a:r>
              <a:rPr lang="en-US" dirty="0" smtClean="0"/>
              <a:t> </a:t>
            </a:r>
            <a:r>
              <a:rPr lang="en-US" dirty="0" err="1" smtClean="0"/>
              <a:t>dẫn</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2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Nếu</a:t>
            </a:r>
            <a:r>
              <a:rPr lang="en-US" dirty="0" smtClean="0"/>
              <a:t> ta </a:t>
            </a:r>
            <a:r>
              <a:rPr lang="en-US" dirty="0" err="1" smtClean="0"/>
              <a:t>nối</a:t>
            </a:r>
            <a:r>
              <a:rPr lang="en-US" dirty="0" smtClean="0"/>
              <a:t> </a:t>
            </a:r>
            <a:r>
              <a:rPr lang="en-US" dirty="0" err="1" smtClean="0"/>
              <a:t>hai</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vào</a:t>
            </a:r>
            <a:r>
              <a:rPr lang="en-US" dirty="0" smtClean="0"/>
              <a:t> </a:t>
            </a:r>
            <a:r>
              <a:rPr lang="en-US" dirty="0" err="1" smtClean="0"/>
              <a:t>hai</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nguồn</a:t>
            </a:r>
            <a:r>
              <a:rPr lang="en-US" dirty="0" smtClean="0"/>
              <a:t> </a:t>
            </a:r>
            <a:r>
              <a:rPr lang="en-US" dirty="0" err="1" smtClean="0"/>
              <a:t>điện</a:t>
            </a:r>
            <a:r>
              <a:rPr lang="en-US" dirty="0" smtClean="0"/>
              <a:t> </a:t>
            </a:r>
            <a:r>
              <a:rPr lang="en-US" dirty="0" err="1" smtClean="0"/>
              <a:t>thì</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trên</a:t>
            </a:r>
            <a:r>
              <a:rPr lang="en-US" dirty="0" smtClean="0"/>
              <a:t> 2 </a:t>
            </a:r>
            <a:r>
              <a:rPr lang="en-US" dirty="0" err="1" smtClean="0"/>
              <a:t>bản</a:t>
            </a:r>
            <a:r>
              <a:rPr lang="en-US" dirty="0" smtClean="0"/>
              <a:t> </a:t>
            </a:r>
            <a:r>
              <a:rPr lang="en-US" dirty="0" err="1" smtClean="0"/>
              <a:t>tụ</a:t>
            </a:r>
            <a:r>
              <a:rPr lang="en-US" dirty="0" smtClean="0"/>
              <a:t> </a:t>
            </a:r>
            <a:r>
              <a:rPr lang="en-US" dirty="0" err="1" smtClean="0"/>
              <a:t>luôn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nhưng</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a:t>
            </a:r>
          </a:p>
          <a:p>
            <a:pPr algn="ctr"/>
            <a:r>
              <a:rPr lang="en-US" dirty="0" smtClean="0"/>
              <a:t>|Q</a:t>
            </a:r>
            <a:r>
              <a:rPr lang="en-US" baseline="-25000" dirty="0" smtClean="0"/>
              <a:t>1</a:t>
            </a:r>
            <a:r>
              <a:rPr lang="en-US" dirty="0" smtClean="0"/>
              <a:t>| = |Q</a:t>
            </a:r>
            <a:r>
              <a:rPr lang="en-US" baseline="-25000" dirty="0" smtClean="0"/>
              <a:t>2</a:t>
            </a:r>
            <a:r>
              <a:rPr lang="en-US" dirty="0" smtClean="0"/>
              <a:t>|</a:t>
            </a:r>
          </a:p>
          <a:p>
            <a:pPr marL="285750" indent="-285750">
              <a:buFontTx/>
              <a:buChar char="-"/>
            </a:pPr>
            <a:r>
              <a:rPr lang="en-US" dirty="0" err="1" smtClean="0"/>
              <a:t>Có</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a:t>
            </a:r>
          </a:p>
          <a:p>
            <a:pPr marL="285750" indent="-285750">
              <a:buFontTx/>
              <a:buChar char="-"/>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85" y="2343836"/>
            <a:ext cx="2761380" cy="327436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565" y="2343836"/>
            <a:ext cx="2579426" cy="3274369"/>
          </a:xfrm>
          <a:prstGeom prst="rect">
            <a:avLst/>
          </a:prstGeom>
        </p:spPr>
      </p:pic>
      <p:sp>
        <p:nvSpPr>
          <p:cNvPr id="13" name="TextBox 12"/>
          <p:cNvSpPr txBox="1"/>
          <p:nvPr/>
        </p:nvSpPr>
        <p:spPr>
          <a:xfrm>
            <a:off x="214185" y="5715940"/>
            <a:ext cx="5585252"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và</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không</a:t>
            </a:r>
            <a:r>
              <a:rPr lang="en-US" dirty="0" smtClean="0"/>
              <a:t> </a:t>
            </a:r>
            <a:r>
              <a:rPr lang="en-US" dirty="0" err="1" smtClean="0"/>
              <a:t>phân</a:t>
            </a:r>
            <a:r>
              <a:rPr lang="en-US" dirty="0" smtClean="0"/>
              <a:t> </a:t>
            </a:r>
            <a:r>
              <a:rPr lang="en-US" dirty="0" err="1" smtClean="0"/>
              <a:t>cực</a:t>
            </a:r>
            <a:endParaRPr lang="en-US" dirty="0" smtClean="0"/>
          </a:p>
          <a:p>
            <a:pPr algn="ct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827" y="2343836"/>
            <a:ext cx="6756397" cy="3274369"/>
          </a:xfrm>
          <a:prstGeom prst="rect">
            <a:avLst/>
          </a:prstGeom>
        </p:spPr>
      </p:pic>
      <p:sp>
        <p:nvSpPr>
          <p:cNvPr id="15" name="TextBox 14"/>
          <p:cNvSpPr txBox="1"/>
          <p:nvPr/>
        </p:nvSpPr>
        <p:spPr>
          <a:xfrm>
            <a:off x="7455243" y="5715939"/>
            <a:ext cx="3328087"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bạc</a:t>
            </a:r>
            <a:r>
              <a:rPr lang="en-US" dirty="0" smtClean="0"/>
              <a:t> – mica</a:t>
            </a:r>
          </a:p>
          <a:p>
            <a:pPr algn="ct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endParaRPr lang="en-US" dirty="0"/>
          </a:p>
        </p:txBody>
      </p:sp>
    </p:spTree>
    <p:extLst>
      <p:ext uri="{BB962C8B-B14F-4D97-AF65-F5344CB8AC3E}">
        <p14:creationId xmlns:p14="http://schemas.microsoft.com/office/powerpoint/2010/main" val="3126653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184" y="2367138"/>
            <a:ext cx="4947463" cy="646331"/>
          </a:xfrm>
          <a:prstGeom prst="rect">
            <a:avLst/>
          </a:prstGeom>
          <a:noFill/>
        </p:spPr>
        <p:txBody>
          <a:bodyPr wrap="square" rtlCol="0">
            <a:spAutoFit/>
          </a:bodyPr>
          <a:lstStyle/>
          <a:p>
            <a:r>
              <a:rPr lang="en-US" b="1" dirty="0" smtClean="0"/>
              <a:t>2. </a:t>
            </a:r>
            <a:r>
              <a:rPr lang="en-US" b="1" dirty="0" err="1" smtClean="0"/>
              <a:t>Cấu</a:t>
            </a:r>
            <a:r>
              <a:rPr lang="en-US" b="1" dirty="0" smtClean="0"/>
              <a:t> </a:t>
            </a:r>
            <a:r>
              <a:rPr lang="en-US" b="1" dirty="0" err="1" smtClean="0"/>
              <a:t>tạo</a:t>
            </a:r>
            <a:endParaRPr lang="en-US" b="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79" y="923281"/>
            <a:ext cx="6676125" cy="4180376"/>
          </a:xfrm>
          <a:prstGeom prst="rect">
            <a:avLst/>
          </a:prstGeom>
        </p:spPr>
      </p:pic>
      <p:sp>
        <p:nvSpPr>
          <p:cNvPr id="9" name="TextBox 8"/>
          <p:cNvSpPr txBox="1"/>
          <p:nvPr/>
        </p:nvSpPr>
        <p:spPr>
          <a:xfrm>
            <a:off x="214184" y="2770774"/>
            <a:ext cx="5025081" cy="3139321"/>
          </a:xfrm>
          <a:prstGeom prst="rect">
            <a:avLst/>
          </a:prstGeom>
          <a:noFill/>
        </p:spPr>
        <p:txBody>
          <a:bodyPr wrap="square" rtlCol="0">
            <a:spAutoFit/>
          </a:bodyPr>
          <a:lstStyle/>
          <a:p>
            <a:pPr marL="285750" indent="-285750">
              <a:buFontTx/>
              <a:buChar char="-"/>
            </a:pPr>
            <a:r>
              <a:rPr lang="vi-VN" dirty="0" smtClean="0">
                <a:latin typeface="Calibri" panose="020F0502020204030204" pitchFamily="34" charset="0"/>
                <a:cs typeface="Calibri" panose="020F0502020204030204" pitchFamily="34" charset="0"/>
              </a:rPr>
              <a:t>Tụ </a:t>
            </a:r>
            <a:r>
              <a:rPr lang="vi-VN" dirty="0">
                <a:latin typeface="Calibri" panose="020F0502020204030204" pitchFamily="34" charset="0"/>
                <a:cs typeface="Calibri" panose="020F0502020204030204" pitchFamily="34" charset="0"/>
              </a:rPr>
              <a:t>điện gồm ít nhất hai dây dẫn điện thường ở dạng tấm kim loại. Hai bề mặt này được đặt song song với nhau và được ngăn cách bởi một lớp điện môi</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Tx/>
              <a:buChar char="-"/>
            </a:pPr>
            <a:r>
              <a:rPr lang="vi-VN" dirty="0">
                <a:latin typeface="Calibri" panose="020F0502020204030204" pitchFamily="34" charset="0"/>
                <a:cs typeface="Calibri" panose="020F0502020204030204" pitchFamily="34" charset="0"/>
              </a:rPr>
              <a:t>Điện môi sử dụng cho tụ điện là các chất không dẫn điện gồm thủy tinh, giấy, giấy tẩm hóa chất, gốm, mica, màng nhựa hoặc không khí. Các điện môi này không dẫn điện nhằm tăng khả năng tích trữ năng lượng điện của tụ điện.</a:t>
            </a:r>
          </a:p>
          <a:p>
            <a:pPr marL="285750" indent="-285750">
              <a:buFontTx/>
              <a:buChar char="-"/>
            </a:pPr>
            <a:endParaRPr lang="vi-VN" dirty="0"/>
          </a:p>
          <a:p>
            <a:endParaRPr lang="en-US" dirty="0"/>
          </a:p>
        </p:txBody>
      </p:sp>
      <p:sp>
        <p:nvSpPr>
          <p:cNvPr id="10" name="TextBox 9"/>
          <p:cNvSpPr txBox="1"/>
          <p:nvPr/>
        </p:nvSpPr>
        <p:spPr>
          <a:xfrm>
            <a:off x="214184" y="5412260"/>
            <a:ext cx="11771869" cy="646331"/>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Tùy thuộc vào chất liệu cách điện ở giữa bản cực thì tụ điện có tên gọi tương ứng. Ví dụ như nếu như lớp cách điện là không khí ta có tụ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khí</a:t>
            </a:r>
            <a:r>
              <a:rPr lang="vi-VN" dirty="0">
                <a:latin typeface="Calibri" panose="020F0502020204030204" pitchFamily="34" charset="0"/>
                <a:cs typeface="Calibri" panose="020F0502020204030204" pitchFamily="34" charset="0"/>
              </a:rPr>
              <a:t>, là giấy ta có tụ giấy, còn là gốm ta có tụ gốm và nếu là lớp hóa chất thì cho ta tụ hóa.</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214184" y="172994"/>
            <a:ext cx="4700328" cy="369332"/>
          </a:xfrm>
          <a:prstGeom prst="rect">
            <a:avLst/>
          </a:prstGeom>
          <a:noFill/>
        </p:spPr>
        <p:txBody>
          <a:bodyPr wrap="square" rtlCol="0">
            <a:spAutoFit/>
          </a:bodyPr>
          <a:lstStyle/>
          <a:p>
            <a:r>
              <a:rPr lang="en-US" b="1" dirty="0" smtClean="0"/>
              <a:t>* </a:t>
            </a:r>
            <a:r>
              <a:rPr lang="en-US" b="1" dirty="0" err="1" smtClean="0"/>
              <a:t>Ký</a:t>
            </a:r>
            <a:r>
              <a:rPr lang="en-US" b="1" dirty="0" smtClean="0"/>
              <a:t> </a:t>
            </a:r>
            <a:r>
              <a:rPr lang="en-US" b="1" dirty="0" err="1" smtClean="0"/>
              <a:t>hiệu</a:t>
            </a:r>
            <a:r>
              <a:rPr lang="en-US" b="1" dirty="0" smtClean="0"/>
              <a:t> </a:t>
            </a:r>
            <a:r>
              <a:rPr lang="en-US" b="1" dirty="0" err="1" smtClean="0"/>
              <a:t>tụ</a:t>
            </a:r>
            <a:r>
              <a:rPr lang="en-US" b="1" dirty="0" smtClean="0"/>
              <a:t> </a:t>
            </a:r>
            <a:r>
              <a:rPr lang="en-US" b="1" dirty="0" err="1" smtClean="0"/>
              <a:t>điện</a:t>
            </a:r>
            <a:r>
              <a:rPr lang="en-US" b="1" dirty="0" smtClean="0"/>
              <a:t> </a:t>
            </a:r>
            <a:r>
              <a:rPr lang="en-US" b="1" dirty="0" err="1" smtClean="0"/>
              <a:t>trên</a:t>
            </a:r>
            <a:r>
              <a:rPr lang="en-US" b="1" dirty="0" smtClean="0"/>
              <a:t> </a:t>
            </a:r>
            <a:r>
              <a:rPr lang="en-US" b="1" dirty="0" err="1" smtClean="0"/>
              <a:t>sơ</a:t>
            </a:r>
            <a:r>
              <a:rPr lang="en-US" b="1" dirty="0" smtClean="0"/>
              <a:t> </a:t>
            </a:r>
            <a:r>
              <a:rPr lang="en-US" b="1" dirty="0" err="1" smtClean="0"/>
              <a:t>đồ</a:t>
            </a:r>
            <a:r>
              <a:rPr lang="en-US" b="1" dirty="0" smtClean="0"/>
              <a:t> </a:t>
            </a:r>
            <a:r>
              <a:rPr lang="en-US" b="1" dirty="0" err="1" smtClean="0"/>
              <a:t>nguyên</a:t>
            </a:r>
            <a:r>
              <a:rPr lang="en-US" b="1" dirty="0" smtClean="0"/>
              <a:t> </a:t>
            </a:r>
            <a:r>
              <a:rPr lang="en-US" b="1" dirty="0" err="1" smtClean="0"/>
              <a:t>lý</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84" y="641320"/>
            <a:ext cx="4876800" cy="1524000"/>
          </a:xfrm>
          <a:prstGeom prst="rect">
            <a:avLst/>
          </a:prstGeom>
        </p:spPr>
      </p:pic>
    </p:spTree>
    <p:extLst>
      <p:ext uri="{BB962C8B-B14F-4D97-AF65-F5344CB8AC3E}">
        <p14:creationId xmlns:p14="http://schemas.microsoft.com/office/powerpoint/2010/main" val="22935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19" y="420130"/>
            <a:ext cx="11285838" cy="370702"/>
          </a:xfrm>
          <a:prstGeom prst="rect">
            <a:avLst/>
          </a:prstGeom>
          <a:noFill/>
        </p:spPr>
        <p:txBody>
          <a:bodyPr wrap="square" rtlCol="0">
            <a:spAutoFit/>
          </a:bodyPr>
          <a:lstStyle/>
          <a:p>
            <a:r>
              <a:rPr lang="en-US" b="1" dirty="0" smtClean="0"/>
              <a:t>3. </a:t>
            </a:r>
            <a:r>
              <a:rPr lang="en-US" b="1" dirty="0" err="1" smtClean="0"/>
              <a:t>Nguyên</a:t>
            </a:r>
            <a:r>
              <a:rPr lang="en-US" b="1" dirty="0" smtClean="0"/>
              <a:t> </a:t>
            </a:r>
            <a:r>
              <a:rPr lang="en-US" b="1" dirty="0" err="1" smtClean="0"/>
              <a:t>lý</a:t>
            </a:r>
            <a:r>
              <a:rPr lang="en-US" b="1" dirty="0" smtClean="0"/>
              <a:t> </a:t>
            </a:r>
            <a:r>
              <a:rPr lang="en-US" b="1" dirty="0" err="1" smtClean="0"/>
              <a:t>hoạt</a:t>
            </a:r>
            <a:r>
              <a:rPr lang="en-US" b="1" dirty="0" smtClean="0"/>
              <a:t> </a:t>
            </a:r>
            <a:r>
              <a:rPr lang="en-US" b="1" dirty="0" err="1" smtClean="0"/>
              <a:t>động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9" y="997422"/>
            <a:ext cx="5341723" cy="3772286"/>
          </a:xfrm>
          <a:prstGeom prst="rect">
            <a:avLst/>
          </a:prstGeom>
        </p:spPr>
      </p:pic>
      <p:sp>
        <p:nvSpPr>
          <p:cNvPr id="6" name="TextBox 5"/>
          <p:cNvSpPr txBox="1"/>
          <p:nvPr/>
        </p:nvSpPr>
        <p:spPr>
          <a:xfrm>
            <a:off x="5832389" y="1112108"/>
            <a:ext cx="5832389" cy="2585323"/>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Tụ điện nạp</a:t>
            </a:r>
            <a:r>
              <a:rPr lang="vi-VN" dirty="0">
                <a:latin typeface="Calibri" panose="020F0502020204030204" pitchFamily="34" charset="0"/>
                <a:cs typeface="Calibri" panose="020F0502020204030204" pitchFamily="34" charset="0"/>
              </a:rPr>
              <a:t> : Quan sát mạch điện trên ta thấy rằng, khi khóa S1 đóng và khóa S2 mở thì dòng điện từ nguồn sẽ cấp cho tụ điện – tụ điện sẽ được nạp. Khi nạp đầy tụ điện sẽ không nhận nữa, dòng điện trên mạch giảm bằng </a:t>
            </a:r>
            <a:r>
              <a:rPr lang="vi-VN"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a:t>
            </a:r>
          </a:p>
          <a:p>
            <a:endParaRPr lang="vi-VN" dirty="0">
              <a:latin typeface="Calibri" panose="020F0502020204030204" pitchFamily="34" charset="0"/>
              <a:cs typeface="Calibri" panose="020F0502020204030204" pitchFamily="34" charset="0"/>
            </a:endParaRPr>
          </a:p>
          <a:p>
            <a:r>
              <a:rPr lang="vi-VN" b="1" dirty="0">
                <a:latin typeface="Calibri" panose="020F0502020204030204" pitchFamily="34" charset="0"/>
                <a:cs typeface="Calibri" panose="020F0502020204030204" pitchFamily="34" charset="0"/>
              </a:rPr>
              <a:t>Tụ điện xả</a:t>
            </a:r>
            <a:r>
              <a:rPr lang="vi-VN" dirty="0">
                <a:latin typeface="Calibri" panose="020F0502020204030204" pitchFamily="34" charset="0"/>
                <a:cs typeface="Calibri" panose="020F0502020204030204" pitchFamily="34" charset="0"/>
              </a:rPr>
              <a:t> : Ngược lại với mạch nạp tụ, khi khóa S1 mở và khóa S2 đóng tụ điện sẽ ở trạng thái xả. Khi xả hết điện tích trong tụ điện thì dòng điện trên mạch cũng bằng </a:t>
            </a:r>
            <a:r>
              <a:rPr lang="vi-VN"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endParaRPr lang="en-US" dirty="0"/>
          </a:p>
        </p:txBody>
      </p:sp>
      <p:sp>
        <p:nvSpPr>
          <p:cNvPr id="7" name="TextBox 6"/>
          <p:cNvSpPr txBox="1"/>
          <p:nvPr/>
        </p:nvSpPr>
        <p:spPr>
          <a:xfrm>
            <a:off x="461319" y="5016844"/>
            <a:ext cx="11285838" cy="1200329"/>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Tụ </a:t>
            </a:r>
            <a:r>
              <a:rPr lang="vi-VN" sz="2400" dirty="0">
                <a:latin typeface="Calibri" panose="020F0502020204030204" pitchFamily="34" charset="0"/>
                <a:cs typeface="Calibri" panose="020F0502020204030204" pitchFamily="34" charset="0"/>
              </a:rPr>
              <a:t>điện có khả năng nạp – xả và lưu trữ điện như một acqui thu nhỏ</a:t>
            </a:r>
            <a:r>
              <a:rPr lang="vi-VN"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a:t>
            </a:r>
            <a:r>
              <a:rPr lang="en-US" sz="2400" dirty="0" err="1" smtClean="0">
                <a:latin typeface="Calibri" panose="020F0502020204030204" pitchFamily="34" charset="0"/>
                <a:cs typeface="Calibri" panose="020F0502020204030204" pitchFamily="34" charset="0"/>
              </a:rPr>
              <a:t>uy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nhiên</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ụ </a:t>
            </a:r>
            <a:r>
              <a:rPr lang="vi-VN" sz="2400" dirty="0">
                <a:latin typeface="Calibri" panose="020F0502020204030204" pitchFamily="34" charset="0"/>
                <a:cs typeface="Calibri" panose="020F0502020204030204" pitchFamily="34" charset="0"/>
              </a:rPr>
              <a:t>điện lưu trữ hiệu quả các electron và phóng ra các điện tích này để tạo ra dòng điện. Còn acqui sinh ra các điện tích electron.</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044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990" y="296562"/>
            <a:ext cx="7117491" cy="4247317"/>
          </a:xfrm>
          <a:prstGeom prst="rect">
            <a:avLst/>
          </a:prstGeom>
          <a:noFill/>
        </p:spPr>
        <p:txBody>
          <a:bodyPr wrap="square" rtlCol="0">
            <a:spAutoFit/>
          </a:bodyPr>
          <a:lstStyle/>
          <a:p>
            <a:r>
              <a:rPr lang="en-US" b="1" dirty="0" smtClean="0"/>
              <a:t>4. </a:t>
            </a:r>
            <a:r>
              <a:rPr lang="en-US" b="1" dirty="0" err="1" smtClean="0"/>
              <a:t>Các</a:t>
            </a:r>
            <a:r>
              <a:rPr lang="en-US" b="1" dirty="0" smtClean="0"/>
              <a:t> </a:t>
            </a:r>
            <a:r>
              <a:rPr lang="en-US" b="1" dirty="0" err="1" smtClean="0"/>
              <a:t>thông</a:t>
            </a:r>
            <a:r>
              <a:rPr lang="en-US" b="1" dirty="0" smtClean="0"/>
              <a:t> </a:t>
            </a:r>
            <a:r>
              <a:rPr lang="en-US" b="1" dirty="0" err="1" smtClean="0"/>
              <a:t>số</a:t>
            </a:r>
            <a:r>
              <a:rPr lang="en-US" b="1" dirty="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smtClean="0"/>
              <a:t>a) </a:t>
            </a:r>
            <a:r>
              <a:rPr lang="en-US" dirty="0" err="1" smtClean="0"/>
              <a:t>Điện</a:t>
            </a:r>
            <a:r>
              <a:rPr lang="en-US" dirty="0" smtClean="0"/>
              <a:t> dung</a:t>
            </a:r>
          </a:p>
          <a:p>
            <a:pPr algn="ctr"/>
            <a:r>
              <a:rPr lang="en-US" dirty="0" smtClean="0"/>
              <a:t>C = Q/U</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(F)</a:t>
            </a:r>
          </a:p>
          <a:p>
            <a:r>
              <a:rPr lang="en-US" dirty="0"/>
              <a:t> </a:t>
            </a:r>
            <a:r>
              <a:rPr lang="en-US" dirty="0" smtClean="0"/>
              <a:t>                 - Q: </a:t>
            </a:r>
            <a:r>
              <a:rPr lang="en-US" dirty="0" err="1" smtClean="0"/>
              <a:t>là</a:t>
            </a:r>
            <a:r>
              <a:rPr lang="en-US" dirty="0" smtClean="0"/>
              <a:t> </a:t>
            </a:r>
            <a:r>
              <a:rPr lang="en-US" dirty="0" err="1" smtClean="0"/>
              <a:t>điện</a:t>
            </a:r>
            <a:r>
              <a:rPr lang="en-US" dirty="0" smtClean="0"/>
              <a:t> </a:t>
            </a:r>
            <a:r>
              <a:rPr lang="en-US" dirty="0" err="1" smtClean="0"/>
              <a:t>lượng</a:t>
            </a:r>
            <a:r>
              <a:rPr lang="en-US" dirty="0" smtClean="0"/>
              <a:t> – </a:t>
            </a:r>
            <a:r>
              <a:rPr lang="en-US" dirty="0" err="1" smtClean="0"/>
              <a:t>độ</a:t>
            </a:r>
            <a:r>
              <a:rPr lang="en-US" dirty="0" smtClean="0"/>
              <a:t> </a:t>
            </a:r>
            <a:r>
              <a:rPr lang="en-US" dirty="0" err="1" smtClean="0"/>
              <a:t>lớn</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tụ</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thể</a:t>
            </a:r>
            <a:r>
              <a:rPr lang="en-US" dirty="0" smtClean="0"/>
              <a:t> (C)</a:t>
            </a:r>
          </a:p>
          <a:p>
            <a:r>
              <a:rPr lang="en-US" dirty="0"/>
              <a:t> </a:t>
            </a:r>
            <a:r>
              <a:rPr lang="en-US" dirty="0" smtClean="0"/>
              <a:t>                 - U: </a:t>
            </a:r>
            <a:r>
              <a:rPr lang="en-US" dirty="0" err="1" smtClean="0"/>
              <a:t>là</a:t>
            </a:r>
            <a:r>
              <a:rPr lang="en-US" dirty="0" smtClean="0"/>
              <a:t> </a:t>
            </a:r>
            <a:r>
              <a:rPr lang="en-US" dirty="0" err="1" smtClean="0"/>
              <a:t>điện</a:t>
            </a:r>
            <a:r>
              <a:rPr lang="en-US" dirty="0" smtClean="0"/>
              <a:t> </a:t>
            </a:r>
            <a:r>
              <a:rPr lang="en-US" dirty="0" err="1" smtClean="0"/>
              <a:t>áp</a:t>
            </a:r>
            <a:r>
              <a:rPr lang="en-US" dirty="0" smtClean="0"/>
              <a:t> ở </a:t>
            </a:r>
            <a:r>
              <a:rPr lang="en-US" dirty="0" err="1" smtClean="0"/>
              <a:t>vật</a:t>
            </a:r>
            <a:r>
              <a:rPr lang="en-US" dirty="0" smtClean="0"/>
              <a:t> </a:t>
            </a:r>
            <a:r>
              <a:rPr lang="en-US" dirty="0" err="1" smtClean="0"/>
              <a:t>thể</a:t>
            </a:r>
            <a:r>
              <a:rPr lang="en-US" dirty="0" smtClean="0"/>
              <a:t> </a:t>
            </a:r>
            <a:r>
              <a:rPr lang="en-US" dirty="0" err="1" smtClean="0"/>
              <a:t>khi</a:t>
            </a:r>
            <a:r>
              <a:rPr lang="en-US" dirty="0" smtClean="0"/>
              <a:t> </a:t>
            </a:r>
            <a:r>
              <a:rPr lang="en-US" dirty="0" err="1" smtClean="0"/>
              <a:t>bị</a:t>
            </a:r>
            <a:r>
              <a:rPr lang="en-US" dirty="0" smtClean="0"/>
              <a:t> </a:t>
            </a:r>
            <a:r>
              <a:rPr lang="en-US" dirty="0" err="1" smtClean="0"/>
              <a:t>tích</a:t>
            </a:r>
            <a:r>
              <a:rPr lang="en-US" dirty="0" smtClean="0"/>
              <a:t> </a:t>
            </a:r>
            <a:r>
              <a:rPr lang="en-US" dirty="0" err="1" smtClean="0"/>
              <a:t>điện</a:t>
            </a:r>
            <a:r>
              <a:rPr lang="en-US" dirty="0" smtClean="0"/>
              <a:t> (V)</a:t>
            </a:r>
          </a:p>
          <a:p>
            <a:endParaRPr lang="en-US" dirty="0"/>
          </a:p>
          <a:p>
            <a:r>
              <a:rPr lang="en-US" dirty="0" smtClean="0"/>
              <a:t>b)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pPr algn="ctr"/>
            <a:r>
              <a:rPr lang="en-US" dirty="0" smtClean="0"/>
              <a:t>C = (</a:t>
            </a:r>
            <a:r>
              <a:rPr lang="el-GR" dirty="0" smtClean="0"/>
              <a:t>ε</a:t>
            </a:r>
            <a:r>
              <a:rPr lang="en-US" dirty="0" smtClean="0"/>
              <a:t>.</a:t>
            </a:r>
            <a:r>
              <a:rPr lang="el-GR" dirty="0" smtClean="0"/>
              <a:t>ε</a:t>
            </a:r>
            <a:r>
              <a:rPr lang="el-GR" baseline="-25000" dirty="0" smtClean="0"/>
              <a:t>0</a:t>
            </a:r>
            <a:r>
              <a:rPr lang="en-US" dirty="0" smtClean="0"/>
              <a:t>.S)/d</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(F)</a:t>
            </a:r>
          </a:p>
          <a:p>
            <a:r>
              <a:rPr lang="en-US" dirty="0"/>
              <a:t> </a:t>
            </a:r>
            <a:r>
              <a:rPr lang="en-US" dirty="0" smtClean="0"/>
              <a:t>                 - </a:t>
            </a:r>
            <a:r>
              <a:rPr lang="el-GR" dirty="0" smtClean="0"/>
              <a:t>ε</a:t>
            </a:r>
            <a:r>
              <a:rPr lang="en-US" dirty="0" smtClean="0"/>
              <a:t>, </a:t>
            </a:r>
            <a:r>
              <a:rPr lang="el-GR" dirty="0" smtClean="0"/>
              <a:t>ε</a:t>
            </a:r>
            <a:r>
              <a:rPr lang="el-GR" baseline="-25000" dirty="0" smtClean="0"/>
              <a:t>0</a:t>
            </a:r>
            <a:r>
              <a:rPr lang="en-US" dirty="0"/>
              <a:t> </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môi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thẩm</a:t>
            </a:r>
            <a:endParaRPr lang="en-US" dirty="0" smtClean="0"/>
          </a:p>
          <a:p>
            <a:r>
              <a:rPr lang="en-US" dirty="0"/>
              <a:t> </a:t>
            </a:r>
            <a:r>
              <a:rPr lang="en-US" dirty="0" smtClean="0"/>
              <a:t>                 - d: </a:t>
            </a:r>
            <a:r>
              <a:rPr lang="en-US" dirty="0" err="1" smtClean="0"/>
              <a:t>là</a:t>
            </a:r>
            <a:r>
              <a:rPr lang="en-US" dirty="0" smtClean="0"/>
              <a:t> </a:t>
            </a:r>
            <a:r>
              <a:rPr lang="en-US" dirty="0" err="1" smtClean="0"/>
              <a:t>chiều</a:t>
            </a:r>
            <a:r>
              <a:rPr lang="en-US" dirty="0" smtClean="0"/>
              <a:t> </a:t>
            </a:r>
            <a:r>
              <a:rPr lang="en-US" dirty="0" err="1" smtClean="0"/>
              <a:t>dày</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cách</a:t>
            </a:r>
            <a:r>
              <a:rPr lang="en-US" dirty="0" smtClean="0"/>
              <a:t> </a:t>
            </a:r>
            <a:r>
              <a:rPr lang="en-US" dirty="0" err="1" smtClean="0"/>
              <a:t>điện</a:t>
            </a:r>
            <a:endParaRPr lang="en-US" dirty="0" smtClean="0"/>
          </a:p>
          <a:p>
            <a:r>
              <a:rPr lang="en-US" dirty="0"/>
              <a:t> </a:t>
            </a:r>
            <a:r>
              <a:rPr lang="en-US" dirty="0" smtClean="0"/>
              <a:t>                 - S: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bản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endParaRPr lang="en-US" dirty="0"/>
          </a:p>
          <a:p>
            <a:r>
              <a:rPr lang="en-US" dirty="0"/>
              <a:t>d</a:t>
            </a:r>
            <a:r>
              <a:rPr lang="en-US" dirty="0" smtClean="0"/>
              <a:t>) </a:t>
            </a:r>
            <a:r>
              <a:rPr lang="en-US" dirty="0" err="1" smtClean="0"/>
              <a:t>Ghép</a:t>
            </a:r>
            <a:r>
              <a:rPr lang="en-US" dirty="0" smtClean="0"/>
              <a:t> </a:t>
            </a:r>
            <a:r>
              <a:rPr lang="en-US" dirty="0" err="1" smtClean="0"/>
              <a:t>tụ</a:t>
            </a:r>
            <a:r>
              <a:rPr lang="en-US" dirty="0" smtClean="0"/>
              <a:t> </a:t>
            </a:r>
            <a:r>
              <a:rPr lang="en-US" dirty="0" err="1" smtClean="0"/>
              <a:t>điện</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4" y="4448433"/>
            <a:ext cx="7579355" cy="2158752"/>
          </a:xfrm>
          <a:prstGeom prst="rect">
            <a:avLst/>
          </a:prstGeom>
        </p:spPr>
      </p:pic>
      <p:sp>
        <p:nvSpPr>
          <p:cNvPr id="10" name="TextBox 9"/>
          <p:cNvSpPr txBox="1"/>
          <p:nvPr/>
        </p:nvSpPr>
        <p:spPr>
          <a:xfrm>
            <a:off x="7463481" y="502508"/>
            <a:ext cx="4374292" cy="433965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c) </a:t>
            </a:r>
            <a:r>
              <a:rPr lang="en-US" dirty="0" err="1" smtClean="0">
                <a:latin typeface="Calibri" panose="020F0502020204030204" pitchFamily="34" charset="0"/>
                <a:cs typeface="Calibri" panose="020F0502020204030204" pitchFamily="34" charset="0"/>
              </a:rPr>
              <a:t>Nhiệt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endParaRPr lang="en-US" dirty="0" smtClean="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Nhiệt độ làm việc của tụ điện thường được hiểu là nhiệt độ ở vùng đặt tụ điện khi mạch điện hoạt động. Tụ điện phải được chọn với </a:t>
            </a:r>
            <a:r>
              <a:rPr lang="vi-VN" sz="1600" i="1" dirty="0">
                <a:latin typeface="Calibri" panose="020F0502020204030204" pitchFamily="34" charset="0"/>
                <a:cs typeface="Calibri" panose="020F0502020204030204" pitchFamily="34" charset="0"/>
              </a:rPr>
              <a:t>nhiệt độ làm việc cao nhất</a:t>
            </a:r>
            <a:r>
              <a:rPr lang="vi-VN" sz="1600" dirty="0">
                <a:latin typeface="Calibri" panose="020F0502020204030204" pitchFamily="34" charset="0"/>
                <a:cs typeface="Calibri" panose="020F0502020204030204" pitchFamily="34" charset="0"/>
              </a:rPr>
              <a:t> cao hơn nhiệt độ này.</a:t>
            </a:r>
          </a:p>
          <a:p>
            <a:r>
              <a:rPr lang="vi-VN" sz="1600" dirty="0">
                <a:latin typeface="Calibri" panose="020F0502020204030204" pitchFamily="34" charset="0"/>
                <a:cs typeface="Calibri" panose="020F0502020204030204" pitchFamily="34" charset="0"/>
              </a:rPr>
              <a:t>Thông thường nhiệt độ được thiết lập do tiêu tán điện năng biến thành nhiệt của mạch, cộng với nhiệt do môi trường ngoài truyền vào nếu nhiệt độ môi trường cao hơn.</a:t>
            </a:r>
          </a:p>
          <a:p>
            <a:r>
              <a:rPr lang="vi-VN" sz="1600" dirty="0">
                <a:latin typeface="Calibri" panose="020F0502020204030204" pitchFamily="34" charset="0"/>
                <a:cs typeface="Calibri" panose="020F0502020204030204" pitchFamily="34" charset="0"/>
              </a:rPr>
              <a:t>Song với các tụ có mức rò điện cao, thì xảy ra sự tiêu tán điện năng biến thành nhiệt trong tụ điện, làm cho nhiệt độ trong tụ điện cao hơn xung quanh. Các hư hỏng nổ tụ thường liên quan đến hiện tượng này. Các tụ hóa thường có rò điện ohmic, còn các tụ tần cao thì có dòng điện xoáy.</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946" y="3795611"/>
            <a:ext cx="4217361" cy="2811574"/>
          </a:xfrm>
          <a:prstGeom prst="rect">
            <a:avLst/>
          </a:prstGeom>
        </p:spPr>
      </p:pic>
    </p:spTree>
    <p:extLst>
      <p:ext uri="{BB962C8B-B14F-4D97-AF65-F5344CB8AC3E}">
        <p14:creationId xmlns:p14="http://schemas.microsoft.com/office/powerpoint/2010/main" val="215644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44" y="965088"/>
            <a:ext cx="4972263" cy="1655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512" y="3347652"/>
            <a:ext cx="4895034" cy="180794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703105" y="1279971"/>
                <a:ext cx="2351902" cy="11762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den>
                          </m:f>
                        </m:e>
                      </m:nary>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703105" y="1279971"/>
                <a:ext cx="2351902" cy="1176219"/>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230659" y="140043"/>
            <a:ext cx="4835611" cy="461665"/>
          </a:xfrm>
          <a:prstGeom prst="rect">
            <a:avLst/>
          </a:prstGeom>
          <a:noFill/>
        </p:spPr>
        <p:txBody>
          <a:bodyPr wrap="square" rtlCol="0">
            <a:spAutoFit/>
          </a:bodyPr>
          <a:lstStyle/>
          <a:p>
            <a:r>
              <a:rPr lang="en-US" sz="2400" b="1" dirty="0" err="1"/>
              <a:t>T</a:t>
            </a:r>
            <a:r>
              <a:rPr lang="en-US" sz="2400" b="1" dirty="0" err="1" smtClean="0"/>
              <a: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a:t>
            </a:r>
            <a:r>
              <a:rPr lang="en-US" sz="2400" b="1" dirty="0" err="1" smtClean="0"/>
              <a:t>nối</a:t>
            </a:r>
            <a:r>
              <a:rPr lang="en-US" sz="2400" b="1" dirty="0" smtClean="0"/>
              <a:t> </a:t>
            </a:r>
            <a:r>
              <a:rPr lang="en-US" sz="2400" b="1" dirty="0" err="1" smtClean="0"/>
              <a:t>tiếp</a:t>
            </a:r>
            <a:endParaRPr lang="en-US" sz="2400" b="1" dirty="0"/>
          </a:p>
        </p:txBody>
      </p:sp>
      <p:sp>
        <p:nvSpPr>
          <p:cNvPr id="9" name="TextBox 8"/>
          <p:cNvSpPr txBox="1"/>
          <p:nvPr/>
        </p:nvSpPr>
        <p:spPr>
          <a:xfrm>
            <a:off x="230659" y="2753440"/>
            <a:ext cx="4670854" cy="461665"/>
          </a:xfrm>
          <a:prstGeom prst="rect">
            <a:avLst/>
          </a:prstGeom>
          <a:noFill/>
        </p:spPr>
        <p:txBody>
          <a:bodyPr wrap="square" rtlCol="0">
            <a:spAutoFit/>
          </a:bodyPr>
          <a:lstStyle/>
          <a:p>
            <a:r>
              <a:rPr lang="en-US" sz="2400" b="1" dirty="0" err="1" smtClean="0"/>
              <a:t>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song </a:t>
            </a:r>
            <a:r>
              <a:rPr lang="en-US" sz="2400" b="1" dirty="0" err="1" smtClean="0"/>
              <a:t>song</a:t>
            </a:r>
            <a:endParaRPr lang="en-US" sz="2400" b="1" dirty="0"/>
          </a:p>
        </p:txBody>
      </p:sp>
      <p:sp>
        <p:nvSpPr>
          <p:cNvPr id="12" name="TextBox 11"/>
          <p:cNvSpPr txBox="1"/>
          <p:nvPr/>
        </p:nvSpPr>
        <p:spPr>
          <a:xfrm>
            <a:off x="7606310" y="4225640"/>
            <a:ext cx="2545492" cy="523220"/>
          </a:xfrm>
          <a:prstGeom prst="rect">
            <a:avLst/>
          </a:prstGeom>
          <a:noFill/>
        </p:spPr>
        <p:txBody>
          <a:bodyPr wrap="square" rtlCol="0">
            <a:spAutoFit/>
          </a:bodyPr>
          <a:lstStyle/>
          <a:p>
            <a:r>
              <a:rPr lang="en-US" sz="2800" dirty="0" err="1"/>
              <a:t>C</a:t>
            </a:r>
            <a:r>
              <a:rPr lang="en-US" sz="2800" baseline="-25000" dirty="0" err="1" smtClean="0"/>
              <a:t>tđ</a:t>
            </a:r>
            <a:r>
              <a:rPr lang="en-US" sz="2800" dirty="0" smtClean="0"/>
              <a:t> = </a:t>
            </a:r>
            <a:endParaRPr lang="en-US" sz="2800" dirty="0"/>
          </a:p>
        </p:txBody>
      </p:sp>
      <mc:AlternateContent xmlns:mc="http://schemas.openxmlformats.org/markup-compatibility/2006" xmlns:a14="http://schemas.microsoft.com/office/drawing/2010/main">
        <mc:Choice Requires="a14">
          <p:sp>
            <p:nvSpPr>
              <p:cNvPr id="13" name="TextBox 12"/>
              <p:cNvSpPr txBox="1"/>
              <p:nvPr/>
            </p:nvSpPr>
            <p:spPr>
              <a:xfrm>
                <a:off x="8377897" y="3899141"/>
                <a:ext cx="926536"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377897" y="3899141"/>
                <a:ext cx="926536" cy="117621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06310" y="1426965"/>
                <a:ext cx="438666" cy="882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m:t>
                              </m:r>
                              <m:r>
                                <a:rPr lang="en-US" sz="2800" b="0" i="1" smtClean="0">
                                  <a:latin typeface="Cambria Math" panose="02040503050406030204" pitchFamily="18" charset="0"/>
                                </a:rPr>
                                <m:t>đ</m:t>
                              </m:r>
                            </m:sub>
                          </m:sSub>
                        </m:den>
                      </m:f>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606310" y="1426965"/>
                <a:ext cx="438666" cy="882229"/>
              </a:xfrm>
              <a:prstGeom prst="rect">
                <a:avLst/>
              </a:prstGeom>
              <a:blipFill rotWithShape="0">
                <a:blip r:embed="rId6"/>
                <a:stretch>
                  <a:fillRect l="-1389" r="-5556"/>
                </a:stretch>
              </a:blipFill>
            </p:spPr>
            <p:txBody>
              <a:bodyPr/>
              <a:lstStyle/>
              <a:p>
                <a:r>
                  <a:rPr lang="en-US">
                    <a:noFill/>
                  </a:rPr>
                  <a:t> </a:t>
                </a:r>
              </a:p>
            </p:txBody>
          </p:sp>
        </mc:Fallback>
      </mc:AlternateContent>
      <p:sp>
        <p:nvSpPr>
          <p:cNvPr id="15" name="TextBox 14"/>
          <p:cNvSpPr txBox="1"/>
          <p:nvPr/>
        </p:nvSpPr>
        <p:spPr>
          <a:xfrm>
            <a:off x="8072470" y="1606470"/>
            <a:ext cx="305427" cy="523220"/>
          </a:xfrm>
          <a:prstGeom prst="rect">
            <a:avLst/>
          </a:prstGeom>
          <a:noFill/>
        </p:spPr>
        <p:txBody>
          <a:bodyPr wrap="square" rtlCol="0">
            <a:spAutoFit/>
          </a:bodyPr>
          <a:lstStyle/>
          <a:p>
            <a:r>
              <a:rPr lang="en-US" sz="2800" dirty="0" smtClean="0"/>
              <a:t>=</a:t>
            </a:r>
            <a:endParaRPr lang="en-US" sz="2800" dirty="0"/>
          </a:p>
        </p:txBody>
      </p:sp>
      <p:sp>
        <p:nvSpPr>
          <p:cNvPr id="16" name="TextBox 15"/>
          <p:cNvSpPr txBox="1"/>
          <p:nvPr/>
        </p:nvSpPr>
        <p:spPr>
          <a:xfrm>
            <a:off x="7397578" y="325862"/>
            <a:ext cx="4621427" cy="954107"/>
          </a:xfrm>
          <a:prstGeom prst="rect">
            <a:avLst/>
          </a:prstGeom>
          <a:noFill/>
        </p:spPr>
        <p:txBody>
          <a:bodyPr wrap="square" rtlCol="0">
            <a:spAutoFit/>
          </a:bodyPr>
          <a:lstStyle/>
          <a:p>
            <a:r>
              <a:rPr lang="en-US" sz="2800" dirty="0" smtClean="0"/>
              <a:t>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baseline="-25000" dirty="0" smtClean="0"/>
          </a:p>
          <a:p>
            <a:r>
              <a:rPr lang="en-US" sz="2800" dirty="0" smtClean="0"/>
              <a:t>U = U</a:t>
            </a:r>
            <a:r>
              <a:rPr lang="en-US" sz="2800" baseline="-25000" dirty="0" smtClean="0"/>
              <a:t>1</a:t>
            </a:r>
            <a:r>
              <a:rPr lang="en-US" sz="2800" dirty="0" smtClean="0"/>
              <a:t> + U</a:t>
            </a:r>
            <a:r>
              <a:rPr lang="en-US" sz="2800" baseline="-25000" dirty="0" smtClean="0"/>
              <a:t>2</a:t>
            </a:r>
            <a:r>
              <a:rPr lang="en-US" sz="2800" dirty="0" smtClean="0"/>
              <a:t> + … + U</a:t>
            </a:r>
            <a:r>
              <a:rPr lang="en-US" sz="2800" baseline="-25000" dirty="0" smtClean="0"/>
              <a:t>n</a:t>
            </a:r>
            <a:endParaRPr lang="en-US" sz="2800" dirty="0" smtClean="0"/>
          </a:p>
        </p:txBody>
      </p:sp>
      <p:sp>
        <p:nvSpPr>
          <p:cNvPr id="18" name="TextBox 17"/>
          <p:cNvSpPr txBox="1"/>
          <p:nvPr/>
        </p:nvSpPr>
        <p:spPr>
          <a:xfrm>
            <a:off x="7397578" y="2945034"/>
            <a:ext cx="4621427" cy="954107"/>
          </a:xfrm>
          <a:prstGeom prst="rect">
            <a:avLst/>
          </a:prstGeom>
          <a:noFill/>
        </p:spPr>
        <p:txBody>
          <a:bodyPr wrap="square" rtlCol="0">
            <a:spAutoFit/>
          </a:bodyPr>
          <a:lstStyle/>
          <a:p>
            <a:r>
              <a:rPr lang="en-US" sz="2800" dirty="0"/>
              <a:t>Q</a:t>
            </a:r>
            <a:r>
              <a:rPr lang="en-US" sz="2800" dirty="0" smtClean="0"/>
              <a:t> = 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dirty="0" smtClean="0"/>
          </a:p>
          <a:p>
            <a:r>
              <a:rPr lang="en-US" sz="2800" dirty="0" smtClean="0"/>
              <a:t>U</a:t>
            </a:r>
            <a:r>
              <a:rPr lang="en-US" sz="2800" baseline="-25000" dirty="0" smtClean="0"/>
              <a:t>1</a:t>
            </a:r>
            <a:r>
              <a:rPr lang="en-US" sz="2800" dirty="0" smtClean="0"/>
              <a:t> </a:t>
            </a:r>
            <a:r>
              <a:rPr lang="en-US" sz="2800" dirty="0"/>
              <a:t>= </a:t>
            </a:r>
            <a:r>
              <a:rPr lang="en-US" sz="2800" dirty="0" smtClean="0"/>
              <a:t>U</a:t>
            </a:r>
            <a:r>
              <a:rPr lang="en-US" sz="2800" baseline="-25000" dirty="0" smtClean="0"/>
              <a:t>2</a:t>
            </a:r>
            <a:r>
              <a:rPr lang="en-US" sz="2800" dirty="0" smtClean="0"/>
              <a:t> </a:t>
            </a:r>
            <a:r>
              <a:rPr lang="en-US" sz="2800" dirty="0"/>
              <a:t>= … = </a:t>
            </a:r>
            <a:r>
              <a:rPr lang="en-US" sz="2800" dirty="0" smtClean="0"/>
              <a:t>U</a:t>
            </a:r>
            <a:r>
              <a:rPr lang="en-US" sz="2800" baseline="-25000" dirty="0" smtClean="0"/>
              <a:t>n</a:t>
            </a:r>
            <a:endParaRPr lang="en-US" sz="2800" baseline="-25000" dirty="0"/>
          </a:p>
        </p:txBody>
      </p:sp>
      <p:sp>
        <p:nvSpPr>
          <p:cNvPr id="19" name="TextBox 18"/>
          <p:cNvSpPr txBox="1"/>
          <p:nvPr/>
        </p:nvSpPr>
        <p:spPr>
          <a:xfrm>
            <a:off x="230659" y="5075359"/>
            <a:ext cx="11401168" cy="1200329"/>
          </a:xfrm>
          <a:prstGeom prst="rect">
            <a:avLst/>
          </a:prstGeom>
          <a:noFill/>
        </p:spPr>
        <p:txBody>
          <a:bodyPr wrap="square" rtlCol="0">
            <a:spAutoFit/>
          </a:bodyPr>
          <a:lstStyle/>
          <a:p>
            <a:r>
              <a:rPr lang="en-US" b="1" dirty="0" smtClean="0"/>
              <a:t>5. </a:t>
            </a:r>
            <a:r>
              <a:rPr lang="en-US" b="1" dirty="0" err="1" smtClean="0"/>
              <a:t>Năng</a:t>
            </a:r>
            <a:r>
              <a:rPr lang="en-US" b="1" dirty="0" smtClean="0"/>
              <a:t> </a:t>
            </a:r>
            <a:r>
              <a:rPr lang="en-US" b="1" dirty="0" err="1" smtClean="0"/>
              <a:t>lượng</a:t>
            </a:r>
            <a:r>
              <a:rPr lang="en-US" b="1" dirty="0" smtClean="0"/>
              <a:t> </a:t>
            </a:r>
            <a:r>
              <a:rPr lang="en-US" b="1" dirty="0" err="1" smtClean="0"/>
              <a:t>điện</a:t>
            </a:r>
            <a:r>
              <a:rPr lang="en-US" b="1" dirty="0" smtClean="0"/>
              <a:t> </a:t>
            </a:r>
            <a:r>
              <a:rPr lang="en-US" b="1" dirty="0" err="1" smtClean="0"/>
              <a:t>trường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err="1" smtClean="0"/>
              <a:t>Khi</a:t>
            </a:r>
            <a:r>
              <a:rPr lang="en-US" dirty="0" smtClean="0"/>
              <a:t> </a:t>
            </a:r>
            <a:r>
              <a:rPr lang="en-US" dirty="0" err="1" smtClean="0"/>
              <a:t>tụ</a:t>
            </a:r>
            <a:r>
              <a:rPr lang="en-US" dirty="0" smtClean="0"/>
              <a:t> </a:t>
            </a:r>
            <a:r>
              <a:rPr lang="en-US" dirty="0" err="1" smtClean="0"/>
              <a:t>được</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hai</a:t>
            </a:r>
            <a:r>
              <a:rPr lang="en-US" dirty="0" smtClean="0"/>
              <a:t> </a:t>
            </a:r>
            <a:r>
              <a:rPr lang="en-US" dirty="0" err="1" smtClean="0"/>
              <a:t>bản</a:t>
            </a:r>
            <a:r>
              <a:rPr lang="en-US" dirty="0" smtClean="0"/>
              <a:t> </a:t>
            </a:r>
            <a:r>
              <a:rPr lang="en-US" dirty="0" err="1" smtClean="0"/>
              <a:t>tụ</a:t>
            </a:r>
            <a:r>
              <a:rPr lang="en-US" dirty="0" smtClean="0"/>
              <a:t> </a:t>
            </a:r>
            <a:r>
              <a:rPr lang="en-US" dirty="0" err="1" smtClean="0"/>
              <a:t>của</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tích</a:t>
            </a:r>
            <a:r>
              <a:rPr lang="en-US" dirty="0" smtClean="0"/>
              <a:t> </a:t>
            </a:r>
            <a:r>
              <a:rPr lang="en-US" dirty="0" err="1" smtClean="0"/>
              <a:t>điện</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 </a:t>
            </a:r>
            <a:r>
              <a:rPr lang="en-US" dirty="0" err="1" smtClean="0"/>
              <a:t>nên</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nên</a:t>
            </a:r>
            <a:r>
              <a:rPr lang="en-US" dirty="0" smtClean="0"/>
              <a:t> </a:t>
            </a:r>
            <a:r>
              <a:rPr lang="en-US" dirty="0" err="1" smtClean="0"/>
              <a:t>một</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hướng</a:t>
            </a:r>
            <a:r>
              <a:rPr lang="en-US" dirty="0" smtClean="0"/>
              <a:t> </a:t>
            </a:r>
            <a:r>
              <a:rPr lang="en-US" dirty="0" err="1" smtClean="0"/>
              <a:t>từ</a:t>
            </a:r>
            <a:r>
              <a:rPr lang="en-US" dirty="0" smtClean="0"/>
              <a:t> </a:t>
            </a:r>
            <a:r>
              <a:rPr lang="en-US" dirty="0" err="1" smtClean="0"/>
              <a:t>bản</a:t>
            </a:r>
            <a:r>
              <a:rPr lang="en-US" dirty="0" smtClean="0"/>
              <a:t> </a:t>
            </a:r>
            <a:r>
              <a:rPr lang="en-US" dirty="0" err="1" smtClean="0"/>
              <a:t>dương</a:t>
            </a:r>
            <a:r>
              <a:rPr lang="en-US" dirty="0" smtClean="0"/>
              <a:t> sang </a:t>
            </a:r>
            <a:r>
              <a:rPr lang="en-US" dirty="0" err="1" smtClean="0"/>
              <a:t>bản</a:t>
            </a:r>
            <a:r>
              <a:rPr lang="en-US" dirty="0" smtClean="0"/>
              <a:t> </a:t>
            </a:r>
            <a:r>
              <a:rPr lang="en-US" dirty="0" err="1" smtClean="0"/>
              <a:t>âm</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sinh</a:t>
            </a:r>
            <a:r>
              <a:rPr lang="en-US" dirty="0" smtClean="0"/>
              <a:t> </a:t>
            </a:r>
            <a:r>
              <a:rPr lang="en-US" dirty="0" err="1" smtClean="0"/>
              <a:t>ra</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thế</a:t>
            </a:r>
            <a:r>
              <a:rPr lang="en-US" dirty="0" smtClean="0"/>
              <a:t> </a:t>
            </a:r>
            <a:r>
              <a:rPr lang="en-US" dirty="0" err="1" smtClean="0"/>
              <a:t>năng</a:t>
            </a:r>
            <a:r>
              <a:rPr lang="en-US" dirty="0" smtClean="0"/>
              <a:t>), </a:t>
            </a:r>
            <a:r>
              <a:rPr lang="en-US" dirty="0" err="1" smtClean="0"/>
              <a:t>gọi</a:t>
            </a:r>
            <a:r>
              <a:rPr lang="en-US" dirty="0" smtClean="0"/>
              <a:t> </a:t>
            </a:r>
            <a:r>
              <a:rPr lang="en-US" dirty="0" err="1" smtClean="0"/>
              <a:t>là</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tụ</a:t>
            </a:r>
            <a:r>
              <a:rPr lang="en-US" dirty="0" smtClean="0"/>
              <a:t>.</a:t>
            </a:r>
            <a:endParaRPr lang="en-US" dirty="0"/>
          </a:p>
        </p:txBody>
      </p:sp>
      <p:sp>
        <p:nvSpPr>
          <p:cNvPr id="20" name="TextBox 19"/>
          <p:cNvSpPr txBox="1"/>
          <p:nvPr/>
        </p:nvSpPr>
        <p:spPr>
          <a:xfrm>
            <a:off x="1254512" y="6153552"/>
            <a:ext cx="7339913" cy="400110"/>
          </a:xfrm>
          <a:prstGeom prst="rect">
            <a:avLst/>
          </a:prstGeom>
          <a:noFill/>
        </p:spPr>
        <p:txBody>
          <a:bodyPr wrap="square" rtlCol="0">
            <a:spAutoFit/>
          </a:bodyPr>
          <a:lstStyle/>
          <a:p>
            <a:pPr algn="ctr"/>
            <a:r>
              <a:rPr lang="en-US" sz="2000" dirty="0" err="1" smtClean="0"/>
              <a:t>W</a:t>
            </a:r>
            <a:r>
              <a:rPr lang="en-US" sz="2000" baseline="-25000" dirty="0" err="1" smtClean="0"/>
              <a:t>t</a:t>
            </a:r>
            <a:r>
              <a:rPr lang="en-US" sz="2000" dirty="0" smtClean="0"/>
              <a:t> =               </a:t>
            </a:r>
            <a:r>
              <a:rPr lang="en-US" sz="2000" dirty="0"/>
              <a:t>=</a:t>
            </a:r>
          </a:p>
        </p:txBody>
      </p:sp>
      <mc:AlternateContent xmlns:mc="http://schemas.openxmlformats.org/markup-compatibility/2006" xmlns:a14="http://schemas.microsoft.com/office/drawing/2010/main">
        <mc:Choice Requires="a14">
          <p:sp>
            <p:nvSpPr>
              <p:cNvPr id="21" name="TextBox 20"/>
              <p:cNvSpPr txBox="1"/>
              <p:nvPr/>
            </p:nvSpPr>
            <p:spPr>
              <a:xfrm>
                <a:off x="4720374"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720374" y="6055172"/>
                <a:ext cx="181139"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83825"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683825" y="6055172"/>
                <a:ext cx="181139" cy="51860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772175" y="6184330"/>
                <a:ext cx="7994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𝑈</m:t>
                          </m:r>
                        </m:e>
                        <m:sup>
                          <m:r>
                            <a:rPr lang="en-US" b="0" i="1" smtClean="0">
                              <a:latin typeface="Cambria Math" panose="02040503050406030204" pitchFamily="18" charset="0"/>
                            </a:rPr>
                            <m:t>2</m:t>
                          </m:r>
                        </m:sup>
                      </m:sSup>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772175" y="6184330"/>
                <a:ext cx="79944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64964" y="6018075"/>
                <a:ext cx="32246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𝐶</m:t>
                          </m:r>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864964" y="6018075"/>
                <a:ext cx="322460" cy="553998"/>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189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955</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Khanhvd</dc:creator>
  <cp:lastModifiedBy>Khanhvd</cp:lastModifiedBy>
  <cp:revision>46</cp:revision>
  <dcterms:created xsi:type="dcterms:W3CDTF">2021-01-01T01:06:27Z</dcterms:created>
  <dcterms:modified xsi:type="dcterms:W3CDTF">2021-01-02T02:33:54Z</dcterms:modified>
</cp:coreProperties>
</file>