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1" r:id="rId5"/>
    <p:sldId id="258" r:id="rId6"/>
    <p:sldId id="265" r:id="rId7"/>
    <p:sldId id="266" r:id="rId8"/>
    <p:sldId id="267" r:id="rId9"/>
    <p:sldId id="263" r:id="rId10"/>
    <p:sldId id="262" r:id="rId11"/>
    <p:sldId id="264" r:id="rId12"/>
    <p:sldId id="268" r:id="rId13"/>
    <p:sldId id="270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\Pictures\&#273;&#7897;c%20quy&#7873;n%202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51760"/>
            <a:ext cx="9448800" cy="86565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Kinh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tế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chính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trị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mác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-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Lênin</a:t>
            </a:r>
            <a:endParaRPr lang="en-US" sz="4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7414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NHÓM 5 – LỚP 65ME1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58126" y="1386575"/>
            <a:ext cx="6527409" cy="407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LLSX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KHKT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8126" y="1924114"/>
            <a:ext cx="6527409" cy="716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kỷ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XIX,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tựu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KHKT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móc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8126" y="2814349"/>
            <a:ext cx="6527409" cy="724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thặng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,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8126" y="3703940"/>
            <a:ext cx="6527409" cy="397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 gay </a:t>
            </a:r>
            <a:r>
              <a:rPr lang="en-US" dirty="0" err="1" smtClean="0"/>
              <a:t>gắt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8126" y="4264027"/>
            <a:ext cx="6527409" cy="382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Khủng</a:t>
            </a:r>
            <a:r>
              <a:rPr lang="en-US" dirty="0" smtClean="0"/>
              <a:t> </a:t>
            </a:r>
            <a:r>
              <a:rPr lang="en-US" dirty="0" err="1" smtClean="0"/>
              <a:t>hoảng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1873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8126" y="4849137"/>
            <a:ext cx="6527409" cy="382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tin </a:t>
            </a:r>
            <a:r>
              <a:rPr lang="en-US" dirty="0" err="1" smtClean="0"/>
              <a:t>dụng</a:t>
            </a:r>
            <a:r>
              <a:rPr lang="en-US" dirty="0" smtClean="0"/>
              <a:t> TBCN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flipH="1">
            <a:off x="7512141" y="1386575"/>
            <a:ext cx="1322364" cy="384459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8834505" y="848107"/>
            <a:ext cx="3244948" cy="4656827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Sự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đời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tổ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độc</a:t>
            </a:r>
            <a:r>
              <a:rPr lang="en-US" sz="1600" dirty="0" smtClean="0"/>
              <a:t> </a:t>
            </a:r>
            <a:r>
              <a:rPr lang="en-US" sz="1600" dirty="0" err="1" smtClean="0"/>
              <a:t>quyền</a:t>
            </a:r>
            <a:endParaRPr lang="en-US" sz="1600" dirty="0" smtClean="0"/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Cuối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kỷ</a:t>
            </a:r>
            <a:r>
              <a:rPr lang="en-US" sz="1600" dirty="0" smtClean="0"/>
              <a:t> XIX – </a:t>
            </a:r>
            <a:r>
              <a:rPr lang="en-US" sz="1600" dirty="0" err="1" smtClean="0"/>
              <a:t>đầu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kỷ</a:t>
            </a:r>
            <a:r>
              <a:rPr lang="en-US" sz="1600" dirty="0" smtClean="0"/>
              <a:t> XX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92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TÍCH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61478"/>
            <a:ext cx="9087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KHKT,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thúc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đẩy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3157" y="1994219"/>
            <a:ext cx="384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suất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8451" y="5186146"/>
            <a:ext cx="485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Góp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đẩy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đại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" y="1885013"/>
            <a:ext cx="2271931" cy="1547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3" y="3155239"/>
            <a:ext cx="2986778" cy="3083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77" y="3023652"/>
            <a:ext cx="3784209" cy="3215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52" y="1857155"/>
            <a:ext cx="495182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TIÊU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1" y="1076009"/>
            <a:ext cx="24574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5" y="268419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78" y="246587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98" y="407710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67753" y="23054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Vì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chịu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sức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ép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cạnh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tranh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nên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doanh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nghiệp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độc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quyền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lực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cải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tiến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kỹ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thuật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cắt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chi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phí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tư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triển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nghệ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7753" y="154736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Kìm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hãm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kìm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hãm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TIÊU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67753" y="23054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doanh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nghiệp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xuất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đủ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sức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mạnh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thế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lực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chi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mình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thị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trường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67753" y="1464719"/>
            <a:ext cx="6561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thiệt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hại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ng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4586067"/>
            <a:ext cx="2588407" cy="1665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2557682"/>
            <a:ext cx="2588407" cy="2028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26" y="3423096"/>
            <a:ext cx="3758584" cy="25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TIÊU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23206" y="226645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mục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đích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lợi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nhuận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quyền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tổ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quyền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mình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lợi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ích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đông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dân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23206" y="1366237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giầu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nghèo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53" y="3571582"/>
            <a:ext cx="4149970" cy="2982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8" y="696853"/>
            <a:ext cx="55054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668" y="2489982"/>
            <a:ext cx="9448800" cy="1025978"/>
          </a:xfrm>
        </p:spPr>
        <p:txBody>
          <a:bodyPr/>
          <a:lstStyle/>
          <a:p>
            <a:pPr algn="ctr"/>
            <a:r>
              <a:rPr lang="en-US" dirty="0" smtClean="0"/>
              <a:t>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74998"/>
              </p:ext>
            </p:extLst>
          </p:nvPr>
        </p:nvGraphicFramePr>
        <p:xfrm>
          <a:off x="2032000" y="2015545"/>
          <a:ext cx="8038684" cy="32696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00"/>
                <a:gridCol w="1069145"/>
                <a:gridCol w="4192172"/>
                <a:gridCol w="2066167"/>
              </a:tblGrid>
              <a:tr h="313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MSSV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Họ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221065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Trịnh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Xuân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Tùng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Văn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Cành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37365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Vũ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Mạnh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106565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Khánh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119965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Lưu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Hữu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Lộc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150265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Quang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Nhã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Phal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Prospich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2011680" y="1224380"/>
            <a:ext cx="8060788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NHÓM 5 – LỚP 65ME1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6482" y="1253835"/>
            <a:ext cx="466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CHƯƠNG 4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6137" y="2084832"/>
            <a:ext cx="10186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CẠNH TRANH VÀ ĐỘC QUYỀN TRONG NỀN KINH TẾ THỊ TRƯỜNG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268" y="846537"/>
            <a:ext cx="889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C.Mác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Ph.Ăngghen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951" y="1608331"/>
            <a:ext cx="1107127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dễn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56" y="3266470"/>
            <a:ext cx="5668603" cy="25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07" y="3609696"/>
            <a:ext cx="4303628" cy="324830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6623221" y="518983"/>
            <a:ext cx="5313406" cy="2787873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nhà</a:t>
            </a:r>
            <a:r>
              <a:rPr lang="en-US" sz="3200" dirty="0" smtClean="0"/>
              <a:t> </a:t>
            </a:r>
            <a:r>
              <a:rPr lang="en-US" sz="3200" dirty="0" err="1" smtClean="0"/>
              <a:t>nước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nền</a:t>
            </a:r>
            <a:r>
              <a:rPr lang="en-US" sz="3200" dirty="0" smtClean="0"/>
              <a:t> </a:t>
            </a:r>
            <a:r>
              <a:rPr lang="en-US" sz="3200" dirty="0" err="1" smtClean="0"/>
              <a:t>kinh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endParaRPr lang="en-US" sz="3200" dirty="0"/>
          </a:p>
        </p:txBody>
      </p:sp>
      <p:sp>
        <p:nvSpPr>
          <p:cNvPr id="7" name="Cloud Callout 6"/>
          <p:cNvSpPr/>
          <p:nvPr/>
        </p:nvSpPr>
        <p:spPr>
          <a:xfrm flipH="1">
            <a:off x="247134" y="1912920"/>
            <a:ext cx="6054811" cy="2100649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i="1" dirty="0" err="1" smtClean="0">
                <a:solidFill>
                  <a:schemeClr val="accent3">
                    <a:lumMod val="75000"/>
                  </a:schemeClr>
                </a:solidFill>
              </a:rPr>
              <a:t>Độc</a:t>
            </a:r>
            <a:r>
              <a:rPr lang="en-US" sz="54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5400" i="1" dirty="0" err="1" smtClean="0">
                <a:solidFill>
                  <a:schemeClr val="accent3">
                    <a:lumMod val="75000"/>
                  </a:schemeClr>
                </a:solidFill>
              </a:rPr>
              <a:t>quyền</a:t>
            </a:r>
            <a:endParaRPr lang="en-US" sz="5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Là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liên</a:t>
            </a:r>
            <a:r>
              <a:rPr lang="en-US" sz="2400" dirty="0" smtClean="0">
                <a:solidFill>
                  <a:srgbClr val="FFFF00"/>
                </a:solidFill>
              </a:rPr>
              <a:t> minh </a:t>
            </a:r>
            <a:r>
              <a:rPr lang="en-US" sz="2400" dirty="0" err="1" smtClean="0">
                <a:solidFill>
                  <a:srgbClr val="FFFF00"/>
                </a:solidFill>
              </a:rPr>
              <a:t>giữa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các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công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lớn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nắm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trong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tay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phần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lớn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việc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sản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xuất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và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tiêu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thụ</a:t>
            </a:r>
            <a:r>
              <a:rPr lang="en-US" sz="2400" dirty="0" smtClean="0">
                <a:solidFill>
                  <a:srgbClr val="FFFF00"/>
                </a:solidFill>
              </a:rPr>
              <a:t> 1 </a:t>
            </a:r>
            <a:r>
              <a:rPr lang="en-US" sz="2400" dirty="0" err="1" smtClean="0">
                <a:solidFill>
                  <a:srgbClr val="FFFF00"/>
                </a:solidFill>
              </a:rPr>
              <a:t>số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hàng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hóa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có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khả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năng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định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giá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cả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độc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quyền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nhằm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thu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lợi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nhuận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độc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quyền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cao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75" y="1053207"/>
            <a:ext cx="3048000" cy="15607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45" y="1053208"/>
            <a:ext cx="2932430" cy="15607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45" y="2613919"/>
            <a:ext cx="5980430" cy="3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10834" y="438148"/>
            <a:ext cx="11830915" cy="300513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0" y="3443288"/>
            <a:ext cx="12192000" cy="341471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07580" y="1993103"/>
            <a:ext cx="1264441" cy="32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2903" y="1182288"/>
            <a:ext cx="3114676" cy="19431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Giá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cả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độc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quyền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72021" y="1394819"/>
            <a:ext cx="6629403" cy="15823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do </a:t>
            </a:r>
            <a:r>
              <a:rPr lang="en-US" dirty="0" err="1" smtClean="0">
                <a:solidFill>
                  <a:schemeClr val="bg1"/>
                </a:solidFill>
              </a:rPr>
              <a:t>tổ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quyền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thấp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9654" y="4568427"/>
            <a:ext cx="3114675" cy="1814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nhuận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quyền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15" name="Right Arrow 14"/>
          <p:cNvSpPr/>
          <p:nvPr/>
        </p:nvSpPr>
        <p:spPr>
          <a:xfrm>
            <a:off x="3504329" y="5350666"/>
            <a:ext cx="1255137" cy="288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72021" y="4757738"/>
            <a:ext cx="6629404" cy="14716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, do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97" y="472595"/>
            <a:ext cx="11326090" cy="1246909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loại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cạnh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tranh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70365"/>
            <a:ext cx="3456432" cy="95750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Giữa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tổ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chức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độc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quyền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với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doanh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nghiệp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ngoài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độc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quyền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3435927"/>
            <a:ext cx="3456432" cy="2782770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>
                <a:solidFill>
                  <a:srgbClr val="FFFF00"/>
                </a:solidFill>
              </a:rPr>
              <a:t>Các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tổ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chức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độc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quyền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thường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tìm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cách</a:t>
            </a:r>
            <a:r>
              <a:rPr lang="en-US" sz="1800" dirty="0" smtClean="0">
                <a:solidFill>
                  <a:srgbClr val="FFFF00"/>
                </a:solidFill>
              </a:rPr>
              <a:t> chi </a:t>
            </a:r>
            <a:r>
              <a:rPr lang="en-US" sz="1800" dirty="0" err="1" smtClean="0">
                <a:solidFill>
                  <a:srgbClr val="FFFF00"/>
                </a:solidFill>
              </a:rPr>
              <a:t>phối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thôn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tính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các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doanh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nghiệp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ngoài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độc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quyền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bằng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nhiều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cách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để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có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thể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loại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bỏ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chủ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thể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yếu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hơn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khỏi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thị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trường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5488" y="1719504"/>
            <a:ext cx="3456432" cy="77585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Giữa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các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tổ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chức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với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nhau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3435927"/>
            <a:ext cx="3456432" cy="2782758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>
                <a:solidFill>
                  <a:schemeClr val="accent2"/>
                </a:solidFill>
              </a:rPr>
              <a:t>Cạnh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tranh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có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nhiều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hình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thức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như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cạnh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tranh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giữa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tổ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chức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độc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quyền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trong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cùng</a:t>
            </a:r>
            <a:r>
              <a:rPr lang="en-US" sz="1800" dirty="0" smtClean="0">
                <a:solidFill>
                  <a:schemeClr val="accent2"/>
                </a:solidFill>
              </a:rPr>
              <a:t> 1 </a:t>
            </a:r>
            <a:r>
              <a:rPr lang="en-US" sz="1800" dirty="0" err="1" smtClean="0">
                <a:solidFill>
                  <a:schemeClr val="accent2"/>
                </a:solidFill>
              </a:rPr>
              <a:t>ngành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</a:rPr>
              <a:t>kết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thúc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bằng</a:t>
            </a:r>
            <a:r>
              <a:rPr lang="en-US" sz="1800" dirty="0" smtClean="0">
                <a:solidFill>
                  <a:schemeClr val="accent2"/>
                </a:solidFill>
              </a:rPr>
              <a:t> 1 </a:t>
            </a:r>
            <a:r>
              <a:rPr lang="en-US" sz="1800" dirty="0" err="1" smtClean="0">
                <a:solidFill>
                  <a:schemeClr val="accent2"/>
                </a:solidFill>
              </a:rPr>
              <a:t>sự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thỏa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hiệp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hoặc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sự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phá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sản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của</a:t>
            </a:r>
            <a:r>
              <a:rPr lang="en-US" sz="1800" dirty="0" smtClean="0">
                <a:solidFill>
                  <a:schemeClr val="accent2"/>
                </a:solidFill>
              </a:rPr>
              <a:t> 1 </a:t>
            </a:r>
            <a:r>
              <a:rPr lang="en-US" sz="1800" dirty="0" err="1" smtClean="0">
                <a:solidFill>
                  <a:schemeClr val="accent2"/>
                </a:solidFill>
              </a:rPr>
              <a:t>bên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</a:rPr>
              <a:t>cạnh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tranh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giữa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tổ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chức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độc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quyền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khác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ngành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có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liên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quan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về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nguồn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lực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đầu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vào</a:t>
            </a:r>
            <a:r>
              <a:rPr lang="en-US" sz="1800" dirty="0" smtClean="0">
                <a:solidFill>
                  <a:schemeClr val="accent2"/>
                </a:solidFill>
              </a:rPr>
              <a:t>….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51800" y="1413164"/>
            <a:ext cx="3456432" cy="9559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nội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bộ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độc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quyền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3435926"/>
            <a:ext cx="3456432" cy="3314132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Những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doanh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nghiệp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tham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gia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tổ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chức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độc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quyền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cũng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có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thể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cạnh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tranh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với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nhau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để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dành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lợi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thế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trong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hệ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thống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Các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thành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viên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trong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tổ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chức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độc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quyền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cạnh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tranh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nhau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chiếm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tỉ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lệ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cổ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phần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khống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chế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từ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đó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chiếm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địa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vị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chi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phối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và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phân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chia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lợi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hơn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147455" y="2819400"/>
            <a:ext cx="484632" cy="616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749637" y="2479963"/>
            <a:ext cx="665018" cy="955963"/>
          </a:xfrm>
          <a:prstGeom prst="downArrow">
            <a:avLst>
              <a:gd name="adj1" fmla="val 50000"/>
              <a:gd name="adj2" fmla="val 60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Right Arrow 13"/>
          <p:cNvSpPr/>
          <p:nvPr/>
        </p:nvSpPr>
        <p:spPr>
          <a:xfrm>
            <a:off x="272197" y="858982"/>
            <a:ext cx="600639" cy="101138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860472" y="1385455"/>
            <a:ext cx="443347" cy="33404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11222181" y="1080655"/>
            <a:ext cx="574963" cy="900545"/>
          </a:xfrm>
          <a:prstGeom prst="curved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559636" y="2646218"/>
            <a:ext cx="457200" cy="63730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0" y="6218685"/>
            <a:ext cx="1032254" cy="531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91491" y="5908465"/>
            <a:ext cx="10764981" cy="841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Cạnh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tranh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độc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quyền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luôn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tồn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song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hành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nhau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24" y="2724150"/>
            <a:ext cx="5476875" cy="413385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5795890" y="166321"/>
            <a:ext cx="5130018" cy="2686929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258</TotalTime>
  <Words>801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Century Gothic</vt:lpstr>
      <vt:lpstr>Times New Roman</vt:lpstr>
      <vt:lpstr>Vapor Trail</vt:lpstr>
      <vt:lpstr>Kinh tế chính trị mác - Lênin</vt:lpstr>
      <vt:lpstr>PowerPoint Presentation</vt:lpstr>
      <vt:lpstr>PowerPoint Presentation</vt:lpstr>
      <vt:lpstr>PowerPoint Presentation</vt:lpstr>
      <vt:lpstr>PowerPoint Presentation</vt:lpstr>
      <vt:lpstr>Độc quyền</vt:lpstr>
      <vt:lpstr>2</vt:lpstr>
      <vt:lpstr>Các loại cạnh tranh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chính trị mác - Lênin</dc:title>
  <dc:creator>Khanhvd</dc:creator>
  <cp:lastModifiedBy>Khanhvd</cp:lastModifiedBy>
  <cp:revision>29</cp:revision>
  <dcterms:created xsi:type="dcterms:W3CDTF">2021-03-20T06:28:26Z</dcterms:created>
  <dcterms:modified xsi:type="dcterms:W3CDTF">2021-03-20T10:48:03Z</dcterms:modified>
</cp:coreProperties>
</file>