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6" r:id="rId4"/>
    <p:sldId id="259" r:id="rId5"/>
    <p:sldId id="260" r:id="rId6"/>
    <p:sldId id="261" r:id="rId7"/>
    <p:sldId id="262" r:id="rId8"/>
    <p:sldId id="263" r:id="rId9"/>
    <p:sldId id="264"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8A70"/>
    <a:srgbClr val="FF66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034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8340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8826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88259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7AC93-CC98-4F70-85FE-BD6CCAB60345}"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9287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7AC93-CC98-4F70-85FE-BD6CCAB60345}"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20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7AC93-CC98-4F70-85FE-BD6CCAB60345}" type="datetimeFigureOut">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763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7AC93-CC98-4F70-85FE-BD6CCAB60345}"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484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7AC93-CC98-4F70-85FE-BD6CCAB60345}" type="datetimeFigureOut">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91774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3357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1549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7AC93-CC98-4F70-85FE-BD6CCAB60345}" type="datetimeFigureOut">
              <a:rPr lang="en-US" smtClean="0"/>
              <a:t>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8032E-0CA8-4208-9C33-E49CACBC512D}" type="slidenum">
              <a:rPr lang="en-US" smtClean="0"/>
              <a:t>‹#›</a:t>
            </a:fld>
            <a:endParaRPr lang="en-US"/>
          </a:p>
        </p:txBody>
      </p:sp>
    </p:spTree>
    <p:extLst>
      <p:ext uri="{BB962C8B-B14F-4D97-AF65-F5344CB8AC3E}">
        <p14:creationId xmlns:p14="http://schemas.microsoft.com/office/powerpoint/2010/main" val="118236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6993" y="288324"/>
            <a:ext cx="8616779" cy="830997"/>
          </a:xfrm>
          <a:prstGeom prst="rect">
            <a:avLst/>
          </a:prstGeom>
          <a:noFill/>
        </p:spPr>
        <p:txBody>
          <a:bodyPr wrap="square" rtlCol="0">
            <a:spAutoFit/>
          </a:bodyPr>
          <a:lstStyle/>
          <a:p>
            <a:pPr algn="ctr"/>
            <a:r>
              <a:rPr lang="en-US" sz="4800" dirty="0" smtClean="0"/>
              <a:t>NHÓM ? – LỚP 65ME1</a:t>
            </a:r>
            <a:endParaRPr lang="en-US" sz="4800" dirty="0"/>
          </a:p>
        </p:txBody>
      </p:sp>
      <p:sp>
        <p:nvSpPr>
          <p:cNvPr id="6" name="TextBox 5"/>
          <p:cNvSpPr txBox="1"/>
          <p:nvPr/>
        </p:nvSpPr>
        <p:spPr>
          <a:xfrm>
            <a:off x="378940" y="1334530"/>
            <a:ext cx="11252887" cy="4154984"/>
          </a:xfrm>
          <a:prstGeom prst="rect">
            <a:avLst/>
          </a:prstGeom>
          <a:noFill/>
        </p:spPr>
        <p:txBody>
          <a:bodyPr wrap="square" rtlCol="0">
            <a:spAutoFit/>
          </a:bodyPr>
          <a:lstStyle/>
          <a:p>
            <a:pPr marL="342900" indent="-342900">
              <a:buAutoNum type="arabicParenR"/>
            </a:pPr>
            <a:r>
              <a:rPr lang="en-US" sz="4400" dirty="0" err="1" smtClean="0"/>
              <a:t>Trịnh</a:t>
            </a:r>
            <a:r>
              <a:rPr lang="en-US" sz="4400" dirty="0" smtClean="0"/>
              <a:t> </a:t>
            </a:r>
            <a:r>
              <a:rPr lang="en-US" sz="4400" dirty="0" err="1" smtClean="0"/>
              <a:t>Xuân</a:t>
            </a:r>
            <a:r>
              <a:rPr lang="en-US" sz="4400" dirty="0" smtClean="0"/>
              <a:t> </a:t>
            </a:r>
            <a:r>
              <a:rPr lang="en-US" sz="4400" dirty="0" err="1" smtClean="0"/>
              <a:t>Tùng</a:t>
            </a:r>
            <a:endParaRPr lang="en-US" sz="4400" dirty="0" smtClean="0"/>
          </a:p>
          <a:p>
            <a:pPr marL="342900" indent="-342900">
              <a:buAutoNum type="arabicParenR"/>
            </a:pPr>
            <a:r>
              <a:rPr lang="en-US" sz="4400" dirty="0" err="1" smtClean="0"/>
              <a:t>Trần</a:t>
            </a:r>
            <a:r>
              <a:rPr lang="en-US" sz="4400" dirty="0" smtClean="0"/>
              <a:t> </a:t>
            </a:r>
            <a:r>
              <a:rPr lang="en-US" sz="4400" dirty="0" err="1" smtClean="0"/>
              <a:t>Văn</a:t>
            </a:r>
            <a:r>
              <a:rPr lang="en-US" sz="4400" dirty="0" smtClean="0"/>
              <a:t> </a:t>
            </a:r>
            <a:r>
              <a:rPr lang="en-US" sz="4400" dirty="0" err="1" smtClean="0"/>
              <a:t>Hòa</a:t>
            </a:r>
            <a:endParaRPr lang="en-US" sz="4400" dirty="0" smtClean="0"/>
          </a:p>
          <a:p>
            <a:pPr marL="342900" indent="-342900">
              <a:buAutoNum type="arabicParenR"/>
            </a:pPr>
            <a:r>
              <a:rPr lang="en-US" sz="4400" dirty="0" err="1" smtClean="0"/>
              <a:t>Trần</a:t>
            </a:r>
            <a:r>
              <a:rPr lang="en-US" sz="4400" dirty="0" smtClean="0"/>
              <a:t> Nam </a:t>
            </a:r>
            <a:r>
              <a:rPr lang="en-US" sz="4400" dirty="0" err="1" smtClean="0"/>
              <a:t>Khánh</a:t>
            </a:r>
            <a:endParaRPr lang="en-US" sz="4400" dirty="0" smtClean="0"/>
          </a:p>
          <a:p>
            <a:pPr marL="342900" indent="-342900">
              <a:buAutoNum type="arabicParenR"/>
            </a:pPr>
            <a:r>
              <a:rPr lang="en-US" sz="4400" dirty="0" err="1" smtClean="0"/>
              <a:t>Phạm</a:t>
            </a:r>
            <a:r>
              <a:rPr lang="en-US" sz="4400" dirty="0" smtClean="0"/>
              <a:t> </a:t>
            </a:r>
            <a:r>
              <a:rPr lang="en-US" sz="4400" dirty="0" err="1" smtClean="0"/>
              <a:t>Quốc</a:t>
            </a:r>
            <a:r>
              <a:rPr lang="en-US" sz="4400" dirty="0" smtClean="0"/>
              <a:t> An</a:t>
            </a:r>
          </a:p>
          <a:p>
            <a:pPr marL="342900" indent="-342900">
              <a:buAutoNum type="arabicParenR"/>
            </a:pPr>
            <a:r>
              <a:rPr lang="en-US" sz="4400" dirty="0" err="1" smtClean="0"/>
              <a:t>Trần</a:t>
            </a:r>
            <a:r>
              <a:rPr lang="en-US" sz="4400" dirty="0" smtClean="0"/>
              <a:t> </a:t>
            </a:r>
            <a:r>
              <a:rPr lang="en-US" sz="4400" dirty="0" err="1" smtClean="0"/>
              <a:t>Quang</a:t>
            </a:r>
            <a:r>
              <a:rPr lang="en-US" sz="4400" dirty="0" smtClean="0"/>
              <a:t> </a:t>
            </a:r>
            <a:r>
              <a:rPr lang="en-US" sz="4400" dirty="0" err="1" smtClean="0"/>
              <a:t>Nhã</a:t>
            </a:r>
            <a:endParaRPr lang="en-US" sz="4400" dirty="0" smtClean="0"/>
          </a:p>
          <a:p>
            <a:pPr marL="342900" indent="-342900">
              <a:buAutoNum type="arabicParenR"/>
            </a:pPr>
            <a:endParaRPr lang="en-US" sz="4400" dirty="0"/>
          </a:p>
        </p:txBody>
      </p:sp>
    </p:spTree>
    <p:extLst>
      <p:ext uri="{BB962C8B-B14F-4D97-AF65-F5344CB8AC3E}">
        <p14:creationId xmlns:p14="http://schemas.microsoft.com/office/powerpoint/2010/main" val="1635486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660" y="118544"/>
            <a:ext cx="10923373" cy="369332"/>
          </a:xfrm>
          <a:prstGeom prst="rect">
            <a:avLst/>
          </a:prstGeom>
          <a:noFill/>
        </p:spPr>
        <p:txBody>
          <a:bodyPr wrap="square" rtlCol="0">
            <a:spAutoFit/>
          </a:bodyPr>
          <a:lstStyle/>
          <a:p>
            <a:r>
              <a:rPr lang="en-US" b="1" dirty="0"/>
              <a:t>6</a:t>
            </a:r>
            <a:r>
              <a:rPr lang="en-US" b="1" dirty="0" smtClean="0"/>
              <a:t>. </a:t>
            </a:r>
            <a:r>
              <a:rPr lang="en-US" b="1" dirty="0" err="1" smtClean="0"/>
              <a:t>Ứng</a:t>
            </a:r>
            <a:r>
              <a:rPr lang="en-US" b="1" dirty="0" smtClean="0"/>
              <a:t> </a:t>
            </a:r>
            <a:r>
              <a:rPr lang="en-US" b="1" dirty="0" err="1" smtClean="0"/>
              <a:t>dụng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14" y="487874"/>
            <a:ext cx="5313402" cy="26570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16" y="508131"/>
            <a:ext cx="5445214" cy="2657089"/>
          </a:xfrm>
          <a:prstGeom prst="rect">
            <a:avLst/>
          </a:prstGeom>
        </p:spPr>
      </p:pic>
      <p:sp>
        <p:nvSpPr>
          <p:cNvPr id="7" name="TextBox 6"/>
          <p:cNvSpPr txBox="1"/>
          <p:nvPr/>
        </p:nvSpPr>
        <p:spPr>
          <a:xfrm>
            <a:off x="2224216" y="3165220"/>
            <a:ext cx="8114270"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là</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thụ</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thiếu</a:t>
            </a:r>
            <a:r>
              <a:rPr lang="en-US" dirty="0" smtClean="0"/>
              <a:t> </a:t>
            </a:r>
            <a:r>
              <a:rPr lang="en-US" dirty="0" err="1" smtClean="0"/>
              <a:t>trong</a:t>
            </a:r>
            <a:r>
              <a:rPr lang="en-US" dirty="0" smtClean="0"/>
              <a:t> </a:t>
            </a:r>
            <a:r>
              <a:rPr lang="en-US" dirty="0" err="1" smtClean="0"/>
              <a:t>các</a:t>
            </a:r>
            <a:r>
              <a:rPr lang="en-US" dirty="0" smtClean="0"/>
              <a:t> </a:t>
            </a:r>
            <a:r>
              <a:rPr lang="en-US" dirty="0" err="1" smtClean="0"/>
              <a:t>bo</a:t>
            </a:r>
            <a:r>
              <a:rPr lang="en-US" dirty="0" smtClean="0"/>
              <a:t> </a:t>
            </a:r>
            <a:r>
              <a:rPr lang="en-US" dirty="0" err="1" smtClean="0"/>
              <a:t>mạch</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từ</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đến</a:t>
            </a:r>
            <a:r>
              <a:rPr lang="en-US" dirty="0" smtClean="0"/>
              <a:t> </a:t>
            </a:r>
            <a:r>
              <a:rPr lang="en-US" dirty="0" err="1" smtClean="0"/>
              <a:t>dân</a:t>
            </a:r>
            <a:r>
              <a:rPr lang="en-US" dirty="0" smtClean="0"/>
              <a:t> </a:t>
            </a:r>
            <a:r>
              <a:rPr lang="en-US" dirty="0" err="1" smtClean="0"/>
              <a:t>dụng</a:t>
            </a:r>
            <a:endParaRPr lang="en-US" dirty="0"/>
          </a:p>
        </p:txBody>
      </p:sp>
      <p:sp>
        <p:nvSpPr>
          <p:cNvPr id="8" name="TextBox 7"/>
          <p:cNvSpPr txBox="1"/>
          <p:nvPr/>
        </p:nvSpPr>
        <p:spPr>
          <a:xfrm>
            <a:off x="617838" y="3766243"/>
            <a:ext cx="10626811" cy="2862322"/>
          </a:xfrm>
          <a:prstGeom prst="rect">
            <a:avLst/>
          </a:prstGeom>
          <a:noFill/>
        </p:spPr>
        <p:txBody>
          <a:bodyPr wrap="square" rtlCol="0">
            <a:spAutoFit/>
          </a:bodyPr>
          <a:lstStyle/>
          <a:p>
            <a:r>
              <a:rPr lang="en-US" dirty="0" smtClean="0"/>
              <a:t>- T</a:t>
            </a:r>
            <a:r>
              <a:rPr lang="vi-VN" dirty="0" smtClean="0"/>
              <a:t>ụ </a:t>
            </a:r>
            <a:r>
              <a:rPr lang="vi-VN" dirty="0"/>
              <a:t>điện là linh kiện điện tử không thể thiếu trong các bo mạch điều khiển từ công nghiệp đến dân dụng như : Tivi, tủ lạnh, máy giặt,…</a:t>
            </a:r>
          </a:p>
          <a:p>
            <a:r>
              <a:rPr lang="en-US" dirty="0" smtClean="0"/>
              <a:t>- </a:t>
            </a:r>
            <a:r>
              <a:rPr lang="vi-VN" dirty="0" smtClean="0"/>
              <a:t>Để </a:t>
            </a:r>
            <a:r>
              <a:rPr lang="vi-VN" dirty="0"/>
              <a:t>khởi động – động cơ 1 pha thì bắt buộc phải dùng tụ điện để kích hoạt motor. Tùy vào nhu cầu sử dụng mà ta chọn tụ điện thích hợp. Gồm có tụ ngậm và tụ đề.</a:t>
            </a:r>
          </a:p>
          <a:p>
            <a:r>
              <a:rPr lang="en-US" dirty="0" smtClean="0"/>
              <a:t>- </a:t>
            </a:r>
            <a:r>
              <a:rPr lang="vi-VN" dirty="0" smtClean="0"/>
              <a:t>Bên </a:t>
            </a:r>
            <a:r>
              <a:rPr lang="vi-VN" dirty="0"/>
              <a:t>trong các máy hàn điện tử sử dụng tụ điện khá nhiều dùng nạp và phóng điện trong mạch khuếch đại. Để làm nóng chảy kim loại thì cần một dòng điện khá lớn, máy hàn cơ tăng dòng điện bằng lõi kim loại và dây đồng. Nhược điểm tiêu thụ điện cao, trọng lượng nặng.</a:t>
            </a:r>
          </a:p>
          <a:p>
            <a:r>
              <a:rPr lang="en-US" dirty="0" smtClean="0"/>
              <a:t>- </a:t>
            </a:r>
            <a:r>
              <a:rPr lang="vi-VN" dirty="0" smtClean="0"/>
              <a:t>Ứng </a:t>
            </a:r>
            <a:r>
              <a:rPr lang="vi-VN" dirty="0"/>
              <a:t>dụng của tụ điện trong thực tế lớn nhất là việc áp dụng thành công nguồn cung cấp năng lượng, tích trữ năng lượng.</a:t>
            </a:r>
          </a:p>
          <a:p>
            <a:endParaRPr lang="en-US" dirty="0"/>
          </a:p>
        </p:txBody>
      </p:sp>
    </p:spTree>
    <p:extLst>
      <p:ext uri="{BB962C8B-B14F-4D97-AF65-F5344CB8AC3E}">
        <p14:creationId xmlns:p14="http://schemas.microsoft.com/office/powerpoint/2010/main" val="634772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063" y="4406090"/>
            <a:ext cx="7847882" cy="669196"/>
          </a:xfrm>
        </p:spPr>
        <p:txBody>
          <a:bodyPr>
            <a:noAutofit/>
          </a:bodyPr>
          <a:lstStyle/>
          <a:p>
            <a:pPr algn="ctr"/>
            <a:r>
              <a:rPr lang="en-US" sz="6000" dirty="0" smtClean="0">
                <a:solidFill>
                  <a:schemeClr val="tx1">
                    <a:lumMod val="65000"/>
                    <a:lumOff val="35000"/>
                  </a:schemeClr>
                </a:solidFill>
              </a:rPr>
              <a:t>THANKS</a:t>
            </a:r>
            <a:r>
              <a:rPr lang="en-US" sz="6000" dirty="0" smtClean="0"/>
              <a:t> </a:t>
            </a:r>
            <a:r>
              <a:rPr lang="en-US" sz="6000" dirty="0" smtClean="0">
                <a:solidFill>
                  <a:schemeClr val="tx2">
                    <a:lumMod val="40000"/>
                    <a:lumOff val="60000"/>
                  </a:schemeClr>
                </a:solidFill>
              </a:rPr>
              <a:t>FOR</a:t>
            </a:r>
            <a:r>
              <a:rPr lang="en-US" sz="6000" dirty="0" smtClean="0"/>
              <a:t> </a:t>
            </a:r>
            <a:r>
              <a:rPr lang="en-US" sz="6000" dirty="0" smtClean="0">
                <a:solidFill>
                  <a:schemeClr val="tx1">
                    <a:lumMod val="50000"/>
                    <a:lumOff val="50000"/>
                  </a:schemeClr>
                </a:solidFill>
              </a:rPr>
              <a:t>WATCHING</a:t>
            </a:r>
            <a:endParaRPr lang="en-US" sz="6000" dirty="0">
              <a:solidFill>
                <a:schemeClr val="tx1">
                  <a:lumMod val="50000"/>
                  <a:lumOff val="50000"/>
                </a:schemeClr>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7226" y="518964"/>
            <a:ext cx="6203091" cy="5127886"/>
          </a:xfrm>
        </p:spPr>
      </p:pic>
    </p:spTree>
    <p:extLst>
      <p:ext uri="{BB962C8B-B14F-4D97-AF65-F5344CB8AC3E}">
        <p14:creationId xmlns:p14="http://schemas.microsoft.com/office/powerpoint/2010/main" val="15020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sp>
        <p:nvSpPr>
          <p:cNvPr id="10" name="Rectangle 9"/>
          <p:cNvSpPr/>
          <p:nvPr/>
        </p:nvSpPr>
        <p:spPr>
          <a:xfrm>
            <a:off x="0" y="3188043"/>
            <a:ext cx="12192000" cy="1606379"/>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latin typeface="Times New Roman" panose="02020603050405020304" pitchFamily="18" charset="0"/>
                <a:cs typeface="Times New Roman" panose="02020603050405020304" pitchFamily="18" charset="0"/>
              </a:rPr>
              <a:t>CHƯƠNG 6:</a:t>
            </a:r>
          </a:p>
          <a:p>
            <a:pPr algn="ctr"/>
            <a:r>
              <a:rPr lang="en-US" sz="4800" dirty="0" smtClean="0">
                <a:latin typeface="Times New Roman" panose="02020603050405020304" pitchFamily="18" charset="0"/>
                <a:cs typeface="Times New Roman" panose="02020603050405020304" pitchFamily="18" charset="0"/>
              </a:rPr>
              <a:t>VẬT DẪN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11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4842802" y="123568"/>
            <a:ext cx="2397211" cy="53546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endParaRPr lang="en-US" dirty="0"/>
          </a:p>
        </p:txBody>
      </p:sp>
      <p:sp>
        <p:nvSpPr>
          <p:cNvPr id="15" name="Rounded Rectangle 14"/>
          <p:cNvSpPr/>
          <p:nvPr/>
        </p:nvSpPr>
        <p:spPr>
          <a:xfrm>
            <a:off x="322301" y="991374"/>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r>
              <a:rPr lang="en-US" dirty="0" smtClean="0"/>
              <a:t> ở </a:t>
            </a:r>
            <a:r>
              <a:rPr lang="en-US" dirty="0" err="1" smtClean="0"/>
              <a:t>trạng</a:t>
            </a:r>
            <a:r>
              <a:rPr lang="en-US" dirty="0" smtClean="0"/>
              <a:t> </a:t>
            </a:r>
            <a:r>
              <a:rPr lang="en-US" dirty="0" err="1" smtClean="0"/>
              <a:t>thái</a:t>
            </a:r>
            <a:r>
              <a:rPr lang="en-US" dirty="0" smtClean="0"/>
              <a:t> </a:t>
            </a:r>
            <a:r>
              <a:rPr lang="en-US" dirty="0" err="1" smtClean="0"/>
              <a:t>cân</a:t>
            </a:r>
            <a:r>
              <a:rPr lang="en-US" dirty="0" smtClean="0"/>
              <a:t> </a:t>
            </a:r>
            <a:r>
              <a:rPr lang="en-US" dirty="0" err="1" smtClean="0"/>
              <a:t>bằng</a:t>
            </a:r>
            <a:r>
              <a:rPr lang="en-US" dirty="0" smtClean="0"/>
              <a:t> </a:t>
            </a:r>
            <a:r>
              <a:rPr lang="en-US" dirty="0" err="1" smtClean="0"/>
              <a:t>tĩnh</a:t>
            </a:r>
            <a:r>
              <a:rPr lang="en-US" dirty="0" smtClean="0"/>
              <a:t> </a:t>
            </a:r>
            <a:r>
              <a:rPr lang="en-US" dirty="0" err="1" smtClean="0"/>
              <a:t>điện</a:t>
            </a:r>
            <a:endParaRPr lang="en-US" dirty="0"/>
          </a:p>
        </p:txBody>
      </p:sp>
      <p:sp>
        <p:nvSpPr>
          <p:cNvPr id="16" name="Rounded Rectangle 15"/>
          <p:cNvSpPr/>
          <p:nvPr/>
        </p:nvSpPr>
        <p:spPr>
          <a:xfrm>
            <a:off x="2722595"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Điện</a:t>
            </a:r>
            <a:r>
              <a:rPr lang="en-US" dirty="0" smtClean="0"/>
              <a:t> dung </a:t>
            </a:r>
            <a:r>
              <a:rPr lang="en-US" dirty="0" err="1" smtClean="0"/>
              <a:t>của</a:t>
            </a:r>
            <a:r>
              <a:rPr lang="en-US" dirty="0" smtClean="0"/>
              <a:t> </a:t>
            </a:r>
            <a:r>
              <a:rPr lang="en-US" dirty="0" err="1" smtClean="0"/>
              <a:t>vật</a:t>
            </a:r>
            <a:r>
              <a:rPr lang="en-US" dirty="0" smtClean="0"/>
              <a:t> </a:t>
            </a:r>
            <a:r>
              <a:rPr lang="en-US" dirty="0" err="1" smtClean="0"/>
              <a:t>dẫn</a:t>
            </a:r>
            <a:r>
              <a:rPr lang="en-US" dirty="0" smtClean="0"/>
              <a:t> </a:t>
            </a:r>
            <a:r>
              <a:rPr lang="en-US" dirty="0" err="1" smtClean="0"/>
              <a:t>cô</a:t>
            </a:r>
            <a:r>
              <a:rPr lang="en-US" dirty="0" smtClean="0"/>
              <a:t> </a:t>
            </a:r>
            <a:r>
              <a:rPr lang="en-US" dirty="0" err="1" smtClean="0"/>
              <a:t>lập</a:t>
            </a:r>
            <a:r>
              <a:rPr lang="en-US" dirty="0" smtClean="0"/>
              <a:t> </a:t>
            </a:r>
            <a:r>
              <a:rPr lang="en-US" dirty="0" err="1" smtClean="0"/>
              <a:t>về</a:t>
            </a:r>
            <a:r>
              <a:rPr lang="en-US" dirty="0" smtClean="0"/>
              <a:t> </a:t>
            </a:r>
            <a:r>
              <a:rPr lang="en-US" dirty="0" err="1" smtClean="0"/>
              <a:t>điện</a:t>
            </a:r>
            <a:endParaRPr lang="en-US" dirty="0"/>
          </a:p>
        </p:txBody>
      </p:sp>
      <p:sp>
        <p:nvSpPr>
          <p:cNvPr id="18" name="Rounded Rectangle 17"/>
          <p:cNvSpPr/>
          <p:nvPr/>
        </p:nvSpPr>
        <p:spPr>
          <a:xfrm>
            <a:off x="9947939"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19" name="Rounded Rectangle 18"/>
          <p:cNvSpPr/>
          <p:nvPr/>
        </p:nvSpPr>
        <p:spPr>
          <a:xfrm>
            <a:off x="7547645" y="1006433"/>
            <a:ext cx="1837038" cy="823784"/>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Tụ</a:t>
            </a:r>
            <a:r>
              <a:rPr lang="en-US" dirty="0" smtClean="0"/>
              <a:t> </a:t>
            </a:r>
            <a:r>
              <a:rPr lang="en-US" dirty="0" err="1" smtClean="0"/>
              <a:t>điện</a:t>
            </a:r>
            <a:endParaRPr lang="en-US" dirty="0"/>
          </a:p>
        </p:txBody>
      </p:sp>
      <p:sp>
        <p:nvSpPr>
          <p:cNvPr id="20" name="Rounded Rectangle 19"/>
          <p:cNvSpPr/>
          <p:nvPr/>
        </p:nvSpPr>
        <p:spPr>
          <a:xfrm>
            <a:off x="5147351"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endParaRPr lang="en-US" dirty="0"/>
          </a:p>
        </p:txBody>
      </p:sp>
      <p:sp>
        <p:nvSpPr>
          <p:cNvPr id="21" name="Rectangle 20"/>
          <p:cNvSpPr/>
          <p:nvPr/>
        </p:nvSpPr>
        <p:spPr>
          <a:xfrm>
            <a:off x="9947939" y="2098590"/>
            <a:ext cx="1837038" cy="3317787"/>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tác</a:t>
            </a:r>
            <a:r>
              <a:rPr lang="en-US" dirty="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một</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tích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điểm</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tụ</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a:t>
            </a: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Mật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độ</a:t>
            </a:r>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endParaRPr lang="en-US" dirty="0">
              <a:solidFill>
                <a:schemeClr val="accent4">
                  <a:lumMod val="20000"/>
                  <a:lumOff val="80000"/>
                </a:schemeClr>
              </a:solidFill>
            </a:endParaRPr>
          </a:p>
        </p:txBody>
      </p:sp>
      <p:sp>
        <p:nvSpPr>
          <p:cNvPr id="22" name="Rectangle 21"/>
          <p:cNvSpPr/>
          <p:nvPr/>
        </p:nvSpPr>
        <p:spPr>
          <a:xfrm>
            <a:off x="7532947" y="3472892"/>
            <a:ext cx="1837038" cy="237455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20000"/>
                    <a:lumOff val="80000"/>
                  </a:schemeClr>
                </a:solidFill>
              </a:rPr>
              <a:t>- </a:t>
            </a:r>
            <a:r>
              <a:rPr lang="en-US" dirty="0" err="1" smtClean="0">
                <a:solidFill>
                  <a:schemeClr val="accent6">
                    <a:lumMod val="20000"/>
                    <a:lumOff val="80000"/>
                  </a:schemeClr>
                </a:solidFill>
              </a:rPr>
              <a:t>Khái</a:t>
            </a:r>
            <a:r>
              <a:rPr lang="en-US" dirty="0" smtClean="0">
                <a:solidFill>
                  <a:schemeClr val="accent6">
                    <a:lumMod val="20000"/>
                    <a:lumOff val="80000"/>
                  </a:schemeClr>
                </a:solidFill>
              </a:rPr>
              <a:t> </a:t>
            </a:r>
            <a:r>
              <a:rPr lang="en-US" dirty="0" err="1" smtClean="0">
                <a:solidFill>
                  <a:schemeClr val="accent6">
                    <a:lumMod val="20000"/>
                    <a:lumOff val="80000"/>
                  </a:schemeClr>
                </a:solidFill>
              </a:rPr>
              <a:t>niệm</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Cấu</a:t>
            </a:r>
            <a:r>
              <a:rPr lang="en-US" dirty="0" smtClean="0">
                <a:solidFill>
                  <a:schemeClr val="accent6">
                    <a:lumMod val="20000"/>
                    <a:lumOff val="80000"/>
                  </a:schemeClr>
                </a:solidFill>
              </a:rPr>
              <a:t> </a:t>
            </a:r>
            <a:r>
              <a:rPr lang="en-US" dirty="0" err="1" smtClean="0">
                <a:solidFill>
                  <a:schemeClr val="accent6">
                    <a:lumMod val="20000"/>
                    <a:lumOff val="80000"/>
                  </a:schemeClr>
                </a:solidFill>
              </a:rPr>
              <a:t>tạo</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Nguyên</a:t>
            </a:r>
            <a:r>
              <a:rPr lang="en-US" dirty="0" smtClean="0">
                <a:solidFill>
                  <a:schemeClr val="accent6">
                    <a:lumMod val="20000"/>
                    <a:lumOff val="80000"/>
                  </a:schemeClr>
                </a:solidFill>
              </a:rPr>
              <a:t> </a:t>
            </a:r>
            <a:r>
              <a:rPr lang="en-US" dirty="0" err="1" smtClean="0">
                <a:solidFill>
                  <a:schemeClr val="accent6">
                    <a:lumMod val="20000"/>
                    <a:lumOff val="80000"/>
                  </a:schemeClr>
                </a:solidFill>
              </a:rPr>
              <a:t>lý</a:t>
            </a:r>
            <a:r>
              <a:rPr lang="en-US" dirty="0" smtClean="0">
                <a:solidFill>
                  <a:schemeClr val="accent6">
                    <a:lumMod val="20000"/>
                    <a:lumOff val="80000"/>
                  </a:schemeClr>
                </a:solidFill>
              </a:rPr>
              <a:t> </a:t>
            </a:r>
            <a:r>
              <a:rPr lang="en-US" dirty="0" err="1" smtClean="0">
                <a:solidFill>
                  <a:schemeClr val="accent6">
                    <a:lumMod val="20000"/>
                    <a:lumOff val="80000"/>
                  </a:schemeClr>
                </a:solidFill>
              </a:rPr>
              <a:t>hoạt</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động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Các</a:t>
            </a:r>
            <a:r>
              <a:rPr lang="en-US" dirty="0" smtClean="0">
                <a:solidFill>
                  <a:schemeClr val="accent6">
                    <a:lumMod val="20000"/>
                    <a:lumOff val="80000"/>
                  </a:schemeClr>
                </a:solidFill>
              </a:rPr>
              <a:t> </a:t>
            </a:r>
            <a:r>
              <a:rPr lang="en-US" dirty="0" err="1" smtClean="0">
                <a:solidFill>
                  <a:schemeClr val="accent6">
                    <a:lumMod val="20000"/>
                    <a:lumOff val="80000"/>
                  </a:schemeClr>
                </a:solidFill>
              </a:rPr>
              <a:t>thông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số</a:t>
            </a:r>
            <a:r>
              <a:rPr lang="en-US" dirty="0" smtClean="0">
                <a:solidFill>
                  <a:schemeClr val="accent6">
                    <a:lumMod val="20000"/>
                    <a:lumOff val="80000"/>
                  </a:schemeClr>
                </a:solidFill>
              </a:rPr>
              <a:t> </a:t>
            </a:r>
            <a:r>
              <a:rPr lang="en-US" dirty="0" err="1" smtClean="0">
                <a:solidFill>
                  <a:schemeClr val="accent6">
                    <a:lumMod val="20000"/>
                    <a:lumOff val="80000"/>
                  </a:schemeClr>
                </a:solidFill>
              </a:rPr>
              <a:t>và</a:t>
            </a:r>
            <a:r>
              <a:rPr lang="en-US" dirty="0" smtClean="0">
                <a:solidFill>
                  <a:schemeClr val="accent6">
                    <a:lumMod val="20000"/>
                    <a:lumOff val="80000"/>
                  </a:schemeClr>
                </a:solidFill>
              </a:rPr>
              <a:t> </a:t>
            </a:r>
            <a:r>
              <a:rPr lang="en-US" dirty="0" err="1" smtClean="0">
                <a:solidFill>
                  <a:schemeClr val="accent6">
                    <a:lumMod val="20000"/>
                    <a:lumOff val="80000"/>
                  </a:schemeClr>
                </a:solidFill>
              </a:rPr>
              <a:t>năng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lượng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điện</a:t>
            </a:r>
            <a:r>
              <a:rPr lang="en-US" dirty="0" smtClean="0">
                <a:solidFill>
                  <a:schemeClr val="accent6">
                    <a:lumMod val="20000"/>
                    <a:lumOff val="80000"/>
                  </a:schemeClr>
                </a:solidFill>
              </a:rPr>
              <a:t> </a:t>
            </a:r>
            <a:r>
              <a:rPr lang="en-US" dirty="0" err="1" smtClean="0">
                <a:solidFill>
                  <a:schemeClr val="accent6">
                    <a:lumMod val="20000"/>
                    <a:lumOff val="80000"/>
                  </a:schemeClr>
                </a:solidFill>
              </a:rPr>
              <a:t>trường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Ứng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dụng</a:t>
            </a:r>
            <a:endParaRPr lang="en-US" dirty="0">
              <a:solidFill>
                <a:schemeClr val="accent6">
                  <a:lumMod val="20000"/>
                  <a:lumOff val="80000"/>
                </a:schemeClr>
              </a:solidFill>
            </a:endParaRPr>
          </a:p>
        </p:txBody>
      </p:sp>
      <p:sp>
        <p:nvSpPr>
          <p:cNvPr id="23" name="Rectangle 22"/>
          <p:cNvSpPr/>
          <p:nvPr/>
        </p:nvSpPr>
        <p:spPr>
          <a:xfrm>
            <a:off x="5157116" y="3472893"/>
            <a:ext cx="1837038" cy="2967681"/>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Định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lý</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các</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tử</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ứng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Phân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loại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1 </a:t>
            </a:r>
            <a:r>
              <a:rPr lang="en-US" dirty="0" err="1" smtClean="0">
                <a:solidFill>
                  <a:schemeClr val="accent4">
                    <a:lumMod val="20000"/>
                    <a:lumOff val="80000"/>
                  </a:schemeClr>
                </a:solidFill>
              </a:rPr>
              <a:t>phần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a:t>
            </a:r>
            <a:r>
              <a:rPr lang="en-US" dirty="0" err="1" smtClean="0">
                <a:solidFill>
                  <a:schemeClr val="accent4">
                    <a:lumMod val="20000"/>
                    <a:lumOff val="80000"/>
                  </a:schemeClr>
                </a:solidFill>
              </a:rPr>
              <a:t>toàn</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endParaRPr lang="en-US" dirty="0">
              <a:solidFill>
                <a:schemeClr val="accent4">
                  <a:lumMod val="20000"/>
                  <a:lumOff val="80000"/>
                </a:schemeClr>
              </a:solidFill>
            </a:endParaRPr>
          </a:p>
        </p:txBody>
      </p:sp>
      <p:sp>
        <p:nvSpPr>
          <p:cNvPr id="24" name="Rectangle 23"/>
          <p:cNvSpPr/>
          <p:nvPr/>
        </p:nvSpPr>
        <p:spPr>
          <a:xfrm>
            <a:off x="2698131" y="2066669"/>
            <a:ext cx="1837038" cy="1647567"/>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dung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về</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p:txBody>
      </p:sp>
      <p:sp>
        <p:nvSpPr>
          <p:cNvPr id="25" name="Rectangle 24"/>
          <p:cNvSpPr/>
          <p:nvPr/>
        </p:nvSpPr>
        <p:spPr>
          <a:xfrm>
            <a:off x="332065" y="2066669"/>
            <a:ext cx="1837038" cy="266288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Điều</a:t>
            </a:r>
            <a:r>
              <a:rPr lang="en-US" dirty="0" smtClean="0">
                <a:solidFill>
                  <a:schemeClr val="accent4">
                    <a:lumMod val="20000"/>
                    <a:lumOff val="80000"/>
                  </a:schemeClr>
                </a:solidFill>
              </a:rPr>
              <a:t> </a:t>
            </a:r>
            <a:r>
              <a:rPr lang="en-US" dirty="0" err="1" smtClean="0">
                <a:solidFill>
                  <a:schemeClr val="accent4">
                    <a:lumMod val="20000"/>
                    <a:lumOff val="80000"/>
                  </a:schemeClr>
                </a:solidFill>
              </a:rPr>
              <a:t>kiện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để</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Tính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chất</a:t>
            </a:r>
            <a:r>
              <a:rPr lang="en-US" dirty="0" smtClean="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a:solidFill>
                <a:schemeClr val="accent4">
                  <a:lumMod val="20000"/>
                  <a:lumOff val="80000"/>
                </a:schemeClr>
              </a:solidFill>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649" y="2098590"/>
            <a:ext cx="1845505" cy="1374303"/>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3182" y="2098589"/>
            <a:ext cx="1846803" cy="1374303"/>
          </a:xfrm>
          <a:prstGeom prst="rect">
            <a:avLst/>
          </a:prstGeom>
        </p:spPr>
      </p:pic>
      <p:cxnSp>
        <p:nvCxnSpPr>
          <p:cNvPr id="3" name="Straight Connector 2"/>
          <p:cNvCxnSpPr>
            <a:stCxn id="15" idx="0"/>
            <a:endCxn id="14" idx="2"/>
          </p:cNvCxnSpPr>
          <p:nvPr/>
        </p:nvCxnSpPr>
        <p:spPr>
          <a:xfrm flipV="1">
            <a:off x="1240820" y="659028"/>
            <a:ext cx="4800588" cy="33234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4" idx="2"/>
            <a:endCxn id="18" idx="0"/>
          </p:cNvCxnSpPr>
          <p:nvPr/>
        </p:nvCxnSpPr>
        <p:spPr>
          <a:xfrm>
            <a:off x="6041408" y="659028"/>
            <a:ext cx="4825050" cy="34740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4" idx="2"/>
          </p:cNvCxnSpPr>
          <p:nvPr/>
        </p:nvCxnSpPr>
        <p:spPr>
          <a:xfrm flipH="1">
            <a:off x="3641114" y="659028"/>
            <a:ext cx="2400294" cy="33234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2"/>
            <a:endCxn id="19" idx="0"/>
          </p:cNvCxnSpPr>
          <p:nvPr/>
        </p:nvCxnSpPr>
        <p:spPr>
          <a:xfrm>
            <a:off x="6041408" y="659028"/>
            <a:ext cx="2424756" cy="347405"/>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2"/>
            <a:endCxn id="20" idx="0"/>
          </p:cNvCxnSpPr>
          <p:nvPr/>
        </p:nvCxnSpPr>
        <p:spPr>
          <a:xfrm>
            <a:off x="6041408" y="659028"/>
            <a:ext cx="24462" cy="34740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82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36"/>
            <a:ext cx="12192000" cy="6796216"/>
          </a:xfrm>
          <a:prstGeom prst="rect">
            <a:avLst/>
          </a:prstGeom>
        </p:spPr>
      </p:pic>
      <p:sp>
        <p:nvSpPr>
          <p:cNvPr id="5" name="Rectangle 4"/>
          <p:cNvSpPr/>
          <p:nvPr/>
        </p:nvSpPr>
        <p:spPr>
          <a:xfrm>
            <a:off x="0" y="57666"/>
            <a:ext cx="12192000" cy="642551"/>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Times New Roman" panose="02020603050405020304" pitchFamily="18" charset="0"/>
                <a:cs typeface="Times New Roman" panose="02020603050405020304" pitchFamily="18" charset="0"/>
              </a:rPr>
              <a:t>TỤ ĐIỆN</a:t>
            </a:r>
            <a:endParaRPr lang="en-US" sz="4400" dirty="0">
              <a:latin typeface="Times New Roman" panose="02020603050405020304" pitchFamily="18" charset="0"/>
              <a:cs typeface="Times New Roman" panose="02020603050405020304" pitchFamily="18" charset="0"/>
            </a:endParaRPr>
          </a:p>
        </p:txBody>
      </p:sp>
      <p:sp>
        <p:nvSpPr>
          <p:cNvPr id="22" name="Cloud 21"/>
          <p:cNvSpPr/>
          <p:nvPr/>
        </p:nvSpPr>
        <p:spPr>
          <a:xfrm>
            <a:off x="879369" y="1538238"/>
            <a:ext cx="1998054"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Khái</a:t>
            </a:r>
            <a:r>
              <a:rPr lang="en-US" dirty="0" smtClean="0"/>
              <a:t> </a:t>
            </a:r>
            <a:r>
              <a:rPr lang="en-US" dirty="0" err="1" smtClean="0"/>
              <a:t>niệm</a:t>
            </a:r>
            <a:endParaRPr lang="en-US" dirty="0"/>
          </a:p>
        </p:txBody>
      </p:sp>
      <p:sp>
        <p:nvSpPr>
          <p:cNvPr id="24" name="Cloud 23"/>
          <p:cNvSpPr/>
          <p:nvPr/>
        </p:nvSpPr>
        <p:spPr>
          <a:xfrm>
            <a:off x="3833692" y="763321"/>
            <a:ext cx="3137559"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Cấu</a:t>
            </a:r>
            <a:r>
              <a:rPr lang="en-US" dirty="0" smtClean="0"/>
              <a:t> </a:t>
            </a:r>
            <a:r>
              <a:rPr lang="en-US" dirty="0" err="1" smtClean="0"/>
              <a:t>tạo</a:t>
            </a:r>
            <a:r>
              <a:rPr lang="en-US" dirty="0" smtClean="0"/>
              <a:t>, </a:t>
            </a:r>
            <a:r>
              <a:rPr lang="en-US" dirty="0" err="1" smtClean="0"/>
              <a:t>nguyên</a:t>
            </a:r>
            <a:r>
              <a:rPr lang="en-US" dirty="0" smtClean="0"/>
              <a:t> </a:t>
            </a:r>
            <a:r>
              <a:rPr lang="en-US" dirty="0" err="1" smtClean="0"/>
              <a:t>lý</a:t>
            </a:r>
            <a:endParaRPr lang="en-US" dirty="0"/>
          </a:p>
        </p:txBody>
      </p:sp>
      <p:sp>
        <p:nvSpPr>
          <p:cNvPr id="25" name="Cloud 24"/>
          <p:cNvSpPr/>
          <p:nvPr/>
        </p:nvSpPr>
        <p:spPr>
          <a:xfrm>
            <a:off x="8536364" y="1186628"/>
            <a:ext cx="3006810"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loại</a:t>
            </a:r>
            <a:endParaRPr lang="en-US" dirty="0"/>
          </a:p>
        </p:txBody>
      </p:sp>
      <p:sp>
        <p:nvSpPr>
          <p:cNvPr id="26" name="Cloud 25"/>
          <p:cNvSpPr/>
          <p:nvPr/>
        </p:nvSpPr>
        <p:spPr>
          <a:xfrm>
            <a:off x="8731466" y="3381231"/>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Tính</a:t>
            </a:r>
            <a:r>
              <a:rPr lang="en-US" dirty="0" smtClean="0"/>
              <a:t> </a:t>
            </a:r>
            <a:r>
              <a:rPr lang="en-US" dirty="0" err="1" smtClean="0"/>
              <a:t>chất</a:t>
            </a:r>
            <a:endParaRPr lang="en-US" dirty="0"/>
          </a:p>
        </p:txBody>
      </p:sp>
      <p:sp>
        <p:nvSpPr>
          <p:cNvPr id="27" name="Cloud 26"/>
          <p:cNvSpPr/>
          <p:nvPr/>
        </p:nvSpPr>
        <p:spPr>
          <a:xfrm>
            <a:off x="3990552" y="5196396"/>
            <a:ext cx="3952688" cy="1236055"/>
          </a:xfrm>
          <a:prstGeom prst="clou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thông</a:t>
            </a:r>
            <a:r>
              <a:rPr lang="en-US" dirty="0" smtClean="0"/>
              <a:t> </a:t>
            </a:r>
            <a:r>
              <a:rPr lang="en-US" dirty="0" err="1" smtClean="0"/>
              <a:t>số</a:t>
            </a:r>
            <a:r>
              <a:rPr lang="en-US" dirty="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28" name="Cloud 27"/>
          <p:cNvSpPr/>
          <p:nvPr/>
        </p:nvSpPr>
        <p:spPr>
          <a:xfrm>
            <a:off x="374991" y="4031848"/>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Cách</a:t>
            </a:r>
            <a:r>
              <a:rPr lang="en-US" dirty="0" smtClean="0"/>
              <a:t> </a:t>
            </a:r>
            <a:r>
              <a:rPr lang="en-US" dirty="0" err="1" smtClean="0"/>
              <a:t>lắp</a:t>
            </a:r>
            <a:r>
              <a:rPr lang="en-US" dirty="0" smtClean="0"/>
              <a:t> </a:t>
            </a:r>
            <a:r>
              <a:rPr lang="en-US" dirty="0" err="1" smtClean="0"/>
              <a:t>tụ</a:t>
            </a:r>
            <a:r>
              <a:rPr lang="en-US" dirty="0" smtClean="0"/>
              <a:t> </a:t>
            </a:r>
            <a:r>
              <a:rPr lang="en-US" dirty="0" err="1" smtClean="0"/>
              <a:t>trong</a:t>
            </a:r>
            <a:r>
              <a:rPr lang="en-US" dirty="0" smtClean="0"/>
              <a:t> </a:t>
            </a:r>
            <a:r>
              <a:rPr lang="en-US" dirty="0" err="1" smtClean="0"/>
              <a:t>bo</a:t>
            </a:r>
            <a:r>
              <a:rPr lang="en-US" dirty="0" smtClean="0"/>
              <a:t> </a:t>
            </a:r>
            <a:r>
              <a:rPr lang="en-US" dirty="0" err="1" smtClean="0"/>
              <a:t>mạch</a:t>
            </a:r>
            <a:endParaRPr lang="en-US" dirty="0"/>
          </a:p>
        </p:txBody>
      </p:sp>
    </p:spTree>
    <p:extLst>
      <p:ext uri="{BB962C8B-B14F-4D97-AF65-F5344CB8AC3E}">
        <p14:creationId xmlns:p14="http://schemas.microsoft.com/office/powerpoint/2010/main" val="239078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1646" y="164230"/>
            <a:ext cx="7918484" cy="2862322"/>
          </a:xfrm>
          <a:prstGeom prst="rect">
            <a:avLst/>
          </a:prstGeom>
          <a:noFill/>
        </p:spPr>
        <p:txBody>
          <a:bodyPr wrap="square" rtlCol="0">
            <a:spAutoFit/>
          </a:bodyPr>
          <a:lstStyle/>
          <a:p>
            <a:pPr marL="342900" indent="-342900">
              <a:buAutoNum type="arabicPeriod"/>
            </a:pPr>
            <a:r>
              <a:rPr lang="en-US" b="1" dirty="0" err="1" smtClean="0"/>
              <a:t>Tụ</a:t>
            </a:r>
            <a:r>
              <a:rPr lang="en-US" b="1" dirty="0" smtClean="0"/>
              <a:t> </a:t>
            </a:r>
            <a:r>
              <a:rPr lang="en-US" b="1" dirty="0" err="1" smtClean="0"/>
              <a:t>điện</a:t>
            </a:r>
            <a:r>
              <a:rPr lang="en-US" b="1" dirty="0" smtClean="0"/>
              <a:t> </a:t>
            </a:r>
            <a:r>
              <a:rPr lang="en-US" b="1" dirty="0" err="1" smtClean="0"/>
              <a:t>là</a:t>
            </a:r>
            <a:r>
              <a:rPr lang="en-US" b="1" dirty="0" smtClean="0"/>
              <a:t> </a:t>
            </a:r>
            <a:r>
              <a:rPr lang="en-US" b="1" dirty="0" err="1" smtClean="0"/>
              <a:t>gì</a:t>
            </a:r>
            <a:r>
              <a:rPr lang="en-US" b="1" dirty="0" smtClean="0"/>
              <a:t>?</a:t>
            </a:r>
          </a:p>
          <a:p>
            <a:pPr marL="285750" indent="-285750">
              <a:buFontTx/>
              <a:buChar char="-"/>
            </a:pPr>
            <a:r>
              <a:rPr lang="en-US" dirty="0" err="1" smtClean="0"/>
              <a:t>Tụ</a:t>
            </a:r>
            <a:r>
              <a:rPr lang="en-US" dirty="0" smtClean="0"/>
              <a:t> </a:t>
            </a:r>
            <a:r>
              <a:rPr lang="en-US" dirty="0" err="1" smtClean="0"/>
              <a:t>điện</a:t>
            </a:r>
            <a:r>
              <a:rPr lang="en-US" dirty="0" smtClean="0"/>
              <a:t> (Capacitor)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gồm</a:t>
            </a:r>
            <a:r>
              <a:rPr lang="en-US" dirty="0" smtClean="0"/>
              <a:t> 2 </a:t>
            </a:r>
            <a:r>
              <a:rPr lang="en-US" dirty="0" err="1" smtClean="0"/>
              <a:t>vật</a:t>
            </a:r>
            <a:r>
              <a:rPr lang="en-US" dirty="0" smtClean="0"/>
              <a:t> </a:t>
            </a:r>
            <a:r>
              <a:rPr lang="en-US" dirty="0" err="1" smtClean="0"/>
              <a:t>dẫn</a:t>
            </a:r>
            <a:r>
              <a:rPr lang="en-US" dirty="0" smtClean="0"/>
              <a:t> </a:t>
            </a:r>
            <a:r>
              <a:rPr lang="en-US" dirty="0" err="1" smtClean="0"/>
              <a:t>đặt</a:t>
            </a:r>
            <a:r>
              <a:rPr lang="en-US" dirty="0" smtClean="0"/>
              <a:t> </a:t>
            </a:r>
            <a:r>
              <a:rPr lang="en-US" dirty="0" err="1" smtClean="0"/>
              <a:t>gần</a:t>
            </a:r>
            <a:r>
              <a:rPr lang="en-US" dirty="0" smtClean="0"/>
              <a:t> </a:t>
            </a:r>
            <a:r>
              <a:rPr lang="en-US" dirty="0" err="1" smtClean="0"/>
              <a:t>nhau</a:t>
            </a:r>
            <a:r>
              <a:rPr lang="en-US" dirty="0" smtClean="0"/>
              <a:t>, </a:t>
            </a:r>
            <a:r>
              <a:rPr lang="en-US" dirty="0" err="1" smtClean="0"/>
              <a:t>sao</a:t>
            </a:r>
            <a:r>
              <a:rPr lang="en-US" dirty="0" smtClean="0"/>
              <a:t> </a:t>
            </a:r>
            <a:r>
              <a:rPr lang="en-US" dirty="0" err="1" smtClean="0"/>
              <a:t>cho</a:t>
            </a:r>
            <a:r>
              <a:rPr lang="en-US" dirty="0" smtClean="0"/>
              <a:t> </a:t>
            </a:r>
            <a:r>
              <a:rPr lang="en-US" dirty="0" err="1" smtClean="0"/>
              <a:t>giữa</a:t>
            </a:r>
            <a:r>
              <a:rPr lang="en-US" dirty="0" smtClean="0"/>
              <a:t> </a:t>
            </a:r>
            <a:r>
              <a:rPr lang="en-US" dirty="0" err="1" smtClean="0"/>
              <a:t>chúng</a:t>
            </a:r>
            <a:r>
              <a:rPr lang="en-US" dirty="0" smtClean="0"/>
              <a:t> </a:t>
            </a:r>
            <a:r>
              <a:rPr lang="en-US" dirty="0" err="1" smtClean="0"/>
              <a:t>luôn</a:t>
            </a:r>
            <a:r>
              <a:rPr lang="en-US" dirty="0" smtClean="0"/>
              <a:t> </a:t>
            </a:r>
            <a:r>
              <a:rPr lang="en-US" dirty="0" err="1" smtClean="0"/>
              <a:t>xảy</a:t>
            </a:r>
            <a:r>
              <a:rPr lang="en-US" dirty="0" smtClean="0"/>
              <a:t> </a:t>
            </a:r>
            <a:r>
              <a:rPr lang="en-US" dirty="0" err="1" smtClean="0"/>
              <a:t>ra</a:t>
            </a:r>
            <a:r>
              <a:rPr lang="en-US" dirty="0" smtClean="0"/>
              <a:t> </a:t>
            </a: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r>
              <a:rPr lang="en-US" dirty="0" smtClean="0"/>
              <a:t> </a:t>
            </a:r>
            <a:r>
              <a:rPr lang="en-US" dirty="0" err="1" smtClean="0"/>
              <a:t>toàn</a:t>
            </a:r>
            <a:r>
              <a:rPr lang="en-US" dirty="0" smtClean="0"/>
              <a:t> </a:t>
            </a:r>
            <a:r>
              <a:rPr lang="en-US" dirty="0" err="1" smtClean="0"/>
              <a:t>phần</a:t>
            </a:r>
            <a:r>
              <a:rPr lang="en-US" dirty="0" smtClean="0"/>
              <a:t>. Hai </a:t>
            </a:r>
            <a:r>
              <a:rPr lang="en-US" dirty="0" err="1" smtClean="0"/>
              <a:t>vật</a:t>
            </a:r>
            <a:r>
              <a:rPr lang="en-US" dirty="0" smtClean="0"/>
              <a:t> </a:t>
            </a:r>
            <a:r>
              <a:rPr lang="en-US" dirty="0" err="1" smtClean="0"/>
              <a:t>dẫn</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2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Nếu</a:t>
            </a:r>
            <a:r>
              <a:rPr lang="en-US" dirty="0" smtClean="0"/>
              <a:t> ta </a:t>
            </a:r>
            <a:r>
              <a:rPr lang="en-US" dirty="0" err="1" smtClean="0"/>
              <a:t>nối</a:t>
            </a:r>
            <a:r>
              <a:rPr lang="en-US" dirty="0" smtClean="0"/>
              <a:t> </a:t>
            </a:r>
            <a:r>
              <a:rPr lang="en-US" dirty="0" err="1" smtClean="0"/>
              <a:t>hai</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vào</a:t>
            </a:r>
            <a:r>
              <a:rPr lang="en-US" dirty="0" smtClean="0"/>
              <a:t> </a:t>
            </a:r>
            <a:r>
              <a:rPr lang="en-US" dirty="0" err="1" smtClean="0"/>
              <a:t>hai</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nguồn</a:t>
            </a:r>
            <a:r>
              <a:rPr lang="en-US" dirty="0" smtClean="0"/>
              <a:t> </a:t>
            </a:r>
            <a:r>
              <a:rPr lang="en-US" dirty="0" err="1" smtClean="0"/>
              <a:t>điện</a:t>
            </a:r>
            <a:r>
              <a:rPr lang="en-US" dirty="0" smtClean="0"/>
              <a:t> </a:t>
            </a:r>
            <a:r>
              <a:rPr lang="en-US" dirty="0" err="1" smtClean="0"/>
              <a:t>thì</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trên</a:t>
            </a:r>
            <a:r>
              <a:rPr lang="en-US" dirty="0" smtClean="0"/>
              <a:t> 2 </a:t>
            </a:r>
            <a:r>
              <a:rPr lang="en-US" dirty="0" err="1" smtClean="0"/>
              <a:t>bản</a:t>
            </a:r>
            <a:r>
              <a:rPr lang="en-US" dirty="0" smtClean="0"/>
              <a:t> </a:t>
            </a:r>
            <a:r>
              <a:rPr lang="en-US" dirty="0" err="1" smtClean="0"/>
              <a:t>tụ</a:t>
            </a:r>
            <a:r>
              <a:rPr lang="en-US" dirty="0" smtClean="0"/>
              <a:t> </a:t>
            </a:r>
            <a:r>
              <a:rPr lang="en-US" dirty="0" err="1" smtClean="0"/>
              <a:t>luôn</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nhưng</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a:t>
            </a:r>
          </a:p>
          <a:p>
            <a:pPr algn="ctr"/>
            <a:r>
              <a:rPr lang="en-US" dirty="0" smtClean="0"/>
              <a:t>|Q</a:t>
            </a:r>
            <a:r>
              <a:rPr lang="en-US" baseline="-25000" dirty="0" smtClean="0"/>
              <a:t>1</a:t>
            </a:r>
            <a:r>
              <a:rPr lang="en-US" dirty="0" smtClean="0"/>
              <a:t>| = |Q</a:t>
            </a:r>
            <a:r>
              <a:rPr lang="en-US" baseline="-25000" dirty="0" smtClean="0"/>
              <a:t>2</a:t>
            </a:r>
            <a:r>
              <a:rPr lang="en-US" dirty="0" smtClean="0"/>
              <a:t>|</a:t>
            </a:r>
          </a:p>
          <a:p>
            <a:pPr marL="285750" indent="-285750">
              <a:buFontTx/>
              <a:buChar char="-"/>
            </a:pPr>
            <a:r>
              <a:rPr lang="en-US" dirty="0" err="1" smtClean="0"/>
              <a:t>Có</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dựa</a:t>
            </a:r>
            <a:r>
              <a:rPr lang="en-US" dirty="0" smtClean="0"/>
              <a:t> </a:t>
            </a:r>
            <a:r>
              <a:rPr lang="en-US" dirty="0" err="1" smtClean="0"/>
              <a:t>trênhình</a:t>
            </a:r>
            <a:r>
              <a:rPr lang="en-US" dirty="0" smtClean="0"/>
              <a:t> </a:t>
            </a:r>
            <a:r>
              <a:rPr lang="en-US" dirty="0" err="1" smtClean="0"/>
              <a:t>dạng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bản</a:t>
            </a:r>
            <a:r>
              <a:rPr lang="en-US" dirty="0" smtClean="0"/>
              <a:t> </a:t>
            </a:r>
            <a:r>
              <a:rPr lang="en-US" dirty="0" err="1" smtClean="0"/>
              <a:t>tụ</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cầu</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phẳng</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trụ</a:t>
            </a:r>
            <a:r>
              <a:rPr lang="en-US" dirty="0" smtClean="0"/>
              <a:t>), </a:t>
            </a:r>
            <a:r>
              <a:rPr lang="en-US" dirty="0" err="1" smtClean="0"/>
              <a:t>hoặc</a:t>
            </a:r>
            <a:r>
              <a:rPr lang="en-US" dirty="0" smtClean="0"/>
              <a:t> </a:t>
            </a:r>
            <a:r>
              <a:rPr lang="en-US" dirty="0" err="1" smtClean="0"/>
              <a:t>bản</a:t>
            </a:r>
            <a:r>
              <a:rPr lang="en-US" dirty="0" smtClean="0"/>
              <a:t> </a:t>
            </a:r>
            <a:r>
              <a:rPr lang="en-US" dirty="0" err="1" smtClean="0"/>
              <a:t>chất</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giữa</a:t>
            </a:r>
            <a:r>
              <a:rPr lang="en-US" dirty="0" smtClean="0"/>
              <a:t> </a:t>
            </a:r>
            <a:r>
              <a:rPr lang="en-US" dirty="0" err="1" smtClean="0"/>
              <a:t>hai</a:t>
            </a:r>
            <a:r>
              <a:rPr lang="en-US" dirty="0" smtClean="0"/>
              <a:t> </a:t>
            </a:r>
            <a:r>
              <a:rPr lang="en-US" dirty="0" err="1" smtClean="0"/>
              <a:t>bản</a:t>
            </a:r>
            <a:r>
              <a:rPr lang="en-US" dirty="0" smtClean="0"/>
              <a:t> </a:t>
            </a:r>
            <a:r>
              <a:rPr lang="en-US" dirty="0" err="1" smtClean="0"/>
              <a:t>tụ</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giấy</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sứ</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không</a:t>
            </a:r>
            <a:r>
              <a:rPr lang="en-US" dirty="0" smtClean="0"/>
              <a:t> </a:t>
            </a:r>
            <a:r>
              <a:rPr lang="en-US" dirty="0" err="1" smtClean="0"/>
              <a:t>khí</a:t>
            </a:r>
            <a:r>
              <a:rPr lang="en-US" dirty="0" smtClean="0"/>
              <a:t> </a:t>
            </a:r>
            <a:r>
              <a:rPr lang="en-US" dirty="0" err="1" smtClean="0"/>
              <a:t>tụ</a:t>
            </a:r>
            <a:r>
              <a:rPr lang="en-US" dirty="0" smtClean="0"/>
              <a:t> </a:t>
            </a:r>
            <a:r>
              <a:rPr lang="en-US" dirty="0" err="1" smtClean="0"/>
              <a:t>điện</a:t>
            </a:r>
            <a:r>
              <a:rPr lang="en-US" dirty="0" smtClean="0"/>
              <a:t> mica…).</a:t>
            </a:r>
            <a:endParaRPr lang="en-US" dirty="0" smtClean="0"/>
          </a:p>
          <a:p>
            <a:pPr marL="285750" indent="-285750">
              <a:buFontTx/>
              <a:buChar char="-"/>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45" y="4762521"/>
            <a:ext cx="3789405" cy="1995442"/>
          </a:xfrm>
          <a:prstGeom prst="rect">
            <a:avLst/>
          </a:prstGeom>
        </p:spPr>
      </p:pic>
      <p:sp>
        <p:nvSpPr>
          <p:cNvPr id="13" name="TextBox 12"/>
          <p:cNvSpPr txBox="1"/>
          <p:nvPr/>
        </p:nvSpPr>
        <p:spPr>
          <a:xfrm>
            <a:off x="5500872" y="2641777"/>
            <a:ext cx="4644434" cy="369332"/>
          </a:xfrm>
          <a:prstGeom prst="rect">
            <a:avLst/>
          </a:prstGeom>
          <a:noFill/>
        </p:spPr>
        <p:txBody>
          <a:bodyPr wrap="square" rtlCol="0">
            <a:spAutoFit/>
          </a:bodyPr>
          <a:lstStyle/>
          <a:p>
            <a:pPr algn="ctr"/>
            <a:r>
              <a:rPr lang="en-US" dirty="0" err="1" smtClean="0">
                <a:effectLst>
                  <a:outerShdw blurRad="38100" dist="38100" dir="2700000" algn="tl">
                    <a:srgbClr val="000000">
                      <a:alpha val="43137"/>
                    </a:srgbClr>
                  </a:outerShdw>
                </a:effectLst>
              </a:rPr>
              <a:t>Một</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số</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loại</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tụ</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điện</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thông</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dụng</a:t>
            </a:r>
            <a:endParaRPr lang="en-US" dirty="0">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45" y="2767079"/>
            <a:ext cx="3789405" cy="1995442"/>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0604" y="137474"/>
            <a:ext cx="3789405" cy="2504303"/>
          </a:xfrm>
          <a:prstGeom prst="rect">
            <a:avLst/>
          </a:prstGeom>
        </p:spPr>
      </p:pic>
      <p:sp>
        <p:nvSpPr>
          <p:cNvPr id="3" name="Rounded Rectangle 2"/>
          <p:cNvSpPr/>
          <p:nvPr/>
        </p:nvSpPr>
        <p:spPr>
          <a:xfrm>
            <a:off x="4133431" y="4439357"/>
            <a:ext cx="1145059" cy="560173"/>
          </a:xfrm>
          <a:prstGeom prst="round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Phân</a:t>
            </a:r>
            <a:r>
              <a:rPr lang="en-US" dirty="0" smtClean="0">
                <a:solidFill>
                  <a:schemeClr val="tx1"/>
                </a:solidFill>
              </a:rPr>
              <a:t> </a:t>
            </a:r>
            <a:r>
              <a:rPr lang="en-US" dirty="0" err="1" smtClean="0">
                <a:solidFill>
                  <a:schemeClr val="tx1"/>
                </a:solidFill>
              </a:rPr>
              <a:t>loại</a:t>
            </a:r>
            <a:endParaRPr lang="en-US" dirty="0">
              <a:solidFill>
                <a:schemeClr val="tx1"/>
              </a:solidFill>
            </a:endParaRPr>
          </a:p>
        </p:txBody>
      </p:sp>
      <p:sp>
        <p:nvSpPr>
          <p:cNvPr id="4" name="Rounded Rectangle 3"/>
          <p:cNvSpPr/>
          <p:nvPr/>
        </p:nvSpPr>
        <p:spPr>
          <a:xfrm>
            <a:off x="5642919" y="3361585"/>
            <a:ext cx="1120346" cy="5107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tx1"/>
                </a:solidFill>
              </a:rPr>
              <a:t>Tụ</a:t>
            </a:r>
            <a:r>
              <a:rPr lang="en-US" dirty="0" smtClean="0">
                <a:solidFill>
                  <a:schemeClr val="tx1"/>
                </a:solidFill>
              </a:rPr>
              <a:t> </a:t>
            </a:r>
            <a:r>
              <a:rPr lang="en-US" dirty="0" err="1" smtClean="0">
                <a:solidFill>
                  <a:schemeClr val="tx1"/>
                </a:solidFill>
              </a:rPr>
              <a:t>phẳng</a:t>
            </a:r>
            <a:endParaRPr lang="en-US" dirty="0">
              <a:solidFill>
                <a:schemeClr val="tx1"/>
              </a:solidFill>
            </a:endParaRPr>
          </a:p>
        </p:txBody>
      </p:sp>
      <p:sp>
        <p:nvSpPr>
          <p:cNvPr id="5" name="Rounded Rectangle 4"/>
          <p:cNvSpPr/>
          <p:nvPr/>
        </p:nvSpPr>
        <p:spPr>
          <a:xfrm>
            <a:off x="5642919" y="4439776"/>
            <a:ext cx="1120345" cy="5601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Tụ</a:t>
            </a:r>
            <a:r>
              <a:rPr lang="en-US" dirty="0" smtClean="0"/>
              <a:t> </a:t>
            </a:r>
            <a:r>
              <a:rPr lang="en-US" dirty="0" err="1" smtClean="0"/>
              <a:t>trụ</a:t>
            </a:r>
            <a:endParaRPr lang="en-US" dirty="0"/>
          </a:p>
        </p:txBody>
      </p:sp>
      <p:sp>
        <p:nvSpPr>
          <p:cNvPr id="16" name="Rounded Rectangle 15"/>
          <p:cNvSpPr/>
          <p:nvPr/>
        </p:nvSpPr>
        <p:spPr>
          <a:xfrm>
            <a:off x="5642919" y="5566557"/>
            <a:ext cx="1120345" cy="5025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Tụ</a:t>
            </a:r>
            <a:r>
              <a:rPr lang="en-US" dirty="0" smtClean="0"/>
              <a:t> </a:t>
            </a:r>
            <a:r>
              <a:rPr lang="en-US" dirty="0" err="1" smtClean="0"/>
              <a:t>cầu</a:t>
            </a:r>
            <a:endParaRPr lang="en-US" dirty="0"/>
          </a:p>
        </p:txBody>
      </p:sp>
      <p:cxnSp>
        <p:nvCxnSpPr>
          <p:cNvPr id="7" name="Straight Connector 6"/>
          <p:cNvCxnSpPr>
            <a:stCxn id="3" idx="3"/>
            <a:endCxn id="5" idx="1"/>
          </p:cNvCxnSpPr>
          <p:nvPr/>
        </p:nvCxnSpPr>
        <p:spPr>
          <a:xfrm>
            <a:off x="5278490" y="4719444"/>
            <a:ext cx="364429" cy="41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3"/>
            <a:endCxn id="4" idx="1"/>
          </p:cNvCxnSpPr>
          <p:nvPr/>
        </p:nvCxnSpPr>
        <p:spPr>
          <a:xfrm flipV="1">
            <a:off x="5278490" y="3616958"/>
            <a:ext cx="364429" cy="11024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 idx="3"/>
            <a:endCxn id="16" idx="1"/>
          </p:cNvCxnSpPr>
          <p:nvPr/>
        </p:nvCxnSpPr>
        <p:spPr>
          <a:xfrm>
            <a:off x="5278490" y="4719444"/>
            <a:ext cx="364429" cy="109836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928022" y="3111359"/>
            <a:ext cx="3217284" cy="10157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2 </a:t>
            </a:r>
            <a:r>
              <a:rPr lang="en-US" sz="1400" dirty="0" err="1" smtClean="0"/>
              <a:t>bản</a:t>
            </a:r>
            <a:r>
              <a:rPr lang="en-US" sz="1400" dirty="0" smtClean="0"/>
              <a:t> </a:t>
            </a:r>
            <a:r>
              <a:rPr lang="en-US" sz="1400" dirty="0" err="1" smtClean="0"/>
              <a:t>tụ</a:t>
            </a:r>
            <a:r>
              <a:rPr lang="en-US" sz="1400" dirty="0" smtClean="0"/>
              <a:t> </a:t>
            </a:r>
            <a:r>
              <a:rPr lang="en-US" sz="1400" dirty="0" err="1" smtClean="0"/>
              <a:t>là</a:t>
            </a:r>
            <a:r>
              <a:rPr lang="en-US" sz="1400" dirty="0" smtClean="0"/>
              <a:t> 2 </a:t>
            </a:r>
            <a:r>
              <a:rPr lang="en-US" sz="1400" dirty="0" err="1" smtClean="0"/>
              <a:t>tấm</a:t>
            </a:r>
            <a:r>
              <a:rPr lang="en-US" sz="1400" dirty="0" smtClean="0"/>
              <a:t> </a:t>
            </a:r>
            <a:r>
              <a:rPr lang="en-US" sz="1400" dirty="0" err="1" smtClean="0"/>
              <a:t>kim</a:t>
            </a:r>
            <a:r>
              <a:rPr lang="en-US" sz="1400" dirty="0" smtClean="0"/>
              <a:t> </a:t>
            </a:r>
            <a:r>
              <a:rPr lang="en-US" sz="1400" dirty="0" err="1" smtClean="0"/>
              <a:t>loại</a:t>
            </a:r>
            <a:r>
              <a:rPr lang="en-US" sz="1400" dirty="0" smtClean="0"/>
              <a:t> </a:t>
            </a:r>
            <a:r>
              <a:rPr lang="en-US" sz="1400" dirty="0" err="1" smtClean="0"/>
              <a:t>phẳng</a:t>
            </a:r>
            <a:r>
              <a:rPr lang="en-US" sz="1400" dirty="0" smtClean="0"/>
              <a:t> </a:t>
            </a:r>
            <a:r>
              <a:rPr lang="en-US" sz="1400" dirty="0" err="1" smtClean="0"/>
              <a:t>có</a:t>
            </a:r>
            <a:r>
              <a:rPr lang="en-US" sz="1400" dirty="0" smtClean="0"/>
              <a:t> </a:t>
            </a:r>
            <a:r>
              <a:rPr lang="en-US" sz="1400" dirty="0" err="1" smtClean="0"/>
              <a:t>cùng</a:t>
            </a:r>
            <a:r>
              <a:rPr lang="en-US" sz="1400" dirty="0" smtClean="0"/>
              <a:t> </a:t>
            </a:r>
            <a:r>
              <a:rPr lang="en-US" sz="1400" dirty="0" err="1" smtClean="0"/>
              <a:t>điện</a:t>
            </a:r>
            <a:r>
              <a:rPr lang="en-US" sz="1400" dirty="0" smtClean="0"/>
              <a:t> </a:t>
            </a:r>
            <a:r>
              <a:rPr lang="en-US" sz="1400" dirty="0" err="1" smtClean="0"/>
              <a:t>tích</a:t>
            </a:r>
            <a:r>
              <a:rPr lang="en-US" sz="1400" dirty="0" smtClean="0"/>
              <a:t>, </a:t>
            </a:r>
            <a:r>
              <a:rPr lang="en-US" sz="1400" dirty="0" err="1" smtClean="0"/>
              <a:t>đặt</a:t>
            </a:r>
            <a:r>
              <a:rPr lang="en-US" sz="1400" dirty="0" smtClean="0"/>
              <a:t> </a:t>
            </a:r>
            <a:r>
              <a:rPr lang="en-US" sz="1400" dirty="0" err="1" smtClean="0"/>
              <a:t>cách</a:t>
            </a:r>
            <a:r>
              <a:rPr lang="en-US" sz="1400" dirty="0" smtClean="0"/>
              <a:t> </a:t>
            </a:r>
            <a:r>
              <a:rPr lang="en-US" sz="1400" dirty="0" err="1" smtClean="0"/>
              <a:t>nhau</a:t>
            </a:r>
            <a:r>
              <a:rPr lang="en-US" sz="1400" dirty="0" smtClean="0"/>
              <a:t> </a:t>
            </a:r>
            <a:r>
              <a:rPr lang="en-US" sz="1400" dirty="0" err="1" smtClean="0"/>
              <a:t>một</a:t>
            </a:r>
            <a:r>
              <a:rPr lang="en-US" sz="1400" dirty="0" smtClean="0"/>
              <a:t> </a:t>
            </a:r>
            <a:r>
              <a:rPr lang="en-US" sz="1400" dirty="0" err="1" smtClean="0"/>
              <a:t>khoảng</a:t>
            </a:r>
            <a:r>
              <a:rPr lang="en-US" sz="1400" dirty="0" smtClean="0"/>
              <a:t> d </a:t>
            </a:r>
            <a:r>
              <a:rPr lang="en-US" sz="1400" dirty="0" err="1" smtClean="0"/>
              <a:t>rất</a:t>
            </a:r>
            <a:r>
              <a:rPr lang="en-US" sz="1400" dirty="0" smtClean="0"/>
              <a:t> </a:t>
            </a:r>
            <a:r>
              <a:rPr lang="en-US" sz="1400" dirty="0" err="1" smtClean="0"/>
              <a:t>nhỏ</a:t>
            </a:r>
            <a:r>
              <a:rPr lang="en-US" sz="1400" dirty="0" smtClean="0"/>
              <a:t> so </a:t>
            </a:r>
            <a:r>
              <a:rPr lang="en-US" sz="1400" dirty="0" err="1" smtClean="0"/>
              <a:t>với</a:t>
            </a:r>
            <a:r>
              <a:rPr lang="en-US" sz="1400" dirty="0" smtClean="0"/>
              <a:t> </a:t>
            </a:r>
            <a:r>
              <a:rPr lang="en-US" sz="1400" dirty="0" err="1" smtClean="0"/>
              <a:t>kích</a:t>
            </a:r>
            <a:r>
              <a:rPr lang="en-US" sz="1400" dirty="0" smtClean="0"/>
              <a:t> </a:t>
            </a:r>
            <a:r>
              <a:rPr lang="en-US" sz="1400" dirty="0" err="1" smtClean="0"/>
              <a:t>thước</a:t>
            </a:r>
            <a:r>
              <a:rPr lang="en-US" sz="1400" dirty="0" smtClean="0"/>
              <a:t> </a:t>
            </a:r>
            <a:r>
              <a:rPr lang="en-US" sz="1400" dirty="0" err="1" smtClean="0"/>
              <a:t>của</a:t>
            </a:r>
            <a:r>
              <a:rPr lang="en-US" sz="1400" dirty="0" smtClean="0"/>
              <a:t> </a:t>
            </a:r>
            <a:r>
              <a:rPr lang="en-US" sz="1400" dirty="0" err="1" smtClean="0"/>
              <a:t>mỗi</a:t>
            </a:r>
            <a:r>
              <a:rPr lang="en-US" sz="1400" dirty="0" smtClean="0"/>
              <a:t> </a:t>
            </a:r>
            <a:r>
              <a:rPr lang="en-US" sz="1400" dirty="0" err="1" smtClean="0"/>
              <a:t>bản</a:t>
            </a:r>
            <a:endParaRPr lang="en-US" sz="1400" dirty="0"/>
          </a:p>
        </p:txBody>
      </p:sp>
      <p:sp>
        <p:nvSpPr>
          <p:cNvPr id="23" name="Rounded Rectangle 22"/>
          <p:cNvSpPr/>
          <p:nvPr/>
        </p:nvSpPr>
        <p:spPr>
          <a:xfrm>
            <a:off x="6928022" y="4211964"/>
            <a:ext cx="3217284" cy="10157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2 </a:t>
            </a:r>
            <a:r>
              <a:rPr lang="en-US" sz="1400" dirty="0" err="1" smtClean="0"/>
              <a:t>bản</a:t>
            </a:r>
            <a:r>
              <a:rPr lang="en-US" sz="1400" dirty="0" smtClean="0"/>
              <a:t> </a:t>
            </a:r>
            <a:r>
              <a:rPr lang="en-US" sz="1400" dirty="0" err="1" smtClean="0"/>
              <a:t>tụ</a:t>
            </a:r>
            <a:r>
              <a:rPr lang="en-US" sz="1400" dirty="0" smtClean="0"/>
              <a:t> </a:t>
            </a:r>
            <a:r>
              <a:rPr lang="en-US" sz="1400" dirty="0" err="1" smtClean="0"/>
              <a:t>là</a:t>
            </a:r>
            <a:r>
              <a:rPr lang="en-US" sz="1400" dirty="0" smtClean="0"/>
              <a:t> 2 </a:t>
            </a:r>
            <a:r>
              <a:rPr lang="en-US" sz="1400" dirty="0" err="1" smtClean="0"/>
              <a:t>mặt</a:t>
            </a:r>
            <a:r>
              <a:rPr lang="en-US" sz="1400" dirty="0" smtClean="0"/>
              <a:t> </a:t>
            </a:r>
            <a:r>
              <a:rPr lang="en-US" sz="1400" dirty="0" err="1" smtClean="0"/>
              <a:t>cầu</a:t>
            </a:r>
            <a:r>
              <a:rPr lang="en-US" sz="1400" dirty="0" smtClean="0"/>
              <a:t> </a:t>
            </a:r>
            <a:r>
              <a:rPr lang="en-US" sz="1400" dirty="0" err="1" smtClean="0"/>
              <a:t>kim</a:t>
            </a:r>
            <a:r>
              <a:rPr lang="en-US" sz="1400" dirty="0" smtClean="0"/>
              <a:t> </a:t>
            </a:r>
            <a:r>
              <a:rPr lang="en-US" sz="1400" dirty="0" err="1" smtClean="0"/>
              <a:t>loại</a:t>
            </a:r>
            <a:r>
              <a:rPr lang="en-US" sz="1400" dirty="0" smtClean="0"/>
              <a:t> </a:t>
            </a:r>
            <a:r>
              <a:rPr lang="en-US" sz="1400" dirty="0" err="1" smtClean="0"/>
              <a:t>đồng</a:t>
            </a:r>
            <a:r>
              <a:rPr lang="en-US" sz="1400" dirty="0" smtClean="0"/>
              <a:t> </a:t>
            </a:r>
            <a:r>
              <a:rPr lang="en-US" sz="1400" dirty="0" err="1" smtClean="0"/>
              <a:t>tâm</a:t>
            </a:r>
            <a:r>
              <a:rPr lang="en-US" sz="1400" dirty="0" smtClean="0"/>
              <a:t>, </a:t>
            </a:r>
            <a:r>
              <a:rPr lang="en-US" sz="1400" dirty="0" err="1" smtClean="0"/>
              <a:t>khoảng</a:t>
            </a:r>
            <a:r>
              <a:rPr lang="en-US" sz="1400" dirty="0" smtClean="0"/>
              <a:t> </a:t>
            </a:r>
            <a:r>
              <a:rPr lang="en-US" sz="1400" dirty="0" err="1" smtClean="0"/>
              <a:t>cách</a:t>
            </a:r>
            <a:r>
              <a:rPr lang="en-US" sz="1400" dirty="0" smtClean="0"/>
              <a:t> </a:t>
            </a:r>
            <a:r>
              <a:rPr lang="en-US" sz="1400" dirty="0" err="1" smtClean="0"/>
              <a:t>giữa</a:t>
            </a:r>
            <a:r>
              <a:rPr lang="en-US" sz="1400" dirty="0" smtClean="0"/>
              <a:t> 2 </a:t>
            </a:r>
            <a:r>
              <a:rPr lang="en-US" sz="1400" dirty="0" err="1" smtClean="0"/>
              <a:t>mặt</a:t>
            </a:r>
            <a:r>
              <a:rPr lang="en-US" sz="1400" dirty="0" smtClean="0"/>
              <a:t> </a:t>
            </a:r>
            <a:r>
              <a:rPr lang="en-US" sz="1400" dirty="0" err="1" smtClean="0"/>
              <a:t>cầu</a:t>
            </a:r>
            <a:r>
              <a:rPr lang="en-US" sz="1400" dirty="0" smtClean="0"/>
              <a:t> </a:t>
            </a:r>
            <a:r>
              <a:rPr lang="en-US" sz="1400" dirty="0" err="1" smtClean="0"/>
              <a:t>rất</a:t>
            </a:r>
            <a:r>
              <a:rPr lang="en-US" sz="1400" dirty="0" smtClean="0"/>
              <a:t> </a:t>
            </a:r>
            <a:r>
              <a:rPr lang="en-US" sz="1400" dirty="0" err="1" smtClean="0"/>
              <a:t>gần</a:t>
            </a:r>
            <a:r>
              <a:rPr lang="en-US" sz="1400" dirty="0" smtClean="0"/>
              <a:t> </a:t>
            </a:r>
            <a:r>
              <a:rPr lang="en-US" sz="1400" dirty="0" err="1" smtClean="0"/>
              <a:t>nhau</a:t>
            </a:r>
            <a:r>
              <a:rPr lang="en-US" sz="1400" dirty="0"/>
              <a:t> </a:t>
            </a:r>
            <a:r>
              <a:rPr lang="en-US" sz="1400" dirty="0" smtClean="0"/>
              <a:t>(R</a:t>
            </a:r>
            <a:r>
              <a:rPr lang="en-US" sz="1400" baseline="-25000" dirty="0" smtClean="0"/>
              <a:t>1</a:t>
            </a:r>
            <a:r>
              <a:rPr lang="en-US" sz="1400" dirty="0"/>
              <a:t> </a:t>
            </a:r>
            <a:r>
              <a:rPr lang="en-US" sz="1400" dirty="0" err="1" smtClean="0"/>
              <a:t>gần</a:t>
            </a:r>
            <a:r>
              <a:rPr lang="en-US" sz="1400" dirty="0" smtClean="0"/>
              <a:t> </a:t>
            </a:r>
            <a:r>
              <a:rPr lang="en-US" sz="1400" dirty="0" err="1" smtClean="0"/>
              <a:t>bằng</a:t>
            </a:r>
            <a:r>
              <a:rPr lang="en-US" sz="1400" dirty="0" smtClean="0"/>
              <a:t> R</a:t>
            </a:r>
            <a:r>
              <a:rPr lang="en-US" sz="1400" baseline="-25000" dirty="0" smtClean="0"/>
              <a:t>2</a:t>
            </a:r>
            <a:r>
              <a:rPr lang="en-US" sz="1400" dirty="0" smtClean="0"/>
              <a:t>)</a:t>
            </a:r>
            <a:endParaRPr lang="en-US" sz="1400" dirty="0"/>
          </a:p>
        </p:txBody>
      </p:sp>
      <p:sp>
        <p:nvSpPr>
          <p:cNvPr id="24" name="Rounded Rectangle 23"/>
          <p:cNvSpPr/>
          <p:nvPr/>
        </p:nvSpPr>
        <p:spPr>
          <a:xfrm>
            <a:off x="6928021" y="5310532"/>
            <a:ext cx="3217285" cy="10157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2 </a:t>
            </a:r>
            <a:r>
              <a:rPr lang="en-US" sz="1400" dirty="0" err="1" smtClean="0"/>
              <a:t>bản</a:t>
            </a:r>
            <a:r>
              <a:rPr lang="en-US" sz="1400" dirty="0" smtClean="0"/>
              <a:t> </a:t>
            </a:r>
            <a:r>
              <a:rPr lang="en-US" sz="1400" dirty="0" err="1" smtClean="0"/>
              <a:t>tụ</a:t>
            </a:r>
            <a:r>
              <a:rPr lang="en-US" sz="1400" dirty="0" smtClean="0"/>
              <a:t> </a:t>
            </a:r>
            <a:r>
              <a:rPr lang="en-US" sz="1400" dirty="0" err="1" smtClean="0"/>
              <a:t>là</a:t>
            </a:r>
            <a:r>
              <a:rPr lang="en-US" sz="1400" dirty="0" smtClean="0"/>
              <a:t> 2 </a:t>
            </a:r>
            <a:r>
              <a:rPr lang="en-US" sz="1400" dirty="0" err="1" smtClean="0"/>
              <a:t>mặt</a:t>
            </a:r>
            <a:r>
              <a:rPr lang="en-US" sz="1400" dirty="0" smtClean="0"/>
              <a:t> </a:t>
            </a:r>
            <a:r>
              <a:rPr lang="en-US" sz="1400" dirty="0" err="1" smtClean="0"/>
              <a:t>trụ</a:t>
            </a:r>
            <a:r>
              <a:rPr lang="en-US" sz="1400" dirty="0" smtClean="0"/>
              <a:t> </a:t>
            </a:r>
            <a:r>
              <a:rPr lang="en-US" sz="1400" dirty="0" err="1" smtClean="0"/>
              <a:t>đồng</a:t>
            </a:r>
            <a:r>
              <a:rPr lang="en-US" sz="1400" dirty="0" smtClean="0"/>
              <a:t> </a:t>
            </a:r>
            <a:r>
              <a:rPr lang="en-US" sz="1400" dirty="0" err="1" smtClean="0"/>
              <a:t>trục</a:t>
            </a:r>
            <a:r>
              <a:rPr lang="en-US" sz="1400" dirty="0" smtClean="0"/>
              <a:t>, </a:t>
            </a:r>
            <a:r>
              <a:rPr lang="en-US" sz="1400" dirty="0" err="1" smtClean="0"/>
              <a:t>có</a:t>
            </a:r>
            <a:r>
              <a:rPr lang="en-US" sz="1400" dirty="0" smtClean="0"/>
              <a:t> </a:t>
            </a:r>
            <a:r>
              <a:rPr lang="en-US" sz="1400" dirty="0" err="1" smtClean="0"/>
              <a:t>chiều</a:t>
            </a:r>
            <a:r>
              <a:rPr lang="en-US" sz="1400" dirty="0" smtClean="0"/>
              <a:t> </a:t>
            </a:r>
            <a:r>
              <a:rPr lang="en-US" sz="1400" dirty="0" err="1" smtClean="0"/>
              <a:t>cao</a:t>
            </a:r>
            <a:r>
              <a:rPr lang="en-US" sz="1400" dirty="0" smtClean="0"/>
              <a:t> </a:t>
            </a:r>
            <a:r>
              <a:rPr lang="en-US" sz="1400" i="1" dirty="0" smtClean="0">
                <a:effectLst>
                  <a:outerShdw blurRad="38100" dist="38100" dir="2700000" algn="tl">
                    <a:srgbClr val="000000">
                      <a:alpha val="43137"/>
                    </a:srgbClr>
                  </a:outerShdw>
                </a:effectLst>
                <a:cs typeface="MV Boli" panose="02000500030200090000" pitchFamily="2" charset="0"/>
              </a:rPr>
              <a:t>l </a:t>
            </a:r>
            <a:r>
              <a:rPr lang="en-US" sz="1400" dirty="0" smtClean="0">
                <a:cs typeface="MV Boli" panose="02000500030200090000" pitchFamily="2" charset="0"/>
              </a:rPr>
              <a:t>, </a:t>
            </a:r>
            <a:r>
              <a:rPr lang="en-US" sz="1400" dirty="0" err="1" smtClean="0">
                <a:cs typeface="MV Boli" panose="02000500030200090000" pitchFamily="2" charset="0"/>
              </a:rPr>
              <a:t>khoảng</a:t>
            </a:r>
            <a:r>
              <a:rPr lang="en-US" sz="1400" dirty="0" smtClean="0">
                <a:cs typeface="MV Boli" panose="02000500030200090000" pitchFamily="2" charset="0"/>
              </a:rPr>
              <a:t> </a:t>
            </a:r>
            <a:r>
              <a:rPr lang="en-US" sz="1400" dirty="0" err="1" smtClean="0">
                <a:cs typeface="MV Boli" panose="02000500030200090000" pitchFamily="2" charset="0"/>
              </a:rPr>
              <a:t>cách</a:t>
            </a:r>
            <a:r>
              <a:rPr lang="en-US" sz="1400" dirty="0" smtClean="0">
                <a:cs typeface="MV Boli" panose="02000500030200090000" pitchFamily="2" charset="0"/>
              </a:rPr>
              <a:t> </a:t>
            </a:r>
            <a:r>
              <a:rPr lang="en-US" sz="1400" dirty="0" err="1" smtClean="0">
                <a:cs typeface="MV Boli" panose="02000500030200090000" pitchFamily="2" charset="0"/>
              </a:rPr>
              <a:t>giữa</a:t>
            </a:r>
            <a:r>
              <a:rPr lang="en-US" sz="1400" dirty="0" smtClean="0">
                <a:cs typeface="MV Boli" panose="02000500030200090000" pitchFamily="2" charset="0"/>
              </a:rPr>
              <a:t> 2 </a:t>
            </a:r>
            <a:r>
              <a:rPr lang="en-US" sz="1400" dirty="0" err="1" smtClean="0">
                <a:cs typeface="MV Boli" panose="02000500030200090000" pitchFamily="2" charset="0"/>
              </a:rPr>
              <a:t>mặt</a:t>
            </a:r>
            <a:r>
              <a:rPr lang="en-US" sz="1400" dirty="0" smtClean="0">
                <a:cs typeface="MV Boli" panose="02000500030200090000" pitchFamily="2" charset="0"/>
              </a:rPr>
              <a:t> </a:t>
            </a:r>
            <a:r>
              <a:rPr lang="en-US" sz="1400" dirty="0" err="1" smtClean="0">
                <a:cs typeface="MV Boli" panose="02000500030200090000" pitchFamily="2" charset="0"/>
              </a:rPr>
              <a:t>trụ</a:t>
            </a:r>
            <a:r>
              <a:rPr lang="en-US" sz="1400" dirty="0" smtClean="0">
                <a:cs typeface="MV Boli" panose="02000500030200090000" pitchFamily="2" charset="0"/>
              </a:rPr>
              <a:t> </a:t>
            </a:r>
            <a:r>
              <a:rPr lang="en-US" sz="1400" dirty="0" err="1" smtClean="0">
                <a:cs typeface="MV Boli" panose="02000500030200090000" pitchFamily="2" charset="0"/>
              </a:rPr>
              <a:t>rất</a:t>
            </a:r>
            <a:r>
              <a:rPr lang="en-US" sz="1400" dirty="0" smtClean="0">
                <a:cs typeface="MV Boli" panose="02000500030200090000" pitchFamily="2" charset="0"/>
              </a:rPr>
              <a:t> </a:t>
            </a:r>
            <a:r>
              <a:rPr lang="en-US" sz="1400" dirty="0" err="1" smtClean="0">
                <a:cs typeface="MV Boli" panose="02000500030200090000" pitchFamily="2" charset="0"/>
              </a:rPr>
              <a:t>gần</a:t>
            </a:r>
            <a:r>
              <a:rPr lang="en-US" sz="1400" dirty="0" smtClean="0">
                <a:cs typeface="MV Boli" panose="02000500030200090000" pitchFamily="2" charset="0"/>
              </a:rPr>
              <a:t> </a:t>
            </a:r>
            <a:r>
              <a:rPr lang="en-US" sz="1400" dirty="0" err="1" smtClean="0">
                <a:cs typeface="MV Boli" panose="02000500030200090000" pitchFamily="2" charset="0"/>
              </a:rPr>
              <a:t>nhau</a:t>
            </a:r>
            <a:r>
              <a:rPr lang="en-US" sz="1400" dirty="0" smtClean="0">
                <a:cs typeface="MV Boli" panose="02000500030200090000" pitchFamily="2" charset="0"/>
              </a:rPr>
              <a:t> (</a:t>
            </a:r>
            <a:r>
              <a:rPr lang="en-US" sz="1400" dirty="0"/>
              <a:t>R</a:t>
            </a:r>
            <a:r>
              <a:rPr lang="en-US" sz="1400" baseline="-25000" dirty="0"/>
              <a:t>1</a:t>
            </a:r>
            <a:r>
              <a:rPr lang="en-US" sz="1400" dirty="0"/>
              <a:t> </a:t>
            </a:r>
            <a:r>
              <a:rPr lang="en-US" sz="1400" dirty="0" err="1"/>
              <a:t>gần</a:t>
            </a:r>
            <a:r>
              <a:rPr lang="en-US" sz="1400" dirty="0"/>
              <a:t> </a:t>
            </a:r>
            <a:r>
              <a:rPr lang="en-US" sz="1400" dirty="0" err="1"/>
              <a:t>bằng</a:t>
            </a:r>
            <a:r>
              <a:rPr lang="en-US" sz="1400" dirty="0"/>
              <a:t> </a:t>
            </a:r>
            <a:r>
              <a:rPr lang="en-US" sz="1400" dirty="0" smtClean="0"/>
              <a:t>R</a:t>
            </a:r>
            <a:r>
              <a:rPr lang="en-US" sz="1400" baseline="-25000" dirty="0" smtClean="0"/>
              <a:t>2</a:t>
            </a:r>
            <a:r>
              <a:rPr lang="en-US" sz="1400" dirty="0" smtClean="0"/>
              <a:t>)</a:t>
            </a:r>
            <a:endParaRPr lang="en-US" sz="1400" i="1"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p:txBody>
      </p:sp>
      <p:cxnSp>
        <p:nvCxnSpPr>
          <p:cNvPr id="32" name="Straight Arrow Connector 31"/>
          <p:cNvCxnSpPr>
            <a:stCxn id="4" idx="3"/>
            <a:endCxn id="22" idx="1"/>
          </p:cNvCxnSpPr>
          <p:nvPr/>
        </p:nvCxnSpPr>
        <p:spPr>
          <a:xfrm>
            <a:off x="6763265" y="3616958"/>
            <a:ext cx="164757" cy="23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23" idx="1"/>
          </p:cNvCxnSpPr>
          <p:nvPr/>
        </p:nvCxnSpPr>
        <p:spPr>
          <a:xfrm>
            <a:off x="6763264" y="4719863"/>
            <a:ext cx="16475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24" idx="1"/>
          </p:cNvCxnSpPr>
          <p:nvPr/>
        </p:nvCxnSpPr>
        <p:spPr>
          <a:xfrm>
            <a:off x="6763264" y="5817811"/>
            <a:ext cx="164757" cy="62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0231395" y="3276663"/>
            <a:ext cx="1643858" cy="849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231395" y="3822715"/>
            <a:ext cx="1643858" cy="849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145306" y="3263201"/>
            <a:ext cx="1643858" cy="584775"/>
          </a:xfrm>
          <a:prstGeom prst="rect">
            <a:avLst/>
          </a:prstGeom>
          <a:noFill/>
        </p:spPr>
        <p:txBody>
          <a:bodyPr wrap="square" rtlCol="0">
            <a:spAutoFit/>
          </a:bodyPr>
          <a:lstStyle/>
          <a:p>
            <a:pPr algn="ctr"/>
            <a:r>
              <a:rPr lang="en-US" sz="1600" dirty="0" smtClean="0"/>
              <a:t>+   +   +   +   +</a:t>
            </a:r>
          </a:p>
          <a:p>
            <a:pPr algn="ctr"/>
            <a:r>
              <a:rPr lang="en-US" sz="1600" dirty="0" smtClean="0"/>
              <a:t>_   _   _   _   _</a:t>
            </a:r>
            <a:endParaRPr lang="en-US" sz="1600" dirty="0"/>
          </a:p>
        </p:txBody>
      </p:sp>
      <p:cxnSp>
        <p:nvCxnSpPr>
          <p:cNvPr id="50" name="Straight Arrow Connector 49"/>
          <p:cNvCxnSpPr/>
          <p:nvPr/>
        </p:nvCxnSpPr>
        <p:spPr>
          <a:xfrm>
            <a:off x="11789164" y="3361585"/>
            <a:ext cx="0" cy="438521"/>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789164" y="3393722"/>
            <a:ext cx="238897" cy="369332"/>
          </a:xfrm>
          <a:prstGeom prst="rect">
            <a:avLst/>
          </a:prstGeom>
          <a:noFill/>
        </p:spPr>
        <p:txBody>
          <a:bodyPr wrap="square" rtlCol="0">
            <a:spAutoFit/>
          </a:bodyPr>
          <a:lstStyle/>
          <a:p>
            <a:r>
              <a:rPr lang="en-US" dirty="0" smtClean="0"/>
              <a:t>d</a:t>
            </a:r>
            <a:endParaRPr lang="en-US" dirty="0"/>
          </a:p>
        </p:txBody>
      </p:sp>
      <p:sp>
        <p:nvSpPr>
          <p:cNvPr id="53" name="Oval 52"/>
          <p:cNvSpPr/>
          <p:nvPr/>
        </p:nvSpPr>
        <p:spPr>
          <a:xfrm>
            <a:off x="10328035" y="5399852"/>
            <a:ext cx="1231963" cy="11914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0564268" y="5605722"/>
            <a:ext cx="766404" cy="7887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0921516" y="597269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5" idx="3"/>
            <a:endCxn id="53" idx="3"/>
          </p:cNvCxnSpPr>
          <p:nvPr/>
        </p:nvCxnSpPr>
        <p:spPr>
          <a:xfrm flipH="1">
            <a:off x="10508452" y="6011719"/>
            <a:ext cx="419759" cy="405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4" idx="6"/>
          </p:cNvCxnSpPr>
          <p:nvPr/>
        </p:nvCxnSpPr>
        <p:spPr>
          <a:xfrm>
            <a:off x="10975887" y="5997091"/>
            <a:ext cx="354785" cy="2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835699" y="5987677"/>
            <a:ext cx="267208" cy="276999"/>
          </a:xfrm>
          <a:prstGeom prst="rect">
            <a:avLst/>
          </a:prstGeom>
          <a:noFill/>
        </p:spPr>
        <p:txBody>
          <a:bodyPr wrap="square" rtlCol="0">
            <a:spAutoFit/>
          </a:bodyPr>
          <a:lstStyle/>
          <a:p>
            <a:r>
              <a:rPr lang="en-US" sz="1200" dirty="0" smtClean="0"/>
              <a:t>O</a:t>
            </a:r>
            <a:endParaRPr lang="en-US" sz="1200" dirty="0"/>
          </a:p>
        </p:txBody>
      </p:sp>
      <p:sp>
        <p:nvSpPr>
          <p:cNvPr id="75" name="TextBox 74"/>
          <p:cNvSpPr txBox="1"/>
          <p:nvPr/>
        </p:nvSpPr>
        <p:spPr>
          <a:xfrm>
            <a:off x="10473946" y="5487513"/>
            <a:ext cx="281939" cy="369332"/>
          </a:xfrm>
          <a:prstGeom prst="rect">
            <a:avLst/>
          </a:prstGeom>
          <a:noFill/>
        </p:spPr>
        <p:txBody>
          <a:bodyPr wrap="square" rtlCol="0">
            <a:spAutoFit/>
          </a:bodyPr>
          <a:lstStyle/>
          <a:p>
            <a:r>
              <a:rPr lang="en-US" dirty="0" smtClean="0"/>
              <a:t>+</a:t>
            </a:r>
            <a:endParaRPr lang="en-US" dirty="0"/>
          </a:p>
        </p:txBody>
      </p:sp>
      <p:sp>
        <p:nvSpPr>
          <p:cNvPr id="76" name="TextBox 75"/>
          <p:cNvSpPr txBox="1"/>
          <p:nvPr/>
        </p:nvSpPr>
        <p:spPr>
          <a:xfrm>
            <a:off x="10808099" y="6260710"/>
            <a:ext cx="264780" cy="369332"/>
          </a:xfrm>
          <a:prstGeom prst="rect">
            <a:avLst/>
          </a:prstGeom>
          <a:noFill/>
        </p:spPr>
        <p:txBody>
          <a:bodyPr wrap="square" rtlCol="0">
            <a:spAutoFit/>
          </a:bodyPr>
          <a:lstStyle/>
          <a:p>
            <a:r>
              <a:rPr lang="en-US" dirty="0" smtClean="0"/>
              <a:t>_</a:t>
            </a:r>
            <a:endParaRPr lang="en-US" dirty="0"/>
          </a:p>
        </p:txBody>
      </p:sp>
      <p:sp>
        <p:nvSpPr>
          <p:cNvPr id="88" name="TextBox 87"/>
          <p:cNvSpPr txBox="1"/>
          <p:nvPr/>
        </p:nvSpPr>
        <p:spPr>
          <a:xfrm>
            <a:off x="10959839" y="5745381"/>
            <a:ext cx="435564" cy="307777"/>
          </a:xfrm>
          <a:prstGeom prst="rect">
            <a:avLst/>
          </a:prstGeom>
          <a:noFill/>
        </p:spPr>
        <p:txBody>
          <a:bodyPr wrap="square" rtlCol="0">
            <a:spAutoFit/>
          </a:bodyPr>
          <a:lstStyle/>
          <a:p>
            <a:r>
              <a:rPr lang="en-US" sz="1400" dirty="0" smtClean="0"/>
              <a:t>R</a:t>
            </a:r>
            <a:r>
              <a:rPr lang="en-US" sz="1400" baseline="-25000" dirty="0" smtClean="0"/>
              <a:t>1</a:t>
            </a:r>
            <a:endParaRPr lang="en-US" sz="1400" dirty="0"/>
          </a:p>
        </p:txBody>
      </p:sp>
      <p:sp>
        <p:nvSpPr>
          <p:cNvPr id="89" name="TextBox 88"/>
          <p:cNvSpPr txBox="1"/>
          <p:nvPr/>
        </p:nvSpPr>
        <p:spPr>
          <a:xfrm rot="18431940">
            <a:off x="10512608" y="5908529"/>
            <a:ext cx="436950" cy="307777"/>
          </a:xfrm>
          <a:prstGeom prst="rect">
            <a:avLst/>
          </a:prstGeom>
          <a:noFill/>
        </p:spPr>
        <p:txBody>
          <a:bodyPr wrap="square" rtlCol="0">
            <a:spAutoFit/>
          </a:bodyPr>
          <a:lstStyle/>
          <a:p>
            <a:r>
              <a:rPr lang="en-US" sz="1400" dirty="0" smtClean="0"/>
              <a:t>R</a:t>
            </a:r>
            <a:r>
              <a:rPr lang="en-US" sz="1400" baseline="-25000" dirty="0"/>
              <a:t>2</a:t>
            </a:r>
            <a:endParaRPr lang="en-US" sz="1400" dirty="0"/>
          </a:p>
        </p:txBody>
      </p:sp>
      <p:sp>
        <p:nvSpPr>
          <p:cNvPr id="96" name="Flowchart: Magnetic Disk 95"/>
          <p:cNvSpPr/>
          <p:nvPr/>
        </p:nvSpPr>
        <p:spPr>
          <a:xfrm>
            <a:off x="10327617" y="4081140"/>
            <a:ext cx="999183" cy="118284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Flowchart: Magnetic Disk 98"/>
          <p:cNvSpPr/>
          <p:nvPr/>
        </p:nvSpPr>
        <p:spPr>
          <a:xfrm>
            <a:off x="10436089" y="4108987"/>
            <a:ext cx="782237" cy="99422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Oval 100"/>
          <p:cNvSpPr/>
          <p:nvPr/>
        </p:nvSpPr>
        <p:spPr>
          <a:xfrm>
            <a:off x="10804347" y="42386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p:nvPr/>
        </p:nvCxnSpPr>
        <p:spPr>
          <a:xfrm>
            <a:off x="11875253" y="4077086"/>
            <a:ext cx="0" cy="1182842"/>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1907166" y="4168201"/>
            <a:ext cx="103351" cy="646331"/>
          </a:xfrm>
          <a:prstGeom prst="rect">
            <a:avLst/>
          </a:prstGeom>
          <a:noFill/>
        </p:spPr>
        <p:txBody>
          <a:bodyPr wrap="square" rtlCol="0">
            <a:spAutoFit/>
          </a:bodyPr>
          <a:lstStyle/>
          <a:p>
            <a:r>
              <a:rPr lang="en-US" dirty="0"/>
              <a:t> </a:t>
            </a:r>
            <a:r>
              <a:rPr lang="en-US" i="1" dirty="0">
                <a:effectLst>
                  <a:outerShdw blurRad="38100" dist="38100" dir="2700000" algn="tl">
                    <a:srgbClr val="000000">
                      <a:alpha val="43137"/>
                    </a:srgbClr>
                  </a:outerShdw>
                </a:effectLst>
                <a:cs typeface="MV Boli" panose="02000500030200090000" pitchFamily="2" charset="0"/>
              </a:rPr>
              <a:t>l </a:t>
            </a:r>
            <a:endParaRPr lang="en-US" dirty="0"/>
          </a:p>
        </p:txBody>
      </p:sp>
      <p:cxnSp>
        <p:nvCxnSpPr>
          <p:cNvPr id="110" name="Straight Connector 109"/>
          <p:cNvCxnSpPr>
            <a:stCxn id="96" idx="1"/>
          </p:cNvCxnSpPr>
          <p:nvPr/>
        </p:nvCxnSpPr>
        <p:spPr>
          <a:xfrm>
            <a:off x="10827209" y="4081140"/>
            <a:ext cx="1081403"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0793850" y="5263273"/>
            <a:ext cx="1081403"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1" idx="5"/>
          </p:cNvCxnSpPr>
          <p:nvPr/>
        </p:nvCxnSpPr>
        <p:spPr>
          <a:xfrm>
            <a:off x="10843371" y="4277697"/>
            <a:ext cx="309908" cy="88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1" idx="3"/>
          </p:cNvCxnSpPr>
          <p:nvPr/>
        </p:nvCxnSpPr>
        <p:spPr>
          <a:xfrm flipH="1">
            <a:off x="10327615" y="4277697"/>
            <a:ext cx="48342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rot="748077">
            <a:off x="10895816" y="4136429"/>
            <a:ext cx="435564" cy="253916"/>
          </a:xfrm>
          <a:prstGeom prst="rect">
            <a:avLst/>
          </a:prstGeom>
          <a:noFill/>
        </p:spPr>
        <p:txBody>
          <a:bodyPr wrap="square" rtlCol="0">
            <a:spAutoFit/>
          </a:bodyPr>
          <a:lstStyle/>
          <a:p>
            <a:r>
              <a:rPr lang="en-US" sz="1050" dirty="0" smtClean="0"/>
              <a:t>R</a:t>
            </a:r>
            <a:r>
              <a:rPr lang="en-US" sz="1050" baseline="-25000" dirty="0" smtClean="0"/>
              <a:t>1</a:t>
            </a:r>
            <a:endParaRPr lang="en-US" sz="1050" dirty="0"/>
          </a:p>
        </p:txBody>
      </p:sp>
      <p:sp>
        <p:nvSpPr>
          <p:cNvPr id="129" name="TextBox 128"/>
          <p:cNvSpPr txBox="1"/>
          <p:nvPr/>
        </p:nvSpPr>
        <p:spPr>
          <a:xfrm>
            <a:off x="10495107" y="4077167"/>
            <a:ext cx="436950" cy="261610"/>
          </a:xfrm>
          <a:prstGeom prst="rect">
            <a:avLst/>
          </a:prstGeom>
          <a:noFill/>
        </p:spPr>
        <p:txBody>
          <a:bodyPr wrap="square" rtlCol="0">
            <a:spAutoFit/>
          </a:bodyPr>
          <a:lstStyle/>
          <a:p>
            <a:r>
              <a:rPr lang="en-US" sz="1050" dirty="0" smtClean="0"/>
              <a:t>R</a:t>
            </a:r>
            <a:r>
              <a:rPr lang="en-US" sz="1050" baseline="-25000" dirty="0"/>
              <a:t>2</a:t>
            </a:r>
            <a:endParaRPr lang="en-US" sz="1050" dirty="0"/>
          </a:p>
        </p:txBody>
      </p:sp>
    </p:spTree>
    <p:extLst>
      <p:ext uri="{BB962C8B-B14F-4D97-AF65-F5344CB8AC3E}">
        <p14:creationId xmlns:p14="http://schemas.microsoft.com/office/powerpoint/2010/main" val="3126653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184" y="2367138"/>
            <a:ext cx="4947463" cy="646331"/>
          </a:xfrm>
          <a:prstGeom prst="rect">
            <a:avLst/>
          </a:prstGeom>
          <a:noFill/>
        </p:spPr>
        <p:txBody>
          <a:bodyPr wrap="square" rtlCol="0">
            <a:spAutoFit/>
          </a:bodyPr>
          <a:lstStyle/>
          <a:p>
            <a:r>
              <a:rPr lang="en-US" b="1" dirty="0" smtClean="0"/>
              <a:t>2. </a:t>
            </a:r>
            <a:r>
              <a:rPr lang="en-US" b="1" dirty="0" err="1" smtClean="0"/>
              <a:t>Cấu</a:t>
            </a:r>
            <a:r>
              <a:rPr lang="en-US" b="1" dirty="0" smtClean="0"/>
              <a:t> </a:t>
            </a:r>
            <a:r>
              <a:rPr lang="en-US" b="1" dirty="0" err="1" smtClean="0"/>
              <a:t>tạo</a:t>
            </a:r>
            <a:endParaRPr lang="en-US" b="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879" y="923281"/>
            <a:ext cx="6676125" cy="4180376"/>
          </a:xfrm>
          <a:prstGeom prst="rect">
            <a:avLst/>
          </a:prstGeom>
        </p:spPr>
      </p:pic>
      <p:sp>
        <p:nvSpPr>
          <p:cNvPr id="9" name="TextBox 8"/>
          <p:cNvSpPr txBox="1"/>
          <p:nvPr/>
        </p:nvSpPr>
        <p:spPr>
          <a:xfrm>
            <a:off x="214184" y="2770774"/>
            <a:ext cx="5025081" cy="3139321"/>
          </a:xfrm>
          <a:prstGeom prst="rect">
            <a:avLst/>
          </a:prstGeom>
          <a:noFill/>
        </p:spPr>
        <p:txBody>
          <a:bodyPr wrap="square" rtlCol="0">
            <a:spAutoFit/>
          </a:bodyPr>
          <a:lstStyle/>
          <a:p>
            <a:pPr marL="285750" indent="-285750">
              <a:buFontTx/>
              <a:buChar char="-"/>
            </a:pPr>
            <a:r>
              <a:rPr lang="vi-VN" dirty="0" smtClean="0">
                <a:latin typeface="Calibri" panose="020F0502020204030204" pitchFamily="34" charset="0"/>
                <a:cs typeface="Calibri" panose="020F0502020204030204" pitchFamily="34" charset="0"/>
              </a:rPr>
              <a:t>Tụ </a:t>
            </a:r>
            <a:r>
              <a:rPr lang="vi-VN" dirty="0">
                <a:latin typeface="Calibri" panose="020F0502020204030204" pitchFamily="34" charset="0"/>
                <a:cs typeface="Calibri" panose="020F0502020204030204" pitchFamily="34" charset="0"/>
              </a:rPr>
              <a:t>điện gồm ít nhất hai dây dẫn điện thường ở dạng tấm kim loại. Hai bề mặt này được đặt song song với nhau và được ngăn cách bởi một lớp điện môi</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Tx/>
              <a:buChar char="-"/>
            </a:pPr>
            <a:r>
              <a:rPr lang="vi-VN" dirty="0">
                <a:latin typeface="Calibri" panose="020F0502020204030204" pitchFamily="34" charset="0"/>
                <a:cs typeface="Calibri" panose="020F0502020204030204" pitchFamily="34" charset="0"/>
              </a:rPr>
              <a:t>Điện môi sử dụng cho tụ điện là các chất không dẫn điện gồm thủy tinh, giấy, giấy tẩm hóa chất, gốm, mica, màng nhựa hoặc không khí. Các điện môi này không dẫn điện nhằm tăng khả năng tích trữ năng lượng điện của tụ điện.</a:t>
            </a:r>
          </a:p>
          <a:p>
            <a:pPr marL="285750" indent="-285750">
              <a:buFontTx/>
              <a:buChar char="-"/>
            </a:pPr>
            <a:endParaRPr lang="vi-VN" dirty="0"/>
          </a:p>
          <a:p>
            <a:endParaRPr lang="en-US" dirty="0"/>
          </a:p>
        </p:txBody>
      </p:sp>
      <p:sp>
        <p:nvSpPr>
          <p:cNvPr id="10" name="TextBox 9"/>
          <p:cNvSpPr txBox="1"/>
          <p:nvPr/>
        </p:nvSpPr>
        <p:spPr>
          <a:xfrm>
            <a:off x="214184" y="5412260"/>
            <a:ext cx="11771869" cy="646331"/>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Tùy thuộc vào chất liệu cách điện ở giữa bản cực thì tụ điện có tên gọi tương ứng. Ví dụ như nếu như lớp cách điện là không khí ta có tụ </a:t>
            </a:r>
            <a:r>
              <a:rPr lang="en-US" dirty="0" err="1" smtClean="0">
                <a:latin typeface="Calibri" panose="020F0502020204030204" pitchFamily="34" charset="0"/>
                <a:cs typeface="Calibri" panose="020F0502020204030204" pitchFamily="34" charset="0"/>
              </a:rPr>
              <a:t>không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khí</a:t>
            </a:r>
            <a:r>
              <a:rPr lang="vi-VN" dirty="0">
                <a:latin typeface="Calibri" panose="020F0502020204030204" pitchFamily="34" charset="0"/>
                <a:cs typeface="Calibri" panose="020F0502020204030204" pitchFamily="34" charset="0"/>
              </a:rPr>
              <a:t>, là giấy ta có tụ giấy, còn là gốm ta có tụ gốm và nếu là lớp hóa chất thì cho ta tụ hóa.</a:t>
            </a:r>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214184" y="172994"/>
            <a:ext cx="4700328" cy="369332"/>
          </a:xfrm>
          <a:prstGeom prst="rect">
            <a:avLst/>
          </a:prstGeom>
          <a:noFill/>
        </p:spPr>
        <p:txBody>
          <a:bodyPr wrap="square" rtlCol="0">
            <a:spAutoFit/>
          </a:bodyPr>
          <a:lstStyle/>
          <a:p>
            <a:r>
              <a:rPr lang="en-US" b="1" dirty="0" smtClean="0"/>
              <a:t>* </a:t>
            </a:r>
            <a:r>
              <a:rPr lang="en-US" b="1" dirty="0" err="1" smtClean="0"/>
              <a:t>Ký</a:t>
            </a:r>
            <a:r>
              <a:rPr lang="en-US" b="1" dirty="0" smtClean="0"/>
              <a:t> </a:t>
            </a:r>
            <a:r>
              <a:rPr lang="en-US" b="1" dirty="0" err="1" smtClean="0"/>
              <a:t>hiệu</a:t>
            </a:r>
            <a:r>
              <a:rPr lang="en-US" b="1" dirty="0" smtClean="0"/>
              <a:t> </a:t>
            </a:r>
            <a:r>
              <a:rPr lang="en-US" b="1" dirty="0" err="1" smtClean="0"/>
              <a:t>tụ</a:t>
            </a:r>
            <a:r>
              <a:rPr lang="en-US" b="1" dirty="0" smtClean="0"/>
              <a:t> </a:t>
            </a:r>
            <a:r>
              <a:rPr lang="en-US" b="1" dirty="0" err="1" smtClean="0"/>
              <a:t>điện</a:t>
            </a:r>
            <a:r>
              <a:rPr lang="en-US" b="1" dirty="0" smtClean="0"/>
              <a:t> </a:t>
            </a:r>
            <a:r>
              <a:rPr lang="en-US" b="1" dirty="0" err="1" smtClean="0"/>
              <a:t>trên</a:t>
            </a:r>
            <a:r>
              <a:rPr lang="en-US" b="1" dirty="0" smtClean="0"/>
              <a:t> </a:t>
            </a:r>
            <a:r>
              <a:rPr lang="en-US" b="1" dirty="0" err="1" smtClean="0"/>
              <a:t>sơ</a:t>
            </a:r>
            <a:r>
              <a:rPr lang="en-US" b="1" dirty="0" smtClean="0"/>
              <a:t> </a:t>
            </a:r>
            <a:r>
              <a:rPr lang="en-US" b="1" dirty="0" err="1" smtClean="0"/>
              <a:t>đồ</a:t>
            </a:r>
            <a:r>
              <a:rPr lang="en-US" b="1" dirty="0" smtClean="0"/>
              <a:t> </a:t>
            </a:r>
            <a:r>
              <a:rPr lang="en-US" b="1" dirty="0" err="1" smtClean="0"/>
              <a:t>nguyên</a:t>
            </a:r>
            <a:r>
              <a:rPr lang="en-US" b="1" dirty="0" smtClean="0"/>
              <a:t> </a:t>
            </a:r>
            <a:r>
              <a:rPr lang="en-US" b="1" dirty="0" err="1" smtClean="0"/>
              <a:t>lý</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84" y="641320"/>
            <a:ext cx="4876800" cy="1524000"/>
          </a:xfrm>
          <a:prstGeom prst="rect">
            <a:avLst/>
          </a:prstGeom>
        </p:spPr>
      </p:pic>
    </p:spTree>
    <p:extLst>
      <p:ext uri="{BB962C8B-B14F-4D97-AF65-F5344CB8AC3E}">
        <p14:creationId xmlns:p14="http://schemas.microsoft.com/office/powerpoint/2010/main" val="22935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19" y="420130"/>
            <a:ext cx="11285838" cy="370702"/>
          </a:xfrm>
          <a:prstGeom prst="rect">
            <a:avLst/>
          </a:prstGeom>
          <a:noFill/>
        </p:spPr>
        <p:txBody>
          <a:bodyPr wrap="square" rtlCol="0">
            <a:spAutoFit/>
          </a:bodyPr>
          <a:lstStyle/>
          <a:p>
            <a:r>
              <a:rPr lang="en-US" b="1" dirty="0" smtClean="0"/>
              <a:t>3. </a:t>
            </a:r>
            <a:r>
              <a:rPr lang="en-US" b="1" dirty="0" err="1" smtClean="0"/>
              <a:t>Nguyên</a:t>
            </a:r>
            <a:r>
              <a:rPr lang="en-US" b="1" dirty="0" smtClean="0"/>
              <a:t> </a:t>
            </a:r>
            <a:r>
              <a:rPr lang="en-US" b="1" dirty="0" err="1" smtClean="0"/>
              <a:t>lý</a:t>
            </a:r>
            <a:r>
              <a:rPr lang="en-US" b="1" dirty="0" smtClean="0"/>
              <a:t> </a:t>
            </a:r>
            <a:r>
              <a:rPr lang="en-US" b="1" dirty="0" err="1" smtClean="0"/>
              <a:t>hoạt</a:t>
            </a:r>
            <a:r>
              <a:rPr lang="en-US" b="1" dirty="0" smtClean="0"/>
              <a:t> </a:t>
            </a:r>
            <a:r>
              <a:rPr lang="en-US" b="1" dirty="0" err="1" smtClean="0"/>
              <a:t>động</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09" y="997422"/>
            <a:ext cx="5341723" cy="3772286"/>
          </a:xfrm>
          <a:prstGeom prst="rect">
            <a:avLst/>
          </a:prstGeom>
        </p:spPr>
      </p:pic>
      <p:sp>
        <p:nvSpPr>
          <p:cNvPr id="6" name="TextBox 5"/>
          <p:cNvSpPr txBox="1"/>
          <p:nvPr/>
        </p:nvSpPr>
        <p:spPr>
          <a:xfrm>
            <a:off x="5832389" y="1112108"/>
            <a:ext cx="5832389" cy="2585323"/>
          </a:xfrm>
          <a:prstGeom prst="rect">
            <a:avLst/>
          </a:prstGeom>
          <a:noFill/>
        </p:spPr>
        <p:txBody>
          <a:bodyPr wrap="square" rtlCol="0">
            <a:spAutoFit/>
          </a:bodyPr>
          <a:lstStyle/>
          <a:p>
            <a:r>
              <a:rPr lang="vi-VN" b="1" dirty="0">
                <a:latin typeface="Calibri" panose="020F0502020204030204" pitchFamily="34" charset="0"/>
                <a:cs typeface="Calibri" panose="020F0502020204030204" pitchFamily="34" charset="0"/>
              </a:rPr>
              <a:t>Tụ điện nạp</a:t>
            </a:r>
            <a:r>
              <a:rPr lang="vi-VN" dirty="0">
                <a:latin typeface="Calibri" panose="020F0502020204030204" pitchFamily="34" charset="0"/>
                <a:cs typeface="Calibri" panose="020F0502020204030204" pitchFamily="34" charset="0"/>
              </a:rPr>
              <a:t> : Quan sát mạch điện trên ta thấy rằng, khi khóa S1 đóng và khóa S2 mở thì dòng điện từ nguồn sẽ cấp cho tụ điện – tụ điện sẽ được nạp. Khi nạp đầy tụ điện sẽ không nhận nữa, dòng điện trên mạch giảm bằng </a:t>
            </a:r>
            <a:r>
              <a:rPr lang="vi-VN" dirty="0" smtClean="0">
                <a:latin typeface="Calibri" panose="020F0502020204030204" pitchFamily="34" charset="0"/>
                <a:cs typeface="Calibri" panose="020F0502020204030204" pitchFamily="34" charset="0"/>
              </a:rPr>
              <a:t>0</a:t>
            </a:r>
            <a:r>
              <a:rPr lang="en-US" dirty="0" smtClean="0">
                <a:latin typeface="Calibri" panose="020F0502020204030204" pitchFamily="34" charset="0"/>
                <a:cs typeface="Calibri" panose="020F0502020204030204" pitchFamily="34" charset="0"/>
              </a:rPr>
              <a:t>.</a:t>
            </a:r>
          </a:p>
          <a:p>
            <a:endParaRPr lang="vi-VN" dirty="0">
              <a:latin typeface="Calibri" panose="020F0502020204030204" pitchFamily="34" charset="0"/>
              <a:cs typeface="Calibri" panose="020F0502020204030204" pitchFamily="34" charset="0"/>
            </a:endParaRPr>
          </a:p>
          <a:p>
            <a:r>
              <a:rPr lang="vi-VN" b="1" dirty="0">
                <a:latin typeface="Calibri" panose="020F0502020204030204" pitchFamily="34" charset="0"/>
                <a:cs typeface="Calibri" panose="020F0502020204030204" pitchFamily="34" charset="0"/>
              </a:rPr>
              <a:t>Tụ điện xả</a:t>
            </a:r>
            <a:r>
              <a:rPr lang="vi-VN" dirty="0">
                <a:latin typeface="Calibri" panose="020F0502020204030204" pitchFamily="34" charset="0"/>
                <a:cs typeface="Calibri" panose="020F0502020204030204" pitchFamily="34" charset="0"/>
              </a:rPr>
              <a:t> : Ngược lại với mạch nạp tụ, khi khóa S1 mở và khóa S2 đóng tụ điện sẽ ở trạng thái xả. Khi xả hết điện tích trong tụ điện thì dòng điện trên mạch cũng bằng </a:t>
            </a:r>
            <a:r>
              <a:rPr lang="vi-VN" dirty="0" smtClean="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endParaRPr lang="en-US" dirty="0"/>
          </a:p>
        </p:txBody>
      </p:sp>
      <p:sp>
        <p:nvSpPr>
          <p:cNvPr id="7" name="TextBox 6"/>
          <p:cNvSpPr txBox="1"/>
          <p:nvPr/>
        </p:nvSpPr>
        <p:spPr>
          <a:xfrm>
            <a:off x="461319" y="5016844"/>
            <a:ext cx="11285838" cy="1200329"/>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Tụ </a:t>
            </a:r>
            <a:r>
              <a:rPr lang="vi-VN" sz="2400" dirty="0">
                <a:latin typeface="Calibri" panose="020F0502020204030204" pitchFamily="34" charset="0"/>
                <a:cs typeface="Calibri" panose="020F0502020204030204" pitchFamily="34" charset="0"/>
              </a:rPr>
              <a:t>điện có khả năng nạp – xả và lưu trữ điện như một acqui thu nhỏ</a:t>
            </a:r>
            <a:r>
              <a:rPr lang="vi-VN"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a:t>
            </a:r>
            <a:r>
              <a:rPr lang="en-US" sz="2400" dirty="0" err="1" smtClean="0">
                <a:latin typeface="Calibri" panose="020F0502020204030204" pitchFamily="34" charset="0"/>
                <a:cs typeface="Calibri" panose="020F0502020204030204" pitchFamily="34" charset="0"/>
              </a:rPr>
              <a:t>uy</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nhiên</a:t>
            </a:r>
            <a:r>
              <a:rPr lang="en-US" sz="2400" dirty="0" smtClean="0">
                <a:latin typeface="Calibri" panose="020F0502020204030204" pitchFamily="34" charset="0"/>
                <a:cs typeface="Calibri" panose="020F0502020204030204" pitchFamily="34" charset="0"/>
              </a:rPr>
              <a:t>, t</a:t>
            </a:r>
            <a:r>
              <a:rPr lang="vi-VN" sz="2400" dirty="0" smtClean="0">
                <a:latin typeface="Calibri" panose="020F0502020204030204" pitchFamily="34" charset="0"/>
                <a:cs typeface="Calibri" panose="020F0502020204030204" pitchFamily="34" charset="0"/>
              </a:rPr>
              <a:t>ụ </a:t>
            </a:r>
            <a:r>
              <a:rPr lang="vi-VN" sz="2400" dirty="0">
                <a:latin typeface="Calibri" panose="020F0502020204030204" pitchFamily="34" charset="0"/>
                <a:cs typeface="Calibri" panose="020F0502020204030204" pitchFamily="34" charset="0"/>
              </a:rPr>
              <a:t>điện lưu trữ hiệu quả các electron và phóng ra các điện tích này để tạo ra dòng điện. Còn acqui sinh ra các điện tích electron.</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4044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990" y="296562"/>
            <a:ext cx="7117491" cy="4247317"/>
          </a:xfrm>
          <a:prstGeom prst="rect">
            <a:avLst/>
          </a:prstGeom>
          <a:noFill/>
        </p:spPr>
        <p:txBody>
          <a:bodyPr wrap="square" rtlCol="0">
            <a:spAutoFit/>
          </a:bodyPr>
          <a:lstStyle/>
          <a:p>
            <a:r>
              <a:rPr lang="en-US" b="1" dirty="0" smtClean="0"/>
              <a:t>4. </a:t>
            </a:r>
            <a:r>
              <a:rPr lang="en-US" b="1" dirty="0" err="1" smtClean="0"/>
              <a:t>Các</a:t>
            </a:r>
            <a:r>
              <a:rPr lang="en-US" b="1" dirty="0" smtClean="0"/>
              <a:t> </a:t>
            </a:r>
            <a:r>
              <a:rPr lang="en-US" b="1" dirty="0" err="1" smtClean="0"/>
              <a:t>thông</a:t>
            </a:r>
            <a:r>
              <a:rPr lang="en-US" b="1" dirty="0" smtClean="0"/>
              <a:t> </a:t>
            </a:r>
            <a:r>
              <a:rPr lang="en-US" b="1" dirty="0" err="1" smtClean="0"/>
              <a:t>số</a:t>
            </a:r>
            <a:r>
              <a:rPr lang="en-US" b="1" dirty="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smtClean="0"/>
              <a:t>a) </a:t>
            </a:r>
            <a:r>
              <a:rPr lang="en-US" dirty="0" err="1" smtClean="0"/>
              <a:t>Điện</a:t>
            </a:r>
            <a:r>
              <a:rPr lang="en-US" dirty="0" smtClean="0"/>
              <a:t> dung</a:t>
            </a:r>
          </a:p>
          <a:p>
            <a:pPr algn="ctr"/>
            <a:r>
              <a:rPr lang="en-US" dirty="0" smtClean="0"/>
              <a:t>C = Q/U</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(F)</a:t>
            </a:r>
          </a:p>
          <a:p>
            <a:r>
              <a:rPr lang="en-US" dirty="0"/>
              <a:t> </a:t>
            </a:r>
            <a:r>
              <a:rPr lang="en-US" dirty="0" smtClean="0"/>
              <a:t>                 - Q: </a:t>
            </a:r>
            <a:r>
              <a:rPr lang="en-US" dirty="0" err="1" smtClean="0"/>
              <a:t>là</a:t>
            </a:r>
            <a:r>
              <a:rPr lang="en-US" dirty="0" smtClean="0"/>
              <a:t> </a:t>
            </a:r>
            <a:r>
              <a:rPr lang="en-US" dirty="0" err="1" smtClean="0"/>
              <a:t>điện</a:t>
            </a:r>
            <a:r>
              <a:rPr lang="en-US" dirty="0" smtClean="0"/>
              <a:t> </a:t>
            </a:r>
            <a:r>
              <a:rPr lang="en-US" dirty="0" err="1" smtClean="0"/>
              <a:t>lượng</a:t>
            </a:r>
            <a:r>
              <a:rPr lang="en-US" dirty="0" smtClean="0"/>
              <a:t> – </a:t>
            </a:r>
            <a:r>
              <a:rPr lang="en-US" dirty="0" err="1" smtClean="0"/>
              <a:t>độ</a:t>
            </a:r>
            <a:r>
              <a:rPr lang="en-US" dirty="0" smtClean="0"/>
              <a:t> </a:t>
            </a:r>
            <a:r>
              <a:rPr lang="en-US" dirty="0" err="1" smtClean="0"/>
              <a:t>lớn</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tích</a:t>
            </a:r>
            <a:r>
              <a:rPr lang="en-US" dirty="0" smtClean="0"/>
              <a:t> </a:t>
            </a:r>
            <a:r>
              <a:rPr lang="en-US" dirty="0" err="1" smtClean="0"/>
              <a:t>tụ</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thể</a:t>
            </a:r>
            <a:r>
              <a:rPr lang="en-US" dirty="0" smtClean="0"/>
              <a:t> (C)</a:t>
            </a:r>
          </a:p>
          <a:p>
            <a:r>
              <a:rPr lang="en-US" dirty="0"/>
              <a:t> </a:t>
            </a:r>
            <a:r>
              <a:rPr lang="en-US" dirty="0" smtClean="0"/>
              <a:t>                 - U: </a:t>
            </a:r>
            <a:r>
              <a:rPr lang="en-US" dirty="0" err="1" smtClean="0"/>
              <a:t>là</a:t>
            </a:r>
            <a:r>
              <a:rPr lang="en-US" dirty="0" smtClean="0"/>
              <a:t> </a:t>
            </a:r>
            <a:r>
              <a:rPr lang="en-US" dirty="0" err="1" smtClean="0"/>
              <a:t>điện</a:t>
            </a:r>
            <a:r>
              <a:rPr lang="en-US" dirty="0" smtClean="0"/>
              <a:t> </a:t>
            </a:r>
            <a:r>
              <a:rPr lang="en-US" dirty="0" err="1" smtClean="0"/>
              <a:t>áp</a:t>
            </a:r>
            <a:r>
              <a:rPr lang="en-US" dirty="0" smtClean="0"/>
              <a:t> ở </a:t>
            </a:r>
            <a:r>
              <a:rPr lang="en-US" dirty="0" err="1" smtClean="0"/>
              <a:t>vật</a:t>
            </a:r>
            <a:r>
              <a:rPr lang="en-US" dirty="0" smtClean="0"/>
              <a:t> </a:t>
            </a:r>
            <a:r>
              <a:rPr lang="en-US" dirty="0" err="1" smtClean="0"/>
              <a:t>thể</a:t>
            </a:r>
            <a:r>
              <a:rPr lang="en-US" dirty="0" smtClean="0"/>
              <a:t> </a:t>
            </a:r>
            <a:r>
              <a:rPr lang="en-US" dirty="0" err="1" smtClean="0"/>
              <a:t>khi</a:t>
            </a:r>
            <a:r>
              <a:rPr lang="en-US" dirty="0" smtClean="0"/>
              <a:t> </a:t>
            </a:r>
            <a:r>
              <a:rPr lang="en-US" dirty="0" err="1" smtClean="0"/>
              <a:t>bị</a:t>
            </a:r>
            <a:r>
              <a:rPr lang="en-US" dirty="0" smtClean="0"/>
              <a:t> </a:t>
            </a:r>
            <a:r>
              <a:rPr lang="en-US" dirty="0" err="1" smtClean="0"/>
              <a:t>tích</a:t>
            </a:r>
            <a:r>
              <a:rPr lang="en-US" dirty="0" smtClean="0"/>
              <a:t> </a:t>
            </a:r>
            <a:r>
              <a:rPr lang="en-US" dirty="0" err="1" smtClean="0"/>
              <a:t>điện</a:t>
            </a:r>
            <a:r>
              <a:rPr lang="en-US" dirty="0" smtClean="0"/>
              <a:t> (V)</a:t>
            </a:r>
          </a:p>
          <a:p>
            <a:endParaRPr lang="en-US" dirty="0"/>
          </a:p>
          <a:p>
            <a:r>
              <a:rPr lang="en-US" dirty="0" smtClean="0"/>
              <a:t>b)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pPr algn="ctr"/>
            <a:r>
              <a:rPr lang="en-US" dirty="0" smtClean="0"/>
              <a:t>C = (</a:t>
            </a:r>
            <a:r>
              <a:rPr lang="el-GR" dirty="0" smtClean="0"/>
              <a:t>ε</a:t>
            </a:r>
            <a:r>
              <a:rPr lang="en-US" dirty="0" smtClean="0"/>
              <a:t>.</a:t>
            </a:r>
            <a:r>
              <a:rPr lang="el-GR" dirty="0" smtClean="0"/>
              <a:t>ε</a:t>
            </a:r>
            <a:r>
              <a:rPr lang="el-GR" baseline="-25000" dirty="0" smtClean="0"/>
              <a:t>0</a:t>
            </a:r>
            <a:r>
              <a:rPr lang="en-US" dirty="0" smtClean="0"/>
              <a:t>.S)/d</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(F)</a:t>
            </a:r>
          </a:p>
          <a:p>
            <a:r>
              <a:rPr lang="en-US" dirty="0"/>
              <a:t> </a:t>
            </a:r>
            <a:r>
              <a:rPr lang="en-US" dirty="0" smtClean="0"/>
              <a:t>                 - </a:t>
            </a:r>
            <a:r>
              <a:rPr lang="el-GR" dirty="0" smtClean="0"/>
              <a:t>ε</a:t>
            </a:r>
            <a:r>
              <a:rPr lang="en-US" dirty="0" smtClean="0"/>
              <a:t>, </a:t>
            </a:r>
            <a:r>
              <a:rPr lang="el-GR" dirty="0" smtClean="0"/>
              <a:t>ε</a:t>
            </a:r>
            <a:r>
              <a:rPr lang="el-GR" baseline="-25000" dirty="0" smtClean="0"/>
              <a:t>0</a:t>
            </a:r>
            <a:r>
              <a:rPr lang="en-US" dirty="0"/>
              <a:t> </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môi</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thẩm</a:t>
            </a:r>
            <a:endParaRPr lang="en-US" dirty="0" smtClean="0"/>
          </a:p>
          <a:p>
            <a:r>
              <a:rPr lang="en-US" dirty="0"/>
              <a:t> </a:t>
            </a:r>
            <a:r>
              <a:rPr lang="en-US" dirty="0" smtClean="0"/>
              <a:t>                 - d: </a:t>
            </a:r>
            <a:r>
              <a:rPr lang="en-US" dirty="0" err="1" smtClean="0"/>
              <a:t>là</a:t>
            </a:r>
            <a:r>
              <a:rPr lang="en-US" dirty="0" smtClean="0"/>
              <a:t> </a:t>
            </a:r>
            <a:r>
              <a:rPr lang="en-US" dirty="0" err="1" smtClean="0"/>
              <a:t>chiều</a:t>
            </a:r>
            <a:r>
              <a:rPr lang="en-US" dirty="0" smtClean="0"/>
              <a:t> </a:t>
            </a:r>
            <a:r>
              <a:rPr lang="en-US" dirty="0" err="1" smtClean="0"/>
              <a:t>dày</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cách</a:t>
            </a:r>
            <a:r>
              <a:rPr lang="en-US" dirty="0" smtClean="0"/>
              <a:t> </a:t>
            </a:r>
            <a:r>
              <a:rPr lang="en-US" dirty="0" err="1" smtClean="0"/>
              <a:t>điện</a:t>
            </a:r>
            <a:endParaRPr lang="en-US" dirty="0" smtClean="0"/>
          </a:p>
          <a:p>
            <a:r>
              <a:rPr lang="en-US" dirty="0"/>
              <a:t> </a:t>
            </a:r>
            <a:r>
              <a:rPr lang="en-US" dirty="0" smtClean="0"/>
              <a:t>                 - S: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bản</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endParaRPr lang="en-US" dirty="0"/>
          </a:p>
          <a:p>
            <a:r>
              <a:rPr lang="en-US" dirty="0"/>
              <a:t>d</a:t>
            </a:r>
            <a:r>
              <a:rPr lang="en-US" dirty="0" smtClean="0"/>
              <a:t>) </a:t>
            </a:r>
            <a:r>
              <a:rPr lang="en-US" dirty="0" err="1" smtClean="0"/>
              <a:t>Ghép</a:t>
            </a:r>
            <a:r>
              <a:rPr lang="en-US" dirty="0" smtClean="0"/>
              <a:t> </a:t>
            </a:r>
            <a:r>
              <a:rPr lang="en-US" dirty="0" err="1" smtClean="0"/>
              <a:t>tụ</a:t>
            </a:r>
            <a:r>
              <a:rPr lang="en-US" dirty="0" smtClean="0"/>
              <a:t> </a:t>
            </a:r>
            <a:r>
              <a:rPr lang="en-US" dirty="0" err="1" smtClean="0"/>
              <a:t>điện</a:t>
            </a: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4" y="4448433"/>
            <a:ext cx="7579355" cy="2158752"/>
          </a:xfrm>
          <a:prstGeom prst="rect">
            <a:avLst/>
          </a:prstGeom>
        </p:spPr>
      </p:pic>
      <p:sp>
        <p:nvSpPr>
          <p:cNvPr id="10" name="TextBox 9"/>
          <p:cNvSpPr txBox="1"/>
          <p:nvPr/>
        </p:nvSpPr>
        <p:spPr>
          <a:xfrm>
            <a:off x="7463481" y="502508"/>
            <a:ext cx="4374292" cy="433965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c) </a:t>
            </a:r>
            <a:r>
              <a:rPr lang="en-US" dirty="0" err="1" smtClean="0">
                <a:latin typeface="Calibri" panose="020F0502020204030204" pitchFamily="34" charset="0"/>
                <a:cs typeface="Calibri" panose="020F0502020204030204" pitchFamily="34" charset="0"/>
              </a:rPr>
              <a:t>Nhiệt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làm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việc</a:t>
            </a:r>
            <a:endParaRPr lang="en-US" dirty="0" smtClean="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Nhiệt độ làm việc của tụ điện thường được hiểu là nhiệt độ ở vùng đặt tụ điện khi mạch điện hoạt động. Tụ điện phải được chọn với </a:t>
            </a:r>
            <a:r>
              <a:rPr lang="vi-VN" sz="1600" i="1" dirty="0">
                <a:latin typeface="Calibri" panose="020F0502020204030204" pitchFamily="34" charset="0"/>
                <a:cs typeface="Calibri" panose="020F0502020204030204" pitchFamily="34" charset="0"/>
              </a:rPr>
              <a:t>nhiệt độ làm việc cao nhất</a:t>
            </a:r>
            <a:r>
              <a:rPr lang="vi-VN" sz="1600" dirty="0">
                <a:latin typeface="Calibri" panose="020F0502020204030204" pitchFamily="34" charset="0"/>
                <a:cs typeface="Calibri" panose="020F0502020204030204" pitchFamily="34" charset="0"/>
              </a:rPr>
              <a:t> cao hơn nhiệt độ này.</a:t>
            </a:r>
          </a:p>
          <a:p>
            <a:r>
              <a:rPr lang="vi-VN" sz="1600" dirty="0">
                <a:latin typeface="Calibri" panose="020F0502020204030204" pitchFamily="34" charset="0"/>
                <a:cs typeface="Calibri" panose="020F0502020204030204" pitchFamily="34" charset="0"/>
              </a:rPr>
              <a:t>Thông thường nhiệt độ được thiết lập do tiêu tán điện năng biến thành nhiệt của mạch, cộng với nhiệt do môi trường ngoài truyền vào nếu nhiệt độ môi trường cao hơn.</a:t>
            </a:r>
          </a:p>
          <a:p>
            <a:r>
              <a:rPr lang="vi-VN" sz="1600" dirty="0">
                <a:latin typeface="Calibri" panose="020F0502020204030204" pitchFamily="34" charset="0"/>
                <a:cs typeface="Calibri" panose="020F0502020204030204" pitchFamily="34" charset="0"/>
              </a:rPr>
              <a:t>Song với các tụ có mức rò điện cao, thì xảy ra sự tiêu tán điện năng biến thành nhiệt trong tụ điện, làm cho nhiệt độ trong tụ điện cao hơn xung quanh. Các hư hỏng nổ tụ thường liên quan đến hiện tượng này. Các tụ hóa thường có rò điện ohmic, còn các tụ tần cao thì có dòng điện xoáy.</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946" y="3795611"/>
            <a:ext cx="4217361" cy="2811574"/>
          </a:xfrm>
          <a:prstGeom prst="rect">
            <a:avLst/>
          </a:prstGeom>
        </p:spPr>
      </p:pic>
    </p:spTree>
    <p:extLst>
      <p:ext uri="{BB962C8B-B14F-4D97-AF65-F5344CB8AC3E}">
        <p14:creationId xmlns:p14="http://schemas.microsoft.com/office/powerpoint/2010/main" val="215644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44" y="965088"/>
            <a:ext cx="4972263" cy="16558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512" y="3347652"/>
            <a:ext cx="4895034" cy="180794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703105" y="1279971"/>
                <a:ext cx="2351902" cy="11762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den>
                          </m:f>
                        </m:e>
                      </m:nary>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703105" y="1279971"/>
                <a:ext cx="2351902" cy="1176219"/>
              </a:xfrm>
              <a:prstGeom prst="rect">
                <a:avLst/>
              </a:prstGeom>
              <a:blipFill rotWithShape="0">
                <a:blip r:embed="rId4"/>
                <a:stretch>
                  <a:fillRect/>
                </a:stretch>
              </a:blipFill>
            </p:spPr>
            <p:txBody>
              <a:bodyPr/>
              <a:lstStyle/>
              <a:p>
                <a:r>
                  <a:rPr lang="en-US">
                    <a:noFill/>
                  </a:rPr>
                  <a:t> </a:t>
                </a:r>
              </a:p>
            </p:txBody>
          </p:sp>
        </mc:Fallback>
      </mc:AlternateContent>
      <p:sp>
        <p:nvSpPr>
          <p:cNvPr id="8" name="TextBox 7"/>
          <p:cNvSpPr txBox="1"/>
          <p:nvPr/>
        </p:nvSpPr>
        <p:spPr>
          <a:xfrm>
            <a:off x="230659" y="140043"/>
            <a:ext cx="4835611" cy="461665"/>
          </a:xfrm>
          <a:prstGeom prst="rect">
            <a:avLst/>
          </a:prstGeom>
          <a:noFill/>
        </p:spPr>
        <p:txBody>
          <a:bodyPr wrap="square" rtlCol="0">
            <a:spAutoFit/>
          </a:bodyPr>
          <a:lstStyle/>
          <a:p>
            <a:r>
              <a:rPr lang="en-US" sz="2400" b="1" dirty="0" err="1"/>
              <a:t>T</a:t>
            </a:r>
            <a:r>
              <a:rPr lang="en-US" sz="2400" b="1" dirty="0" err="1" smtClean="0"/>
              <a: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a:t>
            </a:r>
            <a:r>
              <a:rPr lang="en-US" sz="2400" b="1" dirty="0" err="1" smtClean="0"/>
              <a:t>nối</a:t>
            </a:r>
            <a:r>
              <a:rPr lang="en-US" sz="2400" b="1" dirty="0" smtClean="0"/>
              <a:t> </a:t>
            </a:r>
            <a:r>
              <a:rPr lang="en-US" sz="2400" b="1" dirty="0" err="1" smtClean="0"/>
              <a:t>tiếp</a:t>
            </a:r>
            <a:endParaRPr lang="en-US" sz="2400" b="1" dirty="0"/>
          </a:p>
        </p:txBody>
      </p:sp>
      <p:sp>
        <p:nvSpPr>
          <p:cNvPr id="9" name="TextBox 8"/>
          <p:cNvSpPr txBox="1"/>
          <p:nvPr/>
        </p:nvSpPr>
        <p:spPr>
          <a:xfrm>
            <a:off x="230659" y="2753440"/>
            <a:ext cx="4670854" cy="461665"/>
          </a:xfrm>
          <a:prstGeom prst="rect">
            <a:avLst/>
          </a:prstGeom>
          <a:noFill/>
        </p:spPr>
        <p:txBody>
          <a:bodyPr wrap="square" rtlCol="0">
            <a:spAutoFit/>
          </a:bodyPr>
          <a:lstStyle/>
          <a:p>
            <a:r>
              <a:rPr lang="en-US" sz="2400" b="1" dirty="0" err="1" smtClean="0"/>
              <a:t>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song </a:t>
            </a:r>
            <a:r>
              <a:rPr lang="en-US" sz="2400" b="1" dirty="0" err="1" smtClean="0"/>
              <a:t>song</a:t>
            </a:r>
            <a:endParaRPr lang="en-US" sz="2400" b="1" dirty="0"/>
          </a:p>
        </p:txBody>
      </p:sp>
      <p:sp>
        <p:nvSpPr>
          <p:cNvPr id="12" name="TextBox 11"/>
          <p:cNvSpPr txBox="1"/>
          <p:nvPr/>
        </p:nvSpPr>
        <p:spPr>
          <a:xfrm>
            <a:off x="7606310" y="4225640"/>
            <a:ext cx="2545492" cy="523220"/>
          </a:xfrm>
          <a:prstGeom prst="rect">
            <a:avLst/>
          </a:prstGeom>
          <a:noFill/>
        </p:spPr>
        <p:txBody>
          <a:bodyPr wrap="square" rtlCol="0">
            <a:spAutoFit/>
          </a:bodyPr>
          <a:lstStyle/>
          <a:p>
            <a:r>
              <a:rPr lang="en-US" sz="2800" dirty="0" err="1"/>
              <a:t>C</a:t>
            </a:r>
            <a:r>
              <a:rPr lang="en-US" sz="2800" baseline="-25000" dirty="0" err="1" smtClean="0"/>
              <a:t>tđ</a:t>
            </a:r>
            <a:r>
              <a:rPr lang="en-US" sz="2800" dirty="0" smtClean="0"/>
              <a:t> = </a:t>
            </a:r>
            <a:endParaRPr lang="en-US" sz="2800" dirty="0"/>
          </a:p>
        </p:txBody>
      </p:sp>
      <mc:AlternateContent xmlns:mc="http://schemas.openxmlformats.org/markup-compatibility/2006" xmlns:a14="http://schemas.microsoft.com/office/drawing/2010/main">
        <mc:Choice Requires="a14">
          <p:sp>
            <p:nvSpPr>
              <p:cNvPr id="13" name="TextBox 12"/>
              <p:cNvSpPr txBox="1"/>
              <p:nvPr/>
            </p:nvSpPr>
            <p:spPr>
              <a:xfrm>
                <a:off x="8377897" y="3899141"/>
                <a:ext cx="926536" cy="1176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nary>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377897" y="3899141"/>
                <a:ext cx="926536" cy="117621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06310" y="1426965"/>
                <a:ext cx="438666" cy="8822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𝑡</m:t>
                              </m:r>
                              <m:r>
                                <a:rPr lang="en-US" sz="2800" b="0" i="1" smtClean="0">
                                  <a:latin typeface="Cambria Math" panose="02040503050406030204" pitchFamily="18" charset="0"/>
                                </a:rPr>
                                <m:t>đ</m:t>
                              </m:r>
                            </m:sub>
                          </m:sSub>
                        </m:den>
                      </m:f>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606310" y="1426965"/>
                <a:ext cx="438666" cy="882229"/>
              </a:xfrm>
              <a:prstGeom prst="rect">
                <a:avLst/>
              </a:prstGeom>
              <a:blipFill rotWithShape="0">
                <a:blip r:embed="rId6"/>
                <a:stretch>
                  <a:fillRect l="-1389" r="-5556"/>
                </a:stretch>
              </a:blipFill>
            </p:spPr>
            <p:txBody>
              <a:bodyPr/>
              <a:lstStyle/>
              <a:p>
                <a:r>
                  <a:rPr lang="en-US">
                    <a:noFill/>
                  </a:rPr>
                  <a:t> </a:t>
                </a:r>
              </a:p>
            </p:txBody>
          </p:sp>
        </mc:Fallback>
      </mc:AlternateContent>
      <p:sp>
        <p:nvSpPr>
          <p:cNvPr id="15" name="TextBox 14"/>
          <p:cNvSpPr txBox="1"/>
          <p:nvPr/>
        </p:nvSpPr>
        <p:spPr>
          <a:xfrm>
            <a:off x="8072470" y="1606470"/>
            <a:ext cx="305427" cy="523220"/>
          </a:xfrm>
          <a:prstGeom prst="rect">
            <a:avLst/>
          </a:prstGeom>
          <a:noFill/>
        </p:spPr>
        <p:txBody>
          <a:bodyPr wrap="square" rtlCol="0">
            <a:spAutoFit/>
          </a:bodyPr>
          <a:lstStyle/>
          <a:p>
            <a:r>
              <a:rPr lang="en-US" sz="2800" dirty="0" smtClean="0"/>
              <a:t>=</a:t>
            </a:r>
            <a:endParaRPr lang="en-US" sz="2800" dirty="0"/>
          </a:p>
        </p:txBody>
      </p:sp>
      <p:sp>
        <p:nvSpPr>
          <p:cNvPr id="16" name="TextBox 15"/>
          <p:cNvSpPr txBox="1"/>
          <p:nvPr/>
        </p:nvSpPr>
        <p:spPr>
          <a:xfrm>
            <a:off x="7397578" y="325862"/>
            <a:ext cx="4621427" cy="954107"/>
          </a:xfrm>
          <a:prstGeom prst="rect">
            <a:avLst/>
          </a:prstGeom>
          <a:noFill/>
        </p:spPr>
        <p:txBody>
          <a:bodyPr wrap="square" rtlCol="0">
            <a:spAutoFit/>
          </a:bodyPr>
          <a:lstStyle/>
          <a:p>
            <a:r>
              <a:rPr lang="en-US" sz="2800" dirty="0" smtClean="0"/>
              <a:t>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baseline="-25000" dirty="0" smtClean="0"/>
          </a:p>
          <a:p>
            <a:r>
              <a:rPr lang="en-US" sz="2800" dirty="0" smtClean="0"/>
              <a:t>U = U</a:t>
            </a:r>
            <a:r>
              <a:rPr lang="en-US" sz="2800" baseline="-25000" dirty="0" smtClean="0"/>
              <a:t>1</a:t>
            </a:r>
            <a:r>
              <a:rPr lang="en-US" sz="2800" dirty="0" smtClean="0"/>
              <a:t> + U</a:t>
            </a:r>
            <a:r>
              <a:rPr lang="en-US" sz="2800" baseline="-25000" dirty="0" smtClean="0"/>
              <a:t>2</a:t>
            </a:r>
            <a:r>
              <a:rPr lang="en-US" sz="2800" dirty="0" smtClean="0"/>
              <a:t> + … + U</a:t>
            </a:r>
            <a:r>
              <a:rPr lang="en-US" sz="2800" baseline="-25000" dirty="0" smtClean="0"/>
              <a:t>n</a:t>
            </a:r>
            <a:endParaRPr lang="en-US" sz="2800" dirty="0" smtClean="0"/>
          </a:p>
        </p:txBody>
      </p:sp>
      <p:sp>
        <p:nvSpPr>
          <p:cNvPr id="18" name="TextBox 17"/>
          <p:cNvSpPr txBox="1"/>
          <p:nvPr/>
        </p:nvSpPr>
        <p:spPr>
          <a:xfrm>
            <a:off x="7397578" y="2945034"/>
            <a:ext cx="4621427" cy="954107"/>
          </a:xfrm>
          <a:prstGeom prst="rect">
            <a:avLst/>
          </a:prstGeom>
          <a:noFill/>
        </p:spPr>
        <p:txBody>
          <a:bodyPr wrap="square" rtlCol="0">
            <a:spAutoFit/>
          </a:bodyPr>
          <a:lstStyle/>
          <a:p>
            <a:r>
              <a:rPr lang="en-US" sz="2800" dirty="0"/>
              <a:t>Q</a:t>
            </a:r>
            <a:r>
              <a:rPr lang="en-US" sz="2800" dirty="0" smtClean="0"/>
              <a:t> = 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dirty="0" smtClean="0"/>
          </a:p>
          <a:p>
            <a:r>
              <a:rPr lang="en-US" sz="2800" dirty="0" smtClean="0"/>
              <a:t>U</a:t>
            </a:r>
            <a:r>
              <a:rPr lang="en-US" sz="2800" baseline="-25000" dirty="0" smtClean="0"/>
              <a:t>1</a:t>
            </a:r>
            <a:r>
              <a:rPr lang="en-US" sz="2800" dirty="0" smtClean="0"/>
              <a:t> </a:t>
            </a:r>
            <a:r>
              <a:rPr lang="en-US" sz="2800" dirty="0"/>
              <a:t>= </a:t>
            </a:r>
            <a:r>
              <a:rPr lang="en-US" sz="2800" dirty="0" smtClean="0"/>
              <a:t>U</a:t>
            </a:r>
            <a:r>
              <a:rPr lang="en-US" sz="2800" baseline="-25000" dirty="0" smtClean="0"/>
              <a:t>2</a:t>
            </a:r>
            <a:r>
              <a:rPr lang="en-US" sz="2800" dirty="0" smtClean="0"/>
              <a:t> </a:t>
            </a:r>
            <a:r>
              <a:rPr lang="en-US" sz="2800" dirty="0"/>
              <a:t>= … = </a:t>
            </a:r>
            <a:r>
              <a:rPr lang="en-US" sz="2800" dirty="0" smtClean="0"/>
              <a:t>U</a:t>
            </a:r>
            <a:r>
              <a:rPr lang="en-US" sz="2800" baseline="-25000" dirty="0" smtClean="0"/>
              <a:t>n</a:t>
            </a:r>
            <a:endParaRPr lang="en-US" sz="2800" baseline="-25000" dirty="0"/>
          </a:p>
        </p:txBody>
      </p:sp>
      <p:sp>
        <p:nvSpPr>
          <p:cNvPr id="19" name="TextBox 18"/>
          <p:cNvSpPr txBox="1"/>
          <p:nvPr/>
        </p:nvSpPr>
        <p:spPr>
          <a:xfrm>
            <a:off x="230659" y="5075359"/>
            <a:ext cx="11401168" cy="1200329"/>
          </a:xfrm>
          <a:prstGeom prst="rect">
            <a:avLst/>
          </a:prstGeom>
          <a:noFill/>
        </p:spPr>
        <p:txBody>
          <a:bodyPr wrap="square" rtlCol="0">
            <a:spAutoFit/>
          </a:bodyPr>
          <a:lstStyle/>
          <a:p>
            <a:r>
              <a:rPr lang="en-US" b="1" dirty="0" smtClean="0"/>
              <a:t>5. </a:t>
            </a:r>
            <a:r>
              <a:rPr lang="en-US" b="1" dirty="0" err="1" smtClean="0"/>
              <a:t>Năng</a:t>
            </a:r>
            <a:r>
              <a:rPr lang="en-US" b="1" dirty="0" smtClean="0"/>
              <a:t> </a:t>
            </a:r>
            <a:r>
              <a:rPr lang="en-US" b="1" dirty="0" err="1" smtClean="0"/>
              <a:t>lượng</a:t>
            </a:r>
            <a:r>
              <a:rPr lang="en-US" b="1" dirty="0" smtClean="0"/>
              <a:t> </a:t>
            </a:r>
            <a:r>
              <a:rPr lang="en-US" b="1" dirty="0" err="1" smtClean="0"/>
              <a:t>điện</a:t>
            </a:r>
            <a:r>
              <a:rPr lang="en-US" b="1" dirty="0" smtClean="0"/>
              <a:t> </a:t>
            </a:r>
            <a:r>
              <a:rPr lang="en-US" b="1" dirty="0" err="1" smtClean="0"/>
              <a:t>trường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err="1" smtClean="0"/>
              <a:t>Khi</a:t>
            </a:r>
            <a:r>
              <a:rPr lang="en-US" dirty="0" smtClean="0"/>
              <a:t> </a:t>
            </a:r>
            <a:r>
              <a:rPr lang="en-US" dirty="0" err="1" smtClean="0"/>
              <a:t>tụ</a:t>
            </a:r>
            <a:r>
              <a:rPr lang="en-US" dirty="0" smtClean="0"/>
              <a:t> </a:t>
            </a:r>
            <a:r>
              <a:rPr lang="en-US" dirty="0" err="1" smtClean="0"/>
              <a:t>được</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hai</a:t>
            </a:r>
            <a:r>
              <a:rPr lang="en-US" dirty="0" smtClean="0"/>
              <a:t> </a:t>
            </a:r>
            <a:r>
              <a:rPr lang="en-US" dirty="0" err="1" smtClean="0"/>
              <a:t>bản</a:t>
            </a:r>
            <a:r>
              <a:rPr lang="en-US" dirty="0" smtClean="0"/>
              <a:t> </a:t>
            </a:r>
            <a:r>
              <a:rPr lang="en-US" dirty="0" err="1" smtClean="0"/>
              <a:t>tụ</a:t>
            </a:r>
            <a:r>
              <a:rPr lang="en-US" dirty="0" smtClean="0"/>
              <a:t> </a:t>
            </a:r>
            <a:r>
              <a:rPr lang="en-US" dirty="0" err="1" smtClean="0"/>
              <a:t>của</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tích</a:t>
            </a:r>
            <a:r>
              <a:rPr lang="en-US" dirty="0" smtClean="0"/>
              <a:t> </a:t>
            </a:r>
            <a:r>
              <a:rPr lang="en-US" dirty="0" err="1" smtClean="0"/>
              <a:t>điện</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 </a:t>
            </a:r>
            <a:r>
              <a:rPr lang="en-US" dirty="0" err="1" smtClean="0"/>
              <a:t>nên</a:t>
            </a:r>
            <a:r>
              <a:rPr lang="en-US" dirty="0" smtClean="0"/>
              <a:t> </a:t>
            </a:r>
            <a:r>
              <a:rPr lang="en-US" dirty="0" err="1" smtClean="0"/>
              <a:t>hình</a:t>
            </a:r>
            <a:r>
              <a:rPr lang="en-US" dirty="0" smtClean="0"/>
              <a:t> </a:t>
            </a:r>
            <a:r>
              <a:rPr lang="en-US" dirty="0" err="1" smtClean="0"/>
              <a:t>thành</a:t>
            </a:r>
            <a:r>
              <a:rPr lang="en-US" dirty="0" smtClean="0"/>
              <a:t> </a:t>
            </a:r>
            <a:r>
              <a:rPr lang="en-US" dirty="0" err="1" smtClean="0"/>
              <a:t>nên</a:t>
            </a:r>
            <a:r>
              <a:rPr lang="en-US" dirty="0" smtClean="0"/>
              <a:t> </a:t>
            </a:r>
            <a:r>
              <a:rPr lang="en-US" dirty="0" err="1" smtClean="0"/>
              <a:t>một</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hướng</a:t>
            </a:r>
            <a:r>
              <a:rPr lang="en-US" dirty="0" smtClean="0"/>
              <a:t> </a:t>
            </a:r>
            <a:r>
              <a:rPr lang="en-US" dirty="0" err="1" smtClean="0"/>
              <a:t>từ</a:t>
            </a:r>
            <a:r>
              <a:rPr lang="en-US" dirty="0" smtClean="0"/>
              <a:t> </a:t>
            </a:r>
            <a:r>
              <a:rPr lang="en-US" dirty="0" err="1" smtClean="0"/>
              <a:t>bản</a:t>
            </a:r>
            <a:r>
              <a:rPr lang="en-US" dirty="0" smtClean="0"/>
              <a:t> </a:t>
            </a:r>
            <a:r>
              <a:rPr lang="en-US" dirty="0" err="1" smtClean="0"/>
              <a:t>dương</a:t>
            </a:r>
            <a:r>
              <a:rPr lang="en-US" dirty="0" smtClean="0"/>
              <a:t> sang </a:t>
            </a:r>
            <a:r>
              <a:rPr lang="en-US" dirty="0" err="1" smtClean="0"/>
              <a:t>bản</a:t>
            </a:r>
            <a:r>
              <a:rPr lang="en-US" dirty="0" smtClean="0"/>
              <a:t> </a:t>
            </a:r>
            <a:r>
              <a:rPr lang="en-US" dirty="0" err="1" smtClean="0"/>
              <a:t>âm</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sinh</a:t>
            </a:r>
            <a:r>
              <a:rPr lang="en-US" dirty="0" smtClean="0"/>
              <a:t> </a:t>
            </a:r>
            <a:r>
              <a:rPr lang="en-US" dirty="0" err="1" smtClean="0"/>
              <a:t>ra</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thế</a:t>
            </a:r>
            <a:r>
              <a:rPr lang="en-US" dirty="0" smtClean="0"/>
              <a:t> </a:t>
            </a:r>
            <a:r>
              <a:rPr lang="en-US" dirty="0" err="1" smtClean="0"/>
              <a:t>năng</a:t>
            </a:r>
            <a:r>
              <a:rPr lang="en-US" dirty="0" smtClean="0"/>
              <a:t>), </a:t>
            </a:r>
            <a:r>
              <a:rPr lang="en-US" dirty="0" err="1" smtClean="0"/>
              <a:t>gọi</a:t>
            </a:r>
            <a:r>
              <a:rPr lang="en-US" dirty="0" smtClean="0"/>
              <a:t> </a:t>
            </a:r>
            <a:r>
              <a:rPr lang="en-US" dirty="0" err="1" smtClean="0"/>
              <a:t>là</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của</a:t>
            </a:r>
            <a:r>
              <a:rPr lang="en-US" dirty="0" smtClean="0"/>
              <a:t> </a:t>
            </a:r>
            <a:r>
              <a:rPr lang="en-US" dirty="0" err="1" smtClean="0"/>
              <a:t>tụ</a:t>
            </a:r>
            <a:r>
              <a:rPr lang="en-US" dirty="0" smtClean="0"/>
              <a:t>.</a:t>
            </a:r>
            <a:endParaRPr lang="en-US" dirty="0"/>
          </a:p>
        </p:txBody>
      </p:sp>
      <p:sp>
        <p:nvSpPr>
          <p:cNvPr id="20" name="TextBox 19"/>
          <p:cNvSpPr txBox="1"/>
          <p:nvPr/>
        </p:nvSpPr>
        <p:spPr>
          <a:xfrm>
            <a:off x="1254512" y="6153552"/>
            <a:ext cx="7339913" cy="400110"/>
          </a:xfrm>
          <a:prstGeom prst="rect">
            <a:avLst/>
          </a:prstGeom>
          <a:noFill/>
        </p:spPr>
        <p:txBody>
          <a:bodyPr wrap="square" rtlCol="0">
            <a:spAutoFit/>
          </a:bodyPr>
          <a:lstStyle/>
          <a:p>
            <a:pPr algn="ctr"/>
            <a:r>
              <a:rPr lang="en-US" sz="2000" dirty="0" err="1" smtClean="0"/>
              <a:t>W</a:t>
            </a:r>
            <a:r>
              <a:rPr lang="en-US" sz="2000" baseline="-25000" dirty="0" err="1" smtClean="0"/>
              <a:t>t</a:t>
            </a:r>
            <a:r>
              <a:rPr lang="en-US" sz="2000" dirty="0" smtClean="0"/>
              <a:t> =               </a:t>
            </a:r>
            <a:r>
              <a:rPr lang="en-US" sz="2000" dirty="0"/>
              <a:t>=</a:t>
            </a:r>
          </a:p>
        </p:txBody>
      </p:sp>
      <mc:AlternateContent xmlns:mc="http://schemas.openxmlformats.org/markup-compatibility/2006" xmlns:a14="http://schemas.microsoft.com/office/drawing/2010/main">
        <mc:Choice Requires="a14">
          <p:sp>
            <p:nvSpPr>
              <p:cNvPr id="21" name="TextBox 20"/>
              <p:cNvSpPr txBox="1"/>
              <p:nvPr/>
            </p:nvSpPr>
            <p:spPr>
              <a:xfrm>
                <a:off x="4720374" y="6055172"/>
                <a:ext cx="18113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720374" y="6055172"/>
                <a:ext cx="181139" cy="5186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83825" y="6055172"/>
                <a:ext cx="18113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683825" y="6055172"/>
                <a:ext cx="181139" cy="51860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772175" y="6184330"/>
                <a:ext cx="7994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𝑈</m:t>
                          </m:r>
                        </m:e>
                        <m:sup>
                          <m:r>
                            <a:rPr lang="en-US" b="0" i="1" smtClean="0">
                              <a:latin typeface="Cambria Math" panose="02040503050406030204" pitchFamily="18" charset="0"/>
                            </a:rPr>
                            <m:t>2</m:t>
                          </m:r>
                        </m:sup>
                      </m:sSup>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772175" y="6184330"/>
                <a:ext cx="79944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864964" y="6018075"/>
                <a:ext cx="32246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𝐶</m:t>
                          </m:r>
                        </m:den>
                      </m:f>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864964" y="6018075"/>
                <a:ext cx="322460" cy="553998"/>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189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1079</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MV Boli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oprekin.com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Khanhvd</dc:creator>
  <cp:lastModifiedBy>Khanhvd</cp:lastModifiedBy>
  <cp:revision>55</cp:revision>
  <dcterms:created xsi:type="dcterms:W3CDTF">2021-01-01T01:06:27Z</dcterms:created>
  <dcterms:modified xsi:type="dcterms:W3CDTF">2021-01-09T04:45:36Z</dcterms:modified>
</cp:coreProperties>
</file>