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257" r:id="rId4"/>
    <p:sldId id="282" r:id="rId5"/>
    <p:sldId id="258" r:id="rId6"/>
    <p:sldId id="259" r:id="rId7"/>
    <p:sldId id="290" r:id="rId8"/>
    <p:sldId id="283" r:id="rId9"/>
    <p:sldId id="261" r:id="rId10"/>
    <p:sldId id="284" r:id="rId11"/>
    <p:sldId id="28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8" r:id="rId20"/>
    <p:sldId id="260" r:id="rId21"/>
    <p:sldId id="287" r:id="rId22"/>
    <p:sldId id="276" r:id="rId23"/>
    <p:sldId id="277" r:id="rId24"/>
    <p:sldId id="278" r:id="rId25"/>
    <p:sldId id="279" r:id="rId26"/>
    <p:sldId id="280" r:id="rId27"/>
    <p:sldId id="28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6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/>
    <p:restoredTop sz="80701"/>
  </p:normalViewPr>
  <p:slideViewPr>
    <p:cSldViewPr snapToGrid="0" snapToObjects="1">
      <p:cViewPr varScale="1">
        <p:scale>
          <a:sx n="101" d="100"/>
          <a:sy n="101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CBE7-4C09-874A-B347-10A5EFEA4779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90616-444D-4D4D-9C7E-DF1EFF69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morning</a:t>
            </a:r>
          </a:p>
          <a:p>
            <a:r>
              <a:rPr lang="en-US" altLang="zh-CN" dirty="0" err="1"/>
              <a:t>Im</a:t>
            </a:r>
            <a:r>
              <a:rPr lang="zh-CN" altLang="en-US" dirty="0"/>
              <a:t> </a:t>
            </a:r>
            <a:r>
              <a:rPr lang="en-US" altLang="zh-CN" dirty="0"/>
              <a:t>CYX</a:t>
            </a:r>
            <a:r>
              <a:rPr lang="zh-CN" altLang="en-US" dirty="0"/>
              <a:t> </a:t>
            </a:r>
            <a:r>
              <a:rPr lang="en-US" altLang="zh-CN" dirty="0"/>
              <a:t>from….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intro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….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INN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carried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endParaRPr lang="en-US" altLang="zh-CN" dirty="0"/>
          </a:p>
          <a:p>
            <a:pPr algn="l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algn="l"/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formulation.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</a:p>
          <a:p>
            <a:pPr algn="l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algn="l"/>
            <a:endParaRPr lang="en-US" dirty="0"/>
          </a:p>
          <a:p>
            <a:pPr algn="l"/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cause-and-effect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endParaRPr 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clauses.</a:t>
            </a:r>
          </a:p>
          <a:p>
            <a:endParaRPr lang="en-US" dirty="0"/>
          </a:p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2nd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clauses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clause.</a:t>
            </a:r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6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14.62% of sentences have nested relations. </a:t>
            </a:r>
            <a:endParaRPr lang="en-US" dirty="0"/>
          </a:p>
          <a:p>
            <a:endParaRPr lang="en-US" dirty="0"/>
          </a:p>
          <a:p>
            <a:pPr algn="l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relations,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relations.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percentage of sentences that have 0, 1, 2, and ≥ 3 layers of relations are 4.25% , 81.13%, 13.72%, and 0.90% respectively.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documents</a:t>
            </a:r>
          </a:p>
          <a:p>
            <a:endParaRPr 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/>
              <a:t>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5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30%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algn="l"/>
            <a:endParaRPr lang="en-US" dirty="0"/>
          </a:p>
          <a:p>
            <a:pPr algn="l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‘s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95%</a:t>
            </a:r>
          </a:p>
          <a:p>
            <a:pPr algn="l"/>
            <a:endParaRPr lang="en-US" dirty="0"/>
          </a:p>
          <a:p>
            <a:pPr algn="l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layers,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8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decline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propagation.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</a:p>
          <a:p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decline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slower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line.</a:t>
            </a:r>
          </a:p>
          <a:p>
            <a:endParaRPr lang="en-US" altLang="zh-CN" dirty="0"/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means,</a:t>
            </a:r>
            <a:r>
              <a:rPr lang="zh-CN" altLang="en-US" dirty="0"/>
              <a:t> </a:t>
            </a:r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capable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candidates,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dramatically</a:t>
            </a:r>
            <a:r>
              <a:rPr lang="zh-CN" altLang="en-US" dirty="0"/>
              <a:t> </a:t>
            </a:r>
            <a:r>
              <a:rPr lang="en-US" altLang="zh-CN" dirty="0"/>
              <a:t>harm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layers.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7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NLP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</a:p>
          <a:p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relations,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entities.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dirty="0"/>
              <a:t>Sometimes,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compose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concept,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concept,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structure.</a:t>
            </a:r>
          </a:p>
          <a:p>
            <a:pPr algn="l"/>
            <a:endParaRPr lang="en-US" dirty="0"/>
          </a:p>
          <a:p>
            <a:pPr algn="l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GDP….</a:t>
            </a:r>
          </a:p>
          <a:p>
            <a:pPr algn="l"/>
            <a:endParaRPr lang="en-US" dirty="0"/>
          </a:p>
          <a:p>
            <a:pPr algn="l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regard</a:t>
            </a:r>
            <a:r>
              <a:rPr lang="zh-CN" altLang="en-US" dirty="0"/>
              <a:t> </a:t>
            </a:r>
            <a:r>
              <a:rPr lang="en-US" altLang="zh-CN" dirty="0"/>
              <a:t>NRE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DAG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facing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ACE</a:t>
            </a:r>
            <a:r>
              <a:rPr lang="zh-CN" altLang="en-US" dirty="0"/>
              <a:t> </a:t>
            </a:r>
            <a:r>
              <a:rPr lang="en-US" altLang="zh-CN" dirty="0"/>
              <a:t>05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entities,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entities,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annotated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extracted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simple.</a:t>
            </a:r>
            <a:r>
              <a:rPr lang="zh-CN" altLang="en-US" dirty="0"/>
              <a:t> </a:t>
            </a:r>
            <a:r>
              <a:rPr lang="en-US" altLang="zh-CN" dirty="0"/>
              <a:t>neglect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schema.</a:t>
            </a:r>
          </a:p>
          <a:p>
            <a:pPr algn="l"/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classify,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enumerate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entities.</a:t>
            </a:r>
          </a:p>
          <a:p>
            <a:pPr algn="l"/>
            <a:endParaRPr lang="en-US" altLang="zh-CN" dirty="0"/>
          </a:p>
          <a:p>
            <a:endParaRPr lang="en-US" dirty="0"/>
          </a:p>
          <a:p>
            <a:pPr algn="l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enumeration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 </a:t>
            </a:r>
            <a:r>
              <a:rPr lang="en-US" altLang="zh-CN" dirty="0"/>
              <a:t>huge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candidates,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invalid.</a:t>
            </a:r>
          </a:p>
          <a:p>
            <a:endParaRPr lang="en-US" dirty="0"/>
          </a:p>
          <a:p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systematic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formulate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follows.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span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label,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operand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non-leaf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endParaRPr lang="en-US" dirty="0"/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configuration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relation</a:t>
            </a:r>
            <a:r>
              <a:rPr lang="zh-CN" altLang="en-US" b="0" dirty="0"/>
              <a:t> </a:t>
            </a:r>
            <a:r>
              <a:rPr lang="en-US" altLang="zh-CN" b="0" dirty="0"/>
              <a:t>type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used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regulate</a:t>
            </a:r>
            <a:r>
              <a:rPr lang="zh-CN" altLang="en-US" b="0" dirty="0"/>
              <a:t> </a:t>
            </a:r>
            <a:r>
              <a:rPr lang="en-US" altLang="zh-CN" b="0" dirty="0"/>
              <a:t>what</a:t>
            </a:r>
            <a:r>
              <a:rPr lang="zh-CN" altLang="en-US" b="0" dirty="0"/>
              <a:t> </a:t>
            </a:r>
            <a:r>
              <a:rPr lang="en-US" altLang="zh-CN" b="0" dirty="0"/>
              <a:t>kinds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operands</a:t>
            </a:r>
            <a:r>
              <a:rPr lang="zh-CN" altLang="en-US" b="0" dirty="0"/>
              <a:t> </a:t>
            </a:r>
            <a:r>
              <a:rPr lang="en-US" altLang="zh-CN" b="0" dirty="0"/>
              <a:t>it</a:t>
            </a:r>
            <a:r>
              <a:rPr lang="zh-CN" altLang="en-US" b="0" dirty="0"/>
              <a:t> </a:t>
            </a:r>
            <a:r>
              <a:rPr lang="en-US" altLang="zh-CN" b="0" dirty="0"/>
              <a:t>may</a:t>
            </a:r>
            <a:r>
              <a:rPr lang="zh-CN" altLang="en-US" b="0" dirty="0"/>
              <a:t> </a:t>
            </a:r>
            <a:r>
              <a:rPr lang="en-US" altLang="zh-CN" b="0" dirty="0"/>
              <a:t>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this</a:t>
            </a:r>
            <a:r>
              <a:rPr lang="zh-CN" altLang="en-US" b="0" dirty="0"/>
              <a:t> </a:t>
            </a:r>
            <a:r>
              <a:rPr lang="en-US" altLang="zh-CN" b="0" dirty="0"/>
              <a:t>example,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operand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Equal</a:t>
            </a:r>
            <a:r>
              <a:rPr lang="zh-CN" altLang="en-US" b="0" dirty="0"/>
              <a:t> </a:t>
            </a:r>
            <a:r>
              <a:rPr lang="en-US" altLang="zh-CN" b="0" dirty="0"/>
              <a:t>relation</a:t>
            </a:r>
            <a:r>
              <a:rPr lang="zh-CN" altLang="en-US" b="0" dirty="0"/>
              <a:t> </a:t>
            </a:r>
            <a:r>
              <a:rPr lang="en-US" altLang="zh-CN" b="0" dirty="0"/>
              <a:t>must</a:t>
            </a:r>
            <a:r>
              <a:rPr lang="zh-CN" altLang="en-US" b="0" dirty="0"/>
              <a:t> </a:t>
            </a:r>
            <a:r>
              <a:rPr lang="en-US" altLang="zh-CN" b="0" dirty="0"/>
              <a:t>have</a:t>
            </a:r>
            <a:r>
              <a:rPr lang="zh-CN" altLang="en-US" b="0" dirty="0"/>
              <a:t> </a:t>
            </a:r>
            <a:r>
              <a:rPr lang="en-US" altLang="zh-CN" b="0" dirty="0"/>
              <a:t>type</a:t>
            </a:r>
            <a:r>
              <a:rPr lang="zh-CN" altLang="en-US" b="0" dirty="0"/>
              <a:t> </a:t>
            </a:r>
            <a:r>
              <a:rPr lang="en-US" altLang="zh-CN" b="0" dirty="0"/>
              <a:t>EI</a:t>
            </a:r>
            <a:r>
              <a:rPr lang="zh-CN" altLang="en-US" b="0" dirty="0"/>
              <a:t> 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or</a:t>
            </a:r>
            <a:r>
              <a:rPr lang="zh-CN" altLang="en-US" b="0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  <a:p>
            <a:pPr algn="l"/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facing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schema.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  <a:p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configuration.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semantically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relations.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relations,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  <a:r>
              <a:rPr lang="zh-CN" altLang="en-US" dirty="0"/>
              <a:t>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(e</a:t>
            </a:r>
            <a:r>
              <a:rPr lang="en-US" altLang="zh-CN" baseline="-25000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1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,</a:t>
            </a:r>
            <a:r>
              <a:rPr lang="zh-CN" altLang="en-US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…,</a:t>
            </a:r>
            <a:r>
              <a:rPr lang="zh-CN" altLang="en-US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 err="1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e</a:t>
            </a:r>
            <a:r>
              <a:rPr lang="en-US" altLang="zh-CN" baseline="-25000" dirty="0" err="1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k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)</a:t>
            </a:r>
          </a:p>
          <a:p>
            <a:pPr lvl="1"/>
            <a:r>
              <a:rPr lang="en-US" altLang="zh-CN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is</a:t>
            </a:r>
            <a:r>
              <a:rPr lang="zh-CN" altLang="en-US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a</a:t>
            </a:r>
            <a:r>
              <a:rPr lang="zh-CN" altLang="en-US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l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a</a:t>
            </a:r>
            <a:r>
              <a:rPr lang="en-US" altLang="zh-CN" dirty="0"/>
              <a:t>ndidate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satisfies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C</a:t>
            </a:r>
            <a:r>
              <a:rPr lang="en-US" altLang="zh-CN" baseline="30000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l</a:t>
            </a:r>
          </a:p>
          <a:p>
            <a:pPr lvl="1"/>
            <a:r>
              <a:rPr lang="en-US" altLang="zh-CN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has</a:t>
            </a:r>
            <a:r>
              <a:rPr lang="zh-CN" altLang="en-US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l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C</a:t>
            </a:r>
            <a:r>
              <a:rPr lang="en-US" altLang="zh-CN" baseline="30000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l</a:t>
            </a:r>
            <a:r>
              <a:rPr lang="zh-CN" altLang="en-US" baseline="30000" dirty="0">
                <a:latin typeface="LingWai TC Medium" panose="03050602040302020204" pitchFamily="66" charset="-120"/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,</a:t>
            </a:r>
            <a:r>
              <a:rPr lang="zh-CN" altLang="en-US" dirty="0">
                <a:ea typeface="LingWai TC Medium" panose="03050602040302020204" pitchFamily="66" charset="-120"/>
                <a:cs typeface="LingWai TC Medium" panose="03050602040302020204" pitchFamily="66" charset="-120"/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semantically.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biefty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90616-444D-4D4D-9C7E-DF1EFF699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FB95-AFE7-254E-9CD9-460E03582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122363"/>
            <a:ext cx="98450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4FDEC-5253-AA48-BB8C-B5F86646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3602038"/>
            <a:ext cx="9845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1129-77BC-7940-A3DA-2B2D629E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8C78-B90C-EA40-8630-5D46D207CC1D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4C48-BF27-304D-8F6F-361C60A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44BD-547F-F74C-9D35-36120C48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EFF-B8C9-484D-862B-EB3DC857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821D-0838-D74F-89AC-85A7D6FC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531E-B827-F643-A2E6-60795D5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F72-5AEC-D944-B7D7-F4B96DF54733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0A6D-802C-2C42-8864-12E1772C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D5CC-0C12-1449-A5FD-6A0AF1A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369E-2156-D84B-9103-0430152B7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D5F95-9DC8-324D-98DF-692D0D96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C07D-8200-1244-A342-850D3785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953D-CC0B-5F47-8DD5-7820842B996F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57DB-C41A-454B-8C06-7D303378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8CAA-A951-D040-9DE5-1F4001A5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CFA-FF54-A345-B94D-3D78073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41"/>
            <a:ext cx="7734748" cy="441061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854C-185A-8C42-A215-A0B2FED0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45211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C6B7-545A-0645-AC87-73F4DC64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6830"/>
            <a:ext cx="2743200" cy="365125"/>
          </a:xfrm>
        </p:spPr>
        <p:txBody>
          <a:bodyPr/>
          <a:lstStyle/>
          <a:p>
            <a:fld id="{29BA3356-9A24-1648-B3C2-DF61EF2D244B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ACA89-07A4-E04E-A3CC-AE2283A2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DBA5-55C7-574A-B297-E1116DF6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6830"/>
            <a:ext cx="2743200" cy="365125"/>
          </a:xfrm>
        </p:spPr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279D8B-FB26-6F42-99BA-A4E0E7608E79}"/>
              </a:ext>
            </a:extLst>
          </p:cNvPr>
          <p:cNvCxnSpPr>
            <a:cxnSpLocks/>
          </p:cNvCxnSpPr>
          <p:nvPr userDrawn="1"/>
        </p:nvCxnSpPr>
        <p:spPr>
          <a:xfrm>
            <a:off x="0" y="740485"/>
            <a:ext cx="1146048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5B70-F0E2-B24F-BCF9-9D812AF7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8482-1783-DF40-BE09-E98607C8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961A-E9EC-7746-A261-779F5BF1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5B74-7C2F-D349-B273-A028A34E5085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7247-F464-CA4E-8EC8-CDCF8527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2C5E-9127-B144-805A-1652845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F75-4CE5-FF41-BE65-FB3BC7A5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9E4B-6E6D-944F-A6A8-5A2E07263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7A27-E9A0-0A4A-A59F-0EF663B8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A750-C833-7B43-8A6B-D4824CC4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48C-ADEF-7349-9506-D22FCF3AC1EC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DC03-1739-A44B-9B1B-2364B06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A97-533E-F04D-86C8-625FE75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7ACD-D5B1-3249-A052-84C2D2E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33DE-971C-9342-A008-634D77C3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0CFC2-D530-B841-83A6-A8E45984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FB0CA-8A42-1A4E-8990-F4083F899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65F49-C99E-8042-AF45-83F10FF4F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C1EE9-4623-C44A-971B-F5C937D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F4F-923A-CB4A-81B8-BA4A4DA2FC93}" type="datetime1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FB70C-40F1-BF4D-A380-92D0A85B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C6446-D180-1240-A2C7-49C2B26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5EEA-B6A1-1E42-A8FD-2851A92F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EBD8A-189F-6244-82CF-BE7C9DBE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C27F-15B7-304C-8EE6-CE2C3666D165}" type="datetime1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D8EE7-6604-D240-BEE9-73C20C3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04237-99AB-5848-8EDB-85532564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CD3B3-09D6-AD4D-AA22-68675B8C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C4C1-1DFC-9844-98AC-FCACFF675D25}" type="datetime1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2679B-D724-994E-9506-DA19501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23940-353F-C74A-A613-ECDC87A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03CC-0C93-6749-908F-9FE3D7AE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24CF-ED56-D14C-A503-ACDC81D8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48FA6-532C-5848-A616-C1FA57FD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2EA7-6358-8441-9FE2-ECD2B14D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37A-E9AD-A64F-BE0D-656F0225BDD1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DFAE-CDC9-C84A-8250-BAAE971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AA56-8DD7-5449-82A8-C590F2F1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D33F-E98E-0942-911C-6399736B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1208E-5396-E247-808D-950509E0B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E711B-8357-AE4D-AB39-0762D4B7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71A3-2B66-F645-BE6D-2EBE580A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109-31C0-624D-A52E-2194DBA9D987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CDA0-58B6-8343-8BCF-8D317DFD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702E-9587-D544-8D59-0060CFD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69F7-BAA4-4946-8BF3-BF6BB674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329B-D295-5546-B5CE-31969730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1126-E236-2A4E-89D6-F170BF036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A21B-547F-0641-B986-7CB6334D7E44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234C-3AE3-9540-80A5-390D7DA3A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608-B702-4646-B276-43C2ED02C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6451-C7C0-5D4E-8206-7782207E94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92E5B-A026-9745-91A1-9F3BD274D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3643" b="12168"/>
          <a:stretch/>
        </p:blipFill>
        <p:spPr>
          <a:xfrm>
            <a:off x="11353800" y="42555"/>
            <a:ext cx="762000" cy="6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3046-EA9B-E242-AF07-1EBDAA865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Ne</a:t>
            </a:r>
            <a:r>
              <a:rPr lang="en-US" altLang="zh-CN" sz="4800" dirty="0">
                <a:latin typeface="+mn-lt"/>
              </a:rPr>
              <a:t>sted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Relation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Extraction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with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Iterative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Neural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Network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4FCA9-7ECA-4144-8FBA-4D64C2617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+mj-lt"/>
            </a:endParaRPr>
          </a:p>
          <a:p>
            <a:r>
              <a:rPr lang="en-US" altLang="zh-CN" u="sng" dirty="0">
                <a:latin typeface="+mj-lt"/>
              </a:rPr>
              <a:t>Y</a:t>
            </a:r>
            <a:r>
              <a:rPr lang="en-US" u="sng" dirty="0">
                <a:latin typeface="+mj-lt"/>
              </a:rPr>
              <a:t>ixuan</a:t>
            </a:r>
            <a:r>
              <a:rPr lang="zh-CN" altLang="en-US" u="sng" dirty="0">
                <a:latin typeface="+mj-lt"/>
              </a:rPr>
              <a:t> </a:t>
            </a:r>
            <a:r>
              <a:rPr lang="en-US" altLang="zh-CN" u="sng" dirty="0">
                <a:latin typeface="+mj-lt"/>
              </a:rPr>
              <a:t>Cao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Dian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Chen,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Hongwei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Li,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and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Ping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Luo</a:t>
            </a:r>
          </a:p>
          <a:p>
            <a:r>
              <a:rPr lang="en-US" dirty="0">
                <a:latin typeface="+mj-lt"/>
              </a:rPr>
              <a:t>Institute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of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Computing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Technology,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Chinese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Academy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of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Sciences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(ICT,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CAS)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93B8-8A8A-EA4C-AEE7-4A73EF88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A63F81-9E89-3347-A7F0-1A39C0856A49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A85B5-52F2-2441-877B-26952AE4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CCFB4-336B-364F-B99F-31D61EDD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32C6B-94F8-8940-BE51-64DFBA5A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984250"/>
            <a:ext cx="50927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0BB820-93BC-AC43-B3F7-C8CA9C2B6217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251C0-F9C0-5F4F-9C4B-2B44E4B9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D194C-18E7-964C-A749-14A76269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E4C9E-36A4-4447-96B1-13D4944F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CB68F4-7C4A-8D40-9F54-08C0065064A1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72D33-E388-F344-AFC8-62870904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655EF-6883-B441-9BD5-BCB66D3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5D361-F264-4642-B2D9-EFFB54CA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EFF095-CDFF-E046-BEB4-40B664B89FD6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DBC92-6447-4240-98CF-856EEB87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255C-8EA5-7B4C-A95B-7302041A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15701-B201-F84A-B732-164B0E3A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FCDF3A-6162-2148-A72D-CFCC9976A93E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0DDEE-5D05-244C-A2EE-897F489B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4982F-38A9-9549-8627-49686DA5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EBF4DB-352D-8C43-93E9-FA816C60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39318-A3B8-8C4F-91FC-76252DF5459D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61704-560A-F241-AF7B-247682D6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B906-84F2-5840-B3DB-8EB229B3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252C6-453D-A74C-B924-5B060373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984250"/>
            <a:ext cx="50927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658BD5-3648-2348-BAA4-D0E6D4038FD2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4571E-62AF-CD4E-ADB5-02979FBB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EFEEC-45C3-2A46-B7E8-73595D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5A900-ED00-E34D-A2FD-CC1AD564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CD55EE-F2EE-9E4B-8753-1CAF780DB206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A0220-B175-504C-999E-412C200B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3766-B552-1242-BFA6-35B05319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8EA19-8A56-D041-9915-24AAB3764434}"/>
              </a:ext>
            </a:extLst>
          </p:cNvPr>
          <p:cNvSpPr/>
          <p:nvPr/>
        </p:nvSpPr>
        <p:spPr>
          <a:xfrm>
            <a:off x="3316941" y="5873750"/>
            <a:ext cx="725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dirty="0">
                <a:solidFill>
                  <a:srgbClr val="118040"/>
                </a:solidFill>
                <a:latin typeface="Courier New" panose="02070309020205020404" pitchFamily="49" charset="0"/>
              </a:rPr>
              <a:t>GDP</a:t>
            </a:r>
            <a:r>
              <a:rPr lang="en-US" dirty="0">
                <a:latin typeface="Helvetica" pitchFamily="2" charset="0"/>
              </a:rPr>
              <a:t> of the </a:t>
            </a:r>
            <a:r>
              <a:rPr lang="en-US" dirty="0">
                <a:solidFill>
                  <a:srgbClr val="FB0280"/>
                </a:solidFill>
                <a:latin typeface="Courier New" panose="02070309020205020404" pitchFamily="49" charset="0"/>
              </a:rPr>
              <a:t>U.S.</a:t>
            </a:r>
            <a:r>
              <a:rPr lang="en-US" dirty="0">
                <a:latin typeface="Helvetica" pitchFamily="2" charset="0"/>
              </a:rPr>
              <a:t> in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2018</a:t>
            </a:r>
            <a:r>
              <a:rPr lang="en-US" dirty="0">
                <a:latin typeface="Helvetica" pitchFamily="2" charset="0"/>
              </a:rPr>
              <a:t> grew </a:t>
            </a:r>
            <a:r>
              <a:rPr lang="en-US" dirty="0">
                <a:solidFill>
                  <a:srgbClr val="FD8008"/>
                </a:solidFill>
                <a:latin typeface="Courier New" panose="02070309020205020404" pitchFamily="49" charset="0"/>
              </a:rPr>
              <a:t>2.9%</a:t>
            </a:r>
            <a:r>
              <a:rPr lang="en-US" dirty="0">
                <a:latin typeface="Helvetica" pitchFamily="2" charset="0"/>
              </a:rPr>
              <a:t> compared with </a:t>
            </a:r>
            <a:r>
              <a:rPr lang="en-US" dirty="0">
                <a:solidFill>
                  <a:srgbClr val="0F80FF"/>
                </a:solidFill>
                <a:latin typeface="Courier New" panose="02070309020205020404" pitchFamily="49" charset="0"/>
              </a:rPr>
              <a:t>2017</a:t>
            </a:r>
            <a:r>
              <a:rPr lang="en-US" dirty="0">
                <a:latin typeface="Helvetica" pitchFamily="2" charset="0"/>
              </a:rPr>
              <a:t> 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D8474-3ED1-3540-9E42-CACBC98F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0194" cy="1735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E901E2-0FDD-B547-A11F-AACE1444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984250"/>
            <a:ext cx="5080000" cy="4889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ED41E-3A6A-3E4F-8B48-F294AC6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6ADC-00EB-CE43-B4CB-CE9598B0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CD93B-BE6F-EC41-BB70-BC683B54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14732-3F71-9946-BD1A-EA61F736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5400" y="4845050"/>
            <a:ext cx="9601200" cy="1511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87A60-9260-6E45-8EFE-9D5092FF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5E06-C364-CC4A-B968-98493914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A43E-DCFF-A74F-A23B-4CCA475C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Experiment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5F28-7BFA-8B45-B0E6-210FF98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6ADC-00EB-CE43-B4CB-CE9598B0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C23B6-3487-2144-AA00-1AE37483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89556-B11C-FA43-BDE0-C93372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59250"/>
            <a:ext cx="9601200" cy="2197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1E1B2-0AE7-A24D-B644-1B5D8A3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6ADC-00EB-CE43-B4CB-CE9598B0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B6B-502C-5742-8F38-ECA45224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C0DE-1729-8B4C-9F02-BB18BCC2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03" y="933450"/>
            <a:ext cx="9740900" cy="5422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B7BC-273B-AA42-BD2A-3C841F34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CBAA-1F44-D544-9BEB-CE0B8292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cause-and-effect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FB95-64FD-C145-91F4-72D785B0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DF04A-8D99-7743-8F57-1B2B2062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2" y="3943995"/>
            <a:ext cx="11180616" cy="135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21DB9-A22D-7843-A4E0-CD33754D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92" y="3567781"/>
            <a:ext cx="11180616" cy="172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2755-9A15-5D4B-9522-93043E3C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2" y="2721299"/>
            <a:ext cx="11180616" cy="257471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C7845-A499-6542-8B62-0A75EDAD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F594-DA71-9B4F-BF95-CC6DE606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</a:p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10k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55401-52F6-804C-B050-71AFD2EE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44" y="2826731"/>
            <a:ext cx="6316912" cy="31311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F432-F5F5-D042-983F-FF3B9E297A94}"/>
              </a:ext>
            </a:extLst>
          </p:cNvPr>
          <p:cNvSpPr/>
          <p:nvPr/>
        </p:nvSpPr>
        <p:spPr>
          <a:xfrm>
            <a:off x="7441169" y="5513293"/>
            <a:ext cx="681317" cy="295836"/>
          </a:xfrm>
          <a:prstGeom prst="rect">
            <a:avLst/>
          </a:prstGeom>
          <a:noFill/>
          <a:ln w="2857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55FF0-0A7C-7945-BDC7-F702341CB7FA}"/>
              </a:ext>
            </a:extLst>
          </p:cNvPr>
          <p:cNvSpPr/>
          <p:nvPr/>
        </p:nvSpPr>
        <p:spPr>
          <a:xfrm>
            <a:off x="8310283" y="5513293"/>
            <a:ext cx="681317" cy="295836"/>
          </a:xfrm>
          <a:prstGeom prst="rect">
            <a:avLst/>
          </a:prstGeom>
          <a:noFill/>
          <a:ln w="2857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02BE-3FF3-E04F-9EE8-6459EEDF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8C3C42-1610-654F-B50B-0BF4790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cause-and-effect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D92C-057F-E941-A625-47F01067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1BD4-8E97-7244-BE10-6D1A9CF7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51700-E10C-6F46-8313-30B4FCEE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96" y="1720546"/>
            <a:ext cx="10460704" cy="38194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878B6-F7B0-DA43-84F7-B337FAAB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E032-544A-674A-AA6D-89914746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Formula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88B4-E0B0-8E49-BBB2-298A5F3E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~100k</a:t>
            </a:r>
            <a:r>
              <a:rPr lang="zh-CN" altLang="en-US" dirty="0"/>
              <a:t> </a:t>
            </a:r>
            <a:r>
              <a:rPr lang="en-US" altLang="zh-CN" dirty="0"/>
              <a:t>sentences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upper-bound of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is extracting 63.85% of all relations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D150B-1685-4440-A5BA-F28AE9EC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98" y="809279"/>
            <a:ext cx="3838603" cy="204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78C81-B98B-1049-BB7C-83727BEA6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17"/>
          <a:stretch/>
        </p:blipFill>
        <p:spPr>
          <a:xfrm>
            <a:off x="2501900" y="3538942"/>
            <a:ext cx="7188200" cy="1818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9154E8-7865-E541-A708-E96B35E3BF41}"/>
              </a:ext>
            </a:extLst>
          </p:cNvPr>
          <p:cNvSpPr/>
          <p:nvPr/>
        </p:nvSpPr>
        <p:spPr>
          <a:xfrm>
            <a:off x="5505254" y="4907362"/>
            <a:ext cx="4184846" cy="292231"/>
          </a:xfrm>
          <a:prstGeom prst="rect">
            <a:avLst/>
          </a:prstGeom>
          <a:noFill/>
          <a:ln w="28575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268E-4B9B-634C-A6C1-3DA81B5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F810-7645-2443-A433-92B79968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</a:t>
            </a:r>
            <a:r>
              <a:rPr lang="en-US" altLang="zh-CN" dirty="0"/>
              <a:t>eriment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Formula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C714-8969-0948-9FC9-F4DF764B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propagation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0CEDB-46F0-6648-A0DE-D9909D54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24" y="1358691"/>
            <a:ext cx="7845552" cy="52303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2B4C-7F9E-4F4C-B495-44150CC9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F810-7645-2443-A433-92B79968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</a:t>
            </a:r>
            <a:r>
              <a:rPr lang="en-US" altLang="zh-CN" dirty="0"/>
              <a:t>eriment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Formula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C714-8969-0948-9FC9-F4DF764B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propagation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9E354-75D6-C046-A151-B2300D62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85" y="1370799"/>
            <a:ext cx="7827390" cy="5218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0A80E-E190-CE44-AC06-F2ECC15E3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24" y="1358691"/>
            <a:ext cx="7845552" cy="52303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CB0EE-DE1E-7E40-90FB-14687C69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AE71F-38D2-CD4A-8200-56C8F04D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/>
          <a:lstStyle/>
          <a:p>
            <a:pPr algn="ct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0E90E-B7E4-B245-B34E-8C1B9F254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3E94B-2A18-BB45-AD97-B01433DA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6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B835-7F8B-844E-B722-66459DFA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B0F2E-FC87-3F4C-97EF-849953D1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452110"/>
          </a:xfrm>
        </p:spPr>
        <p:txBody>
          <a:bodyPr/>
          <a:lstStyle/>
          <a:p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pPr lvl="1"/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finance,</a:t>
            </a:r>
            <a:r>
              <a:rPr lang="zh-CN" altLang="en-US" dirty="0"/>
              <a:t> </a:t>
            </a:r>
            <a:r>
              <a:rPr lang="en-US" altLang="zh-CN" dirty="0"/>
              <a:t>economic,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B3352-41FB-244C-A47D-50816A38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39" y="1756899"/>
            <a:ext cx="4073194" cy="1301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1EC0C-15C7-CB41-8E92-DB88BE062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639" y="3799607"/>
            <a:ext cx="8806559" cy="25567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EC79C-2600-D544-9980-70B2CF1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F3F4-0DA4-714C-9EC8-5960C260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962-E664-8C40-8C79-8FFF86EB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8116052-B3B8-394A-BA6A-5AA82325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2" y="865487"/>
            <a:ext cx="7986596" cy="58261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11CE-2927-CE48-A021-8FAB628D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D7D7-7D14-8942-8A6F-A43CF4DE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B91-3C83-4744-955D-2188E28D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ordered</a:t>
            </a:r>
            <a:r>
              <a:rPr lang="zh-CN" altLang="en-US" dirty="0"/>
              <a:t> </a:t>
            </a:r>
            <a:r>
              <a:rPr lang="en-US" altLang="zh-CN" dirty="0"/>
              <a:t>DAG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43348-ED82-8A4B-9698-C4C6F6BD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7591"/>
            <a:ext cx="7331817" cy="2128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8C404-A11C-404F-A7E8-E5E508E1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32" y="1563445"/>
            <a:ext cx="5219768" cy="45560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D734-9785-EC47-A91D-E3DC966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A209-50DF-794A-87C0-3DB7E2DB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E</a:t>
            </a:r>
            <a:r>
              <a:rPr lang="en-US" altLang="zh-CN" dirty="0"/>
              <a:t>xtraction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CED3-571B-B847-B320-FBE33FAD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</a:p>
          <a:p>
            <a:pPr lvl="1"/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</a:p>
          <a:p>
            <a:pPr lvl="1"/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</a:p>
          <a:p>
            <a:pPr lvl="1"/>
            <a:endParaRPr lang="en-US" dirty="0"/>
          </a:p>
          <a:p>
            <a:r>
              <a:rPr lang="en-US" altLang="zh-CN" dirty="0"/>
              <a:t>ACE</a:t>
            </a:r>
            <a:r>
              <a:rPr lang="zh-CN" altLang="en-US" dirty="0"/>
              <a:t> </a:t>
            </a:r>
            <a:r>
              <a:rPr lang="en-US" altLang="zh-CN" dirty="0"/>
              <a:t>2005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entities: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PART-WHOLE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GEN-AFF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ECDA-A2B4-914F-925B-629DBB21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A209-50DF-794A-87C0-3DB7E2DB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CED3-571B-B847-B320-FBE33FAD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Definitions</a:t>
            </a:r>
          </a:p>
          <a:p>
            <a:pPr lvl="1"/>
            <a:r>
              <a:rPr lang="en-US" altLang="zh-CN" b="1" dirty="0"/>
              <a:t>Entity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sz="1200" b="1" dirty="0"/>
          </a:p>
          <a:p>
            <a:endParaRPr lang="en-US" altLang="zh-CN" sz="1200" b="1" dirty="0"/>
          </a:p>
          <a:p>
            <a:endParaRPr lang="en-US" altLang="zh-CN" sz="1200" b="1" dirty="0"/>
          </a:p>
          <a:p>
            <a:pPr lvl="1"/>
            <a:r>
              <a:rPr lang="en-US" altLang="zh-CN" b="1" dirty="0"/>
              <a:t>Relation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lvl="1"/>
            <a:r>
              <a:rPr lang="en-US" altLang="zh-CN" b="1" dirty="0"/>
              <a:t>Configuration:</a:t>
            </a:r>
          </a:p>
          <a:p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CC08C4-90D5-1547-B2DD-2A7AD464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8474" y="2670832"/>
            <a:ext cx="3601948" cy="807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ECDC0F-58FA-7D42-80FF-F06DD42D6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74" y="1292146"/>
            <a:ext cx="1790469" cy="780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8586FD-01D5-8A41-B4AF-FB51684E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876" y="1543252"/>
            <a:ext cx="2378924" cy="20764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1719-0138-7048-AE7B-360CEAC68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340" y="4136422"/>
            <a:ext cx="5083319" cy="989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EE8B20-02D7-1D45-B909-EFB90CF43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531" y="5949315"/>
            <a:ext cx="3980794" cy="381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B23F1-3A23-AB44-BB6F-2C686B61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98F1E-4E83-274F-BC61-019F9CA18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740" y="5542280"/>
            <a:ext cx="5994400" cy="381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63BE3-41E4-7A4D-97D5-B20F5B210339}"/>
              </a:ext>
            </a:extLst>
          </p:cNvPr>
          <p:cNvCxnSpPr>
            <a:cxnSpLocks/>
          </p:cNvCxnSpPr>
          <p:nvPr/>
        </p:nvCxnSpPr>
        <p:spPr>
          <a:xfrm flipV="1">
            <a:off x="4740965" y="4542184"/>
            <a:ext cx="0" cy="1093303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8FB6F3-909C-464C-A9FC-E437979B9AD6}"/>
              </a:ext>
            </a:extLst>
          </p:cNvPr>
          <p:cNvCxnSpPr>
            <a:cxnSpLocks/>
          </p:cNvCxnSpPr>
          <p:nvPr/>
        </p:nvCxnSpPr>
        <p:spPr>
          <a:xfrm flipV="1">
            <a:off x="7523922" y="4542183"/>
            <a:ext cx="457200" cy="1093304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A209-50DF-794A-87C0-3DB7E2DB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CED3-571B-B847-B320-FBE33FAD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</a:t>
            </a:r>
            <a:r>
              <a:rPr lang="zh-CN" altLang="en-US" b="1" dirty="0"/>
              <a:t> </a:t>
            </a:r>
            <a:r>
              <a:rPr lang="en-US" b="1" dirty="0"/>
              <a:t>Schema</a:t>
            </a:r>
            <a:r>
              <a:rPr lang="en-US" altLang="zh-CN" dirty="0"/>
              <a:t>: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27790-B940-024B-AD4D-653BE3B3AA2F}"/>
              </a:ext>
            </a:extLst>
          </p:cNvPr>
          <p:cNvSpPr/>
          <p:nvPr/>
        </p:nvSpPr>
        <p:spPr>
          <a:xfrm>
            <a:off x="2121732" y="1545109"/>
            <a:ext cx="86110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lt"/>
                <a:cs typeface="Courier New" panose="02070309020205020404" pitchFamily="49" charset="0"/>
              </a:rPr>
              <a:t>E=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Region,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Quarter,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+mn-ea"/>
                <a:cs typeface="Courier New" panose="02070309020205020404" pitchFamily="49" charset="0"/>
              </a:rPr>
              <a:t>L</a:t>
            </a:r>
            <a:r>
              <a:rPr lang="zh-CN" altLang="en-US" sz="2000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+mn-ea"/>
                <a:cs typeface="Courier New" panose="02070309020205020404" pitchFamily="49" charset="0"/>
              </a:rPr>
              <a:t>=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Economic-Index(EI),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Growth-Rate(GR),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−, ÷, =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rtxr"/>
              </a:rPr>
            </a:br>
            <a:endParaRPr lang="en-US" sz="20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6AD656-D3D9-1440-B3F1-5DC9657BC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11"/>
          <a:stretch/>
        </p:blipFill>
        <p:spPr>
          <a:xfrm>
            <a:off x="1678983" y="2789359"/>
            <a:ext cx="7647074" cy="12792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22A85-9C28-924B-8724-67BB8529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26E0-A1A6-F346-8480-D3D7256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DF4-C03A-4D45-82FC-032A0D88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452110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Extract</a:t>
            </a:r>
            <a:r>
              <a:rPr lang="zh-CN" altLang="en-US" sz="2400" dirty="0"/>
              <a:t> </a:t>
            </a:r>
            <a:r>
              <a:rPr lang="en-US" altLang="zh-CN" sz="2400" dirty="0"/>
              <a:t>layer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layer</a:t>
            </a:r>
            <a:r>
              <a:rPr lang="zh-CN" altLang="en-US" sz="2400" dirty="0"/>
              <a:t> </a:t>
            </a:r>
            <a:r>
              <a:rPr lang="en-US" altLang="zh-CN" sz="2400" dirty="0"/>
              <a:t>iteratively: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2DC44-A7F8-474C-969A-B346A533BB5D}"/>
              </a:ext>
            </a:extLst>
          </p:cNvPr>
          <p:cNvSpPr/>
          <p:nvPr/>
        </p:nvSpPr>
        <p:spPr>
          <a:xfrm>
            <a:off x="961912" y="4295140"/>
            <a:ext cx="102681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PT Mono" panose="02060509020205020204" pitchFamily="49" charset="77"/>
              </a:rPr>
              <a:t>For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each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layer:</a:t>
            </a:r>
          </a:p>
          <a:p>
            <a:pPr lvl="1"/>
            <a:r>
              <a:rPr lang="en-US" altLang="zh-CN" sz="2000" dirty="0">
                <a:latin typeface="PT Mono" panose="02060509020205020204" pitchFamily="49" charset="77"/>
              </a:rPr>
              <a:t>(1)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generate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candidates</a:t>
            </a:r>
            <a:r>
              <a:rPr lang="zh-CN" altLang="en-US" sz="2000" dirty="0">
                <a:latin typeface="PT Mono" panose="02060509020205020204" pitchFamily="49" charset="77"/>
              </a:rPr>
              <a:t>   </a:t>
            </a:r>
            <a:r>
              <a:rPr lang="en-US" altLang="zh-CN" sz="1400" dirty="0">
                <a:latin typeface="PT Mono" panose="02060509020205020204" pitchFamily="49" charset="77"/>
              </a:rPr>
              <a:t>according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to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configurations</a:t>
            </a:r>
            <a:endParaRPr lang="en-US" altLang="zh-CN" sz="2000" dirty="0">
              <a:latin typeface="PT Mono" panose="02060509020205020204" pitchFamily="49" charset="77"/>
            </a:endParaRPr>
          </a:p>
          <a:p>
            <a:pPr lvl="1"/>
            <a:r>
              <a:rPr lang="en-US" altLang="zh-CN" sz="2000" dirty="0">
                <a:latin typeface="PT Mono" panose="02060509020205020204" pitchFamily="49" charset="77"/>
              </a:rPr>
              <a:t>(2)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classify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candidates</a:t>
            </a:r>
            <a:r>
              <a:rPr lang="zh-CN" altLang="en-US" sz="2000" dirty="0">
                <a:latin typeface="PT Mono" panose="02060509020205020204" pitchFamily="49" charset="77"/>
              </a:rPr>
              <a:t>   </a:t>
            </a:r>
            <a:r>
              <a:rPr lang="en-US" altLang="zh-CN" sz="1400" dirty="0">
                <a:latin typeface="PT Mono" panose="02060509020205020204" pitchFamily="49" charset="77"/>
              </a:rPr>
              <a:t>by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neural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network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model</a:t>
            </a:r>
            <a:endParaRPr lang="en-US" altLang="zh-CN" sz="2000" dirty="0">
              <a:latin typeface="PT Mono" panose="02060509020205020204" pitchFamily="49" charset="77"/>
            </a:endParaRPr>
          </a:p>
          <a:p>
            <a:pPr lvl="1"/>
            <a:r>
              <a:rPr lang="en-US" altLang="zh-CN" sz="2000" dirty="0">
                <a:latin typeface="PT Mono" panose="02060509020205020204" pitchFamily="49" charset="77"/>
              </a:rPr>
              <a:t>(3)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record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new-relations</a:t>
            </a:r>
            <a:r>
              <a:rPr lang="zh-CN" altLang="en-US" sz="2000" dirty="0">
                <a:latin typeface="PT Mono" panose="02060509020205020204" pitchFamily="49" charset="77"/>
              </a:rPr>
              <a:t>  </a:t>
            </a:r>
            <a:r>
              <a:rPr lang="en-US" altLang="zh-CN" sz="1400" dirty="0">
                <a:latin typeface="PT Mono" panose="02060509020205020204" pitchFamily="49" charset="77"/>
              </a:rPr>
              <a:t>to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generate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next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layer</a:t>
            </a:r>
            <a:r>
              <a:rPr lang="zh-CN" altLang="en-US" sz="1400" dirty="0">
                <a:latin typeface="PT Mono" panose="02060509020205020204" pitchFamily="49" charset="77"/>
              </a:rPr>
              <a:t> </a:t>
            </a:r>
            <a:r>
              <a:rPr lang="en-US" altLang="zh-CN" sz="1400" dirty="0">
                <a:latin typeface="PT Mono" panose="02060509020205020204" pitchFamily="49" charset="77"/>
              </a:rPr>
              <a:t>candidates</a:t>
            </a:r>
            <a:endParaRPr lang="en-US" altLang="zh-CN" sz="2000" dirty="0">
              <a:latin typeface="PT Mono" panose="02060509020205020204" pitchFamily="49" charset="77"/>
            </a:endParaRPr>
          </a:p>
          <a:p>
            <a:pPr lvl="1"/>
            <a:r>
              <a:rPr lang="en-US" altLang="zh-CN" sz="2000" dirty="0">
                <a:latin typeface="PT Mono" panose="02060509020205020204" pitchFamily="49" charset="77"/>
              </a:rPr>
              <a:t>if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not</a:t>
            </a:r>
            <a:r>
              <a:rPr lang="zh-CN" altLang="en-US" sz="2000" dirty="0">
                <a:latin typeface="PT Mono" panose="02060509020205020204" pitchFamily="49" charset="77"/>
              </a:rPr>
              <a:t> </a:t>
            </a:r>
            <a:r>
              <a:rPr lang="en-US" altLang="zh-CN" sz="2000" dirty="0">
                <a:latin typeface="PT Mono" panose="02060509020205020204" pitchFamily="49" charset="77"/>
              </a:rPr>
              <a:t>new-relations:</a:t>
            </a:r>
          </a:p>
          <a:p>
            <a:pPr lvl="1"/>
            <a:r>
              <a:rPr lang="en-US" altLang="zh-CN" sz="2000" dirty="0">
                <a:latin typeface="PT Mono" panose="02060509020205020204" pitchFamily="49" charset="77"/>
              </a:rPr>
              <a:t>	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C9A9B-1C62-684A-B319-C7C26C44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98" y="904240"/>
            <a:ext cx="5219700" cy="33909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DBB6-EC45-3E41-AC72-69A685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6451-C7C0-5D4E-8206-7782207E94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1294</Words>
  <Application>Microsoft Macintosh PowerPoint</Application>
  <PresentationFormat>Widescreen</PresentationFormat>
  <Paragraphs>265</Paragraphs>
  <Slides>28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等线</vt:lpstr>
      <vt:lpstr>LingWai TC Medium</vt:lpstr>
      <vt:lpstr>Microsoft YaHei</vt:lpstr>
      <vt:lpstr>rtxr</vt:lpstr>
      <vt:lpstr>Arial</vt:lpstr>
      <vt:lpstr>Calibri</vt:lpstr>
      <vt:lpstr>Calibri Light</vt:lpstr>
      <vt:lpstr>Courier New</vt:lpstr>
      <vt:lpstr>Helvetica</vt:lpstr>
      <vt:lpstr>PT Mono</vt:lpstr>
      <vt:lpstr>Office Theme</vt:lpstr>
      <vt:lpstr>Nested Relation Extraction with Iterative Neural Network</vt:lpstr>
      <vt:lpstr>Outline</vt:lpstr>
      <vt:lpstr>1. Nested Relation</vt:lpstr>
      <vt:lpstr>1. Nested Relation</vt:lpstr>
      <vt:lpstr>1. Nested Relation</vt:lpstr>
      <vt:lpstr>2. Extraction Task schema</vt:lpstr>
      <vt:lpstr>2. Formulation</vt:lpstr>
      <vt:lpstr>2. Formulation</vt:lpstr>
      <vt:lpstr>3. Solution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Iterative Neural Network</vt:lpstr>
      <vt:lpstr>4. Iterative Neural Network</vt:lpstr>
      <vt:lpstr>4. Iterative Neural Network</vt:lpstr>
      <vt:lpstr>5. Experiment 1 cause-and-effect</vt:lpstr>
      <vt:lpstr>5. Experiment 1 cause-and-effect</vt:lpstr>
      <vt:lpstr>5. Experiment 2 Formula</vt:lpstr>
      <vt:lpstr>5. Experiment 2 Formula</vt:lpstr>
      <vt:lpstr>Experiment 2 Formula  </vt:lpstr>
      <vt:lpstr>Experiment 2 Formula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yixuan cao</dc:creator>
  <cp:lastModifiedBy>yixuan cao</cp:lastModifiedBy>
  <cp:revision>226</cp:revision>
  <dcterms:created xsi:type="dcterms:W3CDTF">2019-10-29T03:38:26Z</dcterms:created>
  <dcterms:modified xsi:type="dcterms:W3CDTF">2019-11-04T03:10:43Z</dcterms:modified>
</cp:coreProperties>
</file>