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wanth Kalavakunta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3347-6B7D-40DD-B909-96D9A9DCE0B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E1D11-BA89-4E4F-880D-801C21D300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6E21-4F0E-4EB8-A12E-5AD9E9195B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B919-1A6C-440E-A1A5-D9BEB63017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mailto:KY21CSB0A25@STUDENT.NITW.AC.IN" TargetMode="External"/><Relationship Id="rId1" Type="http://schemas.openxmlformats.org/officeDocument/2006/relationships/hyperlink" Target="mailto:VR21CSB0A65@STUDENT.NITW.AC.I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630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655" y="533400"/>
            <a:ext cx="7744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AMUSEMENT PARK DATABASE MANAGEMENT SYSTEM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TICKET : </a:t>
            </a:r>
            <a:r>
              <a:rPr lang="en-IN" sz="1800" dirty="0"/>
              <a:t>This table provides about cost of packages and their details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         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-  Package 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(PRIMARY KEY)</a:t>
            </a:r>
            <a:endParaRPr lang="en-IN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Package Name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Total Cost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User ID(FOREGIN KEY)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--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MEMBERS :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This table provides about Members are coming to park.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Attributes : 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MEMBERS_ID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TOTALCOST          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FIRSTNAME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LASTNAME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COST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STUDENT_ID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TYPE 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Date of Birth(DOB)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USER_ID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  <a:endParaRPr lang="en-IN" sz="28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1295400"/>
            <a:ext cx="3856054" cy="1120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405433"/>
            <a:ext cx="4282811" cy="184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SUMMARY : </a:t>
            </a:r>
            <a:r>
              <a:rPr lang="en-IN" sz="1800" dirty="0"/>
              <a:t>This table provides about summary of cost of package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b="1" dirty="0"/>
              <a:t>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 -  Grand Total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-  FINAL COST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-  TAX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-  VOUCHERS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-  USER ID (FOREIGN KEY)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PAYMENT : </a:t>
            </a:r>
            <a:r>
              <a:rPr lang="en-IN" sz="1800" dirty="0"/>
              <a:t>This table provides payment details(</a:t>
            </a:r>
            <a:r>
              <a:rPr lang="en-IN" sz="1800" dirty="0" err="1"/>
              <a:t>id,status,pay</a:t>
            </a:r>
            <a:r>
              <a:rPr lang="en-IN" sz="1800" dirty="0"/>
              <a:t> through..)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         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-  Payment ID(PRIMARY KEY)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Payment Status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Grand Total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UPI ID(FOREIGN KEY)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CARD ID(FOREIGN KEY)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USER ID(FOREIGN KEY)</a:t>
            </a: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  <a:endParaRPr lang="en-IN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1676400"/>
            <a:ext cx="3955123" cy="1204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991047"/>
            <a:ext cx="3871295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UPI APP : </a:t>
            </a:r>
            <a:r>
              <a:rPr lang="en-IN" sz="1800" dirty="0"/>
              <a:t>details of UPI of users account.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b="1" dirty="0"/>
              <a:t>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-  UPI ID(PK)    -  BANK NAME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 TRANSACTION ID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TIME_STAMP  -  PAYMENT ID(FK)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 PHONE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CARD : </a:t>
            </a:r>
            <a:r>
              <a:rPr lang="en-IN" sz="1800" dirty="0"/>
              <a:t>Card details of Users account.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b="1" dirty="0"/>
              <a:t>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-  CARD NO.(PK)     - FIRSTNAME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 LASTNAME       -  TYPE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 CVV              -  EXPIRY DATE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 PAYMENT ID(FK)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TICKET DETAILS : </a:t>
            </a:r>
            <a:r>
              <a:rPr lang="en-IN" sz="1800" dirty="0"/>
              <a:t>All details of Successful details sent to your respective phone no.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Attributes :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 USER ID(PK,FK)  - PAYMENTID(FK)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-  DETAILS   -  PHONE</a:t>
            </a: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  <a:endParaRPr lang="en-IN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850" y="1447800"/>
            <a:ext cx="4038950" cy="1333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29" y="3264263"/>
            <a:ext cx="4038950" cy="1592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640" y="5356770"/>
            <a:ext cx="5075360" cy="1044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600" dirty="0"/>
              <a:t>  </a:t>
            </a:r>
            <a:r>
              <a:rPr lang="en-IN" sz="8000" dirty="0"/>
              <a:t>--  </a:t>
            </a:r>
            <a:r>
              <a:rPr lang="en-IN" sz="8000" b="1" u="sng" dirty="0"/>
              <a:t>CUSTOMER : </a:t>
            </a:r>
            <a:endParaRPr lang="en-IN" sz="8000" b="1" u="sng" dirty="0"/>
          </a:p>
          <a:p>
            <a:pPr marL="0" indent="0">
              <a:buNone/>
            </a:pPr>
            <a:r>
              <a:rPr lang="en-IN" sz="8000" dirty="0"/>
              <a:t>              -  </a:t>
            </a:r>
            <a:r>
              <a:rPr lang="en-US" sz="8000" dirty="0"/>
              <a:t>EMAIL_ID -&gt; DOB, LASTNAME, FIRSTNAME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Here, there are no partial and transitive dependencies and </a:t>
            </a:r>
            <a:r>
              <a:rPr lang="en-US" sz="8000" dirty="0" err="1"/>
              <a:t>email_id</a:t>
            </a:r>
            <a:r>
              <a:rPr lang="en-US" sz="8000" dirty="0"/>
              <a:t> is the          primary key and email ID is the candidate or the super key. Hence it is in the BCNF. 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--  </a:t>
            </a:r>
            <a:r>
              <a:rPr lang="en-US" sz="8000" b="1" u="sng" dirty="0"/>
              <a:t>CUSTOMER PHONE:</a:t>
            </a:r>
            <a:endParaRPr lang="en-US" sz="8000" b="1" u="sng" dirty="0"/>
          </a:p>
          <a:p>
            <a:pPr marL="0" indent="0">
              <a:buNone/>
            </a:pPr>
            <a:r>
              <a:rPr lang="en-US" sz="8000" dirty="0"/>
              <a:t>             -  PHONE -&gt; EMAIL_ID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 -  EMAIL_ID -&gt; PHONE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Here, the primary key is PHONE, and EMAIL_ID is a foreign key referencing the EMAIL_ID attribute in the CUSTOMER table. Since both functional dependencies are fully dependent on the primary key, the table is already in BCNF form.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--  </a:t>
            </a:r>
            <a:r>
              <a:rPr lang="en-US" sz="8000" b="1" u="sng" dirty="0"/>
              <a:t>VIEW :</a:t>
            </a:r>
            <a:endParaRPr lang="en-US" sz="8000" b="1" u="sng" dirty="0"/>
          </a:p>
          <a:p>
            <a:pPr marL="0" indent="0">
              <a:buNone/>
            </a:pPr>
            <a:r>
              <a:rPr lang="en-US" sz="8000" dirty="0"/>
              <a:t>            -  EMAIL_ID -&gt; PARK_ID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-  PARK_ID -&gt; EMAIL_ID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Here, both dependencies are trivial and also, the table only has two attributes, so it is already in BCNF form.</a:t>
            </a:r>
            <a:endParaRPr lang="en-US" sz="8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AMUSEMENT PARK : </a:t>
            </a:r>
            <a:endParaRPr lang="en-IN" sz="2000" b="1" u="sng" dirty="0"/>
          </a:p>
          <a:p>
            <a:pPr marL="0" indent="0">
              <a:buNone/>
            </a:pPr>
            <a:r>
              <a:rPr lang="en-IN" sz="2000" dirty="0"/>
              <a:t>          -  PARK_ID → LOCATION, BOOKING_DATE, PICK_DATE, PARK_NAME,   STARTTIME, ENDTIME, ENQUIRY_NO, RIDE_ID, RESTAURANT_ID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-  RIDE_ID → PARK_ID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-  RESTAURANT_ID → PARK_ID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--  </a:t>
            </a:r>
            <a:r>
              <a:rPr lang="en-US" sz="2000" b="1" u="sng" dirty="0"/>
              <a:t>RIDE : 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          -  RIDE_ID -&gt; RIDE_NAME, TYPE,RIDE_PICS,DURATION,COST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--  </a:t>
            </a:r>
            <a:r>
              <a:rPr lang="en-US" sz="2000" b="1" u="sng" dirty="0"/>
              <a:t>RESTAURANTS : 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         -  RESTAURANT_ID -&gt; NAME,ITEMNAME,ITEMCOST,PHONE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200" dirty="0"/>
              <a:t>--  </a:t>
            </a:r>
            <a:r>
              <a:rPr lang="en-IN" sz="2200" b="1" u="sng" dirty="0"/>
              <a:t>USER : </a:t>
            </a:r>
            <a:endParaRPr lang="en-IN" sz="2200" b="1" u="sng" dirty="0"/>
          </a:p>
          <a:p>
            <a:pPr marL="0" indent="0">
              <a:buNone/>
            </a:pPr>
            <a:r>
              <a:rPr lang="en-IN" sz="2200" dirty="0"/>
              <a:t>          -    </a:t>
            </a:r>
            <a:r>
              <a:rPr lang="en-US" sz="2200" dirty="0"/>
              <a:t>USER_ID → EMAIL_ID, PARK_ID, FIRSTNAME, LASTNAME, DOB, PHONE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-    PARK_ID → No non-trivial functional dependencies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USER_ID determines every attributes in this table.so User Id is candidate key.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RHS is a candidate key . So , Given FD’s are in BCNF form.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--  </a:t>
            </a:r>
            <a:r>
              <a:rPr lang="en-US" sz="2200" b="1" u="sng" dirty="0"/>
              <a:t>FEEDBACK : </a:t>
            </a:r>
            <a:endParaRPr lang="en-US" sz="2200" b="1" u="sng" dirty="0"/>
          </a:p>
          <a:p>
            <a:pPr marL="0" indent="0">
              <a:buNone/>
            </a:pPr>
            <a:r>
              <a:rPr lang="en-US" sz="2200" dirty="0"/>
              <a:t>         -  USER_ID → COMMENTS, RATING, RIDE_NAME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Here , USER ID is primary key of user table. so it uniquely determines the comments, rating, and ride name associated with that user. Therefore, the table is already in BCNF.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--  </a:t>
            </a:r>
            <a:r>
              <a:rPr lang="en-US" sz="2200" b="1" u="sng" dirty="0"/>
              <a:t>TICKET :</a:t>
            </a:r>
            <a:endParaRPr lang="en-US" sz="2200" b="1" u="sng" dirty="0"/>
          </a:p>
          <a:p>
            <a:pPr marL="0" indent="0">
              <a:buNone/>
            </a:pPr>
            <a:r>
              <a:rPr lang="en-US" sz="2200" dirty="0"/>
              <a:t>         -   PACKAGE_ID → PACKAGE_NAME, TOTAL_COST, USER_ID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Since the TICKET table only has one functional </a:t>
            </a:r>
            <a:r>
              <a:rPr lang="en-US" sz="2200" dirty="0" err="1"/>
              <a:t>dependency,it</a:t>
            </a:r>
            <a:r>
              <a:rPr lang="en-US" sz="2200" dirty="0"/>
              <a:t> is already in BCNF form.</a:t>
            </a:r>
            <a:endParaRPr lang="en-US" sz="22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MEMBERS : </a:t>
            </a:r>
            <a:endParaRPr lang="en-IN" sz="2000" b="1" u="sng" dirty="0"/>
          </a:p>
          <a:p>
            <a:pPr marL="0" indent="0">
              <a:buNone/>
            </a:pPr>
            <a:r>
              <a:rPr lang="en-IN" sz="2000" dirty="0"/>
              <a:t>          -  </a:t>
            </a:r>
            <a:r>
              <a:rPr lang="en-US" sz="2000" dirty="0"/>
              <a:t>MEMBERS_ID → TOTALCOST, FIRSTNAME, LASTNAME, COST, STUDENT_ID, TYPE, DOB, USER_ID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-  USER_ID → MEMBERS_ID</a:t>
            </a:r>
            <a:r>
              <a:rPr lang="en-IN" sz="2000" dirty="0"/>
              <a:t>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Members Id determines every attribute in the given table. So , Members 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Is primary key in this table(candidate key).RHS is candidate key(BCNF). So,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Given FD’s is present in BCNF form.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SUMMARY : </a:t>
            </a:r>
            <a:br>
              <a:rPr lang="en-IN" sz="2000" dirty="0"/>
            </a:br>
            <a:r>
              <a:rPr lang="en-IN" sz="2000" dirty="0"/>
              <a:t>          -   </a:t>
            </a:r>
            <a:r>
              <a:rPr lang="en-US" sz="2000" dirty="0"/>
              <a:t>USER_ID -&gt; FINAL_COST, TAX, VOUCHERS, GRAND_TOTAL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indicates that the final cost, tax, vouchers, and grand total for each entry in the SUMMARY table are determined by the user ID associated with that entry. So , User Id determines every attribute .</a:t>
            </a:r>
            <a:r>
              <a:rPr lang="en-IN" sz="2000" dirty="0"/>
              <a:t> Given FD’s is present in BCNF form.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PAYMENT : </a:t>
            </a:r>
            <a:endParaRPr lang="en-IN" sz="2000" b="1" u="sng" dirty="0"/>
          </a:p>
          <a:p>
            <a:pPr marL="0" indent="0">
              <a:buNone/>
            </a:pPr>
            <a:r>
              <a:rPr lang="en-IN" sz="2000" dirty="0"/>
              <a:t>         -  PAYMENT_ID -&gt; PAYMENT_STATUS, GRAND_TOTAL, UPI_ID,CARD_ID, USER_ID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-  UPI_ID -&gt; USER_ID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-  CARD_ID -&gt; USER_ID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Payment ID uniquely determines every attributes in this given table. Payment Id is primary key and candidate key also . RHS is Candidate key . So , this Given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FD’s is in BCNF form.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--   </a:t>
            </a:r>
            <a:r>
              <a:rPr lang="en-IN" sz="2000" b="1" u="sng" dirty="0"/>
              <a:t>UPI APP :</a:t>
            </a:r>
            <a:endParaRPr lang="en-IN" sz="2000" b="1" u="sng" dirty="0"/>
          </a:p>
          <a:p>
            <a:pPr marL="0" indent="0">
              <a:buNone/>
            </a:pPr>
            <a:r>
              <a:rPr lang="en-IN" sz="2000" dirty="0"/>
              <a:t>        -   </a:t>
            </a:r>
            <a:r>
              <a:rPr lang="en-US" sz="2000" dirty="0"/>
              <a:t>UPI_ID -&gt; BANK_NAME, TRANSACTION_ID, TIME_STAMP, PAYMENT_ID, PHONE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Assuming that each payment has only one corresponding UPI transaction, and each UPI transaction has only one corresponding payment . UPI 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Is candidate key . So , it is in BCNF.</a:t>
            </a: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--   </a:t>
            </a:r>
            <a:r>
              <a:rPr lang="en-IN" sz="2000" b="1" u="sng" dirty="0"/>
              <a:t>CARD : </a:t>
            </a:r>
            <a:endParaRPr lang="en-IN" sz="2000" b="1" u="sng" dirty="0"/>
          </a:p>
          <a:p>
            <a:pPr marL="0" indent="0">
              <a:buNone/>
            </a:pPr>
            <a:r>
              <a:rPr lang="en-IN" sz="2000" dirty="0"/>
              <a:t>         - </a:t>
            </a:r>
            <a:r>
              <a:rPr lang="en-US" sz="2000" dirty="0"/>
              <a:t>CARD_NO → FIRSTNAME, LASTNAME, TYPE, CVV, EXPIRY_DATE, PAYMENT_ID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candidate keys (CARD_NO,PAYMENT_ID) are present, and all non-prime attributes are fully functionally dependent on the keys. Hence, the table is in BCNF.</a:t>
            </a:r>
            <a:endParaRPr lang="en-US" sz="2000" dirty="0"/>
          </a:p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TICKET DETAILS : </a:t>
            </a:r>
            <a:endParaRPr lang="en-IN" sz="2000" b="1" u="sng" dirty="0"/>
          </a:p>
          <a:p>
            <a:pPr marL="0" indent="0">
              <a:buNone/>
            </a:pPr>
            <a:r>
              <a:rPr lang="en-IN" sz="2000" dirty="0"/>
              <a:t>         -  </a:t>
            </a:r>
            <a:r>
              <a:rPr lang="en-US" sz="2000" dirty="0"/>
              <a:t>USER_ID -&gt; PAYMENT_ID, DETAILS, PHONE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-  PAYMENT_ID -&gt; (all other attributes)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candidate keys (user ID) are present, and all non-prime attributes are fully functionally dependent on the keys . All Attributes are already declared in before table. Hence, the table is in BCNF.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/>
              <a:t>-- Customer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CUSTOMER VALUES('abc@gmail.com', TO_DATE('1990-01-01', 'YYYY-MM-DD'), 'Kumar', 'Amit');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 VALUES('xyz@gmail.com', TO_DATE('1991-02-02', 'YYYY-MM-DD'), 'Sharma', 'Ajay');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 VALUES('pqr@gmail.com', TO_DATE('1992-03-03', 'YYYY-MM-DD'), 'Gupta', 'Amit');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 VALUES('def@gmail.com', TO_DATE('1993-04-04', 'YYYY-MM-DD'), 'Sinha', 'Ajay');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 VALUES('ghi@gmail.com', TO_DATE('1994-05-05', 'YYYY-MM-DD'), 'Singh', 'Amit');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-- </a:t>
            </a:r>
            <a:r>
              <a:rPr lang="en-IN" sz="2000" b="1" dirty="0" err="1"/>
              <a:t>Customer_Phone</a:t>
            </a:r>
            <a:r>
              <a:rPr lang="en-IN" sz="2000" b="1" dirty="0"/>
              <a:t>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CUSTOMER_PHONE VALUES('9876543210', 'abc@gmail.com');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CUSTOMER_PHONE VALUES('1234567890', 'xyz@gmail.com');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CUSTOMER_PHONE VALUES('2345678901', 'pqr@gmail.com');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CUSTOMER_PHONE VALUES('3456789012', 'def@gmail.com');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CUSTOMER_PHONE VALUES('4567890123', 'ghi@gmail.com');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1800" dirty="0"/>
              <a:t>PROJECT NAME:</a:t>
            </a:r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 </a:t>
            </a:r>
            <a:r>
              <a:rPr lang="en-IN" sz="3600" b="1" u="sng" dirty="0"/>
              <a:t>AMUSEMENT PARK DATABASE MANAGEMENT SYSTEM</a:t>
            </a:r>
            <a:endParaRPr lang="en-IN" sz="1800" b="1" u="sng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TEAM OF THE PROJECT</a:t>
            </a:r>
            <a:r>
              <a:rPr lang="en-IN" sz="1800" u="sng" dirty="0"/>
              <a:t>:</a:t>
            </a:r>
            <a:endParaRPr lang="en-IN" sz="1800" u="sng" dirty="0"/>
          </a:p>
          <a:p>
            <a:pPr>
              <a:buAutoNum type="arabicPeriod"/>
            </a:pPr>
            <a:r>
              <a:rPr lang="en-IN" sz="1600" dirty="0"/>
              <a:t>NAME            :  </a:t>
            </a:r>
            <a:r>
              <a:rPr lang="en-US" altLang="en-IN" sz="1600" dirty="0"/>
              <a:t>M AJAY KUMAR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        ROLL NO.      :  </a:t>
            </a:r>
            <a:r>
              <a:rPr lang="en-IN" sz="1600" b="1" dirty="0"/>
              <a:t>21</a:t>
            </a:r>
            <a:r>
              <a:rPr lang="en-US" altLang="en-IN" sz="1600" b="1" dirty="0"/>
              <a:t>EEB0B37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        G-MAIL         :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US" altLang="en-IN" sz="1600" b="1" dirty="0">
                <a:hlinkClick r:id="rId1"/>
              </a:rPr>
              <a:t>ma</a:t>
            </a:r>
            <a:r>
              <a:rPr lang="en-IN" sz="1600" b="1" dirty="0">
                <a:hlinkClick r:id="rId1"/>
              </a:rPr>
              <a:t>21</a:t>
            </a:r>
            <a:r>
              <a:rPr lang="en-US" altLang="en-IN" sz="1600" b="1" dirty="0">
                <a:hlinkClick r:id="rId1"/>
              </a:rPr>
              <a:t>EE</a:t>
            </a:r>
            <a:r>
              <a:rPr lang="en-IN" sz="1600" b="1" dirty="0">
                <a:hlinkClick r:id="rId1"/>
              </a:rPr>
              <a:t>B0</a:t>
            </a:r>
            <a:r>
              <a:rPr lang="en-US" altLang="en-IN" sz="1600" b="1" dirty="0">
                <a:hlinkClick r:id="rId1"/>
              </a:rPr>
              <a:t>B37</a:t>
            </a:r>
            <a:r>
              <a:rPr lang="en-IN" sz="1600" b="1" dirty="0">
                <a:hlinkClick r:id="rId1"/>
              </a:rPr>
              <a:t>@STUDENT.NITW.AC.IN</a:t>
            </a:r>
            <a:endParaRPr lang="en-IN" sz="1600" b="1" dirty="0"/>
          </a:p>
          <a:p>
            <a:pPr>
              <a:buAutoNum type="arabicPeriod" startAt="2"/>
            </a:pPr>
            <a:r>
              <a:rPr lang="en-IN" sz="1600" dirty="0"/>
              <a:t>NAME            : </a:t>
            </a:r>
            <a:r>
              <a:rPr lang="en-US" altLang="en-IN" sz="1600" dirty="0"/>
              <a:t> </a:t>
            </a:r>
            <a:r>
              <a:rPr lang="en-US" altLang="en-IN" sz="1600" b="1" dirty="0"/>
              <a:t>K </a:t>
            </a:r>
            <a:r>
              <a:rPr lang="en-IN" sz="1600" b="1" dirty="0"/>
              <a:t> </a:t>
            </a:r>
            <a:r>
              <a:rPr lang="en-US" altLang="en-IN" sz="1600" b="1" dirty="0"/>
              <a:t>MANOJ 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        ROLL NO.      :  </a:t>
            </a:r>
            <a:r>
              <a:rPr lang="en-IN" sz="1600" b="1" dirty="0"/>
              <a:t>21</a:t>
            </a:r>
            <a:r>
              <a:rPr lang="en-US" altLang="en-IN" sz="1600" b="1" dirty="0"/>
              <a:t>EEB0B45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        G-MAIL         :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          </a:t>
            </a:r>
            <a:r>
              <a:rPr lang="en-US" altLang="en-IN" sz="1600" b="1" dirty="0">
                <a:hlinkClick r:id="rId2"/>
              </a:rPr>
              <a:t>mk</a:t>
            </a:r>
            <a:r>
              <a:rPr lang="en-IN" sz="1600" b="1" dirty="0">
                <a:hlinkClick r:id="rId2"/>
              </a:rPr>
              <a:t>21</a:t>
            </a:r>
            <a:r>
              <a:rPr lang="en-US" altLang="en-IN" sz="1600" b="1" dirty="0">
                <a:hlinkClick r:id="rId2"/>
              </a:rPr>
              <a:t>EE</a:t>
            </a:r>
            <a:r>
              <a:rPr lang="en-IN" sz="1600" b="1" dirty="0">
                <a:hlinkClick r:id="rId2"/>
              </a:rPr>
              <a:t>B0</a:t>
            </a:r>
            <a:r>
              <a:rPr lang="en-US" altLang="en-IN" sz="1600" b="1" dirty="0">
                <a:hlinkClick r:id="rId2"/>
              </a:rPr>
              <a:t>B45</a:t>
            </a:r>
            <a:r>
              <a:rPr lang="en-IN" sz="1600" b="1" dirty="0">
                <a:hlinkClick r:id="rId2"/>
              </a:rPr>
              <a:t>@STUDENT.NITW.AC.IN</a:t>
            </a:r>
            <a:endParaRPr lang="en-IN" sz="1600" b="1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View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VIEW1 VALUES('abc@gmail.com', 1);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VIEW1 VALUES('xyz@gmail.com', 2);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VIEW1 VALUES('pqr@gmail.com', 3);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VIEW1 VALUES('def@gmail.com', 4);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VIEW1 VALUES('ghi@gmail.com', 5);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 err="1"/>
              <a:t>Amusement_Park</a:t>
            </a:r>
            <a:r>
              <a:rPr lang="en-IN" sz="2000" b="1" dirty="0"/>
              <a:t>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(1, 'Delhi','15 JAN 2023', '16 JAN 2023', 'Agra Fort', '10:00:00 AM', '6:00:00 PM', '123456', 1, 1);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(2, 'Mumbai','17-06-2023','18-06-2023','Taj Mahal', '10:00:00 AM', '6:00:00 PM', '789012', 2, 2);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(3, 'Bangalore', TO_DATE('2023-06-19', 'YYYY-MM-DD'), TO_DATE('2023-06-20', 'YYYY-MM-DD'), 'Mysore Palace', '10:00:00 AM', '6:00:00 PM', '345678', 3, 3);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(4, 'Chennai', TO_DATE('2023-06-21', 'YYYY-MM-DD'), TO_DATE('2023-06-22', 'YYYY-MM-DD'), '</a:t>
            </a:r>
            <a:r>
              <a:rPr lang="en-IN" sz="2000" dirty="0" err="1"/>
              <a:t>Brihadeeswarar</a:t>
            </a:r>
            <a:r>
              <a:rPr lang="en-IN" sz="2000" dirty="0"/>
              <a:t> Temple', '10:00:00 AM', '6:00:00 PM', '987654', 4, 4);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(5, 'Kolkata', TO_DATE('2023-06-23', 'YYYY-MM-DD'), TO_DATE('2023-06-24', 'YYYY-MM-DD'), 'Victoria Memorial', '10:00:00 AM', '6:00:00 PM', '654321', 5, 5);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dirty="0"/>
              <a:t>-- </a:t>
            </a:r>
            <a:r>
              <a:rPr lang="en-IN" sz="2300" b="1" dirty="0"/>
              <a:t>Restaurant table :</a:t>
            </a:r>
            <a:endParaRPr lang="en-IN" sz="2300" b="1" dirty="0"/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(1, 'Taj Mahal Restaurant', 'Indian', 'Chicken Tikka Masala', 200, '9876543210');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(2, 'Mysore Palace Restaurant', 'Indian', 'Dosa', 100, '1234567890');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(3, '</a:t>
            </a:r>
            <a:r>
              <a:rPr lang="en-IN" sz="2300" dirty="0" err="1"/>
              <a:t>Brihadeeswarar</a:t>
            </a:r>
            <a:r>
              <a:rPr lang="en-IN" sz="2300" dirty="0"/>
              <a:t> Temple Restaurant', 'Indian', 'Biryani', 150, '2345678901');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(4, 'Victoria Memorial Restaurant', 'Indian', 'Naan', 50, '3456789012');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(5, 'Agra Fort Restaurant', 'Indian', 'Samosa', 25, '4567890123');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-- </a:t>
            </a:r>
            <a:r>
              <a:rPr lang="en-IN" sz="2300" b="1" dirty="0"/>
              <a:t>User table :</a:t>
            </a:r>
            <a:endParaRPr lang="en-IN" sz="2300" b="1" dirty="0"/>
          </a:p>
          <a:p>
            <a:pPr marL="0" indent="0">
              <a:buNone/>
            </a:pPr>
            <a:r>
              <a:rPr lang="en-IN" sz="2300" dirty="0"/>
              <a:t>INSERT INTO USER1 VALUES('abc@gmail.com', 'abc@gmail.com', 1, 'Amit', 'Kumar', '1990-01-01', '9876543210');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INTO USER1 VALUES('xyz@gmail.com', 'xyz@gmail.com', 2, 'Ajay', 'Sharma', '1991-02-02', '1234567890');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INTO USER1 VALUES('pqr@gmail.com', 'pqr@gmail.com', 3, 'Amit', 'Gupta', '1992-03-03', '2345678901');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INTO USER1 VALUES('def@gmail.com', 'def@gmail.com', 4, 'Ajay', 'Sinha', '1993-04-04', '3456789012');</a:t>
            </a:r>
            <a:endParaRPr lang="en-IN" sz="2300" dirty="0"/>
          </a:p>
          <a:p>
            <a:pPr marL="0" indent="0">
              <a:buNone/>
            </a:pPr>
            <a:r>
              <a:rPr lang="en-IN" sz="2300" dirty="0"/>
              <a:t>INSERT </a:t>
            </a:r>
            <a:r>
              <a:rPr lang="en-IN" sz="2000" dirty="0"/>
              <a:t>INTO USER1 VALUES('ghi@gmail.com', 'ghi@gmail.com', 5, 'Amit', 'Singh', '1994-05-05', '4567890129');</a:t>
            </a: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Feedback1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FEEDBACK1 VALUES('This ride was amazing!', 5, 'Roller Coaster', 'abc@gmail.com');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FEEDBACK1 VALUES('This ride was a bit too scary for me.', 3, 'Bumper Cars', 'xyz@gmail.com');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FEEDBACK1 VALUES('This ride was perfect for my kids.', 4, 'Tea Cups', 'pqr@gmail.com');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FEEDBACK1 VALUES('This ride was a bit too wet for me.', 2, 'Water Slide', 'def@gmail.com');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FEEDBACK1 VALUES('This ride was very relaxing.', 5, 'Lazy River', 'ghi@gmail.com');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Members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MEMBERS VALUES(1, 1000, 'Amit', 'Kumar', 500, '1234567890', 'Adult', DATE '1990-01-01', 'abc@gmail.com');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MEMBERS VALUES(2, 1500, 'Ajay', 'Sharma', 1000, '2345678901', 'Student', DATE'1991-02-02', 'xyz@gmail.com');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MEMBERS VALUES(3, 2000, 'Amit', 'Gupta', 1500, '3456789012', 'Senior Citizen', DATE'1992-03-03', 'pqr@gmail.com');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MEMBERS VALUES(4, 2500, 'Ajay', 'Sinha', 2000, '4567890123', 'Disabled', DATE'1993-04-04', 'def@gmail.com');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MEMBERS VALUES(5, 3000, 'Amit', 'Singh', 2500, '5678901234', 'Group', DATE'1994-05-05', 'ghi@gmail.com');</a:t>
            </a: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Ride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RIDE VALUES(1, 'Roller Coaster', 'Thrill Ride', 'R1',3,10);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RIDE VALUES(2, 'Bumper Cars', 'Family Ride', 'R2', 2, 5);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RIDE VALUES(3, 'Tea Cups', 'Kiddie Ride', 'R3', 1, 2);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RIDE VALUES(4, 'Water Slide', 'Water Ride', 'R4', 3, 3);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RIDE VALUES(5, 'Lazy River', 'Water Ride', 'R5', 4, 4);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Ticket table :</a:t>
            </a: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INSERT INTO TICKET VALUES(1, 'Basic Package', 1000, 'abc@gmail.com');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TICKET VALUES(2, 'Premium Package', 1500, 'xyz@gmail.com');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TICKET VALUES(3, 'Deluxe Package', 2000, 'pqr@gmail.com');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TICKET VALUES(4, 'Platinum Package', 2500, 'def@gmail.com');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INSERT INTO TICKET VALUES(5, 'VIP Package', 3000, 'ghi@gmail.com');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-- </a:t>
            </a:r>
            <a:r>
              <a:rPr lang="en-US" sz="2000" b="1" dirty="0"/>
              <a:t>Summary table 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INSERT INTO SUMMARY VALUES('abc@gmail.com', 1100, 100, '100', 1200);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SUMMARY VALUES('xyz@gmail.com', 1600, 150, '200', 1850);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SUMMARY VALUES('pqr@gmail.com', 2100, 200, '300', 2400);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SUMMARY VALUES('def@gmail.com', 2600, 250, '400', 2850);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SUMMARY VALUES('ghi@gmail.com', 3100, 300, '500', 3600);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 </a:t>
            </a:r>
            <a:r>
              <a:rPr lang="en-US" sz="2000" b="1" dirty="0"/>
              <a:t>Payment table 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INSERT INTO PAYMENT VALUES(1, 'Success', 1200, 1, null, 'abc@gmail.com');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PAYMENT VALUES(2, 'Success', 1850, null, 2, 'xyz@gmail.com');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PAYMENT VALUES(3, 'Success', 2400, null, null, 'pqr@gmail.com');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PAYMENT VALUES(4, 'Success', 2850, null, 3, 'def@gmail.com');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INSERT INTO PAYMENT VALUES(5, 'Success', 3600, null, null, 'ghi@gmail.com');</a:t>
            </a:r>
            <a:endParaRPr lang="en-IN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/>
              <a:t>UPI_APP table : </a:t>
            </a:r>
            <a:endParaRPr lang="en-IN" sz="1500" b="1" dirty="0"/>
          </a:p>
          <a:p>
            <a:pPr marL="0" indent="0">
              <a:buNone/>
            </a:pPr>
            <a:r>
              <a:rPr lang="en-IN" sz="1500" dirty="0"/>
              <a:t>INSERT INTO UPI_APP VALUES(1, 'ICICI Bank', '123456', '2023-05-15 10:00:00', 1, '9876543210');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UPI_APP VALUES(2, 'State Bank of India', '789012', '2023-05-16 10:00:00', 2, '1234567890');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UPI_APP VALUES(3, 'HDFC Bank', '345678', '2023-05-17 10:00:00', 3, '2345678901');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UPI_APP VALUES(4, 'Kotak Mahindra Bank', '987654', '2023-05-18 10:00:00', 4, '3456789012');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UPI_APP VALUES(5, 'Axis Bank', '654321', '2023-05-19 10:00:00', 5, '4567890123');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/>
              <a:t>Card table :</a:t>
            </a:r>
            <a:endParaRPr lang="en-IN" sz="1500" b="1" dirty="0"/>
          </a:p>
          <a:p>
            <a:pPr marL="0" indent="0">
              <a:buNone/>
            </a:pPr>
            <a:r>
              <a:rPr lang="en-IN" sz="1500" dirty="0"/>
              <a:t>INSERT INTO CARD VALUES(1234567890, 'Amit', 'Kumar', 'Visa', 123, '2023-12-31', 1);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CARD VALUES(2345678901, 'Ajay', 'Sharma', 'Mastercard', 456, '2024-12-31', 2);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CARD VALUES(3456789012, 'Amit', 'Gupta', 'American Express', 789, '2025-12-31', 3);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CARD VALUES(4567890123, 'Ajay', 'Sinha', 'Discover', 012, '2026-12-31', 4);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CARD VALUES(5678901234, 'Amit', 'Singh', 'JCB', 345, '2027-12-31', 5);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 err="1"/>
              <a:t>Ticket_Details</a:t>
            </a:r>
            <a:r>
              <a:rPr lang="en-IN" sz="1500" b="1" dirty="0"/>
              <a:t> table :</a:t>
            </a:r>
            <a:endParaRPr lang="en-IN" sz="1500" b="1" dirty="0"/>
          </a:p>
          <a:p>
            <a:pPr marL="0" indent="0">
              <a:buNone/>
            </a:pPr>
            <a:r>
              <a:rPr lang="en-IN" sz="1500" dirty="0"/>
              <a:t>INSERT INTO TICKET_DETAILS VALUES('abc@gmail.com', 1, '2 tickets for Roller Coaster', '9876543210');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TICKET_DETAILS VALUES('xyz@gmail.com', 2, '1 ticket for Bumper Cars and 1 ticket for Tea Cups', '1234567890');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TICKET_DETAILS VALUES('pqr@gmail.com', 3, '3 tickets for Water Slide', '2345678901');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TICKET_DETAILS VALUES('def@gmail.com', 4, '2 tickets for Lazy River', '3456789012');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INSERT INTO TICKET_DETAILS VALUES('ghi@gmail.com', 5, '1 ticket for Roller Coaster and 1 ticket for Bumper Cars', '4567890123');</a:t>
            </a:r>
            <a:endParaRPr lang="en-IN" sz="1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 . CONTENTS OF TABLE CUSTOMER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SQL CODE :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SELECT * FROM CUSTOMER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OUTPUT: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419600"/>
            <a:ext cx="3299746" cy="9983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2.PRINT ALL LINKED PHONES NUMBER OF ALL CUSTOMERS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SQL CODE: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SELECT FIRSTNAME,LASTNAME,PHONE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CUSTOMER,CUSTOMER_PHONE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CUSTOMER.EMAIL_ID = CUSTOMER_PHONE.EMAIL_ID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OUTPUT: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4777698"/>
            <a:ext cx="2316681" cy="96020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3. NUMBER OF CUSTOMERS WHO DID GIVE FEEDBACK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SQL CODE: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(SELECT * FROM USER1 UNIQUE)-(SELECT COUNT(USER_ID) FROM USER1,FEEDBACK1 WHERE USER1.USER_ID = FEEDBACK1.USER_ID)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COUNT(USER_ID) AS COUNT FROM USER1,FEEDBACK1 WHERE USER1.USER_ID= FEEDBACK1.USER_ID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OUTPUT: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495800"/>
            <a:ext cx="1295400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IN" b="1" u="sng" dirty="0"/>
              <a:t>SQL QUERIES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4 .WHAT DIFFERENT TYPE OF CARDS PRESENT WITH CUSTOMERS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SQL CODE 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CUSTOMER.FIRSTNAME,CARD.TYPE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CUSTOMER,CARD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CUSTOMER.FIRSTNAME=CARD.FIRSTNAME AND CUSTOMER.LASTNAME = CARD.LASTNAME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OUTPUT: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267200"/>
            <a:ext cx="28194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ABOUT THE PROJECT</a:t>
            </a:r>
            <a:endParaRPr lang="en-IN" sz="4000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9200" y="2286000"/>
            <a:ext cx="6934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-- The designed </a:t>
            </a:r>
            <a:r>
              <a:rPr lang="en-IN" sz="2000" b="1" dirty="0"/>
              <a:t>AMUSEMENT PARK DATABASE MANAGEMENT 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SYSTEM</a:t>
            </a:r>
            <a:r>
              <a:rPr lang="en-IN" sz="2000" dirty="0"/>
              <a:t> provides the data about :  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-&gt; </a:t>
            </a:r>
            <a:r>
              <a:rPr lang="en-IN" sz="1800" dirty="0"/>
              <a:t>Users who are registered to park applications.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2000" dirty="0"/>
              <a:t> -&gt; </a:t>
            </a:r>
            <a:r>
              <a:rPr lang="en-IN" sz="1800" dirty="0"/>
              <a:t>Feedbacks on particular rides registered by user.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800" dirty="0"/>
              <a:t>Different types of rides present in that park like :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b="1" dirty="0"/>
              <a:t>-</a:t>
            </a:r>
            <a:r>
              <a:rPr lang="en-IN" sz="1800" dirty="0"/>
              <a:t>  Land Rides</a:t>
            </a: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                  -  </a:t>
            </a:r>
            <a:r>
              <a:rPr lang="en-IN" sz="1800" dirty="0"/>
              <a:t>Water Rides ..etc.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600" dirty="0"/>
              <a:t>Payment details of each trip that has been successfully completed</a:t>
            </a:r>
            <a:r>
              <a:rPr lang="en-IN" sz="1800" dirty="0"/>
              <a:t>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800" dirty="0"/>
              <a:t>Details of Restaurants present in this park;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850521"/>
            <a:ext cx="7772400" cy="4495800"/>
          </a:xfrm>
          <a:prstGeom prst="rect">
            <a:avLst/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5.LIST ALL RESTAURANTS NAMES(UNQIUE) FROM ALL AMUSEMENT PARS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SQL CODE: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SELECT RESTAURANT_NAME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RESTAURANT,AMUSEMENT_PARK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RESTAURANT.RESTAURANT_ID = AMUSEMENT_PARK.RESTAURANT_ID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GROUP BY RESTAURANT_NAME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OUTPUT: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4572000"/>
            <a:ext cx="3581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21568"/>
            <a:ext cx="8229600" cy="521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3048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------------  THE END  ----------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61722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---------  THANK YOU  ---------</a:t>
            </a:r>
            <a:endParaRPr lang="en-I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655" y="533400"/>
            <a:ext cx="774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ENTITY RELATIONSHIP MODEL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39992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10167"/>
          </a:xfrm>
        </p:spPr>
      </p:pic>
      <p:sp>
        <p:nvSpPr>
          <p:cNvPr id="4" name="TextBox 3"/>
          <p:cNvSpPr txBox="1"/>
          <p:nvPr/>
        </p:nvSpPr>
        <p:spPr>
          <a:xfrm>
            <a:off x="699655" y="533400"/>
            <a:ext cx="774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RELATIONAL SCHEMA OF THE ER MODEL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7" y="76200"/>
            <a:ext cx="911788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  <a:endParaRPr lang="en-IN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CUSTOMER</a:t>
            </a:r>
            <a:r>
              <a:rPr lang="en-IN" sz="1800" b="1" dirty="0"/>
              <a:t> : </a:t>
            </a:r>
            <a:r>
              <a:rPr lang="en-IN" sz="1800" dirty="0"/>
              <a:t>This table provides the details of customer like :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b="1" dirty="0"/>
              <a:t> Attributes :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- Email ID (PRIMARY KEY)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- Date of Birth(DOB)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- First Name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- Last Name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CUSTOMER_PHONE :</a:t>
            </a:r>
            <a:r>
              <a:rPr lang="en-IN" sz="1800" dirty="0"/>
              <a:t> This table provides the phone numbers for given user like :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-  Phone (PRIMARY KEY)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Email ID(FOREIGN KEY)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VIEW :</a:t>
            </a:r>
            <a:r>
              <a:rPr lang="en-IN" sz="1800" dirty="0"/>
              <a:t> Relational table for viewing different parks by user.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-  Email ID(FOREIGN KEY)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Park ID(FOREIGN KEY)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1905000"/>
            <a:ext cx="2956816" cy="105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670324"/>
            <a:ext cx="4366638" cy="739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064845"/>
            <a:ext cx="4488569" cy="701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  </a:t>
            </a:r>
            <a:r>
              <a:rPr lang="en-IN" sz="1800" b="1" u="sng" dirty="0"/>
              <a:t>AMUSEMENT_PARK : </a:t>
            </a:r>
            <a:r>
              <a:rPr lang="en-IN" sz="1800" dirty="0"/>
              <a:t>This tables provides us details of park.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-  Park ID(PRIMARY KEY)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Location                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Booking Date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Pick Date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Park Name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Timings :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-  Opening Time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-  Closing Time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-  Enquiry Number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-  Ride ID(FOREIGN KEY)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-  Restaurant ID(FOREIGN KEY)</a:t>
            </a: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  <a:endParaRPr lang="en-IN" sz="28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2209800"/>
            <a:ext cx="4717189" cy="20956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RIDE : </a:t>
            </a:r>
            <a:r>
              <a:rPr lang="en-IN" sz="1800" dirty="0"/>
              <a:t>Ride tables provides about the types of rides and their cost per duration.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-  Ride ID(PRIMARY KEY)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Ride Name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Type        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Ride Pics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Duration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Cost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 </a:t>
            </a:r>
            <a:r>
              <a:rPr lang="en-IN" sz="1800" dirty="0"/>
              <a:t> </a:t>
            </a:r>
            <a:r>
              <a:rPr lang="en-IN" sz="1800" b="1" u="sng" dirty="0"/>
              <a:t>RESTAURANTS : </a:t>
            </a:r>
            <a:r>
              <a:rPr lang="en-IN" sz="1800" dirty="0"/>
              <a:t>This tables about restaurants and their menus in their park.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Attributes: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-  Restaurant ID (PRIMARY KEY)       -   Restaurant Name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Type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Item Name                 -  Item Cost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-  Phone Number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  <a:endParaRPr lang="en-IN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828800"/>
            <a:ext cx="2491956" cy="1325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648200"/>
            <a:ext cx="2865368" cy="14022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USER :</a:t>
            </a:r>
            <a:r>
              <a:rPr lang="en-IN" sz="1800" dirty="0"/>
              <a:t> User table the customer has login to this application for booking of tickets.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b="1" dirty="0"/>
              <a:t>Attributes :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          -  User 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(PRIMARY KEY)     </a:t>
            </a:r>
            <a:endParaRPr lang="en-IN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First Name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Last Name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Email ID(Unique)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Phone Number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Date of Birth(DOB)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Park ID(FOREIGN KEY)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Package ID(FOREIGN KEY)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--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FEEDBACK :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This table provides about Reviews and Ratings of Particular Rides.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Attributes : 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Comments     -  Ratings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Ride Name     -  User ID(FOREIGN KEY)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  <a:endParaRPr lang="en-IN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2049957"/>
            <a:ext cx="5257800" cy="1562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41" y="4876800"/>
            <a:ext cx="3901778" cy="10592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17334</Words>
  <Application>WPS Presentation</Application>
  <PresentationFormat>On-screen Show (4:3)</PresentationFormat>
  <Paragraphs>444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ABOUT THE PROJECT</vt:lpstr>
      <vt:lpstr>PowerPoint 演示文稿</vt:lpstr>
      <vt:lpstr>PowerPoint 演示文稿</vt:lpstr>
      <vt:lpstr>ENTITIES : </vt:lpstr>
      <vt:lpstr>ENTITIES : </vt:lpstr>
      <vt:lpstr>ENTITIES : </vt:lpstr>
      <vt:lpstr>ENTITIES : </vt:lpstr>
      <vt:lpstr>ENTITIES : </vt:lpstr>
      <vt:lpstr>ENTITIES : </vt:lpstr>
      <vt:lpstr>ENTITIES : 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SQL QUERIES</vt:lpstr>
      <vt:lpstr>SQL QUERIES</vt:lpstr>
      <vt:lpstr>SQL QUERIES</vt:lpstr>
      <vt:lpstr>SQL QUERIES </vt:lpstr>
      <vt:lpstr>SQL QUERIES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obert spud</dc:creator>
  <cp:lastModifiedBy>Mashapogu Ajay</cp:lastModifiedBy>
  <cp:revision>66</cp:revision>
  <dcterms:created xsi:type="dcterms:W3CDTF">2021-06-28T03:15:00Z</dcterms:created>
  <dcterms:modified xsi:type="dcterms:W3CDTF">2024-10-28T17:39:18Z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A1DF7CD544F84B318CD5F51E4F93CBEE_13</vt:lpwstr>
  </property>
  <property fmtid="{D5CDD505-2E9C-101B-9397-08002B2CF9AE}" pid="3" name="KSOProductBuildVer">
    <vt:lpwstr>1033-12.2.0.18607</vt:lpwstr>
  </property>
</Properties>
</file>