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62" r:id="rId2"/>
    <p:sldId id="256" r:id="rId3"/>
    <p:sldId id="264" r:id="rId4"/>
    <p:sldId id="265" r:id="rId5"/>
    <p:sldId id="257" r:id="rId6"/>
    <p:sldId id="263" r:id="rId7"/>
    <p:sldId id="258" r:id="rId8"/>
    <p:sldId id="259" r:id="rId9"/>
    <p:sldId id="260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98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65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5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78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301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637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64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07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486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55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003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201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01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77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39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01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6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64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rick.okacha@student.moringaschool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B1DB5-4BE1-46ED-86EE-BC7C1CE97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866" y="525517"/>
            <a:ext cx="6911685" cy="1471449"/>
          </a:xfrm>
        </p:spPr>
        <p:txBody>
          <a:bodyPr/>
          <a:lstStyle/>
          <a:p>
            <a:r>
              <a:rPr lang="en-US" sz="4000" dirty="0"/>
              <a:t>Tanzania Water Pump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913A1-0503-4E69-B851-A71995D82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8279618" cy="370139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8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Water Pump Functionality Modelling Project for the Ministry of Water, Tanzania. </a:t>
            </a:r>
          </a:p>
          <a:p>
            <a:pPr marL="0" indent="0" algn="just">
              <a:buNone/>
            </a:pPr>
            <a:endParaRPr lang="en-US" sz="20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by;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Erick .M.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Okacha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Data Scientist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Moringa School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Email: 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erick.okacha@student.moringaschool.com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Linkedin</a:t>
            </a:r>
            <a:r>
              <a:rPr lang="en-US" sz="24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Eric </a:t>
            </a:r>
            <a:r>
              <a:rPr lang="en-US" sz="24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Maiben</a:t>
            </a:r>
            <a:endParaRPr lang="en-US" sz="24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115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751D4-FDD2-421F-8400-9A7FD4F4D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48D29-FD33-4203-B2C3-1CBB336B4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6345260" cy="1504732"/>
          </a:xfrm>
        </p:spPr>
        <p:txBody>
          <a:bodyPr>
            <a:normAutofit/>
          </a:bodyPr>
          <a:lstStyle/>
          <a:p>
            <a:pPr algn="ctr"/>
            <a:r>
              <a:rPr lang="en-US" sz="5400" dirty="0"/>
              <a:t>Q&amp; A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418056-D435-4ED5-ACA9-4300D017D128}"/>
              </a:ext>
            </a:extLst>
          </p:cNvPr>
          <p:cNvSpPr txBox="1"/>
          <p:nvPr/>
        </p:nvSpPr>
        <p:spPr>
          <a:xfrm>
            <a:off x="609600" y="4897820"/>
            <a:ext cx="75989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Eric </a:t>
            </a:r>
            <a:r>
              <a:rPr lang="en-US" sz="2000" dirty="0" err="1">
                <a:solidFill>
                  <a:srgbClr val="0070C0"/>
                </a:solidFill>
              </a:rPr>
              <a:t>Maiben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Okacha</a:t>
            </a:r>
            <a:r>
              <a:rPr lang="en-US" sz="2000" dirty="0">
                <a:solidFill>
                  <a:srgbClr val="0070C0"/>
                </a:solidFill>
              </a:rPr>
              <a:t>- Data Scientist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Moringa School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Linkendin</a:t>
            </a:r>
            <a:r>
              <a:rPr lang="en-US" sz="2000" dirty="0">
                <a:solidFill>
                  <a:srgbClr val="0070C0"/>
                </a:solidFill>
              </a:rPr>
              <a:t> Profile : </a:t>
            </a:r>
            <a:r>
              <a:rPr lang="en-US" sz="2000" dirty="0" err="1">
                <a:solidFill>
                  <a:srgbClr val="0070C0"/>
                </a:solidFill>
              </a:rPr>
              <a:t>Maiben</a:t>
            </a:r>
            <a:r>
              <a:rPr lang="en-US" sz="2000" dirty="0">
                <a:solidFill>
                  <a:srgbClr val="0070C0"/>
                </a:solidFill>
              </a:rPr>
              <a:t> Eric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Email:eric.okacha@student.moringaschool.com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728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67407" y="1219200"/>
            <a:ext cx="7772400" cy="1470025"/>
          </a:xfrm>
        </p:spPr>
        <p:txBody>
          <a:bodyPr/>
          <a:lstStyle/>
          <a:p>
            <a:r>
              <a:rPr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Predictive Modeling for Water Pump Functionality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5475" y="2806261"/>
            <a:ext cx="6400800" cy="3384331"/>
          </a:xfrm>
        </p:spPr>
        <p:txBody>
          <a:bodyPr>
            <a:normAutofit/>
          </a:bodyPr>
          <a:lstStyle/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Objective: Predict water pump functionality to improve service delivery in rural Tanzania.</a:t>
            </a:r>
          </a:p>
          <a:p>
            <a:endParaRPr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Outcomes:</a:t>
            </a: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• Achieved 81% model </a:t>
            </a:r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  <a:latin typeface="+mj-lt"/>
              </a:rPr>
              <a:t>accuracy</a:t>
            </a: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• Identified high-risk pumps and regions</a:t>
            </a:r>
          </a:p>
          <a:p>
            <a:r>
              <a:rPr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• Enabled data-driven maintenance planning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DA5B0-8DF2-4F39-93F1-7D8733F2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Explatory</a:t>
            </a:r>
            <a:r>
              <a:rPr lang="en-US" dirty="0"/>
              <a:t>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7C829-DB41-48B0-9815-2657E835A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Analyzing our data we use Python </a:t>
            </a:r>
            <a:r>
              <a:rPr lang="en-US" dirty="0" err="1"/>
              <a:t>Liabraries-Pandas,Numpy,Matplotlib,Scikit</a:t>
            </a:r>
            <a:r>
              <a:rPr lang="en-US" dirty="0"/>
              <a:t> Learn and Seaborn</a:t>
            </a:r>
          </a:p>
          <a:p>
            <a:endParaRPr lang="en-US" dirty="0"/>
          </a:p>
          <a:p>
            <a:r>
              <a:rPr lang="en-US" dirty="0"/>
              <a:t>The Water Pump data is derived from the </a:t>
            </a:r>
            <a:r>
              <a:rPr lang="en-US" dirty="0" err="1"/>
              <a:t>DataDriven</a:t>
            </a:r>
            <a:r>
              <a:rPr lang="en-US" dirty="0"/>
              <a:t> open source platform for data science. </a:t>
            </a:r>
          </a:p>
          <a:p>
            <a:endParaRPr lang="en-US" dirty="0"/>
          </a:p>
          <a:p>
            <a:r>
              <a:rPr lang="en-US" dirty="0"/>
              <a:t>We check the relationship between pump functionality and number of waterpoints by plotting bar graphs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682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4734C-444A-409F-A704-C606A0F1C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C77305-34BF-402E-8D5B-89FBBDFF8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5769" y="2489200"/>
            <a:ext cx="5602487" cy="3530600"/>
          </a:xfrm>
        </p:spPr>
      </p:pic>
    </p:spTree>
    <p:extLst>
      <p:ext uri="{BB962C8B-B14F-4D97-AF65-F5344CB8AC3E}">
        <p14:creationId xmlns:p14="http://schemas.microsoft.com/office/powerpoint/2010/main" val="345996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578" y="609599"/>
            <a:ext cx="8098221" cy="556419"/>
          </a:xfrm>
        </p:spPr>
        <p:txBody>
          <a:bodyPr>
            <a:normAutofit fontScale="90000"/>
          </a:bodyPr>
          <a:lstStyle/>
          <a:p>
            <a:r>
              <a:rPr dirty="0"/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27890"/>
            <a:ext cx="8339959" cy="3264091"/>
          </a:xfrm>
        </p:spPr>
        <p:txBody>
          <a:bodyPr>
            <a:normAutofit/>
          </a:bodyPr>
          <a:lstStyle/>
          <a:p>
            <a:r>
              <a:rPr dirty="0"/>
              <a:t>Model Used: Random Forest Classifier</a:t>
            </a:r>
          </a:p>
          <a:p>
            <a:r>
              <a:rPr dirty="0"/>
              <a:t>Accuracy: 81%</a:t>
            </a:r>
          </a:p>
          <a:p>
            <a:r>
              <a:rPr dirty="0"/>
              <a:t>Key Metrics:</a:t>
            </a:r>
          </a:p>
          <a:p>
            <a:r>
              <a:rPr dirty="0"/>
              <a:t>• Functional – F1: 0.85 | Precision: 0.81 | Recall: 0.89</a:t>
            </a:r>
          </a:p>
          <a:p>
            <a:r>
              <a:rPr dirty="0"/>
              <a:t>• Needs Repair – F1: 0.41 | Precision: 0.55 | Recall: 0.33</a:t>
            </a:r>
          </a:p>
          <a:p>
            <a:r>
              <a:rPr dirty="0"/>
              <a:t>• Non-Functional – F1: 0.81 | Precision: 0.84 | Recall: 0.78</a:t>
            </a:r>
          </a:p>
          <a:p>
            <a:r>
              <a:rPr dirty="0"/>
              <a:t>Observation: 'Needs Repair' class is hardest to predict.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54451-1477-4B07-ACCB-E441A45EC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Perfomance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4F72070-3EE2-422C-9E72-AB0F2AC8157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5432817"/>
              </p:ext>
            </p:extLst>
          </p:nvPr>
        </p:nvGraphicFramePr>
        <p:xfrm>
          <a:off x="641130" y="2489199"/>
          <a:ext cx="7577960" cy="3943132"/>
        </p:xfrm>
        <a:graphic>
          <a:graphicData uri="http://schemas.openxmlformats.org/drawingml/2006/table">
            <a:tbl>
              <a:tblPr/>
              <a:tblGrid>
                <a:gridCol w="1894490">
                  <a:extLst>
                    <a:ext uri="{9D8B030D-6E8A-4147-A177-3AD203B41FA5}">
                      <a16:colId xmlns:a16="http://schemas.microsoft.com/office/drawing/2014/main" val="3114793384"/>
                    </a:ext>
                  </a:extLst>
                </a:gridCol>
                <a:gridCol w="1894490">
                  <a:extLst>
                    <a:ext uri="{9D8B030D-6E8A-4147-A177-3AD203B41FA5}">
                      <a16:colId xmlns:a16="http://schemas.microsoft.com/office/drawing/2014/main" val="3170402121"/>
                    </a:ext>
                  </a:extLst>
                </a:gridCol>
                <a:gridCol w="1894490">
                  <a:extLst>
                    <a:ext uri="{9D8B030D-6E8A-4147-A177-3AD203B41FA5}">
                      <a16:colId xmlns:a16="http://schemas.microsoft.com/office/drawing/2014/main" val="1131660539"/>
                    </a:ext>
                  </a:extLst>
                </a:gridCol>
                <a:gridCol w="1894490">
                  <a:extLst>
                    <a:ext uri="{9D8B030D-6E8A-4147-A177-3AD203B41FA5}">
                      <a16:colId xmlns:a16="http://schemas.microsoft.com/office/drawing/2014/main" val="520809121"/>
                    </a:ext>
                  </a:extLst>
                </a:gridCol>
              </a:tblGrid>
              <a:tr h="394313">
                <a:tc>
                  <a:txBody>
                    <a:bodyPr/>
                    <a:lstStyle/>
                    <a:p>
                      <a:r>
                        <a:rPr lang="en-US" sz="1700" b="1" dirty="0"/>
                        <a:t>Label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Meaning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F1-Score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b="1" dirty="0"/>
                        <a:t>Comments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2635057"/>
                  </a:ext>
                </a:extLst>
              </a:tr>
              <a:tr h="985783">
                <a:tc>
                  <a:txBody>
                    <a:bodyPr/>
                    <a:lstStyle/>
                    <a:p>
                      <a:r>
                        <a:rPr lang="en-US" sz="1700"/>
                        <a:t>0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Functional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0.85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High precision &amp; recall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445975"/>
                  </a:ext>
                </a:extLst>
              </a:tr>
              <a:tr h="1281518">
                <a:tc>
                  <a:txBody>
                    <a:bodyPr/>
                    <a:lstStyle/>
                    <a:p>
                      <a:r>
                        <a:rPr lang="en-US" sz="1700"/>
                        <a:t>1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Functional needs repair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0.41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🚨 Low recall (33%) → often misclassified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829527"/>
                  </a:ext>
                </a:extLst>
              </a:tr>
              <a:tr h="1281518">
                <a:tc>
                  <a:txBody>
                    <a:bodyPr/>
                    <a:lstStyle/>
                    <a:p>
                      <a:r>
                        <a:rPr lang="en-US" sz="1700"/>
                        <a:t>2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Non-functional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/>
                        <a:t>0.81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dirty="0"/>
                        <a:t>Balanced, good performance</a:t>
                      </a:r>
                    </a:p>
                  </a:txBody>
                  <a:tcPr marL="88265" marR="88265" marT="44132" marB="44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6070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1257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Many non-functional pumps could have been preemptively fixed.</a:t>
            </a:r>
          </a:p>
          <a:p>
            <a:pPr marL="0" indent="0">
              <a:buNone/>
            </a:pPr>
            <a:r>
              <a:rPr dirty="0"/>
              <a:t>• Key predictors of failure: construction year, region, management type, installer.</a:t>
            </a:r>
          </a:p>
          <a:p>
            <a:pPr marL="0" indent="0">
              <a:buNone/>
            </a:pPr>
            <a:r>
              <a:rPr dirty="0"/>
              <a:t>• Model allows forecasting of high-risk pumps before failure.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772" y="2385848"/>
            <a:ext cx="8229600" cy="3525592"/>
          </a:xfrm>
        </p:spPr>
        <p:txBody>
          <a:bodyPr>
            <a:normAutofit/>
          </a:bodyPr>
          <a:lstStyle/>
          <a:p>
            <a:r>
              <a:rPr dirty="0"/>
              <a:t>1. Proactive Maintenance: Prioritize high-risk pumps.</a:t>
            </a:r>
          </a:p>
          <a:p>
            <a:r>
              <a:rPr dirty="0"/>
              <a:t>2. Targeted Investment: Allocate budgets to high-failure areas.</a:t>
            </a:r>
          </a:p>
          <a:p>
            <a:r>
              <a:rPr dirty="0"/>
              <a:t>3.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dirty="0"/>
              <a:t> Data Collection: Train field workers and standardize reports.</a:t>
            </a:r>
          </a:p>
          <a:p>
            <a:r>
              <a:rPr dirty="0"/>
              <a:t>4. Digital Monitoring: Use sensors or mobile apps for real-time updates.</a:t>
            </a:r>
          </a:p>
          <a:p>
            <a:r>
              <a:rPr dirty="0"/>
              <a:t>5. Stakeholder Dashboard: Visualize pump status and model predictions.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Short-Term:</a:t>
            </a:r>
          </a:p>
          <a:p>
            <a:pPr marL="0" indent="0">
              <a:buNone/>
            </a:pPr>
            <a:r>
              <a:rPr dirty="0"/>
              <a:t>• Reduce pump downtime and water scarcity</a:t>
            </a:r>
          </a:p>
          <a:p>
            <a:pPr marL="0" indent="0">
              <a:buNone/>
            </a:pPr>
            <a:r>
              <a:rPr dirty="0"/>
              <a:t>• Optimize maintenance scheduling</a:t>
            </a:r>
          </a:p>
          <a:p>
            <a:endParaRPr dirty="0"/>
          </a:p>
          <a:p>
            <a:r>
              <a:rPr b="1" dirty="0"/>
              <a:t>Long-Term:</a:t>
            </a:r>
          </a:p>
          <a:p>
            <a:pPr marL="0" indent="0">
              <a:buNone/>
            </a:pPr>
            <a:r>
              <a:rPr dirty="0"/>
              <a:t>• Lower repair costs</a:t>
            </a:r>
          </a:p>
          <a:p>
            <a:pPr marL="0" indent="0">
              <a:buNone/>
            </a:pPr>
            <a:r>
              <a:rPr dirty="0"/>
              <a:t>• Improve infrastructure planning and community trust</a:t>
            </a:r>
          </a:p>
          <a:p>
            <a:pPr marL="0" indent="0">
              <a:buNone/>
            </a:pPr>
            <a:r>
              <a:rPr dirty="0"/>
              <a:t>• Scalable model for broader utility systems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57</TotalTime>
  <Words>401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Times New Roman</vt:lpstr>
      <vt:lpstr>Wingdings 3</vt:lpstr>
      <vt:lpstr>Ion Boardroom</vt:lpstr>
      <vt:lpstr>Tanzania Water Pump Project</vt:lpstr>
      <vt:lpstr>Predictive Modeling for Water Pump Functionality</vt:lpstr>
      <vt:lpstr>Explatory Data Analysis</vt:lpstr>
      <vt:lpstr>Bar Graph</vt:lpstr>
      <vt:lpstr>Model Performance</vt:lpstr>
      <vt:lpstr>Model Perfomance</vt:lpstr>
      <vt:lpstr>Business Insights</vt:lpstr>
      <vt:lpstr>Recommendations</vt:lpstr>
      <vt:lpstr>Impact Potential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Predictive Modeling for Water Pump Functionality</dc:title>
  <dc:subject/>
  <dc:creator/>
  <cp:keywords/>
  <dc:description>generated using python-pptx</dc:description>
  <cp:lastModifiedBy>Administrator</cp:lastModifiedBy>
  <cp:revision>9</cp:revision>
  <dcterms:created xsi:type="dcterms:W3CDTF">2013-01-27T09:14:16Z</dcterms:created>
  <dcterms:modified xsi:type="dcterms:W3CDTF">2025-07-23T17:51:04Z</dcterms:modified>
  <cp:category/>
</cp:coreProperties>
</file>