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2"/>
  </p:notesMasterIdLst>
  <p:sldIdLst>
    <p:sldId id="256" r:id="rId2"/>
    <p:sldId id="301" r:id="rId3"/>
    <p:sldId id="300" r:id="rId4"/>
    <p:sldId id="330" r:id="rId5"/>
    <p:sldId id="303" r:id="rId6"/>
    <p:sldId id="304" r:id="rId7"/>
    <p:sldId id="305" r:id="rId8"/>
    <p:sldId id="307" r:id="rId9"/>
    <p:sldId id="308" r:id="rId10"/>
    <p:sldId id="309" r:id="rId11"/>
    <p:sldId id="306" r:id="rId12"/>
    <p:sldId id="312" r:id="rId13"/>
    <p:sldId id="331" r:id="rId14"/>
    <p:sldId id="313" r:id="rId15"/>
    <p:sldId id="314" r:id="rId16"/>
    <p:sldId id="315" r:id="rId17"/>
    <p:sldId id="316" r:id="rId18"/>
    <p:sldId id="317" r:id="rId19"/>
    <p:sldId id="318" r:id="rId20"/>
    <p:sldId id="319" r:id="rId21"/>
    <p:sldId id="320" r:id="rId22"/>
    <p:sldId id="321" r:id="rId23"/>
    <p:sldId id="322" r:id="rId24"/>
    <p:sldId id="325" r:id="rId25"/>
    <p:sldId id="323" r:id="rId26"/>
    <p:sldId id="326" r:id="rId27"/>
    <p:sldId id="327" r:id="rId28"/>
    <p:sldId id="328" r:id="rId29"/>
    <p:sldId id="329"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274"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262" r:id="rId69"/>
    <p:sldId id="370" r:id="rId70"/>
    <p:sldId id="260" r:id="rId71"/>
  </p:sldIdLst>
  <p:sldSz cx="9144000" cy="5143500" type="screen16x9"/>
  <p:notesSz cx="6858000" cy="9144000"/>
  <p:embeddedFontLst>
    <p:embeddedFont>
      <p:font typeface="Raleway" panose="020B0604020202020204" charset="0"/>
      <p:regular r:id="rId73"/>
      <p:bold r:id="rId74"/>
      <p:italic r:id="rId75"/>
      <p:boldItalic r:id="rId76"/>
    </p:embeddedFont>
    <p:embeddedFont>
      <p:font typeface="Raleway SemiBold" panose="020B0604020202020204" charset="0"/>
      <p:regular r:id="rId77"/>
      <p:bold r:id="rId78"/>
      <p:italic r:id="rId79"/>
      <p:boldItalic r:id="rId80"/>
    </p:embeddedFont>
    <p:embeddedFont>
      <p:font typeface="Barlow Light" panose="020B0604020202020204" charset="0"/>
      <p:regular r:id="rId81"/>
      <p:bold r:id="rId82"/>
      <p:italic r:id="rId83"/>
      <p:boldItalic r:id="rId84"/>
    </p:embeddedFont>
    <p:embeddedFont>
      <p:font typeface="Barlow" panose="020B0604020202020204" charset="0"/>
      <p:regular r:id="rId85"/>
      <p:bold r:id="rId86"/>
      <p:italic r:id="rId87"/>
      <p:boldItalic r:id="rId88"/>
    </p:embeddedFont>
    <p:embeddedFont>
      <p:font typeface="Calibri" panose="020F0502020204030204" pitchFamily="34"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5761F8-452A-43B1-AE2F-71FC38DAA0BB}">
  <a:tblStyle styleId="{EE5761F8-452A-43B1-AE2F-71FC38DAA0B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C1720B-E91F-4976-87E2-80C10CCC02C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1130"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709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979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4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746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Kip0010/Derric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69301" y="2094384"/>
            <a:ext cx="4962600" cy="45719"/>
          </a:xfrm>
          <a:prstGeom prst="rect">
            <a:avLst/>
          </a:prstGeom>
        </p:spPr>
        <p:txBody>
          <a:bodyPr spcFirstLastPara="1" wrap="square" lIns="0" tIns="0" rIns="0" bIns="0" anchor="ctr" anchorCtr="0">
            <a:noAutofit/>
          </a:bodyPr>
          <a:lstStyle/>
          <a:p>
            <a:pPr lvl="0"/>
            <a:r>
              <a:rPr lang="en-US" sz="3600" b="1" dirty="0" smtClean="0"/>
              <a:t>EXPLORING MOVIE INDUSTRY TRENDS FOR MICROSOFT’S NEW MOVIE STUDIO</a:t>
            </a:r>
            <a:r>
              <a:rPr lang="en-US" sz="4000" b="1" dirty="0" smtClean="0"/>
              <a:t>.</a:t>
            </a:r>
            <a:br>
              <a:rPr lang="en-US" sz="4000" b="1" dirty="0" smtClean="0"/>
            </a:br>
            <a:r>
              <a:rPr lang="en-US" sz="4000" b="1" dirty="0"/>
              <a:t/>
            </a:r>
            <a:br>
              <a:rPr lang="en-US" sz="4000" b="1" dirty="0"/>
            </a:br>
            <a:r>
              <a:rPr lang="en-US" sz="4000" b="1" dirty="0" smtClean="0"/>
              <a:t/>
            </a:r>
            <a:br>
              <a:rPr lang="en-US" sz="4000" b="1" dirty="0" smtClean="0"/>
            </a:br>
            <a:r>
              <a:rPr lang="en-US" sz="2000" dirty="0" smtClean="0"/>
              <a:t>Leveraging Data </a:t>
            </a:r>
            <a:r>
              <a:rPr lang="en-US" sz="2000" dirty="0"/>
              <a:t>Insights for Informed </a:t>
            </a:r>
            <a:r>
              <a:rPr lang="en-US" sz="2000" dirty="0" smtClean="0"/>
              <a:t>Decision </a:t>
            </a:r>
            <a:r>
              <a:rPr lang="en-US" sz="2000" dirty="0"/>
              <a:t>Making</a:t>
            </a:r>
            <a:endParaRPr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4293" y="1742403"/>
            <a:ext cx="8847933" cy="519600"/>
          </a:xfrm>
        </p:spPr>
        <p:txBody>
          <a:bodyPr/>
          <a:lstStyle/>
          <a:p>
            <a:r>
              <a:rPr lang="en-US" sz="1400" b="1" dirty="0"/>
              <a:t>Conclusions</a:t>
            </a:r>
            <a:r>
              <a:rPr lang="en-US" sz="1400" dirty="0"/>
              <a:t>:</a:t>
            </a:r>
            <a:endParaRPr lang="en-US" sz="140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Rectangle 3"/>
          <p:cNvSpPr/>
          <p:nvPr/>
        </p:nvSpPr>
        <p:spPr>
          <a:xfrm>
            <a:off x="224630" y="144393"/>
            <a:ext cx="5358211" cy="307777"/>
          </a:xfrm>
          <a:prstGeom prst="rect">
            <a:avLst/>
          </a:prstGeom>
        </p:spPr>
        <p:txBody>
          <a:bodyPr wrap="square">
            <a:spAutoFit/>
          </a:bodyPr>
          <a:lstStyle/>
          <a:p>
            <a:r>
              <a:rPr lang="en-US" b="1" dirty="0"/>
              <a:t>3.Correlation between Ratings and Box Office Performance:</a:t>
            </a:r>
          </a:p>
        </p:txBody>
      </p:sp>
      <p:sp>
        <p:nvSpPr>
          <p:cNvPr id="5" name="Rectangle 4"/>
          <p:cNvSpPr/>
          <p:nvPr/>
        </p:nvSpPr>
        <p:spPr>
          <a:xfrm>
            <a:off x="499665" y="666965"/>
            <a:ext cx="8558610" cy="646331"/>
          </a:xfrm>
          <a:prstGeom prst="rect">
            <a:avLst/>
          </a:prstGeom>
        </p:spPr>
        <p:txBody>
          <a:bodyPr wrap="square">
            <a:spAutoFit/>
          </a:bodyPr>
          <a:lstStyle/>
          <a:p>
            <a:r>
              <a:rPr lang="en-US" dirty="0">
                <a:latin typeface="+mj-lt"/>
              </a:rPr>
              <a:t>-</a:t>
            </a:r>
            <a:r>
              <a:rPr lang="en-US" sz="1100" dirty="0">
                <a:latin typeface="+mj-lt"/>
              </a:rPr>
              <a:t>To analyze the correlation between movie ratings and box office performance, we need to merge the two datasets on a common identifier, such as movie title or ID. After merging, we can calculate the correlation coefficient between movie ratings and box office </a:t>
            </a:r>
            <a:r>
              <a:rPr lang="en-US" sz="1100" dirty="0" smtClean="0">
                <a:latin typeface="+mj-lt"/>
              </a:rPr>
              <a:t>earnings.</a:t>
            </a:r>
            <a:endParaRPr lang="en-US" sz="1100" dirty="0"/>
          </a:p>
        </p:txBody>
      </p:sp>
      <p:sp>
        <p:nvSpPr>
          <p:cNvPr id="6" name="Rectangle 5"/>
          <p:cNvSpPr/>
          <p:nvPr/>
        </p:nvSpPr>
        <p:spPr>
          <a:xfrm>
            <a:off x="467519" y="2129417"/>
            <a:ext cx="8558610" cy="1277273"/>
          </a:xfrm>
          <a:prstGeom prst="rect">
            <a:avLst/>
          </a:prstGeom>
        </p:spPr>
        <p:txBody>
          <a:bodyPr wrap="square">
            <a:spAutoFit/>
          </a:bodyPr>
          <a:lstStyle/>
          <a:p>
            <a:r>
              <a:rPr lang="en-US" sz="1100" dirty="0" smtClean="0">
                <a:latin typeface="+mj-lt"/>
              </a:rPr>
              <a:t>-Based </a:t>
            </a:r>
            <a:r>
              <a:rPr lang="en-US" sz="1100" dirty="0">
                <a:latin typeface="+mj-lt"/>
              </a:rPr>
              <a:t>on the correlation analysis, we can draw conclusions about the impact of movie ratings on box office </a:t>
            </a:r>
            <a:r>
              <a:rPr lang="en-US" sz="1100" dirty="0" smtClean="0">
                <a:latin typeface="+mj-lt"/>
              </a:rPr>
              <a:t>performance.</a:t>
            </a:r>
          </a:p>
          <a:p>
            <a:endParaRPr lang="en-US" sz="1100" dirty="0" smtClean="0">
              <a:latin typeface="+mj-lt"/>
            </a:endParaRPr>
          </a:p>
          <a:p>
            <a:r>
              <a:rPr lang="en-US" sz="1100" dirty="0" smtClean="0">
                <a:latin typeface="+mj-lt"/>
              </a:rPr>
              <a:t>-However</a:t>
            </a:r>
            <a:r>
              <a:rPr lang="en-US" sz="1100" dirty="0">
                <a:latin typeface="+mj-lt"/>
              </a:rPr>
              <a:t>, correlation does not imply causation. Other factors such as marketing, star power, genre, release timing, and critical acclaim can also influence box office </a:t>
            </a:r>
            <a:r>
              <a:rPr lang="en-US" sz="1100" dirty="0" smtClean="0">
                <a:latin typeface="+mj-lt"/>
              </a:rPr>
              <a:t>success.</a:t>
            </a:r>
          </a:p>
          <a:p>
            <a:endParaRPr lang="en-US" sz="1100" dirty="0">
              <a:latin typeface="+mj-lt"/>
            </a:endParaRPr>
          </a:p>
          <a:p>
            <a:r>
              <a:rPr lang="en-US" sz="1100" dirty="0" smtClean="0">
                <a:latin typeface="+mj-lt"/>
              </a:rPr>
              <a:t>-Additional </a:t>
            </a:r>
            <a:r>
              <a:rPr lang="en-US" sz="1100" dirty="0">
                <a:latin typeface="+mj-lt"/>
              </a:rPr>
              <a:t>analyses or regression modeling may be needed to understand the combined effects of various factors on box office performance comprehensively</a:t>
            </a:r>
            <a:endParaRPr lang="en-US" sz="1100" dirty="0"/>
          </a:p>
        </p:txBody>
      </p:sp>
    </p:spTree>
    <p:extLst>
      <p:ext uri="{BB962C8B-B14F-4D97-AF65-F5344CB8AC3E}">
        <p14:creationId xmlns:p14="http://schemas.microsoft.com/office/powerpoint/2010/main" val="29021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Rectangle 2"/>
          <p:cNvSpPr/>
          <p:nvPr/>
        </p:nvSpPr>
        <p:spPr>
          <a:xfrm>
            <a:off x="253603" y="246459"/>
            <a:ext cx="8697516" cy="2677656"/>
          </a:xfrm>
          <a:prstGeom prst="rect">
            <a:avLst/>
          </a:prstGeom>
        </p:spPr>
        <p:txBody>
          <a:bodyPr wrap="square">
            <a:spAutoFit/>
          </a:bodyPr>
          <a:lstStyle/>
          <a:p>
            <a:r>
              <a:rPr lang="en-US" sz="1200" b="1" dirty="0"/>
              <a:t>4</a:t>
            </a:r>
            <a:r>
              <a:rPr lang="en-US" sz="1200" b="1" dirty="0" smtClean="0"/>
              <a:t>.Key </a:t>
            </a:r>
            <a:r>
              <a:rPr lang="en-US" sz="1200" b="1" dirty="0"/>
              <a:t>Players in the Movie Industry:</a:t>
            </a:r>
          </a:p>
          <a:p>
            <a:r>
              <a:rPr lang="en-US" sz="1200" dirty="0"/>
              <a:t>This analysis may involve exploring directors, actors, studios, etc., and their respective contributions to successful movies</a:t>
            </a:r>
            <a:r>
              <a:rPr lang="en-US" sz="1200" dirty="0" smtClean="0"/>
              <a:t>.</a:t>
            </a:r>
          </a:p>
          <a:p>
            <a:endParaRPr lang="en-US" sz="1200" dirty="0" smtClean="0"/>
          </a:p>
          <a:p>
            <a:endParaRPr lang="en-US" sz="1200" dirty="0"/>
          </a:p>
          <a:p>
            <a:endParaRPr lang="en-US" sz="1200" dirty="0"/>
          </a:p>
          <a:p>
            <a:r>
              <a:rPr lang="en-US" sz="1200" b="1" dirty="0"/>
              <a:t>5</a:t>
            </a:r>
            <a:r>
              <a:rPr lang="en-US" sz="1200" b="1" dirty="0" smtClean="0"/>
              <a:t>.Primary </a:t>
            </a:r>
            <a:r>
              <a:rPr lang="en-US" sz="1200" b="1" dirty="0"/>
              <a:t>Target Audience:</a:t>
            </a:r>
          </a:p>
          <a:p>
            <a:r>
              <a:rPr lang="en-US" sz="1200" dirty="0"/>
              <a:t>This analysis may involve demographic profiling based on audience engagement metrics</a:t>
            </a:r>
            <a:r>
              <a:rPr lang="en-US" sz="1200" dirty="0" smtClean="0"/>
              <a:t>.</a:t>
            </a:r>
          </a:p>
          <a:p>
            <a:endParaRPr lang="en-US" sz="1200" dirty="0" smtClean="0"/>
          </a:p>
          <a:p>
            <a:endParaRPr lang="en-US" sz="1200" dirty="0"/>
          </a:p>
          <a:p>
            <a:endParaRPr lang="en-US" sz="1200" dirty="0"/>
          </a:p>
          <a:p>
            <a:r>
              <a:rPr lang="en-US" sz="1200" b="1" dirty="0"/>
              <a:t>6</a:t>
            </a:r>
            <a:r>
              <a:rPr lang="en-US" sz="1200" b="1" dirty="0" smtClean="0"/>
              <a:t>.Strategies </a:t>
            </a:r>
            <a:r>
              <a:rPr lang="en-US" sz="1200" b="1" dirty="0"/>
              <a:t>for Promoting and Distributing Movies:</a:t>
            </a:r>
          </a:p>
          <a:p>
            <a:r>
              <a:rPr lang="en-US" sz="1200" dirty="0"/>
              <a:t>This could involve market segmentation, advertising channels, release strategies, etc.</a:t>
            </a:r>
          </a:p>
          <a:p>
            <a:r>
              <a:rPr lang="en-US" sz="1200" dirty="0"/>
              <a:t>Each analysis provides valuable insights into different aspects of the movie industry, helping Microsoft devise effective strategies for its movie ventures.</a:t>
            </a:r>
          </a:p>
        </p:txBody>
      </p:sp>
    </p:spTree>
    <p:extLst>
      <p:ext uri="{BB962C8B-B14F-4D97-AF65-F5344CB8AC3E}">
        <p14:creationId xmlns:p14="http://schemas.microsoft.com/office/powerpoint/2010/main" val="154088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7161" y="666556"/>
            <a:ext cx="8229600" cy="519600"/>
          </a:xfrm>
        </p:spPr>
        <p:txBody>
          <a:bodyPr/>
          <a:lstStyle/>
          <a:p>
            <a:r>
              <a:rPr lang="en-US" sz="1200" dirty="0" smtClean="0"/>
              <a:t>      - </a:t>
            </a:r>
            <a:r>
              <a:rPr lang="en-US" sz="1100" dirty="0" smtClean="0">
                <a:latin typeface="+mn-lt"/>
              </a:rPr>
              <a:t>Data </a:t>
            </a:r>
            <a:r>
              <a:rPr lang="en-US" sz="1100" dirty="0">
                <a:latin typeface="+mn-lt"/>
              </a:rPr>
              <a:t>understanding is a crucial initial step in any data science project. It involves exploring the structure, contents, and relationships within the datasets to gain insights into the data and understand its characteristics. Let's go back and focus on data understanding before proceeding to data cleaning</a:t>
            </a:r>
            <a:r>
              <a:rPr lang="en-US" sz="1100" dirty="0" smtClean="0">
                <a:latin typeface="+mn-lt"/>
              </a:rPr>
              <a:t>.</a:t>
            </a:r>
          </a:p>
          <a:p>
            <a:endParaRPr lang="en-US" sz="1100" dirty="0">
              <a:latin typeface="+mn-lt"/>
            </a:endParaRPr>
          </a:p>
          <a:p>
            <a:endParaRPr lang="en-US" sz="1100" dirty="0">
              <a:latin typeface="+mn-lt"/>
            </a:endParaRPr>
          </a:p>
          <a:p>
            <a:r>
              <a:rPr lang="en-US" sz="1100" dirty="0" smtClean="0">
                <a:latin typeface="+mn-lt"/>
              </a:rPr>
              <a:t>       -We'll </a:t>
            </a:r>
            <a:r>
              <a:rPr lang="en-US" sz="1100" dirty="0">
                <a:latin typeface="+mn-lt"/>
              </a:rPr>
              <a:t>start by examining each dataset individually to understand its structure, column names, data types, and any potential issues such as missing values or duplicates. We'll also explore summary statistics and visualizations to gain insights into the distributions of key variables and features.</a:t>
            </a:r>
          </a:p>
          <a:p>
            <a:endParaRPr lang="en-US" sz="11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Rectangle 3"/>
          <p:cNvSpPr/>
          <p:nvPr/>
        </p:nvSpPr>
        <p:spPr>
          <a:xfrm>
            <a:off x="757235" y="2556861"/>
            <a:ext cx="7597379" cy="261610"/>
          </a:xfrm>
          <a:prstGeom prst="rect">
            <a:avLst/>
          </a:prstGeom>
        </p:spPr>
        <p:txBody>
          <a:bodyPr wrap="square">
            <a:spAutoFit/>
          </a:bodyPr>
          <a:lstStyle/>
          <a:p>
            <a:r>
              <a:rPr lang="en-US" sz="1100" b="1" u="sng" dirty="0" smtClean="0"/>
              <a:t> </a:t>
            </a:r>
          </a:p>
        </p:txBody>
      </p:sp>
      <p:sp>
        <p:nvSpPr>
          <p:cNvPr id="5" name="Rectangle 4"/>
          <p:cNvSpPr/>
          <p:nvPr/>
        </p:nvSpPr>
        <p:spPr>
          <a:xfrm>
            <a:off x="2590418" y="205971"/>
            <a:ext cx="2502608" cy="307777"/>
          </a:xfrm>
          <a:prstGeom prst="rect">
            <a:avLst/>
          </a:prstGeom>
        </p:spPr>
        <p:txBody>
          <a:bodyPr wrap="none">
            <a:spAutoFit/>
          </a:bodyPr>
          <a:lstStyle/>
          <a:p>
            <a:r>
              <a:rPr lang="en-US" b="1" u="sng" dirty="0"/>
              <a:t>3</a:t>
            </a:r>
            <a:r>
              <a:rPr lang="en-US" b="1" u="sng" dirty="0" smtClean="0"/>
              <a:t>.DATA UNDERSTANDING</a:t>
            </a:r>
            <a:r>
              <a:rPr lang="en-US" sz="1200" b="1" dirty="0" smtClean="0"/>
              <a:t>.</a:t>
            </a:r>
            <a:endParaRPr lang="en-US" sz="1200" b="1" dirty="0"/>
          </a:p>
        </p:txBody>
      </p:sp>
    </p:spTree>
    <p:extLst>
      <p:ext uri="{BB962C8B-B14F-4D97-AF65-F5344CB8AC3E}">
        <p14:creationId xmlns:p14="http://schemas.microsoft.com/office/powerpoint/2010/main" val="71605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Rectangle 2"/>
          <p:cNvSpPr/>
          <p:nvPr/>
        </p:nvSpPr>
        <p:spPr>
          <a:xfrm>
            <a:off x="102602" y="413238"/>
            <a:ext cx="9003323" cy="2831544"/>
          </a:xfrm>
          <a:prstGeom prst="rect">
            <a:avLst/>
          </a:prstGeom>
        </p:spPr>
        <p:txBody>
          <a:bodyPr wrap="square">
            <a:spAutoFit/>
          </a:bodyPr>
          <a:lstStyle/>
          <a:p>
            <a:r>
              <a:rPr lang="en-US" sz="1600" b="1" dirty="0" smtClean="0"/>
              <a:t>                                                  </a:t>
            </a:r>
            <a:r>
              <a:rPr lang="en-US" sz="1600" b="1" u="sng" dirty="0" smtClean="0"/>
              <a:t>3.DATA </a:t>
            </a:r>
            <a:r>
              <a:rPr lang="en-US" sz="1600" b="1" u="sng" dirty="0"/>
              <a:t>UNDERSTANDING</a:t>
            </a:r>
            <a:r>
              <a:rPr lang="en-US" b="1" u="sng" dirty="0"/>
              <a:t>.</a:t>
            </a:r>
          </a:p>
          <a:p>
            <a:endParaRPr lang="en-US" sz="1600" dirty="0" smtClean="0"/>
          </a:p>
          <a:p>
            <a:endParaRPr lang="en-US" sz="1600" dirty="0"/>
          </a:p>
          <a:p>
            <a:endParaRPr lang="en-US" sz="1600" dirty="0" smtClean="0"/>
          </a:p>
          <a:p>
            <a:r>
              <a:rPr lang="en-US" sz="1600" dirty="0" smtClean="0"/>
              <a:t>-</a:t>
            </a:r>
            <a:r>
              <a:rPr lang="en-US" dirty="0" smtClean="0"/>
              <a:t>Data </a:t>
            </a:r>
            <a:r>
              <a:rPr lang="en-US" dirty="0"/>
              <a:t>understanding is a crucial initial step in any data science project. It involves exploring the structure, contents, and relationships within the datasets to gain insights into the data and understand its characteristics. Let's go back and focus on data understanding before proceeding to data cleaning.</a:t>
            </a:r>
          </a:p>
          <a:p>
            <a:endParaRPr lang="en-US" dirty="0"/>
          </a:p>
          <a:p>
            <a:endParaRPr lang="en-US" dirty="0"/>
          </a:p>
          <a:p>
            <a:r>
              <a:rPr lang="en-US" dirty="0" smtClean="0"/>
              <a:t> </a:t>
            </a:r>
            <a:r>
              <a:rPr lang="en-US" dirty="0"/>
              <a:t>-We'll start by examining each dataset individually to understand its structure, column names, data types, and any potential issues such as missing values or duplicates. We'll also explore summary statistics and visualizations to gain insights into the distributions of key variables and features.</a:t>
            </a:r>
          </a:p>
        </p:txBody>
      </p:sp>
    </p:spTree>
    <p:extLst>
      <p:ext uri="{BB962C8B-B14F-4D97-AF65-F5344CB8AC3E}">
        <p14:creationId xmlns:p14="http://schemas.microsoft.com/office/powerpoint/2010/main" val="21804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19424" y="3202349"/>
            <a:ext cx="8229600" cy="519600"/>
          </a:xfrm>
        </p:spPr>
        <p:txBody>
          <a:bodyPr/>
          <a:lstStyle/>
          <a:p>
            <a:r>
              <a:rPr lang="en-US" dirty="0" smtClean="0"/>
              <a:t>     </a:t>
            </a:r>
            <a:endParaRPr lang="en-US" sz="1200" dirty="0">
              <a:latin typeface="+mn-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Rectangle 3"/>
          <p:cNvSpPr/>
          <p:nvPr/>
        </p:nvSpPr>
        <p:spPr>
          <a:xfrm>
            <a:off x="712787" y="155813"/>
            <a:ext cx="7936237" cy="523220"/>
          </a:xfrm>
          <a:prstGeom prst="rect">
            <a:avLst/>
          </a:prstGeom>
        </p:spPr>
        <p:txBody>
          <a:bodyPr wrap="square">
            <a:spAutoFit/>
          </a:bodyPr>
          <a:lstStyle/>
          <a:p>
            <a:r>
              <a:rPr lang="en-US" b="1" u="sng" dirty="0"/>
              <a:t>Overview of datasets from various sources: Box Office Mojo, Rotten Tomatoes, </a:t>
            </a:r>
            <a:r>
              <a:rPr lang="en-US" b="1" u="sng" dirty="0" err="1"/>
              <a:t>TheMovieDB</a:t>
            </a:r>
            <a:r>
              <a:rPr lang="en-US" b="1" u="sng" dirty="0"/>
              <a:t>, The Numbers.</a:t>
            </a:r>
            <a:endParaRPr lang="en-US" u="sng" dirty="0"/>
          </a:p>
        </p:txBody>
      </p:sp>
      <p:sp>
        <p:nvSpPr>
          <p:cNvPr id="5" name="Rectangle 4"/>
          <p:cNvSpPr/>
          <p:nvPr/>
        </p:nvSpPr>
        <p:spPr>
          <a:xfrm>
            <a:off x="665284" y="953552"/>
            <a:ext cx="2568332" cy="307777"/>
          </a:xfrm>
          <a:prstGeom prst="rect">
            <a:avLst/>
          </a:prstGeom>
        </p:spPr>
        <p:txBody>
          <a:bodyPr wrap="none">
            <a:spAutoFit/>
          </a:bodyPr>
          <a:lstStyle/>
          <a:p>
            <a:r>
              <a:rPr lang="en-US" b="1" dirty="0"/>
              <a:t>(I</a:t>
            </a:r>
            <a:r>
              <a:rPr lang="en-US" b="1" dirty="0" smtClean="0"/>
              <a:t>)</a:t>
            </a:r>
            <a:r>
              <a:rPr lang="en-US" dirty="0" smtClean="0"/>
              <a:t> </a:t>
            </a:r>
            <a:r>
              <a:rPr lang="en-US" b="1" dirty="0"/>
              <a:t>Box Office Mojo Dataset:</a:t>
            </a:r>
          </a:p>
        </p:txBody>
      </p:sp>
      <p:sp>
        <p:nvSpPr>
          <p:cNvPr id="6" name="Rectangle 5"/>
          <p:cNvSpPr/>
          <p:nvPr/>
        </p:nvSpPr>
        <p:spPr>
          <a:xfrm>
            <a:off x="514666" y="1376105"/>
            <a:ext cx="8667434" cy="2339102"/>
          </a:xfrm>
          <a:prstGeom prst="rect">
            <a:avLst/>
          </a:prstGeom>
        </p:spPr>
        <p:txBody>
          <a:bodyPr wrap="square">
            <a:spAutoFit/>
          </a:bodyPr>
          <a:lstStyle/>
          <a:p>
            <a:r>
              <a:rPr lang="en-US" dirty="0" smtClean="0">
                <a:latin typeface="+mn-lt"/>
              </a:rPr>
              <a:t>-</a:t>
            </a:r>
            <a:r>
              <a:rPr lang="en-US" sz="1200" dirty="0" smtClean="0">
                <a:latin typeface="+mn-lt"/>
              </a:rPr>
              <a:t>Examine </a:t>
            </a:r>
            <a:r>
              <a:rPr lang="en-US" sz="1200" dirty="0">
                <a:latin typeface="+mn-lt"/>
              </a:rPr>
              <a:t>the structure of the dataset</a:t>
            </a:r>
            <a:r>
              <a:rPr lang="en-US" sz="1200" dirty="0" smtClean="0">
                <a:latin typeface="+mn-lt"/>
              </a:rPr>
              <a:t>.</a:t>
            </a:r>
          </a:p>
          <a:p>
            <a:endParaRPr lang="en-US" sz="1200" dirty="0" smtClean="0">
              <a:latin typeface="+mn-lt"/>
            </a:endParaRPr>
          </a:p>
          <a:p>
            <a:endParaRPr lang="en-US" sz="1200" dirty="0">
              <a:latin typeface="+mn-lt"/>
            </a:endParaRPr>
          </a:p>
          <a:p>
            <a:endParaRPr lang="en-US" sz="1200" dirty="0" smtClean="0">
              <a:latin typeface="+mn-lt"/>
            </a:endParaRPr>
          </a:p>
          <a:p>
            <a:r>
              <a:rPr lang="en-US" sz="1200" dirty="0">
                <a:latin typeface="+mn-lt"/>
              </a:rPr>
              <a:t/>
            </a:r>
            <a:br>
              <a:rPr lang="en-US" sz="1200" dirty="0">
                <a:latin typeface="+mn-lt"/>
              </a:rPr>
            </a:br>
            <a:r>
              <a:rPr lang="en-US" sz="1200" dirty="0" smtClean="0">
                <a:latin typeface="+mn-lt"/>
              </a:rPr>
              <a:t>-Check </a:t>
            </a:r>
            <a:r>
              <a:rPr lang="en-US" sz="1200" dirty="0">
                <a:latin typeface="+mn-lt"/>
              </a:rPr>
              <a:t>for missing values, duplicates, and data types</a:t>
            </a:r>
            <a:r>
              <a:rPr lang="en-US" sz="1200" dirty="0" smtClean="0">
                <a:latin typeface="+mn-lt"/>
              </a:rPr>
              <a:t>.</a:t>
            </a:r>
          </a:p>
          <a:p>
            <a:endParaRPr lang="en-US" sz="1200" dirty="0">
              <a:latin typeface="+mn-lt"/>
            </a:endParaRPr>
          </a:p>
          <a:p>
            <a:endParaRPr lang="en-US" sz="1200" dirty="0" smtClean="0">
              <a:latin typeface="+mn-lt"/>
            </a:endParaRPr>
          </a:p>
          <a:p>
            <a:endParaRPr lang="en-US" sz="1200" dirty="0">
              <a:latin typeface="+mn-lt"/>
            </a:endParaRPr>
          </a:p>
          <a:p>
            <a:endParaRPr lang="en-US" sz="1200" dirty="0" smtClean="0">
              <a:latin typeface="+mn-lt"/>
            </a:endParaRPr>
          </a:p>
          <a:p>
            <a:r>
              <a:rPr lang="en-US" sz="1200" dirty="0">
                <a:latin typeface="+mn-lt"/>
              </a:rPr>
              <a:t/>
            </a:r>
            <a:br>
              <a:rPr lang="en-US" sz="1200" dirty="0">
                <a:latin typeface="+mn-lt"/>
              </a:rPr>
            </a:br>
            <a:r>
              <a:rPr lang="en-US" sz="1200" dirty="0" smtClean="0">
                <a:latin typeface="+mn-lt"/>
              </a:rPr>
              <a:t>-Explore </a:t>
            </a:r>
            <a:r>
              <a:rPr lang="en-US" sz="1200" dirty="0">
                <a:latin typeface="+mn-lt"/>
              </a:rPr>
              <a:t>summary statistics and visualizations of key variables (e.g., revenue, production budget, release dates).</a:t>
            </a:r>
          </a:p>
        </p:txBody>
      </p:sp>
    </p:spTree>
    <p:extLst>
      <p:ext uri="{BB962C8B-B14F-4D97-AF65-F5344CB8AC3E}">
        <p14:creationId xmlns:p14="http://schemas.microsoft.com/office/powerpoint/2010/main" val="383718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7500" y="111592"/>
            <a:ext cx="8229600" cy="519600"/>
          </a:xfrm>
        </p:spPr>
        <p:txBody>
          <a:bodyPr/>
          <a:lstStyle/>
          <a:p>
            <a:r>
              <a:rPr lang="en-US" sz="1400" b="1" dirty="0" smtClean="0">
                <a:latin typeface="+mn-lt"/>
              </a:rPr>
              <a:t>Findings;</a:t>
            </a:r>
          </a:p>
          <a:p>
            <a:endParaRPr lang="en-US" sz="1400" b="1" dirty="0">
              <a:latin typeface="+mn-lt"/>
            </a:endParaRPr>
          </a:p>
          <a:p>
            <a:r>
              <a:rPr lang="en-US" sz="1200" b="1" dirty="0" smtClean="0">
                <a:latin typeface="+mn-lt"/>
              </a:rPr>
              <a:t>Dataset </a:t>
            </a:r>
            <a:r>
              <a:rPr lang="en-US" sz="1200" b="1" dirty="0">
                <a:latin typeface="+mn-lt"/>
              </a:rPr>
              <a:t>Structure</a:t>
            </a:r>
            <a:r>
              <a:rPr lang="en-US" sz="1200" dirty="0">
                <a:latin typeface="+mn-lt"/>
              </a:rPr>
              <a:t>:</a:t>
            </a:r>
          </a:p>
          <a:p>
            <a:pPr lvl="1"/>
            <a:r>
              <a:rPr lang="en-US" sz="1200" dirty="0">
                <a:latin typeface="+mn-lt"/>
              </a:rPr>
              <a:t>The dataset contains 3387 entries and 5 columns.</a:t>
            </a:r>
          </a:p>
          <a:p>
            <a:pPr lvl="1"/>
            <a:r>
              <a:rPr lang="en-US" sz="1200" dirty="0">
                <a:latin typeface="+mn-lt"/>
              </a:rPr>
              <a:t>Columns include 'title', 'studio', '</a:t>
            </a:r>
            <a:r>
              <a:rPr lang="en-US" sz="1200" dirty="0" err="1">
                <a:latin typeface="+mn-lt"/>
              </a:rPr>
              <a:t>domestic_gross</a:t>
            </a:r>
            <a:r>
              <a:rPr lang="en-US" sz="1200" dirty="0">
                <a:latin typeface="+mn-lt"/>
              </a:rPr>
              <a:t>', '</a:t>
            </a:r>
            <a:r>
              <a:rPr lang="en-US" sz="1200" dirty="0" err="1">
                <a:latin typeface="+mn-lt"/>
              </a:rPr>
              <a:t>foreign_gross</a:t>
            </a:r>
            <a:r>
              <a:rPr lang="en-US" sz="1200" dirty="0">
                <a:latin typeface="+mn-lt"/>
              </a:rPr>
              <a:t>', and 'year'.</a:t>
            </a:r>
          </a:p>
          <a:p>
            <a:pPr lvl="1"/>
            <a:r>
              <a:rPr lang="en-US" sz="1200" dirty="0">
                <a:latin typeface="+mn-lt"/>
              </a:rPr>
              <a:t>'</a:t>
            </a:r>
            <a:r>
              <a:rPr lang="en-US" sz="1200" dirty="0" err="1">
                <a:latin typeface="+mn-lt"/>
              </a:rPr>
              <a:t>domestic_gross</a:t>
            </a:r>
            <a:r>
              <a:rPr lang="en-US" sz="1200" dirty="0">
                <a:latin typeface="+mn-lt"/>
              </a:rPr>
              <a:t>' and 'year' are of numeric data types (float64 and int64, respectively), while 'title', 'studio', and '</a:t>
            </a:r>
            <a:r>
              <a:rPr lang="en-US" sz="1200" dirty="0" err="1">
                <a:latin typeface="+mn-lt"/>
              </a:rPr>
              <a:t>foreign_gross</a:t>
            </a:r>
            <a:r>
              <a:rPr lang="en-US" sz="1200" dirty="0">
                <a:latin typeface="+mn-lt"/>
              </a:rPr>
              <a:t>' are objects (likely strings).</a:t>
            </a:r>
          </a:p>
          <a:p>
            <a:r>
              <a:rPr lang="en-US" sz="1200" b="1" dirty="0">
                <a:latin typeface="+mn-lt"/>
              </a:rPr>
              <a:t>Missing Values and Data Types</a:t>
            </a:r>
            <a:r>
              <a:rPr lang="en-US" sz="1200" dirty="0">
                <a:latin typeface="+mn-lt"/>
              </a:rPr>
              <a:t>:</a:t>
            </a:r>
          </a:p>
          <a:p>
            <a:pPr lvl="1"/>
            <a:r>
              <a:rPr lang="en-US" sz="1200" dirty="0">
                <a:latin typeface="+mn-lt"/>
              </a:rPr>
              <a:t>There are missing values in the 'studio', '</a:t>
            </a:r>
            <a:r>
              <a:rPr lang="en-US" sz="1200" dirty="0" err="1">
                <a:latin typeface="+mn-lt"/>
              </a:rPr>
              <a:t>domestic_gross</a:t>
            </a:r>
            <a:r>
              <a:rPr lang="en-US" sz="1200" dirty="0">
                <a:latin typeface="+mn-lt"/>
              </a:rPr>
              <a:t>', and '</a:t>
            </a:r>
            <a:r>
              <a:rPr lang="en-US" sz="1200" dirty="0" err="1">
                <a:latin typeface="+mn-lt"/>
              </a:rPr>
              <a:t>foreign_gross</a:t>
            </a:r>
            <a:r>
              <a:rPr lang="en-US" sz="1200" dirty="0">
                <a:latin typeface="+mn-lt"/>
              </a:rPr>
              <a:t>' columns.</a:t>
            </a:r>
          </a:p>
          <a:p>
            <a:pPr lvl="1"/>
            <a:r>
              <a:rPr lang="en-US" sz="1200" dirty="0">
                <a:latin typeface="+mn-lt"/>
              </a:rPr>
              <a:t>'</a:t>
            </a:r>
            <a:r>
              <a:rPr lang="en-US" sz="1200" dirty="0" err="1">
                <a:latin typeface="+mn-lt"/>
              </a:rPr>
              <a:t>domestic_gross</a:t>
            </a:r>
            <a:r>
              <a:rPr lang="en-US" sz="1200" dirty="0">
                <a:latin typeface="+mn-lt"/>
              </a:rPr>
              <a:t>' and '</a:t>
            </a:r>
            <a:r>
              <a:rPr lang="en-US" sz="1200" dirty="0" err="1">
                <a:latin typeface="+mn-lt"/>
              </a:rPr>
              <a:t>foreign_gross</a:t>
            </a:r>
            <a:r>
              <a:rPr lang="en-US" sz="1200" dirty="0">
                <a:latin typeface="+mn-lt"/>
              </a:rPr>
              <a:t>' are numerical columns, but '</a:t>
            </a:r>
            <a:r>
              <a:rPr lang="en-US" sz="1200" dirty="0" err="1">
                <a:latin typeface="+mn-lt"/>
              </a:rPr>
              <a:t>foreign_gross</a:t>
            </a:r>
            <a:r>
              <a:rPr lang="en-US" sz="1200" dirty="0">
                <a:latin typeface="+mn-lt"/>
              </a:rPr>
              <a:t>' is currently of object data type.</a:t>
            </a:r>
          </a:p>
          <a:p>
            <a:r>
              <a:rPr lang="en-US" sz="1200" b="1" dirty="0">
                <a:latin typeface="+mn-lt"/>
              </a:rPr>
              <a:t>Duplicates</a:t>
            </a:r>
            <a:r>
              <a:rPr lang="en-US" sz="1200" dirty="0">
                <a:latin typeface="+mn-lt"/>
              </a:rPr>
              <a:t>:</a:t>
            </a:r>
          </a:p>
          <a:p>
            <a:pPr lvl="1"/>
            <a:r>
              <a:rPr lang="en-US" sz="1200" dirty="0">
                <a:latin typeface="+mn-lt"/>
              </a:rPr>
              <a:t>No explicit check for duplicates is performed in the provided code snippet. It's advisable to check for duplicates in the dataset to ensure data integrity.</a:t>
            </a:r>
          </a:p>
          <a:p>
            <a:r>
              <a:rPr lang="en-US" sz="1200" b="1" dirty="0">
                <a:latin typeface="+mn-lt"/>
              </a:rPr>
              <a:t>Summary Statistics and Visualizations</a:t>
            </a:r>
            <a:r>
              <a:rPr lang="en-US" sz="1200" dirty="0">
                <a:latin typeface="+mn-lt"/>
              </a:rPr>
              <a:t>:</a:t>
            </a:r>
          </a:p>
          <a:p>
            <a:pPr lvl="1"/>
            <a:r>
              <a:rPr lang="en-US" sz="1200" dirty="0">
                <a:latin typeface="+mn-lt"/>
              </a:rPr>
              <a:t>A histogram is plotted to visualize the distribution of '</a:t>
            </a:r>
            <a:r>
              <a:rPr lang="en-US" sz="1200" dirty="0" err="1">
                <a:latin typeface="+mn-lt"/>
              </a:rPr>
              <a:t>domestic_gross</a:t>
            </a:r>
            <a:r>
              <a:rPr lang="en-US" sz="1200" dirty="0">
                <a:latin typeface="+mn-lt"/>
              </a:rPr>
              <a:t>' revenue.</a:t>
            </a:r>
          </a:p>
          <a:p>
            <a:pPr lvl="1"/>
            <a:r>
              <a:rPr lang="en-US" sz="1200" dirty="0">
                <a:latin typeface="+mn-lt"/>
              </a:rPr>
              <a:t>The histogram shows the frequency distribution of domestic gross revenue across the dataset, indicating the most common revenue ranges.</a:t>
            </a:r>
          </a:p>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02941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90" y="114607"/>
            <a:ext cx="7847619" cy="4914286"/>
          </a:xfrm>
          <a:prstGeom prst="rect">
            <a:avLst/>
          </a:prstGeom>
        </p:spPr>
      </p:pic>
    </p:spTree>
    <p:extLst>
      <p:ext uri="{BB962C8B-B14F-4D97-AF65-F5344CB8AC3E}">
        <p14:creationId xmlns:p14="http://schemas.microsoft.com/office/powerpoint/2010/main" val="292806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Rectangle 3"/>
          <p:cNvSpPr/>
          <p:nvPr/>
        </p:nvSpPr>
        <p:spPr>
          <a:xfrm>
            <a:off x="821266" y="647700"/>
            <a:ext cx="7031568" cy="1231106"/>
          </a:xfrm>
          <a:prstGeom prst="rect">
            <a:avLst/>
          </a:prstGeom>
        </p:spPr>
        <p:txBody>
          <a:bodyPr wrap="square">
            <a:spAutoFit/>
          </a:bodyPr>
          <a:lstStyle/>
          <a:p>
            <a:r>
              <a:rPr lang="en-US" sz="1600" b="1" dirty="0" smtClean="0"/>
              <a:t>                                         Conclusion;</a:t>
            </a:r>
          </a:p>
          <a:p>
            <a:endParaRPr lang="en-US" sz="1600" b="1" dirty="0"/>
          </a:p>
          <a:p>
            <a:pPr marL="285750" indent="-285750">
              <a:buFont typeface="Wingdings" panose="05000000000000000000" pitchFamily="2" charset="2"/>
              <a:buChar char="v"/>
            </a:pPr>
            <a:r>
              <a:rPr lang="en-US" dirty="0" smtClean="0"/>
              <a:t>Overall</a:t>
            </a:r>
            <a:r>
              <a:rPr lang="en-US" dirty="0"/>
              <a:t>, this initial analysis provides insights into the structure and basic characteristics of the Box Office Mojo dataset, setting the stage for more in-depth exploratory data analysis and subsequent modeling or decision-making processes.</a:t>
            </a:r>
          </a:p>
        </p:txBody>
      </p:sp>
    </p:spTree>
    <p:extLst>
      <p:ext uri="{BB962C8B-B14F-4D97-AF65-F5344CB8AC3E}">
        <p14:creationId xmlns:p14="http://schemas.microsoft.com/office/powerpoint/2010/main" val="181992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67" y="867242"/>
            <a:ext cx="8602458" cy="519600"/>
          </a:xfrm>
        </p:spPr>
        <p:txBody>
          <a:bodyPr/>
          <a:lstStyle/>
          <a:p>
            <a:pPr marL="514350" indent="-285750">
              <a:buFont typeface="Arial" panose="020B0604020202020204" pitchFamily="34" charset="0"/>
              <a:buChar char="•"/>
            </a:pPr>
            <a:r>
              <a:rPr lang="en-US" sz="1400" dirty="0" smtClean="0">
                <a:latin typeface="+mn-lt"/>
              </a:rPr>
              <a:t>Examine the structure of the dataset.</a:t>
            </a:r>
          </a:p>
          <a:p>
            <a:pPr marL="514350" indent="-285750">
              <a:buFont typeface="Arial" panose="020B0604020202020204" pitchFamily="34" charset="0"/>
              <a:buChar char="•"/>
            </a:pPr>
            <a:endParaRPr lang="en-US" sz="1400" dirty="0">
              <a:latin typeface="+mn-lt"/>
            </a:endParaRPr>
          </a:p>
          <a:p>
            <a:pPr marL="514350" indent="-285750">
              <a:buFont typeface="Arial" panose="020B0604020202020204" pitchFamily="34" charset="0"/>
              <a:buChar char="•"/>
            </a:pPr>
            <a:r>
              <a:rPr lang="en-US" sz="1400" dirty="0" smtClean="0">
                <a:latin typeface="+mn-lt"/>
              </a:rPr>
              <a:t>Check for missing values, duplicates, and data types.</a:t>
            </a:r>
          </a:p>
          <a:p>
            <a:pPr marL="514350" indent="-285750">
              <a:buFont typeface="Arial" panose="020B0604020202020204" pitchFamily="34" charset="0"/>
              <a:buChar char="•"/>
            </a:pPr>
            <a:endParaRPr lang="en-US" sz="1400" dirty="0">
              <a:latin typeface="+mn-lt"/>
            </a:endParaRPr>
          </a:p>
          <a:p>
            <a:pPr marL="514350" indent="-285750">
              <a:buFont typeface="Arial" panose="020B0604020202020204" pitchFamily="34" charset="0"/>
              <a:buChar char="•"/>
            </a:pPr>
            <a:endParaRPr lang="en-US" sz="1400" dirty="0" smtClean="0">
              <a:latin typeface="+mn-lt"/>
            </a:endParaRPr>
          </a:p>
          <a:p>
            <a:pPr marL="514350" indent="-285750">
              <a:buFont typeface="Arial" panose="020B0604020202020204" pitchFamily="34" charset="0"/>
              <a:buChar char="•"/>
            </a:pPr>
            <a:r>
              <a:rPr lang="en-US" sz="1400" dirty="0" smtClean="0">
                <a:latin typeface="+mn-lt"/>
              </a:rPr>
              <a:t>Explore summary statistics and visualizations of key variables (e.g., movie ratings, reviews).</a:t>
            </a:r>
            <a:endParaRPr lang="en-US" sz="1400" dirty="0">
              <a:latin typeface="+mn-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4" name="Rectangle 3"/>
          <p:cNvSpPr/>
          <p:nvPr/>
        </p:nvSpPr>
        <p:spPr>
          <a:xfrm>
            <a:off x="457200" y="171550"/>
            <a:ext cx="2717411" cy="307777"/>
          </a:xfrm>
          <a:prstGeom prst="rect">
            <a:avLst/>
          </a:prstGeom>
        </p:spPr>
        <p:txBody>
          <a:bodyPr wrap="none">
            <a:spAutoFit/>
          </a:bodyPr>
          <a:lstStyle/>
          <a:p>
            <a:r>
              <a:rPr lang="en-US" b="1" dirty="0"/>
              <a:t>(II). Rotten Tomatoes Dataset:</a:t>
            </a:r>
          </a:p>
        </p:txBody>
      </p:sp>
    </p:spTree>
    <p:extLst>
      <p:ext uri="{BB962C8B-B14F-4D97-AF65-F5344CB8AC3E}">
        <p14:creationId xmlns:p14="http://schemas.microsoft.com/office/powerpoint/2010/main" val="184347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Rectangle 1"/>
          <p:cNvSpPr>
            <a:spLocks noChangeArrowheads="1"/>
          </p:cNvSpPr>
          <p:nvPr/>
        </p:nvSpPr>
        <p:spPr bwMode="auto">
          <a:xfrm>
            <a:off x="0" y="-110211"/>
            <a:ext cx="65"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81000" y="186267"/>
            <a:ext cx="7514166" cy="4401205"/>
          </a:xfrm>
          <a:prstGeom prst="rect">
            <a:avLst/>
          </a:prstGeom>
        </p:spPr>
        <p:txBody>
          <a:bodyPr wrap="square">
            <a:spAutoFit/>
          </a:bodyPr>
          <a:lstStyle/>
          <a:p>
            <a:r>
              <a:rPr lang="en-US" sz="1600" b="1" dirty="0" smtClean="0"/>
              <a:t>Findings;</a:t>
            </a:r>
          </a:p>
          <a:p>
            <a:endParaRPr lang="en-US" sz="1200" u="sng" dirty="0"/>
          </a:p>
          <a:p>
            <a:endParaRPr lang="en-US" sz="1200" u="sng" dirty="0" smtClean="0"/>
          </a:p>
          <a:p>
            <a:r>
              <a:rPr lang="en-US" sz="1200" u="sng" dirty="0" smtClean="0"/>
              <a:t>Structure:</a:t>
            </a:r>
            <a:endParaRPr lang="en-US" sz="1200" u="sng" dirty="0"/>
          </a:p>
          <a:p>
            <a:r>
              <a:rPr lang="en-US" sz="1200" dirty="0"/>
              <a:t>The dataset has 1560 entries and 12 columns.</a:t>
            </a:r>
          </a:p>
          <a:p>
            <a:r>
              <a:rPr lang="en-US" sz="1200" dirty="0"/>
              <a:t>Data columns include id, synopsis, rating, genre, director, writer, </a:t>
            </a:r>
            <a:r>
              <a:rPr lang="en-US" sz="1200" dirty="0" err="1"/>
              <a:t>theater_date</a:t>
            </a:r>
            <a:r>
              <a:rPr lang="en-US" sz="1200" dirty="0"/>
              <a:t>, </a:t>
            </a:r>
            <a:r>
              <a:rPr lang="en-US" sz="1200" dirty="0" err="1"/>
              <a:t>dvd_date</a:t>
            </a:r>
            <a:r>
              <a:rPr lang="en-US" sz="1200" dirty="0"/>
              <a:t>, currency, </a:t>
            </a:r>
            <a:r>
              <a:rPr lang="en-US" sz="1200" dirty="0" err="1"/>
              <a:t>box_office</a:t>
            </a:r>
            <a:r>
              <a:rPr lang="en-US" sz="1200" dirty="0"/>
              <a:t>, runtime, and studio</a:t>
            </a:r>
            <a:r>
              <a:rPr lang="en-US" sz="1200" dirty="0" smtClean="0"/>
              <a:t>.</a:t>
            </a:r>
          </a:p>
          <a:p>
            <a:r>
              <a:rPr lang="en-US" sz="1200" dirty="0" err="1" smtClean="0"/>
              <a:t>Dtype</a:t>
            </a:r>
            <a:r>
              <a:rPr lang="en-US" sz="1200" dirty="0"/>
              <a:t>: int64 for id, object for all other columns</a:t>
            </a:r>
            <a:r>
              <a:rPr lang="en-US" sz="1200" dirty="0" smtClean="0"/>
              <a:t>.</a:t>
            </a:r>
          </a:p>
          <a:p>
            <a:endParaRPr lang="en-US" sz="1200" dirty="0"/>
          </a:p>
          <a:p>
            <a:r>
              <a:rPr lang="en-US" sz="1200" u="sng" dirty="0"/>
              <a:t>Missing Values:</a:t>
            </a:r>
          </a:p>
          <a:p>
            <a:r>
              <a:rPr lang="en-US" sz="1200" dirty="0"/>
              <a:t>The columns with missing values are synopsis, rating, genre, director, writer, </a:t>
            </a:r>
            <a:r>
              <a:rPr lang="en-US" sz="1200" dirty="0" err="1"/>
              <a:t>theater_date</a:t>
            </a:r>
            <a:r>
              <a:rPr lang="en-US" sz="1200" dirty="0"/>
              <a:t>, </a:t>
            </a:r>
            <a:r>
              <a:rPr lang="en-US" sz="1200" dirty="0" err="1"/>
              <a:t>dvd_date</a:t>
            </a:r>
            <a:r>
              <a:rPr lang="en-US" sz="1200" dirty="0"/>
              <a:t>, currency, </a:t>
            </a:r>
            <a:r>
              <a:rPr lang="en-US" sz="1200" dirty="0" err="1"/>
              <a:t>box_office</a:t>
            </a:r>
            <a:r>
              <a:rPr lang="en-US" sz="1200" dirty="0"/>
              <a:t>, runtime, and studio</a:t>
            </a:r>
            <a:r>
              <a:rPr lang="en-US" sz="1200" dirty="0" smtClean="0"/>
              <a:t>.</a:t>
            </a:r>
          </a:p>
          <a:p>
            <a:endParaRPr lang="en-US" sz="1200" dirty="0"/>
          </a:p>
          <a:p>
            <a:r>
              <a:rPr lang="en-US" sz="1200" u="sng" dirty="0"/>
              <a:t>Duplicates:</a:t>
            </a:r>
          </a:p>
          <a:p>
            <a:r>
              <a:rPr lang="en-US" sz="1200" dirty="0"/>
              <a:t>No specific check for duplicates is performed in the provided code snippet</a:t>
            </a:r>
            <a:r>
              <a:rPr lang="en-US" sz="1200" dirty="0" smtClean="0"/>
              <a:t>.</a:t>
            </a:r>
          </a:p>
          <a:p>
            <a:endParaRPr lang="en-US" sz="1200" dirty="0"/>
          </a:p>
          <a:p>
            <a:r>
              <a:rPr lang="en-US" sz="1200" u="sng" dirty="0"/>
              <a:t>Data Types:</a:t>
            </a:r>
          </a:p>
          <a:p>
            <a:r>
              <a:rPr lang="en-US" sz="1200" dirty="0"/>
              <a:t>Most columns contain textual data (objects), while the id column is numerical</a:t>
            </a:r>
            <a:r>
              <a:rPr lang="en-US" sz="1200" dirty="0" smtClean="0"/>
              <a:t>.</a:t>
            </a:r>
          </a:p>
          <a:p>
            <a:endParaRPr lang="en-US" sz="1200" dirty="0"/>
          </a:p>
          <a:p>
            <a:r>
              <a:rPr lang="en-US" sz="1200" u="sng" dirty="0"/>
              <a:t>Summary Statistics &amp; Visualizations</a:t>
            </a:r>
            <a:r>
              <a:rPr lang="en-US" sz="1200" u="sng" dirty="0" smtClean="0"/>
              <a:t>:</a:t>
            </a:r>
          </a:p>
          <a:p>
            <a:r>
              <a:rPr lang="en-US" sz="1200" dirty="0" smtClean="0"/>
              <a:t>Summary </a:t>
            </a:r>
            <a:r>
              <a:rPr lang="en-US" sz="1200" dirty="0"/>
              <a:t>statistics for numerical columns like id could be obtained using describe().</a:t>
            </a:r>
          </a:p>
          <a:p>
            <a:r>
              <a:rPr lang="en-US" sz="1200" dirty="0"/>
              <a:t>For categorical columns like rating, genre, director, writer, and studio, value counts and visualizations like bar plots could provide insights into distribution.</a:t>
            </a:r>
          </a:p>
        </p:txBody>
      </p:sp>
    </p:spTree>
    <p:extLst>
      <p:ext uri="{BB962C8B-B14F-4D97-AF65-F5344CB8AC3E}">
        <p14:creationId xmlns:p14="http://schemas.microsoft.com/office/powerpoint/2010/main" val="349563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Rectangle 2"/>
          <p:cNvSpPr/>
          <p:nvPr/>
        </p:nvSpPr>
        <p:spPr>
          <a:xfrm>
            <a:off x="231732" y="507305"/>
            <a:ext cx="6626268" cy="3477875"/>
          </a:xfrm>
          <a:prstGeom prst="rect">
            <a:avLst/>
          </a:prstGeom>
        </p:spPr>
        <p:txBody>
          <a:bodyPr wrap="square">
            <a:spAutoFit/>
          </a:bodyPr>
          <a:lstStyle/>
          <a:p>
            <a:r>
              <a:rPr lang="en-US" sz="2000" dirty="0">
                <a:solidFill>
                  <a:srgbClr val="ECECEC"/>
                </a:solidFill>
                <a:latin typeface="Söhne"/>
              </a:rPr>
              <a:t>Target Audience: Mid-level manager at Microsoft with a non-technical background, responsible for decision-making at the new movie studio</a:t>
            </a:r>
            <a:r>
              <a:rPr lang="en-US" sz="2000" dirty="0" smtClean="0">
                <a:solidFill>
                  <a:srgbClr val="ECECEC"/>
                </a:solidFill>
                <a:latin typeface="Söhne"/>
              </a:rPr>
              <a:t>.</a:t>
            </a:r>
          </a:p>
          <a:p>
            <a:endParaRPr lang="en-US" sz="2000" dirty="0">
              <a:solidFill>
                <a:srgbClr val="ECECEC"/>
              </a:solidFill>
              <a:latin typeface="Söhne"/>
            </a:endParaRPr>
          </a:p>
          <a:p>
            <a:endParaRPr lang="en-US" sz="2000" dirty="0" smtClean="0">
              <a:solidFill>
                <a:srgbClr val="ECECEC"/>
              </a:solidFill>
              <a:latin typeface="Söhne"/>
            </a:endParaRPr>
          </a:p>
          <a:p>
            <a:endParaRPr lang="en-US" sz="2000" dirty="0">
              <a:solidFill>
                <a:srgbClr val="ECECEC"/>
              </a:solidFill>
              <a:latin typeface="Söhne"/>
            </a:endParaRPr>
          </a:p>
          <a:p>
            <a:endParaRPr lang="en-US" sz="2000" dirty="0" smtClean="0">
              <a:solidFill>
                <a:srgbClr val="ECECEC"/>
              </a:solidFill>
              <a:latin typeface="Söhne"/>
            </a:endParaRPr>
          </a:p>
          <a:p>
            <a:r>
              <a:rPr lang="en-US" sz="2000" dirty="0" smtClean="0">
                <a:solidFill>
                  <a:srgbClr val="ECECEC"/>
                </a:solidFill>
                <a:latin typeface="Söhne"/>
              </a:rPr>
              <a:t> </a:t>
            </a:r>
            <a:r>
              <a:rPr lang="en-US" sz="2000" dirty="0">
                <a:solidFill>
                  <a:srgbClr val="ECECEC"/>
                </a:solidFill>
                <a:latin typeface="Söhne"/>
              </a:rPr>
              <a:t>Goal: To provide actionable insights derived from exploratory data analysis on current box office trends, guiding Microsoft in determining the type of films to create.</a:t>
            </a:r>
            <a:endParaRPr lang="en-US" sz="2000" dirty="0"/>
          </a:p>
        </p:txBody>
      </p:sp>
    </p:spTree>
    <p:extLst>
      <p:ext uri="{BB962C8B-B14F-4D97-AF65-F5344CB8AC3E}">
        <p14:creationId xmlns:p14="http://schemas.microsoft.com/office/powerpoint/2010/main" val="276802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Rectangle 2"/>
          <p:cNvSpPr/>
          <p:nvPr/>
        </p:nvSpPr>
        <p:spPr>
          <a:xfrm>
            <a:off x="287868" y="92204"/>
            <a:ext cx="8030632" cy="4401205"/>
          </a:xfrm>
          <a:prstGeom prst="rect">
            <a:avLst/>
          </a:prstGeom>
        </p:spPr>
        <p:txBody>
          <a:bodyPr wrap="square">
            <a:spAutoFit/>
          </a:bodyPr>
          <a:lstStyle/>
          <a:p>
            <a:r>
              <a:rPr lang="en-US" sz="1600" b="1" dirty="0"/>
              <a:t>Rotten Tomatoes Reviews Dataset</a:t>
            </a:r>
            <a:r>
              <a:rPr lang="en-US" sz="1600" b="1" dirty="0" smtClean="0"/>
              <a:t>:</a:t>
            </a:r>
          </a:p>
          <a:p>
            <a:endParaRPr lang="en-US" sz="1600" b="1" dirty="0" smtClean="0"/>
          </a:p>
          <a:p>
            <a:r>
              <a:rPr lang="en-US" sz="1600" b="1" dirty="0" smtClean="0"/>
              <a:t>Findings;</a:t>
            </a:r>
          </a:p>
          <a:p>
            <a:endParaRPr lang="en-US" sz="1600" b="1" dirty="0"/>
          </a:p>
          <a:p>
            <a:r>
              <a:rPr lang="en-US" sz="1200" u="sng" dirty="0"/>
              <a:t>Structure:</a:t>
            </a:r>
          </a:p>
          <a:p>
            <a:r>
              <a:rPr lang="en-US" sz="1200" dirty="0"/>
              <a:t>The dataset contains 54432 entries and 8 columns.</a:t>
            </a:r>
          </a:p>
          <a:p>
            <a:r>
              <a:rPr lang="en-US" sz="1200" dirty="0"/>
              <a:t>Data columns include id, review, rating, fresh, critic, </a:t>
            </a:r>
            <a:r>
              <a:rPr lang="en-US" sz="1200" dirty="0" err="1"/>
              <a:t>top_critic</a:t>
            </a:r>
            <a:r>
              <a:rPr lang="en-US" sz="1200" dirty="0"/>
              <a:t>, publisher, and date.</a:t>
            </a:r>
          </a:p>
          <a:p>
            <a:r>
              <a:rPr lang="en-US" sz="1200" dirty="0" err="1"/>
              <a:t>Dtype</a:t>
            </a:r>
            <a:r>
              <a:rPr lang="en-US" sz="1200" dirty="0"/>
              <a:t>: int64 for id and </a:t>
            </a:r>
            <a:r>
              <a:rPr lang="en-US" sz="1200" dirty="0" err="1"/>
              <a:t>top_critic</a:t>
            </a:r>
            <a:r>
              <a:rPr lang="en-US" sz="1200" dirty="0"/>
              <a:t>, object for all other columns</a:t>
            </a:r>
            <a:r>
              <a:rPr lang="en-US" sz="1200" dirty="0" smtClean="0"/>
              <a:t>.</a:t>
            </a:r>
          </a:p>
          <a:p>
            <a:endParaRPr lang="en-US" sz="1200" dirty="0"/>
          </a:p>
          <a:p>
            <a:r>
              <a:rPr lang="en-US" sz="1200" u="sng" dirty="0"/>
              <a:t>Missing Values:</a:t>
            </a:r>
          </a:p>
          <a:p>
            <a:r>
              <a:rPr lang="en-US" sz="1200" dirty="0"/>
              <a:t>The columns with missing values are review, rating, critic, and publisher</a:t>
            </a:r>
            <a:r>
              <a:rPr lang="en-US" sz="1200" dirty="0" smtClean="0"/>
              <a:t>.</a:t>
            </a:r>
          </a:p>
          <a:p>
            <a:endParaRPr lang="en-US" sz="1200" dirty="0"/>
          </a:p>
          <a:p>
            <a:r>
              <a:rPr lang="en-US" sz="1200" u="sng" dirty="0"/>
              <a:t>Duplicates:</a:t>
            </a:r>
          </a:p>
          <a:p>
            <a:r>
              <a:rPr lang="en-US" sz="1200" dirty="0"/>
              <a:t>No specific check for duplicates is performed in the provided code snippet</a:t>
            </a:r>
            <a:r>
              <a:rPr lang="en-US" sz="1200" dirty="0" smtClean="0"/>
              <a:t>.</a:t>
            </a:r>
          </a:p>
          <a:p>
            <a:endParaRPr lang="en-US" sz="1200" dirty="0"/>
          </a:p>
          <a:p>
            <a:r>
              <a:rPr lang="en-US" sz="1200" u="sng" dirty="0"/>
              <a:t>Data Types:</a:t>
            </a:r>
          </a:p>
          <a:p>
            <a:r>
              <a:rPr lang="en-US" sz="1200" dirty="0"/>
              <a:t>The id and </a:t>
            </a:r>
            <a:r>
              <a:rPr lang="en-US" sz="1200" dirty="0" err="1"/>
              <a:t>top_critic</a:t>
            </a:r>
            <a:r>
              <a:rPr lang="en-US" sz="1200" dirty="0"/>
              <a:t> columns are numerical, while the rest are textual (objects</a:t>
            </a:r>
            <a:r>
              <a:rPr lang="en-US" sz="1200" dirty="0" smtClean="0"/>
              <a:t>).</a:t>
            </a:r>
          </a:p>
          <a:p>
            <a:endParaRPr lang="en-US" sz="1200" dirty="0"/>
          </a:p>
          <a:p>
            <a:r>
              <a:rPr lang="en-US" sz="1200" u="sng" dirty="0"/>
              <a:t>Summary Statistics &amp; Visualizations:</a:t>
            </a:r>
          </a:p>
          <a:p>
            <a:r>
              <a:rPr lang="en-US" sz="1200" dirty="0"/>
              <a:t>Summary statistics for numerical columns like id and </a:t>
            </a:r>
            <a:r>
              <a:rPr lang="en-US" sz="1200" dirty="0" err="1"/>
              <a:t>top_critic</a:t>
            </a:r>
            <a:r>
              <a:rPr lang="en-US" sz="1200" dirty="0"/>
              <a:t> could be obtained using describe().</a:t>
            </a:r>
          </a:p>
          <a:p>
            <a:r>
              <a:rPr lang="en-US" sz="1200" dirty="0"/>
              <a:t>For categorical columns like rating, fresh, critic, and publisher, value counts and visualizations like pie charts or bar plots could provide insights</a:t>
            </a:r>
          </a:p>
        </p:txBody>
      </p:sp>
    </p:spTree>
    <p:extLst>
      <p:ext uri="{BB962C8B-B14F-4D97-AF65-F5344CB8AC3E}">
        <p14:creationId xmlns:p14="http://schemas.microsoft.com/office/powerpoint/2010/main" val="77860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Rectangle 3"/>
          <p:cNvSpPr/>
          <p:nvPr/>
        </p:nvSpPr>
        <p:spPr>
          <a:xfrm>
            <a:off x="442913" y="482203"/>
            <a:ext cx="6415087" cy="3508653"/>
          </a:xfrm>
          <a:prstGeom prst="rect">
            <a:avLst/>
          </a:prstGeom>
        </p:spPr>
        <p:txBody>
          <a:bodyPr wrap="square">
            <a:spAutoFit/>
          </a:bodyPr>
          <a:lstStyle/>
          <a:p>
            <a:r>
              <a:rPr lang="en-US" b="1" dirty="0"/>
              <a:t>Conclusion</a:t>
            </a:r>
            <a:r>
              <a:rPr lang="en-US" b="1" dirty="0" smtClean="0"/>
              <a:t>:</a:t>
            </a:r>
          </a:p>
          <a:p>
            <a:endParaRPr lang="en-US" b="1" dirty="0"/>
          </a:p>
          <a:p>
            <a:pPr marL="285750" indent="-285750">
              <a:buFont typeface="Wingdings" panose="05000000000000000000" pitchFamily="2" charset="2"/>
              <a:buChar char="v"/>
            </a:pPr>
            <a:r>
              <a:rPr lang="en-US" sz="1200" dirty="0"/>
              <a:t>Both datasets have missing values in several columns, indicating potential data cleaning requirements</a:t>
            </a:r>
            <a:r>
              <a:rPr lang="en-US" sz="1200" dirty="0" smtClean="0"/>
              <a:t>.</a:t>
            </a:r>
          </a:p>
          <a:p>
            <a:pPr marL="285750" indent="-285750">
              <a:buFont typeface="Wingdings" panose="05000000000000000000" pitchFamily="2" charset="2"/>
              <a:buChar char="v"/>
            </a:pPr>
            <a:endParaRPr lang="en-US" sz="1200" dirty="0"/>
          </a:p>
          <a:p>
            <a:pPr marL="285750" indent="-285750">
              <a:buFont typeface="Wingdings" panose="05000000000000000000" pitchFamily="2" charset="2"/>
              <a:buChar char="v"/>
            </a:pPr>
            <a:r>
              <a:rPr lang="en-US" sz="1200" dirty="0"/>
              <a:t>No check for duplicates is performed in the provided code snippet; duplicate rows should be identified and handled if present</a:t>
            </a:r>
            <a:r>
              <a:rPr lang="en-US" sz="1200" dirty="0" smtClean="0"/>
              <a:t>.</a:t>
            </a:r>
          </a:p>
          <a:p>
            <a:pPr marL="285750" indent="-285750">
              <a:buFont typeface="Wingdings" panose="05000000000000000000" pitchFamily="2" charset="2"/>
              <a:buChar char="v"/>
            </a:pPr>
            <a:endParaRPr lang="en-US" sz="1200" dirty="0"/>
          </a:p>
          <a:p>
            <a:pPr marL="285750" indent="-285750">
              <a:buFont typeface="Wingdings" panose="05000000000000000000" pitchFamily="2" charset="2"/>
              <a:buChar char="v"/>
            </a:pPr>
            <a:r>
              <a:rPr lang="en-US" sz="1200" dirty="0"/>
              <a:t>Further exploration could involve analyzing distributions of categorical variables and relationships between variables through visualizations and statistical measures</a:t>
            </a:r>
            <a:r>
              <a:rPr lang="en-US" sz="1200" dirty="0" smtClean="0"/>
              <a:t>.</a:t>
            </a:r>
          </a:p>
          <a:p>
            <a:pPr marL="285750" indent="-285750">
              <a:buFont typeface="Wingdings" panose="05000000000000000000" pitchFamily="2" charset="2"/>
              <a:buChar char="v"/>
            </a:pPr>
            <a:endParaRPr lang="en-US" sz="1200" dirty="0"/>
          </a:p>
          <a:p>
            <a:pPr marL="285750" indent="-285750">
              <a:buFont typeface="Wingdings" panose="05000000000000000000" pitchFamily="2" charset="2"/>
              <a:buChar char="v"/>
            </a:pPr>
            <a:r>
              <a:rPr lang="en-US" sz="1200" dirty="0"/>
              <a:t>Additional preprocessing steps might be necessary before conducting further analysis or modeling on these datasets</a:t>
            </a:r>
            <a:r>
              <a:rPr lang="en-US" sz="1200" dirty="0" smtClean="0"/>
              <a:t>.</a:t>
            </a:r>
          </a:p>
          <a:p>
            <a:pPr marL="285750" indent="-285750">
              <a:buFont typeface="Wingdings" panose="05000000000000000000" pitchFamily="2" charset="2"/>
              <a:buChar char="v"/>
            </a:pPr>
            <a:endParaRPr lang="en-US" sz="1200" dirty="0"/>
          </a:p>
          <a:p>
            <a:pPr marL="285750" indent="-285750">
              <a:buFont typeface="Wingdings" panose="05000000000000000000" pitchFamily="2" charset="2"/>
              <a:buChar char="v"/>
            </a:pPr>
            <a:r>
              <a:rPr lang="en-US" sz="1200" dirty="0"/>
              <a:t>This analysis provides a preliminary understanding of the structure, missing values, data types, and potential next steps for exploring the Rotten Tomatoes datasets. Further analysis and data preprocessing are required for more in-depth insights and meaningful conclusions</a:t>
            </a:r>
            <a:r>
              <a:rPr lang="en-US" dirty="0"/>
              <a:t>.</a:t>
            </a:r>
          </a:p>
        </p:txBody>
      </p:sp>
    </p:spTree>
    <p:extLst>
      <p:ext uri="{BB962C8B-B14F-4D97-AF65-F5344CB8AC3E}">
        <p14:creationId xmlns:p14="http://schemas.microsoft.com/office/powerpoint/2010/main" val="295512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2178" y="834434"/>
            <a:ext cx="8229600" cy="519600"/>
          </a:xfrm>
        </p:spPr>
        <p:txBody>
          <a:bodyPr/>
          <a:lstStyle/>
          <a:p>
            <a:pPr>
              <a:buFont typeface="Arial" panose="020B0604020202020204" pitchFamily="34" charset="0"/>
              <a:buChar char="•"/>
            </a:pPr>
            <a:r>
              <a:rPr lang="en-US" sz="1200" dirty="0">
                <a:latin typeface="+mn-lt"/>
              </a:rPr>
              <a:t>Examine the structure of the dataset</a:t>
            </a:r>
            <a:r>
              <a:rPr lang="en-US" sz="1200" dirty="0" smtClean="0">
                <a:latin typeface="+mn-lt"/>
              </a:rPr>
              <a:t>.</a:t>
            </a:r>
          </a:p>
          <a:p>
            <a:pPr>
              <a:buFont typeface="Arial" panose="020B0604020202020204" pitchFamily="34" charset="0"/>
              <a:buChar char="•"/>
            </a:pPr>
            <a:endParaRPr lang="en-US" sz="1200" dirty="0">
              <a:latin typeface="+mn-lt"/>
            </a:endParaRPr>
          </a:p>
          <a:p>
            <a:pPr>
              <a:buFont typeface="Arial" panose="020B0604020202020204" pitchFamily="34" charset="0"/>
              <a:buChar char="•"/>
            </a:pPr>
            <a:endParaRPr lang="en-US" sz="1200" dirty="0">
              <a:latin typeface="+mn-lt"/>
            </a:endParaRPr>
          </a:p>
          <a:p>
            <a:pPr>
              <a:buFont typeface="Arial" panose="020B0604020202020204" pitchFamily="34" charset="0"/>
              <a:buChar char="•"/>
            </a:pPr>
            <a:r>
              <a:rPr lang="en-US" sz="1200" dirty="0">
                <a:latin typeface="+mn-lt"/>
              </a:rPr>
              <a:t>Check for missing values, duplicates, and data types</a:t>
            </a:r>
            <a:r>
              <a:rPr lang="en-US" sz="1200" dirty="0" smtClean="0">
                <a:latin typeface="+mn-lt"/>
              </a:rPr>
              <a:t>.</a:t>
            </a:r>
          </a:p>
          <a:p>
            <a:pPr>
              <a:buFont typeface="Arial" panose="020B0604020202020204" pitchFamily="34" charset="0"/>
              <a:buChar char="•"/>
            </a:pPr>
            <a:endParaRPr lang="en-US" sz="1200" dirty="0">
              <a:latin typeface="+mn-lt"/>
            </a:endParaRPr>
          </a:p>
          <a:p>
            <a:pPr>
              <a:buFont typeface="Arial" panose="020B0604020202020204" pitchFamily="34" charset="0"/>
              <a:buChar char="•"/>
            </a:pPr>
            <a:endParaRPr lang="en-US" sz="1200" dirty="0">
              <a:latin typeface="+mn-lt"/>
            </a:endParaRPr>
          </a:p>
          <a:p>
            <a:pPr>
              <a:buFont typeface="Arial" panose="020B0604020202020204" pitchFamily="34" charset="0"/>
              <a:buChar char="•"/>
            </a:pPr>
            <a:r>
              <a:rPr lang="en-US" sz="1200" dirty="0">
                <a:latin typeface="+mn-lt"/>
              </a:rPr>
              <a:t>Explore summary statistics and visualizations of key variables (e.g., movie genres, release dates).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4" name="Rectangle 3"/>
          <p:cNvSpPr/>
          <p:nvPr/>
        </p:nvSpPr>
        <p:spPr>
          <a:xfrm>
            <a:off x="386347" y="98922"/>
            <a:ext cx="2390398" cy="307777"/>
          </a:xfrm>
          <a:prstGeom prst="rect">
            <a:avLst/>
          </a:prstGeom>
        </p:spPr>
        <p:txBody>
          <a:bodyPr wrap="none">
            <a:spAutoFit/>
          </a:bodyPr>
          <a:lstStyle/>
          <a:p>
            <a:r>
              <a:rPr lang="en-US" b="1" dirty="0"/>
              <a:t>(III). </a:t>
            </a:r>
            <a:r>
              <a:rPr lang="en-US" b="1" dirty="0" err="1"/>
              <a:t>TheMovieDB</a:t>
            </a:r>
            <a:r>
              <a:rPr lang="en-US" b="1" dirty="0"/>
              <a:t> Dataset:</a:t>
            </a:r>
          </a:p>
        </p:txBody>
      </p:sp>
    </p:spTree>
    <p:extLst>
      <p:ext uri="{BB962C8B-B14F-4D97-AF65-F5344CB8AC3E}">
        <p14:creationId xmlns:p14="http://schemas.microsoft.com/office/powerpoint/2010/main" val="196191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Rectangle 3"/>
          <p:cNvSpPr/>
          <p:nvPr/>
        </p:nvSpPr>
        <p:spPr>
          <a:xfrm>
            <a:off x="103439" y="0"/>
            <a:ext cx="9002486" cy="5078313"/>
          </a:xfrm>
          <a:prstGeom prst="rect">
            <a:avLst/>
          </a:prstGeom>
        </p:spPr>
        <p:txBody>
          <a:bodyPr wrap="square">
            <a:spAutoFit/>
          </a:bodyPr>
          <a:lstStyle/>
          <a:p>
            <a:r>
              <a:rPr lang="en-US" sz="1600" b="1" dirty="0" smtClean="0"/>
              <a:t>Findings;</a:t>
            </a:r>
          </a:p>
          <a:p>
            <a:r>
              <a:rPr lang="en-US" sz="1100" u="sng" dirty="0" smtClean="0"/>
              <a:t>Structure </a:t>
            </a:r>
            <a:r>
              <a:rPr lang="en-US" sz="1100" u="sng" dirty="0"/>
              <a:t>of the Dataset</a:t>
            </a:r>
            <a:r>
              <a:rPr lang="en-US" sz="1100" dirty="0"/>
              <a:t>:</a:t>
            </a:r>
          </a:p>
          <a:p>
            <a:r>
              <a:rPr lang="en-US" sz="1100" dirty="0"/>
              <a:t>The dataset consists of 26517 entries and 9 columns.</a:t>
            </a:r>
          </a:p>
          <a:p>
            <a:r>
              <a:rPr lang="en-US" sz="1100" dirty="0"/>
              <a:t>Columns include </a:t>
            </a:r>
            <a:r>
              <a:rPr lang="en-US" sz="1100" dirty="0" err="1"/>
              <a:t>genre_ids</a:t>
            </a:r>
            <a:r>
              <a:rPr lang="en-US" sz="1100" dirty="0"/>
              <a:t>, id, </a:t>
            </a:r>
            <a:r>
              <a:rPr lang="en-US" sz="1100" dirty="0" err="1"/>
              <a:t>original_language</a:t>
            </a:r>
            <a:r>
              <a:rPr lang="en-US" sz="1100" dirty="0"/>
              <a:t>, </a:t>
            </a:r>
            <a:r>
              <a:rPr lang="en-US" sz="1100" dirty="0" err="1"/>
              <a:t>original_title</a:t>
            </a:r>
            <a:r>
              <a:rPr lang="en-US" sz="1100" dirty="0"/>
              <a:t>, popularity, </a:t>
            </a:r>
            <a:r>
              <a:rPr lang="en-US" sz="1100" dirty="0" err="1"/>
              <a:t>release_date</a:t>
            </a:r>
            <a:r>
              <a:rPr lang="en-US" sz="1100" dirty="0"/>
              <a:t>, title, </a:t>
            </a:r>
            <a:r>
              <a:rPr lang="en-US" sz="1100" dirty="0" err="1"/>
              <a:t>vote_average</a:t>
            </a:r>
            <a:r>
              <a:rPr lang="en-US" sz="1100" dirty="0"/>
              <a:t>, and </a:t>
            </a:r>
            <a:r>
              <a:rPr lang="en-US" sz="1100" dirty="0" err="1"/>
              <a:t>vote_count</a:t>
            </a:r>
            <a:r>
              <a:rPr lang="en-US" sz="1100" dirty="0" smtClean="0"/>
              <a:t>.</a:t>
            </a:r>
          </a:p>
          <a:p>
            <a:endParaRPr lang="en-US" sz="1100" dirty="0"/>
          </a:p>
          <a:p>
            <a:r>
              <a:rPr lang="en-US" sz="1100" u="sng" dirty="0"/>
              <a:t>Data types:</a:t>
            </a:r>
          </a:p>
          <a:p>
            <a:r>
              <a:rPr lang="en-US" sz="1100" dirty="0"/>
              <a:t>Two float64 columns (popularity and </a:t>
            </a:r>
            <a:r>
              <a:rPr lang="en-US" sz="1100" dirty="0" err="1"/>
              <a:t>vote_average</a:t>
            </a:r>
            <a:r>
              <a:rPr lang="en-US" sz="1100" dirty="0"/>
              <a:t>).</a:t>
            </a:r>
          </a:p>
          <a:p>
            <a:r>
              <a:rPr lang="en-US" sz="1100" dirty="0"/>
              <a:t>Two int64 columns (id and </a:t>
            </a:r>
            <a:r>
              <a:rPr lang="en-US" sz="1100" dirty="0" err="1"/>
              <a:t>vote_count</a:t>
            </a:r>
            <a:r>
              <a:rPr lang="en-US" sz="1100" dirty="0"/>
              <a:t>).</a:t>
            </a:r>
          </a:p>
          <a:p>
            <a:r>
              <a:rPr lang="en-US" sz="1100" dirty="0"/>
              <a:t>Five object columns (</a:t>
            </a:r>
            <a:r>
              <a:rPr lang="en-US" sz="1100" dirty="0" err="1"/>
              <a:t>genre_ids</a:t>
            </a:r>
            <a:r>
              <a:rPr lang="en-US" sz="1100" dirty="0"/>
              <a:t>, </a:t>
            </a:r>
            <a:r>
              <a:rPr lang="en-US" sz="1100" dirty="0" err="1"/>
              <a:t>original_language</a:t>
            </a:r>
            <a:r>
              <a:rPr lang="en-US" sz="1100" dirty="0"/>
              <a:t>, </a:t>
            </a:r>
            <a:r>
              <a:rPr lang="en-US" sz="1100" dirty="0" err="1"/>
              <a:t>original_title</a:t>
            </a:r>
            <a:r>
              <a:rPr lang="en-US" sz="1100" dirty="0"/>
              <a:t>, </a:t>
            </a:r>
            <a:r>
              <a:rPr lang="en-US" sz="1100" dirty="0" err="1"/>
              <a:t>release_date</a:t>
            </a:r>
            <a:r>
              <a:rPr lang="en-US" sz="1100" dirty="0"/>
              <a:t>, and title</a:t>
            </a:r>
            <a:r>
              <a:rPr lang="en-US" sz="1100" dirty="0" smtClean="0"/>
              <a:t>).</a:t>
            </a:r>
          </a:p>
          <a:p>
            <a:endParaRPr lang="en-US" sz="1100" dirty="0"/>
          </a:p>
          <a:p>
            <a:r>
              <a:rPr lang="en-US" sz="1100" u="sng" dirty="0" smtClean="0"/>
              <a:t>Missing </a:t>
            </a:r>
            <a:r>
              <a:rPr lang="en-US" sz="1100" u="sng" dirty="0"/>
              <a:t>Values</a:t>
            </a:r>
            <a:r>
              <a:rPr lang="en-US" sz="1100" dirty="0"/>
              <a:t>:</a:t>
            </a:r>
          </a:p>
          <a:p>
            <a:r>
              <a:rPr lang="en-US" sz="1100" dirty="0" smtClean="0"/>
              <a:t>There </a:t>
            </a:r>
            <a:r>
              <a:rPr lang="en-US" sz="1100" dirty="0"/>
              <a:t>are no missing values in any of the columns, as indicated by the non-null count being equal to the total number of entries</a:t>
            </a:r>
            <a:r>
              <a:rPr lang="en-US" sz="1100" dirty="0" smtClean="0"/>
              <a:t>.</a:t>
            </a:r>
          </a:p>
          <a:p>
            <a:endParaRPr lang="en-US" sz="1100" dirty="0"/>
          </a:p>
          <a:p>
            <a:r>
              <a:rPr lang="en-US" sz="1100" u="sng" dirty="0"/>
              <a:t>Duplicates:</a:t>
            </a:r>
          </a:p>
          <a:p>
            <a:r>
              <a:rPr lang="en-US" sz="1100" dirty="0" smtClean="0"/>
              <a:t>No </a:t>
            </a:r>
            <a:r>
              <a:rPr lang="en-US" sz="1100" dirty="0"/>
              <a:t>specific check for duplicates is performed in the provided code snippet.</a:t>
            </a:r>
          </a:p>
          <a:p>
            <a:r>
              <a:rPr lang="en-US" sz="1100" dirty="0"/>
              <a:t>Further analysis should include checking for and removing duplicates if they exist</a:t>
            </a:r>
            <a:r>
              <a:rPr lang="en-US" sz="1100" dirty="0" smtClean="0"/>
              <a:t>.</a:t>
            </a:r>
          </a:p>
          <a:p>
            <a:endParaRPr lang="en-US" sz="1100" dirty="0"/>
          </a:p>
          <a:p>
            <a:r>
              <a:rPr lang="en-US" sz="1100" u="sng" dirty="0"/>
              <a:t>Data Types:</a:t>
            </a:r>
          </a:p>
          <a:p>
            <a:r>
              <a:rPr lang="en-US" sz="1100" dirty="0" smtClean="0"/>
              <a:t>The </a:t>
            </a:r>
            <a:r>
              <a:rPr lang="en-US" sz="1100" dirty="0"/>
              <a:t>data types seem appropriate for most columns.</a:t>
            </a:r>
          </a:p>
          <a:p>
            <a:r>
              <a:rPr lang="en-US" sz="1100" dirty="0"/>
              <a:t>The '</a:t>
            </a:r>
            <a:r>
              <a:rPr lang="en-US" sz="1100" dirty="0" err="1"/>
              <a:t>release_date</a:t>
            </a:r>
            <a:r>
              <a:rPr lang="en-US" sz="1100" dirty="0"/>
              <a:t>' column should be converted to </a:t>
            </a:r>
            <a:r>
              <a:rPr lang="en-US" sz="1100" dirty="0" err="1"/>
              <a:t>datetime</a:t>
            </a:r>
            <a:r>
              <a:rPr lang="en-US" sz="1100" dirty="0"/>
              <a:t> format for temporal analysis</a:t>
            </a:r>
            <a:r>
              <a:rPr lang="en-US" sz="1100" dirty="0" smtClean="0"/>
              <a:t>.</a:t>
            </a:r>
          </a:p>
          <a:p>
            <a:endParaRPr lang="en-US" sz="1100" dirty="0"/>
          </a:p>
          <a:p>
            <a:r>
              <a:rPr lang="en-US" sz="1100" u="sng" dirty="0" smtClean="0"/>
              <a:t>Summary </a:t>
            </a:r>
            <a:r>
              <a:rPr lang="en-US" sz="1100" u="sng" dirty="0"/>
              <a:t>Statistics</a:t>
            </a:r>
            <a:r>
              <a:rPr lang="en-US" sz="1100" dirty="0"/>
              <a:t>:</a:t>
            </a:r>
          </a:p>
          <a:p>
            <a:r>
              <a:rPr lang="en-US" sz="1100" dirty="0" smtClean="0"/>
              <a:t>Summary </a:t>
            </a:r>
            <a:r>
              <a:rPr lang="en-US" sz="1100" dirty="0"/>
              <a:t>statistics such as mean, median, min, max, and quartiles can provide insights into numerical columns like 'popularity', '</a:t>
            </a:r>
            <a:r>
              <a:rPr lang="en-US" sz="1100" dirty="0" err="1"/>
              <a:t>vote_average</a:t>
            </a:r>
            <a:r>
              <a:rPr lang="en-US" sz="1100" dirty="0"/>
              <a:t>', and '</a:t>
            </a:r>
            <a:r>
              <a:rPr lang="en-US" sz="1100" dirty="0" err="1"/>
              <a:t>vote_count</a:t>
            </a:r>
            <a:r>
              <a:rPr lang="en-US" sz="1100" dirty="0" smtClean="0"/>
              <a:t>'.</a:t>
            </a:r>
          </a:p>
          <a:p>
            <a:endParaRPr lang="en-US" sz="1100" dirty="0"/>
          </a:p>
          <a:p>
            <a:r>
              <a:rPr lang="en-US" sz="1100" u="sng" dirty="0"/>
              <a:t>Visualizations:</a:t>
            </a:r>
          </a:p>
          <a:p>
            <a:r>
              <a:rPr lang="en-US" sz="1100" dirty="0" smtClean="0"/>
              <a:t>Visualizations </a:t>
            </a:r>
            <a:r>
              <a:rPr lang="en-US" sz="1100" dirty="0"/>
              <a:t>can help understand the distribution of key variables:</a:t>
            </a:r>
          </a:p>
          <a:p>
            <a:r>
              <a:rPr lang="en-US" sz="1100" dirty="0"/>
              <a:t>Example: A histogram can depict the distribution of movie popularity, as demonstrated in the provided code snippet.</a:t>
            </a:r>
          </a:p>
          <a:p>
            <a:r>
              <a:rPr lang="en-US" sz="1100" dirty="0"/>
              <a:t>Line plots or bar plots can showcase trends in variables like '</a:t>
            </a:r>
            <a:r>
              <a:rPr lang="en-US" sz="1100" dirty="0" err="1"/>
              <a:t>release_date</a:t>
            </a:r>
            <a:r>
              <a:rPr lang="en-US" sz="1100" dirty="0"/>
              <a:t>' over time or the distribution of genres.</a:t>
            </a:r>
          </a:p>
        </p:txBody>
      </p:sp>
    </p:spTree>
    <p:extLst>
      <p:ext uri="{BB962C8B-B14F-4D97-AF65-F5344CB8AC3E}">
        <p14:creationId xmlns:p14="http://schemas.microsoft.com/office/powerpoint/2010/main" val="2114539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46" y="114607"/>
            <a:ext cx="7936508" cy="4914286"/>
          </a:xfrm>
          <a:prstGeom prst="rect">
            <a:avLst/>
          </a:prstGeom>
        </p:spPr>
      </p:pic>
    </p:spTree>
    <p:extLst>
      <p:ext uri="{BB962C8B-B14F-4D97-AF65-F5344CB8AC3E}">
        <p14:creationId xmlns:p14="http://schemas.microsoft.com/office/powerpoint/2010/main" val="1067846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Rectangle 2"/>
          <p:cNvSpPr/>
          <p:nvPr/>
        </p:nvSpPr>
        <p:spPr>
          <a:xfrm>
            <a:off x="149469" y="202223"/>
            <a:ext cx="9025304" cy="3970318"/>
          </a:xfrm>
          <a:prstGeom prst="rect">
            <a:avLst/>
          </a:prstGeom>
        </p:spPr>
        <p:txBody>
          <a:bodyPr wrap="square">
            <a:spAutoFit/>
          </a:bodyPr>
          <a:lstStyle/>
          <a:p>
            <a:r>
              <a:rPr lang="en-US" b="1" dirty="0"/>
              <a:t>Conclusion</a:t>
            </a:r>
            <a:r>
              <a:rPr lang="en-US" b="1" dirty="0" smtClean="0"/>
              <a:t>:</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dirty="0" err="1"/>
              <a:t>TheMovieDB</a:t>
            </a:r>
            <a:r>
              <a:rPr lang="en-US" dirty="0"/>
              <a:t> dataset appears to be well-structured, with no missing values in any of the columns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Further analysis could involve:</a:t>
            </a:r>
          </a:p>
          <a:p>
            <a:r>
              <a:rPr lang="en-US" dirty="0" smtClean="0"/>
              <a:t>          Checking </a:t>
            </a:r>
            <a:r>
              <a:rPr lang="en-US" dirty="0"/>
              <a:t>for and handling duplicates if they exist.</a:t>
            </a:r>
          </a:p>
          <a:p>
            <a:r>
              <a:rPr lang="en-US" dirty="0" smtClean="0"/>
              <a:t>          Converting </a:t>
            </a:r>
            <a:r>
              <a:rPr lang="en-US" dirty="0"/>
              <a:t>'</a:t>
            </a:r>
            <a:r>
              <a:rPr lang="en-US" dirty="0" err="1"/>
              <a:t>release_date</a:t>
            </a:r>
            <a:r>
              <a:rPr lang="en-US" dirty="0"/>
              <a:t>' to </a:t>
            </a:r>
            <a:r>
              <a:rPr lang="en-US" dirty="0" err="1"/>
              <a:t>datetime</a:t>
            </a:r>
            <a:r>
              <a:rPr lang="en-US" dirty="0"/>
              <a:t> format for temporal analysis.</a:t>
            </a:r>
          </a:p>
          <a:p>
            <a:r>
              <a:rPr lang="en-US" dirty="0" smtClean="0"/>
              <a:t>          Conducting </a:t>
            </a:r>
            <a:r>
              <a:rPr lang="en-US" dirty="0"/>
              <a:t>summary statistics and visualizations for numerical variables to gain deeper insights into </a:t>
            </a:r>
            <a:r>
              <a:rPr lang="en-US" dirty="0" smtClean="0"/>
              <a:t>the    dataset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Exploring the distribution of movie genres and release dates to identify trends and patterns.</a:t>
            </a:r>
          </a:p>
          <a:p>
            <a:r>
              <a:rPr lang="en-US" dirty="0" smtClean="0"/>
              <a:t>     Understanding </a:t>
            </a:r>
            <a:r>
              <a:rPr lang="en-US" dirty="0"/>
              <a:t>these aspects of the dataset is crucial for subsequent analysis, such as predicting movie </a:t>
            </a:r>
            <a:r>
              <a:rPr lang="en-US" dirty="0" smtClean="0"/>
              <a:t>           popularity</a:t>
            </a:r>
            <a:r>
              <a:rPr lang="en-US" dirty="0"/>
              <a:t>, identifying trends in movie releases, or recommending movies based on user preferences.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5901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Rectangle 2"/>
          <p:cNvSpPr/>
          <p:nvPr/>
        </p:nvSpPr>
        <p:spPr>
          <a:xfrm>
            <a:off x="30773" y="-79130"/>
            <a:ext cx="9075152" cy="5355312"/>
          </a:xfrm>
          <a:prstGeom prst="rect">
            <a:avLst/>
          </a:prstGeom>
        </p:spPr>
        <p:txBody>
          <a:bodyPr wrap="square">
            <a:spAutoFit/>
          </a:bodyPr>
          <a:lstStyle/>
          <a:p>
            <a:r>
              <a:rPr lang="en-US" sz="1600" b="1" dirty="0"/>
              <a:t>IV). The Numbers Data Set</a:t>
            </a:r>
            <a:r>
              <a:rPr lang="en-US" sz="1600" b="1" dirty="0" smtClean="0"/>
              <a:t>:</a:t>
            </a:r>
          </a:p>
          <a:p>
            <a:endParaRPr lang="en-US" sz="1600" b="1" dirty="0"/>
          </a:p>
          <a:p>
            <a:r>
              <a:rPr lang="en-US" sz="1600" b="1" dirty="0" smtClean="0"/>
              <a:t>Findings;</a:t>
            </a:r>
            <a:endParaRPr lang="en-US" u="sng" dirty="0" smtClean="0"/>
          </a:p>
          <a:p>
            <a:r>
              <a:rPr lang="en-US" u="sng" dirty="0" smtClean="0"/>
              <a:t>Structure </a:t>
            </a:r>
            <a:r>
              <a:rPr lang="en-US" u="sng" dirty="0"/>
              <a:t>of the Dataset:</a:t>
            </a:r>
          </a:p>
          <a:p>
            <a:r>
              <a:rPr lang="en-US" dirty="0" smtClean="0"/>
              <a:t>The </a:t>
            </a:r>
            <a:r>
              <a:rPr lang="en-US" dirty="0"/>
              <a:t>dataset consists of 5782 entries and 6 columns.</a:t>
            </a:r>
          </a:p>
          <a:p>
            <a:r>
              <a:rPr lang="en-US" dirty="0"/>
              <a:t>Columns include id, </a:t>
            </a:r>
            <a:r>
              <a:rPr lang="en-US" dirty="0" err="1"/>
              <a:t>release_date</a:t>
            </a:r>
            <a:r>
              <a:rPr lang="en-US" dirty="0"/>
              <a:t>, movie, </a:t>
            </a:r>
            <a:r>
              <a:rPr lang="en-US" dirty="0" err="1"/>
              <a:t>production_budget</a:t>
            </a:r>
            <a:r>
              <a:rPr lang="en-US" dirty="0"/>
              <a:t>, </a:t>
            </a:r>
            <a:r>
              <a:rPr lang="en-US" dirty="0" err="1"/>
              <a:t>domestic_gross</a:t>
            </a:r>
            <a:r>
              <a:rPr lang="en-US" dirty="0"/>
              <a:t>, and </a:t>
            </a:r>
            <a:r>
              <a:rPr lang="en-US" dirty="0" err="1"/>
              <a:t>worldwide_gross</a:t>
            </a:r>
            <a:r>
              <a:rPr lang="en-US" dirty="0" smtClean="0"/>
              <a:t>.</a:t>
            </a:r>
          </a:p>
          <a:p>
            <a:endParaRPr lang="en-US" dirty="0"/>
          </a:p>
          <a:p>
            <a:r>
              <a:rPr lang="en-US" u="sng" dirty="0"/>
              <a:t>Data types:</a:t>
            </a:r>
          </a:p>
          <a:p>
            <a:r>
              <a:rPr lang="en-US" dirty="0"/>
              <a:t>One int64 column (id).</a:t>
            </a:r>
          </a:p>
          <a:p>
            <a:r>
              <a:rPr lang="en-US" dirty="0"/>
              <a:t>Five object columns (</a:t>
            </a:r>
            <a:r>
              <a:rPr lang="en-US" dirty="0" err="1"/>
              <a:t>release_date</a:t>
            </a:r>
            <a:r>
              <a:rPr lang="en-US" dirty="0"/>
              <a:t>, movie, </a:t>
            </a:r>
            <a:r>
              <a:rPr lang="en-US" dirty="0" err="1"/>
              <a:t>production_budget</a:t>
            </a:r>
            <a:r>
              <a:rPr lang="en-US" dirty="0"/>
              <a:t>, </a:t>
            </a:r>
            <a:r>
              <a:rPr lang="en-US" dirty="0" err="1"/>
              <a:t>domestic_gross</a:t>
            </a:r>
            <a:r>
              <a:rPr lang="en-US" dirty="0"/>
              <a:t>, </a:t>
            </a:r>
            <a:r>
              <a:rPr lang="en-US" dirty="0" err="1"/>
              <a:t>worldwide_gross</a:t>
            </a:r>
            <a:r>
              <a:rPr lang="en-US" dirty="0" smtClean="0"/>
              <a:t>).</a:t>
            </a:r>
          </a:p>
          <a:p>
            <a:endParaRPr lang="en-US" dirty="0"/>
          </a:p>
          <a:p>
            <a:r>
              <a:rPr lang="en-US" u="sng" dirty="0"/>
              <a:t>Missing Values, Duplicates, and Data Types:</a:t>
            </a:r>
          </a:p>
          <a:p>
            <a:r>
              <a:rPr lang="en-US" dirty="0" smtClean="0"/>
              <a:t>There </a:t>
            </a:r>
            <a:r>
              <a:rPr lang="en-US" dirty="0"/>
              <a:t>are no missing values in any of the columns.</a:t>
            </a:r>
          </a:p>
          <a:p>
            <a:r>
              <a:rPr lang="en-US" dirty="0"/>
              <a:t>No specific check for duplicates is performed in the provided code snippet.</a:t>
            </a:r>
          </a:p>
          <a:p>
            <a:r>
              <a:rPr lang="en-US" dirty="0"/>
              <a:t>Data types seem appropriate, but:</a:t>
            </a:r>
          </a:p>
          <a:p>
            <a:r>
              <a:rPr lang="en-US" dirty="0" smtClean="0"/>
              <a:t>    '</a:t>
            </a:r>
            <a:r>
              <a:rPr lang="en-US" dirty="0" err="1" smtClean="0"/>
              <a:t>release_date</a:t>
            </a:r>
            <a:r>
              <a:rPr lang="en-US" dirty="0"/>
              <a:t>' should be converted to </a:t>
            </a:r>
            <a:r>
              <a:rPr lang="en-US" dirty="0" err="1"/>
              <a:t>datetime</a:t>
            </a:r>
            <a:r>
              <a:rPr lang="en-US" dirty="0"/>
              <a:t> format for temporal analysis.</a:t>
            </a:r>
          </a:p>
          <a:p>
            <a:r>
              <a:rPr lang="en-US" dirty="0" smtClean="0"/>
              <a:t>    '</a:t>
            </a:r>
            <a:r>
              <a:rPr lang="en-US" dirty="0" err="1" smtClean="0"/>
              <a:t>production_budget</a:t>
            </a:r>
            <a:r>
              <a:rPr lang="en-US" dirty="0"/>
              <a:t>', '</a:t>
            </a:r>
            <a:r>
              <a:rPr lang="en-US" dirty="0" err="1"/>
              <a:t>domestic_gross</a:t>
            </a:r>
            <a:r>
              <a:rPr lang="en-US" dirty="0"/>
              <a:t>', and '</a:t>
            </a:r>
            <a:r>
              <a:rPr lang="en-US" dirty="0" err="1"/>
              <a:t>worldwide_gross</a:t>
            </a:r>
            <a:r>
              <a:rPr lang="en-US" dirty="0"/>
              <a:t>' should be converted to numerical </a:t>
            </a:r>
            <a:r>
              <a:rPr lang="en-US" dirty="0" smtClean="0"/>
              <a:t>            format </a:t>
            </a:r>
            <a:r>
              <a:rPr lang="en-US" dirty="0"/>
              <a:t>(e.g., float) for mathematical operations</a:t>
            </a:r>
            <a:r>
              <a:rPr lang="en-US" dirty="0" smtClean="0"/>
              <a:t>.</a:t>
            </a:r>
          </a:p>
          <a:p>
            <a:endParaRPr lang="en-US" dirty="0"/>
          </a:p>
          <a:p>
            <a:r>
              <a:rPr lang="en-US" u="sng" dirty="0"/>
              <a:t>Summary Statistics:</a:t>
            </a:r>
          </a:p>
          <a:p>
            <a:endParaRPr lang="en-US" dirty="0"/>
          </a:p>
          <a:p>
            <a:r>
              <a:rPr lang="en-US" dirty="0"/>
              <a:t>The 'id' column represents an identifier and does not provide meaningful summary statistics.</a:t>
            </a:r>
          </a:p>
          <a:p>
            <a:r>
              <a:rPr lang="en-US" dirty="0"/>
              <a:t>No summary statistics are provided for other numerical columns like </a:t>
            </a:r>
            <a:r>
              <a:rPr lang="en-US" dirty="0" err="1"/>
              <a:t>production_budget</a:t>
            </a:r>
            <a:r>
              <a:rPr lang="en-US" dirty="0"/>
              <a:t>, </a:t>
            </a:r>
            <a:r>
              <a:rPr lang="en-US" dirty="0" err="1"/>
              <a:t>domestic_gross</a:t>
            </a:r>
            <a:r>
              <a:rPr lang="en-US" dirty="0"/>
              <a:t>, and </a:t>
            </a:r>
            <a:r>
              <a:rPr lang="en-US" dirty="0" err="1"/>
              <a:t>worldwide_gross</a:t>
            </a:r>
            <a:r>
              <a:rPr lang="en-US" dirty="0"/>
              <a:t>, likely due to their object data type.</a:t>
            </a:r>
          </a:p>
        </p:txBody>
      </p:sp>
    </p:spTree>
    <p:extLst>
      <p:ext uri="{BB962C8B-B14F-4D97-AF65-F5344CB8AC3E}">
        <p14:creationId xmlns:p14="http://schemas.microsoft.com/office/powerpoint/2010/main" val="294781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Rectangle 2"/>
          <p:cNvSpPr/>
          <p:nvPr/>
        </p:nvSpPr>
        <p:spPr>
          <a:xfrm>
            <a:off x="105508" y="38958"/>
            <a:ext cx="8862646" cy="4832092"/>
          </a:xfrm>
          <a:prstGeom prst="rect">
            <a:avLst/>
          </a:prstGeom>
        </p:spPr>
        <p:txBody>
          <a:bodyPr wrap="square">
            <a:spAutoFit/>
          </a:bodyPr>
          <a:lstStyle/>
          <a:p>
            <a:r>
              <a:rPr lang="en-US" b="1" dirty="0"/>
              <a:t>Recommendations</a:t>
            </a:r>
            <a:r>
              <a:rPr lang="en-US" b="1" dirty="0" smtClean="0"/>
              <a:t>:</a:t>
            </a:r>
          </a:p>
          <a:p>
            <a:endParaRPr lang="en-US" b="1" dirty="0"/>
          </a:p>
          <a:p>
            <a:r>
              <a:rPr lang="en-US" u="sng" dirty="0"/>
              <a:t>Handling Missing Values and Duplicates:</a:t>
            </a:r>
          </a:p>
          <a:p>
            <a:r>
              <a:rPr lang="en-US" dirty="0" smtClean="0"/>
              <a:t>Since </a:t>
            </a:r>
            <a:r>
              <a:rPr lang="en-US" dirty="0"/>
              <a:t>there are no missing values, focus on checking for and handling duplicates if they exist. Use the duplicated() function to identify and drop duplicates if necessary</a:t>
            </a:r>
            <a:r>
              <a:rPr lang="en-US" dirty="0" smtClean="0"/>
              <a:t>.</a:t>
            </a:r>
          </a:p>
          <a:p>
            <a:endParaRPr lang="en-US" dirty="0"/>
          </a:p>
          <a:p>
            <a:r>
              <a:rPr lang="en-US" u="sng" dirty="0"/>
              <a:t>Data Type Conversion</a:t>
            </a:r>
            <a:r>
              <a:rPr lang="en-US" u="sng" dirty="0" smtClean="0"/>
              <a:t>:</a:t>
            </a:r>
            <a:endParaRPr lang="en-US" dirty="0"/>
          </a:p>
          <a:p>
            <a:r>
              <a:rPr lang="en-US" dirty="0"/>
              <a:t>Convert the '</a:t>
            </a:r>
            <a:r>
              <a:rPr lang="en-US" dirty="0" err="1"/>
              <a:t>release_date</a:t>
            </a:r>
            <a:r>
              <a:rPr lang="en-US" dirty="0"/>
              <a:t>' column to </a:t>
            </a:r>
            <a:r>
              <a:rPr lang="en-US" dirty="0" err="1"/>
              <a:t>datetime</a:t>
            </a:r>
            <a:r>
              <a:rPr lang="en-US" dirty="0"/>
              <a:t> format using the </a:t>
            </a:r>
            <a:r>
              <a:rPr lang="en-US" dirty="0" err="1"/>
              <a:t>pd.to_datetime</a:t>
            </a:r>
            <a:r>
              <a:rPr lang="en-US" dirty="0"/>
              <a:t>() function.</a:t>
            </a:r>
          </a:p>
          <a:p>
            <a:r>
              <a:rPr lang="en-US" dirty="0"/>
              <a:t>Convert '</a:t>
            </a:r>
            <a:r>
              <a:rPr lang="en-US" dirty="0" err="1"/>
              <a:t>production_budget</a:t>
            </a:r>
            <a:r>
              <a:rPr lang="en-US" dirty="0"/>
              <a:t>', '</a:t>
            </a:r>
            <a:r>
              <a:rPr lang="en-US" dirty="0" err="1"/>
              <a:t>domestic_gross</a:t>
            </a:r>
            <a:r>
              <a:rPr lang="en-US" dirty="0"/>
              <a:t>', and '</a:t>
            </a:r>
            <a:r>
              <a:rPr lang="en-US" dirty="0" err="1"/>
              <a:t>worldwide_gross</a:t>
            </a:r>
            <a:r>
              <a:rPr lang="en-US" dirty="0"/>
              <a:t>' to numerical format (e.g., float) after removing commas and dollar </a:t>
            </a:r>
            <a:r>
              <a:rPr lang="en-US" dirty="0" smtClean="0"/>
              <a:t>signs</a:t>
            </a:r>
          </a:p>
          <a:p>
            <a:endParaRPr lang="en-US" dirty="0"/>
          </a:p>
          <a:p>
            <a:r>
              <a:rPr lang="en-US" u="sng" dirty="0"/>
              <a:t>Summary Statistics and Visualizations:</a:t>
            </a:r>
          </a:p>
          <a:p>
            <a:r>
              <a:rPr lang="en-US" dirty="0" smtClean="0"/>
              <a:t>Once </a:t>
            </a:r>
            <a:r>
              <a:rPr lang="en-US" dirty="0"/>
              <a:t>the data is cleaned and converted, compute summary statistics for numerical columns using describe() to understand their distribution, central tendency, and variability.</a:t>
            </a:r>
          </a:p>
          <a:p>
            <a:r>
              <a:rPr lang="en-US" dirty="0"/>
              <a:t>Visualizations such as histograms, box plots, or scatter plots can provide insights into the distribution and relationships between variables like production budget, gross revenue, and release dates</a:t>
            </a:r>
            <a:r>
              <a:rPr lang="en-US" dirty="0" smtClean="0"/>
              <a:t>.</a:t>
            </a:r>
          </a:p>
          <a:p>
            <a:endParaRPr lang="en-US" dirty="0"/>
          </a:p>
          <a:p>
            <a:r>
              <a:rPr lang="en-US" u="sng" dirty="0"/>
              <a:t>Additional Analysis</a:t>
            </a:r>
            <a:r>
              <a:rPr lang="en-US" u="sng" dirty="0" smtClean="0"/>
              <a:t>:</a:t>
            </a:r>
            <a:endParaRPr lang="en-US" u="sng" dirty="0"/>
          </a:p>
          <a:p>
            <a:r>
              <a:rPr lang="en-US" dirty="0"/>
              <a:t>Explore relationships between variables, such as the impact of production budget on domestic and worldwide gross revenue.</a:t>
            </a:r>
          </a:p>
          <a:p>
            <a:r>
              <a:rPr lang="en-US" dirty="0"/>
              <a:t>Analyze trends over time by plotting the gross revenue against release dates.</a:t>
            </a:r>
          </a:p>
          <a:p>
            <a:r>
              <a:rPr lang="en-US" dirty="0"/>
              <a:t>Identify outliers or anomalies in the data that may require further investigation.</a:t>
            </a:r>
          </a:p>
        </p:txBody>
      </p:sp>
    </p:spTree>
    <p:extLst>
      <p:ext uri="{BB962C8B-B14F-4D97-AF65-F5344CB8AC3E}">
        <p14:creationId xmlns:p14="http://schemas.microsoft.com/office/powerpoint/2010/main" val="2345515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Rectangle 2"/>
          <p:cNvSpPr/>
          <p:nvPr/>
        </p:nvSpPr>
        <p:spPr>
          <a:xfrm>
            <a:off x="246185" y="364881"/>
            <a:ext cx="7939453" cy="2677656"/>
          </a:xfrm>
          <a:prstGeom prst="rect">
            <a:avLst/>
          </a:prstGeom>
        </p:spPr>
        <p:txBody>
          <a:bodyPr wrap="square">
            <a:spAutoFit/>
          </a:bodyPr>
          <a:lstStyle/>
          <a:p>
            <a:r>
              <a:rPr lang="en-US" b="1" dirty="0"/>
              <a:t>Conclusion</a:t>
            </a:r>
            <a:r>
              <a:rPr lang="en-US" b="1" dirty="0" smtClean="0"/>
              <a:t>:</a:t>
            </a:r>
          </a:p>
          <a:p>
            <a:endParaRPr lang="en-US" dirty="0"/>
          </a:p>
          <a:p>
            <a:endParaRPr lang="en-US" dirty="0"/>
          </a:p>
          <a:p>
            <a:pPr marL="285750" indent="-285750">
              <a:buFont typeface="Wingdings" panose="05000000000000000000" pitchFamily="2" charset="2"/>
              <a:buChar char="v"/>
            </a:pPr>
            <a:r>
              <a:rPr lang="en-US" dirty="0"/>
              <a:t>The Numbers dataset appears to be well-structured with no missing values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Data type conversion and handling of duplicates are recommended for further analysis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Summary statistics and visualizations will provide deeper insights into the dataset, helping understand the distribution and relationships between variables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Additional analysis and exploration can uncover trends and patterns that can inform decision-making in the movie industry, such as budget allocation and release strategies.</a:t>
            </a:r>
          </a:p>
        </p:txBody>
      </p:sp>
    </p:spTree>
    <p:extLst>
      <p:ext uri="{BB962C8B-B14F-4D97-AF65-F5344CB8AC3E}">
        <p14:creationId xmlns:p14="http://schemas.microsoft.com/office/powerpoint/2010/main" val="3669475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Rectangle 2"/>
          <p:cNvSpPr/>
          <p:nvPr/>
        </p:nvSpPr>
        <p:spPr>
          <a:xfrm>
            <a:off x="356088" y="342899"/>
            <a:ext cx="8497766" cy="2739211"/>
          </a:xfrm>
          <a:prstGeom prst="rect">
            <a:avLst/>
          </a:prstGeom>
        </p:spPr>
        <p:txBody>
          <a:bodyPr wrap="square">
            <a:spAutoFit/>
          </a:bodyPr>
          <a:lstStyle/>
          <a:p>
            <a:r>
              <a:rPr lang="en-US" dirty="0" smtClean="0"/>
              <a:t>                                                </a:t>
            </a:r>
            <a:r>
              <a:rPr lang="en-US" sz="1800" b="1" u="sng" dirty="0" smtClean="0"/>
              <a:t>4.DATA PREPARATION. </a:t>
            </a:r>
          </a:p>
          <a:p>
            <a:endParaRPr lang="en-US" dirty="0" smtClean="0"/>
          </a:p>
          <a:p>
            <a:r>
              <a:rPr lang="en-US" dirty="0" smtClean="0"/>
              <a:t>Loading </a:t>
            </a:r>
            <a:r>
              <a:rPr lang="en-US" dirty="0"/>
              <a:t>the Datasets.</a:t>
            </a:r>
          </a:p>
          <a:p>
            <a:endParaRPr lang="en-US" dirty="0"/>
          </a:p>
          <a:p>
            <a:r>
              <a:rPr lang="en-US" dirty="0"/>
              <a:t>To load the datasets we use the following</a:t>
            </a:r>
          </a:p>
          <a:p>
            <a:endParaRPr lang="en-US" dirty="0"/>
          </a:p>
          <a:p>
            <a:r>
              <a:rPr lang="en-US" dirty="0" err="1"/>
              <a:t>movies_budget</a:t>
            </a:r>
            <a:r>
              <a:rPr lang="en-US" dirty="0"/>
              <a:t> = </a:t>
            </a:r>
            <a:r>
              <a:rPr lang="en-US" dirty="0" err="1"/>
              <a:t>pd.read_csv</a:t>
            </a:r>
            <a:r>
              <a:rPr lang="en-US" dirty="0"/>
              <a:t>('</a:t>
            </a:r>
            <a:r>
              <a:rPr lang="en-US" dirty="0" err="1"/>
              <a:t>zippedData</a:t>
            </a:r>
            <a:r>
              <a:rPr lang="en-US" dirty="0"/>
              <a:t>/tn.movie_budgets.csv')</a:t>
            </a:r>
          </a:p>
          <a:p>
            <a:r>
              <a:rPr lang="en-US" dirty="0" err="1"/>
              <a:t>movies_gross</a:t>
            </a:r>
            <a:r>
              <a:rPr lang="en-US" dirty="0"/>
              <a:t> = </a:t>
            </a:r>
            <a:r>
              <a:rPr lang="en-US" dirty="0" err="1"/>
              <a:t>pd.read_csv</a:t>
            </a:r>
            <a:r>
              <a:rPr lang="en-US" dirty="0"/>
              <a:t>('</a:t>
            </a:r>
            <a:r>
              <a:rPr lang="en-US" dirty="0" err="1"/>
              <a:t>zippedData</a:t>
            </a:r>
            <a:r>
              <a:rPr lang="en-US" dirty="0"/>
              <a:t>/bom.movie_gross.csv')</a:t>
            </a:r>
          </a:p>
          <a:p>
            <a:r>
              <a:rPr lang="en-US" dirty="0" err="1"/>
              <a:t>tmd</a:t>
            </a:r>
            <a:r>
              <a:rPr lang="en-US" dirty="0"/>
              <a:t> = </a:t>
            </a:r>
            <a:r>
              <a:rPr lang="en-US" dirty="0" err="1"/>
              <a:t>pd.read_csv</a:t>
            </a:r>
            <a:r>
              <a:rPr lang="en-US" dirty="0"/>
              <a:t>('</a:t>
            </a:r>
            <a:r>
              <a:rPr lang="en-US" dirty="0" err="1"/>
              <a:t>zippedData</a:t>
            </a:r>
            <a:r>
              <a:rPr lang="en-US" dirty="0"/>
              <a:t>/tmdb.movies.csv',</a:t>
            </a:r>
            <a:r>
              <a:rPr lang="en-US" dirty="0" err="1"/>
              <a:t>index_col</a:t>
            </a:r>
            <a:r>
              <a:rPr lang="en-US" dirty="0"/>
              <a:t>=0)</a:t>
            </a:r>
          </a:p>
          <a:p>
            <a:r>
              <a:rPr lang="en-US" dirty="0"/>
              <a:t>reviews = </a:t>
            </a:r>
            <a:r>
              <a:rPr lang="en-US" dirty="0" err="1"/>
              <a:t>pd.read_csv</a:t>
            </a:r>
            <a:r>
              <a:rPr lang="en-US" dirty="0"/>
              <a:t>('</a:t>
            </a:r>
            <a:r>
              <a:rPr lang="en-US" dirty="0" err="1"/>
              <a:t>zippedData</a:t>
            </a:r>
            <a:r>
              <a:rPr lang="en-US" dirty="0"/>
              <a:t>/</a:t>
            </a:r>
            <a:r>
              <a:rPr lang="en-US" dirty="0" err="1"/>
              <a:t>rt.reviews.tsv</a:t>
            </a:r>
            <a:r>
              <a:rPr lang="en-US" dirty="0"/>
              <a:t>', delimiter='\</a:t>
            </a:r>
            <a:r>
              <a:rPr lang="en-US" dirty="0" err="1"/>
              <a:t>t',encoding</a:t>
            </a:r>
            <a:r>
              <a:rPr lang="en-US" dirty="0"/>
              <a:t>='</a:t>
            </a:r>
            <a:r>
              <a:rPr lang="en-US" dirty="0" err="1"/>
              <a:t>unicode_escape</a:t>
            </a:r>
            <a:r>
              <a:rPr lang="en-US" dirty="0"/>
              <a:t>')</a:t>
            </a:r>
          </a:p>
          <a:p>
            <a:r>
              <a:rPr lang="en-US" dirty="0"/>
              <a:t>conn = sqlite3.connect('</a:t>
            </a:r>
            <a:r>
              <a:rPr lang="en-US" dirty="0" err="1"/>
              <a:t>zippedData</a:t>
            </a:r>
            <a:r>
              <a:rPr lang="en-US" dirty="0"/>
              <a:t>/</a:t>
            </a:r>
            <a:r>
              <a:rPr lang="en-US" dirty="0" err="1"/>
              <a:t>im.db</a:t>
            </a:r>
            <a:r>
              <a:rPr lang="en-US" dirty="0"/>
              <a:t>')</a:t>
            </a:r>
          </a:p>
          <a:p>
            <a:r>
              <a:rPr lang="en-US" dirty="0" err="1"/>
              <a:t>movie_info</a:t>
            </a:r>
            <a:r>
              <a:rPr lang="en-US" dirty="0"/>
              <a:t> = </a:t>
            </a:r>
            <a:r>
              <a:rPr lang="en-US" dirty="0" err="1"/>
              <a:t>pd.read_csv</a:t>
            </a:r>
            <a:r>
              <a:rPr lang="en-US" dirty="0"/>
              <a:t>('</a:t>
            </a:r>
            <a:r>
              <a:rPr lang="en-US" dirty="0" err="1"/>
              <a:t>zippedData</a:t>
            </a:r>
            <a:r>
              <a:rPr lang="en-US" dirty="0"/>
              <a:t>/</a:t>
            </a:r>
            <a:r>
              <a:rPr lang="en-US" dirty="0" err="1"/>
              <a:t>rt.movie_info.tsv</a:t>
            </a:r>
            <a:r>
              <a:rPr lang="en-US" dirty="0"/>
              <a:t>', delimiter ='\t', encoding='</a:t>
            </a:r>
            <a:r>
              <a:rPr lang="en-US" dirty="0" err="1"/>
              <a:t>unicode_escape</a:t>
            </a:r>
            <a:r>
              <a:rPr lang="en-US" dirty="0"/>
              <a:t>' )</a:t>
            </a:r>
          </a:p>
        </p:txBody>
      </p:sp>
    </p:spTree>
    <p:extLst>
      <p:ext uri="{BB962C8B-B14F-4D97-AF65-F5344CB8AC3E}">
        <p14:creationId xmlns:p14="http://schemas.microsoft.com/office/powerpoint/2010/main" val="210217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38383" y="4271375"/>
            <a:ext cx="7910642" cy="300624"/>
          </a:xfrm>
        </p:spPr>
        <p:txBody>
          <a:bodyPr/>
          <a:lstStyle/>
          <a:p>
            <a:endParaRPr lang="en-US"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Rectangle 3"/>
          <p:cNvSpPr/>
          <p:nvPr/>
        </p:nvSpPr>
        <p:spPr>
          <a:xfrm>
            <a:off x="3264523" y="158850"/>
            <a:ext cx="2823125" cy="369332"/>
          </a:xfrm>
          <a:prstGeom prst="rect">
            <a:avLst/>
          </a:prstGeom>
        </p:spPr>
        <p:txBody>
          <a:bodyPr wrap="square">
            <a:spAutoFit/>
          </a:bodyPr>
          <a:lstStyle/>
          <a:p>
            <a:r>
              <a:rPr lang="en-US" sz="1800" b="1" dirty="0"/>
              <a:t>I</a:t>
            </a:r>
            <a:r>
              <a:rPr lang="en-US" sz="1800" b="1" u="sng" dirty="0"/>
              <a:t>NTRODUCTION</a:t>
            </a:r>
            <a:r>
              <a:rPr lang="en-US" b="1" dirty="0"/>
              <a:t>.</a:t>
            </a:r>
          </a:p>
        </p:txBody>
      </p:sp>
      <p:sp>
        <p:nvSpPr>
          <p:cNvPr id="5" name="Rectangle 4"/>
          <p:cNvSpPr/>
          <p:nvPr/>
        </p:nvSpPr>
        <p:spPr>
          <a:xfrm>
            <a:off x="738383" y="1197499"/>
            <a:ext cx="7522532" cy="707886"/>
          </a:xfrm>
          <a:prstGeom prst="rect">
            <a:avLst/>
          </a:prstGeom>
        </p:spPr>
        <p:txBody>
          <a:bodyPr wrap="square">
            <a:spAutoFit/>
          </a:bodyPr>
          <a:lstStyle/>
          <a:p>
            <a:r>
              <a:rPr lang="en-US" sz="2000" b="1" dirty="0" err="1"/>
              <a:t>TITLE</a:t>
            </a:r>
            <a:r>
              <a:rPr lang="en-US" sz="2000" dirty="0" err="1"/>
              <a:t>:Exploring</a:t>
            </a:r>
            <a:r>
              <a:rPr lang="en-US" sz="2000" dirty="0"/>
              <a:t> Movie Industry Trends for Microsoft's New Movie </a:t>
            </a:r>
            <a:r>
              <a:rPr lang="en-US" sz="2000" dirty="0" smtClean="0"/>
              <a:t>Studio.</a:t>
            </a:r>
            <a:endParaRPr lang="en-US" sz="2000" dirty="0"/>
          </a:p>
        </p:txBody>
      </p:sp>
      <p:sp>
        <p:nvSpPr>
          <p:cNvPr id="6" name="Rectangle 5"/>
          <p:cNvSpPr/>
          <p:nvPr/>
        </p:nvSpPr>
        <p:spPr>
          <a:xfrm>
            <a:off x="738383" y="2267632"/>
            <a:ext cx="8033954" cy="1938992"/>
          </a:xfrm>
          <a:prstGeom prst="rect">
            <a:avLst/>
          </a:prstGeom>
        </p:spPr>
        <p:txBody>
          <a:bodyPr wrap="square">
            <a:spAutoFit/>
          </a:bodyPr>
          <a:lstStyle/>
          <a:p>
            <a:r>
              <a:rPr lang="en-US" sz="2000" b="1" dirty="0" err="1">
                <a:latin typeface="Arial" panose="020B0604020202020204" pitchFamily="34" charset="0"/>
                <a:cs typeface="Arial" panose="020B0604020202020204" pitchFamily="34" charset="0"/>
              </a:rPr>
              <a:t>OVERVIEW:</a:t>
            </a:r>
            <a:r>
              <a:rPr lang="en-US" sz="2000" dirty="0" err="1">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this project, we aim to utilize exploratory data analysis (EDA) to derive actionable insights for Microsoft, who is venturing into the movie industry by establishing a new movie studio. The objective is to understand the current landscape of successful films at the box office and translate these findings into strategic decisions for Microsoft's movie studio.</a:t>
            </a:r>
          </a:p>
        </p:txBody>
      </p:sp>
    </p:spTree>
    <p:extLst>
      <p:ext uri="{BB962C8B-B14F-4D97-AF65-F5344CB8AC3E}">
        <p14:creationId xmlns:p14="http://schemas.microsoft.com/office/powerpoint/2010/main" val="3653115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Rectangle 2"/>
          <p:cNvSpPr/>
          <p:nvPr/>
        </p:nvSpPr>
        <p:spPr>
          <a:xfrm>
            <a:off x="30774" y="-30773"/>
            <a:ext cx="9113226" cy="5262979"/>
          </a:xfrm>
          <a:prstGeom prst="rect">
            <a:avLst/>
          </a:prstGeom>
        </p:spPr>
        <p:txBody>
          <a:bodyPr wrap="square">
            <a:spAutoFit/>
          </a:bodyPr>
          <a:lstStyle/>
          <a:p>
            <a:r>
              <a:rPr lang="en-US" sz="1200" b="1" dirty="0" smtClean="0"/>
              <a:t>Findings </a:t>
            </a:r>
            <a:r>
              <a:rPr lang="en-US" sz="1200" b="1" dirty="0"/>
              <a:t>and Recommendations</a:t>
            </a:r>
            <a:r>
              <a:rPr lang="en-US" sz="1200" b="1" dirty="0" smtClean="0"/>
              <a:t>:</a:t>
            </a:r>
          </a:p>
          <a:p>
            <a:endParaRPr lang="en-US" sz="1200" b="1" dirty="0"/>
          </a:p>
          <a:p>
            <a:r>
              <a:rPr lang="en-US" sz="1200" u="sng" dirty="0"/>
              <a:t>Data Quality and Structure:</a:t>
            </a:r>
          </a:p>
          <a:p>
            <a:r>
              <a:rPr lang="en-US" sz="1200" dirty="0" smtClean="0"/>
              <a:t>All </a:t>
            </a:r>
            <a:r>
              <a:rPr lang="en-US" sz="1200" dirty="0"/>
              <a:t>datasets seem to have consistent structures with no apparent missing values.</a:t>
            </a:r>
          </a:p>
          <a:p>
            <a:r>
              <a:rPr lang="en-US" sz="1200" dirty="0"/>
              <a:t>No specific check for duplicates is performed in the provided code snippet. It's recommended to check for and handle duplicates if they exist, especially in datasets like reviews and movie info, where multiple reviews for the same movie might be present</a:t>
            </a:r>
            <a:r>
              <a:rPr lang="en-US" sz="1200" dirty="0" smtClean="0"/>
              <a:t>.</a:t>
            </a:r>
          </a:p>
          <a:p>
            <a:endParaRPr lang="en-US" sz="1200" dirty="0"/>
          </a:p>
          <a:p>
            <a:r>
              <a:rPr lang="en-US" sz="1200" u="sng" dirty="0"/>
              <a:t>Data Types</a:t>
            </a:r>
            <a:r>
              <a:rPr lang="en-US" sz="1200" dirty="0" smtClean="0"/>
              <a:t>:</a:t>
            </a:r>
            <a:endParaRPr lang="en-US" sz="1200" dirty="0"/>
          </a:p>
          <a:p>
            <a:r>
              <a:rPr lang="en-US" sz="1200" dirty="0"/>
              <a:t>Most columns in the datasets have appropriate data types, but there might be a need for data type conversion in some cases.</a:t>
            </a:r>
          </a:p>
          <a:p>
            <a:r>
              <a:rPr lang="en-US" sz="1200" dirty="0"/>
              <a:t>For example, in the </a:t>
            </a:r>
            <a:r>
              <a:rPr lang="en-US" sz="1200" dirty="0" err="1"/>
              <a:t>movies_budget</a:t>
            </a:r>
            <a:r>
              <a:rPr lang="en-US" sz="1200" dirty="0"/>
              <a:t> and </a:t>
            </a:r>
            <a:r>
              <a:rPr lang="en-US" sz="1200" dirty="0" err="1"/>
              <a:t>movies_gross</a:t>
            </a:r>
            <a:r>
              <a:rPr lang="en-US" sz="1200" dirty="0"/>
              <a:t> datasets, currency-related columns should be converted to numerical format after removing dollar signs and commas.</a:t>
            </a:r>
          </a:p>
          <a:p>
            <a:r>
              <a:rPr lang="en-US" sz="1200" dirty="0"/>
              <a:t>Additionally, the '</a:t>
            </a:r>
            <a:r>
              <a:rPr lang="en-US" sz="1200" dirty="0" err="1"/>
              <a:t>release_date</a:t>
            </a:r>
            <a:r>
              <a:rPr lang="en-US" sz="1200" dirty="0"/>
              <a:t>' column in </a:t>
            </a:r>
            <a:r>
              <a:rPr lang="en-US" sz="1200" dirty="0" err="1"/>
              <a:t>tmd</a:t>
            </a:r>
            <a:r>
              <a:rPr lang="en-US" sz="1200" dirty="0"/>
              <a:t> and </a:t>
            </a:r>
            <a:r>
              <a:rPr lang="en-US" sz="1200" dirty="0" err="1"/>
              <a:t>movies_budget</a:t>
            </a:r>
            <a:r>
              <a:rPr lang="en-US" sz="1200" dirty="0"/>
              <a:t> should be converted to </a:t>
            </a:r>
            <a:r>
              <a:rPr lang="en-US" sz="1200" dirty="0" err="1"/>
              <a:t>datetime</a:t>
            </a:r>
            <a:r>
              <a:rPr lang="en-US" sz="1200" dirty="0"/>
              <a:t> format for temporal analysis</a:t>
            </a:r>
            <a:r>
              <a:rPr lang="en-US" sz="1200" dirty="0" smtClean="0"/>
              <a:t>.</a:t>
            </a:r>
          </a:p>
          <a:p>
            <a:endParaRPr lang="en-US" sz="1200" dirty="0"/>
          </a:p>
          <a:p>
            <a:r>
              <a:rPr lang="en-US" sz="1200" u="sng" dirty="0"/>
              <a:t>Summary Statistics and Visualizations</a:t>
            </a:r>
            <a:r>
              <a:rPr lang="en-US" sz="1200" dirty="0" smtClean="0"/>
              <a:t>:</a:t>
            </a:r>
            <a:endParaRPr lang="en-US" sz="1200" dirty="0"/>
          </a:p>
          <a:p>
            <a:r>
              <a:rPr lang="en-US" sz="1200" dirty="0"/>
              <a:t>Summary statistics such as mean, median, min, max, and quartiles should be computed for numerical columns to understand their distribution and variability.</a:t>
            </a:r>
          </a:p>
          <a:p>
            <a:r>
              <a:rPr lang="en-US" sz="1200" dirty="0"/>
              <a:t>Visualizations like histograms, box plots, and line plots can help visualize the distributions and relationships between variables such as production budget, gross revenue, and release </a:t>
            </a:r>
            <a:r>
              <a:rPr lang="en-US" sz="1200" dirty="0" smtClean="0"/>
              <a:t>dates.</a:t>
            </a:r>
          </a:p>
          <a:p>
            <a:endParaRPr lang="en-US" sz="1200" dirty="0"/>
          </a:p>
          <a:p>
            <a:r>
              <a:rPr lang="en-US" sz="1200" u="sng" dirty="0"/>
              <a:t>Additional Analysis</a:t>
            </a:r>
            <a:r>
              <a:rPr lang="en-US" sz="1200" u="sng" dirty="0" smtClean="0"/>
              <a:t>:</a:t>
            </a:r>
            <a:endParaRPr lang="en-US" sz="1200" u="sng" dirty="0"/>
          </a:p>
          <a:p>
            <a:r>
              <a:rPr lang="en-US" sz="1200" dirty="0"/>
              <a:t>Exploring relationships between variables across datasets can provide deeper insights into the movie industry.</a:t>
            </a:r>
          </a:p>
          <a:p>
            <a:r>
              <a:rPr lang="en-US" sz="1200" dirty="0"/>
              <a:t>For example, analyzing the impact of production budget on domestic and worldwide gross revenue, or identifying trends in movie genres over time.</a:t>
            </a:r>
          </a:p>
          <a:p>
            <a:r>
              <a:rPr lang="en-US" sz="1200" u="sng" dirty="0"/>
              <a:t>Database Integration (SQLite</a:t>
            </a:r>
            <a:r>
              <a:rPr lang="en-US" sz="1200" u="sng" dirty="0" smtClean="0"/>
              <a:t>):</a:t>
            </a:r>
            <a:endParaRPr lang="en-US" sz="1200" u="sng" dirty="0"/>
          </a:p>
          <a:p>
            <a:r>
              <a:rPr lang="en-US" sz="1200" dirty="0"/>
              <a:t>The connection to the SQLite database (</a:t>
            </a:r>
            <a:r>
              <a:rPr lang="en-US" sz="1200" dirty="0" err="1"/>
              <a:t>im.db</a:t>
            </a:r>
            <a:r>
              <a:rPr lang="en-US" sz="1200" dirty="0"/>
              <a:t>) suggests the possibility of integrating these datasets into a database for more efficient querying and analysis.</a:t>
            </a:r>
          </a:p>
          <a:p>
            <a:r>
              <a:rPr lang="en-US" sz="1200" dirty="0"/>
              <a:t>The datasets can be loaded into separate tables within the database and then joined or queried as needed for comprehensive analysis.</a:t>
            </a:r>
          </a:p>
        </p:txBody>
      </p:sp>
    </p:spTree>
    <p:extLst>
      <p:ext uri="{BB962C8B-B14F-4D97-AF65-F5344CB8AC3E}">
        <p14:creationId xmlns:p14="http://schemas.microsoft.com/office/powerpoint/2010/main" val="1648419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Rectangle 2"/>
          <p:cNvSpPr/>
          <p:nvPr/>
        </p:nvSpPr>
        <p:spPr>
          <a:xfrm>
            <a:off x="250580" y="360485"/>
            <a:ext cx="8893420" cy="3108543"/>
          </a:xfrm>
          <a:prstGeom prst="rect">
            <a:avLst/>
          </a:prstGeom>
        </p:spPr>
        <p:txBody>
          <a:bodyPr wrap="square">
            <a:spAutoFit/>
          </a:bodyPr>
          <a:lstStyle/>
          <a:p>
            <a:r>
              <a:rPr lang="en-US" b="1" dirty="0"/>
              <a:t>Conclusion:</a:t>
            </a:r>
          </a:p>
          <a:p>
            <a:endParaRPr lang="en-US" dirty="0" smtClean="0"/>
          </a:p>
          <a:p>
            <a:endParaRPr lang="en-US" dirty="0"/>
          </a:p>
          <a:p>
            <a:pPr marL="285750" indent="-285750">
              <a:buFont typeface="Wingdings" panose="05000000000000000000" pitchFamily="2" charset="2"/>
              <a:buChar char="v"/>
            </a:pPr>
            <a:r>
              <a:rPr lang="en-US" dirty="0" smtClean="0"/>
              <a:t>The </a:t>
            </a:r>
            <a:r>
              <a:rPr lang="en-US" dirty="0"/>
              <a:t>provided datasets offer rich information for analysis in various aspects of the movie industry, including budgets, revenues, reviews, and movie details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Cleaning, data type conversion, and exploration of relationships between variables will be crucial for meaningful analysis and insights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Integrating the datasets into a database can facilitate more complex queries and streamline analysis processes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Further analysis and exploration will uncover trends, patterns, and actionable insights to inform decision-making in the movie industry.</a:t>
            </a:r>
          </a:p>
        </p:txBody>
      </p:sp>
    </p:spTree>
    <p:extLst>
      <p:ext uri="{BB962C8B-B14F-4D97-AF65-F5344CB8AC3E}">
        <p14:creationId xmlns:p14="http://schemas.microsoft.com/office/powerpoint/2010/main" val="1581387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Rectangle 2"/>
          <p:cNvSpPr/>
          <p:nvPr/>
        </p:nvSpPr>
        <p:spPr>
          <a:xfrm>
            <a:off x="325315" y="518747"/>
            <a:ext cx="8682404" cy="1815882"/>
          </a:xfrm>
          <a:prstGeom prst="rect">
            <a:avLst/>
          </a:prstGeom>
        </p:spPr>
        <p:txBody>
          <a:bodyPr wrap="square">
            <a:spAutoFit/>
          </a:bodyPr>
          <a:lstStyle/>
          <a:p>
            <a:r>
              <a:rPr lang="en-US" b="1" dirty="0" smtClean="0"/>
              <a:t>                                                  </a:t>
            </a:r>
            <a:r>
              <a:rPr lang="en-US" b="1" u="sng" dirty="0" smtClean="0"/>
              <a:t>4.DATA ANALYSIS.</a:t>
            </a:r>
          </a:p>
          <a:p>
            <a:endParaRPr lang="en-US" b="1" u="sng" dirty="0"/>
          </a:p>
          <a:p>
            <a:endParaRPr lang="en-US" b="1" u="sng" dirty="0"/>
          </a:p>
          <a:p>
            <a:r>
              <a:rPr lang="en-US" b="1" dirty="0" smtClean="0"/>
              <a:t>a)Data </a:t>
            </a:r>
            <a:r>
              <a:rPr lang="en-US" b="1" dirty="0"/>
              <a:t>Cleaning</a:t>
            </a:r>
            <a:r>
              <a:rPr lang="en-US" b="1" dirty="0" smtClean="0"/>
              <a:t>.</a:t>
            </a:r>
          </a:p>
          <a:p>
            <a:endParaRPr lang="en-US" b="1" dirty="0"/>
          </a:p>
          <a:p>
            <a:r>
              <a:rPr lang="en-US" dirty="0"/>
              <a:t>Data cleaning is an essential step in the data analysis process to ensure that the data is accurate, consistent, and ready for analysis. Here's an example of how you can perform data cleaning on each data set.</a:t>
            </a:r>
          </a:p>
        </p:txBody>
      </p:sp>
    </p:spTree>
    <p:extLst>
      <p:ext uri="{BB962C8B-B14F-4D97-AF65-F5344CB8AC3E}">
        <p14:creationId xmlns:p14="http://schemas.microsoft.com/office/powerpoint/2010/main" val="3064246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4" name="Rectangle 3"/>
          <p:cNvSpPr/>
          <p:nvPr/>
        </p:nvSpPr>
        <p:spPr>
          <a:xfrm>
            <a:off x="74735" y="-307730"/>
            <a:ext cx="9158677" cy="5478423"/>
          </a:xfrm>
          <a:prstGeom prst="rect">
            <a:avLst/>
          </a:prstGeom>
        </p:spPr>
        <p:txBody>
          <a:bodyPr wrap="square">
            <a:spAutoFit/>
          </a:bodyPr>
          <a:lstStyle/>
          <a:p>
            <a:endParaRPr lang="en-US" sz="1200" dirty="0" smtClean="0"/>
          </a:p>
          <a:p>
            <a:endParaRPr lang="en-US" sz="1200" dirty="0"/>
          </a:p>
          <a:p>
            <a:r>
              <a:rPr lang="en-US" b="1" dirty="0" smtClean="0"/>
              <a:t>(I)</a:t>
            </a:r>
            <a:r>
              <a:rPr lang="en-US" dirty="0" smtClean="0"/>
              <a:t>.</a:t>
            </a:r>
            <a:r>
              <a:rPr lang="en-US" b="1" dirty="0"/>
              <a:t> Box Office Mojo Dataset:</a:t>
            </a:r>
          </a:p>
          <a:p>
            <a:endParaRPr lang="en-US" sz="1200" dirty="0" smtClean="0"/>
          </a:p>
          <a:p>
            <a:r>
              <a:rPr lang="en-US" sz="1200" b="1" dirty="0" smtClean="0"/>
              <a:t>           Findings;</a:t>
            </a:r>
            <a:endParaRPr lang="en-US" sz="1200" b="1" dirty="0"/>
          </a:p>
          <a:p>
            <a:endParaRPr lang="en-US" sz="1200" dirty="0" smtClean="0"/>
          </a:p>
          <a:p>
            <a:r>
              <a:rPr lang="en-US" sz="1200" u="sng" dirty="0" smtClean="0"/>
              <a:t>Missing </a:t>
            </a:r>
            <a:r>
              <a:rPr lang="en-US" sz="1200" u="sng" dirty="0"/>
              <a:t>Values:</a:t>
            </a:r>
          </a:p>
          <a:p>
            <a:r>
              <a:rPr lang="en-US" sz="1200" dirty="0" smtClean="0"/>
              <a:t>The </a:t>
            </a:r>
            <a:r>
              <a:rPr lang="en-US" sz="1200" dirty="0"/>
              <a:t>analysis indicates missing values in two columns: 'studio' and '</a:t>
            </a:r>
            <a:r>
              <a:rPr lang="en-US" sz="1200" dirty="0" err="1"/>
              <a:t>domestic_gross</a:t>
            </a:r>
            <a:r>
              <a:rPr lang="en-US" sz="1200" dirty="0"/>
              <a:t>'.</a:t>
            </a:r>
          </a:p>
          <a:p>
            <a:r>
              <a:rPr lang="en-US" sz="1200" dirty="0"/>
              <a:t>There are 5 missing values in the 'studio' column and 28 missing values in the '</a:t>
            </a:r>
            <a:r>
              <a:rPr lang="en-US" sz="1200" dirty="0" err="1"/>
              <a:t>domestic_gross</a:t>
            </a:r>
            <a:r>
              <a:rPr lang="en-US" sz="1200" dirty="0"/>
              <a:t>' column.</a:t>
            </a:r>
          </a:p>
          <a:p>
            <a:r>
              <a:rPr lang="en-US" sz="1200" dirty="0"/>
              <a:t>The '</a:t>
            </a:r>
            <a:r>
              <a:rPr lang="en-US" sz="1200" dirty="0" err="1"/>
              <a:t>foreign_gross</a:t>
            </a:r>
            <a:r>
              <a:rPr lang="en-US" sz="1200" dirty="0"/>
              <a:t>' column also has a significant number of missing values (1350), but these are not addressed in the cleaning process</a:t>
            </a:r>
            <a:r>
              <a:rPr lang="en-US" sz="1200" dirty="0" smtClean="0"/>
              <a:t>.</a:t>
            </a:r>
          </a:p>
          <a:p>
            <a:endParaRPr lang="en-US" sz="1200" dirty="0"/>
          </a:p>
          <a:p>
            <a:r>
              <a:rPr lang="en-US" sz="1200" u="sng" dirty="0"/>
              <a:t>Duplicates</a:t>
            </a:r>
            <a:r>
              <a:rPr lang="en-US" sz="1200" u="sng" dirty="0" smtClean="0"/>
              <a:t>:</a:t>
            </a:r>
            <a:endParaRPr lang="en-US" sz="1200" dirty="0"/>
          </a:p>
          <a:p>
            <a:r>
              <a:rPr lang="en-US" sz="1200" dirty="0"/>
              <a:t>No duplicate rows were found in the dataset</a:t>
            </a:r>
            <a:r>
              <a:rPr lang="en-US" sz="1200" dirty="0" smtClean="0"/>
              <a:t>.</a:t>
            </a:r>
          </a:p>
          <a:p>
            <a:endParaRPr lang="en-US" sz="1200" dirty="0"/>
          </a:p>
          <a:p>
            <a:r>
              <a:rPr lang="en-US" sz="1200" dirty="0" smtClean="0"/>
              <a:t>          </a:t>
            </a:r>
            <a:r>
              <a:rPr lang="en-US" sz="1200" b="1" dirty="0" smtClean="0"/>
              <a:t>Conclusion;</a:t>
            </a:r>
            <a:endParaRPr lang="en-US" sz="1200" b="1" dirty="0"/>
          </a:p>
          <a:p>
            <a:endParaRPr lang="en-US" sz="1200" dirty="0"/>
          </a:p>
          <a:p>
            <a:pPr marL="171450" indent="-171450">
              <a:buFont typeface="Wingdings" panose="05000000000000000000" pitchFamily="2" charset="2"/>
              <a:buChar char="v"/>
            </a:pPr>
            <a:r>
              <a:rPr lang="en-US" sz="1200" dirty="0"/>
              <a:t>The presence of missing values in the 'studio' and '</a:t>
            </a:r>
            <a:r>
              <a:rPr lang="en-US" sz="1200" dirty="0" err="1"/>
              <a:t>domestic_gross</a:t>
            </a:r>
            <a:r>
              <a:rPr lang="en-US" sz="1200" dirty="0"/>
              <a:t>' columns may affect the accuracy of the analysis. Depending on the significance of these missing values and the analysis goals, different strategies could be employed</a:t>
            </a:r>
            <a:r>
              <a:rPr lang="en-US" sz="1200" dirty="0" smtClean="0"/>
              <a:t>:</a:t>
            </a:r>
          </a:p>
          <a:p>
            <a:pPr marL="171450" indent="-171450">
              <a:buFont typeface="Wingdings" panose="05000000000000000000" pitchFamily="2" charset="2"/>
              <a:buChar char="v"/>
            </a:pPr>
            <a:endParaRPr lang="en-US" sz="1200" dirty="0"/>
          </a:p>
          <a:p>
            <a:pPr marL="171450" indent="-171450">
              <a:buFont typeface="Wingdings" panose="05000000000000000000" pitchFamily="2" charset="2"/>
              <a:buChar char="v"/>
            </a:pPr>
            <a:r>
              <a:rPr lang="en-US" sz="1200" dirty="0"/>
              <a:t>Imputation: For the '</a:t>
            </a:r>
            <a:r>
              <a:rPr lang="en-US" sz="1200" dirty="0" err="1"/>
              <a:t>domestic_gross</a:t>
            </a:r>
            <a:r>
              <a:rPr lang="en-US" sz="1200" dirty="0"/>
              <a:t>' column, missing values could potentially be imputed using methods like mean, median, or predictive modeling if feasible and appropriate</a:t>
            </a:r>
            <a:r>
              <a:rPr lang="en-US" sz="1200" dirty="0" smtClean="0"/>
              <a:t>.</a:t>
            </a:r>
          </a:p>
          <a:p>
            <a:pPr marL="171450" indent="-171450">
              <a:buFont typeface="Wingdings" panose="05000000000000000000" pitchFamily="2" charset="2"/>
              <a:buChar char="v"/>
            </a:pPr>
            <a:endParaRPr lang="en-US" sz="1200" dirty="0"/>
          </a:p>
          <a:p>
            <a:pPr marL="171450" indent="-171450">
              <a:buFont typeface="Wingdings" panose="05000000000000000000" pitchFamily="2" charset="2"/>
              <a:buChar char="v"/>
            </a:pPr>
            <a:r>
              <a:rPr lang="en-US" sz="1200" dirty="0"/>
              <a:t>Dropping: If the missing values are deemed insignificant or too numerous, dropping the rows containing missing values could be a valid approach, as done in the cleaning process</a:t>
            </a:r>
            <a:r>
              <a:rPr lang="en-US" sz="1200" dirty="0" smtClean="0"/>
              <a:t>.</a:t>
            </a:r>
          </a:p>
          <a:p>
            <a:pPr marL="171450" indent="-171450">
              <a:buFont typeface="Wingdings" panose="05000000000000000000" pitchFamily="2" charset="2"/>
              <a:buChar char="v"/>
            </a:pPr>
            <a:endParaRPr lang="en-US" sz="1200" dirty="0"/>
          </a:p>
          <a:p>
            <a:pPr marL="171450" indent="-171450">
              <a:buFont typeface="Wingdings" panose="05000000000000000000" pitchFamily="2" charset="2"/>
              <a:buChar char="v"/>
            </a:pPr>
            <a:r>
              <a:rPr lang="en-US" sz="1200" dirty="0"/>
              <a:t>The absence of duplicate rows indicates that each entry in the dataset is unique, which is essential for accurate analysis.</a:t>
            </a:r>
          </a:p>
          <a:p>
            <a:pPr marL="171450" indent="-171450">
              <a:buFont typeface="Wingdings" panose="05000000000000000000" pitchFamily="2" charset="2"/>
              <a:buChar char="v"/>
            </a:pPr>
            <a:r>
              <a:rPr lang="en-US" sz="1200" dirty="0"/>
              <a:t>The cleaned dataset now provides a reliable basis for further analysis, such as exploring trends in domestic and foreign gross revenues over different years, analyzing the performance of studios, or identifying top-grossing movies</a:t>
            </a:r>
            <a:r>
              <a:rPr lang="en-US" sz="1200" dirty="0" smtClean="0"/>
              <a:t>.</a:t>
            </a:r>
            <a:endParaRPr lang="en-US" sz="1200" dirty="0"/>
          </a:p>
        </p:txBody>
      </p:sp>
    </p:spTree>
    <p:extLst>
      <p:ext uri="{BB962C8B-B14F-4D97-AF65-F5344CB8AC3E}">
        <p14:creationId xmlns:p14="http://schemas.microsoft.com/office/powerpoint/2010/main" val="266919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Rectangle 2"/>
          <p:cNvSpPr/>
          <p:nvPr/>
        </p:nvSpPr>
        <p:spPr>
          <a:xfrm>
            <a:off x="206620" y="123093"/>
            <a:ext cx="8969644" cy="5047536"/>
          </a:xfrm>
          <a:prstGeom prst="rect">
            <a:avLst/>
          </a:prstGeom>
        </p:spPr>
        <p:txBody>
          <a:bodyPr wrap="square">
            <a:spAutoFit/>
          </a:bodyPr>
          <a:lstStyle/>
          <a:p>
            <a:r>
              <a:rPr lang="en-US" b="1" dirty="0" smtClean="0"/>
              <a:t>(II).</a:t>
            </a:r>
            <a:r>
              <a:rPr lang="en-US" b="1" dirty="0"/>
              <a:t> The Movie DB (TMDB) Dataset:</a:t>
            </a:r>
          </a:p>
          <a:p>
            <a:endParaRPr lang="en-US" dirty="0" smtClean="0"/>
          </a:p>
          <a:p>
            <a:r>
              <a:rPr lang="en-US" b="1" dirty="0" smtClean="0"/>
              <a:t>       Findings;</a:t>
            </a:r>
          </a:p>
          <a:p>
            <a:endParaRPr lang="en-US" dirty="0"/>
          </a:p>
          <a:p>
            <a:r>
              <a:rPr lang="en-US" u="sng" dirty="0" smtClean="0"/>
              <a:t>Missing </a:t>
            </a:r>
            <a:r>
              <a:rPr lang="en-US" u="sng" dirty="0"/>
              <a:t>Values:</a:t>
            </a:r>
          </a:p>
          <a:p>
            <a:r>
              <a:rPr lang="en-US" dirty="0" smtClean="0"/>
              <a:t>The </a:t>
            </a:r>
            <a:r>
              <a:rPr lang="en-US" dirty="0"/>
              <a:t>analysis indicates that there are no missing values in any of the columns of the dataset. This suggests that the dataset is relatively clean in terms of missing data</a:t>
            </a:r>
            <a:r>
              <a:rPr lang="en-US" dirty="0" smtClean="0"/>
              <a:t>.</a:t>
            </a:r>
          </a:p>
          <a:p>
            <a:endParaRPr lang="en-US" dirty="0"/>
          </a:p>
          <a:p>
            <a:r>
              <a:rPr lang="en-US" u="sng" dirty="0"/>
              <a:t>Duplicates</a:t>
            </a:r>
            <a:r>
              <a:rPr lang="en-US" u="sng" dirty="0" smtClean="0"/>
              <a:t>:</a:t>
            </a:r>
            <a:endParaRPr lang="en-US" u="sng" dirty="0"/>
          </a:p>
          <a:p>
            <a:r>
              <a:rPr lang="en-US" dirty="0"/>
              <a:t>No duplicate rows were found in the dataset, as indicated by the absence of duplicate rows</a:t>
            </a:r>
            <a:r>
              <a:rPr lang="en-US" dirty="0" smtClean="0"/>
              <a:t>.</a:t>
            </a:r>
          </a:p>
          <a:p>
            <a:endParaRPr lang="en-US" dirty="0"/>
          </a:p>
          <a:p>
            <a:r>
              <a:rPr lang="en-US" b="1" dirty="0" smtClean="0"/>
              <a:t>      Conclusion:</a:t>
            </a:r>
            <a:endParaRPr lang="en-US" b="1" dirty="0"/>
          </a:p>
          <a:p>
            <a:pPr marL="285750" indent="-285750">
              <a:buFont typeface="Wingdings" panose="05000000000000000000" pitchFamily="2" charset="2"/>
              <a:buChar char="v"/>
            </a:pPr>
            <a:r>
              <a:rPr lang="en-US" dirty="0"/>
              <a:t>The TMDB dataset appears to be clean in terms of missing values and duplicates. This suggests that the dataset is already in good shape for analysis and does not require extensive data cleaning</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absence of missing values ensures that the dataset is complete and can be utilized effectively for analysis without the need for imputation or dropping missing data</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Similarly, the absence of duplicate rows ensures that each entry in the dataset is unique, which is crucial for accurate analysis and interpretation of results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cleaned dataset provides a reliable basis for further analysis, such as exploring relationships between movie attributes like genre, popularity, release date, and vote count.</a:t>
            </a:r>
          </a:p>
        </p:txBody>
      </p:sp>
    </p:spTree>
    <p:extLst>
      <p:ext uri="{BB962C8B-B14F-4D97-AF65-F5344CB8AC3E}">
        <p14:creationId xmlns:p14="http://schemas.microsoft.com/office/powerpoint/2010/main" val="1859249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3" name="Rectangle 2"/>
          <p:cNvSpPr/>
          <p:nvPr/>
        </p:nvSpPr>
        <p:spPr>
          <a:xfrm>
            <a:off x="92319" y="-91632"/>
            <a:ext cx="8877475" cy="5262979"/>
          </a:xfrm>
          <a:prstGeom prst="rect">
            <a:avLst/>
          </a:prstGeom>
        </p:spPr>
        <p:txBody>
          <a:bodyPr wrap="square">
            <a:spAutoFit/>
          </a:bodyPr>
          <a:lstStyle/>
          <a:p>
            <a:r>
              <a:rPr lang="en-US" sz="1200" b="1" dirty="0" smtClean="0"/>
              <a:t>(III).</a:t>
            </a:r>
            <a:r>
              <a:rPr lang="en-US" sz="1200" b="1" dirty="0"/>
              <a:t> The Numbers Dataset:</a:t>
            </a:r>
          </a:p>
          <a:p>
            <a:endParaRPr lang="en-US" sz="1200" dirty="0" smtClean="0"/>
          </a:p>
          <a:p>
            <a:r>
              <a:rPr lang="en-US" sz="1200" b="1" dirty="0" smtClean="0"/>
              <a:t>Findings;</a:t>
            </a:r>
            <a:endParaRPr lang="en-US" sz="1200" b="1" dirty="0"/>
          </a:p>
          <a:p>
            <a:endParaRPr lang="en-US" sz="1200" dirty="0" smtClean="0"/>
          </a:p>
          <a:p>
            <a:r>
              <a:rPr lang="en-US" sz="1200" u="sng" dirty="0" smtClean="0"/>
              <a:t>Missing </a:t>
            </a:r>
            <a:r>
              <a:rPr lang="en-US" sz="1200" u="sng" dirty="0"/>
              <a:t>Values:</a:t>
            </a:r>
          </a:p>
          <a:p>
            <a:r>
              <a:rPr lang="en-US" sz="1200" dirty="0" smtClean="0"/>
              <a:t>The </a:t>
            </a:r>
            <a:r>
              <a:rPr lang="en-US" sz="1200" dirty="0"/>
              <a:t>analysis indicates that there are no missing values in any of the columns of the dataset. This suggests that the dataset is complete in terms of available data, with no missing information</a:t>
            </a:r>
            <a:r>
              <a:rPr lang="en-US" sz="1200" dirty="0" smtClean="0"/>
              <a:t>.</a:t>
            </a:r>
          </a:p>
          <a:p>
            <a:endParaRPr lang="en-US" sz="1200" dirty="0"/>
          </a:p>
          <a:p>
            <a:r>
              <a:rPr lang="en-US" sz="1200" u="sng" dirty="0"/>
              <a:t>Data Types Conversion</a:t>
            </a:r>
            <a:r>
              <a:rPr lang="en-US" sz="1200" u="sng" dirty="0" smtClean="0"/>
              <a:t>:</a:t>
            </a:r>
            <a:endParaRPr lang="en-US" sz="1200" dirty="0"/>
          </a:p>
          <a:p>
            <a:r>
              <a:rPr lang="en-US" sz="1200" dirty="0"/>
              <a:t>The '</a:t>
            </a:r>
            <a:r>
              <a:rPr lang="en-US" sz="1200" dirty="0" err="1"/>
              <a:t>release_date</a:t>
            </a:r>
            <a:r>
              <a:rPr lang="en-US" sz="1200" dirty="0"/>
              <a:t>', '</a:t>
            </a:r>
            <a:r>
              <a:rPr lang="en-US" sz="1200" dirty="0" err="1"/>
              <a:t>production_budget</a:t>
            </a:r>
            <a:r>
              <a:rPr lang="en-US" sz="1200" dirty="0"/>
              <a:t>', '</a:t>
            </a:r>
            <a:r>
              <a:rPr lang="en-US" sz="1200" dirty="0" err="1"/>
              <a:t>domestic_gross</a:t>
            </a:r>
            <a:r>
              <a:rPr lang="en-US" sz="1200" dirty="0"/>
              <a:t>', and '</a:t>
            </a:r>
            <a:r>
              <a:rPr lang="en-US" sz="1200" dirty="0" err="1"/>
              <a:t>worldwide_gross</a:t>
            </a:r>
            <a:r>
              <a:rPr lang="en-US" sz="1200" dirty="0"/>
              <a:t>' columns are converted to appropriate data types.</a:t>
            </a:r>
          </a:p>
          <a:p>
            <a:r>
              <a:rPr lang="en-US" sz="1200" dirty="0"/>
              <a:t>'</a:t>
            </a:r>
            <a:r>
              <a:rPr lang="en-US" sz="1200" dirty="0" err="1"/>
              <a:t>release_date</a:t>
            </a:r>
            <a:r>
              <a:rPr lang="en-US" sz="1200" dirty="0"/>
              <a:t>' is converted to </a:t>
            </a:r>
            <a:r>
              <a:rPr lang="en-US" sz="1200" dirty="0" err="1"/>
              <a:t>datetime</a:t>
            </a:r>
            <a:r>
              <a:rPr lang="en-US" sz="1200" dirty="0"/>
              <a:t> format to facilitate temporal analysis.</a:t>
            </a:r>
          </a:p>
          <a:p>
            <a:r>
              <a:rPr lang="en-US" sz="1200" dirty="0"/>
              <a:t>'</a:t>
            </a:r>
            <a:r>
              <a:rPr lang="en-US" sz="1200" dirty="0" err="1"/>
              <a:t>production_budget</a:t>
            </a:r>
            <a:r>
              <a:rPr lang="en-US" sz="1200" dirty="0"/>
              <a:t>', '</a:t>
            </a:r>
            <a:r>
              <a:rPr lang="en-US" sz="1200" dirty="0" err="1"/>
              <a:t>domestic_gross</a:t>
            </a:r>
            <a:r>
              <a:rPr lang="en-US" sz="1200" dirty="0"/>
              <a:t>', and '</a:t>
            </a:r>
            <a:r>
              <a:rPr lang="en-US" sz="1200" dirty="0" err="1"/>
              <a:t>worldwide_gross</a:t>
            </a:r>
            <a:r>
              <a:rPr lang="en-US" sz="1200" dirty="0"/>
              <a:t>' are converted to float format after removing dollar signs and commas. This allows for numerical operations and analysis on these financial metrics</a:t>
            </a:r>
            <a:r>
              <a:rPr lang="en-US" sz="1200" dirty="0" smtClean="0"/>
              <a:t>.</a:t>
            </a:r>
          </a:p>
          <a:p>
            <a:endParaRPr lang="en-US" sz="1200" dirty="0"/>
          </a:p>
          <a:p>
            <a:r>
              <a:rPr lang="en-US" sz="1200" u="sng" dirty="0"/>
              <a:t>Duplicates</a:t>
            </a:r>
            <a:r>
              <a:rPr lang="en-US" sz="1200" u="sng" dirty="0" smtClean="0"/>
              <a:t>:</a:t>
            </a:r>
            <a:endParaRPr lang="en-US" sz="1200" dirty="0"/>
          </a:p>
          <a:p>
            <a:r>
              <a:rPr lang="en-US" sz="1200" dirty="0"/>
              <a:t>No duplicate rows were found in the dataset, as indicated by the absence of duplicate rows</a:t>
            </a:r>
            <a:r>
              <a:rPr lang="en-US" sz="1200" dirty="0" smtClean="0"/>
              <a:t>.</a:t>
            </a:r>
          </a:p>
          <a:p>
            <a:endParaRPr lang="en-US" sz="1200" dirty="0"/>
          </a:p>
          <a:p>
            <a:r>
              <a:rPr lang="en-US" sz="1200" b="1" dirty="0"/>
              <a:t>Conclusion:</a:t>
            </a:r>
          </a:p>
          <a:p>
            <a:endParaRPr lang="en-US" sz="1200" dirty="0"/>
          </a:p>
          <a:p>
            <a:pPr marL="171450" indent="-171450">
              <a:buFont typeface="Wingdings" panose="05000000000000000000" pitchFamily="2" charset="2"/>
              <a:buChar char="v"/>
            </a:pPr>
            <a:r>
              <a:rPr lang="en-US" sz="1200" dirty="0"/>
              <a:t>The Numbers dataset appears to be clean and well-prepared for analysis, with no missing values or duplicate rows.</a:t>
            </a:r>
          </a:p>
          <a:p>
            <a:pPr marL="171450" indent="-171450">
              <a:buFont typeface="Wingdings" panose="05000000000000000000" pitchFamily="2" charset="2"/>
              <a:buChar char="v"/>
            </a:pPr>
            <a:r>
              <a:rPr lang="en-US" sz="1200" dirty="0"/>
              <a:t>The conversion of data types ensures that the dataset is structured appropriately for analysis, enabling numerical operations and temporal analysis.</a:t>
            </a:r>
          </a:p>
          <a:p>
            <a:pPr marL="171450" indent="-171450">
              <a:buFont typeface="Wingdings" panose="05000000000000000000" pitchFamily="2" charset="2"/>
              <a:buChar char="v"/>
            </a:pPr>
            <a:r>
              <a:rPr lang="en-US" sz="1200" dirty="0"/>
              <a:t>The cleaned dataset provides valuable information about movie budgets and gross revenues, which can be used for various analyses in the film industry, such as profitability assessment, return on investment (ROI) calculation, and trend analysis over time.</a:t>
            </a:r>
          </a:p>
          <a:p>
            <a:pPr marL="171450" indent="-171450">
              <a:buFont typeface="Wingdings" panose="05000000000000000000" pitchFamily="2" charset="2"/>
              <a:buChar char="v"/>
            </a:pPr>
            <a:r>
              <a:rPr lang="en-US" sz="1200" dirty="0"/>
              <a:t>The absence of missing values and duplicates enhances the reliability and integrity of the dataset, allowing for more accurate and meaningful insights into the financial performance of movies.</a:t>
            </a:r>
          </a:p>
        </p:txBody>
      </p:sp>
    </p:spTree>
    <p:extLst>
      <p:ext uri="{BB962C8B-B14F-4D97-AF65-F5344CB8AC3E}">
        <p14:creationId xmlns:p14="http://schemas.microsoft.com/office/powerpoint/2010/main" val="2771909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3" name="Rectangle 2"/>
          <p:cNvSpPr/>
          <p:nvPr/>
        </p:nvSpPr>
        <p:spPr>
          <a:xfrm>
            <a:off x="272561" y="417635"/>
            <a:ext cx="8376463" cy="3970318"/>
          </a:xfrm>
          <a:prstGeom prst="rect">
            <a:avLst/>
          </a:prstGeom>
        </p:spPr>
        <p:txBody>
          <a:bodyPr wrap="square">
            <a:spAutoFit/>
          </a:bodyPr>
          <a:lstStyle/>
          <a:p>
            <a:r>
              <a:rPr lang="en-US" b="1" dirty="0" smtClean="0"/>
              <a:t>b)Data Exploration.</a:t>
            </a:r>
          </a:p>
          <a:p>
            <a:endParaRPr lang="en-US" b="1" dirty="0"/>
          </a:p>
          <a:p>
            <a:r>
              <a:rPr lang="en-US" dirty="0"/>
              <a:t>After data cleaning, the next step in the data analysis process is usually exploratory data analysis (EDA). In EDA, you'll explore the cleaned datasets to gain insights, identify patterns, and understand the relationships between variables. Here's what you can typically do after data cleaning</a:t>
            </a:r>
            <a:r>
              <a:rPr lang="en-US" dirty="0" smtClean="0"/>
              <a:t>:</a:t>
            </a:r>
          </a:p>
          <a:p>
            <a:endParaRPr lang="en-US" dirty="0"/>
          </a:p>
          <a:p>
            <a:endParaRPr lang="en-US" dirty="0"/>
          </a:p>
          <a:p>
            <a:r>
              <a:rPr lang="en-US" b="1" dirty="0"/>
              <a:t>Exploratory Data Analysis (EDA</a:t>
            </a:r>
            <a:r>
              <a:rPr lang="en-US" b="1" dirty="0" smtClean="0"/>
              <a:t>):</a:t>
            </a:r>
          </a:p>
          <a:p>
            <a:endParaRPr lang="en-US" b="1" dirty="0"/>
          </a:p>
          <a:p>
            <a:r>
              <a:rPr lang="en-US" dirty="0"/>
              <a:t>Summarize the cleaned datasets using descriptive </a:t>
            </a:r>
            <a:r>
              <a:rPr lang="en-US" dirty="0" smtClean="0"/>
              <a:t>statistics.</a:t>
            </a:r>
          </a:p>
          <a:p>
            <a:r>
              <a:rPr lang="en-US" dirty="0"/>
              <a:t/>
            </a:r>
            <a:br>
              <a:rPr lang="en-US" dirty="0"/>
            </a:br>
            <a:r>
              <a:rPr lang="en-US" dirty="0"/>
              <a:t>Visualize the distributions of key variables using histograms, box plots, and density plots</a:t>
            </a:r>
            <a:r>
              <a:rPr lang="en-US" dirty="0" smtClean="0"/>
              <a:t>.</a:t>
            </a:r>
          </a:p>
          <a:p>
            <a:r>
              <a:rPr lang="en-US" dirty="0"/>
              <a:t/>
            </a:r>
            <a:br>
              <a:rPr lang="en-US" dirty="0"/>
            </a:br>
            <a:r>
              <a:rPr lang="en-US" dirty="0"/>
              <a:t>Explore relationships between variables using scatter plots, pair plots, and correlation matrices</a:t>
            </a:r>
            <a:r>
              <a:rPr lang="en-US" dirty="0" smtClean="0"/>
              <a:t>.</a:t>
            </a:r>
          </a:p>
          <a:p>
            <a:r>
              <a:rPr lang="en-US" dirty="0"/>
              <a:t/>
            </a:r>
            <a:br>
              <a:rPr lang="en-US" dirty="0"/>
            </a:br>
            <a:r>
              <a:rPr lang="en-US" dirty="0"/>
              <a:t>Identify trends, outliers, and patterns in the data</a:t>
            </a:r>
            <a:r>
              <a:rPr lang="en-US" dirty="0" smtClean="0"/>
              <a:t>.</a:t>
            </a:r>
          </a:p>
          <a:p>
            <a:r>
              <a:rPr lang="en-US" dirty="0"/>
              <a:t/>
            </a:r>
            <a:br>
              <a:rPr lang="en-US" dirty="0"/>
            </a:br>
            <a:r>
              <a:rPr lang="en-US" dirty="0"/>
              <a:t>Formulate initial hypotheses or insights based on your observations.</a:t>
            </a:r>
          </a:p>
        </p:txBody>
      </p:sp>
    </p:spTree>
    <p:extLst>
      <p:ext uri="{BB962C8B-B14F-4D97-AF65-F5344CB8AC3E}">
        <p14:creationId xmlns:p14="http://schemas.microsoft.com/office/powerpoint/2010/main" val="2704933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3" name="Rectangle 2"/>
          <p:cNvSpPr/>
          <p:nvPr/>
        </p:nvSpPr>
        <p:spPr>
          <a:xfrm>
            <a:off x="228600" y="373672"/>
            <a:ext cx="8726365" cy="3539430"/>
          </a:xfrm>
          <a:prstGeom prst="rect">
            <a:avLst/>
          </a:prstGeom>
        </p:spPr>
        <p:txBody>
          <a:bodyPr wrap="square">
            <a:spAutoFit/>
          </a:bodyPr>
          <a:lstStyle/>
          <a:p>
            <a:endParaRPr lang="en-US" dirty="0" smtClean="0"/>
          </a:p>
          <a:p>
            <a:r>
              <a:rPr lang="en-US" b="1" dirty="0" smtClean="0"/>
              <a:t>(I)</a:t>
            </a:r>
            <a:r>
              <a:rPr lang="en-US" dirty="0" smtClean="0"/>
              <a:t>.</a:t>
            </a:r>
            <a:r>
              <a:rPr lang="en-US" b="1" dirty="0"/>
              <a:t> Box Office Mojo Dataset:</a:t>
            </a:r>
          </a:p>
          <a:p>
            <a:endParaRPr lang="en-US" dirty="0"/>
          </a:p>
          <a:p>
            <a:r>
              <a:rPr lang="en-US" dirty="0" smtClean="0"/>
              <a:t>      </a:t>
            </a:r>
            <a:r>
              <a:rPr lang="en-US" b="1" dirty="0" smtClean="0"/>
              <a:t>Findings</a:t>
            </a:r>
            <a:r>
              <a:rPr lang="en-US" b="1" dirty="0"/>
              <a:t>:</a:t>
            </a:r>
          </a:p>
          <a:p>
            <a:endParaRPr lang="en-US" dirty="0"/>
          </a:p>
          <a:p>
            <a:r>
              <a:rPr lang="en-US" u="sng" dirty="0"/>
              <a:t>Summary Statistics:</a:t>
            </a:r>
          </a:p>
          <a:p>
            <a:endParaRPr lang="en-US" dirty="0"/>
          </a:p>
          <a:p>
            <a:r>
              <a:rPr lang="en-US" dirty="0"/>
              <a:t>The dataset contains information on movie titles, studios, domestic gross, foreign gross, and release years.</a:t>
            </a:r>
          </a:p>
          <a:p>
            <a:r>
              <a:rPr lang="en-US" dirty="0"/>
              <a:t>Summary statistics for numeric columns ('</a:t>
            </a:r>
            <a:r>
              <a:rPr lang="en-US" dirty="0" err="1"/>
              <a:t>domestic_gross</a:t>
            </a:r>
            <a:r>
              <a:rPr lang="en-US" dirty="0"/>
              <a:t>' and 'year') were computed, revealing insights such as the mean, standard deviation, minimum, maximum, and quartiles</a:t>
            </a:r>
            <a:r>
              <a:rPr lang="en-US" dirty="0" smtClean="0"/>
              <a:t>.</a:t>
            </a:r>
          </a:p>
          <a:p>
            <a:endParaRPr lang="en-US" dirty="0"/>
          </a:p>
          <a:p>
            <a:r>
              <a:rPr lang="en-US" u="sng" dirty="0"/>
              <a:t>Distribution of Gross Revenue:</a:t>
            </a:r>
          </a:p>
          <a:p>
            <a:endParaRPr lang="en-US" dirty="0"/>
          </a:p>
          <a:p>
            <a:r>
              <a:rPr lang="en-US" dirty="0"/>
              <a:t>A histogram </a:t>
            </a:r>
            <a:r>
              <a:rPr lang="en-US" dirty="0" smtClean="0"/>
              <a:t>is </a:t>
            </a:r>
            <a:r>
              <a:rPr lang="en-US" dirty="0"/>
              <a:t>plotted to visualize the distribution of domestic and foreign gross revenue.</a:t>
            </a:r>
          </a:p>
          <a:p>
            <a:r>
              <a:rPr lang="en-US" dirty="0"/>
              <a:t>The histograms show the frequency distribution of gross revenue values, highlighting the range and distribution of revenue for both domestic and foreign markets.</a:t>
            </a:r>
          </a:p>
        </p:txBody>
      </p:sp>
    </p:spTree>
    <p:extLst>
      <p:ext uri="{BB962C8B-B14F-4D97-AF65-F5344CB8AC3E}">
        <p14:creationId xmlns:p14="http://schemas.microsoft.com/office/powerpoint/2010/main" val="53081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90" y="114607"/>
            <a:ext cx="7847619" cy="4914286"/>
          </a:xfrm>
          <a:prstGeom prst="rect">
            <a:avLst/>
          </a:prstGeom>
        </p:spPr>
      </p:pic>
    </p:spTree>
    <p:extLst>
      <p:ext uri="{BB962C8B-B14F-4D97-AF65-F5344CB8AC3E}">
        <p14:creationId xmlns:p14="http://schemas.microsoft.com/office/powerpoint/2010/main" val="1480077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3" name="Rectangle 2"/>
          <p:cNvSpPr/>
          <p:nvPr/>
        </p:nvSpPr>
        <p:spPr>
          <a:xfrm>
            <a:off x="203713" y="149469"/>
            <a:ext cx="8902212" cy="3754874"/>
          </a:xfrm>
          <a:prstGeom prst="rect">
            <a:avLst/>
          </a:prstGeom>
        </p:spPr>
        <p:txBody>
          <a:bodyPr wrap="square">
            <a:spAutoFit/>
          </a:bodyPr>
          <a:lstStyle/>
          <a:p>
            <a:endParaRPr lang="en-US" dirty="0" smtClean="0"/>
          </a:p>
          <a:p>
            <a:r>
              <a:rPr lang="en-US" b="1" dirty="0" smtClean="0"/>
              <a:t>(II).</a:t>
            </a:r>
            <a:r>
              <a:rPr lang="en-US" b="1" dirty="0"/>
              <a:t> </a:t>
            </a:r>
            <a:r>
              <a:rPr lang="en-US" b="1" dirty="0" err="1"/>
              <a:t>TheMovieDB</a:t>
            </a:r>
            <a:r>
              <a:rPr lang="en-US" b="1" dirty="0"/>
              <a:t> Dataset</a:t>
            </a:r>
            <a:r>
              <a:rPr lang="en-US" b="1" dirty="0" smtClean="0"/>
              <a:t>:</a:t>
            </a:r>
            <a:endParaRPr lang="en-US" dirty="0"/>
          </a:p>
          <a:p>
            <a:endParaRPr lang="en-US" dirty="0"/>
          </a:p>
          <a:p>
            <a:r>
              <a:rPr lang="en-US" b="1" dirty="0" smtClean="0"/>
              <a:t>    Findings</a:t>
            </a:r>
            <a:r>
              <a:rPr lang="en-US" b="1" dirty="0"/>
              <a:t>:</a:t>
            </a:r>
          </a:p>
          <a:p>
            <a:endParaRPr lang="en-US" dirty="0"/>
          </a:p>
          <a:p>
            <a:r>
              <a:rPr lang="en-US" u="sng" dirty="0"/>
              <a:t>Summary Statistics:</a:t>
            </a:r>
          </a:p>
          <a:p>
            <a:endParaRPr lang="en-US" dirty="0"/>
          </a:p>
          <a:p>
            <a:r>
              <a:rPr lang="en-US" dirty="0"/>
              <a:t>The dataset contains information such as genre IDs, movie IDs, original language, original title, popularity, release date, title, vote average, and vote count.</a:t>
            </a:r>
          </a:p>
          <a:p>
            <a:r>
              <a:rPr lang="en-US" dirty="0"/>
              <a:t>Summary statistics for numeric columns were computed, including 'popularity', '</a:t>
            </a:r>
            <a:r>
              <a:rPr lang="en-US" dirty="0" err="1"/>
              <a:t>vote_average</a:t>
            </a:r>
            <a:r>
              <a:rPr lang="en-US" dirty="0"/>
              <a:t>', and '</a:t>
            </a:r>
            <a:r>
              <a:rPr lang="en-US" dirty="0" err="1"/>
              <a:t>vote_count</a:t>
            </a:r>
            <a:r>
              <a:rPr lang="en-US" dirty="0"/>
              <a:t>'. These statistics provide insights into the distribution and central tendencies of these variables</a:t>
            </a:r>
            <a:r>
              <a:rPr lang="en-US" dirty="0" smtClean="0"/>
              <a:t>.</a:t>
            </a:r>
          </a:p>
          <a:p>
            <a:endParaRPr lang="en-US" dirty="0"/>
          </a:p>
          <a:p>
            <a:r>
              <a:rPr lang="en-US" u="sng" dirty="0"/>
              <a:t>Distribution of Popularity:</a:t>
            </a:r>
          </a:p>
          <a:p>
            <a:endParaRPr lang="en-US" dirty="0"/>
          </a:p>
          <a:p>
            <a:r>
              <a:rPr lang="en-US" dirty="0"/>
              <a:t>A histogram </a:t>
            </a:r>
            <a:r>
              <a:rPr lang="en-US" dirty="0" smtClean="0"/>
              <a:t>is </a:t>
            </a:r>
            <a:r>
              <a:rPr lang="en-US" dirty="0"/>
              <a:t>plotted to visualize the distribution of movie popularity.</a:t>
            </a:r>
          </a:p>
          <a:p>
            <a:r>
              <a:rPr lang="en-US" dirty="0"/>
              <a:t>The histogram shows the frequency distribution of popularity values, highlighting the range and distribution of popularity scores across movies.</a:t>
            </a:r>
          </a:p>
        </p:txBody>
      </p:sp>
    </p:spTree>
    <p:extLst>
      <p:ext uri="{BB962C8B-B14F-4D97-AF65-F5344CB8AC3E}">
        <p14:creationId xmlns:p14="http://schemas.microsoft.com/office/powerpoint/2010/main" val="291484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Rectangle 2"/>
          <p:cNvSpPr/>
          <p:nvPr/>
        </p:nvSpPr>
        <p:spPr>
          <a:xfrm>
            <a:off x="123092" y="219075"/>
            <a:ext cx="9020908" cy="4924425"/>
          </a:xfrm>
          <a:prstGeom prst="rect">
            <a:avLst/>
          </a:prstGeom>
        </p:spPr>
        <p:txBody>
          <a:bodyPr wrap="square">
            <a:spAutoFit/>
          </a:bodyPr>
          <a:lstStyle/>
          <a:p>
            <a:pPr eaLnBrk="0" fontAlgn="base" hangingPunct="0">
              <a:spcBef>
                <a:spcPct val="0"/>
              </a:spcBef>
              <a:spcAft>
                <a:spcPct val="0"/>
              </a:spcAft>
              <a:buClrTx/>
            </a:pPr>
            <a:r>
              <a:rPr lang="en-US" b="1" dirty="0" smtClean="0"/>
              <a:t>                                            </a:t>
            </a:r>
            <a:r>
              <a:rPr lang="en-US" sz="1600" b="1" u="sng" dirty="0"/>
              <a:t>2.BUSINESS UNDERSTANDING.</a:t>
            </a:r>
          </a:p>
          <a:p>
            <a:pPr eaLnBrk="0" fontAlgn="base" hangingPunct="0">
              <a:spcBef>
                <a:spcPct val="0"/>
              </a:spcBef>
              <a:spcAft>
                <a:spcPct val="0"/>
              </a:spcAft>
              <a:buClrTx/>
            </a:pPr>
            <a:r>
              <a:rPr lang="en-US" b="1" dirty="0" smtClean="0"/>
              <a:t>           </a:t>
            </a:r>
          </a:p>
          <a:p>
            <a:pPr eaLnBrk="0" fontAlgn="base" hangingPunct="0">
              <a:spcBef>
                <a:spcPct val="0"/>
              </a:spcBef>
              <a:spcAft>
                <a:spcPct val="0"/>
              </a:spcAft>
              <a:buClrTx/>
            </a:pPr>
            <a:endParaRPr lang="en-US" b="1" u="sng" dirty="0"/>
          </a:p>
          <a:p>
            <a:pPr eaLnBrk="0" fontAlgn="base" hangingPunct="0">
              <a:spcBef>
                <a:spcPct val="0"/>
              </a:spcBef>
              <a:spcAft>
                <a:spcPct val="0"/>
              </a:spcAft>
              <a:buClrTx/>
            </a:pPr>
            <a:r>
              <a:rPr lang="en-US" b="1" u="sng" dirty="0" smtClean="0"/>
              <a:t>Understanding </a:t>
            </a:r>
            <a:r>
              <a:rPr lang="en-US" b="1" u="sng" dirty="0"/>
              <a:t>Microsoft's Vision</a:t>
            </a:r>
          </a:p>
          <a:p>
            <a:pPr lvl="0" eaLnBrk="0" fontAlgn="base" hangingPunct="0">
              <a:spcBef>
                <a:spcPct val="0"/>
              </a:spcBef>
              <a:spcAft>
                <a:spcPct val="0"/>
              </a:spcAft>
              <a:buClrTx/>
            </a:pPr>
            <a:endParaRPr lang="en-US" altLang="en-US" dirty="0" smtClean="0"/>
          </a:p>
          <a:p>
            <a:pPr lvl="0" eaLnBrk="0" fontAlgn="base" hangingPunct="0">
              <a:spcBef>
                <a:spcPct val="0"/>
              </a:spcBef>
              <a:spcAft>
                <a:spcPct val="0"/>
              </a:spcAft>
              <a:buClrTx/>
            </a:pPr>
            <a:r>
              <a:rPr lang="en-US" altLang="en-US" dirty="0" smtClean="0"/>
              <a:t>Microsoft</a:t>
            </a:r>
            <a:r>
              <a:rPr lang="en-US" altLang="en-US" dirty="0"/>
              <a:t>, a global leader in technology and innovation, is diversifying its portfolio by entering the entertainment industry with the establishment of a new movie studio. With the proliferation of original video content and the rising competition in the streaming space, Microsoft aims to capitalize on this trend and carve out its niche in the entertainment market.</a:t>
            </a:r>
          </a:p>
          <a:p>
            <a:pPr lvl="0" eaLnBrk="0" fontAlgn="base" hangingPunct="0">
              <a:spcBef>
                <a:spcPct val="0"/>
              </a:spcBef>
              <a:spcAft>
                <a:spcPct val="0"/>
              </a:spcAft>
              <a:buClrTx/>
            </a:pPr>
            <a:endParaRPr lang="en-US" altLang="en-US" dirty="0"/>
          </a:p>
          <a:p>
            <a:pPr lvl="0" eaLnBrk="0" fontAlgn="base" hangingPunct="0">
              <a:spcBef>
                <a:spcPct val="0"/>
              </a:spcBef>
              <a:spcAft>
                <a:spcPct val="0"/>
              </a:spcAft>
              <a:buClrTx/>
            </a:pPr>
            <a:r>
              <a:rPr lang="en-US" altLang="en-US" dirty="0"/>
              <a:t>However, venturing into the movie industry requires a comprehensive understanding of audience preferences, market dynamics, and box office trends. Without prior experience in film production, Microsoft faces the challenge of determining the types of films that will resonate with audiences and achieve commercial success.</a:t>
            </a:r>
          </a:p>
          <a:p>
            <a:pPr lvl="0" eaLnBrk="0" fontAlgn="base" hangingPunct="0">
              <a:spcBef>
                <a:spcPct val="0"/>
              </a:spcBef>
              <a:spcAft>
                <a:spcPct val="0"/>
              </a:spcAft>
              <a:buClrTx/>
            </a:pPr>
            <a:r>
              <a:rPr lang="en-US" altLang="en-US" dirty="0"/>
              <a:t>To address this challenge, the company has initiated a data-driven approach to inform decision-making for its movie studio. By analyzing comprehensive datasets from reputable sources such as Box Office Mojo, Rotten Tomatoes, and </a:t>
            </a:r>
            <a:r>
              <a:rPr lang="en-US" altLang="en-US" dirty="0" err="1"/>
              <a:t>TheMovieDB</a:t>
            </a:r>
            <a:r>
              <a:rPr lang="en-US" altLang="en-US" dirty="0"/>
              <a:t>, Microsoft seeks to extract actionable insights that will guide its content strategy and film production decisions.</a:t>
            </a:r>
          </a:p>
          <a:p>
            <a:pPr lvl="0" eaLnBrk="0" fontAlgn="base" hangingPunct="0">
              <a:spcBef>
                <a:spcPct val="0"/>
              </a:spcBef>
              <a:spcAft>
                <a:spcPct val="0"/>
              </a:spcAft>
              <a:buClrTx/>
            </a:pPr>
            <a:endParaRPr lang="en-US" altLang="en-US" dirty="0"/>
          </a:p>
          <a:p>
            <a:pPr lvl="0" eaLnBrk="0" fontAlgn="base" hangingPunct="0">
              <a:spcBef>
                <a:spcPct val="0"/>
              </a:spcBef>
              <a:spcAft>
                <a:spcPct val="0"/>
              </a:spcAft>
              <a:buClrTx/>
            </a:pPr>
            <a:r>
              <a:rPr lang="en-US" altLang="en-US" dirty="0"/>
              <a:t>The ultimate goal of this project is to provide Microsoft's new movie studio head with data-driven recommendations on the most promising film genres, themes, and content formats. By leveraging insights derived from exploratory data analysis, Microsoft aims to mitigate risks, maximize profitability, and establish itself as a formidable player in the competitive landscape of the entertainment industry.</a:t>
            </a:r>
          </a:p>
        </p:txBody>
      </p:sp>
    </p:spTree>
    <p:extLst>
      <p:ext uri="{BB962C8B-B14F-4D97-AF65-F5344CB8AC3E}">
        <p14:creationId xmlns:p14="http://schemas.microsoft.com/office/powerpoint/2010/main" val="899562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46" y="114607"/>
            <a:ext cx="7936508" cy="4914286"/>
          </a:xfrm>
          <a:prstGeom prst="rect">
            <a:avLst/>
          </a:prstGeom>
        </p:spPr>
      </p:pic>
    </p:spTree>
    <p:extLst>
      <p:ext uri="{BB962C8B-B14F-4D97-AF65-F5344CB8AC3E}">
        <p14:creationId xmlns:p14="http://schemas.microsoft.com/office/powerpoint/2010/main" val="245225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3" name="Rectangle 2"/>
          <p:cNvSpPr/>
          <p:nvPr/>
        </p:nvSpPr>
        <p:spPr>
          <a:xfrm>
            <a:off x="0" y="344804"/>
            <a:ext cx="9180660" cy="3539430"/>
          </a:xfrm>
          <a:prstGeom prst="rect">
            <a:avLst/>
          </a:prstGeom>
        </p:spPr>
        <p:txBody>
          <a:bodyPr wrap="square">
            <a:spAutoFit/>
          </a:bodyPr>
          <a:lstStyle/>
          <a:p>
            <a:r>
              <a:rPr lang="en-US" b="1" dirty="0" smtClean="0"/>
              <a:t>(III).The Numbers Dataset.</a:t>
            </a:r>
          </a:p>
          <a:p>
            <a:endParaRPr lang="en-US" dirty="0"/>
          </a:p>
          <a:p>
            <a:r>
              <a:rPr lang="en-US" b="1" dirty="0" smtClean="0"/>
              <a:t>     Findings</a:t>
            </a:r>
            <a:r>
              <a:rPr lang="en-US" b="1" dirty="0"/>
              <a:t>:</a:t>
            </a:r>
          </a:p>
          <a:p>
            <a:endParaRPr lang="en-US" dirty="0"/>
          </a:p>
          <a:p>
            <a:r>
              <a:rPr lang="en-US" u="sng" dirty="0"/>
              <a:t>Summary Statistics:</a:t>
            </a:r>
          </a:p>
          <a:p>
            <a:endParaRPr lang="en-US" dirty="0"/>
          </a:p>
          <a:p>
            <a:r>
              <a:rPr lang="en-US" dirty="0"/>
              <a:t>The dataset contains information such as movie IDs, release dates, movie titles, production budgets, domestic gross, and worldwide gross.</a:t>
            </a:r>
          </a:p>
          <a:p>
            <a:r>
              <a:rPr lang="en-US" dirty="0"/>
              <a:t>Summary statistics for the 'id' column were computed, including the count, mean, standard deviation, minimum, 25th percentile, median, 75th percentile, and maximum values</a:t>
            </a:r>
            <a:r>
              <a:rPr lang="en-US" dirty="0" smtClean="0"/>
              <a:t>.</a:t>
            </a:r>
          </a:p>
          <a:p>
            <a:endParaRPr lang="en-US" dirty="0"/>
          </a:p>
          <a:p>
            <a:r>
              <a:rPr lang="en-US" u="sng" dirty="0"/>
              <a:t>Distribution of Production Budgets:</a:t>
            </a:r>
          </a:p>
          <a:p>
            <a:endParaRPr lang="en-US" dirty="0"/>
          </a:p>
          <a:p>
            <a:r>
              <a:rPr lang="en-US" dirty="0"/>
              <a:t>A histogram </a:t>
            </a:r>
            <a:r>
              <a:rPr lang="en-US" dirty="0" smtClean="0"/>
              <a:t>is plotted </a:t>
            </a:r>
            <a:r>
              <a:rPr lang="en-US" dirty="0"/>
              <a:t>to visualize the distribution of production budgets.</a:t>
            </a:r>
          </a:p>
          <a:p>
            <a:r>
              <a:rPr lang="en-US" dirty="0"/>
              <a:t>The histogram shows the frequency distribution of production budget values, highlighting the range and distribution of budget amounts across movies.</a:t>
            </a:r>
          </a:p>
        </p:txBody>
      </p:sp>
    </p:spTree>
    <p:extLst>
      <p:ext uri="{BB962C8B-B14F-4D97-AF65-F5344CB8AC3E}">
        <p14:creationId xmlns:p14="http://schemas.microsoft.com/office/powerpoint/2010/main" val="4162475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86" y="114607"/>
            <a:ext cx="7771428" cy="4914286"/>
          </a:xfrm>
          <a:prstGeom prst="rect">
            <a:avLst/>
          </a:prstGeom>
        </p:spPr>
      </p:pic>
    </p:spTree>
    <p:extLst>
      <p:ext uri="{BB962C8B-B14F-4D97-AF65-F5344CB8AC3E}">
        <p14:creationId xmlns:p14="http://schemas.microsoft.com/office/powerpoint/2010/main" val="3271589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4" name="Rectangle 3"/>
          <p:cNvSpPr/>
          <p:nvPr/>
        </p:nvSpPr>
        <p:spPr>
          <a:xfrm>
            <a:off x="180242" y="685553"/>
            <a:ext cx="8963757" cy="3108543"/>
          </a:xfrm>
          <a:prstGeom prst="rect">
            <a:avLst/>
          </a:prstGeom>
        </p:spPr>
        <p:txBody>
          <a:bodyPr wrap="square">
            <a:spAutoFit/>
          </a:bodyPr>
          <a:lstStyle/>
          <a:p>
            <a:r>
              <a:rPr lang="en-US" b="1" dirty="0" smtClean="0"/>
              <a:t>(IV).Rotten Tomatoes Dataset.</a:t>
            </a:r>
          </a:p>
          <a:p>
            <a:endParaRPr lang="en-US" dirty="0"/>
          </a:p>
          <a:p>
            <a:r>
              <a:rPr lang="en-US" b="1" dirty="0" smtClean="0"/>
              <a:t>Findings</a:t>
            </a:r>
            <a:r>
              <a:rPr lang="en-US" b="1" dirty="0"/>
              <a:t>:</a:t>
            </a:r>
          </a:p>
          <a:p>
            <a:endParaRPr lang="en-US" dirty="0"/>
          </a:p>
          <a:p>
            <a:r>
              <a:rPr lang="en-US" u="sng" dirty="0"/>
              <a:t>Column Names:</a:t>
            </a:r>
          </a:p>
          <a:p>
            <a:endParaRPr lang="en-US" dirty="0"/>
          </a:p>
          <a:p>
            <a:r>
              <a:rPr lang="en-US" dirty="0"/>
              <a:t>The dataset contains columns such as 'id', 'synopsis', 'rating', 'genre', 'director', 'writer', '</a:t>
            </a:r>
            <a:r>
              <a:rPr lang="en-US" dirty="0" err="1"/>
              <a:t>theater_date</a:t>
            </a:r>
            <a:r>
              <a:rPr lang="en-US" dirty="0"/>
              <a:t>', '</a:t>
            </a:r>
            <a:r>
              <a:rPr lang="en-US" dirty="0" err="1"/>
              <a:t>dvd_date</a:t>
            </a:r>
            <a:r>
              <a:rPr lang="en-US" dirty="0"/>
              <a:t>', 'currency', '</a:t>
            </a:r>
            <a:r>
              <a:rPr lang="en-US" dirty="0" err="1"/>
              <a:t>box_office</a:t>
            </a:r>
            <a:r>
              <a:rPr lang="en-US" dirty="0"/>
              <a:t>', 'runtime', and 'studio</a:t>
            </a:r>
            <a:r>
              <a:rPr lang="en-US" dirty="0" smtClean="0"/>
              <a:t>'.</a:t>
            </a:r>
          </a:p>
          <a:p>
            <a:endParaRPr lang="en-US" dirty="0"/>
          </a:p>
          <a:p>
            <a:r>
              <a:rPr lang="en-US" u="sng" dirty="0"/>
              <a:t>Distribution of Movie Runtimes:</a:t>
            </a:r>
          </a:p>
          <a:p>
            <a:endParaRPr lang="en-US" dirty="0"/>
          </a:p>
          <a:p>
            <a:r>
              <a:rPr lang="en-US" dirty="0"/>
              <a:t>A histogram </a:t>
            </a:r>
            <a:r>
              <a:rPr lang="en-US" dirty="0" smtClean="0"/>
              <a:t>is </a:t>
            </a:r>
            <a:r>
              <a:rPr lang="en-US" dirty="0"/>
              <a:t>plotted to visualize the distribution of movie runtimes.</a:t>
            </a:r>
          </a:p>
          <a:p>
            <a:r>
              <a:rPr lang="en-US" dirty="0"/>
              <a:t>The histogram shows the frequency distribution of movie runtime values, highlighting the range and distribution of runtime durations.</a:t>
            </a:r>
          </a:p>
        </p:txBody>
      </p:sp>
    </p:spTree>
    <p:extLst>
      <p:ext uri="{BB962C8B-B14F-4D97-AF65-F5344CB8AC3E}">
        <p14:creationId xmlns:p14="http://schemas.microsoft.com/office/powerpoint/2010/main" val="960396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90" y="114607"/>
            <a:ext cx="7847619" cy="4914286"/>
          </a:xfrm>
          <a:prstGeom prst="rect">
            <a:avLst/>
          </a:prstGeom>
        </p:spPr>
      </p:pic>
    </p:spTree>
    <p:extLst>
      <p:ext uri="{BB962C8B-B14F-4D97-AF65-F5344CB8AC3E}">
        <p14:creationId xmlns:p14="http://schemas.microsoft.com/office/powerpoint/2010/main" val="2115035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3" name="Rectangle 2"/>
          <p:cNvSpPr/>
          <p:nvPr/>
        </p:nvSpPr>
        <p:spPr>
          <a:xfrm>
            <a:off x="114299" y="531935"/>
            <a:ext cx="8941777" cy="3170099"/>
          </a:xfrm>
          <a:prstGeom prst="rect">
            <a:avLst/>
          </a:prstGeom>
        </p:spPr>
        <p:txBody>
          <a:bodyPr wrap="square">
            <a:spAutoFit/>
          </a:bodyPr>
          <a:lstStyle/>
          <a:p>
            <a:r>
              <a:rPr lang="en-US" sz="1800" b="1" dirty="0"/>
              <a:t>Further Analysis And Visualization</a:t>
            </a:r>
            <a:r>
              <a:rPr lang="en-US" sz="1800" b="1" dirty="0" smtClean="0"/>
              <a:t>.</a:t>
            </a:r>
          </a:p>
          <a:p>
            <a:endParaRPr lang="en-US" b="1" dirty="0"/>
          </a:p>
          <a:p>
            <a:pPr marL="285750" indent="-285750">
              <a:buFont typeface="Arial" panose="020B0604020202020204" pitchFamily="34" charset="0"/>
              <a:buChar char="•"/>
            </a:pPr>
            <a:r>
              <a:rPr lang="en-US" dirty="0"/>
              <a:t>Box office performance (revenue, profitability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Movie genres, release dates, runtime, and production budget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Ratings from various sources (IMDB, Rotten Tomatoes, etc</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Investigate trends and patterns in the data through descriptive statistics and visualizations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Identify correlations and relationships between different variables (e.g., box office revenue and genre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We'll focus on descriptive statistics and visualizations for each aspect mentioned: box office performance, movie genres, release dates, runtime, production budget, and ratings from various sources.</a:t>
            </a:r>
          </a:p>
        </p:txBody>
      </p:sp>
    </p:spTree>
    <p:extLst>
      <p:ext uri="{BB962C8B-B14F-4D97-AF65-F5344CB8AC3E}">
        <p14:creationId xmlns:p14="http://schemas.microsoft.com/office/powerpoint/2010/main" val="953969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30"/>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dirty="0"/>
          </a:p>
        </p:txBody>
      </p:sp>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46</a:t>
            </a:fld>
            <a:endParaRPr/>
          </a:p>
        </p:txBody>
      </p:sp>
      <p:grpSp>
        <p:nvGrpSpPr>
          <p:cNvPr id="1748" name="Google Shape;1748;p30"/>
          <p:cNvGrpSpPr/>
          <p:nvPr/>
        </p:nvGrpSpPr>
        <p:grpSpPr>
          <a:xfrm>
            <a:off x="7007535" y="114705"/>
            <a:ext cx="2145667" cy="2876399"/>
            <a:chOff x="2181300" y="231400"/>
            <a:chExt cx="4262637" cy="4762499"/>
          </a:xfrm>
        </p:grpSpPr>
        <p:sp>
          <p:nvSpPr>
            <p:cNvPr id="1749"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7" name="Google Shape;1787;p30"/>
            <p:cNvGrpSpPr/>
            <p:nvPr/>
          </p:nvGrpSpPr>
          <p:grpSpPr>
            <a:xfrm>
              <a:off x="3103642" y="4105408"/>
              <a:ext cx="746807" cy="516445"/>
              <a:chOff x="4884742" y="4921758"/>
              <a:chExt cx="746807" cy="516445"/>
            </a:xfrm>
          </p:grpSpPr>
          <p:sp>
            <p:nvSpPr>
              <p:cNvPr id="1788"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30"/>
            <p:cNvGrpSpPr/>
            <p:nvPr/>
          </p:nvGrpSpPr>
          <p:grpSpPr>
            <a:xfrm>
              <a:off x="3213031" y="4002823"/>
              <a:ext cx="664504" cy="467011"/>
              <a:chOff x="4994131" y="4819173"/>
              <a:chExt cx="664504" cy="467011"/>
            </a:xfrm>
          </p:grpSpPr>
          <p:sp>
            <p:nvSpPr>
              <p:cNvPr id="1806"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2" name="Google Shape;1822;p30"/>
            <p:cNvGrpSpPr/>
            <p:nvPr/>
          </p:nvGrpSpPr>
          <p:grpSpPr>
            <a:xfrm>
              <a:off x="3192597" y="3904144"/>
              <a:ext cx="664599" cy="467011"/>
              <a:chOff x="4973697" y="4720494"/>
              <a:chExt cx="664599" cy="467011"/>
            </a:xfrm>
          </p:grpSpPr>
          <p:sp>
            <p:nvSpPr>
              <p:cNvPr id="1823"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30"/>
            <p:cNvGrpSpPr/>
            <p:nvPr/>
          </p:nvGrpSpPr>
          <p:grpSpPr>
            <a:xfrm>
              <a:off x="3220919" y="3808894"/>
              <a:ext cx="664504" cy="467011"/>
              <a:chOff x="5002019" y="4625244"/>
              <a:chExt cx="664504" cy="467011"/>
            </a:xfrm>
          </p:grpSpPr>
          <p:sp>
            <p:nvSpPr>
              <p:cNvPr id="1840"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30"/>
            <p:cNvGrpSpPr/>
            <p:nvPr/>
          </p:nvGrpSpPr>
          <p:grpSpPr>
            <a:xfrm>
              <a:off x="3200486" y="3710215"/>
              <a:ext cx="664598" cy="467011"/>
              <a:chOff x="4981586" y="4526565"/>
              <a:chExt cx="664598" cy="467011"/>
            </a:xfrm>
          </p:grpSpPr>
          <p:sp>
            <p:nvSpPr>
              <p:cNvPr id="1857"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3" name="Google Shape;1873;p30"/>
            <p:cNvGrpSpPr/>
            <p:nvPr/>
          </p:nvGrpSpPr>
          <p:grpSpPr>
            <a:xfrm>
              <a:off x="2181300" y="4477454"/>
              <a:ext cx="746806" cy="516445"/>
              <a:chOff x="3962400" y="5293804"/>
              <a:chExt cx="746806" cy="516445"/>
            </a:xfrm>
          </p:grpSpPr>
          <p:sp>
            <p:nvSpPr>
              <p:cNvPr id="1874"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1" name="Google Shape;1891;p30"/>
            <p:cNvGrpSpPr/>
            <p:nvPr/>
          </p:nvGrpSpPr>
          <p:grpSpPr>
            <a:xfrm>
              <a:off x="2290688" y="4374965"/>
              <a:ext cx="664599" cy="467010"/>
              <a:chOff x="4071788" y="5191315"/>
              <a:chExt cx="664599" cy="467010"/>
            </a:xfrm>
          </p:grpSpPr>
          <p:sp>
            <p:nvSpPr>
              <p:cNvPr id="1892"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30"/>
            <p:cNvGrpSpPr/>
            <p:nvPr/>
          </p:nvGrpSpPr>
          <p:grpSpPr>
            <a:xfrm>
              <a:off x="3915836" y="4477454"/>
              <a:ext cx="746806" cy="516445"/>
              <a:chOff x="5696936" y="5293804"/>
              <a:chExt cx="746806" cy="516445"/>
            </a:xfrm>
          </p:grpSpPr>
          <p:sp>
            <p:nvSpPr>
              <p:cNvPr id="190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6"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956" name="Google Shape;1956;p30"/>
          <p:cNvCxnSpPr/>
          <p:nvPr/>
        </p:nvCxnSpPr>
        <p:spPr>
          <a:xfrm>
            <a:off x="457200" y="1074699"/>
            <a:ext cx="5448000" cy="0"/>
          </a:xfrm>
          <a:prstGeom prst="straightConnector1">
            <a:avLst/>
          </a:prstGeom>
          <a:noFill/>
          <a:ln w="9525" cap="flat" cmpd="sng">
            <a:solidFill>
              <a:schemeClr val="lt2"/>
            </a:solidFill>
            <a:prstDash val="solid"/>
            <a:round/>
            <a:headEnd type="none" w="med" len="med"/>
            <a:tailEnd type="none" w="med" len="med"/>
          </a:ln>
        </p:spPr>
      </p:cxnSp>
      <p:cxnSp>
        <p:nvCxnSpPr>
          <p:cNvPr id="1957" name="Google Shape;1957;p30"/>
          <p:cNvCxnSpPr/>
          <p:nvPr/>
        </p:nvCxnSpPr>
        <p:spPr>
          <a:xfrm>
            <a:off x="457200" y="1784181"/>
            <a:ext cx="5448000" cy="0"/>
          </a:xfrm>
          <a:prstGeom prst="straightConnector1">
            <a:avLst/>
          </a:prstGeom>
          <a:noFill/>
          <a:ln w="9525" cap="flat" cmpd="sng">
            <a:solidFill>
              <a:schemeClr val="lt2"/>
            </a:solidFill>
            <a:prstDash val="solid"/>
            <a:round/>
            <a:headEnd type="none" w="med" len="med"/>
            <a:tailEnd type="none" w="med" len="med"/>
          </a:ln>
        </p:spPr>
      </p:cxnSp>
      <p:cxnSp>
        <p:nvCxnSpPr>
          <p:cNvPr id="1958" name="Google Shape;1958;p30"/>
          <p:cNvCxnSpPr/>
          <p:nvPr/>
        </p:nvCxnSpPr>
        <p:spPr>
          <a:xfrm>
            <a:off x="457200" y="2493663"/>
            <a:ext cx="5448000" cy="0"/>
          </a:xfrm>
          <a:prstGeom prst="straightConnector1">
            <a:avLst/>
          </a:prstGeom>
          <a:noFill/>
          <a:ln w="9525" cap="flat" cmpd="sng">
            <a:solidFill>
              <a:schemeClr val="lt2"/>
            </a:solidFill>
            <a:prstDash val="solid"/>
            <a:round/>
            <a:headEnd type="none" w="med" len="med"/>
            <a:tailEnd type="none" w="med" len="med"/>
          </a:ln>
        </p:spPr>
      </p:cxnSp>
      <p:cxnSp>
        <p:nvCxnSpPr>
          <p:cNvPr id="1959" name="Google Shape;1959;p30"/>
          <p:cNvCxnSpPr/>
          <p:nvPr/>
        </p:nvCxnSpPr>
        <p:spPr>
          <a:xfrm>
            <a:off x="457200" y="3203146"/>
            <a:ext cx="5448000" cy="0"/>
          </a:xfrm>
          <a:prstGeom prst="straightConnector1">
            <a:avLst/>
          </a:prstGeom>
          <a:noFill/>
          <a:ln w="9525" cap="flat" cmpd="sng">
            <a:solidFill>
              <a:schemeClr val="lt2"/>
            </a:solidFill>
            <a:prstDash val="solid"/>
            <a:round/>
            <a:headEnd type="none" w="med" len="med"/>
            <a:tailEnd type="none" w="med" len="med"/>
          </a:ln>
        </p:spPr>
      </p:cxnSp>
      <p:cxnSp>
        <p:nvCxnSpPr>
          <p:cNvPr id="1960" name="Google Shape;1960;p30"/>
          <p:cNvCxnSpPr/>
          <p:nvPr/>
        </p:nvCxnSpPr>
        <p:spPr>
          <a:xfrm>
            <a:off x="-5389034" y="86426"/>
            <a:ext cx="4961467" cy="10941"/>
          </a:xfrm>
          <a:prstGeom prst="straightConnector1">
            <a:avLst/>
          </a:prstGeom>
          <a:noFill/>
          <a:ln w="9525" cap="flat" cmpd="sng">
            <a:solidFill>
              <a:schemeClr val="lt2"/>
            </a:solidFill>
            <a:prstDash val="solid"/>
            <a:round/>
            <a:headEnd type="none" w="med" len="med"/>
            <a:tailEnd type="none" w="med" len="med"/>
          </a:ln>
        </p:spPr>
      </p:cxnSp>
      <p:sp>
        <p:nvSpPr>
          <p:cNvPr id="1961" name="Google Shape;1961;p30"/>
          <p:cNvSpPr txBox="1"/>
          <p:nvPr/>
        </p:nvSpPr>
        <p:spPr>
          <a:xfrm>
            <a:off x="457200"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dirty="0">
                <a:solidFill>
                  <a:schemeClr val="dk2"/>
                </a:solidFill>
                <a:latin typeface="Barlow"/>
                <a:ea typeface="Barlow"/>
                <a:cs typeface="Barlow"/>
                <a:sym typeface="Barlow"/>
              </a:rPr>
              <a:t>4000</a:t>
            </a:r>
            <a:endParaRPr sz="1000" dirty="0">
              <a:solidFill>
                <a:schemeClr val="dk2"/>
              </a:solidFill>
              <a:latin typeface="Barlow"/>
              <a:ea typeface="Barlow"/>
              <a:cs typeface="Barlow"/>
              <a:sym typeface="Barlow"/>
            </a:endParaRPr>
          </a:p>
          <a:p>
            <a:pPr marL="0" marR="0" lvl="0" indent="0" algn="r" rtl="0">
              <a:lnSpc>
                <a:spcPct val="100000"/>
              </a:lnSpc>
              <a:spcBef>
                <a:spcPts val="4400"/>
              </a:spcBef>
              <a:spcAft>
                <a:spcPts val="0"/>
              </a:spcAft>
              <a:buNone/>
            </a:pPr>
            <a:r>
              <a:rPr lang="en" sz="1000" dirty="0">
                <a:solidFill>
                  <a:schemeClr val="dk2"/>
                </a:solidFill>
                <a:latin typeface="Barlow"/>
                <a:ea typeface="Barlow"/>
                <a:cs typeface="Barlow"/>
                <a:sym typeface="Barlow"/>
              </a:rPr>
              <a:t>3000</a:t>
            </a:r>
            <a:endParaRPr sz="1000" dirty="0">
              <a:solidFill>
                <a:schemeClr val="dk2"/>
              </a:solidFill>
              <a:latin typeface="Barlow"/>
              <a:ea typeface="Barlow"/>
              <a:cs typeface="Barlow"/>
              <a:sym typeface="Barlow"/>
            </a:endParaRPr>
          </a:p>
          <a:p>
            <a:pPr marL="0" marR="0" lvl="0" indent="0" algn="r" rtl="0">
              <a:lnSpc>
                <a:spcPct val="100000"/>
              </a:lnSpc>
              <a:spcBef>
                <a:spcPts val="4400"/>
              </a:spcBef>
              <a:spcAft>
                <a:spcPts val="0"/>
              </a:spcAft>
              <a:buNone/>
            </a:pPr>
            <a:r>
              <a:rPr lang="en" sz="1000" dirty="0">
                <a:solidFill>
                  <a:schemeClr val="dk2"/>
                </a:solidFill>
                <a:latin typeface="Barlow"/>
                <a:ea typeface="Barlow"/>
                <a:cs typeface="Barlow"/>
                <a:sym typeface="Barlow"/>
              </a:rPr>
              <a:t>2000</a:t>
            </a:r>
            <a:endParaRPr sz="1000" dirty="0">
              <a:solidFill>
                <a:schemeClr val="dk2"/>
              </a:solidFill>
              <a:latin typeface="Barlow"/>
              <a:ea typeface="Barlow"/>
              <a:cs typeface="Barlow"/>
              <a:sym typeface="Barlow"/>
            </a:endParaRPr>
          </a:p>
          <a:p>
            <a:pPr marL="0" marR="0" lvl="0" indent="0" algn="r" rtl="0">
              <a:lnSpc>
                <a:spcPct val="100000"/>
              </a:lnSpc>
              <a:spcBef>
                <a:spcPts val="4400"/>
              </a:spcBef>
              <a:spcAft>
                <a:spcPts val="0"/>
              </a:spcAft>
              <a:buNone/>
            </a:pPr>
            <a:r>
              <a:rPr lang="en" sz="1000" dirty="0">
                <a:solidFill>
                  <a:schemeClr val="dk2"/>
                </a:solidFill>
                <a:latin typeface="Barlow"/>
                <a:ea typeface="Barlow"/>
                <a:cs typeface="Barlow"/>
                <a:sym typeface="Barlow"/>
              </a:rPr>
              <a:t>1000</a:t>
            </a:r>
            <a:endParaRPr sz="1000" dirty="0">
              <a:solidFill>
                <a:schemeClr val="dk2"/>
              </a:solidFill>
              <a:latin typeface="Barlow"/>
              <a:ea typeface="Barlow"/>
              <a:cs typeface="Barlow"/>
              <a:sym typeface="Barlow"/>
            </a:endParaRPr>
          </a:p>
          <a:p>
            <a:pPr marL="0" marR="0" lvl="0" indent="0" algn="r" rtl="0">
              <a:lnSpc>
                <a:spcPct val="100000"/>
              </a:lnSpc>
              <a:spcBef>
                <a:spcPts val="4400"/>
              </a:spcBef>
              <a:spcAft>
                <a:spcPts val="4400"/>
              </a:spcAft>
              <a:buNone/>
            </a:pPr>
            <a:r>
              <a:rPr lang="en" sz="1000" dirty="0">
                <a:solidFill>
                  <a:schemeClr val="dk2"/>
                </a:solidFill>
                <a:latin typeface="Barlow"/>
                <a:ea typeface="Barlow"/>
                <a:cs typeface="Barlow"/>
                <a:sym typeface="Barlow"/>
              </a:rPr>
              <a:t>0</a:t>
            </a:r>
            <a:endParaRPr sz="1000" dirty="0">
              <a:solidFill>
                <a:schemeClr val="dk2"/>
              </a:solidFill>
              <a:latin typeface="Barlow"/>
              <a:ea typeface="Barlow"/>
              <a:cs typeface="Barlow"/>
              <a:sym typeface="Barlow"/>
            </a:endParaRPr>
          </a:p>
        </p:txBody>
      </p:sp>
      <p:sp>
        <p:nvSpPr>
          <p:cNvPr id="1962" name="Google Shape;1962;p30"/>
          <p:cNvSpPr/>
          <p:nvPr/>
        </p:nvSpPr>
        <p:spPr>
          <a:xfrm>
            <a:off x="924020" y="2380936"/>
            <a:ext cx="1758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1160518" y="1986873"/>
            <a:ext cx="1758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1397017" y="2493663"/>
            <a:ext cx="1758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2243320" y="2694726"/>
            <a:ext cx="1758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2479818" y="2096343"/>
            <a:ext cx="1758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2716317" y="1229023"/>
            <a:ext cx="1758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3562620" y="2140118"/>
            <a:ext cx="1758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3799118" y="1074575"/>
            <a:ext cx="1758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4035617" y="2322561"/>
            <a:ext cx="1758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4864995" y="2693169"/>
            <a:ext cx="1758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5118418" y="1293618"/>
            <a:ext cx="1758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5354917" y="1607408"/>
            <a:ext cx="1758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88715" y="143990"/>
            <a:ext cx="6882635" cy="491380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3" name="Rectangle 2"/>
          <p:cNvSpPr/>
          <p:nvPr/>
        </p:nvSpPr>
        <p:spPr>
          <a:xfrm>
            <a:off x="250581" y="672612"/>
            <a:ext cx="8950569" cy="2246769"/>
          </a:xfrm>
          <a:prstGeom prst="rect">
            <a:avLst/>
          </a:prstGeom>
        </p:spPr>
        <p:txBody>
          <a:bodyPr wrap="square">
            <a:spAutoFit/>
          </a:bodyPr>
          <a:lstStyle/>
          <a:p>
            <a:r>
              <a:rPr lang="en-US" dirty="0"/>
              <a:t>The visualization </a:t>
            </a:r>
            <a:r>
              <a:rPr lang="en-US" dirty="0" smtClean="0"/>
              <a:t>presented previously depicts </a:t>
            </a:r>
            <a:r>
              <a:rPr lang="en-US" dirty="0"/>
              <a:t>the relationship between a movie's production budget and its worldwide gross revenue. Each data point on the scatter plot represents a movie, with the x-coordinate indicating the production budget (in millions) and the y-coordinate representing the worldwide gross revenue (in billions</a:t>
            </a:r>
            <a:r>
              <a:rPr lang="en-US" dirty="0" smtClean="0"/>
              <a:t>).</a:t>
            </a:r>
            <a:r>
              <a:rPr lang="en-US" dirty="0"/>
              <a:t> </a:t>
            </a:r>
            <a:endParaRPr lang="en-US" dirty="0" smtClean="0"/>
          </a:p>
          <a:p>
            <a:endParaRPr lang="en-US" dirty="0"/>
          </a:p>
          <a:p>
            <a:endParaRPr lang="en-US" dirty="0" smtClean="0"/>
          </a:p>
          <a:p>
            <a:endParaRPr lang="en-US" dirty="0"/>
          </a:p>
          <a:p>
            <a:r>
              <a:rPr lang="en-US" dirty="0" smtClean="0"/>
              <a:t>In </a:t>
            </a:r>
            <a:r>
              <a:rPr lang="en-US" dirty="0"/>
              <a:t>conclusion, the visualization provides valuable insights into the relationship between production budget and worldwide gross revenue in the film industry. While a positive correlation exists, it's essential to consider various other factors that influence a movie's financial success.</a:t>
            </a:r>
          </a:p>
        </p:txBody>
      </p:sp>
    </p:spTree>
    <p:extLst>
      <p:ext uri="{BB962C8B-B14F-4D97-AF65-F5344CB8AC3E}">
        <p14:creationId xmlns:p14="http://schemas.microsoft.com/office/powerpoint/2010/main" val="2963251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46" y="114607"/>
            <a:ext cx="7936508" cy="4914286"/>
          </a:xfrm>
          <a:prstGeom prst="rect">
            <a:avLst/>
          </a:prstGeom>
        </p:spPr>
      </p:pic>
    </p:spTree>
    <p:extLst>
      <p:ext uri="{BB962C8B-B14F-4D97-AF65-F5344CB8AC3E}">
        <p14:creationId xmlns:p14="http://schemas.microsoft.com/office/powerpoint/2010/main" val="914187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3" name="Rectangle 2"/>
          <p:cNvSpPr/>
          <p:nvPr/>
        </p:nvSpPr>
        <p:spPr>
          <a:xfrm>
            <a:off x="246185" y="235545"/>
            <a:ext cx="8859740" cy="3323987"/>
          </a:xfrm>
          <a:prstGeom prst="rect">
            <a:avLst/>
          </a:prstGeom>
        </p:spPr>
        <p:txBody>
          <a:bodyPr wrap="square">
            <a:spAutoFit/>
          </a:bodyPr>
          <a:lstStyle/>
          <a:p>
            <a:r>
              <a:rPr lang="en-US" b="1" dirty="0"/>
              <a:t>Histogram Interpretation:</a:t>
            </a:r>
          </a:p>
          <a:p>
            <a:endParaRPr lang="en-US" dirty="0"/>
          </a:p>
          <a:p>
            <a:r>
              <a:rPr lang="en-US" dirty="0"/>
              <a:t>The histogram displays the distribution of ratings assigned to movies.</a:t>
            </a:r>
          </a:p>
          <a:p>
            <a:r>
              <a:rPr lang="en-US" dirty="0"/>
              <a:t>The x-axis represents different rating values, while the y-axis indicates the frequency of each rating</a:t>
            </a:r>
            <a:r>
              <a:rPr lang="en-US" dirty="0" smtClean="0"/>
              <a:t>.</a:t>
            </a:r>
          </a:p>
          <a:p>
            <a:endParaRPr lang="en-US" dirty="0"/>
          </a:p>
          <a:p>
            <a:r>
              <a:rPr lang="en-US" b="1" dirty="0"/>
              <a:t>Conclusion</a:t>
            </a:r>
            <a:r>
              <a:rPr lang="en-US" b="1" dirty="0" smtClean="0"/>
              <a:t>:</a:t>
            </a:r>
            <a:endParaRPr lang="en-US" b="1" dirty="0"/>
          </a:p>
          <a:p>
            <a:endParaRPr lang="en-US" dirty="0"/>
          </a:p>
          <a:p>
            <a:pPr marL="285750" indent="-285750">
              <a:buFont typeface="Wingdings" panose="05000000000000000000" pitchFamily="2" charset="2"/>
              <a:buChar char="v"/>
            </a:pPr>
            <a:r>
              <a:rPr lang="en-US" dirty="0"/>
              <a:t>The histogram shows the spread of ratings across different values. It helps us understand how ratings are distributed among the movies in the dataset.</a:t>
            </a:r>
          </a:p>
          <a:p>
            <a:pPr marL="285750" indent="-285750">
              <a:buFont typeface="Wingdings" panose="05000000000000000000" pitchFamily="2" charset="2"/>
              <a:buChar char="v"/>
            </a:pPr>
            <a:r>
              <a:rPr lang="en-US" dirty="0"/>
              <a:t>The distribution of ratings can provide insights into the overall sentiment or reception of movies by viewers or critics.</a:t>
            </a:r>
          </a:p>
          <a:p>
            <a:pPr marL="285750" indent="-285750">
              <a:buFont typeface="Wingdings" panose="05000000000000000000" pitchFamily="2" charset="2"/>
              <a:buChar char="v"/>
            </a:pPr>
            <a:r>
              <a:rPr lang="en-US" dirty="0"/>
              <a:t>A peak or concentration of frequencies around specific rating values may indicate common rating trends or preferences among reviewers.</a:t>
            </a:r>
          </a:p>
          <a:p>
            <a:pPr marL="285750" indent="-285750">
              <a:buFont typeface="Wingdings" panose="05000000000000000000" pitchFamily="2" charset="2"/>
              <a:buChar char="v"/>
            </a:pPr>
            <a:r>
              <a:rPr lang="en-US" dirty="0"/>
              <a:t>Outliers or sparse regions in the histogram may highlight movies with exceptionally high or low ratings compared to the rest of the dataset.</a:t>
            </a:r>
          </a:p>
        </p:txBody>
      </p:sp>
    </p:spTree>
    <p:extLst>
      <p:ext uri="{BB962C8B-B14F-4D97-AF65-F5344CB8AC3E}">
        <p14:creationId xmlns:p14="http://schemas.microsoft.com/office/powerpoint/2010/main" val="304876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sz="1200" b="1" u="sng"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Rectangle 3"/>
          <p:cNvSpPr/>
          <p:nvPr/>
        </p:nvSpPr>
        <p:spPr>
          <a:xfrm>
            <a:off x="457856" y="98525"/>
            <a:ext cx="1947969" cy="307777"/>
          </a:xfrm>
          <a:prstGeom prst="rect">
            <a:avLst/>
          </a:prstGeom>
        </p:spPr>
        <p:txBody>
          <a:bodyPr wrap="none">
            <a:spAutoFit/>
          </a:bodyPr>
          <a:lstStyle/>
          <a:p>
            <a:r>
              <a:rPr lang="en-US" b="1" u="sng" dirty="0" smtClean="0"/>
              <a:t>DATA COLLECTION.</a:t>
            </a:r>
            <a:endParaRPr lang="en-US" b="1" u="sng" dirty="0"/>
          </a:p>
        </p:txBody>
      </p:sp>
      <p:sp>
        <p:nvSpPr>
          <p:cNvPr id="5" name="Rectangle 4"/>
          <p:cNvSpPr/>
          <p:nvPr/>
        </p:nvSpPr>
        <p:spPr>
          <a:xfrm>
            <a:off x="457200" y="547311"/>
            <a:ext cx="2914073" cy="276999"/>
          </a:xfrm>
          <a:prstGeom prst="rect">
            <a:avLst/>
          </a:prstGeom>
        </p:spPr>
        <p:txBody>
          <a:bodyPr wrap="square">
            <a:spAutoFit/>
          </a:bodyPr>
          <a:lstStyle/>
          <a:p>
            <a:r>
              <a:rPr lang="en-US" sz="1200" b="1" u="sng" dirty="0" smtClean="0"/>
              <a:t>Exploring Box Office Data.</a:t>
            </a:r>
            <a:endParaRPr lang="en-US" sz="1200" b="1" u="sng" dirty="0"/>
          </a:p>
        </p:txBody>
      </p:sp>
      <p:sp>
        <p:nvSpPr>
          <p:cNvPr id="6" name="Rectangle 5"/>
          <p:cNvSpPr/>
          <p:nvPr/>
        </p:nvSpPr>
        <p:spPr>
          <a:xfrm>
            <a:off x="513525" y="1210569"/>
            <a:ext cx="1566454" cy="307777"/>
          </a:xfrm>
          <a:prstGeom prst="rect">
            <a:avLst/>
          </a:prstGeom>
        </p:spPr>
        <p:txBody>
          <a:bodyPr wrap="none">
            <a:spAutoFit/>
          </a:bodyPr>
          <a:lstStyle/>
          <a:p>
            <a:r>
              <a:rPr lang="en-US" sz="1050" b="1" dirty="0"/>
              <a:t>Questions to </a:t>
            </a:r>
            <a:r>
              <a:rPr lang="en-US" sz="1050" b="1" dirty="0" smtClean="0"/>
              <a:t>answer</a:t>
            </a:r>
            <a:r>
              <a:rPr lang="en-US" b="1" dirty="0" smtClean="0"/>
              <a:t>:</a:t>
            </a:r>
            <a:endParaRPr lang="en-US" dirty="0"/>
          </a:p>
        </p:txBody>
      </p:sp>
      <p:sp>
        <p:nvSpPr>
          <p:cNvPr id="7" name="Rectangle 6"/>
          <p:cNvSpPr/>
          <p:nvPr/>
        </p:nvSpPr>
        <p:spPr>
          <a:xfrm>
            <a:off x="457200" y="1587644"/>
            <a:ext cx="8351441" cy="2677656"/>
          </a:xfrm>
          <a:prstGeom prst="rect">
            <a:avLst/>
          </a:prstGeom>
        </p:spPr>
        <p:txBody>
          <a:bodyPr wrap="square">
            <a:spAutoFit/>
          </a:bodyPr>
          <a:lstStyle/>
          <a:p>
            <a:r>
              <a:rPr lang="en-US" sz="1200" dirty="0"/>
              <a:t>1.What are the top-grossing movies in terms of domestic and worldwide box office revenue</a:t>
            </a:r>
            <a:r>
              <a:rPr lang="en-US" sz="1200" dirty="0" smtClean="0"/>
              <a:t>?</a:t>
            </a:r>
          </a:p>
          <a:p>
            <a:r>
              <a:rPr lang="en-US" sz="1200" dirty="0"/>
              <a:t/>
            </a:r>
            <a:br>
              <a:rPr lang="en-US" sz="1200" dirty="0"/>
            </a:br>
            <a:r>
              <a:rPr lang="en-US" sz="1200" dirty="0"/>
              <a:t>2.What are the most popular movie genres in terms of audience </a:t>
            </a:r>
            <a:r>
              <a:rPr lang="en-US" sz="1200" dirty="0" smtClean="0"/>
              <a:t>engagement?</a:t>
            </a:r>
          </a:p>
          <a:p>
            <a:r>
              <a:rPr lang="en-US" sz="1200" dirty="0"/>
              <a:t/>
            </a:r>
            <a:br>
              <a:rPr lang="en-US" sz="1200" dirty="0"/>
            </a:br>
            <a:r>
              <a:rPr lang="en-US" sz="1200" dirty="0"/>
              <a:t>3.How do ratings from different sources (IMDB, Rotten Tomatoes, etc.) correlate with box office performance</a:t>
            </a:r>
            <a:r>
              <a:rPr lang="en-US" sz="1200" dirty="0" smtClean="0"/>
              <a:t>?</a:t>
            </a:r>
          </a:p>
          <a:p>
            <a:r>
              <a:rPr lang="en-US" sz="1200" dirty="0"/>
              <a:t/>
            </a:r>
            <a:br>
              <a:rPr lang="en-US" sz="1200" dirty="0"/>
            </a:br>
            <a:r>
              <a:rPr lang="en-US" sz="1200" dirty="0" smtClean="0"/>
              <a:t>4.How </a:t>
            </a:r>
            <a:r>
              <a:rPr lang="en-US" sz="1200" dirty="0"/>
              <a:t>does the timing of movie releases affect box office performance</a:t>
            </a:r>
            <a:r>
              <a:rPr lang="en-US" sz="1200" dirty="0" smtClean="0"/>
              <a:t>?</a:t>
            </a:r>
          </a:p>
          <a:p>
            <a:r>
              <a:rPr lang="en-US" sz="1200" dirty="0"/>
              <a:t/>
            </a:r>
            <a:br>
              <a:rPr lang="en-US" sz="1200" dirty="0"/>
            </a:br>
            <a:r>
              <a:rPr lang="en-US" sz="1200" dirty="0" smtClean="0"/>
              <a:t>5.Who </a:t>
            </a:r>
            <a:r>
              <a:rPr lang="en-US" sz="1200" dirty="0"/>
              <a:t>are the key players in the movie industry, and what strategies contribute to their success</a:t>
            </a:r>
            <a:r>
              <a:rPr lang="en-US" sz="1200" dirty="0" smtClean="0"/>
              <a:t>?</a:t>
            </a:r>
          </a:p>
          <a:p>
            <a:r>
              <a:rPr lang="en-US" sz="1200" dirty="0"/>
              <a:t/>
            </a:r>
            <a:br>
              <a:rPr lang="en-US" sz="1200" dirty="0"/>
            </a:br>
            <a:r>
              <a:rPr lang="en-US" sz="1200" dirty="0"/>
              <a:t>6</a:t>
            </a:r>
            <a:r>
              <a:rPr lang="en-US" sz="1200" dirty="0" smtClean="0"/>
              <a:t>. </a:t>
            </a:r>
            <a:r>
              <a:rPr lang="en-US" sz="1200" dirty="0"/>
              <a:t>What demographic groups are the primary target audience for successful movies</a:t>
            </a:r>
            <a:r>
              <a:rPr lang="en-US" sz="1200" dirty="0" smtClean="0"/>
              <a:t>?</a:t>
            </a:r>
          </a:p>
          <a:p>
            <a:r>
              <a:rPr lang="en-US" sz="1200" dirty="0"/>
              <a:t/>
            </a:r>
            <a:br>
              <a:rPr lang="en-US" sz="1200" dirty="0"/>
            </a:br>
            <a:r>
              <a:rPr lang="en-US" sz="1200" dirty="0" smtClean="0"/>
              <a:t>7.What </a:t>
            </a:r>
            <a:r>
              <a:rPr lang="en-US" sz="1200" dirty="0"/>
              <a:t>strategies can Microsoft implement to effectively promote and distribute its movies to maximize audience reach and engagement?</a:t>
            </a:r>
            <a:endParaRPr lang="en-US" sz="1200" b="1" dirty="0"/>
          </a:p>
        </p:txBody>
      </p:sp>
    </p:spTree>
    <p:extLst>
      <p:ext uri="{BB962C8B-B14F-4D97-AF65-F5344CB8AC3E}">
        <p14:creationId xmlns:p14="http://schemas.microsoft.com/office/powerpoint/2010/main" val="167897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90" y="114607"/>
            <a:ext cx="7847619" cy="4914286"/>
          </a:xfrm>
          <a:prstGeom prst="rect">
            <a:avLst/>
          </a:prstGeom>
        </p:spPr>
      </p:pic>
    </p:spTree>
    <p:extLst>
      <p:ext uri="{BB962C8B-B14F-4D97-AF65-F5344CB8AC3E}">
        <p14:creationId xmlns:p14="http://schemas.microsoft.com/office/powerpoint/2010/main" val="2554462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3" name="Rectangle 2"/>
          <p:cNvSpPr/>
          <p:nvPr/>
        </p:nvSpPr>
        <p:spPr>
          <a:xfrm>
            <a:off x="266367" y="123898"/>
            <a:ext cx="8662947" cy="4401205"/>
          </a:xfrm>
          <a:prstGeom prst="rect">
            <a:avLst/>
          </a:prstGeom>
        </p:spPr>
        <p:txBody>
          <a:bodyPr wrap="square">
            <a:spAutoFit/>
          </a:bodyPr>
          <a:lstStyle/>
          <a:p>
            <a:r>
              <a:rPr lang="en-US" b="1" dirty="0"/>
              <a:t>Histogram Interpretation:</a:t>
            </a:r>
          </a:p>
          <a:p>
            <a:endParaRPr lang="en-US" dirty="0"/>
          </a:p>
          <a:p>
            <a:r>
              <a:rPr lang="en-US" dirty="0"/>
              <a:t>The histogram displays the distribution of gross revenue for movies, distinguishing between domestic and foreign revenue.</a:t>
            </a:r>
          </a:p>
          <a:p>
            <a:r>
              <a:rPr lang="en-US" dirty="0"/>
              <a:t>The x-axis represents different ranges of gross revenue, while the y-axis indicates the frequency of movies falling within each revenue range</a:t>
            </a:r>
            <a:r>
              <a:rPr lang="en-US" dirty="0" smtClean="0"/>
              <a:t>.</a:t>
            </a:r>
          </a:p>
          <a:p>
            <a:endParaRPr lang="en-US" dirty="0"/>
          </a:p>
          <a:p>
            <a:r>
              <a:rPr lang="en-US" b="1" dirty="0"/>
              <a:t>Conclusion:</a:t>
            </a:r>
          </a:p>
          <a:p>
            <a:endParaRPr lang="en-US" dirty="0"/>
          </a:p>
          <a:p>
            <a:pPr marL="285750" indent="-285750">
              <a:buFont typeface="Wingdings" panose="05000000000000000000" pitchFamily="2" charset="2"/>
              <a:buChar char="v"/>
            </a:pPr>
            <a:r>
              <a:rPr lang="en-US" dirty="0"/>
              <a:t>The histogram allows us to observe the spread of domestic and foreign gross revenue across movies in the dataset.</a:t>
            </a:r>
          </a:p>
          <a:p>
            <a:pPr marL="285750" indent="-285750">
              <a:buFont typeface="Wingdings" panose="05000000000000000000" pitchFamily="2" charset="2"/>
              <a:buChar char="v"/>
            </a:pPr>
            <a:r>
              <a:rPr lang="en-US" dirty="0"/>
              <a:t>By comparing the two histograms, we can assess the relative contribution of domestic and foreign markets to a movie's overall revenue.</a:t>
            </a:r>
          </a:p>
          <a:p>
            <a:pPr marL="285750" indent="-285750">
              <a:buFont typeface="Wingdings" panose="05000000000000000000" pitchFamily="2" charset="2"/>
              <a:buChar char="v"/>
            </a:pPr>
            <a:r>
              <a:rPr lang="en-US" dirty="0"/>
              <a:t>Peaks or concentrations of frequencies in specific revenue ranges may indicate common revenue trends or preferences among movies.</a:t>
            </a:r>
          </a:p>
          <a:p>
            <a:pPr marL="285750" indent="-285750">
              <a:buFont typeface="Wingdings" panose="05000000000000000000" pitchFamily="2" charset="2"/>
              <a:buChar char="v"/>
            </a:pPr>
            <a:r>
              <a:rPr lang="en-US" dirty="0"/>
              <a:t>The distribution of revenue provides insights into the financial performance of movies and the significance of different markets in revenue generation</a:t>
            </a:r>
            <a:r>
              <a:rPr lang="en-US" dirty="0" smtClean="0"/>
              <a:t>.</a:t>
            </a:r>
            <a:r>
              <a:rPr lang="en-US" dirty="0"/>
              <a:t> </a:t>
            </a:r>
            <a:endParaRPr lang="en-US" dirty="0" smtClean="0"/>
          </a:p>
          <a:p>
            <a:pPr marL="285750" indent="-285750">
              <a:buFont typeface="Wingdings" panose="05000000000000000000" pitchFamily="2" charset="2"/>
              <a:buChar char="v"/>
            </a:pPr>
            <a:r>
              <a:rPr lang="en-US" dirty="0" smtClean="0"/>
              <a:t>In </a:t>
            </a:r>
            <a:r>
              <a:rPr lang="en-US" dirty="0"/>
              <a:t>conclusion, the histogram visualization of domestic and foreign gross revenue offers valuable insights into the financial performance and market dynamics of movies in the Box Office Mojo dataset, providing a basis for further analysis and decision-making within the film industry.</a:t>
            </a:r>
          </a:p>
        </p:txBody>
      </p:sp>
    </p:spTree>
    <p:extLst>
      <p:ext uri="{BB962C8B-B14F-4D97-AF65-F5344CB8AC3E}">
        <p14:creationId xmlns:p14="http://schemas.microsoft.com/office/powerpoint/2010/main" val="1474052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33" y="114607"/>
            <a:ext cx="7733333" cy="4914286"/>
          </a:xfrm>
          <a:prstGeom prst="rect">
            <a:avLst/>
          </a:prstGeom>
        </p:spPr>
      </p:pic>
    </p:spTree>
    <p:extLst>
      <p:ext uri="{BB962C8B-B14F-4D97-AF65-F5344CB8AC3E}">
        <p14:creationId xmlns:p14="http://schemas.microsoft.com/office/powerpoint/2010/main" val="37793150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4" name="Rectangle 3"/>
          <p:cNvSpPr/>
          <p:nvPr/>
        </p:nvSpPr>
        <p:spPr>
          <a:xfrm>
            <a:off x="278294" y="306126"/>
            <a:ext cx="8774265" cy="3754874"/>
          </a:xfrm>
          <a:prstGeom prst="rect">
            <a:avLst/>
          </a:prstGeom>
        </p:spPr>
        <p:txBody>
          <a:bodyPr wrap="square">
            <a:spAutoFit/>
          </a:bodyPr>
          <a:lstStyle/>
          <a:p>
            <a:r>
              <a:rPr lang="en-US" b="1" dirty="0"/>
              <a:t>Scatter Plot Interpretation:</a:t>
            </a:r>
          </a:p>
          <a:p>
            <a:endParaRPr lang="en-US" dirty="0"/>
          </a:p>
          <a:p>
            <a:r>
              <a:rPr lang="en-US" dirty="0"/>
              <a:t>The scatter plot displays each movie as a point, with its production budget on the x-axis and worldwide gross revenue on the y-axis.</a:t>
            </a:r>
          </a:p>
          <a:p>
            <a:r>
              <a:rPr lang="en-US" dirty="0"/>
              <a:t>Each point represents a movie, and its position on the plot indicates the relationship between its production budget and worldwide gross revenue</a:t>
            </a:r>
            <a:r>
              <a:rPr lang="en-US" dirty="0" smtClean="0"/>
              <a:t>.</a:t>
            </a:r>
          </a:p>
          <a:p>
            <a:endParaRPr lang="en-US" dirty="0"/>
          </a:p>
          <a:p>
            <a:r>
              <a:rPr lang="en-US" b="1" dirty="0"/>
              <a:t>Conclusion:</a:t>
            </a:r>
          </a:p>
          <a:p>
            <a:endParaRPr lang="en-US" dirty="0"/>
          </a:p>
          <a:p>
            <a:pPr marL="285750" indent="-285750">
              <a:buFont typeface="Wingdings" panose="05000000000000000000" pitchFamily="2" charset="2"/>
              <a:buChar char="v"/>
            </a:pPr>
            <a:r>
              <a:rPr lang="en-US" dirty="0"/>
              <a:t>The scatter plot allows us to visualize the relationship between production budget and worldwide gross revenue for movies in the dataset.</a:t>
            </a:r>
          </a:p>
          <a:p>
            <a:pPr marL="285750" indent="-285750">
              <a:buFont typeface="Wingdings" panose="05000000000000000000" pitchFamily="2" charset="2"/>
              <a:buChar char="v"/>
            </a:pPr>
            <a:r>
              <a:rPr lang="en-US" dirty="0"/>
              <a:t>By observing the distribution of points and their general trend, we can assess the strength and direction of the relationship between these two variables.</a:t>
            </a:r>
          </a:p>
          <a:p>
            <a:pPr marL="285750" indent="-285750">
              <a:buFont typeface="Wingdings" panose="05000000000000000000" pitchFamily="2" charset="2"/>
              <a:buChar char="v"/>
            </a:pPr>
            <a:r>
              <a:rPr lang="en-US" dirty="0"/>
              <a:t>A positive correlation between production budget and worldwide gross revenue suggests that higher budgets tend to result in higher revenue, while a negative correlation indicates the opposite.</a:t>
            </a:r>
          </a:p>
          <a:p>
            <a:pPr marL="285750" indent="-285750">
              <a:buFont typeface="Wingdings" panose="05000000000000000000" pitchFamily="2" charset="2"/>
              <a:buChar char="v"/>
            </a:pPr>
            <a:r>
              <a:rPr lang="en-US" dirty="0"/>
              <a:t>Clusters or patterns of points may indicate common characteristics or trends among movies with similar production budgets and revenue levels.</a:t>
            </a:r>
          </a:p>
        </p:txBody>
      </p:sp>
    </p:spTree>
    <p:extLst>
      <p:ext uri="{BB962C8B-B14F-4D97-AF65-F5344CB8AC3E}">
        <p14:creationId xmlns:p14="http://schemas.microsoft.com/office/powerpoint/2010/main" val="317877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3125"/>
            <a:ext cx="9144000" cy="2717249"/>
          </a:xfrm>
          <a:prstGeom prst="rect">
            <a:avLst/>
          </a:prstGeom>
        </p:spPr>
      </p:pic>
    </p:spTree>
    <p:extLst>
      <p:ext uri="{BB962C8B-B14F-4D97-AF65-F5344CB8AC3E}">
        <p14:creationId xmlns:p14="http://schemas.microsoft.com/office/powerpoint/2010/main" val="3499271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4" name="Rectangle 3"/>
          <p:cNvSpPr/>
          <p:nvPr/>
        </p:nvSpPr>
        <p:spPr>
          <a:xfrm>
            <a:off x="437321" y="211742"/>
            <a:ext cx="8668603" cy="3754874"/>
          </a:xfrm>
          <a:prstGeom prst="rect">
            <a:avLst/>
          </a:prstGeom>
        </p:spPr>
        <p:txBody>
          <a:bodyPr wrap="square">
            <a:spAutoFit/>
          </a:bodyPr>
          <a:lstStyle/>
          <a:p>
            <a:r>
              <a:rPr lang="en-US" b="1" dirty="0"/>
              <a:t>Pie Chart Interpretation:</a:t>
            </a:r>
          </a:p>
          <a:p>
            <a:endParaRPr lang="en-US" dirty="0"/>
          </a:p>
          <a:p>
            <a:r>
              <a:rPr lang="en-US" dirty="0"/>
              <a:t>The pie chart segments represent different movie genres, with each segment's size proportional to the percentage of movies belonging to that genre in the dataset.</a:t>
            </a:r>
          </a:p>
          <a:p>
            <a:r>
              <a:rPr lang="en-US" dirty="0"/>
              <a:t>Each genre is labeled with its name, and the percentage value indicates its relative frequency compared to other genres</a:t>
            </a:r>
            <a:r>
              <a:rPr lang="en-US" dirty="0" smtClean="0"/>
              <a:t>.</a:t>
            </a:r>
          </a:p>
          <a:p>
            <a:endParaRPr lang="en-US" dirty="0"/>
          </a:p>
          <a:p>
            <a:r>
              <a:rPr lang="en-US" b="1" dirty="0"/>
              <a:t>Conclusion:</a:t>
            </a:r>
          </a:p>
          <a:p>
            <a:endParaRPr lang="en-US" dirty="0"/>
          </a:p>
          <a:p>
            <a:pPr marL="285750" indent="-285750">
              <a:buFont typeface="Wingdings" panose="05000000000000000000" pitchFamily="2" charset="2"/>
              <a:buChar char="v"/>
            </a:pPr>
            <a:r>
              <a:rPr lang="en-US" dirty="0"/>
              <a:t>The pie chart provides a visual representation of the distribution of movie genres in the Rotten Tomatoes Info dataset, allowing us to understand the relative popularity of different genres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Larger segments indicate more prevalent genres, while smaller segments represent less common genres within the dataset</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pie chart offers a quick and intuitive way to grasp the diversity of movie genres present in the dataset and identify any dominant or niche genres.</a:t>
            </a:r>
          </a:p>
        </p:txBody>
      </p:sp>
    </p:spTree>
    <p:extLst>
      <p:ext uri="{BB962C8B-B14F-4D97-AF65-F5344CB8AC3E}">
        <p14:creationId xmlns:p14="http://schemas.microsoft.com/office/powerpoint/2010/main" val="93724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86" y="114607"/>
            <a:ext cx="7771428" cy="4914286"/>
          </a:xfrm>
          <a:prstGeom prst="rect">
            <a:avLst/>
          </a:prstGeom>
        </p:spPr>
      </p:pic>
    </p:spTree>
    <p:extLst>
      <p:ext uri="{BB962C8B-B14F-4D97-AF65-F5344CB8AC3E}">
        <p14:creationId xmlns:p14="http://schemas.microsoft.com/office/powerpoint/2010/main" val="2200129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3" name="Rectangle 2"/>
          <p:cNvSpPr/>
          <p:nvPr/>
        </p:nvSpPr>
        <p:spPr>
          <a:xfrm>
            <a:off x="192880" y="315487"/>
            <a:ext cx="8540353" cy="4832092"/>
          </a:xfrm>
          <a:prstGeom prst="rect">
            <a:avLst/>
          </a:prstGeom>
        </p:spPr>
        <p:txBody>
          <a:bodyPr wrap="square">
            <a:spAutoFit/>
          </a:bodyPr>
          <a:lstStyle/>
          <a:p>
            <a:r>
              <a:rPr lang="en-US" b="1" dirty="0"/>
              <a:t>Histogram Interpretation:</a:t>
            </a:r>
          </a:p>
          <a:p>
            <a:endParaRPr lang="en-US" dirty="0"/>
          </a:p>
          <a:p>
            <a:pPr marL="285750" indent="-285750">
              <a:buFont typeface="Arial" panose="020B0604020202020204" pitchFamily="34" charset="0"/>
              <a:buChar char="•"/>
            </a:pPr>
            <a:r>
              <a:rPr lang="en-US" dirty="0"/>
              <a:t>The histogram displays the distribution of movie budgets, with the x-axis representing the production budget in dollars and the y-axis representing the frequency of movies falling within each budget range.</a:t>
            </a:r>
          </a:p>
          <a:p>
            <a:pPr marL="285750" indent="-285750">
              <a:buFont typeface="Arial" panose="020B0604020202020204" pitchFamily="34" charset="0"/>
              <a:buChar char="•"/>
            </a:pPr>
            <a:r>
              <a:rPr lang="en-US" dirty="0"/>
              <a:t>Each bar in the histogram represents a range of production budgets (bin), and the height of the bar indicates the number of movies with budgets falling within that range</a:t>
            </a:r>
            <a:r>
              <a:rPr lang="en-US" dirty="0" smtClean="0"/>
              <a:t>.</a:t>
            </a:r>
          </a:p>
          <a:p>
            <a:endParaRPr lang="en-US" dirty="0"/>
          </a:p>
          <a:p>
            <a:r>
              <a:rPr lang="en-US" b="1" dirty="0"/>
              <a:t>Conclusion:</a:t>
            </a:r>
          </a:p>
          <a:p>
            <a:endParaRPr lang="en-US" dirty="0"/>
          </a:p>
          <a:p>
            <a:pPr marL="285750" indent="-285750">
              <a:buFont typeface="Arial" panose="020B0604020202020204" pitchFamily="34" charset="0"/>
              <a:buChar char="•"/>
            </a:pPr>
            <a:r>
              <a:rPr lang="en-US" dirty="0"/>
              <a:t>The histogram provides insights into the distribution of production budgets across movies in the dataset, allowing us to understand the typical budget ranges and their frequencies.</a:t>
            </a:r>
          </a:p>
          <a:p>
            <a:pPr marL="285750" indent="-285750">
              <a:buFont typeface="Arial" panose="020B0604020202020204" pitchFamily="34" charset="0"/>
              <a:buChar char="•"/>
            </a:pPr>
            <a:r>
              <a:rPr lang="en-US" dirty="0"/>
              <a:t>By observing the shape and spread of the histogram, we can assess the variability and concentration of movie budgets within the dataset</a:t>
            </a:r>
            <a:r>
              <a:rPr lang="en-US" dirty="0" smtClean="0"/>
              <a:t>.</a:t>
            </a:r>
          </a:p>
          <a:p>
            <a:endParaRPr lang="en-US" dirty="0"/>
          </a:p>
          <a:p>
            <a:r>
              <a:rPr lang="en-US" b="1" dirty="0"/>
              <a:t>Insights and Considerations:</a:t>
            </a:r>
          </a:p>
          <a:p>
            <a:endParaRPr lang="en-US" dirty="0"/>
          </a:p>
          <a:p>
            <a:pPr marL="285750" indent="-285750">
              <a:buFont typeface="Arial" panose="020B0604020202020204" pitchFamily="34" charset="0"/>
              <a:buChar char="•"/>
            </a:pPr>
            <a:r>
              <a:rPr lang="en-US" dirty="0"/>
              <a:t>Peaks or clusters in the histogram indicate common budget ranges, which may correspond to different budget tiers or categories within the film industry.</a:t>
            </a:r>
          </a:p>
          <a:p>
            <a:pPr marL="285750" indent="-285750">
              <a:buFont typeface="Arial" panose="020B0604020202020204" pitchFamily="34" charset="0"/>
              <a:buChar char="•"/>
            </a:pPr>
            <a:r>
              <a:rPr lang="en-US" dirty="0"/>
              <a:t>Skewness or asymmetry in the histogram suggests uneven distribution, with more movies concentrated in certain budget ranges compared to others.</a:t>
            </a:r>
          </a:p>
          <a:p>
            <a:pPr marL="285750" indent="-285750">
              <a:buFont typeface="Arial" panose="020B0604020202020204" pitchFamily="34" charset="0"/>
              <a:buChar char="•"/>
            </a:pPr>
            <a:r>
              <a:rPr lang="en-US" dirty="0"/>
              <a:t>Outliers or extreme values in the histogram represent movies with exceptionally high or low production budgets relative to the majority of films in the dataset.</a:t>
            </a:r>
          </a:p>
        </p:txBody>
      </p:sp>
    </p:spTree>
    <p:extLst>
      <p:ext uri="{BB962C8B-B14F-4D97-AF65-F5344CB8AC3E}">
        <p14:creationId xmlns:p14="http://schemas.microsoft.com/office/powerpoint/2010/main" val="3593653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214"/>
            <a:ext cx="8546031" cy="4914286"/>
          </a:xfrm>
          <a:prstGeom prst="rect">
            <a:avLst/>
          </a:prstGeom>
        </p:spPr>
      </p:pic>
    </p:spTree>
    <p:extLst>
      <p:ext uri="{BB962C8B-B14F-4D97-AF65-F5344CB8AC3E}">
        <p14:creationId xmlns:p14="http://schemas.microsoft.com/office/powerpoint/2010/main" val="1834183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
        <p:nvSpPr>
          <p:cNvPr id="3" name="Rectangle 2"/>
          <p:cNvSpPr/>
          <p:nvPr/>
        </p:nvSpPr>
        <p:spPr>
          <a:xfrm>
            <a:off x="132158" y="-26282"/>
            <a:ext cx="8676085" cy="4832092"/>
          </a:xfrm>
          <a:prstGeom prst="rect">
            <a:avLst/>
          </a:prstGeom>
        </p:spPr>
        <p:txBody>
          <a:bodyPr wrap="square">
            <a:spAutoFit/>
          </a:bodyPr>
          <a:lstStyle/>
          <a:p>
            <a:r>
              <a:rPr lang="en-US" b="1" dirty="0"/>
              <a:t>Scatter Plot Interpretation:</a:t>
            </a:r>
          </a:p>
          <a:p>
            <a:endParaRPr lang="en-US" dirty="0"/>
          </a:p>
          <a:p>
            <a:pPr marL="285750" indent="-285750">
              <a:buFont typeface="Arial" panose="020B0604020202020204" pitchFamily="34" charset="0"/>
              <a:buChar char="•"/>
            </a:pPr>
            <a:r>
              <a:rPr lang="en-US" dirty="0"/>
              <a:t>The scatter plot depicts each movie as a point, with its position determined by its production budget (x-axis) and worldwide gross revenue (y-axis).</a:t>
            </a:r>
          </a:p>
          <a:p>
            <a:pPr marL="285750" indent="-285750">
              <a:buFont typeface="Arial" panose="020B0604020202020204" pitchFamily="34" charset="0"/>
              <a:buChar char="•"/>
            </a:pPr>
            <a:r>
              <a:rPr lang="en-US" dirty="0"/>
              <a:t>Each point represents a movie in the dataset, and its placement reflects the budget-revenue relationship for that particular film</a:t>
            </a:r>
            <a:r>
              <a:rPr lang="en-US" dirty="0" smtClean="0"/>
              <a:t>.</a:t>
            </a:r>
          </a:p>
          <a:p>
            <a:endParaRPr lang="en-US" dirty="0"/>
          </a:p>
          <a:p>
            <a:r>
              <a:rPr lang="en-US" b="1" dirty="0"/>
              <a:t>Conclusion:</a:t>
            </a:r>
          </a:p>
          <a:p>
            <a:endParaRPr lang="en-US" dirty="0"/>
          </a:p>
          <a:p>
            <a:pPr marL="285750" indent="-285750">
              <a:buFont typeface="Arial" panose="020B0604020202020204" pitchFamily="34" charset="0"/>
              <a:buChar char="•"/>
            </a:pPr>
            <a:r>
              <a:rPr lang="en-US" dirty="0"/>
              <a:t>The scatter plot allows us to visually inspect the relationship between production budget and worldwide gross revenue for movies in the dataset.</a:t>
            </a:r>
          </a:p>
          <a:p>
            <a:pPr marL="285750" indent="-285750">
              <a:buFont typeface="Arial" panose="020B0604020202020204" pitchFamily="34" charset="0"/>
              <a:buChar char="•"/>
            </a:pPr>
            <a:r>
              <a:rPr lang="en-US" dirty="0"/>
              <a:t>By observing the general trend or pattern of points, we can infer whether there exists a correlation or association between budget and revenue</a:t>
            </a:r>
            <a:r>
              <a:rPr lang="en-US" dirty="0" smtClean="0"/>
              <a:t>.</a:t>
            </a:r>
          </a:p>
          <a:p>
            <a:endParaRPr lang="en-US" dirty="0"/>
          </a:p>
          <a:p>
            <a:r>
              <a:rPr lang="en-US" b="1" dirty="0"/>
              <a:t>Insights and Considerations:</a:t>
            </a:r>
          </a:p>
          <a:p>
            <a:endParaRPr lang="en-US" b="1" dirty="0"/>
          </a:p>
          <a:p>
            <a:pPr marL="285750" indent="-285750">
              <a:buFont typeface="Arial" panose="020B0604020202020204" pitchFamily="34" charset="0"/>
              <a:buChar char="•"/>
            </a:pPr>
            <a:r>
              <a:rPr lang="en-US" dirty="0"/>
              <a:t>Positive correlation: If the points tend to form an upward-sloping pattern from left to right, it suggests a positive relationship where higher budgets are associated with higher revenues.</a:t>
            </a:r>
          </a:p>
          <a:p>
            <a:pPr marL="285750" indent="-285750">
              <a:buFont typeface="Arial" panose="020B0604020202020204" pitchFamily="34" charset="0"/>
              <a:buChar char="•"/>
            </a:pPr>
            <a:r>
              <a:rPr lang="en-US" dirty="0"/>
              <a:t>No correlation: If the points appear randomly scattered without a clear trend, it indicates no significant relationship between budget and revenue.</a:t>
            </a:r>
          </a:p>
          <a:p>
            <a:pPr marL="285750" indent="-285750">
              <a:buFont typeface="Arial" panose="020B0604020202020204" pitchFamily="34" charset="0"/>
              <a:buChar char="•"/>
            </a:pPr>
            <a:r>
              <a:rPr lang="en-US" dirty="0"/>
              <a:t>Negative correlation: If the points slope downward from left to right, it suggests a negative relationship where higher budgets may be associated with lower revenues.</a:t>
            </a:r>
          </a:p>
        </p:txBody>
      </p:sp>
    </p:spTree>
    <p:extLst>
      <p:ext uri="{BB962C8B-B14F-4D97-AF65-F5344CB8AC3E}">
        <p14:creationId xmlns:p14="http://schemas.microsoft.com/office/powerpoint/2010/main" val="53369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88207" y="7024651"/>
            <a:ext cx="2682495" cy="4887162"/>
          </a:xfrm>
        </p:spPr>
        <p:txBody>
          <a:bodyPr/>
          <a:lstStyle/>
          <a:p>
            <a:endParaRPr lang="en-US" dirty="0"/>
          </a:p>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Rectangle 3"/>
          <p:cNvSpPr/>
          <p:nvPr/>
        </p:nvSpPr>
        <p:spPr>
          <a:xfrm>
            <a:off x="281601" y="54812"/>
            <a:ext cx="2220480" cy="307777"/>
          </a:xfrm>
          <a:prstGeom prst="rect">
            <a:avLst/>
          </a:prstGeom>
        </p:spPr>
        <p:txBody>
          <a:bodyPr wrap="none">
            <a:spAutoFit/>
          </a:bodyPr>
          <a:lstStyle/>
          <a:p>
            <a:r>
              <a:rPr lang="en-US" b="1" dirty="0"/>
              <a:t>1</a:t>
            </a:r>
            <a:r>
              <a:rPr lang="en-US" dirty="0"/>
              <a:t>.</a:t>
            </a:r>
            <a:r>
              <a:rPr lang="en-US" b="1" dirty="0"/>
              <a:t>Top-Grossing Movies:</a:t>
            </a:r>
          </a:p>
        </p:txBody>
      </p:sp>
      <p:sp>
        <p:nvSpPr>
          <p:cNvPr id="5" name="Rectangle 4"/>
          <p:cNvSpPr/>
          <p:nvPr/>
        </p:nvSpPr>
        <p:spPr>
          <a:xfrm>
            <a:off x="497996" y="362589"/>
            <a:ext cx="7841456" cy="461665"/>
          </a:xfrm>
          <a:prstGeom prst="rect">
            <a:avLst/>
          </a:prstGeom>
        </p:spPr>
        <p:txBody>
          <a:bodyPr wrap="square">
            <a:spAutoFit/>
          </a:bodyPr>
          <a:lstStyle/>
          <a:p>
            <a:r>
              <a:rPr lang="en-US" sz="1200" dirty="0" smtClean="0"/>
              <a:t>-We extract </a:t>
            </a:r>
            <a:r>
              <a:rPr lang="en-US" sz="1200" dirty="0"/>
              <a:t>the top-grossing movies based on domestic and worldwide box office revenue from the </a:t>
            </a:r>
            <a:r>
              <a:rPr lang="en-US" sz="1200" dirty="0" err="1"/>
              <a:t>movies_gross</a:t>
            </a:r>
            <a:r>
              <a:rPr lang="en-US" sz="1200" dirty="0"/>
              <a:t> </a:t>
            </a:r>
            <a:r>
              <a:rPr lang="en-US" sz="1200" dirty="0" smtClean="0"/>
              <a:t>-dataset then display </a:t>
            </a:r>
            <a:r>
              <a:rPr lang="en-US" sz="1200" dirty="0"/>
              <a:t>the titles along with their respective box office </a:t>
            </a:r>
            <a:r>
              <a:rPr lang="en-US" sz="1200" dirty="0" smtClean="0"/>
              <a:t>revenue.</a:t>
            </a:r>
            <a:endParaRPr lang="en-US" sz="1200" dirty="0"/>
          </a:p>
        </p:txBody>
      </p:sp>
      <p:sp>
        <p:nvSpPr>
          <p:cNvPr id="8" name="Rectangle 3"/>
          <p:cNvSpPr>
            <a:spLocks noChangeArrowheads="1"/>
          </p:cNvSpPr>
          <p:nvPr/>
        </p:nvSpPr>
        <p:spPr bwMode="auto">
          <a:xfrm>
            <a:off x="620929" y="2343017"/>
            <a:ext cx="28295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692265" y="881111"/>
            <a:ext cx="9372834" cy="5709255"/>
          </a:xfrm>
          <a:prstGeom prst="rect">
            <a:avLst/>
          </a:prstGeom>
        </p:spPr>
        <p:txBody>
          <a:bodyPr wrap="square">
            <a:spAutoFit/>
          </a:bodyPr>
          <a:lstStyle/>
          <a:p>
            <a:r>
              <a:rPr lang="en-US" sz="1100" b="1" u="sng" dirty="0"/>
              <a:t>Here are the findings and conclusion</a:t>
            </a:r>
            <a:r>
              <a:rPr lang="en-US" sz="1100" b="1" u="sng" dirty="0" smtClean="0"/>
              <a:t>;</a:t>
            </a:r>
            <a:endParaRPr lang="en-US" sz="1100" b="1" u="sng" dirty="0"/>
          </a:p>
          <a:p>
            <a:r>
              <a:rPr lang="en-US" sz="800" dirty="0" smtClean="0"/>
              <a:t>Findings:</a:t>
            </a:r>
          </a:p>
          <a:p>
            <a:endParaRPr lang="en-US" sz="800" dirty="0"/>
          </a:p>
          <a:p>
            <a:r>
              <a:rPr lang="en-US" sz="800" dirty="0"/>
              <a:t>Star Wars: The Force Awakens</a:t>
            </a:r>
          </a:p>
          <a:p>
            <a:r>
              <a:rPr lang="en-US" sz="800" dirty="0" smtClean="0"/>
              <a:t>          Domestic </a:t>
            </a:r>
            <a:r>
              <a:rPr lang="en-US" sz="800" dirty="0"/>
              <a:t>Gross: $</a:t>
            </a:r>
            <a:r>
              <a:rPr lang="en-US" sz="800" dirty="0" smtClean="0"/>
              <a:t>936,700,000</a:t>
            </a:r>
          </a:p>
          <a:p>
            <a:endParaRPr lang="en-US" sz="800" dirty="0"/>
          </a:p>
          <a:p>
            <a:r>
              <a:rPr lang="en-US" sz="800" dirty="0"/>
              <a:t>Black Panther</a:t>
            </a:r>
          </a:p>
          <a:p>
            <a:r>
              <a:rPr lang="en-US" sz="800" dirty="0" smtClean="0"/>
              <a:t>          Domestic </a:t>
            </a:r>
            <a:r>
              <a:rPr lang="en-US" sz="800" dirty="0"/>
              <a:t>Gross: $</a:t>
            </a:r>
            <a:r>
              <a:rPr lang="en-US" sz="800" dirty="0" smtClean="0"/>
              <a:t>700,100,000</a:t>
            </a:r>
          </a:p>
          <a:p>
            <a:endParaRPr lang="en-US" sz="800" dirty="0"/>
          </a:p>
          <a:p>
            <a:r>
              <a:rPr lang="en-US" sz="800" dirty="0"/>
              <a:t>Avengers: Infinity War</a:t>
            </a:r>
          </a:p>
          <a:p>
            <a:r>
              <a:rPr lang="en-US" sz="800" dirty="0" smtClean="0"/>
              <a:t>         Domestic </a:t>
            </a:r>
            <a:r>
              <a:rPr lang="en-US" sz="800" dirty="0"/>
              <a:t>Gross: $</a:t>
            </a:r>
            <a:r>
              <a:rPr lang="en-US" sz="800" dirty="0" smtClean="0"/>
              <a:t>678,800,000</a:t>
            </a:r>
          </a:p>
          <a:p>
            <a:endParaRPr lang="en-US" sz="800" dirty="0"/>
          </a:p>
          <a:p>
            <a:r>
              <a:rPr lang="en-US" sz="800" dirty="0"/>
              <a:t>Jurassic World</a:t>
            </a:r>
          </a:p>
          <a:p>
            <a:r>
              <a:rPr lang="en-US" sz="800" dirty="0" smtClean="0"/>
              <a:t>         Domestic </a:t>
            </a:r>
            <a:r>
              <a:rPr lang="en-US" sz="800" dirty="0"/>
              <a:t>Gross: $</a:t>
            </a:r>
            <a:r>
              <a:rPr lang="en-US" sz="800" dirty="0" smtClean="0"/>
              <a:t>652,300,000</a:t>
            </a:r>
          </a:p>
          <a:p>
            <a:endParaRPr lang="en-US" sz="800" dirty="0"/>
          </a:p>
          <a:p>
            <a:r>
              <a:rPr lang="en-US" sz="800" dirty="0"/>
              <a:t>Marvel's The Avengers</a:t>
            </a:r>
          </a:p>
          <a:p>
            <a:r>
              <a:rPr lang="en-US" sz="800" dirty="0" smtClean="0"/>
              <a:t>          Domestic </a:t>
            </a:r>
            <a:r>
              <a:rPr lang="en-US" sz="800" dirty="0"/>
              <a:t>Gross: $</a:t>
            </a:r>
            <a:r>
              <a:rPr lang="en-US" sz="800" dirty="0" smtClean="0"/>
              <a:t>623,400,000</a:t>
            </a:r>
          </a:p>
          <a:p>
            <a:endParaRPr lang="en-US" sz="800" dirty="0"/>
          </a:p>
          <a:p>
            <a:r>
              <a:rPr lang="en-US" sz="800" dirty="0"/>
              <a:t>Star Wars: The Last Jedi</a:t>
            </a:r>
          </a:p>
          <a:p>
            <a:r>
              <a:rPr lang="en-US" sz="800" dirty="0" smtClean="0"/>
              <a:t>         Domestic </a:t>
            </a:r>
            <a:r>
              <a:rPr lang="en-US" sz="800" dirty="0"/>
              <a:t>Gross: $</a:t>
            </a:r>
            <a:r>
              <a:rPr lang="en-US" sz="800" dirty="0" smtClean="0"/>
              <a:t>620,200,000</a:t>
            </a:r>
          </a:p>
          <a:p>
            <a:endParaRPr lang="en-US" sz="800" dirty="0"/>
          </a:p>
          <a:p>
            <a:r>
              <a:rPr lang="en-US" sz="800" dirty="0" err="1"/>
              <a:t>Incredibles</a:t>
            </a:r>
            <a:r>
              <a:rPr lang="en-US" sz="800" dirty="0"/>
              <a:t> 2</a:t>
            </a:r>
          </a:p>
          <a:p>
            <a:r>
              <a:rPr lang="en-US" sz="800" dirty="0" smtClean="0"/>
              <a:t>         Domestic </a:t>
            </a:r>
            <a:r>
              <a:rPr lang="en-US" sz="800" dirty="0"/>
              <a:t>Gross: $</a:t>
            </a:r>
            <a:r>
              <a:rPr lang="en-US" sz="800" dirty="0" smtClean="0"/>
              <a:t>608,600,000</a:t>
            </a:r>
          </a:p>
          <a:p>
            <a:endParaRPr lang="en-US" sz="800" dirty="0"/>
          </a:p>
          <a:p>
            <a:r>
              <a:rPr lang="en-US" sz="800" dirty="0"/>
              <a:t>Rogue One: A Star Wars </a:t>
            </a:r>
            <a:r>
              <a:rPr lang="en-US" sz="800" dirty="0" smtClean="0"/>
              <a:t>Story</a:t>
            </a:r>
            <a:endParaRPr lang="en-US" sz="800" dirty="0"/>
          </a:p>
          <a:p>
            <a:r>
              <a:rPr lang="en-US" sz="800" dirty="0" smtClean="0"/>
              <a:t>         Domestic </a:t>
            </a:r>
            <a:r>
              <a:rPr lang="en-US" sz="800" dirty="0"/>
              <a:t>Gross: $</a:t>
            </a:r>
            <a:r>
              <a:rPr lang="en-US" sz="800" dirty="0" smtClean="0"/>
              <a:t>532,200,000</a:t>
            </a:r>
          </a:p>
          <a:p>
            <a:endParaRPr lang="en-US" sz="800" dirty="0"/>
          </a:p>
          <a:p>
            <a:r>
              <a:rPr lang="en-US" sz="800" dirty="0"/>
              <a:t>Beauty and the Beast (2017)</a:t>
            </a:r>
          </a:p>
          <a:p>
            <a:r>
              <a:rPr lang="en-US" sz="800" dirty="0" smtClean="0"/>
              <a:t>         Domestic </a:t>
            </a:r>
            <a:r>
              <a:rPr lang="en-US" sz="800" dirty="0"/>
              <a:t>Gross: $</a:t>
            </a:r>
            <a:r>
              <a:rPr lang="en-US" sz="800" dirty="0" smtClean="0"/>
              <a:t>504,000,000</a:t>
            </a:r>
          </a:p>
          <a:p>
            <a:endParaRPr lang="en-US" sz="800" dirty="0"/>
          </a:p>
          <a:p>
            <a:r>
              <a:rPr lang="en-US" sz="800" dirty="0"/>
              <a:t>Finding Dory</a:t>
            </a:r>
          </a:p>
          <a:p>
            <a:r>
              <a:rPr lang="en-US" sz="800" dirty="0" smtClean="0"/>
              <a:t>          Domestic </a:t>
            </a:r>
            <a:r>
              <a:rPr lang="en-US" sz="800" dirty="0"/>
              <a:t>Gross: $486,300,000</a:t>
            </a:r>
            <a:endParaRPr lang="en-US" sz="800" dirty="0" smtClean="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endParaRPr lang="en-US" dirty="0"/>
          </a:p>
        </p:txBody>
      </p:sp>
    </p:spTree>
    <p:extLst>
      <p:ext uri="{BB962C8B-B14F-4D97-AF65-F5344CB8AC3E}">
        <p14:creationId xmlns:p14="http://schemas.microsoft.com/office/powerpoint/2010/main" val="794513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114"/>
            <a:ext cx="9144000" cy="4529271"/>
          </a:xfrm>
          <a:prstGeom prst="rect">
            <a:avLst/>
          </a:prstGeom>
        </p:spPr>
      </p:pic>
    </p:spTree>
    <p:extLst>
      <p:ext uri="{BB962C8B-B14F-4D97-AF65-F5344CB8AC3E}">
        <p14:creationId xmlns:p14="http://schemas.microsoft.com/office/powerpoint/2010/main" val="412833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3" name="Rectangle 2"/>
          <p:cNvSpPr/>
          <p:nvPr/>
        </p:nvSpPr>
        <p:spPr>
          <a:xfrm>
            <a:off x="53578" y="0"/>
            <a:ext cx="8758238" cy="5447645"/>
          </a:xfrm>
          <a:prstGeom prst="rect">
            <a:avLst/>
          </a:prstGeom>
        </p:spPr>
        <p:txBody>
          <a:bodyPr wrap="square">
            <a:spAutoFit/>
          </a:bodyPr>
          <a:lstStyle/>
          <a:p>
            <a:r>
              <a:rPr lang="en-US" sz="1200" b="1" dirty="0"/>
              <a:t>Boxplot Interpretation:</a:t>
            </a:r>
          </a:p>
          <a:p>
            <a:endParaRPr lang="en-US" sz="1200" dirty="0"/>
          </a:p>
          <a:p>
            <a:pPr marL="171450" indent="-171450">
              <a:buFont typeface="Arial" panose="020B0604020202020204" pitchFamily="34" charset="0"/>
              <a:buChar char="•"/>
            </a:pPr>
            <a:r>
              <a:rPr lang="en-US" sz="1200" dirty="0"/>
              <a:t>The boxplot on the left illustrates the distribution of production budgets for movies. It displays the median (line inside the box), quartiles (box edges), and outliers (points outside the whiskers).</a:t>
            </a:r>
          </a:p>
          <a:p>
            <a:pPr marL="171450" indent="-171450">
              <a:buFont typeface="Arial" panose="020B0604020202020204" pitchFamily="34" charset="0"/>
              <a:buChar char="•"/>
            </a:pPr>
            <a:r>
              <a:rPr lang="en-US" sz="1200" dirty="0"/>
              <a:t>The boxplot on the right shows the distribution of net profits, calculated as the difference between worldwide gross revenue and production budget. It also depicts the median, quartiles, and outliers</a:t>
            </a:r>
            <a:r>
              <a:rPr lang="en-US" sz="1200" dirty="0" smtClean="0"/>
              <a:t>.</a:t>
            </a:r>
          </a:p>
          <a:p>
            <a:endParaRPr lang="en-US" sz="1200" dirty="0"/>
          </a:p>
          <a:p>
            <a:r>
              <a:rPr lang="en-US" sz="1200" b="1" dirty="0"/>
              <a:t>Summary Statistics:</a:t>
            </a:r>
          </a:p>
          <a:p>
            <a:endParaRPr lang="en-US" sz="1200" dirty="0"/>
          </a:p>
          <a:p>
            <a:pPr marL="171450" indent="-171450">
              <a:buFont typeface="Arial" panose="020B0604020202020204" pitchFamily="34" charset="0"/>
              <a:buChar char="•"/>
            </a:pPr>
            <a:r>
              <a:rPr lang="en-US" sz="1200" dirty="0"/>
              <a:t>The summary statistics provide insights into the central tendency and spread of production budgets and net profits across the dataset.</a:t>
            </a:r>
          </a:p>
          <a:p>
            <a:pPr marL="171450" indent="-171450">
              <a:buFont typeface="Arial" panose="020B0604020202020204" pitchFamily="34" charset="0"/>
              <a:buChar char="•"/>
            </a:pPr>
            <a:r>
              <a:rPr lang="en-US" sz="1200" dirty="0"/>
              <a:t>The mean production budget is approximately $31.59 million, with a standard deviation of $41.81 million. The median budget is $17 million.</a:t>
            </a:r>
          </a:p>
          <a:p>
            <a:pPr marL="171450" indent="-171450">
              <a:buFont typeface="Arial" panose="020B0604020202020204" pitchFamily="34" charset="0"/>
              <a:buChar char="•"/>
            </a:pPr>
            <a:r>
              <a:rPr lang="en-US" sz="1200" dirty="0"/>
              <a:t>The mean net profit is approximately $59.90 million, with a standard deviation of $146.09 million. The median net profit is $8.55 million</a:t>
            </a:r>
            <a:r>
              <a:rPr lang="en-US" sz="1200" dirty="0" smtClean="0"/>
              <a:t>.</a:t>
            </a:r>
          </a:p>
          <a:p>
            <a:endParaRPr lang="en-US" sz="1200" dirty="0"/>
          </a:p>
          <a:p>
            <a:r>
              <a:rPr lang="en-US" sz="1200" b="1" dirty="0"/>
              <a:t>Comparison of Studios:</a:t>
            </a:r>
          </a:p>
          <a:p>
            <a:endParaRPr lang="en-US" sz="1200" dirty="0"/>
          </a:p>
          <a:p>
            <a:pPr marL="171450" indent="-171450">
              <a:buFont typeface="Arial" panose="020B0604020202020204" pitchFamily="34" charset="0"/>
              <a:buChar char="•"/>
            </a:pPr>
            <a:r>
              <a:rPr lang="en-US" sz="1200" dirty="0"/>
              <a:t>By analyzing the boxplots, we can compare the distribution of production budgets and net profits among different studios.</a:t>
            </a:r>
          </a:p>
          <a:p>
            <a:pPr marL="171450" indent="-171450">
              <a:buFont typeface="Arial" panose="020B0604020202020204" pitchFamily="34" charset="0"/>
              <a:buChar char="•"/>
            </a:pPr>
            <a:r>
              <a:rPr lang="en-US" sz="1200" dirty="0"/>
              <a:t>Studios with higher median production budgets and net profits may indicate greater investment in movie production and potentially more successful projects.</a:t>
            </a:r>
          </a:p>
          <a:p>
            <a:pPr marL="171450" indent="-171450">
              <a:buFont typeface="Arial" panose="020B0604020202020204" pitchFamily="34" charset="0"/>
              <a:buChar char="•"/>
            </a:pPr>
            <a:r>
              <a:rPr lang="en-US" sz="1200" dirty="0"/>
              <a:t>Outliers in the net profit boxplot represent movies that significantly outperformed or underperformed compared to their production budgets, highlighting instances of exceptional success or failure. </a:t>
            </a:r>
            <a:endParaRPr lang="en-US" sz="12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In </a:t>
            </a:r>
            <a:r>
              <a:rPr lang="en-US" sz="1200" dirty="0"/>
              <a:t>conclusion, the visualizations provide valuable insights into the distribution of production budgets and net profits for movies in the dataset, enabling stakeholders to make informed decisions and strategic investments in the film industry.</a:t>
            </a:r>
            <a:endParaRPr lang="en-US" sz="12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738459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114"/>
            <a:ext cx="9144000" cy="4529271"/>
          </a:xfrm>
          <a:prstGeom prst="rect">
            <a:avLst/>
          </a:prstGeom>
        </p:spPr>
      </p:pic>
    </p:spTree>
    <p:extLst>
      <p:ext uri="{BB962C8B-B14F-4D97-AF65-F5344CB8AC3E}">
        <p14:creationId xmlns:p14="http://schemas.microsoft.com/office/powerpoint/2010/main" val="3281616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4" name="Rectangle 3"/>
          <p:cNvSpPr/>
          <p:nvPr/>
        </p:nvSpPr>
        <p:spPr>
          <a:xfrm>
            <a:off x="28574" y="-71378"/>
            <a:ext cx="8661797" cy="5447645"/>
          </a:xfrm>
          <a:prstGeom prst="rect">
            <a:avLst/>
          </a:prstGeom>
        </p:spPr>
        <p:txBody>
          <a:bodyPr wrap="square">
            <a:spAutoFit/>
          </a:bodyPr>
          <a:lstStyle/>
          <a:p>
            <a:r>
              <a:rPr lang="en-US" sz="1200" b="1" dirty="0"/>
              <a:t>Data Preparation:</a:t>
            </a:r>
          </a:p>
          <a:p>
            <a:endParaRPr lang="en-US" sz="1200" dirty="0"/>
          </a:p>
          <a:p>
            <a:pPr marL="171450" indent="-171450">
              <a:buFont typeface="Arial" panose="020B0604020202020204" pitchFamily="34" charset="0"/>
              <a:buChar char="•"/>
            </a:pPr>
            <a:r>
              <a:rPr lang="en-US" sz="1200" dirty="0"/>
              <a:t>The code begins by loading the dataset </a:t>
            </a:r>
            <a:r>
              <a:rPr lang="en-US" sz="1200" dirty="0" err="1"/>
              <a:t>movies_gross</a:t>
            </a:r>
            <a:r>
              <a:rPr lang="en-US" sz="1200" dirty="0"/>
              <a:t> and displaying its first few rows to understand its structure.</a:t>
            </a:r>
          </a:p>
          <a:p>
            <a:pPr marL="171450" indent="-171450">
              <a:buFont typeface="Arial" panose="020B0604020202020204" pitchFamily="34" charset="0"/>
              <a:buChar char="•"/>
            </a:pPr>
            <a:r>
              <a:rPr lang="en-US" sz="1200" dirty="0"/>
              <a:t>It checks the data types of each column to ensure compatibility for analysis and visualization.</a:t>
            </a:r>
          </a:p>
          <a:p>
            <a:pPr marL="171450" indent="-171450">
              <a:buFont typeface="Arial" panose="020B0604020202020204" pitchFamily="34" charset="0"/>
              <a:buChar char="•"/>
            </a:pPr>
            <a:r>
              <a:rPr lang="en-US" sz="1200" dirty="0"/>
              <a:t>The '</a:t>
            </a:r>
            <a:r>
              <a:rPr lang="en-US" sz="1200" dirty="0" err="1"/>
              <a:t>foreign_gross</a:t>
            </a:r>
            <a:r>
              <a:rPr lang="en-US" sz="1200" dirty="0"/>
              <a:t>' column is converted to numeric format by removing the dollar signs and commas.</a:t>
            </a:r>
          </a:p>
          <a:p>
            <a:pPr marL="171450" indent="-171450">
              <a:buFont typeface="Arial" panose="020B0604020202020204" pitchFamily="34" charset="0"/>
              <a:buChar char="•"/>
            </a:pPr>
            <a:r>
              <a:rPr lang="en-US" sz="1200" dirty="0"/>
              <a:t>Missing values are checked and dropped for the '</a:t>
            </a:r>
            <a:r>
              <a:rPr lang="en-US" sz="1200" dirty="0" err="1"/>
              <a:t>domestic_gross</a:t>
            </a:r>
            <a:r>
              <a:rPr lang="en-US" sz="1200" dirty="0"/>
              <a:t>' and '</a:t>
            </a:r>
            <a:r>
              <a:rPr lang="en-US" sz="1200" dirty="0" err="1"/>
              <a:t>foreign_gross</a:t>
            </a:r>
            <a:r>
              <a:rPr lang="en-US" sz="1200" dirty="0"/>
              <a:t>' columns to ensure data quality.</a:t>
            </a:r>
          </a:p>
          <a:p>
            <a:pPr marL="171450" indent="-171450">
              <a:buFont typeface="Arial" panose="020B0604020202020204" pitchFamily="34" charset="0"/>
              <a:buChar char="•"/>
            </a:pPr>
            <a:r>
              <a:rPr lang="en-US" sz="1200" dirty="0"/>
              <a:t>A new column '</a:t>
            </a:r>
            <a:r>
              <a:rPr lang="en-US" sz="1200" dirty="0" err="1"/>
              <a:t>total_gross</a:t>
            </a:r>
            <a:r>
              <a:rPr lang="en-US" sz="1200" dirty="0"/>
              <a:t>' is created by summing up the domestic and foreign gross earnings.</a:t>
            </a:r>
          </a:p>
          <a:p>
            <a:pPr marL="171450" indent="-171450">
              <a:buFont typeface="Arial" panose="020B0604020202020204" pitchFamily="34" charset="0"/>
              <a:buChar char="•"/>
            </a:pPr>
            <a:r>
              <a:rPr lang="en-US" sz="1200" dirty="0"/>
              <a:t>The year information is extracted from the 'title' column and converted to numeric format for further analysis</a:t>
            </a:r>
            <a:r>
              <a:rPr lang="en-US" sz="1200" dirty="0" smtClean="0"/>
              <a:t>.</a:t>
            </a:r>
          </a:p>
          <a:p>
            <a:endParaRPr lang="en-US" sz="1200" dirty="0"/>
          </a:p>
          <a:p>
            <a:r>
              <a:rPr lang="en-US" sz="1200" b="1" dirty="0"/>
              <a:t>Visualizations:</a:t>
            </a:r>
          </a:p>
          <a:p>
            <a:endParaRPr lang="en-US" sz="1200" dirty="0"/>
          </a:p>
          <a:p>
            <a:pPr marL="171450" indent="-171450">
              <a:buFont typeface="Arial" panose="020B0604020202020204" pitchFamily="34" charset="0"/>
              <a:buChar char="•"/>
            </a:pPr>
            <a:r>
              <a:rPr lang="en-US" sz="1200" dirty="0"/>
              <a:t>Two line plots are created side by side to visualize the trends of domestic gross and foreign gross over the years.</a:t>
            </a:r>
          </a:p>
          <a:p>
            <a:pPr marL="171450" indent="-171450">
              <a:buFont typeface="Arial" panose="020B0604020202020204" pitchFamily="34" charset="0"/>
              <a:buChar char="•"/>
            </a:pPr>
            <a:r>
              <a:rPr lang="en-US" sz="1200" dirty="0"/>
              <a:t>The left subplot displays the trend of domestic gross earnings over the years, providing insights into the variation in domestic box office performance annually.</a:t>
            </a:r>
          </a:p>
          <a:p>
            <a:pPr marL="171450" indent="-171450">
              <a:buFont typeface="Arial" panose="020B0604020202020204" pitchFamily="34" charset="0"/>
              <a:buChar char="•"/>
            </a:pPr>
            <a:r>
              <a:rPr lang="en-US" sz="1200" dirty="0"/>
              <a:t>The right subplot illustrates the trend of foreign gross earnings over the years, indicating the performance of movies in international markets and how it evolves annually</a:t>
            </a:r>
            <a:r>
              <a:rPr lang="en-US" sz="1200" dirty="0" smtClean="0"/>
              <a:t>.</a:t>
            </a:r>
          </a:p>
          <a:p>
            <a:endParaRPr lang="en-US" sz="1200" dirty="0"/>
          </a:p>
          <a:p>
            <a:r>
              <a:rPr lang="en-US" sz="1200" b="1" dirty="0"/>
              <a:t>Insights</a:t>
            </a:r>
            <a:r>
              <a:rPr lang="en-US" sz="1200" dirty="0"/>
              <a:t>:</a:t>
            </a:r>
          </a:p>
          <a:p>
            <a:r>
              <a:rPr lang="en-US" sz="1200" dirty="0" smtClean="0"/>
              <a:t>Domestic </a:t>
            </a:r>
            <a:r>
              <a:rPr lang="en-US" sz="1200" dirty="0"/>
              <a:t>Gross Over the Years:</a:t>
            </a:r>
          </a:p>
          <a:p>
            <a:endParaRPr lang="en-US" sz="1200" dirty="0"/>
          </a:p>
          <a:p>
            <a:pPr marL="171450" indent="-171450">
              <a:buFont typeface="Arial" panose="020B0604020202020204" pitchFamily="34" charset="0"/>
              <a:buChar char="•"/>
            </a:pPr>
            <a:r>
              <a:rPr lang="en-US" sz="1200" dirty="0"/>
              <a:t>The line plot shows fluctuations in domestic gross earnings over the years, reflecting the changing popularity of movies in domestic markets.</a:t>
            </a:r>
          </a:p>
          <a:p>
            <a:pPr marL="171450" indent="-171450">
              <a:buFont typeface="Arial" panose="020B0604020202020204" pitchFamily="34" charset="0"/>
              <a:buChar char="•"/>
            </a:pPr>
            <a:r>
              <a:rPr lang="en-US" sz="1200" dirty="0"/>
              <a:t>Peaks and valleys in the plot may indicate the release of blockbuster movies or seasonal trends affecting box office performance</a:t>
            </a:r>
            <a:r>
              <a:rPr lang="en-US" sz="1200" dirty="0" smtClean="0"/>
              <a:t>.</a:t>
            </a:r>
          </a:p>
          <a:p>
            <a:endParaRPr lang="en-US" sz="1200" dirty="0"/>
          </a:p>
          <a:p>
            <a:r>
              <a:rPr lang="en-US" sz="1200" b="1" dirty="0"/>
              <a:t>Foreign Gross Over the Years</a:t>
            </a:r>
            <a:r>
              <a:rPr lang="en-US" sz="1200" b="1" dirty="0" smtClean="0"/>
              <a:t>:</a:t>
            </a:r>
            <a:endParaRPr lang="en-US" sz="1200" dirty="0"/>
          </a:p>
          <a:p>
            <a:pPr marL="171450" indent="-171450">
              <a:buFont typeface="Arial" panose="020B0604020202020204" pitchFamily="34" charset="0"/>
              <a:buChar char="•"/>
            </a:pPr>
            <a:r>
              <a:rPr lang="en-US" sz="1200" dirty="0"/>
              <a:t>Similarly, the line plot of foreign gross earnings demonstrates how the international box office performance varies annually.</a:t>
            </a:r>
          </a:p>
          <a:p>
            <a:pPr marL="171450" indent="-171450">
              <a:buFont typeface="Arial" panose="020B0604020202020204" pitchFamily="34" charset="0"/>
              <a:buChar char="•"/>
            </a:pPr>
            <a:r>
              <a:rPr lang="en-US" sz="1200" dirty="0"/>
              <a:t>It helps in understanding the global appeal of movies and how they resonate with audiences across different regions.</a:t>
            </a:r>
          </a:p>
        </p:txBody>
      </p:sp>
    </p:spTree>
    <p:extLst>
      <p:ext uri="{BB962C8B-B14F-4D97-AF65-F5344CB8AC3E}">
        <p14:creationId xmlns:p14="http://schemas.microsoft.com/office/powerpoint/2010/main" val="1766821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3" name="Rectangle 2"/>
          <p:cNvSpPr/>
          <p:nvPr/>
        </p:nvSpPr>
        <p:spPr>
          <a:xfrm>
            <a:off x="100013" y="239317"/>
            <a:ext cx="8729662" cy="1969770"/>
          </a:xfrm>
          <a:prstGeom prst="rect">
            <a:avLst/>
          </a:prstGeom>
        </p:spPr>
        <p:txBody>
          <a:bodyPr wrap="square">
            <a:spAutoFit/>
          </a:bodyPr>
          <a:lstStyle/>
          <a:p>
            <a:r>
              <a:rPr lang="en-US" sz="1200" b="1" dirty="0"/>
              <a:t>Considerations:</a:t>
            </a:r>
          </a:p>
          <a:p>
            <a:endParaRPr lang="en-US" sz="1200" dirty="0"/>
          </a:p>
          <a:p>
            <a:pPr marL="285750" indent="-285750">
              <a:buFont typeface="Arial" panose="020B0604020202020204" pitchFamily="34" charset="0"/>
              <a:buChar char="•"/>
            </a:pPr>
            <a:r>
              <a:rPr lang="en-US" sz="1200" dirty="0"/>
              <a:t>Analyzing the trends in both domestic and foreign gross earnings provides valuable insights into the overall financial performance of movies and their market reach.</a:t>
            </a:r>
          </a:p>
          <a:p>
            <a:pPr marL="285750" indent="-285750">
              <a:buFont typeface="Arial" panose="020B0604020202020204" pitchFamily="34" charset="0"/>
              <a:buChar char="•"/>
            </a:pPr>
            <a:r>
              <a:rPr lang="en-US" sz="1200" dirty="0"/>
              <a:t>Further analysis, such as comparing the relative contributions of domestic and foreign markets to total gross earnings, can offer deeper insights into the global distribution strategies of movie studios</a:t>
            </a:r>
            <a:r>
              <a:rPr lang="en-US" sz="1200" dirty="0" smtClean="0"/>
              <a:t>.</a:t>
            </a:r>
          </a:p>
          <a:p>
            <a:endParaRPr lang="en-US" sz="1200" dirty="0"/>
          </a:p>
          <a:p>
            <a:endParaRPr lang="en-US" sz="1200" dirty="0"/>
          </a:p>
          <a:p>
            <a:r>
              <a:rPr lang="en-US" sz="1200" dirty="0"/>
              <a:t>In conclusion, the visualizations offer valuable insights into the trends of domestic and foreign gross earnings over the years, providing stakeholders in the film industry with actionable information for strategic decision-making and market analysis</a:t>
            </a:r>
            <a:r>
              <a:rPr lang="en-US" dirty="0"/>
              <a:t>.</a:t>
            </a:r>
          </a:p>
        </p:txBody>
      </p:sp>
    </p:spTree>
    <p:extLst>
      <p:ext uri="{BB962C8B-B14F-4D97-AF65-F5344CB8AC3E}">
        <p14:creationId xmlns:p14="http://schemas.microsoft.com/office/powerpoint/2010/main" val="1447668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03" y="114607"/>
            <a:ext cx="8050793" cy="4914286"/>
          </a:xfrm>
          <a:prstGeom prst="rect">
            <a:avLst/>
          </a:prstGeom>
        </p:spPr>
      </p:pic>
    </p:spTree>
    <p:extLst>
      <p:ext uri="{BB962C8B-B14F-4D97-AF65-F5344CB8AC3E}">
        <p14:creationId xmlns:p14="http://schemas.microsoft.com/office/powerpoint/2010/main" val="82702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
        <p:nvSpPr>
          <p:cNvPr id="3" name="Rectangle 2"/>
          <p:cNvSpPr/>
          <p:nvPr/>
        </p:nvSpPr>
        <p:spPr>
          <a:xfrm>
            <a:off x="82154" y="83314"/>
            <a:ext cx="8729662" cy="4893647"/>
          </a:xfrm>
          <a:prstGeom prst="rect">
            <a:avLst/>
          </a:prstGeom>
        </p:spPr>
        <p:txBody>
          <a:bodyPr wrap="square">
            <a:spAutoFit/>
          </a:bodyPr>
          <a:lstStyle/>
          <a:p>
            <a:r>
              <a:rPr lang="en-US" sz="1200" b="1" dirty="0"/>
              <a:t>Data Preparation:</a:t>
            </a:r>
          </a:p>
          <a:p>
            <a:endParaRPr lang="en-US" sz="1200" dirty="0"/>
          </a:p>
          <a:p>
            <a:pPr marL="171450" indent="-171450">
              <a:buFont typeface="Arial" panose="020B0604020202020204" pitchFamily="34" charset="0"/>
              <a:buChar char="•"/>
            </a:pPr>
            <a:r>
              <a:rPr lang="en-US" sz="1200" dirty="0"/>
              <a:t>The code groups the data by the 'studio' column and calculates the total gross earnings for each studio.</a:t>
            </a:r>
          </a:p>
          <a:p>
            <a:pPr marL="171450" indent="-171450">
              <a:buFont typeface="Arial" panose="020B0604020202020204" pitchFamily="34" charset="0"/>
              <a:buChar char="•"/>
            </a:pPr>
            <a:r>
              <a:rPr lang="en-US" sz="1200" dirty="0"/>
              <a:t>Total gross earnings are computed by summing up the '</a:t>
            </a:r>
            <a:r>
              <a:rPr lang="en-US" sz="1200" dirty="0" err="1"/>
              <a:t>total_gross</a:t>
            </a:r>
            <a:r>
              <a:rPr lang="en-US" sz="1200" dirty="0"/>
              <a:t>' column values for each studio.</a:t>
            </a:r>
          </a:p>
          <a:p>
            <a:pPr marL="171450" indent="-171450">
              <a:buFont typeface="Arial" panose="020B0604020202020204" pitchFamily="34" charset="0"/>
              <a:buChar char="•"/>
            </a:pPr>
            <a:r>
              <a:rPr lang="en-US" sz="1200" dirty="0"/>
              <a:t>The resulting </a:t>
            </a:r>
            <a:r>
              <a:rPr lang="en-US" sz="1200" dirty="0" err="1"/>
              <a:t>dataframe</a:t>
            </a:r>
            <a:r>
              <a:rPr lang="en-US" sz="1200" dirty="0"/>
              <a:t> </a:t>
            </a:r>
            <a:r>
              <a:rPr lang="en-US" sz="1200" dirty="0" err="1"/>
              <a:t>studio_gross</a:t>
            </a:r>
            <a:r>
              <a:rPr lang="en-US" sz="1200" dirty="0"/>
              <a:t> contains the total gross earnings for each studio</a:t>
            </a:r>
            <a:r>
              <a:rPr lang="en-US" sz="1200" dirty="0" smtClean="0"/>
              <a:t>.</a:t>
            </a:r>
          </a:p>
          <a:p>
            <a:endParaRPr lang="en-US" sz="1200" dirty="0"/>
          </a:p>
          <a:p>
            <a:r>
              <a:rPr lang="en-US" sz="1200" b="1" dirty="0"/>
              <a:t>Visualization:</a:t>
            </a:r>
          </a:p>
          <a:p>
            <a:endParaRPr lang="en-US" sz="1200" dirty="0"/>
          </a:p>
          <a:p>
            <a:pPr marL="171450" indent="-171450">
              <a:buFont typeface="Arial" panose="020B0604020202020204" pitchFamily="34" charset="0"/>
              <a:buChar char="•"/>
            </a:pPr>
            <a:r>
              <a:rPr lang="en-US" sz="1200" dirty="0"/>
              <a:t>The top 10 studios with the highest total gross earnings are selected based on the calculated values.</a:t>
            </a:r>
          </a:p>
          <a:p>
            <a:pPr marL="171450" indent="-171450">
              <a:buFont typeface="Arial" panose="020B0604020202020204" pitchFamily="34" charset="0"/>
              <a:buChar char="•"/>
            </a:pPr>
            <a:r>
              <a:rPr lang="en-US" sz="1200" dirty="0"/>
              <a:t>A horizontal bar plot is created using </a:t>
            </a:r>
            <a:r>
              <a:rPr lang="en-US" sz="1200" dirty="0" err="1"/>
              <a:t>Seaborn's</a:t>
            </a:r>
            <a:r>
              <a:rPr lang="en-US" sz="1200" dirty="0"/>
              <a:t> </a:t>
            </a:r>
            <a:r>
              <a:rPr lang="en-US" sz="1200" dirty="0" err="1"/>
              <a:t>barplot</a:t>
            </a:r>
            <a:r>
              <a:rPr lang="en-US" sz="1200" dirty="0"/>
              <a:t> function, with studios on the y-axis and total gross earnings on the x-axis.</a:t>
            </a:r>
          </a:p>
          <a:p>
            <a:pPr marL="171450" indent="-171450">
              <a:buFont typeface="Arial" panose="020B0604020202020204" pitchFamily="34" charset="0"/>
              <a:buChar char="•"/>
            </a:pPr>
            <a:r>
              <a:rPr lang="en-US" sz="1200" dirty="0"/>
              <a:t>Each bar represents the total gross earnings of a studio, and they are sorted in descending order to highlight the top performers.</a:t>
            </a:r>
          </a:p>
          <a:p>
            <a:pPr marL="171450" indent="-171450">
              <a:buFont typeface="Arial" panose="020B0604020202020204" pitchFamily="34" charset="0"/>
              <a:buChar char="•"/>
            </a:pPr>
            <a:r>
              <a:rPr lang="en-US" sz="1200" dirty="0"/>
              <a:t>The color palette used is '</a:t>
            </a:r>
            <a:r>
              <a:rPr lang="en-US" sz="1200" dirty="0" err="1"/>
              <a:t>viridis</a:t>
            </a:r>
            <a:r>
              <a:rPr lang="en-US" sz="1200" dirty="0"/>
              <a:t>', which provides a visually appealing color scheme</a:t>
            </a:r>
            <a:r>
              <a:rPr lang="en-US" sz="1200" dirty="0" smtClean="0"/>
              <a:t>.</a:t>
            </a:r>
          </a:p>
          <a:p>
            <a:endParaRPr lang="en-US" sz="1200" dirty="0"/>
          </a:p>
          <a:p>
            <a:r>
              <a:rPr lang="en-US" sz="1200" b="1" dirty="0"/>
              <a:t>Insights:</a:t>
            </a:r>
          </a:p>
          <a:p>
            <a:endParaRPr lang="en-US" sz="1200" dirty="0"/>
          </a:p>
          <a:p>
            <a:pPr marL="171450" indent="-171450">
              <a:buFont typeface="Arial" panose="020B0604020202020204" pitchFamily="34" charset="0"/>
              <a:buChar char="•"/>
            </a:pPr>
            <a:r>
              <a:rPr lang="en-US" sz="1200" dirty="0"/>
              <a:t>The bar plot visually presents the top 10 studios by total gross earnings, allowing for easy comparison of their performance.</a:t>
            </a:r>
          </a:p>
          <a:p>
            <a:pPr marL="171450" indent="-171450">
              <a:buFont typeface="Arial" panose="020B0604020202020204" pitchFamily="34" charset="0"/>
              <a:buChar char="•"/>
            </a:pPr>
            <a:r>
              <a:rPr lang="en-US" sz="1200" dirty="0"/>
              <a:t>Studios with higher bars indicate higher total gross earnings from their movies.</a:t>
            </a:r>
          </a:p>
          <a:p>
            <a:pPr marL="171450" indent="-171450">
              <a:buFont typeface="Arial" panose="020B0604020202020204" pitchFamily="34" charset="0"/>
              <a:buChar char="•"/>
            </a:pPr>
            <a:r>
              <a:rPr lang="en-US" sz="1200" dirty="0"/>
              <a:t>Stakeholders can quickly identify the top-performing studios and assess their market dominance based on their financial success in the film industry</a:t>
            </a:r>
            <a:r>
              <a:rPr lang="en-US" sz="1200" dirty="0" smtClean="0"/>
              <a:t>.</a:t>
            </a:r>
          </a:p>
          <a:p>
            <a:endParaRPr lang="en-US" sz="1200" dirty="0"/>
          </a:p>
          <a:p>
            <a:endParaRPr lang="en-US" sz="1200" dirty="0" smtClean="0"/>
          </a:p>
          <a:p>
            <a:endParaRPr lang="en-US" sz="1200" dirty="0"/>
          </a:p>
          <a:p>
            <a:r>
              <a:rPr lang="en-US" sz="1200" dirty="0"/>
              <a:t>In conclusion, the visualization effectively communicates the top-performing studios based on their total gross earnings, providing valuable information for stakeholders to make informed decisions and strategic investments in the film industry.</a:t>
            </a:r>
          </a:p>
        </p:txBody>
      </p:sp>
    </p:spTree>
    <p:extLst>
      <p:ext uri="{BB962C8B-B14F-4D97-AF65-F5344CB8AC3E}">
        <p14:creationId xmlns:p14="http://schemas.microsoft.com/office/powerpoint/2010/main" val="3489867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3" name="Rectangle 2"/>
          <p:cNvSpPr/>
          <p:nvPr/>
        </p:nvSpPr>
        <p:spPr>
          <a:xfrm>
            <a:off x="221456" y="263426"/>
            <a:ext cx="6636544" cy="3231654"/>
          </a:xfrm>
          <a:prstGeom prst="rect">
            <a:avLst/>
          </a:prstGeom>
        </p:spPr>
        <p:txBody>
          <a:bodyPr wrap="square">
            <a:spAutoFit/>
          </a:bodyPr>
          <a:lstStyle/>
          <a:p>
            <a:r>
              <a:rPr lang="en-US" sz="2000" b="1" dirty="0" smtClean="0"/>
              <a:t>                   </a:t>
            </a:r>
            <a:r>
              <a:rPr lang="en-US" sz="2000" b="1" u="sng" dirty="0" smtClean="0"/>
              <a:t>5.RECOMMENDATIONS.</a:t>
            </a:r>
          </a:p>
          <a:p>
            <a:endParaRPr lang="en-US" sz="2000" b="1" u="sng" dirty="0" smtClean="0"/>
          </a:p>
          <a:p>
            <a:endParaRPr lang="en-US" sz="2000" b="1" u="sng" dirty="0"/>
          </a:p>
          <a:p>
            <a:pPr marL="285750" indent="-285750">
              <a:buFont typeface="Wingdings" panose="05000000000000000000" pitchFamily="2" charset="2"/>
              <a:buChar char="§"/>
            </a:pPr>
            <a:r>
              <a:rPr lang="en-US" dirty="0"/>
              <a:t>R</a:t>
            </a:r>
            <a:r>
              <a:rPr lang="en-US" dirty="0" smtClean="0"/>
              <a:t>ecommendations </a:t>
            </a:r>
            <a:r>
              <a:rPr lang="en-US" dirty="0"/>
              <a:t>derived from our analysis to guide Microsoft's new movie studio venture</a:t>
            </a:r>
            <a:r>
              <a:rPr lang="en-US" dirty="0" smtClean="0"/>
              <a:t>.</a:t>
            </a:r>
          </a:p>
          <a:p>
            <a:pPr marL="285750" indent="-285750">
              <a:buFont typeface="Wingdings" panose="05000000000000000000" pitchFamily="2" charset="2"/>
              <a:buChar char="§"/>
            </a:pPr>
            <a:endParaRPr lang="en-US" sz="2000" b="1" u="sng" dirty="0"/>
          </a:p>
          <a:p>
            <a:pPr marL="285750" indent="-285750">
              <a:buFont typeface="Wingdings" panose="05000000000000000000" pitchFamily="2" charset="2"/>
              <a:buChar char="§"/>
            </a:pPr>
            <a:endParaRPr lang="en-US" sz="2000" b="1" u="sng" dirty="0" smtClean="0"/>
          </a:p>
          <a:p>
            <a:pPr marL="285750" indent="-285750">
              <a:buFont typeface="Wingdings" panose="05000000000000000000" pitchFamily="2" charset="2"/>
              <a:buChar char="§"/>
            </a:pPr>
            <a:endParaRPr lang="en-US" sz="2000" b="1" u="sng" dirty="0"/>
          </a:p>
          <a:p>
            <a:pPr marL="285750" indent="-285750">
              <a:buFont typeface="Wingdings" panose="05000000000000000000" pitchFamily="2" charset="2"/>
              <a:buChar char="§"/>
            </a:pPr>
            <a:r>
              <a:rPr lang="en-US" dirty="0" smtClean="0"/>
              <a:t>The </a:t>
            </a:r>
            <a:r>
              <a:rPr lang="en-US" dirty="0"/>
              <a:t>recommendations are not just about making </a:t>
            </a:r>
            <a:r>
              <a:rPr lang="en-US" dirty="0" smtClean="0"/>
              <a:t>movies they're </a:t>
            </a:r>
            <a:r>
              <a:rPr lang="en-US" dirty="0"/>
              <a:t>about making a mark in the entertainment industry. With a strategic focus, collaborative spirit, and relentless pursuit of excellence, we'll pave the way for Microsoft's success in the world of cinema.</a:t>
            </a:r>
            <a:endParaRPr lang="en-US" sz="2000" b="1" u="sng" dirty="0"/>
          </a:p>
        </p:txBody>
      </p:sp>
    </p:spTree>
    <p:extLst>
      <p:ext uri="{BB962C8B-B14F-4D97-AF65-F5344CB8AC3E}">
        <p14:creationId xmlns:p14="http://schemas.microsoft.com/office/powerpoint/2010/main" val="2989468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flipH="1">
            <a:off x="-585788" y="0"/>
            <a:ext cx="87017" cy="1275158"/>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sz="6000" dirty="0">
              <a:solidFill>
                <a:schemeClr val="accent1"/>
              </a:solidFill>
            </a:endParaRPr>
          </a:p>
        </p:txBody>
      </p:sp>
      <p:sp>
        <p:nvSpPr>
          <p:cNvPr id="742" name="Google Shape;742;p18"/>
          <p:cNvSpPr txBox="1">
            <a:spLocks noGrp="1"/>
          </p:cNvSpPr>
          <p:nvPr>
            <p:ph type="subTitle" idx="4294967295"/>
          </p:nvPr>
        </p:nvSpPr>
        <p:spPr>
          <a:xfrm>
            <a:off x="190936" y="199532"/>
            <a:ext cx="4303897" cy="3219836"/>
          </a:xfrm>
          <a:prstGeom prst="rect">
            <a:avLst/>
          </a:prstGeom>
        </p:spPr>
        <p:txBody>
          <a:bodyPr spcFirstLastPara="1" wrap="square" lIns="0" tIns="0" rIns="0" bIns="0" anchor="t" anchorCtr="0">
            <a:noAutofit/>
          </a:bodyPr>
          <a:lstStyle/>
          <a:p>
            <a:pPr marL="0" lvl="0" indent="0">
              <a:buNone/>
            </a:pPr>
            <a:r>
              <a:rPr lang="en-US" sz="1200" b="1" dirty="0">
                <a:latin typeface="+mn-lt"/>
              </a:rPr>
              <a:t>1</a:t>
            </a:r>
            <a:r>
              <a:rPr lang="en-US" sz="1200" b="1" dirty="0" smtClean="0">
                <a:latin typeface="+mn-lt"/>
              </a:rPr>
              <a:t>. </a:t>
            </a:r>
            <a:r>
              <a:rPr lang="en-US" sz="1200" b="1" dirty="0">
                <a:latin typeface="+mn-lt"/>
              </a:rPr>
              <a:t>Focus on Business Impact:</a:t>
            </a:r>
          </a:p>
          <a:p>
            <a:pPr marL="0" lvl="0" indent="0">
              <a:buNone/>
            </a:pPr>
            <a:r>
              <a:rPr lang="en-US" sz="1200" dirty="0">
                <a:latin typeface="+mn-lt"/>
              </a:rPr>
              <a:t>Let's keep our eyes on the prize! Our recommendations prioritize actions that will directly boost Microsoft's success in the entertainment industry. We're talking about strategies that can increase profits, capture audience attention, and solidify Microsoft's position in the market.</a:t>
            </a:r>
          </a:p>
          <a:p>
            <a:pPr marL="0" lvl="0" indent="0">
              <a:buNone/>
            </a:pPr>
            <a:endParaRPr lang="en-US" sz="1200" dirty="0">
              <a:latin typeface="+mn-lt"/>
            </a:endParaRPr>
          </a:p>
          <a:p>
            <a:pPr marL="0" lvl="0" indent="0">
              <a:buNone/>
            </a:pPr>
            <a:r>
              <a:rPr lang="en-US" sz="1200" b="1" dirty="0">
                <a:latin typeface="+mn-lt"/>
              </a:rPr>
              <a:t>2. Iterative Approach</a:t>
            </a:r>
            <a:r>
              <a:rPr lang="en-US" sz="1200" dirty="0">
                <a:latin typeface="+mn-lt"/>
              </a:rPr>
              <a:t>:</a:t>
            </a:r>
          </a:p>
          <a:p>
            <a:pPr marL="0" lvl="0" indent="0">
              <a:buNone/>
            </a:pPr>
            <a:r>
              <a:rPr lang="en-US" sz="1200" dirty="0">
                <a:latin typeface="+mn-lt"/>
              </a:rPr>
              <a:t>We're in this together! Our journey involves continuous learning and improvement. We'll refine our strategies based on feedback, data validation, and ongoing market insights. It's all about staying agile and responsive to the ever-changing landscape.</a:t>
            </a:r>
          </a:p>
          <a:p>
            <a:pPr marL="0" lvl="0" indent="0">
              <a:buNone/>
            </a:pPr>
            <a:endParaRPr lang="en-US" sz="1200" dirty="0">
              <a:latin typeface="+mn-lt"/>
            </a:endParaRPr>
          </a:p>
          <a:p>
            <a:pPr marL="0" lvl="0" indent="0">
              <a:buNone/>
            </a:pPr>
            <a:r>
              <a:rPr lang="en-US" sz="1200" b="1" dirty="0">
                <a:latin typeface="+mn-lt"/>
              </a:rPr>
              <a:t>3. Holistic Data Utilization:</a:t>
            </a:r>
          </a:p>
          <a:p>
            <a:pPr marL="0" lvl="0" indent="0">
              <a:buNone/>
            </a:pPr>
            <a:r>
              <a:rPr lang="en-US" sz="1200" dirty="0">
                <a:latin typeface="+mn-lt"/>
              </a:rPr>
              <a:t>Let's paint the full picture! We're not just looking at numbers; we're diving deep into audience behaviors, industry reports, and expert opinions. By considering a wide range of data sources, we'll gain valuable insights that shape our recommendations.</a:t>
            </a:r>
            <a:endParaRPr sz="1200" dirty="0">
              <a:latin typeface="+mn-lt"/>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68</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3" name="Rectangle 2"/>
          <p:cNvSpPr/>
          <p:nvPr/>
        </p:nvSpPr>
        <p:spPr>
          <a:xfrm>
            <a:off x="182033" y="220133"/>
            <a:ext cx="6675967" cy="4339650"/>
          </a:xfrm>
          <a:prstGeom prst="rect">
            <a:avLst/>
          </a:prstGeom>
        </p:spPr>
        <p:txBody>
          <a:bodyPr wrap="square">
            <a:spAutoFit/>
          </a:bodyPr>
          <a:lstStyle/>
          <a:p>
            <a:r>
              <a:rPr lang="en-US" sz="1200" b="1" dirty="0"/>
              <a:t>4. Actionable Insights</a:t>
            </a:r>
            <a:r>
              <a:rPr lang="en-US" sz="1200" b="1" dirty="0" smtClean="0"/>
              <a:t>:</a:t>
            </a:r>
          </a:p>
          <a:p>
            <a:endParaRPr lang="en-US" sz="1200" dirty="0"/>
          </a:p>
          <a:p>
            <a:r>
              <a:rPr lang="en-US" sz="1200" dirty="0"/>
              <a:t>Let's make it happen! Our recommendations are not just ideas—they're actionable steps that Microsoft can take to drive real results. We'll break down complex insights into simple, understandable terms that anyone can grasp.</a:t>
            </a:r>
          </a:p>
          <a:p>
            <a:endParaRPr lang="en-US" sz="1200" dirty="0"/>
          </a:p>
          <a:p>
            <a:r>
              <a:rPr lang="en-US" sz="1200" b="1" dirty="0"/>
              <a:t>5. Communication Excellence</a:t>
            </a:r>
            <a:r>
              <a:rPr lang="en-US" sz="1200" b="1" dirty="0" smtClean="0"/>
              <a:t>:</a:t>
            </a:r>
          </a:p>
          <a:p>
            <a:endParaRPr lang="en-US" sz="1200" dirty="0"/>
          </a:p>
          <a:p>
            <a:r>
              <a:rPr lang="en-US" sz="1200" dirty="0"/>
              <a:t>Let's tell a compelling story! Our goal is to communicate our findings in a way that captivates and inspires. Through clear presentations, engaging reports, and impactful visualizations, we'll ensure that everyone understands the value of our recommendations.</a:t>
            </a:r>
          </a:p>
          <a:p>
            <a:endParaRPr lang="en-US" sz="1200" dirty="0"/>
          </a:p>
          <a:p>
            <a:r>
              <a:rPr lang="en-US" sz="1200" b="1" dirty="0"/>
              <a:t>6. Risk Management</a:t>
            </a:r>
            <a:r>
              <a:rPr lang="en-US" sz="1200" b="1" dirty="0" smtClean="0"/>
              <a:t>:</a:t>
            </a:r>
          </a:p>
          <a:p>
            <a:endParaRPr lang="en-US" sz="1200" dirty="0"/>
          </a:p>
          <a:p>
            <a:r>
              <a:rPr lang="en-US" sz="1200" dirty="0"/>
              <a:t>Let's stay ahead of the game! We'll identify potential risks and challenges that may come our way. By developing smart strategies and contingency plans, we'll minimize uncertainties and maximize our chances of success.</a:t>
            </a:r>
          </a:p>
          <a:p>
            <a:endParaRPr lang="en-US" sz="1200" dirty="0"/>
          </a:p>
          <a:p>
            <a:r>
              <a:rPr lang="en-US" sz="1200" b="1" dirty="0"/>
              <a:t>7. Continuous Learning</a:t>
            </a:r>
            <a:r>
              <a:rPr lang="en-US" sz="1200" b="1" dirty="0" smtClean="0"/>
              <a:t>:</a:t>
            </a:r>
          </a:p>
          <a:p>
            <a:endParaRPr lang="en-US" sz="1200" dirty="0"/>
          </a:p>
          <a:p>
            <a:r>
              <a:rPr lang="en-US" sz="1200" dirty="0"/>
              <a:t>Let's never stop growing! Our journey doesn't end here—it's just the beginning. We'll foster a culture of curiosity, collaboration, and innovation within our team. Together, we'll unlock new opportunities and drive Microsoft's movie studio to greater heights.</a:t>
            </a:r>
          </a:p>
        </p:txBody>
      </p:sp>
    </p:spTree>
    <p:extLst>
      <p:ext uri="{BB962C8B-B14F-4D97-AF65-F5344CB8AC3E}">
        <p14:creationId xmlns:p14="http://schemas.microsoft.com/office/powerpoint/2010/main" val="116256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Rectangle 2"/>
          <p:cNvSpPr/>
          <p:nvPr/>
        </p:nvSpPr>
        <p:spPr>
          <a:xfrm>
            <a:off x="187569" y="155704"/>
            <a:ext cx="8718620" cy="3816429"/>
          </a:xfrm>
          <a:prstGeom prst="rect">
            <a:avLst/>
          </a:prstGeom>
        </p:spPr>
        <p:txBody>
          <a:bodyPr wrap="square">
            <a:spAutoFit/>
          </a:bodyPr>
          <a:lstStyle/>
          <a:p>
            <a:r>
              <a:rPr lang="en-US" sz="1200" b="1" dirty="0" smtClean="0"/>
              <a:t>Conclusion:</a:t>
            </a:r>
          </a:p>
          <a:p>
            <a:endParaRPr lang="en-US" sz="1200" b="1" dirty="0" smtClean="0"/>
          </a:p>
          <a:p>
            <a:r>
              <a:rPr lang="en-US" sz="1200" dirty="0" smtClean="0"/>
              <a:t>Popular </a:t>
            </a:r>
            <a:r>
              <a:rPr lang="en-US" sz="1200" dirty="0"/>
              <a:t>Franchises: Many of the top-grossing movies are part of well-known franchises such as Star Wars, Marvel Cinematic Universe, and Disney/Pixar</a:t>
            </a:r>
            <a:r>
              <a:rPr lang="en-US" sz="1200" dirty="0" smtClean="0"/>
              <a:t>.</a:t>
            </a:r>
          </a:p>
          <a:p>
            <a:endParaRPr lang="en-US" sz="1200" dirty="0" smtClean="0"/>
          </a:p>
          <a:p>
            <a:r>
              <a:rPr lang="en-US" sz="1200" dirty="0" smtClean="0"/>
              <a:t>Audience </a:t>
            </a:r>
            <a:r>
              <a:rPr lang="en-US" sz="1200" dirty="0"/>
              <a:t>Appeal: These movies have managed to captivate large audiences, indicating their widespread appeal and popularity</a:t>
            </a:r>
            <a:r>
              <a:rPr lang="en-US" sz="1200" dirty="0" smtClean="0"/>
              <a:t>.</a:t>
            </a:r>
          </a:p>
          <a:p>
            <a:endParaRPr lang="en-US" sz="1200" dirty="0" smtClean="0"/>
          </a:p>
          <a:p>
            <a:r>
              <a:rPr lang="en-US" sz="1200" dirty="0" smtClean="0"/>
              <a:t>Success </a:t>
            </a:r>
            <a:r>
              <a:rPr lang="en-US" sz="1200" dirty="0"/>
              <a:t>of Sequels and Remakes: Sequels and remakes like Star Wars: The Force Awakens, Jurassic World, and Beauty and the Beast (2017) have performed exceptionally well, suggesting that audiences are often drawn to familiar stories and characters</a:t>
            </a:r>
            <a:r>
              <a:rPr lang="en-US" sz="1200" dirty="0" smtClean="0"/>
              <a:t>.</a:t>
            </a:r>
          </a:p>
          <a:p>
            <a:endParaRPr lang="en-US" sz="1200" dirty="0"/>
          </a:p>
          <a:p>
            <a:r>
              <a:rPr lang="en-US" sz="1200" dirty="0" smtClean="0"/>
              <a:t>Impact </a:t>
            </a:r>
            <a:r>
              <a:rPr lang="en-US" sz="1200" dirty="0"/>
              <a:t>of Marketing and Production Quality: These movies likely benefited from significant marketing campaigns and high production quality, contributing to their box office success</a:t>
            </a:r>
            <a:r>
              <a:rPr lang="en-US" sz="1200" dirty="0" smtClean="0"/>
              <a:t>.</a:t>
            </a:r>
          </a:p>
          <a:p>
            <a:endParaRPr lang="en-US" sz="1200" dirty="0" smtClean="0"/>
          </a:p>
          <a:p>
            <a:r>
              <a:rPr lang="en-US" sz="1200" dirty="0" smtClean="0"/>
              <a:t>Continued </a:t>
            </a:r>
            <a:r>
              <a:rPr lang="en-US" sz="1200" dirty="0"/>
              <a:t>Success of Superhero Genre: The presence of superhero movies like Black Panther, Avengers: Infinity War, and </a:t>
            </a:r>
            <a:r>
              <a:rPr lang="en-US" sz="1200" dirty="0" err="1"/>
              <a:t>Incredibles</a:t>
            </a:r>
            <a:r>
              <a:rPr lang="en-US" sz="1200" dirty="0"/>
              <a:t> 2 highlights the enduring popularity of the superhero genre among audiences</a:t>
            </a:r>
            <a:r>
              <a:rPr lang="en-US" sz="1200" dirty="0" smtClean="0"/>
              <a:t>.</a:t>
            </a:r>
          </a:p>
          <a:p>
            <a:endParaRPr lang="en-US" sz="1200" dirty="0"/>
          </a:p>
          <a:p>
            <a:r>
              <a:rPr lang="en-US" sz="1200" b="1" dirty="0" err="1" smtClean="0"/>
              <a:t>Overally</a:t>
            </a:r>
            <a:r>
              <a:rPr lang="en-US" sz="1200" b="1" dirty="0" smtClean="0"/>
              <a:t>, </a:t>
            </a:r>
            <a:r>
              <a:rPr lang="en-US" sz="1200" b="1" dirty="0"/>
              <a:t>these findings underscore the importance of brand recognition, storytelling, and production quality in achieving box office success in the film industry</a:t>
            </a:r>
            <a:r>
              <a:rPr lang="en-US" dirty="0"/>
              <a:t>.</a:t>
            </a:r>
          </a:p>
        </p:txBody>
      </p:sp>
    </p:spTree>
    <p:extLst>
      <p:ext uri="{BB962C8B-B14F-4D97-AF65-F5344CB8AC3E}">
        <p14:creationId xmlns:p14="http://schemas.microsoft.com/office/powerpoint/2010/main" val="18607794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90682" y="471517"/>
            <a:ext cx="5006901" cy="3588044"/>
          </a:xfrm>
          <a:prstGeom prst="rect">
            <a:avLst/>
          </a:prstGeom>
        </p:spPr>
        <p:txBody>
          <a:bodyPr spcFirstLastPara="1" wrap="square" lIns="0" tIns="0" rIns="0" bIns="0" anchor="t" anchorCtr="0">
            <a:noAutofit/>
          </a:bodyPr>
          <a:lstStyle/>
          <a:p>
            <a:pPr marL="0" lvl="0" indent="0">
              <a:buNone/>
            </a:pPr>
            <a:r>
              <a:rPr lang="en-US" sz="1600" dirty="0">
                <a:latin typeface="+mn-lt"/>
              </a:rPr>
              <a:t>Thank you for your time and attention! Before we wrap up, I'd like to open the floor for any questions you may have.</a:t>
            </a:r>
          </a:p>
          <a:p>
            <a:pPr marL="0" lvl="0" indent="0">
              <a:buNone/>
            </a:pPr>
            <a:endParaRPr lang="en-US" sz="1600" dirty="0">
              <a:latin typeface="+mn-lt"/>
            </a:endParaRPr>
          </a:p>
          <a:p>
            <a:pPr marL="0" lvl="0" indent="0">
              <a:buNone/>
            </a:pPr>
            <a:r>
              <a:rPr lang="en-US" sz="1600" b="1" dirty="0">
                <a:latin typeface="+mn-lt"/>
              </a:rPr>
              <a:t>Contact </a:t>
            </a:r>
            <a:r>
              <a:rPr lang="en-US" sz="1600" b="1" dirty="0" smtClean="0">
                <a:latin typeface="+mn-lt"/>
              </a:rPr>
              <a:t>Information:</a:t>
            </a:r>
            <a:r>
              <a:rPr lang="en-US" sz="1600" dirty="0" smtClean="0">
                <a:latin typeface="+mn-lt"/>
              </a:rPr>
              <a:t>0796866976</a:t>
            </a:r>
            <a:endParaRPr lang="en-US" sz="1600" dirty="0">
              <a:latin typeface="+mn-lt"/>
            </a:endParaRPr>
          </a:p>
          <a:p>
            <a:pPr marL="0" lvl="0" indent="0">
              <a:buNone/>
            </a:pPr>
            <a:endParaRPr lang="en-US" sz="1600" dirty="0">
              <a:latin typeface="+mn-lt"/>
            </a:endParaRPr>
          </a:p>
          <a:p>
            <a:pPr marL="0" lvl="0" indent="0">
              <a:buNone/>
            </a:pPr>
            <a:r>
              <a:rPr lang="en-US" sz="1600" b="1" dirty="0">
                <a:latin typeface="+mn-lt"/>
              </a:rPr>
              <a:t>Name:</a:t>
            </a:r>
            <a:r>
              <a:rPr lang="en-US" sz="1600" dirty="0">
                <a:latin typeface="+mn-lt"/>
              </a:rPr>
              <a:t> </a:t>
            </a:r>
            <a:r>
              <a:rPr lang="en-US" sz="1600" dirty="0" smtClean="0">
                <a:latin typeface="+mn-lt"/>
              </a:rPr>
              <a:t>Derrick </a:t>
            </a:r>
            <a:r>
              <a:rPr lang="en-US" sz="1600" dirty="0" err="1" smtClean="0">
                <a:latin typeface="+mn-lt"/>
              </a:rPr>
              <a:t>Kiptoo</a:t>
            </a:r>
            <a:endParaRPr lang="en-US" sz="1600" dirty="0">
              <a:latin typeface="+mn-lt"/>
            </a:endParaRPr>
          </a:p>
          <a:p>
            <a:pPr marL="0" lvl="0" indent="0">
              <a:buNone/>
            </a:pPr>
            <a:r>
              <a:rPr lang="en-US" sz="1600" b="1" dirty="0">
                <a:latin typeface="+mn-lt"/>
              </a:rPr>
              <a:t>LinkedIn Profile: </a:t>
            </a:r>
            <a:r>
              <a:rPr lang="en-US" sz="1600" dirty="0">
                <a:latin typeface="+mn-lt"/>
                <a:hlinkClick r:id="rId3"/>
              </a:rPr>
              <a:t>https://</a:t>
            </a:r>
            <a:r>
              <a:rPr lang="en-US" sz="1600" dirty="0" smtClean="0">
                <a:latin typeface="+mn-lt"/>
                <a:hlinkClick r:id="rId3"/>
              </a:rPr>
              <a:t>github.com/Kip0010/Derrick</a:t>
            </a:r>
            <a:endParaRPr lang="en-US" sz="1600" dirty="0" smtClean="0">
              <a:latin typeface="+mn-lt"/>
            </a:endParaRPr>
          </a:p>
          <a:p>
            <a:pPr marL="0" lvl="0" indent="0">
              <a:buNone/>
            </a:pPr>
            <a:endParaRPr lang="en-US" sz="1600" dirty="0">
              <a:latin typeface="+mn-lt"/>
            </a:endParaRPr>
          </a:p>
          <a:p>
            <a:pPr marL="0" lvl="0" indent="0">
              <a:buNone/>
            </a:pPr>
            <a:r>
              <a:rPr lang="en-US" sz="1600" dirty="0">
                <a:latin typeface="+mn-lt"/>
              </a:rPr>
              <a:t>Feel free to connect with me on LinkedIn or reach out via email if you have any further questions or would like to discuss our recommendations in more detail.</a:t>
            </a:r>
          </a:p>
          <a:p>
            <a:pPr marL="0" lvl="0" indent="0">
              <a:buNone/>
            </a:pPr>
            <a:endParaRPr lang="en-US" sz="1600" dirty="0">
              <a:latin typeface="+mn-lt"/>
            </a:endParaRPr>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70</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67450" y="2513870"/>
            <a:ext cx="8229600" cy="519600"/>
          </a:xfrm>
        </p:spPr>
        <p:txBody>
          <a:bodyPr/>
          <a:lstStyle/>
          <a:p>
            <a:endParaRPr lang="en-US" sz="1200" dirty="0">
              <a:latin typeface="+mj-lt"/>
            </a:endParaRPr>
          </a:p>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Rectangle 3"/>
          <p:cNvSpPr/>
          <p:nvPr/>
        </p:nvSpPr>
        <p:spPr>
          <a:xfrm>
            <a:off x="222456" y="103043"/>
            <a:ext cx="2332690" cy="307777"/>
          </a:xfrm>
          <a:prstGeom prst="rect">
            <a:avLst/>
          </a:prstGeom>
        </p:spPr>
        <p:txBody>
          <a:bodyPr wrap="none">
            <a:spAutoFit/>
          </a:bodyPr>
          <a:lstStyle/>
          <a:p>
            <a:r>
              <a:rPr lang="en-US" b="1" dirty="0"/>
              <a:t>2</a:t>
            </a:r>
            <a:r>
              <a:rPr lang="en-US" dirty="0"/>
              <a:t>.</a:t>
            </a:r>
            <a:r>
              <a:rPr lang="en-US" b="1" dirty="0"/>
              <a:t> Popular Movie Genres:</a:t>
            </a:r>
          </a:p>
        </p:txBody>
      </p:sp>
      <p:sp>
        <p:nvSpPr>
          <p:cNvPr id="5" name="Rectangle 4"/>
          <p:cNvSpPr/>
          <p:nvPr/>
        </p:nvSpPr>
        <p:spPr>
          <a:xfrm>
            <a:off x="318599" y="479703"/>
            <a:ext cx="9213920" cy="430887"/>
          </a:xfrm>
          <a:prstGeom prst="rect">
            <a:avLst/>
          </a:prstGeom>
        </p:spPr>
        <p:txBody>
          <a:bodyPr wrap="square">
            <a:spAutoFit/>
          </a:bodyPr>
          <a:lstStyle/>
          <a:p>
            <a:r>
              <a:rPr lang="en-US" sz="1100" dirty="0">
                <a:latin typeface="+mj-lt"/>
              </a:rPr>
              <a:t>- We extract and visualize the most popular movie genres based on audience engagement from the </a:t>
            </a:r>
            <a:r>
              <a:rPr lang="en-US" sz="1100" dirty="0" err="1">
                <a:latin typeface="+mj-lt"/>
              </a:rPr>
              <a:t>tmdb</a:t>
            </a:r>
            <a:r>
              <a:rPr lang="en-US" sz="1100" dirty="0">
                <a:latin typeface="+mj-lt"/>
              </a:rPr>
              <a:t> dataset.</a:t>
            </a:r>
          </a:p>
          <a:p>
            <a:r>
              <a:rPr lang="en-US" sz="1100" dirty="0" smtClean="0">
                <a:latin typeface="+mj-lt"/>
              </a:rPr>
              <a:t>- Count </a:t>
            </a:r>
            <a:r>
              <a:rPr lang="en-US" sz="1100" dirty="0">
                <a:latin typeface="+mj-lt"/>
              </a:rPr>
              <a:t>the occurrences of each genre and plot a bar chart to visualize the </a:t>
            </a:r>
            <a:r>
              <a:rPr lang="en-US" sz="1100" dirty="0" smtClean="0">
                <a:latin typeface="+mj-lt"/>
              </a:rPr>
              <a:t>results.</a:t>
            </a:r>
            <a:endParaRPr lang="en-US" sz="11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90229"/>
            <a:ext cx="7941365" cy="4186932"/>
          </a:xfrm>
          <a:prstGeom prst="rect">
            <a:avLst/>
          </a:prstGeom>
        </p:spPr>
      </p:pic>
    </p:spTree>
    <p:extLst>
      <p:ext uri="{BB962C8B-B14F-4D97-AF65-F5344CB8AC3E}">
        <p14:creationId xmlns:p14="http://schemas.microsoft.com/office/powerpoint/2010/main" val="214005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8358" y="849796"/>
            <a:ext cx="8984972" cy="1303096"/>
          </a:xfrm>
        </p:spPr>
        <p:txBody>
          <a:bodyPr/>
          <a:lstStyle/>
          <a:p>
            <a:r>
              <a:rPr lang="en-US" sz="1600" dirty="0" smtClean="0"/>
              <a:t>-Certain </a:t>
            </a:r>
            <a:r>
              <a:rPr lang="en-US" sz="1600" dirty="0"/>
              <a:t>genres stand out as more prevalent or popular among filmmakers and </a:t>
            </a:r>
            <a:r>
              <a:rPr lang="en-US" sz="1600" dirty="0" smtClean="0"/>
              <a:t>audiences.</a:t>
            </a:r>
          </a:p>
          <a:p>
            <a:r>
              <a:rPr lang="en-US" sz="1600" dirty="0" smtClean="0"/>
              <a:t>-These </a:t>
            </a:r>
            <a:r>
              <a:rPr lang="en-US" sz="1600" dirty="0"/>
              <a:t>genres include Drama, Comedy, Thriller, Action, and Adventure, as evidenced by their </a:t>
            </a:r>
            <a:r>
              <a:rPr lang="en-US" sz="1600" dirty="0" smtClean="0"/>
              <a:t>higher counts </a:t>
            </a:r>
            <a:r>
              <a:rPr lang="en-US" sz="1600" dirty="0"/>
              <a:t>in the dataset.</a:t>
            </a:r>
            <a:endParaRPr lang="en-US" sz="16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Rectangle 3"/>
          <p:cNvSpPr/>
          <p:nvPr/>
        </p:nvSpPr>
        <p:spPr>
          <a:xfrm>
            <a:off x="402535" y="248479"/>
            <a:ext cx="1781179" cy="338554"/>
          </a:xfrm>
          <a:prstGeom prst="rect">
            <a:avLst/>
          </a:prstGeom>
        </p:spPr>
        <p:txBody>
          <a:bodyPr wrap="square">
            <a:spAutoFit/>
          </a:bodyPr>
          <a:lstStyle/>
          <a:p>
            <a:r>
              <a:rPr lang="en-US" sz="1600" b="1" dirty="0"/>
              <a:t>Conclusion;</a:t>
            </a:r>
          </a:p>
        </p:txBody>
      </p:sp>
    </p:spTree>
    <p:extLst>
      <p:ext uri="{BB962C8B-B14F-4D97-AF65-F5344CB8AC3E}">
        <p14:creationId xmlns:p14="http://schemas.microsoft.com/office/powerpoint/2010/main" val="300462924"/>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7236</Words>
  <Application>Microsoft Office PowerPoint</Application>
  <PresentationFormat>On-screen Show (16:9)</PresentationFormat>
  <Paragraphs>768</Paragraphs>
  <Slides>70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Raleway</vt:lpstr>
      <vt:lpstr>Wingdings</vt:lpstr>
      <vt:lpstr>Raleway SemiBold</vt:lpstr>
      <vt:lpstr>Barlow Light</vt:lpstr>
      <vt:lpstr>Barlow</vt:lpstr>
      <vt:lpstr>Calibri</vt:lpstr>
      <vt:lpstr>Söhne</vt:lpstr>
      <vt:lpstr>Gaoler template</vt:lpstr>
      <vt:lpstr>EXPLORING MOVIE INDUSTRY TRENDS FOR MICROSOFT’S NEW MOVIE STUDIO.   Leveraging Data Insights for Informed Decision Making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MOVIE INDUSTRY TRENDS FOR MICROSOFT’S NEW MOVIE STUDIO.   Leveraging Data Insights for Informed Decision Making</dc:title>
  <cp:lastModifiedBy>Windows User</cp:lastModifiedBy>
  <cp:revision>64</cp:revision>
  <dcterms:modified xsi:type="dcterms:W3CDTF">2024-03-21T21:30:01Z</dcterms:modified>
</cp:coreProperties>
</file>