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3C0FC">
              <a:alpha val="2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>
              <a:hueOff val="-136794"/>
              <a:satOff val="-2150"/>
              <a:lumOff val="15693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EA5CB">
              <a:alpha val="2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3">
              <a:alpha val="35000"/>
            </a:scheme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2D713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BF630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F242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-3175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1619250" y="660400"/>
            <a:ext cx="9758016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6718299" y="638919"/>
            <a:ext cx="5325770" cy="82169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52500" y="47625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231900" indent="-342900">
              <a:spcBef>
                <a:spcPts val="3200"/>
              </a:spcBef>
              <a:defRPr sz="2800"/>
            </a:lvl3pPr>
            <a:lvl4pPr marL="1676400" indent="-342900">
              <a:spcBef>
                <a:spcPts val="3200"/>
              </a:spcBef>
              <a:defRPr sz="2800"/>
            </a:lvl4pPr>
            <a:lvl5pPr marL="21209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6731000" y="49657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6731000" y="6350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9525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311798" y="925830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weatherforecastimage.pn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0" t="5630" r="0" b="5630"/>
          <a:stretch>
            <a:fillRect/>
          </a:stretch>
        </p:blipFill>
        <p:spPr>
          <a:xfrm>
            <a:off x="1619250" y="657878"/>
            <a:ext cx="9766350" cy="5910544"/>
          </a:xfrm>
          <a:prstGeom prst="rect">
            <a:avLst/>
          </a:prstGeom>
        </p:spPr>
      </p:pic>
      <p:sp>
        <p:nvSpPr>
          <p:cNvPr id="120" name="Shape 12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5000"/>
            </a:lvl1pPr>
          </a:lstStyle>
          <a:p>
            <a:pPr/>
            <a:r>
              <a:t>Data Exploration &amp; Visualisation</a:t>
            </a:r>
          </a:p>
        </p:txBody>
      </p:sp>
      <p:sp>
        <p:nvSpPr>
          <p:cNvPr id="121" name="Shape 12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Christine Ock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type="title"/>
          </p:nvPr>
        </p:nvSpPr>
        <p:spPr>
          <a:xfrm>
            <a:off x="723900" y="254000"/>
            <a:ext cx="11099800" cy="1719809"/>
          </a:xfrm>
          <a:prstGeom prst="rect">
            <a:avLst/>
          </a:prstGeom>
        </p:spPr>
        <p:txBody>
          <a:bodyPr/>
          <a:lstStyle>
            <a:lvl1pPr>
              <a:defRPr sz="5000"/>
            </a:lvl1pPr>
          </a:lstStyle>
          <a:p>
            <a:pPr/>
            <a:r>
              <a:t>Sunshine with Seasonal Granularities</a:t>
            </a:r>
          </a:p>
        </p:txBody>
      </p:sp>
      <p:pic>
        <p:nvPicPr>
          <p:cNvPr id="166" name="sunshine_seasonal_spring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02864" y="1622150"/>
            <a:ext cx="5062817" cy="3705773"/>
          </a:xfrm>
          <a:prstGeom prst="rect">
            <a:avLst/>
          </a:prstGeom>
          <a:ln w="12700">
            <a:miter lim="400000"/>
          </a:ln>
        </p:spPr>
      </p:pic>
      <p:sp>
        <p:nvSpPr>
          <p:cNvPr id="167" name="Shape 167"/>
          <p:cNvSpPr/>
          <p:nvPr/>
        </p:nvSpPr>
        <p:spPr>
          <a:xfrm>
            <a:off x="2770976" y="5327650"/>
            <a:ext cx="926593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/>
            </a:lvl1pPr>
          </a:lstStyle>
          <a:p>
            <a:pPr/>
            <a:r>
              <a:t>&lt;Spring&gt;</a:t>
            </a:r>
          </a:p>
        </p:txBody>
      </p:sp>
      <p:pic>
        <p:nvPicPr>
          <p:cNvPr id="168" name="sunshine_seasonal_summer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745765" y="1660431"/>
            <a:ext cx="5188872" cy="3629211"/>
          </a:xfrm>
          <a:prstGeom prst="rect">
            <a:avLst/>
          </a:prstGeom>
          <a:ln w="12700">
            <a:miter lim="400000"/>
          </a:ln>
        </p:spPr>
      </p:pic>
      <p:sp>
        <p:nvSpPr>
          <p:cNvPr id="169" name="Shape 169"/>
          <p:cNvSpPr/>
          <p:nvPr/>
        </p:nvSpPr>
        <p:spPr>
          <a:xfrm>
            <a:off x="8876639" y="5327650"/>
            <a:ext cx="1074802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/>
            </a:lvl1pPr>
          </a:lstStyle>
          <a:p>
            <a:pPr/>
            <a:r>
              <a:t>&lt;Summer&gt;</a:t>
            </a:r>
          </a:p>
        </p:txBody>
      </p:sp>
      <p:pic>
        <p:nvPicPr>
          <p:cNvPr id="170" name="sunshine_seasonal_autumn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97364" y="5796038"/>
            <a:ext cx="4799405" cy="3470124"/>
          </a:xfrm>
          <a:prstGeom prst="rect">
            <a:avLst/>
          </a:prstGeom>
          <a:ln w="12700">
            <a:miter lim="400000"/>
          </a:ln>
        </p:spPr>
      </p:pic>
      <p:sp>
        <p:nvSpPr>
          <p:cNvPr id="171" name="Shape 171"/>
          <p:cNvSpPr/>
          <p:nvPr/>
        </p:nvSpPr>
        <p:spPr>
          <a:xfrm>
            <a:off x="2685954" y="9283442"/>
            <a:ext cx="1022224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/>
            </a:lvl1pPr>
          </a:lstStyle>
          <a:p>
            <a:pPr/>
            <a:r>
              <a:t>&lt;Autumn&gt;</a:t>
            </a:r>
          </a:p>
        </p:txBody>
      </p:sp>
      <p:pic>
        <p:nvPicPr>
          <p:cNvPr id="172" name="sunshine_seasonal_winter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770775" y="5738846"/>
            <a:ext cx="5138852" cy="3463601"/>
          </a:xfrm>
          <a:prstGeom prst="rect">
            <a:avLst/>
          </a:prstGeom>
          <a:ln w="12700">
            <a:miter lim="400000"/>
          </a:ln>
        </p:spPr>
      </p:pic>
      <p:sp>
        <p:nvSpPr>
          <p:cNvPr id="173" name="Shape 173"/>
          <p:cNvSpPr/>
          <p:nvPr/>
        </p:nvSpPr>
        <p:spPr>
          <a:xfrm>
            <a:off x="8961221" y="9283442"/>
            <a:ext cx="905638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/>
            </a:lvl1pPr>
          </a:lstStyle>
          <a:p>
            <a:pPr/>
            <a:r>
              <a:t>&lt;Winter&gt;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5500"/>
            </a:lvl1pPr>
          </a:lstStyle>
          <a:p>
            <a:pPr/>
            <a:r>
              <a:t>Contents</a:t>
            </a:r>
          </a:p>
        </p:txBody>
      </p:sp>
      <p:sp>
        <p:nvSpPr>
          <p:cNvPr id="124" name="Shape 12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Analysis of Precipitation</a:t>
            </a:r>
          </a:p>
          <a:p>
            <a:pPr/>
            <a:r>
              <a:t>Koppen Climate Classification analysis</a:t>
            </a:r>
          </a:p>
          <a:p>
            <a:pPr/>
            <a:r>
              <a:t>Explore and Visualize Rainfall  and Sunshine with Folium Library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type="title"/>
          </p:nvPr>
        </p:nvSpPr>
        <p:spPr>
          <a:xfrm>
            <a:off x="952500" y="254000"/>
            <a:ext cx="11099800" cy="1272927"/>
          </a:xfrm>
          <a:prstGeom prst="rect">
            <a:avLst/>
          </a:prstGeom>
        </p:spPr>
        <p:txBody>
          <a:bodyPr/>
          <a:lstStyle>
            <a:lvl1pPr>
              <a:defRPr sz="5500"/>
            </a:lvl1pPr>
          </a:lstStyle>
          <a:p>
            <a:pPr/>
            <a:r>
              <a:t>Analysis of Precipitation</a:t>
            </a:r>
          </a:p>
        </p:txBody>
      </p:sp>
      <p:pic>
        <p:nvPicPr>
          <p:cNvPr id="127" name="Monthlyviz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361165"/>
            <a:ext cx="13004801" cy="6521285"/>
          </a:xfrm>
          <a:prstGeom prst="rect">
            <a:avLst/>
          </a:prstGeom>
          <a:ln w="12700">
            <a:miter lim="400000"/>
          </a:ln>
        </p:spPr>
      </p:pic>
      <p:sp>
        <p:nvSpPr>
          <p:cNvPr id="128" name="Shape 128"/>
          <p:cNvSpPr/>
          <p:nvPr/>
        </p:nvSpPr>
        <p:spPr>
          <a:xfrm>
            <a:off x="6038570" y="4470400"/>
            <a:ext cx="927660" cy="6477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/>
          </a:p>
        </p:txBody>
      </p:sp>
      <p:sp>
        <p:nvSpPr>
          <p:cNvPr id="129" name="Shape 129"/>
          <p:cNvSpPr/>
          <p:nvPr/>
        </p:nvSpPr>
        <p:spPr>
          <a:xfrm>
            <a:off x="2189352" y="7893049"/>
            <a:ext cx="8626095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300"/>
            </a:pPr>
            <a:r>
              <a:t>Percentage of days with precipitation and amount(mm) of rainfall</a:t>
            </a:r>
          </a:p>
          <a:p>
            <a:pPr>
              <a:defRPr sz="2300"/>
            </a:pPr>
            <a:r>
              <a:t>&lt; by Monthly&gt;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type="title"/>
          </p:nvPr>
        </p:nvSpPr>
        <p:spPr>
          <a:xfrm>
            <a:off x="952500" y="254000"/>
            <a:ext cx="11099800" cy="1420466"/>
          </a:xfrm>
          <a:prstGeom prst="rect">
            <a:avLst/>
          </a:prstGeom>
        </p:spPr>
        <p:txBody>
          <a:bodyPr/>
          <a:lstStyle>
            <a:lvl1pPr>
              <a:defRPr sz="5500"/>
            </a:lvl1pPr>
          </a:lstStyle>
          <a:p>
            <a:pPr/>
            <a:r>
              <a:t>Analysis of Precipitation</a:t>
            </a:r>
          </a:p>
        </p:txBody>
      </p:sp>
      <p:pic>
        <p:nvPicPr>
          <p:cNvPr id="132" name="weekly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76258" y="1422400"/>
            <a:ext cx="13157316" cy="6598295"/>
          </a:xfrm>
          <a:prstGeom prst="rect">
            <a:avLst/>
          </a:prstGeom>
          <a:ln w="12700">
            <a:miter lim="400000"/>
          </a:ln>
        </p:spPr>
      </p:pic>
      <p:sp>
        <p:nvSpPr>
          <p:cNvPr id="133" name="Shape 133"/>
          <p:cNvSpPr/>
          <p:nvPr/>
        </p:nvSpPr>
        <p:spPr>
          <a:xfrm>
            <a:off x="2189352" y="8178799"/>
            <a:ext cx="8626095" cy="1358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300"/>
            </a:pPr>
            <a:r>
              <a:t>Percentage of days with precipitation and amount(mm) of rainfall</a:t>
            </a:r>
          </a:p>
          <a:p>
            <a:pPr>
              <a:defRPr sz="2300"/>
            </a:pPr>
            <a:r>
              <a:t>&lt; by Weekly&gt;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KoppenClimateClassification.pn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0" t="4139" r="0" b="4139"/>
          <a:stretch>
            <a:fillRect/>
          </a:stretch>
        </p:blipFill>
        <p:spPr>
          <a:xfrm>
            <a:off x="6630524" y="651619"/>
            <a:ext cx="5780720" cy="8918824"/>
          </a:xfrm>
          <a:prstGeom prst="rect">
            <a:avLst/>
          </a:prstGeom>
        </p:spPr>
      </p:pic>
      <p:sp>
        <p:nvSpPr>
          <p:cNvPr id="136" name="Shape 136"/>
          <p:cNvSpPr/>
          <p:nvPr>
            <p:ph type="title"/>
          </p:nvPr>
        </p:nvSpPr>
        <p:spPr>
          <a:xfrm>
            <a:off x="952500" y="1658714"/>
            <a:ext cx="5334000" cy="1940372"/>
          </a:xfrm>
          <a:prstGeom prst="rect">
            <a:avLst/>
          </a:prstGeom>
        </p:spPr>
        <p:txBody>
          <a:bodyPr/>
          <a:lstStyle>
            <a:lvl1pPr>
              <a:defRPr sz="5500"/>
            </a:lvl1pPr>
          </a:lstStyle>
          <a:p>
            <a:pPr/>
            <a:r>
              <a:t>Koppen Climate Classification</a:t>
            </a:r>
          </a:p>
        </p:txBody>
      </p:sp>
      <p:sp>
        <p:nvSpPr>
          <p:cNvPr id="137" name="Shape 137"/>
          <p:cNvSpPr/>
          <p:nvPr>
            <p:ph type="body" sz="half" idx="1"/>
          </p:nvPr>
        </p:nvSpPr>
        <p:spPr>
          <a:xfrm>
            <a:off x="952500" y="3845768"/>
            <a:ext cx="5334000" cy="5031532"/>
          </a:xfrm>
          <a:prstGeom prst="rect">
            <a:avLst/>
          </a:prstGeom>
        </p:spPr>
        <p:txBody>
          <a:bodyPr/>
          <a:lstStyle/>
          <a:p>
            <a:pPr algn="l" defTabSz="531622">
              <a:defRPr sz="2912"/>
            </a:pPr>
            <a:r>
              <a:t>- Divides climate into </a:t>
            </a:r>
            <a:r>
              <a:rPr b="1" u="sng">
                <a:latin typeface="Helvetica"/>
                <a:ea typeface="Helvetica"/>
                <a:cs typeface="Helvetica"/>
                <a:sym typeface="Helvetica"/>
              </a:rPr>
              <a:t>5</a:t>
            </a:r>
            <a:r>
              <a:t> main climate groups with each group being divided again based on </a:t>
            </a:r>
            <a:r>
              <a:rPr b="1" u="sng">
                <a:latin typeface="Helvetica"/>
                <a:ea typeface="Helvetica"/>
                <a:cs typeface="Helvetica"/>
                <a:sym typeface="Helvetica"/>
              </a:rPr>
              <a:t>precipitation and temperature.</a:t>
            </a:r>
          </a:p>
          <a:p>
            <a:pPr algn="l" defTabSz="531622">
              <a:defRPr sz="2912"/>
            </a:pPr>
          </a:p>
          <a:p>
            <a:pPr algn="l" defTabSz="531622">
              <a:defRPr sz="2912"/>
            </a:pPr>
            <a:r>
              <a:t>- In Australia, there are 8 type of different climate group based on Koppen Climate Classification.</a:t>
            </a:r>
            <a:endParaRPr b="1" u="sng">
              <a:latin typeface="Helvetica"/>
              <a:ea typeface="Helvetica"/>
              <a:cs typeface="Helvetica"/>
              <a:sym typeface="Helvetica"/>
            </a:endParaRP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type="title"/>
          </p:nvPr>
        </p:nvSpPr>
        <p:spPr>
          <a:xfrm>
            <a:off x="952500" y="254000"/>
            <a:ext cx="11099800" cy="1612355"/>
          </a:xfrm>
          <a:prstGeom prst="rect">
            <a:avLst/>
          </a:prstGeom>
        </p:spPr>
        <p:txBody>
          <a:bodyPr/>
          <a:lstStyle>
            <a:lvl1pPr>
              <a:defRPr sz="5500"/>
            </a:lvl1pPr>
          </a:lstStyle>
          <a:p>
            <a:pPr/>
            <a:r>
              <a:t>Koppen Climate Classification</a:t>
            </a:r>
          </a:p>
        </p:txBody>
      </p:sp>
      <p:pic>
        <p:nvPicPr>
          <p:cNvPr id="140" name="koppanclimanteviz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4450" y="1457920"/>
            <a:ext cx="12915900" cy="80899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5500"/>
            </a:lvl1pPr>
          </a:lstStyle>
          <a:p>
            <a:pPr/>
            <a:r>
              <a:t>Analysis and Visualisations of Rainfall and Sunshine</a:t>
            </a:r>
          </a:p>
        </p:txBody>
      </p:sp>
      <p:sp>
        <p:nvSpPr>
          <p:cNvPr id="143" name="Shape 143"/>
          <p:cNvSpPr/>
          <p:nvPr>
            <p:ph type="body" idx="1"/>
          </p:nvPr>
        </p:nvSpPr>
        <p:spPr>
          <a:xfrm>
            <a:off x="774700" y="2676574"/>
            <a:ext cx="11099800" cy="6127652"/>
          </a:xfrm>
          <a:prstGeom prst="rect">
            <a:avLst/>
          </a:prstGeom>
        </p:spPr>
        <p:txBody>
          <a:bodyPr/>
          <a:lstStyle/>
          <a:p>
            <a:pPr marL="444500" indent="-444500">
              <a:defRPr sz="3200"/>
            </a:pPr>
            <a:r>
              <a:t>Folium Library : </a:t>
            </a:r>
            <a:br/>
            <a:r>
              <a:t>   - if the mean is far below the country’s average    </a:t>
            </a:r>
            <a:br/>
            <a:r>
              <a:t>   - if the mean is below the country’s average</a:t>
            </a:r>
            <a:br/>
            <a:r>
              <a:t>   - if the mean is above the country’s average</a:t>
            </a:r>
            <a:br/>
            <a:r>
              <a:t>   - if the mean is far above the country’s average                 </a:t>
            </a:r>
          </a:p>
        </p:txBody>
      </p:sp>
      <p:pic>
        <p:nvPicPr>
          <p:cNvPr id="144" name="Screen Shot 2022-10-13 at 11.49.2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391973" y="5179466"/>
            <a:ext cx="228601" cy="228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5" name="Screen Shot 2022-10-13 at 11.49.5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850635" y="5626100"/>
            <a:ext cx="254001" cy="2286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46" name="Screen Shot 2022-10-13 at 11.49.37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844285" y="6147055"/>
            <a:ext cx="266701" cy="228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7" name="Screen Shot 2022-10-13 at 11.50.11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0284023" y="6642496"/>
            <a:ext cx="241301" cy="228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type="title"/>
          </p:nvPr>
        </p:nvSpPr>
        <p:spPr>
          <a:xfrm>
            <a:off x="952500" y="965200"/>
            <a:ext cx="11099800" cy="1163588"/>
          </a:xfrm>
          <a:prstGeom prst="rect">
            <a:avLst/>
          </a:prstGeom>
        </p:spPr>
        <p:txBody>
          <a:bodyPr/>
          <a:lstStyle>
            <a:lvl1pPr defTabSz="484886">
              <a:defRPr sz="4565"/>
            </a:lvl1pPr>
          </a:lstStyle>
          <a:p>
            <a:pPr/>
            <a:r>
              <a:t>Rainfall and Sunshine by different location</a:t>
            </a:r>
          </a:p>
        </p:txBody>
      </p:sp>
      <p:pic>
        <p:nvPicPr>
          <p:cNvPr id="150" name="rainfall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87114" y="2897509"/>
            <a:ext cx="5883772" cy="4314182"/>
          </a:xfrm>
          <a:prstGeom prst="rect">
            <a:avLst/>
          </a:prstGeom>
          <a:ln w="12700">
            <a:miter lim="400000"/>
          </a:ln>
        </p:spPr>
      </p:pic>
      <p:pic>
        <p:nvPicPr>
          <p:cNvPr id="151" name="sunshine_regional_viz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610970" y="2897509"/>
            <a:ext cx="5804221" cy="4314182"/>
          </a:xfrm>
          <a:prstGeom prst="rect">
            <a:avLst/>
          </a:prstGeom>
          <a:ln w="12700">
            <a:miter lim="400000"/>
          </a:ln>
        </p:spPr>
      </p:pic>
      <p:sp>
        <p:nvSpPr>
          <p:cNvPr id="152" name="Shape 152"/>
          <p:cNvSpPr/>
          <p:nvPr/>
        </p:nvSpPr>
        <p:spPr>
          <a:xfrm>
            <a:off x="437305" y="7662910"/>
            <a:ext cx="5983390" cy="4064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000"/>
            </a:pPr>
            <a:r>
              <a:t>&lt;Heatmap of the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Rainfall </a:t>
            </a:r>
            <a:r>
              <a:t>based on whole dataset&gt;</a:t>
            </a:r>
          </a:p>
        </p:txBody>
      </p:sp>
      <p:sp>
        <p:nvSpPr>
          <p:cNvPr id="153" name="Shape 153"/>
          <p:cNvSpPr/>
          <p:nvPr/>
        </p:nvSpPr>
        <p:spPr>
          <a:xfrm>
            <a:off x="6560903" y="7662910"/>
            <a:ext cx="6209155" cy="4064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000"/>
            </a:pPr>
            <a:r>
              <a:t>&lt;Heatmap of the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Sunshine</a:t>
            </a:r>
            <a:r>
              <a:t> based on whole dataset&gt;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type="title"/>
          </p:nvPr>
        </p:nvSpPr>
        <p:spPr>
          <a:xfrm>
            <a:off x="952500" y="254000"/>
            <a:ext cx="11099800" cy="1055936"/>
          </a:xfrm>
          <a:prstGeom prst="rect">
            <a:avLst/>
          </a:prstGeom>
        </p:spPr>
        <p:txBody>
          <a:bodyPr/>
          <a:lstStyle>
            <a:lvl1pPr>
              <a:defRPr sz="5500"/>
            </a:lvl1pPr>
          </a:lstStyle>
          <a:p>
            <a:pPr/>
            <a:r>
              <a:t>Rainfall with Seasonal Granularities</a:t>
            </a:r>
          </a:p>
        </p:txBody>
      </p:sp>
      <p:pic>
        <p:nvPicPr>
          <p:cNvPr id="156" name="rainfall_spring_viz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50192" y="1275308"/>
            <a:ext cx="5065080" cy="3709532"/>
          </a:xfrm>
          <a:prstGeom prst="rect">
            <a:avLst/>
          </a:prstGeom>
          <a:ln w="12700">
            <a:miter lim="400000"/>
          </a:ln>
        </p:spPr>
      </p:pic>
      <p:sp>
        <p:nvSpPr>
          <p:cNvPr id="157" name="Shape 157"/>
          <p:cNvSpPr/>
          <p:nvPr/>
        </p:nvSpPr>
        <p:spPr>
          <a:xfrm>
            <a:off x="2819435" y="5048250"/>
            <a:ext cx="926593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/>
            </a:lvl1pPr>
          </a:lstStyle>
          <a:p>
            <a:pPr/>
            <a:r>
              <a:t>&lt;Spring&gt;</a:t>
            </a:r>
          </a:p>
        </p:txBody>
      </p:sp>
      <p:pic>
        <p:nvPicPr>
          <p:cNvPr id="158" name="Screen Shot 2022-10-13 at 12.10.58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738813" y="1275308"/>
            <a:ext cx="5343969" cy="3709532"/>
          </a:xfrm>
          <a:prstGeom prst="rect">
            <a:avLst/>
          </a:prstGeom>
          <a:ln w="12700">
            <a:miter lim="400000"/>
          </a:ln>
        </p:spPr>
      </p:pic>
      <p:sp>
        <p:nvSpPr>
          <p:cNvPr id="159" name="Shape 159"/>
          <p:cNvSpPr/>
          <p:nvPr/>
        </p:nvSpPr>
        <p:spPr>
          <a:xfrm>
            <a:off x="9051099" y="5048250"/>
            <a:ext cx="1074802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/>
            </a:lvl1pPr>
          </a:lstStyle>
          <a:p>
            <a:pPr/>
            <a:r>
              <a:t>&lt;Summer&gt;</a:t>
            </a:r>
          </a:p>
        </p:txBody>
      </p:sp>
      <p:pic>
        <p:nvPicPr>
          <p:cNvPr id="160" name="rainfall_seasonal_automn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50192" y="5441860"/>
            <a:ext cx="5065080" cy="3740482"/>
          </a:xfrm>
          <a:prstGeom prst="rect">
            <a:avLst/>
          </a:prstGeom>
          <a:ln w="12700">
            <a:miter lim="400000"/>
          </a:ln>
        </p:spPr>
      </p:pic>
      <p:sp>
        <p:nvSpPr>
          <p:cNvPr id="161" name="Shape 161"/>
          <p:cNvSpPr/>
          <p:nvPr/>
        </p:nvSpPr>
        <p:spPr>
          <a:xfrm>
            <a:off x="2625788" y="9245752"/>
            <a:ext cx="1022224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/>
            </a:lvl1pPr>
          </a:lstStyle>
          <a:p>
            <a:pPr/>
            <a:r>
              <a:t>&lt;Autumn&gt;</a:t>
            </a:r>
          </a:p>
        </p:txBody>
      </p:sp>
      <p:pic>
        <p:nvPicPr>
          <p:cNvPr id="162" name="sunshine_seasonal_spring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876822" y="5441860"/>
            <a:ext cx="5067952" cy="3709532"/>
          </a:xfrm>
          <a:prstGeom prst="rect">
            <a:avLst/>
          </a:prstGeom>
          <a:ln w="12700">
            <a:miter lim="400000"/>
          </a:ln>
        </p:spPr>
      </p:pic>
      <p:sp>
        <p:nvSpPr>
          <p:cNvPr id="163" name="Shape 163"/>
          <p:cNvSpPr/>
          <p:nvPr/>
        </p:nvSpPr>
        <p:spPr>
          <a:xfrm>
            <a:off x="8957979" y="9245752"/>
            <a:ext cx="905638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/>
            </a:lvl1pPr>
          </a:lstStyle>
          <a:p>
            <a:pPr/>
            <a:r>
              <a:t>&lt;Winter&gt;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