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8"/>
            <a:ext cx="5325771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2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5630" r="0" b="5630"/>
          <a:stretch>
            <a:fillRect/>
          </a:stretch>
        </p:blipFill>
        <p:spPr>
          <a:xfrm>
            <a:off x="1619250" y="657877"/>
            <a:ext cx="9766351" cy="5910545"/>
          </a:xfrm>
          <a:prstGeom prst="rect">
            <a:avLst/>
          </a:prstGeom>
        </p:spPr>
      </p:pic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Data Exploration &amp; Visualisation</a:t>
            </a:r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Christine Ock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Analysis and Visualisations of Rainfall and Sunshine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774700" y="2676574"/>
            <a:ext cx="11099800" cy="6127652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Folium Library : </a:t>
            </a:r>
            <a:br/>
            <a:r>
              <a:t>   - if the mean is far below the country’s average    </a:t>
            </a:r>
            <a:br/>
            <a:r>
              <a:t>   - if the mean is below the country’s average</a:t>
            </a:r>
            <a:br/>
            <a:r>
              <a:t>   - if the mean is above the country’s average</a:t>
            </a:r>
            <a:br/>
            <a:r>
              <a:t>   - if the mean is far above the country’s average                 </a:t>
            </a:r>
          </a:p>
        </p:txBody>
      </p:sp>
      <p:pic>
        <p:nvPicPr>
          <p:cNvPr id="156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91972" y="5179466"/>
            <a:ext cx="228602" cy="228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50635" y="5626100"/>
            <a:ext cx="25400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44285" y="6147055"/>
            <a:ext cx="266702" cy="228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1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84022" y="6642496"/>
            <a:ext cx="241302" cy="228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952500" y="965200"/>
            <a:ext cx="11099800" cy="1163588"/>
          </a:xfrm>
          <a:prstGeom prst="rect">
            <a:avLst/>
          </a:prstGeom>
        </p:spPr>
        <p:txBody>
          <a:bodyPr/>
          <a:lstStyle>
            <a:lvl1pPr defTabSz="484886">
              <a:defRPr sz="4500"/>
            </a:lvl1pPr>
          </a:lstStyle>
          <a:p>
            <a:pPr/>
            <a:r>
              <a:t>Rainfall and Sunshine by different location</a:t>
            </a:r>
          </a:p>
        </p:txBody>
      </p:sp>
      <p:pic>
        <p:nvPicPr>
          <p:cNvPr id="162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114" y="2897508"/>
            <a:ext cx="5883772" cy="4314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0970" y="2897508"/>
            <a:ext cx="5804222" cy="4314184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437304" y="7662909"/>
            <a:ext cx="5983390" cy="40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&lt;Heatmap of the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Rainfall </a:t>
            </a:r>
            <a:r>
              <a:t>based on whole dataset&gt;</a:t>
            </a:r>
          </a:p>
        </p:txBody>
      </p:sp>
      <p:sp>
        <p:nvSpPr>
          <p:cNvPr id="165" name="Shape 165"/>
          <p:cNvSpPr/>
          <p:nvPr/>
        </p:nvSpPr>
        <p:spPr>
          <a:xfrm>
            <a:off x="6560902" y="7662909"/>
            <a:ext cx="6209155" cy="40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&lt;Heatmap of the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Sunshine</a:t>
            </a:r>
            <a:r>
              <a:t> based on whole dataset&gt;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952500" y="253999"/>
            <a:ext cx="11099800" cy="1055938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Rainfall with Seasonal Granularities</a:t>
            </a:r>
          </a:p>
        </p:txBody>
      </p:sp>
      <p:pic>
        <p:nvPicPr>
          <p:cNvPr id="168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191" y="1275308"/>
            <a:ext cx="5065081" cy="3709533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2819435" y="5048250"/>
            <a:ext cx="92659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&lt;Spring&gt;</a:t>
            </a:r>
          </a:p>
        </p:txBody>
      </p:sp>
      <p:pic>
        <p:nvPicPr>
          <p:cNvPr id="170" name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8812" y="1275308"/>
            <a:ext cx="5343970" cy="3709533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9051098" y="5048250"/>
            <a:ext cx="107480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&lt;Summer&gt;</a:t>
            </a:r>
          </a:p>
        </p:txBody>
      </p:sp>
      <p:pic>
        <p:nvPicPr>
          <p:cNvPr id="172" name="image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0191" y="5441860"/>
            <a:ext cx="5065081" cy="37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2625787" y="9245751"/>
            <a:ext cx="102222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&lt;Autumn&gt;</a:t>
            </a:r>
          </a:p>
        </p:txBody>
      </p:sp>
      <p:pic>
        <p:nvPicPr>
          <p:cNvPr id="174" name="image1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76822" y="5441860"/>
            <a:ext cx="5067953" cy="3709533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8957978" y="9245751"/>
            <a:ext cx="9056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&lt;Winter&gt;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723900" y="254000"/>
            <a:ext cx="11099800" cy="1719809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Sunshine with Seasonal Granularities</a:t>
            </a:r>
          </a:p>
        </p:txBody>
      </p:sp>
      <p:pic>
        <p:nvPicPr>
          <p:cNvPr id="178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863" y="1622150"/>
            <a:ext cx="5062818" cy="3705774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2770976" y="5327650"/>
            <a:ext cx="92659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&lt;Spring&gt;</a:t>
            </a:r>
          </a:p>
        </p:txBody>
      </p:sp>
      <p:pic>
        <p:nvPicPr>
          <p:cNvPr id="180" name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5764" y="1660431"/>
            <a:ext cx="5188874" cy="3629212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8876638" y="5327650"/>
            <a:ext cx="107480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&lt;Summer&gt;</a:t>
            </a:r>
          </a:p>
        </p:txBody>
      </p:sp>
      <p:pic>
        <p:nvPicPr>
          <p:cNvPr id="182" name="image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7364" y="5796038"/>
            <a:ext cx="4799406" cy="3470124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2685954" y="9283441"/>
            <a:ext cx="102222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&lt;Autumn&gt;</a:t>
            </a:r>
          </a:p>
        </p:txBody>
      </p:sp>
      <p:pic>
        <p:nvPicPr>
          <p:cNvPr id="184" name="image1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70775" y="5738845"/>
            <a:ext cx="5138852" cy="3463602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8961221" y="9283441"/>
            <a:ext cx="9056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&lt;Winter&gt;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Contents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  <a:p>
            <a:pPr/>
            <a:r>
              <a:t>Analysis of Precipitation</a:t>
            </a:r>
          </a:p>
          <a:p>
            <a:pPr/>
            <a:r>
              <a:t>Koppen Climate Classification analysis</a:t>
            </a:r>
          </a:p>
          <a:p>
            <a:pPr/>
            <a:r>
              <a:t>Explore and Visualize Rainfall  and Sunshine with Folium Library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Franc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4416" y="1670564"/>
            <a:ext cx="7162156" cy="39991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ntro_viz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88211" y="-36463"/>
            <a:ext cx="8375519" cy="37623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robertFitz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1569" y="4540250"/>
            <a:ext cx="2908301" cy="3771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20centuryweath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63737" y="5633588"/>
            <a:ext cx="8782130" cy="41509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952500" y="952500"/>
            <a:ext cx="11099800" cy="1219052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Objective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952500" y="1925587"/>
            <a:ext cx="11099800" cy="6951713"/>
          </a:xfrm>
          <a:prstGeom prst="rect">
            <a:avLst/>
          </a:prstGeom>
        </p:spPr>
        <p:txBody>
          <a:bodyPr/>
          <a:lstStyle/>
          <a:p>
            <a:pPr/>
            <a:r>
              <a:t>Predict whether it will rain or now on the next day</a:t>
            </a:r>
          </a:p>
          <a:p>
            <a:pPr/>
            <a:r>
              <a:t>Method: 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952500" y="254000"/>
            <a:ext cx="11099800" cy="126662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Dataset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952500" y="1847651"/>
            <a:ext cx="11099800" cy="702964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6" name="Datas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499" y="1682471"/>
            <a:ext cx="5801421" cy="736001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6536054" y="2060475"/>
            <a:ext cx="541909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>
                <a:solidFill>
                  <a:srgbClr val="FFFFFF"/>
                </a:solidFill>
              </a:defRPr>
            </a:pPr>
            <a:r>
              <a:t>-Target Variable: RainTomorrow (Y/N)</a:t>
            </a:r>
          </a:p>
          <a:p>
            <a:pPr>
              <a:defRPr sz="2500">
                <a:solidFill>
                  <a:srgbClr val="FFFFFF"/>
                </a:solidFill>
              </a:defRPr>
            </a:pPr>
          </a:p>
          <a:p>
            <a:pPr marL="250657" indent="-250657" algn="l">
              <a:buSzPct val="100000"/>
              <a:buChar char="-"/>
              <a:defRPr sz="2500">
                <a:solidFill>
                  <a:srgbClr val="FFFFFF"/>
                </a:solidFill>
              </a:defRPr>
            </a:pPr>
            <a:r>
              <a:t>22 Feature Variable</a:t>
            </a:r>
            <a:br/>
            <a:r>
              <a:t>A. 16 Quantitative variable</a:t>
            </a:r>
          </a:p>
          <a:p>
            <a:pPr algn="l">
              <a:defRPr sz="2500">
                <a:solidFill>
                  <a:srgbClr val="FFFFFF"/>
                </a:solidFill>
              </a:defRPr>
            </a:pPr>
            <a:r>
              <a:t>   B.   6 Qualitative variable</a:t>
            </a:r>
          </a:p>
          <a:p>
            <a:pPr algn="l">
              <a:defRPr sz="2500">
                <a:solidFill>
                  <a:srgbClr val="FFFFFF"/>
                </a:solidFill>
              </a:defRPr>
            </a:pPr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952500" y="254000"/>
            <a:ext cx="11099800" cy="127292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Analysis of Precipitation</a:t>
            </a:r>
          </a:p>
        </p:txBody>
      </p:sp>
      <p:pic>
        <p:nvPicPr>
          <p:cNvPr id="14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61164"/>
            <a:ext cx="13004802" cy="652128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2189352" y="8070849"/>
            <a:ext cx="86260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>
                <a:solidFill>
                  <a:srgbClr val="FFFFFF"/>
                </a:solidFill>
              </a:defRPr>
            </a:pPr>
            <a:r>
              <a:t>Percentage of days with precipitation and amount(mm) of rainfall</a:t>
            </a:r>
          </a:p>
          <a:p>
            <a:pPr>
              <a:defRPr sz="2300">
                <a:solidFill>
                  <a:srgbClr val="FFFFFF"/>
                </a:solidFill>
              </a:defRPr>
            </a:pPr>
            <a:r>
              <a:t>&lt; by Monthly&gt;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952500" y="253999"/>
            <a:ext cx="11099800" cy="1420468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Analysis of Precipitation</a:t>
            </a:r>
          </a:p>
        </p:txBody>
      </p:sp>
      <p:pic>
        <p:nvPicPr>
          <p:cNvPr id="144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6259" y="1422400"/>
            <a:ext cx="13157318" cy="6598295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2189352" y="8451849"/>
            <a:ext cx="86260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>
                <a:solidFill>
                  <a:srgbClr val="FFFFFF"/>
                </a:solidFill>
              </a:defRPr>
            </a:pPr>
            <a:r>
              <a:t>Percentage of days with precipitation and amount(mm) of rainfall</a:t>
            </a:r>
          </a:p>
          <a:p>
            <a:pPr>
              <a:defRPr sz="2300">
                <a:solidFill>
                  <a:srgbClr val="FFFFFF"/>
                </a:solidFill>
              </a:defRPr>
            </a:pPr>
            <a:r>
              <a:t>&lt; by Weekly&gt;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5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4139" r="0" b="4139"/>
          <a:stretch>
            <a:fillRect/>
          </a:stretch>
        </p:blipFill>
        <p:spPr>
          <a:xfrm>
            <a:off x="6630523" y="651619"/>
            <a:ext cx="5780721" cy="8918824"/>
          </a:xfrm>
          <a:prstGeom prst="rect">
            <a:avLst/>
          </a:prstGeom>
        </p:spPr>
      </p:pic>
      <p:sp>
        <p:nvSpPr>
          <p:cNvPr id="148" name="Shape 148"/>
          <p:cNvSpPr/>
          <p:nvPr>
            <p:ph type="title"/>
          </p:nvPr>
        </p:nvSpPr>
        <p:spPr>
          <a:xfrm>
            <a:off x="952500" y="1658714"/>
            <a:ext cx="5334000" cy="1940373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Koppen Climate Classification</a:t>
            </a:r>
          </a:p>
        </p:txBody>
      </p:sp>
      <p:sp>
        <p:nvSpPr>
          <p:cNvPr id="149" name="Shape 149"/>
          <p:cNvSpPr/>
          <p:nvPr>
            <p:ph type="body" sz="half" idx="1"/>
          </p:nvPr>
        </p:nvSpPr>
        <p:spPr>
          <a:xfrm>
            <a:off x="952500" y="3845767"/>
            <a:ext cx="5334000" cy="5031533"/>
          </a:xfrm>
          <a:prstGeom prst="rect">
            <a:avLst/>
          </a:prstGeom>
        </p:spPr>
        <p:txBody>
          <a:bodyPr/>
          <a:lstStyle/>
          <a:p>
            <a:pPr algn="l" defTabSz="531622">
              <a:defRPr sz="2900"/>
            </a:pPr>
            <a:r>
              <a:t>- Divides climate into </a:t>
            </a:r>
            <a:r>
              <a:rPr b="1" u="sng">
                <a:latin typeface="+mn-lt"/>
                <a:ea typeface="+mn-ea"/>
                <a:cs typeface="+mn-cs"/>
                <a:sym typeface="Helvetica"/>
              </a:rPr>
              <a:t>5</a:t>
            </a:r>
            <a:r>
              <a:t> main climate groups with each group being divided again based on </a:t>
            </a:r>
            <a:r>
              <a:rPr b="1" u="sng">
                <a:latin typeface="+mn-lt"/>
                <a:ea typeface="+mn-ea"/>
                <a:cs typeface="+mn-cs"/>
                <a:sym typeface="Helvetica"/>
              </a:rPr>
              <a:t>precipitation and temperature.</a:t>
            </a:r>
          </a:p>
          <a:p>
            <a:pPr algn="l" defTabSz="531622">
              <a:defRPr sz="2900"/>
            </a:pPr>
          </a:p>
          <a:p>
            <a:pPr algn="l" defTabSz="531622">
              <a:defRPr sz="2900"/>
            </a:pPr>
            <a:r>
              <a:t>- In Australia, there are 8 type of different climate group based on Koppen Climate Classification.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952500" y="253999"/>
            <a:ext cx="11099800" cy="161235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Koppen Climate Classification</a:t>
            </a:r>
          </a:p>
        </p:txBody>
      </p:sp>
      <p:pic>
        <p:nvPicPr>
          <p:cNvPr id="152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" y="1457920"/>
            <a:ext cx="12915900" cy="808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