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66" r:id="rId3"/>
    <p:sldId id="267" r:id="rId4"/>
    <p:sldId id="269" r:id="rId5"/>
    <p:sldId id="275" r:id="rId6"/>
    <p:sldId id="276" r:id="rId7"/>
    <p:sldId id="311" r:id="rId8"/>
    <p:sldId id="273" r:id="rId9"/>
    <p:sldId id="274" r:id="rId10"/>
    <p:sldId id="304" r:id="rId11"/>
    <p:sldId id="277" r:id="rId12"/>
    <p:sldId id="279" r:id="rId13"/>
    <p:sldId id="278" r:id="rId14"/>
    <p:sldId id="280" r:id="rId15"/>
    <p:sldId id="28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8F9"/>
    <a:srgbClr val="53CFFD"/>
    <a:srgbClr val="FFFFFF"/>
    <a:srgbClr val="4F81BD"/>
    <a:srgbClr val="4C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54BB-BA09-4D8B-B707-C94D02197EF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7226-CD35-4935-940B-8C52E493B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6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6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8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5/24/2023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45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5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49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5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57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56.png"/><Relationship Id="rId31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9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6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1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60.png"/><Relationship Id="rId31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63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32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32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5.png"/><Relationship Id="rId28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4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3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4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3540" y="1429086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654208" y="3866786"/>
            <a:ext cx="220197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000" kern="0" spc="-133" dirty="0">
                <a:solidFill>
                  <a:srgbClr val="4C50BB"/>
                </a:solidFill>
                <a:latin typeface="Cafe24 Ssurround" pitchFamily="34" charset="0"/>
                <a:cs typeface="Cafe24 Ssurround" pitchFamily="34" charset="0"/>
              </a:rPr>
              <a:t>분석 이유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934376" y="4273898"/>
            <a:ext cx="9842170" cy="348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1667" kern="0" spc="-133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작성 필요</a:t>
            </a:r>
            <a:endParaRPr lang="en-US" sz="12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70454" y="1912543"/>
            <a:ext cx="29576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000" kern="0" spc="-133" dirty="0" smtClean="0">
                <a:solidFill>
                  <a:srgbClr val="4C50BB"/>
                </a:solidFill>
                <a:latin typeface="Cafe24 Ssurround" pitchFamily="34" charset="0"/>
                <a:cs typeface="Cafe24 Ssurround" pitchFamily="34" charset="0"/>
              </a:rPr>
              <a:t>프로젝트 </a:t>
            </a:r>
            <a:r>
              <a:rPr lang="en-US" sz="2000" kern="0" spc="-133" dirty="0">
                <a:solidFill>
                  <a:srgbClr val="4C50BB"/>
                </a:solidFill>
                <a:latin typeface="Cafe24 Ssurround" pitchFamily="34" charset="0"/>
                <a:cs typeface="Cafe24 Ssurround" pitchFamily="34" charset="0"/>
              </a:rPr>
              <a:t>주제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44961" y="2392452"/>
            <a:ext cx="8033857" cy="13750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defTabSz="609630" latinLnBrk="0">
              <a:buFontTx/>
              <a:buChar char="-"/>
            </a:pPr>
            <a:r>
              <a:rPr lang="en-US" sz="1667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디스플레이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의 주요 부품인 반도체</a:t>
            </a:r>
            <a:endParaRPr lang="en-US" altLang="ko-KR" sz="1667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반도체 생산 공정 </a:t>
            </a:r>
            <a:r>
              <a:rPr lang="en-US" altLang="ko-KR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&amp;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667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웨이퍼 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 </a:t>
            </a:r>
            <a:r>
              <a:rPr lang="ko-KR" altLang="en-US" sz="1667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데이터 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분석 </a:t>
            </a:r>
            <a:endParaRPr lang="en-US" altLang="ko-KR" sz="1667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분석 결과를 통해 </a:t>
            </a:r>
            <a:r>
              <a:rPr lang="ko-KR" altLang="en-US" sz="1667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센서값과</a:t>
            </a:r>
            <a:r>
              <a:rPr lang="en-US" altLang="ko-KR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 간 관계 파악</a:t>
            </a:r>
            <a:endParaRPr lang="en-US" altLang="ko-KR" sz="1667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sz="1667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머신러닝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모델로 예측모델을 생성</a:t>
            </a:r>
            <a:endParaRPr lang="en-US" altLang="ko-KR" sz="1667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sz="1667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예지정비</a:t>
            </a:r>
            <a:r>
              <a:rPr lang="en-US" altLang="ko-KR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ko-KR" altLang="en-US" sz="1667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예측을 통한 반도체 공정의 효율 및 수율 상승 </a:t>
            </a:r>
            <a:endParaRPr lang="en-US" sz="12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프로젝트 개요</a:t>
            </a:r>
            <a:endParaRPr lang="en-US" sz="1200" dirty="0">
              <a:latin typeface="Calibri"/>
            </a:endParaRPr>
          </a:p>
        </p:txBody>
      </p: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60" name="Object 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9" name="Object 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507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62" name="Object 162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64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65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80" name="Object 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66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79" name="Object 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67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78" name="Object 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68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77" name="Object 1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6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76" name="Object 1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7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75" name="Object 1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71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72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74" name="Object 22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73" name="Object 2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7" y="1650699"/>
            <a:ext cx="5725934" cy="3472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75121" y="5253884"/>
            <a:ext cx="16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혼동행렬</a:t>
            </a:r>
            <a:endParaRPr lang="ko-KR" altLang="en-US" b="1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4309" y="1609388"/>
            <a:ext cx="51768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모델의 성능을 평가할 때 사용되는 지표</a:t>
            </a:r>
            <a:endParaRPr lang="en-US" altLang="ko-KR" b="1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예측값이</a:t>
            </a:r>
            <a:r>
              <a:rPr lang="ko-KR" altLang="en-US" b="1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실제 </a:t>
            </a:r>
            <a:r>
              <a:rPr lang="ko-KR" altLang="en-US" b="1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관측값을</a:t>
            </a:r>
            <a:r>
              <a:rPr lang="ko-KR" altLang="en-US" b="1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얼마나 정확히 예측했는지 보여주는 행렬</a:t>
            </a:r>
            <a:endParaRPr lang="en-US" altLang="ko-KR" b="1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TP(True Positive) : </a:t>
            </a:r>
            <a:r>
              <a:rPr lang="ko-KR" altLang="en-US" sz="1600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참긍정</a:t>
            </a: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ko-KR" altLang="en-US" sz="1600" b="1" u="sng" dirty="0" smtClean="0">
                <a:solidFill>
                  <a:srgbClr val="0070C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정상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이라고 예측한 </a:t>
            </a:r>
            <a:r>
              <a:rPr lang="en-US" altLang="ko-KR" sz="1600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부품이 실제로 </a:t>
            </a:r>
            <a:r>
              <a:rPr lang="ko-KR" altLang="en-US" sz="1600" b="1" u="sng" dirty="0" smtClean="0">
                <a:solidFill>
                  <a:srgbClr val="0070C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정상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판정을 받은 경우</a:t>
            </a:r>
            <a:endParaRPr lang="en-US" altLang="ko-KR" sz="16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TN(True Negative) : </a:t>
            </a:r>
            <a:r>
              <a:rPr lang="ko-KR" altLang="en-US" sz="1600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참부정</a:t>
            </a: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이라고 예측한 부품이 실제로 </a:t>
            </a:r>
            <a:r>
              <a:rPr lang="ko-KR" altLang="en-US" sz="1600" b="1" u="sng" dirty="0" smtClean="0">
                <a:solidFill>
                  <a:srgbClr val="0070C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정상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판정을 받은 경우</a:t>
            </a:r>
            <a:endParaRPr lang="en-US" altLang="ko-KR" sz="16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FP(False Positive) : </a:t>
            </a:r>
            <a:r>
              <a:rPr lang="ko-KR" altLang="en-US" sz="1600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거짓긍정</a:t>
            </a: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ko-KR" altLang="en-US" sz="1600" b="1" u="sng" dirty="0" smtClean="0">
                <a:solidFill>
                  <a:srgbClr val="0070C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정상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이라고 예측한 부품이 실제로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판정을 받은 경우</a:t>
            </a:r>
            <a:endParaRPr lang="en-US" altLang="ko-KR" sz="16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FN(False Negative) : </a:t>
            </a:r>
            <a:r>
              <a:rPr lang="ko-KR" altLang="en-US" sz="1600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거짓부정</a:t>
            </a:r>
            <a:r>
              <a:rPr lang="en-US" altLang="ko-KR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이라고 예측한 부품이 실제로 </a:t>
            </a:r>
            <a:r>
              <a:rPr lang="ko-KR" altLang="en-US" sz="1600" b="1" u="sng" dirty="0" smtClean="0">
                <a:solidFill>
                  <a:srgbClr val="FF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</a:t>
            </a:r>
            <a:r>
              <a:rPr lang="ko-KR" altLang="en-US" sz="16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판정을 받은 경우</a:t>
            </a:r>
            <a:endParaRPr lang="ko-KR" altLang="en-US" sz="1600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437883" y="1503580"/>
            <a:ext cx="3477843" cy="3303951"/>
            <a:chOff x="656824" y="2255370"/>
            <a:chExt cx="5216764" cy="4955926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6824" y="2255370"/>
              <a:ext cx="5216764" cy="4955926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4206384" y="1509035"/>
            <a:ext cx="3225040" cy="3303951"/>
            <a:chOff x="6375917" y="2255370"/>
            <a:chExt cx="4837560" cy="4955926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75917" y="2255370"/>
              <a:ext cx="4837560" cy="4955926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8003295" y="1530602"/>
            <a:ext cx="3118715" cy="2886986"/>
            <a:chOff x="11993660" y="2255370"/>
            <a:chExt cx="4678073" cy="4324439"/>
          </a:xfrm>
        </p:grpSpPr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93660" y="2255370"/>
              <a:ext cx="4678073" cy="4324439"/>
            </a:xfrm>
            <a:prstGeom prst="rect">
              <a:avLst/>
            </a:prstGeom>
          </p:spPr>
        </p:pic>
      </p:grpSp>
      <p:sp>
        <p:nvSpPr>
          <p:cNvPr id="164" name="Object 164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36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7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60" name="Object 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9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9" name="Object 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40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7" name="Object 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42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6" name="Object 1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43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4" name="Object 1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5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53" name="Object 1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7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9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52" name="Object 2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50" name="Object 2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sp>
        <p:nvSpPr>
          <p:cNvPr id="116" name="TextBox 115"/>
          <p:cNvSpPr txBox="1"/>
          <p:nvPr/>
        </p:nvSpPr>
        <p:spPr>
          <a:xfrm>
            <a:off x="8100372" y="4359372"/>
            <a:ext cx="3416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Logical Regression – Confusion Matrix</a:t>
            </a:r>
          </a:p>
          <a:p>
            <a:r>
              <a:rPr lang="en-US" altLang="ko-KR" sz="1100" b="1" dirty="0" smtClean="0"/>
              <a:t>[Over-Sampled]</a:t>
            </a:r>
            <a:endParaRPr lang="ko-KR" alt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02304" y="5093857"/>
            <a:ext cx="5203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Under-Sampled </a:t>
            </a:r>
            <a:r>
              <a:rPr lang="ko-KR" altLang="en-US" sz="22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데이터</a:t>
            </a:r>
            <a:endParaRPr lang="en-US" altLang="ko-KR" sz="22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endParaRPr lang="en-US" altLang="ko-KR" sz="20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여러 모델에 샘플링 별 데이터 입력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 모델 별 비교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가장 실제 데이터와 비슷하게 예측한 모델 선택</a:t>
            </a:r>
            <a:endParaRPr lang="ko-KR" alt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03799" y="5426330"/>
            <a:ext cx="10130271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Under-Sampled 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Data의 모델별 </a:t>
            </a:r>
            <a:r>
              <a:rPr lang="en-US" sz="22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정확도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비교</a:t>
            </a:r>
            <a:endParaRPr lang="en-US" sz="22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Logisitic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66.6% , </a:t>
            </a:r>
            <a:r>
              <a:rPr lang="en-US" sz="20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 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73.1%, 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RandomForest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76.1%</a:t>
            </a:r>
            <a:endParaRPr lang="en-US" sz="20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1075267" y="1682186"/>
            <a:ext cx="9187337" cy="3537125"/>
            <a:chOff x="1612900" y="2523279"/>
            <a:chExt cx="13781005" cy="5305687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2900" y="2523279"/>
              <a:ext cx="13781005" cy="5305687"/>
            </a:xfrm>
            <a:prstGeom prst="rect">
              <a:avLst/>
            </a:prstGeom>
          </p:spPr>
        </p:pic>
      </p:grp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9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7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7" y="615429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437883" y="1483085"/>
            <a:ext cx="10557891" cy="3113104"/>
            <a:chOff x="656824" y="2224627"/>
            <a:chExt cx="15836837" cy="4669656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656824" y="2283191"/>
              <a:ext cx="4968990" cy="4547983"/>
              <a:chOff x="656824" y="2283191"/>
              <a:chExt cx="4968990" cy="4547983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56824" y="2283191"/>
                <a:ext cx="4968990" cy="4547983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6025554" y="2227616"/>
              <a:ext cx="4968990" cy="4659132"/>
              <a:chOff x="6025554" y="2227616"/>
              <a:chExt cx="4968990" cy="4659132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025554" y="2227616"/>
                <a:ext cx="4968990" cy="4659132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1522232" y="2224627"/>
              <a:ext cx="4968990" cy="4665110"/>
              <a:chOff x="11522232" y="2224627"/>
              <a:chExt cx="4968990" cy="4665110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522232" y="2224627"/>
                <a:ext cx="4968990" cy="4665110"/>
              </a:xfrm>
              <a:prstGeom prst="rect">
                <a:avLst/>
              </a:prstGeom>
            </p:spPr>
          </p:pic>
        </p:grpSp>
      </p:grpSp>
      <p:grpSp>
        <p:nvGrpSpPr>
          <p:cNvPr id="137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9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64" name="Object 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40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63" name="Object 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42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61" name="Object 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43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60" name="Object 1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45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8" name="Object 1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7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57" name="Object 1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9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50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53" name="Object 2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52" name="Object 2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02304" y="5093857"/>
            <a:ext cx="5203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Over-Sampled </a:t>
            </a:r>
            <a:r>
              <a:rPr lang="ko-KR" altLang="en-US" sz="2200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데이터</a:t>
            </a:r>
            <a:endParaRPr lang="en-US" altLang="ko-KR" sz="22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endParaRPr lang="en-US" altLang="ko-KR" sz="2000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여러 모델에 샘플링 별 데이터 입력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 모델 별 비교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가장 실제 데이터와 비슷하게 예측한 모델 선택</a:t>
            </a:r>
            <a:endParaRPr lang="ko-KR" altLang="en-US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3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075267" y="1681848"/>
            <a:ext cx="9207684" cy="3544958"/>
            <a:chOff x="1612900" y="2522771"/>
            <a:chExt cx="13811526" cy="5317437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2900" y="2522771"/>
              <a:ext cx="13811526" cy="5317437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60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61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76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62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75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63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74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64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73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65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72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66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71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67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68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70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69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54" y="3886603"/>
            <a:ext cx="2230346" cy="651196"/>
          </a:xfrm>
          <a:prstGeom prst="rect">
            <a:avLst/>
          </a:prstGeom>
        </p:spPr>
      </p:pic>
      <p:sp>
        <p:nvSpPr>
          <p:cNvPr id="93" name="Object 156"/>
          <p:cNvSpPr txBox="1"/>
          <p:nvPr/>
        </p:nvSpPr>
        <p:spPr>
          <a:xfrm>
            <a:off x="433137" y="5464587"/>
            <a:ext cx="10130271" cy="104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Ov</a:t>
            </a: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er-Sampled 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Data의 모델별 </a:t>
            </a:r>
            <a:r>
              <a:rPr lang="en-US" sz="22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정확도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비교</a:t>
            </a:r>
            <a:endParaRPr lang="en-US" sz="22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Logisitic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66.6% , </a:t>
            </a:r>
            <a:r>
              <a:rPr lang="en-US" sz="20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 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85.7%, 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RandomForest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: 77.7%</a:t>
            </a:r>
            <a:endParaRPr lang="en-US" sz="20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Over-Sampled &amp; </a:t>
            </a:r>
            <a:r>
              <a:rPr lang="en-US" sz="20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r>
              <a:rPr 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모델이 </a:t>
            </a:r>
            <a:r>
              <a:rPr lang="en-US" altLang="ko-KR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85.7%</a:t>
            </a:r>
            <a:r>
              <a:rPr lang="ko-KR" altLang="en-US" sz="20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 가장 높은 정확도를 가짐</a:t>
            </a:r>
            <a:endParaRPr lang="en-US" sz="2000" dirty="0">
              <a:solidFill>
                <a:prstClr val="black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685378" y="331594"/>
            <a:ext cx="4756850" cy="6240798"/>
            <a:chOff x="8683704" y="1869865"/>
            <a:chExt cx="6244302" cy="8043073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3704" y="1869865"/>
              <a:ext cx="6244302" cy="8043073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206883" y="1968969"/>
            <a:ext cx="5395077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·</a:t>
            </a:r>
            <a:r>
              <a:rPr lang="en-US" altLang="ko-KR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가장</a:t>
            </a: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정확도가 높았던 </a:t>
            </a:r>
            <a:r>
              <a:rPr lang="en-US" sz="22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모델</a:t>
            </a:r>
            <a:endParaRPr lang="en-US" sz="22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sz="22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342900" indent="-342900" defTabSz="609630" latinLnBrk="0">
              <a:buFontTx/>
              <a:buChar char="-"/>
            </a:pP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각 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센서들이 </a:t>
            </a:r>
            <a:r>
              <a:rPr lang="en-US" sz="22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판정에</a:t>
            </a: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미치는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중요성에</a:t>
            </a:r>
            <a:r>
              <a:rPr 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대한 </a:t>
            </a:r>
            <a:r>
              <a:rPr lang="en-US" sz="2200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시각화</a:t>
            </a:r>
            <a:r>
              <a:rPr lang="en-US" sz="22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가능</a:t>
            </a:r>
            <a:endParaRPr lang="en-US" sz="22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342900" indent="-342900" defTabSz="609630" latinLnBrk="0">
              <a:buFontTx/>
              <a:buChar char="-"/>
            </a:pPr>
            <a:endParaRPr lang="en-US" sz="22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342900" indent="-342900" defTabSz="609630" latinLnBrk="0">
              <a:buFontTx/>
              <a:buChar char="-"/>
            </a:pPr>
            <a:r>
              <a:rPr lang="ko-KR" alt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중요성 높은 센서들의 </a:t>
            </a:r>
            <a:r>
              <a:rPr lang="ko-KR" altLang="en-US" sz="22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예지정비</a:t>
            </a:r>
            <a:r>
              <a:rPr lang="ko-KR" altLang="en-US" sz="22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및 관리를 통한 공정 효율 상승</a:t>
            </a:r>
            <a:endParaRPr lang="en-US" altLang="ko-KR" sz="22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60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61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76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62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75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63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74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64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73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65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72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66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71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67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68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70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69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703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593734" y="252712"/>
            <a:ext cx="16562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993652" y="2474222"/>
            <a:ext cx="5741434" cy="2349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 이미지화 전처리</a:t>
            </a:r>
          </a:p>
          <a:p>
            <a:pPr defTabSz="609630" latinLnBrk="0"/>
            <a:endParaRPr lang="en-US" sz="2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2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None 패턴을 제외한 항목만 분리</a:t>
            </a: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서로 다른 다이 크기를 가진 웨이퍼의 이미지 화를 위해서 </a:t>
            </a: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새로운 ‘waferMapDim’컬럼 생성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데이터 전처리 및 탐색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635805" y="1737577"/>
            <a:ext cx="5037907" cy="4473073"/>
            <a:chOff x="953706" y="2606365"/>
            <a:chExt cx="7556861" cy="6709609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3706" y="2606365"/>
              <a:ext cx="7556861" cy="6709609"/>
            </a:xfrm>
            <a:prstGeom prst="rect">
              <a:avLst/>
            </a:prstGeom>
          </p:spPr>
        </p:pic>
      </p:grpSp>
      <p:grpSp>
        <p:nvGrpSpPr>
          <p:cNvPr id="106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07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30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09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28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10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27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12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25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13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24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15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22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16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18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21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437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593734" y="252712"/>
            <a:ext cx="16562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5146956" y="623141"/>
            <a:ext cx="5139916" cy="5203031"/>
            <a:chOff x="7572238" y="1660857"/>
            <a:chExt cx="7709874" cy="7804546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72238" y="1660857"/>
              <a:ext cx="7709874" cy="7804546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436112" y="2310409"/>
            <a:ext cx="4540851" cy="347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 </a:t>
            </a:r>
            <a:r>
              <a:rPr lang="en-US" sz="2667" dirty="0" err="1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이미지화</a:t>
            </a:r>
            <a:endParaRPr lang="en-US" sz="2667" dirty="0" smtClean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2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-불량 패턴 별 웨이퍼 이미지화</a:t>
            </a: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waferMap Column에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있는 0,1,2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와 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생성한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waferDim Column을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이용해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불량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웨이퍼를 패턴 별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이미지화</a:t>
            </a:r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기존 반도체 생산 공정의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데이터를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이용해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  공정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불량품 결과 사이의 공정 문제, 도출된 결과값으로  반도체 공정 효율 상승을 기대 가능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6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07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30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09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28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10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27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12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25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13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24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15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22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16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18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21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8" y="620684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593734" y="252712"/>
            <a:ext cx="16562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1391062" y="1563554"/>
            <a:ext cx="8426814" cy="4245008"/>
            <a:chOff x="1612900" y="3080783"/>
            <a:chExt cx="12640221" cy="6367512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2900" y="3080783"/>
              <a:ext cx="12640221" cy="6367512"/>
            </a:xfrm>
            <a:prstGeom prst="rect">
              <a:avLst/>
            </a:prstGeom>
          </p:spPr>
        </p:pic>
      </p:grpSp>
      <p:sp>
        <p:nvSpPr>
          <p:cNvPr id="158" name="Object 158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6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07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30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09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28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10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27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12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25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13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24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15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22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16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18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21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19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8" y="620684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593734" y="252712"/>
            <a:ext cx="16562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1075267" y="1622933"/>
            <a:ext cx="8558730" cy="4135769"/>
            <a:chOff x="1612900" y="3080783"/>
            <a:chExt cx="12838095" cy="6203654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1612900" y="3080783"/>
              <a:ext cx="12836726" cy="1592669"/>
              <a:chOff x="1612900" y="3080783"/>
              <a:chExt cx="12836726" cy="1592669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12900" y="3080783"/>
                <a:ext cx="12836726" cy="1592669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612900" y="4663563"/>
              <a:ext cx="12836726" cy="1592669"/>
              <a:chOff x="1612900" y="4663563"/>
              <a:chExt cx="12836726" cy="1592669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12900" y="4663563"/>
                <a:ext cx="12836726" cy="159266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612900" y="6149886"/>
              <a:ext cx="12836726" cy="1592669"/>
              <a:chOff x="1612900" y="6149886"/>
              <a:chExt cx="12836726" cy="1592669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12900" y="6149886"/>
                <a:ext cx="12836726" cy="1592669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612900" y="7684437"/>
              <a:ext cx="12836726" cy="1592669"/>
              <a:chOff x="1612900" y="7684437"/>
              <a:chExt cx="12836726" cy="1592669"/>
            </a:xfrm>
          </p:grpSpPr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612900" y="7684437"/>
                <a:ext cx="12836726" cy="1592669"/>
              </a:xfrm>
              <a:prstGeom prst="rect">
                <a:avLst/>
              </a:prstGeom>
            </p:spPr>
          </p:pic>
        </p:grpSp>
      </p:grpSp>
      <p:grpSp>
        <p:nvGrpSpPr>
          <p:cNvPr id="113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15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37" name="Object 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16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36" name="Object 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18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34" name="Object 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19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33" name="Object 1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21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31" name="Object 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22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30" name="Object 18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24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25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28" name="Object 22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27" name="Object 2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95" name="그림 9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8" y="620684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741005" y="252712"/>
            <a:ext cx="145873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640355" y="1889509"/>
            <a:ext cx="6256554" cy="2861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Pass/Fail Column</a:t>
            </a:r>
          </a:p>
          <a:p>
            <a:pPr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Column 분석을 통한 반도체 불량률 확인 </a:t>
            </a:r>
          </a:p>
          <a:p>
            <a:pPr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7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Pass = 93.4%</a:t>
            </a:r>
          </a:p>
          <a:p>
            <a:pPr defTabSz="609630" latinLnBrk="0"/>
            <a:r>
              <a:rPr lang="en-US" sz="17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fail= 6.6%</a:t>
            </a:r>
          </a:p>
          <a:p>
            <a:pPr defTabSz="609630" latinLnBrk="0"/>
            <a:endParaRPr lang="en-US" sz="17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7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7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1733" dirty="0" err="1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양품과</a:t>
            </a:r>
            <a:r>
              <a:rPr lang="en-US" sz="17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17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불량품 간의 </a:t>
            </a:r>
            <a:r>
              <a:rPr lang="en-US" sz="1733" dirty="0" err="1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데이터</a:t>
            </a:r>
            <a:r>
              <a:rPr lang="en-US" sz="17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17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수 차이로 인한 데이터 </a:t>
            </a:r>
            <a:r>
              <a:rPr lang="en-US" sz="1733" dirty="0" err="1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불균형</a:t>
            </a:r>
            <a:r>
              <a:rPr lang="en-US" sz="17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</a:t>
            </a:r>
            <a:r>
              <a:rPr lang="en-US" sz="1733" dirty="0" err="1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존재</a:t>
            </a:r>
            <a:endParaRPr lang="en-US" sz="17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데이터 전처리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1075267" y="1889509"/>
            <a:ext cx="4326565" cy="3921063"/>
            <a:chOff x="1612900" y="2834263"/>
            <a:chExt cx="6489847" cy="5881594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2900" y="2834263"/>
              <a:ext cx="6489847" cy="5881594"/>
            </a:xfrm>
            <a:prstGeom prst="rect">
              <a:avLst/>
            </a:prstGeom>
          </p:spPr>
        </p:pic>
      </p:grp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9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7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72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593734" y="252712"/>
            <a:ext cx="165626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1075267" y="1612423"/>
            <a:ext cx="8095238" cy="4092665"/>
            <a:chOff x="1612900" y="3080783"/>
            <a:chExt cx="12142857" cy="6138997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1612900" y="3080783"/>
              <a:ext cx="12136711" cy="1501918"/>
              <a:chOff x="1612900" y="3080783"/>
              <a:chExt cx="12136711" cy="1501918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12900" y="3080783"/>
                <a:ext cx="12136711" cy="1501918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1612900" y="4568279"/>
              <a:ext cx="12136711" cy="1501918"/>
              <a:chOff x="1612900" y="4568279"/>
              <a:chExt cx="12136711" cy="1501918"/>
            </a:xfrm>
          </p:grpSpPr>
          <p:pic>
            <p:nvPicPr>
              <p:cNvPr id="162" name="Object 1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12900" y="4568279"/>
                <a:ext cx="12136711" cy="1501918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612900" y="6037046"/>
              <a:ext cx="12136711" cy="1501918"/>
              <a:chOff x="1612900" y="6037046"/>
              <a:chExt cx="12136711" cy="1501918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612900" y="6037046"/>
                <a:ext cx="12136711" cy="1501918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612900" y="7524542"/>
              <a:ext cx="12136711" cy="1691554"/>
              <a:chOff x="1612900" y="7524542"/>
              <a:chExt cx="12136711" cy="1691554"/>
            </a:xfrm>
          </p:grpSpPr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612900" y="7524542"/>
                <a:ext cx="12136711" cy="1691554"/>
              </a:xfrm>
              <a:prstGeom prst="rect">
                <a:avLst/>
              </a:prstGeom>
            </p:spPr>
          </p:pic>
        </p:grpSp>
      </p:grpSp>
      <p:grpSp>
        <p:nvGrpSpPr>
          <p:cNvPr id="113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15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37" name="Object 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16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36" name="Object 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18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34" name="Object 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19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33" name="Object 12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21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31" name="Object 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22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30" name="Object 18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24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25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28" name="Object 22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27" name="Object 2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95" name="그림 9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8" y="620684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9256" y="5549555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630654" y="252712"/>
            <a:ext cx="159115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2746578" y="3253414"/>
            <a:ext cx="831366" cy="370552"/>
            <a:chOff x="4849527" y="4416447"/>
            <a:chExt cx="837792" cy="371580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49527" y="4416447"/>
              <a:ext cx="837792" cy="371580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540000" y="2340000"/>
            <a:ext cx="2160000" cy="2160000"/>
            <a:chOff x="2164155" y="3453611"/>
            <a:chExt cx="2160362" cy="2160362"/>
          </a:xfrm>
        </p:grpSpPr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4155" y="3453611"/>
              <a:ext cx="2160362" cy="2160362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600383" y="2880000"/>
            <a:ext cx="1980000" cy="72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 SECOM </a:t>
            </a:r>
          </a:p>
          <a:p>
            <a:pPr algn="ctr" defTabSz="609630" latinLnBrk="0"/>
            <a:r>
              <a:rPr lang="en-US" sz="2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Dataset </a:t>
            </a:r>
            <a:endParaRPr lang="en-US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17371" y="3688354"/>
            <a:ext cx="14052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1567 rows × </a:t>
            </a:r>
          </a:p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x 592 columns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9" name="그룹 1059"/>
          <p:cNvGrpSpPr/>
          <p:nvPr/>
        </p:nvGrpSpPr>
        <p:grpSpPr>
          <a:xfrm>
            <a:off x="3600000" y="2340000"/>
            <a:ext cx="2143792" cy="2154387"/>
            <a:chOff x="3979849" y="5766236"/>
            <a:chExt cx="2160362" cy="2160362"/>
          </a:xfrm>
        </p:grpSpPr>
        <p:pic>
          <p:nvPicPr>
            <p:cNvPr id="179" name="Object 17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9849" y="5766236"/>
              <a:ext cx="2160362" cy="2160362"/>
            </a:xfrm>
            <a:prstGeom prst="rect">
              <a:avLst/>
            </a:prstGeom>
          </p:spPr>
        </p:pic>
      </p:grpSp>
      <p:sp>
        <p:nvSpPr>
          <p:cNvPr id="181" name="Object 181"/>
          <p:cNvSpPr txBox="1"/>
          <p:nvPr/>
        </p:nvSpPr>
        <p:spPr>
          <a:xfrm>
            <a:off x="3686534" y="2880000"/>
            <a:ext cx="1980000" cy="54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결측치 처리</a:t>
            </a:r>
          </a:p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(결측치 과한 열 제거)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968871" y="3652488"/>
            <a:ext cx="14585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1567 rows × </a:t>
            </a:r>
          </a:p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x 373 columns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60" name="그룹 1060"/>
          <p:cNvGrpSpPr/>
          <p:nvPr/>
        </p:nvGrpSpPr>
        <p:grpSpPr>
          <a:xfrm>
            <a:off x="6660000" y="2340000"/>
            <a:ext cx="2143792" cy="2154387"/>
            <a:chOff x="8175983" y="5766236"/>
            <a:chExt cx="2160362" cy="2160362"/>
          </a:xfrm>
        </p:grpSpPr>
        <p:pic>
          <p:nvPicPr>
            <p:cNvPr id="184" name="Object 18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75983" y="5766236"/>
              <a:ext cx="2160362" cy="2160362"/>
            </a:xfrm>
            <a:prstGeom prst="rect">
              <a:avLst/>
            </a:prstGeom>
          </p:spPr>
        </p:pic>
      </p:grpSp>
      <p:sp>
        <p:nvSpPr>
          <p:cNvPr id="186" name="Object 186"/>
          <p:cNvSpPr txBox="1"/>
          <p:nvPr/>
        </p:nvSpPr>
        <p:spPr>
          <a:xfrm>
            <a:off x="6650457" y="2880000"/>
            <a:ext cx="2160000" cy="54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이상치 처리</a:t>
            </a:r>
          </a:p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(평균값, 상/하한값 대체)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7137292" y="3726361"/>
            <a:ext cx="142161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1567 rows × </a:t>
            </a:r>
          </a:p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x 373 columns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61" name="그룹 1061"/>
          <p:cNvGrpSpPr/>
          <p:nvPr/>
        </p:nvGrpSpPr>
        <p:grpSpPr>
          <a:xfrm>
            <a:off x="9720000" y="2340000"/>
            <a:ext cx="2143792" cy="2154387"/>
            <a:chOff x="12372158" y="5766236"/>
            <a:chExt cx="2160362" cy="2160362"/>
          </a:xfrm>
        </p:grpSpPr>
        <p:pic>
          <p:nvPicPr>
            <p:cNvPr id="189" name="Object 18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72158" y="5766236"/>
              <a:ext cx="2160362" cy="2160362"/>
            </a:xfrm>
            <a:prstGeom prst="rect">
              <a:avLst/>
            </a:prstGeom>
          </p:spPr>
        </p:pic>
      </p:grpSp>
      <p:sp>
        <p:nvSpPr>
          <p:cNvPr id="191" name="Object 191"/>
          <p:cNvSpPr txBox="1"/>
          <p:nvPr/>
        </p:nvSpPr>
        <p:spPr>
          <a:xfrm>
            <a:off x="9831134" y="2899423"/>
            <a:ext cx="192597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최종 데이터 셋</a:t>
            </a:r>
          </a:p>
          <a:p>
            <a:pPr algn="ctr" defTabSz="609630" latinLnBrk="0"/>
            <a:r>
              <a:rPr lang="en-US" sz="14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(UCI SECOM_Final)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0123620" y="3732697"/>
            <a:ext cx="138885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1567 rows × </a:t>
            </a:r>
          </a:p>
          <a:p>
            <a:pPr algn="ctr" defTabSz="609630" latinLnBrk="0"/>
            <a:r>
              <a:rPr lang="en-US" sz="1200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x 373 columns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65" name="그룹 1065"/>
          <p:cNvGrpSpPr/>
          <p:nvPr/>
        </p:nvGrpSpPr>
        <p:grpSpPr>
          <a:xfrm>
            <a:off x="5786213" y="3253414"/>
            <a:ext cx="831366" cy="370552"/>
            <a:chOff x="6760735" y="6660627"/>
            <a:chExt cx="837792" cy="371580"/>
          </a:xfrm>
        </p:grpSpPr>
        <p:pic>
          <p:nvPicPr>
            <p:cNvPr id="203" name="Object 20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60735" y="6660627"/>
              <a:ext cx="837792" cy="371580"/>
            </a:xfrm>
            <a:prstGeom prst="rect">
              <a:avLst/>
            </a:prstGeom>
          </p:spPr>
        </p:pic>
      </p:grpSp>
      <p:grpSp>
        <p:nvGrpSpPr>
          <p:cNvPr id="1066" name="그룹 1066"/>
          <p:cNvGrpSpPr/>
          <p:nvPr/>
        </p:nvGrpSpPr>
        <p:grpSpPr>
          <a:xfrm>
            <a:off x="8859581" y="3226980"/>
            <a:ext cx="831366" cy="370552"/>
            <a:chOff x="10971557" y="6687294"/>
            <a:chExt cx="837792" cy="371580"/>
          </a:xfrm>
        </p:grpSpPr>
        <p:pic>
          <p:nvPicPr>
            <p:cNvPr id="206" name="Object 20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71557" y="6687294"/>
              <a:ext cx="837792" cy="371580"/>
            </a:xfrm>
            <a:prstGeom prst="rect">
              <a:avLst/>
            </a:prstGeom>
          </p:spPr>
        </p:pic>
      </p:grpSp>
      <p:sp>
        <p:nvSpPr>
          <p:cNvPr id="208" name="Object 208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데이터 전처리</a:t>
            </a:r>
            <a:endParaRPr lang="en-US" sz="1200" dirty="0">
              <a:latin typeface="Calibri"/>
            </a:endParaRPr>
          </a:p>
        </p:txBody>
      </p:sp>
      <p:grpSp>
        <p:nvGrpSpPr>
          <p:cNvPr id="178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80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209" name="Object 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83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207" name="Object 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85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205" name="Object 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88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204" name="Object 1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90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202" name="Object 1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93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201" name="Object 1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95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96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99" name="Object 22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98" name="Object 2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355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10756426" y="252712"/>
            <a:ext cx="14402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5805" y="773341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데이터 명세</a:t>
            </a:r>
            <a:endParaRPr lang="en-US" sz="1200" dirty="0"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921716" y="496874"/>
            <a:ext cx="5089212" cy="5610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Wafer-811k Dataset</a:t>
            </a:r>
          </a:p>
          <a:p>
            <a:pPr algn="just" defTabSz="609630" latinLnBrk="0"/>
            <a:r>
              <a:rPr lang="en-US" sz="12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                 </a:t>
            </a:r>
            <a:r>
              <a:rPr lang="en-US" sz="1200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  </a:t>
            </a:r>
            <a:r>
              <a:rPr lang="en-US" sz="1000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811457 </a:t>
            </a:r>
            <a:r>
              <a:rPr lang="en-US" sz="1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rows  x  6 columns</a:t>
            </a:r>
          </a:p>
          <a:p>
            <a:pPr algn="just" defTabSz="609630" latinLnBrk="0"/>
            <a:endParaRPr lang="en-US" sz="1000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endParaRPr lang="en-US" sz="1000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Columns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waferMap : 웨이퍼 맵 이미지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1333" dirty="0">
                <a:latin typeface="Cafe24 Ssurround" pitchFamily="34" charset="0"/>
                <a:cs typeface="Cafe24 Ssurround" pitchFamily="34" charset="0"/>
              </a:rPr>
              <a:t>diesize</a:t>
            </a:r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: 웨이퍼 크기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lotName : 웨이퍼의 묶음 이름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waferIndex : 웨이퍼 목록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trianTestLabel : 머신러닝 데이터 구별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failureType : 불량품 타입</a:t>
            </a:r>
          </a:p>
          <a:p>
            <a:pPr algn="just"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특징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양품이 존재하지 않는 데이터 셋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불균형한 데이터 셋 (FailureType간 데이터 수 차이 존재</a:t>
            </a:r>
            <a:r>
              <a:rPr lang="en-US" sz="13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)</a:t>
            </a:r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endParaRPr lang="en-US" sz="1333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사용/미사용 Column</a:t>
            </a:r>
          </a:p>
          <a:p>
            <a:pPr algn="just" defTabSz="609630" latinLnBrk="0"/>
            <a:r>
              <a:rPr lang="en-US" sz="1333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미사용 : waferIndex, lotName,  trianTestLabel</a:t>
            </a:r>
          </a:p>
          <a:p>
            <a:pPr algn="just" defTabSz="609630" latinLnBrk="0"/>
            <a:r>
              <a:rPr lang="en-US" sz="1333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사용 : waferMap, diesize, failureType</a:t>
            </a:r>
          </a:p>
          <a:p>
            <a:pPr algn="just" defTabSz="609630" latinLnBrk="0"/>
            <a:endParaRPr lang="en-US" sz="1333" b="1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667" b="1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사용 이유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waferMap 컬럼을 활용, 시각화 후 </a:t>
            </a:r>
          </a:p>
          <a:p>
            <a:pPr algn="just" defTabSz="609630" latinLnBrk="0"/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failureType분석</a:t>
            </a:r>
          </a:p>
          <a:p>
            <a:pPr algn="just" defTabSz="609630" latinLnBrk="0"/>
            <a:r>
              <a:rPr lang="en-US" sz="13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diesize </a:t>
            </a:r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를 이용, 사이즈별 failureTyoe </a:t>
            </a:r>
            <a:endParaRPr lang="en-US" sz="1333" dirty="0" smtClean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algn="just" defTabSz="609630" latinLnBrk="0"/>
            <a:r>
              <a:rPr lang="en-US" sz="13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  분석과</a:t>
            </a:r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</a:t>
            </a:r>
            <a:r>
              <a:rPr lang="en-US" sz="1333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상관관계 </a:t>
            </a:r>
            <a:r>
              <a:rPr lang="en-US" sz="1333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분석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635805" y="1740789"/>
            <a:ext cx="6115575" cy="4150947"/>
            <a:chOff x="953706" y="2611184"/>
            <a:chExt cx="9173363" cy="6226420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3706" y="2611184"/>
              <a:ext cx="9173363" cy="6226420"/>
            </a:xfrm>
            <a:prstGeom prst="rect">
              <a:avLst/>
            </a:prstGeom>
          </p:spPr>
        </p:pic>
      </p:grp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9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7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558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166361" y="3763131"/>
            <a:ext cx="1162774" cy="584447"/>
            <a:chOff x="7749541" y="5644697"/>
            <a:chExt cx="1744161" cy="876670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49541" y="5644697"/>
              <a:ext cx="1744161" cy="876670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1356302" y="5369136"/>
            <a:ext cx="8769476" cy="502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Pass 와 Fail 의 데이터 수를 일치시켜 더 나은 결과값 도출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5" name="그룹 1055"/>
          <p:cNvGrpSpPr/>
          <p:nvPr/>
        </p:nvGrpSpPr>
        <p:grpSpPr>
          <a:xfrm>
            <a:off x="6915751" y="1515467"/>
            <a:ext cx="4218356" cy="3498413"/>
            <a:chOff x="10373626" y="2935354"/>
            <a:chExt cx="6327534" cy="5247619"/>
          </a:xfrm>
        </p:grpSpPr>
        <p:grpSp>
          <p:nvGrpSpPr>
            <p:cNvPr id="1056" name="그룹 1056"/>
            <p:cNvGrpSpPr/>
            <p:nvPr/>
          </p:nvGrpSpPr>
          <p:grpSpPr>
            <a:xfrm>
              <a:off x="10373626" y="3025106"/>
              <a:ext cx="6327534" cy="5064949"/>
              <a:chOff x="10373626" y="3025106"/>
              <a:chExt cx="6327534" cy="5064949"/>
            </a:xfrm>
          </p:grpSpPr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373626" y="3025106"/>
                <a:ext cx="6327534" cy="5064949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10559678" y="2935354"/>
              <a:ext cx="5508434" cy="5244452"/>
              <a:chOff x="10559678" y="2935354"/>
              <a:chExt cx="5508434" cy="5244452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559678" y="2935354"/>
                <a:ext cx="5508434" cy="5244452"/>
              </a:xfrm>
              <a:prstGeom prst="rect">
                <a:avLst/>
              </a:prstGeom>
            </p:spPr>
          </p:pic>
        </p:grpSp>
      </p:grpSp>
      <p:grpSp>
        <p:nvGrpSpPr>
          <p:cNvPr id="1058" name="그룹 1058"/>
          <p:cNvGrpSpPr/>
          <p:nvPr/>
        </p:nvGrpSpPr>
        <p:grpSpPr>
          <a:xfrm>
            <a:off x="753659" y="1515467"/>
            <a:ext cx="3938054" cy="3487691"/>
            <a:chOff x="1130488" y="2935354"/>
            <a:chExt cx="5907081" cy="5231537"/>
          </a:xfrm>
        </p:grpSpPr>
        <p:grpSp>
          <p:nvGrpSpPr>
            <p:cNvPr id="1059" name="그룹 1059"/>
            <p:cNvGrpSpPr/>
            <p:nvPr/>
          </p:nvGrpSpPr>
          <p:grpSpPr>
            <a:xfrm>
              <a:off x="1130488" y="3119525"/>
              <a:ext cx="5907081" cy="5047367"/>
              <a:chOff x="1130488" y="3119525"/>
              <a:chExt cx="5907081" cy="5047367"/>
            </a:xfrm>
          </p:grpSpPr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30488" y="3119525"/>
                <a:ext cx="5907081" cy="5047367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1321529" y="2935354"/>
              <a:ext cx="5539657" cy="5071893"/>
              <a:chOff x="1321529" y="2935354"/>
              <a:chExt cx="5539657" cy="5071893"/>
            </a:xfrm>
          </p:grpSpPr>
          <p:pic>
            <p:nvPicPr>
              <p:cNvPr id="171" name="Object 17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21529" y="2935354"/>
                <a:ext cx="5539657" cy="5071893"/>
              </a:xfrm>
              <a:prstGeom prst="rect">
                <a:avLst/>
              </a:prstGeom>
            </p:spPr>
          </p:pic>
        </p:grpSp>
      </p:grpSp>
      <p:sp>
        <p:nvSpPr>
          <p:cNvPr id="174" name="Object 174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42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4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66" name="Object 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45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65" name="Object 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47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64" name="Object 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49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62" name="Object 1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50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61" name="Object 1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52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59" name="Object 1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53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54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58" name="Object 22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56" name="Object 2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7" y="615429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431701" y="1513239"/>
            <a:ext cx="4859439" cy="3332187"/>
            <a:chOff x="647551" y="2269858"/>
            <a:chExt cx="7289158" cy="4998280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7551" y="2269858"/>
              <a:ext cx="7289158" cy="4998280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5585420" y="1513239"/>
            <a:ext cx="4994543" cy="3332187"/>
            <a:chOff x="8378130" y="2269858"/>
            <a:chExt cx="7491814" cy="4998280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8130" y="2269858"/>
              <a:ext cx="7491814" cy="4998280"/>
            </a:xfrm>
            <a:prstGeom prst="rect">
              <a:avLst/>
            </a:prstGeom>
          </p:spPr>
        </p:pic>
      </p:grpSp>
      <p:sp>
        <p:nvSpPr>
          <p:cNvPr id="160" name="Object 160"/>
          <p:cNvSpPr txBox="1"/>
          <p:nvPr/>
        </p:nvSpPr>
        <p:spPr>
          <a:xfrm>
            <a:off x="431701" y="5000205"/>
            <a:ext cx="5129088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16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Under-Sampling</a:t>
            </a:r>
          </a:p>
          <a:p>
            <a:pPr defTabSz="609630" latinLnBrk="0"/>
            <a:r>
              <a:rPr lang="en-US" altLang="ko-KR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- </a:t>
            </a:r>
            <a:r>
              <a:rPr lang="en-US" altLang="ko-KR" sz="1400" dirty="0" err="1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Numpy.random.choice</a:t>
            </a:r>
            <a:r>
              <a:rPr lang="en-US" altLang="ko-KR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를 </a:t>
            </a:r>
            <a:r>
              <a:rPr lang="ko-KR" altLang="en-US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이용해서 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93.4</a:t>
            </a:r>
            <a:r>
              <a:rPr lang="en-US" altLang="ko-KR" sz="1400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%의 </a:t>
            </a:r>
            <a:r>
              <a:rPr lang="en-US" altLang="ko-KR" sz="14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양품데이터를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 데이터 크기에 맞게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축소</a:t>
            </a:r>
            <a:endParaRPr lang="en-US" altLang="ko-KR" sz="14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ko-KR" altLang="en-US" sz="1400" dirty="0">
              <a:solidFill>
                <a:prstClr val="black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sz="1200" dirty="0">
              <a:solidFill>
                <a:prstClr val="black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476498" y="5000206"/>
            <a:ext cx="8184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altLang="ko-KR" sz="16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Over-Sampling</a:t>
            </a:r>
          </a:p>
          <a:p>
            <a:pPr defTabSz="609630" latinLnBrk="0"/>
            <a:r>
              <a:rPr lang="en-US" altLang="ko-KR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- SMOTE</a:t>
            </a:r>
            <a:r>
              <a:rPr lang="ko-KR" altLang="en-US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를 이용해서 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6.6%의 </a:t>
            </a:r>
            <a:r>
              <a:rPr lang="ko-KR" altLang="en-US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불량품 </a:t>
            </a:r>
            <a:r>
              <a:rPr lang="en-US" altLang="ko-KR" sz="1400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데이터를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양품 데이터</a:t>
            </a:r>
            <a:endParaRPr lang="en-US" altLang="ko-KR" sz="1400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ko-KR" altLang="en-US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크기에 맞게</a:t>
            </a:r>
            <a:r>
              <a:rPr lang="en-US" altLang="ko-KR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증식</a:t>
            </a:r>
            <a:endParaRPr lang="en-US" altLang="ko-KR" sz="14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64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65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80" name="Object 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66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79" name="Object 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67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78" name="Object 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68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77" name="Object 1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6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76" name="Object 15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7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75" name="Object 1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71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72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74" name="Object 22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73" name="Object 24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92" name="그림 9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47" y="6154299"/>
            <a:ext cx="2230346" cy="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6004865" y="1038268"/>
            <a:ext cx="5003309" cy="268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400" b="1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SCiKit</a:t>
            </a:r>
            <a:r>
              <a:rPr lang="en-US" sz="2400" b="1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learn</a:t>
            </a:r>
            <a:endParaRPr lang="en-US" sz="2400" b="1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sz="2000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dirty="0" err="1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파이썬에서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dirty="0" err="1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머신러닝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분석을 할 때 유용하게 사용할 수 있는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라이브러리</a:t>
            </a:r>
            <a:endParaRPr lang="en-US" sz="1667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여러가지 </a:t>
            </a:r>
            <a:r>
              <a:rPr lang="ko-KR" altLang="en-US" dirty="0" err="1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머신러닝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모듈로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구성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endParaRPr lang="en-US" altLang="ko-KR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 </a:t>
            </a:r>
            <a:r>
              <a:rPr lang="en-US" altLang="ko-KR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RandomForest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en-US" altLang="ko-KR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Logisitic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Regression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9" name="Object 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7" name="Object 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  <p:pic>
        <p:nvPicPr>
          <p:cNvPr id="2" name="Picture 2" descr="사이킷런(scikit-learn)으로 Perceptron 실습하기 - gaussian3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80" y="1849687"/>
            <a:ext cx="2638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xgboost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8" y="4044380"/>
            <a:ext cx="38862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Object 154"/>
          <p:cNvSpPr txBox="1"/>
          <p:nvPr/>
        </p:nvSpPr>
        <p:spPr>
          <a:xfrm>
            <a:off x="5993129" y="3937595"/>
            <a:ext cx="5143138" cy="27699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400" b="1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endParaRPr lang="en-US" sz="2400" b="1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sz="2400" b="1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Extreme </a:t>
            </a:r>
            <a:r>
              <a:rPr lang="en-US" sz="2400" b="1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Gradient Boosting</a:t>
            </a:r>
            <a:r>
              <a:rPr lang="en-US" sz="2400" b="1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endParaRPr lang="en-US" sz="2400" b="1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altLang="ko-KR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기존 </a:t>
            </a:r>
            <a:r>
              <a:rPr lang="en-US" altLang="ko-KR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Gradient Boosting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 과적합방지를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위한 기법이 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추가된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지도 학습 </a:t>
            </a:r>
            <a:r>
              <a:rPr lang="ko-KR" altLang="en-US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알고리즘</a:t>
            </a:r>
            <a:endParaRPr lang="en-US" altLang="ko-KR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endParaRPr lang="en-US" altLang="ko-KR" dirty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ko-KR" altLang="en-US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잔차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lang="ko-KR" altLang="en-US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실제값과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dirty="0" err="1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예측값의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차이</a:t>
            </a:r>
            <a:r>
              <a:rPr lang="en-US" altLang="ko-KR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를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이용하여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altLang="ko-KR" dirty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ko-KR" altLang="en-US" dirty="0" smtClean="0"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이전 모델의 약점을 보완</a:t>
            </a:r>
            <a:endParaRPr lang="en-US" altLang="ko-KR" dirty="0" smtClean="0"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2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735424" y="1933297"/>
            <a:ext cx="6302318" cy="3796772"/>
            <a:chOff x="1103136" y="2899945"/>
            <a:chExt cx="9453477" cy="5695158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3136" y="2899945"/>
              <a:ext cx="9453477" cy="5695158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7249419" y="2454392"/>
            <a:ext cx="4849945" cy="13750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defTabSz="609630" latinLnBrk="0">
              <a:buFontTx/>
              <a:buChar char="-"/>
            </a:pPr>
            <a:r>
              <a:rPr lang="en-US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XGBoost</a:t>
            </a:r>
            <a:r>
              <a:rPr lang="en-US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RandomForest, </a:t>
            </a:r>
            <a:endParaRPr lang="en-US" sz="1667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 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Logistic 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Regression </a:t>
            </a:r>
            <a:r>
              <a:rPr lang="en-US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모델을</a:t>
            </a:r>
            <a:r>
              <a:rPr lang="en-US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이용</a:t>
            </a:r>
            <a:endParaRPr lang="en-US" sz="1667" dirty="0" smtClean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en-US" altLang="ko-KR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예측</a:t>
            </a:r>
            <a:r>
              <a:rPr lang="en-US" altLang="ko-KR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모델</a:t>
            </a:r>
            <a:r>
              <a:rPr lang="en-US" altLang="ko-KR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생성과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센서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별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중요도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분석</a:t>
            </a:r>
            <a:r>
              <a:rPr lang="en-US" altLang="ko-KR" sz="1667" dirty="0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endParaRPr lang="en-US" altLang="ko-KR" sz="1667" dirty="0">
              <a:solidFill>
                <a:srgbClr val="000000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  <a:p>
            <a:pPr marL="285750" indent="-285750" defTabSz="609630" latinLnBrk="0">
              <a:buFontTx/>
              <a:buChar char="-"/>
            </a:pP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공정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수율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향상과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,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관리에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용이한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결과를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도출</a:t>
            </a:r>
            <a:r>
              <a:rPr lang="en-US" altLang="ko-KR" sz="1667" dirty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lang="en-US" altLang="ko-KR" sz="1667" dirty="0" err="1" smtClean="0">
                <a:solidFill>
                  <a:srgbClr val="000000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가능</a:t>
            </a:r>
            <a:endParaRPr lang="en-US" altLang="ko-KR" sz="1200" dirty="0">
              <a:solidFill>
                <a:prstClr val="black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데이터 전처리 및 탐색</a:t>
            </a:r>
            <a:endParaRPr lang="en-US" sz="1200" dirty="0">
              <a:latin typeface="Calibri"/>
            </a:endParaRPr>
          </a:p>
        </p:txBody>
      </p: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6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4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53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5873" y="6770717"/>
            <a:ext cx="492415" cy="460499"/>
            <a:chOff x="13883810" y="10156076"/>
            <a:chExt cx="738622" cy="6907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810" y="10156076"/>
              <a:ext cx="738622" cy="6907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748" y="5668851"/>
            <a:ext cx="268256" cy="283440"/>
            <a:chOff x="14525622" y="8503277"/>
            <a:chExt cx="402384" cy="4251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25622" y="8503277"/>
              <a:ext cx="402384" cy="425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52004" y="5995406"/>
            <a:ext cx="44545" cy="44545"/>
            <a:chOff x="14928006" y="8993109"/>
            <a:chExt cx="66818" cy="668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8006" y="8993109"/>
              <a:ext cx="66818" cy="66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72654" y="3507623"/>
            <a:ext cx="349207" cy="839955"/>
            <a:chOff x="16608981" y="5261434"/>
            <a:chExt cx="523810" cy="12599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667591" y="5300847"/>
              <a:ext cx="402384" cy="425160"/>
              <a:chOff x="16667591" y="5300847"/>
              <a:chExt cx="402384" cy="425160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4440000">
                <a:off x="16667591" y="5300847"/>
                <a:ext cx="402384" cy="42516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616197" y="5738287"/>
              <a:ext cx="66818" cy="66818"/>
              <a:chOff x="16616197" y="5738287"/>
              <a:chExt cx="66818" cy="6681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16197" y="5738287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868782" y="6104412"/>
              <a:ext cx="66818" cy="66818"/>
              <a:chOff x="16868782" y="6104412"/>
              <a:chExt cx="66818" cy="6681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868782" y="6104412"/>
                <a:ext cx="66818" cy="6681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759206" y="6396780"/>
              <a:ext cx="37201" cy="37201"/>
              <a:chOff x="16759206" y="6396780"/>
              <a:chExt cx="37201" cy="3720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9206" y="6396780"/>
                <a:ext cx="37201" cy="372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6722005" y="6484167"/>
              <a:ext cx="37201" cy="37201"/>
              <a:chOff x="16722005" y="6484167"/>
              <a:chExt cx="37201" cy="3720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22005" y="6484167"/>
                <a:ext cx="37201" cy="3720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645668" y="4367827"/>
            <a:ext cx="1340661" cy="1227779"/>
            <a:chOff x="3968501" y="6551740"/>
            <a:chExt cx="2010992" cy="1841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977032" y="6551740"/>
              <a:ext cx="844314" cy="892105"/>
              <a:chOff x="4977032" y="6551740"/>
              <a:chExt cx="844314" cy="8921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77032" y="6551740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9289" y="7460758"/>
              <a:ext cx="140204" cy="140204"/>
              <a:chOff x="5839289" y="7460758"/>
              <a:chExt cx="140204" cy="1402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39289" y="7460758"/>
                <a:ext cx="140204" cy="1402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68501" y="7983884"/>
              <a:ext cx="405062" cy="405062"/>
              <a:chOff x="3968501" y="7983884"/>
              <a:chExt cx="405062" cy="40506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8501" y="7983884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075267" y="1513239"/>
            <a:ext cx="1084272" cy="1081234"/>
            <a:chOff x="1612900" y="2269858"/>
            <a:chExt cx="1626408" cy="162185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12900" y="2269858"/>
              <a:ext cx="1551637" cy="1451068"/>
              <a:chOff x="1612900" y="2269858"/>
              <a:chExt cx="1551637" cy="145106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2900" y="22698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089767" y="3742169"/>
              <a:ext cx="149540" cy="149540"/>
              <a:chOff x="3089767" y="3742169"/>
              <a:chExt cx="149540" cy="14954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89767" y="3742169"/>
                <a:ext cx="149540" cy="14954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35804" y="3234911"/>
            <a:ext cx="872877" cy="874384"/>
            <a:chOff x="953706" y="4852366"/>
            <a:chExt cx="1309316" cy="13115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953706" y="4852366"/>
              <a:ext cx="844314" cy="892105"/>
              <a:chOff x="953706" y="4852366"/>
              <a:chExt cx="844314" cy="8921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53706" y="4852366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53498" y="5754418"/>
              <a:ext cx="405062" cy="405062"/>
              <a:chOff x="1853498" y="5754418"/>
              <a:chExt cx="405062" cy="405062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53498" y="575441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2543250" y="-342518"/>
            <a:ext cx="621197" cy="802483"/>
            <a:chOff x="3814874" y="-513777"/>
            <a:chExt cx="931796" cy="120372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3814874" y="-513777"/>
              <a:ext cx="844314" cy="892105"/>
              <a:chOff x="3814874" y="-513777"/>
              <a:chExt cx="844314" cy="89210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814874" y="-513777"/>
                <a:ext cx="844314" cy="8921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605567" y="459831"/>
              <a:ext cx="141102" cy="141102"/>
              <a:chOff x="4605567" y="459831"/>
              <a:chExt cx="141102" cy="141102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05567" y="459831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4250687" y="584002"/>
              <a:ext cx="105945" cy="105945"/>
              <a:chOff x="4250687" y="584002"/>
              <a:chExt cx="105945" cy="105945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250687" y="584002"/>
                <a:ext cx="105945" cy="105945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2600392" y="1132789"/>
            <a:ext cx="50989" cy="50989"/>
            <a:chOff x="3900588" y="1699183"/>
            <a:chExt cx="76484" cy="7648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0588" y="1699183"/>
              <a:ext cx="76484" cy="7648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585420" y="-532894"/>
            <a:ext cx="1454365" cy="1306235"/>
            <a:chOff x="8378130" y="-799341"/>
            <a:chExt cx="2181548" cy="1959353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007297" y="-799341"/>
              <a:ext cx="1551637" cy="1451068"/>
              <a:chOff x="9007297" y="-799341"/>
              <a:chExt cx="1551637" cy="145106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007297" y="-799341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8378130" y="750488"/>
              <a:ext cx="405062" cy="405062"/>
              <a:chOff x="8378130" y="750488"/>
              <a:chExt cx="405062" cy="40506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78130" y="750488"/>
                <a:ext cx="405062" cy="405062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909033" y="6556853"/>
            <a:ext cx="562876" cy="594737"/>
            <a:chOff x="1363550" y="9835279"/>
            <a:chExt cx="844314" cy="8921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780000">
              <a:off x="1363550" y="9835279"/>
              <a:ext cx="844314" cy="8921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45445" y="6380035"/>
            <a:ext cx="94068" cy="94068"/>
            <a:chOff x="1118168" y="9570053"/>
            <a:chExt cx="141102" cy="14110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780000">
              <a:off x="1118168" y="9570053"/>
              <a:ext cx="141102" cy="14110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4298902" y="2315106"/>
            <a:ext cx="1177595" cy="1753825"/>
            <a:chOff x="6448353" y="3472658"/>
            <a:chExt cx="1766392" cy="2630737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6448353" y="3472658"/>
              <a:ext cx="1551637" cy="1451068"/>
              <a:chOff x="6448353" y="3472658"/>
              <a:chExt cx="1551637" cy="1451068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48353" y="3472658"/>
                <a:ext cx="1551637" cy="1451068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7999991" y="4815677"/>
              <a:ext cx="141102" cy="141102"/>
              <a:chOff x="7999991" y="4815677"/>
              <a:chExt cx="141102" cy="141102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999991" y="481567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7630333" y="5396297"/>
              <a:ext cx="141102" cy="141102"/>
              <a:chOff x="7630333" y="5396297"/>
              <a:chExt cx="141102" cy="1411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630333" y="5396297"/>
                <a:ext cx="141102" cy="141102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8141093" y="6029742"/>
              <a:ext cx="73653" cy="73653"/>
              <a:chOff x="8141093" y="6029742"/>
              <a:chExt cx="73653" cy="73653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41093" y="6029742"/>
                <a:ext cx="73653" cy="73653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9683748" y="4801053"/>
            <a:ext cx="136393" cy="136393"/>
            <a:chOff x="14525622" y="7201579"/>
            <a:chExt cx="204589" cy="20458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25622" y="7201579"/>
              <a:ext cx="204589" cy="20458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9808862" y="4955660"/>
            <a:ext cx="44545" cy="44545"/>
            <a:chOff x="14713292" y="7433490"/>
            <a:chExt cx="66818" cy="668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3292" y="7433490"/>
              <a:ext cx="66818" cy="66818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6239214" y="1899883"/>
            <a:ext cx="5003309" cy="3334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4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기존 전처리가 완료된 데이터</a:t>
            </a:r>
          </a:p>
          <a:p>
            <a:pPr defTabSz="609630" latinLnBrk="0"/>
            <a:endParaRPr lang="en-US" sz="2000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marL="285750" indent="-285750" defTabSz="609630" latinLnBrk="0">
              <a:buFontTx/>
              <a:buChar char="-"/>
            </a:pP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머신러닝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모델의 훈련을 위한 train데이터와           </a:t>
            </a:r>
            <a:endParaRPr lang="en-US" sz="1667" dirty="0" smtClean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marL="285750" indent="-285750" defTabSz="609630" latinLnBrk="0">
              <a:buFontTx/>
              <a:buChar char="-"/>
            </a:pPr>
            <a:r>
              <a:rPr lang="en-US" sz="1667" dirty="0" smtClean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test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데이터 분리</a:t>
            </a: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endParaRPr lang="en-US" sz="1667" dirty="0">
              <a:solidFill>
                <a:srgbClr val="000000"/>
              </a:solidFill>
              <a:latin typeface="Cafe24 Ssurround" pitchFamily="34" charset="0"/>
              <a:cs typeface="Cafe24 Ssurround" pitchFamily="34" charset="0"/>
            </a:endParaRP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1667" dirty="0">
                <a:solidFill>
                  <a:srgbClr val="FF0000"/>
                </a:solidFill>
                <a:latin typeface="Cafe24 Ssurround" pitchFamily="34" charset="0"/>
                <a:cs typeface="Cafe24 Ssurround" pitchFamily="34" charset="0"/>
              </a:rPr>
              <a:t>Train set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 : 예측모델을 훈련시키기위한 데이터</a:t>
            </a: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(예시 : </a:t>
            </a:r>
            <a:r>
              <a:rPr lang="en-US" sz="1667" b="1" u="sng" dirty="0">
                <a:solidFill>
                  <a:srgbClr val="FF0000"/>
                </a:solidFill>
                <a:latin typeface="Cafe24 Ssurround" pitchFamily="34" charset="0"/>
                <a:cs typeface="Cafe24 Ssurround" pitchFamily="34" charset="0"/>
              </a:rPr>
              <a:t>문제집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)</a:t>
            </a: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- </a:t>
            </a:r>
            <a:r>
              <a:rPr lang="en-US" sz="1667" dirty="0">
                <a:solidFill>
                  <a:srgbClr val="0070C0"/>
                </a:solidFill>
                <a:latin typeface="Cafe24 Ssurround" pitchFamily="34" charset="0"/>
                <a:cs typeface="Cafe24 Ssurround" pitchFamily="34" charset="0"/>
              </a:rPr>
              <a:t>Test set 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: 예측모델이 정확하게 예측하는지 </a:t>
            </a: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비교하기 위한 데이터</a:t>
            </a:r>
          </a:p>
          <a:p>
            <a:pPr defTabSz="609630" latinLnBrk="0"/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   (예시 : </a:t>
            </a:r>
            <a:r>
              <a:rPr lang="en-US" sz="1667" dirty="0">
                <a:solidFill>
                  <a:srgbClr val="0070C0"/>
                </a:solidFill>
                <a:latin typeface="Cafe24 Ssurround" pitchFamily="34" charset="0"/>
                <a:cs typeface="Cafe24 Ssurround" pitchFamily="34" charset="0"/>
              </a:rPr>
              <a:t>답지</a:t>
            </a:r>
            <a:r>
              <a:rPr lang="en-US" sz="1667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)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0677060" y="252712"/>
            <a:ext cx="15354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UCI </a:t>
            </a:r>
          </a:p>
          <a:p>
            <a:pPr algn="ctr" defTabSz="609630" latinLnBrk="0"/>
            <a:r>
              <a:rPr lang="en-US" sz="2000" dirty="0">
                <a:solidFill>
                  <a:srgbClr val="000000"/>
                </a:solidFill>
                <a:latin typeface="Cafe24 Ssurround" pitchFamily="34" charset="0"/>
                <a:cs typeface="Cafe24 Ssurround" pitchFamily="34" charset="0"/>
              </a:rPr>
              <a:t>SECOM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35804" y="773340"/>
            <a:ext cx="6628571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334" kern="0" spc="-200" dirty="0">
                <a:latin typeface="Cafe24 Ssurround" pitchFamily="34" charset="0"/>
                <a:cs typeface="Cafe24 Ssurround" pitchFamily="34" charset="0"/>
              </a:rPr>
              <a:t>분석 및 시각화 내용</a:t>
            </a:r>
            <a:endParaRPr lang="en-US" sz="1200" dirty="0">
              <a:latin typeface="Calibri"/>
            </a:endParaRPr>
          </a:p>
        </p:txBody>
      </p:sp>
      <p:grpSp>
        <p:nvGrpSpPr>
          <p:cNvPr id="1054" name="그룹 1054"/>
          <p:cNvGrpSpPr/>
          <p:nvPr/>
        </p:nvGrpSpPr>
        <p:grpSpPr>
          <a:xfrm>
            <a:off x="745108" y="1940503"/>
            <a:ext cx="5250890" cy="3870319"/>
            <a:chOff x="1117662" y="2910754"/>
            <a:chExt cx="7876335" cy="5805478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7662" y="2910754"/>
              <a:ext cx="7876335" cy="5805478"/>
            </a:xfrm>
            <a:prstGeom prst="rect">
              <a:avLst/>
            </a:prstGeom>
          </p:spPr>
        </p:pic>
      </p:grpSp>
      <p:grpSp>
        <p:nvGrpSpPr>
          <p:cNvPr id="131" name="그룹 1001"/>
          <p:cNvGrpSpPr/>
          <p:nvPr/>
        </p:nvGrpSpPr>
        <p:grpSpPr>
          <a:xfrm>
            <a:off x="10254293" y="4977255"/>
            <a:ext cx="1948059" cy="1880746"/>
            <a:chOff x="10068951" y="5154358"/>
            <a:chExt cx="2141788" cy="2062389"/>
          </a:xfrm>
        </p:grpSpPr>
        <p:grpSp>
          <p:nvGrpSpPr>
            <p:cNvPr id="133" name="그룹 1002"/>
            <p:cNvGrpSpPr/>
            <p:nvPr/>
          </p:nvGrpSpPr>
          <p:grpSpPr>
            <a:xfrm>
              <a:off x="10688770" y="5154358"/>
              <a:ext cx="1208202" cy="576615"/>
              <a:chOff x="10688770" y="5154358"/>
              <a:chExt cx="1208202" cy="576615"/>
            </a:xfrm>
          </p:grpSpPr>
          <p:pic>
            <p:nvPicPr>
              <p:cNvPr id="159" name="Object 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688770" y="5154358"/>
                <a:ext cx="1208202" cy="576615"/>
              </a:xfrm>
              <a:prstGeom prst="rect">
                <a:avLst/>
              </a:prstGeom>
            </p:spPr>
          </p:pic>
        </p:grpSp>
        <p:grpSp>
          <p:nvGrpSpPr>
            <p:cNvPr id="134" name="그룹 1003"/>
            <p:cNvGrpSpPr/>
            <p:nvPr/>
          </p:nvGrpSpPr>
          <p:grpSpPr>
            <a:xfrm>
              <a:off x="10068951" y="6775552"/>
              <a:ext cx="2141788" cy="441195"/>
              <a:chOff x="10068951" y="6775552"/>
              <a:chExt cx="2141788" cy="441195"/>
            </a:xfrm>
          </p:grpSpPr>
          <p:pic>
            <p:nvPicPr>
              <p:cNvPr id="157" name="Object 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068951" y="6775552"/>
                <a:ext cx="2141788" cy="441195"/>
              </a:xfrm>
              <a:prstGeom prst="rect">
                <a:avLst/>
              </a:prstGeom>
            </p:spPr>
          </p:pic>
        </p:grpSp>
        <p:grpSp>
          <p:nvGrpSpPr>
            <p:cNvPr id="136" name="그룹 1004"/>
            <p:cNvGrpSpPr/>
            <p:nvPr/>
          </p:nvGrpSpPr>
          <p:grpSpPr>
            <a:xfrm>
              <a:off x="10491485" y="5781931"/>
              <a:ext cx="1545328" cy="1099830"/>
              <a:chOff x="10491485" y="5781931"/>
              <a:chExt cx="1545328" cy="1099830"/>
            </a:xfrm>
          </p:grpSpPr>
          <p:pic>
            <p:nvPicPr>
              <p:cNvPr id="153" name="Object 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91485" y="5781931"/>
                <a:ext cx="1545328" cy="1099830"/>
              </a:xfrm>
              <a:prstGeom prst="rect">
                <a:avLst/>
              </a:prstGeom>
            </p:spPr>
          </p:pic>
        </p:grpSp>
        <p:grpSp>
          <p:nvGrpSpPr>
            <p:cNvPr id="137" name="그룹 1005"/>
            <p:cNvGrpSpPr/>
            <p:nvPr/>
          </p:nvGrpSpPr>
          <p:grpSpPr>
            <a:xfrm>
              <a:off x="10332217" y="6445081"/>
              <a:ext cx="415900" cy="583979"/>
              <a:chOff x="10332217" y="6445081"/>
              <a:chExt cx="415900" cy="583979"/>
            </a:xfrm>
          </p:grpSpPr>
          <p:pic>
            <p:nvPicPr>
              <p:cNvPr id="152" name="Object 1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0332217" y="6445081"/>
                <a:ext cx="415900" cy="583979"/>
              </a:xfrm>
              <a:prstGeom prst="rect">
                <a:avLst/>
              </a:prstGeom>
            </p:spPr>
          </p:pic>
        </p:grpSp>
        <p:grpSp>
          <p:nvGrpSpPr>
            <p:cNvPr id="139" name="그룹 1006"/>
            <p:cNvGrpSpPr/>
            <p:nvPr/>
          </p:nvGrpSpPr>
          <p:grpSpPr>
            <a:xfrm>
              <a:off x="10519115" y="6154698"/>
              <a:ext cx="339310" cy="866554"/>
              <a:chOff x="10519115" y="6154698"/>
              <a:chExt cx="339310" cy="866554"/>
            </a:xfrm>
          </p:grpSpPr>
          <p:pic>
            <p:nvPicPr>
              <p:cNvPr id="150" name="Object 1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519115" y="6154698"/>
                <a:ext cx="339310" cy="866554"/>
              </a:xfrm>
              <a:prstGeom prst="rect">
                <a:avLst/>
              </a:prstGeom>
            </p:spPr>
          </p:pic>
        </p:grpSp>
        <p:grpSp>
          <p:nvGrpSpPr>
            <p:cNvPr id="140" name="그룹 1007"/>
            <p:cNvGrpSpPr/>
            <p:nvPr/>
          </p:nvGrpSpPr>
          <p:grpSpPr>
            <a:xfrm>
              <a:off x="11700125" y="6337082"/>
              <a:ext cx="320184" cy="700262"/>
              <a:chOff x="11700125" y="6337082"/>
              <a:chExt cx="320184" cy="700262"/>
            </a:xfrm>
          </p:grpSpPr>
          <p:pic>
            <p:nvPicPr>
              <p:cNvPr id="149" name="Object 1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700125" y="6337082"/>
                <a:ext cx="320184" cy="700262"/>
              </a:xfrm>
              <a:prstGeom prst="rect">
                <a:avLst/>
              </a:prstGeom>
            </p:spPr>
          </p:pic>
        </p:grpSp>
        <p:grpSp>
          <p:nvGrpSpPr>
            <p:cNvPr id="142" name="그룹 1008"/>
            <p:cNvGrpSpPr/>
            <p:nvPr/>
          </p:nvGrpSpPr>
          <p:grpSpPr>
            <a:xfrm>
              <a:off x="10792638" y="5300185"/>
              <a:ext cx="1000467" cy="221960"/>
              <a:chOff x="10792638" y="5300185"/>
              <a:chExt cx="1000467" cy="221960"/>
            </a:xfrm>
          </p:grpSpPr>
          <p:grpSp>
            <p:nvGrpSpPr>
              <p:cNvPr id="143" name="그룹 1009"/>
              <p:cNvGrpSpPr/>
              <p:nvPr/>
            </p:nvGrpSpPr>
            <p:grpSpPr>
              <a:xfrm>
                <a:off x="10833871" y="5361828"/>
                <a:ext cx="902763" cy="95876"/>
                <a:chOff x="10833871" y="5361828"/>
                <a:chExt cx="902763" cy="95876"/>
              </a:xfrm>
            </p:grpSpPr>
            <p:pic>
              <p:nvPicPr>
                <p:cNvPr id="147" name="Object 22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0833871" y="5361828"/>
                  <a:ext cx="902763" cy="95876"/>
                </a:xfrm>
                <a:prstGeom prst="rect">
                  <a:avLst/>
                </a:prstGeom>
              </p:spPr>
            </p:pic>
          </p:grpSp>
          <p:pic>
            <p:nvPicPr>
              <p:cNvPr id="145" name="Object 2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0769111" y="5276657"/>
                <a:ext cx="1068700" cy="2822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419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522</Words>
  <Application>Microsoft Office PowerPoint</Application>
  <PresentationFormat>와이드스크린</PresentationFormat>
  <Paragraphs>197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?? ??</vt:lpstr>
      <vt:lpstr>Cafe24 Ssurround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63</cp:revision>
  <dcterms:created xsi:type="dcterms:W3CDTF">2023-05-22T00:49:57Z</dcterms:created>
  <dcterms:modified xsi:type="dcterms:W3CDTF">2023-05-24T08:56:51Z</dcterms:modified>
</cp:coreProperties>
</file>