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81" r:id="rId3"/>
    <p:sldId id="279" r:id="rId4"/>
    <p:sldId id="280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1BD"/>
    <a:srgbClr val="FFFFFF"/>
    <a:srgbClr val="EAE8E6"/>
    <a:srgbClr val="EC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73" d="100"/>
          <a:sy n="73" d="100"/>
        </p:scale>
        <p:origin x="6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C68AE-F9BB-4D53-8EB2-8C951A876A75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44C4-F0D9-4508-854F-B4976D08E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44C4-F0D9-4508-854F-B4976D08E8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44C4-F0D9-4508-854F-B4976D08E8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39273" y="6190167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grpSp>
        <p:nvGrpSpPr>
          <p:cNvPr id="43" name="그룹 1001"/>
          <p:cNvGrpSpPr/>
          <p:nvPr/>
        </p:nvGrpSpPr>
        <p:grpSpPr>
          <a:xfrm>
            <a:off x="-609600" y="-1053076"/>
            <a:ext cx="3588190" cy="3553385"/>
            <a:chOff x="14013934" y="6172836"/>
            <a:chExt cx="3588190" cy="3553385"/>
          </a:xfrm>
        </p:grpSpPr>
        <p:pic>
          <p:nvPicPr>
            <p:cNvPr id="44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3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857250"/>
            <a:ext cx="5558134" cy="1149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5" y="2371725"/>
            <a:ext cx="7724775" cy="620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809" y="1714500"/>
            <a:ext cx="8486775" cy="7248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896302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불량 유형별  </a:t>
            </a:r>
            <a:r>
              <a:rPr lang="en-US" altLang="ko-KR" dirty="0" smtClean="0"/>
              <a:t>wafer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0" y="927039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불량 유형별 </a:t>
            </a:r>
            <a:r>
              <a:rPr lang="en-US" altLang="ko-KR" dirty="0" smtClean="0"/>
              <a:t>wafer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8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5273"/>
            <a:ext cx="7924800" cy="6079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939273" y="6190167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67800" y="3695700"/>
            <a:ext cx="7852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불량 유형에 따른  </a:t>
            </a:r>
            <a:r>
              <a:rPr lang="en-US" altLang="ko-KR" dirty="0" smtClean="0"/>
              <a:t>wafer </a:t>
            </a:r>
            <a:r>
              <a:rPr lang="ko-KR" altLang="en-US" dirty="0"/>
              <a:t>개</a:t>
            </a:r>
            <a:r>
              <a:rPr lang="ko-KR" altLang="en-US" dirty="0" smtClean="0"/>
              <a:t>수 를 구하여 불량률과 </a:t>
            </a:r>
            <a:r>
              <a:rPr lang="ko-KR" altLang="en-US" dirty="0"/>
              <a:t>어느 </a:t>
            </a:r>
            <a:r>
              <a:rPr lang="ko-KR" altLang="en-US" dirty="0" smtClean="0"/>
              <a:t>불량 유형이 가장 많이 나오는지에 대한  분석을 해보았습니다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172950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None(</a:t>
            </a:r>
            <a:r>
              <a:rPr lang="ko-KR" altLang="en-US" dirty="0" smtClean="0"/>
              <a:t>양품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147431</a:t>
            </a:r>
            <a:r>
              <a:rPr lang="ko-KR" altLang="en-US" dirty="0" smtClean="0"/>
              <a:t>로 약 </a:t>
            </a:r>
            <a:r>
              <a:rPr lang="en-US" altLang="ko-KR" dirty="0" smtClean="0"/>
              <a:t>85.24%, </a:t>
            </a:r>
            <a:r>
              <a:rPr lang="ko-KR" altLang="en-US" dirty="0" smtClean="0"/>
              <a:t>불량품은 약 </a:t>
            </a:r>
            <a:r>
              <a:rPr lang="en-US" altLang="ko-KR" dirty="0" smtClean="0"/>
              <a:t>15.76%</a:t>
            </a:r>
            <a:r>
              <a:rPr lang="ko-KR" altLang="en-US" dirty="0" smtClean="0"/>
              <a:t>정도 나오는 걸로 나타났습니다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불량품 중에는 </a:t>
            </a:r>
            <a:r>
              <a:rPr lang="en-US" altLang="ko-KR" dirty="0" smtClean="0"/>
              <a:t>‘Edge-Ring’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9680</a:t>
            </a:r>
            <a:r>
              <a:rPr lang="ko-KR" altLang="en-US" dirty="0" smtClean="0"/>
              <a:t>으로 가장 높고 </a:t>
            </a:r>
            <a:r>
              <a:rPr lang="en-US" altLang="ko-KR" dirty="0" smtClean="0"/>
              <a:t>‘Near-Full’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149</a:t>
            </a:r>
            <a:r>
              <a:rPr lang="ko-KR" altLang="en-US" dirty="0" smtClean="0"/>
              <a:t>로 가장 낮게 낮습니다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그러므로 불량 유형 중 흔히 나는 불량 유형이 </a:t>
            </a:r>
            <a:r>
              <a:rPr lang="en-US" altLang="ko-KR" dirty="0" smtClean="0"/>
              <a:t>‘Edge-Ring’</a:t>
            </a:r>
            <a:r>
              <a:rPr lang="ko-KR" altLang="en-US" dirty="0" smtClean="0"/>
              <a:t>이라는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43" name="그룹 1001"/>
          <p:cNvGrpSpPr/>
          <p:nvPr/>
        </p:nvGrpSpPr>
        <p:grpSpPr>
          <a:xfrm>
            <a:off x="-609600" y="-1053076"/>
            <a:ext cx="3588190" cy="3553385"/>
            <a:chOff x="14013934" y="6172836"/>
            <a:chExt cx="3588190" cy="3553385"/>
          </a:xfrm>
        </p:grpSpPr>
        <p:pic>
          <p:nvPicPr>
            <p:cNvPr id="4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204089" y="1017111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불량 유형별 </a:t>
            </a:r>
            <a:r>
              <a:rPr lang="en-US" altLang="ko-KR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wafer </a:t>
            </a:r>
            <a:r>
              <a:rPr lang="ko-KR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개수</a:t>
            </a:r>
            <a:endParaRPr lang="ko-KR" altLang="en-US" sz="45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2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39273" y="6190167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6240" y="7012826"/>
            <a:ext cx="3090317" cy="7239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173629" y="1700475"/>
            <a:ext cx="48358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dirty="0"/>
              <a:t>Edge-</a:t>
            </a:r>
            <a:r>
              <a:rPr lang="en-US" altLang="ko-KR" dirty="0" err="1"/>
              <a:t>Loc</a:t>
            </a:r>
            <a:r>
              <a:rPr lang="en-US" altLang="ko-KR" dirty="0"/>
              <a:t>’</a:t>
            </a:r>
            <a:r>
              <a:rPr lang="ko-KR" altLang="en-US" dirty="0"/>
              <a:t>는 다른  불량 유형에 비하여 차이가 적은 편으로 나타났습니다</a:t>
            </a:r>
            <a:r>
              <a:rPr lang="en-US" altLang="ko-KR" dirty="0"/>
              <a:t>. 1376</a:t>
            </a:r>
            <a:r>
              <a:rPr lang="ko-KR" altLang="en-US" dirty="0"/>
              <a:t>이 </a:t>
            </a:r>
            <a:r>
              <a:rPr lang="en-US" altLang="ko-KR" dirty="0"/>
              <a:t>7.5%</a:t>
            </a:r>
            <a:r>
              <a:rPr lang="ko-KR" altLang="en-US" dirty="0"/>
              <a:t>로 높은 수치를 나타냈고 </a:t>
            </a:r>
            <a:r>
              <a:rPr lang="en-US" altLang="ko-KR" dirty="0"/>
              <a:t>1109</a:t>
            </a:r>
            <a:r>
              <a:rPr lang="ko-KR" altLang="en-US" dirty="0"/>
              <a:t>가 </a:t>
            </a:r>
            <a:r>
              <a:rPr lang="en-US" altLang="ko-KR" dirty="0"/>
              <a:t>6.9%</a:t>
            </a:r>
            <a:r>
              <a:rPr lang="ko-KR" altLang="en-US" dirty="0"/>
              <a:t>로 </a:t>
            </a:r>
            <a:r>
              <a:rPr lang="en-US" altLang="ko-KR" dirty="0"/>
              <a:t>1376</a:t>
            </a:r>
            <a:r>
              <a:rPr lang="ko-KR" altLang="en-US" dirty="0"/>
              <a:t>과 </a:t>
            </a:r>
            <a:r>
              <a:rPr lang="en-US" altLang="ko-KR" dirty="0"/>
              <a:t>0.6%</a:t>
            </a:r>
            <a:r>
              <a:rPr lang="ko-KR" altLang="en-US" dirty="0"/>
              <a:t>차이를 보였습니다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‘Edge-Ring’</a:t>
            </a:r>
            <a:r>
              <a:rPr lang="ko-KR" altLang="en-US" dirty="0"/>
              <a:t>는 </a:t>
            </a:r>
            <a:r>
              <a:rPr lang="en-US" altLang="ko-KR" dirty="0"/>
              <a:t>1075,2126,3036 </a:t>
            </a:r>
            <a:r>
              <a:rPr lang="ko-KR" altLang="en-US" dirty="0"/>
              <a:t>세개의 크기가 비슷하게 나타났습니다</a:t>
            </a:r>
            <a:r>
              <a:rPr lang="en-US" altLang="ko-KR" dirty="0"/>
              <a:t>. 1075</a:t>
            </a:r>
            <a:r>
              <a:rPr lang="ko-KR" altLang="en-US" dirty="0"/>
              <a:t>가 </a:t>
            </a:r>
            <a:r>
              <a:rPr lang="en-US" altLang="ko-KR" dirty="0"/>
              <a:t>21.1%</a:t>
            </a:r>
            <a:r>
              <a:rPr lang="ko-KR" altLang="en-US" dirty="0"/>
              <a:t>로 나타났고</a:t>
            </a:r>
            <a:r>
              <a:rPr lang="en-US" altLang="ko-KR" dirty="0"/>
              <a:t>, 2126</a:t>
            </a:r>
            <a:r>
              <a:rPr lang="ko-KR" altLang="en-US" dirty="0"/>
              <a:t>이 </a:t>
            </a:r>
            <a:r>
              <a:rPr lang="en-US" altLang="ko-KR" dirty="0"/>
              <a:t>15.7%, 3036</a:t>
            </a:r>
            <a:r>
              <a:rPr lang="ko-KR" altLang="en-US" dirty="0"/>
              <a:t>이 </a:t>
            </a:r>
            <a:r>
              <a:rPr lang="en-US" altLang="ko-KR" dirty="0"/>
              <a:t>14.7%</a:t>
            </a:r>
            <a:r>
              <a:rPr lang="ko-KR" altLang="en-US" dirty="0"/>
              <a:t>로 나타났습니다</a:t>
            </a:r>
            <a:r>
              <a:rPr lang="en-US" altLang="ko-KR" dirty="0"/>
              <a:t>. </a:t>
            </a:r>
            <a:r>
              <a:rPr lang="ko-KR" altLang="en-US" dirty="0"/>
              <a:t>이외의 크기는 </a:t>
            </a:r>
            <a:r>
              <a:rPr lang="ko-KR" altLang="en-US" dirty="0" smtClean="0"/>
              <a:t> 차이가 크지 </a:t>
            </a:r>
            <a:r>
              <a:rPr lang="ko-KR" altLang="en-US" dirty="0" err="1" smtClean="0"/>
              <a:t>않는걸로</a:t>
            </a:r>
            <a:r>
              <a:rPr lang="ko-KR" altLang="en-US" dirty="0" smtClean="0"/>
              <a:t> 나타났습니다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‘Random’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1349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14.3%</a:t>
            </a:r>
            <a:r>
              <a:rPr lang="ko-KR" altLang="en-US" dirty="0" smtClean="0"/>
              <a:t>로 높은 수치를 나타냈고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밑인 </a:t>
            </a:r>
            <a:r>
              <a:rPr lang="en-US" altLang="ko-KR" dirty="0" smtClean="0"/>
              <a:t>1638, 533, 1080</a:t>
            </a:r>
            <a:r>
              <a:rPr lang="ko-KR" altLang="en-US" dirty="0" smtClean="0"/>
              <a:t>은 비슷한 수치를 나타냈으며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외에의 크기는 비슷한 비율을 나타냈습니다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‘Near-Full’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741</a:t>
            </a:r>
            <a:r>
              <a:rPr lang="ko-KR" altLang="en-US" dirty="0" smtClean="0"/>
              <a:t>로 두번째로 큰 </a:t>
            </a:r>
            <a:r>
              <a:rPr lang="en-US" altLang="ko-KR" dirty="0" smtClean="0"/>
              <a:t>516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4.7% </a:t>
            </a:r>
            <a:r>
              <a:rPr lang="ko-KR" altLang="en-US" dirty="0" smtClean="0"/>
              <a:t>차이가 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grpSp>
        <p:nvGrpSpPr>
          <p:cNvPr id="26" name="그룹 1001"/>
          <p:cNvGrpSpPr/>
          <p:nvPr/>
        </p:nvGrpSpPr>
        <p:grpSpPr>
          <a:xfrm>
            <a:off x="-609600" y="-1053076"/>
            <a:ext cx="3588190" cy="3553385"/>
            <a:chOff x="14013934" y="6172836"/>
            <a:chExt cx="3588190" cy="3553385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220400" y="1929600"/>
            <a:ext cx="9219600" cy="8056800"/>
            <a:chOff x="1220400" y="1929600"/>
            <a:chExt cx="9219600" cy="8056800"/>
          </a:xfrm>
        </p:grpSpPr>
        <p:pic>
          <p:nvPicPr>
            <p:cNvPr id="17" name="그림 16"/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200" y="1929600"/>
              <a:ext cx="4057200" cy="4122000"/>
            </a:xfrm>
            <a:prstGeom prst="rect">
              <a:avLst/>
            </a:prstGeom>
          </p:spPr>
        </p:pic>
        <p:pic>
          <p:nvPicPr>
            <p:cNvPr id="15" name="그림 14"/>
            <p:cNvPicPr preferRelativeResize="0"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400" y="1929600"/>
              <a:ext cx="4057200" cy="4122000"/>
            </a:xfrm>
            <a:prstGeom prst="rect">
              <a:avLst/>
            </a:prstGeom>
          </p:spPr>
        </p:pic>
        <p:pic>
          <p:nvPicPr>
            <p:cNvPr id="20" name="그림 19"/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800" y="5864400"/>
              <a:ext cx="4057200" cy="4122000"/>
            </a:xfrm>
            <a:prstGeom prst="rect">
              <a:avLst/>
            </a:prstGeom>
          </p:spPr>
        </p:pic>
        <p:pic>
          <p:nvPicPr>
            <p:cNvPr id="19" name="그림 18"/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800" y="5864400"/>
              <a:ext cx="4057200" cy="412200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5390" y="9743552"/>
            <a:ext cx="5486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수가 너무 많아서 개수가 작은 값들은 </a:t>
            </a:r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Other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로 묶음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4089" y="1017111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불량 유형별 </a:t>
            </a:r>
            <a:r>
              <a:rPr lang="en-US" altLang="ko-KR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wafer </a:t>
            </a:r>
            <a:r>
              <a:rPr lang="ko-KR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크기</a:t>
            </a:r>
            <a:endParaRPr lang="ko-KR" altLang="en-US" sz="45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4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39273" y="6190167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5390" y="9743552"/>
            <a:ext cx="5486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수가 너무 많아서 개수가 작은 값들은 </a:t>
            </a:r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Other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로 묶음</a:t>
            </a:r>
          </a:p>
        </p:txBody>
      </p:sp>
      <p:grpSp>
        <p:nvGrpSpPr>
          <p:cNvPr id="26" name="그룹 1001"/>
          <p:cNvGrpSpPr/>
          <p:nvPr/>
        </p:nvGrpSpPr>
        <p:grpSpPr>
          <a:xfrm>
            <a:off x="-609600" y="-1053076"/>
            <a:ext cx="3588190" cy="3553385"/>
            <a:chOff x="14013934" y="6172836"/>
            <a:chExt cx="3588190" cy="3553385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1173629" y="2247900"/>
            <a:ext cx="483583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‘Center’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515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51.0%</a:t>
            </a:r>
            <a:r>
              <a:rPr lang="ko-KR" altLang="en-US" dirty="0" smtClean="0"/>
              <a:t>로  압도적으로  높은 수치를 나타내고 뒤를 이어 </a:t>
            </a:r>
            <a:r>
              <a:rPr lang="en-US" altLang="ko-KR" dirty="0" smtClean="0"/>
              <a:t>904(5.7%), 1226(4.0%)</a:t>
            </a:r>
            <a:r>
              <a:rPr lang="ko-KR" altLang="en-US" dirty="0" smtClean="0"/>
              <a:t>로 나타났습니다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‘Donut’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1334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42.2%</a:t>
            </a:r>
            <a:r>
              <a:rPr lang="ko-KR" altLang="en-US" dirty="0" smtClean="0"/>
              <a:t>로 압도적으로 높은 수치를 나타냈고 뒤를 이어 </a:t>
            </a:r>
            <a:r>
              <a:rPr lang="en-US" altLang="ko-KR" dirty="0" smtClean="0"/>
              <a:t>845(7.9%), 1080(5.9 %)</a:t>
            </a:r>
            <a:r>
              <a:rPr lang="ko-KR" altLang="en-US" dirty="0" smtClean="0"/>
              <a:t>로 나타났습니다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8.3%</a:t>
            </a:r>
            <a:r>
              <a:rPr lang="ko-KR" altLang="en-US" dirty="0" smtClean="0"/>
              <a:t>로 두번째로 많이 나온 </a:t>
            </a:r>
            <a:r>
              <a:rPr lang="en-US" altLang="ko-KR" dirty="0" smtClean="0"/>
              <a:t>776(6.7%)</a:t>
            </a:r>
            <a:r>
              <a:rPr lang="ko-KR" altLang="en-US" dirty="0" smtClean="0"/>
              <a:t>와 약 </a:t>
            </a:r>
            <a:r>
              <a:rPr lang="en-US" altLang="ko-KR" dirty="0" smtClean="0"/>
              <a:t>1.6% </a:t>
            </a:r>
            <a:r>
              <a:rPr lang="ko-KR" altLang="en-US" dirty="0" smtClean="0"/>
              <a:t>차이가 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‘Scratch’ </a:t>
            </a:r>
            <a:r>
              <a:rPr lang="ko-KR" altLang="en-US" dirty="0" smtClean="0"/>
              <a:t>는 가장 작은 차이가 나는 </a:t>
            </a:r>
            <a:r>
              <a:rPr lang="ko-KR" altLang="en-US" dirty="0" err="1" smtClean="0"/>
              <a:t>불량유형입니다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첫번째와 두번째가 약 </a:t>
            </a:r>
            <a:r>
              <a:rPr lang="en-US" altLang="ko-KR" dirty="0" smtClean="0"/>
              <a:t>0.3%</a:t>
            </a:r>
            <a:r>
              <a:rPr lang="ko-KR" altLang="en-US" dirty="0" smtClean="0"/>
              <a:t>차이가 나고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번째와도</a:t>
            </a:r>
            <a:r>
              <a:rPr lang="ko-KR" altLang="en-US" dirty="0" smtClean="0"/>
              <a:t> 약</a:t>
            </a:r>
            <a:r>
              <a:rPr lang="en-US" altLang="ko-KR" dirty="0" smtClean="0"/>
              <a:t>2.3%</a:t>
            </a:r>
            <a:r>
              <a:rPr lang="ko-KR" altLang="en-US" dirty="0" smtClean="0"/>
              <a:t> 정도 차이가 납니다</a:t>
            </a:r>
            <a:r>
              <a:rPr lang="en-US" altLang="ko-KR" dirty="0" smtClean="0"/>
              <a:t>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9200" y="1927830"/>
            <a:ext cx="9220200" cy="8168782"/>
            <a:chOff x="1219200" y="1927830"/>
            <a:chExt cx="9220200" cy="8168782"/>
          </a:xfrm>
        </p:grpSpPr>
        <p:pic>
          <p:nvPicPr>
            <p:cNvPr id="4" name="그림 3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927830"/>
              <a:ext cx="4058488" cy="4233600"/>
            </a:xfrm>
            <a:prstGeom prst="rect">
              <a:avLst/>
            </a:prstGeom>
          </p:spPr>
        </p:pic>
        <p:pic>
          <p:nvPicPr>
            <p:cNvPr id="30" name="그림 29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24" y="5864400"/>
              <a:ext cx="4056532" cy="4232212"/>
            </a:xfrm>
            <a:prstGeom prst="rect">
              <a:avLst/>
            </a:prstGeom>
          </p:spPr>
        </p:pic>
        <p:pic>
          <p:nvPicPr>
            <p:cNvPr id="31" name="그림 30"/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868" y="5864288"/>
              <a:ext cx="4056532" cy="4232212"/>
            </a:xfrm>
            <a:prstGeom prst="rect">
              <a:avLst/>
            </a:prstGeom>
          </p:spPr>
        </p:pic>
        <p:pic>
          <p:nvPicPr>
            <p:cNvPr id="32" name="그림 31"/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595" y="1929600"/>
              <a:ext cx="4058488" cy="423360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1204089" y="1017111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불량 유형별 </a:t>
            </a:r>
            <a:r>
              <a:rPr lang="en-US" altLang="ko-KR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wafer </a:t>
            </a:r>
            <a:r>
              <a:rPr lang="ko-KR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크기</a:t>
            </a:r>
            <a:endParaRPr lang="ko-KR" altLang="en-US" sz="4500" dirty="0"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326</Words>
  <Application>Microsoft Office PowerPoint</Application>
  <PresentationFormat>사용자 지정</PresentationFormat>
  <Paragraphs>29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?? ??</vt:lpstr>
      <vt:lpstr>맑은 고딕</vt:lpstr>
      <vt:lpstr>함초롬돋움</vt:lpstr>
      <vt:lpstr>휴먼둥근헤드라인</vt:lpstr>
      <vt:lpstr>휴먼엑스포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tjoeun</cp:lastModifiedBy>
  <cp:revision>45</cp:revision>
  <dcterms:created xsi:type="dcterms:W3CDTF">2023-05-09T18:34:47Z</dcterms:created>
  <dcterms:modified xsi:type="dcterms:W3CDTF">2023-05-12T02:58:20Z</dcterms:modified>
</cp:coreProperties>
</file>