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9" r:id="rId20"/>
    <p:sldId id="280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1BD"/>
    <a:srgbClr val="FFFFFF"/>
    <a:srgbClr val="EAE8E6"/>
    <a:srgbClr val="EC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>
      <p:cViewPr varScale="1">
        <p:scale>
          <a:sx n="69" d="100"/>
          <a:sy n="69" d="100"/>
        </p:scale>
        <p:origin x="18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C68AE-F9BB-4D53-8EB2-8C951A876A75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44C4-F0D9-4508-854F-B4976D08E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44C4-F0D9-4508-854F-B4976D08E82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744C4-F0D9-4508-854F-B4976D08E82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7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0" Type="http://schemas.openxmlformats.org/officeDocument/2006/relationships/image" Target="../media/image42.png"/><Relationship Id="rId4" Type="http://schemas.openxmlformats.org/officeDocument/2006/relationships/image" Target="../media/image98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0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09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2.png"/><Relationship Id="rId7" Type="http://schemas.openxmlformats.org/officeDocument/2006/relationships/image" Target="../media/image11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6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Relationship Id="rId1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41.png"/><Relationship Id="rId21" Type="http://schemas.openxmlformats.org/officeDocument/2006/relationships/image" Target="../media/image130.png"/><Relationship Id="rId7" Type="http://schemas.openxmlformats.org/officeDocument/2006/relationships/image" Target="../media/image55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50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42.png"/><Relationship Id="rId19" Type="http://schemas.openxmlformats.org/officeDocument/2006/relationships/image" Target="../media/image128.png"/><Relationship Id="rId4" Type="http://schemas.openxmlformats.org/officeDocument/2006/relationships/image" Target="../media/image117.png"/><Relationship Id="rId9" Type="http://schemas.openxmlformats.org/officeDocument/2006/relationships/image" Target="../media/image57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17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5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137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7.png"/><Relationship Id="rId1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42.png"/><Relationship Id="rId10" Type="http://schemas.openxmlformats.org/officeDocument/2006/relationships/image" Target="../media/image142.png"/><Relationship Id="rId4" Type="http://schemas.openxmlformats.org/officeDocument/2006/relationships/image" Target="../media/image41.png"/><Relationship Id="rId9" Type="http://schemas.openxmlformats.org/officeDocument/2006/relationships/image" Target="../media/image1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4.png"/><Relationship Id="rId7" Type="http://schemas.openxmlformats.org/officeDocument/2006/relationships/image" Target="../media/image9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7.png"/><Relationship Id="rId7" Type="http://schemas.openxmlformats.org/officeDocument/2006/relationships/image" Target="../media/image10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7.png"/><Relationship Id="rId4" Type="http://schemas.openxmlformats.org/officeDocument/2006/relationships/image" Target="../media/image1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41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3512"/>
            <a:ext cx="12975077" cy="4509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0597"/>
            <a:ext cx="12918887" cy="4509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50"/>
            <a:ext cx="5032238" cy="675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7823" y="7917194"/>
            <a:ext cx="799538" cy="5229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7823" y="9016451"/>
            <a:ext cx="818586" cy="5229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1818" y="9016451"/>
            <a:ext cx="5879395" cy="5324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78377" y="7892270"/>
            <a:ext cx="3689395" cy="987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801" y="7427544"/>
            <a:ext cx="1794054" cy="475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050" y="3946374"/>
            <a:ext cx="3230954" cy="8897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2801" y="4839725"/>
            <a:ext cx="3536939" cy="475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050" y="6534184"/>
            <a:ext cx="1732678" cy="89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8"/>
            <a:ext cx="4413734" cy="11399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990" cy="327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65873" cy="1446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42537" cy="1813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3352267" cy="1273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763263" y="1075701"/>
            <a:ext cx="28761722" cy="983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528" y="289488"/>
            <a:ext cx="28285038" cy="10529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490324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6670" y="2888771"/>
            <a:ext cx="4465234" cy="6170091"/>
            <a:chOff x="1246670" y="2888771"/>
            <a:chExt cx="4465234" cy="61700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670" y="2888771"/>
              <a:ext cx="4465234" cy="61700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54762" y="2919128"/>
            <a:ext cx="4080952" cy="4674286"/>
            <a:chOff x="6454762" y="2919128"/>
            <a:chExt cx="4080952" cy="467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4762" y="2919128"/>
              <a:ext cx="4080952" cy="467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12556" y="3181958"/>
            <a:ext cx="4904046" cy="4392739"/>
            <a:chOff x="12512556" y="3181958"/>
            <a:chExt cx="4904046" cy="43927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12556" y="3181958"/>
              <a:ext cx="4904046" cy="43927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48131" y="6576721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6667" y="3157073"/>
            <a:ext cx="4139104" cy="2217008"/>
            <a:chOff x="1666667" y="3157073"/>
            <a:chExt cx="4139104" cy="22170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667" y="3157073"/>
              <a:ext cx="4139104" cy="22170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38095" y="3236556"/>
            <a:ext cx="3851945" cy="2380983"/>
            <a:chOff x="6038095" y="3236556"/>
            <a:chExt cx="3851945" cy="2380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38095" y="3236556"/>
              <a:ext cx="3851945" cy="23809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8135" y="3224869"/>
            <a:ext cx="4475449" cy="2495063"/>
            <a:chOff x="10328135" y="3224869"/>
            <a:chExt cx="4475449" cy="24950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28135" y="3224869"/>
              <a:ext cx="4475449" cy="24950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667" y="5617539"/>
            <a:ext cx="4315294" cy="2707847"/>
            <a:chOff x="1666667" y="5617539"/>
            <a:chExt cx="4315294" cy="27078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667" y="5617539"/>
              <a:ext cx="4315294" cy="27078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68174" y="5424855"/>
            <a:ext cx="4359961" cy="2735875"/>
            <a:chOff x="6038095" y="5617539"/>
            <a:chExt cx="4359961" cy="27358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8095" y="5617539"/>
              <a:ext cx="4359961" cy="2735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28219" y="5834125"/>
            <a:ext cx="3875365" cy="2373813"/>
            <a:chOff x="10928219" y="5834125"/>
            <a:chExt cx="3875365" cy="23738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28219" y="5834125"/>
              <a:ext cx="3875365" cy="23738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514286" y="8298630"/>
            <a:ext cx="3371701" cy="1987084"/>
            <a:chOff x="-514286" y="8298630"/>
            <a:chExt cx="3371701" cy="19870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514286" y="8298630"/>
              <a:ext cx="3371701" cy="19870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52381" y="8590500"/>
            <a:ext cx="3085714" cy="1695214"/>
            <a:chOff x="2952381" y="8590500"/>
            <a:chExt cx="3085714" cy="16952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2381" y="8590500"/>
              <a:ext cx="3085714" cy="1695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94055" y="8674502"/>
            <a:ext cx="2644040" cy="1611212"/>
            <a:chOff x="5794055" y="8674502"/>
            <a:chExt cx="2644040" cy="16112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4055" y="8674502"/>
              <a:ext cx="2644040" cy="16112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73936" y="7707088"/>
            <a:ext cx="3576025" cy="3462039"/>
            <a:chOff x="7573936" y="7707088"/>
            <a:chExt cx="3576025" cy="34620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3936" y="7707088"/>
              <a:ext cx="3576025" cy="346203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85115" y="8188891"/>
            <a:ext cx="4405529" cy="3448402"/>
            <a:chOff x="10885115" y="8188891"/>
            <a:chExt cx="4405529" cy="34484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85115" y="8188891"/>
              <a:ext cx="4405529" cy="34484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803585" y="7949528"/>
            <a:ext cx="6171429" cy="3872571"/>
            <a:chOff x="14803585" y="7949528"/>
            <a:chExt cx="6171429" cy="3872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803585" y="7949528"/>
              <a:ext cx="6171429" cy="38725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0" y="2525203"/>
            <a:ext cx="6158224" cy="47244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91400" y="3238500"/>
            <a:ext cx="9329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불량 유형에 </a:t>
            </a:r>
            <a:r>
              <a:rPr lang="ko-KR" altLang="en-US" dirty="0" smtClean="0"/>
              <a:t>따른  </a:t>
            </a:r>
            <a:r>
              <a:rPr lang="en-US" altLang="ko-KR" dirty="0" smtClean="0"/>
              <a:t>wafer </a:t>
            </a:r>
            <a:r>
              <a:rPr lang="ko-KR" altLang="en-US" dirty="0"/>
              <a:t>개</a:t>
            </a:r>
            <a:r>
              <a:rPr lang="ko-KR" altLang="en-US" dirty="0" smtClean="0"/>
              <a:t>수 를 구하여 불량률과 </a:t>
            </a:r>
            <a:r>
              <a:rPr lang="ko-KR" altLang="en-US" dirty="0"/>
              <a:t>어느 </a:t>
            </a:r>
            <a:r>
              <a:rPr lang="ko-KR" altLang="en-US" dirty="0" smtClean="0"/>
              <a:t>불량 유형이 가장 많이 </a:t>
            </a:r>
            <a:r>
              <a:rPr lang="ko-KR" altLang="en-US" dirty="0" smtClean="0"/>
              <a:t>나오는지에 대한  </a:t>
            </a:r>
            <a:r>
              <a:rPr lang="ko-KR" altLang="en-US" dirty="0" smtClean="0"/>
              <a:t>분석을 해보았습니다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172950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None(</a:t>
            </a:r>
            <a:r>
              <a:rPr lang="ko-KR" altLang="en-US" dirty="0" smtClean="0"/>
              <a:t>양품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147431</a:t>
            </a:r>
            <a:r>
              <a:rPr lang="ko-KR" altLang="en-US" dirty="0" smtClean="0"/>
              <a:t>로 약 </a:t>
            </a:r>
            <a:r>
              <a:rPr lang="en-US" altLang="ko-KR" dirty="0" smtClean="0"/>
              <a:t>85.24%, </a:t>
            </a:r>
            <a:r>
              <a:rPr lang="ko-KR" altLang="en-US" dirty="0" smtClean="0"/>
              <a:t>불량품은 약 </a:t>
            </a:r>
            <a:r>
              <a:rPr lang="en-US" altLang="ko-KR" dirty="0" smtClean="0"/>
              <a:t>15.76%</a:t>
            </a:r>
            <a:r>
              <a:rPr lang="ko-KR" altLang="en-US" dirty="0" smtClean="0"/>
              <a:t>정도 나오는 걸로 나타났습니다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불량품 중에는 </a:t>
            </a:r>
            <a:r>
              <a:rPr lang="en-US" altLang="ko-KR" dirty="0" smtClean="0"/>
              <a:t>‘Edge-Ring’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9680</a:t>
            </a:r>
            <a:r>
              <a:rPr lang="ko-KR" altLang="en-US" dirty="0" smtClean="0"/>
              <a:t>으로 가장 높고 </a:t>
            </a:r>
            <a:r>
              <a:rPr lang="en-US" altLang="ko-KR" dirty="0" smtClean="0"/>
              <a:t>‘</a:t>
            </a:r>
            <a:r>
              <a:rPr lang="en-US" altLang="ko-KR" dirty="0" smtClean="0"/>
              <a:t>Near-Full’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149</a:t>
            </a:r>
            <a:r>
              <a:rPr lang="ko-KR" altLang="en-US" dirty="0" smtClean="0"/>
              <a:t>로 가장 낮게 낮습니다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그러므로 불량 유형 중 흔히 나는 불량 유형이 </a:t>
            </a:r>
            <a:r>
              <a:rPr lang="en-US" altLang="ko-KR" dirty="0" smtClean="0"/>
              <a:t>‘Edge-Ring’</a:t>
            </a:r>
            <a:r>
              <a:rPr lang="ko-KR" altLang="en-US" dirty="0" smtClean="0"/>
              <a:t>이라는 것을 알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43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4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93567" y="9989852"/>
            <a:ext cx="419334" cy="321393"/>
          </a:xfrm>
          <a:prstGeom prst="rect">
            <a:avLst/>
          </a:prstGeom>
        </p:spPr>
      </p:pic>
      <p:pic>
        <p:nvPicPr>
          <p:cNvPr id="13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00" y="857250"/>
            <a:ext cx="5558134" cy="11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6240" y="7012826"/>
            <a:ext cx="3090317" cy="7239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201400" y="2019300"/>
            <a:ext cx="48358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/>
              <a:t>Edge-</a:t>
            </a:r>
            <a:r>
              <a:rPr lang="en-US" altLang="ko-KR" dirty="0" err="1"/>
              <a:t>Loc</a:t>
            </a:r>
            <a:r>
              <a:rPr lang="en-US" altLang="ko-KR" dirty="0"/>
              <a:t>’</a:t>
            </a:r>
            <a:r>
              <a:rPr lang="ko-KR" altLang="en-US" dirty="0"/>
              <a:t>는 다른  불량 유형에 비하여 차이가 적은 편으로 나타났습니다</a:t>
            </a:r>
            <a:r>
              <a:rPr lang="en-US" altLang="ko-KR" dirty="0"/>
              <a:t>. 1376</a:t>
            </a:r>
            <a:r>
              <a:rPr lang="ko-KR" altLang="en-US" dirty="0"/>
              <a:t>이 </a:t>
            </a:r>
            <a:r>
              <a:rPr lang="en-US" altLang="ko-KR" dirty="0"/>
              <a:t>7.5%</a:t>
            </a:r>
            <a:r>
              <a:rPr lang="ko-KR" altLang="en-US" dirty="0"/>
              <a:t>로 높은 수치를 나타냈고 </a:t>
            </a:r>
            <a:r>
              <a:rPr lang="en-US" altLang="ko-KR" dirty="0"/>
              <a:t>1109</a:t>
            </a:r>
            <a:r>
              <a:rPr lang="ko-KR" altLang="en-US" dirty="0"/>
              <a:t>가 </a:t>
            </a:r>
            <a:r>
              <a:rPr lang="en-US" altLang="ko-KR" dirty="0"/>
              <a:t>6.9%</a:t>
            </a:r>
            <a:r>
              <a:rPr lang="ko-KR" altLang="en-US" dirty="0"/>
              <a:t>로 </a:t>
            </a:r>
            <a:r>
              <a:rPr lang="en-US" altLang="ko-KR" dirty="0"/>
              <a:t>1376</a:t>
            </a:r>
            <a:r>
              <a:rPr lang="ko-KR" altLang="en-US" dirty="0"/>
              <a:t>과 </a:t>
            </a:r>
            <a:r>
              <a:rPr lang="en-US" altLang="ko-KR" dirty="0"/>
              <a:t>0.6%</a:t>
            </a:r>
            <a:r>
              <a:rPr lang="ko-KR" altLang="en-US" dirty="0"/>
              <a:t>차이를 보였습니다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‘Edge-Ring’</a:t>
            </a:r>
            <a:r>
              <a:rPr lang="ko-KR" altLang="en-US" dirty="0"/>
              <a:t>는 </a:t>
            </a:r>
            <a:r>
              <a:rPr lang="en-US" altLang="ko-KR" dirty="0"/>
              <a:t>1075,2126,3036 </a:t>
            </a:r>
            <a:r>
              <a:rPr lang="ko-KR" altLang="en-US" dirty="0"/>
              <a:t>세개의 크기가 비슷하게 나타났습니다</a:t>
            </a:r>
            <a:r>
              <a:rPr lang="en-US" altLang="ko-KR" dirty="0"/>
              <a:t>. 1075</a:t>
            </a:r>
            <a:r>
              <a:rPr lang="ko-KR" altLang="en-US" dirty="0"/>
              <a:t>가 </a:t>
            </a:r>
            <a:r>
              <a:rPr lang="en-US" altLang="ko-KR" dirty="0"/>
              <a:t>21.1%</a:t>
            </a:r>
            <a:r>
              <a:rPr lang="ko-KR" altLang="en-US" dirty="0"/>
              <a:t>로 나타났고</a:t>
            </a:r>
            <a:r>
              <a:rPr lang="en-US" altLang="ko-KR" dirty="0"/>
              <a:t>, 2126</a:t>
            </a:r>
            <a:r>
              <a:rPr lang="ko-KR" altLang="en-US" dirty="0"/>
              <a:t>이 </a:t>
            </a:r>
            <a:r>
              <a:rPr lang="en-US" altLang="ko-KR" dirty="0"/>
              <a:t>15.7%, 3036</a:t>
            </a:r>
            <a:r>
              <a:rPr lang="ko-KR" altLang="en-US" dirty="0"/>
              <a:t>이 </a:t>
            </a:r>
            <a:r>
              <a:rPr lang="en-US" altLang="ko-KR" dirty="0"/>
              <a:t>14.7%</a:t>
            </a:r>
            <a:r>
              <a:rPr lang="ko-KR" altLang="en-US" dirty="0"/>
              <a:t>로 나타났습니다</a:t>
            </a:r>
            <a:r>
              <a:rPr lang="en-US" altLang="ko-KR" dirty="0"/>
              <a:t>. </a:t>
            </a:r>
            <a:r>
              <a:rPr lang="ko-KR" altLang="en-US" dirty="0"/>
              <a:t>이외의 크기는 </a:t>
            </a:r>
            <a:r>
              <a:rPr lang="ko-KR" altLang="en-US" dirty="0" smtClean="0"/>
              <a:t> </a:t>
            </a:r>
            <a:r>
              <a:rPr lang="ko-KR" altLang="en-US" dirty="0" smtClean="0"/>
              <a:t>차이가 크지 </a:t>
            </a:r>
            <a:r>
              <a:rPr lang="ko-KR" altLang="en-US" dirty="0" err="1" smtClean="0"/>
              <a:t>않는걸로</a:t>
            </a:r>
            <a:r>
              <a:rPr lang="ko-KR" altLang="en-US" dirty="0" smtClean="0"/>
              <a:t>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‘Random’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1349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14.3%</a:t>
            </a:r>
            <a:r>
              <a:rPr lang="ko-KR" altLang="en-US" dirty="0" smtClean="0"/>
              <a:t>로 높은 수치를 나타냈고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밑인 </a:t>
            </a:r>
            <a:r>
              <a:rPr lang="en-US" altLang="ko-KR" dirty="0" smtClean="0"/>
              <a:t>1638, 533, 1080</a:t>
            </a:r>
            <a:r>
              <a:rPr lang="ko-KR" altLang="en-US" dirty="0" smtClean="0"/>
              <a:t>은 비슷한 수치를 나타냈으며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외에의 크기는 비슷한 비율을 나타냈습니다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‘Near-Full’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741</a:t>
            </a:r>
            <a:r>
              <a:rPr lang="ko-KR" altLang="en-US" dirty="0" smtClean="0"/>
              <a:t>로 두번째로 큰 </a:t>
            </a:r>
            <a:r>
              <a:rPr lang="en-US" altLang="ko-KR" dirty="0" smtClean="0"/>
              <a:t>516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4.7% </a:t>
            </a:r>
            <a:r>
              <a:rPr lang="ko-KR" altLang="en-US" dirty="0" smtClean="0"/>
              <a:t>차이가 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6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31" name="Object 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1600" y="857250"/>
            <a:ext cx="5558134" cy="114949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20400" y="1929600"/>
            <a:ext cx="9219600" cy="8056800"/>
            <a:chOff x="1220400" y="1929600"/>
            <a:chExt cx="9219600" cy="8056800"/>
          </a:xfrm>
        </p:grpSpPr>
        <p:pic>
          <p:nvPicPr>
            <p:cNvPr id="17" name="그림 16"/>
            <p:cNvPicPr preferRelativeResize="0"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00" y="1929600"/>
              <a:ext cx="4057200" cy="4122000"/>
            </a:xfrm>
            <a:prstGeom prst="rect">
              <a:avLst/>
            </a:prstGeom>
          </p:spPr>
        </p:pic>
        <p:pic>
          <p:nvPicPr>
            <p:cNvPr id="15" name="그림 14"/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400" y="1929600"/>
              <a:ext cx="4057200" cy="4122000"/>
            </a:xfrm>
            <a:prstGeom prst="rect">
              <a:avLst/>
            </a:prstGeom>
          </p:spPr>
        </p:pic>
        <p:pic>
          <p:nvPicPr>
            <p:cNvPr id="20" name="그림 19"/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800" y="5864400"/>
              <a:ext cx="4057200" cy="41220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800" y="5864400"/>
              <a:ext cx="4057200" cy="4122000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5390" y="9743552"/>
            <a:ext cx="5486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수가 너무 많아서 개수가 작은 값들은 </a:t>
            </a:r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Other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로 묶음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82659" y="-117881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불량유형에따라</a:t>
            </a:r>
            <a:r>
              <a:rPr lang="ko-KR" altLang="en-US" dirty="0"/>
              <a:t> 많이 나오는 웨이퍼크기를 분석해보았습니다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4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833158" cy="30997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834848" cy="18345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844381" cy="1834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2364385" cy="6500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41939" cy="8584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5058706"/>
            <a:ext cx="2571775" cy="650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41939" cy="8584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" y="6684996"/>
            <a:ext cx="1844381" cy="18345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2474" y="6684998"/>
            <a:ext cx="1844382" cy="18345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4573" y="7255430"/>
            <a:ext cx="2858671" cy="65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7887234"/>
            <a:ext cx="2941939" cy="858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53573" y="7255430"/>
            <a:ext cx="1242671" cy="6405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7887234"/>
            <a:ext cx="2941939" cy="85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8798" y="4488274"/>
            <a:ext cx="1844382" cy="18345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79811" y="5058706"/>
            <a:ext cx="2778909" cy="650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5100" y="5690508"/>
            <a:ext cx="2941939" cy="858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39273" y="6190167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24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857250"/>
            <a:ext cx="5558134" cy="11494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5390" y="9743552"/>
            <a:ext cx="5486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- 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수가 너무 많아서 개수가 작은 값들은 </a:t>
            </a:r>
            <a:r>
              <a:rPr lang="en-US" altLang="ko-KR" sz="1300" dirty="0" smtClean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Other</a:t>
            </a:r>
            <a:r>
              <a:rPr lang="ko-KR" altLang="en-US" sz="1300" dirty="0">
                <a:solidFill>
                  <a:srgbClr val="4D51BD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함초롬돋움" panose="020B0604000101010101" pitchFamily="50" charset="-127"/>
              </a:rPr>
              <a:t>로 묶음</a:t>
            </a:r>
          </a:p>
        </p:txBody>
      </p:sp>
      <p:grpSp>
        <p:nvGrpSpPr>
          <p:cNvPr id="26" name="그룹 1001"/>
          <p:cNvGrpSpPr/>
          <p:nvPr/>
        </p:nvGrpSpPr>
        <p:grpSpPr>
          <a:xfrm>
            <a:off x="-609600" y="-1053076"/>
            <a:ext cx="3588190" cy="3553385"/>
            <a:chOff x="14013934" y="6172836"/>
            <a:chExt cx="3588190" cy="3553385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1173629" y="2247900"/>
            <a:ext cx="483583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‘Center’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515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51.0%</a:t>
            </a:r>
            <a:r>
              <a:rPr lang="ko-KR" altLang="en-US" dirty="0" smtClean="0"/>
              <a:t>로  압도적으로  높은 수치를 나타내고 뒤를 이어 </a:t>
            </a:r>
            <a:r>
              <a:rPr lang="en-US" altLang="ko-KR" dirty="0" smtClean="0"/>
              <a:t>904(5.7%), 1226(4.0%)</a:t>
            </a:r>
            <a:r>
              <a:rPr lang="ko-KR" altLang="en-US" dirty="0" smtClean="0"/>
              <a:t>로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‘Donut’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1334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42.2%</a:t>
            </a:r>
            <a:r>
              <a:rPr lang="ko-KR" altLang="en-US" dirty="0" smtClean="0"/>
              <a:t>로 압도적으로 높은 수치를 나타냈고 뒤를 이어 </a:t>
            </a:r>
            <a:r>
              <a:rPr lang="en-US" altLang="ko-KR" dirty="0" smtClean="0"/>
              <a:t>845(7.9%), 1080(5.9 %)</a:t>
            </a:r>
            <a:r>
              <a:rPr lang="ko-KR" altLang="en-US" dirty="0" smtClean="0"/>
              <a:t>로 나타났습니다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8.3%</a:t>
            </a:r>
            <a:r>
              <a:rPr lang="ko-KR" altLang="en-US" dirty="0" smtClean="0"/>
              <a:t>로 두번째로 많이 나온 </a:t>
            </a:r>
            <a:r>
              <a:rPr lang="en-US" altLang="ko-KR" dirty="0" smtClean="0"/>
              <a:t>776(6.7%)</a:t>
            </a:r>
            <a:r>
              <a:rPr lang="ko-KR" altLang="en-US" dirty="0" smtClean="0"/>
              <a:t>와 약 </a:t>
            </a:r>
            <a:r>
              <a:rPr lang="en-US" altLang="ko-KR" dirty="0" smtClean="0"/>
              <a:t>1.6% </a:t>
            </a:r>
            <a:r>
              <a:rPr lang="ko-KR" altLang="en-US" dirty="0" smtClean="0"/>
              <a:t>차이가 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‘Scratch’ </a:t>
            </a:r>
            <a:r>
              <a:rPr lang="ko-KR" altLang="en-US" dirty="0" smtClean="0"/>
              <a:t>는 가장 작은 차이가 나는 </a:t>
            </a:r>
            <a:r>
              <a:rPr lang="ko-KR" altLang="en-US" dirty="0" err="1" smtClean="0"/>
              <a:t>불량유형입니다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첫번째와 두번째가 약 </a:t>
            </a:r>
            <a:r>
              <a:rPr lang="en-US" altLang="ko-KR" dirty="0" smtClean="0"/>
              <a:t>0.3%</a:t>
            </a:r>
            <a:r>
              <a:rPr lang="ko-KR" altLang="en-US" dirty="0" smtClean="0"/>
              <a:t>차이가 나고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번째와도</a:t>
            </a:r>
            <a:r>
              <a:rPr lang="ko-KR" altLang="en-US" dirty="0" smtClean="0"/>
              <a:t> 약</a:t>
            </a:r>
            <a:r>
              <a:rPr lang="en-US" altLang="ko-KR" dirty="0" smtClean="0"/>
              <a:t>2.3%</a:t>
            </a:r>
            <a:r>
              <a:rPr lang="ko-KR" altLang="en-US" dirty="0" smtClean="0"/>
              <a:t> 정도 차이가 납니다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9200" y="1927830"/>
            <a:ext cx="9220200" cy="8168782"/>
            <a:chOff x="1219200" y="1927830"/>
            <a:chExt cx="9220200" cy="8168782"/>
          </a:xfrm>
        </p:grpSpPr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927830"/>
              <a:ext cx="4058488" cy="4233600"/>
            </a:xfrm>
            <a:prstGeom prst="rect">
              <a:avLst/>
            </a:prstGeom>
          </p:spPr>
        </p:pic>
        <p:pic>
          <p:nvPicPr>
            <p:cNvPr id="30" name="그림 29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24" y="5864400"/>
              <a:ext cx="4056532" cy="4232212"/>
            </a:xfrm>
            <a:prstGeom prst="rect">
              <a:avLst/>
            </a:prstGeom>
          </p:spPr>
        </p:pic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868" y="5864288"/>
              <a:ext cx="4056532" cy="4232212"/>
            </a:xfrm>
            <a:prstGeom prst="rect">
              <a:avLst/>
            </a:prstGeom>
          </p:spPr>
        </p:pic>
        <p:pic>
          <p:nvPicPr>
            <p:cNvPr id="32" name="그림 31"/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595" y="1929600"/>
              <a:ext cx="4058488" cy="42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39" y="6574030"/>
            <a:ext cx="9873004" cy="1243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344714" cy="32786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27"/>
            <a:ext cx="6074702" cy="1446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1" y="2416534"/>
            <a:ext cx="3845989" cy="3278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27854" cy="14365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5804" y="6574030"/>
            <a:ext cx="11298566" cy="1832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002" cy="7512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41629" cy="675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131710" cy="5191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49081" cy="519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924" cy="3278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03711" cy="1446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224994" cy="1243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4076810" cy="1135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222870" cy="7366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96" y="2618811"/>
            <a:ext cx="5276196" cy="1024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35377"/>
            <a:chOff x="9367774" y="1970190"/>
            <a:chExt cx="6530321" cy="5353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68" y="1913049"/>
              <a:ext cx="2425947" cy="6621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96" y="5041601"/>
            <a:ext cx="4761272" cy="5595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35377"/>
            <a:chOff x="9367774" y="4392990"/>
            <a:chExt cx="6530321" cy="5353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6668" y="4335849"/>
              <a:ext cx="2464042" cy="6621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8070" y="7350107"/>
            <a:ext cx="6926510" cy="10342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535377"/>
            <a:chOff x="9367774" y="6701495"/>
            <a:chExt cx="6530321" cy="535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6668" y="6644354"/>
              <a:ext cx="2444995" cy="66217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29191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049" y="2434792"/>
            <a:ext cx="7826224" cy="553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39" y="4038941"/>
            <a:ext cx="12895881" cy="52091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1625633" cy="55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4763" y="4038944"/>
            <a:ext cx="6981643" cy="5108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3041957" cy="553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877429" cy="5985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77170" cy="3922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877429" cy="5985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7157" y="8209556"/>
            <a:ext cx="2277161" cy="39226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877429" cy="5985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77170" cy="39226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877429" cy="5985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1092" y="8209556"/>
            <a:ext cx="2277161" cy="39226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0002" y="1439688"/>
            <a:ext cx="4057762" cy="11399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36096" y="3370687"/>
            <a:ext cx="2592710" cy="5483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92018" y="4960579"/>
            <a:ext cx="1961463" cy="54434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52253" y="5373947"/>
            <a:ext cx="2307009" cy="37679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34332" y="4960579"/>
            <a:ext cx="1676777" cy="54434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94572" y="5373947"/>
            <a:ext cx="2307009" cy="37679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76637" y="4960579"/>
            <a:ext cx="1667254" cy="5443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536891" y="5373947"/>
            <a:ext cx="2307009" cy="37679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205537" cy="18137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316114" cy="3278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27"/>
            <a:ext cx="5666626" cy="1446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312</Words>
  <Application>Microsoft Office PowerPoint</Application>
  <PresentationFormat>사용자 지정</PresentationFormat>
  <Paragraphs>25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?? ??</vt:lpstr>
      <vt:lpstr>맑은 고딕</vt:lpstr>
      <vt:lpstr>함초롬돋움</vt:lpstr>
      <vt:lpstr>휴먼엑스포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32</cp:revision>
  <dcterms:created xsi:type="dcterms:W3CDTF">2023-05-09T18:34:47Z</dcterms:created>
  <dcterms:modified xsi:type="dcterms:W3CDTF">2023-05-11T03:48:24Z</dcterms:modified>
</cp:coreProperties>
</file>