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6" r:id="rId2"/>
    <p:sldId id="267" r:id="rId3"/>
    <p:sldId id="268" r:id="rId4"/>
    <p:sldId id="269" r:id="rId5"/>
    <p:sldId id="275" r:id="rId6"/>
    <p:sldId id="276" r:id="rId7"/>
    <p:sldId id="277" r:id="rId8"/>
    <p:sldId id="278" r:id="rId9"/>
    <p:sldId id="279" r:id="rId10"/>
    <p:sldId id="282" r:id="rId11"/>
    <p:sldId id="283" r:id="rId12"/>
    <p:sldId id="284" r:id="rId13"/>
    <p:sldId id="270" r:id="rId14"/>
    <p:sldId id="285" r:id="rId15"/>
    <p:sldId id="287" r:id="rId16"/>
    <p:sldId id="286" r:id="rId17"/>
    <p:sldId id="288" r:id="rId18"/>
    <p:sldId id="290" r:id="rId19"/>
    <p:sldId id="289" r:id="rId20"/>
    <p:sldId id="291" r:id="rId21"/>
    <p:sldId id="292" r:id="rId2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90" y="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20CA-1494-428F-BBDB-F050B642D66A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96C88-9853-4CDD-916B-A7CFE15FD5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27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8.png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4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16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69052" y="2416536"/>
            <a:ext cx="3845990" cy="32786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54289" y="5005527"/>
            <a:ext cx="8265873" cy="144611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492668" y="6574030"/>
            <a:ext cx="6242537" cy="18137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66667" y="-1273641"/>
            <a:ext cx="4883301" cy="4835933"/>
            <a:chOff x="1466667" y="-1273641"/>
            <a:chExt cx="4883301" cy="48359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6667" y="-1273641"/>
              <a:ext cx="4883301" cy="483593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875296" y="7034297"/>
            <a:ext cx="3902974" cy="3971928"/>
            <a:chOff x="-1875296" y="7034297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">
              <a:off x="-1875296" y="7034297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132166" y="7617758"/>
            <a:ext cx="3708387" cy="3672416"/>
            <a:chOff x="15132166" y="7617758"/>
            <a:chExt cx="3708387" cy="367241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132166" y="7617758"/>
              <a:ext cx="3708387" cy="367241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71431" y="9181661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이상치를</a:t>
            </a:r>
            <a:r>
              <a:rPr lang="ko-KR" altLang="en-US" sz="2000" dirty="0" smtClean="0"/>
              <a:t> 각각 </a:t>
            </a:r>
            <a:r>
              <a:rPr lang="ko-KR" altLang="en-US" sz="2000" dirty="0" err="1" smtClean="0"/>
              <a:t>상한값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하한값으로</a:t>
            </a:r>
            <a:r>
              <a:rPr lang="ko-KR" altLang="en-US" sz="2000" dirty="0" smtClean="0"/>
              <a:t> 대체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431" y="2902700"/>
            <a:ext cx="9322314" cy="621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4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278" y="8917521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PASS </a:t>
            </a:r>
            <a:r>
              <a:rPr lang="ko-KR" altLang="en-US" sz="2000" dirty="0" smtClean="0"/>
              <a:t>데이터 분포 확인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이상치 대체로 그래프 안정화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77647" y="8880164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Fail </a:t>
            </a:r>
            <a:r>
              <a:rPr lang="ko-KR" altLang="en-US" sz="2000" dirty="0" smtClean="0"/>
              <a:t>데이터 분포 확인 </a:t>
            </a:r>
            <a:r>
              <a:rPr lang="en-US" altLang="ko-KR" sz="2000" dirty="0"/>
              <a:t>– </a:t>
            </a:r>
            <a:r>
              <a:rPr lang="ko-KR" altLang="en-US" sz="2000" dirty="0"/>
              <a:t>이상치 대체로 그래프 안정화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277" y="4000500"/>
            <a:ext cx="7314789" cy="45691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9277647" y="4000500"/>
            <a:ext cx="7283620" cy="456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6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278" y="8917521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PASS </a:t>
            </a:r>
            <a:r>
              <a:rPr lang="ko-KR" altLang="en-US" sz="2000" dirty="0" smtClean="0"/>
              <a:t>데이터 분포 비교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이상치 대체 전 그래프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77647" y="8880164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PASS </a:t>
            </a:r>
            <a:r>
              <a:rPr lang="ko-KR" altLang="en-US" sz="2000" dirty="0" smtClean="0"/>
              <a:t>데이터 분포 비교 </a:t>
            </a:r>
            <a:r>
              <a:rPr lang="en-US" altLang="ko-KR" sz="2000" dirty="0"/>
              <a:t>– </a:t>
            </a:r>
            <a:r>
              <a:rPr lang="ko-KR" altLang="en-US" sz="2000" dirty="0"/>
              <a:t>이상치 </a:t>
            </a:r>
            <a:r>
              <a:rPr lang="ko-KR" altLang="en-US" sz="2000" dirty="0" smtClean="0"/>
              <a:t>대체 후 그래프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05721" y="3676827"/>
            <a:ext cx="7314789" cy="456914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11" y="3688285"/>
            <a:ext cx="7275716" cy="45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4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76" y="3195858"/>
            <a:ext cx="7011378" cy="595395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171" y="3195858"/>
            <a:ext cx="7374124" cy="32966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17754" y="1505290"/>
            <a:ext cx="84414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/>
              <a:t>Sklearn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라이브러리와 </a:t>
            </a:r>
            <a:r>
              <a:rPr lang="en-US" altLang="ko-KR" sz="3200" b="1" dirty="0" err="1" smtClean="0"/>
              <a:t>XGBoost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모델을 이용한 예측모델 생성과 </a:t>
            </a:r>
            <a:r>
              <a:rPr lang="ko-KR" altLang="en-US" sz="3200" b="1" dirty="0" err="1" smtClean="0"/>
              <a:t>생플링</a:t>
            </a:r>
            <a:r>
              <a:rPr lang="ko-KR" altLang="en-US" sz="3200" b="1" dirty="0" smtClean="0"/>
              <a:t> 방식 별 데이터 비교</a:t>
            </a:r>
            <a:endParaRPr lang="ko-KR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02171" y="6751935"/>
            <a:ext cx="72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기존 </a:t>
            </a:r>
            <a:r>
              <a:rPr lang="ko-KR" altLang="en-US" sz="2000" dirty="0" err="1" smtClean="0"/>
              <a:t>전처리가</a:t>
            </a:r>
            <a:r>
              <a:rPr lang="ko-KR" altLang="en-US" sz="2000" dirty="0" smtClean="0"/>
              <a:t> 완료된 데이터를 </a:t>
            </a:r>
            <a:r>
              <a:rPr lang="en-US" altLang="ko-KR" sz="2000" dirty="0" smtClean="0"/>
              <a:t>train</a:t>
            </a:r>
            <a:r>
              <a:rPr lang="ko-KR" altLang="en-US" sz="2000" dirty="0" smtClean="0"/>
              <a:t>데이터와 </a:t>
            </a:r>
            <a:r>
              <a:rPr lang="en-US" altLang="ko-KR" sz="2000" dirty="0" smtClean="0"/>
              <a:t>test</a:t>
            </a:r>
            <a:r>
              <a:rPr lang="ko-KR" altLang="en-US" sz="2000" dirty="0" smtClean="0"/>
              <a:t>데이터 분리</a:t>
            </a:r>
            <a:r>
              <a:rPr lang="en-US" altLang="ko-KR" sz="2000" dirty="0" smtClean="0"/>
              <a:t>,</a:t>
            </a:r>
          </a:p>
          <a:p>
            <a:r>
              <a:rPr lang="ko-KR" altLang="en-US" sz="2000" dirty="0" smtClean="0"/>
              <a:t>그후 비교를 위해서 표준화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13" y="3608400"/>
            <a:ext cx="14943204" cy="439021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75715" y="8501282"/>
            <a:ext cx="594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Under-Sampling</a:t>
            </a:r>
            <a:r>
              <a:rPr lang="ko-KR" altLang="en-US" sz="2800" dirty="0" smtClean="0"/>
              <a:t>과 </a:t>
            </a:r>
            <a:r>
              <a:rPr lang="en-US" altLang="ko-KR" sz="2800" dirty="0" smtClean="0"/>
              <a:t>Over-Sampling </a:t>
            </a:r>
            <a:r>
              <a:rPr lang="ko-KR" altLang="en-US" sz="2800" dirty="0" smtClean="0"/>
              <a:t>비교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572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24400" y="8501282"/>
            <a:ext cx="9011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Pass 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Fail </a:t>
            </a:r>
            <a:r>
              <a:rPr lang="ko-KR" altLang="en-US" sz="2800" dirty="0" smtClean="0"/>
              <a:t>의 데이터 수를 일치시켜 더 나은 결과값 도출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1" y="2898722"/>
            <a:ext cx="5558136" cy="52863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22" y="2540405"/>
            <a:ext cx="6101112" cy="5802770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7486894" y="5071246"/>
            <a:ext cx="2286000" cy="1101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3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760883" y="9002647"/>
            <a:ext cx="72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Under-Sampling </a:t>
            </a:r>
            <a:r>
              <a:rPr lang="ko-KR" altLang="en-US" sz="2000" dirty="0" smtClean="0"/>
              <a:t>완료 후 데이터 비교를 위해 </a:t>
            </a:r>
            <a:r>
              <a:rPr lang="en-US" altLang="ko-KR" sz="2000" dirty="0" smtClean="0"/>
              <a:t>train, test </a:t>
            </a:r>
            <a:r>
              <a:rPr lang="ko-KR" altLang="en-US" sz="2000" dirty="0" smtClean="0"/>
              <a:t>데이터 분리 후 표준화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84" y="2582508"/>
            <a:ext cx="7649643" cy="74114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955" y="3088501"/>
            <a:ext cx="8021169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1" y="2448105"/>
            <a:ext cx="4887007" cy="72781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67" y="2391273"/>
            <a:ext cx="6824464" cy="682446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848601" y="5448300"/>
            <a:ext cx="6165334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46421" y="2448105"/>
            <a:ext cx="2405907" cy="3008934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71493" y="6718012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불량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34800" y="4335334"/>
            <a:ext cx="20574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50"/>
                </a:solidFill>
              </a:rPr>
              <a:t>False Alarm</a:t>
            </a:r>
          </a:p>
          <a:p>
            <a:pPr algn="ctr"/>
            <a:r>
              <a:rPr lang="ko-KR" altLang="en-US" dirty="0" smtClean="0"/>
              <a:t>실제 정상이지만 불량으로 판단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34877" y="3042624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</a:rPr>
              <a:t>합격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4877" y="79505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</a:rPr>
              <a:t>합격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47970" y="792929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불량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3840" y="9088044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XGBoost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모델을 이용해 </a:t>
            </a:r>
            <a:r>
              <a:rPr lang="ko-KR" altLang="en-US" sz="2000" dirty="0" err="1" smtClean="0"/>
              <a:t>혼동행렬로</a:t>
            </a:r>
            <a:r>
              <a:rPr lang="ko-KR" altLang="en-US" sz="2000" dirty="0" smtClean="0"/>
              <a:t> 예측모델 생성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399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434441" y="7770262"/>
            <a:ext cx="72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Over-Sampling </a:t>
            </a:r>
            <a:r>
              <a:rPr lang="ko-KR" altLang="en-US" sz="2000" dirty="0" smtClean="0"/>
              <a:t>완료 후 데이터 비교를 위해 </a:t>
            </a:r>
            <a:r>
              <a:rPr lang="en-US" altLang="ko-KR" sz="2000" dirty="0" smtClean="0"/>
              <a:t>train, test </a:t>
            </a:r>
            <a:r>
              <a:rPr lang="ko-KR" altLang="en-US" sz="2000" dirty="0" smtClean="0"/>
              <a:t>데이터 분리 후 표준화</a:t>
            </a: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1" y="2933700"/>
            <a:ext cx="6581392" cy="27735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71431" y="6172836"/>
            <a:ext cx="72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SMOTE </a:t>
            </a:r>
            <a:r>
              <a:rPr lang="ko-KR" altLang="en-US" sz="2000" dirty="0" smtClean="0"/>
              <a:t>를 통해서 기존 </a:t>
            </a:r>
            <a:r>
              <a:rPr lang="en-US" altLang="ko-KR" sz="2000" dirty="0" smtClean="0"/>
              <a:t>Pass</a:t>
            </a:r>
            <a:r>
              <a:rPr lang="ko-KR" altLang="en-US" sz="2000" dirty="0" smtClean="0"/>
              <a:t>대비 부족하던</a:t>
            </a:r>
            <a:r>
              <a:rPr lang="en-US" altLang="ko-KR" sz="2000" dirty="0" smtClean="0"/>
              <a:t>Fail </a:t>
            </a:r>
            <a:r>
              <a:rPr lang="ko-KR" altLang="en-US" sz="2000" dirty="0" smtClean="0"/>
              <a:t>데이터를 비율에 맞게 증폭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105" y="2933700"/>
            <a:ext cx="798306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31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738" y="2448104"/>
            <a:ext cx="6639939" cy="663993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48601" y="5448300"/>
            <a:ext cx="6165334" cy="31242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546421" y="2448105"/>
            <a:ext cx="2405907" cy="3008934"/>
          </a:xfrm>
          <a:prstGeom prst="rect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71493" y="6718012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불량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734800" y="4335334"/>
            <a:ext cx="20574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00B050"/>
                </a:solidFill>
              </a:rPr>
              <a:t>False Alarm</a:t>
            </a:r>
          </a:p>
          <a:p>
            <a:pPr algn="ctr"/>
            <a:r>
              <a:rPr lang="ko-KR" altLang="en-US" dirty="0" smtClean="0"/>
              <a:t>실제 정상이지만 불량으로 판단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34877" y="3042624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</a:rPr>
              <a:t>합격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834877" y="79505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0070C0"/>
                </a:solidFill>
              </a:rPr>
              <a:t>합격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47970" y="7929291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solidFill>
                  <a:srgbClr val="FF0000"/>
                </a:solidFill>
              </a:rPr>
              <a:t>불량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23840" y="9088044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 smtClean="0"/>
              <a:t>XGBoost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모델을 이용해 </a:t>
            </a:r>
            <a:r>
              <a:rPr lang="ko-KR" altLang="en-US" sz="2000" dirty="0" err="1" smtClean="0"/>
              <a:t>혼동행렬로</a:t>
            </a:r>
            <a:r>
              <a:rPr lang="ko-KR" altLang="en-US" sz="2000" dirty="0" smtClean="0"/>
              <a:t> 예측모델 생성</a:t>
            </a:r>
            <a:endParaRPr lang="ko-KR" altLang="en-US" sz="20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876" y="2582508"/>
            <a:ext cx="5138310" cy="333644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910" y="5918948"/>
            <a:ext cx="581106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9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3352267" cy="127323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468228" y="6913981"/>
            <a:ext cx="3090317" cy="7239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5763263" y="1075701"/>
            <a:ext cx="28761722" cy="98385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83" y="2902726"/>
            <a:ext cx="16175768" cy="61173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15787" y="9142315"/>
            <a:ext cx="352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각 샘플링 별 정확도 비교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772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5558134" cy="114949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310466" y="82635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규민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1" y="2354434"/>
            <a:ext cx="9253920" cy="7948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6200" y="2933700"/>
            <a:ext cx="48710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 smtClean="0"/>
              <a:t>XGBoost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모델을 통해서 각 센서들 중 불량 요인을 만들어내는데 중요한 센서들을 그래프로 추출 가능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8495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646783" y="7927531"/>
            <a:ext cx="3464994" cy="3059223"/>
            <a:chOff x="-646783" y="7927531"/>
            <a:chExt cx="3464994" cy="30592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6783" y="7927531"/>
              <a:ext cx="3464994" cy="30592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4999528" y="289488"/>
            <a:ext cx="28285038" cy="1052954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002" y="1439688"/>
            <a:ext cx="3490324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74615" y="1715899"/>
            <a:ext cx="4222870" cy="73667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80952" y="394301"/>
            <a:ext cx="2926792" cy="572055"/>
            <a:chOff x="14780952" y="394301"/>
            <a:chExt cx="2926792" cy="57205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0307" y="471765"/>
              <a:ext cx="2518316" cy="354593"/>
            </a:xfrm>
            <a:prstGeom prst="rect">
              <a:avLst/>
            </a:prstGeom>
          </p:spPr>
        </p:pic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64169" y="333009"/>
              <a:ext cx="829398" cy="7047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38629" y="-860840"/>
            <a:ext cx="3261872" cy="2879888"/>
            <a:chOff x="11738629" y="-860840"/>
            <a:chExt cx="3261872" cy="287988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738629" y="-860840"/>
              <a:ext cx="3261872" cy="28798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15537" y="5354542"/>
            <a:ext cx="1716150" cy="54016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886649" y="4898744"/>
            <a:ext cx="2108379" cy="51159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22495" y="5036943"/>
            <a:ext cx="2097004" cy="72586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54823" y="4482781"/>
            <a:ext cx="2554926" cy="6657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476481" y="5769393"/>
            <a:ext cx="2833985" cy="41418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161128" y="6304622"/>
            <a:ext cx="1812764" cy="6744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21351" y="3854911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latin typeface="+mn-ea"/>
                <a:cs typeface="함초롬돋움" panose="020B0604000101010101" pitchFamily="50" charset="-127"/>
              </a:rPr>
              <a:t>UCI SECOM Dataset </a:t>
            </a:r>
          </a:p>
          <a:p>
            <a:endParaRPr lang="en-US" altLang="ko-KR" dirty="0" smtClean="0">
              <a:latin typeface="+mn-ea"/>
              <a:cs typeface="함초롬돋움" panose="020B0604000101010101" pitchFamily="50" charset="-127"/>
            </a:endParaRPr>
          </a:p>
          <a:p>
            <a:r>
              <a:rPr lang="en-US" altLang="ko-KR" sz="2000" dirty="0" smtClean="0">
                <a:latin typeface="+mn-ea"/>
                <a:cs typeface="함초롬돋움" panose="020B0604000101010101" pitchFamily="50" charset="-127"/>
              </a:rPr>
              <a:t>-     </a:t>
            </a:r>
            <a:r>
              <a:rPr lang="ko-KR" altLang="en-US" sz="2000" dirty="0" smtClean="0">
                <a:latin typeface="+mn-ea"/>
                <a:cs typeface="함초롬돋움" panose="020B0604000101010101" pitchFamily="50" charset="-127"/>
              </a:rPr>
              <a:t>반도체 공정 내 </a:t>
            </a:r>
            <a:r>
              <a:rPr lang="en-US" altLang="ko-KR" sz="2000" dirty="0" smtClean="0">
                <a:latin typeface="+mn-ea"/>
                <a:cs typeface="함초롬돋움" panose="020B0604000101010101" pitchFamily="50" charset="-127"/>
              </a:rPr>
              <a:t>590</a:t>
            </a:r>
            <a:r>
              <a:rPr lang="ko-KR" altLang="en-US" sz="2000" dirty="0" smtClean="0">
                <a:latin typeface="+mn-ea"/>
                <a:cs typeface="함초롬돋움" panose="020B0604000101010101" pitchFamily="50" charset="-127"/>
              </a:rPr>
              <a:t>개의 센서 데이터 </a:t>
            </a:r>
            <a:endParaRPr lang="en-US" altLang="ko-KR" sz="2000" dirty="0" smtClean="0">
              <a:latin typeface="+mn-ea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 smtClean="0">
              <a:latin typeface="+mn-ea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smtClean="0">
                <a:latin typeface="+mn-ea"/>
                <a:cs typeface="함초롬돋움" panose="020B0604000101010101" pitchFamily="50" charset="-127"/>
              </a:rPr>
              <a:t>수집 기간 </a:t>
            </a:r>
            <a:r>
              <a:rPr lang="en-US" altLang="ko-KR" sz="2000" dirty="0" smtClean="0">
                <a:latin typeface="+mn-ea"/>
                <a:cs typeface="함초롬돋움" panose="020B0604000101010101" pitchFamily="50" charset="-127"/>
              </a:rPr>
              <a:t>: 2008/07/19 ~ 2008/10/17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+mn-ea"/>
              <a:cs typeface="함초롬돋움" panose="020B0604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 err="1" smtClean="0">
                <a:latin typeface="+mn-ea"/>
                <a:cs typeface="함초롬돋움" panose="020B0604000101010101" pitchFamily="50" charset="-127"/>
              </a:rPr>
              <a:t>결측치와</a:t>
            </a:r>
            <a:r>
              <a:rPr lang="ko-KR" altLang="en-US" sz="2000" dirty="0" smtClean="0">
                <a:latin typeface="+mn-ea"/>
                <a:cs typeface="함초롬돋움" panose="020B0604000101010101" pitchFamily="50" charset="-127"/>
              </a:rPr>
              <a:t> 이상치 포함</a:t>
            </a:r>
            <a:endParaRPr lang="en-US" altLang="ko-KR" sz="2000" dirty="0" smtClean="0">
              <a:latin typeface="+mn-ea"/>
              <a:cs typeface="함초롬돋움" panose="020B0604000101010101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11" y="3387731"/>
            <a:ext cx="10496666" cy="4763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082" y="2716030"/>
            <a:ext cx="6856174" cy="65209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6000" y="8841535"/>
            <a:ext cx="57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Pass/Fail column</a:t>
            </a:r>
            <a:r>
              <a:rPr lang="ko-KR" altLang="en-US" sz="2000" dirty="0" smtClean="0"/>
              <a:t>을 통해 양품과 불량품 수치 확인</a:t>
            </a:r>
            <a:endParaRPr lang="ko-KR" altLang="en-US" sz="200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3296206"/>
            <a:ext cx="6015169" cy="556337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720756" y="8836830"/>
            <a:ext cx="57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Columns </a:t>
            </a:r>
            <a:r>
              <a:rPr lang="ko-KR" altLang="en-US" sz="2000" dirty="0" smtClean="0"/>
              <a:t>이름 변경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데이터</a:t>
            </a:r>
            <a:r>
              <a:rPr lang="en-US" altLang="ko-KR" sz="2000" dirty="0"/>
              <a:t> </a:t>
            </a:r>
            <a:r>
              <a:rPr lang="ko-KR" altLang="en-US" sz="2000" dirty="0" err="1" smtClean="0"/>
              <a:t>전처리를</a:t>
            </a:r>
            <a:r>
              <a:rPr lang="ko-KR" altLang="en-US" sz="2000" dirty="0" smtClean="0"/>
              <a:t> 위해  </a:t>
            </a:r>
            <a:r>
              <a:rPr lang="en-US" altLang="ko-KR" sz="2000" dirty="0" smtClean="0"/>
              <a:t>Time 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Pass/Fail </a:t>
            </a:r>
            <a:r>
              <a:rPr lang="ko-KR" altLang="en-US" sz="2000" dirty="0" smtClean="0"/>
              <a:t>열 제거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605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99" y="3009900"/>
            <a:ext cx="5212740" cy="5671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6541" y="8918223"/>
            <a:ext cx="57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표준편차 </a:t>
            </a:r>
            <a:r>
              <a:rPr lang="en-US" altLang="ko-KR" sz="2000" dirty="0" smtClean="0"/>
              <a:t>== 0, </a:t>
            </a:r>
            <a:r>
              <a:rPr lang="ko-KR" altLang="en-US" sz="2000" dirty="0" smtClean="0"/>
              <a:t>값이 극단적이고 분석에 필요하지 않은  데이터이므로 제거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632" y="3009900"/>
            <a:ext cx="7792537" cy="46964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271632" y="8918223"/>
            <a:ext cx="7792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표준편차가 </a:t>
            </a:r>
            <a:r>
              <a:rPr lang="en-US" altLang="ko-KR" sz="2000" dirty="0" smtClean="0"/>
              <a:t>0</a:t>
            </a:r>
            <a:r>
              <a:rPr lang="ko-KR" altLang="en-US" sz="2000" dirty="0" smtClean="0"/>
              <a:t>에 가까운 값</a:t>
            </a:r>
            <a:endParaRPr lang="en-US" altLang="ko-KR" sz="2000" dirty="0"/>
          </a:p>
          <a:p>
            <a:r>
              <a:rPr lang="en-US" altLang="ko-KR" sz="2000" dirty="0" smtClean="0"/>
              <a:t>- </a:t>
            </a:r>
            <a:r>
              <a:rPr lang="ko-KR" altLang="en-US" sz="2000" dirty="0" smtClean="0"/>
              <a:t>값이 극단적이고 분석에 필요하지 않은  데이터이므로 똑같이 제거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325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31" y="2572984"/>
            <a:ext cx="7840169" cy="50965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71430" y="7949528"/>
            <a:ext cx="784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각 </a:t>
            </a:r>
            <a:r>
              <a:rPr lang="en-US" altLang="ko-KR" sz="2000" dirty="0" smtClean="0"/>
              <a:t>column</a:t>
            </a:r>
            <a:r>
              <a:rPr lang="ko-KR" altLang="en-US" sz="2000" dirty="0" smtClean="0"/>
              <a:t>과의 상관계수 분석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상관계수가 높은 컬럼은 다른 컬럼에 영향을 받기 쉬운 이유로 분석에서 제외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660" y="1534036"/>
            <a:ext cx="7422292" cy="613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1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429" y="2781300"/>
            <a:ext cx="7276392" cy="543548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71430" y="8517411"/>
            <a:ext cx="727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확인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전체 </a:t>
            </a:r>
            <a:r>
              <a:rPr lang="en-US" altLang="ko-KR" sz="2000" dirty="0" smtClean="0"/>
              <a:t>1567</a:t>
            </a:r>
            <a:r>
              <a:rPr lang="ko-KR" altLang="en-US" sz="2000" dirty="0" smtClean="0"/>
              <a:t>개 행 중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비율이 </a:t>
            </a:r>
            <a:r>
              <a:rPr lang="en-US" altLang="ko-KR" sz="2000" dirty="0" smtClean="0"/>
              <a:t>50%</a:t>
            </a:r>
            <a:r>
              <a:rPr lang="ko-KR" altLang="en-US" sz="2000" dirty="0" smtClean="0"/>
              <a:t>가 넘어가는 컬럼 제거</a:t>
            </a:r>
            <a:endParaRPr lang="ko-KR" altLang="en-US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587" y="2781301"/>
            <a:ext cx="7374603" cy="54354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795798" y="8517411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결측치가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50% </a:t>
            </a:r>
            <a:r>
              <a:rPr lang="ko-KR" altLang="en-US" sz="2000" dirty="0" smtClean="0"/>
              <a:t>미만인 값에 대해서는 평균치로 대체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729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0307" y="471765"/>
            <a:ext cx="2518316" cy="35459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71431" y="1433012"/>
            <a:ext cx="6087477" cy="113997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64169" y="333009"/>
            <a:ext cx="829398" cy="7047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90278" y="8917521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PASS </a:t>
            </a:r>
            <a:r>
              <a:rPr lang="ko-KR" altLang="en-US" sz="2000" dirty="0" smtClean="0"/>
              <a:t>데이터 분포 확인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이상치 존재로 비정상적 그래프 존재</a:t>
            </a:r>
            <a:endParaRPr lang="ko-KR" altLang="en-US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44" y="1037794"/>
            <a:ext cx="7772398" cy="22997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25" y="3959723"/>
            <a:ext cx="7275716" cy="45576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44" y="3953431"/>
            <a:ext cx="7277156" cy="456509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94519" y="3333631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Pass/Fail </a:t>
            </a:r>
            <a:r>
              <a:rPr lang="ko-KR" altLang="en-US" sz="2000" dirty="0" smtClean="0"/>
              <a:t>데이터를 각각 분리해서 이상치 확인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277647" y="8880164"/>
            <a:ext cx="7276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Fail </a:t>
            </a:r>
            <a:r>
              <a:rPr lang="ko-KR" altLang="en-US" sz="2000" dirty="0" smtClean="0"/>
              <a:t>데이터 분포 확인 </a:t>
            </a:r>
            <a:r>
              <a:rPr lang="en-US" altLang="ko-KR" sz="2000" dirty="0" smtClean="0"/>
              <a:t>– </a:t>
            </a:r>
            <a:r>
              <a:rPr lang="ko-KR" altLang="en-US" sz="2000" dirty="0" smtClean="0"/>
              <a:t>이상치 존재로 비정상적 그래프 존재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360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313</Words>
  <Application>Microsoft Office PowerPoint</Application>
  <PresentationFormat>사용자 지정</PresentationFormat>
  <Paragraphs>56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?? ??</vt:lpstr>
      <vt:lpstr>맑은 고딕</vt:lpstr>
      <vt:lpstr>함초롬돋움</vt:lpstr>
      <vt:lpstr>휴먼모음T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tjoeun</cp:lastModifiedBy>
  <cp:revision>32</cp:revision>
  <dcterms:created xsi:type="dcterms:W3CDTF">2023-05-09T18:34:47Z</dcterms:created>
  <dcterms:modified xsi:type="dcterms:W3CDTF">2023-05-11T08:17:30Z</dcterms:modified>
</cp:coreProperties>
</file>