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60" r:id="rId5"/>
    <p:sldId id="261" r:id="rId6"/>
    <p:sldId id="262" r:id="rId7"/>
    <p:sldId id="269" r:id="rId8"/>
    <p:sldId id="271" r:id="rId9"/>
    <p:sldId id="275" r:id="rId10"/>
    <p:sldId id="276" r:id="rId11"/>
    <p:sldId id="278" r:id="rId12"/>
    <p:sldId id="277" r:id="rId13"/>
    <p:sldId id="270" r:id="rId14"/>
    <p:sldId id="273" r:id="rId15"/>
    <p:sldId id="272" r:id="rId16"/>
    <p:sldId id="274" r:id="rId17"/>
    <p:sldId id="268" r:id="rId18"/>
    <p:sldId id="267" r:id="rId19"/>
    <p:sldId id="263" r:id="rId20"/>
    <p:sldId id="266" r:id="rId21"/>
  </p:sldIdLst>
  <p:sldSz cx="9144000" cy="5143500" type="screen16x9"/>
  <p:notesSz cx="6858000" cy="9144000"/>
  <p:embeddedFontLst>
    <p:embeddedFont>
      <p:font typeface="Cambria Math" panose="02040503050406030204" pitchFamily="18" charset="0"/>
      <p:regular r:id="rId23"/>
    </p:embeddedFont>
    <p:embeddedFont>
      <p:font typeface="Gill Sans" panose="020B0502020104020203" pitchFamily="34" charset="-79"/>
      <p:regular r:id="rId24"/>
      <p:bold r:id="rId25"/>
    </p:embeddedFont>
    <p:embeddedFont>
      <p:font typeface="Noto Sans Symbols" pitchFamily="2"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97"/>
    <p:restoredTop sz="96301" autoAdjust="0"/>
  </p:normalViewPr>
  <p:slideViewPr>
    <p:cSldViewPr snapToGrid="0">
      <p:cViewPr varScale="1">
        <p:scale>
          <a:sx n="163" d="100"/>
          <a:sy n="163" d="100"/>
        </p:scale>
        <p:origin x="288"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7662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5480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1658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4883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847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8722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8612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6277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8936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3821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159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432560" y="269923"/>
            <a:ext cx="7406700" cy="1104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432560" y="1387548"/>
            <a:ext cx="7406700" cy="1314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19" name="Google Shape;19;p2"/>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22" name="Google Shape;22;p2"/>
          <p:cNvSpPr/>
          <p:nvPr/>
        </p:nvSpPr>
        <p:spPr>
          <a:xfrm>
            <a:off x="921433" y="1060351"/>
            <a:ext cx="210300" cy="157800"/>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3" name="Google Shape;23;p2"/>
          <p:cNvSpPr/>
          <p:nvPr/>
        </p:nvSpPr>
        <p:spPr>
          <a:xfrm>
            <a:off x="1157176" y="1008762"/>
            <a:ext cx="63900" cy="480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84"/>
        <p:cNvGrpSpPr/>
        <p:nvPr/>
      </p:nvGrpSpPr>
      <p:grpSpPr>
        <a:xfrm>
          <a:off x="0" y="0"/>
          <a:ext cx="0" cy="0"/>
          <a:chOff x="0" y="0"/>
          <a:chExt cx="0" cy="0"/>
        </a:xfrm>
      </p:grpSpPr>
      <p:sp>
        <p:nvSpPr>
          <p:cNvPr id="85" name="Google Shape;85;p1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1"/>
          <p:cNvSpPr txBox="1">
            <a:spLocks noGrp="1"/>
          </p:cNvSpPr>
          <p:nvPr>
            <p:ph type="body" idx="1"/>
          </p:nvPr>
        </p:nvSpPr>
        <p:spPr>
          <a:xfrm rot="5400000">
            <a:off x="3384288" y="-862950"/>
            <a:ext cx="3600600" cy="74982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7" name="Google Shape;87;p11"/>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rot="5400000">
            <a:off x="5578050" y="1485929"/>
            <a:ext cx="4388700"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1729950" y="-380970"/>
            <a:ext cx="4388700"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12"/>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7" name="Google Shape;27;p3"/>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Заголовок раздела" type="secHead">
  <p:cSld name="SECTION_HEADER">
    <p:spTree>
      <p:nvGrpSpPr>
        <p:cNvPr id="1" name="Shape 35"/>
        <p:cNvGrpSpPr/>
        <p:nvPr/>
      </p:nvGrpSpPr>
      <p:grpSpPr>
        <a:xfrm>
          <a:off x="0" y="0"/>
          <a:ext cx="0" cy="0"/>
          <a:chOff x="0" y="0"/>
          <a:chExt cx="0" cy="0"/>
        </a:xfrm>
      </p:grpSpPr>
      <p:sp>
        <p:nvSpPr>
          <p:cNvPr id="36" name="Google Shape;36;p5"/>
          <p:cNvSpPr/>
          <p:nvPr/>
        </p:nvSpPr>
        <p:spPr>
          <a:xfrm>
            <a:off x="2282890" y="-40"/>
            <a:ext cx="6858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37" name="Google Shape;37;p5"/>
          <p:cNvSpPr txBox="1">
            <a:spLocks noGrp="1"/>
          </p:cNvSpPr>
          <p:nvPr>
            <p:ph type="title"/>
          </p:nvPr>
        </p:nvSpPr>
        <p:spPr>
          <a:xfrm>
            <a:off x="2578392" y="1950244"/>
            <a:ext cx="6400800" cy="17145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2578392" y="800100"/>
            <a:ext cx="6400800" cy="1132200"/>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5"/>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42" name="Google Shape;42;p5"/>
          <p:cNvSpPr/>
          <p:nvPr/>
        </p:nvSpPr>
        <p:spPr>
          <a:xfrm>
            <a:off x="2286000" y="0"/>
            <a:ext cx="76200" cy="5143500"/>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43" name="Google Shape;43;p5"/>
          <p:cNvSpPr/>
          <p:nvPr/>
        </p:nvSpPr>
        <p:spPr>
          <a:xfrm>
            <a:off x="2172321" y="2110992"/>
            <a:ext cx="210300" cy="157800"/>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44" name="Google Shape;44;p5"/>
          <p:cNvSpPr/>
          <p:nvPr/>
        </p:nvSpPr>
        <p:spPr>
          <a:xfrm>
            <a:off x="2408064" y="2059402"/>
            <a:ext cx="63900" cy="480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1435608" y="1143000"/>
            <a:ext cx="3657600" cy="349770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6"/>
          <p:cNvSpPr txBox="1">
            <a:spLocks noGrp="1"/>
          </p:cNvSpPr>
          <p:nvPr>
            <p:ph type="body" idx="2"/>
          </p:nvPr>
        </p:nvSpPr>
        <p:spPr>
          <a:xfrm>
            <a:off x="5276088" y="1143000"/>
            <a:ext cx="3657600" cy="349770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9" name="Google Shape;49;p6"/>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Сравнение" type="twoTxTwoObj">
  <p:cSld name="TWO_OBJECTS_WITH_TEXT">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457200" y="3870252"/>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62214"/>
              </a:buClr>
              <a:buSzPts val="4500"/>
              <a:buFont typeface="Gill Sans"/>
              <a:buNone/>
              <a:defRPr sz="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body" idx="1"/>
          </p:nvPr>
        </p:nvSpPr>
        <p:spPr>
          <a:xfrm>
            <a:off x="457200" y="246209"/>
            <a:ext cx="4023300" cy="4803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7"/>
          <p:cNvSpPr txBox="1">
            <a:spLocks noGrp="1"/>
          </p:cNvSpPr>
          <p:nvPr>
            <p:ph type="body" idx="2"/>
          </p:nvPr>
        </p:nvSpPr>
        <p:spPr>
          <a:xfrm>
            <a:off x="4663440" y="246209"/>
            <a:ext cx="4023300" cy="4803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7"/>
          <p:cNvSpPr txBox="1">
            <a:spLocks noGrp="1"/>
          </p:cNvSpPr>
          <p:nvPr>
            <p:ph type="body" idx="3"/>
          </p:nvPr>
        </p:nvSpPr>
        <p:spPr>
          <a:xfrm>
            <a:off x="457200" y="727002"/>
            <a:ext cx="402330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7"/>
          <p:cNvSpPr txBox="1">
            <a:spLocks noGrp="1"/>
          </p:cNvSpPr>
          <p:nvPr>
            <p:ph type="body" idx="4"/>
          </p:nvPr>
        </p:nvSpPr>
        <p:spPr>
          <a:xfrm>
            <a:off x="4663440" y="727002"/>
            <a:ext cx="402330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8" name="Google Shape;58;p7"/>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Пустой слайд" type="blank">
  <p:cSld name="BLANK">
    <p:spTree>
      <p:nvGrpSpPr>
        <p:cNvPr id="1" name="Shape 61"/>
        <p:cNvGrpSpPr/>
        <p:nvPr/>
      </p:nvGrpSpPr>
      <p:grpSpPr>
        <a:xfrm>
          <a:off x="0" y="0"/>
          <a:ext cx="0" cy="0"/>
          <a:chOff x="0" y="0"/>
          <a:chExt cx="0" cy="0"/>
        </a:xfrm>
      </p:grpSpPr>
      <p:sp>
        <p:nvSpPr>
          <p:cNvPr id="62" name="Google Shape;62;p8"/>
          <p:cNvSpPr/>
          <p:nvPr/>
        </p:nvSpPr>
        <p:spPr>
          <a:xfrm>
            <a:off x="1014984" y="0"/>
            <a:ext cx="81291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63" name="Google Shape;63;p8"/>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66" name="Google Shape;66;p8"/>
          <p:cNvSpPr/>
          <p:nvPr/>
        </p:nvSpPr>
        <p:spPr>
          <a:xfrm>
            <a:off x="1014984" y="-40"/>
            <a:ext cx="73200" cy="5143500"/>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Объект с подписью" type="objTx">
  <p:cSld name="OBJECT_WITH_CAPTION_TEXT">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457200" y="162584"/>
            <a:ext cx="3810000" cy="87150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457200" y="1055223"/>
            <a:ext cx="3810000" cy="523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0" name="Google Shape;70;p9"/>
          <p:cNvSpPr txBox="1">
            <a:spLocks noGrp="1"/>
          </p:cNvSpPr>
          <p:nvPr>
            <p:ph type="body" idx="2"/>
          </p:nvPr>
        </p:nvSpPr>
        <p:spPr>
          <a:xfrm>
            <a:off x="457200" y="1600200"/>
            <a:ext cx="8153400" cy="2994600"/>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9"/>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Рисунок с подписью" type="picTx">
  <p:cSld name="PICTURE_WITH_CAPTION_TEXT">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5886896" y="800100"/>
            <a:ext cx="2743200" cy="1485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79" name="Google Shape;79;p10"/>
          <p:cNvSpPr/>
          <p:nvPr/>
        </p:nvSpPr>
        <p:spPr>
          <a:xfrm>
            <a:off x="762000" y="800100"/>
            <a:ext cx="4572000" cy="3429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Autofit/>
          </a:bodyPr>
          <a:lstStyle/>
          <a:p>
            <a:pPr marL="0" marR="0" lvl="0" indent="0" algn="l" rtl="0">
              <a:lnSpc>
                <a:spcPct val="93750"/>
              </a:lnSpc>
              <a:spcBef>
                <a:spcPts val="0"/>
              </a:spcBef>
              <a:spcAft>
                <a:spcPts val="0"/>
              </a:spcAft>
              <a:buClr>
                <a:schemeClr val="accent1"/>
              </a:buClr>
              <a:buSzPts val="2560"/>
              <a:buFont typeface="Noto Sans Symbols"/>
              <a:buNone/>
            </a:pPr>
            <a:endParaRPr sz="3200" b="0" i="0" u="none" strike="noStrike" cap="none">
              <a:solidFill>
                <a:schemeClr val="dk1"/>
              </a:solidFill>
              <a:latin typeface="Gill Sans"/>
              <a:ea typeface="Gill Sans"/>
              <a:cs typeface="Gill Sans"/>
              <a:sym typeface="Gill Sans"/>
            </a:endParaRPr>
          </a:p>
        </p:txBody>
      </p:sp>
      <p:sp>
        <p:nvSpPr>
          <p:cNvPr id="80" name="Google Shape;80;p10"/>
          <p:cNvSpPr>
            <a:spLocks noGrp="1"/>
          </p:cNvSpPr>
          <p:nvPr>
            <p:ph type="pic" idx="2"/>
          </p:nvPr>
        </p:nvSpPr>
        <p:spPr>
          <a:xfrm>
            <a:off x="838200" y="857252"/>
            <a:ext cx="4419600" cy="2635800"/>
          </a:xfrm>
          <a:prstGeom prst="roundRect">
            <a:avLst>
              <a:gd name="adj" fmla="val 783"/>
            </a:avLst>
          </a:prstGeom>
          <a:solidFill>
            <a:schemeClr val="lt2"/>
          </a:solidFill>
          <a:ln>
            <a:noFill/>
          </a:ln>
        </p:spPr>
      </p:sp>
      <p:sp>
        <p:nvSpPr>
          <p:cNvPr id="81" name="Google Shape;81;p10"/>
          <p:cNvSpPr/>
          <p:nvPr/>
        </p:nvSpPr>
        <p:spPr>
          <a:xfrm rot="-1689896">
            <a:off x="423058" y="706283"/>
            <a:ext cx="633134" cy="172178"/>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2" name="Google Shape;82;p10"/>
          <p:cNvSpPr/>
          <p:nvPr/>
        </p:nvSpPr>
        <p:spPr>
          <a:xfrm rot="1665327" flipH="1">
            <a:off x="5028006" y="693321"/>
            <a:ext cx="600546" cy="17177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3" name="Google Shape;83;p10"/>
          <p:cNvSpPr txBox="1">
            <a:spLocks noGrp="1"/>
          </p:cNvSpPr>
          <p:nvPr>
            <p:ph type="body" idx="1"/>
          </p:nvPr>
        </p:nvSpPr>
        <p:spPr>
          <a:xfrm>
            <a:off x="838200" y="3600450"/>
            <a:ext cx="4419600" cy="5715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90000" sy="90000" flip="xy" algn="tl"/>
        </a:blipFill>
        <a:effectLst/>
      </p:bgPr>
    </p:bg>
    <p:spTree>
      <p:nvGrpSpPr>
        <p:cNvPr id="1" name="Shape 5"/>
        <p:cNvGrpSpPr/>
        <p:nvPr/>
      </p:nvGrpSpPr>
      <p:grpSpPr>
        <a:xfrm>
          <a:off x="0" y="0"/>
          <a:ext cx="0" cy="0"/>
          <a:chOff x="0" y="0"/>
          <a:chExt cx="0" cy="0"/>
        </a:xfrm>
      </p:grpSpPr>
      <p:sp>
        <p:nvSpPr>
          <p:cNvPr id="6" name="Google Shape;6;p1"/>
          <p:cNvSpPr/>
          <p:nvPr/>
        </p:nvSpPr>
        <p:spPr>
          <a:xfrm>
            <a:off x="-815927" y="-611942"/>
            <a:ext cx="1638900" cy="1229100"/>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7" name="Google Shape;7;p1"/>
          <p:cNvSpPr/>
          <p:nvPr/>
        </p:nvSpPr>
        <p:spPr>
          <a:xfrm>
            <a:off x="168816" y="15827"/>
            <a:ext cx="1702200" cy="1276800"/>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 name="Google Shape;8;p1"/>
          <p:cNvSpPr/>
          <p:nvPr/>
        </p:nvSpPr>
        <p:spPr>
          <a:xfrm rot="1854549">
            <a:off x="232960" y="732927"/>
            <a:ext cx="1025545" cy="944017"/>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9" name="Google Shape;9;p1"/>
          <p:cNvSpPr/>
          <p:nvPr/>
        </p:nvSpPr>
        <p:spPr>
          <a:xfrm>
            <a:off x="1012873" y="-40"/>
            <a:ext cx="81312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 name="Google Shape;10;p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3A787"/>
                </a:solidFill>
                <a:latin typeface="Gill Sans"/>
                <a:ea typeface="Gill Sans"/>
                <a:cs typeface="Gill Sans"/>
                <a:sym typeface="Gill Sans"/>
              </a:defRPr>
            </a:lvl1pPr>
            <a:lvl2pPr marL="0" marR="0" lvl="1" indent="0" algn="ctr" rtl="0">
              <a:spcBef>
                <a:spcPts val="0"/>
              </a:spcBef>
              <a:buNone/>
              <a:defRPr sz="1200" b="0" i="0" u="none" strike="noStrike" cap="none">
                <a:solidFill>
                  <a:srgbClr val="B3A787"/>
                </a:solidFill>
                <a:latin typeface="Gill Sans"/>
                <a:ea typeface="Gill Sans"/>
                <a:cs typeface="Gill Sans"/>
                <a:sym typeface="Gill Sans"/>
              </a:defRPr>
            </a:lvl2pPr>
            <a:lvl3pPr marL="0" marR="0" lvl="2" indent="0" algn="ctr" rtl="0">
              <a:spcBef>
                <a:spcPts val="0"/>
              </a:spcBef>
              <a:buNone/>
              <a:defRPr sz="1200" b="0" i="0" u="none" strike="noStrike" cap="none">
                <a:solidFill>
                  <a:srgbClr val="B3A787"/>
                </a:solidFill>
                <a:latin typeface="Gill Sans"/>
                <a:ea typeface="Gill Sans"/>
                <a:cs typeface="Gill Sans"/>
                <a:sym typeface="Gill Sans"/>
              </a:defRPr>
            </a:lvl3pPr>
            <a:lvl4pPr marL="0" marR="0" lvl="3" indent="0" algn="ctr" rtl="0">
              <a:spcBef>
                <a:spcPts val="0"/>
              </a:spcBef>
              <a:buNone/>
              <a:defRPr sz="1200" b="0" i="0" u="none" strike="noStrike" cap="none">
                <a:solidFill>
                  <a:srgbClr val="B3A787"/>
                </a:solidFill>
                <a:latin typeface="Gill Sans"/>
                <a:ea typeface="Gill Sans"/>
                <a:cs typeface="Gill Sans"/>
                <a:sym typeface="Gill Sans"/>
              </a:defRPr>
            </a:lvl4pPr>
            <a:lvl5pPr marL="0" marR="0" lvl="4" indent="0" algn="ctr" rtl="0">
              <a:spcBef>
                <a:spcPts val="0"/>
              </a:spcBef>
              <a:buNone/>
              <a:defRPr sz="1200" b="0" i="0" u="none" strike="noStrike" cap="none">
                <a:solidFill>
                  <a:srgbClr val="B3A787"/>
                </a:solidFill>
                <a:latin typeface="Gill Sans"/>
                <a:ea typeface="Gill Sans"/>
                <a:cs typeface="Gill Sans"/>
                <a:sym typeface="Gill Sans"/>
              </a:defRPr>
            </a:lvl5pPr>
            <a:lvl6pPr marL="0" marR="0" lvl="5" indent="0" algn="ctr" rtl="0">
              <a:spcBef>
                <a:spcPts val="0"/>
              </a:spcBef>
              <a:buNone/>
              <a:defRPr sz="1200" b="0" i="0" u="none" strike="noStrike" cap="none">
                <a:solidFill>
                  <a:srgbClr val="B3A787"/>
                </a:solidFill>
                <a:latin typeface="Gill Sans"/>
                <a:ea typeface="Gill Sans"/>
                <a:cs typeface="Gill Sans"/>
                <a:sym typeface="Gill Sans"/>
              </a:defRPr>
            </a:lvl6pPr>
            <a:lvl7pPr marL="0" marR="0" lvl="6" indent="0" algn="ctr" rtl="0">
              <a:spcBef>
                <a:spcPts val="0"/>
              </a:spcBef>
              <a:buNone/>
              <a:defRPr sz="1200" b="0" i="0" u="none" strike="noStrike" cap="none">
                <a:solidFill>
                  <a:srgbClr val="B3A787"/>
                </a:solidFill>
                <a:latin typeface="Gill Sans"/>
                <a:ea typeface="Gill Sans"/>
                <a:cs typeface="Gill Sans"/>
                <a:sym typeface="Gill Sans"/>
              </a:defRPr>
            </a:lvl7pPr>
            <a:lvl8pPr marL="0" marR="0" lvl="7" indent="0" algn="ctr" rtl="0">
              <a:spcBef>
                <a:spcPts val="0"/>
              </a:spcBef>
              <a:buNone/>
              <a:defRPr sz="1200" b="0" i="0" u="none" strike="noStrike" cap="none">
                <a:solidFill>
                  <a:srgbClr val="B3A787"/>
                </a:solidFill>
                <a:latin typeface="Gill Sans"/>
                <a:ea typeface="Gill Sans"/>
                <a:cs typeface="Gill Sans"/>
                <a:sym typeface="Gill Sans"/>
              </a:defRPr>
            </a:lvl8pPr>
            <a:lvl9pPr marL="0" marR="0" lvl="8" indent="0" algn="ctr" rtl="0">
              <a:spcBef>
                <a:spcPts val="0"/>
              </a:spcBef>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uk-UA"/>
              <a:t>‹#›</a:t>
            </a:fld>
            <a:endParaRPr>
              <a:solidFill>
                <a:srgbClr val="A8A292"/>
              </a:solidFill>
            </a:endParaRPr>
          </a:p>
        </p:txBody>
      </p:sp>
      <p:sp>
        <p:nvSpPr>
          <p:cNvPr id="15" name="Google Shape;15;p1"/>
          <p:cNvSpPr/>
          <p:nvPr/>
        </p:nvSpPr>
        <p:spPr>
          <a:xfrm>
            <a:off x="1014984" y="-40"/>
            <a:ext cx="73200" cy="5143500"/>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png"/><Relationship Id="rId7"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29.png"/><Relationship Id="rId4" Type="http://schemas.openxmlformats.org/officeDocument/2006/relationships/image" Target="../media/image24.png"/><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1432560" y="441498"/>
            <a:ext cx="7406700" cy="26703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ru-RU" sz="3200" b="1" dirty="0"/>
              <a:t>Веб </a:t>
            </a:r>
            <a:r>
              <a:rPr lang="ru-RU" sz="3200" b="1" dirty="0" err="1"/>
              <a:t>застосунок</a:t>
            </a:r>
            <a:r>
              <a:rPr lang="ru-RU" sz="3200" b="1" dirty="0"/>
              <a:t> для автоматичного </a:t>
            </a:r>
            <a:r>
              <a:rPr lang="ru-RU" sz="3200" b="1" dirty="0" err="1"/>
              <a:t>підбору</a:t>
            </a:r>
            <a:r>
              <a:rPr lang="ru-RU" sz="3200" b="1" dirty="0"/>
              <a:t> </a:t>
            </a:r>
            <a:r>
              <a:rPr lang="ru-RU" sz="3200" b="1" dirty="0" err="1"/>
              <a:t>вакансій</a:t>
            </a:r>
            <a:r>
              <a:rPr lang="ru-RU" sz="3200" b="1" dirty="0"/>
              <a:t> на </a:t>
            </a:r>
            <a:r>
              <a:rPr lang="ru-RU" sz="3200" b="1" dirty="0" err="1"/>
              <a:t>основі</a:t>
            </a:r>
            <a:r>
              <a:rPr lang="ru-RU" sz="3200" b="1" dirty="0"/>
              <a:t> резюме та</a:t>
            </a:r>
            <a:br>
              <a:rPr lang="ru-RU" sz="3200" b="1" dirty="0"/>
            </a:br>
            <a:r>
              <a:rPr lang="ru-RU" sz="3200" b="1" dirty="0" err="1"/>
              <a:t>адаптації</a:t>
            </a:r>
            <a:r>
              <a:rPr lang="ru-RU" sz="3200" b="1" dirty="0"/>
              <a:t> резюме за </a:t>
            </a:r>
            <a:r>
              <a:rPr lang="ru-RU" sz="3200" b="1" dirty="0" err="1"/>
              <a:t>допомогою</a:t>
            </a:r>
            <a:r>
              <a:rPr lang="ru-RU" sz="3200" b="1" dirty="0"/>
              <a:t> </a:t>
            </a:r>
            <a:r>
              <a:rPr lang="ru-RU" sz="3200" b="1" dirty="0" err="1"/>
              <a:t>нейромереж</a:t>
            </a:r>
            <a:r>
              <a:rPr lang="ru-RU" sz="3200" b="1" dirty="0"/>
              <a:t> (комплексна тема)</a:t>
            </a:r>
            <a:endParaRPr sz="3200" b="1" dirty="0"/>
          </a:p>
        </p:txBody>
      </p:sp>
      <p:sp>
        <p:nvSpPr>
          <p:cNvPr id="101" name="Google Shape;101;p13"/>
          <p:cNvSpPr txBox="1">
            <a:spLocks noGrp="1"/>
          </p:cNvSpPr>
          <p:nvPr>
            <p:ph type="subTitle" idx="1"/>
          </p:nvPr>
        </p:nvSpPr>
        <p:spPr>
          <a:xfrm>
            <a:off x="1432560" y="3579558"/>
            <a:ext cx="7406700" cy="1314600"/>
          </a:xfrm>
          <a:prstGeom prst="rect">
            <a:avLst/>
          </a:prstGeom>
          <a:noFill/>
          <a:ln>
            <a:noFill/>
          </a:ln>
        </p:spPr>
        <p:txBody>
          <a:bodyPr spcFirstLastPara="1" wrap="square" lIns="91425" tIns="0" rIns="91425" bIns="45700" anchor="t" anchorCtr="0">
            <a:normAutofit/>
          </a:bodyPr>
          <a:lstStyle/>
          <a:p>
            <a:pPr marL="27432" lvl="0" indent="0" algn="l" rtl="0">
              <a:lnSpc>
                <a:spcPct val="100000"/>
              </a:lnSpc>
              <a:spcBef>
                <a:spcPts val="0"/>
              </a:spcBef>
              <a:spcAft>
                <a:spcPts val="0"/>
              </a:spcAft>
              <a:buSzPts val="2080"/>
              <a:buNone/>
            </a:pPr>
            <a:r>
              <a:rPr lang="uk-UA" dirty="0"/>
              <a:t>Виконали: Рябов Юрій Ігорович, </a:t>
            </a:r>
            <a:r>
              <a:rPr lang="uk-UA" dirty="0" err="1"/>
              <a:t>Сідак</a:t>
            </a:r>
            <a:r>
              <a:rPr lang="uk-UA" dirty="0"/>
              <a:t> </a:t>
            </a:r>
            <a:r>
              <a:rPr lang="uk-UA" dirty="0" err="1"/>
              <a:t>Кирил</a:t>
            </a:r>
            <a:r>
              <a:rPr lang="uk-UA" dirty="0"/>
              <a:t> Ігорович</a:t>
            </a:r>
            <a:endParaRPr dirty="0"/>
          </a:p>
          <a:p>
            <a:pPr marL="27432" lvl="0" indent="0" algn="l" rtl="0">
              <a:lnSpc>
                <a:spcPct val="100000"/>
              </a:lnSpc>
              <a:spcBef>
                <a:spcPts val="600"/>
              </a:spcBef>
              <a:spcAft>
                <a:spcPts val="0"/>
              </a:spcAft>
              <a:buSzPts val="2080"/>
              <a:buNone/>
            </a:pPr>
            <a:r>
              <a:rPr lang="uk-UA" dirty="0"/>
              <a:t>Керівник: доцент, </a:t>
            </a:r>
            <a:r>
              <a:rPr lang="uk-UA" dirty="0" err="1"/>
              <a:t>к.т.н</a:t>
            </a:r>
            <a:r>
              <a:rPr lang="uk-UA" dirty="0"/>
              <a:t>. Ліщук Катерина Ігорівна</a:t>
            </a:r>
            <a:endParaRPr dirty="0"/>
          </a:p>
        </p:txBody>
      </p:sp>
      <p:sp>
        <p:nvSpPr>
          <p:cNvPr id="2" name="Slide Number Placeholder 1">
            <a:extLst>
              <a:ext uri="{FF2B5EF4-FFF2-40B4-BE49-F238E27FC236}">
                <a16:creationId xmlns:a16="http://schemas.microsoft.com/office/drawing/2014/main" id="{3015F07D-E27F-56D3-F1F1-671919CE3F3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a:t>
            </a:fld>
            <a:endParaRPr lang="uk-U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Алгоритм підбору вакансій</a:t>
            </a:r>
            <a:endParaRPr dirty="0"/>
          </a:p>
        </p:txBody>
      </p:sp>
      <p:sp>
        <p:nvSpPr>
          <p:cNvPr id="2" name="Slide Number Placeholder 1">
            <a:extLst>
              <a:ext uri="{FF2B5EF4-FFF2-40B4-BE49-F238E27FC236}">
                <a16:creationId xmlns:a16="http://schemas.microsoft.com/office/drawing/2014/main" id="{9FD89C80-3CBF-E520-0EDF-181B29EDF3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10</a:t>
            </a:fld>
            <a:endParaRPr lang="uk-UA"/>
          </a:p>
        </p:txBody>
      </p:sp>
      <p:pic>
        <p:nvPicPr>
          <p:cNvPr id="4" name="Picture 3">
            <a:extLst>
              <a:ext uri="{FF2B5EF4-FFF2-40B4-BE49-F238E27FC236}">
                <a16:creationId xmlns:a16="http://schemas.microsoft.com/office/drawing/2014/main" id="{AF35A8E8-D53B-46D6-9A00-CA1ABC2B74A8}"/>
              </a:ext>
            </a:extLst>
          </p:cNvPr>
          <p:cNvPicPr>
            <a:picLocks noChangeAspect="1"/>
          </p:cNvPicPr>
          <p:nvPr/>
        </p:nvPicPr>
        <p:blipFill>
          <a:blip r:embed="rId3"/>
          <a:stretch>
            <a:fillRect/>
          </a:stretch>
        </p:blipFill>
        <p:spPr>
          <a:xfrm>
            <a:off x="2386930" y="1028513"/>
            <a:ext cx="1181394" cy="4057650"/>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FD2F721-C874-0B4C-9456-6E6C1B3534D1}"/>
                  </a:ext>
                </a:extLst>
              </p:cNvPr>
              <p:cNvSpPr txBox="1"/>
              <p:nvPr/>
            </p:nvSpPr>
            <p:spPr>
              <a:xfrm>
                <a:off x="5297543" y="2985680"/>
                <a:ext cx="2056304" cy="496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A" i="1" smtClean="0">
                          <a:latin typeface="Cambria Math" panose="02040503050406030204" pitchFamily="18" charset="0"/>
                        </a:rPr>
                        <m:t>𝑐𝑜𝑠</m:t>
                      </m:r>
                      <m:r>
                        <a:rPr lang="en-UA" i="0">
                          <a:latin typeface="Cambria Math" panose="02040503050406030204" pitchFamily="18" charset="0"/>
                        </a:rPr>
                        <m:t>=</m:t>
                      </m:r>
                      <m:f>
                        <m:fPr>
                          <m:ctrlPr>
                            <a:rPr lang="en-UA" i="1">
                              <a:solidFill>
                                <a:srgbClr val="836967"/>
                              </a:solidFill>
                              <a:latin typeface="Cambria Math" panose="02040503050406030204" pitchFamily="18" charset="0"/>
                            </a:rPr>
                          </m:ctrlPr>
                        </m:fPr>
                        <m:num>
                          <m:sSub>
                            <m:sSubPr>
                              <m:ctrlPr>
                                <a:rPr lang="en-UA" i="1">
                                  <a:solidFill>
                                    <a:srgbClr val="836967"/>
                                  </a:solidFill>
                                  <a:latin typeface="Cambria Math" panose="02040503050406030204" pitchFamily="18" charset="0"/>
                                </a:rPr>
                              </m:ctrlPr>
                            </m:sSubPr>
                            <m:e>
                              <m:r>
                                <a:rPr lang="en-UA" i="1">
                                  <a:latin typeface="Cambria Math" panose="02040503050406030204" pitchFamily="18" charset="0"/>
                                </a:rPr>
                                <m:t>𝜔</m:t>
                              </m:r>
                            </m:e>
                            <m:sub>
                              <m:r>
                                <a:rPr lang="en-UA" i="0">
                                  <a:latin typeface="Cambria Math" panose="02040503050406030204" pitchFamily="18" charset="0"/>
                                </a:rPr>
                                <m:t>1</m:t>
                              </m:r>
                            </m:sub>
                          </m:sSub>
                          <m:sSub>
                            <m:sSubPr>
                              <m:ctrlPr>
                                <a:rPr lang="en-UA" i="1">
                                  <a:solidFill>
                                    <a:srgbClr val="836967"/>
                                  </a:solidFill>
                                  <a:latin typeface="Cambria Math" panose="02040503050406030204" pitchFamily="18" charset="0"/>
                                </a:rPr>
                              </m:ctrlPr>
                            </m:sSubPr>
                            <m:e>
                              <m:r>
                                <a:rPr lang="en-UA" i="1">
                                  <a:latin typeface="Cambria Math" panose="02040503050406030204" pitchFamily="18" charset="0"/>
                                </a:rPr>
                                <m:t>𝜔</m:t>
                              </m:r>
                            </m:e>
                            <m:sub>
                              <m:r>
                                <a:rPr lang="en-UA" i="0">
                                  <a:latin typeface="Cambria Math" panose="02040503050406030204" pitchFamily="18" charset="0"/>
                                </a:rPr>
                                <m:t>2</m:t>
                              </m:r>
                            </m:sub>
                          </m:sSub>
                          <m:r>
                            <a:rPr lang="en-UA" i="0">
                              <a:latin typeface="Cambria Math" panose="02040503050406030204" pitchFamily="18" charset="0"/>
                            </a:rPr>
                            <m:t> </m:t>
                          </m:r>
                        </m:num>
                        <m:den>
                          <m:d>
                            <m:dPr>
                              <m:begChr m:val="‖"/>
                              <m:endChr m:val="‖"/>
                              <m:ctrlPr>
                                <a:rPr lang="en-UA" i="1">
                                  <a:solidFill>
                                    <a:srgbClr val="836967"/>
                                  </a:solidFill>
                                  <a:latin typeface="Cambria Math" panose="02040503050406030204" pitchFamily="18" charset="0"/>
                                </a:rPr>
                              </m:ctrlPr>
                            </m:dPr>
                            <m:e>
                              <m:sSub>
                                <m:sSubPr>
                                  <m:ctrlPr>
                                    <a:rPr lang="en-UA" i="1">
                                      <a:solidFill>
                                        <a:srgbClr val="836967"/>
                                      </a:solidFill>
                                      <a:latin typeface="Cambria Math" panose="02040503050406030204" pitchFamily="18" charset="0"/>
                                    </a:rPr>
                                  </m:ctrlPr>
                                </m:sSubPr>
                                <m:e>
                                  <m:r>
                                    <a:rPr lang="en-UA" i="1">
                                      <a:latin typeface="Cambria Math" panose="02040503050406030204" pitchFamily="18" charset="0"/>
                                    </a:rPr>
                                    <m:t>𝜔</m:t>
                                  </m:r>
                                </m:e>
                                <m:sub>
                                  <m:r>
                                    <a:rPr lang="en-UA" i="0">
                                      <a:latin typeface="Cambria Math" panose="02040503050406030204" pitchFamily="18" charset="0"/>
                                    </a:rPr>
                                    <m:t>1</m:t>
                                  </m:r>
                                </m:sub>
                              </m:sSub>
                              <m:r>
                                <a:rPr lang="en-UA" i="0">
                                  <a:latin typeface="Cambria Math" panose="02040503050406030204" pitchFamily="18" charset="0"/>
                                </a:rPr>
                                <m:t> </m:t>
                              </m:r>
                            </m:e>
                          </m:d>
                          <m:r>
                            <a:rPr lang="en-UA" i="0">
                              <a:latin typeface="Cambria Math" panose="02040503050406030204" pitchFamily="18" charset="0"/>
                            </a:rPr>
                            <m:t>∙</m:t>
                          </m:r>
                          <m:d>
                            <m:dPr>
                              <m:begChr m:val="‖"/>
                              <m:endChr m:val="‖"/>
                              <m:ctrlPr>
                                <a:rPr lang="en-UA" i="1">
                                  <a:solidFill>
                                    <a:srgbClr val="836967"/>
                                  </a:solidFill>
                                  <a:latin typeface="Cambria Math" panose="02040503050406030204" pitchFamily="18" charset="0"/>
                                </a:rPr>
                              </m:ctrlPr>
                            </m:dPr>
                            <m:e>
                              <m:sSub>
                                <m:sSubPr>
                                  <m:ctrlPr>
                                    <a:rPr lang="en-UA" i="1">
                                      <a:solidFill>
                                        <a:srgbClr val="836967"/>
                                      </a:solidFill>
                                      <a:latin typeface="Cambria Math" panose="02040503050406030204" pitchFamily="18" charset="0"/>
                                    </a:rPr>
                                  </m:ctrlPr>
                                </m:sSubPr>
                                <m:e>
                                  <m:r>
                                    <a:rPr lang="en-UA" i="1">
                                      <a:latin typeface="Cambria Math" panose="02040503050406030204" pitchFamily="18" charset="0"/>
                                    </a:rPr>
                                    <m:t>𝜔</m:t>
                                  </m:r>
                                </m:e>
                                <m:sub>
                                  <m:r>
                                    <a:rPr lang="en-UA" i="0">
                                      <a:latin typeface="Cambria Math" panose="02040503050406030204" pitchFamily="18" charset="0"/>
                                    </a:rPr>
                                    <m:t>2</m:t>
                                  </m:r>
                                </m:sub>
                              </m:sSub>
                              <m:r>
                                <a:rPr lang="en-UA" i="0">
                                  <a:latin typeface="Cambria Math" panose="02040503050406030204" pitchFamily="18" charset="0"/>
                                </a:rPr>
                                <m:t> </m:t>
                              </m:r>
                            </m:e>
                          </m:d>
                        </m:den>
                      </m:f>
                    </m:oMath>
                  </m:oMathPara>
                </a14:m>
                <a:endParaRPr lang="en-UA" dirty="0"/>
              </a:p>
            </p:txBody>
          </p:sp>
        </mc:Choice>
        <mc:Fallback>
          <p:sp>
            <p:nvSpPr>
              <p:cNvPr id="5" name="TextBox 4">
                <a:extLst>
                  <a:ext uri="{FF2B5EF4-FFF2-40B4-BE49-F238E27FC236}">
                    <a16:creationId xmlns:a16="http://schemas.microsoft.com/office/drawing/2014/main" id="{EFD2F721-C874-0B4C-9456-6E6C1B3534D1}"/>
                  </a:ext>
                </a:extLst>
              </p:cNvPr>
              <p:cNvSpPr txBox="1">
                <a:spLocks noRot="1" noChangeAspect="1" noMove="1" noResize="1" noEditPoints="1" noAdjustHandles="1" noChangeArrowheads="1" noChangeShapeType="1" noTextEdit="1"/>
              </p:cNvSpPr>
              <p:nvPr/>
            </p:nvSpPr>
            <p:spPr>
              <a:xfrm>
                <a:off x="5297543" y="2985680"/>
                <a:ext cx="2056304" cy="496483"/>
              </a:xfrm>
              <a:prstGeom prst="rect">
                <a:avLst/>
              </a:prstGeom>
              <a:blipFill>
                <a:blip r:embed="rId4"/>
                <a:stretch>
                  <a:fillRect t="-7500" b="-7500"/>
                </a:stretch>
              </a:blipFill>
            </p:spPr>
            <p:txBody>
              <a:bodyPr/>
              <a:lstStyle/>
              <a:p>
                <a:r>
                  <a:rPr lang="en-UA">
                    <a:noFill/>
                  </a:rPr>
                  <a:t> </a:t>
                </a:r>
              </a:p>
            </p:txBody>
          </p:sp>
        </mc:Fallback>
      </mc:AlternateContent>
      <p:sp>
        <p:nvSpPr>
          <p:cNvPr id="9" name="TextBox 8">
            <a:extLst>
              <a:ext uri="{FF2B5EF4-FFF2-40B4-BE49-F238E27FC236}">
                <a16:creationId xmlns:a16="http://schemas.microsoft.com/office/drawing/2014/main" id="{FD167345-B2B9-9BEB-5D14-E94C6A87CD8E}"/>
              </a:ext>
            </a:extLst>
          </p:cNvPr>
          <p:cNvSpPr txBox="1"/>
          <p:nvPr/>
        </p:nvSpPr>
        <p:spPr>
          <a:xfrm>
            <a:off x="4037742" y="2310140"/>
            <a:ext cx="4575906" cy="523220"/>
          </a:xfrm>
          <a:prstGeom prst="rect">
            <a:avLst/>
          </a:prstGeom>
          <a:noFill/>
        </p:spPr>
        <p:txBody>
          <a:bodyPr wrap="square">
            <a:spAutoFit/>
          </a:bodyPr>
          <a:lstStyle/>
          <a:p>
            <a:pPr algn="ctr"/>
            <a:r>
              <a:rPr lang="ru-RU" dirty="0" err="1">
                <a:solidFill>
                  <a:schemeClr val="tx1"/>
                </a:solidFill>
              </a:rPr>
              <a:t>Оцінка</a:t>
            </a:r>
            <a:r>
              <a:rPr lang="ru-RU" dirty="0">
                <a:solidFill>
                  <a:schemeClr val="tx1"/>
                </a:solidFill>
              </a:rPr>
              <a:t> </a:t>
            </a:r>
            <a:r>
              <a:rPr lang="ru-RU" dirty="0" err="1">
                <a:solidFill>
                  <a:schemeClr val="tx1"/>
                </a:solidFill>
              </a:rPr>
              <a:t>релевантності</a:t>
            </a:r>
            <a:r>
              <a:rPr lang="ru-RU" dirty="0">
                <a:solidFill>
                  <a:schemeClr val="tx1"/>
                </a:solidFill>
              </a:rPr>
              <a:t> на </a:t>
            </a:r>
            <a:r>
              <a:rPr lang="ru-RU" dirty="0" err="1">
                <a:solidFill>
                  <a:schemeClr val="tx1"/>
                </a:solidFill>
              </a:rPr>
              <a:t>основі</a:t>
            </a:r>
            <a:r>
              <a:rPr lang="ru-RU" dirty="0">
                <a:solidFill>
                  <a:schemeClr val="tx1"/>
                </a:solidFill>
              </a:rPr>
              <a:t> </a:t>
            </a:r>
            <a:r>
              <a:rPr lang="ru-RU" dirty="0" err="1">
                <a:solidFill>
                  <a:schemeClr val="tx1"/>
                </a:solidFill>
              </a:rPr>
              <a:t>косинусної</a:t>
            </a:r>
            <a:r>
              <a:rPr lang="ru-RU" dirty="0">
                <a:solidFill>
                  <a:schemeClr val="tx1"/>
                </a:solidFill>
              </a:rPr>
              <a:t> </a:t>
            </a:r>
            <a:r>
              <a:rPr lang="ru-RU" dirty="0" err="1">
                <a:solidFill>
                  <a:schemeClr val="tx1"/>
                </a:solidFill>
              </a:rPr>
              <a:t>подібності</a:t>
            </a:r>
            <a:r>
              <a:rPr lang="ru-RU" dirty="0">
                <a:solidFill>
                  <a:schemeClr val="tx1"/>
                </a:solidFill>
              </a:rPr>
              <a:t> </a:t>
            </a:r>
            <a:r>
              <a:rPr lang="ru-RU" dirty="0" err="1">
                <a:solidFill>
                  <a:schemeClr val="tx1"/>
                </a:solidFill>
              </a:rPr>
              <a:t>між</a:t>
            </a:r>
            <a:r>
              <a:rPr lang="ru-RU" dirty="0">
                <a:solidFill>
                  <a:schemeClr val="tx1"/>
                </a:solidFill>
              </a:rPr>
              <a:t> вектором </a:t>
            </a:r>
            <a:r>
              <a:rPr lang="ru-RU" dirty="0" err="1">
                <a:solidFill>
                  <a:schemeClr val="tx1"/>
                </a:solidFill>
              </a:rPr>
              <a:t>вакансії</a:t>
            </a:r>
            <a:r>
              <a:rPr lang="ru-RU" dirty="0">
                <a:solidFill>
                  <a:schemeClr val="tx1"/>
                </a:solidFill>
              </a:rPr>
              <a:t> та резюме</a:t>
            </a:r>
            <a:endParaRPr lang="en-UA" dirty="0"/>
          </a:p>
        </p:txBody>
      </p:sp>
    </p:spTree>
    <p:extLst>
      <p:ext uri="{BB962C8B-B14F-4D97-AF65-F5344CB8AC3E}">
        <p14:creationId xmlns:p14="http://schemas.microsoft.com/office/powerpoint/2010/main" val="2959526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3F7D-8417-F1D9-079D-5C6B6BAEF30A}"/>
              </a:ext>
            </a:extLst>
          </p:cNvPr>
          <p:cNvSpPr>
            <a:spLocks noGrp="1"/>
          </p:cNvSpPr>
          <p:nvPr>
            <p:ph type="title"/>
          </p:nvPr>
        </p:nvSpPr>
        <p:spPr/>
        <p:txBody>
          <a:bodyPr>
            <a:noAutofit/>
          </a:bodyPr>
          <a:lstStyle/>
          <a:p>
            <a:r>
              <a:rPr lang="ru-RU" dirty="0" err="1"/>
              <a:t>Класифікація</a:t>
            </a:r>
            <a:r>
              <a:rPr lang="ru-RU" dirty="0"/>
              <a:t> резюме</a:t>
            </a:r>
            <a:endParaRPr lang="en-UA" dirty="0"/>
          </a:p>
        </p:txBody>
      </p:sp>
      <p:sp>
        <p:nvSpPr>
          <p:cNvPr id="4" name="Slide Number Placeholder 3">
            <a:extLst>
              <a:ext uri="{FF2B5EF4-FFF2-40B4-BE49-F238E27FC236}">
                <a16:creationId xmlns:a16="http://schemas.microsoft.com/office/drawing/2014/main" id="{6BB0FE4C-AB86-7411-44D2-FDD782A0561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11</a:t>
            </a:fld>
            <a:endParaRPr lang="uk-UA"/>
          </a:p>
        </p:txBody>
      </p:sp>
      <p:pic>
        <p:nvPicPr>
          <p:cNvPr id="5" name="Picture 4" descr="A screenshot of a black screen&#10;&#10;AI-generated content may be incorrect.">
            <a:extLst>
              <a:ext uri="{FF2B5EF4-FFF2-40B4-BE49-F238E27FC236}">
                <a16:creationId xmlns:a16="http://schemas.microsoft.com/office/drawing/2014/main" id="{5DA0E312-52D4-84D4-2EE8-75F8B94532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882" y="1405126"/>
            <a:ext cx="2683800" cy="2794310"/>
          </a:xfrm>
          <a:prstGeom prst="rect">
            <a:avLst/>
          </a:prstGeom>
        </p:spPr>
      </p:pic>
      <p:sp>
        <p:nvSpPr>
          <p:cNvPr id="7" name="TextBox 6">
            <a:extLst>
              <a:ext uri="{FF2B5EF4-FFF2-40B4-BE49-F238E27FC236}">
                <a16:creationId xmlns:a16="http://schemas.microsoft.com/office/drawing/2014/main" id="{D7154589-A209-E6E6-F828-501924EE84E9}"/>
              </a:ext>
            </a:extLst>
          </p:cNvPr>
          <p:cNvSpPr txBox="1"/>
          <p:nvPr/>
        </p:nvSpPr>
        <p:spPr>
          <a:xfrm>
            <a:off x="1591565" y="1097349"/>
            <a:ext cx="2980435" cy="307777"/>
          </a:xfrm>
          <a:prstGeom prst="rect">
            <a:avLst/>
          </a:prstGeom>
          <a:noFill/>
        </p:spPr>
        <p:txBody>
          <a:bodyPr wrap="square">
            <a:spAutoFit/>
          </a:bodyPr>
          <a:lstStyle/>
          <a:p>
            <a:pPr algn="ctr"/>
            <a:r>
              <a:rPr lang="ru-RU" dirty="0" err="1">
                <a:solidFill>
                  <a:schemeClr val="tx1"/>
                </a:solidFill>
              </a:rPr>
              <a:t>Обсяг</a:t>
            </a:r>
            <a:r>
              <a:rPr lang="ru-RU" dirty="0">
                <a:solidFill>
                  <a:schemeClr val="tx1"/>
                </a:solidFill>
              </a:rPr>
              <a:t> </a:t>
            </a:r>
            <a:r>
              <a:rPr lang="ru-RU" dirty="0" err="1">
                <a:solidFill>
                  <a:schemeClr val="tx1"/>
                </a:solidFill>
              </a:rPr>
              <a:t>датасету</a:t>
            </a:r>
            <a:r>
              <a:rPr lang="ru-RU" dirty="0">
                <a:solidFill>
                  <a:schemeClr val="tx1"/>
                </a:solidFill>
              </a:rPr>
              <a:t>: </a:t>
            </a:r>
            <a:r>
              <a:rPr lang="en-UA" dirty="0">
                <a:solidFill>
                  <a:schemeClr val="tx1"/>
                </a:solidFill>
              </a:rPr>
              <a:t>191202 </a:t>
            </a:r>
            <a:r>
              <a:rPr lang="uk-UA" dirty="0">
                <a:solidFill>
                  <a:schemeClr val="tx1"/>
                </a:solidFill>
              </a:rPr>
              <a:t> резюме</a:t>
            </a:r>
            <a:r>
              <a:rPr lang="en-UA" dirty="0"/>
              <a:t> </a:t>
            </a:r>
          </a:p>
        </p:txBody>
      </p:sp>
      <p:pic>
        <p:nvPicPr>
          <p:cNvPr id="1026" name="Picture 2" descr="Sentiment Classification Using BERT - GeeksforGeeks">
            <a:extLst>
              <a:ext uri="{FF2B5EF4-FFF2-40B4-BE49-F238E27FC236}">
                <a16:creationId xmlns:a16="http://schemas.microsoft.com/office/drawing/2014/main" id="{EAF55D28-62C4-B087-6018-B16FC6956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5270" y="1439333"/>
            <a:ext cx="3244051" cy="2417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27E777D-79F0-1C21-15A5-FF40C2D02396}"/>
              </a:ext>
            </a:extLst>
          </p:cNvPr>
          <p:cNvSpPr txBox="1"/>
          <p:nvPr/>
        </p:nvSpPr>
        <p:spPr>
          <a:xfrm>
            <a:off x="5443455" y="1097348"/>
            <a:ext cx="3047683" cy="307777"/>
          </a:xfrm>
          <a:prstGeom prst="rect">
            <a:avLst/>
          </a:prstGeom>
          <a:noFill/>
        </p:spPr>
        <p:txBody>
          <a:bodyPr wrap="square">
            <a:spAutoFit/>
          </a:bodyPr>
          <a:lstStyle/>
          <a:p>
            <a:pPr algn="ctr"/>
            <a:r>
              <a:rPr lang="uk-UA" dirty="0">
                <a:solidFill>
                  <a:schemeClr val="tx1"/>
                </a:solidFill>
              </a:rPr>
              <a:t>Архітектура </a:t>
            </a:r>
            <a:r>
              <a:rPr lang="uk-UA" dirty="0" err="1">
                <a:solidFill>
                  <a:schemeClr val="tx1"/>
                </a:solidFill>
              </a:rPr>
              <a:t>нейромережі</a:t>
            </a:r>
            <a:r>
              <a:rPr lang="uk-UA" dirty="0">
                <a:solidFill>
                  <a:schemeClr val="tx1"/>
                </a:solidFill>
              </a:rPr>
              <a:t>: </a:t>
            </a:r>
            <a:r>
              <a:rPr lang="en-US" dirty="0">
                <a:solidFill>
                  <a:schemeClr val="tx1"/>
                </a:solidFill>
              </a:rPr>
              <a:t>BERT</a:t>
            </a:r>
            <a:endParaRPr lang="en-UA" dirty="0"/>
          </a:p>
        </p:txBody>
      </p:sp>
      <p:pic>
        <p:nvPicPr>
          <p:cNvPr id="13" name="Picture 12" descr="A black screen with white text&#10;&#10;AI-generated content may be incorrect.">
            <a:extLst>
              <a:ext uri="{FF2B5EF4-FFF2-40B4-BE49-F238E27FC236}">
                <a16:creationId xmlns:a16="http://schemas.microsoft.com/office/drawing/2014/main" id="{A23407D0-DB79-7584-E394-1315EBCDF5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0320" y="4069429"/>
            <a:ext cx="3099904" cy="945594"/>
          </a:xfrm>
          <a:prstGeom prst="rect">
            <a:avLst/>
          </a:prstGeom>
        </p:spPr>
      </p:pic>
      <p:sp>
        <p:nvSpPr>
          <p:cNvPr id="10" name="TextBox 9">
            <a:extLst>
              <a:ext uri="{FF2B5EF4-FFF2-40B4-BE49-F238E27FC236}">
                <a16:creationId xmlns:a16="http://schemas.microsoft.com/office/drawing/2014/main" id="{63DBE52F-568D-41E3-BFCE-74577EFF6C53}"/>
              </a:ext>
            </a:extLst>
          </p:cNvPr>
          <p:cNvSpPr txBox="1"/>
          <p:nvPr/>
        </p:nvSpPr>
        <p:spPr>
          <a:xfrm>
            <a:off x="4566276" y="3767800"/>
            <a:ext cx="5041567" cy="246221"/>
          </a:xfrm>
          <a:prstGeom prst="rect">
            <a:avLst/>
          </a:prstGeom>
          <a:noFill/>
        </p:spPr>
        <p:txBody>
          <a:bodyPr wrap="square">
            <a:spAutoFit/>
          </a:bodyPr>
          <a:lstStyle/>
          <a:p>
            <a:pPr algn="ctr"/>
            <a:r>
              <a:rPr lang="en-US" sz="1000" dirty="0"/>
              <a:t>[https://www.geeksforgeeks.org/sentiment-classification-using-bert/]</a:t>
            </a:r>
            <a:endParaRPr lang="en-UA" sz="1000" dirty="0"/>
          </a:p>
        </p:txBody>
      </p:sp>
    </p:spTree>
    <p:extLst>
      <p:ext uri="{BB962C8B-B14F-4D97-AF65-F5344CB8AC3E}">
        <p14:creationId xmlns:p14="http://schemas.microsoft.com/office/powerpoint/2010/main" val="139572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Алгоритм адаптації резюме</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514350" marR="0" lvl="0" indent="-514350" algn="l" rtl="0">
              <a:lnSpc>
                <a:spcPct val="100000"/>
              </a:lnSpc>
              <a:spcBef>
                <a:spcPts val="0"/>
              </a:spcBef>
              <a:spcAft>
                <a:spcPts val="0"/>
              </a:spcAft>
              <a:buSzPts val="2560"/>
              <a:buFont typeface="+mj-lt"/>
              <a:buAutoNum type="arabicPeriod"/>
            </a:pPr>
            <a:endParaRPr dirty="0"/>
          </a:p>
        </p:txBody>
      </p:sp>
      <p:sp>
        <p:nvSpPr>
          <p:cNvPr id="2" name="Slide Number Placeholder 1">
            <a:extLst>
              <a:ext uri="{FF2B5EF4-FFF2-40B4-BE49-F238E27FC236}">
                <a16:creationId xmlns:a16="http://schemas.microsoft.com/office/drawing/2014/main" id="{B516C591-D1A1-AC2D-8B5A-23AB788987A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12</a:t>
            </a:fld>
            <a:endParaRPr lang="uk-UA"/>
          </a:p>
        </p:txBody>
      </p:sp>
      <p:pic>
        <p:nvPicPr>
          <p:cNvPr id="4" name="Picture 3">
            <a:extLst>
              <a:ext uri="{FF2B5EF4-FFF2-40B4-BE49-F238E27FC236}">
                <a16:creationId xmlns:a16="http://schemas.microsoft.com/office/drawing/2014/main" id="{BCA2FF5F-7DA8-442C-BFE9-2BD915714856}"/>
              </a:ext>
            </a:extLst>
          </p:cNvPr>
          <p:cNvPicPr>
            <a:picLocks noChangeAspect="1"/>
          </p:cNvPicPr>
          <p:nvPr/>
        </p:nvPicPr>
        <p:blipFill>
          <a:blip r:embed="rId3"/>
          <a:stretch>
            <a:fillRect/>
          </a:stretch>
        </p:blipFill>
        <p:spPr>
          <a:xfrm>
            <a:off x="4544621" y="1028513"/>
            <a:ext cx="1280173" cy="4057650"/>
          </a:xfrm>
          <a:prstGeom prst="rect">
            <a:avLst/>
          </a:prstGeom>
        </p:spPr>
      </p:pic>
    </p:spTree>
    <p:extLst>
      <p:ext uri="{BB962C8B-B14F-4D97-AF65-F5344CB8AC3E}">
        <p14:creationId xmlns:p14="http://schemas.microsoft.com/office/powerpoint/2010/main" val="1988065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Діаграма контейнерів</a:t>
            </a:r>
            <a:r>
              <a:rPr lang="en-US" dirty="0"/>
              <a:t> C4</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2050" name="Picture 2">
            <a:extLst>
              <a:ext uri="{FF2B5EF4-FFF2-40B4-BE49-F238E27FC236}">
                <a16:creationId xmlns:a16="http://schemas.microsoft.com/office/drawing/2014/main" id="{4DBB44F9-5684-49FC-83DF-BAEFA5C86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658" y="952394"/>
            <a:ext cx="4864100" cy="412125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B393D88-0CA6-7C35-BDE6-84AC6A81F5A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13</a:t>
            </a:fld>
            <a:endParaRPr lang="uk-UA"/>
          </a:p>
        </p:txBody>
      </p:sp>
    </p:spTree>
    <p:extLst>
      <p:ext uri="{BB962C8B-B14F-4D97-AF65-F5344CB8AC3E}">
        <p14:creationId xmlns:p14="http://schemas.microsoft.com/office/powerpoint/2010/main" val="26443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Діаграма компонентів</a:t>
            </a:r>
            <a:r>
              <a:rPr lang="en-US" dirty="0"/>
              <a:t> C4</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3074" name="Picture 2">
            <a:extLst>
              <a:ext uri="{FF2B5EF4-FFF2-40B4-BE49-F238E27FC236}">
                <a16:creationId xmlns:a16="http://schemas.microsoft.com/office/drawing/2014/main" id="{637DC4AB-33A2-49C5-A6DF-153AA654EC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7936" y="1063378"/>
            <a:ext cx="4632924" cy="399645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E6797C1-F51E-BA58-5700-7D366F766D8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14</a:t>
            </a:fld>
            <a:endParaRPr lang="uk-UA"/>
          </a:p>
        </p:txBody>
      </p:sp>
    </p:spTree>
    <p:extLst>
      <p:ext uri="{BB962C8B-B14F-4D97-AF65-F5344CB8AC3E}">
        <p14:creationId xmlns:p14="http://schemas.microsoft.com/office/powerpoint/2010/main" val="258570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Діаграма компонентів</a:t>
            </a:r>
            <a:r>
              <a:rPr lang="en-US" dirty="0"/>
              <a:t> C4</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4098" name="Picture 2">
            <a:extLst>
              <a:ext uri="{FF2B5EF4-FFF2-40B4-BE49-F238E27FC236}">
                <a16:creationId xmlns:a16="http://schemas.microsoft.com/office/drawing/2014/main" id="{2D90BFC4-2180-4639-A7C4-924374368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0939" y="864490"/>
            <a:ext cx="4427537" cy="407303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D0BF077-48E0-9D87-4D69-97F6C137F5F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15</a:t>
            </a:fld>
            <a:endParaRPr lang="uk-UA"/>
          </a:p>
        </p:txBody>
      </p:sp>
    </p:spTree>
    <p:extLst>
      <p:ext uri="{BB962C8B-B14F-4D97-AF65-F5344CB8AC3E}">
        <p14:creationId xmlns:p14="http://schemas.microsoft.com/office/powerpoint/2010/main" val="3376322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Засоби розробки</a:t>
            </a:r>
            <a:endParaRPr dirty="0"/>
          </a:p>
        </p:txBody>
      </p:sp>
      <p:pic>
        <p:nvPicPr>
          <p:cNvPr id="1026" name="Picture 2">
            <a:extLst>
              <a:ext uri="{FF2B5EF4-FFF2-40B4-BE49-F238E27FC236}">
                <a16:creationId xmlns:a16="http://schemas.microsoft.com/office/drawing/2014/main" id="{9E7938F5-7103-F307-A763-27061D5AD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909" y="1266092"/>
            <a:ext cx="1669450" cy="18323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yCharm Logo Update – IDEs Support (IntelliJ Platform) | JetBrains">
            <a:extLst>
              <a:ext uri="{FF2B5EF4-FFF2-40B4-BE49-F238E27FC236}">
                <a16:creationId xmlns:a16="http://schemas.microsoft.com/office/drawing/2014/main" id="{D69B3286-EEA7-99D0-4524-C8EBAE6EF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7141" y="1221379"/>
            <a:ext cx="1423207" cy="142320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C408F5B-BC2A-5C2F-1884-A669553AF5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6514" y="1221379"/>
            <a:ext cx="2280626" cy="140586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Open Source Legal: PyTorch">
            <a:extLst>
              <a:ext uri="{FF2B5EF4-FFF2-40B4-BE49-F238E27FC236}">
                <a16:creationId xmlns:a16="http://schemas.microsoft.com/office/drawing/2014/main" id="{2476FC5E-46DD-902A-3503-C18DD99100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7387" y="1479474"/>
            <a:ext cx="2211753" cy="11077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2" descr="Postgresql Plain Wordmark Logo Social Media Logos Ico - vrogue.co">
            <a:extLst>
              <a:ext uri="{FF2B5EF4-FFF2-40B4-BE49-F238E27FC236}">
                <a16:creationId xmlns:a16="http://schemas.microsoft.com/office/drawing/2014/main" id="{E9B8E24F-42FC-5626-A09B-65E0F2A05E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8677" y="3045430"/>
            <a:ext cx="1287682" cy="132516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astAPI">
            <a:extLst>
              <a:ext uri="{FF2B5EF4-FFF2-40B4-BE49-F238E27FC236}">
                <a16:creationId xmlns:a16="http://schemas.microsoft.com/office/drawing/2014/main" id="{A12F729A-763A-3735-D832-8C8E2F9ABFD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7738" y="3141315"/>
            <a:ext cx="2166398" cy="7808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Transformer Library by HuggingFace | by Yaduvanshiharsh | Medium">
            <a:extLst>
              <a:ext uri="{FF2B5EF4-FFF2-40B4-BE49-F238E27FC236}">
                <a16:creationId xmlns:a16="http://schemas.microsoft.com/office/drawing/2014/main" id="{9C252E2D-215D-348F-03C8-5FA72AFB06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45871" y="2757642"/>
            <a:ext cx="1428695" cy="14286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ack and red text&#10;&#10;AI-generated content may be incorrect.">
            <a:extLst>
              <a:ext uri="{FF2B5EF4-FFF2-40B4-BE49-F238E27FC236}">
                <a16:creationId xmlns:a16="http://schemas.microsoft.com/office/drawing/2014/main" id="{5A0DDC34-884D-51E3-AB34-11CEC4614C37}"/>
              </a:ext>
            </a:extLst>
          </p:cNvPr>
          <p:cNvPicPr>
            <a:picLocks noChangeAspect="1"/>
          </p:cNvPicPr>
          <p:nvPr/>
        </p:nvPicPr>
        <p:blipFill>
          <a:blip r:embed="rId10"/>
          <a:stretch>
            <a:fillRect/>
          </a:stretch>
        </p:blipFill>
        <p:spPr>
          <a:xfrm>
            <a:off x="5855516" y="3003604"/>
            <a:ext cx="900998" cy="900998"/>
          </a:xfrm>
          <a:prstGeom prst="rect">
            <a:avLst/>
          </a:prstGeom>
        </p:spPr>
      </p:pic>
      <p:sp>
        <p:nvSpPr>
          <p:cNvPr id="2" name="Slide Number Placeholder 1">
            <a:extLst>
              <a:ext uri="{FF2B5EF4-FFF2-40B4-BE49-F238E27FC236}">
                <a16:creationId xmlns:a16="http://schemas.microsoft.com/office/drawing/2014/main" id="{98E3A2AF-FD0F-B721-9FC4-8086600103A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16</a:t>
            </a:fld>
            <a:endParaRPr lang="uk-UA"/>
          </a:p>
        </p:txBody>
      </p:sp>
    </p:spTree>
    <p:extLst>
      <p:ext uri="{BB962C8B-B14F-4D97-AF65-F5344CB8AC3E}">
        <p14:creationId xmlns:p14="http://schemas.microsoft.com/office/powerpoint/2010/main" val="2322076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Засоби розробки</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5122" name="Picture 2" descr=".NET Logo - SVG, PNG Download">
            <a:extLst>
              <a:ext uri="{FF2B5EF4-FFF2-40B4-BE49-F238E27FC236}">
                <a16:creationId xmlns:a16="http://schemas.microsoft.com/office/drawing/2014/main" id="{426A3B1D-C861-4E09-A630-7EB03C6C6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063" y="1193114"/>
            <a:ext cx="2499512" cy="118813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Angular Logo PNG Transparent – Brands Logos">
            <a:extLst>
              <a:ext uri="{FF2B5EF4-FFF2-40B4-BE49-F238E27FC236}">
                <a16:creationId xmlns:a16="http://schemas.microsoft.com/office/drawing/2014/main" id="{807C5A8E-6F89-4C93-BED5-0EDA2D4EFB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442" y="1555579"/>
            <a:ext cx="1661352" cy="1764846"/>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Net C# - Membuat CRUD dengan Database Text File - Belajar Disini Aja">
            <a:extLst>
              <a:ext uri="{FF2B5EF4-FFF2-40B4-BE49-F238E27FC236}">
                <a16:creationId xmlns:a16="http://schemas.microsoft.com/office/drawing/2014/main" id="{6E5E9F4B-31B5-41F1-B32D-32443DEA65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8456" y="2170716"/>
            <a:ext cx="1555000" cy="1555000"/>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0523F053-7197-466B-A5E1-C15EEA1004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8231" y="3228527"/>
            <a:ext cx="12382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ngrx Logo PNG Vector (AI) Free Download">
            <a:extLst>
              <a:ext uri="{FF2B5EF4-FFF2-40B4-BE49-F238E27FC236}">
                <a16:creationId xmlns:a16="http://schemas.microsoft.com/office/drawing/2014/main" id="{7D8AD1E1-0545-4980-866A-E243B0DDA4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34251" y="3288846"/>
            <a:ext cx="1435100" cy="1537607"/>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descr="JetBrains Rider Logo PNG vector in SVG, PDF, AI, CDR format">
            <a:extLst>
              <a:ext uri="{FF2B5EF4-FFF2-40B4-BE49-F238E27FC236}">
                <a16:creationId xmlns:a16="http://schemas.microsoft.com/office/drawing/2014/main" id="{E8780050-DCE2-494C-A268-D4D35D3D57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0940" y="3516113"/>
            <a:ext cx="1528762" cy="1147368"/>
          </a:xfrm>
          <a:prstGeom prst="rect">
            <a:avLst/>
          </a:prstGeom>
          <a:noFill/>
          <a:extLst>
            <a:ext uri="{909E8E84-426E-40DD-AFC4-6F175D3DCCD1}">
              <a14:hiddenFill xmlns:a14="http://schemas.microsoft.com/office/drawing/2010/main">
                <a:solidFill>
                  <a:srgbClr val="FFFFFF"/>
                </a:solidFill>
              </a14:hiddenFill>
            </a:ext>
          </a:extLst>
        </p:spPr>
      </p:pic>
      <p:pic>
        <p:nvPicPr>
          <p:cNvPr id="5152" name="Picture 32" descr="Postgresql Plain Wordmark Logo Social Media Logos Ico - vrogue.co">
            <a:extLst>
              <a:ext uri="{FF2B5EF4-FFF2-40B4-BE49-F238E27FC236}">
                <a16:creationId xmlns:a16="http://schemas.microsoft.com/office/drawing/2014/main" id="{73F97186-A939-442E-B4F1-7D2D06ED9A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85365" y="3847652"/>
            <a:ext cx="951118" cy="978801"/>
          </a:xfrm>
          <a:prstGeom prst="rect">
            <a:avLst/>
          </a:prstGeom>
          <a:noFill/>
          <a:extLst>
            <a:ext uri="{909E8E84-426E-40DD-AFC4-6F175D3DCCD1}">
              <a14:hiddenFill xmlns:a14="http://schemas.microsoft.com/office/drawing/2010/main">
                <a:solidFill>
                  <a:srgbClr val="FFFFFF"/>
                </a:solidFill>
              </a14:hiddenFill>
            </a:ext>
          </a:extLst>
        </p:spPr>
      </p:pic>
      <p:pic>
        <p:nvPicPr>
          <p:cNvPr id="5156" name="Picture 36" descr="Visual Studio Code Logo PNG Transparent &amp; SVG Vector - Freebie Supply">
            <a:extLst>
              <a:ext uri="{FF2B5EF4-FFF2-40B4-BE49-F238E27FC236}">
                <a16:creationId xmlns:a16="http://schemas.microsoft.com/office/drawing/2014/main" id="{59F0F4E2-EBF9-4B3C-8692-94E1FB29E8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16342" y="1193114"/>
            <a:ext cx="866463" cy="87076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FDD9290-52D7-83C0-C054-2939A30835A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17</a:t>
            </a:fld>
            <a:endParaRPr lang="uk-UA"/>
          </a:p>
        </p:txBody>
      </p:sp>
    </p:spTree>
    <p:extLst>
      <p:ext uri="{BB962C8B-B14F-4D97-AF65-F5344CB8AC3E}">
        <p14:creationId xmlns:p14="http://schemas.microsoft.com/office/powerpoint/2010/main" val="3086684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Демонстрація</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sp>
        <p:nvSpPr>
          <p:cNvPr id="2" name="Slide Number Placeholder 1">
            <a:extLst>
              <a:ext uri="{FF2B5EF4-FFF2-40B4-BE49-F238E27FC236}">
                <a16:creationId xmlns:a16="http://schemas.microsoft.com/office/drawing/2014/main" id="{07F2289D-09AA-E4F6-EAEC-A4788388B2E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18</a:t>
            </a:fld>
            <a:endParaRPr lang="uk-UA"/>
          </a:p>
        </p:txBody>
      </p:sp>
    </p:spTree>
    <p:extLst>
      <p:ext uri="{BB962C8B-B14F-4D97-AF65-F5344CB8AC3E}">
        <p14:creationId xmlns:p14="http://schemas.microsoft.com/office/powerpoint/2010/main" val="159547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a:t>Висновки</a:t>
            </a:r>
            <a:endParaRPr/>
          </a:p>
        </p:txBody>
      </p:sp>
      <p:sp>
        <p:nvSpPr>
          <p:cNvPr id="143" name="Google Shape;143;p20"/>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92500" lnSpcReduction="10000"/>
          </a:bodyPr>
          <a:lstStyle/>
          <a:p>
            <a:pPr marL="0" indent="0">
              <a:spcBef>
                <a:spcPts val="0"/>
              </a:spcBef>
              <a:buSzPts val="2560"/>
              <a:buNone/>
            </a:pPr>
            <a:r>
              <a:rPr lang="uk-UA" dirty="0"/>
              <a:t>Було розроблено програмне забезпечення для автоматизації пошуку релевантних вакансій, отримання рекомендацій для адаптації резюме та отримання повідомлень про нові вакансії, що забезпечує пришвидшення пошуку вакансій кандидатами та адаптації резюме під знайдені оголошення. </a:t>
            </a:r>
            <a:endParaRPr lang="ru-RU" dirty="0"/>
          </a:p>
        </p:txBody>
      </p:sp>
      <p:sp>
        <p:nvSpPr>
          <p:cNvPr id="2" name="Slide Number Placeholder 1">
            <a:extLst>
              <a:ext uri="{FF2B5EF4-FFF2-40B4-BE49-F238E27FC236}">
                <a16:creationId xmlns:a16="http://schemas.microsoft.com/office/drawing/2014/main" id="{FC1BFBF6-4D7C-A9DA-C083-F32BA168C6D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19</a:t>
            </a:fld>
            <a:endParaRPr lang="uk-U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Актуальність теми</a:t>
            </a:r>
            <a:endParaRPr dirty="0"/>
          </a:p>
        </p:txBody>
      </p:sp>
      <p:sp>
        <p:nvSpPr>
          <p:cNvPr id="107" name="Google Shape;107;p14"/>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560"/>
              <a:buNone/>
            </a:pPr>
            <a:r>
              <a:rPr lang="uk-UA" dirty="0"/>
              <a:t>Пошук роботи є трудомістким процесом, що потребує значних зусиль від </a:t>
            </a:r>
            <a:r>
              <a:rPr lang="uk-UA" dirty="0" err="1"/>
              <a:t>пошукачів</a:t>
            </a:r>
            <a:r>
              <a:rPr lang="uk-UA" dirty="0"/>
              <a:t>. Вони змушені самостійно аналізувати численні пропозиції з різних сайтів пошуку роботи, що збільшує час та зусилля для написання ефективного резюме і пошуку роботи загалом.</a:t>
            </a:r>
            <a:endParaRPr dirty="0"/>
          </a:p>
        </p:txBody>
      </p:sp>
      <p:sp>
        <p:nvSpPr>
          <p:cNvPr id="2" name="Slide Number Placeholder 1">
            <a:extLst>
              <a:ext uri="{FF2B5EF4-FFF2-40B4-BE49-F238E27FC236}">
                <a16:creationId xmlns:a16="http://schemas.microsoft.com/office/drawing/2014/main" id="{AA4697B8-3572-9CCA-FBC1-5D15E009AB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2</a:t>
            </a:fld>
            <a:endParaRPr lang="uk-UA"/>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1403648" y="2031690"/>
            <a:ext cx="72009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uk-UA" b="1"/>
              <a:t>Дякую за увагу</a:t>
            </a:r>
            <a:endParaRPr b="1"/>
          </a:p>
        </p:txBody>
      </p:sp>
      <p:sp>
        <p:nvSpPr>
          <p:cNvPr id="2" name="Slide Number Placeholder 1">
            <a:extLst>
              <a:ext uri="{FF2B5EF4-FFF2-40B4-BE49-F238E27FC236}">
                <a16:creationId xmlns:a16="http://schemas.microsoft.com/office/drawing/2014/main" id="{FBF3F87C-9D97-7BF8-6380-475CCB5AD75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20</a:t>
            </a:fld>
            <a:endParaRPr lang="uk-U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Мета та призначення</a:t>
            </a:r>
            <a:endParaRPr dirty="0"/>
          </a:p>
        </p:txBody>
      </p:sp>
      <p:sp>
        <p:nvSpPr>
          <p:cNvPr id="113" name="Google Shape;113;p15"/>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100000"/>
              </a:lnSpc>
              <a:spcBef>
                <a:spcPts val="0"/>
              </a:spcBef>
              <a:spcAft>
                <a:spcPts val="0"/>
              </a:spcAft>
              <a:buSzPts val="2560"/>
              <a:buNone/>
            </a:pPr>
            <a:r>
              <a:rPr lang="uk-UA" dirty="0"/>
              <a:t>Розробка призначена для пошуку вакансій </a:t>
            </a:r>
            <a:r>
              <a:rPr lang="uk-UA" dirty="0" err="1"/>
              <a:t>пошукачами</a:t>
            </a:r>
            <a:r>
              <a:rPr lang="uk-UA" dirty="0"/>
              <a:t> роботи та отримання рекомендацій до адаптації резюме.</a:t>
            </a:r>
          </a:p>
          <a:p>
            <a:pPr marL="0" marR="0" lvl="0" indent="0" algn="l" rtl="0">
              <a:lnSpc>
                <a:spcPct val="100000"/>
              </a:lnSpc>
              <a:spcBef>
                <a:spcPts val="0"/>
              </a:spcBef>
              <a:spcAft>
                <a:spcPts val="0"/>
              </a:spcAft>
              <a:buSzPts val="2560"/>
              <a:buNone/>
            </a:pPr>
            <a:r>
              <a:rPr lang="ru-RU" dirty="0"/>
              <a:t>Метою </a:t>
            </a:r>
            <a:r>
              <a:rPr lang="ru-RU" dirty="0" err="1"/>
              <a:t>розробки</a:t>
            </a:r>
            <a:r>
              <a:rPr lang="ru-RU" dirty="0"/>
              <a:t> </a:t>
            </a:r>
            <a:r>
              <a:rPr lang="ru-RU" dirty="0" err="1"/>
              <a:t>програмного</a:t>
            </a:r>
            <a:r>
              <a:rPr lang="ru-RU" dirty="0"/>
              <a:t> </a:t>
            </a:r>
            <a:r>
              <a:rPr lang="ru-RU" dirty="0" err="1"/>
              <a:t>забезпечення</a:t>
            </a:r>
            <a:r>
              <a:rPr lang="ru-RU" dirty="0"/>
              <a:t> є </a:t>
            </a:r>
            <a:r>
              <a:rPr lang="ru-RU" dirty="0" err="1"/>
              <a:t>пришвидшення</a:t>
            </a:r>
            <a:r>
              <a:rPr lang="ru-RU" dirty="0"/>
              <a:t> та </a:t>
            </a:r>
            <a:r>
              <a:rPr lang="ru-RU" dirty="0" err="1"/>
              <a:t>автоматизація</a:t>
            </a:r>
            <a:r>
              <a:rPr lang="ru-RU" dirty="0"/>
              <a:t> </a:t>
            </a:r>
            <a:r>
              <a:rPr lang="ru-RU" dirty="0" err="1"/>
              <a:t>пошуку</a:t>
            </a:r>
            <a:r>
              <a:rPr lang="ru-RU" dirty="0"/>
              <a:t> </a:t>
            </a:r>
            <a:r>
              <a:rPr lang="ru-RU" dirty="0" err="1"/>
              <a:t>релевантних</a:t>
            </a:r>
            <a:r>
              <a:rPr lang="ru-RU" dirty="0"/>
              <a:t> </a:t>
            </a:r>
            <a:r>
              <a:rPr lang="ru-RU" dirty="0" err="1"/>
              <a:t>вакансій</a:t>
            </a:r>
            <a:r>
              <a:rPr lang="ru-RU" dirty="0"/>
              <a:t> </a:t>
            </a:r>
            <a:r>
              <a:rPr lang="ru-RU" dirty="0" err="1"/>
              <a:t>пошукачами</a:t>
            </a:r>
            <a:r>
              <a:rPr lang="ru-RU" dirty="0"/>
              <a:t> </a:t>
            </a:r>
            <a:r>
              <a:rPr lang="ru-RU" dirty="0" err="1"/>
              <a:t>роботи</a:t>
            </a:r>
            <a:r>
              <a:rPr lang="ru-RU" dirty="0"/>
              <a:t> та </a:t>
            </a:r>
            <a:r>
              <a:rPr lang="ru-RU" dirty="0" err="1"/>
              <a:t>адаптації</a:t>
            </a:r>
            <a:r>
              <a:rPr lang="ru-RU" dirty="0"/>
              <a:t> </a:t>
            </a:r>
            <a:r>
              <a:rPr lang="ru-RU" dirty="0" err="1"/>
              <a:t>під</a:t>
            </a:r>
            <a:r>
              <a:rPr lang="ru-RU" dirty="0"/>
              <a:t> них резюме </a:t>
            </a:r>
            <a:r>
              <a:rPr lang="ru-RU" dirty="0" err="1"/>
              <a:t>користувача</a:t>
            </a:r>
            <a:r>
              <a:rPr lang="ru-RU" dirty="0"/>
              <a:t>.</a:t>
            </a:r>
            <a:endParaRPr dirty="0"/>
          </a:p>
        </p:txBody>
      </p:sp>
      <p:sp>
        <p:nvSpPr>
          <p:cNvPr id="2" name="Slide Number Placeholder 1">
            <a:extLst>
              <a:ext uri="{FF2B5EF4-FFF2-40B4-BE49-F238E27FC236}">
                <a16:creationId xmlns:a16="http://schemas.microsoft.com/office/drawing/2014/main" id="{A46C7F87-384B-C4ED-6C2D-9B02876E6C7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3</a:t>
            </a:fld>
            <a:endParaRPr lang="uk-U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Задачі</a:t>
            </a:r>
            <a:endParaRPr dirty="0"/>
          </a:p>
        </p:txBody>
      </p:sp>
      <p:sp>
        <p:nvSpPr>
          <p:cNvPr id="125" name="Google Shape;125;p17"/>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85000" lnSpcReduction="10000"/>
          </a:bodyPr>
          <a:lstStyle/>
          <a:p>
            <a:pPr>
              <a:spcBef>
                <a:spcPts val="0"/>
              </a:spcBef>
            </a:pPr>
            <a:r>
              <a:rPr lang="ru-RU" dirty="0" err="1"/>
              <a:t>Конструювання</a:t>
            </a:r>
            <a:r>
              <a:rPr lang="ru-RU" dirty="0"/>
              <a:t> </a:t>
            </a:r>
            <a:r>
              <a:rPr lang="ru-RU" dirty="0" err="1"/>
              <a:t>методів</a:t>
            </a:r>
            <a:r>
              <a:rPr lang="ru-RU" dirty="0"/>
              <a:t> </a:t>
            </a:r>
            <a:r>
              <a:rPr lang="ru-RU" dirty="0" err="1"/>
              <a:t>інтеграції</a:t>
            </a:r>
            <a:r>
              <a:rPr lang="ru-RU" dirty="0"/>
              <a:t> з сайтами </a:t>
            </a:r>
            <a:r>
              <a:rPr lang="ru-RU" dirty="0" err="1"/>
              <a:t>пошуку</a:t>
            </a:r>
            <a:r>
              <a:rPr lang="ru-RU" dirty="0"/>
              <a:t> </a:t>
            </a:r>
            <a:r>
              <a:rPr lang="ru-RU" dirty="0" err="1"/>
              <a:t>роботи</a:t>
            </a:r>
            <a:r>
              <a:rPr lang="ru-RU" dirty="0"/>
              <a:t> з метою </a:t>
            </a:r>
            <a:r>
              <a:rPr lang="ru-RU" dirty="0" err="1"/>
              <a:t>збору</a:t>
            </a:r>
            <a:r>
              <a:rPr lang="ru-RU" dirty="0"/>
              <a:t> </a:t>
            </a:r>
            <a:r>
              <a:rPr lang="ru-RU" dirty="0" err="1"/>
              <a:t>вакансій</a:t>
            </a:r>
            <a:endParaRPr lang="ru-RU" dirty="0"/>
          </a:p>
          <a:p>
            <a:pPr>
              <a:spcBef>
                <a:spcPts val="0"/>
              </a:spcBef>
            </a:pPr>
            <a:r>
              <a:rPr lang="ru-RU" dirty="0" err="1"/>
              <a:t>Пошук</a:t>
            </a:r>
            <a:r>
              <a:rPr lang="ru-RU" dirty="0"/>
              <a:t> </a:t>
            </a:r>
            <a:r>
              <a:rPr lang="ru-RU" dirty="0" err="1"/>
              <a:t>релевантних</a:t>
            </a:r>
            <a:r>
              <a:rPr lang="ru-RU" dirty="0"/>
              <a:t> </a:t>
            </a:r>
            <a:r>
              <a:rPr lang="ru-RU" dirty="0" err="1"/>
              <a:t>вакансій</a:t>
            </a:r>
            <a:r>
              <a:rPr lang="ru-RU" dirty="0"/>
              <a:t> за резюме з </a:t>
            </a:r>
            <a:r>
              <a:rPr lang="ru-RU" dirty="0" err="1"/>
              <a:t>використанням</a:t>
            </a:r>
            <a:r>
              <a:rPr lang="ru-RU" dirty="0"/>
              <a:t> </a:t>
            </a:r>
            <a:r>
              <a:rPr lang="ru-RU" dirty="0" err="1"/>
              <a:t>методів</a:t>
            </a:r>
            <a:r>
              <a:rPr lang="ru-RU" dirty="0"/>
              <a:t> машинного </a:t>
            </a:r>
            <a:r>
              <a:rPr lang="ru-RU" dirty="0" err="1"/>
              <a:t>навчання</a:t>
            </a:r>
            <a:endParaRPr lang="ru-RU" dirty="0"/>
          </a:p>
          <a:p>
            <a:pPr>
              <a:spcBef>
                <a:spcPts val="0"/>
              </a:spcBef>
            </a:pPr>
            <a:r>
              <a:rPr lang="ru-RU" dirty="0" err="1"/>
              <a:t>Надання</a:t>
            </a:r>
            <a:r>
              <a:rPr lang="ru-RU" dirty="0"/>
              <a:t> </a:t>
            </a:r>
            <a:r>
              <a:rPr lang="ru-RU" dirty="0" err="1"/>
              <a:t>рекомендацій</a:t>
            </a:r>
            <a:r>
              <a:rPr lang="ru-RU" dirty="0"/>
              <a:t> для </a:t>
            </a:r>
            <a:r>
              <a:rPr lang="ru-RU" dirty="0" err="1"/>
              <a:t>адаптації</a:t>
            </a:r>
            <a:r>
              <a:rPr lang="ru-RU" dirty="0"/>
              <a:t> резюме з </a:t>
            </a:r>
            <a:r>
              <a:rPr lang="ru-RU" dirty="0" err="1"/>
              <a:t>використанням</a:t>
            </a:r>
            <a:r>
              <a:rPr lang="ru-RU" dirty="0"/>
              <a:t> </a:t>
            </a:r>
            <a:r>
              <a:rPr lang="ru-RU" dirty="0" err="1"/>
              <a:t>методів</a:t>
            </a:r>
            <a:r>
              <a:rPr lang="ru-RU" dirty="0"/>
              <a:t> машинного </a:t>
            </a:r>
            <a:r>
              <a:rPr lang="ru-RU" dirty="0" err="1"/>
              <a:t>навчання</a:t>
            </a:r>
            <a:endParaRPr lang="ru-RU" dirty="0"/>
          </a:p>
          <a:p>
            <a:pPr>
              <a:spcBef>
                <a:spcPts val="0"/>
              </a:spcBef>
            </a:pPr>
            <a:r>
              <a:rPr lang="ru-RU" dirty="0" err="1"/>
              <a:t>Конструювання</a:t>
            </a:r>
            <a:r>
              <a:rPr lang="ru-RU" dirty="0"/>
              <a:t> </a:t>
            </a:r>
            <a:r>
              <a:rPr lang="ru-RU" dirty="0" err="1"/>
              <a:t>методів</a:t>
            </a:r>
            <a:r>
              <a:rPr lang="ru-RU" dirty="0"/>
              <a:t> </a:t>
            </a:r>
            <a:r>
              <a:rPr lang="ru-RU" dirty="0" err="1"/>
              <a:t>автоматизованого</a:t>
            </a:r>
            <a:r>
              <a:rPr lang="ru-RU" dirty="0"/>
              <a:t> </a:t>
            </a:r>
            <a:r>
              <a:rPr lang="ru-RU" dirty="0" err="1"/>
              <a:t>надсилання</a:t>
            </a:r>
            <a:r>
              <a:rPr lang="ru-RU" dirty="0"/>
              <a:t> </a:t>
            </a:r>
            <a:r>
              <a:rPr lang="ru-RU" dirty="0" err="1"/>
              <a:t>повідомлення</a:t>
            </a:r>
            <a:r>
              <a:rPr lang="ru-RU" dirty="0"/>
              <a:t> про </a:t>
            </a:r>
            <a:r>
              <a:rPr lang="ru-RU" dirty="0" err="1"/>
              <a:t>нові</a:t>
            </a:r>
            <a:r>
              <a:rPr lang="ru-RU" dirty="0"/>
              <a:t> </a:t>
            </a:r>
            <a:r>
              <a:rPr lang="ru-RU" dirty="0" err="1"/>
              <a:t>релевантні</a:t>
            </a:r>
            <a:r>
              <a:rPr lang="ru-RU" dirty="0"/>
              <a:t> </a:t>
            </a:r>
            <a:r>
              <a:rPr lang="ru-RU" dirty="0" err="1"/>
              <a:t>вакансії</a:t>
            </a:r>
            <a:endParaRPr dirty="0"/>
          </a:p>
        </p:txBody>
      </p:sp>
      <p:sp>
        <p:nvSpPr>
          <p:cNvPr id="2" name="Slide Number Placeholder 1">
            <a:extLst>
              <a:ext uri="{FF2B5EF4-FFF2-40B4-BE49-F238E27FC236}">
                <a16:creationId xmlns:a16="http://schemas.microsoft.com/office/drawing/2014/main" id="{97C8B10E-C8B7-51B6-DF9A-726DE526A77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4</a:t>
            </a:fld>
            <a:endParaRPr lang="uk-U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Існуючі рішення</a:t>
            </a:r>
            <a:endParaRPr dirty="0"/>
          </a:p>
        </p:txBody>
      </p:sp>
      <p:sp>
        <p:nvSpPr>
          <p:cNvPr id="131" name="Google Shape;131;p18"/>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graphicFrame>
        <p:nvGraphicFramePr>
          <p:cNvPr id="2" name="Table 1">
            <a:extLst>
              <a:ext uri="{FF2B5EF4-FFF2-40B4-BE49-F238E27FC236}">
                <a16:creationId xmlns:a16="http://schemas.microsoft.com/office/drawing/2014/main" id="{A02F2C5B-FC4E-4FEF-87E9-B97E9B3C09F0}"/>
              </a:ext>
            </a:extLst>
          </p:cNvPr>
          <p:cNvGraphicFramePr>
            <a:graphicFrameLocks noGrp="1"/>
          </p:cNvGraphicFramePr>
          <p:nvPr>
            <p:extLst>
              <p:ext uri="{D42A27DB-BD31-4B8C-83A1-F6EECF244321}">
                <p14:modId xmlns:p14="http://schemas.microsoft.com/office/powerpoint/2010/main" val="8607492"/>
              </p:ext>
            </p:extLst>
          </p:nvPr>
        </p:nvGraphicFramePr>
        <p:xfrm>
          <a:off x="1435607" y="1085850"/>
          <a:ext cx="7498200" cy="3600602"/>
        </p:xfrm>
        <a:graphic>
          <a:graphicData uri="http://schemas.openxmlformats.org/drawingml/2006/table">
            <a:tbl>
              <a:tblPr firstRow="1" firstCol="1" bandRow="1">
                <a:tableStyleId>{5C22544A-7EE6-4342-B048-85BDC9FD1C3A}</a:tableStyleId>
              </a:tblPr>
              <a:tblGrid>
                <a:gridCol w="1599976">
                  <a:extLst>
                    <a:ext uri="{9D8B030D-6E8A-4147-A177-3AD203B41FA5}">
                      <a16:colId xmlns:a16="http://schemas.microsoft.com/office/drawing/2014/main" val="1770074466"/>
                    </a:ext>
                  </a:extLst>
                </a:gridCol>
                <a:gridCol w="1569996">
                  <a:extLst>
                    <a:ext uri="{9D8B030D-6E8A-4147-A177-3AD203B41FA5}">
                      <a16:colId xmlns:a16="http://schemas.microsoft.com/office/drawing/2014/main" val="1007563633"/>
                    </a:ext>
                  </a:extLst>
                </a:gridCol>
                <a:gridCol w="1334145">
                  <a:extLst>
                    <a:ext uri="{9D8B030D-6E8A-4147-A177-3AD203B41FA5}">
                      <a16:colId xmlns:a16="http://schemas.microsoft.com/office/drawing/2014/main" val="3167447200"/>
                    </a:ext>
                  </a:extLst>
                </a:gridCol>
                <a:gridCol w="1569996">
                  <a:extLst>
                    <a:ext uri="{9D8B030D-6E8A-4147-A177-3AD203B41FA5}">
                      <a16:colId xmlns:a16="http://schemas.microsoft.com/office/drawing/2014/main" val="2487800995"/>
                    </a:ext>
                  </a:extLst>
                </a:gridCol>
                <a:gridCol w="1424087">
                  <a:extLst>
                    <a:ext uri="{9D8B030D-6E8A-4147-A177-3AD203B41FA5}">
                      <a16:colId xmlns:a16="http://schemas.microsoft.com/office/drawing/2014/main" val="479523641"/>
                    </a:ext>
                  </a:extLst>
                </a:gridCol>
              </a:tblGrid>
              <a:tr h="327520">
                <a:tc>
                  <a:txBody>
                    <a:bodyPr/>
                    <a:lstStyle/>
                    <a:p>
                      <a:pPr algn="ctr" fontAlgn="base">
                        <a:lnSpc>
                          <a:spcPct val="150000"/>
                        </a:lnSpc>
                        <a:spcBef>
                          <a:spcPts val="600"/>
                        </a:spcBef>
                        <a:spcAft>
                          <a:spcPts val="600"/>
                        </a:spcAft>
                      </a:pPr>
                      <a:r>
                        <a:rPr lang="ru-RU" sz="800" dirty="0" err="1">
                          <a:effectLst/>
                        </a:rPr>
                        <a:t>Критерій</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Kolyba Resume</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Jobscan</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Djinni</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Enhancv</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867403812"/>
                  </a:ext>
                </a:extLst>
              </a:tr>
              <a:tr h="515675">
                <a:tc>
                  <a:txBody>
                    <a:bodyPr/>
                    <a:lstStyle/>
                    <a:p>
                      <a:pPr algn="ctr" fontAlgn="base">
                        <a:lnSpc>
                          <a:spcPct val="150000"/>
                        </a:lnSpc>
                        <a:spcBef>
                          <a:spcPts val="600"/>
                        </a:spcBef>
                        <a:spcAft>
                          <a:spcPts val="600"/>
                        </a:spcAft>
                      </a:pPr>
                      <a:r>
                        <a:rPr lang="ru-RU" sz="800" dirty="0" err="1">
                          <a:effectLst/>
                        </a:rPr>
                        <a:t>Загальні</a:t>
                      </a:r>
                      <a:r>
                        <a:rPr lang="ru-RU" sz="800" dirty="0">
                          <a:effectLst/>
                        </a:rPr>
                        <a:t> </a:t>
                      </a:r>
                      <a:r>
                        <a:rPr lang="ru-RU" sz="800" dirty="0" err="1">
                          <a:effectLst/>
                        </a:rPr>
                        <a:t>рекомендації</a:t>
                      </a:r>
                      <a:r>
                        <a:rPr lang="ru-RU" sz="800" dirty="0">
                          <a:effectLst/>
                        </a:rPr>
                        <a:t> резюме</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891944077"/>
                  </a:ext>
                </a:extLst>
              </a:tr>
              <a:tr h="694707">
                <a:tc>
                  <a:txBody>
                    <a:bodyPr/>
                    <a:lstStyle/>
                    <a:p>
                      <a:pPr algn="ctr" fontAlgn="base">
                        <a:lnSpc>
                          <a:spcPct val="150000"/>
                        </a:lnSpc>
                        <a:spcBef>
                          <a:spcPts val="600"/>
                        </a:spcBef>
                        <a:spcAft>
                          <a:spcPts val="600"/>
                        </a:spcAft>
                      </a:pPr>
                      <a:r>
                        <a:rPr lang="ru-RU" sz="800">
                          <a:effectLst/>
                        </a:rPr>
                        <a:t>Рекомендації по резюме під конкретну вакансію</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037232298"/>
                  </a:ext>
                </a:extLst>
              </a:tr>
              <a:tr h="515675">
                <a:tc>
                  <a:txBody>
                    <a:bodyPr/>
                    <a:lstStyle/>
                    <a:p>
                      <a:pPr algn="ctr" fontAlgn="base">
                        <a:lnSpc>
                          <a:spcPct val="150000"/>
                        </a:lnSpc>
                        <a:spcBef>
                          <a:spcPts val="600"/>
                        </a:spcBef>
                        <a:spcAft>
                          <a:spcPts val="600"/>
                        </a:spcAft>
                      </a:pPr>
                      <a:r>
                        <a:rPr lang="ru-RU" sz="800">
                          <a:effectLst/>
                        </a:rPr>
                        <a:t>Автоматичне редагування резюме</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568112550"/>
                  </a:ext>
                </a:extLst>
              </a:tr>
              <a:tr h="336643">
                <a:tc>
                  <a:txBody>
                    <a:bodyPr/>
                    <a:lstStyle/>
                    <a:p>
                      <a:pPr algn="ctr" fontAlgn="base">
                        <a:lnSpc>
                          <a:spcPct val="150000"/>
                        </a:lnSpc>
                        <a:spcBef>
                          <a:spcPts val="600"/>
                        </a:spcBef>
                        <a:spcAft>
                          <a:spcPts val="600"/>
                        </a:spcAft>
                      </a:pPr>
                      <a:r>
                        <a:rPr lang="ru-RU" sz="800">
                          <a:effectLst/>
                        </a:rPr>
                        <a:t>Агрегація вакансій</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851839076"/>
                  </a:ext>
                </a:extLst>
              </a:tr>
              <a:tr h="694707">
                <a:tc>
                  <a:txBody>
                    <a:bodyPr/>
                    <a:lstStyle/>
                    <a:p>
                      <a:pPr algn="ctr" fontAlgn="base">
                        <a:lnSpc>
                          <a:spcPct val="150000"/>
                        </a:lnSpc>
                        <a:spcBef>
                          <a:spcPts val="600"/>
                        </a:spcBef>
                        <a:spcAft>
                          <a:spcPts val="600"/>
                        </a:spcAft>
                      </a:pPr>
                      <a:r>
                        <a:rPr lang="ru-RU" sz="800">
                          <a:effectLst/>
                        </a:rPr>
                        <a:t>Підбір релевантних вакансій по резюме</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953534475"/>
                  </a:ext>
                </a:extLst>
              </a:tr>
              <a:tr h="515675">
                <a:tc>
                  <a:txBody>
                    <a:bodyPr/>
                    <a:lstStyle/>
                    <a:p>
                      <a:pPr algn="ctr" fontAlgn="base">
                        <a:lnSpc>
                          <a:spcPct val="150000"/>
                        </a:lnSpc>
                        <a:spcBef>
                          <a:spcPts val="600"/>
                        </a:spcBef>
                        <a:spcAft>
                          <a:spcPts val="600"/>
                        </a:spcAft>
                      </a:pPr>
                      <a:r>
                        <a:rPr lang="ru-RU" sz="800">
                          <a:effectLst/>
                        </a:rPr>
                        <a:t>Сповіщення про нові вакансії</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189676939"/>
                  </a:ext>
                </a:extLst>
              </a:tr>
            </a:tbl>
          </a:graphicData>
        </a:graphic>
      </p:graphicFrame>
      <p:sp>
        <p:nvSpPr>
          <p:cNvPr id="3" name="Slide Number Placeholder 2">
            <a:extLst>
              <a:ext uri="{FF2B5EF4-FFF2-40B4-BE49-F238E27FC236}">
                <a16:creationId xmlns:a16="http://schemas.microsoft.com/office/drawing/2014/main" id="{1E9E3598-A8CC-15BE-0B65-260BDD13274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5</a:t>
            </a:fld>
            <a:endParaRPr lang="uk-U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Варіанти використання</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4" name="Picture 3" descr="Рисунок">
            <a:extLst>
              <a:ext uri="{FF2B5EF4-FFF2-40B4-BE49-F238E27FC236}">
                <a16:creationId xmlns:a16="http://schemas.microsoft.com/office/drawing/2014/main" id="{B2965837-92EB-46E2-BD7C-1582BB0A3E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44506" y="1063378"/>
            <a:ext cx="3254987" cy="3741866"/>
          </a:xfrm>
          <a:prstGeom prst="rect">
            <a:avLst/>
          </a:prstGeom>
          <a:noFill/>
          <a:ln>
            <a:noFill/>
          </a:ln>
        </p:spPr>
      </p:pic>
      <p:sp>
        <p:nvSpPr>
          <p:cNvPr id="2" name="Slide Number Placeholder 1">
            <a:extLst>
              <a:ext uri="{FF2B5EF4-FFF2-40B4-BE49-F238E27FC236}">
                <a16:creationId xmlns:a16="http://schemas.microsoft.com/office/drawing/2014/main" id="{92FA9CD9-FF2B-50CB-01BD-A7ED1000245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6</a:t>
            </a:fld>
            <a:endParaRPr lang="uk-U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Бізнес-процеси</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5" name="Picture 4" descr="Рисунок">
            <a:extLst>
              <a:ext uri="{FF2B5EF4-FFF2-40B4-BE49-F238E27FC236}">
                <a16:creationId xmlns:a16="http://schemas.microsoft.com/office/drawing/2014/main" id="{F08A9033-AF9B-4772-B32D-EDC0FA1EE4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2543" y="1039563"/>
            <a:ext cx="3924330" cy="3897959"/>
          </a:xfrm>
          <a:prstGeom prst="rect">
            <a:avLst/>
          </a:prstGeom>
          <a:noFill/>
          <a:ln>
            <a:noFill/>
          </a:ln>
        </p:spPr>
      </p:pic>
      <p:sp>
        <p:nvSpPr>
          <p:cNvPr id="2" name="Slide Number Placeholder 1">
            <a:extLst>
              <a:ext uri="{FF2B5EF4-FFF2-40B4-BE49-F238E27FC236}">
                <a16:creationId xmlns:a16="http://schemas.microsoft.com/office/drawing/2014/main" id="{3699BC1A-26A5-EB05-AF36-84C53180A07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7</a:t>
            </a:fld>
            <a:endParaRPr lang="uk-UA"/>
          </a:p>
        </p:txBody>
      </p:sp>
    </p:spTree>
    <p:extLst>
      <p:ext uri="{BB962C8B-B14F-4D97-AF65-F5344CB8AC3E}">
        <p14:creationId xmlns:p14="http://schemas.microsoft.com/office/powerpoint/2010/main" val="3912386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Бізнес-процеси</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6" name="Picture 5" descr="Рисунок">
            <a:extLst>
              <a:ext uri="{FF2B5EF4-FFF2-40B4-BE49-F238E27FC236}">
                <a16:creationId xmlns:a16="http://schemas.microsoft.com/office/drawing/2014/main" id="{96D068F0-E2C3-46FF-A12B-7973A700C8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1958" y="1094165"/>
            <a:ext cx="4742942" cy="3614757"/>
          </a:xfrm>
          <a:prstGeom prst="rect">
            <a:avLst/>
          </a:prstGeom>
          <a:noFill/>
          <a:ln>
            <a:noFill/>
          </a:ln>
        </p:spPr>
      </p:pic>
      <p:sp>
        <p:nvSpPr>
          <p:cNvPr id="2" name="Slide Number Placeholder 1">
            <a:extLst>
              <a:ext uri="{FF2B5EF4-FFF2-40B4-BE49-F238E27FC236}">
                <a16:creationId xmlns:a16="http://schemas.microsoft.com/office/drawing/2014/main" id="{4F13C5E7-4193-1CD0-D6B5-4B312A1915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8</a:t>
            </a:fld>
            <a:endParaRPr lang="uk-UA"/>
          </a:p>
        </p:txBody>
      </p:sp>
    </p:spTree>
    <p:extLst>
      <p:ext uri="{BB962C8B-B14F-4D97-AF65-F5344CB8AC3E}">
        <p14:creationId xmlns:p14="http://schemas.microsoft.com/office/powerpoint/2010/main" val="292100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Алгоритм актуалізації вакансій</a:t>
            </a:r>
            <a:endParaRPr dirty="0"/>
          </a:p>
        </p:txBody>
      </p:sp>
      <p:sp>
        <p:nvSpPr>
          <p:cNvPr id="2" name="Slide Number Placeholder 1">
            <a:extLst>
              <a:ext uri="{FF2B5EF4-FFF2-40B4-BE49-F238E27FC236}">
                <a16:creationId xmlns:a16="http://schemas.microsoft.com/office/drawing/2014/main" id="{D091C09D-E1C4-A66B-5DA3-1409C6CCFD0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9</a:t>
            </a:fld>
            <a:endParaRPr lang="uk-UA"/>
          </a:p>
        </p:txBody>
      </p:sp>
      <p:pic>
        <p:nvPicPr>
          <p:cNvPr id="4" name="Picture 3">
            <a:extLst>
              <a:ext uri="{FF2B5EF4-FFF2-40B4-BE49-F238E27FC236}">
                <a16:creationId xmlns:a16="http://schemas.microsoft.com/office/drawing/2014/main" id="{0EBB6141-1683-40E2-9377-B6D0B6E046F3}"/>
              </a:ext>
            </a:extLst>
          </p:cNvPr>
          <p:cNvPicPr>
            <a:picLocks noChangeAspect="1"/>
          </p:cNvPicPr>
          <p:nvPr/>
        </p:nvPicPr>
        <p:blipFill>
          <a:blip r:embed="rId3"/>
          <a:stretch>
            <a:fillRect/>
          </a:stretch>
        </p:blipFill>
        <p:spPr>
          <a:xfrm>
            <a:off x="4437204" y="1085849"/>
            <a:ext cx="1315783" cy="3821813"/>
          </a:xfrm>
          <a:prstGeom prst="rect">
            <a:avLst/>
          </a:prstGeom>
        </p:spPr>
      </p:pic>
      <p:sp>
        <p:nvSpPr>
          <p:cNvPr id="6" name="Text Placeholder 5">
            <a:extLst>
              <a:ext uri="{FF2B5EF4-FFF2-40B4-BE49-F238E27FC236}">
                <a16:creationId xmlns:a16="http://schemas.microsoft.com/office/drawing/2014/main" id="{8E4BD97B-340E-42BB-A1BA-EFA91664AA4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6078023"/>
      </p:ext>
    </p:extLst>
  </p:cSld>
  <p:clrMapOvr>
    <a:masterClrMapping/>
  </p:clrMapOvr>
</p:sld>
</file>

<file path=ppt/theme/theme1.xml><?xml version="1.0" encoding="utf-8"?>
<a:theme xmlns:a="http://schemas.openxmlformats.org/drawingml/2006/main" name="Солнцестояние">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338</Words>
  <Application>Microsoft Macintosh PowerPoint</Application>
  <PresentationFormat>On-screen Show (16:9)</PresentationFormat>
  <Paragraphs>90</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Cambria Math</vt:lpstr>
      <vt:lpstr>Noto Sans Symbols</vt:lpstr>
      <vt:lpstr>Gill Sans</vt:lpstr>
      <vt:lpstr>Arial</vt:lpstr>
      <vt:lpstr>Times New Roman</vt:lpstr>
      <vt:lpstr>Солнцестояние</vt:lpstr>
      <vt:lpstr>Веб застосунок для автоматичного підбору вакансій на основі резюме та адаптації резюме за допомогою нейромереж (комплексна тема)</vt:lpstr>
      <vt:lpstr>Актуальність теми</vt:lpstr>
      <vt:lpstr>Мета та призначення</vt:lpstr>
      <vt:lpstr>Задачі</vt:lpstr>
      <vt:lpstr>Існуючі рішення</vt:lpstr>
      <vt:lpstr>Варіанти використання</vt:lpstr>
      <vt:lpstr>Бізнес-процеси</vt:lpstr>
      <vt:lpstr>Бізнес-процеси</vt:lpstr>
      <vt:lpstr>Алгоритм актуалізації вакансій</vt:lpstr>
      <vt:lpstr>Алгоритм підбору вакансій</vt:lpstr>
      <vt:lpstr>Класифікація резюме</vt:lpstr>
      <vt:lpstr>Алгоритм адаптації резюме</vt:lpstr>
      <vt:lpstr>Діаграма контейнерів C4</vt:lpstr>
      <vt:lpstr>Діаграма компонентів C4</vt:lpstr>
      <vt:lpstr>Діаграма компонентів C4</vt:lpstr>
      <vt:lpstr>Засоби розробки</vt:lpstr>
      <vt:lpstr>Засоби розробки</vt:lpstr>
      <vt:lpstr>Демонстрація</vt:lpstr>
      <vt:lpstr>Висновки</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ДИПЛОМНОГО ПРОЄКТУ</dc:title>
  <cp:lastModifiedBy>kyryl sidak</cp:lastModifiedBy>
  <cp:revision>27</cp:revision>
  <dcterms:modified xsi:type="dcterms:W3CDTF">2025-06-11T18:26:09Z</dcterms:modified>
</cp:coreProperties>
</file>