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60" r:id="rId5"/>
    <p:sldId id="261" r:id="rId6"/>
    <p:sldId id="262" r:id="rId7"/>
    <p:sldId id="269" r:id="rId8"/>
    <p:sldId id="271" r:id="rId9"/>
    <p:sldId id="275" r:id="rId10"/>
    <p:sldId id="276" r:id="rId11"/>
    <p:sldId id="277" r:id="rId12"/>
    <p:sldId id="270" r:id="rId13"/>
    <p:sldId id="273" r:id="rId14"/>
    <p:sldId id="272" r:id="rId15"/>
    <p:sldId id="274" r:id="rId16"/>
    <p:sldId id="268" r:id="rId17"/>
    <p:sldId id="267" r:id="rId18"/>
    <p:sldId id="263" r:id="rId19"/>
    <p:sldId id="266" r:id="rId20"/>
  </p:sldIdLst>
  <p:sldSz cx="9144000" cy="5143500" type="screen16x9"/>
  <p:notesSz cx="6858000" cy="9144000"/>
  <p:embeddedFontLst>
    <p:embeddedFont>
      <p:font typeface="Gill Sans" panose="020B0502020104020203" pitchFamily="34" charset="-79"/>
      <p:regular r:id="rId22"/>
      <p:bold r:id="rId23"/>
    </p:embeddedFont>
    <p:embeddedFont>
      <p:font typeface="Noto Sans Symbols"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313" autoAdjust="0"/>
  </p:normalViewPr>
  <p:slideViewPr>
    <p:cSldViewPr snapToGrid="0">
      <p:cViewPr varScale="1">
        <p:scale>
          <a:sx n="169" d="100"/>
          <a:sy n="169" d="100"/>
        </p:scale>
        <p:origin x="192" y="2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r>
              <a:rPr lang="uk-UA" dirty="0"/>
              <a:t>Завантаження резюме користувача</a:t>
            </a:r>
          </a:p>
          <a:p>
            <a:pPr marL="514350" marR="0" lvl="0" indent="-514350" algn="l" rtl="0">
              <a:lnSpc>
                <a:spcPct val="100000"/>
              </a:lnSpc>
              <a:spcBef>
                <a:spcPts val="0"/>
              </a:spcBef>
              <a:spcAft>
                <a:spcPts val="0"/>
              </a:spcAft>
              <a:buSzPts val="2560"/>
              <a:buFont typeface="+mj-lt"/>
              <a:buAutoNum type="arabicPeriod"/>
            </a:pPr>
            <a:r>
              <a:rPr lang="uk-UA" dirty="0"/>
              <a:t>Попередня обробка резюме</a:t>
            </a:r>
          </a:p>
          <a:p>
            <a:pPr marL="514350" marR="0" lvl="0" indent="-514350" algn="l" rtl="0">
              <a:lnSpc>
                <a:spcPct val="100000"/>
              </a:lnSpc>
              <a:spcBef>
                <a:spcPts val="0"/>
              </a:spcBef>
              <a:spcAft>
                <a:spcPts val="0"/>
              </a:spcAft>
              <a:buSzPts val="2560"/>
              <a:buFont typeface="+mj-lt"/>
              <a:buAutoNum type="arabicPeriod"/>
            </a:pPr>
            <a:r>
              <a:rPr lang="uk-UA" dirty="0"/>
              <a:t>Класифікація резюме за категорією</a:t>
            </a:r>
          </a:p>
          <a:p>
            <a:pPr marL="514350" marR="0" lvl="0" indent="-514350" algn="l" rtl="0">
              <a:lnSpc>
                <a:spcPct val="100000"/>
              </a:lnSpc>
              <a:spcBef>
                <a:spcPts val="0"/>
              </a:spcBef>
              <a:spcAft>
                <a:spcPts val="0"/>
              </a:spcAft>
              <a:buSzPts val="2560"/>
              <a:buFont typeface="+mj-lt"/>
              <a:buAutoNum type="arabicPeriod"/>
            </a:pPr>
            <a:r>
              <a:rPr lang="uk-UA" dirty="0"/>
              <a:t>Оцінка </a:t>
            </a:r>
            <a:r>
              <a:rPr lang="uk-UA" dirty="0" err="1"/>
              <a:t>релевантності</a:t>
            </a:r>
            <a:r>
              <a:rPr lang="uk-UA" dirty="0"/>
              <a:t> вакансій відповідної категорії до резюме</a:t>
            </a:r>
          </a:p>
          <a:p>
            <a:pPr marL="514350" marR="0" lvl="0" indent="-514350" algn="l" rtl="0">
              <a:lnSpc>
                <a:spcPct val="100000"/>
              </a:lnSpc>
              <a:spcBef>
                <a:spcPts val="0"/>
              </a:spcBef>
              <a:spcAft>
                <a:spcPts val="0"/>
              </a:spcAft>
              <a:buSzPts val="2560"/>
              <a:buFont typeface="+mj-lt"/>
              <a:buAutoNum type="arabicPeriod"/>
            </a:pPr>
            <a:r>
              <a:rPr lang="uk-UA" dirty="0"/>
              <a:t>Повернення вакансій з найкращою оцінкою</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514350" marR="0" lvl="0" indent="-514350" algn="l" rtl="0">
              <a:lnSpc>
                <a:spcPct val="100000"/>
              </a:lnSpc>
              <a:spcBef>
                <a:spcPts val="0"/>
              </a:spcBef>
              <a:spcAft>
                <a:spcPts val="0"/>
              </a:spcAft>
              <a:buSzPts val="2560"/>
              <a:buFont typeface="+mj-lt"/>
              <a:buAutoNum type="arabicPeriod"/>
            </a:pPr>
            <a:r>
              <a:rPr lang="uk-UA" dirty="0"/>
              <a:t>Завантаження та обробка тексту вакансії</a:t>
            </a:r>
          </a:p>
          <a:p>
            <a:pPr marL="514350" marR="0" lvl="0" indent="-514350" algn="l" rtl="0">
              <a:lnSpc>
                <a:spcPct val="100000"/>
              </a:lnSpc>
              <a:spcBef>
                <a:spcPts val="0"/>
              </a:spcBef>
              <a:spcAft>
                <a:spcPts val="0"/>
              </a:spcAft>
              <a:buSzPts val="2560"/>
              <a:buFont typeface="+mj-lt"/>
              <a:buAutoNum type="arabicPeriod"/>
            </a:pPr>
            <a:r>
              <a:rPr lang="uk-UA" dirty="0"/>
              <a:t>Виділення ключових слів резюме і вакансії</a:t>
            </a:r>
          </a:p>
          <a:p>
            <a:pPr marL="514350" marR="0" lvl="0" indent="-514350" algn="l" rtl="0">
              <a:lnSpc>
                <a:spcPct val="100000"/>
              </a:lnSpc>
              <a:spcBef>
                <a:spcPts val="0"/>
              </a:spcBef>
              <a:spcAft>
                <a:spcPts val="0"/>
              </a:spcAft>
              <a:buSzPts val="2560"/>
              <a:buFont typeface="+mj-lt"/>
              <a:buAutoNum type="arabicPeriod"/>
            </a:pPr>
            <a:r>
              <a:rPr lang="uk-UA" dirty="0"/>
              <a:t>Обчислення семантичної подібності ключових слів резюме і вакансії</a:t>
            </a:r>
          </a:p>
          <a:p>
            <a:pPr marL="514350" marR="0" lvl="0" indent="-514350" algn="l" rtl="0">
              <a:lnSpc>
                <a:spcPct val="100000"/>
              </a:lnSpc>
              <a:spcBef>
                <a:spcPts val="0"/>
              </a:spcBef>
              <a:spcAft>
                <a:spcPts val="0"/>
              </a:spcAft>
              <a:buSzPts val="2560"/>
              <a:buFont typeface="+mj-lt"/>
              <a:buAutoNum type="arabicPeriod"/>
            </a:pPr>
            <a:r>
              <a:rPr lang="uk-UA" dirty="0"/>
              <a:t>Повернення значення подібності та унікальних для вакансії ключових слів</a:t>
            </a: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spTree>
    <p:extLst>
      <p:ext uri="{BB962C8B-B14F-4D97-AF65-F5344CB8AC3E}">
        <p14:creationId xmlns:p14="http://schemas.microsoft.com/office/powerpoint/2010/main" val="198806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spTree>
    <p:extLst>
      <p:ext uri="{BB962C8B-B14F-4D97-AF65-F5344CB8AC3E}">
        <p14:creationId xmlns:p14="http://schemas.microsoft.com/office/powerpoint/2010/main" val="264436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5857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337632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2322076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3086684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159547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r>
              <a:rPr lang="uk-UA" dirty="0"/>
              <a:t>Збір посилань на компанії</a:t>
            </a:r>
          </a:p>
          <a:p>
            <a:pPr marL="514350" marR="0" lvl="0" indent="-514350" algn="l" rtl="0">
              <a:lnSpc>
                <a:spcPct val="100000"/>
              </a:lnSpc>
              <a:spcBef>
                <a:spcPts val="0"/>
              </a:spcBef>
              <a:spcAft>
                <a:spcPts val="0"/>
              </a:spcAft>
              <a:buSzPts val="2560"/>
              <a:buFont typeface="+mj-lt"/>
              <a:buAutoNum type="arabicPeriod"/>
            </a:pPr>
            <a:r>
              <a:rPr lang="uk-UA" dirty="0"/>
              <a:t>Збір вакансій кожної компанії</a:t>
            </a:r>
          </a:p>
          <a:p>
            <a:pPr marL="514350" marR="0" lvl="0" indent="-514350" algn="l" rtl="0">
              <a:lnSpc>
                <a:spcPct val="100000"/>
              </a:lnSpc>
              <a:spcBef>
                <a:spcPts val="0"/>
              </a:spcBef>
              <a:spcAft>
                <a:spcPts val="0"/>
              </a:spcAft>
              <a:buSzPts val="2560"/>
              <a:buFont typeface="+mj-lt"/>
              <a:buAutoNum type="arabicPeriod"/>
            </a:pPr>
            <a:r>
              <a:rPr lang="uk-UA" dirty="0"/>
              <a:t>Запис вакансій в базу даних</a:t>
            </a:r>
          </a:p>
          <a:p>
            <a:pPr marL="514350" marR="0" lvl="0" indent="-514350" algn="l" rtl="0">
              <a:lnSpc>
                <a:spcPct val="100000"/>
              </a:lnSpc>
              <a:spcBef>
                <a:spcPts val="0"/>
              </a:spcBef>
              <a:spcAft>
                <a:spcPts val="0"/>
              </a:spcAft>
              <a:buSzPts val="2560"/>
              <a:buFont typeface="+mj-lt"/>
              <a:buAutoNum type="arabicPeriod"/>
            </a:pPr>
            <a:r>
              <a:rPr lang="uk-UA" dirty="0"/>
              <a:t>Очищення, переклад та </a:t>
            </a:r>
            <a:r>
              <a:rPr lang="uk-UA" dirty="0" err="1"/>
              <a:t>векторизація</a:t>
            </a:r>
            <a:r>
              <a:rPr lang="uk-UA" dirty="0"/>
              <a:t>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370</Words>
  <Application>Microsoft Macintosh PowerPoint</Application>
  <PresentationFormat>On-screen Show (16:9)</PresentationFormat>
  <Paragraphs>96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Noto Sans Symbols</vt:lpstr>
      <vt:lpstr>Arial</vt:lpstr>
      <vt:lpstr>Times New Roman</vt:lpstr>
      <vt:lpstr>Gill Sans</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kyryl sidak</cp:lastModifiedBy>
  <cp:revision>15</cp:revision>
  <dcterms:modified xsi:type="dcterms:W3CDTF">2025-06-11T17:35:14Z</dcterms:modified>
</cp:coreProperties>
</file>