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712" autoAdjust="0"/>
  </p:normalViewPr>
  <p:slideViewPr>
    <p:cSldViewPr snapToGrid="0">
      <p:cViewPr varScale="1">
        <p:scale>
          <a:sx n="108" d="100"/>
          <a:sy n="108" d="100"/>
        </p:scale>
        <p:origin x="654" y="10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D8E5E-745C-407D-B425-C78EBF08DF96}"/>
              </a:ext>
            </a:extLst>
          </p:cNvPr>
          <p:cNvSpPr>
            <a:spLocks noGrp="1"/>
          </p:cNvSpPr>
          <p:nvPr>
            <p:ph type="ctrTitle"/>
          </p:nvPr>
        </p:nvSpPr>
        <p:spPr>
          <a:xfrm>
            <a:off x="571501" y="822960"/>
            <a:ext cx="6057899" cy="5015169"/>
          </a:xfrm>
        </p:spPr>
        <p:txBody>
          <a:bodyPr anchor="t">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D07A4D5-56F4-4287-B174-56C55B18FD68}"/>
              </a:ext>
            </a:extLst>
          </p:cNvPr>
          <p:cNvSpPr>
            <a:spLocks noGrp="1"/>
          </p:cNvSpPr>
          <p:nvPr>
            <p:ph type="subTitle" idx="1"/>
          </p:nvPr>
        </p:nvSpPr>
        <p:spPr>
          <a:xfrm>
            <a:off x="8109113" y="3003642"/>
            <a:ext cx="3522199" cy="2900274"/>
          </a:xfrm>
        </p:spPr>
        <p:txBody>
          <a:bodyPr anchor="b">
            <a:normAutofit/>
          </a:bodyPr>
          <a:lstStyle>
            <a:lvl1pPr marL="0" indent="0" algn="l">
              <a:lnSpc>
                <a:spcPct val="130000"/>
              </a:lnSpc>
              <a:buNone/>
              <a:defRPr sz="14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AEB9C19-FEE0-4852-B181-14A0DD77F40D}"/>
              </a:ext>
            </a:extLst>
          </p:cNvPr>
          <p:cNvSpPr>
            <a:spLocks noGrp="1"/>
          </p:cNvSpPr>
          <p:nvPr>
            <p:ph type="dt" sz="half" idx="10"/>
          </p:nvPr>
        </p:nvSpPr>
        <p:spPr/>
        <p:txBody>
          <a:bodyPr/>
          <a:lstStyle/>
          <a:p>
            <a:fld id="{1C8322F6-1C60-46CF-968C-BC20E470F443}" type="datetimeFigureOut">
              <a:rPr lang="en-US" smtClean="0"/>
              <a:t>4/15/2024</a:t>
            </a:fld>
            <a:endParaRPr lang="en-US"/>
          </a:p>
        </p:txBody>
      </p:sp>
      <p:sp>
        <p:nvSpPr>
          <p:cNvPr id="5" name="Footer Placeholder 4">
            <a:extLst>
              <a:ext uri="{FF2B5EF4-FFF2-40B4-BE49-F238E27FC236}">
                <a16:creationId xmlns:a16="http://schemas.microsoft.com/office/drawing/2014/main" id="{11127DDF-01B7-463C-82BC-BBF4296182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B2056A-C3EE-4809-B1F3-1CEEEA266F7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9" name="Straight Connector 8">
            <a:extLst>
              <a:ext uri="{FF2B5EF4-FFF2-40B4-BE49-F238E27FC236}">
                <a16:creationId xmlns:a16="http://schemas.microsoft.com/office/drawing/2014/main" id="{A240FCEE-B6E2-46D0-9BB0-F45F79545E9D}"/>
              </a:ext>
            </a:extLst>
          </p:cNvPr>
          <p:cNvCxnSpPr>
            <a:cxnSpLocks/>
          </p:cNvCxnSpPr>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BD2FB83-3783-4477-80B5-DA5BF10BAF57}"/>
              </a:ext>
            </a:extLst>
          </p:cNvPr>
          <p:cNvCxnSpPr>
            <a:cxnSpLocks/>
          </p:cNvCxnSpPr>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83EA203-71D5-49C0-9626-FFA8E46787B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0117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99A0A-70FC-426A-8B3B-60FAF9806EB0}"/>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EF47EC6-9753-4ABC-BB66-64CCC8BA0808}"/>
              </a:ext>
            </a:extLst>
          </p:cNvPr>
          <p:cNvSpPr>
            <a:spLocks noGrp="1"/>
          </p:cNvSpPr>
          <p:nvPr>
            <p:ph type="body" orient="vert" idx="1"/>
          </p:nvPr>
        </p:nvSpPr>
        <p:spPr>
          <a:xfrm>
            <a:off x="571499" y="2036363"/>
            <a:ext cx="11059811" cy="38707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8884D9F-DC99-4B4C-98CF-178BBBB76646}"/>
              </a:ext>
            </a:extLst>
          </p:cNvPr>
          <p:cNvSpPr>
            <a:spLocks noGrp="1"/>
          </p:cNvSpPr>
          <p:nvPr>
            <p:ph type="dt" sz="half" idx="10"/>
          </p:nvPr>
        </p:nvSpPr>
        <p:spPr/>
        <p:txBody>
          <a:bodyPr/>
          <a:lstStyle/>
          <a:p>
            <a:fld id="{1C8322F6-1C60-46CF-968C-BC20E470F443}" type="datetimeFigureOut">
              <a:rPr lang="en-US" smtClean="0"/>
              <a:t>4/15/2024</a:t>
            </a:fld>
            <a:endParaRPr lang="en-US"/>
          </a:p>
        </p:txBody>
      </p:sp>
      <p:sp>
        <p:nvSpPr>
          <p:cNvPr id="5" name="Footer Placeholder 4">
            <a:extLst>
              <a:ext uri="{FF2B5EF4-FFF2-40B4-BE49-F238E27FC236}">
                <a16:creationId xmlns:a16="http://schemas.microsoft.com/office/drawing/2014/main" id="{1A7A6840-AC0B-4260-8368-08E0A22D22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A5DAB8-EC07-4CCF-96EA-5D8ACDAE6E4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0438F1AC-9961-4786-A189-20863DD97F68}"/>
              </a:ext>
            </a:extLst>
          </p:cNvPr>
          <p:cNvCxnSpPr>
            <a:cxnSpLocks/>
          </p:cNvCxnSpPr>
          <p:nvPr/>
        </p:nvCxnSpPr>
        <p:spPr>
          <a:xfrm flipH="1">
            <a:off x="571500" y="1780979"/>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2345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75F678-EC03-4845-A51B-C90FA6A15491}"/>
              </a:ext>
            </a:extLst>
          </p:cNvPr>
          <p:cNvSpPr>
            <a:spLocks noGrp="1"/>
          </p:cNvSpPr>
          <p:nvPr>
            <p:ph type="title" orient="vert"/>
          </p:nvPr>
        </p:nvSpPr>
        <p:spPr>
          <a:xfrm>
            <a:off x="9177953" y="797251"/>
            <a:ext cx="2483929" cy="528378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4A8B4D-A39F-4528-975A-9C84BEE778DF}"/>
              </a:ext>
            </a:extLst>
          </p:cNvPr>
          <p:cNvSpPr>
            <a:spLocks noGrp="1"/>
          </p:cNvSpPr>
          <p:nvPr>
            <p:ph type="body" orient="vert" idx="1"/>
          </p:nvPr>
        </p:nvSpPr>
        <p:spPr>
          <a:xfrm>
            <a:off x="566094" y="797251"/>
            <a:ext cx="8101072" cy="52837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5E4A23-6984-4AD1-A51D-600EDC263543}"/>
              </a:ext>
            </a:extLst>
          </p:cNvPr>
          <p:cNvSpPr>
            <a:spLocks noGrp="1"/>
          </p:cNvSpPr>
          <p:nvPr>
            <p:ph type="dt" sz="half" idx="10"/>
          </p:nvPr>
        </p:nvSpPr>
        <p:spPr/>
        <p:txBody>
          <a:bodyPr/>
          <a:lstStyle/>
          <a:p>
            <a:fld id="{1C8322F6-1C60-46CF-968C-BC20E470F443}" type="datetimeFigureOut">
              <a:rPr lang="en-US" smtClean="0"/>
              <a:t>4/15/2024</a:t>
            </a:fld>
            <a:endParaRPr lang="en-US"/>
          </a:p>
        </p:txBody>
      </p:sp>
      <p:sp>
        <p:nvSpPr>
          <p:cNvPr id="5" name="Footer Placeholder 4">
            <a:extLst>
              <a:ext uri="{FF2B5EF4-FFF2-40B4-BE49-F238E27FC236}">
                <a16:creationId xmlns:a16="http://schemas.microsoft.com/office/drawing/2014/main" id="{A9273E28-C341-49CC-BAAB-0C0D198212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26D54A-8E86-4026-8DD0-5B0979BB8C7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1CB05DA4-DF32-4D7A-9E4D-36309C90C5BB}"/>
              </a:ext>
            </a:extLst>
          </p:cNvPr>
          <p:cNvCxnSpPr>
            <a:cxnSpLocks/>
          </p:cNvCxnSpPr>
          <p:nvPr/>
        </p:nvCxnSpPr>
        <p:spPr>
          <a:xfrm flipH="1">
            <a:off x="566094" y="57711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7CC7262-4997-41E4-976D-BA82E148280F}"/>
              </a:ext>
            </a:extLst>
          </p:cNvPr>
          <p:cNvCxnSpPr>
            <a:cxnSpLocks/>
          </p:cNvCxnSpPr>
          <p:nvPr/>
        </p:nvCxnSpPr>
        <p:spPr>
          <a:xfrm flipV="1">
            <a:off x="8875226" y="571500"/>
            <a:ext cx="0" cy="57114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F5063B5-E478-4C41-AD40-49A39AE07429}"/>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2942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B2ED8-7F53-4C03-A740-493E5079849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5611087-99A9-4100-B5F7-520880DE322E}"/>
              </a:ext>
            </a:extLst>
          </p:cNvPr>
          <p:cNvSpPr>
            <a:spLocks noGrp="1"/>
          </p:cNvSpPr>
          <p:nvPr>
            <p:ph idx="1"/>
          </p:nvPr>
        </p:nvSpPr>
        <p:spPr>
          <a:xfrm>
            <a:off x="571499" y="2075688"/>
            <a:ext cx="11059811" cy="3910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7B4B20-1A65-4A26-B11E-6095083A1645}"/>
              </a:ext>
            </a:extLst>
          </p:cNvPr>
          <p:cNvSpPr>
            <a:spLocks noGrp="1"/>
          </p:cNvSpPr>
          <p:nvPr>
            <p:ph type="dt" sz="half" idx="10"/>
          </p:nvPr>
        </p:nvSpPr>
        <p:spPr/>
        <p:txBody>
          <a:bodyPr/>
          <a:lstStyle/>
          <a:p>
            <a:fld id="{1C8322F6-1C60-46CF-968C-BC20E470F443}" type="datetimeFigureOut">
              <a:rPr lang="en-US" smtClean="0"/>
              <a:t>4/15/2024</a:t>
            </a:fld>
            <a:endParaRPr lang="en-US"/>
          </a:p>
        </p:txBody>
      </p:sp>
      <p:sp>
        <p:nvSpPr>
          <p:cNvPr id="5" name="Footer Placeholder 4">
            <a:extLst>
              <a:ext uri="{FF2B5EF4-FFF2-40B4-BE49-F238E27FC236}">
                <a16:creationId xmlns:a16="http://schemas.microsoft.com/office/drawing/2014/main" id="{FB0D52D3-E985-4FEB-89B9-57C754711C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EA751A-C72D-47C1-A7A6-E8510A40CE9A}"/>
              </a:ext>
            </a:extLst>
          </p:cNvPr>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2747915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81F78-07BF-45A9-92D4-E4E0A1E88D7A}"/>
              </a:ext>
            </a:extLst>
          </p:cNvPr>
          <p:cNvSpPr>
            <a:spLocks noGrp="1"/>
          </p:cNvSpPr>
          <p:nvPr>
            <p:ph type="title"/>
          </p:nvPr>
        </p:nvSpPr>
        <p:spPr>
          <a:xfrm>
            <a:off x="571500" y="914255"/>
            <a:ext cx="6867115" cy="5009471"/>
          </a:xfrm>
        </p:spPr>
        <p:txBody>
          <a:bodyPr anchor="b">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CC2A83-A380-4828-BC68-C065C8BC5AD5}"/>
              </a:ext>
            </a:extLst>
          </p:cNvPr>
          <p:cNvSpPr>
            <a:spLocks noGrp="1"/>
          </p:cNvSpPr>
          <p:nvPr>
            <p:ph type="body" idx="1"/>
          </p:nvPr>
        </p:nvSpPr>
        <p:spPr>
          <a:xfrm>
            <a:off x="9239817" y="914399"/>
            <a:ext cx="2370268" cy="2670273"/>
          </a:xfrm>
        </p:spPr>
        <p:txBody>
          <a:bodyPr anchor="t">
            <a:normAutofit/>
          </a:bodyPr>
          <a:lstStyle>
            <a:lvl1pPr marL="0" indent="0">
              <a:lnSpc>
                <a:spcPct val="130000"/>
              </a:lnSpc>
              <a:buNone/>
              <a:defRPr sz="14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F92B2F-8804-4195-A779-F5C67C25CBBE}"/>
              </a:ext>
            </a:extLst>
          </p:cNvPr>
          <p:cNvSpPr>
            <a:spLocks noGrp="1"/>
          </p:cNvSpPr>
          <p:nvPr>
            <p:ph type="dt" sz="half" idx="10"/>
          </p:nvPr>
        </p:nvSpPr>
        <p:spPr/>
        <p:txBody>
          <a:bodyPr/>
          <a:lstStyle/>
          <a:p>
            <a:fld id="{1C8322F6-1C60-46CF-968C-BC20E470F443}" type="datetimeFigureOut">
              <a:rPr lang="en-US" smtClean="0"/>
              <a:t>4/15/2024</a:t>
            </a:fld>
            <a:endParaRPr lang="en-US"/>
          </a:p>
        </p:txBody>
      </p:sp>
      <p:sp>
        <p:nvSpPr>
          <p:cNvPr id="5" name="Footer Placeholder 4">
            <a:extLst>
              <a:ext uri="{FF2B5EF4-FFF2-40B4-BE49-F238E27FC236}">
                <a16:creationId xmlns:a16="http://schemas.microsoft.com/office/drawing/2014/main" id="{25099C26-4411-4833-A917-A45E62D56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68C7C7-F862-434D-A87A-DECE9FD2E1E9}"/>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A40BAA4B-C4C0-40C1-8DC8-B4E2F8A68E12}"/>
              </a:ext>
            </a:extLst>
          </p:cNvPr>
          <p:cNvCxnSpPr>
            <a:cxnSpLocks/>
          </p:cNvCxnSpPr>
          <p:nvPr/>
        </p:nvCxnSpPr>
        <p:spPr>
          <a:xfrm>
            <a:off x="8872625"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C0A2259-2540-4B32-A999-2B46A6790E3D}"/>
              </a:ext>
            </a:extLst>
          </p:cNvPr>
          <p:cNvCxnSpPr>
            <a:cxnSpLocks/>
          </p:cNvCxnSpPr>
          <p:nvPr/>
        </p:nvCxnSpPr>
        <p:spPr>
          <a:xfrm flipH="1">
            <a:off x="566094"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CEFB0ED-3F76-4403-AD0B-E738DD9D8CB6}"/>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0961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6BD5F-CF53-4DD5-B8C5-27BBA2BB8860}"/>
              </a:ext>
            </a:extLst>
          </p:cNvPr>
          <p:cNvSpPr>
            <a:spLocks noGrp="1"/>
          </p:cNvSpPr>
          <p:nvPr>
            <p:ph type="title"/>
          </p:nvPr>
        </p:nvSpPr>
        <p:spPr>
          <a:xfrm>
            <a:off x="571500" y="709684"/>
            <a:ext cx="11049000" cy="1057160"/>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76C2E1-5D5E-409F-BEE8-F48CE86F55C9}"/>
              </a:ext>
            </a:extLst>
          </p:cNvPr>
          <p:cNvSpPr>
            <a:spLocks noGrp="1"/>
          </p:cNvSpPr>
          <p:nvPr>
            <p:ph sz="half" idx="1"/>
          </p:nvPr>
        </p:nvSpPr>
        <p:spPr>
          <a:xfrm>
            <a:off x="579447"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FBBF823-1BFB-4CF0-BAF4-D660C8F1AFC0}"/>
              </a:ext>
            </a:extLst>
          </p:cNvPr>
          <p:cNvSpPr>
            <a:spLocks noGrp="1"/>
          </p:cNvSpPr>
          <p:nvPr>
            <p:ph sz="half" idx="2"/>
          </p:nvPr>
        </p:nvSpPr>
        <p:spPr>
          <a:xfrm>
            <a:off x="6447082"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6FF816E-EE02-44A4-8B81-B324ECFD74DF}"/>
              </a:ext>
            </a:extLst>
          </p:cNvPr>
          <p:cNvSpPr>
            <a:spLocks noGrp="1"/>
          </p:cNvSpPr>
          <p:nvPr>
            <p:ph type="dt" sz="half" idx="10"/>
          </p:nvPr>
        </p:nvSpPr>
        <p:spPr/>
        <p:txBody>
          <a:bodyPr/>
          <a:lstStyle/>
          <a:p>
            <a:fld id="{1C8322F6-1C60-46CF-968C-BC20E470F443}" type="datetimeFigureOut">
              <a:rPr lang="en-US" smtClean="0"/>
              <a:t>4/15/2024</a:t>
            </a:fld>
            <a:endParaRPr lang="en-US"/>
          </a:p>
        </p:txBody>
      </p:sp>
      <p:sp>
        <p:nvSpPr>
          <p:cNvPr id="6" name="Footer Placeholder 5">
            <a:extLst>
              <a:ext uri="{FF2B5EF4-FFF2-40B4-BE49-F238E27FC236}">
                <a16:creationId xmlns:a16="http://schemas.microsoft.com/office/drawing/2014/main" id="{F134D9E4-A693-44D2-A3E8-E3AABC9052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4F669F-4B8E-415D-A9BF-AD451F452C6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11" name="Straight Connector 10">
            <a:extLst>
              <a:ext uri="{FF2B5EF4-FFF2-40B4-BE49-F238E27FC236}">
                <a16:creationId xmlns:a16="http://schemas.microsoft.com/office/drawing/2014/main" id="{720AF959-FCDC-4B92-9324-06A06C0D56F2}"/>
              </a:ext>
            </a:extLst>
          </p:cNvPr>
          <p:cNvCxnSpPr>
            <a:cxnSpLocks/>
          </p:cNvCxnSpPr>
          <p:nvPr/>
        </p:nvCxnSpPr>
        <p:spPr>
          <a:xfrm flipV="1">
            <a:off x="6101405" y="1883336"/>
            <a:ext cx="0" cy="43996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3003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F85E5-82C4-4BAE-B2B0-A078ABD6C69C}"/>
              </a:ext>
            </a:extLst>
          </p:cNvPr>
          <p:cNvSpPr>
            <a:spLocks noGrp="1"/>
          </p:cNvSpPr>
          <p:nvPr>
            <p:ph type="title"/>
          </p:nvPr>
        </p:nvSpPr>
        <p:spPr>
          <a:xfrm>
            <a:off x="583469" y="699118"/>
            <a:ext cx="11025062" cy="1063601"/>
          </a:xfrm>
        </p:spPr>
        <p:txBody>
          <a:bodyPr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12D15C7-F445-40F7-88F6-FD6526269CD7}"/>
              </a:ext>
            </a:extLst>
          </p:cNvPr>
          <p:cNvSpPr>
            <a:spLocks noGrp="1"/>
          </p:cNvSpPr>
          <p:nvPr>
            <p:ph type="body" idx="1"/>
          </p:nvPr>
        </p:nvSpPr>
        <p:spPr>
          <a:xfrm>
            <a:off x="583468" y="2022883"/>
            <a:ext cx="5230469" cy="564079"/>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652C35-AA8E-4154-8A78-7DE9590E1F38}"/>
              </a:ext>
            </a:extLst>
          </p:cNvPr>
          <p:cNvSpPr>
            <a:spLocks noGrp="1"/>
          </p:cNvSpPr>
          <p:nvPr>
            <p:ph sz="half" idx="2"/>
          </p:nvPr>
        </p:nvSpPr>
        <p:spPr>
          <a:xfrm>
            <a:off x="583469" y="2866031"/>
            <a:ext cx="5157787"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557EAC6-567C-4A4A-BB10-57EC14B97DDF}"/>
              </a:ext>
            </a:extLst>
          </p:cNvPr>
          <p:cNvSpPr>
            <a:spLocks noGrp="1"/>
          </p:cNvSpPr>
          <p:nvPr>
            <p:ph type="body" sz="quarter" idx="3"/>
          </p:nvPr>
        </p:nvSpPr>
        <p:spPr>
          <a:xfrm>
            <a:off x="6441470" y="2022883"/>
            <a:ext cx="5183188" cy="564080"/>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9A083F-AD60-4437-B32A-44035D78AF63}"/>
              </a:ext>
            </a:extLst>
          </p:cNvPr>
          <p:cNvSpPr>
            <a:spLocks noGrp="1"/>
          </p:cNvSpPr>
          <p:nvPr>
            <p:ph sz="quarter" idx="4"/>
          </p:nvPr>
        </p:nvSpPr>
        <p:spPr>
          <a:xfrm>
            <a:off x="6441470" y="2866031"/>
            <a:ext cx="5183188"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DBF86F-3266-4551-B680-06F401FFE665}"/>
              </a:ext>
            </a:extLst>
          </p:cNvPr>
          <p:cNvSpPr>
            <a:spLocks noGrp="1"/>
          </p:cNvSpPr>
          <p:nvPr>
            <p:ph type="dt" sz="half" idx="10"/>
          </p:nvPr>
        </p:nvSpPr>
        <p:spPr/>
        <p:txBody>
          <a:bodyPr/>
          <a:lstStyle/>
          <a:p>
            <a:fld id="{1C8322F6-1C60-46CF-968C-BC20E470F443}" type="datetimeFigureOut">
              <a:rPr lang="en-US" smtClean="0"/>
              <a:t>4/15/2024</a:t>
            </a:fld>
            <a:endParaRPr lang="en-US"/>
          </a:p>
        </p:txBody>
      </p:sp>
      <p:sp>
        <p:nvSpPr>
          <p:cNvPr id="8" name="Footer Placeholder 7">
            <a:extLst>
              <a:ext uri="{FF2B5EF4-FFF2-40B4-BE49-F238E27FC236}">
                <a16:creationId xmlns:a16="http://schemas.microsoft.com/office/drawing/2014/main" id="{755B38FE-80F9-4582-B2E1-B067C288DE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7BEF32-F637-47A1-9ED3-AFC4F79F3739}"/>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11" name="Straight Connector 10">
            <a:extLst>
              <a:ext uri="{FF2B5EF4-FFF2-40B4-BE49-F238E27FC236}">
                <a16:creationId xmlns:a16="http://schemas.microsoft.com/office/drawing/2014/main" id="{E0C508D4-7C99-4B8D-BCDE-F0001BD345D9}"/>
              </a:ext>
            </a:extLst>
          </p:cNvPr>
          <p:cNvCxnSpPr>
            <a:cxnSpLocks/>
          </p:cNvCxnSpPr>
          <p:nvPr/>
        </p:nvCxnSpPr>
        <p:spPr>
          <a:xfrm flipV="1">
            <a:off x="6101405" y="1883336"/>
            <a:ext cx="0" cy="43996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49BF61B-7951-48F4-982B-9401A483FFBF}"/>
              </a:ext>
            </a:extLst>
          </p:cNvPr>
          <p:cNvCxnSpPr>
            <a:cxnSpLocks/>
          </p:cNvCxnSpPr>
          <p:nvPr/>
        </p:nvCxnSpPr>
        <p:spPr>
          <a:xfrm flipH="1">
            <a:off x="577485" y="273859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249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A94CB-6BE5-4B9E-B0A6-54F83B201A64}"/>
              </a:ext>
            </a:extLst>
          </p:cNvPr>
          <p:cNvSpPr>
            <a:spLocks noGrp="1"/>
          </p:cNvSpPr>
          <p:nvPr>
            <p:ph type="title"/>
          </p:nvPr>
        </p:nvSpPr>
        <p:spPr>
          <a:xfrm>
            <a:off x="571500" y="717452"/>
            <a:ext cx="11049000" cy="1161836"/>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5E8643C-1A5D-4F23-B0D7-5B46F5E456B4}"/>
              </a:ext>
            </a:extLst>
          </p:cNvPr>
          <p:cNvSpPr>
            <a:spLocks noGrp="1"/>
          </p:cNvSpPr>
          <p:nvPr>
            <p:ph type="dt" sz="half" idx="10"/>
          </p:nvPr>
        </p:nvSpPr>
        <p:spPr/>
        <p:txBody>
          <a:bodyPr/>
          <a:lstStyle/>
          <a:p>
            <a:fld id="{1C8322F6-1C60-46CF-968C-BC20E470F443}" type="datetimeFigureOut">
              <a:rPr lang="en-US" smtClean="0"/>
              <a:t>4/15/2024</a:t>
            </a:fld>
            <a:endParaRPr lang="en-US"/>
          </a:p>
        </p:txBody>
      </p:sp>
      <p:sp>
        <p:nvSpPr>
          <p:cNvPr id="4" name="Footer Placeholder 3">
            <a:extLst>
              <a:ext uri="{FF2B5EF4-FFF2-40B4-BE49-F238E27FC236}">
                <a16:creationId xmlns:a16="http://schemas.microsoft.com/office/drawing/2014/main" id="{0C1A3394-78CC-43B0-9762-5E826F8BBF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347F0A-1980-4E13-AB22-AE3B8AA4405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4E9D858B-8A9C-4235-B151-81C99A3D20D2}"/>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6C7798B-3ECB-4076-8955-A82116BB0D2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3208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C61D85-3E72-406F-AB26-B4ED94918442}"/>
              </a:ext>
            </a:extLst>
          </p:cNvPr>
          <p:cNvSpPr>
            <a:spLocks noGrp="1"/>
          </p:cNvSpPr>
          <p:nvPr>
            <p:ph type="dt" sz="half" idx="10"/>
          </p:nvPr>
        </p:nvSpPr>
        <p:spPr/>
        <p:txBody>
          <a:bodyPr/>
          <a:lstStyle/>
          <a:p>
            <a:fld id="{1C8322F6-1C60-46CF-968C-BC20E470F443}" type="datetimeFigureOut">
              <a:rPr lang="en-US" smtClean="0"/>
              <a:t>4/15/2024</a:t>
            </a:fld>
            <a:endParaRPr lang="en-US"/>
          </a:p>
        </p:txBody>
      </p:sp>
      <p:sp>
        <p:nvSpPr>
          <p:cNvPr id="3" name="Footer Placeholder 2">
            <a:extLst>
              <a:ext uri="{FF2B5EF4-FFF2-40B4-BE49-F238E27FC236}">
                <a16:creationId xmlns:a16="http://schemas.microsoft.com/office/drawing/2014/main" id="{499C831E-4321-467E-9090-C89C48CF2F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8A9556-B3D8-4403-835F-11AE2D4098E9}"/>
              </a:ext>
            </a:extLst>
          </p:cNvPr>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794635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0AA48-D521-423D-B185-6490EF57B935}"/>
              </a:ext>
            </a:extLst>
          </p:cNvPr>
          <p:cNvSpPr>
            <a:spLocks noGrp="1"/>
          </p:cNvSpPr>
          <p:nvPr>
            <p:ph type="title"/>
          </p:nvPr>
        </p:nvSpPr>
        <p:spPr>
          <a:xfrm>
            <a:off x="572201" y="810344"/>
            <a:ext cx="3478084" cy="1408062"/>
          </a:xfrm>
        </p:spPr>
        <p:txBody>
          <a:bodyPr anchor="t"/>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B64E6DD-DDD2-4ED6-B8A9-A8B6D7656549}"/>
              </a:ext>
            </a:extLst>
          </p:cNvPr>
          <p:cNvSpPr>
            <a:spLocks noGrp="1"/>
          </p:cNvSpPr>
          <p:nvPr>
            <p:ph idx="1"/>
          </p:nvPr>
        </p:nvSpPr>
        <p:spPr>
          <a:xfrm>
            <a:off x="4919809" y="931232"/>
            <a:ext cx="6700679" cy="507936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A3F08F5E-AD33-4ACF-84C9-78B0FF6BE3AC}"/>
              </a:ext>
            </a:extLst>
          </p:cNvPr>
          <p:cNvSpPr>
            <a:spLocks noGrp="1"/>
          </p:cNvSpPr>
          <p:nvPr>
            <p:ph type="body" sz="half" idx="2"/>
          </p:nvPr>
        </p:nvSpPr>
        <p:spPr>
          <a:xfrm>
            <a:off x="571500" y="2578608"/>
            <a:ext cx="3478783" cy="34172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D7604E-7DD4-4497-B325-74F899E8ACC6}"/>
              </a:ext>
            </a:extLst>
          </p:cNvPr>
          <p:cNvSpPr>
            <a:spLocks noGrp="1"/>
          </p:cNvSpPr>
          <p:nvPr>
            <p:ph type="dt" sz="half" idx="10"/>
          </p:nvPr>
        </p:nvSpPr>
        <p:spPr/>
        <p:txBody>
          <a:bodyPr/>
          <a:lstStyle/>
          <a:p>
            <a:fld id="{1C8322F6-1C60-46CF-968C-BC20E470F443}" type="datetimeFigureOut">
              <a:rPr lang="en-US" smtClean="0"/>
              <a:t>4/15/2024</a:t>
            </a:fld>
            <a:endParaRPr lang="en-US"/>
          </a:p>
        </p:txBody>
      </p:sp>
      <p:sp>
        <p:nvSpPr>
          <p:cNvPr id="6" name="Footer Placeholder 5">
            <a:extLst>
              <a:ext uri="{FF2B5EF4-FFF2-40B4-BE49-F238E27FC236}">
                <a16:creationId xmlns:a16="http://schemas.microsoft.com/office/drawing/2014/main" id="{3F02BEED-A8F6-4256-9539-4434694AA1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EA1AA6-EE0B-48FD-A7DE-6CEE6A8C7DE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8" name="Straight Connector 7">
            <a:extLst>
              <a:ext uri="{FF2B5EF4-FFF2-40B4-BE49-F238E27FC236}">
                <a16:creationId xmlns:a16="http://schemas.microsoft.com/office/drawing/2014/main" id="{B3F35B32-9A23-4805-94A6-96826D202139}"/>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62BA7DA-3944-40D4-91CD-40CA24DBB79B}"/>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BEA0B78-39E7-4039-B8BE-4F425688C6DF}"/>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D68B99C-0744-42EE-9713-AB0CEC3F5D8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2159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2732-5D39-4B30-A499-D51BABC882EF}"/>
              </a:ext>
            </a:extLst>
          </p:cNvPr>
          <p:cNvSpPr>
            <a:spLocks noGrp="1"/>
          </p:cNvSpPr>
          <p:nvPr>
            <p:ph type="title"/>
          </p:nvPr>
        </p:nvSpPr>
        <p:spPr>
          <a:xfrm>
            <a:off x="571499" y="802204"/>
            <a:ext cx="3478787" cy="1408062"/>
          </a:xfrm>
        </p:spPr>
        <p:txBody>
          <a:bodyPr anchor="t"/>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23AF5AEC-77BC-4A52-8A56-C6479CA6A29D}"/>
              </a:ext>
            </a:extLst>
          </p:cNvPr>
          <p:cNvSpPr>
            <a:spLocks noGrp="1"/>
          </p:cNvSpPr>
          <p:nvPr>
            <p:ph type="pic" idx="1"/>
          </p:nvPr>
        </p:nvSpPr>
        <p:spPr>
          <a:xfrm>
            <a:off x="4723467" y="847384"/>
            <a:ext cx="6907844" cy="521681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60A9240-8762-4C7D-AF22-A844CB2EC871}"/>
              </a:ext>
            </a:extLst>
          </p:cNvPr>
          <p:cNvSpPr>
            <a:spLocks noGrp="1"/>
          </p:cNvSpPr>
          <p:nvPr>
            <p:ph type="body" sz="half" idx="2"/>
          </p:nvPr>
        </p:nvSpPr>
        <p:spPr>
          <a:xfrm>
            <a:off x="571498" y="2574906"/>
            <a:ext cx="3478787" cy="343571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995685-E45D-4E74-8B78-D3B8E85C434D}"/>
              </a:ext>
            </a:extLst>
          </p:cNvPr>
          <p:cNvSpPr>
            <a:spLocks noGrp="1"/>
          </p:cNvSpPr>
          <p:nvPr>
            <p:ph type="dt" sz="half" idx="10"/>
          </p:nvPr>
        </p:nvSpPr>
        <p:spPr/>
        <p:txBody>
          <a:bodyPr/>
          <a:lstStyle/>
          <a:p>
            <a:fld id="{1C8322F6-1C60-46CF-968C-BC20E470F443}" type="datetimeFigureOut">
              <a:rPr lang="en-US" smtClean="0"/>
              <a:t>4/15/2024</a:t>
            </a:fld>
            <a:endParaRPr lang="en-US"/>
          </a:p>
        </p:txBody>
      </p:sp>
      <p:sp>
        <p:nvSpPr>
          <p:cNvPr id="6" name="Footer Placeholder 5">
            <a:extLst>
              <a:ext uri="{FF2B5EF4-FFF2-40B4-BE49-F238E27FC236}">
                <a16:creationId xmlns:a16="http://schemas.microsoft.com/office/drawing/2014/main" id="{321FCBA3-0FF5-47C2-901A-645F6185D2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030381-5320-46AD-A0B9-7C04B3E5A202}"/>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8" name="Straight Connector 7">
            <a:extLst>
              <a:ext uri="{FF2B5EF4-FFF2-40B4-BE49-F238E27FC236}">
                <a16:creationId xmlns:a16="http://schemas.microsoft.com/office/drawing/2014/main" id="{5357A432-D933-402A-8657-216EE20450EE}"/>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1B1E0F3-D71B-436F-A10B-B6EA7125F684}"/>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DEE64F5-2B48-4A2E-BA5E-1D37F1A7C9A3}"/>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99BF9AA-A2C8-4233-B597-EB11C6D6A0E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7877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E1467D-9ED1-4211-A71E-41C91C755C9D}"/>
              </a:ext>
            </a:extLst>
          </p:cNvPr>
          <p:cNvSpPr>
            <a:spLocks noGrp="1"/>
          </p:cNvSpPr>
          <p:nvPr>
            <p:ph type="title"/>
          </p:nvPr>
        </p:nvSpPr>
        <p:spPr>
          <a:xfrm>
            <a:off x="571500" y="689289"/>
            <a:ext cx="11049000" cy="108410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1F8A6A1-C9C7-4FDF-B4DA-1E86B6A355F8}"/>
              </a:ext>
            </a:extLst>
          </p:cNvPr>
          <p:cNvSpPr>
            <a:spLocks noGrp="1"/>
          </p:cNvSpPr>
          <p:nvPr>
            <p:ph type="body" idx="1"/>
          </p:nvPr>
        </p:nvSpPr>
        <p:spPr>
          <a:xfrm>
            <a:off x="571499" y="2075688"/>
            <a:ext cx="11059811" cy="38180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AACC44A-C635-4CD0-90E9-D9503AF4CCF2}"/>
              </a:ext>
            </a:extLst>
          </p:cNvPr>
          <p:cNvSpPr>
            <a:spLocks noGrp="1"/>
          </p:cNvSpPr>
          <p:nvPr>
            <p:ph type="dt" sz="half" idx="2"/>
          </p:nvPr>
        </p:nvSpPr>
        <p:spPr>
          <a:xfrm>
            <a:off x="8036732" y="6397103"/>
            <a:ext cx="3091928" cy="365125"/>
          </a:xfrm>
          <a:prstGeom prst="rect">
            <a:avLst/>
          </a:prstGeom>
        </p:spPr>
        <p:txBody>
          <a:bodyPr vert="horz" lIns="91440" tIns="45720" rIns="91440" bIns="45720" rtlCol="0" anchor="ctr"/>
          <a:lstStyle>
            <a:lvl1pPr algn="r">
              <a:defRPr sz="800" cap="all" spc="200" baseline="0">
                <a:solidFill>
                  <a:schemeClr val="tx1"/>
                </a:solidFill>
              </a:defRPr>
            </a:lvl1pPr>
          </a:lstStyle>
          <a:p>
            <a:fld id="{1C8322F6-1C60-46CF-968C-BC20E470F443}" type="datetimeFigureOut">
              <a:rPr lang="en-US" smtClean="0"/>
              <a:t>4/15/2024</a:t>
            </a:fld>
            <a:endParaRPr lang="en-US"/>
          </a:p>
        </p:txBody>
      </p:sp>
      <p:sp>
        <p:nvSpPr>
          <p:cNvPr id="5" name="Footer Placeholder 4">
            <a:extLst>
              <a:ext uri="{FF2B5EF4-FFF2-40B4-BE49-F238E27FC236}">
                <a16:creationId xmlns:a16="http://schemas.microsoft.com/office/drawing/2014/main" id="{58ABF682-1A47-492C-81E3-9DB0A50ECB1F}"/>
              </a:ext>
            </a:extLst>
          </p:cNvPr>
          <p:cNvSpPr>
            <a:spLocks noGrp="1"/>
          </p:cNvSpPr>
          <p:nvPr>
            <p:ph type="ftr" sz="quarter" idx="3"/>
          </p:nvPr>
        </p:nvSpPr>
        <p:spPr>
          <a:xfrm>
            <a:off x="475782" y="6397103"/>
            <a:ext cx="4114800" cy="365125"/>
          </a:xfrm>
          <a:prstGeom prst="rect">
            <a:avLst/>
          </a:prstGeom>
        </p:spPr>
        <p:txBody>
          <a:bodyPr vert="horz" lIns="91440" tIns="45720" rIns="91440" bIns="45720" rtlCol="0" anchor="ctr"/>
          <a:lstStyle>
            <a:lvl1pPr algn="l">
              <a:defRPr sz="800" cap="all" spc="2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6CCC814B-9105-44ED-98A9-D326B2E2605C}"/>
              </a:ext>
            </a:extLst>
          </p:cNvPr>
          <p:cNvSpPr>
            <a:spLocks noGrp="1"/>
          </p:cNvSpPr>
          <p:nvPr>
            <p:ph type="sldNum" sz="quarter" idx="4"/>
          </p:nvPr>
        </p:nvSpPr>
        <p:spPr>
          <a:xfrm>
            <a:off x="11024553" y="6397103"/>
            <a:ext cx="700775" cy="365125"/>
          </a:xfrm>
          <a:prstGeom prst="rect">
            <a:avLst/>
          </a:prstGeom>
        </p:spPr>
        <p:txBody>
          <a:bodyPr vert="horz" lIns="91440" tIns="45720" rIns="91440" bIns="45720" rtlCol="0" anchor="ctr"/>
          <a:lstStyle>
            <a:lvl1pPr algn="r">
              <a:defRPr sz="800">
                <a:solidFill>
                  <a:schemeClr val="tx1"/>
                </a:solidFill>
              </a:defRPr>
            </a:lvl1pPr>
          </a:lstStyle>
          <a:p>
            <a:fld id="{5EEB83C2-341F-4C28-A243-1C56DDDA54D3}" type="slidenum">
              <a:rPr lang="en-US" smtClean="0"/>
              <a:t>‹#›</a:t>
            </a:fld>
            <a:endParaRPr lang="en-US"/>
          </a:p>
        </p:txBody>
      </p:sp>
      <p:cxnSp>
        <p:nvCxnSpPr>
          <p:cNvPr id="20" name="Straight Connector 19">
            <a:extLst>
              <a:ext uri="{FF2B5EF4-FFF2-40B4-BE49-F238E27FC236}">
                <a16:creationId xmlns:a16="http://schemas.microsoft.com/office/drawing/2014/main" id="{A6814345-41DE-42C5-8657-66C1417DF81A}"/>
              </a:ext>
            </a:extLst>
          </p:cNvPr>
          <p:cNvCxnSpPr>
            <a:cxnSpLocks/>
          </p:cNvCxnSpPr>
          <p:nvPr/>
        </p:nvCxnSpPr>
        <p:spPr>
          <a:xfrm flipH="1">
            <a:off x="566094" y="6286347"/>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E68E419-3727-4F5E-8840-AF149B33B0B7}"/>
              </a:ext>
            </a:extLst>
          </p:cNvPr>
          <p:cNvCxnSpPr>
            <a:cxnSpLocks/>
          </p:cNvCxnSpPr>
          <p:nvPr/>
        </p:nvCxnSpPr>
        <p:spPr>
          <a:xfrm flipH="1">
            <a:off x="577485" y="1883336"/>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519B6EC-D7AE-452F-8D0C-D11BD3377F3E}"/>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7074104"/>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88" r:id="rId4"/>
    <p:sldLayoutId id="2147483689" r:id="rId5"/>
    <p:sldLayoutId id="2147483694" r:id="rId6"/>
    <p:sldLayoutId id="2147483690" r:id="rId7"/>
    <p:sldLayoutId id="2147483691" r:id="rId8"/>
    <p:sldLayoutId id="2147483692" r:id="rId9"/>
    <p:sldLayoutId id="2147483693" r:id="rId10"/>
    <p:sldLayoutId id="2147483695" r:id="rId11"/>
  </p:sldLayoutIdLst>
  <p:txStyles>
    <p:titleStyle>
      <a:lvl1pPr algn="l" defTabSz="914400" rtl="0" eaLnBrk="1" latinLnBrk="0" hangingPunct="1">
        <a:lnSpc>
          <a:spcPct val="90000"/>
        </a:lnSpc>
        <a:spcBef>
          <a:spcPct val="0"/>
        </a:spcBef>
        <a:buNone/>
        <a:defRPr sz="4000" kern="1200" spc="-100" baseline="0">
          <a:solidFill>
            <a:schemeClr val="tx1"/>
          </a:solidFill>
          <a:latin typeface="Batang" panose="02030600000101010101" pitchFamily="18" charset="-127"/>
          <a:ea typeface="Batang" panose="02030600000101010101" pitchFamily="18" charset="-127"/>
          <a:cs typeface="+mj-cs"/>
        </a:defRPr>
      </a:lvl1pPr>
    </p:titleStyle>
    <p:bodyStyle>
      <a:lvl1pPr marL="228600" indent="-228600" algn="l" defTabSz="914400" rtl="0" eaLnBrk="1" latinLnBrk="0" hangingPunct="1">
        <a:lnSpc>
          <a:spcPct val="12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SzPct val="8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SzPct val="80000"/>
        <a:buFont typeface="Avenir Next LT Pro Light" panose="020B03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2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KiplingStopa/LAGCC_scorecard"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0220DBA-8988-4873-8FCD-3FFAC3CF1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1137841-3768-E0E1-EA4D-DBD5539ABC52}"/>
              </a:ext>
            </a:extLst>
          </p:cNvPr>
          <p:cNvPicPr>
            <a:picLocks noChangeAspect="1"/>
          </p:cNvPicPr>
          <p:nvPr/>
        </p:nvPicPr>
        <p:blipFill rotWithShape="1">
          <a:blip r:embed="rId2">
            <a:alphaModFix amt="60000"/>
          </a:blip>
          <a:srcRect t="25000"/>
          <a:stretch/>
        </p:blipFill>
        <p:spPr>
          <a:xfrm>
            <a:off x="20" y="10"/>
            <a:ext cx="12191980" cy="6857990"/>
          </a:xfrm>
          <a:prstGeom prst="rect">
            <a:avLst/>
          </a:prstGeom>
        </p:spPr>
      </p:pic>
      <p:sp>
        <p:nvSpPr>
          <p:cNvPr id="2" name="Title 1">
            <a:extLst>
              <a:ext uri="{FF2B5EF4-FFF2-40B4-BE49-F238E27FC236}">
                <a16:creationId xmlns:a16="http://schemas.microsoft.com/office/drawing/2014/main" id="{9E5442C6-F299-34D8-0156-39F73A721033}"/>
              </a:ext>
            </a:extLst>
          </p:cNvPr>
          <p:cNvSpPr>
            <a:spLocks noGrp="1"/>
          </p:cNvSpPr>
          <p:nvPr>
            <p:ph type="ctrTitle"/>
          </p:nvPr>
        </p:nvSpPr>
        <p:spPr>
          <a:xfrm>
            <a:off x="521208" y="4819615"/>
            <a:ext cx="6817836" cy="1264936"/>
          </a:xfrm>
        </p:spPr>
        <p:txBody>
          <a:bodyPr anchor="ctr">
            <a:normAutofit fontScale="90000"/>
          </a:bodyPr>
          <a:lstStyle/>
          <a:p>
            <a:r>
              <a:rPr lang="en-US" dirty="0">
                <a:solidFill>
                  <a:srgbClr val="FFFFFF"/>
                </a:solidFill>
              </a:rPr>
              <a:t>Scorecard Statistics Project</a:t>
            </a:r>
          </a:p>
        </p:txBody>
      </p:sp>
      <p:sp>
        <p:nvSpPr>
          <p:cNvPr id="3" name="Subtitle 2">
            <a:extLst>
              <a:ext uri="{FF2B5EF4-FFF2-40B4-BE49-F238E27FC236}">
                <a16:creationId xmlns:a16="http://schemas.microsoft.com/office/drawing/2014/main" id="{D3791755-9040-6EF7-8489-20695C950A7B}"/>
              </a:ext>
            </a:extLst>
          </p:cNvPr>
          <p:cNvSpPr>
            <a:spLocks noGrp="1"/>
          </p:cNvSpPr>
          <p:nvPr>
            <p:ph type="subTitle" idx="1"/>
          </p:nvPr>
        </p:nvSpPr>
        <p:spPr>
          <a:xfrm>
            <a:off x="8142516" y="4901919"/>
            <a:ext cx="3483615" cy="1100329"/>
          </a:xfrm>
        </p:spPr>
        <p:txBody>
          <a:bodyPr anchor="ctr">
            <a:normAutofit/>
          </a:bodyPr>
          <a:lstStyle/>
          <a:p>
            <a:r>
              <a:rPr lang="en-US" sz="1600" dirty="0">
                <a:solidFill>
                  <a:srgbClr val="FFFFFF"/>
                </a:solidFill>
              </a:rPr>
              <a:t>Kipling </a:t>
            </a:r>
            <a:r>
              <a:rPr lang="en-US" sz="1600" dirty="0" err="1">
                <a:solidFill>
                  <a:srgbClr val="FFFFFF"/>
                </a:solidFill>
              </a:rPr>
              <a:t>stopa</a:t>
            </a:r>
            <a:endParaRPr lang="en-US" sz="1600" dirty="0">
              <a:solidFill>
                <a:srgbClr val="FFFFFF"/>
              </a:solidFill>
            </a:endParaRPr>
          </a:p>
          <a:p>
            <a:r>
              <a:rPr lang="en-US" sz="1600" dirty="0">
                <a:solidFill>
                  <a:srgbClr val="FFFFFF"/>
                </a:solidFill>
              </a:rPr>
              <a:t>April 2024</a:t>
            </a:r>
          </a:p>
        </p:txBody>
      </p:sp>
      <p:cxnSp>
        <p:nvCxnSpPr>
          <p:cNvPr id="11" name="Straight Connector 10">
            <a:extLst>
              <a:ext uri="{FF2B5EF4-FFF2-40B4-BE49-F238E27FC236}">
                <a16:creationId xmlns:a16="http://schemas.microsoft.com/office/drawing/2014/main" id="{F1981B13-F880-47D1-BA19-C2C84FC754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5869" y="4610607"/>
            <a:ext cx="11054799"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9889C86-81F5-4E2B-A1BF-3DC57716B53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34300" y="4614653"/>
            <a:ext cx="0" cy="1674861"/>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D1651B2-663F-4ED2-A7D2-9D74A5DFD1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1819" y="6289514"/>
            <a:ext cx="11054799"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5819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068FE-98BF-3B17-634B-7E4B6061CF6D}"/>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18709161-9C45-973E-D850-A3BD5B8D67B5}"/>
              </a:ext>
            </a:extLst>
          </p:cNvPr>
          <p:cNvSpPr>
            <a:spLocks noGrp="1"/>
          </p:cNvSpPr>
          <p:nvPr>
            <p:ph idx="1"/>
          </p:nvPr>
        </p:nvSpPr>
        <p:spPr/>
        <p:txBody>
          <a:bodyPr/>
          <a:lstStyle/>
          <a:p>
            <a:r>
              <a:rPr lang="en-US" dirty="0"/>
              <a:t>My goal is to make a comprehensive statistical overview of rounds played at Los Altos Golf &amp; Country Club using Excel and Python software. With this statistical analysis of the rounds I have played, I can adjust course management strategies, easily view trends in my golf scores, and gain insight into which golf skills I want to further develop and practice to reach my goals.</a:t>
            </a:r>
          </a:p>
          <a:p>
            <a:endParaRPr lang="en-US" dirty="0"/>
          </a:p>
          <a:p>
            <a:r>
              <a:rPr lang="en-US" dirty="0"/>
              <a:t>GitHub link: </a:t>
            </a:r>
            <a:r>
              <a:rPr lang="en-US" dirty="0">
                <a:hlinkClick r:id="rId2"/>
              </a:rPr>
              <a:t>https://github.com/KiplingStopa/LAGCC_scorecard</a:t>
            </a:r>
            <a:endParaRPr lang="en-US" dirty="0"/>
          </a:p>
        </p:txBody>
      </p:sp>
    </p:spTree>
    <p:extLst>
      <p:ext uri="{BB962C8B-B14F-4D97-AF65-F5344CB8AC3E}">
        <p14:creationId xmlns:p14="http://schemas.microsoft.com/office/powerpoint/2010/main" val="3716893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5889F449-A8C1-4223-8D3F-453A7C930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B0080F-C437-8D1C-106D-2C347B3767A3}"/>
              </a:ext>
            </a:extLst>
          </p:cNvPr>
          <p:cNvSpPr>
            <a:spLocks noGrp="1"/>
          </p:cNvSpPr>
          <p:nvPr>
            <p:ph type="title"/>
          </p:nvPr>
        </p:nvSpPr>
        <p:spPr>
          <a:xfrm>
            <a:off x="521209" y="786384"/>
            <a:ext cx="3390158" cy="5105761"/>
          </a:xfrm>
        </p:spPr>
        <p:txBody>
          <a:bodyPr anchor="t">
            <a:normAutofit/>
          </a:bodyPr>
          <a:lstStyle/>
          <a:p>
            <a:r>
              <a:rPr lang="en-US" dirty="0"/>
              <a:t>Scorecard</a:t>
            </a:r>
            <a:br>
              <a:rPr lang="en-US" dirty="0"/>
            </a:br>
            <a:br>
              <a:rPr lang="en-US" dirty="0"/>
            </a:br>
            <a:r>
              <a:rPr lang="en-US" sz="2000" dirty="0"/>
              <a:t>Provides a simple interface for inserting data into the project.</a:t>
            </a:r>
            <a:br>
              <a:rPr lang="en-US" sz="2000" dirty="0"/>
            </a:br>
            <a:br>
              <a:rPr lang="en-US" sz="2000" dirty="0"/>
            </a:br>
            <a:r>
              <a:rPr lang="en-US" sz="2000" dirty="0"/>
              <a:t>Colors birdies green, pars white, and bogeys red to visually display the quality of rounds inserted into the scorecard.</a:t>
            </a:r>
            <a:endParaRPr lang="en-US" dirty="0"/>
          </a:p>
        </p:txBody>
      </p:sp>
      <p:cxnSp>
        <p:nvCxnSpPr>
          <p:cNvPr id="21" name="Straight Connector 20">
            <a:extLst>
              <a:ext uri="{FF2B5EF4-FFF2-40B4-BE49-F238E27FC236}">
                <a16:creationId xmlns:a16="http://schemas.microsoft.com/office/drawing/2014/main" id="{C8F3C27F-5DD1-4734-BC17-6CA4460264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6286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F090CEE-42FF-4CEE-ABF8-11F35C2908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B483DE6-F425-4CA0-9983-0778A131FA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Content Placeholder 6" descr="A screenshot of a computer&#10;&#10;Description automatically generated">
            <a:extLst>
              <a:ext uri="{FF2B5EF4-FFF2-40B4-BE49-F238E27FC236}">
                <a16:creationId xmlns:a16="http://schemas.microsoft.com/office/drawing/2014/main" id="{9BAB445E-E9C3-9672-CCC5-4170E291CE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59351" y="3601616"/>
            <a:ext cx="6692900" cy="2358429"/>
          </a:xfrm>
        </p:spPr>
      </p:pic>
      <p:pic>
        <p:nvPicPr>
          <p:cNvPr id="11" name="Picture 10" descr="A white sheet of paper with black lines&#10;&#10;Description automatically generated">
            <a:extLst>
              <a:ext uri="{FF2B5EF4-FFF2-40B4-BE49-F238E27FC236}">
                <a16:creationId xmlns:a16="http://schemas.microsoft.com/office/drawing/2014/main" id="{E18FDB53-C446-B165-9024-F1B1F85DA7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9351" y="912156"/>
            <a:ext cx="6692900" cy="2117958"/>
          </a:xfrm>
          <a:prstGeom prst="rect">
            <a:avLst/>
          </a:prstGeom>
        </p:spPr>
      </p:pic>
    </p:spTree>
    <p:extLst>
      <p:ext uri="{BB962C8B-B14F-4D97-AF65-F5344CB8AC3E}">
        <p14:creationId xmlns:p14="http://schemas.microsoft.com/office/powerpoint/2010/main" val="1852005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889F449-A8C1-4223-8D3F-453A7C930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EB4DF6-DB90-B617-19B2-F46CD62B3DC6}"/>
              </a:ext>
            </a:extLst>
          </p:cNvPr>
          <p:cNvSpPr>
            <a:spLocks noGrp="1"/>
          </p:cNvSpPr>
          <p:nvPr>
            <p:ph type="title"/>
          </p:nvPr>
        </p:nvSpPr>
        <p:spPr>
          <a:xfrm>
            <a:off x="8063902" y="877584"/>
            <a:ext cx="3556597" cy="5191824"/>
          </a:xfrm>
        </p:spPr>
        <p:txBody>
          <a:bodyPr anchor="b">
            <a:normAutofit/>
          </a:bodyPr>
          <a:lstStyle/>
          <a:p>
            <a:r>
              <a:rPr lang="en-US" dirty="0"/>
              <a:t>Statistics</a:t>
            </a:r>
            <a:br>
              <a:rPr lang="en-US" dirty="0"/>
            </a:br>
            <a:br>
              <a:rPr lang="en-US" dirty="0"/>
            </a:br>
            <a:r>
              <a:rPr lang="en-US" sz="2000" dirty="0"/>
              <a:t>Employs Excel and Python to draw statistical conclusions on the rounds of golf on the Excel Scorecard.</a:t>
            </a:r>
            <a:br>
              <a:rPr lang="en-US" sz="2000" dirty="0"/>
            </a:br>
            <a:br>
              <a:rPr lang="en-US" sz="2000" dirty="0"/>
            </a:br>
            <a:r>
              <a:rPr lang="en-US" sz="2000" dirty="0"/>
              <a:t>Some of the statistics tracked include average score to par per hole and per round, standard deviation on each hole and each round, and your worst, bad, good, and best holes on the course.</a:t>
            </a:r>
            <a:endParaRPr lang="en-US" dirty="0"/>
          </a:p>
        </p:txBody>
      </p:sp>
      <p:cxnSp>
        <p:nvCxnSpPr>
          <p:cNvPr id="10" name="Straight Connector 9">
            <a:extLst>
              <a:ext uri="{FF2B5EF4-FFF2-40B4-BE49-F238E27FC236}">
                <a16:creationId xmlns:a16="http://schemas.microsoft.com/office/drawing/2014/main" id="{C8F3C27F-5DD1-4734-BC17-6CA4460264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6286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F090CEE-42FF-4CEE-ABF8-11F35C2908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29186"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B483DE6-F425-4CA0-9983-0778A131FA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omputer&#10;&#10;Description automatically generated">
            <a:extLst>
              <a:ext uri="{FF2B5EF4-FFF2-40B4-BE49-F238E27FC236}">
                <a16:creationId xmlns:a16="http://schemas.microsoft.com/office/drawing/2014/main" id="{98AFDFDF-ED2C-3E0F-6169-6159C2DD55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1500" y="1903445"/>
            <a:ext cx="6565900" cy="3144415"/>
          </a:xfrm>
        </p:spPr>
      </p:pic>
    </p:spTree>
    <p:extLst>
      <p:ext uri="{BB962C8B-B14F-4D97-AF65-F5344CB8AC3E}">
        <p14:creationId xmlns:p14="http://schemas.microsoft.com/office/powerpoint/2010/main" val="588293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BAF395E-7D52-496C-ACDD-468AEC1AD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0BF973-F957-6BED-4060-72EAE9B478DE}"/>
              </a:ext>
            </a:extLst>
          </p:cNvPr>
          <p:cNvSpPr>
            <a:spLocks noGrp="1"/>
          </p:cNvSpPr>
          <p:nvPr>
            <p:ph type="title"/>
          </p:nvPr>
        </p:nvSpPr>
        <p:spPr>
          <a:xfrm>
            <a:off x="521208" y="786384"/>
            <a:ext cx="5567266" cy="1707775"/>
          </a:xfrm>
        </p:spPr>
        <p:txBody>
          <a:bodyPr anchor="t">
            <a:normAutofit/>
          </a:bodyPr>
          <a:lstStyle/>
          <a:p>
            <a:r>
              <a:rPr lang="en-US"/>
              <a:t>Problems Faced</a:t>
            </a:r>
            <a:endParaRPr lang="en-US" dirty="0"/>
          </a:p>
        </p:txBody>
      </p:sp>
      <p:cxnSp>
        <p:nvCxnSpPr>
          <p:cNvPr id="12" name="Straight Connector 11">
            <a:extLst>
              <a:ext uri="{FF2B5EF4-FFF2-40B4-BE49-F238E27FC236}">
                <a16:creationId xmlns:a16="http://schemas.microsoft.com/office/drawing/2014/main" id="{56BAADB1-054E-4A82-8D07-643BD1F433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8602" y="576201"/>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B69F424-1D82-62B0-CBBC-2F2E0F845BF0}"/>
              </a:ext>
            </a:extLst>
          </p:cNvPr>
          <p:cNvSpPr>
            <a:spLocks noGrp="1"/>
          </p:cNvSpPr>
          <p:nvPr>
            <p:ph idx="1"/>
          </p:nvPr>
        </p:nvSpPr>
        <p:spPr>
          <a:xfrm>
            <a:off x="571501" y="2575250"/>
            <a:ext cx="5467441" cy="3291476"/>
          </a:xfrm>
        </p:spPr>
        <p:txBody>
          <a:bodyPr anchor="b">
            <a:normAutofit lnSpcReduction="10000"/>
          </a:bodyPr>
          <a:lstStyle/>
          <a:p>
            <a:pPr>
              <a:lnSpc>
                <a:spcPct val="110000"/>
              </a:lnSpc>
            </a:pPr>
            <a:r>
              <a:rPr lang="en-US" sz="1500" dirty="0"/>
              <a:t>The biggest problem I have faced in this project is a lack of data.</a:t>
            </a:r>
          </a:p>
          <a:p>
            <a:pPr marL="685800" lvl="1" indent="-457200">
              <a:lnSpc>
                <a:spcPct val="110000"/>
              </a:lnSpc>
              <a:buFont typeface="+mj-lt"/>
              <a:buAutoNum type="arabicPeriod"/>
            </a:pPr>
            <a:r>
              <a:rPr lang="en-US" sz="1500" dirty="0"/>
              <a:t>I can only play so many rounds of golf at LAGCC, so with a small amount of data we have large error margins on all statistical calculations.</a:t>
            </a:r>
          </a:p>
          <a:p>
            <a:pPr marL="685800" lvl="1" indent="-457200">
              <a:lnSpc>
                <a:spcPct val="110000"/>
              </a:lnSpc>
              <a:buFont typeface="+mj-lt"/>
              <a:buAutoNum type="arabicPeriod"/>
            </a:pPr>
            <a:r>
              <a:rPr lang="en-US" sz="1500" dirty="0"/>
              <a:t>There are only so many data points we can take from a scorecard, which means there is only so much meaningful statistical analysis that can be done on the data.</a:t>
            </a:r>
          </a:p>
          <a:p>
            <a:pPr marL="685800" lvl="1" indent="-457200">
              <a:lnSpc>
                <a:spcPct val="110000"/>
              </a:lnSpc>
              <a:buFont typeface="+mj-lt"/>
              <a:buAutoNum type="arabicPeriod"/>
            </a:pPr>
            <a:r>
              <a:rPr lang="en-US" sz="1500" dirty="0"/>
              <a:t>Data entry is manual, meaning if I wanted this to be used by other people, they would have to be willing to enter their scores into my app, and the USGA handicap app.</a:t>
            </a:r>
          </a:p>
        </p:txBody>
      </p:sp>
      <p:cxnSp>
        <p:nvCxnSpPr>
          <p:cNvPr id="14" name="Straight Connector 13">
            <a:extLst>
              <a:ext uri="{FF2B5EF4-FFF2-40B4-BE49-F238E27FC236}">
                <a16:creationId xmlns:a16="http://schemas.microsoft.com/office/drawing/2014/main" id="{B3121654-FB13-441C-AB60-76710D917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29400"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8" name="Graphic 27" descr="Golf Clubs">
            <a:extLst>
              <a:ext uri="{FF2B5EF4-FFF2-40B4-BE49-F238E27FC236}">
                <a16:creationId xmlns:a16="http://schemas.microsoft.com/office/drawing/2014/main" id="{BA11EA99-16DE-D301-0AA6-90EDBEB3623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14734" y="1074573"/>
            <a:ext cx="4705764" cy="4705764"/>
          </a:xfrm>
          <a:prstGeom prst="rect">
            <a:avLst/>
          </a:prstGeom>
        </p:spPr>
      </p:pic>
      <p:cxnSp>
        <p:nvCxnSpPr>
          <p:cNvPr id="29" name="Straight Connector 28">
            <a:extLst>
              <a:ext uri="{FF2B5EF4-FFF2-40B4-BE49-F238E27FC236}">
                <a16:creationId xmlns:a16="http://schemas.microsoft.com/office/drawing/2014/main" id="{C58D2D3E-B980-4D6F-BBFB-DF7A3A9472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1051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37EC1-B6E4-0C0A-2A8A-22598A393E4A}"/>
              </a:ext>
            </a:extLst>
          </p:cNvPr>
          <p:cNvSpPr>
            <a:spLocks noGrp="1"/>
          </p:cNvSpPr>
          <p:nvPr>
            <p:ph type="title"/>
          </p:nvPr>
        </p:nvSpPr>
        <p:spPr/>
        <p:txBody>
          <a:bodyPr/>
          <a:lstStyle/>
          <a:p>
            <a:r>
              <a:rPr lang="en-US" dirty="0"/>
              <a:t>Solutions</a:t>
            </a:r>
          </a:p>
        </p:txBody>
      </p:sp>
      <p:sp>
        <p:nvSpPr>
          <p:cNvPr id="3" name="Content Placeholder 2">
            <a:extLst>
              <a:ext uri="{FF2B5EF4-FFF2-40B4-BE49-F238E27FC236}">
                <a16:creationId xmlns:a16="http://schemas.microsoft.com/office/drawing/2014/main" id="{297D75C6-E788-F7AB-9F24-5F8299E9F949}"/>
              </a:ext>
            </a:extLst>
          </p:cNvPr>
          <p:cNvSpPr>
            <a:spLocks noGrp="1"/>
          </p:cNvSpPr>
          <p:nvPr>
            <p:ph idx="1"/>
          </p:nvPr>
        </p:nvSpPr>
        <p:spPr/>
        <p:txBody>
          <a:bodyPr>
            <a:normAutofit fontScale="85000" lnSpcReduction="10000"/>
          </a:bodyPr>
          <a:lstStyle/>
          <a:p>
            <a:r>
              <a:rPr lang="en-US" dirty="0"/>
              <a:t>The only way to solve our problem of lacking data is to collect more.</a:t>
            </a:r>
          </a:p>
          <a:p>
            <a:pPr marL="685800" lvl="1" indent="-457200">
              <a:buFont typeface="+mj-lt"/>
              <a:buAutoNum type="arabicPeriod"/>
            </a:pPr>
            <a:r>
              <a:rPr lang="en-US" dirty="0"/>
              <a:t>If I was able to collect scorecard data through a donation box or the USGA, and have a date for each scorecard, I would be able to ask questions such as “In which season of the year is the course the easiest to score on?”, “Is the hole handicap rating accurate for each  hole on the course consistent with player scoring trends? (i.e., is the 8</a:t>
            </a:r>
            <a:r>
              <a:rPr lang="en-US" baseline="30000" dirty="0"/>
              <a:t>th</a:t>
            </a:r>
            <a:r>
              <a:rPr lang="en-US" dirty="0"/>
              <a:t> hole the hardest on the golf course?)”.</a:t>
            </a:r>
          </a:p>
          <a:p>
            <a:pPr marL="685800" lvl="1" indent="-457200">
              <a:buFont typeface="+mj-lt"/>
              <a:buAutoNum type="arabicPeriod"/>
            </a:pPr>
            <a:r>
              <a:rPr lang="en-US" dirty="0"/>
              <a:t>If I were to collect more interesting data, such as putts per hole, I could calculate statistics for greens in regulation, and see if there is correlation with holes that have low greens in regulation percentages and holes that average a higher score over par.</a:t>
            </a:r>
          </a:p>
          <a:p>
            <a:pPr marL="685800" lvl="1" indent="-457200">
              <a:buFont typeface="+mj-lt"/>
              <a:buAutoNum type="arabicPeriod"/>
            </a:pPr>
            <a:r>
              <a:rPr lang="en-US" dirty="0"/>
              <a:t>People do not enjoy putting their scores into the USGA app as it can be tedious, so asking them to put their scores into another software is unlikely to attract many users. To remedy this, there are two possible solutions:</a:t>
            </a:r>
          </a:p>
          <a:p>
            <a:pPr marL="960120" lvl="2" indent="-457200">
              <a:buFont typeface="+mj-lt"/>
              <a:buAutoNum type="arabicPeriod"/>
            </a:pPr>
            <a:r>
              <a:rPr lang="en-US" dirty="0"/>
              <a:t>Using visual AI, such as </a:t>
            </a:r>
            <a:r>
              <a:rPr lang="en-US" dirty="0" err="1"/>
              <a:t>Transkribus</a:t>
            </a:r>
            <a:r>
              <a:rPr lang="en-US" dirty="0"/>
              <a:t>, we could create an app that allows users to take a picture of their scorecard with their phone, upload the results directly into the statistics software, and verify that the AI uploaded the correct score.</a:t>
            </a:r>
          </a:p>
          <a:p>
            <a:pPr marL="960120" lvl="2" indent="-457200">
              <a:buFont typeface="+mj-lt"/>
              <a:buAutoNum type="arabicPeriod"/>
            </a:pPr>
            <a:r>
              <a:rPr lang="en-US" dirty="0"/>
              <a:t>We could approach the USGA and ask if there are ways to pay for use of their API, allowing us to directly download scores from the USGA database into our app. This would likely cost money if it is at all possible.</a:t>
            </a:r>
          </a:p>
          <a:p>
            <a:pPr marL="960120" lvl="2" indent="-457200">
              <a:buFont typeface="+mj-lt"/>
              <a:buAutoNum type="arabicPeriod"/>
            </a:pPr>
            <a:endParaRPr lang="en-US" dirty="0"/>
          </a:p>
        </p:txBody>
      </p:sp>
    </p:spTree>
    <p:extLst>
      <p:ext uri="{BB962C8B-B14F-4D97-AF65-F5344CB8AC3E}">
        <p14:creationId xmlns:p14="http://schemas.microsoft.com/office/powerpoint/2010/main" val="2198507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93C6-3266-A8FA-87C8-DF905273B110}"/>
              </a:ext>
            </a:extLst>
          </p:cNvPr>
          <p:cNvSpPr>
            <a:spLocks noGrp="1"/>
          </p:cNvSpPr>
          <p:nvPr>
            <p:ph type="title"/>
          </p:nvPr>
        </p:nvSpPr>
        <p:spPr/>
        <p:txBody>
          <a:bodyPr/>
          <a:lstStyle/>
          <a:p>
            <a:r>
              <a:rPr lang="en-US" dirty="0"/>
              <a:t>Goals going forward</a:t>
            </a:r>
          </a:p>
        </p:txBody>
      </p:sp>
      <p:sp>
        <p:nvSpPr>
          <p:cNvPr id="3" name="Content Placeholder 2">
            <a:extLst>
              <a:ext uri="{FF2B5EF4-FFF2-40B4-BE49-F238E27FC236}">
                <a16:creationId xmlns:a16="http://schemas.microsoft.com/office/drawing/2014/main" id="{5F3ED668-4246-4488-0594-C363B740FA9A}"/>
              </a:ext>
            </a:extLst>
          </p:cNvPr>
          <p:cNvSpPr>
            <a:spLocks noGrp="1"/>
          </p:cNvSpPr>
          <p:nvPr>
            <p:ph idx="1"/>
          </p:nvPr>
        </p:nvSpPr>
        <p:spPr/>
        <p:txBody>
          <a:bodyPr/>
          <a:lstStyle/>
          <a:p>
            <a:r>
              <a:rPr lang="en-US" dirty="0"/>
              <a:t>Going forward I would like to implement two new statistical functions into the software</a:t>
            </a:r>
          </a:p>
          <a:p>
            <a:pPr marL="685800" lvl="1" indent="-457200">
              <a:buFont typeface="+mj-lt"/>
              <a:buAutoNum type="arabicPeriod"/>
            </a:pPr>
            <a:r>
              <a:rPr lang="en-US" dirty="0"/>
              <a:t>The ability to record putts per round and subsequent calculations of putts per hole, total putts per round, and greens in regulation.</a:t>
            </a:r>
          </a:p>
          <a:p>
            <a:pPr marL="685800" lvl="1" indent="-457200">
              <a:buFont typeface="+mj-lt"/>
              <a:buAutoNum type="arabicPeriod"/>
            </a:pPr>
            <a:r>
              <a:rPr lang="en-US" dirty="0"/>
              <a:t>The ability to link each round with a date and get trends for rounds over time. This will allow you to see if you are improving or declining, and will also let you see if a swing change or new club in the bag are helping or hurting your game over time.</a:t>
            </a:r>
          </a:p>
        </p:txBody>
      </p:sp>
    </p:spTree>
    <p:extLst>
      <p:ext uri="{BB962C8B-B14F-4D97-AF65-F5344CB8AC3E}">
        <p14:creationId xmlns:p14="http://schemas.microsoft.com/office/powerpoint/2010/main" val="700857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683168C5-529E-4E00-9D4C-9F5E3252EA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E57FBC-83FE-E207-C486-AEAB8E0EDE14}"/>
              </a:ext>
            </a:extLst>
          </p:cNvPr>
          <p:cNvSpPr>
            <a:spLocks noGrp="1"/>
          </p:cNvSpPr>
          <p:nvPr>
            <p:ph type="title"/>
          </p:nvPr>
        </p:nvSpPr>
        <p:spPr>
          <a:xfrm>
            <a:off x="577176" y="1990641"/>
            <a:ext cx="11132522" cy="3980569"/>
          </a:xfrm>
        </p:spPr>
        <p:txBody>
          <a:bodyPr vert="horz" lIns="91440" tIns="45720" rIns="91440" bIns="45720" rtlCol="0" anchor="b">
            <a:normAutofit/>
          </a:bodyPr>
          <a:lstStyle/>
          <a:p>
            <a:pPr algn="r"/>
            <a:r>
              <a:rPr lang="en-US" sz="6000" dirty="0"/>
              <a:t>Thank You</a:t>
            </a:r>
          </a:p>
        </p:txBody>
      </p:sp>
      <p:cxnSp>
        <p:nvCxnSpPr>
          <p:cNvPr id="16" name="Straight Connector 15">
            <a:extLst>
              <a:ext uri="{FF2B5EF4-FFF2-40B4-BE49-F238E27FC236}">
                <a16:creationId xmlns:a16="http://schemas.microsoft.com/office/drawing/2014/main" id="{DEC0903C-FF46-4546-AC00-F18FCD5BF9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6" y="571500"/>
            <a:ext cx="110433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B70C4DD-D704-4C63-874C-EA8923E7FA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6" y="6286500"/>
            <a:ext cx="110433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2459657"/>
      </p:ext>
    </p:extLst>
  </p:cSld>
  <p:clrMapOvr>
    <a:masterClrMapping/>
  </p:clrMapOvr>
</p:sld>
</file>

<file path=ppt/theme/theme1.xml><?xml version="1.0" encoding="utf-8"?>
<a:theme xmlns:a="http://schemas.openxmlformats.org/drawingml/2006/main" name="AlignmentVTI">
  <a:themeElements>
    <a:clrScheme name="AnalogousFromLightSeedRightStep">
      <a:dk1>
        <a:srgbClr val="000000"/>
      </a:dk1>
      <a:lt1>
        <a:srgbClr val="FFFFFF"/>
      </a:lt1>
      <a:dk2>
        <a:srgbClr val="243141"/>
      </a:dk2>
      <a:lt2>
        <a:srgbClr val="E2E3E8"/>
      </a:lt2>
      <a:accent1>
        <a:srgbClr val="AAA180"/>
      </a:accent1>
      <a:accent2>
        <a:srgbClr val="9CA671"/>
      </a:accent2>
      <a:accent3>
        <a:srgbClr val="8FA880"/>
      </a:accent3>
      <a:accent4>
        <a:srgbClr val="76AD78"/>
      </a:accent4>
      <a:accent5>
        <a:srgbClr val="81AB94"/>
      </a:accent5>
      <a:accent6>
        <a:srgbClr val="74AAA2"/>
      </a:accent6>
      <a:hlink>
        <a:srgbClr val="6978AE"/>
      </a:hlink>
      <a:folHlink>
        <a:srgbClr val="7F7F7F"/>
      </a:folHlink>
    </a:clrScheme>
    <a:fontScheme name="Custom 1">
      <a:majorFont>
        <a:latin typeface="Batang"/>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lignmentVTI" id="{606D7720-FAA0-4ADC-B967-3239DA8ECA1A}" vid="{10074623-6FCC-4A3C-AAA5-58644BD8FF19}"/>
    </a:ext>
  </a:extLst>
</a:theme>
</file>

<file path=docProps/app.xml><?xml version="1.0" encoding="utf-8"?>
<Properties xmlns="http://schemas.openxmlformats.org/officeDocument/2006/extended-properties" xmlns:vt="http://schemas.openxmlformats.org/officeDocument/2006/docPropsVTypes">
  <TotalTime>56</TotalTime>
  <Words>691</Words>
  <Application>Microsoft Office PowerPoint</Application>
  <PresentationFormat>Widescreen</PresentationFormat>
  <Paragraphs>26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Batang</vt:lpstr>
      <vt:lpstr>Arial</vt:lpstr>
      <vt:lpstr>Avenir Next LT Pro Light</vt:lpstr>
      <vt:lpstr>AlignmentVTI</vt:lpstr>
      <vt:lpstr>Scorecard Statistics Project</vt:lpstr>
      <vt:lpstr>Overview</vt:lpstr>
      <vt:lpstr>Scorecard  Provides a simple interface for inserting data into the project.  Colors birdies green, pars white, and bogeys red to visually display the quality of rounds inserted into the scorecard.</vt:lpstr>
      <vt:lpstr>Statistics  Employs Excel and Python to draw statistical conclusions on the rounds of golf on the Excel Scorecard.  Some of the statistics tracked include average score to par per hole and per round, standard deviation on each hole and each round, and your worst, bad, good, and best holes on the course.</vt:lpstr>
      <vt:lpstr>Problems Faced</vt:lpstr>
      <vt:lpstr>Solutions</vt:lpstr>
      <vt:lpstr>Goals going forward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Kipling Stopa</dc:creator>
  <cp:lastModifiedBy>Kipling Stopa</cp:lastModifiedBy>
  <cp:revision>5</cp:revision>
  <dcterms:created xsi:type="dcterms:W3CDTF">2024-04-15T04:28:15Z</dcterms:created>
  <dcterms:modified xsi:type="dcterms:W3CDTF">2024-04-16T05:19:10Z</dcterms:modified>
</cp:coreProperties>
</file>