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bold r:id="rId13"/>
      <p:italic r:id="rId14"/>
      <p:boldItalic r:id="rId15"/>
    </p:embeddedFont>
    <p:embeddedFont>
      <p:font typeface="DM Sans Bold"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52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0.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1.jp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32.jpe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61359"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814858" y="5031314"/>
            <a:ext cx="10910396" cy="1014445"/>
          </a:xfrm>
          <a:prstGeom prst="rect">
            <a:avLst/>
          </a:prstGeom>
        </p:spPr>
        <p:txBody>
          <a:bodyPr lIns="0" tIns="0" rIns="0" bIns="0" rtlCol="0" anchor="t">
            <a:spAutoFit/>
          </a:bodyPr>
          <a:lstStyle/>
          <a:p>
            <a:pPr algn="ctr">
              <a:lnSpc>
                <a:spcPts val="7519"/>
              </a:lnSpc>
            </a:pPr>
            <a:r>
              <a:rPr lang="en-US" sz="7999" dirty="0">
                <a:solidFill>
                  <a:srgbClr val="000000"/>
                </a:solidFill>
                <a:latin typeface="DM Sans Bold"/>
              </a:rPr>
              <a:t>AI AND INNOVATIONS</a:t>
            </a:r>
          </a:p>
        </p:txBody>
      </p:sp>
      <p:sp>
        <p:nvSpPr>
          <p:cNvPr id="18" name="TextBox 18"/>
          <p:cNvSpPr txBox="1"/>
          <p:nvPr/>
        </p:nvSpPr>
        <p:spPr>
          <a:xfrm>
            <a:off x="3738439" y="6624033"/>
            <a:ext cx="10811123" cy="578026"/>
          </a:xfrm>
          <a:prstGeom prst="rect">
            <a:avLst/>
          </a:prstGeom>
        </p:spPr>
        <p:txBody>
          <a:bodyPr lIns="0" tIns="0" rIns="0" bIns="0" rtlCol="0" anchor="t">
            <a:spAutoFit/>
          </a:bodyPr>
          <a:lstStyle/>
          <a:p>
            <a:pPr algn="ctr">
              <a:lnSpc>
                <a:spcPts val="4381"/>
              </a:lnSpc>
            </a:pPr>
            <a:r>
              <a:rPr lang="en-US" sz="4381" spc="-87" dirty="0">
                <a:solidFill>
                  <a:srgbClr val="000000"/>
                </a:solidFill>
                <a:latin typeface="DM Sans Bold"/>
              </a:rPr>
              <a:t>Presented by Paul Cheneget </a:t>
            </a:r>
            <a:r>
              <a:rPr lang="en-US" sz="4381" spc="-87" dirty="0" err="1">
                <a:solidFill>
                  <a:srgbClr val="000000"/>
                </a:solidFill>
                <a:latin typeface="DM Sans Bold"/>
              </a:rPr>
              <a:t>Ndege</a:t>
            </a:r>
            <a:endParaRPr lang="en-US" sz="4381" spc="-87" dirty="0">
              <a:solidFill>
                <a:srgbClr val="000000"/>
              </a:solidFill>
              <a:latin typeface="DM Sans Bold"/>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TextBox 20"/>
          <p:cNvSpPr txBox="1"/>
          <p:nvPr/>
        </p:nvSpPr>
        <p:spPr>
          <a:xfrm>
            <a:off x="3738439" y="7606716"/>
            <a:ext cx="10811123"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Reg No: C025-01-1262/2019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Paul Cheneget Ndege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39358" y="-386188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985285"/>
            <a:ext cx="7848753" cy="984006"/>
          </a:xfrm>
          <a:prstGeom prst="rect">
            <a:avLst/>
          </a:prstGeom>
        </p:spPr>
        <p:txBody>
          <a:bodyPr lIns="0" tIns="0" rIns="0" bIns="0" rtlCol="0" anchor="t">
            <a:spAutoFit/>
          </a:bodyPr>
          <a:lstStyle/>
          <a:p>
            <a:pPr>
              <a:lnSpc>
                <a:spcPts val="7372"/>
              </a:lnSpc>
            </a:pPr>
            <a:r>
              <a:rPr lang="en-US" sz="7600" dirty="0">
                <a:solidFill>
                  <a:srgbClr val="000000"/>
                </a:solidFill>
                <a:latin typeface="DM Sans Bold"/>
              </a:rPr>
              <a:t>INTRODUCTION</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TextBox 10"/>
          <p:cNvSpPr txBox="1"/>
          <p:nvPr/>
        </p:nvSpPr>
        <p:spPr>
          <a:xfrm>
            <a:off x="1504950" y="5114925"/>
            <a:ext cx="6953251" cy="4141647"/>
          </a:xfrm>
          <a:prstGeom prst="rect">
            <a:avLst/>
          </a:prstGeom>
        </p:spPr>
        <p:txBody>
          <a:bodyPr wrap="square" lIns="0" tIns="0" rIns="0" bIns="0" rtlCol="0" anchor="t">
            <a:spAutoFit/>
          </a:bodyPr>
          <a:lstStyle/>
          <a:p>
            <a:pPr marL="431799" lvl="1" indent="-215899">
              <a:lnSpc>
                <a:spcPts val="2699"/>
              </a:lnSpc>
              <a:buFont typeface="Arial"/>
              <a:buChar char="•"/>
            </a:pPr>
            <a:endParaRPr lang="en-US" sz="1999" spc="119" dirty="0">
              <a:solidFill>
                <a:srgbClr val="000000"/>
              </a:solidFill>
              <a:latin typeface="DM Sans Bold"/>
            </a:endParaRPr>
          </a:p>
          <a:p>
            <a:pPr marL="431799" lvl="1" indent="-215899">
              <a:lnSpc>
                <a:spcPts val="2699"/>
              </a:lnSpc>
              <a:buFont typeface="Arial"/>
              <a:buChar char="•"/>
            </a:pPr>
            <a:r>
              <a:rPr lang="en-US" sz="1999" spc="119" dirty="0">
                <a:solidFill>
                  <a:srgbClr val="000000"/>
                </a:solidFill>
                <a:latin typeface="DM Sans Bold"/>
              </a:rPr>
              <a:t>AI is a groundbreaking innovation in IT, enabling automation, data analysis, natural language processing, and machine learning. It streamlines operations, improves decision-making, and enhances user experiences. AI's applications include automation, data analysis, personalization, cybersecurity, healthcare, and autonomous systems. However, ethical and social considerations must be addressed to ensure responsible development and deployment</a:t>
            </a:r>
            <a:endParaRPr lang="en-US" sz="1999" spc="119" dirty="0">
              <a:solidFill>
                <a:srgbClr val="000000"/>
              </a:solidFill>
              <a:latin typeface="DM Sans"/>
            </a:endParaRPr>
          </a:p>
        </p:txBody>
      </p:sp>
      <p:pic>
        <p:nvPicPr>
          <p:cNvPr id="14" name="Picture 13">
            <a:extLst>
              <a:ext uri="{FF2B5EF4-FFF2-40B4-BE49-F238E27FC236}">
                <a16:creationId xmlns:a16="http://schemas.microsoft.com/office/drawing/2014/main" id="{DC309A23-F86B-27EB-1C52-9D5EEAC946F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63000" y="2552700"/>
            <a:ext cx="9814743" cy="64856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8481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9536884"/>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3431074" y="9546409"/>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TextBox 8"/>
          <p:cNvSpPr txBox="1"/>
          <p:nvPr/>
        </p:nvSpPr>
        <p:spPr>
          <a:xfrm>
            <a:off x="1504950" y="2411973"/>
            <a:ext cx="10182668" cy="1038105"/>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Söhne"/>
              </a:rPr>
              <a:t>Machine Learning (ML)</a:t>
            </a:r>
            <a:r>
              <a:rPr lang="en-US" sz="8000" b="0" i="0" dirty="0">
                <a:solidFill>
                  <a:srgbClr val="0D0D0D"/>
                </a:solidFill>
                <a:effectLst/>
                <a:highlight>
                  <a:srgbClr val="FFFFFF"/>
                </a:highlight>
                <a:latin typeface="Söhne"/>
              </a:rPr>
              <a:t>:</a:t>
            </a:r>
            <a:endParaRPr lang="en-US" sz="8000" dirty="0">
              <a:solidFill>
                <a:srgbClr val="000000"/>
              </a:solidFill>
              <a:latin typeface="DM Sans Bold"/>
            </a:endParaRPr>
          </a:p>
        </p:txBody>
      </p:sp>
      <p:sp>
        <p:nvSpPr>
          <p:cNvPr id="9" name="TextBox 9"/>
          <p:cNvSpPr txBox="1"/>
          <p:nvPr/>
        </p:nvSpPr>
        <p:spPr>
          <a:xfrm>
            <a:off x="1504950" y="4588760"/>
            <a:ext cx="10182668" cy="2370136"/>
          </a:xfrm>
          <a:prstGeom prst="rect">
            <a:avLst/>
          </a:prstGeom>
        </p:spPr>
        <p:txBody>
          <a:bodyPr lIns="0" tIns="0" rIns="0" bIns="0" rtlCol="0" anchor="t">
            <a:spAutoFit/>
          </a:bodyPr>
          <a:lstStyle/>
          <a:p>
            <a:pPr>
              <a:lnSpc>
                <a:spcPts val="3104"/>
              </a:lnSpc>
            </a:pPr>
            <a:endParaRPr lang="en-US" sz="2299" spc="137" dirty="0">
              <a:solidFill>
                <a:srgbClr val="000000"/>
              </a:solidFill>
              <a:latin typeface="DM Sans Bold"/>
            </a:endParaRPr>
          </a:p>
          <a:p>
            <a:pPr>
              <a:lnSpc>
                <a:spcPts val="3104"/>
              </a:lnSpc>
            </a:pPr>
            <a:r>
              <a:rPr lang="en-US" sz="2299" spc="137" dirty="0">
                <a:solidFill>
                  <a:srgbClr val="000000"/>
                </a:solidFill>
                <a:latin typeface="DM Sans Bold"/>
              </a:rPr>
              <a:t>Machine Learning (ML) is a branch of Artificial Intelligence (AI) that enables computers to learn from data without being explicitly programmed. Instead of following static instructions, ML algorithms learn patterns and relationships from data to make predictions, identify patterns, or take actions.</a:t>
            </a:r>
            <a:endParaRPr lang="en-US" sz="2299" spc="137" dirty="0">
              <a:solidFill>
                <a:srgbClr val="000000"/>
              </a:solidFill>
              <a:latin typeface="DM Sans"/>
            </a:endParaRPr>
          </a:p>
        </p:txBody>
      </p:sp>
      <p:pic>
        <p:nvPicPr>
          <p:cNvPr id="11" name="Picture 10">
            <a:extLst>
              <a:ext uri="{FF2B5EF4-FFF2-40B4-BE49-F238E27FC236}">
                <a16:creationId xmlns:a16="http://schemas.microsoft.com/office/drawing/2014/main" id="{2E80E6BB-E0B5-CCBF-732C-9D9FD64B672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82400" y="2411974"/>
            <a:ext cx="6705600" cy="72273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243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504950" y="2245007"/>
            <a:ext cx="10002547" cy="1038105"/>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Söhne"/>
              </a:rPr>
              <a:t>Deep Learning</a:t>
            </a:r>
            <a:r>
              <a:rPr lang="en-US" sz="8000" b="0" i="0" dirty="0">
                <a:solidFill>
                  <a:srgbClr val="0D0D0D"/>
                </a:solidFill>
                <a:effectLst/>
                <a:highlight>
                  <a:srgbClr val="FFFFFF"/>
                </a:highlight>
                <a:latin typeface="Söhne"/>
              </a:rPr>
              <a:t>:</a:t>
            </a:r>
            <a:endParaRPr lang="en-US" sz="8000" dirty="0">
              <a:solidFill>
                <a:srgbClr val="000000"/>
              </a:solidFill>
              <a:latin typeface="DM Sans Bold"/>
            </a:endParaRPr>
          </a:p>
        </p:txBody>
      </p:sp>
      <p:sp>
        <p:nvSpPr>
          <p:cNvPr id="5" name="TextBox 5"/>
          <p:cNvSpPr txBox="1"/>
          <p:nvPr/>
        </p:nvSpPr>
        <p:spPr>
          <a:xfrm>
            <a:off x="1504951" y="4798032"/>
            <a:ext cx="5353050" cy="3960956"/>
          </a:xfrm>
          <a:prstGeom prst="rect">
            <a:avLst/>
          </a:prstGeom>
        </p:spPr>
        <p:txBody>
          <a:bodyPr wrap="square" lIns="0" tIns="0" rIns="0" bIns="0" rtlCol="0" anchor="t">
            <a:spAutoFit/>
          </a:bodyPr>
          <a:lstStyle/>
          <a:p>
            <a:pPr marL="500530" lvl="1" indent="-250265">
              <a:lnSpc>
                <a:spcPts val="3129"/>
              </a:lnSpc>
              <a:buFont typeface="Arial"/>
              <a:buChar char="•"/>
            </a:pPr>
            <a:r>
              <a:rPr lang="en-US" sz="2318" spc="139" dirty="0">
                <a:solidFill>
                  <a:srgbClr val="000000"/>
                </a:solidFill>
                <a:latin typeface="DM Sans"/>
              </a:rPr>
              <a:t>Deep Learning is a subset of Machine Learning (ML) that uses neural networks with multiple layers to learn from data. These deep neural networks are capable of automatically learning representations of data at multiple levels of abstraction. Here's a brief overview:</a:t>
            </a:r>
            <a:endParaRPr lang="en-US" sz="2500" spc="150" dirty="0">
              <a:solidFill>
                <a:srgbClr val="000000"/>
              </a:solidFill>
              <a:latin typeface="DM Sans"/>
            </a:endParaRPr>
          </a:p>
        </p:txBody>
      </p:sp>
      <p:pic>
        <p:nvPicPr>
          <p:cNvPr id="9" name="Picture 8">
            <a:extLst>
              <a:ext uri="{FF2B5EF4-FFF2-40B4-BE49-F238E27FC236}">
                <a16:creationId xmlns:a16="http://schemas.microsoft.com/office/drawing/2014/main" id="{F5B961A4-262E-7214-655C-86E4C0910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1" y="3086101"/>
            <a:ext cx="11353799" cy="647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504950" y="2245007"/>
            <a:ext cx="10002547" cy="1038105"/>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Söhne"/>
              </a:rPr>
              <a:t>Applications of AI</a:t>
            </a:r>
            <a:endParaRPr lang="en-US" sz="8000" dirty="0">
              <a:solidFill>
                <a:srgbClr val="000000"/>
              </a:solidFill>
              <a:latin typeface="DM Sans Bold"/>
            </a:endParaRPr>
          </a:p>
        </p:txBody>
      </p:sp>
      <p:sp>
        <p:nvSpPr>
          <p:cNvPr id="5" name="TextBox 5"/>
          <p:cNvSpPr txBox="1"/>
          <p:nvPr/>
        </p:nvSpPr>
        <p:spPr>
          <a:xfrm>
            <a:off x="1504950" y="4811216"/>
            <a:ext cx="9467850" cy="3906711"/>
          </a:xfrm>
          <a:prstGeom prst="rect">
            <a:avLst/>
          </a:prstGeom>
        </p:spPr>
        <p:txBody>
          <a:bodyPr wrap="square" lIns="0" tIns="0" rIns="0" bIns="0" rtlCol="0" anchor="t">
            <a:spAutoFit/>
          </a:bodyPr>
          <a:lstStyle/>
          <a:p>
            <a:pPr marL="539749" lvl="1" indent="-269875">
              <a:lnSpc>
                <a:spcPts val="3374"/>
              </a:lnSpc>
              <a:buFont typeface="Arial"/>
              <a:buChar char="•"/>
            </a:pPr>
            <a:r>
              <a:rPr lang="en-US" sz="2499" spc="149" dirty="0">
                <a:solidFill>
                  <a:srgbClr val="000000"/>
                </a:solidFill>
                <a:latin typeface="DM Sans"/>
              </a:rPr>
              <a:t> AI has applications across various industries and domains. In healthcare, AI is used for medical imaging analysis, drug discovery, personalized treatment planning, and remote patient monitoring. In finance, AI powers algorithmic trading, fraud detection, and personalized financial services. Other applications include virtual assistants, chatbots, recommendation systems, autonomous vehicles, and smart manufacturing.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467100" y="-44196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504950" y="2435507"/>
            <a:ext cx="13794063" cy="1038105"/>
          </a:xfrm>
          <a:prstGeom prst="rect">
            <a:avLst/>
          </a:prstGeom>
        </p:spPr>
        <p:txBody>
          <a:bodyPr lIns="0" tIns="0" rIns="0" bIns="0" rtlCol="0" anchor="t">
            <a:spAutoFit/>
          </a:bodyPr>
          <a:lstStyle/>
          <a:p>
            <a:pPr>
              <a:lnSpc>
                <a:spcPts val="7760"/>
              </a:lnSpc>
            </a:pPr>
            <a:r>
              <a:rPr lang="en-US" sz="8000" b="1" i="0" dirty="0">
                <a:solidFill>
                  <a:srgbClr val="0D0D0D"/>
                </a:solidFill>
                <a:effectLst/>
                <a:highlight>
                  <a:srgbClr val="FFFFFF"/>
                </a:highlight>
                <a:latin typeface="Söhne"/>
              </a:rPr>
              <a:t>Ethical and Social Implications</a:t>
            </a:r>
            <a:r>
              <a:rPr lang="en-US" sz="8000" b="0" i="0" dirty="0">
                <a:solidFill>
                  <a:srgbClr val="0D0D0D"/>
                </a:solidFill>
                <a:effectLst/>
                <a:highlight>
                  <a:srgbClr val="FFFFFF"/>
                </a:highlight>
                <a:latin typeface="Söhne"/>
              </a:rPr>
              <a:t>: </a:t>
            </a:r>
            <a:endParaRPr lang="en-US" sz="8000" dirty="0">
              <a:solidFill>
                <a:srgbClr val="000000"/>
              </a:solidFill>
              <a:latin typeface="DM Sans Bold"/>
            </a:endParaRPr>
          </a:p>
        </p:txBody>
      </p:sp>
      <p:sp>
        <p:nvSpPr>
          <p:cNvPr id="5" name="TextBox 5"/>
          <p:cNvSpPr txBox="1"/>
          <p:nvPr/>
        </p:nvSpPr>
        <p:spPr>
          <a:xfrm>
            <a:off x="1504950" y="4912332"/>
            <a:ext cx="13206231" cy="2598660"/>
          </a:xfrm>
          <a:prstGeom prst="rect">
            <a:avLst/>
          </a:prstGeom>
        </p:spPr>
        <p:txBody>
          <a:bodyPr lIns="0" tIns="0" rIns="0" bIns="0" rtlCol="0" anchor="t">
            <a:spAutoFit/>
          </a:bodyPr>
          <a:lstStyle/>
          <a:p>
            <a:pPr marL="539749" lvl="1" indent="-269875">
              <a:lnSpc>
                <a:spcPts val="3374"/>
              </a:lnSpc>
              <a:buFont typeface="Arial"/>
              <a:buChar char="•"/>
            </a:pPr>
            <a:r>
              <a:rPr lang="en-US" sz="2499" spc="149" dirty="0">
                <a:solidFill>
                  <a:srgbClr val="000000"/>
                </a:solidFill>
                <a:latin typeface="DM Sans Bold"/>
              </a:rPr>
              <a:t>The widespread adoption of AI raises important ethical and social considerations. These include concerns about privacy, bias, accountability, job displacement, and the impact of AI on societal norms and human relationships. Addressing these concerns requires thoughtful consideration, responsible development practices, and collaboration across stakeholders.</a:t>
            </a:r>
            <a:endParaRPr lang="en-US" sz="2499" spc="149" dirty="0">
              <a:solidFill>
                <a:srgbClr val="000000"/>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504950" y="2435507"/>
            <a:ext cx="16292348" cy="1043299"/>
          </a:xfrm>
          <a:prstGeom prst="rect">
            <a:avLst/>
          </a:prstGeom>
        </p:spPr>
        <p:txBody>
          <a:bodyPr lIns="0" tIns="0" rIns="0" bIns="0" rtlCol="0" anchor="t">
            <a:spAutoFit/>
          </a:bodyPr>
          <a:lstStyle/>
          <a:p>
            <a:pPr>
              <a:lnSpc>
                <a:spcPts val="7760"/>
              </a:lnSpc>
            </a:pPr>
            <a:r>
              <a:rPr lang="en-US" sz="8000" dirty="0">
                <a:solidFill>
                  <a:srgbClr val="000000"/>
                </a:solidFill>
                <a:latin typeface="DM Sans Bold"/>
              </a:rPr>
              <a:t>Future Trends</a:t>
            </a:r>
          </a:p>
        </p:txBody>
      </p:sp>
      <p:sp>
        <p:nvSpPr>
          <p:cNvPr id="5" name="TextBox 5"/>
          <p:cNvSpPr txBox="1"/>
          <p:nvPr/>
        </p:nvSpPr>
        <p:spPr>
          <a:xfrm>
            <a:off x="1504950" y="4912332"/>
            <a:ext cx="14234936" cy="2598660"/>
          </a:xfrm>
          <a:prstGeom prst="rect">
            <a:avLst/>
          </a:prstGeom>
        </p:spPr>
        <p:txBody>
          <a:bodyPr lIns="0" tIns="0" rIns="0" bIns="0" rtlCol="0" anchor="t">
            <a:spAutoFit/>
          </a:bodyPr>
          <a:lstStyle/>
          <a:p>
            <a:pPr>
              <a:lnSpc>
                <a:spcPts val="3374"/>
              </a:lnSpc>
            </a:pPr>
            <a:r>
              <a:rPr lang="en-US" sz="2499" spc="149" dirty="0">
                <a:solidFill>
                  <a:srgbClr val="000000"/>
                </a:solidFill>
                <a:latin typeface="DM Sans Bold"/>
              </a:rPr>
              <a:t>AI is expected to continue advancing rapidly, with ongoing research and development efforts focused on improving the capabilities, robustness, and interpretability of AI systems. Key areas of interest include explainable AI, which aims to make AI systems more transparent and understandable, as well as AI ethics and governance frameworks to ensure that AI is developed and deployed responsibly.</a:t>
            </a:r>
            <a:endParaRPr lang="en-US" sz="2499" spc="149" dirty="0">
              <a:solidFill>
                <a:srgbClr val="00000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504950" y="2435507"/>
            <a:ext cx="14705202" cy="2024387"/>
          </a:xfrm>
          <a:prstGeom prst="rect">
            <a:avLst/>
          </a:prstGeom>
        </p:spPr>
        <p:txBody>
          <a:bodyPr lIns="0" tIns="0" rIns="0" bIns="0" rtlCol="0" anchor="t">
            <a:spAutoFit/>
          </a:bodyPr>
          <a:lstStyle/>
          <a:p>
            <a:pPr>
              <a:lnSpc>
                <a:spcPts val="7760"/>
              </a:lnSpc>
            </a:pPr>
            <a:r>
              <a:rPr lang="en-US" sz="8000">
                <a:solidFill>
                  <a:srgbClr val="000000"/>
                </a:solidFill>
                <a:latin typeface="DM Sans Bold"/>
              </a:rPr>
              <a:t>Challenges and Limitations of SSDs</a:t>
            </a:r>
          </a:p>
        </p:txBody>
      </p:sp>
      <p:sp>
        <p:nvSpPr>
          <p:cNvPr id="5" name="TextBox 5"/>
          <p:cNvSpPr txBox="1"/>
          <p:nvPr/>
        </p:nvSpPr>
        <p:spPr>
          <a:xfrm>
            <a:off x="1504950" y="4912332"/>
            <a:ext cx="14234936" cy="2505075"/>
          </a:xfrm>
          <a:prstGeom prst="rect">
            <a:avLst/>
          </a:prstGeom>
        </p:spPr>
        <p:txBody>
          <a:bodyPr lIns="0" tIns="0" rIns="0" bIns="0" rtlCol="0" anchor="t">
            <a:spAutoFit/>
          </a:bodyPr>
          <a:lstStyle/>
          <a:p>
            <a:pPr marL="539749" lvl="1" indent="-269875">
              <a:lnSpc>
                <a:spcPts val="3374"/>
              </a:lnSpc>
              <a:buFont typeface="Arial"/>
              <a:buChar char="•"/>
            </a:pPr>
            <a:r>
              <a:rPr lang="en-US" sz="2499" spc="149">
                <a:solidFill>
                  <a:srgbClr val="000000"/>
                </a:solidFill>
                <a:latin typeface="DM Sans Bold"/>
              </a:rPr>
              <a:t>Cost</a:t>
            </a:r>
            <a:r>
              <a:rPr lang="en-US" sz="2499" spc="149">
                <a:solidFill>
                  <a:srgbClr val="000000"/>
                </a:solidFill>
                <a:latin typeface="DM Sans"/>
              </a:rPr>
              <a:t>: SSDs tend to have higher upfront costs compared to HDDs, although prices have been steadily declining.</a:t>
            </a:r>
          </a:p>
          <a:p>
            <a:pPr marL="539749" lvl="1" indent="-269875">
              <a:lnSpc>
                <a:spcPts val="3374"/>
              </a:lnSpc>
              <a:buFont typeface="Arial"/>
              <a:buChar char="•"/>
            </a:pPr>
            <a:r>
              <a:rPr lang="en-US" sz="2499" spc="149">
                <a:solidFill>
                  <a:srgbClr val="000000"/>
                </a:solidFill>
                <a:latin typeface="DM Sans Bold"/>
              </a:rPr>
              <a:t>Endurance and Longevity</a:t>
            </a:r>
            <a:r>
              <a:rPr lang="en-US" sz="2499" spc="149">
                <a:solidFill>
                  <a:srgbClr val="000000"/>
                </a:solidFill>
                <a:latin typeface="DM Sans"/>
              </a:rPr>
              <a:t>: NAND flash memory has a limited number of write cycles, which can affect the lifespan of SSDs, especially under heavy workloads.</a:t>
            </a:r>
          </a:p>
          <a:p>
            <a:pPr marL="539749" lvl="1" indent="-269875">
              <a:lnSpc>
                <a:spcPts val="3374"/>
              </a:lnSpc>
              <a:buFont typeface="Arial"/>
              <a:buChar char="•"/>
            </a:pPr>
            <a:r>
              <a:rPr lang="en-US" sz="2499" spc="149">
                <a:solidFill>
                  <a:srgbClr val="000000"/>
                </a:solidFill>
                <a:latin typeface="DM Sans Bold"/>
              </a:rPr>
              <a:t>Compatibility Issues</a:t>
            </a:r>
            <a:r>
              <a:rPr lang="en-US" sz="2499" spc="149">
                <a:solidFill>
                  <a:srgbClr val="000000"/>
                </a:solidFill>
                <a:latin typeface="DM Sans"/>
              </a:rPr>
              <a:t>: Legacy systems may not fully support SSD technology, requiring additional hardware or software upgrades for integration.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90387" y="-1524231"/>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504950" y="2926045"/>
            <a:ext cx="14705202" cy="1043312"/>
          </a:xfrm>
          <a:prstGeom prst="rect">
            <a:avLst/>
          </a:prstGeom>
        </p:spPr>
        <p:txBody>
          <a:bodyPr lIns="0" tIns="0" rIns="0" bIns="0" rtlCol="0" anchor="t">
            <a:spAutoFit/>
          </a:bodyPr>
          <a:lstStyle/>
          <a:p>
            <a:pPr algn="ctr">
              <a:lnSpc>
                <a:spcPts val="7760"/>
              </a:lnSpc>
            </a:pPr>
            <a:r>
              <a:rPr lang="en-US" sz="8000">
                <a:solidFill>
                  <a:srgbClr val="000000"/>
                </a:solidFill>
                <a:latin typeface="DM Sans Bold"/>
              </a:rPr>
              <a:t>Conclusion</a:t>
            </a:r>
          </a:p>
        </p:txBody>
      </p:sp>
      <p:sp>
        <p:nvSpPr>
          <p:cNvPr id="5" name="TextBox 5"/>
          <p:cNvSpPr txBox="1"/>
          <p:nvPr/>
        </p:nvSpPr>
        <p:spPr>
          <a:xfrm>
            <a:off x="1504950" y="4912332"/>
            <a:ext cx="14234936" cy="1290610"/>
          </a:xfrm>
          <a:prstGeom prst="rect">
            <a:avLst/>
          </a:prstGeom>
        </p:spPr>
        <p:txBody>
          <a:bodyPr lIns="0" tIns="0" rIns="0" bIns="0" rtlCol="0" anchor="t">
            <a:spAutoFit/>
          </a:bodyPr>
          <a:lstStyle/>
          <a:p>
            <a:pPr>
              <a:lnSpc>
                <a:spcPts val="3374"/>
              </a:lnSpc>
            </a:pPr>
            <a:r>
              <a:rPr lang="en-US" sz="2499" spc="149" dirty="0">
                <a:solidFill>
                  <a:srgbClr val="000000"/>
                </a:solidFill>
                <a:latin typeface="DM Sans Bold"/>
              </a:rPr>
              <a:t>Overall, AI holds immense potential to transform industries, improve efficiency, and enhance human capabilities. However, it also poses significant challenges and requires careful consideration of its ethical, social, and economic implications.</a:t>
            </a:r>
            <a:endParaRPr lang="en-US" sz="2499" spc="149" dirty="0">
              <a:solidFill>
                <a:srgbClr val="00000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502</Words>
  <Application>Microsoft Office PowerPoint</Application>
  <PresentationFormat>Custom</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Söhne</vt:lpstr>
      <vt:lpstr>DM Sans</vt:lpstr>
      <vt:lpstr>DM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IT</dc:title>
  <dc:creator>Cheneget</dc:creator>
  <cp:lastModifiedBy>Cheneget</cp:lastModifiedBy>
  <cp:revision>3</cp:revision>
  <dcterms:created xsi:type="dcterms:W3CDTF">2006-08-16T00:00:00Z</dcterms:created>
  <dcterms:modified xsi:type="dcterms:W3CDTF">2024-04-23T10:25:26Z</dcterms:modified>
  <dc:identifier>DAGBQibtf5c</dc:identifier>
</cp:coreProperties>
</file>