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43"/>
  </p:notesMasterIdLst>
  <p:sldIdLst>
    <p:sldId id="282" r:id="rId2"/>
    <p:sldId id="283" r:id="rId3"/>
    <p:sldId id="284" r:id="rId4"/>
    <p:sldId id="285" r:id="rId5"/>
    <p:sldId id="286" r:id="rId6"/>
    <p:sldId id="287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300" r:id="rId19"/>
    <p:sldId id="324" r:id="rId20"/>
    <p:sldId id="321" r:id="rId21"/>
    <p:sldId id="301" r:id="rId22"/>
    <p:sldId id="302" r:id="rId23"/>
    <p:sldId id="303" r:id="rId24"/>
    <p:sldId id="304" r:id="rId25"/>
    <p:sldId id="323" r:id="rId26"/>
    <p:sldId id="305" r:id="rId27"/>
    <p:sldId id="306" r:id="rId28"/>
    <p:sldId id="307" r:id="rId29"/>
    <p:sldId id="308" r:id="rId30"/>
    <p:sldId id="309" r:id="rId31"/>
    <p:sldId id="310" r:id="rId32"/>
    <p:sldId id="311" r:id="rId33"/>
    <p:sldId id="312" r:id="rId34"/>
    <p:sldId id="315" r:id="rId35"/>
    <p:sldId id="322" r:id="rId36"/>
    <p:sldId id="320" r:id="rId37"/>
    <p:sldId id="318" r:id="rId38"/>
    <p:sldId id="319" r:id="rId39"/>
    <p:sldId id="317" r:id="rId40"/>
    <p:sldId id="313" r:id="rId41"/>
    <p:sldId id="314" r:id="rId42"/>
  </p:sldIdLst>
  <p:sldSz cx="9144000" cy="6858000" type="screen4x3"/>
  <p:notesSz cx="6724650" cy="9926638"/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CCFF"/>
    <a:srgbClr val="FFFF99"/>
    <a:srgbClr val="CCFF99"/>
    <a:srgbClr val="FFCCFF"/>
    <a:srgbClr val="FFFF00"/>
    <a:srgbClr val="FF33CC"/>
    <a:srgbClr val="008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686" y="15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_rels/viewProps.xml.rels><?xml version="1.0" encoding="UTF-8" standalone="yes"?>
<Relationships xmlns="http://schemas.openxmlformats.org/package/2006/relationships"><Relationship Id="rId3" Type="http://schemas.openxmlformats.org/officeDocument/2006/relationships/slide" Target="slides/slide6.xml"/><Relationship Id="rId2" Type="http://schemas.openxmlformats.org/officeDocument/2006/relationships/slide" Target="slides/slide2.xml"/><Relationship Id="rId1" Type="http://schemas.openxmlformats.org/officeDocument/2006/relationships/slide" Target="slides/slide1.xml"/><Relationship Id="rId6" Type="http://schemas.openxmlformats.org/officeDocument/2006/relationships/slide" Target="slides/slide39.xml"/><Relationship Id="rId5" Type="http://schemas.openxmlformats.org/officeDocument/2006/relationships/slide" Target="slides/slide29.xml"/><Relationship Id="rId4" Type="http://schemas.openxmlformats.org/officeDocument/2006/relationships/slide" Target="slides/slide1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29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92538" y="0"/>
            <a:ext cx="2959100" cy="460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5988" y="768350"/>
            <a:ext cx="4919662" cy="36893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58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9638" y="4687888"/>
            <a:ext cx="4930775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58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51975"/>
            <a:ext cx="28829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58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92538" y="9451975"/>
            <a:ext cx="29591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0AB0A49-F9BC-427A-B071-77A2BDC1C6D3}" type="slidenum">
              <a:rPr lang="en-US" altLang="de-DE"/>
              <a:pPr>
                <a:defRPr/>
              </a:pPr>
              <a:t>‹#›</a:t>
            </a:fld>
            <a:endParaRPr lang="en-US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4C4953-ECD5-4067-8CD8-119BFCDF6532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346052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2C15AC-A5FE-4E55-8637-E7ECD7BAC336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2628367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457200"/>
            <a:ext cx="194310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57200"/>
            <a:ext cx="567690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001DB3-A96C-4DE6-A26B-A65634F8320F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019949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3BF614-EDE6-48E4-86C1-2194D23B12DB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222919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08501C-68B5-46CC-96E9-1D39F720BFFA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1501761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3810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810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072F0E-75BB-405A-91AD-CD5A357CD8E3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695111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DB9B62-0570-4DD5-8D5E-ED144FA0934B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55564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D47F0D-075A-477F-9B28-0651171BAA82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49237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810EC1-EC71-42F0-836A-B6F4A22D38A3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2178677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67CB4B-C626-4D54-A276-DA27483DD5BB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129801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241EDA-918F-43BA-A0D8-818872FB1619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</p:spTree>
    <p:extLst>
      <p:ext uri="{BB962C8B-B14F-4D97-AF65-F5344CB8AC3E}">
        <p14:creationId xmlns:p14="http://schemas.microsoft.com/office/powerpoint/2010/main" val="37998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457200"/>
            <a:ext cx="68580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Klicken Sie, um das Titelformat zu bearbeiten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7772400" cy="502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Klicken Sie, um die Formate des Vorlagentextes zu bearbeiten</a:t>
            </a:r>
          </a:p>
          <a:p>
            <a:pPr lvl="1"/>
            <a:r>
              <a:rPr lang="de-DE" altLang="en-US" smtClean="0"/>
              <a:t>Zweite Ebene</a:t>
            </a:r>
          </a:p>
          <a:p>
            <a:pPr lvl="2"/>
            <a:r>
              <a:rPr lang="de-DE" altLang="en-US" smtClean="0"/>
              <a:t>Dritte Ebene</a:t>
            </a:r>
          </a:p>
          <a:p>
            <a:pPr lvl="3"/>
            <a:r>
              <a:rPr lang="de-DE" altLang="en-US" smtClean="0"/>
              <a:t>Vierte Ebene</a:t>
            </a:r>
          </a:p>
          <a:p>
            <a:pPr lvl="4"/>
            <a:r>
              <a:rPr lang="de-DE" altLang="en-US" smtClean="0"/>
              <a:t>Fünfte Ebene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4008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00800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C4E4E02-CE72-49D4-8106-AD33C536AC51}" type="slidenum">
              <a:rPr lang="de-DE" altLang="de-DE"/>
              <a:pPr>
                <a:defRPr/>
              </a:pPr>
              <a:t>‹#›</a:t>
            </a:fld>
            <a:endParaRPr lang="de-DE" altLang="de-DE"/>
          </a:p>
        </p:txBody>
      </p:sp>
      <p:pic>
        <p:nvPicPr>
          <p:cNvPr id="1031" name="Picture 8" descr="SSW-Logo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588" y="533400"/>
            <a:ext cx="836612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accent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accent2"/>
          </a:solidFill>
          <a:latin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accent2"/>
          </a:solidFill>
          <a:latin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accent2"/>
          </a:solidFill>
          <a:latin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accent2"/>
          </a:solidFill>
          <a:latin typeface="Times New Roman" pitchFamily="18" charset="0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accent2"/>
          </a:solidFill>
          <a:latin typeface="Times New Roman" pitchFamily="18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accent2"/>
          </a:solidFill>
          <a:latin typeface="Times New Roman" pitchFamily="18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accent2"/>
          </a:solidFill>
          <a:latin typeface="Times New Roman" pitchFamily="18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200" i="1">
          <a:solidFill>
            <a:schemeClr val="accent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8CD0F69-8770-41CF-BB9C-F1C3E1C4045F}" type="slidenum">
              <a:rPr lang="de-DE" altLang="en-US" sz="140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de-DE" altLang="en-US" sz="1400" smtClean="0"/>
          </a:p>
        </p:txBody>
      </p:sp>
      <p:sp>
        <p:nvSpPr>
          <p:cNvPr id="3075" name="Rectangle 7"/>
          <p:cNvSpPr>
            <a:spLocks noChangeArrowheads="1"/>
          </p:cNvSpPr>
          <p:nvPr/>
        </p:nvSpPr>
        <p:spPr bwMode="auto">
          <a:xfrm>
            <a:off x="1143000" y="2489200"/>
            <a:ext cx="6731000" cy="4191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048000"/>
            <a:ext cx="6400800" cy="2209800"/>
          </a:xfrm>
        </p:spPr>
        <p:txBody>
          <a:bodyPr/>
          <a:lstStyle/>
          <a:p>
            <a:endParaRPr lang="de-DE" altLang="en-US" smtClean="0"/>
          </a:p>
          <a:p>
            <a:endParaRPr lang="de-DE" altLang="en-US" smtClean="0"/>
          </a:p>
        </p:txBody>
      </p:sp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722313" y="1835150"/>
            <a:ext cx="2503487" cy="284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381000" algn="l"/>
                <a:tab pos="952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381000" algn="l"/>
                <a:tab pos="9525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81000" algn="l"/>
                <a:tab pos="9525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81000" algn="l"/>
                <a:tab pos="952500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81000" algn="l"/>
                <a:tab pos="9525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81000" algn="l"/>
                <a:tab pos="9525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81000" algn="l"/>
                <a:tab pos="9525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81000" algn="l"/>
                <a:tab pos="9525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81000" algn="l"/>
                <a:tab pos="9525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3200">
                <a:solidFill>
                  <a:srgbClr val="FF0000"/>
                </a:solidFill>
              </a:rPr>
              <a:t>5.	Symbolliste</a:t>
            </a:r>
          </a:p>
          <a:p>
            <a:pPr>
              <a:spcBef>
                <a:spcPct val="40000"/>
              </a:spcBef>
              <a:buFontTx/>
              <a:buNone/>
            </a:pPr>
            <a:r>
              <a:rPr lang="de-AT" altLang="en-US">
                <a:solidFill>
                  <a:srgbClr val="FF0000"/>
                </a:solidFill>
              </a:rPr>
              <a:t>	5.1	Überblick</a:t>
            </a:r>
          </a:p>
          <a:p>
            <a:pPr>
              <a:buFontTx/>
              <a:buNone/>
            </a:pPr>
            <a:r>
              <a:rPr lang="de-AT" altLang="en-US"/>
              <a:t>	5.2	Objekte</a:t>
            </a:r>
          </a:p>
          <a:p>
            <a:pPr>
              <a:buFontTx/>
              <a:buNone/>
            </a:pPr>
            <a:r>
              <a:rPr lang="de-AT" altLang="en-US"/>
              <a:t>	5.3	Scopes</a:t>
            </a:r>
          </a:p>
          <a:p>
            <a:pPr>
              <a:buFontTx/>
              <a:buNone/>
            </a:pPr>
            <a:r>
              <a:rPr lang="de-AT" altLang="en-US"/>
              <a:t>	5.4	Typen</a:t>
            </a:r>
          </a:p>
          <a:p>
            <a:pPr>
              <a:buFontTx/>
              <a:buNone/>
            </a:pPr>
            <a:r>
              <a:rPr lang="de-AT" altLang="en-US"/>
              <a:t>	5.5	Universum</a:t>
            </a:r>
          </a:p>
        </p:txBody>
      </p:sp>
      <p:sp>
        <p:nvSpPr>
          <p:cNvPr id="3078" name="TextBox 5"/>
          <p:cNvSpPr txBox="1">
            <a:spLocks noChangeArrowheads="1"/>
          </p:cNvSpPr>
          <p:nvPr/>
        </p:nvSpPr>
        <p:spPr bwMode="auto">
          <a:xfrm>
            <a:off x="763588" y="6175375"/>
            <a:ext cx="48863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de-DE" sz="1400">
                <a:cs typeface="Times New Roman" panose="02020603050405020304" pitchFamily="18" charset="0"/>
              </a:rPr>
              <a:t>© 2023. This work is licensed under a CC BY-NC-SA 4.0 license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de-DE" sz="1400">
                <a:cs typeface="Times New Roman" panose="02020603050405020304" pitchFamily="18" charset="0"/>
              </a:rPr>
              <a:t>Hanspeter Mössenböck, Institut für Systemsoftware, JKU</a:t>
            </a:r>
          </a:p>
        </p:txBody>
      </p:sp>
      <p:pic>
        <p:nvPicPr>
          <p:cNvPr id="3079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0250" y="6223000"/>
            <a:ext cx="1227138" cy="42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90B34D-743E-4163-94AB-5B4E44EDF1D6}" type="slidenum">
              <a:rPr lang="de-DE" altLang="en-US" sz="1400" smtClean="0"/>
              <a:pPr>
                <a:spcBef>
                  <a:spcPct val="0"/>
                </a:spcBef>
                <a:buFontTx/>
                <a:buNone/>
              </a:pPr>
              <a:t>10</a:t>
            </a:fld>
            <a:endParaRPr lang="de-DE" altLang="en-US" sz="1400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smtClean="0"/>
              <a:t>Globale Variablen</a:t>
            </a:r>
          </a:p>
        </p:txBody>
      </p:sp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1103313" y="1990725"/>
            <a:ext cx="1263650" cy="136842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190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1905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905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90500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905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05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05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05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05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program Prog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	int </a:t>
            </a:r>
            <a:r>
              <a:rPr lang="de-AT" altLang="en-US" sz="1400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  <a:r>
              <a:rPr lang="de-AT" altLang="en-US" sz="1400">
                <a:latin typeface="Arial" panose="020B0604020202020204" pitchFamily="34" charset="0"/>
              </a:rPr>
              <a:t>, </a:t>
            </a:r>
            <a:r>
              <a:rPr lang="de-AT" altLang="en-US" sz="1400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de-AT" altLang="en-US" sz="1400">
                <a:latin typeface="Arial" panose="020B0604020202020204" pitchFamily="34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	char </a:t>
            </a:r>
            <a:r>
              <a:rPr lang="de-AT" altLang="en-US" sz="1400">
                <a:solidFill>
                  <a:srgbClr val="FF0000"/>
                </a:solidFill>
                <a:latin typeface="Arial" panose="020B0604020202020204" pitchFamily="34" charset="0"/>
              </a:rPr>
              <a:t>c</a:t>
            </a:r>
            <a:r>
              <a:rPr lang="de-AT" altLang="en-US" sz="1400">
                <a:latin typeface="Arial" panose="020B0604020202020204" pitchFamily="34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	Person </a:t>
            </a:r>
            <a:r>
              <a:rPr lang="de-AT" altLang="en-US" sz="1400">
                <a:solidFill>
                  <a:srgbClr val="FF0000"/>
                </a:solidFill>
                <a:latin typeface="Arial" panose="020B0604020202020204" pitchFamily="34" charset="0"/>
              </a:rPr>
              <a:t>p</a:t>
            </a:r>
            <a:r>
              <a:rPr lang="de-AT" altLang="en-US" sz="1400">
                <a:latin typeface="Arial" panose="020B0604020202020204" pitchFamily="34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	int </a:t>
            </a:r>
            <a:r>
              <a:rPr lang="de-AT" altLang="en-US" sz="1400">
                <a:solidFill>
                  <a:srgbClr val="FF0000"/>
                </a:solidFill>
                <a:latin typeface="Arial" panose="020B0604020202020204" pitchFamily="34" charset="0"/>
              </a:rPr>
              <a:t>x</a:t>
            </a:r>
            <a:r>
              <a:rPr lang="de-AT" altLang="en-US" sz="1400">
                <a:latin typeface="Arial" panose="020B0604020202020204" pitchFamily="34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{ ... }</a:t>
            </a:r>
          </a:p>
        </p:txBody>
      </p:sp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696913" y="1333500"/>
            <a:ext cx="6423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800" b="1"/>
              <a:t>Werden in der </a:t>
            </a:r>
            <a:r>
              <a:rPr lang="de-AT" altLang="en-US" sz="1800" b="1" i="1"/>
              <a:t>Global Data Area</a:t>
            </a:r>
            <a:r>
              <a:rPr lang="de-AT" altLang="en-US" sz="1800" b="1"/>
              <a:t> der MicroJava VM gespeichert</a:t>
            </a:r>
          </a:p>
        </p:txBody>
      </p:sp>
      <p:sp>
        <p:nvSpPr>
          <p:cNvPr id="12294" name="Rectangle 5"/>
          <p:cNvSpPr>
            <a:spLocks noChangeArrowheads="1"/>
          </p:cNvSpPr>
          <p:nvPr/>
        </p:nvSpPr>
        <p:spPr bwMode="auto">
          <a:xfrm>
            <a:off x="3594100" y="2209800"/>
            <a:ext cx="901700" cy="1160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12295" name="Text Box 6"/>
          <p:cNvSpPr txBox="1">
            <a:spLocks noChangeArrowheads="1"/>
          </p:cNvSpPr>
          <p:nvPr/>
        </p:nvSpPr>
        <p:spPr bwMode="auto">
          <a:xfrm>
            <a:off x="3287713" y="1890713"/>
            <a:ext cx="15922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600" i="1"/>
              <a:t>Gobal Data Area</a:t>
            </a:r>
          </a:p>
        </p:txBody>
      </p:sp>
      <p:sp>
        <p:nvSpPr>
          <p:cNvPr id="12296" name="Line 7"/>
          <p:cNvSpPr>
            <a:spLocks noChangeShapeType="1"/>
          </p:cNvSpPr>
          <p:nvPr/>
        </p:nvSpPr>
        <p:spPr bwMode="auto">
          <a:xfrm>
            <a:off x="3594100" y="243840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12297" name="Line 10"/>
          <p:cNvSpPr>
            <a:spLocks noChangeShapeType="1"/>
          </p:cNvSpPr>
          <p:nvPr/>
        </p:nvSpPr>
        <p:spPr bwMode="auto">
          <a:xfrm>
            <a:off x="4305300" y="243840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12298" name="Text Box 11"/>
          <p:cNvSpPr txBox="1">
            <a:spLocks noChangeArrowheads="1"/>
          </p:cNvSpPr>
          <p:nvPr/>
        </p:nvSpPr>
        <p:spPr bwMode="auto">
          <a:xfrm>
            <a:off x="3414713" y="2208213"/>
            <a:ext cx="984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2299" name="Text Box 12"/>
          <p:cNvSpPr txBox="1">
            <a:spLocks noChangeArrowheads="1"/>
          </p:cNvSpPr>
          <p:nvPr/>
        </p:nvSpPr>
        <p:spPr bwMode="auto">
          <a:xfrm>
            <a:off x="3986213" y="2208213"/>
            <a:ext cx="984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2300" name="Line 13"/>
          <p:cNvSpPr>
            <a:spLocks noChangeShapeType="1"/>
          </p:cNvSpPr>
          <p:nvPr/>
        </p:nvSpPr>
        <p:spPr bwMode="auto">
          <a:xfrm>
            <a:off x="3594100" y="266700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12301" name="Line 14"/>
          <p:cNvSpPr>
            <a:spLocks noChangeShapeType="1"/>
          </p:cNvSpPr>
          <p:nvPr/>
        </p:nvSpPr>
        <p:spPr bwMode="auto">
          <a:xfrm>
            <a:off x="4305300" y="266700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12302" name="Text Box 15"/>
          <p:cNvSpPr txBox="1">
            <a:spLocks noChangeArrowheads="1"/>
          </p:cNvSpPr>
          <p:nvPr/>
        </p:nvSpPr>
        <p:spPr bwMode="auto">
          <a:xfrm>
            <a:off x="3414713" y="2436813"/>
            <a:ext cx="984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2303" name="Text Box 16"/>
          <p:cNvSpPr txBox="1">
            <a:spLocks noChangeArrowheads="1"/>
          </p:cNvSpPr>
          <p:nvPr/>
        </p:nvSpPr>
        <p:spPr bwMode="auto">
          <a:xfrm>
            <a:off x="3986213" y="2436813"/>
            <a:ext cx="984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12304" name="Line 17"/>
          <p:cNvSpPr>
            <a:spLocks noChangeShapeType="1"/>
          </p:cNvSpPr>
          <p:nvPr/>
        </p:nvSpPr>
        <p:spPr bwMode="auto">
          <a:xfrm>
            <a:off x="3594100" y="289560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12305" name="Line 18"/>
          <p:cNvSpPr>
            <a:spLocks noChangeShapeType="1"/>
          </p:cNvSpPr>
          <p:nvPr/>
        </p:nvSpPr>
        <p:spPr bwMode="auto">
          <a:xfrm>
            <a:off x="4305300" y="289560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12306" name="Text Box 19"/>
          <p:cNvSpPr txBox="1">
            <a:spLocks noChangeArrowheads="1"/>
          </p:cNvSpPr>
          <p:nvPr/>
        </p:nvSpPr>
        <p:spPr bwMode="auto">
          <a:xfrm>
            <a:off x="3414713" y="2665413"/>
            <a:ext cx="984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2307" name="Text Box 20"/>
          <p:cNvSpPr txBox="1">
            <a:spLocks noChangeArrowheads="1"/>
          </p:cNvSpPr>
          <p:nvPr/>
        </p:nvSpPr>
        <p:spPr bwMode="auto">
          <a:xfrm>
            <a:off x="3986213" y="2665413"/>
            <a:ext cx="889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2308" name="Line 21"/>
          <p:cNvSpPr>
            <a:spLocks noChangeShapeType="1"/>
          </p:cNvSpPr>
          <p:nvPr/>
        </p:nvSpPr>
        <p:spPr bwMode="auto">
          <a:xfrm>
            <a:off x="3594100" y="312420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12309" name="Line 22"/>
          <p:cNvSpPr>
            <a:spLocks noChangeShapeType="1"/>
          </p:cNvSpPr>
          <p:nvPr/>
        </p:nvSpPr>
        <p:spPr bwMode="auto">
          <a:xfrm>
            <a:off x="4305300" y="312420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12310" name="Text Box 23"/>
          <p:cNvSpPr txBox="1">
            <a:spLocks noChangeArrowheads="1"/>
          </p:cNvSpPr>
          <p:nvPr/>
        </p:nvSpPr>
        <p:spPr bwMode="auto">
          <a:xfrm>
            <a:off x="3414713" y="2894013"/>
            <a:ext cx="984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2311" name="Text Box 24"/>
          <p:cNvSpPr txBox="1">
            <a:spLocks noChangeArrowheads="1"/>
          </p:cNvSpPr>
          <p:nvPr/>
        </p:nvSpPr>
        <p:spPr bwMode="auto">
          <a:xfrm>
            <a:off x="3986213" y="2894013"/>
            <a:ext cx="984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p</a:t>
            </a:r>
          </a:p>
        </p:txBody>
      </p:sp>
      <p:sp>
        <p:nvSpPr>
          <p:cNvPr id="12312" name="Text Box 27"/>
          <p:cNvSpPr txBox="1">
            <a:spLocks noChangeArrowheads="1"/>
          </p:cNvSpPr>
          <p:nvPr/>
        </p:nvSpPr>
        <p:spPr bwMode="auto">
          <a:xfrm>
            <a:off x="3414713" y="3122613"/>
            <a:ext cx="984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2313" name="Text Box 28"/>
          <p:cNvSpPr txBox="1">
            <a:spLocks noChangeArrowheads="1"/>
          </p:cNvSpPr>
          <p:nvPr/>
        </p:nvSpPr>
        <p:spPr bwMode="auto">
          <a:xfrm>
            <a:off x="3986213" y="3122613"/>
            <a:ext cx="889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2314" name="Line 35"/>
          <p:cNvSpPr>
            <a:spLocks noChangeShapeType="1"/>
          </p:cNvSpPr>
          <p:nvPr/>
        </p:nvSpPr>
        <p:spPr bwMode="auto">
          <a:xfrm>
            <a:off x="4241800" y="3022600"/>
            <a:ext cx="800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12315" name="Text Box 36"/>
          <p:cNvSpPr txBox="1">
            <a:spLocks noChangeArrowheads="1"/>
          </p:cNvSpPr>
          <p:nvPr/>
        </p:nvSpPr>
        <p:spPr bwMode="auto">
          <a:xfrm>
            <a:off x="785813" y="3817938"/>
            <a:ext cx="5762625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190500" indent="-1905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de-AT" altLang="en-US" sz="1600"/>
              <a:t>Jede Variable belegt in MicroJava 1 Wort (4 Bytes)</a:t>
            </a:r>
          </a:p>
          <a:p>
            <a:pPr>
              <a:spcBef>
                <a:spcPct val="0"/>
              </a:spcBef>
            </a:pPr>
            <a:r>
              <a:rPr lang="de-AT" altLang="en-US" sz="1600"/>
              <a:t>Adressen sind Wortnummern relativ zur Global Data Area</a:t>
            </a:r>
          </a:p>
          <a:p>
            <a:pPr>
              <a:spcBef>
                <a:spcPct val="0"/>
              </a:spcBef>
            </a:pPr>
            <a:r>
              <a:rPr lang="de-AT" altLang="en-US" sz="1600"/>
              <a:t>Adressen werden fortlaufend in Deklarationsreihenfolge vergeben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35B648-3002-4303-96EC-5854419195FB}" type="slidenum">
              <a:rPr lang="de-DE" altLang="en-US" sz="1400" smtClean="0"/>
              <a:pPr>
                <a:spcBef>
                  <a:spcPct val="0"/>
                </a:spcBef>
                <a:buFontTx/>
                <a:buNone/>
              </a:pPr>
              <a:t>11</a:t>
            </a:fld>
            <a:endParaRPr lang="de-DE" altLang="en-US" sz="1400" smtClean="0"/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smtClean="0"/>
              <a:t>Lokale Variablen</a:t>
            </a:r>
          </a:p>
        </p:txBody>
      </p:sp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1103313" y="2894013"/>
            <a:ext cx="1130300" cy="136842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190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1905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905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90500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905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05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05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05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05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void foo()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	int </a:t>
            </a:r>
            <a:r>
              <a:rPr lang="de-AT" altLang="en-US" sz="1400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  <a:r>
              <a:rPr lang="de-AT" altLang="en-US" sz="1400">
                <a:latin typeface="Arial" panose="020B0604020202020204" pitchFamily="34" charset="0"/>
              </a:rPr>
              <a:t>, </a:t>
            </a:r>
            <a:r>
              <a:rPr lang="de-AT" altLang="en-US" sz="1400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de-AT" altLang="en-US" sz="1400">
                <a:latin typeface="Arial" panose="020B0604020202020204" pitchFamily="34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	char </a:t>
            </a:r>
            <a:r>
              <a:rPr lang="de-AT" altLang="en-US" sz="1400">
                <a:solidFill>
                  <a:srgbClr val="FF0000"/>
                </a:solidFill>
                <a:latin typeface="Arial" panose="020B0604020202020204" pitchFamily="34" charset="0"/>
              </a:rPr>
              <a:t>c</a:t>
            </a:r>
            <a:r>
              <a:rPr lang="de-AT" altLang="en-US" sz="1400">
                <a:latin typeface="Arial" panose="020B0604020202020204" pitchFamily="34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	Person </a:t>
            </a:r>
            <a:r>
              <a:rPr lang="de-AT" altLang="en-US" sz="1400">
                <a:solidFill>
                  <a:srgbClr val="FF0000"/>
                </a:solidFill>
                <a:latin typeface="Arial" panose="020B0604020202020204" pitchFamily="34" charset="0"/>
              </a:rPr>
              <a:t>p</a:t>
            </a:r>
            <a:r>
              <a:rPr lang="de-AT" altLang="en-US" sz="1400">
                <a:latin typeface="Arial" panose="020B0604020202020204" pitchFamily="34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	int </a:t>
            </a:r>
            <a:r>
              <a:rPr lang="de-AT" altLang="en-US" sz="1400">
                <a:solidFill>
                  <a:srgbClr val="FF0000"/>
                </a:solidFill>
                <a:latin typeface="Arial" panose="020B0604020202020204" pitchFamily="34" charset="0"/>
              </a:rPr>
              <a:t>x</a:t>
            </a:r>
            <a:r>
              <a:rPr lang="de-AT" altLang="en-US" sz="1400">
                <a:latin typeface="Arial" panose="020B0604020202020204" pitchFamily="34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{ ... }</a:t>
            </a:r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696913" y="1333500"/>
            <a:ext cx="780794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800" b="1"/>
              <a:t>Werden in einem "Aktivierungssatz" </a:t>
            </a:r>
            <a:r>
              <a:rPr lang="de-AT" altLang="en-US" sz="1800" b="1" smtClean="0"/>
              <a:t>(Frame) am </a:t>
            </a:r>
            <a:r>
              <a:rPr lang="de-AT" altLang="en-US" sz="1800" b="1"/>
              <a:t>Methodenkeller gespeichert</a:t>
            </a:r>
          </a:p>
        </p:txBody>
      </p:sp>
      <p:sp>
        <p:nvSpPr>
          <p:cNvPr id="13318" name="Rectangle 5"/>
          <p:cNvSpPr>
            <a:spLocks noChangeArrowheads="1"/>
          </p:cNvSpPr>
          <p:nvPr/>
        </p:nvSpPr>
        <p:spPr bwMode="auto">
          <a:xfrm>
            <a:off x="3937000" y="3263900"/>
            <a:ext cx="901700" cy="11557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13319" name="Text Box 6"/>
          <p:cNvSpPr txBox="1">
            <a:spLocks noChangeArrowheads="1"/>
          </p:cNvSpPr>
          <p:nvPr/>
        </p:nvSpPr>
        <p:spPr bwMode="auto">
          <a:xfrm>
            <a:off x="4049713" y="1814513"/>
            <a:ext cx="6223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600" i="1"/>
              <a:t>Stack</a:t>
            </a:r>
          </a:p>
        </p:txBody>
      </p:sp>
      <p:sp>
        <p:nvSpPr>
          <p:cNvPr id="13320" name="Line 7"/>
          <p:cNvSpPr>
            <a:spLocks noChangeShapeType="1"/>
          </p:cNvSpPr>
          <p:nvPr/>
        </p:nvSpPr>
        <p:spPr bwMode="auto">
          <a:xfrm>
            <a:off x="3937000" y="349250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13321" name="Line 8"/>
          <p:cNvSpPr>
            <a:spLocks noChangeShapeType="1"/>
          </p:cNvSpPr>
          <p:nvPr/>
        </p:nvSpPr>
        <p:spPr bwMode="auto">
          <a:xfrm>
            <a:off x="4648200" y="349250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13322" name="Text Box 9"/>
          <p:cNvSpPr txBox="1">
            <a:spLocks noChangeArrowheads="1"/>
          </p:cNvSpPr>
          <p:nvPr/>
        </p:nvSpPr>
        <p:spPr bwMode="auto">
          <a:xfrm>
            <a:off x="3757613" y="3262313"/>
            <a:ext cx="984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13323" name="Text Box 10"/>
          <p:cNvSpPr txBox="1">
            <a:spLocks noChangeArrowheads="1"/>
          </p:cNvSpPr>
          <p:nvPr/>
        </p:nvSpPr>
        <p:spPr bwMode="auto">
          <a:xfrm>
            <a:off x="4329113" y="3262313"/>
            <a:ext cx="984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a</a:t>
            </a:r>
          </a:p>
        </p:txBody>
      </p:sp>
      <p:sp>
        <p:nvSpPr>
          <p:cNvPr id="13324" name="Line 11"/>
          <p:cNvSpPr>
            <a:spLocks noChangeShapeType="1"/>
          </p:cNvSpPr>
          <p:nvPr/>
        </p:nvSpPr>
        <p:spPr bwMode="auto">
          <a:xfrm>
            <a:off x="3937000" y="372110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13325" name="Line 12"/>
          <p:cNvSpPr>
            <a:spLocks noChangeShapeType="1"/>
          </p:cNvSpPr>
          <p:nvPr/>
        </p:nvSpPr>
        <p:spPr bwMode="auto">
          <a:xfrm>
            <a:off x="4648200" y="372110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13326" name="Text Box 13"/>
          <p:cNvSpPr txBox="1">
            <a:spLocks noChangeArrowheads="1"/>
          </p:cNvSpPr>
          <p:nvPr/>
        </p:nvSpPr>
        <p:spPr bwMode="auto">
          <a:xfrm>
            <a:off x="3757613" y="3490913"/>
            <a:ext cx="984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3327" name="Text Box 14"/>
          <p:cNvSpPr txBox="1">
            <a:spLocks noChangeArrowheads="1"/>
          </p:cNvSpPr>
          <p:nvPr/>
        </p:nvSpPr>
        <p:spPr bwMode="auto">
          <a:xfrm>
            <a:off x="4329113" y="3490913"/>
            <a:ext cx="984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b</a:t>
            </a:r>
          </a:p>
        </p:txBody>
      </p:sp>
      <p:sp>
        <p:nvSpPr>
          <p:cNvPr id="13328" name="Line 15"/>
          <p:cNvSpPr>
            <a:spLocks noChangeShapeType="1"/>
          </p:cNvSpPr>
          <p:nvPr/>
        </p:nvSpPr>
        <p:spPr bwMode="auto">
          <a:xfrm>
            <a:off x="3937000" y="394970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13329" name="Line 16"/>
          <p:cNvSpPr>
            <a:spLocks noChangeShapeType="1"/>
          </p:cNvSpPr>
          <p:nvPr/>
        </p:nvSpPr>
        <p:spPr bwMode="auto">
          <a:xfrm>
            <a:off x="4648200" y="394970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13330" name="Text Box 17"/>
          <p:cNvSpPr txBox="1">
            <a:spLocks noChangeArrowheads="1"/>
          </p:cNvSpPr>
          <p:nvPr/>
        </p:nvSpPr>
        <p:spPr bwMode="auto">
          <a:xfrm>
            <a:off x="3757613" y="3719513"/>
            <a:ext cx="984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13331" name="Text Box 18"/>
          <p:cNvSpPr txBox="1">
            <a:spLocks noChangeArrowheads="1"/>
          </p:cNvSpPr>
          <p:nvPr/>
        </p:nvSpPr>
        <p:spPr bwMode="auto">
          <a:xfrm>
            <a:off x="4329113" y="3719513"/>
            <a:ext cx="889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c</a:t>
            </a:r>
          </a:p>
        </p:txBody>
      </p:sp>
      <p:sp>
        <p:nvSpPr>
          <p:cNvPr id="13332" name="Line 19"/>
          <p:cNvSpPr>
            <a:spLocks noChangeShapeType="1"/>
          </p:cNvSpPr>
          <p:nvPr/>
        </p:nvSpPr>
        <p:spPr bwMode="auto">
          <a:xfrm>
            <a:off x="3937000" y="417830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13333" name="Line 20"/>
          <p:cNvSpPr>
            <a:spLocks noChangeShapeType="1"/>
          </p:cNvSpPr>
          <p:nvPr/>
        </p:nvSpPr>
        <p:spPr bwMode="auto">
          <a:xfrm>
            <a:off x="4648200" y="4178300"/>
            <a:ext cx="190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13334" name="Text Box 21"/>
          <p:cNvSpPr txBox="1">
            <a:spLocks noChangeArrowheads="1"/>
          </p:cNvSpPr>
          <p:nvPr/>
        </p:nvSpPr>
        <p:spPr bwMode="auto">
          <a:xfrm>
            <a:off x="3757613" y="3948113"/>
            <a:ext cx="984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13335" name="Text Box 22"/>
          <p:cNvSpPr txBox="1">
            <a:spLocks noChangeArrowheads="1"/>
          </p:cNvSpPr>
          <p:nvPr/>
        </p:nvSpPr>
        <p:spPr bwMode="auto">
          <a:xfrm>
            <a:off x="4329113" y="3948113"/>
            <a:ext cx="984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p</a:t>
            </a:r>
          </a:p>
        </p:txBody>
      </p:sp>
      <p:sp>
        <p:nvSpPr>
          <p:cNvPr id="13336" name="Text Box 25"/>
          <p:cNvSpPr txBox="1">
            <a:spLocks noChangeArrowheads="1"/>
          </p:cNvSpPr>
          <p:nvPr/>
        </p:nvSpPr>
        <p:spPr bwMode="auto">
          <a:xfrm>
            <a:off x="3757613" y="4176713"/>
            <a:ext cx="984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13337" name="Text Box 26"/>
          <p:cNvSpPr txBox="1">
            <a:spLocks noChangeArrowheads="1"/>
          </p:cNvSpPr>
          <p:nvPr/>
        </p:nvSpPr>
        <p:spPr bwMode="auto">
          <a:xfrm>
            <a:off x="4329113" y="4176713"/>
            <a:ext cx="889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13338" name="Text Box 32"/>
          <p:cNvSpPr txBox="1">
            <a:spLocks noChangeArrowheads="1"/>
          </p:cNvSpPr>
          <p:nvPr/>
        </p:nvSpPr>
        <p:spPr bwMode="auto">
          <a:xfrm>
            <a:off x="785813" y="5116513"/>
            <a:ext cx="5762625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190500" indent="-1905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de-AT" altLang="en-US" sz="1600"/>
              <a:t>Jede Variable belegt 1 Wort (4 Bytes)</a:t>
            </a:r>
          </a:p>
          <a:p>
            <a:pPr>
              <a:spcBef>
                <a:spcPct val="0"/>
              </a:spcBef>
            </a:pPr>
            <a:r>
              <a:rPr lang="de-AT" altLang="en-US" sz="1600"/>
              <a:t>Adressen sind Wortnummern relativ zum </a:t>
            </a:r>
            <a:r>
              <a:rPr lang="de-AT" altLang="en-US" sz="1600" i="1"/>
              <a:t>frame pointer</a:t>
            </a:r>
          </a:p>
          <a:p>
            <a:pPr>
              <a:spcBef>
                <a:spcPct val="0"/>
              </a:spcBef>
            </a:pPr>
            <a:r>
              <a:rPr lang="de-AT" altLang="en-US" sz="1600"/>
              <a:t>Adressen werden fortlaufend in Deklarationsreihenfolge vergeben</a:t>
            </a:r>
          </a:p>
        </p:txBody>
      </p:sp>
      <p:sp>
        <p:nvSpPr>
          <p:cNvPr id="13339" name="Line 33"/>
          <p:cNvSpPr>
            <a:spLocks noChangeShapeType="1"/>
          </p:cNvSpPr>
          <p:nvPr/>
        </p:nvSpPr>
        <p:spPr bwMode="auto">
          <a:xfrm>
            <a:off x="3937000" y="3060700"/>
            <a:ext cx="0" cy="156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13340" name="Line 34"/>
          <p:cNvSpPr>
            <a:spLocks noChangeShapeType="1"/>
          </p:cNvSpPr>
          <p:nvPr/>
        </p:nvSpPr>
        <p:spPr bwMode="auto">
          <a:xfrm>
            <a:off x="4838700" y="3060700"/>
            <a:ext cx="0" cy="156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13341" name="Line 35"/>
          <p:cNvSpPr>
            <a:spLocks noChangeShapeType="1"/>
          </p:cNvSpPr>
          <p:nvPr/>
        </p:nvSpPr>
        <p:spPr bwMode="auto">
          <a:xfrm>
            <a:off x="3683000" y="3276600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13342" name="Text Box 36"/>
          <p:cNvSpPr txBox="1">
            <a:spLocks noChangeArrowheads="1"/>
          </p:cNvSpPr>
          <p:nvPr/>
        </p:nvSpPr>
        <p:spPr bwMode="auto">
          <a:xfrm>
            <a:off x="2411413" y="3084513"/>
            <a:ext cx="12954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600" i="1"/>
              <a:t>frame pointer</a:t>
            </a:r>
          </a:p>
        </p:txBody>
      </p:sp>
      <p:sp>
        <p:nvSpPr>
          <p:cNvPr id="13343" name="Line 37"/>
          <p:cNvSpPr>
            <a:spLocks noChangeShapeType="1"/>
          </p:cNvSpPr>
          <p:nvPr/>
        </p:nvSpPr>
        <p:spPr bwMode="auto">
          <a:xfrm>
            <a:off x="3683000" y="4419600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13344" name="Text Box 38"/>
          <p:cNvSpPr txBox="1">
            <a:spLocks noChangeArrowheads="1"/>
          </p:cNvSpPr>
          <p:nvPr/>
        </p:nvSpPr>
        <p:spPr bwMode="auto">
          <a:xfrm>
            <a:off x="2411413" y="4227513"/>
            <a:ext cx="12398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600" i="1"/>
              <a:t>stack pointer</a:t>
            </a:r>
          </a:p>
        </p:txBody>
      </p:sp>
      <p:sp>
        <p:nvSpPr>
          <p:cNvPr id="13345" name="AutoShape 39"/>
          <p:cNvSpPr>
            <a:spLocks/>
          </p:cNvSpPr>
          <p:nvPr/>
        </p:nvSpPr>
        <p:spPr bwMode="auto">
          <a:xfrm>
            <a:off x="4902200" y="3302000"/>
            <a:ext cx="88900" cy="1117600"/>
          </a:xfrm>
          <a:prstGeom prst="rightBrace">
            <a:avLst>
              <a:gd name="adj1" fmla="val 10476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13346" name="Text Box 40"/>
          <p:cNvSpPr txBox="1">
            <a:spLocks noChangeArrowheads="1"/>
          </p:cNvSpPr>
          <p:nvPr/>
        </p:nvSpPr>
        <p:spPr bwMode="auto">
          <a:xfrm>
            <a:off x="5103813" y="3554413"/>
            <a:ext cx="26955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600"/>
              <a:t>Aktivierungssatz (</a:t>
            </a:r>
            <a:r>
              <a:rPr lang="de-AT" altLang="en-US" sz="1600" i="1"/>
              <a:t>stack frame</a:t>
            </a:r>
            <a:r>
              <a:rPr lang="de-AT" altLang="en-US" sz="1600"/>
              <a:t>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600"/>
              <a:t>der laufenden Methode</a:t>
            </a:r>
          </a:p>
        </p:txBody>
      </p:sp>
      <p:sp>
        <p:nvSpPr>
          <p:cNvPr id="13347" name="AutoShape 42"/>
          <p:cNvSpPr>
            <a:spLocks/>
          </p:cNvSpPr>
          <p:nvPr/>
        </p:nvSpPr>
        <p:spPr bwMode="auto">
          <a:xfrm>
            <a:off x="4876800" y="2908300"/>
            <a:ext cx="101600" cy="355600"/>
          </a:xfrm>
          <a:prstGeom prst="righ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13348" name="Text Box 43"/>
          <p:cNvSpPr txBox="1">
            <a:spLocks noChangeArrowheads="1"/>
          </p:cNvSpPr>
          <p:nvPr/>
        </p:nvSpPr>
        <p:spPr bwMode="auto">
          <a:xfrm>
            <a:off x="5091113" y="2919413"/>
            <a:ext cx="247808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600"/>
              <a:t>Aktivierungssatz des Rufers</a:t>
            </a:r>
          </a:p>
        </p:txBody>
      </p:sp>
      <p:sp>
        <p:nvSpPr>
          <p:cNvPr id="13349" name="Rectangle 44"/>
          <p:cNvSpPr>
            <a:spLocks noChangeArrowheads="1"/>
          </p:cNvSpPr>
          <p:nvPr/>
        </p:nvSpPr>
        <p:spPr bwMode="auto">
          <a:xfrm>
            <a:off x="3937000" y="2882900"/>
            <a:ext cx="901700" cy="3810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13350" name="Rectangle 45"/>
          <p:cNvSpPr>
            <a:spLocks noChangeArrowheads="1"/>
          </p:cNvSpPr>
          <p:nvPr/>
        </p:nvSpPr>
        <p:spPr bwMode="auto">
          <a:xfrm>
            <a:off x="3937000" y="2501900"/>
            <a:ext cx="901700" cy="381000"/>
          </a:xfrm>
          <a:prstGeom prst="rect">
            <a:avLst/>
          </a:prstGeom>
          <a:solidFill>
            <a:srgbClr val="FF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13351" name="Rectangle 46"/>
          <p:cNvSpPr>
            <a:spLocks noChangeArrowheads="1"/>
          </p:cNvSpPr>
          <p:nvPr/>
        </p:nvSpPr>
        <p:spPr bwMode="auto">
          <a:xfrm>
            <a:off x="3937000" y="2120900"/>
            <a:ext cx="9017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13352" name="AutoShape 47"/>
          <p:cNvSpPr>
            <a:spLocks/>
          </p:cNvSpPr>
          <p:nvPr/>
        </p:nvSpPr>
        <p:spPr bwMode="auto">
          <a:xfrm>
            <a:off x="4876800" y="2501900"/>
            <a:ext cx="101600" cy="355600"/>
          </a:xfrm>
          <a:prstGeom prst="rightBrace">
            <a:avLst>
              <a:gd name="adj1" fmla="val 29167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13353" name="Text Box 48"/>
          <p:cNvSpPr txBox="1">
            <a:spLocks noChangeArrowheads="1"/>
          </p:cNvSpPr>
          <p:nvPr/>
        </p:nvSpPr>
        <p:spPr bwMode="auto">
          <a:xfrm>
            <a:off x="5091113" y="2513013"/>
            <a:ext cx="33940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600"/>
              <a:t>Aktivierungssatz des Rufers des Rufers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BD1FFCC-025F-4EBF-A566-98C025BF68FF}" type="slidenum">
              <a:rPr lang="de-DE" altLang="en-US" sz="1400" smtClean="0"/>
              <a:pPr>
                <a:spcBef>
                  <a:spcPct val="0"/>
                </a:spcBef>
                <a:buFontTx/>
                <a:buNone/>
              </a:pPr>
              <a:t>12</a:t>
            </a:fld>
            <a:endParaRPr lang="de-DE" altLang="en-US" sz="1400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smtClean="0"/>
              <a:t>Eintragen von Namen in die Symbolliste</a:t>
            </a:r>
          </a:p>
        </p:txBody>
      </p:sp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709613" y="1308100"/>
            <a:ext cx="57308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800" b="1"/>
              <a:t>Bei jeder Deklaration wird folgende Methode aufgerufen</a:t>
            </a:r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1128713" y="1928813"/>
            <a:ext cx="3248025" cy="3048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Obj obj = Tab.</a:t>
            </a:r>
            <a:r>
              <a:rPr lang="de-AT" altLang="en-US" sz="1400" b="1">
                <a:latin typeface="Arial" panose="020B0604020202020204" pitchFamily="34" charset="0"/>
              </a:rPr>
              <a:t>insert</a:t>
            </a:r>
            <a:r>
              <a:rPr lang="de-AT" altLang="en-US" sz="1400">
                <a:latin typeface="Arial" panose="020B0604020202020204" pitchFamily="34" charset="0"/>
              </a:rPr>
              <a:t>(kind, name, type);</a:t>
            </a:r>
          </a:p>
        </p:txBody>
      </p:sp>
      <p:sp>
        <p:nvSpPr>
          <p:cNvPr id="305157" name="Text Box 5"/>
          <p:cNvSpPr txBox="1">
            <a:spLocks noChangeArrowheads="1"/>
          </p:cNvSpPr>
          <p:nvPr/>
        </p:nvSpPr>
        <p:spPr bwMode="auto">
          <a:xfrm>
            <a:off x="1077913" y="2474913"/>
            <a:ext cx="5830887" cy="155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190500" indent="-1905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de-AT" altLang="en-US" sz="1600"/>
              <a:t>erzeugt neuen Objektknoten mit </a:t>
            </a:r>
            <a:r>
              <a:rPr lang="de-AT" altLang="en-US" sz="1600" i="1"/>
              <a:t>kind</a:t>
            </a:r>
            <a:r>
              <a:rPr lang="de-AT" altLang="en-US" sz="1600"/>
              <a:t>, </a:t>
            </a:r>
            <a:r>
              <a:rPr lang="de-AT" altLang="en-US" sz="1600" i="1"/>
              <a:t>name</a:t>
            </a:r>
            <a:r>
              <a:rPr lang="de-AT" altLang="en-US" sz="1600"/>
              <a:t>, </a:t>
            </a:r>
            <a:r>
              <a:rPr lang="de-AT" altLang="en-US" sz="1600" i="1"/>
              <a:t>type</a:t>
            </a:r>
          </a:p>
          <a:p>
            <a:pPr>
              <a:spcBef>
                <a:spcPct val="0"/>
              </a:spcBef>
            </a:pPr>
            <a:r>
              <a:rPr lang="de-AT" altLang="en-US" sz="1600"/>
              <a:t>prüft, ob </a:t>
            </a:r>
            <a:r>
              <a:rPr lang="de-AT" altLang="en-US" sz="1600" i="1"/>
              <a:t>name</a:t>
            </a:r>
            <a:r>
              <a:rPr lang="de-AT" altLang="en-US" sz="1600"/>
              <a:t> bereits deklariert ist (wenn ja, Fehlermeldung)</a:t>
            </a:r>
          </a:p>
          <a:p>
            <a:pPr>
              <a:spcBef>
                <a:spcPct val="0"/>
              </a:spcBef>
            </a:pPr>
            <a:r>
              <a:rPr lang="de-AT" altLang="en-US" sz="1600"/>
              <a:t>vergibt fortlaufende Adressen für Variablen und Felder</a:t>
            </a:r>
          </a:p>
          <a:p>
            <a:pPr>
              <a:spcBef>
                <a:spcPct val="0"/>
              </a:spcBef>
            </a:pPr>
            <a:r>
              <a:rPr lang="de-AT" altLang="en-US" sz="1600"/>
              <a:t>trägt bei Variablen die Deklarationsstufe ein (0 = global, 1 = lokal)</a:t>
            </a:r>
          </a:p>
          <a:p>
            <a:pPr>
              <a:spcBef>
                <a:spcPct val="0"/>
              </a:spcBef>
            </a:pPr>
            <a:r>
              <a:rPr lang="de-AT" altLang="en-US" sz="1600"/>
              <a:t>hängt den neuen Knoten ans Ende der Symbolliste</a:t>
            </a:r>
          </a:p>
          <a:p>
            <a:pPr>
              <a:spcBef>
                <a:spcPct val="0"/>
              </a:spcBef>
            </a:pPr>
            <a:r>
              <a:rPr lang="de-AT" altLang="en-US" sz="1600"/>
              <a:t>gibt den neuen Knoten als Funktionswert zurück</a:t>
            </a:r>
          </a:p>
        </p:txBody>
      </p:sp>
      <p:grpSp>
        <p:nvGrpSpPr>
          <p:cNvPr id="305160" name="Group 8"/>
          <p:cNvGrpSpPr>
            <a:grpSpLocks/>
          </p:cNvGrpSpPr>
          <p:nvPr/>
        </p:nvGrpSpPr>
        <p:grpSpPr bwMode="auto">
          <a:xfrm>
            <a:off x="709613" y="4305300"/>
            <a:ext cx="5351462" cy="1868488"/>
            <a:chOff x="447" y="2712"/>
            <a:chExt cx="3371" cy="1177"/>
          </a:xfrm>
        </p:grpSpPr>
        <p:sp>
          <p:nvSpPr>
            <p:cNvPr id="14344" name="Text Box 6"/>
            <p:cNvSpPr txBox="1">
              <a:spLocks noChangeArrowheads="1"/>
            </p:cNvSpPr>
            <p:nvPr/>
          </p:nvSpPr>
          <p:spPr bwMode="auto">
            <a:xfrm>
              <a:off x="447" y="2712"/>
              <a:ext cx="227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800" b="1"/>
                <a:t>Beispiel für den Aufruf von </a:t>
              </a:r>
              <a:r>
                <a:rPr lang="de-AT" altLang="en-US" sz="1800" b="1" i="1"/>
                <a:t>insert()</a:t>
              </a:r>
            </a:p>
          </p:txBody>
        </p:sp>
        <p:sp>
          <p:nvSpPr>
            <p:cNvPr id="14345" name="Text Box 7"/>
            <p:cNvSpPr txBox="1">
              <a:spLocks noChangeArrowheads="1"/>
            </p:cNvSpPr>
            <p:nvPr/>
          </p:nvSpPr>
          <p:spPr bwMode="auto">
            <a:xfrm>
              <a:off x="711" y="3015"/>
              <a:ext cx="3107" cy="87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190500" algn="l"/>
                  <a:tab pos="1905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190500" algn="l"/>
                  <a:tab pos="1905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190500" algn="l"/>
                  <a:tab pos="19050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190500" algn="l"/>
                  <a:tab pos="1905000" algn="l"/>
                </a:tabLs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190500" algn="l"/>
                  <a:tab pos="1905000" algn="l"/>
                </a:tabLs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90500" algn="l"/>
                  <a:tab pos="1905000" algn="l"/>
                </a:tabLs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90500" algn="l"/>
                  <a:tab pos="1905000" algn="l"/>
                </a:tabLs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90500" algn="l"/>
                  <a:tab pos="1905000" algn="l"/>
                </a:tabLs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90500" algn="l"/>
                  <a:tab pos="1905000" algn="l"/>
                </a:tabLs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400" b="1">
                  <a:latin typeface="Arial" panose="020B0604020202020204" pitchFamily="34" charset="0"/>
                </a:rPr>
                <a:t>VarDecl	</a:t>
              </a:r>
              <a:r>
                <a:rPr lang="de-AT" altLang="en-US" sz="1400">
                  <a:latin typeface="Arial" panose="020B0604020202020204" pitchFamily="34" charset="0"/>
                </a:rPr>
                <a:t>(. Struct type; String name; .)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400">
                  <a:latin typeface="Arial" panose="020B0604020202020204" pitchFamily="34" charset="0"/>
                </a:rPr>
                <a:t>=	Type</a:t>
              </a:r>
              <a:r>
                <a:rPr lang="de-AT" altLang="en-US" sz="1400">
                  <a:solidFill>
                    <a:srgbClr val="0070C0"/>
                  </a:solidFill>
                  <a:latin typeface="Arial" panose="020B0604020202020204" pitchFamily="34" charset="0"/>
                </a:rPr>
                <a:t>&lt;</a:t>
              </a:r>
              <a:r>
                <a:rPr lang="de-AT" altLang="en-US" sz="1400">
                  <a:solidFill>
                    <a:srgbClr val="0070C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</a:t>
              </a:r>
              <a:r>
                <a:rPr lang="de-AT" altLang="en-US" sz="1400">
                  <a:solidFill>
                    <a:srgbClr val="0070C0"/>
                  </a:solidFill>
                  <a:latin typeface="Arial" panose="020B0604020202020204" pitchFamily="34" charset="0"/>
                </a:rPr>
                <a:t>type&gt;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400">
                  <a:latin typeface="Arial" panose="020B0604020202020204" pitchFamily="34" charset="0"/>
                </a:rPr>
                <a:t>	ident</a:t>
              </a:r>
              <a:r>
                <a:rPr lang="de-AT" altLang="en-US" sz="1400">
                  <a:solidFill>
                    <a:srgbClr val="0070C0"/>
                  </a:solidFill>
                  <a:latin typeface="Arial" panose="020B0604020202020204" pitchFamily="34" charset="0"/>
                </a:rPr>
                <a:t>&lt;</a:t>
              </a:r>
              <a:r>
                <a:rPr lang="de-AT" altLang="en-US" sz="1400">
                  <a:solidFill>
                    <a:srgbClr val="0070C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</a:t>
              </a:r>
              <a:r>
                <a:rPr lang="de-AT" altLang="en-US" sz="1400">
                  <a:solidFill>
                    <a:srgbClr val="0070C0"/>
                  </a:solidFill>
                  <a:latin typeface="Arial" panose="020B0604020202020204" pitchFamily="34" charset="0"/>
                </a:rPr>
                <a:t>name&gt;</a:t>
              </a:r>
              <a:r>
                <a:rPr lang="de-AT" altLang="en-US" sz="1400">
                  <a:latin typeface="Arial" panose="020B0604020202020204" pitchFamily="34" charset="0"/>
                </a:rPr>
                <a:t>	(. </a:t>
              </a:r>
              <a:r>
                <a:rPr lang="de-AT" altLang="en-US" sz="1400">
                  <a:solidFill>
                    <a:srgbClr val="FF0000"/>
                  </a:solidFill>
                  <a:latin typeface="Arial" panose="020B0604020202020204" pitchFamily="34" charset="0"/>
                </a:rPr>
                <a:t>Tab.insert(Obj.Var, name, type);</a:t>
              </a:r>
              <a:r>
                <a:rPr lang="de-AT" altLang="en-US" sz="1400">
                  <a:latin typeface="Arial" panose="020B0604020202020204" pitchFamily="34" charset="0"/>
                </a:rPr>
                <a:t> .)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400">
                  <a:latin typeface="Arial" panose="020B0604020202020204" pitchFamily="34" charset="0"/>
                </a:rPr>
                <a:t>	{ "," ident</a:t>
              </a:r>
              <a:r>
                <a:rPr lang="de-AT" altLang="en-US" sz="1400">
                  <a:solidFill>
                    <a:srgbClr val="0070C0"/>
                  </a:solidFill>
                  <a:latin typeface="Arial" panose="020B0604020202020204" pitchFamily="34" charset="0"/>
                </a:rPr>
                <a:t>&lt;</a:t>
              </a:r>
              <a:r>
                <a:rPr lang="de-AT" altLang="en-US" sz="1400">
                  <a:solidFill>
                    <a:srgbClr val="0070C0"/>
                  </a:solidFill>
                  <a:latin typeface="Arial" panose="020B0604020202020204" pitchFamily="34" charset="0"/>
                  <a:sym typeface="Symbol" panose="05050102010706020507" pitchFamily="18" charset="2"/>
                </a:rPr>
                <a:t></a:t>
              </a:r>
              <a:r>
                <a:rPr lang="de-AT" altLang="en-US" sz="1400">
                  <a:solidFill>
                    <a:srgbClr val="0070C0"/>
                  </a:solidFill>
                  <a:latin typeface="Arial" panose="020B0604020202020204" pitchFamily="34" charset="0"/>
                </a:rPr>
                <a:t>name&gt;</a:t>
              </a:r>
              <a:r>
                <a:rPr lang="de-AT" altLang="en-US" sz="1400">
                  <a:latin typeface="Arial" panose="020B0604020202020204" pitchFamily="34" charset="0"/>
                </a:rPr>
                <a:t>	(. </a:t>
              </a:r>
              <a:r>
                <a:rPr lang="de-AT" altLang="en-US" sz="1400">
                  <a:solidFill>
                    <a:srgbClr val="FF0000"/>
                  </a:solidFill>
                  <a:latin typeface="Arial" panose="020B0604020202020204" pitchFamily="34" charset="0"/>
                </a:rPr>
                <a:t>Tab.insert(Obj.Var, name, type);</a:t>
              </a:r>
              <a:r>
                <a:rPr lang="de-AT" altLang="en-US" sz="1400">
                  <a:latin typeface="Arial" panose="020B0604020202020204" pitchFamily="34" charset="0"/>
                </a:rPr>
                <a:t> .)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400">
                  <a:latin typeface="Arial" panose="020B0604020202020204" pitchFamily="34" charset="0"/>
                </a:rPr>
                <a:t>	}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400">
                  <a:latin typeface="Arial" panose="020B0604020202020204" pitchFamily="34" charset="0"/>
                </a:rPr>
                <a:t>	";" .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5157" grpId="0" build="p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A7D3A25-0824-4370-B3CC-89CE6B8F53B4}" type="slidenum">
              <a:rPr lang="de-DE" altLang="en-US" sz="1400" smtClean="0"/>
              <a:pPr>
                <a:spcBef>
                  <a:spcPct val="0"/>
                </a:spcBef>
                <a:buFontTx/>
                <a:buNone/>
              </a:pPr>
              <a:t>13</a:t>
            </a:fld>
            <a:endParaRPr lang="de-DE" altLang="en-US" sz="1400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smtClean="0"/>
              <a:t>Vordeklarierte Namen</a:t>
            </a:r>
          </a:p>
        </p:txBody>
      </p:sp>
      <p:sp>
        <p:nvSpPr>
          <p:cNvPr id="15364" name="Text Box 3"/>
          <p:cNvSpPr txBox="1">
            <a:spLocks noChangeArrowheads="1"/>
          </p:cNvSpPr>
          <p:nvPr/>
        </p:nvSpPr>
        <p:spPr bwMode="auto">
          <a:xfrm>
            <a:off x="747713" y="1384300"/>
            <a:ext cx="49625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800" b="1"/>
              <a:t>Welche Namen sind in MicroJava vordeklariert?</a:t>
            </a:r>
          </a:p>
        </p:txBody>
      </p:sp>
      <p:sp>
        <p:nvSpPr>
          <p:cNvPr id="15365" name="Text Box 4"/>
          <p:cNvSpPr txBox="1">
            <a:spLocks noChangeArrowheads="1"/>
          </p:cNvSpPr>
          <p:nvPr/>
        </p:nvSpPr>
        <p:spPr bwMode="auto">
          <a:xfrm>
            <a:off x="798513" y="1776413"/>
            <a:ext cx="382270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190500" indent="-190500">
              <a:spcBef>
                <a:spcPct val="20000"/>
              </a:spcBef>
              <a:buChar char="•"/>
              <a:tabLst>
                <a:tab pos="1905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19050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9050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905000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905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05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05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05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05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de-AT" altLang="en-US" sz="1600"/>
              <a:t>Standardtypen: 	</a:t>
            </a:r>
            <a:r>
              <a:rPr lang="de-AT" altLang="en-US" sz="1400">
                <a:latin typeface="Arial" panose="020B0604020202020204" pitchFamily="34" charset="0"/>
              </a:rPr>
              <a:t>int</a:t>
            </a:r>
            <a:r>
              <a:rPr lang="de-AT" altLang="en-US" sz="1600"/>
              <a:t>, </a:t>
            </a:r>
            <a:r>
              <a:rPr lang="de-AT" altLang="en-US" sz="1400">
                <a:latin typeface="Arial" panose="020B0604020202020204" pitchFamily="34" charset="0"/>
              </a:rPr>
              <a:t>char</a:t>
            </a:r>
          </a:p>
          <a:p>
            <a:pPr>
              <a:spcBef>
                <a:spcPct val="0"/>
              </a:spcBef>
            </a:pPr>
            <a:r>
              <a:rPr lang="de-AT" altLang="en-US" sz="1600"/>
              <a:t>Standardkonstanten:	</a:t>
            </a:r>
            <a:r>
              <a:rPr lang="de-AT" altLang="en-US" sz="1400">
                <a:latin typeface="Arial" panose="020B0604020202020204" pitchFamily="34" charset="0"/>
              </a:rPr>
              <a:t>null</a:t>
            </a:r>
          </a:p>
          <a:p>
            <a:pPr>
              <a:spcBef>
                <a:spcPct val="0"/>
              </a:spcBef>
            </a:pPr>
            <a:r>
              <a:rPr lang="de-AT" altLang="en-US" sz="1600"/>
              <a:t>Standardmethoden: 	</a:t>
            </a:r>
            <a:r>
              <a:rPr lang="de-AT" altLang="en-US" sz="1400">
                <a:latin typeface="Arial" panose="020B0604020202020204" pitchFamily="34" charset="0"/>
              </a:rPr>
              <a:t>ord(ch)</a:t>
            </a:r>
            <a:r>
              <a:rPr lang="de-AT" altLang="en-US" sz="1600"/>
              <a:t>, </a:t>
            </a:r>
            <a:r>
              <a:rPr lang="de-AT" altLang="en-US" sz="1400">
                <a:latin typeface="Arial" panose="020B0604020202020204" pitchFamily="34" charset="0"/>
              </a:rPr>
              <a:t>chr(i)</a:t>
            </a:r>
            <a:r>
              <a:rPr lang="de-AT" altLang="en-US" sz="1600"/>
              <a:t>, </a:t>
            </a:r>
            <a:r>
              <a:rPr lang="de-AT" altLang="en-US" sz="1400">
                <a:latin typeface="Arial" panose="020B0604020202020204" pitchFamily="34" charset="0"/>
              </a:rPr>
              <a:t>len(arr)</a:t>
            </a:r>
          </a:p>
        </p:txBody>
      </p:sp>
      <p:grpSp>
        <p:nvGrpSpPr>
          <p:cNvPr id="306215" name="Group 39"/>
          <p:cNvGrpSpPr>
            <a:grpSpLocks/>
          </p:cNvGrpSpPr>
          <p:nvPr/>
        </p:nvGrpSpPr>
        <p:grpSpPr bwMode="auto">
          <a:xfrm>
            <a:off x="747713" y="2781300"/>
            <a:ext cx="6162675" cy="3481388"/>
            <a:chOff x="471" y="1752"/>
            <a:chExt cx="3882" cy="2193"/>
          </a:xfrm>
        </p:grpSpPr>
        <p:sp>
          <p:nvSpPr>
            <p:cNvPr id="15367" name="Text Box 5"/>
            <p:cNvSpPr txBox="1">
              <a:spLocks noChangeArrowheads="1"/>
            </p:cNvSpPr>
            <p:nvPr/>
          </p:nvSpPr>
          <p:spPr bwMode="auto">
            <a:xfrm>
              <a:off x="471" y="1752"/>
              <a:ext cx="38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800" b="1"/>
                <a:t>Vordeklarierte Namen werden in der Symbolliste gespeichert</a:t>
              </a:r>
            </a:p>
          </p:txBody>
        </p:sp>
        <p:sp>
          <p:nvSpPr>
            <p:cNvPr id="15368" name="Text Box 6"/>
            <p:cNvSpPr txBox="1">
              <a:spLocks noChangeArrowheads="1"/>
            </p:cNvSpPr>
            <p:nvPr/>
          </p:nvSpPr>
          <p:spPr bwMode="auto">
            <a:xfrm>
              <a:off x="511" y="2165"/>
              <a:ext cx="364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kind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name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val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adr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nPars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locals</a:t>
              </a:r>
            </a:p>
          </p:txBody>
        </p:sp>
        <p:sp>
          <p:nvSpPr>
            <p:cNvPr id="15369" name="Text Box 7"/>
            <p:cNvSpPr txBox="1">
              <a:spLocks noChangeArrowheads="1"/>
            </p:cNvSpPr>
            <p:nvPr/>
          </p:nvSpPr>
          <p:spPr bwMode="auto">
            <a:xfrm>
              <a:off x="919" y="2165"/>
              <a:ext cx="327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Type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"int"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-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-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-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-</a:t>
              </a:r>
            </a:p>
          </p:txBody>
        </p:sp>
        <p:sp>
          <p:nvSpPr>
            <p:cNvPr id="15370" name="Rectangle 8"/>
            <p:cNvSpPr>
              <a:spLocks noChangeArrowheads="1"/>
            </p:cNvSpPr>
            <p:nvPr/>
          </p:nvSpPr>
          <p:spPr bwMode="auto">
            <a:xfrm>
              <a:off x="904" y="2168"/>
              <a:ext cx="352" cy="7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15371" name="Line 9"/>
            <p:cNvSpPr>
              <a:spLocks noChangeShapeType="1"/>
            </p:cNvSpPr>
            <p:nvPr/>
          </p:nvSpPr>
          <p:spPr bwMode="auto">
            <a:xfrm>
              <a:off x="1256" y="2288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de-AT"/>
            </a:p>
          </p:txBody>
        </p:sp>
        <p:sp>
          <p:nvSpPr>
            <p:cNvPr id="15372" name="Text Box 10"/>
            <p:cNvSpPr txBox="1">
              <a:spLocks noChangeArrowheads="1"/>
            </p:cNvSpPr>
            <p:nvPr/>
          </p:nvSpPr>
          <p:spPr bwMode="auto">
            <a:xfrm>
              <a:off x="1407" y="2165"/>
              <a:ext cx="368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Type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"char"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-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-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-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-</a:t>
              </a:r>
            </a:p>
          </p:txBody>
        </p:sp>
        <p:sp>
          <p:nvSpPr>
            <p:cNvPr id="15373" name="Rectangle 11"/>
            <p:cNvSpPr>
              <a:spLocks noChangeArrowheads="1"/>
            </p:cNvSpPr>
            <p:nvPr/>
          </p:nvSpPr>
          <p:spPr bwMode="auto">
            <a:xfrm>
              <a:off x="1392" y="2168"/>
              <a:ext cx="352" cy="7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15374" name="Line 12"/>
            <p:cNvSpPr>
              <a:spLocks noChangeShapeType="1"/>
            </p:cNvSpPr>
            <p:nvPr/>
          </p:nvSpPr>
          <p:spPr bwMode="auto">
            <a:xfrm>
              <a:off x="1744" y="2288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de-AT"/>
            </a:p>
          </p:txBody>
        </p:sp>
        <p:sp>
          <p:nvSpPr>
            <p:cNvPr id="15375" name="Text Box 13"/>
            <p:cNvSpPr txBox="1">
              <a:spLocks noChangeArrowheads="1"/>
            </p:cNvSpPr>
            <p:nvPr/>
          </p:nvSpPr>
          <p:spPr bwMode="auto">
            <a:xfrm>
              <a:off x="1895" y="2165"/>
              <a:ext cx="330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Con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"null"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-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-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-</a:t>
              </a:r>
            </a:p>
          </p:txBody>
        </p:sp>
        <p:sp>
          <p:nvSpPr>
            <p:cNvPr id="15376" name="Rectangle 14"/>
            <p:cNvSpPr>
              <a:spLocks noChangeArrowheads="1"/>
            </p:cNvSpPr>
            <p:nvPr/>
          </p:nvSpPr>
          <p:spPr bwMode="auto">
            <a:xfrm>
              <a:off x="1880" y="2168"/>
              <a:ext cx="352" cy="7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15377" name="Line 15"/>
            <p:cNvSpPr>
              <a:spLocks noChangeShapeType="1"/>
            </p:cNvSpPr>
            <p:nvPr/>
          </p:nvSpPr>
          <p:spPr bwMode="auto">
            <a:xfrm>
              <a:off x="2232" y="2288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de-AT"/>
            </a:p>
          </p:txBody>
        </p:sp>
        <p:sp>
          <p:nvSpPr>
            <p:cNvPr id="15378" name="Text Box 19"/>
            <p:cNvSpPr txBox="1">
              <a:spLocks noChangeArrowheads="1"/>
            </p:cNvSpPr>
            <p:nvPr/>
          </p:nvSpPr>
          <p:spPr bwMode="auto">
            <a:xfrm>
              <a:off x="2391" y="2165"/>
              <a:ext cx="327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Meth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"ord"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-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-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5379" name="Rectangle 20"/>
            <p:cNvSpPr>
              <a:spLocks noChangeArrowheads="1"/>
            </p:cNvSpPr>
            <p:nvPr/>
          </p:nvSpPr>
          <p:spPr bwMode="auto">
            <a:xfrm>
              <a:off x="2376" y="2168"/>
              <a:ext cx="352" cy="7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15380" name="Line 21"/>
            <p:cNvSpPr>
              <a:spLocks noChangeShapeType="1"/>
            </p:cNvSpPr>
            <p:nvPr/>
          </p:nvSpPr>
          <p:spPr bwMode="auto">
            <a:xfrm>
              <a:off x="2728" y="2288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de-AT"/>
            </a:p>
          </p:txBody>
        </p:sp>
        <p:sp>
          <p:nvSpPr>
            <p:cNvPr id="15381" name="Text Box 22"/>
            <p:cNvSpPr txBox="1">
              <a:spLocks noChangeArrowheads="1"/>
            </p:cNvSpPr>
            <p:nvPr/>
          </p:nvSpPr>
          <p:spPr bwMode="auto">
            <a:xfrm>
              <a:off x="2879" y="2165"/>
              <a:ext cx="327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Meth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"chr"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-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-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5382" name="Rectangle 23"/>
            <p:cNvSpPr>
              <a:spLocks noChangeArrowheads="1"/>
            </p:cNvSpPr>
            <p:nvPr/>
          </p:nvSpPr>
          <p:spPr bwMode="auto">
            <a:xfrm>
              <a:off x="2864" y="2168"/>
              <a:ext cx="352" cy="7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15383" name="Line 24"/>
            <p:cNvSpPr>
              <a:spLocks noChangeShapeType="1"/>
            </p:cNvSpPr>
            <p:nvPr/>
          </p:nvSpPr>
          <p:spPr bwMode="auto">
            <a:xfrm>
              <a:off x="3216" y="2288"/>
              <a:ext cx="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de-AT"/>
            </a:p>
          </p:txBody>
        </p:sp>
        <p:sp>
          <p:nvSpPr>
            <p:cNvPr id="15384" name="Text Box 25"/>
            <p:cNvSpPr txBox="1">
              <a:spLocks noChangeArrowheads="1"/>
            </p:cNvSpPr>
            <p:nvPr/>
          </p:nvSpPr>
          <p:spPr bwMode="auto">
            <a:xfrm>
              <a:off x="3367" y="2165"/>
              <a:ext cx="327" cy="6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Meth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"len"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-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-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5385" name="Rectangle 26"/>
            <p:cNvSpPr>
              <a:spLocks noChangeArrowheads="1"/>
            </p:cNvSpPr>
            <p:nvPr/>
          </p:nvSpPr>
          <p:spPr bwMode="auto">
            <a:xfrm>
              <a:off x="3352" y="2168"/>
              <a:ext cx="352" cy="7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15386" name="Line 27"/>
            <p:cNvSpPr>
              <a:spLocks noChangeShapeType="1"/>
            </p:cNvSpPr>
            <p:nvPr/>
          </p:nvSpPr>
          <p:spPr bwMode="auto">
            <a:xfrm>
              <a:off x="3704" y="2288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de-AT"/>
            </a:p>
          </p:txBody>
        </p:sp>
        <p:sp>
          <p:nvSpPr>
            <p:cNvPr id="15387" name="Line 28"/>
            <p:cNvSpPr>
              <a:spLocks noChangeShapeType="1"/>
            </p:cNvSpPr>
            <p:nvPr/>
          </p:nvSpPr>
          <p:spPr bwMode="auto">
            <a:xfrm>
              <a:off x="3800" y="2240"/>
              <a:ext cx="0" cy="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de-AT"/>
            </a:p>
          </p:txBody>
        </p:sp>
        <p:sp>
          <p:nvSpPr>
            <p:cNvPr id="15388" name="Text Box 29"/>
            <p:cNvSpPr txBox="1">
              <a:spLocks noChangeArrowheads="1"/>
            </p:cNvSpPr>
            <p:nvPr/>
          </p:nvSpPr>
          <p:spPr bwMode="auto">
            <a:xfrm>
              <a:off x="1983" y="3197"/>
              <a:ext cx="358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kind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name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val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adr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level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locals</a:t>
              </a:r>
            </a:p>
          </p:txBody>
        </p:sp>
        <p:sp>
          <p:nvSpPr>
            <p:cNvPr id="15389" name="Text Box 30"/>
            <p:cNvSpPr txBox="1">
              <a:spLocks noChangeArrowheads="1"/>
            </p:cNvSpPr>
            <p:nvPr/>
          </p:nvSpPr>
          <p:spPr bwMode="auto">
            <a:xfrm>
              <a:off x="2391" y="3197"/>
              <a:ext cx="283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Var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"ch"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-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1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-</a:t>
              </a:r>
            </a:p>
          </p:txBody>
        </p:sp>
        <p:sp>
          <p:nvSpPr>
            <p:cNvPr id="15390" name="Rectangle 31"/>
            <p:cNvSpPr>
              <a:spLocks noChangeArrowheads="1"/>
            </p:cNvSpPr>
            <p:nvPr/>
          </p:nvSpPr>
          <p:spPr bwMode="auto">
            <a:xfrm>
              <a:off x="2376" y="3200"/>
              <a:ext cx="352" cy="7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15391" name="Line 32"/>
            <p:cNvSpPr>
              <a:spLocks noChangeShapeType="1"/>
            </p:cNvSpPr>
            <p:nvPr/>
          </p:nvSpPr>
          <p:spPr bwMode="auto">
            <a:xfrm>
              <a:off x="2528" y="2840"/>
              <a:ext cx="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de-AT"/>
            </a:p>
          </p:txBody>
        </p:sp>
        <p:sp>
          <p:nvSpPr>
            <p:cNvPr id="15392" name="Text Box 33"/>
            <p:cNvSpPr txBox="1">
              <a:spLocks noChangeArrowheads="1"/>
            </p:cNvSpPr>
            <p:nvPr/>
          </p:nvSpPr>
          <p:spPr bwMode="auto">
            <a:xfrm>
              <a:off x="2879" y="3197"/>
              <a:ext cx="263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Var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"i"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-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1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-</a:t>
              </a:r>
            </a:p>
          </p:txBody>
        </p:sp>
        <p:sp>
          <p:nvSpPr>
            <p:cNvPr id="15393" name="Rectangle 34"/>
            <p:cNvSpPr>
              <a:spLocks noChangeArrowheads="1"/>
            </p:cNvSpPr>
            <p:nvPr/>
          </p:nvSpPr>
          <p:spPr bwMode="auto">
            <a:xfrm>
              <a:off x="2864" y="3200"/>
              <a:ext cx="352" cy="7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15394" name="Line 35"/>
            <p:cNvSpPr>
              <a:spLocks noChangeShapeType="1"/>
            </p:cNvSpPr>
            <p:nvPr/>
          </p:nvSpPr>
          <p:spPr bwMode="auto">
            <a:xfrm>
              <a:off x="3016" y="2840"/>
              <a:ext cx="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de-AT"/>
            </a:p>
          </p:txBody>
        </p:sp>
        <p:sp>
          <p:nvSpPr>
            <p:cNvPr id="15395" name="Text Box 36"/>
            <p:cNvSpPr txBox="1">
              <a:spLocks noChangeArrowheads="1"/>
            </p:cNvSpPr>
            <p:nvPr/>
          </p:nvSpPr>
          <p:spPr bwMode="auto">
            <a:xfrm>
              <a:off x="3375" y="3197"/>
              <a:ext cx="299" cy="7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Var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"arr"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-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1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-</a:t>
              </a:r>
            </a:p>
          </p:txBody>
        </p:sp>
        <p:sp>
          <p:nvSpPr>
            <p:cNvPr id="15396" name="Rectangle 37"/>
            <p:cNvSpPr>
              <a:spLocks noChangeArrowheads="1"/>
            </p:cNvSpPr>
            <p:nvPr/>
          </p:nvSpPr>
          <p:spPr bwMode="auto">
            <a:xfrm>
              <a:off x="3360" y="3200"/>
              <a:ext cx="352" cy="7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15397" name="Line 38"/>
            <p:cNvSpPr>
              <a:spLocks noChangeShapeType="1"/>
            </p:cNvSpPr>
            <p:nvPr/>
          </p:nvSpPr>
          <p:spPr bwMode="auto">
            <a:xfrm>
              <a:off x="3512" y="2840"/>
              <a:ext cx="0" cy="3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de-AT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DAA25F5-5C17-4018-8BE0-95D1C46029A1}" type="slidenum">
              <a:rPr lang="de-DE" altLang="en-US" sz="1400" smtClean="0"/>
              <a:pPr>
                <a:spcBef>
                  <a:spcPct val="0"/>
                </a:spcBef>
                <a:buFontTx/>
                <a:buNone/>
              </a:pPr>
              <a:t>14</a:t>
            </a:fld>
            <a:endParaRPr lang="de-DE" altLang="en-US" sz="1400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smtClean="0"/>
              <a:t>Alternative: als Schlüsselwörter</a:t>
            </a:r>
          </a:p>
        </p:txBody>
      </p:sp>
      <p:sp>
        <p:nvSpPr>
          <p:cNvPr id="16388" name="Text Box 3"/>
          <p:cNvSpPr txBox="1">
            <a:spLocks noChangeArrowheads="1"/>
          </p:cNvSpPr>
          <p:nvPr/>
        </p:nvSpPr>
        <p:spPr bwMode="auto">
          <a:xfrm>
            <a:off x="709613" y="1346200"/>
            <a:ext cx="68992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800" b="1" i="1"/>
              <a:t>int</a:t>
            </a:r>
            <a:r>
              <a:rPr lang="de-AT" altLang="en-US" sz="1800" b="1"/>
              <a:t> und </a:t>
            </a:r>
            <a:r>
              <a:rPr lang="de-AT" altLang="en-US" sz="1800" b="1" i="1"/>
              <a:t>char</a:t>
            </a:r>
            <a:r>
              <a:rPr lang="de-AT" altLang="en-US" sz="1800" b="1"/>
              <a:t> könnten auch als Schlüsselwörter implementiert werden</a:t>
            </a:r>
          </a:p>
        </p:txBody>
      </p:sp>
      <p:sp>
        <p:nvSpPr>
          <p:cNvPr id="16389" name="Text Box 4"/>
          <p:cNvSpPr txBox="1">
            <a:spLocks noChangeArrowheads="1"/>
          </p:cNvSpPr>
          <p:nvPr/>
        </p:nvSpPr>
        <p:spPr bwMode="auto">
          <a:xfrm>
            <a:off x="709613" y="1763713"/>
            <a:ext cx="43735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600"/>
              <a:t>erfordert aber Sonderbehandlung in der Grammatik</a:t>
            </a:r>
          </a:p>
        </p:txBody>
      </p:sp>
      <p:sp>
        <p:nvSpPr>
          <p:cNvPr id="16390" name="Text Box 5"/>
          <p:cNvSpPr txBox="1">
            <a:spLocks noChangeArrowheads="1"/>
          </p:cNvSpPr>
          <p:nvPr/>
        </p:nvSpPr>
        <p:spPr bwMode="auto">
          <a:xfrm>
            <a:off x="976313" y="2265363"/>
            <a:ext cx="5041900" cy="9429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190500" algn="l"/>
                <a:tab pos="152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190500" algn="l"/>
                <a:tab pos="15240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90500" algn="l"/>
                <a:tab pos="15240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90500" algn="l"/>
                <a:tab pos="1524000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90500" algn="l"/>
                <a:tab pos="1524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0500" algn="l"/>
                <a:tab pos="1524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0500" algn="l"/>
                <a:tab pos="1524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0500" algn="l"/>
                <a:tab pos="1524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0500" algn="l"/>
                <a:tab pos="1524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Type&lt;</a:t>
            </a:r>
            <a:r>
              <a:rPr lang="de-AT" altLang="en-US" sz="1400">
                <a:latin typeface="Arial" panose="020B0604020202020204" pitchFamily="34" charset="0"/>
                <a:sym typeface="Symbol" panose="05050102010706020507" pitchFamily="18" charset="2"/>
              </a:rPr>
              <a:t></a:t>
            </a:r>
            <a:r>
              <a:rPr lang="de-AT" altLang="en-US" sz="1400">
                <a:latin typeface="Arial" panose="020B0604020202020204" pitchFamily="34" charset="0"/>
              </a:rPr>
              <a:t>type&gt;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=	 ident&lt;</a:t>
            </a:r>
            <a:r>
              <a:rPr lang="de-AT" altLang="en-US" sz="1400">
                <a:latin typeface="Arial" panose="020B0604020202020204" pitchFamily="34" charset="0"/>
                <a:sym typeface="Symbol" panose="05050102010706020507" pitchFamily="18" charset="2"/>
              </a:rPr>
              <a:t></a:t>
            </a:r>
            <a:r>
              <a:rPr lang="de-AT" altLang="en-US" sz="1400">
                <a:latin typeface="Arial" panose="020B0604020202020204" pitchFamily="34" charset="0"/>
              </a:rPr>
              <a:t>name&gt;	(. Obj x = Tab.find(name); type = x.type; .)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|	"int"	(. type = Tab.intType; .)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|	"char"	(. type = Tab.charType; .) .</a:t>
            </a:r>
          </a:p>
        </p:txBody>
      </p:sp>
      <p:grpSp>
        <p:nvGrpSpPr>
          <p:cNvPr id="307209" name="Group 9"/>
          <p:cNvGrpSpPr>
            <a:grpSpLocks/>
          </p:cNvGrpSpPr>
          <p:nvPr/>
        </p:nvGrpSpPr>
        <p:grpSpPr bwMode="auto">
          <a:xfrm>
            <a:off x="709613" y="3835400"/>
            <a:ext cx="6262687" cy="1824038"/>
            <a:chOff x="447" y="2416"/>
            <a:chExt cx="3945" cy="1149"/>
          </a:xfrm>
        </p:grpSpPr>
        <p:sp>
          <p:nvSpPr>
            <p:cNvPr id="16392" name="Text Box 6"/>
            <p:cNvSpPr txBox="1">
              <a:spLocks noChangeArrowheads="1"/>
            </p:cNvSpPr>
            <p:nvPr/>
          </p:nvSpPr>
          <p:spPr bwMode="auto">
            <a:xfrm>
              <a:off x="447" y="2416"/>
              <a:ext cx="353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800" b="1"/>
                <a:t>Es ist einfacher, sie in der Symbolliste vorzudeklarieren</a:t>
              </a:r>
            </a:p>
          </p:txBody>
        </p:sp>
        <p:sp>
          <p:nvSpPr>
            <p:cNvPr id="16393" name="Text Box 7"/>
            <p:cNvSpPr txBox="1">
              <a:spLocks noChangeArrowheads="1"/>
            </p:cNvSpPr>
            <p:nvPr/>
          </p:nvSpPr>
          <p:spPr bwMode="auto">
            <a:xfrm>
              <a:off x="615" y="2755"/>
              <a:ext cx="3176" cy="326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190500" algn="l"/>
                  <a:tab pos="152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190500" algn="l"/>
                  <a:tab pos="1524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190500" algn="l"/>
                  <a:tab pos="15240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190500" algn="l"/>
                  <a:tab pos="1524000" algn="l"/>
                </a:tabLs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190500" algn="l"/>
                  <a:tab pos="1524000" algn="l"/>
                </a:tabLs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90500" algn="l"/>
                  <a:tab pos="1524000" algn="l"/>
                </a:tabLs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90500" algn="l"/>
                  <a:tab pos="1524000" algn="l"/>
                </a:tabLs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90500" algn="l"/>
                  <a:tab pos="1524000" algn="l"/>
                </a:tabLs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90500" algn="l"/>
                  <a:tab pos="1524000" algn="l"/>
                </a:tabLs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400">
                  <a:latin typeface="Arial" panose="020B0604020202020204" pitchFamily="34" charset="0"/>
                </a:rPr>
                <a:t>Type&lt;</a:t>
              </a:r>
              <a:r>
                <a:rPr lang="de-AT" altLang="en-US" sz="1400">
                  <a:latin typeface="Arial" panose="020B0604020202020204" pitchFamily="34" charset="0"/>
                  <a:sym typeface="Symbol" panose="05050102010706020507" pitchFamily="18" charset="2"/>
                </a:rPr>
                <a:t></a:t>
              </a:r>
              <a:r>
                <a:rPr lang="de-AT" altLang="en-US" sz="1400">
                  <a:latin typeface="Arial" panose="020B0604020202020204" pitchFamily="34" charset="0"/>
                </a:rPr>
                <a:t>type&gt;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400">
                  <a:latin typeface="Arial" panose="020B0604020202020204" pitchFamily="34" charset="0"/>
                </a:rPr>
                <a:t>=	ident&lt;</a:t>
              </a:r>
              <a:r>
                <a:rPr lang="de-AT" altLang="en-US" sz="1400">
                  <a:latin typeface="Arial" panose="020B0604020202020204" pitchFamily="34" charset="0"/>
                  <a:sym typeface="Symbol" panose="05050102010706020507" pitchFamily="18" charset="2"/>
                </a:rPr>
                <a:t></a:t>
              </a:r>
              <a:r>
                <a:rPr lang="de-AT" altLang="en-US" sz="1400">
                  <a:latin typeface="Arial" panose="020B0604020202020204" pitchFamily="34" charset="0"/>
                </a:rPr>
                <a:t>name&gt;	(. Obj x = Tab.find(name); type = x.type; .).</a:t>
              </a:r>
            </a:p>
          </p:txBody>
        </p:sp>
        <p:sp>
          <p:nvSpPr>
            <p:cNvPr id="16394" name="Text Box 8"/>
            <p:cNvSpPr txBox="1">
              <a:spLocks noChangeArrowheads="1"/>
            </p:cNvSpPr>
            <p:nvPr/>
          </p:nvSpPr>
          <p:spPr bwMode="auto">
            <a:xfrm>
              <a:off x="575" y="3199"/>
              <a:ext cx="3817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190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1905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1905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190500" algn="l"/>
                </a:tabLs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190500" algn="l"/>
                </a:tabLs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90500" algn="l"/>
                </a:tabLs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90500" algn="l"/>
                </a:tabLs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90500" algn="l"/>
                </a:tabLs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90500" algn="l"/>
                </a:tabLs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600"/>
                <a:t>+	einheitliche Behandlung vordefinierter und benutzerdefinierter Typen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600"/>
                <a:t>-	jemand kann "int" als benutzerdefinierten Typ überschreiben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3D79C4F-F6F1-4C6C-AAA4-8F40F61124AB}" type="slidenum">
              <a:rPr lang="de-DE" altLang="en-US" sz="1400" smtClean="0"/>
              <a:pPr>
                <a:spcBef>
                  <a:spcPct val="0"/>
                </a:spcBef>
                <a:buFontTx/>
                <a:buNone/>
              </a:pPr>
              <a:t>15</a:t>
            </a:fld>
            <a:endParaRPr lang="de-DE" altLang="en-US" sz="1400" smtClean="0"/>
          </a:p>
        </p:txBody>
      </p:sp>
      <p:sp>
        <p:nvSpPr>
          <p:cNvPr id="17411" name="Rectangle 2"/>
          <p:cNvSpPr>
            <a:spLocks noChangeArrowheads="1"/>
          </p:cNvSpPr>
          <p:nvPr/>
        </p:nvSpPr>
        <p:spPr bwMode="auto">
          <a:xfrm>
            <a:off x="1143000" y="3378200"/>
            <a:ext cx="6731000" cy="4191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048000"/>
            <a:ext cx="6400800" cy="2209800"/>
          </a:xfrm>
        </p:spPr>
        <p:txBody>
          <a:bodyPr/>
          <a:lstStyle/>
          <a:p>
            <a:endParaRPr lang="de-DE" altLang="en-US" smtClean="0"/>
          </a:p>
          <a:p>
            <a:endParaRPr lang="de-DE" altLang="en-US" smtClean="0"/>
          </a:p>
        </p:txBody>
      </p:sp>
      <p:sp>
        <p:nvSpPr>
          <p:cNvPr id="17413" name="Text Box 4"/>
          <p:cNvSpPr txBox="1">
            <a:spLocks noChangeArrowheads="1"/>
          </p:cNvSpPr>
          <p:nvPr/>
        </p:nvSpPr>
        <p:spPr bwMode="auto">
          <a:xfrm>
            <a:off x="722313" y="1835150"/>
            <a:ext cx="2503487" cy="284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381000" algn="l"/>
                <a:tab pos="952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381000" algn="l"/>
                <a:tab pos="9525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81000" algn="l"/>
                <a:tab pos="9525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81000" algn="l"/>
                <a:tab pos="952500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81000" algn="l"/>
                <a:tab pos="9525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81000" algn="l"/>
                <a:tab pos="9525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81000" algn="l"/>
                <a:tab pos="9525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81000" algn="l"/>
                <a:tab pos="9525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81000" algn="l"/>
                <a:tab pos="9525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3200"/>
              <a:t>5.	Symbolliste</a:t>
            </a:r>
          </a:p>
          <a:p>
            <a:pPr>
              <a:spcBef>
                <a:spcPct val="40000"/>
              </a:spcBef>
              <a:buFontTx/>
              <a:buNone/>
            </a:pPr>
            <a:r>
              <a:rPr lang="de-AT" altLang="en-US">
                <a:solidFill>
                  <a:srgbClr val="FF0000"/>
                </a:solidFill>
              </a:rPr>
              <a:t>	</a:t>
            </a:r>
            <a:r>
              <a:rPr lang="de-AT" altLang="en-US"/>
              <a:t>5.1	Überblick</a:t>
            </a:r>
          </a:p>
          <a:p>
            <a:pPr>
              <a:buFontTx/>
              <a:buNone/>
            </a:pPr>
            <a:r>
              <a:rPr lang="de-AT" altLang="en-US"/>
              <a:t>	5.2	Objekte</a:t>
            </a:r>
          </a:p>
          <a:p>
            <a:pPr>
              <a:buFontTx/>
              <a:buNone/>
            </a:pPr>
            <a:r>
              <a:rPr lang="de-AT" altLang="en-US"/>
              <a:t>	</a:t>
            </a:r>
            <a:r>
              <a:rPr lang="de-AT" altLang="en-US">
                <a:solidFill>
                  <a:srgbClr val="FF0000"/>
                </a:solidFill>
              </a:rPr>
              <a:t>5.3	Scopes</a:t>
            </a:r>
          </a:p>
          <a:p>
            <a:pPr>
              <a:buFontTx/>
              <a:buNone/>
            </a:pPr>
            <a:r>
              <a:rPr lang="de-AT" altLang="en-US"/>
              <a:t>	5.4	Typen</a:t>
            </a:r>
          </a:p>
          <a:p>
            <a:pPr>
              <a:buFontTx/>
              <a:buNone/>
            </a:pPr>
            <a:r>
              <a:rPr lang="de-AT" altLang="en-US"/>
              <a:t>	5.5	Universum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9AB3FD-9129-44B8-B9AF-693F30E8BEE1}" type="slidenum">
              <a:rPr lang="de-DE" altLang="en-US" sz="1400" smtClean="0"/>
              <a:pPr>
                <a:spcBef>
                  <a:spcPct val="0"/>
                </a:spcBef>
                <a:buFontTx/>
                <a:buNone/>
              </a:pPr>
              <a:t>16</a:t>
            </a:fld>
            <a:endParaRPr lang="de-DE" altLang="en-US" sz="1400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smtClean="0"/>
              <a:t>Scope = Gültigkeitsbereich für Namen</a:t>
            </a:r>
          </a:p>
        </p:txBody>
      </p:sp>
      <p:sp>
        <p:nvSpPr>
          <p:cNvPr id="18436" name="Text Box 3"/>
          <p:cNvSpPr txBox="1">
            <a:spLocks noChangeArrowheads="1"/>
          </p:cNvSpPr>
          <p:nvPr/>
        </p:nvSpPr>
        <p:spPr bwMode="auto">
          <a:xfrm>
            <a:off x="709613" y="1244600"/>
            <a:ext cx="4195762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190500" indent="-190500">
              <a:spcBef>
                <a:spcPct val="20000"/>
              </a:spcBef>
              <a:buChar char="•"/>
              <a:tabLst>
                <a:tab pos="1625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16256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625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625600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6256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6256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6256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6256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6256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20000"/>
              </a:spcAft>
              <a:buFontTx/>
              <a:buNone/>
            </a:pPr>
            <a:r>
              <a:rPr lang="de-AT" altLang="en-US" sz="1800" b="1"/>
              <a:t>Jeweils 1 Scope für</a:t>
            </a:r>
          </a:p>
          <a:p>
            <a:pPr>
              <a:spcBef>
                <a:spcPct val="0"/>
              </a:spcBef>
            </a:pPr>
            <a:r>
              <a:rPr lang="de-AT" altLang="en-US" sz="1600"/>
              <a:t>Programm	enthält globale Namen</a:t>
            </a:r>
          </a:p>
          <a:p>
            <a:pPr>
              <a:spcBef>
                <a:spcPct val="0"/>
              </a:spcBef>
            </a:pPr>
            <a:r>
              <a:rPr lang="de-AT" altLang="en-US" sz="1600"/>
              <a:t>jede Methode	enthält lokale Namen</a:t>
            </a:r>
          </a:p>
          <a:p>
            <a:pPr>
              <a:spcBef>
                <a:spcPct val="0"/>
              </a:spcBef>
            </a:pPr>
            <a:r>
              <a:rPr lang="de-AT" altLang="en-US" sz="1600"/>
              <a:t>jede Klasse	enthält Felder</a:t>
            </a:r>
          </a:p>
          <a:p>
            <a:pPr>
              <a:spcBef>
                <a:spcPct val="0"/>
              </a:spcBef>
            </a:pPr>
            <a:r>
              <a:rPr lang="de-AT" altLang="en-US" sz="1600"/>
              <a:t>"Universum"	enthält vordeklarierte Namen</a:t>
            </a:r>
          </a:p>
        </p:txBody>
      </p: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2805113" y="3149600"/>
            <a:ext cx="1195387" cy="2614613"/>
            <a:chOff x="2805113" y="3149600"/>
            <a:chExt cx="1195387" cy="2614613"/>
          </a:xfrm>
        </p:grpSpPr>
        <p:sp>
          <p:nvSpPr>
            <p:cNvPr id="18473" name="Rectangle 15"/>
            <p:cNvSpPr>
              <a:spLocks noChangeArrowheads="1"/>
            </p:cNvSpPr>
            <p:nvPr/>
          </p:nvSpPr>
          <p:spPr bwMode="auto">
            <a:xfrm>
              <a:off x="2870200" y="4800600"/>
              <a:ext cx="457200" cy="330200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18474" name="Rectangle 16"/>
            <p:cNvSpPr>
              <a:spLocks noChangeArrowheads="1"/>
            </p:cNvSpPr>
            <p:nvPr/>
          </p:nvSpPr>
          <p:spPr bwMode="auto">
            <a:xfrm>
              <a:off x="2870200" y="4800600"/>
              <a:ext cx="228600" cy="152400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18475" name="Rectangle 17"/>
            <p:cNvSpPr>
              <a:spLocks noChangeArrowheads="1"/>
            </p:cNvSpPr>
            <p:nvPr/>
          </p:nvSpPr>
          <p:spPr bwMode="auto">
            <a:xfrm>
              <a:off x="3098800" y="4800600"/>
              <a:ext cx="228600" cy="152400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18476" name="Text Box 18"/>
            <p:cNvSpPr txBox="1">
              <a:spLocks noChangeArrowheads="1"/>
            </p:cNvSpPr>
            <p:nvPr/>
          </p:nvSpPr>
          <p:spPr bwMode="auto">
            <a:xfrm>
              <a:off x="3325813" y="4837113"/>
              <a:ext cx="6350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400" i="1">
                  <a:latin typeface="Arial" panose="020B0604020202020204" pitchFamily="34" charset="0"/>
                </a:rPr>
                <a:t>locals</a:t>
              </a:r>
            </a:p>
          </p:txBody>
        </p:sp>
        <p:sp>
          <p:nvSpPr>
            <p:cNvPr id="18477" name="Line 19"/>
            <p:cNvSpPr>
              <a:spLocks noChangeShapeType="1"/>
            </p:cNvSpPr>
            <p:nvPr/>
          </p:nvSpPr>
          <p:spPr bwMode="auto">
            <a:xfrm>
              <a:off x="3213100" y="4889500"/>
              <a:ext cx="787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de-AT"/>
            </a:p>
          </p:txBody>
        </p:sp>
        <p:sp>
          <p:nvSpPr>
            <p:cNvPr id="18478" name="Rectangle 28"/>
            <p:cNvSpPr>
              <a:spLocks noChangeArrowheads="1"/>
            </p:cNvSpPr>
            <p:nvPr/>
          </p:nvSpPr>
          <p:spPr bwMode="auto">
            <a:xfrm>
              <a:off x="2870200" y="4025900"/>
              <a:ext cx="457200" cy="330200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18479" name="Rectangle 29"/>
            <p:cNvSpPr>
              <a:spLocks noChangeArrowheads="1"/>
            </p:cNvSpPr>
            <p:nvPr/>
          </p:nvSpPr>
          <p:spPr bwMode="auto">
            <a:xfrm>
              <a:off x="2870200" y="4025900"/>
              <a:ext cx="228600" cy="152400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18480" name="Rectangle 30"/>
            <p:cNvSpPr>
              <a:spLocks noChangeArrowheads="1"/>
            </p:cNvSpPr>
            <p:nvPr/>
          </p:nvSpPr>
          <p:spPr bwMode="auto">
            <a:xfrm>
              <a:off x="3098800" y="4025900"/>
              <a:ext cx="228600" cy="152400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18481" name="Line 32"/>
            <p:cNvSpPr>
              <a:spLocks noChangeShapeType="1"/>
            </p:cNvSpPr>
            <p:nvPr/>
          </p:nvSpPr>
          <p:spPr bwMode="auto">
            <a:xfrm>
              <a:off x="3213100" y="4114800"/>
              <a:ext cx="787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de-AT"/>
            </a:p>
          </p:txBody>
        </p:sp>
        <p:sp>
          <p:nvSpPr>
            <p:cNvPr id="18482" name="Line 39"/>
            <p:cNvSpPr>
              <a:spLocks noChangeShapeType="1"/>
            </p:cNvSpPr>
            <p:nvPr/>
          </p:nvSpPr>
          <p:spPr bwMode="auto">
            <a:xfrm flipV="1">
              <a:off x="2984500" y="4356100"/>
              <a:ext cx="0" cy="520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de-AT"/>
            </a:p>
          </p:txBody>
        </p:sp>
        <p:sp>
          <p:nvSpPr>
            <p:cNvPr id="18483" name="Text Box 40"/>
            <p:cNvSpPr txBox="1">
              <a:spLocks noChangeArrowheads="1"/>
            </p:cNvSpPr>
            <p:nvPr/>
          </p:nvSpPr>
          <p:spPr bwMode="auto">
            <a:xfrm>
              <a:off x="2932113" y="4443413"/>
              <a:ext cx="5842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400" i="1">
                  <a:latin typeface="Arial" panose="020B0604020202020204" pitchFamily="34" charset="0"/>
                </a:rPr>
                <a:t>outer</a:t>
              </a:r>
            </a:p>
          </p:txBody>
        </p:sp>
        <p:sp>
          <p:nvSpPr>
            <p:cNvPr id="18484" name="Rectangle 43"/>
            <p:cNvSpPr>
              <a:spLocks noChangeArrowheads="1"/>
            </p:cNvSpPr>
            <p:nvPr/>
          </p:nvSpPr>
          <p:spPr bwMode="auto">
            <a:xfrm>
              <a:off x="2870200" y="3238500"/>
              <a:ext cx="457200" cy="330200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18485" name="Rectangle 44"/>
            <p:cNvSpPr>
              <a:spLocks noChangeArrowheads="1"/>
            </p:cNvSpPr>
            <p:nvPr/>
          </p:nvSpPr>
          <p:spPr bwMode="auto">
            <a:xfrm>
              <a:off x="2870200" y="3238500"/>
              <a:ext cx="228600" cy="152400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18486" name="Rectangle 45"/>
            <p:cNvSpPr>
              <a:spLocks noChangeArrowheads="1"/>
            </p:cNvSpPr>
            <p:nvPr/>
          </p:nvSpPr>
          <p:spPr bwMode="auto">
            <a:xfrm>
              <a:off x="3098800" y="3238500"/>
              <a:ext cx="228600" cy="152400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18487" name="Line 46"/>
            <p:cNvSpPr>
              <a:spLocks noChangeShapeType="1"/>
            </p:cNvSpPr>
            <p:nvPr/>
          </p:nvSpPr>
          <p:spPr bwMode="auto">
            <a:xfrm>
              <a:off x="3213100" y="3327400"/>
              <a:ext cx="787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de-AT"/>
            </a:p>
          </p:txBody>
        </p:sp>
        <p:sp>
          <p:nvSpPr>
            <p:cNvPr id="18488" name="Line 53"/>
            <p:cNvSpPr>
              <a:spLocks noChangeShapeType="1"/>
            </p:cNvSpPr>
            <p:nvPr/>
          </p:nvSpPr>
          <p:spPr bwMode="auto">
            <a:xfrm flipV="1">
              <a:off x="2984500" y="3568700"/>
              <a:ext cx="0" cy="520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de-AT"/>
            </a:p>
          </p:txBody>
        </p:sp>
        <p:sp>
          <p:nvSpPr>
            <p:cNvPr id="18489" name="Line 59"/>
            <p:cNvSpPr>
              <a:spLocks noChangeShapeType="1"/>
            </p:cNvSpPr>
            <p:nvPr/>
          </p:nvSpPr>
          <p:spPr bwMode="auto">
            <a:xfrm flipV="1">
              <a:off x="2984500" y="5130800"/>
              <a:ext cx="0" cy="279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de-AT"/>
            </a:p>
          </p:txBody>
        </p:sp>
        <p:sp>
          <p:nvSpPr>
            <p:cNvPr id="18490" name="Text Box 60"/>
            <p:cNvSpPr txBox="1">
              <a:spLocks noChangeArrowheads="1"/>
            </p:cNvSpPr>
            <p:nvPr/>
          </p:nvSpPr>
          <p:spPr bwMode="auto">
            <a:xfrm>
              <a:off x="2805113" y="5459413"/>
              <a:ext cx="93027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400" i="1">
                  <a:latin typeface="Arial" panose="020B0604020202020204" pitchFamily="34" charset="0"/>
                </a:rPr>
                <a:t>curScope</a:t>
              </a:r>
            </a:p>
          </p:txBody>
        </p:sp>
        <p:sp>
          <p:nvSpPr>
            <p:cNvPr id="18491" name="Line 61"/>
            <p:cNvSpPr>
              <a:spLocks noChangeShapeType="1"/>
            </p:cNvSpPr>
            <p:nvPr/>
          </p:nvSpPr>
          <p:spPr bwMode="auto">
            <a:xfrm flipV="1">
              <a:off x="2997200" y="3162300"/>
              <a:ext cx="0" cy="165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de-AT"/>
            </a:p>
          </p:txBody>
        </p:sp>
        <p:sp>
          <p:nvSpPr>
            <p:cNvPr id="18492" name="Line 62"/>
            <p:cNvSpPr>
              <a:spLocks noChangeShapeType="1"/>
            </p:cNvSpPr>
            <p:nvPr/>
          </p:nvSpPr>
          <p:spPr bwMode="auto">
            <a:xfrm>
              <a:off x="2921000" y="3149600"/>
              <a:ext cx="1651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de-AT"/>
            </a:p>
          </p:txBody>
        </p:sp>
      </p:grpSp>
      <p:grpSp>
        <p:nvGrpSpPr>
          <p:cNvPr id="4" name="Group 3"/>
          <p:cNvGrpSpPr>
            <a:grpSpLocks/>
          </p:cNvGrpSpPr>
          <p:nvPr/>
        </p:nvGrpSpPr>
        <p:grpSpPr bwMode="auto">
          <a:xfrm>
            <a:off x="722313" y="2806700"/>
            <a:ext cx="8275637" cy="3568700"/>
            <a:chOff x="722313" y="2806700"/>
            <a:chExt cx="8275637" cy="3568700"/>
          </a:xfrm>
        </p:grpSpPr>
        <p:sp>
          <p:nvSpPr>
            <p:cNvPr id="18440" name="Rectangle 14"/>
            <p:cNvSpPr>
              <a:spLocks noChangeArrowheads="1"/>
            </p:cNvSpPr>
            <p:nvPr/>
          </p:nvSpPr>
          <p:spPr bwMode="auto">
            <a:xfrm>
              <a:off x="4025900" y="4800600"/>
              <a:ext cx="457200" cy="3302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18441" name="Rectangle 13"/>
            <p:cNvSpPr>
              <a:spLocks noChangeArrowheads="1"/>
            </p:cNvSpPr>
            <p:nvPr/>
          </p:nvSpPr>
          <p:spPr bwMode="auto">
            <a:xfrm>
              <a:off x="800100" y="3263900"/>
              <a:ext cx="1701800" cy="311150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rgbClr val="FFCCFF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18442" name="Rectangle 12"/>
            <p:cNvSpPr>
              <a:spLocks noChangeArrowheads="1"/>
            </p:cNvSpPr>
            <p:nvPr/>
          </p:nvSpPr>
          <p:spPr bwMode="auto">
            <a:xfrm>
              <a:off x="914400" y="3924300"/>
              <a:ext cx="1460500" cy="23241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18443" name="Freeform 11"/>
            <p:cNvSpPr>
              <a:spLocks/>
            </p:cNvSpPr>
            <p:nvPr/>
          </p:nvSpPr>
          <p:spPr bwMode="auto">
            <a:xfrm>
              <a:off x="1079500" y="4432300"/>
              <a:ext cx="1206500" cy="1295400"/>
            </a:xfrm>
            <a:custGeom>
              <a:avLst/>
              <a:gdLst>
                <a:gd name="T0" fmla="*/ 0 w 760"/>
                <a:gd name="T1" fmla="*/ 2147483646 h 816"/>
                <a:gd name="T2" fmla="*/ 2147483646 w 760"/>
                <a:gd name="T3" fmla="*/ 2147483646 h 816"/>
                <a:gd name="T4" fmla="*/ 2147483646 w 760"/>
                <a:gd name="T5" fmla="*/ 0 h 816"/>
                <a:gd name="T6" fmla="*/ 2147483646 w 760"/>
                <a:gd name="T7" fmla="*/ 0 h 816"/>
                <a:gd name="T8" fmla="*/ 2147483646 w 760"/>
                <a:gd name="T9" fmla="*/ 2147483646 h 816"/>
                <a:gd name="T10" fmla="*/ 0 w 760"/>
                <a:gd name="T11" fmla="*/ 2147483646 h 816"/>
                <a:gd name="T12" fmla="*/ 0 w 760"/>
                <a:gd name="T13" fmla="*/ 2147483646 h 8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760" h="816">
                  <a:moveTo>
                    <a:pt x="0" y="160"/>
                  </a:moveTo>
                  <a:lnTo>
                    <a:pt x="408" y="160"/>
                  </a:lnTo>
                  <a:lnTo>
                    <a:pt x="408" y="0"/>
                  </a:lnTo>
                  <a:lnTo>
                    <a:pt x="760" y="0"/>
                  </a:lnTo>
                  <a:lnTo>
                    <a:pt x="760" y="816"/>
                  </a:lnTo>
                  <a:lnTo>
                    <a:pt x="0" y="816"/>
                  </a:lnTo>
                  <a:lnTo>
                    <a:pt x="0" y="160"/>
                  </a:lnTo>
                  <a:close/>
                </a:path>
              </a:pathLst>
            </a:custGeom>
            <a:solidFill>
              <a:srgbClr val="FFFF99"/>
            </a:solidFill>
            <a:ln w="9525" cap="flat" cmpd="sng">
              <a:solidFill>
                <a:srgbClr val="FFFF99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de-AT"/>
            </a:p>
          </p:txBody>
        </p:sp>
        <p:sp>
          <p:nvSpPr>
            <p:cNvPr id="18444" name="Text Box 4"/>
            <p:cNvSpPr txBox="1">
              <a:spLocks noChangeArrowheads="1"/>
            </p:cNvSpPr>
            <p:nvPr/>
          </p:nvSpPr>
          <p:spPr bwMode="auto">
            <a:xfrm>
              <a:off x="722313" y="2806700"/>
              <a:ext cx="942975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800" b="1"/>
                <a:t>Beispiel</a:t>
              </a:r>
            </a:p>
          </p:txBody>
        </p:sp>
        <p:sp>
          <p:nvSpPr>
            <p:cNvPr id="18445" name="Text Box 5"/>
            <p:cNvSpPr txBox="1">
              <a:spLocks noChangeArrowheads="1"/>
            </p:cNvSpPr>
            <p:nvPr/>
          </p:nvSpPr>
          <p:spPr bwMode="auto">
            <a:xfrm>
              <a:off x="4062413" y="4811713"/>
              <a:ext cx="39687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400">
                  <a:latin typeface="Arial" panose="020B0604020202020204" pitchFamily="34" charset="0"/>
                </a:rPr>
                <a:t>"x"</a:t>
              </a:r>
            </a:p>
          </p:txBody>
        </p:sp>
        <p:sp>
          <p:nvSpPr>
            <p:cNvPr id="18446" name="Text Box 6"/>
            <p:cNvSpPr txBox="1">
              <a:spLocks noChangeArrowheads="1"/>
            </p:cNvSpPr>
            <p:nvPr/>
          </p:nvSpPr>
          <p:spPr bwMode="auto">
            <a:xfrm>
              <a:off x="874713" y="3630613"/>
              <a:ext cx="1435100" cy="26050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190500" algn="l"/>
                  <a:tab pos="381000" algn="l"/>
                  <a:tab pos="571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190500" algn="l"/>
                  <a:tab pos="381000" algn="l"/>
                  <a:tab pos="5715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190500" algn="l"/>
                  <a:tab pos="381000" algn="l"/>
                  <a:tab pos="5715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190500" algn="l"/>
                  <a:tab pos="381000" algn="l"/>
                  <a:tab pos="571500" algn="l"/>
                </a:tabLs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190500" algn="l"/>
                  <a:tab pos="381000" algn="l"/>
                  <a:tab pos="571500" algn="l"/>
                </a:tabLs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90500" algn="l"/>
                  <a:tab pos="381000" algn="l"/>
                  <a:tab pos="571500" algn="l"/>
                </a:tabLs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90500" algn="l"/>
                  <a:tab pos="381000" algn="l"/>
                  <a:tab pos="571500" algn="l"/>
                </a:tabLs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90500" algn="l"/>
                  <a:tab pos="381000" algn="l"/>
                  <a:tab pos="571500" algn="l"/>
                </a:tabLs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90500" algn="l"/>
                  <a:tab pos="381000" algn="l"/>
                  <a:tab pos="571500" algn="l"/>
                </a:tabLs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Tx/>
                <a:buNone/>
              </a:pPr>
              <a:r>
                <a:rPr lang="de-AT" altLang="en-US" sz="1400">
                  <a:latin typeface="Arial" panose="020B0604020202020204" pitchFamily="34" charset="0"/>
                </a:rPr>
                <a:t>program P</a:t>
              </a:r>
            </a:p>
            <a:p>
              <a:pPr>
                <a:buFontTx/>
                <a:buNone/>
              </a:pPr>
              <a:r>
                <a:rPr lang="de-AT" altLang="en-US" sz="1400">
                  <a:latin typeface="Arial" panose="020B0604020202020204" pitchFamily="34" charset="0"/>
                </a:rPr>
                <a:t>	int a, b;</a:t>
              </a:r>
            </a:p>
            <a:p>
              <a:pPr>
                <a:buFontTx/>
                <a:buNone/>
              </a:pPr>
              <a:r>
                <a:rPr lang="de-AT" altLang="en-US" sz="1400">
                  <a:latin typeface="Arial" panose="020B0604020202020204" pitchFamily="34" charset="0"/>
                </a:rPr>
                <a:t>{</a:t>
              </a:r>
            </a:p>
            <a:p>
              <a:pPr>
                <a:buFontTx/>
                <a:buNone/>
              </a:pPr>
              <a:r>
                <a:rPr lang="de-AT" altLang="en-US" sz="1400">
                  <a:latin typeface="Arial" panose="020B0604020202020204" pitchFamily="34" charset="0"/>
                </a:rPr>
                <a:t>	void m  (int x)</a:t>
              </a:r>
            </a:p>
            <a:p>
              <a:pPr>
                <a:buFontTx/>
                <a:buNone/>
              </a:pPr>
              <a:r>
                <a:rPr lang="de-AT" altLang="en-US" sz="1400">
                  <a:latin typeface="Arial" panose="020B0604020202020204" pitchFamily="34" charset="0"/>
                </a:rPr>
                <a:t>		int b, c;</a:t>
              </a:r>
            </a:p>
            <a:p>
              <a:pPr>
                <a:buFontTx/>
                <a:buNone/>
              </a:pPr>
              <a:r>
                <a:rPr lang="de-AT" altLang="en-US" sz="1400">
                  <a:latin typeface="Arial" panose="020B0604020202020204" pitchFamily="34" charset="0"/>
                </a:rPr>
                <a:t>	{</a:t>
              </a:r>
            </a:p>
            <a:p>
              <a:pPr>
                <a:buFontTx/>
                <a:buNone/>
              </a:pPr>
              <a:r>
                <a:rPr lang="de-AT" altLang="en-US" sz="1400">
                  <a:latin typeface="Arial" panose="020B0604020202020204" pitchFamily="34" charset="0"/>
                </a:rPr>
                <a:t>		...</a:t>
              </a:r>
            </a:p>
            <a:p>
              <a:pPr>
                <a:buFontTx/>
                <a:buNone/>
              </a:pPr>
              <a:r>
                <a:rPr lang="de-AT" altLang="en-US" sz="1400">
                  <a:latin typeface="Arial" panose="020B0604020202020204" pitchFamily="34" charset="0"/>
                </a:rPr>
                <a:t>	}</a:t>
              </a:r>
            </a:p>
            <a:p>
              <a:pPr>
                <a:buFontTx/>
                <a:buNone/>
              </a:pPr>
              <a:r>
                <a:rPr lang="de-AT" altLang="en-US" sz="1400">
                  <a:latin typeface="Arial" panose="020B0604020202020204" pitchFamily="34" charset="0"/>
                </a:rPr>
                <a:t>	...</a:t>
              </a:r>
            </a:p>
            <a:p>
              <a:pPr>
                <a:buFontTx/>
                <a:buNone/>
              </a:pPr>
              <a:r>
                <a:rPr lang="de-AT" altLang="en-US" sz="1400">
                  <a:latin typeface="Arial" panose="020B0604020202020204" pitchFamily="34" charset="0"/>
                </a:rPr>
                <a:t>}</a:t>
              </a:r>
            </a:p>
          </p:txBody>
        </p:sp>
        <p:sp>
          <p:nvSpPr>
            <p:cNvPr id="18447" name="Rectangle 20"/>
            <p:cNvSpPr>
              <a:spLocks noChangeArrowheads="1"/>
            </p:cNvSpPr>
            <p:nvPr/>
          </p:nvSpPr>
          <p:spPr bwMode="auto">
            <a:xfrm>
              <a:off x="4889500" y="4800600"/>
              <a:ext cx="457200" cy="3302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18448" name="Text Box 21"/>
            <p:cNvSpPr txBox="1">
              <a:spLocks noChangeArrowheads="1"/>
            </p:cNvSpPr>
            <p:nvPr/>
          </p:nvSpPr>
          <p:spPr bwMode="auto">
            <a:xfrm>
              <a:off x="4926013" y="4811713"/>
              <a:ext cx="406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400">
                  <a:latin typeface="Arial" panose="020B0604020202020204" pitchFamily="34" charset="0"/>
                </a:rPr>
                <a:t>"b"</a:t>
              </a:r>
            </a:p>
          </p:txBody>
        </p:sp>
        <p:sp>
          <p:nvSpPr>
            <p:cNvPr id="18449" name="Line 22"/>
            <p:cNvSpPr>
              <a:spLocks noChangeShapeType="1"/>
            </p:cNvSpPr>
            <p:nvPr/>
          </p:nvSpPr>
          <p:spPr bwMode="auto">
            <a:xfrm>
              <a:off x="4483100" y="49276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de-AT"/>
            </a:p>
          </p:txBody>
        </p:sp>
        <p:sp>
          <p:nvSpPr>
            <p:cNvPr id="18450" name="Rectangle 23"/>
            <p:cNvSpPr>
              <a:spLocks noChangeArrowheads="1"/>
            </p:cNvSpPr>
            <p:nvPr/>
          </p:nvSpPr>
          <p:spPr bwMode="auto">
            <a:xfrm>
              <a:off x="5753100" y="4800600"/>
              <a:ext cx="457200" cy="330200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18451" name="Text Box 24"/>
            <p:cNvSpPr txBox="1">
              <a:spLocks noChangeArrowheads="1"/>
            </p:cNvSpPr>
            <p:nvPr/>
          </p:nvSpPr>
          <p:spPr bwMode="auto">
            <a:xfrm>
              <a:off x="5789613" y="4811713"/>
              <a:ext cx="396875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400">
                  <a:latin typeface="Arial" panose="020B0604020202020204" pitchFamily="34" charset="0"/>
                </a:rPr>
                <a:t>"c"</a:t>
              </a:r>
            </a:p>
          </p:txBody>
        </p:sp>
        <p:sp>
          <p:nvSpPr>
            <p:cNvPr id="18452" name="Line 25"/>
            <p:cNvSpPr>
              <a:spLocks noChangeShapeType="1"/>
            </p:cNvSpPr>
            <p:nvPr/>
          </p:nvSpPr>
          <p:spPr bwMode="auto">
            <a:xfrm>
              <a:off x="5346700" y="49276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de-AT"/>
            </a:p>
          </p:txBody>
        </p:sp>
        <p:sp>
          <p:nvSpPr>
            <p:cNvPr id="18453" name="Rectangle 26"/>
            <p:cNvSpPr>
              <a:spLocks noChangeArrowheads="1"/>
            </p:cNvSpPr>
            <p:nvPr/>
          </p:nvSpPr>
          <p:spPr bwMode="auto">
            <a:xfrm>
              <a:off x="4025900" y="4025900"/>
              <a:ext cx="457200" cy="3302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18454" name="Text Box 27"/>
            <p:cNvSpPr txBox="1">
              <a:spLocks noChangeArrowheads="1"/>
            </p:cNvSpPr>
            <p:nvPr/>
          </p:nvSpPr>
          <p:spPr bwMode="auto">
            <a:xfrm>
              <a:off x="4062413" y="4037013"/>
              <a:ext cx="406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400">
                  <a:latin typeface="Arial" panose="020B0604020202020204" pitchFamily="34" charset="0"/>
                </a:rPr>
                <a:t>"a"</a:t>
              </a:r>
            </a:p>
          </p:txBody>
        </p:sp>
        <p:sp>
          <p:nvSpPr>
            <p:cNvPr id="18455" name="Rectangle 33"/>
            <p:cNvSpPr>
              <a:spLocks noChangeArrowheads="1"/>
            </p:cNvSpPr>
            <p:nvPr/>
          </p:nvSpPr>
          <p:spPr bwMode="auto">
            <a:xfrm>
              <a:off x="4889500" y="4025900"/>
              <a:ext cx="457200" cy="3302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18456" name="Text Box 34"/>
            <p:cNvSpPr txBox="1">
              <a:spLocks noChangeArrowheads="1"/>
            </p:cNvSpPr>
            <p:nvPr/>
          </p:nvSpPr>
          <p:spPr bwMode="auto">
            <a:xfrm>
              <a:off x="4926013" y="4037013"/>
              <a:ext cx="4064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400">
                  <a:latin typeface="Arial" panose="020B0604020202020204" pitchFamily="34" charset="0"/>
                </a:rPr>
                <a:t>"b"</a:t>
              </a:r>
            </a:p>
          </p:txBody>
        </p:sp>
        <p:sp>
          <p:nvSpPr>
            <p:cNvPr id="18457" name="Line 35"/>
            <p:cNvSpPr>
              <a:spLocks noChangeShapeType="1"/>
            </p:cNvSpPr>
            <p:nvPr/>
          </p:nvSpPr>
          <p:spPr bwMode="auto">
            <a:xfrm>
              <a:off x="4483100" y="41529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de-AT"/>
            </a:p>
          </p:txBody>
        </p:sp>
        <p:sp>
          <p:nvSpPr>
            <p:cNvPr id="18458" name="Rectangle 36"/>
            <p:cNvSpPr>
              <a:spLocks noChangeArrowheads="1"/>
            </p:cNvSpPr>
            <p:nvPr/>
          </p:nvSpPr>
          <p:spPr bwMode="auto">
            <a:xfrm>
              <a:off x="5753100" y="4025900"/>
              <a:ext cx="457200" cy="330200"/>
            </a:xfrm>
            <a:prstGeom prst="rect">
              <a:avLst/>
            </a:prstGeom>
            <a:solidFill>
              <a:schemeClr val="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18459" name="Text Box 37"/>
            <p:cNvSpPr txBox="1">
              <a:spLocks noChangeArrowheads="1"/>
            </p:cNvSpPr>
            <p:nvPr/>
          </p:nvSpPr>
          <p:spPr bwMode="auto">
            <a:xfrm>
              <a:off x="5789613" y="4037013"/>
              <a:ext cx="455612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400">
                  <a:latin typeface="Arial" panose="020B0604020202020204" pitchFamily="34" charset="0"/>
                </a:rPr>
                <a:t>"m"</a:t>
              </a:r>
            </a:p>
          </p:txBody>
        </p:sp>
        <p:sp>
          <p:nvSpPr>
            <p:cNvPr id="18460" name="Line 38"/>
            <p:cNvSpPr>
              <a:spLocks noChangeShapeType="1"/>
            </p:cNvSpPr>
            <p:nvPr/>
          </p:nvSpPr>
          <p:spPr bwMode="auto">
            <a:xfrm>
              <a:off x="5346700" y="41529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de-AT"/>
            </a:p>
          </p:txBody>
        </p:sp>
        <p:sp>
          <p:nvSpPr>
            <p:cNvPr id="18461" name="Rectangle 41"/>
            <p:cNvSpPr>
              <a:spLocks noChangeArrowheads="1"/>
            </p:cNvSpPr>
            <p:nvPr/>
          </p:nvSpPr>
          <p:spPr bwMode="auto">
            <a:xfrm>
              <a:off x="4025900" y="3238500"/>
              <a:ext cx="457200" cy="33020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18462" name="Text Box 42"/>
            <p:cNvSpPr txBox="1">
              <a:spLocks noChangeArrowheads="1"/>
            </p:cNvSpPr>
            <p:nvPr/>
          </p:nvSpPr>
          <p:spPr bwMode="auto">
            <a:xfrm>
              <a:off x="4011613" y="3249613"/>
              <a:ext cx="4953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400">
                  <a:latin typeface="Arial" panose="020B0604020202020204" pitchFamily="34" charset="0"/>
                </a:rPr>
                <a:t>"int"</a:t>
              </a:r>
            </a:p>
          </p:txBody>
        </p:sp>
        <p:sp>
          <p:nvSpPr>
            <p:cNvPr id="18463" name="Rectangle 47"/>
            <p:cNvSpPr>
              <a:spLocks noChangeArrowheads="1"/>
            </p:cNvSpPr>
            <p:nvPr/>
          </p:nvSpPr>
          <p:spPr bwMode="auto">
            <a:xfrm>
              <a:off x="4889500" y="3238500"/>
              <a:ext cx="558800" cy="33020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18464" name="Text Box 48"/>
            <p:cNvSpPr txBox="1">
              <a:spLocks noChangeArrowheads="1"/>
            </p:cNvSpPr>
            <p:nvPr/>
          </p:nvSpPr>
          <p:spPr bwMode="auto">
            <a:xfrm>
              <a:off x="4837113" y="3249613"/>
              <a:ext cx="652462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400">
                  <a:latin typeface="Arial" panose="020B0604020202020204" pitchFamily="34" charset="0"/>
                </a:rPr>
                <a:t>"char"</a:t>
              </a:r>
            </a:p>
          </p:txBody>
        </p:sp>
        <p:sp>
          <p:nvSpPr>
            <p:cNvPr id="18465" name="Line 49"/>
            <p:cNvSpPr>
              <a:spLocks noChangeShapeType="1"/>
            </p:cNvSpPr>
            <p:nvPr/>
          </p:nvSpPr>
          <p:spPr bwMode="auto">
            <a:xfrm>
              <a:off x="4483100" y="3365500"/>
              <a:ext cx="381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de-AT"/>
            </a:p>
          </p:txBody>
        </p:sp>
        <p:sp>
          <p:nvSpPr>
            <p:cNvPr id="18466" name="Rectangle 50"/>
            <p:cNvSpPr>
              <a:spLocks noChangeArrowheads="1"/>
            </p:cNvSpPr>
            <p:nvPr/>
          </p:nvSpPr>
          <p:spPr bwMode="auto">
            <a:xfrm>
              <a:off x="5753100" y="3238500"/>
              <a:ext cx="457200" cy="330200"/>
            </a:xfrm>
            <a:prstGeom prst="rect">
              <a:avLst/>
            </a:prstGeom>
            <a:solidFill>
              <a:srgbClr val="FFCC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18467" name="Text Box 51"/>
            <p:cNvSpPr txBox="1">
              <a:spLocks noChangeArrowheads="1"/>
            </p:cNvSpPr>
            <p:nvPr/>
          </p:nvSpPr>
          <p:spPr bwMode="auto">
            <a:xfrm>
              <a:off x="5713413" y="3249613"/>
              <a:ext cx="584200" cy="3048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400">
                  <a:latin typeface="Arial" panose="020B0604020202020204" pitchFamily="34" charset="0"/>
                </a:rPr>
                <a:t>"null"</a:t>
              </a:r>
            </a:p>
          </p:txBody>
        </p:sp>
        <p:sp>
          <p:nvSpPr>
            <p:cNvPr id="18468" name="Line 52"/>
            <p:cNvSpPr>
              <a:spLocks noChangeShapeType="1"/>
            </p:cNvSpPr>
            <p:nvPr/>
          </p:nvSpPr>
          <p:spPr bwMode="auto">
            <a:xfrm>
              <a:off x="5461000" y="3365500"/>
              <a:ext cx="2667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de-AT"/>
            </a:p>
          </p:txBody>
        </p:sp>
        <p:sp>
          <p:nvSpPr>
            <p:cNvPr id="18469" name="Line 54"/>
            <p:cNvSpPr>
              <a:spLocks noChangeShapeType="1"/>
            </p:cNvSpPr>
            <p:nvPr/>
          </p:nvSpPr>
          <p:spPr bwMode="auto">
            <a:xfrm>
              <a:off x="6223000" y="3365500"/>
              <a:ext cx="2667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de-AT"/>
            </a:p>
          </p:txBody>
        </p:sp>
        <p:sp>
          <p:nvSpPr>
            <p:cNvPr id="18470" name="Text Box 55"/>
            <p:cNvSpPr txBox="1">
              <a:spLocks noChangeArrowheads="1"/>
            </p:cNvSpPr>
            <p:nvPr/>
          </p:nvSpPr>
          <p:spPr bwMode="auto">
            <a:xfrm>
              <a:off x="6310313" y="4646613"/>
              <a:ext cx="2682875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600" i="1"/>
                <a:t>scope m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600"/>
                <a:t>(alle in </a:t>
              </a:r>
              <a:r>
                <a:rPr lang="de-AT" altLang="en-US" sz="1600" i="1"/>
                <a:t>m</a:t>
              </a:r>
              <a:r>
                <a:rPr lang="de-AT" altLang="en-US" sz="1600"/>
                <a:t> deklarierten Namen)</a:t>
              </a:r>
            </a:p>
          </p:txBody>
        </p:sp>
        <p:sp>
          <p:nvSpPr>
            <p:cNvPr id="18471" name="Text Box 56"/>
            <p:cNvSpPr txBox="1">
              <a:spLocks noChangeArrowheads="1"/>
            </p:cNvSpPr>
            <p:nvPr/>
          </p:nvSpPr>
          <p:spPr bwMode="auto">
            <a:xfrm>
              <a:off x="6310313" y="3897313"/>
              <a:ext cx="2660650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600" i="1"/>
                <a:t>scope P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600"/>
                <a:t>(alle in </a:t>
              </a:r>
              <a:r>
                <a:rPr lang="de-AT" altLang="en-US" sz="1600" i="1"/>
                <a:t>P</a:t>
              </a:r>
              <a:r>
                <a:rPr lang="de-AT" altLang="en-US" sz="1600"/>
                <a:t> deklarierten Namen)</a:t>
              </a:r>
            </a:p>
          </p:txBody>
        </p:sp>
        <p:sp>
          <p:nvSpPr>
            <p:cNvPr id="18472" name="Text Box 57"/>
            <p:cNvSpPr txBox="1">
              <a:spLocks noChangeArrowheads="1"/>
            </p:cNvSpPr>
            <p:nvPr/>
          </p:nvSpPr>
          <p:spPr bwMode="auto">
            <a:xfrm>
              <a:off x="6450013" y="3059113"/>
              <a:ext cx="2547937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600" i="1"/>
                <a:t>Universum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600"/>
                <a:t>(alle vordeklarierten Namen)</a:t>
              </a:r>
            </a:p>
          </p:txBody>
        </p:sp>
      </p:grpSp>
      <p:sp>
        <p:nvSpPr>
          <p:cNvPr id="309311" name="Text Box 63"/>
          <p:cNvSpPr txBox="1">
            <a:spLocks noChangeArrowheads="1"/>
          </p:cNvSpPr>
          <p:nvPr/>
        </p:nvSpPr>
        <p:spPr bwMode="auto">
          <a:xfrm>
            <a:off x="3998913" y="5586413"/>
            <a:ext cx="482123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190500" indent="-1905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de-AT" altLang="en-US" sz="1600"/>
              <a:t>Suche eines Namens beginnt immer in </a:t>
            </a:r>
            <a:r>
              <a:rPr lang="de-AT" altLang="en-US" sz="1600" i="1"/>
              <a:t>curScope</a:t>
            </a:r>
          </a:p>
          <a:p>
            <a:pPr>
              <a:spcBef>
                <a:spcPct val="0"/>
              </a:spcBef>
            </a:pPr>
            <a:r>
              <a:rPr lang="de-AT" altLang="en-US" sz="1600"/>
              <a:t>Wenn nicht gefunden, im nächstäußeren Scope suchen</a:t>
            </a:r>
          </a:p>
          <a:p>
            <a:pPr>
              <a:spcBef>
                <a:spcPct val="0"/>
              </a:spcBef>
            </a:pPr>
            <a:r>
              <a:rPr lang="de-AT" altLang="en-US" sz="1600"/>
              <a:t>Beispiel: Suche von </a:t>
            </a:r>
            <a:r>
              <a:rPr lang="de-AT" altLang="en-US" sz="1600" i="1"/>
              <a:t>b</a:t>
            </a:r>
            <a:r>
              <a:rPr lang="de-AT" altLang="en-US" sz="1600"/>
              <a:t>, </a:t>
            </a:r>
            <a:r>
              <a:rPr lang="de-AT" altLang="en-US" sz="1600" i="1"/>
              <a:t>a</a:t>
            </a:r>
            <a:r>
              <a:rPr lang="de-AT" altLang="en-US" sz="1600"/>
              <a:t> und </a:t>
            </a:r>
            <a:r>
              <a:rPr lang="de-AT" altLang="en-US" sz="1600" i="1"/>
              <a:t>int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93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3D2AC7-8984-4974-A638-85EFA0F96CF0}" type="slidenum">
              <a:rPr lang="de-DE" altLang="en-US" sz="1400" smtClean="0"/>
              <a:pPr>
                <a:spcBef>
                  <a:spcPct val="0"/>
                </a:spcBef>
                <a:buFontTx/>
                <a:buNone/>
              </a:pPr>
              <a:t>17</a:t>
            </a:fld>
            <a:endParaRPr lang="de-DE" altLang="en-US" sz="1400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smtClean="0"/>
              <a:t>Scope-Knoten</a:t>
            </a:r>
          </a:p>
        </p:txBody>
      </p:sp>
      <p:sp>
        <p:nvSpPr>
          <p:cNvPr id="19460" name="Text Box 3"/>
          <p:cNvSpPr txBox="1">
            <a:spLocks noChangeArrowheads="1"/>
          </p:cNvSpPr>
          <p:nvPr/>
        </p:nvSpPr>
        <p:spPr bwMode="auto">
          <a:xfrm>
            <a:off x="760413" y="1370013"/>
            <a:ext cx="6513512" cy="11557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190500" algn="l"/>
                <a:tab pos="762000" algn="l"/>
                <a:tab pos="1524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190500" algn="l"/>
                <a:tab pos="762000" algn="l"/>
                <a:tab pos="15240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90500" algn="l"/>
                <a:tab pos="762000" algn="l"/>
                <a:tab pos="15240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90500" algn="l"/>
                <a:tab pos="762000" algn="l"/>
                <a:tab pos="1524000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90500" algn="l"/>
                <a:tab pos="762000" algn="l"/>
                <a:tab pos="1524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0500" algn="l"/>
                <a:tab pos="762000" algn="l"/>
                <a:tab pos="1524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0500" algn="l"/>
                <a:tab pos="762000" algn="l"/>
                <a:tab pos="1524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0500" algn="l"/>
                <a:tab pos="762000" algn="l"/>
                <a:tab pos="1524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0500" algn="l"/>
                <a:tab pos="762000" algn="l"/>
                <a:tab pos="1524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class </a:t>
            </a:r>
            <a:r>
              <a:rPr lang="de-AT" altLang="en-US" sz="1400" b="1">
                <a:latin typeface="Arial" panose="020B0604020202020204" pitchFamily="34" charset="0"/>
              </a:rPr>
              <a:t>Scope</a:t>
            </a:r>
            <a:r>
              <a:rPr lang="de-AT" altLang="en-US" sz="1400">
                <a:latin typeface="Arial" panose="020B0604020202020204" pitchFamily="34" charset="0"/>
              </a:rPr>
              <a:t>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	Scope	</a:t>
            </a:r>
            <a:r>
              <a:rPr lang="de-AT" altLang="en-US" sz="1400" b="1">
                <a:latin typeface="Arial" panose="020B0604020202020204" pitchFamily="34" charset="0"/>
              </a:rPr>
              <a:t>outer</a:t>
            </a:r>
            <a:r>
              <a:rPr lang="de-AT" altLang="en-US" sz="1400">
                <a:latin typeface="Arial" panose="020B0604020202020204" pitchFamily="34" charset="0"/>
              </a:rPr>
              <a:t>;	// zum nächstäußeren Scope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	Obj	</a:t>
            </a:r>
            <a:r>
              <a:rPr lang="de-AT" altLang="en-US" sz="1400" b="1">
                <a:latin typeface="Arial" panose="020B0604020202020204" pitchFamily="34" charset="0"/>
              </a:rPr>
              <a:t>locals</a:t>
            </a:r>
            <a:r>
              <a:rPr lang="de-AT" altLang="en-US" sz="1400">
                <a:latin typeface="Arial" panose="020B0604020202020204" pitchFamily="34" charset="0"/>
              </a:rPr>
              <a:t>;	// zur Liste der Objekte in diesem Scope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	int	</a:t>
            </a:r>
            <a:r>
              <a:rPr lang="de-AT" altLang="en-US" sz="1400" b="1">
                <a:latin typeface="Arial" panose="020B0604020202020204" pitchFamily="34" charset="0"/>
              </a:rPr>
              <a:t>nVars</a:t>
            </a:r>
            <a:r>
              <a:rPr lang="de-AT" altLang="en-US" sz="1400">
                <a:latin typeface="Arial" panose="020B0604020202020204" pitchFamily="34" charset="0"/>
              </a:rPr>
              <a:t>;	// Anzahl der Variablen in diesem Scope (zur Adressvergabe)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}</a:t>
            </a:r>
          </a:p>
        </p:txBody>
      </p:sp>
      <p:grpSp>
        <p:nvGrpSpPr>
          <p:cNvPr id="310283" name="Group 11"/>
          <p:cNvGrpSpPr>
            <a:grpSpLocks/>
          </p:cNvGrpSpPr>
          <p:nvPr/>
        </p:nvGrpSpPr>
        <p:grpSpPr bwMode="auto">
          <a:xfrm>
            <a:off x="671513" y="2895600"/>
            <a:ext cx="8337551" cy="1811338"/>
            <a:chOff x="423" y="1824"/>
            <a:chExt cx="5252" cy="1141"/>
          </a:xfrm>
        </p:grpSpPr>
        <p:sp>
          <p:nvSpPr>
            <p:cNvPr id="19466" name="Text Box 4"/>
            <p:cNvSpPr txBox="1">
              <a:spLocks noChangeArrowheads="1"/>
            </p:cNvSpPr>
            <p:nvPr/>
          </p:nvSpPr>
          <p:spPr bwMode="auto">
            <a:xfrm>
              <a:off x="423" y="1824"/>
              <a:ext cx="141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800" b="1"/>
                <a:t>Erzeugen von Scopes</a:t>
              </a:r>
            </a:p>
          </p:txBody>
        </p:sp>
        <p:sp>
          <p:nvSpPr>
            <p:cNvPr id="19467" name="Text Box 5"/>
            <p:cNvSpPr txBox="1">
              <a:spLocks noChangeArrowheads="1"/>
            </p:cNvSpPr>
            <p:nvPr/>
          </p:nvSpPr>
          <p:spPr bwMode="auto">
            <a:xfrm>
              <a:off x="663" y="2103"/>
              <a:ext cx="2105" cy="862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190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1905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1905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190500" algn="l"/>
                </a:tabLs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190500" algn="l"/>
                </a:tabLs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90500" algn="l"/>
                </a:tabLs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90500" algn="l"/>
                </a:tabLs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90500" algn="l"/>
                </a:tabLs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90500" algn="l"/>
                </a:tabLs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400">
                  <a:latin typeface="Arial" panose="020B0604020202020204" pitchFamily="34" charset="0"/>
                </a:rPr>
                <a:t>static void </a:t>
              </a:r>
              <a:r>
                <a:rPr lang="de-AT" altLang="en-US" sz="1400" b="1">
                  <a:latin typeface="Arial" panose="020B0604020202020204" pitchFamily="34" charset="0"/>
                </a:rPr>
                <a:t>openScope</a:t>
              </a:r>
              <a:r>
                <a:rPr lang="de-AT" altLang="en-US" sz="1400">
                  <a:latin typeface="Arial" panose="020B0604020202020204" pitchFamily="34" charset="0"/>
                </a:rPr>
                <a:t>() { // in class Tab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400">
                  <a:latin typeface="Arial" panose="020B0604020202020204" pitchFamily="34" charset="0"/>
                </a:rPr>
                <a:t>	Scope s = new Scope();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400">
                  <a:latin typeface="Arial" panose="020B0604020202020204" pitchFamily="34" charset="0"/>
                </a:rPr>
                <a:t>	s.outer = curScope;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400">
                  <a:latin typeface="Arial" panose="020B0604020202020204" pitchFamily="34" charset="0"/>
                </a:rPr>
                <a:t>	curScope = s;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400">
                  <a:latin typeface="Arial" panose="020B0604020202020204" pitchFamily="34" charset="0"/>
                </a:rPr>
                <a:t>	curLevel++;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400">
                  <a:latin typeface="Arial" panose="020B0604020202020204" pitchFamily="34" charset="0"/>
                </a:rPr>
                <a:t>}</a:t>
              </a:r>
            </a:p>
          </p:txBody>
        </p:sp>
        <p:sp>
          <p:nvSpPr>
            <p:cNvPr id="19468" name="Text Box 6"/>
            <p:cNvSpPr txBox="1">
              <a:spLocks noChangeArrowheads="1"/>
            </p:cNvSpPr>
            <p:nvPr/>
          </p:nvSpPr>
          <p:spPr bwMode="auto">
            <a:xfrm>
              <a:off x="2831" y="2079"/>
              <a:ext cx="2844" cy="8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190500" indent="-1905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de-AT" altLang="en-US" sz="1600"/>
                <a:t>aufgerufen am Beginn einer Methode oder Klasse</a:t>
              </a:r>
            </a:p>
            <a:p>
              <a:pPr>
                <a:spcBef>
                  <a:spcPct val="0"/>
                </a:spcBef>
              </a:pPr>
              <a:r>
                <a:rPr lang="de-AT" altLang="en-US" sz="1600"/>
                <a:t>verkettet neuen Scope mit den bestehenden</a:t>
              </a:r>
            </a:p>
            <a:p>
              <a:pPr>
                <a:spcBef>
                  <a:spcPct val="0"/>
                </a:spcBef>
              </a:pPr>
              <a:r>
                <a:rPr lang="de-AT" altLang="en-US" sz="1600"/>
                <a:t>neuer Scope wird </a:t>
              </a:r>
              <a:r>
                <a:rPr lang="de-AT" altLang="en-US" sz="1600" i="1"/>
                <a:t>curScope</a:t>
              </a:r>
            </a:p>
            <a:p>
              <a:pPr>
                <a:spcBef>
                  <a:spcPct val="0"/>
                </a:spcBef>
              </a:pPr>
              <a:r>
                <a:rPr lang="de-AT" altLang="en-US" sz="1600" i="1"/>
                <a:t>Tab.insert()</a:t>
              </a:r>
              <a:r>
                <a:rPr lang="de-AT" altLang="en-US" sz="1600"/>
                <a:t> trägt Namen immer in </a:t>
              </a:r>
              <a:r>
                <a:rPr lang="de-AT" altLang="en-US" sz="1600" i="1"/>
                <a:t>curScope</a:t>
              </a:r>
              <a:r>
                <a:rPr lang="de-AT" altLang="en-US" sz="1600"/>
                <a:t> </a:t>
              </a:r>
              <a:r>
                <a:rPr lang="de-AT" altLang="en-US" sz="1600" smtClean="0"/>
                <a:t>ein</a:t>
              </a:r>
            </a:p>
            <a:p>
              <a:pPr>
                <a:spcBef>
                  <a:spcPct val="0"/>
                </a:spcBef>
              </a:pPr>
              <a:r>
                <a:rPr lang="de-AT" altLang="en-US" sz="1600" i="1" smtClean="0"/>
                <a:t>curScope</a:t>
              </a:r>
              <a:r>
                <a:rPr lang="de-AT" altLang="en-US" sz="1600"/>
                <a:t>,</a:t>
              </a:r>
              <a:r>
                <a:rPr lang="de-AT" altLang="en-US" sz="1600" smtClean="0"/>
                <a:t> </a:t>
              </a:r>
              <a:r>
                <a:rPr lang="de-AT" altLang="en-US" sz="1600" i="1" smtClean="0"/>
                <a:t>curLevel</a:t>
              </a:r>
              <a:r>
                <a:rPr lang="de-AT" altLang="en-US" sz="1600"/>
                <a:t>:</a:t>
              </a:r>
              <a:r>
                <a:rPr lang="de-AT" altLang="en-US" sz="1600" smtClean="0"/>
                <a:t> globale Variablen in </a:t>
              </a:r>
              <a:r>
                <a:rPr lang="de-AT" altLang="en-US" sz="1600" i="1" smtClean="0"/>
                <a:t>Tab</a:t>
              </a:r>
              <a:endParaRPr lang="de-AT" altLang="en-US" sz="1600" i="1"/>
            </a:p>
          </p:txBody>
        </p:sp>
      </p:grpSp>
      <p:grpSp>
        <p:nvGrpSpPr>
          <p:cNvPr id="310284" name="Group 12"/>
          <p:cNvGrpSpPr>
            <a:grpSpLocks/>
          </p:cNvGrpSpPr>
          <p:nvPr/>
        </p:nvGrpSpPr>
        <p:grpSpPr bwMode="auto">
          <a:xfrm>
            <a:off x="671513" y="5105400"/>
            <a:ext cx="8085137" cy="1385888"/>
            <a:chOff x="423" y="3216"/>
            <a:chExt cx="5093" cy="873"/>
          </a:xfrm>
        </p:grpSpPr>
        <p:sp>
          <p:nvSpPr>
            <p:cNvPr id="19463" name="Text Box 7"/>
            <p:cNvSpPr txBox="1">
              <a:spLocks noChangeArrowheads="1"/>
            </p:cNvSpPr>
            <p:nvPr/>
          </p:nvSpPr>
          <p:spPr bwMode="auto">
            <a:xfrm>
              <a:off x="423" y="3216"/>
              <a:ext cx="141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800" b="1"/>
                <a:t>Schließen von Scopes</a:t>
              </a:r>
            </a:p>
          </p:txBody>
        </p:sp>
        <p:sp>
          <p:nvSpPr>
            <p:cNvPr id="19464" name="Text Box 8"/>
            <p:cNvSpPr txBox="1">
              <a:spLocks noChangeArrowheads="1"/>
            </p:cNvSpPr>
            <p:nvPr/>
          </p:nvSpPr>
          <p:spPr bwMode="auto">
            <a:xfrm>
              <a:off x="663" y="3495"/>
              <a:ext cx="2124" cy="59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190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1905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1905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190500" algn="l"/>
                </a:tabLs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190500" algn="l"/>
                </a:tabLs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90500" algn="l"/>
                </a:tabLs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90500" algn="l"/>
                </a:tabLs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90500" algn="l"/>
                </a:tabLs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90500" algn="l"/>
                </a:tabLs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400">
                  <a:latin typeface="Arial" panose="020B0604020202020204" pitchFamily="34" charset="0"/>
                </a:rPr>
                <a:t>static void </a:t>
              </a:r>
              <a:r>
                <a:rPr lang="de-AT" altLang="en-US" sz="1400" b="1">
                  <a:latin typeface="Arial" panose="020B0604020202020204" pitchFamily="34" charset="0"/>
                </a:rPr>
                <a:t>closeScope</a:t>
              </a:r>
              <a:r>
                <a:rPr lang="de-AT" altLang="en-US" sz="1400">
                  <a:latin typeface="Arial" panose="020B0604020202020204" pitchFamily="34" charset="0"/>
                </a:rPr>
                <a:t>() { // in class Tab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400">
                  <a:latin typeface="Arial" panose="020B0604020202020204" pitchFamily="34" charset="0"/>
                </a:rPr>
                <a:t>	curScope = curScope.outer;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400">
                  <a:latin typeface="Arial" panose="020B0604020202020204" pitchFamily="34" charset="0"/>
                </a:rPr>
                <a:t>	curLevel--;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400">
                  <a:latin typeface="Arial" panose="020B0604020202020204" pitchFamily="34" charset="0"/>
                </a:rPr>
                <a:t>}</a:t>
              </a:r>
            </a:p>
          </p:txBody>
        </p:sp>
        <p:sp>
          <p:nvSpPr>
            <p:cNvPr id="19465" name="Text Box 9"/>
            <p:cNvSpPr txBox="1">
              <a:spLocks noChangeArrowheads="1"/>
            </p:cNvSpPr>
            <p:nvPr/>
          </p:nvSpPr>
          <p:spPr bwMode="auto">
            <a:xfrm>
              <a:off x="2831" y="3471"/>
              <a:ext cx="2685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190500" indent="-1905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de-AT" altLang="en-US" sz="1600"/>
                <a:t>aufgerufen am Ende einer Methode oder Klasse</a:t>
              </a:r>
            </a:p>
            <a:p>
              <a:pPr>
                <a:spcBef>
                  <a:spcPct val="0"/>
                </a:spcBef>
              </a:pPr>
              <a:r>
                <a:rPr lang="de-AT" altLang="en-US" sz="1600"/>
                <a:t>macht nächstäußeren Scope zu </a:t>
              </a:r>
              <a:r>
                <a:rPr lang="de-AT" altLang="en-US" sz="1600" i="1"/>
                <a:t>curScope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9EB19A2-32EB-4226-BE4A-776E2F4D98AD}" type="slidenum">
              <a:rPr lang="de-DE" altLang="en-US" sz="1400" smtClean="0"/>
              <a:pPr>
                <a:spcBef>
                  <a:spcPct val="0"/>
                </a:spcBef>
                <a:buFontTx/>
                <a:buNone/>
              </a:pPr>
              <a:t>18</a:t>
            </a:fld>
            <a:endParaRPr lang="de-DE" altLang="en-US" sz="1400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smtClean="0"/>
              <a:t>Öffnen und Schließen von Scopes</a:t>
            </a:r>
          </a:p>
        </p:txBody>
      </p:sp>
      <p:sp>
        <p:nvSpPr>
          <p:cNvPr id="20484" name="Text Box 3"/>
          <p:cNvSpPr txBox="1">
            <a:spLocks noChangeArrowheads="1"/>
          </p:cNvSpPr>
          <p:nvPr/>
        </p:nvSpPr>
        <p:spPr bwMode="auto">
          <a:xfrm>
            <a:off x="785813" y="1458913"/>
            <a:ext cx="5907087" cy="2249487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190500" algn="l"/>
                <a:tab pos="1816100" algn="l"/>
                <a:tab pos="20066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190500" algn="l"/>
                <a:tab pos="1816100" algn="l"/>
                <a:tab pos="20066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90500" algn="l"/>
                <a:tab pos="1816100" algn="l"/>
                <a:tab pos="20066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90500" algn="l"/>
                <a:tab pos="1816100" algn="l"/>
                <a:tab pos="2006600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90500" algn="l"/>
                <a:tab pos="1816100" algn="l"/>
                <a:tab pos="20066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0500" algn="l"/>
                <a:tab pos="1816100" algn="l"/>
                <a:tab pos="20066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0500" algn="l"/>
                <a:tab pos="1816100" algn="l"/>
                <a:tab pos="20066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0500" algn="l"/>
                <a:tab pos="1816100" algn="l"/>
                <a:tab pos="20066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0500" algn="l"/>
                <a:tab pos="1816100" algn="l"/>
                <a:tab pos="20066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MethodDecl	(. Struct type; String name; .)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=	Type&lt;</a:t>
            </a:r>
            <a:r>
              <a:rPr lang="de-AT" altLang="en-US" sz="1400">
                <a:latin typeface="Arial" panose="020B0604020202020204" pitchFamily="34" charset="0"/>
                <a:sym typeface="Symbol" panose="05050102010706020507" pitchFamily="18" charset="2"/>
              </a:rPr>
              <a:t></a:t>
            </a:r>
            <a:r>
              <a:rPr lang="de-AT" altLang="en-US" sz="1400">
                <a:latin typeface="Arial" panose="020B0604020202020204" pitchFamily="34" charset="0"/>
              </a:rPr>
              <a:t>type&gt;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	ident&lt;</a:t>
            </a:r>
            <a:r>
              <a:rPr lang="de-AT" altLang="en-US" sz="1400">
                <a:latin typeface="Arial" panose="020B0604020202020204" pitchFamily="34" charset="0"/>
                <a:sym typeface="Symbol" panose="05050102010706020507" pitchFamily="18" charset="2"/>
              </a:rPr>
              <a:t></a:t>
            </a:r>
            <a:r>
              <a:rPr lang="de-AT" altLang="en-US" sz="1400">
                <a:latin typeface="Arial" panose="020B0604020202020204" pitchFamily="34" charset="0"/>
              </a:rPr>
              <a:t>name&gt;	(.	curMethod = Tab.insert(Obj.Meth, name, type);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			</a:t>
            </a:r>
            <a:r>
              <a:rPr lang="de-AT" altLang="en-US" sz="1400">
                <a:solidFill>
                  <a:srgbClr val="FF0000"/>
                </a:solidFill>
                <a:latin typeface="Arial" panose="020B0604020202020204" pitchFamily="34" charset="0"/>
              </a:rPr>
              <a:t>Tab.openScope();</a:t>
            </a:r>
            <a:r>
              <a:rPr lang="de-AT" altLang="en-US" sz="1400">
                <a:latin typeface="Arial" panose="020B0604020202020204" pitchFamily="34" charset="0"/>
              </a:rPr>
              <a:t> .)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	"(" ... ")"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	...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	"{"	(. curMethod.locals = Tab.curScope.locals; .)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	...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	"}"	(.	</a:t>
            </a:r>
            <a:r>
              <a:rPr lang="de-AT" altLang="en-US" sz="1400">
                <a:solidFill>
                  <a:srgbClr val="FF0000"/>
                </a:solidFill>
                <a:latin typeface="Arial" panose="020B0604020202020204" pitchFamily="34" charset="0"/>
              </a:rPr>
              <a:t>Tab.closeScope();</a:t>
            </a:r>
            <a:r>
              <a:rPr lang="de-AT" altLang="en-US" sz="1400">
                <a:latin typeface="Arial" panose="020B0604020202020204" pitchFamily="34" charset="0"/>
              </a:rPr>
              <a:t> .)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	.</a:t>
            </a:r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735013" y="4279900"/>
            <a:ext cx="6327775" cy="1804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190500" indent="-1905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20000"/>
              </a:spcAft>
              <a:buFontTx/>
              <a:buNone/>
            </a:pPr>
            <a:r>
              <a:rPr lang="de-AT" altLang="en-US" sz="1800" b="1"/>
              <a:t>Beachte</a:t>
            </a:r>
          </a:p>
          <a:p>
            <a:pPr>
              <a:spcBef>
                <a:spcPct val="0"/>
              </a:spcBef>
            </a:pPr>
            <a:r>
              <a:rPr lang="de-AT" altLang="en-US" sz="1600"/>
              <a:t>Methodenname wird noch in äußeren Scope eingetragen</a:t>
            </a:r>
          </a:p>
          <a:p>
            <a:r>
              <a:rPr lang="de-AT" altLang="en-US" sz="1600" i="1"/>
              <a:t>curMethod</a:t>
            </a:r>
            <a:r>
              <a:rPr lang="de-AT" altLang="en-US" sz="1600"/>
              <a:t> ist eine globale Variable vom Typ </a:t>
            </a:r>
            <a:r>
              <a:rPr lang="de-AT" altLang="en-US" sz="1600" i="1"/>
              <a:t>Obj</a:t>
            </a:r>
          </a:p>
          <a:p>
            <a:r>
              <a:rPr lang="de-AT" altLang="en-US" sz="1600"/>
              <a:t>Nach Abarbeitung der Deklarationen, werden lokale Objekte des Scopes</a:t>
            </a:r>
            <a:br>
              <a:rPr lang="de-AT" altLang="en-US" sz="1600"/>
            </a:br>
            <a:r>
              <a:rPr lang="de-AT" altLang="en-US" sz="1600"/>
              <a:t>an </a:t>
            </a:r>
            <a:r>
              <a:rPr lang="de-AT" altLang="en-US" sz="1600" i="1"/>
              <a:t>curMethod.locals</a:t>
            </a:r>
            <a:r>
              <a:rPr lang="de-AT" altLang="en-US" sz="1600"/>
              <a:t> gehängt</a:t>
            </a:r>
          </a:p>
          <a:p>
            <a:r>
              <a:rPr lang="de-AT" altLang="en-US" sz="1600"/>
              <a:t>Auch bei Klassen wird ein Scope geöffnet und wieder geschlossen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ChangeArrowheads="1"/>
          </p:cNvSpPr>
          <p:nvPr/>
        </p:nvSpPr>
        <p:spPr bwMode="auto">
          <a:xfrm>
            <a:off x="762000" y="1619250"/>
            <a:ext cx="6372225" cy="4781550"/>
          </a:xfrm>
          <a:prstGeom prst="rect">
            <a:avLst/>
          </a:prstGeom>
          <a:solidFill>
            <a:srgbClr val="CCCCFF"/>
          </a:solidFill>
          <a:ln w="9525" algn="ctr">
            <a:solidFill>
              <a:srgbClr val="CCCCFF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de-DE" sz="1600"/>
          </a:p>
        </p:txBody>
      </p:sp>
      <p:sp>
        <p:nvSpPr>
          <p:cNvPr id="29699" name="Rectangle 1"/>
          <p:cNvSpPr>
            <a:spLocks noChangeArrowheads="1"/>
          </p:cNvSpPr>
          <p:nvPr/>
        </p:nvSpPr>
        <p:spPr bwMode="auto">
          <a:xfrm>
            <a:off x="962025" y="2495550"/>
            <a:ext cx="5114925" cy="3486150"/>
          </a:xfrm>
          <a:prstGeom prst="rect">
            <a:avLst/>
          </a:prstGeom>
          <a:solidFill>
            <a:srgbClr val="FFFF99"/>
          </a:solidFill>
          <a:ln w="9525" algn="ctr">
            <a:solidFill>
              <a:srgbClr val="FFFF99"/>
            </a:solidFill>
            <a:round/>
            <a:headEnd/>
            <a:tailEnd/>
          </a:ln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de-DE" sz="1600"/>
          </a:p>
        </p:txBody>
      </p:sp>
      <p:sp>
        <p:nvSpPr>
          <p:cNvPr id="29700" name="Text Box 3"/>
          <p:cNvSpPr txBox="1">
            <a:spLocks noChangeArrowheads="1"/>
          </p:cNvSpPr>
          <p:nvPr/>
        </p:nvSpPr>
        <p:spPr bwMode="auto">
          <a:xfrm>
            <a:off x="735013" y="1611313"/>
            <a:ext cx="6408737" cy="483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190500" algn="l"/>
                <a:tab pos="381000" algn="l"/>
                <a:tab pos="571500" algn="l"/>
                <a:tab pos="2286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190500" algn="l"/>
                <a:tab pos="381000" algn="l"/>
                <a:tab pos="571500" algn="l"/>
                <a:tab pos="22860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90500" algn="l"/>
                <a:tab pos="381000" algn="l"/>
                <a:tab pos="571500" algn="l"/>
                <a:tab pos="22860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90500" algn="l"/>
                <a:tab pos="381000" algn="l"/>
                <a:tab pos="571500" algn="l"/>
                <a:tab pos="2286000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90500" algn="l"/>
                <a:tab pos="381000" algn="l"/>
                <a:tab pos="571500" algn="l"/>
                <a:tab pos="2286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0500" algn="l"/>
                <a:tab pos="381000" algn="l"/>
                <a:tab pos="571500" algn="l"/>
                <a:tab pos="2286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0500" algn="l"/>
                <a:tab pos="381000" algn="l"/>
                <a:tab pos="571500" algn="l"/>
                <a:tab pos="2286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0500" algn="l"/>
                <a:tab pos="381000" algn="l"/>
                <a:tab pos="571500" algn="l"/>
                <a:tab pos="2286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0500" algn="l"/>
                <a:tab pos="381000" algn="l"/>
                <a:tab pos="571500" algn="l"/>
                <a:tab pos="2286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class Tab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	static Scope </a:t>
            </a:r>
            <a:r>
              <a:rPr lang="de-AT" altLang="en-US" sz="1400" b="1">
                <a:latin typeface="Arial" panose="020B0604020202020204" pitchFamily="34" charset="0"/>
              </a:rPr>
              <a:t>curScope</a:t>
            </a:r>
            <a:r>
              <a:rPr lang="de-AT" altLang="en-US" sz="1400">
                <a:latin typeface="Arial" panose="020B0604020202020204" pitchFamily="34" charset="0"/>
              </a:rPr>
              <a:t>;	// Zeiger auf aktuellen Scope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	static int </a:t>
            </a:r>
            <a:r>
              <a:rPr lang="de-AT" altLang="en-US" sz="1400" b="1">
                <a:latin typeface="Arial" panose="020B0604020202020204" pitchFamily="34" charset="0"/>
              </a:rPr>
              <a:t>curLevel</a:t>
            </a:r>
            <a:r>
              <a:rPr lang="de-AT" altLang="en-US" sz="1400">
                <a:latin typeface="Arial" panose="020B0604020202020204" pitchFamily="34" charset="0"/>
              </a:rPr>
              <a:t>;	// aktuelle Deklarationsstufe (0 = global, 1 = lokal)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	...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	public static Obj </a:t>
            </a:r>
            <a:r>
              <a:rPr lang="de-AT" altLang="en-US" sz="1400" b="1">
                <a:latin typeface="Arial" panose="020B0604020202020204" pitchFamily="34" charset="0"/>
              </a:rPr>
              <a:t>insert</a:t>
            </a:r>
            <a:r>
              <a:rPr lang="de-AT" altLang="en-US" sz="1400">
                <a:latin typeface="Arial" panose="020B0604020202020204" pitchFamily="34" charset="0"/>
              </a:rPr>
              <a:t> (int kind, String name, Struct type)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		</a:t>
            </a:r>
            <a:r>
              <a:rPr lang="de-AT" altLang="en-US" sz="1400">
                <a:solidFill>
                  <a:srgbClr val="FF0000"/>
                </a:solidFill>
                <a:latin typeface="Arial" panose="020B0604020202020204" pitchFamily="34" charset="0"/>
              </a:rPr>
              <a:t>//--- erzeugen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		Obj obj = new Obj(kind, name, type);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		if (kind == Obj.Var)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			obj.adr = curScope.nVars; curScope.nVars++;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			obj.level = curLevel;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		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		</a:t>
            </a:r>
            <a:r>
              <a:rPr lang="de-AT" altLang="en-US" sz="1400">
                <a:solidFill>
                  <a:srgbClr val="FF0000"/>
                </a:solidFill>
                <a:latin typeface="Arial" panose="020B0604020202020204" pitchFamily="34" charset="0"/>
              </a:rPr>
              <a:t>//--- einfügen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		Obj p = curScope.locals, last = null;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		while (p != null)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			if (p.name.equals(name)) error(name + " declared twice");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			last = p; p = p.next;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		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		if (last == null) curScope.locals = obj; else last.next = obj;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		return obj;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	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	...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29701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7BC3222-D8F9-4227-BA5F-FE4F770C5C9B}" type="slidenum">
              <a:rPr lang="de-DE" altLang="en-US" sz="1400" smtClean="0"/>
              <a:pPr>
                <a:spcBef>
                  <a:spcPct val="0"/>
                </a:spcBef>
                <a:buFontTx/>
                <a:buNone/>
              </a:pPr>
              <a:t>19</a:t>
            </a:fld>
            <a:endParaRPr lang="de-DE" altLang="en-US" sz="1400" smtClean="0"/>
          </a:p>
        </p:txBody>
      </p:sp>
      <p:sp>
        <p:nvSpPr>
          <p:cNvPr id="297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smtClean="0"/>
              <a:t>Einfügen von Namen in Scopes</a:t>
            </a:r>
          </a:p>
        </p:txBody>
      </p:sp>
      <p:sp>
        <p:nvSpPr>
          <p:cNvPr id="29703" name="Text Box 4"/>
          <p:cNvSpPr txBox="1">
            <a:spLocks noChangeArrowheads="1"/>
          </p:cNvSpPr>
          <p:nvPr/>
        </p:nvSpPr>
        <p:spPr bwMode="auto">
          <a:xfrm>
            <a:off x="684213" y="1154113"/>
            <a:ext cx="57705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600"/>
              <a:t>Namen werden bei ihrer Deklaration immer in </a:t>
            </a:r>
            <a:r>
              <a:rPr lang="de-AT" altLang="en-US" sz="1600" i="1"/>
              <a:t>curScope</a:t>
            </a:r>
            <a:r>
              <a:rPr lang="de-AT" altLang="en-US" sz="1600"/>
              <a:t> eingetragen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1101838-EFF5-4C94-A7EF-179A1D26DC5B}" type="slidenum">
              <a:rPr lang="de-DE" altLang="en-US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de-DE" altLang="en-US" sz="1400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Aufgaben der Symbolliste</a:t>
            </a:r>
          </a:p>
        </p:txBody>
      </p:sp>
      <p:sp>
        <p:nvSpPr>
          <p:cNvPr id="4100" name="Text Box 24"/>
          <p:cNvSpPr txBox="1">
            <a:spLocks noChangeArrowheads="1"/>
          </p:cNvSpPr>
          <p:nvPr/>
        </p:nvSpPr>
        <p:spPr bwMode="auto">
          <a:xfrm>
            <a:off x="708025" y="1225550"/>
            <a:ext cx="65690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292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2921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921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92100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921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921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921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921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921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800" b="1"/>
              <a:t>1. Speicherung aller deklarierten Namen und ihrer Eigenschaften</a:t>
            </a:r>
            <a:endParaRPr lang="de-AT" altLang="en-US" sz="1800"/>
          </a:p>
        </p:txBody>
      </p:sp>
      <p:sp>
        <p:nvSpPr>
          <p:cNvPr id="4101" name="Text Box 111"/>
          <p:cNvSpPr txBox="1">
            <a:spLocks noChangeArrowheads="1"/>
          </p:cNvSpPr>
          <p:nvPr/>
        </p:nvSpPr>
        <p:spPr bwMode="auto">
          <a:xfrm>
            <a:off x="989013" y="1525588"/>
            <a:ext cx="4287837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190500" indent="-1905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de-AT" altLang="en-US" sz="1600"/>
              <a:t>Typ</a:t>
            </a:r>
          </a:p>
          <a:p>
            <a:pPr>
              <a:spcBef>
                <a:spcPct val="0"/>
              </a:spcBef>
            </a:pPr>
            <a:r>
              <a:rPr lang="de-AT" altLang="en-US" sz="1600"/>
              <a:t>Wert (bei Konstanten)</a:t>
            </a:r>
          </a:p>
          <a:p>
            <a:pPr>
              <a:spcBef>
                <a:spcPct val="0"/>
              </a:spcBef>
            </a:pPr>
            <a:r>
              <a:rPr lang="de-AT" altLang="en-US" sz="1600"/>
              <a:t>Adresse (bei Variablen, Feldern und Methoden)</a:t>
            </a:r>
          </a:p>
          <a:p>
            <a:pPr>
              <a:spcBef>
                <a:spcPct val="0"/>
              </a:spcBef>
            </a:pPr>
            <a:r>
              <a:rPr lang="de-AT" altLang="en-US" sz="1600"/>
              <a:t>Parameter (bei Methoden)</a:t>
            </a:r>
          </a:p>
        </p:txBody>
      </p:sp>
      <p:grpSp>
        <p:nvGrpSpPr>
          <p:cNvPr id="44165" name="Group 133"/>
          <p:cNvGrpSpPr>
            <a:grpSpLocks/>
          </p:cNvGrpSpPr>
          <p:nvPr/>
        </p:nvGrpSpPr>
        <p:grpSpPr bwMode="auto">
          <a:xfrm>
            <a:off x="708025" y="2647950"/>
            <a:ext cx="4556125" cy="641350"/>
            <a:chOff x="446" y="1984"/>
            <a:chExt cx="2870" cy="404"/>
          </a:xfrm>
        </p:grpSpPr>
        <p:sp>
          <p:nvSpPr>
            <p:cNvPr id="4111" name="Text Box 126"/>
            <p:cNvSpPr txBox="1">
              <a:spLocks noChangeArrowheads="1"/>
            </p:cNvSpPr>
            <p:nvPr/>
          </p:nvSpPr>
          <p:spPr bwMode="auto">
            <a:xfrm>
              <a:off x="446" y="1984"/>
              <a:ext cx="287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2921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2921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2921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292100" algn="l"/>
                </a:tabLs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292100" algn="l"/>
                </a:tabLs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92100" algn="l"/>
                </a:tabLs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92100" algn="l"/>
                </a:tabLs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92100" algn="l"/>
                </a:tabLs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92100" algn="l"/>
                </a:tabLs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800" b="1"/>
                <a:t>2. Suchen eines Namens und seiner Attribute</a:t>
              </a:r>
              <a:endParaRPr lang="de-AT" altLang="en-US" sz="1800"/>
            </a:p>
          </p:txBody>
        </p:sp>
        <p:sp>
          <p:nvSpPr>
            <p:cNvPr id="4112" name="Text Box 127"/>
            <p:cNvSpPr txBox="1">
              <a:spLocks noChangeArrowheads="1"/>
            </p:cNvSpPr>
            <p:nvPr/>
          </p:nvSpPr>
          <p:spPr bwMode="auto">
            <a:xfrm>
              <a:off x="623" y="2176"/>
              <a:ext cx="259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190500" indent="-1905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de-AT" altLang="en-US" sz="1600"/>
                <a:t>Abbildung: Name </a:t>
              </a:r>
              <a:r>
                <a:rPr lang="de-AT" altLang="en-US" sz="1600">
                  <a:sym typeface="Symbol" panose="05050102010706020507" pitchFamily="18" charset="2"/>
                </a:rPr>
                <a:t></a:t>
              </a:r>
              <a:r>
                <a:rPr lang="de-AT" altLang="en-US" sz="1600"/>
                <a:t> (Typ, Wert, Adresse, ...)</a:t>
              </a:r>
            </a:p>
          </p:txBody>
        </p:sp>
      </p:grpSp>
      <p:grpSp>
        <p:nvGrpSpPr>
          <p:cNvPr id="44166" name="Group 134"/>
          <p:cNvGrpSpPr>
            <a:grpSpLocks/>
          </p:cNvGrpSpPr>
          <p:nvPr/>
        </p:nvGrpSpPr>
        <p:grpSpPr bwMode="auto">
          <a:xfrm>
            <a:off x="708025" y="4829175"/>
            <a:ext cx="7778750" cy="1571625"/>
            <a:chOff x="446" y="2728"/>
            <a:chExt cx="4900" cy="990"/>
          </a:xfrm>
        </p:grpSpPr>
        <p:sp>
          <p:nvSpPr>
            <p:cNvPr id="4108" name="Text Box 128"/>
            <p:cNvSpPr txBox="1">
              <a:spLocks noChangeArrowheads="1"/>
            </p:cNvSpPr>
            <p:nvPr/>
          </p:nvSpPr>
          <p:spPr bwMode="auto">
            <a:xfrm>
              <a:off x="446" y="2728"/>
              <a:ext cx="148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2921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2921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2921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292100" algn="l"/>
                </a:tabLs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292100" algn="l"/>
                </a:tabLs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92100" algn="l"/>
                </a:tabLs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92100" algn="l"/>
                </a:tabLs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92100" algn="l"/>
                </a:tabLs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92100" algn="l"/>
                </a:tabLs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800" b="1"/>
                <a:t>Inhalt der Symbolliste</a:t>
              </a:r>
              <a:endParaRPr lang="de-AT" altLang="en-US" sz="1800"/>
            </a:p>
          </p:txBody>
        </p:sp>
        <p:sp>
          <p:nvSpPr>
            <p:cNvPr id="4109" name="Text Box 129"/>
            <p:cNvSpPr txBox="1">
              <a:spLocks noChangeArrowheads="1"/>
            </p:cNvSpPr>
            <p:nvPr/>
          </p:nvSpPr>
          <p:spPr bwMode="auto">
            <a:xfrm>
              <a:off x="455" y="2951"/>
              <a:ext cx="3539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190500" indent="-190500">
                <a:spcBef>
                  <a:spcPct val="20000"/>
                </a:spcBef>
                <a:buChar char="•"/>
                <a:tabLst>
                  <a:tab pos="1524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1524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15240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1524000" algn="l"/>
                </a:tabLs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1524000" algn="l"/>
                </a:tabLs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524000" algn="l"/>
                </a:tabLs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524000" algn="l"/>
                </a:tabLs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524000" algn="l"/>
                </a:tabLs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524000" algn="l"/>
                </a:tabLs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de-AT" altLang="en-US" sz="1600">
                  <a:solidFill>
                    <a:schemeClr val="accent2"/>
                  </a:solidFill>
                </a:rPr>
                <a:t>Objektknoten</a:t>
              </a:r>
              <a:r>
                <a:rPr lang="de-AT" altLang="en-US" sz="1600"/>
                <a:t>:	Informationen über deklarierte Namen</a:t>
              </a:r>
            </a:p>
            <a:p>
              <a:pPr>
                <a:spcBef>
                  <a:spcPct val="0"/>
                </a:spcBef>
              </a:pPr>
              <a:r>
                <a:rPr lang="de-AT" altLang="en-US" sz="1600">
                  <a:solidFill>
                    <a:schemeClr val="accent2"/>
                  </a:solidFill>
                </a:rPr>
                <a:t>Strukturknoten</a:t>
              </a:r>
              <a:r>
                <a:rPr lang="de-AT" altLang="en-US" sz="1600"/>
                <a:t>:	Informationen über Typstrukturen</a:t>
              </a:r>
            </a:p>
            <a:p>
              <a:pPr>
                <a:spcBef>
                  <a:spcPct val="0"/>
                </a:spcBef>
              </a:pPr>
              <a:r>
                <a:rPr lang="de-AT" altLang="en-US" sz="1600">
                  <a:solidFill>
                    <a:schemeClr val="accent2"/>
                  </a:solidFill>
                </a:rPr>
                <a:t>Scopeknoten</a:t>
              </a:r>
              <a:r>
                <a:rPr lang="de-AT" altLang="en-US" sz="1600"/>
                <a:t>:	Verwaltung der Gültigkeitsbereiche von Namen</a:t>
              </a:r>
            </a:p>
          </p:txBody>
        </p:sp>
        <p:sp>
          <p:nvSpPr>
            <p:cNvPr id="4110" name="Text Box 130"/>
            <p:cNvSpPr txBox="1">
              <a:spLocks noChangeArrowheads="1"/>
            </p:cNvSpPr>
            <p:nvPr/>
          </p:nvSpPr>
          <p:spPr bwMode="auto">
            <a:xfrm>
              <a:off x="471" y="3503"/>
              <a:ext cx="4875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2921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2921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2921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292100" algn="l"/>
                </a:tabLs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292100" algn="l"/>
                </a:tabLs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92100" algn="l"/>
                </a:tabLs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92100" algn="l"/>
                </a:tabLs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92100" algn="l"/>
                </a:tabLs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92100" algn="l"/>
                </a:tabLs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600"/>
                <a:t>=&gt; Es bietet sich eine dynamische Datenstruktur an (Lineare Liste, Binärbaum, Hashtabelle)</a:t>
              </a:r>
            </a:p>
          </p:txBody>
        </p:sp>
      </p:grpSp>
      <p:sp>
        <p:nvSpPr>
          <p:cNvPr id="44175" name="Text Box 143"/>
          <p:cNvSpPr txBox="1">
            <a:spLocks noChangeArrowheads="1"/>
          </p:cNvSpPr>
          <p:nvPr/>
        </p:nvSpPr>
        <p:spPr bwMode="auto">
          <a:xfrm>
            <a:off x="708025" y="4240213"/>
            <a:ext cx="4954588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292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2921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2921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292100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2921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921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921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921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2921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800" b="1"/>
              <a:t>4. Verwaltung von Gültigkeitsbereichen (Scopes)</a:t>
            </a:r>
            <a:endParaRPr lang="de-AT" altLang="en-US" sz="1800"/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708025" y="3335338"/>
            <a:ext cx="3722688" cy="876300"/>
            <a:chOff x="708025" y="3335158"/>
            <a:chExt cx="3722869" cy="876263"/>
          </a:xfrm>
        </p:grpSpPr>
        <p:sp>
          <p:nvSpPr>
            <p:cNvPr id="4106" name="Text Box 143"/>
            <p:cNvSpPr txBox="1">
              <a:spLocks noChangeArrowheads="1"/>
            </p:cNvSpPr>
            <p:nvPr/>
          </p:nvSpPr>
          <p:spPr bwMode="auto">
            <a:xfrm>
              <a:off x="708025" y="3335158"/>
              <a:ext cx="2635828" cy="3715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2921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2921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2921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292100" algn="l"/>
                </a:tabLs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292100" algn="l"/>
                </a:tabLs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92100" algn="l"/>
                </a:tabLs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92100" algn="l"/>
                </a:tabLs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92100" algn="l"/>
                </a:tabLs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292100" algn="l"/>
                </a:tabLs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800" b="1"/>
                <a:t>3. Verwaltung von Typen</a:t>
              </a:r>
              <a:endParaRPr lang="de-AT" altLang="en-US" sz="1800"/>
            </a:p>
          </p:txBody>
        </p:sp>
        <p:sp>
          <p:nvSpPr>
            <p:cNvPr id="4107" name="Text Box 111"/>
            <p:cNvSpPr txBox="1">
              <a:spLocks noChangeArrowheads="1"/>
            </p:cNvSpPr>
            <p:nvPr/>
          </p:nvSpPr>
          <p:spPr bwMode="auto">
            <a:xfrm>
              <a:off x="989013" y="3624464"/>
              <a:ext cx="3441881" cy="5869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190500" indent="-1905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de-AT" altLang="en-US" sz="1600"/>
                <a:t>einfache Typen (</a:t>
              </a:r>
              <a:r>
                <a:rPr lang="de-AT" altLang="en-US" sz="1600" i="1"/>
                <a:t>int</a:t>
              </a:r>
              <a:r>
                <a:rPr lang="de-AT" altLang="en-US" sz="1600"/>
                <a:t>, </a:t>
              </a:r>
              <a:r>
                <a:rPr lang="de-AT" altLang="en-US" sz="1600" i="1"/>
                <a:t>char</a:t>
              </a:r>
              <a:r>
                <a:rPr lang="de-AT" altLang="en-US" sz="1600"/>
                <a:t>)</a:t>
              </a:r>
            </a:p>
            <a:p>
              <a:pPr>
                <a:spcBef>
                  <a:spcPct val="0"/>
                </a:spcBef>
              </a:pPr>
              <a:r>
                <a:rPr lang="de-AT" altLang="en-US" sz="1600"/>
                <a:t>strukturierte Typen (Arrays, Klassen)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7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CC47EDB-0561-43A0-A849-85F3B8802EC8}" type="slidenum">
              <a:rPr lang="de-DE" altLang="en-US" sz="1400" smtClean="0"/>
              <a:pPr>
                <a:spcBef>
                  <a:spcPct val="0"/>
                </a:spcBef>
                <a:buFontTx/>
                <a:buNone/>
              </a:pPr>
              <a:t>20</a:t>
            </a:fld>
            <a:endParaRPr lang="de-DE" altLang="en-US" sz="1400" smtClean="0"/>
          </a:p>
        </p:txBody>
      </p:sp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smtClean="0"/>
              <a:t>Beispiel</a:t>
            </a:r>
          </a:p>
        </p:txBody>
      </p:sp>
      <p:sp>
        <p:nvSpPr>
          <p:cNvPr id="21508" name="Rectangle 7"/>
          <p:cNvSpPr>
            <a:spLocks noChangeArrowheads="1"/>
          </p:cNvSpPr>
          <p:nvPr/>
        </p:nvSpPr>
        <p:spPr bwMode="auto">
          <a:xfrm>
            <a:off x="5803900" y="1701800"/>
            <a:ext cx="457200" cy="33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1509" name="Text Box 8"/>
          <p:cNvSpPr txBox="1">
            <a:spLocks noChangeArrowheads="1"/>
          </p:cNvSpPr>
          <p:nvPr/>
        </p:nvSpPr>
        <p:spPr bwMode="auto">
          <a:xfrm>
            <a:off x="5789613" y="1712913"/>
            <a:ext cx="4953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"int"</a:t>
            </a:r>
          </a:p>
        </p:txBody>
      </p:sp>
      <p:sp>
        <p:nvSpPr>
          <p:cNvPr id="21510" name="Rectangle 9"/>
          <p:cNvSpPr>
            <a:spLocks noChangeArrowheads="1"/>
          </p:cNvSpPr>
          <p:nvPr/>
        </p:nvSpPr>
        <p:spPr bwMode="auto">
          <a:xfrm>
            <a:off x="4648200" y="1701800"/>
            <a:ext cx="457200" cy="330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1511" name="Rectangle 10"/>
          <p:cNvSpPr>
            <a:spLocks noChangeArrowheads="1"/>
          </p:cNvSpPr>
          <p:nvPr/>
        </p:nvSpPr>
        <p:spPr bwMode="auto">
          <a:xfrm>
            <a:off x="4648200" y="1701800"/>
            <a:ext cx="228600" cy="1524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1512" name="Rectangle 11"/>
          <p:cNvSpPr>
            <a:spLocks noChangeArrowheads="1"/>
          </p:cNvSpPr>
          <p:nvPr/>
        </p:nvSpPr>
        <p:spPr bwMode="auto">
          <a:xfrm>
            <a:off x="4876800" y="1701800"/>
            <a:ext cx="228600" cy="1524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1513" name="Line 12"/>
          <p:cNvSpPr>
            <a:spLocks noChangeShapeType="1"/>
          </p:cNvSpPr>
          <p:nvPr/>
        </p:nvSpPr>
        <p:spPr bwMode="auto">
          <a:xfrm>
            <a:off x="4991100" y="1790700"/>
            <a:ext cx="78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21514" name="Rectangle 13"/>
          <p:cNvSpPr>
            <a:spLocks noChangeArrowheads="1"/>
          </p:cNvSpPr>
          <p:nvPr/>
        </p:nvSpPr>
        <p:spPr bwMode="auto">
          <a:xfrm>
            <a:off x="6667500" y="1701800"/>
            <a:ext cx="558800" cy="33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1515" name="Text Box 14"/>
          <p:cNvSpPr txBox="1">
            <a:spLocks noChangeArrowheads="1"/>
          </p:cNvSpPr>
          <p:nvPr/>
        </p:nvSpPr>
        <p:spPr bwMode="auto">
          <a:xfrm>
            <a:off x="6615113" y="1712913"/>
            <a:ext cx="6524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"char"</a:t>
            </a:r>
          </a:p>
        </p:txBody>
      </p:sp>
      <p:sp>
        <p:nvSpPr>
          <p:cNvPr id="21516" name="Line 15"/>
          <p:cNvSpPr>
            <a:spLocks noChangeShapeType="1"/>
          </p:cNvSpPr>
          <p:nvPr/>
        </p:nvSpPr>
        <p:spPr bwMode="auto">
          <a:xfrm>
            <a:off x="6261100" y="1828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21517" name="Rectangle 16"/>
          <p:cNvSpPr>
            <a:spLocks noChangeArrowheads="1"/>
          </p:cNvSpPr>
          <p:nvPr/>
        </p:nvSpPr>
        <p:spPr bwMode="auto">
          <a:xfrm>
            <a:off x="7531100" y="1701800"/>
            <a:ext cx="457200" cy="33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1518" name="Text Box 17"/>
          <p:cNvSpPr txBox="1">
            <a:spLocks noChangeArrowheads="1"/>
          </p:cNvSpPr>
          <p:nvPr/>
        </p:nvSpPr>
        <p:spPr bwMode="auto">
          <a:xfrm>
            <a:off x="7491413" y="1712913"/>
            <a:ext cx="584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"null"</a:t>
            </a:r>
          </a:p>
        </p:txBody>
      </p:sp>
      <p:sp>
        <p:nvSpPr>
          <p:cNvPr id="21519" name="Line 18"/>
          <p:cNvSpPr>
            <a:spLocks noChangeShapeType="1"/>
          </p:cNvSpPr>
          <p:nvPr/>
        </p:nvSpPr>
        <p:spPr bwMode="auto">
          <a:xfrm>
            <a:off x="7239000" y="1828800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21520" name="Line 20"/>
          <p:cNvSpPr>
            <a:spLocks noChangeShapeType="1"/>
          </p:cNvSpPr>
          <p:nvPr/>
        </p:nvSpPr>
        <p:spPr bwMode="auto">
          <a:xfrm>
            <a:off x="8001000" y="1828800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21521" name="Line 21"/>
          <p:cNvSpPr>
            <a:spLocks noChangeShapeType="1"/>
          </p:cNvSpPr>
          <p:nvPr/>
        </p:nvSpPr>
        <p:spPr bwMode="auto">
          <a:xfrm flipV="1">
            <a:off x="4762500" y="2032000"/>
            <a:ext cx="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21522" name="Text Box 22"/>
          <p:cNvSpPr txBox="1">
            <a:spLocks noChangeArrowheads="1"/>
          </p:cNvSpPr>
          <p:nvPr/>
        </p:nvSpPr>
        <p:spPr bwMode="auto">
          <a:xfrm>
            <a:off x="4583113" y="2360613"/>
            <a:ext cx="930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 i="1">
                <a:latin typeface="Arial" panose="020B0604020202020204" pitchFamily="34" charset="0"/>
              </a:rPr>
              <a:t>curScope</a:t>
            </a:r>
          </a:p>
        </p:txBody>
      </p:sp>
      <p:sp>
        <p:nvSpPr>
          <p:cNvPr id="21523" name="Line 23"/>
          <p:cNvSpPr>
            <a:spLocks noChangeShapeType="1"/>
          </p:cNvSpPr>
          <p:nvPr/>
        </p:nvSpPr>
        <p:spPr bwMode="auto">
          <a:xfrm flipV="1">
            <a:off x="4775200" y="1625600"/>
            <a:ext cx="0" cy="165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21524" name="Line 24"/>
          <p:cNvSpPr>
            <a:spLocks noChangeShapeType="1"/>
          </p:cNvSpPr>
          <p:nvPr/>
        </p:nvSpPr>
        <p:spPr bwMode="auto">
          <a:xfrm>
            <a:off x="4699000" y="1612900"/>
            <a:ext cx="165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D790898-230C-4DF5-93F6-0C300585853E}" type="slidenum">
              <a:rPr lang="de-DE" altLang="en-US" sz="1400" smtClean="0"/>
              <a:pPr>
                <a:spcBef>
                  <a:spcPct val="0"/>
                </a:spcBef>
                <a:buFontTx/>
                <a:buNone/>
              </a:pPr>
              <a:t>21</a:t>
            </a:fld>
            <a:endParaRPr lang="de-DE" altLang="en-US" sz="1400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smtClean="0"/>
              <a:t>Beispiel</a:t>
            </a:r>
          </a:p>
        </p:txBody>
      </p:sp>
      <p:sp>
        <p:nvSpPr>
          <p:cNvPr id="22532" name="Text Box 3"/>
          <p:cNvSpPr txBox="1">
            <a:spLocks noChangeArrowheads="1"/>
          </p:cNvSpPr>
          <p:nvPr/>
        </p:nvSpPr>
        <p:spPr bwMode="auto">
          <a:xfrm>
            <a:off x="785813" y="1662113"/>
            <a:ext cx="1485900" cy="3048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190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1905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905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90500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905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05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05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05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05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program P</a:t>
            </a:r>
          </a:p>
        </p:txBody>
      </p:sp>
      <p:sp>
        <p:nvSpPr>
          <p:cNvPr id="22533" name="Rectangle 25"/>
          <p:cNvSpPr>
            <a:spLocks noChangeArrowheads="1"/>
          </p:cNvSpPr>
          <p:nvPr/>
        </p:nvSpPr>
        <p:spPr bwMode="auto">
          <a:xfrm>
            <a:off x="4648200" y="2489200"/>
            <a:ext cx="457200" cy="330200"/>
          </a:xfrm>
          <a:prstGeom prst="rect">
            <a:avLst/>
          </a:prstGeom>
          <a:solidFill>
            <a:srgbClr val="CCFF99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2534" name="Rectangle 26"/>
          <p:cNvSpPr>
            <a:spLocks noChangeArrowheads="1"/>
          </p:cNvSpPr>
          <p:nvPr/>
        </p:nvSpPr>
        <p:spPr bwMode="auto">
          <a:xfrm>
            <a:off x="4648200" y="2489200"/>
            <a:ext cx="228600" cy="152400"/>
          </a:xfrm>
          <a:prstGeom prst="rect">
            <a:avLst/>
          </a:prstGeom>
          <a:solidFill>
            <a:srgbClr val="CCFF99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2535" name="Rectangle 27"/>
          <p:cNvSpPr>
            <a:spLocks noChangeArrowheads="1"/>
          </p:cNvSpPr>
          <p:nvPr/>
        </p:nvSpPr>
        <p:spPr bwMode="auto">
          <a:xfrm>
            <a:off x="4876800" y="2489200"/>
            <a:ext cx="228600" cy="152400"/>
          </a:xfrm>
          <a:prstGeom prst="rect">
            <a:avLst/>
          </a:prstGeom>
          <a:solidFill>
            <a:srgbClr val="CCFF99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2536" name="Rectangle 37"/>
          <p:cNvSpPr>
            <a:spLocks noChangeArrowheads="1"/>
          </p:cNvSpPr>
          <p:nvPr/>
        </p:nvSpPr>
        <p:spPr bwMode="auto">
          <a:xfrm>
            <a:off x="5803900" y="1701800"/>
            <a:ext cx="457200" cy="33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2537" name="Text Box 38"/>
          <p:cNvSpPr txBox="1">
            <a:spLocks noChangeArrowheads="1"/>
          </p:cNvSpPr>
          <p:nvPr/>
        </p:nvSpPr>
        <p:spPr bwMode="auto">
          <a:xfrm>
            <a:off x="5789613" y="1712913"/>
            <a:ext cx="4953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"int"</a:t>
            </a:r>
          </a:p>
        </p:txBody>
      </p:sp>
      <p:sp>
        <p:nvSpPr>
          <p:cNvPr id="22538" name="Rectangle 39"/>
          <p:cNvSpPr>
            <a:spLocks noChangeArrowheads="1"/>
          </p:cNvSpPr>
          <p:nvPr/>
        </p:nvSpPr>
        <p:spPr bwMode="auto">
          <a:xfrm>
            <a:off x="4648200" y="1701800"/>
            <a:ext cx="457200" cy="330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2539" name="Rectangle 40"/>
          <p:cNvSpPr>
            <a:spLocks noChangeArrowheads="1"/>
          </p:cNvSpPr>
          <p:nvPr/>
        </p:nvSpPr>
        <p:spPr bwMode="auto">
          <a:xfrm>
            <a:off x="4648200" y="1701800"/>
            <a:ext cx="228600" cy="1524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2540" name="Rectangle 41"/>
          <p:cNvSpPr>
            <a:spLocks noChangeArrowheads="1"/>
          </p:cNvSpPr>
          <p:nvPr/>
        </p:nvSpPr>
        <p:spPr bwMode="auto">
          <a:xfrm>
            <a:off x="4876800" y="1701800"/>
            <a:ext cx="228600" cy="1524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2541" name="Line 42"/>
          <p:cNvSpPr>
            <a:spLocks noChangeShapeType="1"/>
          </p:cNvSpPr>
          <p:nvPr/>
        </p:nvSpPr>
        <p:spPr bwMode="auto">
          <a:xfrm>
            <a:off x="4991100" y="1790700"/>
            <a:ext cx="78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22542" name="Rectangle 43"/>
          <p:cNvSpPr>
            <a:spLocks noChangeArrowheads="1"/>
          </p:cNvSpPr>
          <p:nvPr/>
        </p:nvSpPr>
        <p:spPr bwMode="auto">
          <a:xfrm>
            <a:off x="6667500" y="1701800"/>
            <a:ext cx="558800" cy="33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2543" name="Text Box 44"/>
          <p:cNvSpPr txBox="1">
            <a:spLocks noChangeArrowheads="1"/>
          </p:cNvSpPr>
          <p:nvPr/>
        </p:nvSpPr>
        <p:spPr bwMode="auto">
          <a:xfrm>
            <a:off x="6615113" y="1712913"/>
            <a:ext cx="6524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"char"</a:t>
            </a:r>
          </a:p>
        </p:txBody>
      </p:sp>
      <p:sp>
        <p:nvSpPr>
          <p:cNvPr id="22544" name="Line 45"/>
          <p:cNvSpPr>
            <a:spLocks noChangeShapeType="1"/>
          </p:cNvSpPr>
          <p:nvPr/>
        </p:nvSpPr>
        <p:spPr bwMode="auto">
          <a:xfrm>
            <a:off x="6261100" y="1828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22545" name="Rectangle 46"/>
          <p:cNvSpPr>
            <a:spLocks noChangeArrowheads="1"/>
          </p:cNvSpPr>
          <p:nvPr/>
        </p:nvSpPr>
        <p:spPr bwMode="auto">
          <a:xfrm>
            <a:off x="7531100" y="1701800"/>
            <a:ext cx="457200" cy="33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2546" name="Text Box 47"/>
          <p:cNvSpPr txBox="1">
            <a:spLocks noChangeArrowheads="1"/>
          </p:cNvSpPr>
          <p:nvPr/>
        </p:nvSpPr>
        <p:spPr bwMode="auto">
          <a:xfrm>
            <a:off x="7491413" y="1712913"/>
            <a:ext cx="584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"null"</a:t>
            </a:r>
          </a:p>
        </p:txBody>
      </p:sp>
      <p:sp>
        <p:nvSpPr>
          <p:cNvPr id="22547" name="Line 48"/>
          <p:cNvSpPr>
            <a:spLocks noChangeShapeType="1"/>
          </p:cNvSpPr>
          <p:nvPr/>
        </p:nvSpPr>
        <p:spPr bwMode="auto">
          <a:xfrm>
            <a:off x="7239000" y="1828800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22548" name="Line 49"/>
          <p:cNvSpPr>
            <a:spLocks noChangeShapeType="1"/>
          </p:cNvSpPr>
          <p:nvPr/>
        </p:nvSpPr>
        <p:spPr bwMode="auto">
          <a:xfrm flipV="1">
            <a:off x="4762500" y="2032000"/>
            <a:ext cx="0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22549" name="Line 50"/>
          <p:cNvSpPr>
            <a:spLocks noChangeShapeType="1"/>
          </p:cNvSpPr>
          <p:nvPr/>
        </p:nvSpPr>
        <p:spPr bwMode="auto">
          <a:xfrm>
            <a:off x="8001000" y="1828800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22550" name="Line 54"/>
          <p:cNvSpPr>
            <a:spLocks noChangeShapeType="1"/>
          </p:cNvSpPr>
          <p:nvPr/>
        </p:nvSpPr>
        <p:spPr bwMode="auto">
          <a:xfrm flipV="1">
            <a:off x="4762500" y="2832100"/>
            <a:ext cx="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22551" name="Text Box 55"/>
          <p:cNvSpPr txBox="1">
            <a:spLocks noChangeArrowheads="1"/>
          </p:cNvSpPr>
          <p:nvPr/>
        </p:nvSpPr>
        <p:spPr bwMode="auto">
          <a:xfrm>
            <a:off x="4583113" y="3160713"/>
            <a:ext cx="930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 i="1">
                <a:latin typeface="Arial" panose="020B0604020202020204" pitchFamily="34" charset="0"/>
              </a:rPr>
              <a:t>curScope</a:t>
            </a:r>
          </a:p>
        </p:txBody>
      </p:sp>
      <p:sp>
        <p:nvSpPr>
          <p:cNvPr id="22552" name="Line 56"/>
          <p:cNvSpPr>
            <a:spLocks noChangeShapeType="1"/>
          </p:cNvSpPr>
          <p:nvPr/>
        </p:nvSpPr>
        <p:spPr bwMode="auto">
          <a:xfrm flipV="1">
            <a:off x="4775200" y="1625600"/>
            <a:ext cx="0" cy="165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22553" name="Line 57"/>
          <p:cNvSpPr>
            <a:spLocks noChangeShapeType="1"/>
          </p:cNvSpPr>
          <p:nvPr/>
        </p:nvSpPr>
        <p:spPr bwMode="auto">
          <a:xfrm>
            <a:off x="4699000" y="1612900"/>
            <a:ext cx="165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22554" name="Text Box 58"/>
          <p:cNvSpPr txBox="1">
            <a:spLocks noChangeArrowheads="1"/>
          </p:cNvSpPr>
          <p:nvPr/>
        </p:nvSpPr>
        <p:spPr bwMode="auto">
          <a:xfrm>
            <a:off x="2563813" y="2513013"/>
            <a:ext cx="1598612" cy="3048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Tab.openScope();</a:t>
            </a:r>
          </a:p>
        </p:txBody>
      </p:sp>
      <p:sp>
        <p:nvSpPr>
          <p:cNvPr id="22555" name="Line 59"/>
          <p:cNvSpPr>
            <a:spLocks noChangeShapeType="1"/>
          </p:cNvSpPr>
          <p:nvPr/>
        </p:nvSpPr>
        <p:spPr bwMode="auto">
          <a:xfrm>
            <a:off x="4991100" y="2565400"/>
            <a:ext cx="215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22556" name="Line 60"/>
          <p:cNvSpPr>
            <a:spLocks noChangeShapeType="1"/>
          </p:cNvSpPr>
          <p:nvPr/>
        </p:nvSpPr>
        <p:spPr bwMode="auto">
          <a:xfrm>
            <a:off x="5207000" y="2501900"/>
            <a:ext cx="0" cy="12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de-A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867476-465F-4886-AE03-43D294C095ED}" type="slidenum">
              <a:rPr lang="de-DE" altLang="en-US" sz="1400" smtClean="0"/>
              <a:pPr>
                <a:spcBef>
                  <a:spcPct val="0"/>
                </a:spcBef>
                <a:buFontTx/>
                <a:buNone/>
              </a:pPr>
              <a:t>22</a:t>
            </a:fld>
            <a:endParaRPr lang="de-DE" altLang="en-US" sz="1400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smtClean="0"/>
              <a:t>Beispiel</a:t>
            </a:r>
          </a:p>
        </p:txBody>
      </p:sp>
      <p:sp>
        <p:nvSpPr>
          <p:cNvPr id="23556" name="Text Box 3"/>
          <p:cNvSpPr txBox="1">
            <a:spLocks noChangeArrowheads="1"/>
          </p:cNvSpPr>
          <p:nvPr/>
        </p:nvSpPr>
        <p:spPr bwMode="auto">
          <a:xfrm>
            <a:off x="785813" y="1662113"/>
            <a:ext cx="1485900" cy="73025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190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1905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905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90500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905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05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05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05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05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program 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	</a:t>
            </a:r>
            <a:r>
              <a:rPr lang="de-AT" altLang="en-US" sz="1400">
                <a:solidFill>
                  <a:srgbClr val="FF0000"/>
                </a:solidFill>
                <a:latin typeface="Arial" panose="020B0604020202020204" pitchFamily="34" charset="0"/>
              </a:rPr>
              <a:t>int a, b;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{</a:t>
            </a:r>
          </a:p>
        </p:txBody>
      </p:sp>
      <p:sp>
        <p:nvSpPr>
          <p:cNvPr id="23557" name="Rectangle 4"/>
          <p:cNvSpPr>
            <a:spLocks noChangeArrowheads="1"/>
          </p:cNvSpPr>
          <p:nvPr/>
        </p:nvSpPr>
        <p:spPr bwMode="auto">
          <a:xfrm>
            <a:off x="5803900" y="2489200"/>
            <a:ext cx="457200" cy="330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5840413" y="2500313"/>
            <a:ext cx="406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"a"</a:t>
            </a:r>
          </a:p>
        </p:txBody>
      </p:sp>
      <p:sp>
        <p:nvSpPr>
          <p:cNvPr id="23559" name="Rectangle 6"/>
          <p:cNvSpPr>
            <a:spLocks noChangeArrowheads="1"/>
          </p:cNvSpPr>
          <p:nvPr/>
        </p:nvSpPr>
        <p:spPr bwMode="auto">
          <a:xfrm>
            <a:off x="4648200" y="2489200"/>
            <a:ext cx="457200" cy="330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3560" name="Rectangle 7"/>
          <p:cNvSpPr>
            <a:spLocks noChangeArrowheads="1"/>
          </p:cNvSpPr>
          <p:nvPr/>
        </p:nvSpPr>
        <p:spPr bwMode="auto">
          <a:xfrm>
            <a:off x="4648200" y="2489200"/>
            <a:ext cx="228600" cy="1524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3561" name="Rectangle 8"/>
          <p:cNvSpPr>
            <a:spLocks noChangeArrowheads="1"/>
          </p:cNvSpPr>
          <p:nvPr/>
        </p:nvSpPr>
        <p:spPr bwMode="auto">
          <a:xfrm>
            <a:off x="4876800" y="2489200"/>
            <a:ext cx="228600" cy="1524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3562" name="Line 9"/>
          <p:cNvSpPr>
            <a:spLocks noChangeShapeType="1"/>
          </p:cNvSpPr>
          <p:nvPr/>
        </p:nvSpPr>
        <p:spPr bwMode="auto">
          <a:xfrm>
            <a:off x="4991100" y="2578100"/>
            <a:ext cx="78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23563" name="Rectangle 10"/>
          <p:cNvSpPr>
            <a:spLocks noChangeArrowheads="1"/>
          </p:cNvSpPr>
          <p:nvPr/>
        </p:nvSpPr>
        <p:spPr bwMode="auto">
          <a:xfrm>
            <a:off x="6667500" y="2489200"/>
            <a:ext cx="457200" cy="330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3564" name="Text Box 11"/>
          <p:cNvSpPr txBox="1">
            <a:spLocks noChangeArrowheads="1"/>
          </p:cNvSpPr>
          <p:nvPr/>
        </p:nvSpPr>
        <p:spPr bwMode="auto">
          <a:xfrm>
            <a:off x="6704013" y="2500313"/>
            <a:ext cx="406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"b"</a:t>
            </a:r>
          </a:p>
        </p:txBody>
      </p:sp>
      <p:sp>
        <p:nvSpPr>
          <p:cNvPr id="23565" name="Line 12"/>
          <p:cNvSpPr>
            <a:spLocks noChangeShapeType="1"/>
          </p:cNvSpPr>
          <p:nvPr/>
        </p:nvSpPr>
        <p:spPr bwMode="auto">
          <a:xfrm>
            <a:off x="6261100" y="2616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23566" name="Rectangle 13"/>
          <p:cNvSpPr>
            <a:spLocks noChangeArrowheads="1"/>
          </p:cNvSpPr>
          <p:nvPr/>
        </p:nvSpPr>
        <p:spPr bwMode="auto">
          <a:xfrm>
            <a:off x="5803900" y="1701800"/>
            <a:ext cx="457200" cy="33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3567" name="Text Box 14"/>
          <p:cNvSpPr txBox="1">
            <a:spLocks noChangeArrowheads="1"/>
          </p:cNvSpPr>
          <p:nvPr/>
        </p:nvSpPr>
        <p:spPr bwMode="auto">
          <a:xfrm>
            <a:off x="5789613" y="1712913"/>
            <a:ext cx="4953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"int"</a:t>
            </a:r>
          </a:p>
        </p:txBody>
      </p:sp>
      <p:sp>
        <p:nvSpPr>
          <p:cNvPr id="23568" name="Rectangle 15"/>
          <p:cNvSpPr>
            <a:spLocks noChangeArrowheads="1"/>
          </p:cNvSpPr>
          <p:nvPr/>
        </p:nvSpPr>
        <p:spPr bwMode="auto">
          <a:xfrm>
            <a:off x="4648200" y="1701800"/>
            <a:ext cx="457200" cy="330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3569" name="Rectangle 16"/>
          <p:cNvSpPr>
            <a:spLocks noChangeArrowheads="1"/>
          </p:cNvSpPr>
          <p:nvPr/>
        </p:nvSpPr>
        <p:spPr bwMode="auto">
          <a:xfrm>
            <a:off x="4648200" y="1701800"/>
            <a:ext cx="228600" cy="1524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3570" name="Rectangle 17"/>
          <p:cNvSpPr>
            <a:spLocks noChangeArrowheads="1"/>
          </p:cNvSpPr>
          <p:nvPr/>
        </p:nvSpPr>
        <p:spPr bwMode="auto">
          <a:xfrm>
            <a:off x="4876800" y="1701800"/>
            <a:ext cx="228600" cy="1524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3571" name="Line 18"/>
          <p:cNvSpPr>
            <a:spLocks noChangeShapeType="1"/>
          </p:cNvSpPr>
          <p:nvPr/>
        </p:nvSpPr>
        <p:spPr bwMode="auto">
          <a:xfrm>
            <a:off x="4991100" y="1790700"/>
            <a:ext cx="78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23572" name="Rectangle 19"/>
          <p:cNvSpPr>
            <a:spLocks noChangeArrowheads="1"/>
          </p:cNvSpPr>
          <p:nvPr/>
        </p:nvSpPr>
        <p:spPr bwMode="auto">
          <a:xfrm>
            <a:off x="6667500" y="1701800"/>
            <a:ext cx="558800" cy="33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3573" name="Text Box 20"/>
          <p:cNvSpPr txBox="1">
            <a:spLocks noChangeArrowheads="1"/>
          </p:cNvSpPr>
          <p:nvPr/>
        </p:nvSpPr>
        <p:spPr bwMode="auto">
          <a:xfrm>
            <a:off x="6615113" y="1712913"/>
            <a:ext cx="6524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"char"</a:t>
            </a:r>
          </a:p>
        </p:txBody>
      </p:sp>
      <p:sp>
        <p:nvSpPr>
          <p:cNvPr id="23574" name="Line 21"/>
          <p:cNvSpPr>
            <a:spLocks noChangeShapeType="1"/>
          </p:cNvSpPr>
          <p:nvPr/>
        </p:nvSpPr>
        <p:spPr bwMode="auto">
          <a:xfrm>
            <a:off x="6261100" y="1828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23575" name="Rectangle 22"/>
          <p:cNvSpPr>
            <a:spLocks noChangeArrowheads="1"/>
          </p:cNvSpPr>
          <p:nvPr/>
        </p:nvSpPr>
        <p:spPr bwMode="auto">
          <a:xfrm>
            <a:off x="7531100" y="1701800"/>
            <a:ext cx="457200" cy="33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3576" name="Text Box 23"/>
          <p:cNvSpPr txBox="1">
            <a:spLocks noChangeArrowheads="1"/>
          </p:cNvSpPr>
          <p:nvPr/>
        </p:nvSpPr>
        <p:spPr bwMode="auto">
          <a:xfrm>
            <a:off x="7491413" y="1712913"/>
            <a:ext cx="584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"null"</a:t>
            </a:r>
          </a:p>
        </p:txBody>
      </p:sp>
      <p:sp>
        <p:nvSpPr>
          <p:cNvPr id="23577" name="Line 24"/>
          <p:cNvSpPr>
            <a:spLocks noChangeShapeType="1"/>
          </p:cNvSpPr>
          <p:nvPr/>
        </p:nvSpPr>
        <p:spPr bwMode="auto">
          <a:xfrm>
            <a:off x="7239000" y="1828800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23578" name="Line 25"/>
          <p:cNvSpPr>
            <a:spLocks noChangeShapeType="1"/>
          </p:cNvSpPr>
          <p:nvPr/>
        </p:nvSpPr>
        <p:spPr bwMode="auto">
          <a:xfrm flipV="1">
            <a:off x="4762500" y="2032000"/>
            <a:ext cx="0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23579" name="Line 26"/>
          <p:cNvSpPr>
            <a:spLocks noChangeShapeType="1"/>
          </p:cNvSpPr>
          <p:nvPr/>
        </p:nvSpPr>
        <p:spPr bwMode="auto">
          <a:xfrm>
            <a:off x="8001000" y="1828800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23580" name="Line 27"/>
          <p:cNvSpPr>
            <a:spLocks noChangeShapeType="1"/>
          </p:cNvSpPr>
          <p:nvPr/>
        </p:nvSpPr>
        <p:spPr bwMode="auto">
          <a:xfrm flipV="1">
            <a:off x="4762500" y="2832100"/>
            <a:ext cx="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23581" name="Text Box 28"/>
          <p:cNvSpPr txBox="1">
            <a:spLocks noChangeArrowheads="1"/>
          </p:cNvSpPr>
          <p:nvPr/>
        </p:nvSpPr>
        <p:spPr bwMode="auto">
          <a:xfrm>
            <a:off x="4583113" y="3160713"/>
            <a:ext cx="930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 i="1">
                <a:latin typeface="Arial" panose="020B0604020202020204" pitchFamily="34" charset="0"/>
              </a:rPr>
              <a:t>curScope</a:t>
            </a:r>
          </a:p>
        </p:txBody>
      </p:sp>
      <p:sp>
        <p:nvSpPr>
          <p:cNvPr id="23582" name="Line 29"/>
          <p:cNvSpPr>
            <a:spLocks noChangeShapeType="1"/>
          </p:cNvSpPr>
          <p:nvPr/>
        </p:nvSpPr>
        <p:spPr bwMode="auto">
          <a:xfrm flipV="1">
            <a:off x="4775200" y="1625600"/>
            <a:ext cx="0" cy="165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23583" name="Line 30"/>
          <p:cNvSpPr>
            <a:spLocks noChangeShapeType="1"/>
          </p:cNvSpPr>
          <p:nvPr/>
        </p:nvSpPr>
        <p:spPr bwMode="auto">
          <a:xfrm>
            <a:off x="4699000" y="1612900"/>
            <a:ext cx="165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23584" name="Text Box 31"/>
          <p:cNvSpPr txBox="1">
            <a:spLocks noChangeArrowheads="1"/>
          </p:cNvSpPr>
          <p:nvPr/>
        </p:nvSpPr>
        <p:spPr bwMode="auto">
          <a:xfrm>
            <a:off x="2563813" y="2398713"/>
            <a:ext cx="1852612" cy="51752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Tab.insert(..., "a", ...);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Tab.insert(..., "b", ...);</a:t>
            </a:r>
          </a:p>
        </p:txBody>
      </p:sp>
      <p:sp>
        <p:nvSpPr>
          <p:cNvPr id="23585" name="Line 32"/>
          <p:cNvSpPr>
            <a:spLocks noChangeShapeType="1"/>
          </p:cNvSpPr>
          <p:nvPr/>
        </p:nvSpPr>
        <p:spPr bwMode="auto">
          <a:xfrm>
            <a:off x="520700" y="2286000"/>
            <a:ext cx="2540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640D326-3994-4A54-958A-4A6CBB507346}" type="slidenum">
              <a:rPr lang="de-DE" altLang="en-US" sz="1400" smtClean="0"/>
              <a:pPr>
                <a:spcBef>
                  <a:spcPct val="0"/>
                </a:spcBef>
                <a:buFontTx/>
                <a:buNone/>
              </a:pPr>
              <a:t>23</a:t>
            </a:fld>
            <a:endParaRPr lang="de-DE" altLang="en-US" sz="1400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smtClean="0"/>
              <a:t>Beispiel</a:t>
            </a:r>
          </a:p>
        </p:txBody>
      </p:sp>
      <p:sp>
        <p:nvSpPr>
          <p:cNvPr id="24580" name="Text Box 3"/>
          <p:cNvSpPr txBox="1">
            <a:spLocks noChangeArrowheads="1"/>
          </p:cNvSpPr>
          <p:nvPr/>
        </p:nvSpPr>
        <p:spPr bwMode="auto">
          <a:xfrm>
            <a:off x="785813" y="1662113"/>
            <a:ext cx="1485900" cy="9429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190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1905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905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90500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905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05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05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05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05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program 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	int a, b;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	</a:t>
            </a:r>
            <a:r>
              <a:rPr lang="de-AT" altLang="en-US" sz="1400">
                <a:solidFill>
                  <a:srgbClr val="FF0000"/>
                </a:solidFill>
                <a:latin typeface="Arial" panose="020B0604020202020204" pitchFamily="34" charset="0"/>
              </a:rPr>
              <a:t>void m()</a:t>
            </a: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5803900" y="2489200"/>
            <a:ext cx="457200" cy="33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4582" name="Text Box 5"/>
          <p:cNvSpPr txBox="1">
            <a:spLocks noChangeArrowheads="1"/>
          </p:cNvSpPr>
          <p:nvPr/>
        </p:nvSpPr>
        <p:spPr bwMode="auto">
          <a:xfrm>
            <a:off x="5840413" y="2500313"/>
            <a:ext cx="406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"a"</a:t>
            </a:r>
          </a:p>
        </p:txBody>
      </p:sp>
      <p:sp>
        <p:nvSpPr>
          <p:cNvPr id="24583" name="Rectangle 6"/>
          <p:cNvSpPr>
            <a:spLocks noChangeArrowheads="1"/>
          </p:cNvSpPr>
          <p:nvPr/>
        </p:nvSpPr>
        <p:spPr bwMode="auto">
          <a:xfrm>
            <a:off x="4648200" y="2489200"/>
            <a:ext cx="457200" cy="330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4584" name="Rectangle 7"/>
          <p:cNvSpPr>
            <a:spLocks noChangeArrowheads="1"/>
          </p:cNvSpPr>
          <p:nvPr/>
        </p:nvSpPr>
        <p:spPr bwMode="auto">
          <a:xfrm>
            <a:off x="4648200" y="2489200"/>
            <a:ext cx="228600" cy="1524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4585" name="Rectangle 8"/>
          <p:cNvSpPr>
            <a:spLocks noChangeArrowheads="1"/>
          </p:cNvSpPr>
          <p:nvPr/>
        </p:nvSpPr>
        <p:spPr bwMode="auto">
          <a:xfrm>
            <a:off x="4876800" y="2489200"/>
            <a:ext cx="228600" cy="1524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4586" name="Line 9"/>
          <p:cNvSpPr>
            <a:spLocks noChangeShapeType="1"/>
          </p:cNvSpPr>
          <p:nvPr/>
        </p:nvSpPr>
        <p:spPr bwMode="auto">
          <a:xfrm>
            <a:off x="4991100" y="2578100"/>
            <a:ext cx="78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24587" name="Rectangle 10"/>
          <p:cNvSpPr>
            <a:spLocks noChangeArrowheads="1"/>
          </p:cNvSpPr>
          <p:nvPr/>
        </p:nvSpPr>
        <p:spPr bwMode="auto">
          <a:xfrm>
            <a:off x="6667500" y="2489200"/>
            <a:ext cx="457200" cy="33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4588" name="Text Box 11"/>
          <p:cNvSpPr txBox="1">
            <a:spLocks noChangeArrowheads="1"/>
          </p:cNvSpPr>
          <p:nvPr/>
        </p:nvSpPr>
        <p:spPr bwMode="auto">
          <a:xfrm>
            <a:off x="6704013" y="2500313"/>
            <a:ext cx="406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"b"</a:t>
            </a:r>
          </a:p>
        </p:txBody>
      </p:sp>
      <p:sp>
        <p:nvSpPr>
          <p:cNvPr id="24589" name="Line 12"/>
          <p:cNvSpPr>
            <a:spLocks noChangeShapeType="1"/>
          </p:cNvSpPr>
          <p:nvPr/>
        </p:nvSpPr>
        <p:spPr bwMode="auto">
          <a:xfrm>
            <a:off x="6261100" y="2616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24590" name="Rectangle 13"/>
          <p:cNvSpPr>
            <a:spLocks noChangeArrowheads="1"/>
          </p:cNvSpPr>
          <p:nvPr/>
        </p:nvSpPr>
        <p:spPr bwMode="auto">
          <a:xfrm>
            <a:off x="5803900" y="1701800"/>
            <a:ext cx="457200" cy="33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4591" name="Text Box 14"/>
          <p:cNvSpPr txBox="1">
            <a:spLocks noChangeArrowheads="1"/>
          </p:cNvSpPr>
          <p:nvPr/>
        </p:nvSpPr>
        <p:spPr bwMode="auto">
          <a:xfrm>
            <a:off x="5789613" y="1712913"/>
            <a:ext cx="4953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"int"</a:t>
            </a:r>
          </a:p>
        </p:txBody>
      </p:sp>
      <p:sp>
        <p:nvSpPr>
          <p:cNvPr id="24592" name="Rectangle 15"/>
          <p:cNvSpPr>
            <a:spLocks noChangeArrowheads="1"/>
          </p:cNvSpPr>
          <p:nvPr/>
        </p:nvSpPr>
        <p:spPr bwMode="auto">
          <a:xfrm>
            <a:off x="4648200" y="1701800"/>
            <a:ext cx="457200" cy="330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4593" name="Rectangle 16"/>
          <p:cNvSpPr>
            <a:spLocks noChangeArrowheads="1"/>
          </p:cNvSpPr>
          <p:nvPr/>
        </p:nvSpPr>
        <p:spPr bwMode="auto">
          <a:xfrm>
            <a:off x="4648200" y="1701800"/>
            <a:ext cx="228600" cy="1524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4594" name="Rectangle 17"/>
          <p:cNvSpPr>
            <a:spLocks noChangeArrowheads="1"/>
          </p:cNvSpPr>
          <p:nvPr/>
        </p:nvSpPr>
        <p:spPr bwMode="auto">
          <a:xfrm>
            <a:off x="4876800" y="1701800"/>
            <a:ext cx="228600" cy="1524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4595" name="Line 18"/>
          <p:cNvSpPr>
            <a:spLocks noChangeShapeType="1"/>
          </p:cNvSpPr>
          <p:nvPr/>
        </p:nvSpPr>
        <p:spPr bwMode="auto">
          <a:xfrm>
            <a:off x="4991100" y="1790700"/>
            <a:ext cx="78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24596" name="Rectangle 19"/>
          <p:cNvSpPr>
            <a:spLocks noChangeArrowheads="1"/>
          </p:cNvSpPr>
          <p:nvPr/>
        </p:nvSpPr>
        <p:spPr bwMode="auto">
          <a:xfrm>
            <a:off x="6667500" y="1701800"/>
            <a:ext cx="558800" cy="33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4597" name="Text Box 20"/>
          <p:cNvSpPr txBox="1">
            <a:spLocks noChangeArrowheads="1"/>
          </p:cNvSpPr>
          <p:nvPr/>
        </p:nvSpPr>
        <p:spPr bwMode="auto">
          <a:xfrm>
            <a:off x="6615113" y="1712913"/>
            <a:ext cx="6524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"char"</a:t>
            </a:r>
          </a:p>
        </p:txBody>
      </p:sp>
      <p:sp>
        <p:nvSpPr>
          <p:cNvPr id="24598" name="Line 21"/>
          <p:cNvSpPr>
            <a:spLocks noChangeShapeType="1"/>
          </p:cNvSpPr>
          <p:nvPr/>
        </p:nvSpPr>
        <p:spPr bwMode="auto">
          <a:xfrm>
            <a:off x="6261100" y="1828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24599" name="Rectangle 22"/>
          <p:cNvSpPr>
            <a:spLocks noChangeArrowheads="1"/>
          </p:cNvSpPr>
          <p:nvPr/>
        </p:nvSpPr>
        <p:spPr bwMode="auto">
          <a:xfrm>
            <a:off x="7531100" y="1701800"/>
            <a:ext cx="457200" cy="33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4600" name="Text Box 23"/>
          <p:cNvSpPr txBox="1">
            <a:spLocks noChangeArrowheads="1"/>
          </p:cNvSpPr>
          <p:nvPr/>
        </p:nvSpPr>
        <p:spPr bwMode="auto">
          <a:xfrm>
            <a:off x="7491413" y="1712913"/>
            <a:ext cx="584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"null"</a:t>
            </a:r>
          </a:p>
        </p:txBody>
      </p:sp>
      <p:sp>
        <p:nvSpPr>
          <p:cNvPr id="24601" name="Line 24"/>
          <p:cNvSpPr>
            <a:spLocks noChangeShapeType="1"/>
          </p:cNvSpPr>
          <p:nvPr/>
        </p:nvSpPr>
        <p:spPr bwMode="auto">
          <a:xfrm>
            <a:off x="7239000" y="1828800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24602" name="Line 25"/>
          <p:cNvSpPr>
            <a:spLocks noChangeShapeType="1"/>
          </p:cNvSpPr>
          <p:nvPr/>
        </p:nvSpPr>
        <p:spPr bwMode="auto">
          <a:xfrm flipV="1">
            <a:off x="4762500" y="2032000"/>
            <a:ext cx="0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24603" name="Line 26"/>
          <p:cNvSpPr>
            <a:spLocks noChangeShapeType="1"/>
          </p:cNvSpPr>
          <p:nvPr/>
        </p:nvSpPr>
        <p:spPr bwMode="auto">
          <a:xfrm>
            <a:off x="8001000" y="1828800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24604" name="Line 27"/>
          <p:cNvSpPr>
            <a:spLocks noChangeShapeType="1"/>
          </p:cNvSpPr>
          <p:nvPr/>
        </p:nvSpPr>
        <p:spPr bwMode="auto">
          <a:xfrm flipV="1">
            <a:off x="4762500" y="3606800"/>
            <a:ext cx="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24605" name="Text Box 28"/>
          <p:cNvSpPr txBox="1">
            <a:spLocks noChangeArrowheads="1"/>
          </p:cNvSpPr>
          <p:nvPr/>
        </p:nvSpPr>
        <p:spPr bwMode="auto">
          <a:xfrm>
            <a:off x="4583113" y="3935413"/>
            <a:ext cx="930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 i="1">
                <a:latin typeface="Arial" panose="020B0604020202020204" pitchFamily="34" charset="0"/>
              </a:rPr>
              <a:t>curScope</a:t>
            </a:r>
          </a:p>
        </p:txBody>
      </p:sp>
      <p:sp>
        <p:nvSpPr>
          <p:cNvPr id="24606" name="Line 29"/>
          <p:cNvSpPr>
            <a:spLocks noChangeShapeType="1"/>
          </p:cNvSpPr>
          <p:nvPr/>
        </p:nvSpPr>
        <p:spPr bwMode="auto">
          <a:xfrm flipV="1">
            <a:off x="4775200" y="1625600"/>
            <a:ext cx="0" cy="165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24607" name="Line 30"/>
          <p:cNvSpPr>
            <a:spLocks noChangeShapeType="1"/>
          </p:cNvSpPr>
          <p:nvPr/>
        </p:nvSpPr>
        <p:spPr bwMode="auto">
          <a:xfrm>
            <a:off x="4699000" y="1612900"/>
            <a:ext cx="165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24608" name="Text Box 31"/>
          <p:cNvSpPr txBox="1">
            <a:spLocks noChangeArrowheads="1"/>
          </p:cNvSpPr>
          <p:nvPr/>
        </p:nvSpPr>
        <p:spPr bwMode="auto">
          <a:xfrm>
            <a:off x="2563813" y="2398713"/>
            <a:ext cx="1901825" cy="51752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Tab.insert(..., "m", ...);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Tab.openScope();</a:t>
            </a:r>
          </a:p>
        </p:txBody>
      </p:sp>
      <p:sp>
        <p:nvSpPr>
          <p:cNvPr id="24609" name="Rectangle 32"/>
          <p:cNvSpPr>
            <a:spLocks noChangeArrowheads="1"/>
          </p:cNvSpPr>
          <p:nvPr/>
        </p:nvSpPr>
        <p:spPr bwMode="auto">
          <a:xfrm>
            <a:off x="7531100" y="2489200"/>
            <a:ext cx="457200" cy="330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4610" name="Text Box 33"/>
          <p:cNvSpPr txBox="1">
            <a:spLocks noChangeArrowheads="1"/>
          </p:cNvSpPr>
          <p:nvPr/>
        </p:nvSpPr>
        <p:spPr bwMode="auto">
          <a:xfrm>
            <a:off x="7567613" y="2500313"/>
            <a:ext cx="455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"m"</a:t>
            </a:r>
          </a:p>
        </p:txBody>
      </p:sp>
      <p:sp>
        <p:nvSpPr>
          <p:cNvPr id="24611" name="Line 34"/>
          <p:cNvSpPr>
            <a:spLocks noChangeShapeType="1"/>
          </p:cNvSpPr>
          <p:nvPr/>
        </p:nvSpPr>
        <p:spPr bwMode="auto">
          <a:xfrm>
            <a:off x="7124700" y="2616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24612" name="Rectangle 35"/>
          <p:cNvSpPr>
            <a:spLocks noChangeArrowheads="1"/>
          </p:cNvSpPr>
          <p:nvPr/>
        </p:nvSpPr>
        <p:spPr bwMode="auto">
          <a:xfrm>
            <a:off x="4648200" y="3276600"/>
            <a:ext cx="457200" cy="330200"/>
          </a:xfrm>
          <a:prstGeom prst="rect">
            <a:avLst/>
          </a:prstGeom>
          <a:solidFill>
            <a:srgbClr val="CCFF99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4613" name="Rectangle 36"/>
          <p:cNvSpPr>
            <a:spLocks noChangeArrowheads="1"/>
          </p:cNvSpPr>
          <p:nvPr/>
        </p:nvSpPr>
        <p:spPr bwMode="auto">
          <a:xfrm>
            <a:off x="4648200" y="3276600"/>
            <a:ext cx="228600" cy="152400"/>
          </a:xfrm>
          <a:prstGeom prst="rect">
            <a:avLst/>
          </a:prstGeom>
          <a:solidFill>
            <a:srgbClr val="CCFF99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4614" name="Rectangle 37"/>
          <p:cNvSpPr>
            <a:spLocks noChangeArrowheads="1"/>
          </p:cNvSpPr>
          <p:nvPr/>
        </p:nvSpPr>
        <p:spPr bwMode="auto">
          <a:xfrm>
            <a:off x="4876800" y="3276600"/>
            <a:ext cx="228600" cy="152400"/>
          </a:xfrm>
          <a:prstGeom prst="rect">
            <a:avLst/>
          </a:prstGeom>
          <a:solidFill>
            <a:srgbClr val="CCFF99"/>
          </a:solidFill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4615" name="Line 38"/>
          <p:cNvSpPr>
            <a:spLocks noChangeShapeType="1"/>
          </p:cNvSpPr>
          <p:nvPr/>
        </p:nvSpPr>
        <p:spPr bwMode="auto">
          <a:xfrm flipV="1">
            <a:off x="4762500" y="2819400"/>
            <a:ext cx="0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24616" name="Line 39"/>
          <p:cNvSpPr>
            <a:spLocks noChangeShapeType="1"/>
          </p:cNvSpPr>
          <p:nvPr/>
        </p:nvSpPr>
        <p:spPr bwMode="auto">
          <a:xfrm>
            <a:off x="5016500" y="3352800"/>
            <a:ext cx="20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24617" name="Line 40"/>
          <p:cNvSpPr>
            <a:spLocks noChangeShapeType="1"/>
          </p:cNvSpPr>
          <p:nvPr/>
        </p:nvSpPr>
        <p:spPr bwMode="auto">
          <a:xfrm>
            <a:off x="5219700" y="3289300"/>
            <a:ext cx="0" cy="127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24618" name="Line 41"/>
          <p:cNvSpPr>
            <a:spLocks noChangeShapeType="1"/>
          </p:cNvSpPr>
          <p:nvPr/>
        </p:nvSpPr>
        <p:spPr bwMode="auto">
          <a:xfrm>
            <a:off x="520700" y="2476500"/>
            <a:ext cx="2540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24619" name="Line 42"/>
          <p:cNvSpPr>
            <a:spLocks noChangeShapeType="1"/>
          </p:cNvSpPr>
          <p:nvPr/>
        </p:nvSpPr>
        <p:spPr bwMode="auto">
          <a:xfrm flipH="1">
            <a:off x="7981950" y="2400300"/>
            <a:ext cx="123825" cy="85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24620" name="Text Box 43"/>
          <p:cNvSpPr txBox="1">
            <a:spLocks noChangeArrowheads="1"/>
          </p:cNvSpPr>
          <p:nvPr/>
        </p:nvSpPr>
        <p:spPr bwMode="auto">
          <a:xfrm>
            <a:off x="7983538" y="2106613"/>
            <a:ext cx="10175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 i="1">
                <a:latin typeface="Arial" panose="020B0604020202020204" pitchFamily="34" charset="0"/>
              </a:rPr>
              <a:t>curMethod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738375-903C-4282-9FE9-5396BB543C76}" type="slidenum">
              <a:rPr lang="de-DE" altLang="en-US" sz="1400" smtClean="0"/>
              <a:pPr>
                <a:spcBef>
                  <a:spcPct val="0"/>
                </a:spcBef>
                <a:buFontTx/>
                <a:buNone/>
              </a:pPr>
              <a:t>24</a:t>
            </a:fld>
            <a:endParaRPr lang="de-DE" altLang="en-US" sz="1400" smtClean="0"/>
          </a:p>
        </p:txBody>
      </p:sp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smtClean="0"/>
              <a:t>Beispiel</a:t>
            </a:r>
          </a:p>
        </p:txBody>
      </p:sp>
      <p:sp>
        <p:nvSpPr>
          <p:cNvPr id="25604" name="Text Box 3"/>
          <p:cNvSpPr txBox="1">
            <a:spLocks noChangeArrowheads="1"/>
          </p:cNvSpPr>
          <p:nvPr/>
        </p:nvSpPr>
        <p:spPr bwMode="auto">
          <a:xfrm>
            <a:off x="785813" y="1662113"/>
            <a:ext cx="1485900" cy="11557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190500" algn="l"/>
                <a:tab pos="381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190500" algn="l"/>
                <a:tab pos="3810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90500" algn="l"/>
                <a:tab pos="3810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90500" algn="l"/>
                <a:tab pos="381000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90500" algn="l"/>
                <a:tab pos="381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0500" algn="l"/>
                <a:tab pos="381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0500" algn="l"/>
                <a:tab pos="381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0500" algn="l"/>
                <a:tab pos="381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0500" algn="l"/>
                <a:tab pos="381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program 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	int a, b;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	void m()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solidFill>
                  <a:srgbClr val="FF0000"/>
                </a:solidFill>
                <a:latin typeface="Arial" panose="020B0604020202020204" pitchFamily="34" charset="0"/>
              </a:rPr>
              <a:t>		int x, y;</a:t>
            </a:r>
          </a:p>
        </p:txBody>
      </p:sp>
      <p:sp>
        <p:nvSpPr>
          <p:cNvPr id="25605" name="Rectangle 4"/>
          <p:cNvSpPr>
            <a:spLocks noChangeArrowheads="1"/>
          </p:cNvSpPr>
          <p:nvPr/>
        </p:nvSpPr>
        <p:spPr bwMode="auto">
          <a:xfrm>
            <a:off x="5803900" y="2489200"/>
            <a:ext cx="457200" cy="33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5606" name="Text Box 5"/>
          <p:cNvSpPr txBox="1">
            <a:spLocks noChangeArrowheads="1"/>
          </p:cNvSpPr>
          <p:nvPr/>
        </p:nvSpPr>
        <p:spPr bwMode="auto">
          <a:xfrm>
            <a:off x="5840413" y="2500313"/>
            <a:ext cx="406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"a"</a:t>
            </a:r>
          </a:p>
        </p:txBody>
      </p:sp>
      <p:sp>
        <p:nvSpPr>
          <p:cNvPr id="25607" name="Rectangle 6"/>
          <p:cNvSpPr>
            <a:spLocks noChangeArrowheads="1"/>
          </p:cNvSpPr>
          <p:nvPr/>
        </p:nvSpPr>
        <p:spPr bwMode="auto">
          <a:xfrm>
            <a:off x="4648200" y="2489200"/>
            <a:ext cx="457200" cy="330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5608" name="Rectangle 7"/>
          <p:cNvSpPr>
            <a:spLocks noChangeArrowheads="1"/>
          </p:cNvSpPr>
          <p:nvPr/>
        </p:nvSpPr>
        <p:spPr bwMode="auto">
          <a:xfrm>
            <a:off x="4648200" y="2489200"/>
            <a:ext cx="228600" cy="1524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5609" name="Rectangle 8"/>
          <p:cNvSpPr>
            <a:spLocks noChangeArrowheads="1"/>
          </p:cNvSpPr>
          <p:nvPr/>
        </p:nvSpPr>
        <p:spPr bwMode="auto">
          <a:xfrm>
            <a:off x="4876800" y="2489200"/>
            <a:ext cx="228600" cy="1524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5610" name="Line 9"/>
          <p:cNvSpPr>
            <a:spLocks noChangeShapeType="1"/>
          </p:cNvSpPr>
          <p:nvPr/>
        </p:nvSpPr>
        <p:spPr bwMode="auto">
          <a:xfrm>
            <a:off x="4991100" y="2578100"/>
            <a:ext cx="78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25611" name="Rectangle 10"/>
          <p:cNvSpPr>
            <a:spLocks noChangeArrowheads="1"/>
          </p:cNvSpPr>
          <p:nvPr/>
        </p:nvSpPr>
        <p:spPr bwMode="auto">
          <a:xfrm>
            <a:off x="6667500" y="2489200"/>
            <a:ext cx="457200" cy="33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5612" name="Text Box 11"/>
          <p:cNvSpPr txBox="1">
            <a:spLocks noChangeArrowheads="1"/>
          </p:cNvSpPr>
          <p:nvPr/>
        </p:nvSpPr>
        <p:spPr bwMode="auto">
          <a:xfrm>
            <a:off x="6704013" y="2500313"/>
            <a:ext cx="406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"b"</a:t>
            </a:r>
          </a:p>
        </p:txBody>
      </p:sp>
      <p:sp>
        <p:nvSpPr>
          <p:cNvPr id="25613" name="Line 12"/>
          <p:cNvSpPr>
            <a:spLocks noChangeShapeType="1"/>
          </p:cNvSpPr>
          <p:nvPr/>
        </p:nvSpPr>
        <p:spPr bwMode="auto">
          <a:xfrm>
            <a:off x="6261100" y="2616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25614" name="Rectangle 13"/>
          <p:cNvSpPr>
            <a:spLocks noChangeArrowheads="1"/>
          </p:cNvSpPr>
          <p:nvPr/>
        </p:nvSpPr>
        <p:spPr bwMode="auto">
          <a:xfrm>
            <a:off x="5803900" y="1701800"/>
            <a:ext cx="457200" cy="33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5615" name="Text Box 14"/>
          <p:cNvSpPr txBox="1">
            <a:spLocks noChangeArrowheads="1"/>
          </p:cNvSpPr>
          <p:nvPr/>
        </p:nvSpPr>
        <p:spPr bwMode="auto">
          <a:xfrm>
            <a:off x="5789613" y="1712913"/>
            <a:ext cx="4953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"int"</a:t>
            </a:r>
          </a:p>
        </p:txBody>
      </p:sp>
      <p:sp>
        <p:nvSpPr>
          <p:cNvPr id="25616" name="Rectangle 15"/>
          <p:cNvSpPr>
            <a:spLocks noChangeArrowheads="1"/>
          </p:cNvSpPr>
          <p:nvPr/>
        </p:nvSpPr>
        <p:spPr bwMode="auto">
          <a:xfrm>
            <a:off x="4648200" y="1701800"/>
            <a:ext cx="457200" cy="330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5617" name="Rectangle 16"/>
          <p:cNvSpPr>
            <a:spLocks noChangeArrowheads="1"/>
          </p:cNvSpPr>
          <p:nvPr/>
        </p:nvSpPr>
        <p:spPr bwMode="auto">
          <a:xfrm>
            <a:off x="4648200" y="1701800"/>
            <a:ext cx="228600" cy="1524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5618" name="Rectangle 17"/>
          <p:cNvSpPr>
            <a:spLocks noChangeArrowheads="1"/>
          </p:cNvSpPr>
          <p:nvPr/>
        </p:nvSpPr>
        <p:spPr bwMode="auto">
          <a:xfrm>
            <a:off x="4876800" y="1701800"/>
            <a:ext cx="228600" cy="1524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5619" name="Line 18"/>
          <p:cNvSpPr>
            <a:spLocks noChangeShapeType="1"/>
          </p:cNvSpPr>
          <p:nvPr/>
        </p:nvSpPr>
        <p:spPr bwMode="auto">
          <a:xfrm>
            <a:off x="4991100" y="1790700"/>
            <a:ext cx="78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25620" name="Rectangle 19"/>
          <p:cNvSpPr>
            <a:spLocks noChangeArrowheads="1"/>
          </p:cNvSpPr>
          <p:nvPr/>
        </p:nvSpPr>
        <p:spPr bwMode="auto">
          <a:xfrm>
            <a:off x="6667500" y="1701800"/>
            <a:ext cx="558800" cy="33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5621" name="Text Box 20"/>
          <p:cNvSpPr txBox="1">
            <a:spLocks noChangeArrowheads="1"/>
          </p:cNvSpPr>
          <p:nvPr/>
        </p:nvSpPr>
        <p:spPr bwMode="auto">
          <a:xfrm>
            <a:off x="6615113" y="1712913"/>
            <a:ext cx="6524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"char"</a:t>
            </a:r>
          </a:p>
        </p:txBody>
      </p:sp>
      <p:sp>
        <p:nvSpPr>
          <p:cNvPr id="25622" name="Line 21"/>
          <p:cNvSpPr>
            <a:spLocks noChangeShapeType="1"/>
          </p:cNvSpPr>
          <p:nvPr/>
        </p:nvSpPr>
        <p:spPr bwMode="auto">
          <a:xfrm>
            <a:off x="6261100" y="1828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25623" name="Rectangle 22"/>
          <p:cNvSpPr>
            <a:spLocks noChangeArrowheads="1"/>
          </p:cNvSpPr>
          <p:nvPr/>
        </p:nvSpPr>
        <p:spPr bwMode="auto">
          <a:xfrm>
            <a:off x="7531100" y="1701800"/>
            <a:ext cx="457200" cy="33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5624" name="Text Box 23"/>
          <p:cNvSpPr txBox="1">
            <a:spLocks noChangeArrowheads="1"/>
          </p:cNvSpPr>
          <p:nvPr/>
        </p:nvSpPr>
        <p:spPr bwMode="auto">
          <a:xfrm>
            <a:off x="7491413" y="1712913"/>
            <a:ext cx="584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"null"</a:t>
            </a:r>
          </a:p>
        </p:txBody>
      </p:sp>
      <p:sp>
        <p:nvSpPr>
          <p:cNvPr id="25625" name="Line 24"/>
          <p:cNvSpPr>
            <a:spLocks noChangeShapeType="1"/>
          </p:cNvSpPr>
          <p:nvPr/>
        </p:nvSpPr>
        <p:spPr bwMode="auto">
          <a:xfrm>
            <a:off x="7239000" y="1828800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25626" name="Line 25"/>
          <p:cNvSpPr>
            <a:spLocks noChangeShapeType="1"/>
          </p:cNvSpPr>
          <p:nvPr/>
        </p:nvSpPr>
        <p:spPr bwMode="auto">
          <a:xfrm flipV="1">
            <a:off x="4762500" y="2032000"/>
            <a:ext cx="0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25627" name="Line 26"/>
          <p:cNvSpPr>
            <a:spLocks noChangeShapeType="1"/>
          </p:cNvSpPr>
          <p:nvPr/>
        </p:nvSpPr>
        <p:spPr bwMode="auto">
          <a:xfrm>
            <a:off x="8001000" y="1828800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25628" name="Line 27"/>
          <p:cNvSpPr>
            <a:spLocks noChangeShapeType="1"/>
          </p:cNvSpPr>
          <p:nvPr/>
        </p:nvSpPr>
        <p:spPr bwMode="auto">
          <a:xfrm flipV="1">
            <a:off x="4762500" y="3606800"/>
            <a:ext cx="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25629" name="Text Box 28"/>
          <p:cNvSpPr txBox="1">
            <a:spLocks noChangeArrowheads="1"/>
          </p:cNvSpPr>
          <p:nvPr/>
        </p:nvSpPr>
        <p:spPr bwMode="auto">
          <a:xfrm>
            <a:off x="4583113" y="3935413"/>
            <a:ext cx="930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 i="1">
                <a:latin typeface="Arial" panose="020B0604020202020204" pitchFamily="34" charset="0"/>
              </a:rPr>
              <a:t>curScope</a:t>
            </a:r>
          </a:p>
        </p:txBody>
      </p:sp>
      <p:sp>
        <p:nvSpPr>
          <p:cNvPr id="25630" name="Line 29"/>
          <p:cNvSpPr>
            <a:spLocks noChangeShapeType="1"/>
          </p:cNvSpPr>
          <p:nvPr/>
        </p:nvSpPr>
        <p:spPr bwMode="auto">
          <a:xfrm flipV="1">
            <a:off x="4775200" y="1625600"/>
            <a:ext cx="0" cy="165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25631" name="Line 30"/>
          <p:cNvSpPr>
            <a:spLocks noChangeShapeType="1"/>
          </p:cNvSpPr>
          <p:nvPr/>
        </p:nvSpPr>
        <p:spPr bwMode="auto">
          <a:xfrm>
            <a:off x="4699000" y="1612900"/>
            <a:ext cx="165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25632" name="Text Box 31"/>
          <p:cNvSpPr txBox="1">
            <a:spLocks noChangeArrowheads="1"/>
          </p:cNvSpPr>
          <p:nvPr/>
        </p:nvSpPr>
        <p:spPr bwMode="auto">
          <a:xfrm>
            <a:off x="2563813" y="3198813"/>
            <a:ext cx="1843087" cy="51752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Tab.insert(..., "x", ...);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Tab.insert(..., "y", ...);</a:t>
            </a:r>
          </a:p>
        </p:txBody>
      </p:sp>
      <p:sp>
        <p:nvSpPr>
          <p:cNvPr id="25633" name="Rectangle 32"/>
          <p:cNvSpPr>
            <a:spLocks noChangeArrowheads="1"/>
          </p:cNvSpPr>
          <p:nvPr/>
        </p:nvSpPr>
        <p:spPr bwMode="auto">
          <a:xfrm>
            <a:off x="7531100" y="2489200"/>
            <a:ext cx="457200" cy="33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5634" name="Text Box 33"/>
          <p:cNvSpPr txBox="1">
            <a:spLocks noChangeArrowheads="1"/>
          </p:cNvSpPr>
          <p:nvPr/>
        </p:nvSpPr>
        <p:spPr bwMode="auto">
          <a:xfrm>
            <a:off x="7567613" y="2500313"/>
            <a:ext cx="455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"m"</a:t>
            </a:r>
          </a:p>
        </p:txBody>
      </p:sp>
      <p:sp>
        <p:nvSpPr>
          <p:cNvPr id="25635" name="Line 34"/>
          <p:cNvSpPr>
            <a:spLocks noChangeShapeType="1"/>
          </p:cNvSpPr>
          <p:nvPr/>
        </p:nvSpPr>
        <p:spPr bwMode="auto">
          <a:xfrm>
            <a:off x="7124700" y="2616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25636" name="Rectangle 35"/>
          <p:cNvSpPr>
            <a:spLocks noChangeArrowheads="1"/>
          </p:cNvSpPr>
          <p:nvPr/>
        </p:nvSpPr>
        <p:spPr bwMode="auto">
          <a:xfrm>
            <a:off x="4648200" y="3276600"/>
            <a:ext cx="457200" cy="330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5637" name="Rectangle 36"/>
          <p:cNvSpPr>
            <a:spLocks noChangeArrowheads="1"/>
          </p:cNvSpPr>
          <p:nvPr/>
        </p:nvSpPr>
        <p:spPr bwMode="auto">
          <a:xfrm>
            <a:off x="4648200" y="3276600"/>
            <a:ext cx="228600" cy="1524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5638" name="Rectangle 37"/>
          <p:cNvSpPr>
            <a:spLocks noChangeArrowheads="1"/>
          </p:cNvSpPr>
          <p:nvPr/>
        </p:nvSpPr>
        <p:spPr bwMode="auto">
          <a:xfrm>
            <a:off x="4876800" y="3276600"/>
            <a:ext cx="228600" cy="1524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5639" name="Line 38"/>
          <p:cNvSpPr>
            <a:spLocks noChangeShapeType="1"/>
          </p:cNvSpPr>
          <p:nvPr/>
        </p:nvSpPr>
        <p:spPr bwMode="auto">
          <a:xfrm flipV="1">
            <a:off x="4762500" y="2819400"/>
            <a:ext cx="0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25640" name="Rectangle 41"/>
          <p:cNvSpPr>
            <a:spLocks noChangeArrowheads="1"/>
          </p:cNvSpPr>
          <p:nvPr/>
        </p:nvSpPr>
        <p:spPr bwMode="auto">
          <a:xfrm>
            <a:off x="5803900" y="3276600"/>
            <a:ext cx="457200" cy="330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5641" name="Text Box 42"/>
          <p:cNvSpPr txBox="1">
            <a:spLocks noChangeArrowheads="1"/>
          </p:cNvSpPr>
          <p:nvPr/>
        </p:nvSpPr>
        <p:spPr bwMode="auto">
          <a:xfrm>
            <a:off x="5840413" y="3287713"/>
            <a:ext cx="3968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"x"</a:t>
            </a:r>
          </a:p>
        </p:txBody>
      </p:sp>
      <p:sp>
        <p:nvSpPr>
          <p:cNvPr id="25642" name="Line 44"/>
          <p:cNvSpPr>
            <a:spLocks noChangeShapeType="1"/>
          </p:cNvSpPr>
          <p:nvPr/>
        </p:nvSpPr>
        <p:spPr bwMode="auto">
          <a:xfrm>
            <a:off x="4991100" y="3365500"/>
            <a:ext cx="78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25643" name="Rectangle 45"/>
          <p:cNvSpPr>
            <a:spLocks noChangeArrowheads="1"/>
          </p:cNvSpPr>
          <p:nvPr/>
        </p:nvSpPr>
        <p:spPr bwMode="auto">
          <a:xfrm>
            <a:off x="6667500" y="3276600"/>
            <a:ext cx="457200" cy="330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5644" name="Text Box 46"/>
          <p:cNvSpPr txBox="1">
            <a:spLocks noChangeArrowheads="1"/>
          </p:cNvSpPr>
          <p:nvPr/>
        </p:nvSpPr>
        <p:spPr bwMode="auto">
          <a:xfrm>
            <a:off x="6704013" y="3287713"/>
            <a:ext cx="3968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"y"</a:t>
            </a:r>
          </a:p>
        </p:txBody>
      </p:sp>
      <p:sp>
        <p:nvSpPr>
          <p:cNvPr id="25645" name="Line 47"/>
          <p:cNvSpPr>
            <a:spLocks noChangeShapeType="1"/>
          </p:cNvSpPr>
          <p:nvPr/>
        </p:nvSpPr>
        <p:spPr bwMode="auto">
          <a:xfrm>
            <a:off x="6261100" y="3403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25646" name="Line 48"/>
          <p:cNvSpPr>
            <a:spLocks noChangeShapeType="1"/>
          </p:cNvSpPr>
          <p:nvPr/>
        </p:nvSpPr>
        <p:spPr bwMode="auto">
          <a:xfrm>
            <a:off x="520700" y="2667000"/>
            <a:ext cx="2540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25647" name="Line 49"/>
          <p:cNvSpPr>
            <a:spLocks noChangeShapeType="1"/>
          </p:cNvSpPr>
          <p:nvPr/>
        </p:nvSpPr>
        <p:spPr bwMode="auto">
          <a:xfrm flipH="1">
            <a:off x="7981950" y="2400300"/>
            <a:ext cx="123825" cy="85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25648" name="Text Box 50"/>
          <p:cNvSpPr txBox="1">
            <a:spLocks noChangeArrowheads="1"/>
          </p:cNvSpPr>
          <p:nvPr/>
        </p:nvSpPr>
        <p:spPr bwMode="auto">
          <a:xfrm>
            <a:off x="7983538" y="2106613"/>
            <a:ext cx="10175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 i="1">
                <a:latin typeface="Arial" panose="020B0604020202020204" pitchFamily="34" charset="0"/>
              </a:rPr>
              <a:t>curMethod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5E3E2D0-06DF-4F0B-8CFD-E2DF2E33FA5A}" type="slidenum">
              <a:rPr lang="de-DE" altLang="en-US" sz="1400" smtClean="0"/>
              <a:pPr>
                <a:spcBef>
                  <a:spcPct val="0"/>
                </a:spcBef>
                <a:buFontTx/>
                <a:buNone/>
              </a:pPr>
              <a:t>25</a:t>
            </a:fld>
            <a:endParaRPr lang="de-DE" altLang="en-US" sz="1400" smtClean="0"/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smtClean="0"/>
              <a:t>Beispiel</a:t>
            </a:r>
          </a:p>
        </p:txBody>
      </p:sp>
      <p:sp>
        <p:nvSpPr>
          <p:cNvPr id="26628" name="Text Box 3"/>
          <p:cNvSpPr txBox="1">
            <a:spLocks noChangeArrowheads="1"/>
          </p:cNvSpPr>
          <p:nvPr/>
        </p:nvSpPr>
        <p:spPr bwMode="auto">
          <a:xfrm>
            <a:off x="785813" y="1662113"/>
            <a:ext cx="1485900" cy="13874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190500" algn="l"/>
                <a:tab pos="381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190500" algn="l"/>
                <a:tab pos="3810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90500" algn="l"/>
                <a:tab pos="3810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90500" algn="l"/>
                <a:tab pos="381000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90500" algn="l"/>
                <a:tab pos="381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0500" algn="l"/>
                <a:tab pos="381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0500" algn="l"/>
                <a:tab pos="381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0500" algn="l"/>
                <a:tab pos="381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0500" algn="l"/>
                <a:tab pos="381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program 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	int a, b;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	void m()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		int x, y;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solidFill>
                  <a:srgbClr val="FF0000"/>
                </a:solidFill>
                <a:latin typeface="Arial" panose="020B0604020202020204" pitchFamily="34" charset="0"/>
              </a:rPr>
              <a:t>	{</a:t>
            </a:r>
          </a:p>
        </p:txBody>
      </p:sp>
      <p:sp>
        <p:nvSpPr>
          <p:cNvPr id="26629" name="Rectangle 4"/>
          <p:cNvSpPr>
            <a:spLocks noChangeArrowheads="1"/>
          </p:cNvSpPr>
          <p:nvPr/>
        </p:nvSpPr>
        <p:spPr bwMode="auto">
          <a:xfrm>
            <a:off x="5803900" y="2489200"/>
            <a:ext cx="457200" cy="33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6630" name="Text Box 5"/>
          <p:cNvSpPr txBox="1">
            <a:spLocks noChangeArrowheads="1"/>
          </p:cNvSpPr>
          <p:nvPr/>
        </p:nvSpPr>
        <p:spPr bwMode="auto">
          <a:xfrm>
            <a:off x="5840413" y="2500313"/>
            <a:ext cx="406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"a"</a:t>
            </a:r>
          </a:p>
        </p:txBody>
      </p:sp>
      <p:sp>
        <p:nvSpPr>
          <p:cNvPr id="26631" name="Rectangle 6"/>
          <p:cNvSpPr>
            <a:spLocks noChangeArrowheads="1"/>
          </p:cNvSpPr>
          <p:nvPr/>
        </p:nvSpPr>
        <p:spPr bwMode="auto">
          <a:xfrm>
            <a:off x="4648200" y="2489200"/>
            <a:ext cx="457200" cy="330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6632" name="Rectangle 7"/>
          <p:cNvSpPr>
            <a:spLocks noChangeArrowheads="1"/>
          </p:cNvSpPr>
          <p:nvPr/>
        </p:nvSpPr>
        <p:spPr bwMode="auto">
          <a:xfrm>
            <a:off x="4648200" y="2489200"/>
            <a:ext cx="228600" cy="1524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6633" name="Rectangle 8"/>
          <p:cNvSpPr>
            <a:spLocks noChangeArrowheads="1"/>
          </p:cNvSpPr>
          <p:nvPr/>
        </p:nvSpPr>
        <p:spPr bwMode="auto">
          <a:xfrm>
            <a:off x="4876800" y="2489200"/>
            <a:ext cx="228600" cy="1524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6634" name="Line 9"/>
          <p:cNvSpPr>
            <a:spLocks noChangeShapeType="1"/>
          </p:cNvSpPr>
          <p:nvPr/>
        </p:nvSpPr>
        <p:spPr bwMode="auto">
          <a:xfrm>
            <a:off x="4991100" y="2578100"/>
            <a:ext cx="78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26635" name="Rectangle 10"/>
          <p:cNvSpPr>
            <a:spLocks noChangeArrowheads="1"/>
          </p:cNvSpPr>
          <p:nvPr/>
        </p:nvSpPr>
        <p:spPr bwMode="auto">
          <a:xfrm>
            <a:off x="6667500" y="2489200"/>
            <a:ext cx="457200" cy="33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6636" name="Text Box 11"/>
          <p:cNvSpPr txBox="1">
            <a:spLocks noChangeArrowheads="1"/>
          </p:cNvSpPr>
          <p:nvPr/>
        </p:nvSpPr>
        <p:spPr bwMode="auto">
          <a:xfrm>
            <a:off x="6704013" y="2500313"/>
            <a:ext cx="406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"b"</a:t>
            </a:r>
          </a:p>
        </p:txBody>
      </p:sp>
      <p:sp>
        <p:nvSpPr>
          <p:cNvPr id="26637" name="Line 12"/>
          <p:cNvSpPr>
            <a:spLocks noChangeShapeType="1"/>
          </p:cNvSpPr>
          <p:nvPr/>
        </p:nvSpPr>
        <p:spPr bwMode="auto">
          <a:xfrm>
            <a:off x="6261100" y="2616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26638" name="Rectangle 13"/>
          <p:cNvSpPr>
            <a:spLocks noChangeArrowheads="1"/>
          </p:cNvSpPr>
          <p:nvPr/>
        </p:nvSpPr>
        <p:spPr bwMode="auto">
          <a:xfrm>
            <a:off x="5803900" y="1701800"/>
            <a:ext cx="457200" cy="33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6639" name="Text Box 14"/>
          <p:cNvSpPr txBox="1">
            <a:spLocks noChangeArrowheads="1"/>
          </p:cNvSpPr>
          <p:nvPr/>
        </p:nvSpPr>
        <p:spPr bwMode="auto">
          <a:xfrm>
            <a:off x="5789613" y="1712913"/>
            <a:ext cx="4953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"int"</a:t>
            </a:r>
          </a:p>
        </p:txBody>
      </p:sp>
      <p:sp>
        <p:nvSpPr>
          <p:cNvPr id="26640" name="Rectangle 15"/>
          <p:cNvSpPr>
            <a:spLocks noChangeArrowheads="1"/>
          </p:cNvSpPr>
          <p:nvPr/>
        </p:nvSpPr>
        <p:spPr bwMode="auto">
          <a:xfrm>
            <a:off x="4648200" y="1701800"/>
            <a:ext cx="457200" cy="330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6641" name="Rectangle 16"/>
          <p:cNvSpPr>
            <a:spLocks noChangeArrowheads="1"/>
          </p:cNvSpPr>
          <p:nvPr/>
        </p:nvSpPr>
        <p:spPr bwMode="auto">
          <a:xfrm>
            <a:off x="4648200" y="1701800"/>
            <a:ext cx="228600" cy="1524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6642" name="Rectangle 17"/>
          <p:cNvSpPr>
            <a:spLocks noChangeArrowheads="1"/>
          </p:cNvSpPr>
          <p:nvPr/>
        </p:nvSpPr>
        <p:spPr bwMode="auto">
          <a:xfrm>
            <a:off x="4876800" y="1701800"/>
            <a:ext cx="228600" cy="1524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6643" name="Line 18"/>
          <p:cNvSpPr>
            <a:spLocks noChangeShapeType="1"/>
          </p:cNvSpPr>
          <p:nvPr/>
        </p:nvSpPr>
        <p:spPr bwMode="auto">
          <a:xfrm>
            <a:off x="4991100" y="1790700"/>
            <a:ext cx="78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26644" name="Rectangle 19"/>
          <p:cNvSpPr>
            <a:spLocks noChangeArrowheads="1"/>
          </p:cNvSpPr>
          <p:nvPr/>
        </p:nvSpPr>
        <p:spPr bwMode="auto">
          <a:xfrm>
            <a:off x="6667500" y="1701800"/>
            <a:ext cx="558800" cy="33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6645" name="Text Box 20"/>
          <p:cNvSpPr txBox="1">
            <a:spLocks noChangeArrowheads="1"/>
          </p:cNvSpPr>
          <p:nvPr/>
        </p:nvSpPr>
        <p:spPr bwMode="auto">
          <a:xfrm>
            <a:off x="6615113" y="1712913"/>
            <a:ext cx="6524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"char"</a:t>
            </a:r>
          </a:p>
        </p:txBody>
      </p:sp>
      <p:sp>
        <p:nvSpPr>
          <p:cNvPr id="26646" name="Line 21"/>
          <p:cNvSpPr>
            <a:spLocks noChangeShapeType="1"/>
          </p:cNvSpPr>
          <p:nvPr/>
        </p:nvSpPr>
        <p:spPr bwMode="auto">
          <a:xfrm>
            <a:off x="6261100" y="1828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26647" name="Rectangle 22"/>
          <p:cNvSpPr>
            <a:spLocks noChangeArrowheads="1"/>
          </p:cNvSpPr>
          <p:nvPr/>
        </p:nvSpPr>
        <p:spPr bwMode="auto">
          <a:xfrm>
            <a:off x="7531100" y="1701800"/>
            <a:ext cx="457200" cy="33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6648" name="Text Box 23"/>
          <p:cNvSpPr txBox="1">
            <a:spLocks noChangeArrowheads="1"/>
          </p:cNvSpPr>
          <p:nvPr/>
        </p:nvSpPr>
        <p:spPr bwMode="auto">
          <a:xfrm>
            <a:off x="7491413" y="1712913"/>
            <a:ext cx="584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"null"</a:t>
            </a:r>
          </a:p>
        </p:txBody>
      </p:sp>
      <p:sp>
        <p:nvSpPr>
          <p:cNvPr id="26649" name="Line 24"/>
          <p:cNvSpPr>
            <a:spLocks noChangeShapeType="1"/>
          </p:cNvSpPr>
          <p:nvPr/>
        </p:nvSpPr>
        <p:spPr bwMode="auto">
          <a:xfrm>
            <a:off x="7239000" y="1828800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26650" name="Line 25"/>
          <p:cNvSpPr>
            <a:spLocks noChangeShapeType="1"/>
          </p:cNvSpPr>
          <p:nvPr/>
        </p:nvSpPr>
        <p:spPr bwMode="auto">
          <a:xfrm flipV="1">
            <a:off x="4762500" y="2032000"/>
            <a:ext cx="0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26651" name="Line 26"/>
          <p:cNvSpPr>
            <a:spLocks noChangeShapeType="1"/>
          </p:cNvSpPr>
          <p:nvPr/>
        </p:nvSpPr>
        <p:spPr bwMode="auto">
          <a:xfrm>
            <a:off x="8001000" y="1828800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26652" name="Line 27"/>
          <p:cNvSpPr>
            <a:spLocks noChangeShapeType="1"/>
          </p:cNvSpPr>
          <p:nvPr/>
        </p:nvSpPr>
        <p:spPr bwMode="auto">
          <a:xfrm flipV="1">
            <a:off x="4762500" y="3606800"/>
            <a:ext cx="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26653" name="Text Box 28"/>
          <p:cNvSpPr txBox="1">
            <a:spLocks noChangeArrowheads="1"/>
          </p:cNvSpPr>
          <p:nvPr/>
        </p:nvSpPr>
        <p:spPr bwMode="auto">
          <a:xfrm>
            <a:off x="4583113" y="3935413"/>
            <a:ext cx="930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 i="1">
                <a:latin typeface="Arial" panose="020B0604020202020204" pitchFamily="34" charset="0"/>
              </a:rPr>
              <a:t>curScope</a:t>
            </a:r>
          </a:p>
        </p:txBody>
      </p:sp>
      <p:sp>
        <p:nvSpPr>
          <p:cNvPr id="26654" name="Line 29"/>
          <p:cNvSpPr>
            <a:spLocks noChangeShapeType="1"/>
          </p:cNvSpPr>
          <p:nvPr/>
        </p:nvSpPr>
        <p:spPr bwMode="auto">
          <a:xfrm flipV="1">
            <a:off x="4775200" y="1625600"/>
            <a:ext cx="0" cy="165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26655" name="Line 30"/>
          <p:cNvSpPr>
            <a:spLocks noChangeShapeType="1"/>
          </p:cNvSpPr>
          <p:nvPr/>
        </p:nvSpPr>
        <p:spPr bwMode="auto">
          <a:xfrm>
            <a:off x="4699000" y="1612900"/>
            <a:ext cx="165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26656" name="Text Box 31"/>
          <p:cNvSpPr txBox="1">
            <a:spLocks noChangeArrowheads="1"/>
          </p:cNvSpPr>
          <p:nvPr/>
        </p:nvSpPr>
        <p:spPr bwMode="auto">
          <a:xfrm>
            <a:off x="2563813" y="3198813"/>
            <a:ext cx="1979612" cy="52546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curMethod.locals =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    Tab.curScope.locals</a:t>
            </a:r>
          </a:p>
        </p:txBody>
      </p:sp>
      <p:sp>
        <p:nvSpPr>
          <p:cNvPr id="26657" name="Rectangle 32"/>
          <p:cNvSpPr>
            <a:spLocks noChangeArrowheads="1"/>
          </p:cNvSpPr>
          <p:nvPr/>
        </p:nvSpPr>
        <p:spPr bwMode="auto">
          <a:xfrm>
            <a:off x="7531100" y="2489200"/>
            <a:ext cx="457200" cy="33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6658" name="Text Box 33"/>
          <p:cNvSpPr txBox="1">
            <a:spLocks noChangeArrowheads="1"/>
          </p:cNvSpPr>
          <p:nvPr/>
        </p:nvSpPr>
        <p:spPr bwMode="auto">
          <a:xfrm>
            <a:off x="7567613" y="2500313"/>
            <a:ext cx="455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"m"</a:t>
            </a:r>
          </a:p>
        </p:txBody>
      </p:sp>
      <p:sp>
        <p:nvSpPr>
          <p:cNvPr id="26659" name="Line 34"/>
          <p:cNvSpPr>
            <a:spLocks noChangeShapeType="1"/>
          </p:cNvSpPr>
          <p:nvPr/>
        </p:nvSpPr>
        <p:spPr bwMode="auto">
          <a:xfrm>
            <a:off x="7124700" y="2616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26660" name="Rectangle 35"/>
          <p:cNvSpPr>
            <a:spLocks noChangeArrowheads="1"/>
          </p:cNvSpPr>
          <p:nvPr/>
        </p:nvSpPr>
        <p:spPr bwMode="auto">
          <a:xfrm>
            <a:off x="4648200" y="3276600"/>
            <a:ext cx="457200" cy="330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6661" name="Rectangle 36"/>
          <p:cNvSpPr>
            <a:spLocks noChangeArrowheads="1"/>
          </p:cNvSpPr>
          <p:nvPr/>
        </p:nvSpPr>
        <p:spPr bwMode="auto">
          <a:xfrm>
            <a:off x="4648200" y="3276600"/>
            <a:ext cx="228600" cy="1524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6662" name="Rectangle 37"/>
          <p:cNvSpPr>
            <a:spLocks noChangeArrowheads="1"/>
          </p:cNvSpPr>
          <p:nvPr/>
        </p:nvSpPr>
        <p:spPr bwMode="auto">
          <a:xfrm>
            <a:off x="4876800" y="3276600"/>
            <a:ext cx="228600" cy="1524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6663" name="Line 38"/>
          <p:cNvSpPr>
            <a:spLocks noChangeShapeType="1"/>
          </p:cNvSpPr>
          <p:nvPr/>
        </p:nvSpPr>
        <p:spPr bwMode="auto">
          <a:xfrm flipV="1">
            <a:off x="4762500" y="2819400"/>
            <a:ext cx="0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26664" name="Rectangle 41"/>
          <p:cNvSpPr>
            <a:spLocks noChangeArrowheads="1"/>
          </p:cNvSpPr>
          <p:nvPr/>
        </p:nvSpPr>
        <p:spPr bwMode="auto">
          <a:xfrm>
            <a:off x="5803900" y="3276600"/>
            <a:ext cx="457200" cy="330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6665" name="Text Box 42"/>
          <p:cNvSpPr txBox="1">
            <a:spLocks noChangeArrowheads="1"/>
          </p:cNvSpPr>
          <p:nvPr/>
        </p:nvSpPr>
        <p:spPr bwMode="auto">
          <a:xfrm>
            <a:off x="5840413" y="3287713"/>
            <a:ext cx="3968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"x"</a:t>
            </a:r>
          </a:p>
        </p:txBody>
      </p:sp>
      <p:sp>
        <p:nvSpPr>
          <p:cNvPr id="26666" name="Line 44"/>
          <p:cNvSpPr>
            <a:spLocks noChangeShapeType="1"/>
          </p:cNvSpPr>
          <p:nvPr/>
        </p:nvSpPr>
        <p:spPr bwMode="auto">
          <a:xfrm>
            <a:off x="4991100" y="3365500"/>
            <a:ext cx="78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26667" name="Rectangle 45"/>
          <p:cNvSpPr>
            <a:spLocks noChangeArrowheads="1"/>
          </p:cNvSpPr>
          <p:nvPr/>
        </p:nvSpPr>
        <p:spPr bwMode="auto">
          <a:xfrm>
            <a:off x="6667500" y="3276600"/>
            <a:ext cx="457200" cy="330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6668" name="Text Box 46"/>
          <p:cNvSpPr txBox="1">
            <a:spLocks noChangeArrowheads="1"/>
          </p:cNvSpPr>
          <p:nvPr/>
        </p:nvSpPr>
        <p:spPr bwMode="auto">
          <a:xfrm>
            <a:off x="6704013" y="3287713"/>
            <a:ext cx="3968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"y"</a:t>
            </a:r>
          </a:p>
        </p:txBody>
      </p:sp>
      <p:sp>
        <p:nvSpPr>
          <p:cNvPr id="26669" name="Line 47"/>
          <p:cNvSpPr>
            <a:spLocks noChangeShapeType="1"/>
          </p:cNvSpPr>
          <p:nvPr/>
        </p:nvSpPr>
        <p:spPr bwMode="auto">
          <a:xfrm>
            <a:off x="6261100" y="3403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26670" name="Line 48"/>
          <p:cNvSpPr>
            <a:spLocks noChangeShapeType="1"/>
          </p:cNvSpPr>
          <p:nvPr/>
        </p:nvSpPr>
        <p:spPr bwMode="auto">
          <a:xfrm>
            <a:off x="520700" y="2895600"/>
            <a:ext cx="2540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26671" name="Line 49"/>
          <p:cNvSpPr>
            <a:spLocks noChangeShapeType="1"/>
          </p:cNvSpPr>
          <p:nvPr/>
        </p:nvSpPr>
        <p:spPr bwMode="auto">
          <a:xfrm flipH="1">
            <a:off x="7981950" y="2400300"/>
            <a:ext cx="123825" cy="85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26672" name="Text Box 50"/>
          <p:cNvSpPr txBox="1">
            <a:spLocks noChangeArrowheads="1"/>
          </p:cNvSpPr>
          <p:nvPr/>
        </p:nvSpPr>
        <p:spPr bwMode="auto">
          <a:xfrm>
            <a:off x="7983538" y="2106613"/>
            <a:ext cx="10175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 i="1">
                <a:latin typeface="Arial" panose="020B0604020202020204" pitchFamily="34" charset="0"/>
              </a:rPr>
              <a:t>curMethod</a:t>
            </a:r>
          </a:p>
        </p:txBody>
      </p:sp>
      <p:cxnSp>
        <p:nvCxnSpPr>
          <p:cNvPr id="26673" name="Straight Connector 2"/>
          <p:cNvCxnSpPr>
            <a:cxnSpLocks noChangeShapeType="1"/>
            <a:stCxn id="26657" idx="2"/>
          </p:cNvCxnSpPr>
          <p:nvPr/>
        </p:nvCxnSpPr>
        <p:spPr bwMode="auto">
          <a:xfrm>
            <a:off x="7759700" y="2819400"/>
            <a:ext cx="0" cy="230188"/>
          </a:xfrm>
          <a:prstGeom prst="lin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74" name="Straight Connector 4"/>
          <p:cNvCxnSpPr>
            <a:cxnSpLocks noChangeShapeType="1"/>
          </p:cNvCxnSpPr>
          <p:nvPr/>
        </p:nvCxnSpPr>
        <p:spPr bwMode="auto">
          <a:xfrm flipH="1">
            <a:off x="6032500" y="3049588"/>
            <a:ext cx="1727200" cy="0"/>
          </a:xfrm>
          <a:prstGeom prst="line">
            <a:avLst/>
          </a:prstGeom>
          <a:noFill/>
          <a:ln w="9525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675" name="Straight Arrow Connector 6"/>
          <p:cNvCxnSpPr>
            <a:cxnSpLocks noChangeShapeType="1"/>
            <a:endCxn id="26664" idx="0"/>
          </p:cNvCxnSpPr>
          <p:nvPr/>
        </p:nvCxnSpPr>
        <p:spPr bwMode="auto">
          <a:xfrm>
            <a:off x="6032500" y="3049588"/>
            <a:ext cx="0" cy="227012"/>
          </a:xfrm>
          <a:prstGeom prst="straightConnector1">
            <a:avLst/>
          </a:prstGeom>
          <a:noFill/>
          <a:ln w="9525" algn="ctr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291B890-6455-4FF5-8E62-2C4DD3EEBD31}" type="slidenum">
              <a:rPr lang="de-DE" altLang="en-US" sz="1400" smtClean="0"/>
              <a:pPr>
                <a:spcBef>
                  <a:spcPct val="0"/>
                </a:spcBef>
                <a:buFontTx/>
                <a:buNone/>
              </a:pPr>
              <a:t>26</a:t>
            </a:fld>
            <a:endParaRPr lang="de-DE" altLang="en-US" sz="1400" smtClean="0"/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smtClean="0"/>
              <a:t>Beispiel</a:t>
            </a:r>
          </a:p>
        </p:txBody>
      </p:sp>
      <p:sp>
        <p:nvSpPr>
          <p:cNvPr id="27652" name="Text Box 3"/>
          <p:cNvSpPr txBox="1">
            <a:spLocks noChangeArrowheads="1"/>
          </p:cNvSpPr>
          <p:nvPr/>
        </p:nvSpPr>
        <p:spPr bwMode="auto">
          <a:xfrm>
            <a:off x="785813" y="1662113"/>
            <a:ext cx="1485900" cy="17938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190500" algn="l"/>
                <a:tab pos="381000" algn="l"/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190500" algn="l"/>
                <a:tab pos="381000" algn="l"/>
                <a:tab pos="5715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90500" algn="l"/>
                <a:tab pos="381000" algn="l"/>
                <a:tab pos="5715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90500" algn="l"/>
                <a:tab pos="381000" algn="l"/>
                <a:tab pos="571500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90500" algn="l"/>
                <a:tab pos="381000" algn="l"/>
                <a:tab pos="5715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0500" algn="l"/>
                <a:tab pos="381000" algn="l"/>
                <a:tab pos="5715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0500" algn="l"/>
                <a:tab pos="381000" algn="l"/>
                <a:tab pos="5715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0500" algn="l"/>
                <a:tab pos="381000" algn="l"/>
                <a:tab pos="5715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0500" algn="l"/>
                <a:tab pos="381000" algn="l"/>
                <a:tab pos="5715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program 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	int a, b;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	void m()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solidFill>
                  <a:srgbClr val="FF0000"/>
                </a:solidFill>
                <a:latin typeface="Arial" panose="020B0604020202020204" pitchFamily="34" charset="0"/>
              </a:rPr>
              <a:t>		</a:t>
            </a:r>
            <a:r>
              <a:rPr lang="de-AT" altLang="en-US" sz="1400">
                <a:latin typeface="Arial" panose="020B0604020202020204" pitchFamily="34" charset="0"/>
              </a:rPr>
              <a:t>int x, y;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	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		...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	}</a:t>
            </a:r>
          </a:p>
        </p:txBody>
      </p:sp>
      <p:sp>
        <p:nvSpPr>
          <p:cNvPr id="27653" name="Rectangle 4"/>
          <p:cNvSpPr>
            <a:spLocks noChangeArrowheads="1"/>
          </p:cNvSpPr>
          <p:nvPr/>
        </p:nvSpPr>
        <p:spPr bwMode="auto">
          <a:xfrm>
            <a:off x="5803900" y="2489200"/>
            <a:ext cx="457200" cy="33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7654" name="Text Box 5"/>
          <p:cNvSpPr txBox="1">
            <a:spLocks noChangeArrowheads="1"/>
          </p:cNvSpPr>
          <p:nvPr/>
        </p:nvSpPr>
        <p:spPr bwMode="auto">
          <a:xfrm>
            <a:off x="5840413" y="2500313"/>
            <a:ext cx="406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"a"</a:t>
            </a:r>
          </a:p>
        </p:txBody>
      </p:sp>
      <p:sp>
        <p:nvSpPr>
          <p:cNvPr id="27655" name="Rectangle 6"/>
          <p:cNvSpPr>
            <a:spLocks noChangeArrowheads="1"/>
          </p:cNvSpPr>
          <p:nvPr/>
        </p:nvSpPr>
        <p:spPr bwMode="auto">
          <a:xfrm>
            <a:off x="4648200" y="2489200"/>
            <a:ext cx="457200" cy="330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7656" name="Rectangle 7"/>
          <p:cNvSpPr>
            <a:spLocks noChangeArrowheads="1"/>
          </p:cNvSpPr>
          <p:nvPr/>
        </p:nvSpPr>
        <p:spPr bwMode="auto">
          <a:xfrm>
            <a:off x="4648200" y="2489200"/>
            <a:ext cx="228600" cy="1524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7657" name="Rectangle 8"/>
          <p:cNvSpPr>
            <a:spLocks noChangeArrowheads="1"/>
          </p:cNvSpPr>
          <p:nvPr/>
        </p:nvSpPr>
        <p:spPr bwMode="auto">
          <a:xfrm>
            <a:off x="4876800" y="2489200"/>
            <a:ext cx="228600" cy="1524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7658" name="Line 9"/>
          <p:cNvSpPr>
            <a:spLocks noChangeShapeType="1"/>
          </p:cNvSpPr>
          <p:nvPr/>
        </p:nvSpPr>
        <p:spPr bwMode="auto">
          <a:xfrm>
            <a:off x="4991100" y="2578100"/>
            <a:ext cx="78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27659" name="Rectangle 10"/>
          <p:cNvSpPr>
            <a:spLocks noChangeArrowheads="1"/>
          </p:cNvSpPr>
          <p:nvPr/>
        </p:nvSpPr>
        <p:spPr bwMode="auto">
          <a:xfrm>
            <a:off x="6667500" y="2489200"/>
            <a:ext cx="457200" cy="33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7660" name="Text Box 11"/>
          <p:cNvSpPr txBox="1">
            <a:spLocks noChangeArrowheads="1"/>
          </p:cNvSpPr>
          <p:nvPr/>
        </p:nvSpPr>
        <p:spPr bwMode="auto">
          <a:xfrm>
            <a:off x="6704013" y="2500313"/>
            <a:ext cx="406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"b"</a:t>
            </a:r>
          </a:p>
        </p:txBody>
      </p:sp>
      <p:sp>
        <p:nvSpPr>
          <p:cNvPr id="27661" name="Line 12"/>
          <p:cNvSpPr>
            <a:spLocks noChangeShapeType="1"/>
          </p:cNvSpPr>
          <p:nvPr/>
        </p:nvSpPr>
        <p:spPr bwMode="auto">
          <a:xfrm>
            <a:off x="6261100" y="2616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27662" name="Rectangle 13"/>
          <p:cNvSpPr>
            <a:spLocks noChangeArrowheads="1"/>
          </p:cNvSpPr>
          <p:nvPr/>
        </p:nvSpPr>
        <p:spPr bwMode="auto">
          <a:xfrm>
            <a:off x="5803900" y="1701800"/>
            <a:ext cx="457200" cy="33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7663" name="Text Box 14"/>
          <p:cNvSpPr txBox="1">
            <a:spLocks noChangeArrowheads="1"/>
          </p:cNvSpPr>
          <p:nvPr/>
        </p:nvSpPr>
        <p:spPr bwMode="auto">
          <a:xfrm>
            <a:off x="5789613" y="1712913"/>
            <a:ext cx="4953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"int"</a:t>
            </a:r>
          </a:p>
        </p:txBody>
      </p:sp>
      <p:sp>
        <p:nvSpPr>
          <p:cNvPr id="27664" name="Rectangle 15"/>
          <p:cNvSpPr>
            <a:spLocks noChangeArrowheads="1"/>
          </p:cNvSpPr>
          <p:nvPr/>
        </p:nvSpPr>
        <p:spPr bwMode="auto">
          <a:xfrm>
            <a:off x="4648200" y="1701800"/>
            <a:ext cx="457200" cy="330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7665" name="Rectangle 16"/>
          <p:cNvSpPr>
            <a:spLocks noChangeArrowheads="1"/>
          </p:cNvSpPr>
          <p:nvPr/>
        </p:nvSpPr>
        <p:spPr bwMode="auto">
          <a:xfrm>
            <a:off x="4648200" y="1701800"/>
            <a:ext cx="228600" cy="1524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7666" name="Rectangle 17"/>
          <p:cNvSpPr>
            <a:spLocks noChangeArrowheads="1"/>
          </p:cNvSpPr>
          <p:nvPr/>
        </p:nvSpPr>
        <p:spPr bwMode="auto">
          <a:xfrm>
            <a:off x="4876800" y="1701800"/>
            <a:ext cx="228600" cy="1524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7667" name="Line 18"/>
          <p:cNvSpPr>
            <a:spLocks noChangeShapeType="1"/>
          </p:cNvSpPr>
          <p:nvPr/>
        </p:nvSpPr>
        <p:spPr bwMode="auto">
          <a:xfrm>
            <a:off x="4991100" y="1790700"/>
            <a:ext cx="78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27668" name="Rectangle 19"/>
          <p:cNvSpPr>
            <a:spLocks noChangeArrowheads="1"/>
          </p:cNvSpPr>
          <p:nvPr/>
        </p:nvSpPr>
        <p:spPr bwMode="auto">
          <a:xfrm>
            <a:off x="6667500" y="1701800"/>
            <a:ext cx="558800" cy="33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7669" name="Text Box 20"/>
          <p:cNvSpPr txBox="1">
            <a:spLocks noChangeArrowheads="1"/>
          </p:cNvSpPr>
          <p:nvPr/>
        </p:nvSpPr>
        <p:spPr bwMode="auto">
          <a:xfrm>
            <a:off x="6615113" y="1712913"/>
            <a:ext cx="6524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"char"</a:t>
            </a:r>
          </a:p>
        </p:txBody>
      </p:sp>
      <p:sp>
        <p:nvSpPr>
          <p:cNvPr id="27670" name="Line 21"/>
          <p:cNvSpPr>
            <a:spLocks noChangeShapeType="1"/>
          </p:cNvSpPr>
          <p:nvPr/>
        </p:nvSpPr>
        <p:spPr bwMode="auto">
          <a:xfrm>
            <a:off x="6261100" y="1828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27671" name="Rectangle 22"/>
          <p:cNvSpPr>
            <a:spLocks noChangeArrowheads="1"/>
          </p:cNvSpPr>
          <p:nvPr/>
        </p:nvSpPr>
        <p:spPr bwMode="auto">
          <a:xfrm>
            <a:off x="7531100" y="1701800"/>
            <a:ext cx="457200" cy="33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7672" name="Text Box 23"/>
          <p:cNvSpPr txBox="1">
            <a:spLocks noChangeArrowheads="1"/>
          </p:cNvSpPr>
          <p:nvPr/>
        </p:nvSpPr>
        <p:spPr bwMode="auto">
          <a:xfrm>
            <a:off x="7491413" y="1712913"/>
            <a:ext cx="584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"null"</a:t>
            </a:r>
          </a:p>
        </p:txBody>
      </p:sp>
      <p:sp>
        <p:nvSpPr>
          <p:cNvPr id="27673" name="Line 24"/>
          <p:cNvSpPr>
            <a:spLocks noChangeShapeType="1"/>
          </p:cNvSpPr>
          <p:nvPr/>
        </p:nvSpPr>
        <p:spPr bwMode="auto">
          <a:xfrm>
            <a:off x="7239000" y="1828800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27674" name="Line 25"/>
          <p:cNvSpPr>
            <a:spLocks noChangeShapeType="1"/>
          </p:cNvSpPr>
          <p:nvPr/>
        </p:nvSpPr>
        <p:spPr bwMode="auto">
          <a:xfrm flipV="1">
            <a:off x="4762500" y="2032000"/>
            <a:ext cx="0" cy="520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27675" name="Line 26"/>
          <p:cNvSpPr>
            <a:spLocks noChangeShapeType="1"/>
          </p:cNvSpPr>
          <p:nvPr/>
        </p:nvSpPr>
        <p:spPr bwMode="auto">
          <a:xfrm>
            <a:off x="8001000" y="1828800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27676" name="Line 27"/>
          <p:cNvSpPr>
            <a:spLocks noChangeShapeType="1"/>
          </p:cNvSpPr>
          <p:nvPr/>
        </p:nvSpPr>
        <p:spPr bwMode="auto">
          <a:xfrm flipV="1">
            <a:off x="4762500" y="2819400"/>
            <a:ext cx="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27677" name="Text Box 28"/>
          <p:cNvSpPr txBox="1">
            <a:spLocks noChangeArrowheads="1"/>
          </p:cNvSpPr>
          <p:nvPr/>
        </p:nvSpPr>
        <p:spPr bwMode="auto">
          <a:xfrm>
            <a:off x="4583113" y="3148013"/>
            <a:ext cx="930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 i="1">
                <a:latin typeface="Arial" panose="020B0604020202020204" pitchFamily="34" charset="0"/>
              </a:rPr>
              <a:t>curScope</a:t>
            </a:r>
          </a:p>
        </p:txBody>
      </p:sp>
      <p:sp>
        <p:nvSpPr>
          <p:cNvPr id="27678" name="Line 29"/>
          <p:cNvSpPr>
            <a:spLocks noChangeShapeType="1"/>
          </p:cNvSpPr>
          <p:nvPr/>
        </p:nvSpPr>
        <p:spPr bwMode="auto">
          <a:xfrm flipV="1">
            <a:off x="4775200" y="1625600"/>
            <a:ext cx="0" cy="165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27679" name="Line 30"/>
          <p:cNvSpPr>
            <a:spLocks noChangeShapeType="1"/>
          </p:cNvSpPr>
          <p:nvPr/>
        </p:nvSpPr>
        <p:spPr bwMode="auto">
          <a:xfrm>
            <a:off x="4699000" y="1612900"/>
            <a:ext cx="165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27680" name="Rectangle 32"/>
          <p:cNvSpPr>
            <a:spLocks noChangeArrowheads="1"/>
          </p:cNvSpPr>
          <p:nvPr/>
        </p:nvSpPr>
        <p:spPr bwMode="auto">
          <a:xfrm>
            <a:off x="7531100" y="2489200"/>
            <a:ext cx="457200" cy="33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7681" name="Text Box 33"/>
          <p:cNvSpPr txBox="1">
            <a:spLocks noChangeArrowheads="1"/>
          </p:cNvSpPr>
          <p:nvPr/>
        </p:nvSpPr>
        <p:spPr bwMode="auto">
          <a:xfrm>
            <a:off x="7567613" y="2500313"/>
            <a:ext cx="45561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"m"</a:t>
            </a:r>
          </a:p>
        </p:txBody>
      </p:sp>
      <p:sp>
        <p:nvSpPr>
          <p:cNvPr id="27682" name="Line 34"/>
          <p:cNvSpPr>
            <a:spLocks noChangeShapeType="1"/>
          </p:cNvSpPr>
          <p:nvPr/>
        </p:nvSpPr>
        <p:spPr bwMode="auto">
          <a:xfrm>
            <a:off x="7124700" y="2616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27683" name="Rectangle 39"/>
          <p:cNvSpPr>
            <a:spLocks noChangeArrowheads="1"/>
          </p:cNvSpPr>
          <p:nvPr/>
        </p:nvSpPr>
        <p:spPr bwMode="auto">
          <a:xfrm>
            <a:off x="7543800" y="3276600"/>
            <a:ext cx="457200" cy="33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7684" name="Text Box 40"/>
          <p:cNvSpPr txBox="1">
            <a:spLocks noChangeArrowheads="1"/>
          </p:cNvSpPr>
          <p:nvPr/>
        </p:nvSpPr>
        <p:spPr bwMode="auto">
          <a:xfrm>
            <a:off x="7580313" y="3287713"/>
            <a:ext cx="3968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"x"</a:t>
            </a:r>
          </a:p>
        </p:txBody>
      </p:sp>
      <p:sp>
        <p:nvSpPr>
          <p:cNvPr id="27685" name="Rectangle 42"/>
          <p:cNvSpPr>
            <a:spLocks noChangeArrowheads="1"/>
          </p:cNvSpPr>
          <p:nvPr/>
        </p:nvSpPr>
        <p:spPr bwMode="auto">
          <a:xfrm>
            <a:off x="8407400" y="3276600"/>
            <a:ext cx="457200" cy="33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hlink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7686" name="Text Box 43"/>
          <p:cNvSpPr txBox="1">
            <a:spLocks noChangeArrowheads="1"/>
          </p:cNvSpPr>
          <p:nvPr/>
        </p:nvSpPr>
        <p:spPr bwMode="auto">
          <a:xfrm>
            <a:off x="8443913" y="3287713"/>
            <a:ext cx="3968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"y"</a:t>
            </a:r>
          </a:p>
        </p:txBody>
      </p:sp>
      <p:sp>
        <p:nvSpPr>
          <p:cNvPr id="27687" name="Line 44"/>
          <p:cNvSpPr>
            <a:spLocks noChangeShapeType="1"/>
          </p:cNvSpPr>
          <p:nvPr/>
        </p:nvSpPr>
        <p:spPr bwMode="auto">
          <a:xfrm>
            <a:off x="8001000" y="3403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27688" name="Text Box 45"/>
          <p:cNvSpPr txBox="1">
            <a:spLocks noChangeArrowheads="1"/>
          </p:cNvSpPr>
          <p:nvPr/>
        </p:nvSpPr>
        <p:spPr bwMode="auto">
          <a:xfrm>
            <a:off x="2474913" y="3167063"/>
            <a:ext cx="1614487" cy="30956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190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1905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905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90500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905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05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05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05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05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Tab.closeScope();</a:t>
            </a:r>
          </a:p>
        </p:txBody>
      </p:sp>
      <p:sp>
        <p:nvSpPr>
          <p:cNvPr id="27689" name="Line 46"/>
          <p:cNvSpPr>
            <a:spLocks noChangeShapeType="1"/>
          </p:cNvSpPr>
          <p:nvPr/>
        </p:nvSpPr>
        <p:spPr bwMode="auto">
          <a:xfrm>
            <a:off x="7759700" y="28194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27690" name="Line 47"/>
          <p:cNvSpPr>
            <a:spLocks noChangeShapeType="1"/>
          </p:cNvSpPr>
          <p:nvPr/>
        </p:nvSpPr>
        <p:spPr bwMode="auto">
          <a:xfrm>
            <a:off x="520700" y="3327400"/>
            <a:ext cx="2540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27691" name="Line 48"/>
          <p:cNvSpPr>
            <a:spLocks noChangeShapeType="1"/>
          </p:cNvSpPr>
          <p:nvPr/>
        </p:nvSpPr>
        <p:spPr bwMode="auto">
          <a:xfrm flipH="1">
            <a:off x="7981950" y="2400300"/>
            <a:ext cx="123825" cy="85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27692" name="Text Box 49"/>
          <p:cNvSpPr txBox="1">
            <a:spLocks noChangeArrowheads="1"/>
          </p:cNvSpPr>
          <p:nvPr/>
        </p:nvSpPr>
        <p:spPr bwMode="auto">
          <a:xfrm>
            <a:off x="7983538" y="2106613"/>
            <a:ext cx="1017587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 i="1">
                <a:latin typeface="Arial" panose="020B0604020202020204" pitchFamily="34" charset="0"/>
              </a:rPr>
              <a:t>curMethod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74700" y="4613700"/>
            <a:ext cx="687560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mtClean="0"/>
              <a:t>Würde eine weitere Methode folgen,</a:t>
            </a:r>
          </a:p>
          <a:p>
            <a:r>
              <a:rPr lang="de-AT" smtClean="0"/>
              <a:t>würde ein neuer Scope dafür angelegt und am Methodenende wieder geschlossen</a:t>
            </a:r>
          </a:p>
          <a:p>
            <a:r>
              <a:rPr lang="de-AT" smtClean="0"/>
              <a:t>=&gt; kellerartige Verwaltung von Scopes</a:t>
            </a:r>
            <a:endParaRPr lang="de-A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4707AFD-1574-43FA-9FD9-8A764F80923D}" type="slidenum">
              <a:rPr lang="de-DE" altLang="en-US" sz="1400" smtClean="0"/>
              <a:pPr>
                <a:spcBef>
                  <a:spcPct val="0"/>
                </a:spcBef>
                <a:buFontTx/>
                <a:buNone/>
              </a:pPr>
              <a:t>27</a:t>
            </a:fld>
            <a:endParaRPr lang="de-DE" altLang="en-US" sz="1400" smtClean="0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smtClean="0"/>
              <a:t>Beispiel</a:t>
            </a:r>
          </a:p>
        </p:txBody>
      </p:sp>
      <p:sp>
        <p:nvSpPr>
          <p:cNvPr id="28676" name="Text Box 3"/>
          <p:cNvSpPr txBox="1">
            <a:spLocks noChangeArrowheads="1"/>
          </p:cNvSpPr>
          <p:nvPr/>
        </p:nvSpPr>
        <p:spPr bwMode="auto">
          <a:xfrm>
            <a:off x="785813" y="1662113"/>
            <a:ext cx="1485900" cy="221932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190500" algn="l"/>
                <a:tab pos="381000" algn="l"/>
                <a:tab pos="571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190500" algn="l"/>
                <a:tab pos="381000" algn="l"/>
                <a:tab pos="5715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90500" algn="l"/>
                <a:tab pos="381000" algn="l"/>
                <a:tab pos="5715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90500" algn="l"/>
                <a:tab pos="381000" algn="l"/>
                <a:tab pos="571500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90500" algn="l"/>
                <a:tab pos="381000" algn="l"/>
                <a:tab pos="5715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0500" algn="l"/>
                <a:tab pos="381000" algn="l"/>
                <a:tab pos="5715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0500" algn="l"/>
                <a:tab pos="381000" algn="l"/>
                <a:tab pos="5715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0500" algn="l"/>
                <a:tab pos="381000" algn="l"/>
                <a:tab pos="5715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0500" algn="l"/>
                <a:tab pos="381000" algn="l"/>
                <a:tab pos="5715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program P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	int a, b;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	void m()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solidFill>
                  <a:srgbClr val="FF0000"/>
                </a:solidFill>
                <a:latin typeface="Arial" panose="020B0604020202020204" pitchFamily="34" charset="0"/>
              </a:rPr>
              <a:t>		</a:t>
            </a:r>
            <a:r>
              <a:rPr lang="de-AT" altLang="en-US" sz="1400">
                <a:latin typeface="Arial" panose="020B0604020202020204" pitchFamily="34" charset="0"/>
              </a:rPr>
              <a:t>int x, y;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	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		...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	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	...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28677" name="Rectangle 13"/>
          <p:cNvSpPr>
            <a:spLocks noChangeArrowheads="1"/>
          </p:cNvSpPr>
          <p:nvPr/>
        </p:nvSpPr>
        <p:spPr bwMode="auto">
          <a:xfrm>
            <a:off x="5803900" y="1701800"/>
            <a:ext cx="457200" cy="33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8678" name="Text Box 14"/>
          <p:cNvSpPr txBox="1">
            <a:spLocks noChangeArrowheads="1"/>
          </p:cNvSpPr>
          <p:nvPr/>
        </p:nvSpPr>
        <p:spPr bwMode="auto">
          <a:xfrm>
            <a:off x="5789613" y="1712913"/>
            <a:ext cx="4953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"int"</a:t>
            </a:r>
          </a:p>
        </p:txBody>
      </p:sp>
      <p:sp>
        <p:nvSpPr>
          <p:cNvPr id="28679" name="Rectangle 15"/>
          <p:cNvSpPr>
            <a:spLocks noChangeArrowheads="1"/>
          </p:cNvSpPr>
          <p:nvPr/>
        </p:nvSpPr>
        <p:spPr bwMode="auto">
          <a:xfrm>
            <a:off x="4648200" y="1701800"/>
            <a:ext cx="457200" cy="3302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8680" name="Rectangle 16"/>
          <p:cNvSpPr>
            <a:spLocks noChangeArrowheads="1"/>
          </p:cNvSpPr>
          <p:nvPr/>
        </p:nvSpPr>
        <p:spPr bwMode="auto">
          <a:xfrm>
            <a:off x="4648200" y="1701800"/>
            <a:ext cx="228600" cy="1524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8681" name="Rectangle 17"/>
          <p:cNvSpPr>
            <a:spLocks noChangeArrowheads="1"/>
          </p:cNvSpPr>
          <p:nvPr/>
        </p:nvSpPr>
        <p:spPr bwMode="auto">
          <a:xfrm>
            <a:off x="4876800" y="1701800"/>
            <a:ext cx="228600" cy="152400"/>
          </a:xfrm>
          <a:prstGeom prst="rect">
            <a:avLst/>
          </a:prstGeom>
          <a:solidFill>
            <a:srgbClr val="CC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8682" name="Line 18"/>
          <p:cNvSpPr>
            <a:spLocks noChangeShapeType="1"/>
          </p:cNvSpPr>
          <p:nvPr/>
        </p:nvSpPr>
        <p:spPr bwMode="auto">
          <a:xfrm>
            <a:off x="4991100" y="1790700"/>
            <a:ext cx="787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28683" name="Rectangle 19"/>
          <p:cNvSpPr>
            <a:spLocks noChangeArrowheads="1"/>
          </p:cNvSpPr>
          <p:nvPr/>
        </p:nvSpPr>
        <p:spPr bwMode="auto">
          <a:xfrm>
            <a:off x="6667500" y="1701800"/>
            <a:ext cx="558800" cy="33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8684" name="Text Box 20"/>
          <p:cNvSpPr txBox="1">
            <a:spLocks noChangeArrowheads="1"/>
          </p:cNvSpPr>
          <p:nvPr/>
        </p:nvSpPr>
        <p:spPr bwMode="auto">
          <a:xfrm>
            <a:off x="6615113" y="1712913"/>
            <a:ext cx="652462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"char"</a:t>
            </a:r>
          </a:p>
        </p:txBody>
      </p:sp>
      <p:sp>
        <p:nvSpPr>
          <p:cNvPr id="28685" name="Line 21"/>
          <p:cNvSpPr>
            <a:spLocks noChangeShapeType="1"/>
          </p:cNvSpPr>
          <p:nvPr/>
        </p:nvSpPr>
        <p:spPr bwMode="auto">
          <a:xfrm>
            <a:off x="6261100" y="1828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28686" name="Rectangle 22"/>
          <p:cNvSpPr>
            <a:spLocks noChangeArrowheads="1"/>
          </p:cNvSpPr>
          <p:nvPr/>
        </p:nvSpPr>
        <p:spPr bwMode="auto">
          <a:xfrm>
            <a:off x="7531100" y="1701800"/>
            <a:ext cx="457200" cy="330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28687" name="Text Box 23"/>
          <p:cNvSpPr txBox="1">
            <a:spLocks noChangeArrowheads="1"/>
          </p:cNvSpPr>
          <p:nvPr/>
        </p:nvSpPr>
        <p:spPr bwMode="auto">
          <a:xfrm>
            <a:off x="7491413" y="1712913"/>
            <a:ext cx="584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"null"</a:t>
            </a:r>
          </a:p>
        </p:txBody>
      </p:sp>
      <p:sp>
        <p:nvSpPr>
          <p:cNvPr id="28688" name="Line 24"/>
          <p:cNvSpPr>
            <a:spLocks noChangeShapeType="1"/>
          </p:cNvSpPr>
          <p:nvPr/>
        </p:nvSpPr>
        <p:spPr bwMode="auto">
          <a:xfrm>
            <a:off x="7239000" y="1828800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28689" name="Line 26"/>
          <p:cNvSpPr>
            <a:spLocks noChangeShapeType="1"/>
          </p:cNvSpPr>
          <p:nvPr/>
        </p:nvSpPr>
        <p:spPr bwMode="auto">
          <a:xfrm>
            <a:off x="8001000" y="1828800"/>
            <a:ext cx="266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28690" name="Line 27"/>
          <p:cNvSpPr>
            <a:spLocks noChangeShapeType="1"/>
          </p:cNvSpPr>
          <p:nvPr/>
        </p:nvSpPr>
        <p:spPr bwMode="auto">
          <a:xfrm flipV="1">
            <a:off x="4762500" y="2044700"/>
            <a:ext cx="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28691" name="Text Box 28"/>
          <p:cNvSpPr txBox="1">
            <a:spLocks noChangeArrowheads="1"/>
          </p:cNvSpPr>
          <p:nvPr/>
        </p:nvSpPr>
        <p:spPr bwMode="auto">
          <a:xfrm>
            <a:off x="4583113" y="2373313"/>
            <a:ext cx="930275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 i="1">
                <a:latin typeface="Arial" panose="020B0604020202020204" pitchFamily="34" charset="0"/>
              </a:rPr>
              <a:t>curScope</a:t>
            </a:r>
          </a:p>
        </p:txBody>
      </p:sp>
      <p:sp>
        <p:nvSpPr>
          <p:cNvPr id="28692" name="Line 29"/>
          <p:cNvSpPr>
            <a:spLocks noChangeShapeType="1"/>
          </p:cNvSpPr>
          <p:nvPr/>
        </p:nvSpPr>
        <p:spPr bwMode="auto">
          <a:xfrm flipV="1">
            <a:off x="4775200" y="1625600"/>
            <a:ext cx="0" cy="165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28693" name="Line 30"/>
          <p:cNvSpPr>
            <a:spLocks noChangeShapeType="1"/>
          </p:cNvSpPr>
          <p:nvPr/>
        </p:nvSpPr>
        <p:spPr bwMode="auto">
          <a:xfrm>
            <a:off x="4699000" y="1612900"/>
            <a:ext cx="165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28694" name="Text Box 39"/>
          <p:cNvSpPr txBox="1">
            <a:spLocks noChangeArrowheads="1"/>
          </p:cNvSpPr>
          <p:nvPr/>
        </p:nvSpPr>
        <p:spPr bwMode="auto">
          <a:xfrm>
            <a:off x="2474913" y="3579813"/>
            <a:ext cx="1619250" cy="3048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190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1905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905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90500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905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05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05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05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05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Tab.closeScope();</a:t>
            </a:r>
          </a:p>
        </p:txBody>
      </p:sp>
      <p:sp>
        <p:nvSpPr>
          <p:cNvPr id="28695" name="Line 41"/>
          <p:cNvSpPr>
            <a:spLocks noChangeShapeType="1"/>
          </p:cNvSpPr>
          <p:nvPr/>
        </p:nvSpPr>
        <p:spPr bwMode="auto">
          <a:xfrm>
            <a:off x="520700" y="3733800"/>
            <a:ext cx="2540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4972920-0D71-4161-909D-9B03311CBAB3}" type="slidenum">
              <a:rPr lang="de-DE" altLang="en-US" sz="1400" smtClean="0"/>
              <a:pPr>
                <a:spcBef>
                  <a:spcPct val="0"/>
                </a:spcBef>
                <a:buFontTx/>
                <a:buNone/>
              </a:pPr>
              <a:t>28</a:t>
            </a:fld>
            <a:endParaRPr lang="de-DE" altLang="en-US" sz="1400" smtClean="0"/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smtClean="0"/>
              <a:t>Suchen von Namen in der Symbolliste</a:t>
            </a:r>
          </a:p>
        </p:txBody>
      </p:sp>
      <p:sp>
        <p:nvSpPr>
          <p:cNvPr id="30724" name="Text Box 3"/>
          <p:cNvSpPr txBox="1">
            <a:spLocks noChangeArrowheads="1"/>
          </p:cNvSpPr>
          <p:nvPr/>
        </p:nvSpPr>
        <p:spPr bwMode="auto">
          <a:xfrm>
            <a:off x="709613" y="1308100"/>
            <a:ext cx="69881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800" b="1"/>
              <a:t>Bei jedem Auftreten eines Namens wird folgende Methode aufgerufen</a:t>
            </a:r>
          </a:p>
        </p:txBody>
      </p:sp>
      <p:sp>
        <p:nvSpPr>
          <p:cNvPr id="30725" name="Text Box 4"/>
          <p:cNvSpPr txBox="1">
            <a:spLocks noChangeArrowheads="1"/>
          </p:cNvSpPr>
          <p:nvPr/>
        </p:nvSpPr>
        <p:spPr bwMode="auto">
          <a:xfrm>
            <a:off x="1128713" y="1801813"/>
            <a:ext cx="2232025" cy="3048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Obj obj = Tab.</a:t>
            </a:r>
            <a:r>
              <a:rPr lang="de-AT" altLang="en-US" sz="1400" b="1">
                <a:latin typeface="Arial" panose="020B0604020202020204" pitchFamily="34" charset="0"/>
              </a:rPr>
              <a:t>find</a:t>
            </a:r>
            <a:r>
              <a:rPr lang="de-AT" altLang="en-US" sz="1400">
                <a:latin typeface="Arial" panose="020B0604020202020204" pitchFamily="34" charset="0"/>
              </a:rPr>
              <a:t>(name);</a:t>
            </a:r>
          </a:p>
        </p:txBody>
      </p:sp>
      <p:grpSp>
        <p:nvGrpSpPr>
          <p:cNvPr id="319549" name="Group 61"/>
          <p:cNvGrpSpPr>
            <a:grpSpLocks/>
          </p:cNvGrpSpPr>
          <p:nvPr/>
        </p:nvGrpSpPr>
        <p:grpSpPr bwMode="auto">
          <a:xfrm>
            <a:off x="735013" y="2284413"/>
            <a:ext cx="7278687" cy="2465387"/>
            <a:chOff x="463" y="1439"/>
            <a:chExt cx="4585" cy="1553"/>
          </a:xfrm>
        </p:grpSpPr>
        <p:sp>
          <p:nvSpPr>
            <p:cNvPr id="30739" name="Text Box 9"/>
            <p:cNvSpPr txBox="1">
              <a:spLocks noChangeArrowheads="1"/>
            </p:cNvSpPr>
            <p:nvPr/>
          </p:nvSpPr>
          <p:spPr bwMode="auto">
            <a:xfrm>
              <a:off x="543" y="1871"/>
              <a:ext cx="2532" cy="1010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190500" algn="l"/>
                  <a:tab pos="381000" algn="l"/>
                  <a:tab pos="571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190500" algn="l"/>
                  <a:tab pos="381000" algn="l"/>
                  <a:tab pos="5715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190500" algn="l"/>
                  <a:tab pos="381000" algn="l"/>
                  <a:tab pos="5715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190500" algn="l"/>
                  <a:tab pos="381000" algn="l"/>
                  <a:tab pos="571500" algn="l"/>
                </a:tabLs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190500" algn="l"/>
                  <a:tab pos="381000" algn="l"/>
                  <a:tab pos="571500" algn="l"/>
                </a:tabLs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90500" algn="l"/>
                  <a:tab pos="381000" algn="l"/>
                  <a:tab pos="571500" algn="l"/>
                </a:tabLs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90500" algn="l"/>
                  <a:tab pos="381000" algn="l"/>
                  <a:tab pos="571500" algn="l"/>
                </a:tabLs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90500" algn="l"/>
                  <a:tab pos="381000" algn="l"/>
                  <a:tab pos="571500" algn="l"/>
                </a:tabLs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90500" algn="l"/>
                  <a:tab pos="381000" algn="l"/>
                  <a:tab pos="571500" algn="l"/>
                </a:tabLs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400">
                  <a:latin typeface="Arial" panose="020B0604020202020204" pitchFamily="34" charset="0"/>
                </a:rPr>
                <a:t>public static Obj </a:t>
              </a:r>
              <a:r>
                <a:rPr lang="de-AT" altLang="en-US" sz="1400" b="1">
                  <a:latin typeface="Arial" panose="020B0604020202020204" pitchFamily="34" charset="0"/>
                </a:rPr>
                <a:t>find</a:t>
              </a:r>
              <a:r>
                <a:rPr lang="de-AT" altLang="en-US" sz="1400">
                  <a:latin typeface="Arial" panose="020B0604020202020204" pitchFamily="34" charset="0"/>
                </a:rPr>
                <a:t> (String name) {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400">
                  <a:latin typeface="Arial" panose="020B0604020202020204" pitchFamily="34" charset="0"/>
                </a:rPr>
                <a:t>	for (Scope s = curScope; s != null; s = s.outer)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400">
                  <a:latin typeface="Arial" panose="020B0604020202020204" pitchFamily="34" charset="0"/>
                </a:rPr>
                <a:t>		for (Obj p = s.locals; p != null; p = p.next)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400">
                  <a:latin typeface="Arial" panose="020B0604020202020204" pitchFamily="34" charset="0"/>
                </a:rPr>
                <a:t>			if (p.name.equals(name)) return p;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400">
                  <a:latin typeface="Arial" panose="020B0604020202020204" pitchFamily="34" charset="0"/>
                </a:rPr>
                <a:t>	error(name + " is undeclared");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400">
                  <a:latin typeface="Arial" panose="020B0604020202020204" pitchFamily="34" charset="0"/>
                </a:rPr>
                <a:t>	return noObj;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400">
                  <a:latin typeface="Arial" panose="020B0604020202020204" pitchFamily="34" charset="0"/>
                </a:rPr>
                <a:t>}</a:t>
              </a:r>
            </a:p>
          </p:txBody>
        </p:sp>
        <p:sp>
          <p:nvSpPr>
            <p:cNvPr id="30740" name="Text Box 10"/>
            <p:cNvSpPr txBox="1">
              <a:spLocks noChangeArrowheads="1"/>
            </p:cNvSpPr>
            <p:nvPr/>
          </p:nvSpPr>
          <p:spPr bwMode="auto">
            <a:xfrm>
              <a:off x="463" y="1439"/>
              <a:ext cx="3302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190500" indent="-1905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de-AT" altLang="en-US" sz="1600"/>
                <a:t>Suche beginnt in </a:t>
              </a:r>
              <a:r>
                <a:rPr lang="de-AT" altLang="en-US" sz="1600" i="1"/>
                <a:t>curScope</a:t>
              </a:r>
            </a:p>
            <a:p>
              <a:pPr>
                <a:spcBef>
                  <a:spcPct val="0"/>
                </a:spcBef>
              </a:pPr>
              <a:r>
                <a:rPr lang="de-AT" altLang="en-US" sz="1600"/>
                <a:t>Falls nicht gefunden, im nächstäußeren Scope weitersuchen</a:t>
              </a:r>
            </a:p>
          </p:txBody>
        </p:sp>
        <p:sp>
          <p:nvSpPr>
            <p:cNvPr id="30741" name="Rectangle 11"/>
            <p:cNvSpPr>
              <a:spLocks noChangeArrowheads="1"/>
            </p:cNvSpPr>
            <p:nvPr/>
          </p:nvSpPr>
          <p:spPr bwMode="auto">
            <a:xfrm>
              <a:off x="3608" y="2616"/>
              <a:ext cx="184" cy="120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30742" name="Rectangle 12"/>
            <p:cNvSpPr>
              <a:spLocks noChangeArrowheads="1"/>
            </p:cNvSpPr>
            <p:nvPr/>
          </p:nvSpPr>
          <p:spPr bwMode="auto">
            <a:xfrm>
              <a:off x="4192" y="2616"/>
              <a:ext cx="184" cy="1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30743" name="Text Box 13"/>
            <p:cNvSpPr txBox="1">
              <a:spLocks noChangeArrowheads="1"/>
            </p:cNvSpPr>
            <p:nvPr/>
          </p:nvSpPr>
          <p:spPr bwMode="auto">
            <a:xfrm>
              <a:off x="4263" y="2621"/>
              <a:ext cx="48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30744" name="Rectangle 14"/>
            <p:cNvSpPr>
              <a:spLocks noChangeArrowheads="1"/>
            </p:cNvSpPr>
            <p:nvPr/>
          </p:nvSpPr>
          <p:spPr bwMode="auto">
            <a:xfrm>
              <a:off x="4528" y="2616"/>
              <a:ext cx="184" cy="1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30745" name="Text Box 15"/>
            <p:cNvSpPr txBox="1">
              <a:spLocks noChangeArrowheads="1"/>
            </p:cNvSpPr>
            <p:nvPr/>
          </p:nvSpPr>
          <p:spPr bwMode="auto">
            <a:xfrm>
              <a:off x="4599" y="2621"/>
              <a:ext cx="53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30746" name="Line 16"/>
            <p:cNvSpPr>
              <a:spLocks noChangeShapeType="1"/>
            </p:cNvSpPr>
            <p:nvPr/>
          </p:nvSpPr>
          <p:spPr bwMode="auto">
            <a:xfrm>
              <a:off x="4376" y="267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de-AT"/>
            </a:p>
          </p:txBody>
        </p:sp>
        <p:sp>
          <p:nvSpPr>
            <p:cNvPr id="30747" name="Rectangle 17"/>
            <p:cNvSpPr>
              <a:spLocks noChangeArrowheads="1"/>
            </p:cNvSpPr>
            <p:nvPr/>
          </p:nvSpPr>
          <p:spPr bwMode="auto">
            <a:xfrm>
              <a:off x="4864" y="2616"/>
              <a:ext cx="184" cy="1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30748" name="Text Box 18"/>
            <p:cNvSpPr txBox="1">
              <a:spLocks noChangeArrowheads="1"/>
            </p:cNvSpPr>
            <p:nvPr/>
          </p:nvSpPr>
          <p:spPr bwMode="auto">
            <a:xfrm>
              <a:off x="4935" y="2621"/>
              <a:ext cx="48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30749" name="Line 19"/>
            <p:cNvSpPr>
              <a:spLocks noChangeShapeType="1"/>
            </p:cNvSpPr>
            <p:nvPr/>
          </p:nvSpPr>
          <p:spPr bwMode="auto">
            <a:xfrm>
              <a:off x="4712" y="2672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de-AT"/>
            </a:p>
          </p:txBody>
        </p:sp>
        <p:sp>
          <p:nvSpPr>
            <p:cNvPr id="30750" name="Line 20"/>
            <p:cNvSpPr>
              <a:spLocks noChangeShapeType="1"/>
            </p:cNvSpPr>
            <p:nvPr/>
          </p:nvSpPr>
          <p:spPr bwMode="auto">
            <a:xfrm>
              <a:off x="3792" y="2680"/>
              <a:ext cx="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de-AT"/>
            </a:p>
          </p:txBody>
        </p:sp>
        <p:sp>
          <p:nvSpPr>
            <p:cNvPr id="30751" name="Text Box 21"/>
            <p:cNvSpPr txBox="1">
              <a:spLocks noChangeArrowheads="1"/>
            </p:cNvSpPr>
            <p:nvPr/>
          </p:nvSpPr>
          <p:spPr bwMode="auto">
            <a:xfrm>
              <a:off x="3831" y="2685"/>
              <a:ext cx="244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locals</a:t>
              </a:r>
            </a:p>
          </p:txBody>
        </p:sp>
        <p:sp>
          <p:nvSpPr>
            <p:cNvPr id="30752" name="Rectangle 22"/>
            <p:cNvSpPr>
              <a:spLocks noChangeArrowheads="1"/>
            </p:cNvSpPr>
            <p:nvPr/>
          </p:nvSpPr>
          <p:spPr bwMode="auto">
            <a:xfrm>
              <a:off x="3608" y="2272"/>
              <a:ext cx="184" cy="120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30753" name="Rectangle 23"/>
            <p:cNvSpPr>
              <a:spLocks noChangeArrowheads="1"/>
            </p:cNvSpPr>
            <p:nvPr/>
          </p:nvSpPr>
          <p:spPr bwMode="auto">
            <a:xfrm>
              <a:off x="4192" y="2272"/>
              <a:ext cx="184" cy="1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30754" name="Text Box 24"/>
            <p:cNvSpPr txBox="1">
              <a:spLocks noChangeArrowheads="1"/>
            </p:cNvSpPr>
            <p:nvPr/>
          </p:nvSpPr>
          <p:spPr bwMode="auto">
            <a:xfrm>
              <a:off x="4263" y="2277"/>
              <a:ext cx="53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30755" name="Rectangle 25"/>
            <p:cNvSpPr>
              <a:spLocks noChangeArrowheads="1"/>
            </p:cNvSpPr>
            <p:nvPr/>
          </p:nvSpPr>
          <p:spPr bwMode="auto">
            <a:xfrm>
              <a:off x="4528" y="2272"/>
              <a:ext cx="184" cy="1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30756" name="Text Box 26"/>
            <p:cNvSpPr txBox="1">
              <a:spLocks noChangeArrowheads="1"/>
            </p:cNvSpPr>
            <p:nvPr/>
          </p:nvSpPr>
          <p:spPr bwMode="auto">
            <a:xfrm>
              <a:off x="4599" y="2277"/>
              <a:ext cx="53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30757" name="Line 27"/>
            <p:cNvSpPr>
              <a:spLocks noChangeShapeType="1"/>
            </p:cNvSpPr>
            <p:nvPr/>
          </p:nvSpPr>
          <p:spPr bwMode="auto">
            <a:xfrm>
              <a:off x="4376" y="232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de-AT"/>
            </a:p>
          </p:txBody>
        </p:sp>
        <p:sp>
          <p:nvSpPr>
            <p:cNvPr id="30758" name="Rectangle 28"/>
            <p:cNvSpPr>
              <a:spLocks noChangeArrowheads="1"/>
            </p:cNvSpPr>
            <p:nvPr/>
          </p:nvSpPr>
          <p:spPr bwMode="auto">
            <a:xfrm>
              <a:off x="4864" y="2272"/>
              <a:ext cx="184" cy="1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30759" name="Text Box 29"/>
            <p:cNvSpPr txBox="1">
              <a:spLocks noChangeArrowheads="1"/>
            </p:cNvSpPr>
            <p:nvPr/>
          </p:nvSpPr>
          <p:spPr bwMode="auto">
            <a:xfrm>
              <a:off x="4911" y="2277"/>
              <a:ext cx="80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m</a:t>
              </a:r>
            </a:p>
          </p:txBody>
        </p:sp>
        <p:sp>
          <p:nvSpPr>
            <p:cNvPr id="30760" name="Line 30"/>
            <p:cNvSpPr>
              <a:spLocks noChangeShapeType="1"/>
            </p:cNvSpPr>
            <p:nvPr/>
          </p:nvSpPr>
          <p:spPr bwMode="auto">
            <a:xfrm>
              <a:off x="4712" y="2328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de-AT"/>
            </a:p>
          </p:txBody>
        </p:sp>
        <p:sp>
          <p:nvSpPr>
            <p:cNvPr id="30761" name="Line 31"/>
            <p:cNvSpPr>
              <a:spLocks noChangeShapeType="1"/>
            </p:cNvSpPr>
            <p:nvPr/>
          </p:nvSpPr>
          <p:spPr bwMode="auto">
            <a:xfrm>
              <a:off x="3792" y="2336"/>
              <a:ext cx="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de-AT"/>
            </a:p>
          </p:txBody>
        </p:sp>
        <p:sp>
          <p:nvSpPr>
            <p:cNvPr id="30762" name="Text Box 32"/>
            <p:cNvSpPr txBox="1">
              <a:spLocks noChangeArrowheads="1"/>
            </p:cNvSpPr>
            <p:nvPr/>
          </p:nvSpPr>
          <p:spPr bwMode="auto">
            <a:xfrm>
              <a:off x="3711" y="2461"/>
              <a:ext cx="218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outer</a:t>
              </a:r>
            </a:p>
          </p:txBody>
        </p:sp>
        <p:sp>
          <p:nvSpPr>
            <p:cNvPr id="30763" name="Line 33"/>
            <p:cNvSpPr>
              <a:spLocks noChangeShapeType="1"/>
            </p:cNvSpPr>
            <p:nvPr/>
          </p:nvSpPr>
          <p:spPr bwMode="auto">
            <a:xfrm flipV="1">
              <a:off x="3696" y="2392"/>
              <a:ext cx="0" cy="2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de-AT"/>
            </a:p>
          </p:txBody>
        </p:sp>
        <p:sp>
          <p:nvSpPr>
            <p:cNvPr id="30764" name="Rectangle 34"/>
            <p:cNvSpPr>
              <a:spLocks noChangeArrowheads="1"/>
            </p:cNvSpPr>
            <p:nvPr/>
          </p:nvSpPr>
          <p:spPr bwMode="auto">
            <a:xfrm>
              <a:off x="3608" y="1928"/>
              <a:ext cx="184" cy="120"/>
            </a:xfrm>
            <a:prstGeom prst="rect">
              <a:avLst/>
            </a:prstGeom>
            <a:solidFill>
              <a:srgbClr val="CC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30765" name="Rectangle 35"/>
            <p:cNvSpPr>
              <a:spLocks noChangeArrowheads="1"/>
            </p:cNvSpPr>
            <p:nvPr/>
          </p:nvSpPr>
          <p:spPr bwMode="auto">
            <a:xfrm>
              <a:off x="4192" y="1928"/>
              <a:ext cx="184" cy="1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30766" name="Text Box 36"/>
            <p:cNvSpPr txBox="1">
              <a:spLocks noChangeArrowheads="1"/>
            </p:cNvSpPr>
            <p:nvPr/>
          </p:nvSpPr>
          <p:spPr bwMode="auto">
            <a:xfrm>
              <a:off x="4231" y="1933"/>
              <a:ext cx="101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int</a:t>
              </a:r>
            </a:p>
          </p:txBody>
        </p:sp>
        <p:sp>
          <p:nvSpPr>
            <p:cNvPr id="30767" name="Rectangle 37"/>
            <p:cNvSpPr>
              <a:spLocks noChangeArrowheads="1"/>
            </p:cNvSpPr>
            <p:nvPr/>
          </p:nvSpPr>
          <p:spPr bwMode="auto">
            <a:xfrm>
              <a:off x="4528" y="1928"/>
              <a:ext cx="280" cy="12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30768" name="Text Box 38"/>
            <p:cNvSpPr txBox="1">
              <a:spLocks noChangeArrowheads="1"/>
            </p:cNvSpPr>
            <p:nvPr/>
          </p:nvSpPr>
          <p:spPr bwMode="auto">
            <a:xfrm>
              <a:off x="4583" y="1933"/>
              <a:ext cx="186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char</a:t>
              </a:r>
            </a:p>
          </p:txBody>
        </p:sp>
        <p:sp>
          <p:nvSpPr>
            <p:cNvPr id="30769" name="Line 39"/>
            <p:cNvSpPr>
              <a:spLocks noChangeShapeType="1"/>
            </p:cNvSpPr>
            <p:nvPr/>
          </p:nvSpPr>
          <p:spPr bwMode="auto">
            <a:xfrm>
              <a:off x="4376" y="1984"/>
              <a:ext cx="1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de-AT"/>
            </a:p>
          </p:txBody>
        </p:sp>
        <p:sp>
          <p:nvSpPr>
            <p:cNvPr id="30770" name="Line 43"/>
            <p:cNvSpPr>
              <a:spLocks noChangeShapeType="1"/>
            </p:cNvSpPr>
            <p:nvPr/>
          </p:nvSpPr>
          <p:spPr bwMode="auto">
            <a:xfrm>
              <a:off x="3792" y="1992"/>
              <a:ext cx="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de-AT"/>
            </a:p>
          </p:txBody>
        </p:sp>
        <p:sp>
          <p:nvSpPr>
            <p:cNvPr id="30771" name="Line 45"/>
            <p:cNvSpPr>
              <a:spLocks noChangeShapeType="1"/>
            </p:cNvSpPr>
            <p:nvPr/>
          </p:nvSpPr>
          <p:spPr bwMode="auto">
            <a:xfrm flipV="1">
              <a:off x="3696" y="2048"/>
              <a:ext cx="0" cy="2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de-AT"/>
            </a:p>
          </p:txBody>
        </p:sp>
        <p:sp>
          <p:nvSpPr>
            <p:cNvPr id="30772" name="Line 46"/>
            <p:cNvSpPr>
              <a:spLocks noChangeShapeType="1"/>
            </p:cNvSpPr>
            <p:nvPr/>
          </p:nvSpPr>
          <p:spPr bwMode="auto">
            <a:xfrm flipV="1">
              <a:off x="3704" y="1880"/>
              <a:ext cx="0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de-AT"/>
            </a:p>
          </p:txBody>
        </p:sp>
        <p:sp>
          <p:nvSpPr>
            <p:cNvPr id="30773" name="Line 47"/>
            <p:cNvSpPr>
              <a:spLocks noChangeShapeType="1"/>
            </p:cNvSpPr>
            <p:nvPr/>
          </p:nvSpPr>
          <p:spPr bwMode="auto">
            <a:xfrm>
              <a:off x="3672" y="1872"/>
              <a:ext cx="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de-AT"/>
            </a:p>
          </p:txBody>
        </p:sp>
        <p:sp>
          <p:nvSpPr>
            <p:cNvPr id="30774" name="Line 48"/>
            <p:cNvSpPr>
              <a:spLocks noChangeShapeType="1"/>
            </p:cNvSpPr>
            <p:nvPr/>
          </p:nvSpPr>
          <p:spPr bwMode="auto">
            <a:xfrm flipV="1">
              <a:off x="3696" y="2736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>
              <a:spAutoFit/>
            </a:bodyPr>
            <a:lstStyle/>
            <a:p>
              <a:endParaRPr lang="de-AT"/>
            </a:p>
          </p:txBody>
        </p:sp>
        <p:sp>
          <p:nvSpPr>
            <p:cNvPr id="30775" name="Text Box 49"/>
            <p:cNvSpPr txBox="1">
              <a:spLocks noChangeArrowheads="1"/>
            </p:cNvSpPr>
            <p:nvPr/>
          </p:nvSpPr>
          <p:spPr bwMode="auto">
            <a:xfrm>
              <a:off x="3535" y="2877"/>
              <a:ext cx="404" cy="1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curScope</a:t>
              </a:r>
            </a:p>
          </p:txBody>
        </p:sp>
      </p:grpSp>
      <p:grpSp>
        <p:nvGrpSpPr>
          <p:cNvPr id="319550" name="Group 62"/>
          <p:cNvGrpSpPr>
            <a:grpSpLocks/>
          </p:cNvGrpSpPr>
          <p:nvPr/>
        </p:nvGrpSpPr>
        <p:grpSpPr bwMode="auto">
          <a:xfrm>
            <a:off x="709613" y="4762500"/>
            <a:ext cx="6683375" cy="1966913"/>
            <a:chOff x="447" y="3000"/>
            <a:chExt cx="4210" cy="1239"/>
          </a:xfrm>
        </p:grpSpPr>
        <p:sp>
          <p:nvSpPr>
            <p:cNvPr id="30728" name="Text Box 50"/>
            <p:cNvSpPr txBox="1">
              <a:spLocks noChangeArrowheads="1"/>
            </p:cNvSpPr>
            <p:nvPr/>
          </p:nvSpPr>
          <p:spPr bwMode="auto">
            <a:xfrm>
              <a:off x="447" y="3000"/>
              <a:ext cx="263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800" b="1"/>
                <a:t>Falls Name nicht gefunden, </a:t>
              </a:r>
              <a:r>
                <a:rPr lang="de-AT" altLang="en-US" sz="1800" b="1" i="1"/>
                <a:t>noObj</a:t>
              </a:r>
              <a:r>
                <a:rPr lang="de-AT" altLang="en-US" sz="1800" b="1"/>
                <a:t> liefern</a:t>
              </a:r>
            </a:p>
          </p:txBody>
        </p:sp>
        <p:sp>
          <p:nvSpPr>
            <p:cNvPr id="30729" name="Text Box 51"/>
            <p:cNvSpPr txBox="1">
              <a:spLocks noChangeArrowheads="1"/>
            </p:cNvSpPr>
            <p:nvPr/>
          </p:nvSpPr>
          <p:spPr bwMode="auto">
            <a:xfrm>
              <a:off x="847" y="3261"/>
              <a:ext cx="364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kind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name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type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val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adr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level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nPars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locals</a:t>
              </a:r>
            </a:p>
          </p:txBody>
        </p:sp>
        <p:sp>
          <p:nvSpPr>
            <p:cNvPr id="30730" name="Text Box 52"/>
            <p:cNvSpPr txBox="1">
              <a:spLocks noChangeArrowheads="1"/>
            </p:cNvSpPr>
            <p:nvPr/>
          </p:nvSpPr>
          <p:spPr bwMode="auto">
            <a:xfrm>
              <a:off x="1207" y="3261"/>
              <a:ext cx="451" cy="8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Var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"$none"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...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0</a:t>
              </a:r>
            </a:p>
          </p:txBody>
        </p:sp>
        <p:sp>
          <p:nvSpPr>
            <p:cNvPr id="30731" name="Rectangle 53"/>
            <p:cNvSpPr>
              <a:spLocks noChangeArrowheads="1"/>
            </p:cNvSpPr>
            <p:nvPr/>
          </p:nvSpPr>
          <p:spPr bwMode="auto">
            <a:xfrm>
              <a:off x="1216" y="3280"/>
              <a:ext cx="440" cy="9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30732" name="Line 54"/>
            <p:cNvSpPr>
              <a:spLocks noChangeShapeType="1"/>
            </p:cNvSpPr>
            <p:nvPr/>
          </p:nvSpPr>
          <p:spPr bwMode="auto">
            <a:xfrm>
              <a:off x="824" y="3280"/>
              <a:ext cx="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de-AT"/>
            </a:p>
          </p:txBody>
        </p:sp>
        <p:sp>
          <p:nvSpPr>
            <p:cNvPr id="30733" name="Text Box 55"/>
            <p:cNvSpPr txBox="1">
              <a:spLocks noChangeArrowheads="1"/>
            </p:cNvSpPr>
            <p:nvPr/>
          </p:nvSpPr>
          <p:spPr bwMode="auto">
            <a:xfrm>
              <a:off x="455" y="3206"/>
              <a:ext cx="369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noObj</a:t>
              </a:r>
            </a:p>
          </p:txBody>
        </p:sp>
        <p:sp>
          <p:nvSpPr>
            <p:cNvPr id="30734" name="Line 56"/>
            <p:cNvSpPr>
              <a:spLocks noChangeShapeType="1"/>
            </p:cNvSpPr>
            <p:nvPr/>
          </p:nvSpPr>
          <p:spPr bwMode="auto">
            <a:xfrm>
              <a:off x="1408" y="4136"/>
              <a:ext cx="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de-AT"/>
            </a:p>
          </p:txBody>
        </p:sp>
        <p:sp>
          <p:nvSpPr>
            <p:cNvPr id="30735" name="Line 57"/>
            <p:cNvSpPr>
              <a:spLocks noChangeShapeType="1"/>
            </p:cNvSpPr>
            <p:nvPr/>
          </p:nvSpPr>
          <p:spPr bwMode="auto">
            <a:xfrm>
              <a:off x="1752" y="4088"/>
              <a:ext cx="0" cy="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de-AT"/>
            </a:p>
          </p:txBody>
        </p:sp>
        <p:sp>
          <p:nvSpPr>
            <p:cNvPr id="30736" name="Text Box 58"/>
            <p:cNvSpPr txBox="1">
              <a:spLocks noChangeArrowheads="1"/>
            </p:cNvSpPr>
            <p:nvPr/>
          </p:nvSpPr>
          <p:spPr bwMode="auto">
            <a:xfrm>
              <a:off x="2319" y="3239"/>
              <a:ext cx="2338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190500" indent="-1905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de-AT" altLang="en-US" sz="1600"/>
                <a:t>vordefiniertes Dummy-Objekt</a:t>
              </a:r>
            </a:p>
            <a:p>
              <a:pPr>
                <a:spcBef>
                  <a:spcPct val="0"/>
                </a:spcBef>
              </a:pPr>
              <a:r>
                <a:rPr lang="de-AT" altLang="en-US" sz="1600"/>
                <a:t>besser als </a:t>
              </a:r>
              <a:r>
                <a:rPr lang="de-AT" altLang="en-US" sz="1600" i="1"/>
                <a:t>null</a:t>
              </a:r>
              <a:r>
                <a:rPr lang="de-AT" altLang="en-US" sz="1600"/>
                <a:t>, weil es sonst Folgefehler </a:t>
              </a:r>
              <a:br>
                <a:rPr lang="de-AT" altLang="en-US" sz="1600"/>
              </a:br>
              <a:r>
                <a:rPr lang="de-AT" altLang="en-US" sz="1600"/>
                <a:t>(Exceptions) gibt</a:t>
              </a:r>
            </a:p>
          </p:txBody>
        </p:sp>
        <p:sp>
          <p:nvSpPr>
            <p:cNvPr id="30737" name="Line 59"/>
            <p:cNvSpPr>
              <a:spLocks noChangeShapeType="1"/>
            </p:cNvSpPr>
            <p:nvPr/>
          </p:nvSpPr>
          <p:spPr bwMode="auto">
            <a:xfrm>
              <a:off x="1432" y="3576"/>
              <a:ext cx="3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de-AT"/>
            </a:p>
          </p:txBody>
        </p:sp>
        <p:sp>
          <p:nvSpPr>
            <p:cNvPr id="30738" name="Text Box 60"/>
            <p:cNvSpPr txBox="1">
              <a:spLocks noChangeArrowheads="1"/>
            </p:cNvSpPr>
            <p:nvPr/>
          </p:nvSpPr>
          <p:spPr bwMode="auto">
            <a:xfrm>
              <a:off x="1743" y="3494"/>
              <a:ext cx="428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intType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04D846A-9445-4D10-BA4D-73617ED5D81B}" type="slidenum">
              <a:rPr lang="de-DE" altLang="en-US" sz="1400" smtClean="0"/>
              <a:pPr>
                <a:spcBef>
                  <a:spcPct val="0"/>
                </a:spcBef>
                <a:buFontTx/>
                <a:buNone/>
              </a:pPr>
              <a:t>29</a:t>
            </a:fld>
            <a:endParaRPr lang="de-DE" altLang="en-US" sz="1400" smtClean="0"/>
          </a:p>
        </p:txBody>
      </p:sp>
      <p:sp>
        <p:nvSpPr>
          <p:cNvPr id="31747" name="Rectangle 2"/>
          <p:cNvSpPr>
            <a:spLocks noChangeArrowheads="1"/>
          </p:cNvSpPr>
          <p:nvPr/>
        </p:nvSpPr>
        <p:spPr bwMode="auto">
          <a:xfrm>
            <a:off x="1143000" y="3810000"/>
            <a:ext cx="6731000" cy="4191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3174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048000"/>
            <a:ext cx="6400800" cy="2209800"/>
          </a:xfrm>
        </p:spPr>
        <p:txBody>
          <a:bodyPr/>
          <a:lstStyle/>
          <a:p>
            <a:endParaRPr lang="de-DE" altLang="en-US" smtClean="0"/>
          </a:p>
          <a:p>
            <a:endParaRPr lang="de-DE" altLang="en-US" smtClean="0"/>
          </a:p>
        </p:txBody>
      </p:sp>
      <p:sp>
        <p:nvSpPr>
          <p:cNvPr id="31749" name="Text Box 4"/>
          <p:cNvSpPr txBox="1">
            <a:spLocks noChangeArrowheads="1"/>
          </p:cNvSpPr>
          <p:nvPr/>
        </p:nvSpPr>
        <p:spPr bwMode="auto">
          <a:xfrm>
            <a:off x="722313" y="1835150"/>
            <a:ext cx="2503487" cy="284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381000" algn="l"/>
                <a:tab pos="952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381000" algn="l"/>
                <a:tab pos="9525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81000" algn="l"/>
                <a:tab pos="9525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81000" algn="l"/>
                <a:tab pos="952500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81000" algn="l"/>
                <a:tab pos="9525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81000" algn="l"/>
                <a:tab pos="9525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81000" algn="l"/>
                <a:tab pos="9525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81000" algn="l"/>
                <a:tab pos="9525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81000" algn="l"/>
                <a:tab pos="9525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3200"/>
              <a:t>5.	Symbolliste</a:t>
            </a:r>
          </a:p>
          <a:p>
            <a:pPr>
              <a:spcBef>
                <a:spcPct val="40000"/>
              </a:spcBef>
              <a:buFontTx/>
              <a:buNone/>
            </a:pPr>
            <a:r>
              <a:rPr lang="de-AT" altLang="en-US">
                <a:solidFill>
                  <a:srgbClr val="FF0000"/>
                </a:solidFill>
              </a:rPr>
              <a:t>	</a:t>
            </a:r>
            <a:r>
              <a:rPr lang="de-AT" altLang="en-US"/>
              <a:t>5.1	Überblick</a:t>
            </a:r>
          </a:p>
          <a:p>
            <a:pPr>
              <a:buFontTx/>
              <a:buNone/>
            </a:pPr>
            <a:r>
              <a:rPr lang="de-AT" altLang="en-US"/>
              <a:t>	5.2	Objekte</a:t>
            </a:r>
          </a:p>
          <a:p>
            <a:pPr>
              <a:buFontTx/>
              <a:buNone/>
            </a:pPr>
            <a:r>
              <a:rPr lang="de-AT" altLang="en-US"/>
              <a:t>	5.3	Scopes</a:t>
            </a:r>
          </a:p>
          <a:p>
            <a:pPr>
              <a:buFontTx/>
              <a:buNone/>
            </a:pPr>
            <a:r>
              <a:rPr lang="de-AT" altLang="en-US"/>
              <a:t>	</a:t>
            </a:r>
            <a:r>
              <a:rPr lang="de-AT" altLang="en-US">
                <a:solidFill>
                  <a:srgbClr val="FF0000"/>
                </a:solidFill>
              </a:rPr>
              <a:t>5.4	Typen</a:t>
            </a:r>
          </a:p>
          <a:p>
            <a:pPr>
              <a:buFontTx/>
              <a:buNone/>
            </a:pPr>
            <a:r>
              <a:rPr lang="de-AT" altLang="en-US"/>
              <a:t>	5.5	Universum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F36D7A-55A0-41AA-8F09-5C20C4A22989}" type="slidenum">
              <a:rPr lang="de-DE" altLang="en-US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de-DE" altLang="en-US" sz="1400" smtClean="0"/>
          </a:p>
        </p:txBody>
      </p:sp>
      <p:sp>
        <p:nvSpPr>
          <p:cNvPr id="5123" name="Rectangle 7"/>
          <p:cNvSpPr>
            <a:spLocks noChangeArrowheads="1"/>
          </p:cNvSpPr>
          <p:nvPr/>
        </p:nvSpPr>
        <p:spPr bwMode="auto">
          <a:xfrm>
            <a:off x="977900" y="3479800"/>
            <a:ext cx="571500" cy="55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smtClean="0"/>
              <a:t>Symbolliste als lineare Liste</a:t>
            </a:r>
          </a:p>
        </p:txBody>
      </p:sp>
      <p:sp>
        <p:nvSpPr>
          <p:cNvPr id="5125" name="Text Box 3"/>
          <p:cNvSpPr txBox="1">
            <a:spLocks noChangeArrowheads="1"/>
          </p:cNvSpPr>
          <p:nvPr/>
        </p:nvSpPr>
        <p:spPr bwMode="auto">
          <a:xfrm>
            <a:off x="722313" y="1257300"/>
            <a:ext cx="34448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800" b="1"/>
              <a:t>Gegeben: folgende Deklarationen</a:t>
            </a:r>
          </a:p>
        </p:txBody>
      </p:sp>
      <p:sp>
        <p:nvSpPr>
          <p:cNvPr id="5126" name="Text Box 4"/>
          <p:cNvSpPr txBox="1">
            <a:spLocks noChangeArrowheads="1"/>
          </p:cNvSpPr>
          <p:nvPr/>
        </p:nvSpPr>
        <p:spPr bwMode="auto">
          <a:xfrm>
            <a:off x="1039813" y="1738313"/>
            <a:ext cx="1347787" cy="9429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final int </a:t>
            </a:r>
            <a:r>
              <a:rPr lang="de-AT" altLang="en-US" sz="1400" b="1">
                <a:solidFill>
                  <a:srgbClr val="FF0000"/>
                </a:solidFill>
                <a:latin typeface="Arial" panose="020B0604020202020204" pitchFamily="34" charset="0"/>
              </a:rPr>
              <a:t>n</a:t>
            </a:r>
            <a:r>
              <a:rPr lang="de-AT" altLang="en-US" sz="1400">
                <a:latin typeface="Arial" panose="020B0604020202020204" pitchFamily="34" charset="0"/>
              </a:rPr>
              <a:t> = 10;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class </a:t>
            </a:r>
            <a:r>
              <a:rPr lang="de-AT" altLang="en-US" sz="1400" b="1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lang="de-AT" altLang="en-US" sz="1400">
                <a:latin typeface="Arial" panose="020B0604020202020204" pitchFamily="34" charset="0"/>
              </a:rPr>
              <a:t> { ...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int </a:t>
            </a:r>
            <a:r>
              <a:rPr lang="de-AT" altLang="en-US" sz="1400" b="1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  <a:r>
              <a:rPr lang="de-AT" altLang="en-US" sz="1400">
                <a:latin typeface="Arial" panose="020B0604020202020204" pitchFamily="34" charset="0"/>
              </a:rPr>
              <a:t>, </a:t>
            </a:r>
            <a:r>
              <a:rPr lang="de-AT" altLang="en-US" sz="1400" b="1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de-AT" altLang="en-US" sz="1400">
                <a:latin typeface="Arial" panose="020B0604020202020204" pitchFamily="34" charset="0"/>
              </a:rPr>
              <a:t>, </a:t>
            </a:r>
            <a:r>
              <a:rPr lang="de-AT" altLang="en-US" sz="1400" b="1">
                <a:solidFill>
                  <a:srgbClr val="FF0000"/>
                </a:solidFill>
                <a:latin typeface="Arial" panose="020B0604020202020204" pitchFamily="34" charset="0"/>
              </a:rPr>
              <a:t>c</a:t>
            </a:r>
            <a:r>
              <a:rPr lang="de-AT" altLang="en-US" sz="1400">
                <a:latin typeface="Arial" panose="020B0604020202020204" pitchFamily="34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void </a:t>
            </a:r>
            <a:r>
              <a:rPr lang="de-AT" altLang="en-US" sz="1400" b="1">
                <a:solidFill>
                  <a:srgbClr val="FF0000"/>
                </a:solidFill>
                <a:latin typeface="Arial" panose="020B0604020202020204" pitchFamily="34" charset="0"/>
              </a:rPr>
              <a:t>m</a:t>
            </a:r>
            <a:r>
              <a:rPr lang="de-AT" altLang="en-US" sz="1400">
                <a:latin typeface="Arial" panose="020B0604020202020204" pitchFamily="34" charset="0"/>
              </a:rPr>
              <a:t>() { ... }</a:t>
            </a:r>
          </a:p>
        </p:txBody>
      </p:sp>
      <p:sp>
        <p:nvSpPr>
          <p:cNvPr id="5127" name="Text Box 5"/>
          <p:cNvSpPr txBox="1">
            <a:spLocks noChangeArrowheads="1"/>
          </p:cNvSpPr>
          <p:nvPr/>
        </p:nvSpPr>
        <p:spPr bwMode="auto">
          <a:xfrm>
            <a:off x="722313" y="2959100"/>
            <a:ext cx="29051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800" b="1"/>
              <a:t>Symbolliste als lineare Liste</a:t>
            </a:r>
          </a:p>
        </p:txBody>
      </p:sp>
      <p:sp>
        <p:nvSpPr>
          <p:cNvPr id="5128" name="Text Box 6"/>
          <p:cNvSpPr txBox="1">
            <a:spLocks noChangeArrowheads="1"/>
          </p:cNvSpPr>
          <p:nvPr/>
        </p:nvSpPr>
        <p:spPr bwMode="auto">
          <a:xfrm>
            <a:off x="1065213" y="3541713"/>
            <a:ext cx="325437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"n"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Con</a:t>
            </a:r>
          </a:p>
        </p:txBody>
      </p:sp>
      <p:sp>
        <p:nvSpPr>
          <p:cNvPr id="5129" name="Rectangle 8"/>
          <p:cNvSpPr>
            <a:spLocks noChangeArrowheads="1"/>
          </p:cNvSpPr>
          <p:nvPr/>
        </p:nvSpPr>
        <p:spPr bwMode="auto">
          <a:xfrm>
            <a:off x="1866900" y="3479800"/>
            <a:ext cx="571500" cy="55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5130" name="Text Box 9"/>
          <p:cNvSpPr txBox="1">
            <a:spLocks noChangeArrowheads="1"/>
          </p:cNvSpPr>
          <p:nvPr/>
        </p:nvSpPr>
        <p:spPr bwMode="auto">
          <a:xfrm>
            <a:off x="1954213" y="3541713"/>
            <a:ext cx="393700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"T"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Type</a:t>
            </a:r>
          </a:p>
        </p:txBody>
      </p:sp>
      <p:sp>
        <p:nvSpPr>
          <p:cNvPr id="5131" name="Line 10"/>
          <p:cNvSpPr>
            <a:spLocks noChangeShapeType="1"/>
          </p:cNvSpPr>
          <p:nvPr/>
        </p:nvSpPr>
        <p:spPr bwMode="auto">
          <a:xfrm>
            <a:off x="1549400" y="3632200"/>
            <a:ext cx="317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5132" name="Rectangle 11"/>
          <p:cNvSpPr>
            <a:spLocks noChangeArrowheads="1"/>
          </p:cNvSpPr>
          <p:nvPr/>
        </p:nvSpPr>
        <p:spPr bwMode="auto">
          <a:xfrm>
            <a:off x="2755900" y="3479800"/>
            <a:ext cx="571500" cy="55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5133" name="Text Box 12"/>
          <p:cNvSpPr txBox="1">
            <a:spLocks noChangeArrowheads="1"/>
          </p:cNvSpPr>
          <p:nvPr/>
        </p:nvSpPr>
        <p:spPr bwMode="auto">
          <a:xfrm>
            <a:off x="2843213" y="3541713"/>
            <a:ext cx="276225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"a"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Var</a:t>
            </a:r>
          </a:p>
        </p:txBody>
      </p:sp>
      <p:sp>
        <p:nvSpPr>
          <p:cNvPr id="5134" name="Line 13"/>
          <p:cNvSpPr>
            <a:spLocks noChangeShapeType="1"/>
          </p:cNvSpPr>
          <p:nvPr/>
        </p:nvSpPr>
        <p:spPr bwMode="auto">
          <a:xfrm>
            <a:off x="2438400" y="3632200"/>
            <a:ext cx="317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5135" name="Rectangle 14"/>
          <p:cNvSpPr>
            <a:spLocks noChangeArrowheads="1"/>
          </p:cNvSpPr>
          <p:nvPr/>
        </p:nvSpPr>
        <p:spPr bwMode="auto">
          <a:xfrm>
            <a:off x="3644900" y="3479800"/>
            <a:ext cx="571500" cy="55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5136" name="Text Box 15"/>
          <p:cNvSpPr txBox="1">
            <a:spLocks noChangeArrowheads="1"/>
          </p:cNvSpPr>
          <p:nvPr/>
        </p:nvSpPr>
        <p:spPr bwMode="auto">
          <a:xfrm>
            <a:off x="3732213" y="3541713"/>
            <a:ext cx="276225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"b"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Var</a:t>
            </a:r>
          </a:p>
        </p:txBody>
      </p:sp>
      <p:sp>
        <p:nvSpPr>
          <p:cNvPr id="5137" name="Line 16"/>
          <p:cNvSpPr>
            <a:spLocks noChangeShapeType="1"/>
          </p:cNvSpPr>
          <p:nvPr/>
        </p:nvSpPr>
        <p:spPr bwMode="auto">
          <a:xfrm>
            <a:off x="3327400" y="3632200"/>
            <a:ext cx="317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5138" name="Rectangle 17"/>
          <p:cNvSpPr>
            <a:spLocks noChangeArrowheads="1"/>
          </p:cNvSpPr>
          <p:nvPr/>
        </p:nvSpPr>
        <p:spPr bwMode="auto">
          <a:xfrm>
            <a:off x="4533900" y="3479800"/>
            <a:ext cx="571500" cy="55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5139" name="Text Box 18"/>
          <p:cNvSpPr txBox="1">
            <a:spLocks noChangeArrowheads="1"/>
          </p:cNvSpPr>
          <p:nvPr/>
        </p:nvSpPr>
        <p:spPr bwMode="auto">
          <a:xfrm>
            <a:off x="4621213" y="3541713"/>
            <a:ext cx="276225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"c"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Var</a:t>
            </a:r>
          </a:p>
        </p:txBody>
      </p:sp>
      <p:sp>
        <p:nvSpPr>
          <p:cNvPr id="5140" name="Line 19"/>
          <p:cNvSpPr>
            <a:spLocks noChangeShapeType="1"/>
          </p:cNvSpPr>
          <p:nvPr/>
        </p:nvSpPr>
        <p:spPr bwMode="auto">
          <a:xfrm>
            <a:off x="4216400" y="3632200"/>
            <a:ext cx="317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5141" name="Rectangle 20"/>
          <p:cNvSpPr>
            <a:spLocks noChangeArrowheads="1"/>
          </p:cNvSpPr>
          <p:nvPr/>
        </p:nvSpPr>
        <p:spPr bwMode="auto">
          <a:xfrm>
            <a:off x="5422900" y="3479800"/>
            <a:ext cx="571500" cy="55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5142" name="Text Box 21"/>
          <p:cNvSpPr txBox="1">
            <a:spLocks noChangeArrowheads="1"/>
          </p:cNvSpPr>
          <p:nvPr/>
        </p:nvSpPr>
        <p:spPr bwMode="auto">
          <a:xfrm>
            <a:off x="5510213" y="3541713"/>
            <a:ext cx="393700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"m"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Meth</a:t>
            </a:r>
          </a:p>
        </p:txBody>
      </p:sp>
      <p:sp>
        <p:nvSpPr>
          <p:cNvPr id="5143" name="Line 22"/>
          <p:cNvSpPr>
            <a:spLocks noChangeShapeType="1"/>
          </p:cNvSpPr>
          <p:nvPr/>
        </p:nvSpPr>
        <p:spPr bwMode="auto">
          <a:xfrm>
            <a:off x="5105400" y="3632200"/>
            <a:ext cx="317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5144" name="Line 23"/>
          <p:cNvSpPr>
            <a:spLocks noChangeShapeType="1"/>
          </p:cNvSpPr>
          <p:nvPr/>
        </p:nvSpPr>
        <p:spPr bwMode="auto">
          <a:xfrm flipV="1">
            <a:off x="5994400" y="3327400"/>
            <a:ext cx="292100" cy="292100"/>
          </a:xfrm>
          <a:prstGeom prst="line">
            <a:avLst/>
          </a:prstGeom>
          <a:noFill/>
          <a:ln w="9525">
            <a:solidFill>
              <a:schemeClr val="bg2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5145" name="Text Box 24"/>
          <p:cNvSpPr txBox="1">
            <a:spLocks noChangeArrowheads="1"/>
          </p:cNvSpPr>
          <p:nvPr/>
        </p:nvSpPr>
        <p:spPr bwMode="auto">
          <a:xfrm>
            <a:off x="6297613" y="3033713"/>
            <a:ext cx="1936750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600"/>
              <a:t>für jeden deklarierten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600"/>
              <a:t>Namen gibt es einen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600"/>
              <a:t>Objektknoten</a:t>
            </a:r>
          </a:p>
        </p:txBody>
      </p:sp>
      <p:sp>
        <p:nvSpPr>
          <p:cNvPr id="295961" name="Text Box 25"/>
          <p:cNvSpPr txBox="1">
            <a:spLocks noChangeArrowheads="1"/>
          </p:cNvSpPr>
          <p:nvPr/>
        </p:nvSpPr>
        <p:spPr bwMode="auto">
          <a:xfrm>
            <a:off x="874713" y="4164013"/>
            <a:ext cx="7893050" cy="9477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190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1905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905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90500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905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05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05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05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05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600"/>
              <a:t>+	einfach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600"/>
              <a:t>+	enthält gleichzeitig Deklarationsreihenfolge (wichtig falls Adressvergabe erst später erfolgt)</a:t>
            </a:r>
          </a:p>
          <a:p>
            <a:pPr>
              <a:lnSpc>
                <a:spcPct val="50000"/>
              </a:lnSpc>
              <a:spcBef>
                <a:spcPct val="0"/>
              </a:spcBef>
              <a:buFontTx/>
              <a:buNone/>
            </a:pPr>
            <a:endParaRPr lang="de-AT" altLang="en-US" sz="1600"/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600"/>
              <a:t>-	lange Suchzeiten wenn es viele Deklarationen gibt</a:t>
            </a:r>
          </a:p>
        </p:txBody>
      </p:sp>
      <p:grpSp>
        <p:nvGrpSpPr>
          <p:cNvPr id="295964" name="Group 28"/>
          <p:cNvGrpSpPr>
            <a:grpSpLocks/>
          </p:cNvGrpSpPr>
          <p:nvPr/>
        </p:nvGrpSpPr>
        <p:grpSpPr bwMode="auto">
          <a:xfrm>
            <a:off x="722313" y="5283200"/>
            <a:ext cx="3890962" cy="1346200"/>
            <a:chOff x="455" y="3328"/>
            <a:chExt cx="2451" cy="848"/>
          </a:xfrm>
        </p:grpSpPr>
        <p:sp>
          <p:nvSpPr>
            <p:cNvPr id="5148" name="Text Box 26"/>
            <p:cNvSpPr txBox="1">
              <a:spLocks noChangeArrowheads="1"/>
            </p:cNvSpPr>
            <p:nvPr/>
          </p:nvSpPr>
          <p:spPr bwMode="auto">
            <a:xfrm>
              <a:off x="455" y="3328"/>
              <a:ext cx="155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800" b="1"/>
                <a:t>Einfachste Schnittstelle</a:t>
              </a:r>
            </a:p>
          </p:txBody>
        </p:sp>
        <p:sp>
          <p:nvSpPr>
            <p:cNvPr id="5149" name="Text Box 27"/>
            <p:cNvSpPr txBox="1">
              <a:spLocks noChangeArrowheads="1"/>
            </p:cNvSpPr>
            <p:nvPr/>
          </p:nvSpPr>
          <p:spPr bwMode="auto">
            <a:xfrm>
              <a:off x="655" y="3582"/>
              <a:ext cx="2251" cy="594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190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1905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1905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190500" algn="l"/>
                </a:tabLs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190500" algn="l"/>
                </a:tabLs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90500" algn="l"/>
                </a:tabLs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90500" algn="l"/>
                </a:tabLs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90500" algn="l"/>
                </a:tabLs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90500" algn="l"/>
                </a:tabLs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400">
                  <a:latin typeface="Arial" panose="020B0604020202020204" pitchFamily="34" charset="0"/>
                </a:rPr>
                <a:t>public class Tab {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400">
                  <a:latin typeface="Arial" panose="020B0604020202020204" pitchFamily="34" charset="0"/>
                </a:rPr>
                <a:t>	public static Obj </a:t>
              </a:r>
              <a:r>
                <a:rPr lang="de-AT" altLang="en-US" sz="1400" b="1">
                  <a:latin typeface="Arial" panose="020B0604020202020204" pitchFamily="34" charset="0"/>
                </a:rPr>
                <a:t>insert</a:t>
              </a:r>
              <a:r>
                <a:rPr lang="de-AT" altLang="en-US" sz="1400">
                  <a:latin typeface="Arial" panose="020B0604020202020204" pitchFamily="34" charset="0"/>
                </a:rPr>
                <a:t> (String name, ...);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400">
                  <a:latin typeface="Arial" panose="020B0604020202020204" pitchFamily="34" charset="0"/>
                </a:rPr>
                <a:t>	public static Obj </a:t>
              </a:r>
              <a:r>
                <a:rPr lang="de-AT" altLang="en-US" sz="1400" b="1">
                  <a:latin typeface="Arial" panose="020B0604020202020204" pitchFamily="34" charset="0"/>
                </a:rPr>
                <a:t>find</a:t>
              </a:r>
              <a:r>
                <a:rPr lang="de-AT" altLang="en-US" sz="1400">
                  <a:latin typeface="Arial" panose="020B0604020202020204" pitchFamily="34" charset="0"/>
                </a:rPr>
                <a:t> (String name);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400">
                  <a:latin typeface="Arial" panose="020B0604020202020204" pitchFamily="34" charset="0"/>
                </a:rPr>
                <a:t>}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5961" grpId="0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F7FE7B-76E8-4AA9-ABA2-97C591F39F2B}" type="slidenum">
              <a:rPr lang="de-DE" altLang="en-US" sz="1400" smtClean="0"/>
              <a:pPr>
                <a:spcBef>
                  <a:spcPct val="0"/>
                </a:spcBef>
                <a:buFontTx/>
                <a:buNone/>
              </a:pPr>
              <a:t>30</a:t>
            </a:fld>
            <a:endParaRPr lang="de-DE" altLang="en-US" sz="1400" smtClean="0"/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smtClean="0"/>
              <a:t>Typen</a:t>
            </a:r>
          </a:p>
        </p:txBody>
      </p:sp>
      <p:sp>
        <p:nvSpPr>
          <p:cNvPr id="32772" name="Text Box 3"/>
          <p:cNvSpPr txBox="1">
            <a:spLocks noChangeArrowheads="1"/>
          </p:cNvSpPr>
          <p:nvPr/>
        </p:nvSpPr>
        <p:spPr bwMode="auto">
          <a:xfrm>
            <a:off x="709613" y="1231900"/>
            <a:ext cx="50514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800" b="1"/>
              <a:t>Objekte haben einen Typ </a:t>
            </a:r>
            <a:r>
              <a:rPr lang="de-AT" altLang="en-US" sz="1600"/>
              <a:t>mit folgenden Eigenschaften</a:t>
            </a:r>
          </a:p>
        </p:txBody>
      </p:sp>
      <p:sp>
        <p:nvSpPr>
          <p:cNvPr id="32773" name="Text Box 4"/>
          <p:cNvSpPr txBox="1">
            <a:spLocks noChangeArrowheads="1"/>
          </p:cNvSpPr>
          <p:nvPr/>
        </p:nvSpPr>
        <p:spPr bwMode="auto">
          <a:xfrm>
            <a:off x="735013" y="1585913"/>
            <a:ext cx="494347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190500" indent="-1905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de-AT" altLang="en-US" sz="1600"/>
              <a:t>Größe (in MicroJava immer 4 Bytes)</a:t>
            </a:r>
          </a:p>
          <a:p>
            <a:pPr>
              <a:spcBef>
                <a:spcPct val="0"/>
              </a:spcBef>
            </a:pPr>
            <a:r>
              <a:rPr lang="de-AT" altLang="en-US" sz="1600"/>
              <a:t>Struktur (Felder bei Klassen, Elementtyp bei Arrays, ...)</a:t>
            </a:r>
          </a:p>
        </p:txBody>
      </p:sp>
      <p:grpSp>
        <p:nvGrpSpPr>
          <p:cNvPr id="321545" name="Group 9"/>
          <p:cNvGrpSpPr>
            <a:grpSpLocks/>
          </p:cNvGrpSpPr>
          <p:nvPr/>
        </p:nvGrpSpPr>
        <p:grpSpPr bwMode="auto">
          <a:xfrm>
            <a:off x="709613" y="2374900"/>
            <a:ext cx="4035425" cy="1179513"/>
            <a:chOff x="447" y="1496"/>
            <a:chExt cx="2542" cy="743"/>
          </a:xfrm>
        </p:grpSpPr>
        <p:sp>
          <p:nvSpPr>
            <p:cNvPr id="32778" name="Text Box 5"/>
            <p:cNvSpPr txBox="1">
              <a:spLocks noChangeArrowheads="1"/>
            </p:cNvSpPr>
            <p:nvPr/>
          </p:nvSpPr>
          <p:spPr bwMode="auto">
            <a:xfrm>
              <a:off x="447" y="1496"/>
              <a:ext cx="254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800" b="1"/>
                <a:t>Welche Typarten gibt es in MicroJava?</a:t>
              </a:r>
            </a:p>
          </p:txBody>
        </p:sp>
        <p:sp>
          <p:nvSpPr>
            <p:cNvPr id="32779" name="Text Box 6"/>
            <p:cNvSpPr txBox="1">
              <a:spLocks noChangeArrowheads="1"/>
            </p:cNvSpPr>
            <p:nvPr/>
          </p:nvSpPr>
          <p:spPr bwMode="auto">
            <a:xfrm>
              <a:off x="471" y="1719"/>
              <a:ext cx="1545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190500" indent="-1905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de-AT" altLang="en-US" sz="1600"/>
                <a:t>einfache Typen (</a:t>
              </a:r>
              <a:r>
                <a:rPr lang="de-AT" altLang="en-US" sz="1400">
                  <a:latin typeface="Arial" panose="020B0604020202020204" pitchFamily="34" charset="0"/>
                </a:rPr>
                <a:t>int</a:t>
              </a:r>
              <a:r>
                <a:rPr lang="de-AT" altLang="en-US" sz="1600"/>
                <a:t>, </a:t>
              </a:r>
              <a:r>
                <a:rPr lang="de-AT" altLang="en-US" sz="1400">
                  <a:latin typeface="Arial" panose="020B0604020202020204" pitchFamily="34" charset="0"/>
                </a:rPr>
                <a:t>char</a:t>
              </a:r>
              <a:r>
                <a:rPr lang="de-AT" altLang="en-US" sz="1600"/>
                <a:t>)</a:t>
              </a:r>
            </a:p>
            <a:p>
              <a:pPr>
                <a:spcBef>
                  <a:spcPct val="0"/>
                </a:spcBef>
              </a:pPr>
              <a:r>
                <a:rPr lang="de-AT" altLang="en-US" sz="1600"/>
                <a:t>Arrays</a:t>
              </a:r>
            </a:p>
            <a:p>
              <a:pPr>
                <a:spcBef>
                  <a:spcPct val="0"/>
                </a:spcBef>
              </a:pPr>
              <a:r>
                <a:rPr lang="de-AT" altLang="en-US" sz="1600"/>
                <a:t>Klassen</a:t>
              </a:r>
            </a:p>
          </p:txBody>
        </p:sp>
      </p:grpSp>
      <p:grpSp>
        <p:nvGrpSpPr>
          <p:cNvPr id="321546" name="Group 10"/>
          <p:cNvGrpSpPr>
            <a:grpSpLocks/>
          </p:cNvGrpSpPr>
          <p:nvPr/>
        </p:nvGrpSpPr>
        <p:grpSpPr bwMode="auto">
          <a:xfrm>
            <a:off x="709613" y="3797301"/>
            <a:ext cx="4905375" cy="2454276"/>
            <a:chOff x="447" y="2392"/>
            <a:chExt cx="3090" cy="1546"/>
          </a:xfrm>
        </p:grpSpPr>
        <p:sp>
          <p:nvSpPr>
            <p:cNvPr id="32776" name="Text Box 7"/>
            <p:cNvSpPr txBox="1">
              <a:spLocks noChangeArrowheads="1"/>
            </p:cNvSpPr>
            <p:nvPr/>
          </p:nvSpPr>
          <p:spPr bwMode="auto">
            <a:xfrm>
              <a:off x="447" y="2392"/>
              <a:ext cx="309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800" b="1"/>
                <a:t>Typen werden durch Strukturknoten dargestellt</a:t>
              </a:r>
            </a:p>
          </p:txBody>
        </p:sp>
        <p:sp>
          <p:nvSpPr>
            <p:cNvPr id="32777" name="Text Box 8"/>
            <p:cNvSpPr txBox="1">
              <a:spLocks noChangeArrowheads="1"/>
            </p:cNvSpPr>
            <p:nvPr/>
          </p:nvSpPr>
          <p:spPr bwMode="auto">
            <a:xfrm>
              <a:off x="591" y="2711"/>
              <a:ext cx="2723" cy="1227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190500" algn="l"/>
                  <a:tab pos="381000" algn="l"/>
                  <a:tab pos="762000" algn="l"/>
                  <a:tab pos="1714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190500" algn="l"/>
                  <a:tab pos="381000" algn="l"/>
                  <a:tab pos="762000" algn="l"/>
                  <a:tab pos="17145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190500" algn="l"/>
                  <a:tab pos="381000" algn="l"/>
                  <a:tab pos="762000" algn="l"/>
                  <a:tab pos="17145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190500" algn="l"/>
                  <a:tab pos="381000" algn="l"/>
                  <a:tab pos="762000" algn="l"/>
                  <a:tab pos="1714500" algn="l"/>
                </a:tabLs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190500" algn="l"/>
                  <a:tab pos="381000" algn="l"/>
                  <a:tab pos="762000" algn="l"/>
                  <a:tab pos="1714500" algn="l"/>
                </a:tabLs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90500" algn="l"/>
                  <a:tab pos="381000" algn="l"/>
                  <a:tab pos="762000" algn="l"/>
                  <a:tab pos="1714500" algn="l"/>
                </a:tabLs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90500" algn="l"/>
                  <a:tab pos="381000" algn="l"/>
                  <a:tab pos="762000" algn="l"/>
                  <a:tab pos="1714500" algn="l"/>
                </a:tabLs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90500" algn="l"/>
                  <a:tab pos="381000" algn="l"/>
                  <a:tab pos="762000" algn="l"/>
                  <a:tab pos="1714500" algn="l"/>
                </a:tabLs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90500" algn="l"/>
                  <a:tab pos="381000" algn="l"/>
                  <a:tab pos="762000" algn="l"/>
                  <a:tab pos="1714500" algn="l"/>
                </a:tabLs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400">
                  <a:latin typeface="Arial" panose="020B0604020202020204" pitchFamily="34" charset="0"/>
                </a:rPr>
                <a:t>class </a:t>
              </a:r>
              <a:r>
                <a:rPr lang="de-AT" altLang="en-US" sz="1400" b="1">
                  <a:latin typeface="Arial" panose="020B0604020202020204" pitchFamily="34" charset="0"/>
                </a:rPr>
                <a:t>Struct</a:t>
              </a:r>
              <a:r>
                <a:rPr lang="de-AT" altLang="en-US" sz="1400">
                  <a:latin typeface="Arial" panose="020B0604020202020204" pitchFamily="34" charset="0"/>
                </a:rPr>
                <a:t> {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400">
                  <a:latin typeface="Arial" panose="020B0604020202020204" pitchFamily="34" charset="0"/>
                </a:rPr>
                <a:t>	static final int	// type kinds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400">
                  <a:latin typeface="Arial" panose="020B0604020202020204" pitchFamily="34" charset="0"/>
                </a:rPr>
                <a:t>		</a:t>
              </a:r>
              <a:r>
                <a:rPr lang="de-AT" altLang="en-US" sz="1400" b="1">
                  <a:latin typeface="Arial" panose="020B0604020202020204" pitchFamily="34" charset="0"/>
                </a:rPr>
                <a:t>None</a:t>
              </a:r>
              <a:r>
                <a:rPr lang="de-AT" altLang="en-US" sz="1400">
                  <a:latin typeface="Arial" panose="020B0604020202020204" pitchFamily="34" charset="0"/>
                </a:rPr>
                <a:t> = 0, </a:t>
              </a:r>
              <a:r>
                <a:rPr lang="de-AT" altLang="en-US" sz="1400" b="1">
                  <a:latin typeface="Arial" panose="020B0604020202020204" pitchFamily="34" charset="0"/>
                </a:rPr>
                <a:t>Int</a:t>
              </a:r>
              <a:r>
                <a:rPr lang="de-AT" altLang="en-US" sz="1400">
                  <a:latin typeface="Arial" panose="020B0604020202020204" pitchFamily="34" charset="0"/>
                </a:rPr>
                <a:t> = 1, </a:t>
              </a:r>
              <a:r>
                <a:rPr lang="de-AT" altLang="en-US" sz="1400" b="1">
                  <a:latin typeface="Arial" panose="020B0604020202020204" pitchFamily="34" charset="0"/>
                </a:rPr>
                <a:t>Char</a:t>
              </a:r>
              <a:r>
                <a:rPr lang="de-AT" altLang="en-US" sz="1400">
                  <a:latin typeface="Arial" panose="020B0604020202020204" pitchFamily="34" charset="0"/>
                </a:rPr>
                <a:t> = 2, </a:t>
              </a:r>
              <a:r>
                <a:rPr lang="de-AT" altLang="en-US" sz="1400" b="1">
                  <a:latin typeface="Arial" panose="020B0604020202020204" pitchFamily="34" charset="0"/>
                </a:rPr>
                <a:t>Arr</a:t>
              </a:r>
              <a:r>
                <a:rPr lang="de-AT" altLang="en-US" sz="1400">
                  <a:latin typeface="Arial" panose="020B0604020202020204" pitchFamily="34" charset="0"/>
                </a:rPr>
                <a:t> = 3, </a:t>
              </a:r>
              <a:r>
                <a:rPr lang="de-AT" altLang="en-US" sz="1400" b="1">
                  <a:latin typeface="Arial" panose="020B0604020202020204" pitchFamily="34" charset="0"/>
                </a:rPr>
                <a:t>Class</a:t>
              </a:r>
              <a:r>
                <a:rPr lang="de-AT" altLang="en-US" sz="1400">
                  <a:latin typeface="Arial" panose="020B0604020202020204" pitchFamily="34" charset="0"/>
                </a:rPr>
                <a:t> = 4;</a:t>
              </a:r>
            </a:p>
            <a:p>
              <a:pPr>
                <a:spcBef>
                  <a:spcPct val="30000"/>
                </a:spcBef>
                <a:buFontTx/>
                <a:buNone/>
              </a:pPr>
              <a:r>
                <a:rPr lang="de-AT" altLang="en-US" sz="1400">
                  <a:latin typeface="Arial" panose="020B0604020202020204" pitchFamily="34" charset="0"/>
                </a:rPr>
                <a:t>	int 	</a:t>
              </a:r>
              <a:r>
                <a:rPr lang="de-AT" altLang="en-US" sz="1400" b="1">
                  <a:latin typeface="Arial" panose="020B0604020202020204" pitchFamily="34" charset="0"/>
                </a:rPr>
                <a:t>kind</a:t>
              </a:r>
              <a:r>
                <a:rPr lang="de-AT" altLang="en-US" sz="1400">
                  <a:latin typeface="Arial" panose="020B0604020202020204" pitchFamily="34" charset="0"/>
                </a:rPr>
                <a:t>;	// None, Int, Char, Arr, Class</a:t>
              </a:r>
            </a:p>
            <a:p>
              <a:pPr>
                <a:spcBef>
                  <a:spcPct val="30000"/>
                </a:spcBef>
                <a:buFontTx/>
                <a:buNone/>
              </a:pPr>
              <a:r>
                <a:rPr lang="de-AT" altLang="en-US" sz="1400">
                  <a:latin typeface="Arial" panose="020B0604020202020204" pitchFamily="34" charset="0"/>
                </a:rPr>
                <a:t>	Struct	</a:t>
              </a:r>
              <a:r>
                <a:rPr lang="de-AT" altLang="en-US" sz="1400" b="1">
                  <a:latin typeface="Arial" panose="020B0604020202020204" pitchFamily="34" charset="0"/>
                </a:rPr>
                <a:t>elemType</a:t>
              </a:r>
              <a:r>
                <a:rPr lang="de-AT" altLang="en-US" sz="1400">
                  <a:latin typeface="Arial" panose="020B0604020202020204" pitchFamily="34" charset="0"/>
                </a:rPr>
                <a:t>;	// Arr: element type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400">
                  <a:latin typeface="Arial" panose="020B0604020202020204" pitchFamily="34" charset="0"/>
                </a:rPr>
                <a:t>	int		</a:t>
              </a:r>
              <a:r>
                <a:rPr lang="de-AT" altLang="en-US" sz="1400" b="1">
                  <a:latin typeface="Arial" panose="020B0604020202020204" pitchFamily="34" charset="0"/>
                </a:rPr>
                <a:t>nFields</a:t>
              </a:r>
              <a:r>
                <a:rPr lang="de-AT" altLang="en-US" sz="1400">
                  <a:latin typeface="Arial" panose="020B0604020202020204" pitchFamily="34" charset="0"/>
                </a:rPr>
                <a:t>;	// Class: number of fields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400">
                  <a:latin typeface="Arial" panose="020B0604020202020204" pitchFamily="34" charset="0"/>
                </a:rPr>
                <a:t>	Obj	</a:t>
              </a:r>
              <a:r>
                <a:rPr lang="de-AT" altLang="en-US" sz="1400" b="1">
                  <a:latin typeface="Arial" panose="020B0604020202020204" pitchFamily="34" charset="0"/>
                </a:rPr>
                <a:t>fields</a:t>
              </a:r>
              <a:r>
                <a:rPr lang="de-AT" altLang="en-US" sz="1400">
                  <a:latin typeface="Arial" panose="020B0604020202020204" pitchFamily="34" charset="0"/>
                </a:rPr>
                <a:t>;	// Class: list of fields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400">
                  <a:latin typeface="Arial" panose="020B0604020202020204" pitchFamily="34" charset="0"/>
                </a:rPr>
                <a:t>}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063AD24-F996-4927-9B62-3C0B71328424}" type="slidenum">
              <a:rPr lang="de-DE" altLang="en-US" sz="1400" smtClean="0"/>
              <a:pPr>
                <a:spcBef>
                  <a:spcPct val="0"/>
                </a:spcBef>
                <a:buFontTx/>
                <a:buNone/>
              </a:pPr>
              <a:t>31</a:t>
            </a:fld>
            <a:endParaRPr lang="de-DE" altLang="en-US" sz="1400" smtClean="0"/>
          </a:p>
        </p:txBody>
      </p:sp>
      <p:sp>
        <p:nvSpPr>
          <p:cNvPr id="33795" name="AutoShape 13"/>
          <p:cNvSpPr>
            <a:spLocks noChangeArrowheads="1"/>
          </p:cNvSpPr>
          <p:nvPr/>
        </p:nvSpPr>
        <p:spPr bwMode="auto">
          <a:xfrm>
            <a:off x="3086100" y="3657600"/>
            <a:ext cx="520700" cy="914400"/>
          </a:xfrm>
          <a:prstGeom prst="roundRect">
            <a:avLst>
              <a:gd name="adj" fmla="val 19208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33796" name="Rectangle 6"/>
          <p:cNvSpPr>
            <a:spLocks noChangeArrowheads="1"/>
          </p:cNvSpPr>
          <p:nvPr/>
        </p:nvSpPr>
        <p:spPr bwMode="auto">
          <a:xfrm>
            <a:off x="2476500" y="1435100"/>
            <a:ext cx="571500" cy="16891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smtClean="0"/>
              <a:t>Strukturknoten für einfache Typen</a:t>
            </a:r>
          </a:p>
        </p:txBody>
      </p:sp>
      <p:sp>
        <p:nvSpPr>
          <p:cNvPr id="33798" name="Text Box 3"/>
          <p:cNvSpPr txBox="1">
            <a:spLocks noChangeArrowheads="1"/>
          </p:cNvSpPr>
          <p:nvPr/>
        </p:nvSpPr>
        <p:spPr bwMode="auto">
          <a:xfrm>
            <a:off x="709613" y="1408113"/>
            <a:ext cx="781050" cy="5270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int </a:t>
            </a:r>
            <a:r>
              <a:rPr lang="de-AT" altLang="en-US" sz="1400" b="1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  <a:r>
              <a:rPr lang="de-AT" altLang="en-US" sz="1400">
                <a:latin typeface="Arial" panose="020B0604020202020204" pitchFamily="34" charset="0"/>
              </a:rPr>
              <a:t>, </a:t>
            </a:r>
            <a:r>
              <a:rPr lang="de-AT" altLang="en-US" sz="1400" b="1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de-AT" altLang="en-US" sz="1400">
                <a:latin typeface="Arial" panose="020B0604020202020204" pitchFamily="34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char </a:t>
            </a:r>
            <a:r>
              <a:rPr lang="de-AT" altLang="en-US" sz="1400" b="1">
                <a:solidFill>
                  <a:srgbClr val="FF0000"/>
                </a:solidFill>
                <a:latin typeface="Arial" panose="020B0604020202020204" pitchFamily="34" charset="0"/>
              </a:rPr>
              <a:t>c</a:t>
            </a:r>
            <a:r>
              <a:rPr lang="de-AT" altLang="en-US" sz="1400">
                <a:latin typeface="Arial" panose="020B0604020202020204" pitchFamily="34" charset="0"/>
              </a:rPr>
              <a:t>;</a:t>
            </a:r>
          </a:p>
        </p:txBody>
      </p:sp>
      <p:sp>
        <p:nvSpPr>
          <p:cNvPr id="33799" name="Text Box 4"/>
          <p:cNvSpPr txBox="1">
            <a:spLocks noChangeArrowheads="1"/>
          </p:cNvSpPr>
          <p:nvPr/>
        </p:nvSpPr>
        <p:spPr bwMode="auto">
          <a:xfrm>
            <a:off x="1903413" y="1417638"/>
            <a:ext cx="577850" cy="173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kind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name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type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next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val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adr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level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nPars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locals</a:t>
            </a:r>
          </a:p>
        </p:txBody>
      </p:sp>
      <p:sp>
        <p:nvSpPr>
          <p:cNvPr id="33800" name="Text Box 5"/>
          <p:cNvSpPr txBox="1">
            <a:spLocks noChangeArrowheads="1"/>
          </p:cNvSpPr>
          <p:nvPr/>
        </p:nvSpPr>
        <p:spPr bwMode="auto">
          <a:xfrm>
            <a:off x="2525713" y="1417638"/>
            <a:ext cx="417512" cy="173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Var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"a"</a:t>
            </a:r>
          </a:p>
          <a:p>
            <a:pPr>
              <a:spcBef>
                <a:spcPct val="0"/>
              </a:spcBef>
              <a:buFontTx/>
              <a:buNone/>
            </a:pPr>
            <a:endParaRPr lang="de-AT" altLang="en-US" sz="12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de-AT" altLang="en-US" sz="12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-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-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33801" name="Rectangle 7"/>
          <p:cNvSpPr>
            <a:spLocks noChangeArrowheads="1"/>
          </p:cNvSpPr>
          <p:nvPr/>
        </p:nvSpPr>
        <p:spPr bwMode="auto">
          <a:xfrm>
            <a:off x="3733800" y="1435100"/>
            <a:ext cx="571500" cy="16891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33802" name="Text Box 8"/>
          <p:cNvSpPr txBox="1">
            <a:spLocks noChangeArrowheads="1"/>
          </p:cNvSpPr>
          <p:nvPr/>
        </p:nvSpPr>
        <p:spPr bwMode="auto">
          <a:xfrm>
            <a:off x="3783013" y="1417638"/>
            <a:ext cx="417512" cy="173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Var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"b"</a:t>
            </a:r>
          </a:p>
          <a:p>
            <a:pPr>
              <a:spcBef>
                <a:spcPct val="0"/>
              </a:spcBef>
              <a:buFontTx/>
              <a:buNone/>
            </a:pPr>
            <a:endParaRPr lang="de-AT" altLang="en-US" sz="12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de-AT" altLang="en-US" sz="12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-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-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33803" name="Rectangle 9"/>
          <p:cNvSpPr>
            <a:spLocks noChangeArrowheads="1"/>
          </p:cNvSpPr>
          <p:nvPr/>
        </p:nvSpPr>
        <p:spPr bwMode="auto">
          <a:xfrm>
            <a:off x="4991100" y="1435100"/>
            <a:ext cx="571500" cy="16891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33804" name="Text Box 10"/>
          <p:cNvSpPr txBox="1">
            <a:spLocks noChangeArrowheads="1"/>
          </p:cNvSpPr>
          <p:nvPr/>
        </p:nvSpPr>
        <p:spPr bwMode="auto">
          <a:xfrm>
            <a:off x="5040313" y="1417638"/>
            <a:ext cx="417512" cy="173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Var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"c"</a:t>
            </a:r>
          </a:p>
          <a:p>
            <a:pPr>
              <a:spcBef>
                <a:spcPct val="0"/>
              </a:spcBef>
              <a:buFontTx/>
              <a:buNone/>
            </a:pPr>
            <a:endParaRPr lang="de-AT" altLang="en-US" sz="12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-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-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-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33805" name="Text Box 11"/>
          <p:cNvSpPr txBox="1">
            <a:spLocks noChangeArrowheads="1"/>
          </p:cNvSpPr>
          <p:nvPr/>
        </p:nvSpPr>
        <p:spPr bwMode="auto">
          <a:xfrm>
            <a:off x="2284413" y="3703638"/>
            <a:ext cx="8477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kind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elemType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nFields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fields</a:t>
            </a:r>
          </a:p>
        </p:txBody>
      </p:sp>
      <p:sp>
        <p:nvSpPr>
          <p:cNvPr id="33806" name="Text Box 12"/>
          <p:cNvSpPr txBox="1">
            <a:spLocks noChangeArrowheads="1"/>
          </p:cNvSpPr>
          <p:nvPr/>
        </p:nvSpPr>
        <p:spPr bwMode="auto">
          <a:xfrm>
            <a:off x="3135313" y="3703638"/>
            <a:ext cx="3508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Int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-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-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33807" name="Line 14"/>
          <p:cNvSpPr>
            <a:spLocks noChangeShapeType="1"/>
          </p:cNvSpPr>
          <p:nvPr/>
        </p:nvSpPr>
        <p:spPr bwMode="auto">
          <a:xfrm>
            <a:off x="2716213" y="1905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33808" name="Line 15"/>
          <p:cNvSpPr>
            <a:spLocks noChangeShapeType="1"/>
          </p:cNvSpPr>
          <p:nvPr/>
        </p:nvSpPr>
        <p:spPr bwMode="auto">
          <a:xfrm>
            <a:off x="3519488" y="1905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33809" name="Line 16"/>
          <p:cNvSpPr>
            <a:spLocks noChangeShapeType="1"/>
          </p:cNvSpPr>
          <p:nvPr/>
        </p:nvSpPr>
        <p:spPr bwMode="auto">
          <a:xfrm>
            <a:off x="3175000" y="19050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33810" name="Line 17"/>
          <p:cNvSpPr>
            <a:spLocks noChangeShapeType="1"/>
          </p:cNvSpPr>
          <p:nvPr/>
        </p:nvSpPr>
        <p:spPr bwMode="auto">
          <a:xfrm>
            <a:off x="3517900" y="19050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33811" name="Line 18"/>
          <p:cNvSpPr>
            <a:spLocks noChangeShapeType="1"/>
          </p:cNvSpPr>
          <p:nvPr/>
        </p:nvSpPr>
        <p:spPr bwMode="auto">
          <a:xfrm>
            <a:off x="2705100" y="2082800"/>
            <a:ext cx="101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33812" name="Line 19"/>
          <p:cNvSpPr>
            <a:spLocks noChangeShapeType="1"/>
          </p:cNvSpPr>
          <p:nvPr/>
        </p:nvSpPr>
        <p:spPr bwMode="auto">
          <a:xfrm>
            <a:off x="3975100" y="2082800"/>
            <a:ext cx="101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33813" name="AutoShape 20"/>
          <p:cNvSpPr>
            <a:spLocks noChangeArrowheads="1"/>
          </p:cNvSpPr>
          <p:nvPr/>
        </p:nvSpPr>
        <p:spPr bwMode="auto">
          <a:xfrm>
            <a:off x="5613400" y="3657600"/>
            <a:ext cx="520700" cy="914400"/>
          </a:xfrm>
          <a:prstGeom prst="roundRect">
            <a:avLst>
              <a:gd name="adj" fmla="val 19208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33814" name="Text Box 21"/>
          <p:cNvSpPr txBox="1">
            <a:spLocks noChangeArrowheads="1"/>
          </p:cNvSpPr>
          <p:nvPr/>
        </p:nvSpPr>
        <p:spPr bwMode="auto">
          <a:xfrm>
            <a:off x="5611813" y="3703638"/>
            <a:ext cx="5095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Char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-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-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33815" name="Line 22"/>
          <p:cNvSpPr>
            <a:spLocks noChangeShapeType="1"/>
          </p:cNvSpPr>
          <p:nvPr/>
        </p:nvSpPr>
        <p:spPr bwMode="auto">
          <a:xfrm>
            <a:off x="5243513" y="1905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33816" name="Line 23"/>
          <p:cNvSpPr>
            <a:spLocks noChangeShapeType="1"/>
          </p:cNvSpPr>
          <p:nvPr/>
        </p:nvSpPr>
        <p:spPr bwMode="auto">
          <a:xfrm>
            <a:off x="5702300" y="19050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33817" name="Text Box 32"/>
          <p:cNvSpPr txBox="1">
            <a:spLocks noChangeArrowheads="1"/>
          </p:cNvSpPr>
          <p:nvPr/>
        </p:nvSpPr>
        <p:spPr bwMode="auto">
          <a:xfrm>
            <a:off x="6107113" y="1420813"/>
            <a:ext cx="12668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600" i="1"/>
              <a:t>Objektknoten</a:t>
            </a:r>
          </a:p>
        </p:txBody>
      </p:sp>
      <p:sp>
        <p:nvSpPr>
          <p:cNvPr id="33818" name="Rectangle 33"/>
          <p:cNvSpPr>
            <a:spLocks noChangeArrowheads="1"/>
          </p:cNvSpPr>
          <p:nvPr/>
        </p:nvSpPr>
        <p:spPr bwMode="auto">
          <a:xfrm>
            <a:off x="6324600" y="3124200"/>
            <a:ext cx="13922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600" i="1"/>
              <a:t>Strukturknoten</a:t>
            </a:r>
          </a:p>
        </p:txBody>
      </p:sp>
      <p:sp>
        <p:nvSpPr>
          <p:cNvPr id="33819" name="Line 34"/>
          <p:cNvSpPr>
            <a:spLocks noChangeShapeType="1"/>
          </p:cNvSpPr>
          <p:nvPr/>
        </p:nvSpPr>
        <p:spPr bwMode="auto">
          <a:xfrm flipH="1">
            <a:off x="5588000" y="1587500"/>
            <a:ext cx="393700" cy="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33820" name="Line 35"/>
          <p:cNvSpPr>
            <a:spLocks noChangeShapeType="1"/>
          </p:cNvSpPr>
          <p:nvPr/>
        </p:nvSpPr>
        <p:spPr bwMode="auto">
          <a:xfrm flipH="1">
            <a:off x="6108700" y="3441700"/>
            <a:ext cx="241300" cy="241300"/>
          </a:xfrm>
          <a:prstGeom prst="line">
            <a:avLst/>
          </a:prstGeom>
          <a:noFill/>
          <a:ln w="9525">
            <a:solidFill>
              <a:schemeClr val="folHlink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33821" name="Text Box 36"/>
          <p:cNvSpPr txBox="1">
            <a:spLocks noChangeArrowheads="1"/>
          </p:cNvSpPr>
          <p:nvPr/>
        </p:nvSpPr>
        <p:spPr bwMode="auto">
          <a:xfrm>
            <a:off x="1941513" y="4951413"/>
            <a:ext cx="6554787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600"/>
              <a:t>Es gibt in der gesamten Symbolliste nur einen einzigen Strukturknoten für </a:t>
            </a:r>
            <a:r>
              <a:rPr lang="de-AT" altLang="en-US" sz="1600" i="1"/>
              <a:t>int</a:t>
            </a:r>
            <a:r>
              <a:rPr lang="de-AT" altLang="en-US" sz="1600"/>
              <a:t>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600"/>
              <a:t>Alle Objekte vom Typ </a:t>
            </a:r>
            <a:r>
              <a:rPr lang="de-AT" altLang="en-US" sz="1600" i="1"/>
              <a:t>int</a:t>
            </a:r>
            <a:r>
              <a:rPr lang="de-AT" altLang="en-US" sz="1600"/>
              <a:t> verweisen auf ihn.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600"/>
              <a:t>Dasselbe gilt für den Strukturknoten von </a:t>
            </a:r>
            <a:r>
              <a:rPr lang="de-AT" altLang="en-US" sz="1600" i="1"/>
              <a:t>char </a:t>
            </a:r>
            <a:r>
              <a:rPr lang="de-AT" altLang="en-US" sz="1600"/>
              <a:t>und andere Typen.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5B7DD4-1886-4D54-9032-7416C91508CD}" type="slidenum">
              <a:rPr lang="de-DE" altLang="en-US" sz="1400" smtClean="0"/>
              <a:pPr>
                <a:spcBef>
                  <a:spcPct val="0"/>
                </a:spcBef>
                <a:buFontTx/>
                <a:buNone/>
              </a:pPr>
              <a:t>32</a:t>
            </a:fld>
            <a:endParaRPr lang="de-DE" altLang="en-US" sz="1400" smtClean="0"/>
          </a:p>
        </p:txBody>
      </p:sp>
      <p:sp>
        <p:nvSpPr>
          <p:cNvPr id="34819" name="AutoShape 2"/>
          <p:cNvSpPr>
            <a:spLocks noChangeArrowheads="1"/>
          </p:cNvSpPr>
          <p:nvPr/>
        </p:nvSpPr>
        <p:spPr bwMode="auto">
          <a:xfrm>
            <a:off x="3086100" y="3657600"/>
            <a:ext cx="520700" cy="914400"/>
          </a:xfrm>
          <a:prstGeom prst="roundRect">
            <a:avLst>
              <a:gd name="adj" fmla="val 19208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34820" name="Rectangle 3"/>
          <p:cNvSpPr>
            <a:spLocks noChangeArrowheads="1"/>
          </p:cNvSpPr>
          <p:nvPr/>
        </p:nvSpPr>
        <p:spPr bwMode="auto">
          <a:xfrm>
            <a:off x="2476500" y="1435100"/>
            <a:ext cx="571500" cy="16891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3482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smtClean="0"/>
              <a:t>Strukturknoten für Arrays</a:t>
            </a:r>
          </a:p>
        </p:txBody>
      </p:sp>
      <p:sp>
        <p:nvSpPr>
          <p:cNvPr id="34822" name="Text Box 5"/>
          <p:cNvSpPr txBox="1">
            <a:spLocks noChangeArrowheads="1"/>
          </p:cNvSpPr>
          <p:nvPr/>
        </p:nvSpPr>
        <p:spPr bwMode="auto">
          <a:xfrm>
            <a:off x="709613" y="1408113"/>
            <a:ext cx="673100" cy="5270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int[] </a:t>
            </a:r>
            <a:r>
              <a:rPr lang="de-AT" altLang="en-US" sz="1400" b="1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  <a:r>
              <a:rPr lang="de-AT" altLang="en-US" sz="1400">
                <a:latin typeface="Arial" panose="020B0604020202020204" pitchFamily="34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int </a:t>
            </a:r>
            <a:r>
              <a:rPr lang="de-AT" altLang="en-US" sz="1400" b="1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de-AT" altLang="en-US" sz="1400">
                <a:latin typeface="Arial" panose="020B0604020202020204" pitchFamily="34" charset="0"/>
              </a:rPr>
              <a:t>;</a:t>
            </a:r>
          </a:p>
        </p:txBody>
      </p:sp>
      <p:sp>
        <p:nvSpPr>
          <p:cNvPr id="34823" name="Text Box 6"/>
          <p:cNvSpPr txBox="1">
            <a:spLocks noChangeArrowheads="1"/>
          </p:cNvSpPr>
          <p:nvPr/>
        </p:nvSpPr>
        <p:spPr bwMode="auto">
          <a:xfrm>
            <a:off x="1903413" y="1417638"/>
            <a:ext cx="577850" cy="173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kind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name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type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next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val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adr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level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nPars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locals</a:t>
            </a:r>
          </a:p>
        </p:txBody>
      </p:sp>
      <p:sp>
        <p:nvSpPr>
          <p:cNvPr id="34824" name="Text Box 7"/>
          <p:cNvSpPr txBox="1">
            <a:spLocks noChangeArrowheads="1"/>
          </p:cNvSpPr>
          <p:nvPr/>
        </p:nvSpPr>
        <p:spPr bwMode="auto">
          <a:xfrm>
            <a:off x="2525713" y="1417638"/>
            <a:ext cx="417512" cy="173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Var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"a"</a:t>
            </a:r>
          </a:p>
          <a:p>
            <a:pPr>
              <a:spcBef>
                <a:spcPct val="0"/>
              </a:spcBef>
              <a:buFontTx/>
              <a:buNone/>
            </a:pPr>
            <a:endParaRPr lang="de-AT" altLang="en-US" sz="12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de-AT" altLang="en-US" sz="12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-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-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34825" name="Rectangle 8"/>
          <p:cNvSpPr>
            <a:spLocks noChangeArrowheads="1"/>
          </p:cNvSpPr>
          <p:nvPr/>
        </p:nvSpPr>
        <p:spPr bwMode="auto">
          <a:xfrm>
            <a:off x="3733800" y="1435100"/>
            <a:ext cx="571500" cy="16891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34826" name="Text Box 9"/>
          <p:cNvSpPr txBox="1">
            <a:spLocks noChangeArrowheads="1"/>
          </p:cNvSpPr>
          <p:nvPr/>
        </p:nvSpPr>
        <p:spPr bwMode="auto">
          <a:xfrm>
            <a:off x="3783013" y="1417638"/>
            <a:ext cx="417512" cy="173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Var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"b"</a:t>
            </a:r>
          </a:p>
          <a:p>
            <a:pPr>
              <a:spcBef>
                <a:spcPct val="0"/>
              </a:spcBef>
              <a:buFontTx/>
              <a:buNone/>
            </a:pPr>
            <a:endParaRPr lang="de-AT" altLang="en-US" sz="12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-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-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-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34827" name="Text Box 12"/>
          <p:cNvSpPr txBox="1">
            <a:spLocks noChangeArrowheads="1"/>
          </p:cNvSpPr>
          <p:nvPr/>
        </p:nvSpPr>
        <p:spPr bwMode="auto">
          <a:xfrm>
            <a:off x="2284413" y="3703638"/>
            <a:ext cx="8477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kind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elemType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nFields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fields</a:t>
            </a:r>
          </a:p>
        </p:txBody>
      </p:sp>
      <p:sp>
        <p:nvSpPr>
          <p:cNvPr id="34828" name="Text Box 13"/>
          <p:cNvSpPr txBox="1">
            <a:spLocks noChangeArrowheads="1"/>
          </p:cNvSpPr>
          <p:nvPr/>
        </p:nvSpPr>
        <p:spPr bwMode="auto">
          <a:xfrm>
            <a:off x="3135313" y="3703638"/>
            <a:ext cx="3841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Arr</a:t>
            </a:r>
          </a:p>
          <a:p>
            <a:pPr>
              <a:spcBef>
                <a:spcPct val="0"/>
              </a:spcBef>
              <a:buFontTx/>
              <a:buNone/>
            </a:pPr>
            <a:endParaRPr lang="de-AT" altLang="en-US" sz="12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-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34829" name="Line 14"/>
          <p:cNvSpPr>
            <a:spLocks noChangeShapeType="1"/>
          </p:cNvSpPr>
          <p:nvPr/>
        </p:nvSpPr>
        <p:spPr bwMode="auto">
          <a:xfrm>
            <a:off x="2716213" y="1905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34830" name="Line 16"/>
          <p:cNvSpPr>
            <a:spLocks noChangeShapeType="1"/>
          </p:cNvSpPr>
          <p:nvPr/>
        </p:nvSpPr>
        <p:spPr bwMode="auto">
          <a:xfrm>
            <a:off x="3175000" y="19050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34831" name="Line 18"/>
          <p:cNvSpPr>
            <a:spLocks noChangeShapeType="1"/>
          </p:cNvSpPr>
          <p:nvPr/>
        </p:nvSpPr>
        <p:spPr bwMode="auto">
          <a:xfrm>
            <a:off x="2705100" y="2082800"/>
            <a:ext cx="101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34832" name="Line 24"/>
          <p:cNvSpPr>
            <a:spLocks noChangeShapeType="1"/>
          </p:cNvSpPr>
          <p:nvPr/>
        </p:nvSpPr>
        <p:spPr bwMode="auto">
          <a:xfrm>
            <a:off x="3327400" y="4000500"/>
            <a:ext cx="927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34833" name="Text Box 36"/>
          <p:cNvSpPr txBox="1">
            <a:spLocks noChangeArrowheads="1"/>
          </p:cNvSpPr>
          <p:nvPr/>
        </p:nvSpPr>
        <p:spPr bwMode="auto">
          <a:xfrm>
            <a:off x="1941513" y="4951413"/>
            <a:ext cx="5080000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600"/>
              <a:t>Die Länge eines Arrays ist statisch nicht bekannt.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600"/>
              <a:t>Sie wird zur Laufzeit im Array-Objekt am Heap gespeichert</a:t>
            </a:r>
          </a:p>
        </p:txBody>
      </p:sp>
      <p:sp>
        <p:nvSpPr>
          <p:cNvPr id="34834" name="AutoShape 37"/>
          <p:cNvSpPr>
            <a:spLocks noChangeArrowheads="1"/>
          </p:cNvSpPr>
          <p:nvPr/>
        </p:nvSpPr>
        <p:spPr bwMode="auto">
          <a:xfrm>
            <a:off x="4267200" y="3657600"/>
            <a:ext cx="520700" cy="914400"/>
          </a:xfrm>
          <a:prstGeom prst="roundRect">
            <a:avLst>
              <a:gd name="adj" fmla="val 19208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34835" name="Text Box 38"/>
          <p:cNvSpPr txBox="1">
            <a:spLocks noChangeArrowheads="1"/>
          </p:cNvSpPr>
          <p:nvPr/>
        </p:nvSpPr>
        <p:spPr bwMode="auto">
          <a:xfrm>
            <a:off x="4316413" y="3703638"/>
            <a:ext cx="3508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Int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-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-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34836" name="Line 43"/>
          <p:cNvSpPr>
            <a:spLocks noChangeShapeType="1"/>
          </p:cNvSpPr>
          <p:nvPr/>
        </p:nvSpPr>
        <p:spPr bwMode="auto">
          <a:xfrm>
            <a:off x="4016375" y="1905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34837" name="Line 44"/>
          <p:cNvSpPr>
            <a:spLocks noChangeShapeType="1"/>
          </p:cNvSpPr>
          <p:nvPr/>
        </p:nvSpPr>
        <p:spPr bwMode="auto">
          <a:xfrm>
            <a:off x="4470400" y="19050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FD09BFB-8D83-4F94-981A-9D7A14B6D4A9}" type="slidenum">
              <a:rPr lang="de-DE" altLang="en-US" sz="1400" smtClean="0"/>
              <a:pPr>
                <a:spcBef>
                  <a:spcPct val="0"/>
                </a:spcBef>
                <a:buFontTx/>
                <a:buNone/>
              </a:pPr>
              <a:t>33</a:t>
            </a:fld>
            <a:endParaRPr lang="de-DE" altLang="en-US" sz="1400" smtClean="0"/>
          </a:p>
        </p:txBody>
      </p:sp>
      <p:sp>
        <p:nvSpPr>
          <p:cNvPr id="35843" name="AutoShape 2"/>
          <p:cNvSpPr>
            <a:spLocks noChangeArrowheads="1"/>
          </p:cNvSpPr>
          <p:nvPr/>
        </p:nvSpPr>
        <p:spPr bwMode="auto">
          <a:xfrm>
            <a:off x="3086100" y="3657600"/>
            <a:ext cx="520700" cy="914400"/>
          </a:xfrm>
          <a:prstGeom prst="roundRect">
            <a:avLst>
              <a:gd name="adj" fmla="val 19208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35844" name="Rectangle 3"/>
          <p:cNvSpPr>
            <a:spLocks noChangeArrowheads="1"/>
          </p:cNvSpPr>
          <p:nvPr/>
        </p:nvSpPr>
        <p:spPr bwMode="auto">
          <a:xfrm>
            <a:off x="2476500" y="1435100"/>
            <a:ext cx="571500" cy="16891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3584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smtClean="0"/>
              <a:t>Strukturknoten für Klassen</a:t>
            </a:r>
          </a:p>
        </p:txBody>
      </p:sp>
      <p:sp>
        <p:nvSpPr>
          <p:cNvPr id="35846" name="Text Box 5"/>
          <p:cNvSpPr txBox="1">
            <a:spLocks noChangeArrowheads="1"/>
          </p:cNvSpPr>
          <p:nvPr/>
        </p:nvSpPr>
        <p:spPr bwMode="auto">
          <a:xfrm>
            <a:off x="709613" y="1408113"/>
            <a:ext cx="881062" cy="137795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190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1905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905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90500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905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05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05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05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05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class </a:t>
            </a:r>
            <a:r>
              <a:rPr lang="de-AT" altLang="en-US" sz="1400" b="1">
                <a:solidFill>
                  <a:srgbClr val="FF0000"/>
                </a:solidFill>
                <a:latin typeface="Arial" panose="020B0604020202020204" pitchFamily="34" charset="0"/>
              </a:rPr>
              <a:t>C</a:t>
            </a:r>
            <a:r>
              <a:rPr lang="de-AT" altLang="en-US" sz="1400">
                <a:latin typeface="Arial" panose="020B0604020202020204" pitchFamily="34" charset="0"/>
              </a:rPr>
              <a:t>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	int </a:t>
            </a:r>
            <a:r>
              <a:rPr lang="de-AT" altLang="en-US" sz="1400" b="1">
                <a:solidFill>
                  <a:schemeClr val="accent2"/>
                </a:solidFill>
                <a:latin typeface="Arial" panose="020B0604020202020204" pitchFamily="34" charset="0"/>
              </a:rPr>
              <a:t>x</a:t>
            </a:r>
            <a:r>
              <a:rPr lang="de-AT" altLang="en-US" sz="1400">
                <a:latin typeface="Arial" panose="020B0604020202020204" pitchFamily="34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	int </a:t>
            </a:r>
            <a:r>
              <a:rPr lang="de-AT" altLang="en-US" sz="1400" b="1">
                <a:solidFill>
                  <a:schemeClr val="accent2"/>
                </a:solidFill>
                <a:latin typeface="Arial" panose="020B0604020202020204" pitchFamily="34" charset="0"/>
              </a:rPr>
              <a:t>y</a:t>
            </a:r>
            <a:r>
              <a:rPr lang="de-AT" altLang="en-US" sz="1400">
                <a:latin typeface="Arial" panose="020B0604020202020204" pitchFamily="34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	int </a:t>
            </a:r>
            <a:r>
              <a:rPr lang="de-AT" altLang="en-US" sz="1400" b="1">
                <a:solidFill>
                  <a:schemeClr val="accent2"/>
                </a:solidFill>
                <a:latin typeface="Arial" panose="020B0604020202020204" pitchFamily="34" charset="0"/>
              </a:rPr>
              <a:t>z</a:t>
            </a:r>
            <a:r>
              <a:rPr lang="de-AT" altLang="en-US" sz="1400">
                <a:latin typeface="Arial" panose="020B0604020202020204" pitchFamily="34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C </a:t>
            </a:r>
            <a:r>
              <a:rPr lang="de-AT" altLang="en-US" sz="1400" b="1">
                <a:solidFill>
                  <a:srgbClr val="FF0000"/>
                </a:solidFill>
                <a:latin typeface="Arial" panose="020B0604020202020204" pitchFamily="34" charset="0"/>
              </a:rPr>
              <a:t>v</a:t>
            </a:r>
            <a:r>
              <a:rPr lang="de-AT" altLang="en-US" sz="1400">
                <a:latin typeface="Arial" panose="020B0604020202020204" pitchFamily="34" charset="0"/>
              </a:rPr>
              <a:t>;</a:t>
            </a:r>
          </a:p>
        </p:txBody>
      </p:sp>
      <p:sp>
        <p:nvSpPr>
          <p:cNvPr id="35847" name="Text Box 6"/>
          <p:cNvSpPr txBox="1">
            <a:spLocks noChangeArrowheads="1"/>
          </p:cNvSpPr>
          <p:nvPr/>
        </p:nvSpPr>
        <p:spPr bwMode="auto">
          <a:xfrm>
            <a:off x="1903413" y="1417638"/>
            <a:ext cx="577850" cy="173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kind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name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type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next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val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adr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level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nPars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locals</a:t>
            </a:r>
          </a:p>
        </p:txBody>
      </p:sp>
      <p:sp>
        <p:nvSpPr>
          <p:cNvPr id="35848" name="Text Box 7"/>
          <p:cNvSpPr txBox="1">
            <a:spLocks noChangeArrowheads="1"/>
          </p:cNvSpPr>
          <p:nvPr/>
        </p:nvSpPr>
        <p:spPr bwMode="auto">
          <a:xfrm>
            <a:off x="2525713" y="1417638"/>
            <a:ext cx="519112" cy="173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Type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"C"</a:t>
            </a:r>
          </a:p>
          <a:p>
            <a:pPr>
              <a:spcBef>
                <a:spcPct val="0"/>
              </a:spcBef>
              <a:buFontTx/>
              <a:buNone/>
            </a:pPr>
            <a:endParaRPr lang="de-AT" altLang="en-US" sz="12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de-AT" altLang="en-US" sz="12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-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-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-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-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35849" name="Rectangle 8"/>
          <p:cNvSpPr>
            <a:spLocks noChangeArrowheads="1"/>
          </p:cNvSpPr>
          <p:nvPr/>
        </p:nvSpPr>
        <p:spPr bwMode="auto">
          <a:xfrm>
            <a:off x="3733800" y="1435100"/>
            <a:ext cx="571500" cy="16891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35850" name="Text Box 9"/>
          <p:cNvSpPr txBox="1">
            <a:spLocks noChangeArrowheads="1"/>
          </p:cNvSpPr>
          <p:nvPr/>
        </p:nvSpPr>
        <p:spPr bwMode="auto">
          <a:xfrm>
            <a:off x="3783013" y="1417638"/>
            <a:ext cx="417512" cy="173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Var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"v"</a:t>
            </a:r>
          </a:p>
          <a:p>
            <a:pPr>
              <a:spcBef>
                <a:spcPct val="0"/>
              </a:spcBef>
              <a:buFontTx/>
              <a:buNone/>
            </a:pPr>
            <a:endParaRPr lang="de-AT" altLang="en-US" sz="12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-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-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-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35851" name="Text Box 10"/>
          <p:cNvSpPr txBox="1">
            <a:spLocks noChangeArrowheads="1"/>
          </p:cNvSpPr>
          <p:nvPr/>
        </p:nvSpPr>
        <p:spPr bwMode="auto">
          <a:xfrm>
            <a:off x="2284413" y="3703638"/>
            <a:ext cx="8477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kind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elemType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nFields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fields</a:t>
            </a:r>
          </a:p>
        </p:txBody>
      </p:sp>
      <p:sp>
        <p:nvSpPr>
          <p:cNvPr id="35852" name="Text Box 11"/>
          <p:cNvSpPr txBox="1">
            <a:spLocks noChangeArrowheads="1"/>
          </p:cNvSpPr>
          <p:nvPr/>
        </p:nvSpPr>
        <p:spPr bwMode="auto">
          <a:xfrm>
            <a:off x="3084513" y="3703638"/>
            <a:ext cx="5603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Class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-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3</a:t>
            </a:r>
          </a:p>
          <a:p>
            <a:pPr>
              <a:spcBef>
                <a:spcPct val="0"/>
              </a:spcBef>
              <a:buFontTx/>
              <a:buNone/>
            </a:pPr>
            <a:endParaRPr lang="de-AT" altLang="en-US" sz="1200">
              <a:latin typeface="Arial" panose="020B0604020202020204" pitchFamily="34" charset="0"/>
            </a:endParaRPr>
          </a:p>
        </p:txBody>
      </p:sp>
      <p:sp>
        <p:nvSpPr>
          <p:cNvPr id="35853" name="Line 12"/>
          <p:cNvSpPr>
            <a:spLocks noChangeShapeType="1"/>
          </p:cNvSpPr>
          <p:nvPr/>
        </p:nvSpPr>
        <p:spPr bwMode="auto">
          <a:xfrm>
            <a:off x="2716213" y="1905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35854" name="Line 13"/>
          <p:cNvSpPr>
            <a:spLocks noChangeShapeType="1"/>
          </p:cNvSpPr>
          <p:nvPr/>
        </p:nvSpPr>
        <p:spPr bwMode="auto">
          <a:xfrm>
            <a:off x="3175000" y="19050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35855" name="Line 14"/>
          <p:cNvSpPr>
            <a:spLocks noChangeShapeType="1"/>
          </p:cNvSpPr>
          <p:nvPr/>
        </p:nvSpPr>
        <p:spPr bwMode="auto">
          <a:xfrm>
            <a:off x="2705100" y="2082800"/>
            <a:ext cx="101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35856" name="Line 16"/>
          <p:cNvSpPr>
            <a:spLocks noChangeShapeType="1"/>
          </p:cNvSpPr>
          <p:nvPr/>
        </p:nvSpPr>
        <p:spPr bwMode="auto">
          <a:xfrm>
            <a:off x="3314700" y="4381500"/>
            <a:ext cx="1206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35857" name="AutoShape 19"/>
          <p:cNvSpPr>
            <a:spLocks noChangeArrowheads="1"/>
          </p:cNvSpPr>
          <p:nvPr/>
        </p:nvSpPr>
        <p:spPr bwMode="auto">
          <a:xfrm>
            <a:off x="6032500" y="2895600"/>
            <a:ext cx="520700" cy="914400"/>
          </a:xfrm>
          <a:prstGeom prst="roundRect">
            <a:avLst>
              <a:gd name="adj" fmla="val 19208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35858" name="Text Box 20"/>
          <p:cNvSpPr txBox="1">
            <a:spLocks noChangeArrowheads="1"/>
          </p:cNvSpPr>
          <p:nvPr/>
        </p:nvSpPr>
        <p:spPr bwMode="auto">
          <a:xfrm>
            <a:off x="6081713" y="2941638"/>
            <a:ext cx="3508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Int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-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-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35859" name="Line 25"/>
          <p:cNvSpPr>
            <a:spLocks noChangeShapeType="1"/>
          </p:cNvSpPr>
          <p:nvPr/>
        </p:nvSpPr>
        <p:spPr bwMode="auto">
          <a:xfrm>
            <a:off x="3492500" y="1905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35860" name="Line 26"/>
          <p:cNvSpPr>
            <a:spLocks noChangeShapeType="1"/>
          </p:cNvSpPr>
          <p:nvPr/>
        </p:nvSpPr>
        <p:spPr bwMode="auto">
          <a:xfrm>
            <a:off x="3492500" y="1905000"/>
            <a:ext cx="0" cy="175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35861" name="Rectangle 27"/>
          <p:cNvSpPr>
            <a:spLocks noChangeArrowheads="1"/>
          </p:cNvSpPr>
          <p:nvPr/>
        </p:nvSpPr>
        <p:spPr bwMode="auto">
          <a:xfrm>
            <a:off x="4546600" y="4381500"/>
            <a:ext cx="571500" cy="16891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35862" name="Text Box 28"/>
          <p:cNvSpPr txBox="1">
            <a:spLocks noChangeArrowheads="1"/>
          </p:cNvSpPr>
          <p:nvPr/>
        </p:nvSpPr>
        <p:spPr bwMode="auto">
          <a:xfrm>
            <a:off x="3973513" y="4364038"/>
            <a:ext cx="577850" cy="173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kind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name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type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next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val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adr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level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nPars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locals</a:t>
            </a:r>
          </a:p>
        </p:txBody>
      </p:sp>
      <p:sp>
        <p:nvSpPr>
          <p:cNvPr id="35863" name="Text Box 29"/>
          <p:cNvSpPr txBox="1">
            <a:spLocks noChangeArrowheads="1"/>
          </p:cNvSpPr>
          <p:nvPr/>
        </p:nvSpPr>
        <p:spPr bwMode="auto">
          <a:xfrm>
            <a:off x="4595813" y="4364038"/>
            <a:ext cx="417512" cy="173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Var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"x"</a:t>
            </a:r>
          </a:p>
          <a:p>
            <a:pPr>
              <a:spcBef>
                <a:spcPct val="0"/>
              </a:spcBef>
              <a:buFontTx/>
              <a:buNone/>
            </a:pPr>
            <a:endParaRPr lang="de-AT" altLang="en-US" sz="12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de-AT" altLang="en-US" sz="12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-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-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35864" name="Rectangle 32"/>
          <p:cNvSpPr>
            <a:spLocks noChangeArrowheads="1"/>
          </p:cNvSpPr>
          <p:nvPr/>
        </p:nvSpPr>
        <p:spPr bwMode="auto">
          <a:xfrm>
            <a:off x="5549900" y="4381500"/>
            <a:ext cx="571500" cy="16891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35865" name="Text Box 33"/>
          <p:cNvSpPr txBox="1">
            <a:spLocks noChangeArrowheads="1"/>
          </p:cNvSpPr>
          <p:nvPr/>
        </p:nvSpPr>
        <p:spPr bwMode="auto">
          <a:xfrm>
            <a:off x="5599113" y="4364038"/>
            <a:ext cx="417512" cy="173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Var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"y"</a:t>
            </a:r>
          </a:p>
          <a:p>
            <a:pPr>
              <a:spcBef>
                <a:spcPct val="0"/>
              </a:spcBef>
              <a:buFontTx/>
              <a:buNone/>
            </a:pPr>
            <a:endParaRPr lang="de-AT" altLang="en-US" sz="12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de-AT" altLang="en-US" sz="12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-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-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35866" name="Rectangle 34"/>
          <p:cNvSpPr>
            <a:spLocks noChangeArrowheads="1"/>
          </p:cNvSpPr>
          <p:nvPr/>
        </p:nvSpPr>
        <p:spPr bwMode="auto">
          <a:xfrm>
            <a:off x="6527800" y="4381500"/>
            <a:ext cx="571500" cy="16891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35867" name="Text Box 35"/>
          <p:cNvSpPr txBox="1">
            <a:spLocks noChangeArrowheads="1"/>
          </p:cNvSpPr>
          <p:nvPr/>
        </p:nvSpPr>
        <p:spPr bwMode="auto">
          <a:xfrm>
            <a:off x="6577013" y="4364038"/>
            <a:ext cx="417512" cy="173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Var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"z"</a:t>
            </a:r>
          </a:p>
          <a:p>
            <a:pPr>
              <a:spcBef>
                <a:spcPct val="0"/>
              </a:spcBef>
              <a:buFontTx/>
              <a:buNone/>
            </a:pPr>
            <a:endParaRPr lang="de-AT" altLang="en-US" sz="12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endParaRPr lang="de-AT" altLang="en-US" sz="12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-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-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35868" name="Line 36"/>
          <p:cNvSpPr>
            <a:spLocks noChangeShapeType="1"/>
          </p:cNvSpPr>
          <p:nvPr/>
        </p:nvSpPr>
        <p:spPr bwMode="auto">
          <a:xfrm>
            <a:off x="4851400" y="5041900"/>
            <a:ext cx="698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35869" name="Line 37"/>
          <p:cNvSpPr>
            <a:spLocks noChangeShapeType="1"/>
          </p:cNvSpPr>
          <p:nvPr/>
        </p:nvSpPr>
        <p:spPr bwMode="auto">
          <a:xfrm>
            <a:off x="5829300" y="5041900"/>
            <a:ext cx="698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35870" name="Line 38"/>
          <p:cNvSpPr>
            <a:spLocks noChangeShapeType="1"/>
          </p:cNvSpPr>
          <p:nvPr/>
        </p:nvSpPr>
        <p:spPr bwMode="auto">
          <a:xfrm>
            <a:off x="4849813" y="4876800"/>
            <a:ext cx="444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35871" name="Line 39"/>
          <p:cNvSpPr>
            <a:spLocks noChangeShapeType="1"/>
          </p:cNvSpPr>
          <p:nvPr/>
        </p:nvSpPr>
        <p:spPr bwMode="auto">
          <a:xfrm>
            <a:off x="5840413" y="4876800"/>
            <a:ext cx="444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35872" name="Line 40"/>
          <p:cNvSpPr>
            <a:spLocks noChangeShapeType="1"/>
          </p:cNvSpPr>
          <p:nvPr/>
        </p:nvSpPr>
        <p:spPr bwMode="auto">
          <a:xfrm>
            <a:off x="6858000" y="4876800"/>
            <a:ext cx="444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35873" name="Line 42"/>
          <p:cNvSpPr>
            <a:spLocks noChangeShapeType="1"/>
          </p:cNvSpPr>
          <p:nvPr/>
        </p:nvSpPr>
        <p:spPr bwMode="auto">
          <a:xfrm flipV="1">
            <a:off x="5295900" y="4114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35874" name="Line 43"/>
          <p:cNvSpPr>
            <a:spLocks noChangeShapeType="1"/>
          </p:cNvSpPr>
          <p:nvPr/>
        </p:nvSpPr>
        <p:spPr bwMode="auto">
          <a:xfrm flipV="1">
            <a:off x="6286500" y="3848100"/>
            <a:ext cx="0" cy="1028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35875" name="Line 44"/>
          <p:cNvSpPr>
            <a:spLocks noChangeShapeType="1"/>
          </p:cNvSpPr>
          <p:nvPr/>
        </p:nvSpPr>
        <p:spPr bwMode="auto">
          <a:xfrm flipV="1">
            <a:off x="7302500" y="4114800"/>
            <a:ext cx="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35876" name="Line 45"/>
          <p:cNvSpPr>
            <a:spLocks noChangeShapeType="1"/>
          </p:cNvSpPr>
          <p:nvPr/>
        </p:nvSpPr>
        <p:spPr bwMode="auto">
          <a:xfrm flipV="1">
            <a:off x="5295900" y="3771900"/>
            <a:ext cx="74930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35877" name="Line 46"/>
          <p:cNvSpPr>
            <a:spLocks noChangeShapeType="1"/>
          </p:cNvSpPr>
          <p:nvPr/>
        </p:nvSpPr>
        <p:spPr bwMode="auto">
          <a:xfrm flipH="1" flipV="1">
            <a:off x="6540500" y="3771900"/>
            <a:ext cx="762000" cy="342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324655" name="Text Box 47"/>
          <p:cNvSpPr txBox="1">
            <a:spLocks noChangeArrowheads="1"/>
          </p:cNvSpPr>
          <p:nvPr/>
        </p:nvSpPr>
        <p:spPr bwMode="auto">
          <a:xfrm>
            <a:off x="547688" y="5106988"/>
            <a:ext cx="2581275" cy="795337"/>
          </a:xfrm>
          <a:prstGeom prst="rect">
            <a:avLst/>
          </a:prstGeom>
          <a:noFill/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180975" indent="-180975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25000"/>
              </a:spcAft>
              <a:buFontTx/>
              <a:buNone/>
            </a:pPr>
            <a:r>
              <a:rPr lang="de-AT" altLang="en-US" sz="1400"/>
              <a:t>Benannte Typen haben 2 Knoten:</a:t>
            </a:r>
          </a:p>
          <a:p>
            <a:pPr>
              <a:spcBef>
                <a:spcPct val="0"/>
              </a:spcBef>
            </a:pPr>
            <a:r>
              <a:rPr lang="de-AT" altLang="en-US" sz="1400"/>
              <a:t>Objektknoten: Name</a:t>
            </a:r>
          </a:p>
          <a:p>
            <a:pPr>
              <a:spcBef>
                <a:spcPct val="0"/>
              </a:spcBef>
            </a:pPr>
            <a:r>
              <a:rPr lang="de-AT" altLang="en-US" sz="1400"/>
              <a:t>Strukturknoten: Aufbau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465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D890DA-5B77-4785-81BA-AA717460F2B3}" type="slidenum">
              <a:rPr lang="de-DE" altLang="en-US" sz="1400" smtClean="0"/>
              <a:pPr>
                <a:spcBef>
                  <a:spcPct val="0"/>
                </a:spcBef>
                <a:buFontTx/>
                <a:buNone/>
              </a:pPr>
              <a:t>34</a:t>
            </a:fld>
            <a:endParaRPr lang="de-DE" altLang="en-US" sz="1400" smtClean="0"/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sz="2400" smtClean="0"/>
              <a:t>Typkompatibilität:</a:t>
            </a:r>
            <a:r>
              <a:rPr lang="de-AT" altLang="en-US" smtClean="0"/>
              <a:t> Namensäquivalenz</a:t>
            </a:r>
          </a:p>
        </p:txBody>
      </p:sp>
      <p:sp>
        <p:nvSpPr>
          <p:cNvPr id="36868" name="Text Box 3"/>
          <p:cNvSpPr txBox="1">
            <a:spLocks noChangeArrowheads="1"/>
          </p:cNvSpPr>
          <p:nvPr/>
        </p:nvSpPr>
        <p:spPr bwMode="auto">
          <a:xfrm>
            <a:off x="735013" y="1382713"/>
            <a:ext cx="6634162" cy="587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600"/>
              <a:t>Typen sind gleich, wenn sie durch den gleichen Typ</a:t>
            </a:r>
            <a:r>
              <a:rPr lang="de-AT" altLang="en-US" sz="1600" u="sng"/>
              <a:t>namen</a:t>
            </a:r>
            <a:r>
              <a:rPr lang="de-AT" altLang="en-US" sz="1600"/>
              <a:t> bezeichnet werden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600"/>
              <a:t>(d.h. wenn sie durch denselben Strukturknoten dargestellt werden)</a:t>
            </a:r>
          </a:p>
        </p:txBody>
      </p:sp>
      <p:sp>
        <p:nvSpPr>
          <p:cNvPr id="36869" name="Text Box 4"/>
          <p:cNvSpPr txBox="1">
            <a:spLocks noChangeArrowheads="1"/>
          </p:cNvSpPr>
          <p:nvPr/>
        </p:nvSpPr>
        <p:spPr bwMode="auto">
          <a:xfrm>
            <a:off x="798513" y="2271713"/>
            <a:ext cx="1066800" cy="739775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class </a:t>
            </a:r>
            <a:r>
              <a:rPr lang="de-AT" altLang="en-US" sz="1400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lang="de-AT" altLang="en-US" sz="1400">
                <a:latin typeface="Arial" panose="020B0604020202020204" pitchFamily="34" charset="0"/>
              </a:rPr>
              <a:t> {...}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T </a:t>
            </a:r>
            <a:r>
              <a:rPr lang="de-AT" altLang="en-US" sz="1400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  <a:r>
              <a:rPr lang="de-AT" altLang="en-US" sz="1400">
                <a:latin typeface="Arial" panose="020B0604020202020204" pitchFamily="34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T </a:t>
            </a:r>
            <a:r>
              <a:rPr lang="de-AT" altLang="en-US" sz="1400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de-AT" altLang="en-US" sz="1400">
                <a:latin typeface="Arial" panose="020B0604020202020204" pitchFamily="34" charset="0"/>
              </a:rPr>
              <a:t>;</a:t>
            </a:r>
          </a:p>
        </p:txBody>
      </p:sp>
      <p:sp>
        <p:nvSpPr>
          <p:cNvPr id="36870" name="Rectangle 5"/>
          <p:cNvSpPr>
            <a:spLocks noChangeArrowheads="1"/>
          </p:cNvSpPr>
          <p:nvPr/>
        </p:nvSpPr>
        <p:spPr bwMode="auto">
          <a:xfrm>
            <a:off x="2540000" y="2273300"/>
            <a:ext cx="571500" cy="825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36871" name="Text Box 6"/>
          <p:cNvSpPr txBox="1">
            <a:spLocks noChangeArrowheads="1"/>
          </p:cNvSpPr>
          <p:nvPr/>
        </p:nvSpPr>
        <p:spPr bwMode="auto">
          <a:xfrm>
            <a:off x="2589213" y="2255838"/>
            <a:ext cx="5191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Type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"T"</a:t>
            </a:r>
          </a:p>
          <a:p>
            <a:pPr>
              <a:spcBef>
                <a:spcPct val="0"/>
              </a:spcBef>
              <a:buFontTx/>
              <a:buNone/>
            </a:pPr>
            <a:endParaRPr lang="de-AT" altLang="en-US" sz="12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...</a:t>
            </a:r>
          </a:p>
        </p:txBody>
      </p:sp>
      <p:sp>
        <p:nvSpPr>
          <p:cNvPr id="36872" name="Rectangle 7"/>
          <p:cNvSpPr>
            <a:spLocks noChangeArrowheads="1"/>
          </p:cNvSpPr>
          <p:nvPr/>
        </p:nvSpPr>
        <p:spPr bwMode="auto">
          <a:xfrm>
            <a:off x="3556000" y="2273300"/>
            <a:ext cx="571500" cy="825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36873" name="Text Box 8"/>
          <p:cNvSpPr txBox="1">
            <a:spLocks noChangeArrowheads="1"/>
          </p:cNvSpPr>
          <p:nvPr/>
        </p:nvSpPr>
        <p:spPr bwMode="auto">
          <a:xfrm>
            <a:off x="3605213" y="2255838"/>
            <a:ext cx="4175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Var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"a"</a:t>
            </a:r>
          </a:p>
          <a:p>
            <a:pPr>
              <a:spcBef>
                <a:spcPct val="0"/>
              </a:spcBef>
              <a:buFontTx/>
              <a:buNone/>
            </a:pPr>
            <a:endParaRPr lang="de-AT" altLang="en-US" sz="12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...</a:t>
            </a:r>
          </a:p>
        </p:txBody>
      </p:sp>
      <p:sp>
        <p:nvSpPr>
          <p:cNvPr id="36874" name="Rectangle 9"/>
          <p:cNvSpPr>
            <a:spLocks noChangeArrowheads="1"/>
          </p:cNvSpPr>
          <p:nvPr/>
        </p:nvSpPr>
        <p:spPr bwMode="auto">
          <a:xfrm>
            <a:off x="4584700" y="2273300"/>
            <a:ext cx="571500" cy="825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36875" name="Text Box 10"/>
          <p:cNvSpPr txBox="1">
            <a:spLocks noChangeArrowheads="1"/>
          </p:cNvSpPr>
          <p:nvPr/>
        </p:nvSpPr>
        <p:spPr bwMode="auto">
          <a:xfrm>
            <a:off x="4633913" y="2255838"/>
            <a:ext cx="4175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Var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"b"</a:t>
            </a:r>
          </a:p>
          <a:p>
            <a:pPr>
              <a:spcBef>
                <a:spcPct val="0"/>
              </a:spcBef>
              <a:buFontTx/>
              <a:buNone/>
            </a:pPr>
            <a:endParaRPr lang="de-AT" altLang="en-US" sz="12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...</a:t>
            </a:r>
          </a:p>
        </p:txBody>
      </p:sp>
      <p:sp>
        <p:nvSpPr>
          <p:cNvPr id="36876" name="AutoShape 11"/>
          <p:cNvSpPr>
            <a:spLocks noChangeArrowheads="1"/>
          </p:cNvSpPr>
          <p:nvPr/>
        </p:nvSpPr>
        <p:spPr bwMode="auto">
          <a:xfrm>
            <a:off x="3022600" y="3454400"/>
            <a:ext cx="520700" cy="914400"/>
          </a:xfrm>
          <a:prstGeom prst="roundRect">
            <a:avLst>
              <a:gd name="adj" fmla="val 19208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36877" name="Text Box 12"/>
          <p:cNvSpPr txBox="1">
            <a:spLocks noChangeArrowheads="1"/>
          </p:cNvSpPr>
          <p:nvPr/>
        </p:nvSpPr>
        <p:spPr bwMode="auto">
          <a:xfrm>
            <a:off x="3021013" y="3500438"/>
            <a:ext cx="5603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Class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-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...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...</a:t>
            </a:r>
          </a:p>
        </p:txBody>
      </p:sp>
      <p:sp>
        <p:nvSpPr>
          <p:cNvPr id="36878" name="Line 13"/>
          <p:cNvSpPr>
            <a:spLocks noChangeShapeType="1"/>
          </p:cNvSpPr>
          <p:nvPr/>
        </p:nvSpPr>
        <p:spPr bwMode="auto">
          <a:xfrm>
            <a:off x="3048000" y="2768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36879" name="Line 14"/>
          <p:cNvSpPr>
            <a:spLocks noChangeShapeType="1"/>
          </p:cNvSpPr>
          <p:nvPr/>
        </p:nvSpPr>
        <p:spPr bwMode="auto">
          <a:xfrm>
            <a:off x="3203575" y="2768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36880" name="Line 15"/>
          <p:cNvSpPr>
            <a:spLocks noChangeShapeType="1"/>
          </p:cNvSpPr>
          <p:nvPr/>
        </p:nvSpPr>
        <p:spPr bwMode="auto">
          <a:xfrm>
            <a:off x="4051300" y="2768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36881" name="Line 16"/>
          <p:cNvSpPr>
            <a:spLocks noChangeShapeType="1"/>
          </p:cNvSpPr>
          <p:nvPr/>
        </p:nvSpPr>
        <p:spPr bwMode="auto">
          <a:xfrm>
            <a:off x="4206875" y="2768600"/>
            <a:ext cx="0" cy="81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36882" name="Line 17"/>
          <p:cNvSpPr>
            <a:spLocks noChangeShapeType="1"/>
          </p:cNvSpPr>
          <p:nvPr/>
        </p:nvSpPr>
        <p:spPr bwMode="auto">
          <a:xfrm>
            <a:off x="3111500" y="2387600"/>
            <a:ext cx="444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36883" name="Line 18"/>
          <p:cNvSpPr>
            <a:spLocks noChangeShapeType="1"/>
          </p:cNvSpPr>
          <p:nvPr/>
        </p:nvSpPr>
        <p:spPr bwMode="auto">
          <a:xfrm>
            <a:off x="4140200" y="2387600"/>
            <a:ext cx="444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36884" name="Line 19"/>
          <p:cNvSpPr>
            <a:spLocks noChangeShapeType="1"/>
          </p:cNvSpPr>
          <p:nvPr/>
        </p:nvSpPr>
        <p:spPr bwMode="auto">
          <a:xfrm>
            <a:off x="4470400" y="27686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36885" name="Line 20"/>
          <p:cNvSpPr>
            <a:spLocks noChangeShapeType="1"/>
          </p:cNvSpPr>
          <p:nvPr/>
        </p:nvSpPr>
        <p:spPr bwMode="auto">
          <a:xfrm>
            <a:off x="4467225" y="2768600"/>
            <a:ext cx="0" cy="81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36886" name="Line 21"/>
          <p:cNvSpPr>
            <a:spLocks noChangeShapeType="1"/>
          </p:cNvSpPr>
          <p:nvPr/>
        </p:nvSpPr>
        <p:spPr bwMode="auto">
          <a:xfrm flipH="1">
            <a:off x="3543300" y="3581400"/>
            <a:ext cx="91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36887" name="Text Box 22"/>
          <p:cNvSpPr txBox="1">
            <a:spLocks noChangeArrowheads="1"/>
          </p:cNvSpPr>
          <p:nvPr/>
        </p:nvSpPr>
        <p:spPr bwMode="auto">
          <a:xfrm>
            <a:off x="735013" y="4659313"/>
            <a:ext cx="6378575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600"/>
              <a:t>Die Typen von </a:t>
            </a:r>
            <a:r>
              <a:rPr lang="de-AT" altLang="en-US" sz="1600" i="1"/>
              <a:t>a</a:t>
            </a:r>
            <a:r>
              <a:rPr lang="de-AT" altLang="en-US" sz="1600"/>
              <a:t> und </a:t>
            </a:r>
            <a:r>
              <a:rPr lang="de-AT" altLang="en-US" sz="1600" i="1"/>
              <a:t>b</a:t>
            </a:r>
            <a:r>
              <a:rPr lang="de-AT" altLang="en-US" sz="1600"/>
              <a:t> sind gleich (feststellbar durch </a:t>
            </a:r>
            <a:r>
              <a:rPr lang="de-AT" altLang="en-US" sz="1400">
                <a:latin typeface="Arial" panose="020B0604020202020204" pitchFamily="34" charset="0"/>
              </a:rPr>
              <a:t>if (a.type == b.type)</a:t>
            </a:r>
            <a:r>
              <a:rPr lang="de-AT" altLang="en-US" sz="1600"/>
              <a:t> ...)</a:t>
            </a:r>
          </a:p>
          <a:p>
            <a:pPr>
              <a:spcBef>
                <a:spcPct val="0"/>
              </a:spcBef>
              <a:buFontTx/>
              <a:buNone/>
            </a:pPr>
            <a:endParaRPr lang="de-AT" altLang="en-US" sz="1600"/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600"/>
              <a:t>Gilt in Java, C/C++/C#, Pascal, ..., MicroJava</a:t>
            </a:r>
          </a:p>
        </p:txBody>
      </p:sp>
      <p:grpSp>
        <p:nvGrpSpPr>
          <p:cNvPr id="327707" name="Group 27"/>
          <p:cNvGrpSpPr>
            <a:grpSpLocks/>
          </p:cNvGrpSpPr>
          <p:nvPr/>
        </p:nvGrpSpPr>
        <p:grpSpPr bwMode="auto">
          <a:xfrm>
            <a:off x="735013" y="5621338"/>
            <a:ext cx="7845425" cy="889000"/>
            <a:chOff x="463" y="3541"/>
            <a:chExt cx="4942" cy="560"/>
          </a:xfrm>
        </p:grpSpPr>
        <p:sp>
          <p:nvSpPr>
            <p:cNvPr id="36889" name="Text Box 23"/>
            <p:cNvSpPr txBox="1">
              <a:spLocks noChangeArrowheads="1"/>
            </p:cNvSpPr>
            <p:nvPr/>
          </p:nvSpPr>
          <p:spPr bwMode="auto">
            <a:xfrm>
              <a:off x="1089" y="3775"/>
              <a:ext cx="418" cy="3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400">
                  <a:latin typeface="Arial" panose="020B0604020202020204" pitchFamily="34" charset="0"/>
                </a:rPr>
                <a:t>int[] a;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400">
                  <a:latin typeface="Arial" panose="020B0604020202020204" pitchFamily="34" charset="0"/>
                </a:rPr>
                <a:t>int[] b;</a:t>
              </a:r>
            </a:p>
          </p:txBody>
        </p:sp>
        <p:sp>
          <p:nvSpPr>
            <p:cNvPr id="36890" name="AutoShape 24"/>
            <p:cNvSpPr>
              <a:spLocks/>
            </p:cNvSpPr>
            <p:nvPr/>
          </p:nvSpPr>
          <p:spPr bwMode="auto">
            <a:xfrm>
              <a:off x="1482" y="3846"/>
              <a:ext cx="56" cy="216"/>
            </a:xfrm>
            <a:prstGeom prst="rightBrace">
              <a:avLst>
                <a:gd name="adj1" fmla="val 32143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36891" name="Text Box 25"/>
            <p:cNvSpPr txBox="1">
              <a:spLocks noChangeArrowheads="1"/>
            </p:cNvSpPr>
            <p:nvPr/>
          </p:nvSpPr>
          <p:spPr bwMode="auto">
            <a:xfrm>
              <a:off x="1581" y="3831"/>
              <a:ext cx="2465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600"/>
                <a:t>gleicher Typ, obwohl nicht gleicher Typname</a:t>
              </a:r>
            </a:p>
          </p:txBody>
        </p:sp>
        <p:sp>
          <p:nvSpPr>
            <p:cNvPr id="36892" name="Text Box 26"/>
            <p:cNvSpPr txBox="1">
              <a:spLocks noChangeArrowheads="1"/>
            </p:cNvSpPr>
            <p:nvPr/>
          </p:nvSpPr>
          <p:spPr bwMode="auto">
            <a:xfrm>
              <a:off x="463" y="3541"/>
              <a:ext cx="494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600" u="sng"/>
                <a:t>Ausnahme</a:t>
              </a:r>
              <a:r>
                <a:rPr lang="de-AT" altLang="en-US" sz="1600"/>
                <a:t>: Arraytypen sind in Java/MicroJava gleich, wenn sie denselben Elementtyp haben!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275FF0E-AAEE-4B8C-84A6-F6121B3A8637}" type="slidenum">
              <a:rPr lang="de-DE" altLang="en-US" sz="1400" smtClean="0"/>
              <a:pPr>
                <a:spcBef>
                  <a:spcPct val="0"/>
                </a:spcBef>
                <a:buFontTx/>
                <a:buNone/>
              </a:pPr>
              <a:t>35</a:t>
            </a:fld>
            <a:endParaRPr lang="de-DE" altLang="en-US" sz="1400" smtClean="0"/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sz="2400" smtClean="0"/>
              <a:t>Typkompatibilität:</a:t>
            </a:r>
            <a:r>
              <a:rPr lang="de-AT" altLang="en-US" smtClean="0"/>
              <a:t> Strukturäquivalenz</a:t>
            </a:r>
          </a:p>
        </p:txBody>
      </p:sp>
      <p:sp>
        <p:nvSpPr>
          <p:cNvPr id="37892" name="Text Box 3"/>
          <p:cNvSpPr txBox="1">
            <a:spLocks noChangeArrowheads="1"/>
          </p:cNvSpPr>
          <p:nvPr/>
        </p:nvSpPr>
        <p:spPr bwMode="auto">
          <a:xfrm>
            <a:off x="735013" y="1382713"/>
            <a:ext cx="5402262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600"/>
              <a:t>Typen sind gleich, wenn sie die </a:t>
            </a:r>
            <a:r>
              <a:rPr lang="de-AT" altLang="en-US" sz="1600" u="sng"/>
              <a:t>gleiche Struktur</a:t>
            </a:r>
            <a:r>
              <a:rPr lang="de-AT" altLang="en-US" sz="1600"/>
              <a:t> haben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600"/>
              <a:t>(d.h. gleiche Felder vom gleichen Typ, gleichen Elementtyp, ...)</a:t>
            </a:r>
          </a:p>
        </p:txBody>
      </p:sp>
      <p:sp>
        <p:nvSpPr>
          <p:cNvPr id="37893" name="Text Box 4"/>
          <p:cNvSpPr txBox="1">
            <a:spLocks noChangeArrowheads="1"/>
          </p:cNvSpPr>
          <p:nvPr/>
        </p:nvSpPr>
        <p:spPr bwMode="auto">
          <a:xfrm>
            <a:off x="798513" y="2271713"/>
            <a:ext cx="1697037" cy="952500"/>
          </a:xfrm>
          <a:prstGeom prst="rect">
            <a:avLst/>
          </a:prstGeom>
          <a:noFill/>
          <a:ln w="9525">
            <a:solidFill>
              <a:schemeClr val="bg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class </a:t>
            </a:r>
            <a:r>
              <a:rPr lang="de-AT" altLang="en-US" sz="1400">
                <a:solidFill>
                  <a:srgbClr val="FF0000"/>
                </a:solidFill>
                <a:latin typeface="Arial" panose="020B0604020202020204" pitchFamily="34" charset="0"/>
              </a:rPr>
              <a:t>T1</a:t>
            </a:r>
            <a:r>
              <a:rPr lang="de-AT" altLang="en-US" sz="1400">
                <a:latin typeface="Arial" panose="020B0604020202020204" pitchFamily="34" charset="0"/>
              </a:rPr>
              <a:t> { int a, b;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class </a:t>
            </a:r>
            <a:r>
              <a:rPr lang="de-AT" altLang="en-US" sz="1400">
                <a:solidFill>
                  <a:srgbClr val="FF0000"/>
                </a:solidFill>
                <a:latin typeface="Arial" panose="020B0604020202020204" pitchFamily="34" charset="0"/>
              </a:rPr>
              <a:t>T2</a:t>
            </a:r>
            <a:r>
              <a:rPr lang="de-AT" altLang="en-US" sz="1400">
                <a:latin typeface="Arial" panose="020B0604020202020204" pitchFamily="34" charset="0"/>
              </a:rPr>
              <a:t> { int c, d;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T1 </a:t>
            </a:r>
            <a:r>
              <a:rPr lang="de-AT" altLang="en-US" sz="1400">
                <a:solidFill>
                  <a:srgbClr val="FF0000"/>
                </a:solidFill>
                <a:latin typeface="Arial" panose="020B0604020202020204" pitchFamily="34" charset="0"/>
              </a:rPr>
              <a:t>x</a:t>
            </a:r>
            <a:r>
              <a:rPr lang="de-AT" altLang="en-US" sz="1400">
                <a:latin typeface="Arial" panose="020B0604020202020204" pitchFamily="34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T2 </a:t>
            </a:r>
            <a:r>
              <a:rPr lang="de-AT" altLang="en-US" sz="1400">
                <a:solidFill>
                  <a:srgbClr val="FF0000"/>
                </a:solidFill>
                <a:latin typeface="Arial" panose="020B0604020202020204" pitchFamily="34" charset="0"/>
              </a:rPr>
              <a:t>y</a:t>
            </a:r>
            <a:r>
              <a:rPr lang="de-AT" altLang="en-US" sz="1400">
                <a:latin typeface="Arial" panose="020B0604020202020204" pitchFamily="34" charset="0"/>
              </a:rPr>
              <a:t>;</a:t>
            </a:r>
          </a:p>
        </p:txBody>
      </p:sp>
      <p:sp>
        <p:nvSpPr>
          <p:cNvPr id="37894" name="Rectangle 5"/>
          <p:cNvSpPr>
            <a:spLocks noChangeArrowheads="1"/>
          </p:cNvSpPr>
          <p:nvPr/>
        </p:nvSpPr>
        <p:spPr bwMode="auto">
          <a:xfrm>
            <a:off x="2844800" y="2273300"/>
            <a:ext cx="571500" cy="825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37895" name="Text Box 6"/>
          <p:cNvSpPr txBox="1">
            <a:spLocks noChangeArrowheads="1"/>
          </p:cNvSpPr>
          <p:nvPr/>
        </p:nvSpPr>
        <p:spPr bwMode="auto">
          <a:xfrm>
            <a:off x="2894013" y="2255838"/>
            <a:ext cx="5191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Type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"T1"</a:t>
            </a:r>
          </a:p>
          <a:p>
            <a:pPr>
              <a:spcBef>
                <a:spcPct val="0"/>
              </a:spcBef>
              <a:buFontTx/>
              <a:buNone/>
            </a:pPr>
            <a:endParaRPr lang="de-AT" altLang="en-US" sz="12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...</a:t>
            </a:r>
          </a:p>
        </p:txBody>
      </p:sp>
      <p:sp>
        <p:nvSpPr>
          <p:cNvPr id="37896" name="Rectangle 7"/>
          <p:cNvSpPr>
            <a:spLocks noChangeArrowheads="1"/>
          </p:cNvSpPr>
          <p:nvPr/>
        </p:nvSpPr>
        <p:spPr bwMode="auto">
          <a:xfrm>
            <a:off x="7251700" y="2273300"/>
            <a:ext cx="571500" cy="825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37897" name="Text Box 8"/>
          <p:cNvSpPr txBox="1">
            <a:spLocks noChangeArrowheads="1"/>
          </p:cNvSpPr>
          <p:nvPr/>
        </p:nvSpPr>
        <p:spPr bwMode="auto">
          <a:xfrm>
            <a:off x="7300913" y="2255838"/>
            <a:ext cx="4175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Var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"y"</a:t>
            </a:r>
          </a:p>
          <a:p>
            <a:pPr>
              <a:spcBef>
                <a:spcPct val="0"/>
              </a:spcBef>
              <a:buFontTx/>
              <a:buNone/>
            </a:pPr>
            <a:endParaRPr lang="de-AT" altLang="en-US" sz="12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...</a:t>
            </a:r>
          </a:p>
        </p:txBody>
      </p:sp>
      <p:sp>
        <p:nvSpPr>
          <p:cNvPr id="37898" name="AutoShape 9"/>
          <p:cNvSpPr>
            <a:spLocks noChangeArrowheads="1"/>
          </p:cNvSpPr>
          <p:nvPr/>
        </p:nvSpPr>
        <p:spPr bwMode="auto">
          <a:xfrm>
            <a:off x="3327400" y="3454400"/>
            <a:ext cx="520700" cy="914400"/>
          </a:xfrm>
          <a:prstGeom prst="roundRect">
            <a:avLst>
              <a:gd name="adj" fmla="val 19208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37899" name="Text Box 10"/>
          <p:cNvSpPr txBox="1">
            <a:spLocks noChangeArrowheads="1"/>
          </p:cNvSpPr>
          <p:nvPr/>
        </p:nvSpPr>
        <p:spPr bwMode="auto">
          <a:xfrm>
            <a:off x="3325813" y="3500438"/>
            <a:ext cx="560387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Class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-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7900" name="Line 11"/>
          <p:cNvSpPr>
            <a:spLocks noChangeShapeType="1"/>
          </p:cNvSpPr>
          <p:nvPr/>
        </p:nvSpPr>
        <p:spPr bwMode="auto">
          <a:xfrm>
            <a:off x="3352800" y="2768600"/>
            <a:ext cx="165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37901" name="Line 12"/>
          <p:cNvSpPr>
            <a:spLocks noChangeShapeType="1"/>
          </p:cNvSpPr>
          <p:nvPr/>
        </p:nvSpPr>
        <p:spPr bwMode="auto">
          <a:xfrm>
            <a:off x="3517900" y="2768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37902" name="Line 13"/>
          <p:cNvSpPr>
            <a:spLocks noChangeShapeType="1"/>
          </p:cNvSpPr>
          <p:nvPr/>
        </p:nvSpPr>
        <p:spPr bwMode="auto">
          <a:xfrm>
            <a:off x="7747000" y="2768600"/>
            <a:ext cx="165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37903" name="Line 14"/>
          <p:cNvSpPr>
            <a:spLocks noChangeShapeType="1"/>
          </p:cNvSpPr>
          <p:nvPr/>
        </p:nvSpPr>
        <p:spPr bwMode="auto">
          <a:xfrm>
            <a:off x="7912100" y="2768600"/>
            <a:ext cx="0" cy="812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37904" name="Line 15"/>
          <p:cNvSpPr>
            <a:spLocks noChangeShapeType="1"/>
          </p:cNvSpPr>
          <p:nvPr/>
        </p:nvSpPr>
        <p:spPr bwMode="auto">
          <a:xfrm>
            <a:off x="3416300" y="2387600"/>
            <a:ext cx="18065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37905" name="Line 16"/>
          <p:cNvSpPr>
            <a:spLocks noChangeShapeType="1"/>
          </p:cNvSpPr>
          <p:nvPr/>
        </p:nvSpPr>
        <p:spPr bwMode="auto">
          <a:xfrm flipH="1">
            <a:off x="6305550" y="3581400"/>
            <a:ext cx="15938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37906" name="Text Box 17"/>
          <p:cNvSpPr txBox="1">
            <a:spLocks noChangeArrowheads="1"/>
          </p:cNvSpPr>
          <p:nvPr/>
        </p:nvSpPr>
        <p:spPr bwMode="auto">
          <a:xfrm>
            <a:off x="735013" y="5516563"/>
            <a:ext cx="6388100" cy="107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600"/>
              <a:t>Die Typen von </a:t>
            </a:r>
            <a:r>
              <a:rPr lang="de-AT" altLang="en-US" sz="1600" i="1"/>
              <a:t>x</a:t>
            </a:r>
            <a:r>
              <a:rPr lang="de-AT" altLang="en-US" sz="1600"/>
              <a:t> und </a:t>
            </a:r>
            <a:r>
              <a:rPr lang="de-AT" altLang="en-US" sz="1600" i="1"/>
              <a:t>y</a:t>
            </a:r>
            <a:r>
              <a:rPr lang="de-AT" altLang="en-US" sz="1600"/>
              <a:t> sind gleich (nicht in MicroJava!)</a:t>
            </a:r>
          </a:p>
          <a:p>
            <a:pPr>
              <a:spcBef>
                <a:spcPct val="0"/>
              </a:spcBef>
              <a:buFontTx/>
              <a:buNone/>
            </a:pPr>
            <a:endParaRPr lang="de-AT" altLang="en-US" sz="1600"/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600"/>
              <a:t>Gilt z.B. in TypeScript, Modula-3 und Algol68, nicht aber in MicroJava und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600"/>
              <a:t>den meisten anderen Sprachen!</a:t>
            </a:r>
          </a:p>
        </p:txBody>
      </p:sp>
      <p:sp>
        <p:nvSpPr>
          <p:cNvPr id="37907" name="Rectangle 18"/>
          <p:cNvSpPr>
            <a:spLocks noChangeArrowheads="1"/>
          </p:cNvSpPr>
          <p:nvPr/>
        </p:nvSpPr>
        <p:spPr bwMode="auto">
          <a:xfrm>
            <a:off x="4076700" y="4102100"/>
            <a:ext cx="571500" cy="825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37908" name="Text Box 19"/>
          <p:cNvSpPr txBox="1">
            <a:spLocks noChangeArrowheads="1"/>
          </p:cNvSpPr>
          <p:nvPr/>
        </p:nvSpPr>
        <p:spPr bwMode="auto">
          <a:xfrm>
            <a:off x="4125913" y="4084638"/>
            <a:ext cx="4175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Var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"a"</a:t>
            </a:r>
          </a:p>
          <a:p>
            <a:pPr>
              <a:spcBef>
                <a:spcPct val="0"/>
              </a:spcBef>
              <a:buFontTx/>
              <a:buNone/>
            </a:pPr>
            <a:endParaRPr lang="de-AT" altLang="en-US" sz="12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...</a:t>
            </a:r>
          </a:p>
        </p:txBody>
      </p:sp>
      <p:sp>
        <p:nvSpPr>
          <p:cNvPr id="37909" name="Rectangle 20"/>
          <p:cNvSpPr>
            <a:spLocks noChangeArrowheads="1"/>
          </p:cNvSpPr>
          <p:nvPr/>
        </p:nvSpPr>
        <p:spPr bwMode="auto">
          <a:xfrm>
            <a:off x="4876800" y="4102100"/>
            <a:ext cx="571500" cy="825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37910" name="Text Box 21"/>
          <p:cNvSpPr txBox="1">
            <a:spLocks noChangeArrowheads="1"/>
          </p:cNvSpPr>
          <p:nvPr/>
        </p:nvSpPr>
        <p:spPr bwMode="auto">
          <a:xfrm>
            <a:off x="4926013" y="4084638"/>
            <a:ext cx="4175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Var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"b"</a:t>
            </a:r>
          </a:p>
          <a:p>
            <a:pPr>
              <a:spcBef>
                <a:spcPct val="0"/>
              </a:spcBef>
              <a:buFontTx/>
              <a:buNone/>
            </a:pPr>
            <a:endParaRPr lang="de-AT" altLang="en-US" sz="12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...</a:t>
            </a:r>
          </a:p>
        </p:txBody>
      </p:sp>
      <p:sp>
        <p:nvSpPr>
          <p:cNvPr id="37911" name="Line 22"/>
          <p:cNvSpPr>
            <a:spLocks noChangeShapeType="1"/>
          </p:cNvSpPr>
          <p:nvPr/>
        </p:nvSpPr>
        <p:spPr bwMode="auto">
          <a:xfrm>
            <a:off x="3733800" y="4203700"/>
            <a:ext cx="342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37912" name="Line 23"/>
          <p:cNvSpPr>
            <a:spLocks noChangeShapeType="1"/>
          </p:cNvSpPr>
          <p:nvPr/>
        </p:nvSpPr>
        <p:spPr bwMode="auto">
          <a:xfrm>
            <a:off x="4533900" y="4203700"/>
            <a:ext cx="342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37913" name="Rectangle 24"/>
          <p:cNvSpPr>
            <a:spLocks noChangeArrowheads="1"/>
          </p:cNvSpPr>
          <p:nvPr/>
        </p:nvSpPr>
        <p:spPr bwMode="auto">
          <a:xfrm>
            <a:off x="5226050" y="2273300"/>
            <a:ext cx="571500" cy="825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37914" name="Text Box 25"/>
          <p:cNvSpPr txBox="1">
            <a:spLocks noChangeArrowheads="1"/>
          </p:cNvSpPr>
          <p:nvPr/>
        </p:nvSpPr>
        <p:spPr bwMode="auto">
          <a:xfrm>
            <a:off x="5275263" y="2255838"/>
            <a:ext cx="5191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Type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"T2"</a:t>
            </a:r>
          </a:p>
          <a:p>
            <a:pPr>
              <a:spcBef>
                <a:spcPct val="0"/>
              </a:spcBef>
              <a:buFontTx/>
              <a:buNone/>
            </a:pPr>
            <a:endParaRPr lang="de-AT" altLang="en-US" sz="12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...</a:t>
            </a:r>
          </a:p>
        </p:txBody>
      </p:sp>
      <p:sp>
        <p:nvSpPr>
          <p:cNvPr id="37915" name="Rectangle 26"/>
          <p:cNvSpPr>
            <a:spLocks noChangeArrowheads="1"/>
          </p:cNvSpPr>
          <p:nvPr/>
        </p:nvSpPr>
        <p:spPr bwMode="auto">
          <a:xfrm>
            <a:off x="6299200" y="2273300"/>
            <a:ext cx="571500" cy="825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37916" name="Text Box 27"/>
          <p:cNvSpPr txBox="1">
            <a:spLocks noChangeArrowheads="1"/>
          </p:cNvSpPr>
          <p:nvPr/>
        </p:nvSpPr>
        <p:spPr bwMode="auto">
          <a:xfrm>
            <a:off x="6348413" y="2255838"/>
            <a:ext cx="4175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Var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"x"</a:t>
            </a:r>
          </a:p>
          <a:p>
            <a:pPr>
              <a:spcBef>
                <a:spcPct val="0"/>
              </a:spcBef>
              <a:buFontTx/>
              <a:buNone/>
            </a:pPr>
            <a:endParaRPr lang="de-AT" altLang="en-US" sz="12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...</a:t>
            </a:r>
          </a:p>
        </p:txBody>
      </p:sp>
      <p:sp>
        <p:nvSpPr>
          <p:cNvPr id="37917" name="AutoShape 28"/>
          <p:cNvSpPr>
            <a:spLocks noChangeArrowheads="1"/>
          </p:cNvSpPr>
          <p:nvPr/>
        </p:nvSpPr>
        <p:spPr bwMode="auto">
          <a:xfrm>
            <a:off x="5765800" y="3454400"/>
            <a:ext cx="520700" cy="914400"/>
          </a:xfrm>
          <a:prstGeom prst="roundRect">
            <a:avLst>
              <a:gd name="adj" fmla="val 19208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37918" name="Text Box 29"/>
          <p:cNvSpPr txBox="1">
            <a:spLocks noChangeArrowheads="1"/>
          </p:cNvSpPr>
          <p:nvPr/>
        </p:nvSpPr>
        <p:spPr bwMode="auto">
          <a:xfrm>
            <a:off x="5764213" y="3500438"/>
            <a:ext cx="560387" cy="639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Class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-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7919" name="Line 30"/>
          <p:cNvSpPr>
            <a:spLocks noChangeShapeType="1"/>
          </p:cNvSpPr>
          <p:nvPr/>
        </p:nvSpPr>
        <p:spPr bwMode="auto">
          <a:xfrm>
            <a:off x="5715000" y="2768600"/>
            <a:ext cx="241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37920" name="Line 31"/>
          <p:cNvSpPr>
            <a:spLocks noChangeShapeType="1"/>
          </p:cNvSpPr>
          <p:nvPr/>
        </p:nvSpPr>
        <p:spPr bwMode="auto">
          <a:xfrm>
            <a:off x="5956300" y="27686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37921" name="Line 32"/>
          <p:cNvSpPr>
            <a:spLocks noChangeShapeType="1"/>
          </p:cNvSpPr>
          <p:nvPr/>
        </p:nvSpPr>
        <p:spPr bwMode="auto">
          <a:xfrm>
            <a:off x="6794500" y="2768600"/>
            <a:ext cx="165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37922" name="Line 33"/>
          <p:cNvSpPr>
            <a:spLocks noChangeShapeType="1"/>
          </p:cNvSpPr>
          <p:nvPr/>
        </p:nvSpPr>
        <p:spPr bwMode="auto">
          <a:xfrm>
            <a:off x="6959600" y="2768600"/>
            <a:ext cx="0" cy="527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37923" name="Line 34"/>
          <p:cNvSpPr>
            <a:spLocks noChangeShapeType="1"/>
          </p:cNvSpPr>
          <p:nvPr/>
        </p:nvSpPr>
        <p:spPr bwMode="auto">
          <a:xfrm>
            <a:off x="5788025" y="2387600"/>
            <a:ext cx="511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37924" name="Rectangle 36"/>
          <p:cNvSpPr>
            <a:spLocks noChangeArrowheads="1"/>
          </p:cNvSpPr>
          <p:nvPr/>
        </p:nvSpPr>
        <p:spPr bwMode="auto">
          <a:xfrm>
            <a:off x="6515100" y="4102100"/>
            <a:ext cx="571500" cy="825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37925" name="Text Box 37"/>
          <p:cNvSpPr txBox="1">
            <a:spLocks noChangeArrowheads="1"/>
          </p:cNvSpPr>
          <p:nvPr/>
        </p:nvSpPr>
        <p:spPr bwMode="auto">
          <a:xfrm>
            <a:off x="6564313" y="4084638"/>
            <a:ext cx="4175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Var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"c"</a:t>
            </a:r>
          </a:p>
          <a:p>
            <a:pPr>
              <a:spcBef>
                <a:spcPct val="0"/>
              </a:spcBef>
              <a:buFontTx/>
              <a:buNone/>
            </a:pPr>
            <a:endParaRPr lang="de-AT" altLang="en-US" sz="12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...</a:t>
            </a:r>
          </a:p>
        </p:txBody>
      </p:sp>
      <p:sp>
        <p:nvSpPr>
          <p:cNvPr id="37926" name="Rectangle 38"/>
          <p:cNvSpPr>
            <a:spLocks noChangeArrowheads="1"/>
          </p:cNvSpPr>
          <p:nvPr/>
        </p:nvSpPr>
        <p:spPr bwMode="auto">
          <a:xfrm>
            <a:off x="7315200" y="4102100"/>
            <a:ext cx="571500" cy="8255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37927" name="Text Box 39"/>
          <p:cNvSpPr txBox="1">
            <a:spLocks noChangeArrowheads="1"/>
          </p:cNvSpPr>
          <p:nvPr/>
        </p:nvSpPr>
        <p:spPr bwMode="auto">
          <a:xfrm>
            <a:off x="7364413" y="4084638"/>
            <a:ext cx="4175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Var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"d"</a:t>
            </a:r>
          </a:p>
          <a:p>
            <a:pPr>
              <a:spcBef>
                <a:spcPct val="0"/>
              </a:spcBef>
              <a:buFontTx/>
              <a:buNone/>
            </a:pPr>
            <a:endParaRPr lang="de-AT" altLang="en-US" sz="12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...</a:t>
            </a:r>
          </a:p>
        </p:txBody>
      </p:sp>
      <p:sp>
        <p:nvSpPr>
          <p:cNvPr id="37928" name="Line 40"/>
          <p:cNvSpPr>
            <a:spLocks noChangeShapeType="1"/>
          </p:cNvSpPr>
          <p:nvPr/>
        </p:nvSpPr>
        <p:spPr bwMode="auto">
          <a:xfrm>
            <a:off x="6172200" y="4203700"/>
            <a:ext cx="342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37929" name="Line 41"/>
          <p:cNvSpPr>
            <a:spLocks noChangeShapeType="1"/>
          </p:cNvSpPr>
          <p:nvPr/>
        </p:nvSpPr>
        <p:spPr bwMode="auto">
          <a:xfrm>
            <a:off x="6972300" y="4203700"/>
            <a:ext cx="342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37930" name="AutoShape 43"/>
          <p:cNvSpPr>
            <a:spLocks noChangeArrowheads="1"/>
          </p:cNvSpPr>
          <p:nvPr/>
        </p:nvSpPr>
        <p:spPr bwMode="auto">
          <a:xfrm>
            <a:off x="5765800" y="5054600"/>
            <a:ext cx="520700" cy="914400"/>
          </a:xfrm>
          <a:prstGeom prst="roundRect">
            <a:avLst>
              <a:gd name="adj" fmla="val 19208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37931" name="Text Box 44"/>
          <p:cNvSpPr txBox="1">
            <a:spLocks noChangeArrowheads="1"/>
          </p:cNvSpPr>
          <p:nvPr/>
        </p:nvSpPr>
        <p:spPr bwMode="auto">
          <a:xfrm>
            <a:off x="5764213" y="5100638"/>
            <a:ext cx="3508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Int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-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-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37932" name="Line 45"/>
          <p:cNvSpPr>
            <a:spLocks noChangeShapeType="1"/>
          </p:cNvSpPr>
          <p:nvPr/>
        </p:nvSpPr>
        <p:spPr bwMode="auto">
          <a:xfrm>
            <a:off x="4559300" y="45847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37933" name="Line 46"/>
          <p:cNvSpPr>
            <a:spLocks noChangeShapeType="1"/>
          </p:cNvSpPr>
          <p:nvPr/>
        </p:nvSpPr>
        <p:spPr bwMode="auto">
          <a:xfrm>
            <a:off x="4711700" y="45847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37934" name="Line 47"/>
          <p:cNvSpPr>
            <a:spLocks noChangeShapeType="1"/>
          </p:cNvSpPr>
          <p:nvPr/>
        </p:nvSpPr>
        <p:spPr bwMode="auto">
          <a:xfrm>
            <a:off x="5372100" y="45847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37935" name="Line 48"/>
          <p:cNvSpPr>
            <a:spLocks noChangeShapeType="1"/>
          </p:cNvSpPr>
          <p:nvPr/>
        </p:nvSpPr>
        <p:spPr bwMode="auto">
          <a:xfrm>
            <a:off x="5524500" y="45847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37936" name="Line 49"/>
          <p:cNvSpPr>
            <a:spLocks noChangeShapeType="1"/>
          </p:cNvSpPr>
          <p:nvPr/>
        </p:nvSpPr>
        <p:spPr bwMode="auto">
          <a:xfrm>
            <a:off x="4711700" y="5207000"/>
            <a:ext cx="1054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37937" name="Line 50"/>
          <p:cNvSpPr>
            <a:spLocks noChangeShapeType="1"/>
          </p:cNvSpPr>
          <p:nvPr/>
        </p:nvSpPr>
        <p:spPr bwMode="auto">
          <a:xfrm>
            <a:off x="7010400" y="45847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37938" name="Line 51"/>
          <p:cNvSpPr>
            <a:spLocks noChangeShapeType="1"/>
          </p:cNvSpPr>
          <p:nvPr/>
        </p:nvSpPr>
        <p:spPr bwMode="auto">
          <a:xfrm>
            <a:off x="7162800" y="45847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37939" name="Line 52"/>
          <p:cNvSpPr>
            <a:spLocks noChangeShapeType="1"/>
          </p:cNvSpPr>
          <p:nvPr/>
        </p:nvSpPr>
        <p:spPr bwMode="auto">
          <a:xfrm>
            <a:off x="7823200" y="4584700"/>
            <a:ext cx="152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37940" name="Line 53"/>
          <p:cNvSpPr>
            <a:spLocks noChangeShapeType="1"/>
          </p:cNvSpPr>
          <p:nvPr/>
        </p:nvSpPr>
        <p:spPr bwMode="auto">
          <a:xfrm>
            <a:off x="7975600" y="45847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37941" name="Line 54"/>
          <p:cNvSpPr>
            <a:spLocks noChangeShapeType="1"/>
          </p:cNvSpPr>
          <p:nvPr/>
        </p:nvSpPr>
        <p:spPr bwMode="auto">
          <a:xfrm flipH="1">
            <a:off x="6286500" y="5194300"/>
            <a:ext cx="168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37942" name="Line 56"/>
          <p:cNvSpPr>
            <a:spLocks noChangeShapeType="1"/>
          </p:cNvSpPr>
          <p:nvPr/>
        </p:nvSpPr>
        <p:spPr bwMode="auto">
          <a:xfrm flipH="1">
            <a:off x="6010275" y="3295650"/>
            <a:ext cx="952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37943" name="Line 57"/>
          <p:cNvSpPr>
            <a:spLocks noChangeShapeType="1"/>
          </p:cNvSpPr>
          <p:nvPr/>
        </p:nvSpPr>
        <p:spPr bwMode="auto">
          <a:xfrm flipH="1">
            <a:off x="4019550" y="3295650"/>
            <a:ext cx="1885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37944" name="Line 58"/>
          <p:cNvSpPr>
            <a:spLocks noChangeShapeType="1"/>
          </p:cNvSpPr>
          <p:nvPr/>
        </p:nvSpPr>
        <p:spPr bwMode="auto">
          <a:xfrm flipH="1">
            <a:off x="3838575" y="3295650"/>
            <a:ext cx="180975" cy="180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37945" name="Line 59"/>
          <p:cNvSpPr>
            <a:spLocks noChangeShapeType="1"/>
          </p:cNvSpPr>
          <p:nvPr/>
        </p:nvSpPr>
        <p:spPr bwMode="auto">
          <a:xfrm>
            <a:off x="6873875" y="2387600"/>
            <a:ext cx="377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de-AT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96B36E-565F-44A0-8BDC-BB28AA76B17E}" type="slidenum">
              <a:rPr lang="de-DE" altLang="en-US" sz="1400" smtClean="0"/>
              <a:pPr>
                <a:spcBef>
                  <a:spcPct val="0"/>
                </a:spcBef>
                <a:buFontTx/>
                <a:buNone/>
              </a:pPr>
              <a:t>36</a:t>
            </a:fld>
            <a:endParaRPr lang="de-DE" altLang="en-US" sz="1400" smtClean="0"/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sz="2800" smtClean="0"/>
              <a:t>Methoden zur Prüfung der Typkompatibilität</a:t>
            </a:r>
          </a:p>
        </p:txBody>
      </p:sp>
      <p:sp>
        <p:nvSpPr>
          <p:cNvPr id="38916" name="Text Box 3"/>
          <p:cNvSpPr txBox="1">
            <a:spLocks noChangeArrowheads="1"/>
          </p:cNvSpPr>
          <p:nvPr/>
        </p:nvSpPr>
        <p:spPr bwMode="auto">
          <a:xfrm>
            <a:off x="709613" y="1319213"/>
            <a:ext cx="180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de-AT" altLang="en-US" sz="1600"/>
          </a:p>
        </p:txBody>
      </p:sp>
      <p:sp>
        <p:nvSpPr>
          <p:cNvPr id="38917" name="Text Box 4"/>
          <p:cNvSpPr txBox="1">
            <a:spLocks noChangeArrowheads="1"/>
          </p:cNvSpPr>
          <p:nvPr/>
        </p:nvSpPr>
        <p:spPr bwMode="auto">
          <a:xfrm>
            <a:off x="747713" y="1168400"/>
            <a:ext cx="7564437" cy="553402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190500" algn="l"/>
                <a:tab pos="381000" algn="l"/>
                <a:tab pos="571500" algn="l"/>
                <a:tab pos="76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190500" algn="l"/>
                <a:tab pos="381000" algn="l"/>
                <a:tab pos="571500" algn="l"/>
                <a:tab pos="7620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90500" algn="l"/>
                <a:tab pos="381000" algn="l"/>
                <a:tab pos="571500" algn="l"/>
                <a:tab pos="7620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90500" algn="l"/>
                <a:tab pos="381000" algn="l"/>
                <a:tab pos="571500" algn="l"/>
                <a:tab pos="762000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90500" algn="l"/>
                <a:tab pos="381000" algn="l"/>
                <a:tab pos="571500" algn="l"/>
                <a:tab pos="762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0500" algn="l"/>
                <a:tab pos="381000" algn="l"/>
                <a:tab pos="571500" algn="l"/>
                <a:tab pos="762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0500" algn="l"/>
                <a:tab pos="381000" algn="l"/>
                <a:tab pos="571500" algn="l"/>
                <a:tab pos="762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0500" algn="l"/>
                <a:tab pos="381000" algn="l"/>
                <a:tab pos="571500" algn="l"/>
                <a:tab pos="762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0500" algn="l"/>
                <a:tab pos="381000" algn="l"/>
                <a:tab pos="571500" algn="l"/>
                <a:tab pos="762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class Struct 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	...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	public boolean </a:t>
            </a:r>
            <a:r>
              <a:rPr lang="de-AT" altLang="en-US" sz="1400" b="1">
                <a:solidFill>
                  <a:srgbClr val="FF0000"/>
                </a:solidFill>
                <a:latin typeface="Arial" panose="020B0604020202020204" pitchFamily="34" charset="0"/>
              </a:rPr>
              <a:t>isRefType</a:t>
            </a:r>
            <a:r>
              <a:rPr lang="de-AT" altLang="en-US" sz="1400">
                <a:latin typeface="Arial" panose="020B0604020202020204" pitchFamily="34" charset="0"/>
              </a:rPr>
              <a:t>() 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		return kind == Class || kind == Arr;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	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de-AT" altLang="en-US" sz="140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3000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	// </a:t>
            </a:r>
            <a:r>
              <a:rPr lang="de-AT" altLang="en-US" sz="1400" i="1">
                <a:latin typeface="Arial" panose="020B0604020202020204" pitchFamily="34" charset="0"/>
              </a:rPr>
              <a:t>prüft, ob zwei Typen gleich sind (bei Arrays Strukturäquivalenz, sonst Namensäquivalenz)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	public boolean </a:t>
            </a:r>
            <a:r>
              <a:rPr lang="de-AT" altLang="en-US" sz="1400" b="1">
                <a:solidFill>
                  <a:srgbClr val="FF0000"/>
                </a:solidFill>
                <a:latin typeface="Arial" panose="020B0604020202020204" pitchFamily="34" charset="0"/>
              </a:rPr>
              <a:t>equals</a:t>
            </a:r>
            <a:r>
              <a:rPr lang="de-AT" altLang="en-US" sz="1400" b="1">
                <a:latin typeface="Arial" panose="020B0604020202020204" pitchFamily="34" charset="0"/>
              </a:rPr>
              <a:t> </a:t>
            </a:r>
            <a:r>
              <a:rPr lang="de-AT" altLang="en-US" sz="1400">
                <a:latin typeface="Arial" panose="020B0604020202020204" pitchFamily="34" charset="0"/>
              </a:rPr>
              <a:t>(Struct other) 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		if (this.kind == Arr)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			return other.kind == Arr &amp;&amp; other.elemType == this.elemType;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		else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			return other == this;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	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de-AT" altLang="en-US" sz="140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	// </a:t>
            </a:r>
            <a:r>
              <a:rPr lang="de-AT" altLang="en-US" sz="1400" i="1">
                <a:latin typeface="Arial" panose="020B0604020202020204" pitchFamily="34" charset="0"/>
              </a:rPr>
              <a:t>prüft, ob this an dest zuweisbar ist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	public boolean </a:t>
            </a:r>
            <a:r>
              <a:rPr lang="de-AT" altLang="en-US" sz="1400" b="1">
                <a:solidFill>
                  <a:srgbClr val="FF0000"/>
                </a:solidFill>
                <a:latin typeface="Arial" panose="020B0604020202020204" pitchFamily="34" charset="0"/>
              </a:rPr>
              <a:t>assignableTo</a:t>
            </a:r>
            <a:r>
              <a:rPr lang="de-AT" altLang="en-US" sz="1400">
                <a:latin typeface="Arial" panose="020B0604020202020204" pitchFamily="34" charset="0"/>
              </a:rPr>
              <a:t> (Struct dest) 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		return this.equals(dest)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			||	this == Tab.nullType &amp;&amp; dest.isRefType()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			||	this.kind == Arr &amp;&amp; dest.kind == Arr &amp;&amp; dest.elemType == Tab.noType;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	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endParaRPr lang="de-AT" altLang="en-US" sz="1400">
              <a:latin typeface="Arial" panose="020B0604020202020204" pitchFamily="34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	// </a:t>
            </a:r>
            <a:r>
              <a:rPr lang="de-AT" altLang="en-US" sz="1400" i="1">
                <a:latin typeface="Arial" panose="020B0604020202020204" pitchFamily="34" charset="0"/>
              </a:rPr>
              <a:t>prüft, ob zwei Typen kompatibel sind (z.B. in Vergleichen)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	public boolean </a:t>
            </a:r>
            <a:r>
              <a:rPr lang="de-AT" altLang="en-US" sz="1400" b="1">
                <a:solidFill>
                  <a:srgbClr val="FF0000"/>
                </a:solidFill>
                <a:latin typeface="Arial" panose="020B0604020202020204" pitchFamily="34" charset="0"/>
              </a:rPr>
              <a:t>compatibleWith</a:t>
            </a:r>
            <a:r>
              <a:rPr lang="de-AT" altLang="en-US" sz="1400">
                <a:latin typeface="Arial" panose="020B0604020202020204" pitchFamily="34" charset="0"/>
              </a:rPr>
              <a:t> (Struct other) {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		return this.equals(other)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			||	this == Tab.nullType &amp;&amp; other.isRefType()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			||	other == Tab.nullType &amp;&amp; this.isRefType();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	}</a:t>
            </a:r>
          </a:p>
          <a:p>
            <a:pPr>
              <a:lnSpc>
                <a:spcPct val="90000"/>
              </a:lnSpc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38918" name="AutoShape 5"/>
          <p:cNvSpPr>
            <a:spLocks/>
          </p:cNvSpPr>
          <p:nvPr/>
        </p:nvSpPr>
        <p:spPr bwMode="auto">
          <a:xfrm rot="5400000">
            <a:off x="5899150" y="3736975"/>
            <a:ext cx="101600" cy="2527300"/>
          </a:xfrm>
          <a:prstGeom prst="rightBrace">
            <a:avLst>
              <a:gd name="adj1" fmla="val 20729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38919" name="Text Box 6"/>
          <p:cNvSpPr txBox="1">
            <a:spLocks noChangeArrowheads="1"/>
          </p:cNvSpPr>
          <p:nvPr/>
        </p:nvSpPr>
        <p:spPr bwMode="auto">
          <a:xfrm>
            <a:off x="4452938" y="4970463"/>
            <a:ext cx="33099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600"/>
              <a:t>nötig wegen Standardfunktion len(arr)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702EDF-CB21-427B-9E6F-1BE45AC0DA57}" type="slidenum">
              <a:rPr lang="de-DE" altLang="en-US" sz="1400" smtClean="0"/>
              <a:pPr>
                <a:spcBef>
                  <a:spcPct val="0"/>
                </a:spcBef>
                <a:buFontTx/>
                <a:buNone/>
              </a:pPr>
              <a:t>37</a:t>
            </a:fld>
            <a:endParaRPr lang="de-DE" altLang="en-US" sz="1400" smtClean="0"/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sz="2400" smtClean="0"/>
              <a:t>Lösen von LL(1)-Konflikten mittels Symbolliste</a:t>
            </a:r>
          </a:p>
        </p:txBody>
      </p:sp>
      <p:sp>
        <p:nvSpPr>
          <p:cNvPr id="39940" name="Text Box 3"/>
          <p:cNvSpPr txBox="1">
            <a:spLocks noChangeArrowheads="1"/>
          </p:cNvSpPr>
          <p:nvPr/>
        </p:nvSpPr>
        <p:spPr bwMode="auto">
          <a:xfrm>
            <a:off x="798513" y="1306513"/>
            <a:ext cx="26590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600" i="1"/>
              <a:t>Methodensyntax in MicroJava</a:t>
            </a:r>
          </a:p>
        </p:txBody>
      </p:sp>
      <p:sp>
        <p:nvSpPr>
          <p:cNvPr id="39941" name="Text Box 4"/>
          <p:cNvSpPr txBox="1">
            <a:spLocks noChangeArrowheads="1"/>
          </p:cNvSpPr>
          <p:nvPr/>
        </p:nvSpPr>
        <p:spPr bwMode="auto">
          <a:xfrm>
            <a:off x="1052513" y="1776413"/>
            <a:ext cx="982662" cy="9429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190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1905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905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90500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905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05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05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05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05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void </a:t>
            </a:r>
            <a:r>
              <a:rPr lang="de-AT" altLang="en-US" sz="1400" b="1">
                <a:latin typeface="Arial" panose="020B0604020202020204" pitchFamily="34" charset="0"/>
              </a:rPr>
              <a:t>foo</a:t>
            </a:r>
            <a:r>
              <a:rPr lang="de-AT" altLang="en-US" sz="1400">
                <a:latin typeface="Arial" panose="020B0604020202020204" pitchFamily="34" charset="0"/>
              </a:rPr>
              <a:t>()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	int a;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{ a = 0; ...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}</a:t>
            </a:r>
          </a:p>
        </p:txBody>
      </p:sp>
      <p:grpSp>
        <p:nvGrpSpPr>
          <p:cNvPr id="2" name="Group 1"/>
          <p:cNvGrpSpPr>
            <a:grpSpLocks/>
          </p:cNvGrpSpPr>
          <p:nvPr/>
        </p:nvGrpSpPr>
        <p:grpSpPr bwMode="auto">
          <a:xfrm>
            <a:off x="3846513" y="1306513"/>
            <a:ext cx="2036762" cy="1412875"/>
            <a:chOff x="3846513" y="1306513"/>
            <a:chExt cx="2036762" cy="1412875"/>
          </a:xfrm>
        </p:grpSpPr>
        <p:sp>
          <p:nvSpPr>
            <p:cNvPr id="39950" name="Text Box 5"/>
            <p:cNvSpPr txBox="1">
              <a:spLocks noChangeArrowheads="1"/>
            </p:cNvSpPr>
            <p:nvPr/>
          </p:nvSpPr>
          <p:spPr bwMode="auto">
            <a:xfrm>
              <a:off x="3846513" y="1306513"/>
              <a:ext cx="2036762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600" i="1"/>
                <a:t>Besser wäre eigentlich</a:t>
              </a:r>
            </a:p>
          </p:txBody>
        </p:sp>
        <p:sp>
          <p:nvSpPr>
            <p:cNvPr id="39951" name="Text Box 6"/>
            <p:cNvSpPr txBox="1">
              <a:spLocks noChangeArrowheads="1"/>
            </p:cNvSpPr>
            <p:nvPr/>
          </p:nvSpPr>
          <p:spPr bwMode="auto">
            <a:xfrm>
              <a:off x="4100513" y="1776413"/>
              <a:ext cx="1065212" cy="942975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190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1905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1905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190500" algn="l"/>
                </a:tabLs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190500" algn="l"/>
                </a:tabLs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90500" algn="l"/>
                </a:tabLs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90500" algn="l"/>
                </a:tabLs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90500" algn="l"/>
                </a:tabLs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90500" algn="l"/>
                </a:tabLs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400">
                  <a:latin typeface="Arial" panose="020B0604020202020204" pitchFamily="34" charset="0"/>
                </a:rPr>
                <a:t>void </a:t>
              </a:r>
              <a:r>
                <a:rPr lang="de-AT" altLang="en-US" sz="1400" b="1">
                  <a:latin typeface="Arial" panose="020B0604020202020204" pitchFamily="34" charset="0"/>
                </a:rPr>
                <a:t>foo</a:t>
              </a:r>
              <a:r>
                <a:rPr lang="de-AT" altLang="en-US" sz="1400">
                  <a:latin typeface="Arial" panose="020B0604020202020204" pitchFamily="34" charset="0"/>
                </a:rPr>
                <a:t>() {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400">
                  <a:latin typeface="Arial" panose="020B0604020202020204" pitchFamily="34" charset="0"/>
                </a:rPr>
                <a:t>	int a;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400">
                  <a:latin typeface="Arial" panose="020B0604020202020204" pitchFamily="34" charset="0"/>
                </a:rPr>
                <a:t>	a = 0; ...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400">
                  <a:latin typeface="Arial" panose="020B0604020202020204" pitchFamily="34" charset="0"/>
                </a:rPr>
                <a:t>}</a:t>
              </a:r>
            </a:p>
          </p:txBody>
        </p:sp>
      </p:grpSp>
      <p:grpSp>
        <p:nvGrpSpPr>
          <p:cNvPr id="3" name="Group 2"/>
          <p:cNvGrpSpPr>
            <a:grpSpLocks/>
          </p:cNvGrpSpPr>
          <p:nvPr/>
        </p:nvGrpSpPr>
        <p:grpSpPr bwMode="auto">
          <a:xfrm>
            <a:off x="3846513" y="2944813"/>
            <a:ext cx="4595812" cy="2206625"/>
            <a:chOff x="3846513" y="2944813"/>
            <a:chExt cx="4595812" cy="2206625"/>
          </a:xfrm>
        </p:grpSpPr>
        <p:sp>
          <p:nvSpPr>
            <p:cNvPr id="39945" name="Text Box 7"/>
            <p:cNvSpPr txBox="1">
              <a:spLocks noChangeArrowheads="1"/>
            </p:cNvSpPr>
            <p:nvPr/>
          </p:nvSpPr>
          <p:spPr bwMode="auto">
            <a:xfrm>
              <a:off x="3846513" y="2944813"/>
              <a:ext cx="3279775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600" i="1"/>
                <a:t>Das ergäbe aber einen LL(1)-Konflikt</a:t>
              </a:r>
            </a:p>
          </p:txBody>
        </p:sp>
        <p:sp>
          <p:nvSpPr>
            <p:cNvPr id="39946" name="Text Box 8"/>
            <p:cNvSpPr txBox="1">
              <a:spLocks noChangeArrowheads="1"/>
            </p:cNvSpPr>
            <p:nvPr/>
          </p:nvSpPr>
          <p:spPr bwMode="auto">
            <a:xfrm>
              <a:off x="4100513" y="3783013"/>
              <a:ext cx="3643312" cy="1368425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952500" algn="l"/>
                  <a:tab pos="11430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952500" algn="l"/>
                  <a:tab pos="11430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952500" algn="l"/>
                  <a:tab pos="11430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952500" algn="l"/>
                  <a:tab pos="1143000" algn="l"/>
                </a:tabLs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952500" algn="l"/>
                  <a:tab pos="1143000" algn="l"/>
                </a:tabLs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52500" algn="l"/>
                  <a:tab pos="1143000" algn="l"/>
                </a:tabLs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52500" algn="l"/>
                  <a:tab pos="1143000" algn="l"/>
                </a:tabLs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52500" algn="l"/>
                  <a:tab pos="1143000" algn="l"/>
                </a:tabLs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952500" algn="l"/>
                  <a:tab pos="1143000" algn="l"/>
                </a:tabLs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400">
                  <a:latin typeface="Arial" panose="020B0604020202020204" pitchFamily="34" charset="0"/>
                </a:rPr>
                <a:t>Block 	=	"{" { VarDecl | Statement } "}".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400">
                  <a:latin typeface="Arial" panose="020B0604020202020204" pitchFamily="34" charset="0"/>
                </a:rPr>
                <a:t>VarDecl 	=	Type ident {"," ident}.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400">
                  <a:latin typeface="Arial" panose="020B0604020202020204" pitchFamily="34" charset="0"/>
                </a:rPr>
                <a:t>Type 	=	ident ["[" "]"].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400">
                  <a:latin typeface="Arial" panose="020B0604020202020204" pitchFamily="34" charset="0"/>
                </a:rPr>
                <a:t>Statement	=	Designator "=" Expr ";"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400">
                  <a:latin typeface="Arial" panose="020B0604020202020204" pitchFamily="34" charset="0"/>
                </a:rPr>
                <a:t>	|	... .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400">
                  <a:latin typeface="Arial" panose="020B0604020202020204" pitchFamily="34" charset="0"/>
                </a:rPr>
                <a:t>Designator	=	ident {"." ident | "[" Expr "]"}.</a:t>
              </a:r>
            </a:p>
          </p:txBody>
        </p:sp>
        <p:sp>
          <p:nvSpPr>
            <p:cNvPr id="39947" name="AutoShape 11"/>
            <p:cNvSpPr>
              <a:spLocks noChangeArrowheads="1"/>
            </p:cNvSpPr>
            <p:nvPr/>
          </p:nvSpPr>
          <p:spPr bwMode="auto">
            <a:xfrm>
              <a:off x="5638800" y="3771901"/>
              <a:ext cx="1663700" cy="292100"/>
            </a:xfrm>
            <a:prstGeom prst="roundRect">
              <a:avLst>
                <a:gd name="adj" fmla="val 50000"/>
              </a:avLst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39948" name="Text Box 12"/>
            <p:cNvSpPr txBox="1">
              <a:spLocks noChangeArrowheads="1"/>
            </p:cNvSpPr>
            <p:nvPr/>
          </p:nvSpPr>
          <p:spPr bwMode="auto">
            <a:xfrm>
              <a:off x="4672013" y="3346451"/>
              <a:ext cx="3770312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600"/>
                <a:t>First(</a:t>
              </a:r>
              <a:r>
                <a:rPr lang="de-AT" altLang="en-US" sz="1600" i="1"/>
                <a:t>VarDecl</a:t>
              </a:r>
              <a:r>
                <a:rPr lang="de-AT" altLang="en-US" sz="1600"/>
                <a:t>) </a:t>
              </a:r>
              <a:r>
                <a:rPr lang="de-AT" altLang="en-US" sz="1600">
                  <a:sym typeface="Symbol" panose="05050102010706020507" pitchFamily="18" charset="2"/>
                </a:rPr>
                <a:t></a:t>
              </a:r>
              <a:r>
                <a:rPr lang="de-AT" altLang="en-US" sz="1600"/>
                <a:t> First(</a:t>
              </a:r>
              <a:r>
                <a:rPr lang="de-AT" altLang="en-US" sz="1600" i="1"/>
                <a:t>Statement</a:t>
              </a:r>
              <a:r>
                <a:rPr lang="de-AT" altLang="en-US" sz="1600"/>
                <a:t>) = {</a:t>
              </a:r>
              <a:r>
                <a:rPr lang="de-AT" altLang="en-US" sz="1600" i="1"/>
                <a:t>ident</a:t>
              </a:r>
              <a:r>
                <a:rPr lang="de-AT" altLang="en-US" sz="1600"/>
                <a:t>}</a:t>
              </a:r>
            </a:p>
          </p:txBody>
        </p:sp>
        <p:sp>
          <p:nvSpPr>
            <p:cNvPr id="39949" name="Line 13"/>
            <p:cNvSpPr>
              <a:spLocks noChangeShapeType="1"/>
            </p:cNvSpPr>
            <p:nvPr/>
          </p:nvSpPr>
          <p:spPr bwMode="auto">
            <a:xfrm flipV="1">
              <a:off x="6286500" y="3606801"/>
              <a:ext cx="165100" cy="16510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de-AT"/>
            </a:p>
          </p:txBody>
        </p:sp>
      </p:grpSp>
      <p:sp>
        <p:nvSpPr>
          <p:cNvPr id="330767" name="Text Box 15"/>
          <p:cNvSpPr txBox="1">
            <a:spLocks noChangeArrowheads="1"/>
          </p:cNvSpPr>
          <p:nvPr/>
        </p:nvSpPr>
        <p:spPr bwMode="auto">
          <a:xfrm>
            <a:off x="4014788" y="5424488"/>
            <a:ext cx="3502025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600"/>
              <a:t>Syntaktische Auflösung dieses Konflikts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600"/>
              <a:t>wäre sehr umständlich.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6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BEC61B-6B76-4185-8007-08979BF254CA}" type="slidenum">
              <a:rPr lang="de-DE" altLang="en-US" sz="1400" smtClean="0"/>
              <a:pPr>
                <a:spcBef>
                  <a:spcPct val="0"/>
                </a:spcBef>
                <a:buFontTx/>
                <a:buNone/>
              </a:pPr>
              <a:t>38</a:t>
            </a:fld>
            <a:endParaRPr lang="de-DE" altLang="en-US" sz="1400" smtClean="0"/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sz="2400" smtClean="0"/>
              <a:t>Lösen des Konflikts mit semantischer Information</a:t>
            </a:r>
          </a:p>
        </p:txBody>
      </p:sp>
      <p:sp>
        <p:nvSpPr>
          <p:cNvPr id="40964" name="Text Box 3"/>
          <p:cNvSpPr txBox="1">
            <a:spLocks noChangeArrowheads="1"/>
          </p:cNvSpPr>
          <p:nvPr/>
        </p:nvSpPr>
        <p:spPr bwMode="auto">
          <a:xfrm>
            <a:off x="785813" y="1558925"/>
            <a:ext cx="4075112" cy="26797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190500" algn="l"/>
                <a:tab pos="381000" algn="l"/>
                <a:tab pos="571500" algn="l"/>
                <a:tab pos="76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190500" algn="l"/>
                <a:tab pos="381000" algn="l"/>
                <a:tab pos="571500" algn="l"/>
                <a:tab pos="7620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90500" algn="l"/>
                <a:tab pos="381000" algn="l"/>
                <a:tab pos="571500" algn="l"/>
                <a:tab pos="7620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90500" algn="l"/>
                <a:tab pos="381000" algn="l"/>
                <a:tab pos="571500" algn="l"/>
                <a:tab pos="762000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90500" algn="l"/>
                <a:tab pos="381000" algn="l"/>
                <a:tab pos="571500" algn="l"/>
                <a:tab pos="762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0500" algn="l"/>
                <a:tab pos="381000" algn="l"/>
                <a:tab pos="571500" algn="l"/>
                <a:tab pos="762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0500" algn="l"/>
                <a:tab pos="381000" algn="l"/>
                <a:tab pos="571500" algn="l"/>
                <a:tab pos="762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0500" algn="l"/>
                <a:tab pos="381000" algn="l"/>
                <a:tab pos="571500" algn="l"/>
                <a:tab pos="762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0500" algn="l"/>
                <a:tab pos="381000" algn="l"/>
                <a:tab pos="571500" algn="l"/>
                <a:tab pos="762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private static void </a:t>
            </a:r>
            <a:r>
              <a:rPr lang="de-AT" altLang="en-US" sz="1400" b="1">
                <a:latin typeface="Arial" panose="020B0604020202020204" pitchFamily="34" charset="0"/>
              </a:rPr>
              <a:t>Block</a:t>
            </a:r>
            <a:r>
              <a:rPr lang="de-AT" altLang="en-US" sz="1400">
                <a:latin typeface="Arial" panose="020B0604020202020204" pitchFamily="34" charset="0"/>
              </a:rPr>
              <a:t>()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	check(lbrace);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	for (;;)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		if (</a:t>
            </a:r>
            <a:r>
              <a:rPr lang="de-AT" altLang="en-US" sz="1400">
                <a:solidFill>
                  <a:srgbClr val="FF0000"/>
                </a:solidFill>
                <a:latin typeface="Arial" panose="020B0604020202020204" pitchFamily="34" charset="0"/>
              </a:rPr>
              <a:t>nextTokenIsType()</a:t>
            </a:r>
            <a:r>
              <a:rPr lang="de-AT" altLang="en-US" sz="1400">
                <a:latin typeface="Arial" panose="020B0604020202020204" pitchFamily="34" charset="0"/>
              </a:rPr>
              <a:t>) VarDecl();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		else if (sym </a:t>
            </a:r>
            <a:r>
              <a:rPr lang="de-AT" altLang="en-US" sz="1400"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de-AT" altLang="en-US" sz="1400">
                <a:latin typeface="Arial" panose="020B0604020202020204" pitchFamily="34" charset="0"/>
              </a:rPr>
              <a:t> First(Statement)) Statement();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		else if (sym </a:t>
            </a:r>
            <a:r>
              <a:rPr lang="de-AT" altLang="en-US" sz="1400"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de-AT" altLang="en-US" sz="1400">
                <a:latin typeface="Arial" panose="020B0604020202020204" pitchFamily="34" charset="0"/>
              </a:rPr>
              <a:t> {rbrace, eof}) break;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		else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			error("..."); ... </a:t>
            </a:r>
            <a:r>
              <a:rPr lang="de-AT" altLang="en-US" sz="1400" i="1">
                <a:latin typeface="Arial" panose="020B0604020202020204" pitchFamily="34" charset="0"/>
              </a:rPr>
              <a:t>recover</a:t>
            </a:r>
            <a:r>
              <a:rPr lang="de-AT" altLang="en-US" sz="1400">
                <a:latin typeface="Arial" panose="020B0604020202020204" pitchFamily="34" charset="0"/>
              </a:rPr>
              <a:t> ...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		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	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	check(rbrace);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40965" name="Text Box 4"/>
          <p:cNvSpPr txBox="1">
            <a:spLocks noChangeArrowheads="1"/>
          </p:cNvSpPr>
          <p:nvPr/>
        </p:nvSpPr>
        <p:spPr bwMode="auto">
          <a:xfrm>
            <a:off x="785813" y="4747450"/>
            <a:ext cx="4075112" cy="1171575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190500" algn="l"/>
                <a:tab pos="381000" algn="l"/>
                <a:tab pos="571500" algn="l"/>
                <a:tab pos="76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190500" algn="l"/>
                <a:tab pos="381000" algn="l"/>
                <a:tab pos="571500" algn="l"/>
                <a:tab pos="7620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90500" algn="l"/>
                <a:tab pos="381000" algn="l"/>
                <a:tab pos="571500" algn="l"/>
                <a:tab pos="7620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90500" algn="l"/>
                <a:tab pos="381000" algn="l"/>
                <a:tab pos="571500" algn="l"/>
                <a:tab pos="762000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90500" algn="l"/>
                <a:tab pos="381000" algn="l"/>
                <a:tab pos="571500" algn="l"/>
                <a:tab pos="762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0500" algn="l"/>
                <a:tab pos="381000" algn="l"/>
                <a:tab pos="571500" algn="l"/>
                <a:tab pos="762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0500" algn="l"/>
                <a:tab pos="381000" algn="l"/>
                <a:tab pos="571500" algn="l"/>
                <a:tab pos="762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0500" algn="l"/>
                <a:tab pos="381000" algn="l"/>
                <a:tab pos="571500" algn="l"/>
                <a:tab pos="762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0500" algn="l"/>
                <a:tab pos="381000" algn="l"/>
                <a:tab pos="571500" algn="l"/>
                <a:tab pos="762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private static boolean </a:t>
            </a:r>
            <a:r>
              <a:rPr lang="de-AT" altLang="en-US" sz="1400" b="1">
                <a:latin typeface="Arial" panose="020B0604020202020204" pitchFamily="34" charset="0"/>
              </a:rPr>
              <a:t>nextTokenIsType</a:t>
            </a:r>
            <a:r>
              <a:rPr lang="de-AT" altLang="en-US" sz="1400">
                <a:latin typeface="Arial" panose="020B0604020202020204" pitchFamily="34" charset="0"/>
              </a:rPr>
              <a:t>()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	if (sym != ident) return false;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	Obj obj = Tab.find(la.val);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	return obj.kind == Obj.Type;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}</a:t>
            </a:r>
          </a:p>
        </p:txBody>
      </p:sp>
      <p:sp>
        <p:nvSpPr>
          <p:cNvPr id="40966" name="Text Box 5"/>
          <p:cNvSpPr txBox="1">
            <a:spLocks noChangeArrowheads="1"/>
          </p:cNvSpPr>
          <p:nvPr/>
        </p:nvSpPr>
        <p:spPr bwMode="auto">
          <a:xfrm>
            <a:off x="5043488" y="1558925"/>
            <a:ext cx="3211512" cy="3048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190500" algn="l"/>
                <a:tab pos="381000" algn="l"/>
                <a:tab pos="571500" algn="l"/>
                <a:tab pos="76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190500" algn="l"/>
                <a:tab pos="381000" algn="l"/>
                <a:tab pos="571500" algn="l"/>
                <a:tab pos="7620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90500" algn="l"/>
                <a:tab pos="381000" algn="l"/>
                <a:tab pos="571500" algn="l"/>
                <a:tab pos="7620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90500" algn="l"/>
                <a:tab pos="381000" algn="l"/>
                <a:tab pos="571500" algn="l"/>
                <a:tab pos="762000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90500" algn="l"/>
                <a:tab pos="381000" algn="l"/>
                <a:tab pos="571500" algn="l"/>
                <a:tab pos="762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0500" algn="l"/>
                <a:tab pos="381000" algn="l"/>
                <a:tab pos="571500" algn="l"/>
                <a:tab pos="762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0500" algn="l"/>
                <a:tab pos="381000" algn="l"/>
                <a:tab pos="571500" algn="l"/>
                <a:tab pos="762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0500" algn="l"/>
                <a:tab pos="381000" algn="l"/>
                <a:tab pos="571500" algn="l"/>
                <a:tab pos="762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0500" algn="l"/>
                <a:tab pos="381000" algn="l"/>
                <a:tab pos="571500" algn="l"/>
                <a:tab pos="762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Block = "{" { VarDecl | Statement } "}".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043488" y="2165042"/>
            <a:ext cx="364311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177800" indent="-177800">
              <a:buFont typeface="Arial" panose="020B0604020202020204" pitchFamily="34" charset="0"/>
              <a:buChar char="•"/>
            </a:pPr>
            <a:r>
              <a:rPr lang="de-AT" i="1" smtClean="0"/>
              <a:t>VarDecl</a:t>
            </a:r>
            <a:r>
              <a:rPr lang="de-AT" smtClean="0"/>
              <a:t> beginnt mit einem </a:t>
            </a:r>
            <a:r>
              <a:rPr lang="de-AT" u="sng" smtClean="0"/>
              <a:t>Typ</a:t>
            </a:r>
            <a:r>
              <a:rPr lang="de-AT" smtClean="0"/>
              <a:t>namen</a:t>
            </a:r>
          </a:p>
          <a:p>
            <a:pPr marL="177800" indent="-177800">
              <a:buFont typeface="Arial" panose="020B0604020202020204" pitchFamily="34" charset="0"/>
              <a:buChar char="•"/>
            </a:pPr>
            <a:r>
              <a:rPr lang="de-AT" i="1" smtClean="0"/>
              <a:t>Statement</a:t>
            </a:r>
            <a:r>
              <a:rPr lang="de-AT" smtClean="0"/>
              <a:t> beginnt mit einem </a:t>
            </a:r>
            <a:r>
              <a:rPr lang="de-AT" u="sng" smtClean="0"/>
              <a:t>Variablen</a:t>
            </a:r>
            <a:r>
              <a:rPr lang="de-AT" smtClean="0"/>
              <a:t>-</a:t>
            </a:r>
            <a:br>
              <a:rPr lang="de-AT" smtClean="0"/>
            </a:br>
            <a:r>
              <a:rPr lang="de-AT" smtClean="0"/>
              <a:t>oder </a:t>
            </a:r>
            <a:r>
              <a:rPr lang="de-AT" u="sng" smtClean="0"/>
              <a:t>Methoden</a:t>
            </a:r>
            <a:r>
              <a:rPr lang="de-AT" smtClean="0"/>
              <a:t>namen</a:t>
            </a:r>
            <a:endParaRPr lang="de-AT"/>
          </a:p>
        </p:txBody>
      </p:sp>
      <p:sp>
        <p:nvSpPr>
          <p:cNvPr id="3" name="TextBox 2"/>
          <p:cNvSpPr txBox="1"/>
          <p:nvPr/>
        </p:nvSpPr>
        <p:spPr>
          <a:xfrm>
            <a:off x="5043488" y="5099209"/>
            <a:ext cx="39369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AT" smtClean="0"/>
              <a:t>prüft, ob das nächste Symbol ein Typname ist</a:t>
            </a:r>
            <a:endParaRPr lang="de-A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4" grpId="0" animBg="1"/>
      <p:bldP spid="4096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A34E826-146D-4D45-BBA5-FF75A2E55853}" type="slidenum">
              <a:rPr lang="de-DE" altLang="en-US" sz="1400" smtClean="0"/>
              <a:pPr>
                <a:spcBef>
                  <a:spcPct val="0"/>
                </a:spcBef>
                <a:buFontTx/>
                <a:buNone/>
              </a:pPr>
              <a:t>39</a:t>
            </a:fld>
            <a:endParaRPr lang="de-DE" altLang="en-US" sz="1400" smtClean="0"/>
          </a:p>
        </p:txBody>
      </p:sp>
      <p:sp>
        <p:nvSpPr>
          <p:cNvPr id="41987" name="Rectangle 2"/>
          <p:cNvSpPr>
            <a:spLocks noChangeArrowheads="1"/>
          </p:cNvSpPr>
          <p:nvPr/>
        </p:nvSpPr>
        <p:spPr bwMode="auto">
          <a:xfrm>
            <a:off x="1143000" y="4241800"/>
            <a:ext cx="6731000" cy="4191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048000"/>
            <a:ext cx="6400800" cy="2209800"/>
          </a:xfrm>
        </p:spPr>
        <p:txBody>
          <a:bodyPr/>
          <a:lstStyle/>
          <a:p>
            <a:endParaRPr lang="de-DE" altLang="en-US" smtClean="0"/>
          </a:p>
          <a:p>
            <a:endParaRPr lang="de-DE" altLang="en-US" smtClean="0"/>
          </a:p>
        </p:txBody>
      </p:sp>
      <p:sp>
        <p:nvSpPr>
          <p:cNvPr id="41989" name="Text Box 4"/>
          <p:cNvSpPr txBox="1">
            <a:spLocks noChangeArrowheads="1"/>
          </p:cNvSpPr>
          <p:nvPr/>
        </p:nvSpPr>
        <p:spPr bwMode="auto">
          <a:xfrm>
            <a:off x="722313" y="1835150"/>
            <a:ext cx="2503487" cy="284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381000" algn="l"/>
                <a:tab pos="952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381000" algn="l"/>
                <a:tab pos="9525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81000" algn="l"/>
                <a:tab pos="9525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81000" algn="l"/>
                <a:tab pos="952500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81000" algn="l"/>
                <a:tab pos="9525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81000" algn="l"/>
                <a:tab pos="9525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81000" algn="l"/>
                <a:tab pos="9525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81000" algn="l"/>
                <a:tab pos="9525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81000" algn="l"/>
                <a:tab pos="9525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3200"/>
              <a:t>5.	Symbolliste</a:t>
            </a:r>
          </a:p>
          <a:p>
            <a:pPr>
              <a:spcBef>
                <a:spcPct val="40000"/>
              </a:spcBef>
              <a:buFontTx/>
              <a:buNone/>
            </a:pPr>
            <a:r>
              <a:rPr lang="de-AT" altLang="en-US">
                <a:solidFill>
                  <a:srgbClr val="FF0000"/>
                </a:solidFill>
              </a:rPr>
              <a:t>	</a:t>
            </a:r>
            <a:r>
              <a:rPr lang="de-AT" altLang="en-US"/>
              <a:t>5.1	Überblick</a:t>
            </a:r>
          </a:p>
          <a:p>
            <a:pPr>
              <a:buFontTx/>
              <a:buNone/>
            </a:pPr>
            <a:r>
              <a:rPr lang="de-AT" altLang="en-US"/>
              <a:t>	5.2	Objekte</a:t>
            </a:r>
          </a:p>
          <a:p>
            <a:pPr>
              <a:buFontTx/>
              <a:buNone/>
            </a:pPr>
            <a:r>
              <a:rPr lang="de-AT" altLang="en-US"/>
              <a:t>	5.3	Scopes</a:t>
            </a:r>
          </a:p>
          <a:p>
            <a:pPr>
              <a:buFontTx/>
              <a:buNone/>
            </a:pPr>
            <a:r>
              <a:rPr lang="de-AT" altLang="en-US"/>
              <a:t>	5.4	Typen</a:t>
            </a:r>
          </a:p>
          <a:p>
            <a:pPr>
              <a:buFontTx/>
              <a:buNone/>
            </a:pPr>
            <a:r>
              <a:rPr lang="de-AT" altLang="en-US">
                <a:solidFill>
                  <a:srgbClr val="FF0000"/>
                </a:solidFill>
              </a:rPr>
              <a:t>	5.5	Universum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5ABF4BD-65DD-4168-89CE-4C61A9DFEFA3}" type="slidenum">
              <a:rPr lang="de-DE" altLang="en-US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de-DE" altLang="en-US" sz="1400" smtClean="0"/>
          </a:p>
        </p:txBody>
      </p:sp>
      <p:sp>
        <p:nvSpPr>
          <p:cNvPr id="6147" name="Rectangle 2"/>
          <p:cNvSpPr>
            <a:spLocks noChangeArrowheads="1"/>
          </p:cNvSpPr>
          <p:nvPr/>
        </p:nvSpPr>
        <p:spPr bwMode="auto">
          <a:xfrm>
            <a:off x="3200400" y="5207000"/>
            <a:ext cx="571500" cy="55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smtClean="0"/>
              <a:t>Symbolliste als Binärbaum</a:t>
            </a:r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722313" y="1257300"/>
            <a:ext cx="1577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800" b="1"/>
              <a:t>Deklarationen</a:t>
            </a:r>
          </a:p>
        </p:txBody>
      </p:sp>
      <p:sp>
        <p:nvSpPr>
          <p:cNvPr id="6150" name="Text Box 5"/>
          <p:cNvSpPr txBox="1">
            <a:spLocks noChangeArrowheads="1"/>
          </p:cNvSpPr>
          <p:nvPr/>
        </p:nvSpPr>
        <p:spPr bwMode="auto">
          <a:xfrm>
            <a:off x="1039813" y="1738313"/>
            <a:ext cx="1347787" cy="9429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final int </a:t>
            </a:r>
            <a:r>
              <a:rPr lang="de-AT" altLang="en-US" sz="1400" b="1">
                <a:solidFill>
                  <a:srgbClr val="FF0000"/>
                </a:solidFill>
                <a:latin typeface="Arial" panose="020B0604020202020204" pitchFamily="34" charset="0"/>
              </a:rPr>
              <a:t>n</a:t>
            </a:r>
            <a:r>
              <a:rPr lang="de-AT" altLang="en-US" sz="1400">
                <a:latin typeface="Arial" panose="020B0604020202020204" pitchFamily="34" charset="0"/>
              </a:rPr>
              <a:t> = 10;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class </a:t>
            </a:r>
            <a:r>
              <a:rPr lang="de-AT" altLang="en-US" sz="1400" b="1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lang="de-AT" altLang="en-US" sz="1400">
                <a:latin typeface="Arial" panose="020B0604020202020204" pitchFamily="34" charset="0"/>
              </a:rPr>
              <a:t> { ...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int </a:t>
            </a:r>
            <a:r>
              <a:rPr lang="de-AT" altLang="en-US" sz="1400" b="1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  <a:r>
              <a:rPr lang="de-AT" altLang="en-US" sz="1400">
                <a:latin typeface="Arial" panose="020B0604020202020204" pitchFamily="34" charset="0"/>
              </a:rPr>
              <a:t>, </a:t>
            </a:r>
            <a:r>
              <a:rPr lang="de-AT" altLang="en-US" sz="1400" b="1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de-AT" altLang="en-US" sz="1400">
                <a:latin typeface="Arial" panose="020B0604020202020204" pitchFamily="34" charset="0"/>
              </a:rPr>
              <a:t>, </a:t>
            </a:r>
            <a:r>
              <a:rPr lang="de-AT" altLang="en-US" sz="1400" b="1">
                <a:solidFill>
                  <a:srgbClr val="FF0000"/>
                </a:solidFill>
                <a:latin typeface="Arial" panose="020B0604020202020204" pitchFamily="34" charset="0"/>
              </a:rPr>
              <a:t>c</a:t>
            </a:r>
            <a:r>
              <a:rPr lang="de-AT" altLang="en-US" sz="1400">
                <a:latin typeface="Arial" panose="020B0604020202020204" pitchFamily="34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void </a:t>
            </a:r>
            <a:r>
              <a:rPr lang="de-AT" altLang="en-US" sz="1400" b="1">
                <a:solidFill>
                  <a:srgbClr val="FF0000"/>
                </a:solidFill>
                <a:latin typeface="Arial" panose="020B0604020202020204" pitchFamily="34" charset="0"/>
              </a:rPr>
              <a:t>m</a:t>
            </a:r>
            <a:r>
              <a:rPr lang="de-AT" altLang="en-US" sz="1400">
                <a:latin typeface="Arial" panose="020B0604020202020204" pitchFamily="34" charset="0"/>
              </a:rPr>
              <a:t>() { ... }</a:t>
            </a:r>
          </a:p>
        </p:txBody>
      </p:sp>
      <p:sp>
        <p:nvSpPr>
          <p:cNvPr id="6151" name="Text Box 6"/>
          <p:cNvSpPr txBox="1">
            <a:spLocks noChangeArrowheads="1"/>
          </p:cNvSpPr>
          <p:nvPr/>
        </p:nvSpPr>
        <p:spPr bwMode="auto">
          <a:xfrm>
            <a:off x="722313" y="2959100"/>
            <a:ext cx="3552825" cy="37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800" b="1"/>
              <a:t>Symbolliste als binärer Suchbaum</a:t>
            </a:r>
          </a:p>
        </p:txBody>
      </p:sp>
      <p:sp>
        <p:nvSpPr>
          <p:cNvPr id="6152" name="Text Box 7"/>
          <p:cNvSpPr txBox="1">
            <a:spLocks noChangeArrowheads="1"/>
          </p:cNvSpPr>
          <p:nvPr/>
        </p:nvSpPr>
        <p:spPr bwMode="auto">
          <a:xfrm>
            <a:off x="3287713" y="5268913"/>
            <a:ext cx="325437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"n"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Con</a:t>
            </a:r>
          </a:p>
        </p:txBody>
      </p:sp>
      <p:sp>
        <p:nvSpPr>
          <p:cNvPr id="6153" name="Rectangle 29"/>
          <p:cNvSpPr>
            <a:spLocks noChangeArrowheads="1"/>
          </p:cNvSpPr>
          <p:nvPr/>
        </p:nvSpPr>
        <p:spPr bwMode="auto">
          <a:xfrm>
            <a:off x="2730500" y="3479800"/>
            <a:ext cx="571500" cy="55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6154" name="Text Box 30"/>
          <p:cNvSpPr txBox="1">
            <a:spLocks noChangeArrowheads="1"/>
          </p:cNvSpPr>
          <p:nvPr/>
        </p:nvSpPr>
        <p:spPr bwMode="auto">
          <a:xfrm>
            <a:off x="2817813" y="3541713"/>
            <a:ext cx="393700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"m"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Meth</a:t>
            </a:r>
          </a:p>
        </p:txBody>
      </p:sp>
      <p:sp>
        <p:nvSpPr>
          <p:cNvPr id="6155" name="Rectangle 31"/>
          <p:cNvSpPr>
            <a:spLocks noChangeArrowheads="1"/>
          </p:cNvSpPr>
          <p:nvPr/>
        </p:nvSpPr>
        <p:spPr bwMode="auto">
          <a:xfrm>
            <a:off x="1587500" y="4368800"/>
            <a:ext cx="571500" cy="55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6156" name="Text Box 32"/>
          <p:cNvSpPr txBox="1">
            <a:spLocks noChangeArrowheads="1"/>
          </p:cNvSpPr>
          <p:nvPr/>
        </p:nvSpPr>
        <p:spPr bwMode="auto">
          <a:xfrm>
            <a:off x="1674813" y="4430713"/>
            <a:ext cx="276225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"b"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Var</a:t>
            </a:r>
          </a:p>
        </p:txBody>
      </p:sp>
      <p:sp>
        <p:nvSpPr>
          <p:cNvPr id="6157" name="Rectangle 33"/>
          <p:cNvSpPr>
            <a:spLocks noChangeArrowheads="1"/>
          </p:cNvSpPr>
          <p:nvPr/>
        </p:nvSpPr>
        <p:spPr bwMode="auto">
          <a:xfrm>
            <a:off x="2311400" y="5207000"/>
            <a:ext cx="571500" cy="55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6158" name="Text Box 34"/>
          <p:cNvSpPr txBox="1">
            <a:spLocks noChangeArrowheads="1"/>
          </p:cNvSpPr>
          <p:nvPr/>
        </p:nvSpPr>
        <p:spPr bwMode="auto">
          <a:xfrm>
            <a:off x="2398713" y="5268913"/>
            <a:ext cx="276225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"c"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Var</a:t>
            </a:r>
          </a:p>
        </p:txBody>
      </p:sp>
      <p:sp>
        <p:nvSpPr>
          <p:cNvPr id="6159" name="Rectangle 35"/>
          <p:cNvSpPr>
            <a:spLocks noChangeArrowheads="1"/>
          </p:cNvSpPr>
          <p:nvPr/>
        </p:nvSpPr>
        <p:spPr bwMode="auto">
          <a:xfrm>
            <a:off x="838200" y="5207000"/>
            <a:ext cx="571500" cy="55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6160" name="Text Box 36"/>
          <p:cNvSpPr txBox="1">
            <a:spLocks noChangeArrowheads="1"/>
          </p:cNvSpPr>
          <p:nvPr/>
        </p:nvSpPr>
        <p:spPr bwMode="auto">
          <a:xfrm>
            <a:off x="925513" y="5268913"/>
            <a:ext cx="276225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"a"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Var</a:t>
            </a:r>
          </a:p>
        </p:txBody>
      </p:sp>
      <p:sp>
        <p:nvSpPr>
          <p:cNvPr id="6161" name="Rectangle 37"/>
          <p:cNvSpPr>
            <a:spLocks noChangeArrowheads="1"/>
          </p:cNvSpPr>
          <p:nvPr/>
        </p:nvSpPr>
        <p:spPr bwMode="auto">
          <a:xfrm>
            <a:off x="3937000" y="4368800"/>
            <a:ext cx="571500" cy="55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6162" name="Text Box 38"/>
          <p:cNvSpPr txBox="1">
            <a:spLocks noChangeArrowheads="1"/>
          </p:cNvSpPr>
          <p:nvPr/>
        </p:nvSpPr>
        <p:spPr bwMode="auto">
          <a:xfrm>
            <a:off x="4024313" y="4430713"/>
            <a:ext cx="393700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"T"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Type</a:t>
            </a:r>
          </a:p>
        </p:txBody>
      </p:sp>
      <p:sp>
        <p:nvSpPr>
          <p:cNvPr id="6163" name="Line 40"/>
          <p:cNvSpPr>
            <a:spLocks noChangeShapeType="1"/>
          </p:cNvSpPr>
          <p:nvPr/>
        </p:nvSpPr>
        <p:spPr bwMode="auto">
          <a:xfrm flipH="1">
            <a:off x="1409700" y="4927600"/>
            <a:ext cx="17780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6164" name="Line 41"/>
          <p:cNvSpPr>
            <a:spLocks noChangeShapeType="1"/>
          </p:cNvSpPr>
          <p:nvPr/>
        </p:nvSpPr>
        <p:spPr bwMode="auto">
          <a:xfrm>
            <a:off x="2159000" y="4927600"/>
            <a:ext cx="152400" cy="279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6165" name="Line 42"/>
          <p:cNvSpPr>
            <a:spLocks noChangeShapeType="1"/>
          </p:cNvSpPr>
          <p:nvPr/>
        </p:nvSpPr>
        <p:spPr bwMode="auto">
          <a:xfrm flipH="1">
            <a:off x="3759200" y="4927600"/>
            <a:ext cx="177800" cy="292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6166" name="Line 43"/>
          <p:cNvSpPr>
            <a:spLocks noChangeShapeType="1"/>
          </p:cNvSpPr>
          <p:nvPr/>
        </p:nvSpPr>
        <p:spPr bwMode="auto">
          <a:xfrm flipH="1">
            <a:off x="2146300" y="4038600"/>
            <a:ext cx="596900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6167" name="Line 44"/>
          <p:cNvSpPr>
            <a:spLocks noChangeShapeType="1"/>
          </p:cNvSpPr>
          <p:nvPr/>
        </p:nvSpPr>
        <p:spPr bwMode="auto">
          <a:xfrm>
            <a:off x="3302000" y="4038600"/>
            <a:ext cx="622300" cy="330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de-AT"/>
          </a:p>
        </p:txBody>
      </p:sp>
      <p:grpSp>
        <p:nvGrpSpPr>
          <p:cNvPr id="297016" name="Group 56"/>
          <p:cNvGrpSpPr>
            <a:grpSpLocks/>
          </p:cNvGrpSpPr>
          <p:nvPr/>
        </p:nvGrpSpPr>
        <p:grpSpPr bwMode="auto">
          <a:xfrm>
            <a:off x="4824413" y="3341688"/>
            <a:ext cx="3654425" cy="3149600"/>
            <a:chOff x="3039" y="2105"/>
            <a:chExt cx="2302" cy="1984"/>
          </a:xfrm>
        </p:grpSpPr>
        <p:sp>
          <p:nvSpPr>
            <p:cNvPr id="6169" name="Text Box 25"/>
            <p:cNvSpPr txBox="1">
              <a:spLocks noChangeArrowheads="1"/>
            </p:cNvSpPr>
            <p:nvPr/>
          </p:nvSpPr>
          <p:spPr bwMode="auto">
            <a:xfrm>
              <a:off x="3039" y="2105"/>
              <a:ext cx="2302" cy="10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190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1905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1905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190500" algn="l"/>
                </a:tabLs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190500" algn="l"/>
                </a:tabLs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90500" algn="l"/>
                </a:tabLs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90500" algn="l"/>
                </a:tabLs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90500" algn="l"/>
                </a:tabLs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90500" algn="l"/>
                </a:tabLs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600"/>
                <a:t>+	schnellere Suchzeiten</a:t>
              </a:r>
            </a:p>
            <a:p>
              <a:pPr>
                <a:lnSpc>
                  <a:spcPct val="70000"/>
                </a:lnSpc>
                <a:spcBef>
                  <a:spcPct val="0"/>
                </a:spcBef>
                <a:buFontTx/>
                <a:buNone/>
              </a:pPr>
              <a:endParaRPr lang="de-AT" altLang="en-US" sz="160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600"/>
                <a:t>- kann degenerieren, wenn nicht balanciert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600"/>
                <a:t>- mehr Speicherbedarf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600"/>
                <a:t>- Deklarationsreihenfolge geht verloren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de-AT" altLang="en-US" sz="1600"/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600"/>
                <a:t>Nur bei sehr vielen Deklarationen sinnvoll</a:t>
              </a:r>
            </a:p>
          </p:txBody>
        </p:sp>
        <p:sp>
          <p:nvSpPr>
            <p:cNvPr id="6170" name="Text Box 45"/>
            <p:cNvSpPr txBox="1">
              <a:spLocks noChangeArrowheads="1"/>
            </p:cNvSpPr>
            <p:nvPr/>
          </p:nvSpPr>
          <p:spPr bwMode="auto">
            <a:xfrm>
              <a:off x="3663" y="3283"/>
              <a:ext cx="6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400">
                  <a:latin typeface="Arial" panose="020B0604020202020204" pitchFamily="34" charset="0"/>
                </a:rPr>
                <a:t>n</a:t>
              </a:r>
            </a:p>
          </p:txBody>
        </p:sp>
        <p:sp>
          <p:nvSpPr>
            <p:cNvPr id="6171" name="Line 46"/>
            <p:cNvSpPr>
              <a:spLocks noChangeShapeType="1"/>
            </p:cNvSpPr>
            <p:nvPr/>
          </p:nvSpPr>
          <p:spPr bwMode="auto">
            <a:xfrm>
              <a:off x="3726" y="3402"/>
              <a:ext cx="72" cy="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de-AT"/>
            </a:p>
          </p:txBody>
        </p:sp>
        <p:sp>
          <p:nvSpPr>
            <p:cNvPr id="6172" name="Text Box 47"/>
            <p:cNvSpPr txBox="1">
              <a:spLocks noChangeArrowheads="1"/>
            </p:cNvSpPr>
            <p:nvPr/>
          </p:nvSpPr>
          <p:spPr bwMode="auto">
            <a:xfrm>
              <a:off x="3825" y="3457"/>
              <a:ext cx="68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400">
                  <a:latin typeface="Arial" panose="020B0604020202020204" pitchFamily="34" charset="0"/>
                </a:rPr>
                <a:t>T</a:t>
              </a:r>
            </a:p>
          </p:txBody>
        </p:sp>
        <p:sp>
          <p:nvSpPr>
            <p:cNvPr id="6173" name="Line 48"/>
            <p:cNvSpPr>
              <a:spLocks noChangeShapeType="1"/>
            </p:cNvSpPr>
            <p:nvPr/>
          </p:nvSpPr>
          <p:spPr bwMode="auto">
            <a:xfrm flipV="1">
              <a:off x="3582" y="3402"/>
              <a:ext cx="72" cy="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de-AT"/>
            </a:p>
          </p:txBody>
        </p:sp>
        <p:sp>
          <p:nvSpPr>
            <p:cNvPr id="6174" name="Text Box 49"/>
            <p:cNvSpPr txBox="1">
              <a:spLocks noChangeArrowheads="1"/>
            </p:cNvSpPr>
            <p:nvPr/>
          </p:nvSpPr>
          <p:spPr bwMode="auto">
            <a:xfrm>
              <a:off x="3525" y="3451"/>
              <a:ext cx="6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400">
                  <a:latin typeface="Arial" panose="020B0604020202020204" pitchFamily="34" charset="0"/>
                </a:rPr>
                <a:t>a</a:t>
              </a:r>
            </a:p>
          </p:txBody>
        </p:sp>
        <p:sp>
          <p:nvSpPr>
            <p:cNvPr id="6175" name="Line 50"/>
            <p:cNvSpPr>
              <a:spLocks noChangeShapeType="1"/>
            </p:cNvSpPr>
            <p:nvPr/>
          </p:nvSpPr>
          <p:spPr bwMode="auto">
            <a:xfrm>
              <a:off x="3612" y="3588"/>
              <a:ext cx="72" cy="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de-AT"/>
            </a:p>
          </p:txBody>
        </p:sp>
        <p:sp>
          <p:nvSpPr>
            <p:cNvPr id="6176" name="Text Box 51"/>
            <p:cNvSpPr txBox="1">
              <a:spLocks noChangeArrowheads="1"/>
            </p:cNvSpPr>
            <p:nvPr/>
          </p:nvSpPr>
          <p:spPr bwMode="auto">
            <a:xfrm>
              <a:off x="3699" y="3637"/>
              <a:ext cx="62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400">
                  <a:latin typeface="Arial" panose="020B0604020202020204" pitchFamily="34" charset="0"/>
                </a:rPr>
                <a:t>b</a:t>
              </a:r>
            </a:p>
          </p:txBody>
        </p:sp>
        <p:sp>
          <p:nvSpPr>
            <p:cNvPr id="6177" name="Line 52"/>
            <p:cNvSpPr>
              <a:spLocks noChangeShapeType="1"/>
            </p:cNvSpPr>
            <p:nvPr/>
          </p:nvSpPr>
          <p:spPr bwMode="auto">
            <a:xfrm>
              <a:off x="3768" y="3750"/>
              <a:ext cx="72" cy="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de-AT"/>
            </a:p>
          </p:txBody>
        </p:sp>
        <p:sp>
          <p:nvSpPr>
            <p:cNvPr id="6178" name="Text Box 53"/>
            <p:cNvSpPr txBox="1">
              <a:spLocks noChangeArrowheads="1"/>
            </p:cNvSpPr>
            <p:nvPr/>
          </p:nvSpPr>
          <p:spPr bwMode="auto">
            <a:xfrm>
              <a:off x="3855" y="3793"/>
              <a:ext cx="56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400">
                  <a:latin typeface="Arial" panose="020B0604020202020204" pitchFamily="34" charset="0"/>
                </a:rPr>
                <a:t>c</a:t>
              </a:r>
            </a:p>
          </p:txBody>
        </p:sp>
        <p:sp>
          <p:nvSpPr>
            <p:cNvPr id="6179" name="Line 54"/>
            <p:cNvSpPr>
              <a:spLocks noChangeShapeType="1"/>
            </p:cNvSpPr>
            <p:nvPr/>
          </p:nvSpPr>
          <p:spPr bwMode="auto">
            <a:xfrm>
              <a:off x="3924" y="3912"/>
              <a:ext cx="72" cy="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de-AT"/>
            </a:p>
          </p:txBody>
        </p:sp>
        <p:sp>
          <p:nvSpPr>
            <p:cNvPr id="6180" name="Text Box 55"/>
            <p:cNvSpPr txBox="1">
              <a:spLocks noChangeArrowheads="1"/>
            </p:cNvSpPr>
            <p:nvPr/>
          </p:nvSpPr>
          <p:spPr bwMode="auto">
            <a:xfrm>
              <a:off x="4017" y="3955"/>
              <a:ext cx="93" cy="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400">
                  <a:latin typeface="Arial" panose="020B0604020202020204" pitchFamily="34" charset="0"/>
                </a:rPr>
                <a:t>m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669BF97-A0F7-4482-9B85-4A54E7D69282}" type="slidenum">
              <a:rPr lang="de-DE" altLang="en-US" sz="1400" smtClean="0"/>
              <a:pPr>
                <a:spcBef>
                  <a:spcPct val="0"/>
                </a:spcBef>
                <a:buFontTx/>
                <a:buNone/>
              </a:pPr>
              <a:t>40</a:t>
            </a:fld>
            <a:endParaRPr lang="de-DE" altLang="en-US" sz="1400" smtClean="0"/>
          </a:p>
        </p:txBody>
      </p:sp>
      <p:sp>
        <p:nvSpPr>
          <p:cNvPr id="43011" name="AutoShape 72"/>
          <p:cNvSpPr>
            <a:spLocks noChangeArrowheads="1"/>
          </p:cNvSpPr>
          <p:nvPr/>
        </p:nvSpPr>
        <p:spPr bwMode="auto">
          <a:xfrm>
            <a:off x="6581775" y="5143500"/>
            <a:ext cx="520700" cy="914400"/>
          </a:xfrm>
          <a:prstGeom prst="roundRect">
            <a:avLst>
              <a:gd name="adj" fmla="val 19208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smtClean="0"/>
              <a:t>Aufbau des "Universums"</a:t>
            </a:r>
          </a:p>
        </p:txBody>
      </p:sp>
      <p:sp>
        <p:nvSpPr>
          <p:cNvPr id="43013" name="Rectangle 3"/>
          <p:cNvSpPr>
            <a:spLocks noChangeArrowheads="1"/>
          </p:cNvSpPr>
          <p:nvPr/>
        </p:nvSpPr>
        <p:spPr bwMode="auto">
          <a:xfrm>
            <a:off x="1219200" y="1498600"/>
            <a:ext cx="571500" cy="148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43014" name="Text Box 4"/>
          <p:cNvSpPr txBox="1">
            <a:spLocks noChangeArrowheads="1"/>
          </p:cNvSpPr>
          <p:nvPr/>
        </p:nvSpPr>
        <p:spPr bwMode="auto">
          <a:xfrm>
            <a:off x="646113" y="1481138"/>
            <a:ext cx="57785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kind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name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type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val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adr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level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nPars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locals</a:t>
            </a:r>
          </a:p>
        </p:txBody>
      </p:sp>
      <p:sp>
        <p:nvSpPr>
          <p:cNvPr id="43015" name="Text Box 5"/>
          <p:cNvSpPr txBox="1">
            <a:spLocks noChangeArrowheads="1"/>
          </p:cNvSpPr>
          <p:nvPr/>
        </p:nvSpPr>
        <p:spPr bwMode="auto">
          <a:xfrm>
            <a:off x="1268413" y="1481138"/>
            <a:ext cx="519112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Type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"int"</a:t>
            </a:r>
          </a:p>
          <a:p>
            <a:pPr>
              <a:spcBef>
                <a:spcPct val="0"/>
              </a:spcBef>
              <a:buFontTx/>
              <a:buNone/>
            </a:pPr>
            <a:endParaRPr lang="de-AT" altLang="en-US" sz="12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-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-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-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-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43016" name="Rectangle 6"/>
          <p:cNvSpPr>
            <a:spLocks noChangeArrowheads="1"/>
          </p:cNvSpPr>
          <p:nvPr/>
        </p:nvSpPr>
        <p:spPr bwMode="auto">
          <a:xfrm>
            <a:off x="2159000" y="1498600"/>
            <a:ext cx="571500" cy="148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43017" name="Text Box 7"/>
          <p:cNvSpPr txBox="1">
            <a:spLocks noChangeArrowheads="1"/>
          </p:cNvSpPr>
          <p:nvPr/>
        </p:nvSpPr>
        <p:spPr bwMode="auto">
          <a:xfrm>
            <a:off x="2208213" y="1481138"/>
            <a:ext cx="5842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Type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"char"</a:t>
            </a:r>
          </a:p>
          <a:p>
            <a:pPr>
              <a:spcBef>
                <a:spcPct val="0"/>
              </a:spcBef>
              <a:buFontTx/>
              <a:buNone/>
            </a:pPr>
            <a:endParaRPr lang="de-AT" altLang="en-US" sz="12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-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-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-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-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43018" name="Rectangle 10"/>
          <p:cNvSpPr>
            <a:spLocks noChangeArrowheads="1"/>
          </p:cNvSpPr>
          <p:nvPr/>
        </p:nvSpPr>
        <p:spPr bwMode="auto">
          <a:xfrm>
            <a:off x="3111500" y="1498600"/>
            <a:ext cx="571500" cy="148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43019" name="Text Box 11"/>
          <p:cNvSpPr txBox="1">
            <a:spLocks noChangeArrowheads="1"/>
          </p:cNvSpPr>
          <p:nvPr/>
        </p:nvSpPr>
        <p:spPr bwMode="auto">
          <a:xfrm>
            <a:off x="3160713" y="1481138"/>
            <a:ext cx="523875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Con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"null"</a:t>
            </a:r>
          </a:p>
          <a:p>
            <a:pPr>
              <a:spcBef>
                <a:spcPct val="0"/>
              </a:spcBef>
              <a:buFontTx/>
              <a:buNone/>
            </a:pPr>
            <a:endParaRPr lang="de-AT" altLang="en-US" sz="12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-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-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-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43020" name="Rectangle 12"/>
          <p:cNvSpPr>
            <a:spLocks noChangeArrowheads="1"/>
          </p:cNvSpPr>
          <p:nvPr/>
        </p:nvSpPr>
        <p:spPr bwMode="auto">
          <a:xfrm>
            <a:off x="4051300" y="1498600"/>
            <a:ext cx="571500" cy="148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43021" name="Text Box 13"/>
          <p:cNvSpPr txBox="1">
            <a:spLocks noChangeArrowheads="1"/>
          </p:cNvSpPr>
          <p:nvPr/>
        </p:nvSpPr>
        <p:spPr bwMode="auto">
          <a:xfrm>
            <a:off x="4100513" y="1481138"/>
            <a:ext cx="519112" cy="1370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Meth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"chr"</a:t>
            </a:r>
          </a:p>
          <a:p>
            <a:pPr>
              <a:spcBef>
                <a:spcPct val="0"/>
              </a:spcBef>
              <a:buFontTx/>
              <a:buNone/>
            </a:pPr>
            <a:endParaRPr lang="de-AT" altLang="en-US" sz="12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-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-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-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3022" name="Rectangle 14"/>
          <p:cNvSpPr>
            <a:spLocks noChangeArrowheads="1"/>
          </p:cNvSpPr>
          <p:nvPr/>
        </p:nvSpPr>
        <p:spPr bwMode="auto">
          <a:xfrm>
            <a:off x="4991100" y="1498600"/>
            <a:ext cx="571500" cy="148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43023" name="Text Box 15"/>
          <p:cNvSpPr txBox="1">
            <a:spLocks noChangeArrowheads="1"/>
          </p:cNvSpPr>
          <p:nvPr/>
        </p:nvSpPr>
        <p:spPr bwMode="auto">
          <a:xfrm>
            <a:off x="5040313" y="1481138"/>
            <a:ext cx="519112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Meth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"ord"</a:t>
            </a:r>
          </a:p>
          <a:p>
            <a:pPr>
              <a:spcBef>
                <a:spcPct val="0"/>
              </a:spcBef>
              <a:buFontTx/>
              <a:buNone/>
            </a:pPr>
            <a:endParaRPr lang="de-AT" altLang="en-US" sz="12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-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-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-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1</a:t>
            </a:r>
          </a:p>
          <a:p>
            <a:pPr>
              <a:spcBef>
                <a:spcPct val="0"/>
              </a:spcBef>
              <a:buFontTx/>
              <a:buNone/>
            </a:pPr>
            <a:endParaRPr lang="de-AT" altLang="en-US" sz="1200">
              <a:latin typeface="Arial" panose="020B0604020202020204" pitchFamily="34" charset="0"/>
            </a:endParaRPr>
          </a:p>
        </p:txBody>
      </p:sp>
      <p:sp>
        <p:nvSpPr>
          <p:cNvPr id="43024" name="Rectangle 16"/>
          <p:cNvSpPr>
            <a:spLocks noChangeArrowheads="1"/>
          </p:cNvSpPr>
          <p:nvPr/>
        </p:nvSpPr>
        <p:spPr bwMode="auto">
          <a:xfrm>
            <a:off x="5930900" y="1498600"/>
            <a:ext cx="571500" cy="148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43025" name="Text Box 17"/>
          <p:cNvSpPr txBox="1">
            <a:spLocks noChangeArrowheads="1"/>
          </p:cNvSpPr>
          <p:nvPr/>
        </p:nvSpPr>
        <p:spPr bwMode="auto">
          <a:xfrm>
            <a:off x="5980113" y="1481138"/>
            <a:ext cx="519112" cy="1370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Meth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"len"</a:t>
            </a:r>
          </a:p>
          <a:p>
            <a:pPr>
              <a:spcBef>
                <a:spcPct val="0"/>
              </a:spcBef>
              <a:buFontTx/>
              <a:buNone/>
            </a:pPr>
            <a:endParaRPr lang="de-AT" altLang="en-US" sz="12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-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-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-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3026" name="Line 18"/>
          <p:cNvSpPr>
            <a:spLocks noChangeShapeType="1"/>
          </p:cNvSpPr>
          <p:nvPr/>
        </p:nvSpPr>
        <p:spPr bwMode="auto">
          <a:xfrm>
            <a:off x="1790700" y="1612900"/>
            <a:ext cx="368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43027" name="Rectangle 24"/>
          <p:cNvSpPr>
            <a:spLocks noChangeArrowheads="1"/>
          </p:cNvSpPr>
          <p:nvPr/>
        </p:nvSpPr>
        <p:spPr bwMode="auto">
          <a:xfrm>
            <a:off x="4051300" y="3340100"/>
            <a:ext cx="571500" cy="148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43028" name="Text Box 25"/>
          <p:cNvSpPr txBox="1">
            <a:spLocks noChangeArrowheads="1"/>
          </p:cNvSpPr>
          <p:nvPr/>
        </p:nvSpPr>
        <p:spPr bwMode="auto">
          <a:xfrm>
            <a:off x="4100513" y="3322638"/>
            <a:ext cx="417512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Var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"i"</a:t>
            </a:r>
          </a:p>
          <a:p>
            <a:pPr>
              <a:spcBef>
                <a:spcPct val="0"/>
              </a:spcBef>
              <a:buFontTx/>
              <a:buNone/>
            </a:pPr>
            <a:endParaRPr lang="de-AT" altLang="en-US" sz="12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-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-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43029" name="Rectangle 26"/>
          <p:cNvSpPr>
            <a:spLocks noChangeArrowheads="1"/>
          </p:cNvSpPr>
          <p:nvPr/>
        </p:nvSpPr>
        <p:spPr bwMode="auto">
          <a:xfrm>
            <a:off x="4991100" y="3340100"/>
            <a:ext cx="571500" cy="148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43030" name="Text Box 27"/>
          <p:cNvSpPr txBox="1">
            <a:spLocks noChangeArrowheads="1"/>
          </p:cNvSpPr>
          <p:nvPr/>
        </p:nvSpPr>
        <p:spPr bwMode="auto">
          <a:xfrm>
            <a:off x="5040313" y="3322638"/>
            <a:ext cx="449262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Var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"ch"</a:t>
            </a:r>
          </a:p>
          <a:p>
            <a:pPr>
              <a:spcBef>
                <a:spcPct val="0"/>
              </a:spcBef>
              <a:buFontTx/>
              <a:buNone/>
            </a:pPr>
            <a:endParaRPr lang="de-AT" altLang="en-US" sz="12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-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-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43031" name="Rectangle 28"/>
          <p:cNvSpPr>
            <a:spLocks noChangeArrowheads="1"/>
          </p:cNvSpPr>
          <p:nvPr/>
        </p:nvSpPr>
        <p:spPr bwMode="auto">
          <a:xfrm>
            <a:off x="5930900" y="3340100"/>
            <a:ext cx="571500" cy="148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43032" name="Text Box 29"/>
          <p:cNvSpPr txBox="1">
            <a:spLocks noChangeArrowheads="1"/>
          </p:cNvSpPr>
          <p:nvPr/>
        </p:nvSpPr>
        <p:spPr bwMode="auto">
          <a:xfrm>
            <a:off x="5980113" y="3322638"/>
            <a:ext cx="474662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Var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"arr"</a:t>
            </a:r>
          </a:p>
          <a:p>
            <a:pPr>
              <a:spcBef>
                <a:spcPct val="0"/>
              </a:spcBef>
              <a:buFontTx/>
              <a:buNone/>
            </a:pPr>
            <a:endParaRPr lang="de-AT" altLang="en-US" sz="12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-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-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43033" name="Line 30"/>
          <p:cNvSpPr>
            <a:spLocks noChangeShapeType="1"/>
          </p:cNvSpPr>
          <p:nvPr/>
        </p:nvSpPr>
        <p:spPr bwMode="auto">
          <a:xfrm>
            <a:off x="4318000" y="2882900"/>
            <a:ext cx="0" cy="444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43034" name="Line 31"/>
          <p:cNvSpPr>
            <a:spLocks noChangeShapeType="1"/>
          </p:cNvSpPr>
          <p:nvPr/>
        </p:nvSpPr>
        <p:spPr bwMode="auto">
          <a:xfrm>
            <a:off x="5257800" y="28829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43035" name="Line 32"/>
          <p:cNvSpPr>
            <a:spLocks noChangeShapeType="1"/>
          </p:cNvSpPr>
          <p:nvPr/>
        </p:nvSpPr>
        <p:spPr bwMode="auto">
          <a:xfrm>
            <a:off x="6197600" y="28829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43036" name="AutoShape 33"/>
          <p:cNvSpPr>
            <a:spLocks noChangeArrowheads="1"/>
          </p:cNvSpPr>
          <p:nvPr/>
        </p:nvSpPr>
        <p:spPr bwMode="auto">
          <a:xfrm>
            <a:off x="1752600" y="5143500"/>
            <a:ext cx="520700" cy="914400"/>
          </a:xfrm>
          <a:prstGeom prst="roundRect">
            <a:avLst>
              <a:gd name="adj" fmla="val 19208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43037" name="Text Box 34"/>
          <p:cNvSpPr txBox="1">
            <a:spLocks noChangeArrowheads="1"/>
          </p:cNvSpPr>
          <p:nvPr/>
        </p:nvSpPr>
        <p:spPr bwMode="auto">
          <a:xfrm>
            <a:off x="1801813" y="5189538"/>
            <a:ext cx="3508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Int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-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-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43038" name="Line 35"/>
          <p:cNvSpPr>
            <a:spLocks noChangeShapeType="1"/>
          </p:cNvSpPr>
          <p:nvPr/>
        </p:nvSpPr>
        <p:spPr bwMode="auto">
          <a:xfrm>
            <a:off x="2743200" y="1612900"/>
            <a:ext cx="368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43039" name="Line 36"/>
          <p:cNvSpPr>
            <a:spLocks noChangeShapeType="1"/>
          </p:cNvSpPr>
          <p:nvPr/>
        </p:nvSpPr>
        <p:spPr bwMode="auto">
          <a:xfrm>
            <a:off x="3683000" y="1612900"/>
            <a:ext cx="368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43040" name="Line 37"/>
          <p:cNvSpPr>
            <a:spLocks noChangeShapeType="1"/>
          </p:cNvSpPr>
          <p:nvPr/>
        </p:nvSpPr>
        <p:spPr bwMode="auto">
          <a:xfrm>
            <a:off x="4622800" y="1612900"/>
            <a:ext cx="368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43041" name="Line 38"/>
          <p:cNvSpPr>
            <a:spLocks noChangeShapeType="1"/>
          </p:cNvSpPr>
          <p:nvPr/>
        </p:nvSpPr>
        <p:spPr bwMode="auto">
          <a:xfrm>
            <a:off x="5575300" y="1612900"/>
            <a:ext cx="368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43042" name="Line 39"/>
          <p:cNvSpPr>
            <a:spLocks noChangeShapeType="1"/>
          </p:cNvSpPr>
          <p:nvPr/>
        </p:nvSpPr>
        <p:spPr bwMode="auto">
          <a:xfrm>
            <a:off x="1701800" y="1955800"/>
            <a:ext cx="17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43043" name="Line 40"/>
          <p:cNvSpPr>
            <a:spLocks noChangeShapeType="1"/>
          </p:cNvSpPr>
          <p:nvPr/>
        </p:nvSpPr>
        <p:spPr bwMode="auto">
          <a:xfrm>
            <a:off x="1879600" y="1955800"/>
            <a:ext cx="0" cy="317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43044" name="AutoShape 41"/>
          <p:cNvSpPr>
            <a:spLocks noChangeArrowheads="1"/>
          </p:cNvSpPr>
          <p:nvPr/>
        </p:nvSpPr>
        <p:spPr bwMode="auto">
          <a:xfrm>
            <a:off x="2679700" y="5143500"/>
            <a:ext cx="520700" cy="914400"/>
          </a:xfrm>
          <a:prstGeom prst="roundRect">
            <a:avLst>
              <a:gd name="adj" fmla="val 19208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43045" name="Text Box 42"/>
          <p:cNvSpPr txBox="1">
            <a:spLocks noChangeArrowheads="1"/>
          </p:cNvSpPr>
          <p:nvPr/>
        </p:nvSpPr>
        <p:spPr bwMode="auto">
          <a:xfrm>
            <a:off x="2703513" y="5189538"/>
            <a:ext cx="5095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Char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-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-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43046" name="Line 43"/>
          <p:cNvSpPr>
            <a:spLocks noChangeShapeType="1"/>
          </p:cNvSpPr>
          <p:nvPr/>
        </p:nvSpPr>
        <p:spPr bwMode="auto">
          <a:xfrm>
            <a:off x="2628900" y="1955800"/>
            <a:ext cx="17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43047" name="Line 44"/>
          <p:cNvSpPr>
            <a:spLocks noChangeShapeType="1"/>
          </p:cNvSpPr>
          <p:nvPr/>
        </p:nvSpPr>
        <p:spPr bwMode="auto">
          <a:xfrm>
            <a:off x="2806700" y="1955800"/>
            <a:ext cx="0" cy="317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43048" name="AutoShape 45"/>
          <p:cNvSpPr>
            <a:spLocks noChangeArrowheads="1"/>
          </p:cNvSpPr>
          <p:nvPr/>
        </p:nvSpPr>
        <p:spPr bwMode="auto">
          <a:xfrm>
            <a:off x="3581400" y="5143500"/>
            <a:ext cx="520700" cy="914400"/>
          </a:xfrm>
          <a:prstGeom prst="roundRect">
            <a:avLst>
              <a:gd name="adj" fmla="val 19208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43049" name="Text Box 46"/>
          <p:cNvSpPr txBox="1">
            <a:spLocks noChangeArrowheads="1"/>
          </p:cNvSpPr>
          <p:nvPr/>
        </p:nvSpPr>
        <p:spPr bwMode="auto">
          <a:xfrm>
            <a:off x="3579813" y="5189538"/>
            <a:ext cx="56038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Class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-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0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43050" name="Line 47"/>
          <p:cNvSpPr>
            <a:spLocks noChangeShapeType="1"/>
          </p:cNvSpPr>
          <p:nvPr/>
        </p:nvSpPr>
        <p:spPr bwMode="auto">
          <a:xfrm>
            <a:off x="3581400" y="1955800"/>
            <a:ext cx="17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43051" name="Line 48"/>
          <p:cNvSpPr>
            <a:spLocks noChangeShapeType="1"/>
          </p:cNvSpPr>
          <p:nvPr/>
        </p:nvSpPr>
        <p:spPr bwMode="auto">
          <a:xfrm>
            <a:off x="3759200" y="1955800"/>
            <a:ext cx="0" cy="3175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43052" name="Line 49"/>
          <p:cNvSpPr>
            <a:spLocks noChangeShapeType="1"/>
          </p:cNvSpPr>
          <p:nvPr/>
        </p:nvSpPr>
        <p:spPr bwMode="auto">
          <a:xfrm>
            <a:off x="3937824" y="1955800"/>
            <a:ext cx="17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43053" name="Line 50"/>
          <p:cNvSpPr>
            <a:spLocks noChangeShapeType="1"/>
          </p:cNvSpPr>
          <p:nvPr/>
        </p:nvSpPr>
        <p:spPr bwMode="auto">
          <a:xfrm>
            <a:off x="3937000" y="19558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noAutofit/>
          </a:bodyPr>
          <a:lstStyle/>
          <a:p>
            <a:endParaRPr lang="de-AT"/>
          </a:p>
        </p:txBody>
      </p:sp>
      <p:sp>
        <p:nvSpPr>
          <p:cNvPr id="43054" name="Line 51"/>
          <p:cNvSpPr>
            <a:spLocks noChangeShapeType="1"/>
          </p:cNvSpPr>
          <p:nvPr/>
        </p:nvSpPr>
        <p:spPr bwMode="auto">
          <a:xfrm flipH="1">
            <a:off x="2921000" y="3098800"/>
            <a:ext cx="1016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43055" name="Line 52"/>
          <p:cNvSpPr>
            <a:spLocks noChangeShapeType="1"/>
          </p:cNvSpPr>
          <p:nvPr/>
        </p:nvSpPr>
        <p:spPr bwMode="auto">
          <a:xfrm>
            <a:off x="2921000" y="3098800"/>
            <a:ext cx="0" cy="203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43056" name="Line 53"/>
          <p:cNvSpPr>
            <a:spLocks noChangeShapeType="1"/>
          </p:cNvSpPr>
          <p:nvPr/>
        </p:nvSpPr>
        <p:spPr bwMode="auto">
          <a:xfrm>
            <a:off x="4890324" y="1955800"/>
            <a:ext cx="17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43057" name="Line 54"/>
          <p:cNvSpPr>
            <a:spLocks noChangeShapeType="1"/>
          </p:cNvSpPr>
          <p:nvPr/>
        </p:nvSpPr>
        <p:spPr bwMode="auto">
          <a:xfrm>
            <a:off x="4889500" y="1955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43058" name="Line 55"/>
          <p:cNvSpPr>
            <a:spLocks noChangeShapeType="1"/>
          </p:cNvSpPr>
          <p:nvPr/>
        </p:nvSpPr>
        <p:spPr bwMode="auto">
          <a:xfrm flipH="1">
            <a:off x="1981200" y="3175000"/>
            <a:ext cx="52197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43059" name="Line 56"/>
          <p:cNvSpPr>
            <a:spLocks noChangeShapeType="1"/>
          </p:cNvSpPr>
          <p:nvPr/>
        </p:nvSpPr>
        <p:spPr bwMode="auto">
          <a:xfrm>
            <a:off x="1981200" y="3175000"/>
            <a:ext cx="0" cy="195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43060" name="Line 57"/>
          <p:cNvSpPr>
            <a:spLocks noChangeShapeType="1"/>
          </p:cNvSpPr>
          <p:nvPr/>
        </p:nvSpPr>
        <p:spPr bwMode="auto">
          <a:xfrm>
            <a:off x="5842824" y="1955800"/>
            <a:ext cx="177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43061" name="Line 58"/>
          <p:cNvSpPr>
            <a:spLocks noChangeShapeType="1"/>
          </p:cNvSpPr>
          <p:nvPr/>
        </p:nvSpPr>
        <p:spPr bwMode="auto">
          <a:xfrm>
            <a:off x="5842000" y="1955800"/>
            <a:ext cx="0" cy="1219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43062" name="Line 59"/>
          <p:cNvSpPr>
            <a:spLocks noChangeShapeType="1"/>
          </p:cNvSpPr>
          <p:nvPr/>
        </p:nvSpPr>
        <p:spPr bwMode="auto">
          <a:xfrm flipH="1">
            <a:off x="2082800" y="3822700"/>
            <a:ext cx="2095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43063" name="Line 60"/>
          <p:cNvSpPr>
            <a:spLocks noChangeShapeType="1"/>
          </p:cNvSpPr>
          <p:nvPr/>
        </p:nvSpPr>
        <p:spPr bwMode="auto">
          <a:xfrm>
            <a:off x="2082800" y="3822700"/>
            <a:ext cx="0" cy="13081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43064" name="Line 61"/>
          <p:cNvSpPr>
            <a:spLocks noChangeShapeType="1"/>
          </p:cNvSpPr>
          <p:nvPr/>
        </p:nvSpPr>
        <p:spPr bwMode="auto">
          <a:xfrm flipH="1">
            <a:off x="3022600" y="3898900"/>
            <a:ext cx="20955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43065" name="Line 62"/>
          <p:cNvSpPr>
            <a:spLocks noChangeShapeType="1"/>
          </p:cNvSpPr>
          <p:nvPr/>
        </p:nvSpPr>
        <p:spPr bwMode="auto">
          <a:xfrm>
            <a:off x="3022600" y="3898900"/>
            <a:ext cx="0" cy="1231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43066" name="AutoShape 63"/>
          <p:cNvSpPr>
            <a:spLocks noChangeArrowheads="1"/>
          </p:cNvSpPr>
          <p:nvPr/>
        </p:nvSpPr>
        <p:spPr bwMode="auto">
          <a:xfrm>
            <a:off x="5524500" y="5143500"/>
            <a:ext cx="520700" cy="914400"/>
          </a:xfrm>
          <a:prstGeom prst="roundRect">
            <a:avLst>
              <a:gd name="adj" fmla="val 19208"/>
            </a:avLst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43067" name="Text Box 64"/>
          <p:cNvSpPr txBox="1">
            <a:spLocks noChangeArrowheads="1"/>
          </p:cNvSpPr>
          <p:nvPr/>
        </p:nvSpPr>
        <p:spPr bwMode="auto">
          <a:xfrm>
            <a:off x="5548313" y="5189538"/>
            <a:ext cx="38417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Arr</a:t>
            </a:r>
          </a:p>
          <a:p>
            <a:pPr>
              <a:spcBef>
                <a:spcPct val="0"/>
              </a:spcBef>
              <a:buFontTx/>
              <a:buNone/>
            </a:pPr>
            <a:endParaRPr lang="de-AT" altLang="en-US" sz="1200">
              <a:latin typeface="Arial" panose="020B0604020202020204" pitchFamily="34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-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43068" name="Line 65"/>
          <p:cNvSpPr>
            <a:spLocks noChangeShapeType="1"/>
          </p:cNvSpPr>
          <p:nvPr/>
        </p:nvSpPr>
        <p:spPr bwMode="auto">
          <a:xfrm flipH="1">
            <a:off x="5791200" y="3822700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43069" name="Line 66"/>
          <p:cNvSpPr>
            <a:spLocks noChangeShapeType="1"/>
          </p:cNvSpPr>
          <p:nvPr/>
        </p:nvSpPr>
        <p:spPr bwMode="auto">
          <a:xfrm>
            <a:off x="5791200" y="3822700"/>
            <a:ext cx="0" cy="1320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43070" name="Rectangle 67"/>
          <p:cNvSpPr>
            <a:spLocks noChangeArrowheads="1"/>
          </p:cNvSpPr>
          <p:nvPr/>
        </p:nvSpPr>
        <p:spPr bwMode="auto">
          <a:xfrm>
            <a:off x="7353300" y="1498600"/>
            <a:ext cx="571500" cy="14859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43071" name="Text Box 68"/>
          <p:cNvSpPr txBox="1">
            <a:spLocks noChangeArrowheads="1"/>
          </p:cNvSpPr>
          <p:nvPr/>
        </p:nvSpPr>
        <p:spPr bwMode="auto">
          <a:xfrm>
            <a:off x="7289800" y="1481138"/>
            <a:ext cx="715963" cy="1571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Var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"$none"</a:t>
            </a:r>
          </a:p>
          <a:p>
            <a:pPr algn="ctr">
              <a:spcBef>
                <a:spcPct val="0"/>
              </a:spcBef>
              <a:buFontTx/>
              <a:buNone/>
            </a:pPr>
            <a:endParaRPr lang="de-AT" altLang="en-US" sz="1200">
              <a:latin typeface="Arial" panose="020B0604020202020204" pitchFamily="34" charset="0"/>
            </a:endParaRPr>
          </a:p>
          <a:p>
            <a:pPr algn="ctr"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-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-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-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-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43072" name="Text Box 69"/>
          <p:cNvSpPr txBox="1">
            <a:spLocks noChangeArrowheads="1"/>
          </p:cNvSpPr>
          <p:nvPr/>
        </p:nvSpPr>
        <p:spPr bwMode="auto">
          <a:xfrm>
            <a:off x="6567488" y="5189538"/>
            <a:ext cx="5429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None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-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-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-</a:t>
            </a:r>
          </a:p>
        </p:txBody>
      </p:sp>
      <p:sp>
        <p:nvSpPr>
          <p:cNvPr id="43073" name="Line 70"/>
          <p:cNvSpPr>
            <a:spLocks noChangeShapeType="1"/>
          </p:cNvSpPr>
          <p:nvPr/>
        </p:nvSpPr>
        <p:spPr bwMode="auto">
          <a:xfrm flipH="1">
            <a:off x="7194962" y="1981200"/>
            <a:ext cx="254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43074" name="Line 73"/>
          <p:cNvSpPr>
            <a:spLocks noChangeShapeType="1"/>
          </p:cNvSpPr>
          <p:nvPr/>
        </p:nvSpPr>
        <p:spPr bwMode="auto">
          <a:xfrm>
            <a:off x="5918200" y="5486400"/>
            <a:ext cx="6699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43075" name="Line 75"/>
          <p:cNvSpPr>
            <a:spLocks noChangeShapeType="1"/>
          </p:cNvSpPr>
          <p:nvPr/>
        </p:nvSpPr>
        <p:spPr bwMode="auto">
          <a:xfrm flipV="1">
            <a:off x="1981200" y="6057900"/>
            <a:ext cx="0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43076" name="Text Box 76"/>
          <p:cNvSpPr txBox="1">
            <a:spLocks noChangeArrowheads="1"/>
          </p:cNvSpPr>
          <p:nvPr/>
        </p:nvSpPr>
        <p:spPr bwMode="auto">
          <a:xfrm>
            <a:off x="1585913" y="6221413"/>
            <a:ext cx="7921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600" i="1">
                <a:solidFill>
                  <a:srgbClr val="FF0000"/>
                </a:solidFill>
              </a:rPr>
              <a:t>intType</a:t>
            </a:r>
          </a:p>
        </p:txBody>
      </p:sp>
      <p:sp>
        <p:nvSpPr>
          <p:cNvPr id="43077" name="Line 77"/>
          <p:cNvSpPr>
            <a:spLocks noChangeShapeType="1"/>
          </p:cNvSpPr>
          <p:nvPr/>
        </p:nvSpPr>
        <p:spPr bwMode="auto">
          <a:xfrm flipV="1">
            <a:off x="2946400" y="6057900"/>
            <a:ext cx="0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43078" name="Text Box 78"/>
          <p:cNvSpPr txBox="1">
            <a:spLocks noChangeArrowheads="1"/>
          </p:cNvSpPr>
          <p:nvPr/>
        </p:nvSpPr>
        <p:spPr bwMode="auto">
          <a:xfrm>
            <a:off x="2487613" y="6221413"/>
            <a:ext cx="94932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600" i="1">
                <a:solidFill>
                  <a:srgbClr val="FF0000"/>
                </a:solidFill>
              </a:rPr>
              <a:t>charType</a:t>
            </a:r>
          </a:p>
        </p:txBody>
      </p:sp>
      <p:sp>
        <p:nvSpPr>
          <p:cNvPr id="43079" name="Line 79"/>
          <p:cNvSpPr>
            <a:spLocks noChangeShapeType="1"/>
          </p:cNvSpPr>
          <p:nvPr/>
        </p:nvSpPr>
        <p:spPr bwMode="auto">
          <a:xfrm flipV="1">
            <a:off x="3886200" y="6057900"/>
            <a:ext cx="0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43080" name="Text Box 80"/>
          <p:cNvSpPr txBox="1">
            <a:spLocks noChangeArrowheads="1"/>
          </p:cNvSpPr>
          <p:nvPr/>
        </p:nvSpPr>
        <p:spPr bwMode="auto">
          <a:xfrm>
            <a:off x="3465513" y="6221413"/>
            <a:ext cx="8937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600" i="1">
                <a:solidFill>
                  <a:srgbClr val="FF0000"/>
                </a:solidFill>
              </a:rPr>
              <a:t>nullType</a:t>
            </a:r>
          </a:p>
        </p:txBody>
      </p:sp>
      <p:sp>
        <p:nvSpPr>
          <p:cNvPr id="43081" name="Line 81"/>
          <p:cNvSpPr>
            <a:spLocks noChangeShapeType="1"/>
          </p:cNvSpPr>
          <p:nvPr/>
        </p:nvSpPr>
        <p:spPr bwMode="auto">
          <a:xfrm flipV="1">
            <a:off x="6835775" y="6057900"/>
            <a:ext cx="0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43082" name="Text Box 82"/>
          <p:cNvSpPr txBox="1">
            <a:spLocks noChangeArrowheads="1"/>
          </p:cNvSpPr>
          <p:nvPr/>
        </p:nvSpPr>
        <p:spPr bwMode="auto">
          <a:xfrm>
            <a:off x="6478588" y="6221413"/>
            <a:ext cx="7794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600" i="1">
                <a:solidFill>
                  <a:srgbClr val="FF0000"/>
                </a:solidFill>
              </a:rPr>
              <a:t>noType</a:t>
            </a:r>
          </a:p>
        </p:txBody>
      </p:sp>
      <p:sp>
        <p:nvSpPr>
          <p:cNvPr id="43083" name="Line 83"/>
          <p:cNvSpPr>
            <a:spLocks noChangeShapeType="1"/>
          </p:cNvSpPr>
          <p:nvPr/>
        </p:nvSpPr>
        <p:spPr bwMode="auto">
          <a:xfrm>
            <a:off x="4343400" y="1320800"/>
            <a:ext cx="0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43084" name="Text Box 84"/>
          <p:cNvSpPr txBox="1">
            <a:spLocks noChangeArrowheads="1"/>
          </p:cNvSpPr>
          <p:nvPr/>
        </p:nvSpPr>
        <p:spPr bwMode="auto">
          <a:xfrm>
            <a:off x="3998913" y="1027113"/>
            <a:ext cx="7572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600" i="1">
                <a:solidFill>
                  <a:srgbClr val="FF0000"/>
                </a:solidFill>
              </a:rPr>
              <a:t>chrObj</a:t>
            </a:r>
          </a:p>
        </p:txBody>
      </p:sp>
      <p:sp>
        <p:nvSpPr>
          <p:cNvPr id="43085" name="Line 85"/>
          <p:cNvSpPr>
            <a:spLocks noChangeShapeType="1"/>
          </p:cNvSpPr>
          <p:nvPr/>
        </p:nvSpPr>
        <p:spPr bwMode="auto">
          <a:xfrm>
            <a:off x="5283200" y="1320800"/>
            <a:ext cx="0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43086" name="Text Box 86"/>
          <p:cNvSpPr txBox="1">
            <a:spLocks noChangeArrowheads="1"/>
          </p:cNvSpPr>
          <p:nvPr/>
        </p:nvSpPr>
        <p:spPr bwMode="auto">
          <a:xfrm>
            <a:off x="4938713" y="1027113"/>
            <a:ext cx="76835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600" i="1">
                <a:solidFill>
                  <a:srgbClr val="FF0000"/>
                </a:solidFill>
              </a:rPr>
              <a:t>ordObj</a:t>
            </a:r>
          </a:p>
        </p:txBody>
      </p:sp>
      <p:sp>
        <p:nvSpPr>
          <p:cNvPr id="43087" name="Line 87"/>
          <p:cNvSpPr>
            <a:spLocks noChangeShapeType="1"/>
          </p:cNvSpPr>
          <p:nvPr/>
        </p:nvSpPr>
        <p:spPr bwMode="auto">
          <a:xfrm>
            <a:off x="6197600" y="1320800"/>
            <a:ext cx="0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43088" name="Text Box 88"/>
          <p:cNvSpPr txBox="1">
            <a:spLocks noChangeArrowheads="1"/>
          </p:cNvSpPr>
          <p:nvPr/>
        </p:nvSpPr>
        <p:spPr bwMode="auto">
          <a:xfrm>
            <a:off x="5853113" y="1027113"/>
            <a:ext cx="7350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600" i="1">
                <a:solidFill>
                  <a:srgbClr val="FF0000"/>
                </a:solidFill>
              </a:rPr>
              <a:t>lenObj</a:t>
            </a:r>
          </a:p>
        </p:txBody>
      </p:sp>
      <p:sp>
        <p:nvSpPr>
          <p:cNvPr id="43089" name="Line 89"/>
          <p:cNvSpPr>
            <a:spLocks noChangeShapeType="1"/>
          </p:cNvSpPr>
          <p:nvPr/>
        </p:nvSpPr>
        <p:spPr bwMode="auto">
          <a:xfrm>
            <a:off x="7632700" y="1320800"/>
            <a:ext cx="0" cy="177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43090" name="Text Box 90"/>
          <p:cNvSpPr txBox="1">
            <a:spLocks noChangeArrowheads="1"/>
          </p:cNvSpPr>
          <p:nvPr/>
        </p:nvSpPr>
        <p:spPr bwMode="auto">
          <a:xfrm>
            <a:off x="7288213" y="1027113"/>
            <a:ext cx="6889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600" i="1">
                <a:solidFill>
                  <a:srgbClr val="FF0000"/>
                </a:solidFill>
              </a:rPr>
              <a:t>noObj</a:t>
            </a:r>
          </a:p>
        </p:txBody>
      </p:sp>
      <p:sp>
        <p:nvSpPr>
          <p:cNvPr id="43091" name="Text Box 91"/>
          <p:cNvSpPr txBox="1">
            <a:spLocks noChangeArrowheads="1"/>
          </p:cNvSpPr>
          <p:nvPr/>
        </p:nvSpPr>
        <p:spPr bwMode="auto">
          <a:xfrm>
            <a:off x="950913" y="5189538"/>
            <a:ext cx="8477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kind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elemType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nFields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fields</a:t>
            </a:r>
          </a:p>
        </p:txBody>
      </p:sp>
      <p:cxnSp>
        <p:nvCxnSpPr>
          <p:cNvPr id="43092" name="Straight Connector 2"/>
          <p:cNvCxnSpPr>
            <a:cxnSpLocks noChangeShapeType="1"/>
          </p:cNvCxnSpPr>
          <p:nvPr/>
        </p:nvCxnSpPr>
        <p:spPr bwMode="auto">
          <a:xfrm>
            <a:off x="7188200" y="1981200"/>
            <a:ext cx="12700" cy="1193800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9384DFA-1F9D-4159-96A5-C639EEBC9618}" type="slidenum">
              <a:rPr lang="de-DE" altLang="en-US" sz="1400" smtClean="0"/>
              <a:pPr>
                <a:spcBef>
                  <a:spcPct val="0"/>
                </a:spcBef>
                <a:buFontTx/>
                <a:buNone/>
              </a:pPr>
              <a:t>41</a:t>
            </a:fld>
            <a:endParaRPr lang="de-DE" altLang="en-US" sz="1400" smtClean="0"/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smtClean="0"/>
              <a:t>Schnittstelle der Symbolliste</a:t>
            </a:r>
          </a:p>
        </p:txBody>
      </p:sp>
      <p:sp>
        <p:nvSpPr>
          <p:cNvPr id="44036" name="Text Box 3"/>
          <p:cNvSpPr txBox="1">
            <a:spLocks noChangeArrowheads="1"/>
          </p:cNvSpPr>
          <p:nvPr/>
        </p:nvSpPr>
        <p:spPr bwMode="auto">
          <a:xfrm>
            <a:off x="1001713" y="1293813"/>
            <a:ext cx="5591187" cy="4187942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190500" algn="l"/>
                <a:tab pos="1244600" algn="l"/>
                <a:tab pos="2286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190500" algn="l"/>
                <a:tab pos="1244600" algn="l"/>
                <a:tab pos="22860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90500" algn="l"/>
                <a:tab pos="1244600" algn="l"/>
                <a:tab pos="22860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90500" algn="l"/>
                <a:tab pos="1244600" algn="l"/>
                <a:tab pos="2286000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90500" algn="l"/>
                <a:tab pos="1244600" algn="l"/>
                <a:tab pos="2286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0500" algn="l"/>
                <a:tab pos="1244600" algn="l"/>
                <a:tab pos="2286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0500" algn="l"/>
                <a:tab pos="1244600" algn="l"/>
                <a:tab pos="2286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0500" algn="l"/>
                <a:tab pos="1244600" algn="l"/>
                <a:tab pos="2286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0500" algn="l"/>
                <a:tab pos="1244600" algn="l"/>
                <a:tab pos="2286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class </a:t>
            </a:r>
            <a:r>
              <a:rPr lang="de-AT" altLang="en-US" sz="1400" b="1">
                <a:latin typeface="Arial" panose="020B0604020202020204" pitchFamily="34" charset="0"/>
              </a:rPr>
              <a:t>Tab</a:t>
            </a:r>
            <a:r>
              <a:rPr lang="de-AT" altLang="en-US" sz="1400">
                <a:latin typeface="Arial" panose="020B0604020202020204" pitchFamily="34" charset="0"/>
              </a:rPr>
              <a:t>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	static Scope	</a:t>
            </a:r>
            <a:r>
              <a:rPr lang="de-AT" altLang="en-US" sz="1400" b="1">
                <a:latin typeface="Arial" panose="020B0604020202020204" pitchFamily="34" charset="0"/>
              </a:rPr>
              <a:t>curScope</a:t>
            </a:r>
            <a:r>
              <a:rPr lang="de-AT" altLang="en-US" sz="1400">
                <a:latin typeface="Arial" panose="020B0604020202020204" pitchFamily="34" charset="0"/>
              </a:rPr>
              <a:t>;	// current scope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	static int	</a:t>
            </a:r>
            <a:r>
              <a:rPr lang="de-AT" altLang="en-US" sz="1400" b="1">
                <a:latin typeface="Arial" panose="020B0604020202020204" pitchFamily="34" charset="0"/>
              </a:rPr>
              <a:t>curLevel</a:t>
            </a:r>
            <a:r>
              <a:rPr lang="de-AT" altLang="en-US" sz="1400">
                <a:latin typeface="Arial" panose="020B0604020202020204" pitchFamily="34" charset="0"/>
              </a:rPr>
              <a:t>;	// nesting level of current scope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	static Struct	</a:t>
            </a:r>
            <a:r>
              <a:rPr lang="de-AT" altLang="en-US" sz="1400" b="1">
                <a:latin typeface="Arial" panose="020B0604020202020204" pitchFamily="34" charset="0"/>
              </a:rPr>
              <a:t>intType</a:t>
            </a:r>
            <a:r>
              <a:rPr lang="de-AT" altLang="en-US" sz="1400">
                <a:latin typeface="Arial" panose="020B0604020202020204" pitchFamily="34" charset="0"/>
              </a:rPr>
              <a:t>;	// </a:t>
            </a:r>
            <a:r>
              <a:rPr lang="de-AT" altLang="en-US" sz="1400" smtClean="0">
                <a:latin typeface="Arial" panose="020B0604020202020204" pitchFamily="34" charset="0"/>
              </a:rPr>
              <a:t>predeclared </a:t>
            </a:r>
            <a:r>
              <a:rPr lang="de-AT" altLang="en-US" sz="1400">
                <a:latin typeface="Arial" panose="020B0604020202020204" pitchFamily="34" charset="0"/>
              </a:rPr>
              <a:t>types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	static Struct	</a:t>
            </a:r>
            <a:r>
              <a:rPr lang="de-AT" altLang="en-US" sz="1400" b="1">
                <a:latin typeface="Arial" panose="020B0604020202020204" pitchFamily="34" charset="0"/>
              </a:rPr>
              <a:t>charType</a:t>
            </a:r>
            <a:r>
              <a:rPr lang="de-AT" altLang="en-US" sz="1400">
                <a:latin typeface="Arial" panose="020B0604020202020204" pitchFamily="34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	static Struct	</a:t>
            </a:r>
            <a:r>
              <a:rPr lang="de-AT" altLang="en-US" sz="1400" b="1">
                <a:latin typeface="Arial" panose="020B0604020202020204" pitchFamily="34" charset="0"/>
              </a:rPr>
              <a:t>nullType</a:t>
            </a:r>
            <a:r>
              <a:rPr lang="de-AT" altLang="en-US" sz="1400">
                <a:latin typeface="Arial" panose="020B0604020202020204" pitchFamily="34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	static Struct	</a:t>
            </a:r>
            <a:r>
              <a:rPr lang="de-AT" altLang="en-US" sz="1400" b="1">
                <a:latin typeface="Arial" panose="020B0604020202020204" pitchFamily="34" charset="0"/>
              </a:rPr>
              <a:t>noType</a:t>
            </a:r>
            <a:r>
              <a:rPr lang="de-AT" altLang="en-US" sz="1400">
                <a:latin typeface="Arial" panose="020B0604020202020204" pitchFamily="34" charset="0"/>
              </a:rPr>
              <a:t>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	static Obj	</a:t>
            </a:r>
            <a:r>
              <a:rPr lang="de-AT" altLang="en-US" sz="1400" b="1">
                <a:latin typeface="Arial" panose="020B0604020202020204" pitchFamily="34" charset="0"/>
              </a:rPr>
              <a:t>chrObj</a:t>
            </a:r>
            <a:r>
              <a:rPr lang="de-AT" altLang="en-US" sz="1400">
                <a:latin typeface="Arial" panose="020B0604020202020204" pitchFamily="34" charset="0"/>
              </a:rPr>
              <a:t>;	// </a:t>
            </a:r>
            <a:r>
              <a:rPr lang="de-AT" altLang="en-US" sz="1400" smtClean="0">
                <a:latin typeface="Arial" panose="020B0604020202020204" pitchFamily="34" charset="0"/>
              </a:rPr>
              <a:t>predeclared </a:t>
            </a:r>
            <a:r>
              <a:rPr lang="de-AT" altLang="en-US" sz="1400">
                <a:latin typeface="Arial" panose="020B0604020202020204" pitchFamily="34" charset="0"/>
              </a:rPr>
              <a:t>objects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	static Obj	</a:t>
            </a:r>
            <a:r>
              <a:rPr lang="de-AT" altLang="en-US" sz="1400" b="1">
                <a:latin typeface="Arial" panose="020B0604020202020204" pitchFamily="34" charset="0"/>
              </a:rPr>
              <a:t>ordObj</a:t>
            </a:r>
            <a:r>
              <a:rPr lang="de-AT" altLang="en-US" sz="1400">
                <a:latin typeface="Arial" panose="020B0604020202020204" pitchFamily="34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	static Obj	</a:t>
            </a:r>
            <a:r>
              <a:rPr lang="de-AT" altLang="en-US" sz="1400" b="1">
                <a:latin typeface="Arial" panose="020B0604020202020204" pitchFamily="34" charset="0"/>
              </a:rPr>
              <a:t>lenObj</a:t>
            </a:r>
            <a:r>
              <a:rPr lang="de-AT" altLang="en-US" sz="1400">
                <a:latin typeface="Arial" panose="020B0604020202020204" pitchFamily="34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	static Obj	</a:t>
            </a:r>
            <a:r>
              <a:rPr lang="de-AT" altLang="en-US" sz="1400" b="1">
                <a:latin typeface="Arial" panose="020B0604020202020204" pitchFamily="34" charset="0"/>
              </a:rPr>
              <a:t>noObj</a:t>
            </a:r>
            <a:r>
              <a:rPr lang="de-AT" altLang="en-US" sz="1400">
                <a:latin typeface="Arial" panose="020B0604020202020204" pitchFamily="34" charset="0"/>
              </a:rPr>
              <a:t>;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	static Obj	</a:t>
            </a:r>
            <a:r>
              <a:rPr lang="de-AT" altLang="en-US" sz="1400" b="1">
                <a:latin typeface="Arial" panose="020B0604020202020204" pitchFamily="34" charset="0"/>
              </a:rPr>
              <a:t>insert</a:t>
            </a:r>
            <a:r>
              <a:rPr lang="de-AT" altLang="en-US" sz="1400">
                <a:latin typeface="Arial" panose="020B0604020202020204" pitchFamily="34" charset="0"/>
              </a:rPr>
              <a:t> (int kind, String name, Struct type) {...}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	static Obj	</a:t>
            </a:r>
            <a:r>
              <a:rPr lang="de-AT" altLang="en-US" sz="1400" b="1">
                <a:latin typeface="Arial" panose="020B0604020202020204" pitchFamily="34" charset="0"/>
              </a:rPr>
              <a:t>find</a:t>
            </a:r>
            <a:r>
              <a:rPr lang="de-AT" altLang="en-US" sz="1400">
                <a:latin typeface="Arial" panose="020B0604020202020204" pitchFamily="34" charset="0"/>
              </a:rPr>
              <a:t> (String name) {...}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	static void	</a:t>
            </a:r>
            <a:r>
              <a:rPr lang="de-AT" altLang="en-US" sz="1400" b="1">
                <a:latin typeface="Arial" panose="020B0604020202020204" pitchFamily="34" charset="0"/>
              </a:rPr>
              <a:t>openScope</a:t>
            </a:r>
            <a:r>
              <a:rPr lang="de-AT" altLang="en-US" sz="1400">
                <a:latin typeface="Arial" panose="020B0604020202020204" pitchFamily="34" charset="0"/>
              </a:rPr>
              <a:t>() {...}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	static void	</a:t>
            </a:r>
            <a:r>
              <a:rPr lang="de-AT" altLang="en-US" sz="1400" b="1">
                <a:latin typeface="Arial" panose="020B0604020202020204" pitchFamily="34" charset="0"/>
              </a:rPr>
              <a:t>closeScope</a:t>
            </a:r>
            <a:r>
              <a:rPr lang="de-AT" altLang="en-US" sz="1400">
                <a:latin typeface="Arial" panose="020B0604020202020204" pitchFamily="34" charset="0"/>
              </a:rPr>
              <a:t>() {...}</a:t>
            </a:r>
          </a:p>
          <a:p>
            <a:pPr>
              <a:spcBef>
                <a:spcPct val="5000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	static void	</a:t>
            </a:r>
            <a:r>
              <a:rPr lang="de-AT" altLang="en-US" sz="1400" b="1">
                <a:latin typeface="Arial" panose="020B0604020202020204" pitchFamily="34" charset="0"/>
              </a:rPr>
              <a:t>init</a:t>
            </a:r>
            <a:r>
              <a:rPr lang="de-AT" altLang="en-US" sz="1400">
                <a:latin typeface="Arial" panose="020B0604020202020204" pitchFamily="34" charset="0"/>
              </a:rPr>
              <a:t>() {...}	// builds the universe and initializes Tab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7D167BC-34D3-46EF-AF4D-E7091C8E50C4}" type="slidenum">
              <a:rPr lang="de-DE" altLang="en-US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de-DE" altLang="en-US" sz="1400" smtClean="0"/>
          </a:p>
        </p:txBody>
      </p:sp>
      <p:sp>
        <p:nvSpPr>
          <p:cNvPr id="7171" name="Rectangle 2"/>
          <p:cNvSpPr>
            <a:spLocks noChangeArrowheads="1"/>
          </p:cNvSpPr>
          <p:nvPr/>
        </p:nvSpPr>
        <p:spPr bwMode="auto">
          <a:xfrm>
            <a:off x="1714500" y="4914900"/>
            <a:ext cx="571500" cy="55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smtClean="0"/>
              <a:t>Symbolliste als Hashtabelle</a:t>
            </a:r>
          </a:p>
        </p:txBody>
      </p:sp>
      <p:sp>
        <p:nvSpPr>
          <p:cNvPr id="7173" name="Text Box 4"/>
          <p:cNvSpPr txBox="1">
            <a:spLocks noChangeArrowheads="1"/>
          </p:cNvSpPr>
          <p:nvPr/>
        </p:nvSpPr>
        <p:spPr bwMode="auto">
          <a:xfrm>
            <a:off x="722313" y="1257300"/>
            <a:ext cx="1577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800" b="1"/>
              <a:t>Deklarationen</a:t>
            </a:r>
          </a:p>
        </p:txBody>
      </p:sp>
      <p:sp>
        <p:nvSpPr>
          <p:cNvPr id="7174" name="Text Box 5"/>
          <p:cNvSpPr txBox="1">
            <a:spLocks noChangeArrowheads="1"/>
          </p:cNvSpPr>
          <p:nvPr/>
        </p:nvSpPr>
        <p:spPr bwMode="auto">
          <a:xfrm>
            <a:off x="1039813" y="1738313"/>
            <a:ext cx="1347787" cy="942975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final int </a:t>
            </a:r>
            <a:r>
              <a:rPr lang="de-AT" altLang="en-US" sz="1400" b="1">
                <a:solidFill>
                  <a:srgbClr val="FF0000"/>
                </a:solidFill>
                <a:latin typeface="Arial" panose="020B0604020202020204" pitchFamily="34" charset="0"/>
              </a:rPr>
              <a:t>n</a:t>
            </a:r>
            <a:r>
              <a:rPr lang="de-AT" altLang="en-US" sz="1400">
                <a:latin typeface="Arial" panose="020B0604020202020204" pitchFamily="34" charset="0"/>
              </a:rPr>
              <a:t> = 10;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class </a:t>
            </a:r>
            <a:r>
              <a:rPr lang="de-AT" altLang="en-US" sz="1400" b="1">
                <a:solidFill>
                  <a:srgbClr val="FF0000"/>
                </a:solidFill>
                <a:latin typeface="Arial" panose="020B0604020202020204" pitchFamily="34" charset="0"/>
              </a:rPr>
              <a:t>T</a:t>
            </a:r>
            <a:r>
              <a:rPr lang="de-AT" altLang="en-US" sz="1400">
                <a:latin typeface="Arial" panose="020B0604020202020204" pitchFamily="34" charset="0"/>
              </a:rPr>
              <a:t> { ... }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int </a:t>
            </a:r>
            <a:r>
              <a:rPr lang="de-AT" altLang="en-US" sz="1400" b="1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  <a:r>
              <a:rPr lang="de-AT" altLang="en-US" sz="1400">
                <a:latin typeface="Arial" panose="020B0604020202020204" pitchFamily="34" charset="0"/>
              </a:rPr>
              <a:t>, </a:t>
            </a:r>
            <a:r>
              <a:rPr lang="de-AT" altLang="en-US" sz="1400" b="1">
                <a:solidFill>
                  <a:srgbClr val="FF0000"/>
                </a:solidFill>
                <a:latin typeface="Arial" panose="020B0604020202020204" pitchFamily="34" charset="0"/>
              </a:rPr>
              <a:t>b</a:t>
            </a:r>
            <a:r>
              <a:rPr lang="de-AT" altLang="en-US" sz="1400">
                <a:latin typeface="Arial" panose="020B0604020202020204" pitchFamily="34" charset="0"/>
              </a:rPr>
              <a:t>, </a:t>
            </a:r>
            <a:r>
              <a:rPr lang="de-AT" altLang="en-US" sz="1400" b="1">
                <a:solidFill>
                  <a:srgbClr val="FF0000"/>
                </a:solidFill>
                <a:latin typeface="Arial" panose="020B0604020202020204" pitchFamily="34" charset="0"/>
              </a:rPr>
              <a:t>c</a:t>
            </a:r>
            <a:r>
              <a:rPr lang="de-AT" altLang="en-US" sz="1400">
                <a:latin typeface="Arial" panose="020B0604020202020204" pitchFamily="34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void </a:t>
            </a:r>
            <a:r>
              <a:rPr lang="de-AT" altLang="en-US" sz="1400" b="1">
                <a:solidFill>
                  <a:srgbClr val="FF0000"/>
                </a:solidFill>
                <a:latin typeface="Arial" panose="020B0604020202020204" pitchFamily="34" charset="0"/>
              </a:rPr>
              <a:t>m</a:t>
            </a:r>
            <a:r>
              <a:rPr lang="de-AT" altLang="en-US" sz="1400">
                <a:latin typeface="Arial" panose="020B0604020202020204" pitchFamily="34" charset="0"/>
              </a:rPr>
              <a:t>() { ... }</a:t>
            </a:r>
          </a:p>
        </p:txBody>
      </p:sp>
      <p:sp>
        <p:nvSpPr>
          <p:cNvPr id="7175" name="Text Box 6"/>
          <p:cNvSpPr txBox="1">
            <a:spLocks noChangeArrowheads="1"/>
          </p:cNvSpPr>
          <p:nvPr/>
        </p:nvSpPr>
        <p:spPr bwMode="auto">
          <a:xfrm>
            <a:off x="722313" y="2959100"/>
            <a:ext cx="284797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800" b="1"/>
              <a:t>Symbolliste als Hashtabelle</a:t>
            </a:r>
          </a:p>
        </p:txBody>
      </p:sp>
      <p:sp>
        <p:nvSpPr>
          <p:cNvPr id="7176" name="Text Box 7"/>
          <p:cNvSpPr txBox="1">
            <a:spLocks noChangeArrowheads="1"/>
          </p:cNvSpPr>
          <p:nvPr/>
        </p:nvSpPr>
        <p:spPr bwMode="auto">
          <a:xfrm>
            <a:off x="1801813" y="4976813"/>
            <a:ext cx="325437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"n"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Con</a:t>
            </a:r>
          </a:p>
        </p:txBody>
      </p:sp>
      <p:sp>
        <p:nvSpPr>
          <p:cNvPr id="297992" name="Text Box 8"/>
          <p:cNvSpPr txBox="1">
            <a:spLocks noChangeArrowheads="1"/>
          </p:cNvSpPr>
          <p:nvPr/>
        </p:nvSpPr>
        <p:spPr bwMode="auto">
          <a:xfrm>
            <a:off x="4329113" y="3656013"/>
            <a:ext cx="3402012" cy="99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190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1905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905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90500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905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05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05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05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05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600"/>
              <a:t>+	schnelle Suchzeiten</a:t>
            </a:r>
          </a:p>
          <a:p>
            <a:pPr>
              <a:lnSpc>
                <a:spcPct val="70000"/>
              </a:lnSpc>
              <a:spcBef>
                <a:spcPct val="0"/>
              </a:spcBef>
              <a:buFontTx/>
              <a:buNone/>
            </a:pPr>
            <a:endParaRPr lang="de-AT" altLang="en-US" sz="1600"/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600"/>
              <a:t>- komplizierter als lineare Liste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600"/>
              <a:t>- Deklarationsreihenfolge geht verloren</a:t>
            </a:r>
          </a:p>
        </p:txBody>
      </p:sp>
      <p:sp>
        <p:nvSpPr>
          <p:cNvPr id="7178" name="Rectangle 9"/>
          <p:cNvSpPr>
            <a:spLocks noChangeArrowheads="1"/>
          </p:cNvSpPr>
          <p:nvPr/>
        </p:nvSpPr>
        <p:spPr bwMode="auto">
          <a:xfrm>
            <a:off x="1714500" y="3594100"/>
            <a:ext cx="571500" cy="55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7179" name="Text Box 10"/>
          <p:cNvSpPr txBox="1">
            <a:spLocks noChangeArrowheads="1"/>
          </p:cNvSpPr>
          <p:nvPr/>
        </p:nvSpPr>
        <p:spPr bwMode="auto">
          <a:xfrm>
            <a:off x="1801813" y="3656013"/>
            <a:ext cx="393700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"m"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Meth</a:t>
            </a:r>
          </a:p>
        </p:txBody>
      </p:sp>
      <p:sp>
        <p:nvSpPr>
          <p:cNvPr id="7180" name="Rectangle 11"/>
          <p:cNvSpPr>
            <a:spLocks noChangeArrowheads="1"/>
          </p:cNvSpPr>
          <p:nvPr/>
        </p:nvSpPr>
        <p:spPr bwMode="auto">
          <a:xfrm>
            <a:off x="1714500" y="4254500"/>
            <a:ext cx="571500" cy="55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7181" name="Text Box 12"/>
          <p:cNvSpPr txBox="1">
            <a:spLocks noChangeArrowheads="1"/>
          </p:cNvSpPr>
          <p:nvPr/>
        </p:nvSpPr>
        <p:spPr bwMode="auto">
          <a:xfrm>
            <a:off x="1801813" y="4316413"/>
            <a:ext cx="276225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"b"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Var</a:t>
            </a:r>
          </a:p>
        </p:txBody>
      </p:sp>
      <p:sp>
        <p:nvSpPr>
          <p:cNvPr id="7182" name="Rectangle 13"/>
          <p:cNvSpPr>
            <a:spLocks noChangeArrowheads="1"/>
          </p:cNvSpPr>
          <p:nvPr/>
        </p:nvSpPr>
        <p:spPr bwMode="auto">
          <a:xfrm>
            <a:off x="1714500" y="5575300"/>
            <a:ext cx="571500" cy="55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7183" name="Text Box 14"/>
          <p:cNvSpPr txBox="1">
            <a:spLocks noChangeArrowheads="1"/>
          </p:cNvSpPr>
          <p:nvPr/>
        </p:nvSpPr>
        <p:spPr bwMode="auto">
          <a:xfrm>
            <a:off x="1801813" y="5637213"/>
            <a:ext cx="276225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"c"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Var</a:t>
            </a:r>
          </a:p>
        </p:txBody>
      </p:sp>
      <p:sp>
        <p:nvSpPr>
          <p:cNvPr id="7184" name="Rectangle 15"/>
          <p:cNvSpPr>
            <a:spLocks noChangeArrowheads="1"/>
          </p:cNvSpPr>
          <p:nvPr/>
        </p:nvSpPr>
        <p:spPr bwMode="auto">
          <a:xfrm>
            <a:off x="2641600" y="5588000"/>
            <a:ext cx="571500" cy="55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7185" name="Text Box 16"/>
          <p:cNvSpPr txBox="1">
            <a:spLocks noChangeArrowheads="1"/>
          </p:cNvSpPr>
          <p:nvPr/>
        </p:nvSpPr>
        <p:spPr bwMode="auto">
          <a:xfrm>
            <a:off x="2728913" y="5649913"/>
            <a:ext cx="276225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"a"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Var</a:t>
            </a:r>
          </a:p>
        </p:txBody>
      </p:sp>
      <p:sp>
        <p:nvSpPr>
          <p:cNvPr id="7186" name="Rectangle 17"/>
          <p:cNvSpPr>
            <a:spLocks noChangeArrowheads="1"/>
          </p:cNvSpPr>
          <p:nvPr/>
        </p:nvSpPr>
        <p:spPr bwMode="auto">
          <a:xfrm>
            <a:off x="2641600" y="4254500"/>
            <a:ext cx="571500" cy="558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7187" name="Text Box 18"/>
          <p:cNvSpPr txBox="1">
            <a:spLocks noChangeArrowheads="1"/>
          </p:cNvSpPr>
          <p:nvPr/>
        </p:nvSpPr>
        <p:spPr bwMode="auto">
          <a:xfrm>
            <a:off x="2728913" y="4316413"/>
            <a:ext cx="393700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"T"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Type</a:t>
            </a:r>
          </a:p>
        </p:txBody>
      </p:sp>
      <p:sp>
        <p:nvSpPr>
          <p:cNvPr id="7188" name="Rectangle 25"/>
          <p:cNvSpPr>
            <a:spLocks noChangeArrowheads="1"/>
          </p:cNvSpPr>
          <p:nvPr/>
        </p:nvSpPr>
        <p:spPr bwMode="auto">
          <a:xfrm>
            <a:off x="1092200" y="3543300"/>
            <a:ext cx="292100" cy="66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7189" name="Rectangle 26"/>
          <p:cNvSpPr>
            <a:spLocks noChangeArrowheads="1"/>
          </p:cNvSpPr>
          <p:nvPr/>
        </p:nvSpPr>
        <p:spPr bwMode="auto">
          <a:xfrm>
            <a:off x="1092200" y="4203700"/>
            <a:ext cx="292100" cy="66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7190" name="Rectangle 27"/>
          <p:cNvSpPr>
            <a:spLocks noChangeArrowheads="1"/>
          </p:cNvSpPr>
          <p:nvPr/>
        </p:nvSpPr>
        <p:spPr bwMode="auto">
          <a:xfrm>
            <a:off x="1092200" y="4864100"/>
            <a:ext cx="292100" cy="66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7191" name="Rectangle 28"/>
          <p:cNvSpPr>
            <a:spLocks noChangeArrowheads="1"/>
          </p:cNvSpPr>
          <p:nvPr/>
        </p:nvSpPr>
        <p:spPr bwMode="auto">
          <a:xfrm>
            <a:off x="1092200" y="5524500"/>
            <a:ext cx="292100" cy="66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7192" name="Line 29"/>
          <p:cNvSpPr>
            <a:spLocks noChangeShapeType="1"/>
          </p:cNvSpPr>
          <p:nvPr/>
        </p:nvSpPr>
        <p:spPr bwMode="auto">
          <a:xfrm>
            <a:off x="1244600" y="3860800"/>
            <a:ext cx="46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7193" name="Line 30"/>
          <p:cNvSpPr>
            <a:spLocks noChangeShapeType="1"/>
          </p:cNvSpPr>
          <p:nvPr/>
        </p:nvSpPr>
        <p:spPr bwMode="auto">
          <a:xfrm>
            <a:off x="1244600" y="4508500"/>
            <a:ext cx="46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7194" name="Line 31"/>
          <p:cNvSpPr>
            <a:spLocks noChangeShapeType="1"/>
          </p:cNvSpPr>
          <p:nvPr/>
        </p:nvSpPr>
        <p:spPr bwMode="auto">
          <a:xfrm>
            <a:off x="1244600" y="5181600"/>
            <a:ext cx="46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7195" name="Line 32"/>
          <p:cNvSpPr>
            <a:spLocks noChangeShapeType="1"/>
          </p:cNvSpPr>
          <p:nvPr/>
        </p:nvSpPr>
        <p:spPr bwMode="auto">
          <a:xfrm>
            <a:off x="1244600" y="5829300"/>
            <a:ext cx="4699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7196" name="Line 33"/>
          <p:cNvSpPr>
            <a:spLocks noChangeShapeType="1"/>
          </p:cNvSpPr>
          <p:nvPr/>
        </p:nvSpPr>
        <p:spPr bwMode="auto">
          <a:xfrm>
            <a:off x="2286000" y="5829300"/>
            <a:ext cx="35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7197" name="Line 34"/>
          <p:cNvSpPr>
            <a:spLocks noChangeShapeType="1"/>
          </p:cNvSpPr>
          <p:nvPr/>
        </p:nvSpPr>
        <p:spPr bwMode="auto">
          <a:xfrm>
            <a:off x="2286000" y="4521200"/>
            <a:ext cx="35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7198" name="Text Box 35"/>
          <p:cNvSpPr txBox="1">
            <a:spLocks noChangeArrowheads="1"/>
          </p:cNvSpPr>
          <p:nvPr/>
        </p:nvSpPr>
        <p:spPr bwMode="auto">
          <a:xfrm>
            <a:off x="811213" y="3681413"/>
            <a:ext cx="282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600"/>
              <a:t>0</a:t>
            </a:r>
          </a:p>
        </p:txBody>
      </p:sp>
      <p:sp>
        <p:nvSpPr>
          <p:cNvPr id="7199" name="Text Box 36"/>
          <p:cNvSpPr txBox="1">
            <a:spLocks noChangeArrowheads="1"/>
          </p:cNvSpPr>
          <p:nvPr/>
        </p:nvSpPr>
        <p:spPr bwMode="auto">
          <a:xfrm>
            <a:off x="811213" y="4367213"/>
            <a:ext cx="282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600"/>
              <a:t>1</a:t>
            </a:r>
          </a:p>
        </p:txBody>
      </p:sp>
      <p:sp>
        <p:nvSpPr>
          <p:cNvPr id="7200" name="Text Box 37"/>
          <p:cNvSpPr txBox="1">
            <a:spLocks noChangeArrowheads="1"/>
          </p:cNvSpPr>
          <p:nvPr/>
        </p:nvSpPr>
        <p:spPr bwMode="auto">
          <a:xfrm>
            <a:off x="811213" y="5014913"/>
            <a:ext cx="282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600"/>
              <a:t>2</a:t>
            </a:r>
          </a:p>
        </p:txBody>
      </p:sp>
      <p:sp>
        <p:nvSpPr>
          <p:cNvPr id="7201" name="Text Box 38"/>
          <p:cNvSpPr txBox="1">
            <a:spLocks noChangeArrowheads="1"/>
          </p:cNvSpPr>
          <p:nvPr/>
        </p:nvSpPr>
        <p:spPr bwMode="auto">
          <a:xfrm>
            <a:off x="811213" y="5675313"/>
            <a:ext cx="2825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600"/>
              <a:t>3</a:t>
            </a:r>
          </a:p>
        </p:txBody>
      </p:sp>
      <p:sp>
        <p:nvSpPr>
          <p:cNvPr id="298023" name="Text Box 39"/>
          <p:cNvSpPr txBox="1">
            <a:spLocks noChangeArrowheads="1"/>
          </p:cNvSpPr>
          <p:nvPr/>
        </p:nvSpPr>
        <p:spPr bwMode="auto">
          <a:xfrm>
            <a:off x="4329113" y="5294313"/>
            <a:ext cx="4475162" cy="833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190500" indent="-1905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600"/>
              <a:t>Für unserer Zwecke reicht eine lineare Liste</a:t>
            </a:r>
          </a:p>
          <a:p>
            <a:pPr>
              <a:spcBef>
                <a:spcPct val="0"/>
              </a:spcBef>
            </a:pPr>
            <a:r>
              <a:rPr lang="de-AT" altLang="en-US" sz="1600"/>
              <a:t>Jeder Scope braucht ohnehin eine eigene Datenstr.</a:t>
            </a:r>
          </a:p>
          <a:p>
            <a:pPr>
              <a:spcBef>
                <a:spcPct val="0"/>
              </a:spcBef>
            </a:pPr>
            <a:r>
              <a:rPr lang="de-AT" altLang="en-US" sz="1600"/>
              <a:t>Ein Scope hat kaum mehr als 10 Namen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992" grpId="0" autoUpdateAnimBg="0"/>
      <p:bldP spid="298023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3FA72B8-9D87-45DF-88EF-6091BFFFAD42}" type="slidenum">
              <a:rPr lang="de-DE" altLang="en-US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de-DE" altLang="en-US" sz="1400" smtClean="0"/>
          </a:p>
        </p:txBody>
      </p:sp>
      <p:sp>
        <p:nvSpPr>
          <p:cNvPr id="8195" name="Rectangle 2"/>
          <p:cNvSpPr>
            <a:spLocks noChangeArrowheads="1"/>
          </p:cNvSpPr>
          <p:nvPr/>
        </p:nvSpPr>
        <p:spPr bwMode="auto">
          <a:xfrm>
            <a:off x="1143000" y="2921000"/>
            <a:ext cx="6731000" cy="4191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hlink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819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295400" y="3048000"/>
            <a:ext cx="6400800" cy="2209800"/>
          </a:xfrm>
        </p:spPr>
        <p:txBody>
          <a:bodyPr/>
          <a:lstStyle/>
          <a:p>
            <a:endParaRPr lang="de-DE" altLang="en-US" smtClean="0"/>
          </a:p>
          <a:p>
            <a:endParaRPr lang="de-DE" altLang="en-US" smtClean="0"/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722313" y="1835150"/>
            <a:ext cx="2503487" cy="2843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381000" algn="l"/>
                <a:tab pos="9525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381000" algn="l"/>
                <a:tab pos="9525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81000" algn="l"/>
                <a:tab pos="9525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81000" algn="l"/>
                <a:tab pos="952500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81000" algn="l"/>
                <a:tab pos="9525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81000" algn="l"/>
                <a:tab pos="9525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81000" algn="l"/>
                <a:tab pos="9525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81000" algn="l"/>
                <a:tab pos="9525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81000" algn="l"/>
                <a:tab pos="9525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3200"/>
              <a:t>5.	Symbolliste</a:t>
            </a:r>
          </a:p>
          <a:p>
            <a:pPr>
              <a:spcBef>
                <a:spcPct val="40000"/>
              </a:spcBef>
              <a:buFontTx/>
              <a:buNone/>
            </a:pPr>
            <a:r>
              <a:rPr lang="de-AT" altLang="en-US">
                <a:solidFill>
                  <a:srgbClr val="FF0000"/>
                </a:solidFill>
              </a:rPr>
              <a:t>	</a:t>
            </a:r>
            <a:r>
              <a:rPr lang="de-AT" altLang="en-US"/>
              <a:t>5.1	Überblick</a:t>
            </a:r>
          </a:p>
          <a:p>
            <a:pPr>
              <a:buFontTx/>
              <a:buNone/>
            </a:pPr>
            <a:r>
              <a:rPr lang="de-AT" altLang="en-US"/>
              <a:t>	</a:t>
            </a:r>
            <a:r>
              <a:rPr lang="de-AT" altLang="en-US">
                <a:solidFill>
                  <a:srgbClr val="FF0000"/>
                </a:solidFill>
              </a:rPr>
              <a:t>5.2	Objekte</a:t>
            </a:r>
          </a:p>
          <a:p>
            <a:pPr>
              <a:buFontTx/>
              <a:buNone/>
            </a:pPr>
            <a:r>
              <a:rPr lang="de-AT" altLang="en-US"/>
              <a:t>	5.3	Scopes</a:t>
            </a:r>
          </a:p>
          <a:p>
            <a:pPr>
              <a:buFontTx/>
              <a:buNone/>
            </a:pPr>
            <a:r>
              <a:rPr lang="de-AT" altLang="en-US"/>
              <a:t>	5.4	Typen</a:t>
            </a:r>
          </a:p>
          <a:p>
            <a:pPr>
              <a:buFontTx/>
              <a:buNone/>
            </a:pPr>
            <a:r>
              <a:rPr lang="de-AT" altLang="en-US"/>
              <a:t>	5.5	Universum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A6D1E10-8315-44A4-98B1-BAB23CC7E0E1}" type="slidenum">
              <a:rPr lang="de-DE" altLang="en-US" sz="1400" smtClean="0"/>
              <a:pPr>
                <a:spcBef>
                  <a:spcPct val="0"/>
                </a:spcBef>
                <a:buFontTx/>
                <a:buNone/>
              </a:pPr>
              <a:t>7</a:t>
            </a:fld>
            <a:endParaRPr lang="de-DE" altLang="en-US" sz="1400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smtClean="0"/>
              <a:t>Objektknoten</a:t>
            </a:r>
          </a:p>
        </p:txBody>
      </p:sp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735013" y="1116013"/>
            <a:ext cx="5392737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600"/>
              <a:t>Jeder deklarierte Name wird in einem Objektknoten gespeichert</a:t>
            </a:r>
          </a:p>
        </p:txBody>
      </p:sp>
      <p:grpSp>
        <p:nvGrpSpPr>
          <p:cNvPr id="300047" name="Group 15"/>
          <p:cNvGrpSpPr>
            <a:grpSpLocks/>
          </p:cNvGrpSpPr>
          <p:nvPr/>
        </p:nvGrpSpPr>
        <p:grpSpPr bwMode="auto">
          <a:xfrm>
            <a:off x="760413" y="2673350"/>
            <a:ext cx="3495675" cy="1385888"/>
            <a:chOff x="479" y="1684"/>
            <a:chExt cx="2202" cy="873"/>
          </a:xfrm>
        </p:grpSpPr>
        <p:sp>
          <p:nvSpPr>
            <p:cNvPr id="9231" name="Text Box 4"/>
            <p:cNvSpPr txBox="1">
              <a:spLocks noChangeArrowheads="1"/>
            </p:cNvSpPr>
            <p:nvPr/>
          </p:nvSpPr>
          <p:spPr bwMode="auto">
            <a:xfrm>
              <a:off x="479" y="1684"/>
              <a:ext cx="2202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800" b="1"/>
                <a:t>Arten von Objekten in MicroJava</a:t>
              </a:r>
            </a:p>
          </p:txBody>
        </p:sp>
        <p:sp>
          <p:nvSpPr>
            <p:cNvPr id="9232" name="Text Box 5"/>
            <p:cNvSpPr txBox="1">
              <a:spLocks noChangeArrowheads="1"/>
            </p:cNvSpPr>
            <p:nvPr/>
          </p:nvSpPr>
          <p:spPr bwMode="auto">
            <a:xfrm>
              <a:off x="487" y="1883"/>
              <a:ext cx="1324" cy="67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190500" indent="-1905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de-AT" altLang="en-US" sz="1600"/>
                <a:t>Konstanten</a:t>
              </a:r>
            </a:p>
            <a:p>
              <a:pPr>
                <a:spcBef>
                  <a:spcPct val="0"/>
                </a:spcBef>
              </a:pPr>
              <a:r>
                <a:rPr lang="de-AT" altLang="en-US" sz="1600"/>
                <a:t>Variablen und Felder</a:t>
              </a:r>
            </a:p>
            <a:p>
              <a:pPr>
                <a:spcBef>
                  <a:spcPct val="0"/>
                </a:spcBef>
              </a:pPr>
              <a:r>
                <a:rPr lang="de-AT" altLang="en-US" sz="1600"/>
                <a:t>Typen</a:t>
              </a:r>
            </a:p>
            <a:p>
              <a:pPr>
                <a:spcBef>
                  <a:spcPct val="0"/>
                </a:spcBef>
              </a:pPr>
              <a:r>
                <a:rPr lang="de-AT" altLang="en-US" sz="1600"/>
                <a:t>Methoden</a:t>
              </a:r>
            </a:p>
          </p:txBody>
        </p:sp>
      </p:grpSp>
      <p:sp>
        <p:nvSpPr>
          <p:cNvPr id="300038" name="Text Box 6"/>
          <p:cNvSpPr txBox="1">
            <a:spLocks noChangeArrowheads="1"/>
          </p:cNvSpPr>
          <p:nvPr/>
        </p:nvSpPr>
        <p:spPr bwMode="auto">
          <a:xfrm>
            <a:off x="4430713" y="2900363"/>
            <a:ext cx="1206500" cy="1155700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190500" algn="l"/>
                <a:tab pos="6731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190500" algn="l"/>
                <a:tab pos="6731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90500" algn="l"/>
                <a:tab pos="6731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90500" algn="l"/>
                <a:tab pos="673100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90500" algn="l"/>
                <a:tab pos="6731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0500" algn="l"/>
                <a:tab pos="6731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0500" algn="l"/>
                <a:tab pos="6731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0500" algn="l"/>
                <a:tab pos="6731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0500" algn="l"/>
                <a:tab pos="6731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static final int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	Con	= 0,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	Var	= 1,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	Type	= 2,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	Meth	= 3;</a:t>
            </a:r>
          </a:p>
        </p:txBody>
      </p:sp>
      <p:grpSp>
        <p:nvGrpSpPr>
          <p:cNvPr id="300041" name="Group 9"/>
          <p:cNvGrpSpPr>
            <a:grpSpLocks/>
          </p:cNvGrpSpPr>
          <p:nvPr/>
        </p:nvGrpSpPr>
        <p:grpSpPr bwMode="auto">
          <a:xfrm>
            <a:off x="760413" y="4508500"/>
            <a:ext cx="6030912" cy="1719263"/>
            <a:chOff x="479" y="2288"/>
            <a:chExt cx="3799" cy="1083"/>
          </a:xfrm>
        </p:grpSpPr>
        <p:sp>
          <p:nvSpPr>
            <p:cNvPr id="9229" name="Text Box 7"/>
            <p:cNvSpPr txBox="1">
              <a:spLocks noChangeArrowheads="1"/>
            </p:cNvSpPr>
            <p:nvPr/>
          </p:nvSpPr>
          <p:spPr bwMode="auto">
            <a:xfrm>
              <a:off x="479" y="2288"/>
              <a:ext cx="288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800" b="1"/>
                <a:t>Was muss über Objekte gespeichert werden?</a:t>
              </a:r>
            </a:p>
          </p:txBody>
        </p:sp>
        <p:sp>
          <p:nvSpPr>
            <p:cNvPr id="9230" name="Text Box 8"/>
            <p:cNvSpPr txBox="1">
              <a:spLocks noChangeArrowheads="1"/>
            </p:cNvSpPr>
            <p:nvPr/>
          </p:nvSpPr>
          <p:spPr bwMode="auto">
            <a:xfrm>
              <a:off x="487" y="2487"/>
              <a:ext cx="3791" cy="88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190500" indent="-190500">
                <a:spcBef>
                  <a:spcPct val="20000"/>
                </a:spcBef>
                <a:buChar char="•"/>
                <a:tabLst>
                  <a:tab pos="1714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17145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17145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1714500" algn="l"/>
                </a:tabLs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1714500" algn="l"/>
                </a:tabLs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714500" algn="l"/>
                </a:tabLs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714500" algn="l"/>
                </a:tabLs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714500" algn="l"/>
                </a:tabLs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714500" algn="l"/>
                </a:tabLs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de-AT" altLang="en-US" sz="1600"/>
                <a:t>für alle Objekte	Name, Objektart, </a:t>
              </a:r>
              <a:r>
                <a:rPr lang="de-AT" altLang="en-US" sz="1600" smtClean="0"/>
                <a:t>Typ, </a:t>
              </a:r>
              <a:r>
                <a:rPr lang="de-AT" altLang="en-US" sz="1600"/>
                <a:t>Next-Zeiger</a:t>
              </a:r>
            </a:p>
            <a:p>
              <a:pPr>
                <a:spcBef>
                  <a:spcPts val="600"/>
                </a:spcBef>
              </a:pPr>
              <a:r>
                <a:rPr lang="de-AT" altLang="en-US" sz="1600"/>
                <a:t>für Konstanten	Wert</a:t>
              </a:r>
            </a:p>
            <a:p>
              <a:pPr>
                <a:spcBef>
                  <a:spcPct val="0"/>
                </a:spcBef>
              </a:pPr>
              <a:r>
                <a:rPr lang="de-AT" altLang="en-US" sz="1600"/>
                <a:t>für Variablen	Adresse, Deklarationsstufe</a:t>
              </a:r>
            </a:p>
            <a:p>
              <a:pPr>
                <a:spcBef>
                  <a:spcPct val="0"/>
                </a:spcBef>
              </a:pPr>
              <a:r>
                <a:rPr lang="de-AT" altLang="en-US" sz="1600"/>
                <a:t>für Typen	-</a:t>
              </a:r>
            </a:p>
            <a:p>
              <a:pPr>
                <a:spcBef>
                  <a:spcPct val="0"/>
                </a:spcBef>
              </a:pPr>
              <a:r>
                <a:rPr lang="de-AT" altLang="en-US" sz="1600"/>
                <a:t>für Methoden	Adresse, Parameterzahl, Liste formaler Parameter</a:t>
              </a:r>
            </a:p>
          </p:txBody>
        </p:sp>
      </p:grpSp>
      <p:sp>
        <p:nvSpPr>
          <p:cNvPr id="9224" name="Text Box 10"/>
          <p:cNvSpPr txBox="1">
            <a:spLocks noChangeArrowheads="1"/>
          </p:cNvSpPr>
          <p:nvPr/>
        </p:nvSpPr>
        <p:spPr bwMode="auto">
          <a:xfrm>
            <a:off x="1071563" y="1716088"/>
            <a:ext cx="565150" cy="3048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int </a:t>
            </a:r>
            <a:r>
              <a:rPr lang="de-AT" altLang="en-US" sz="1400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  <a:r>
              <a:rPr lang="de-AT" altLang="en-US" sz="1400">
                <a:latin typeface="Arial" panose="020B0604020202020204" pitchFamily="34" charset="0"/>
              </a:rPr>
              <a:t>;</a:t>
            </a:r>
          </a:p>
        </p:txBody>
      </p:sp>
      <p:sp>
        <p:nvSpPr>
          <p:cNvPr id="9225" name="Rectangle 11"/>
          <p:cNvSpPr>
            <a:spLocks noChangeArrowheads="1"/>
          </p:cNvSpPr>
          <p:nvPr/>
        </p:nvSpPr>
        <p:spPr bwMode="auto">
          <a:xfrm>
            <a:off x="3343275" y="1704975"/>
            <a:ext cx="542925" cy="590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9226" name="Text Box 12"/>
          <p:cNvSpPr txBox="1">
            <a:spLocks noChangeArrowheads="1"/>
          </p:cNvSpPr>
          <p:nvPr/>
        </p:nvSpPr>
        <p:spPr bwMode="auto">
          <a:xfrm>
            <a:off x="3386138" y="1716088"/>
            <a:ext cx="4064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"</a:t>
            </a:r>
            <a:r>
              <a:rPr lang="de-AT" altLang="en-US" sz="1400">
                <a:solidFill>
                  <a:srgbClr val="FF0000"/>
                </a:solidFill>
                <a:latin typeface="Arial" panose="020B0604020202020204" pitchFamily="34" charset="0"/>
              </a:rPr>
              <a:t>a</a:t>
            </a:r>
            <a:r>
              <a:rPr lang="de-AT" altLang="en-US" sz="1400">
                <a:latin typeface="Arial" panose="020B0604020202020204" pitchFamily="34" charset="0"/>
              </a:rPr>
              <a:t>"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...</a:t>
            </a:r>
          </a:p>
        </p:txBody>
      </p:sp>
      <p:sp>
        <p:nvSpPr>
          <p:cNvPr id="9227" name="Text Box 13"/>
          <p:cNvSpPr txBox="1">
            <a:spLocks noChangeArrowheads="1"/>
          </p:cNvSpPr>
          <p:nvPr/>
        </p:nvSpPr>
        <p:spPr bwMode="auto">
          <a:xfrm>
            <a:off x="3351213" y="1439863"/>
            <a:ext cx="4572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de-AT" altLang="en-US" sz="1400" i="1">
                <a:latin typeface="Arial" panose="020B0604020202020204" pitchFamily="34" charset="0"/>
              </a:rPr>
              <a:t>Obj</a:t>
            </a:r>
          </a:p>
        </p:txBody>
      </p:sp>
      <p:sp>
        <p:nvSpPr>
          <p:cNvPr id="9228" name="AutoShape 14"/>
          <p:cNvSpPr>
            <a:spLocks noChangeArrowheads="1"/>
          </p:cNvSpPr>
          <p:nvPr/>
        </p:nvSpPr>
        <p:spPr bwMode="auto">
          <a:xfrm>
            <a:off x="2066925" y="1809750"/>
            <a:ext cx="723900" cy="161925"/>
          </a:xfrm>
          <a:prstGeom prst="rightArrow">
            <a:avLst>
              <a:gd name="adj1" fmla="val 50000"/>
              <a:gd name="adj2" fmla="val 111765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0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038" grpId="0" animBg="1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ACE9EE0-1F88-45E3-B491-F93F0D74C293}" type="slidenum">
              <a:rPr lang="de-DE" altLang="en-US" sz="1400" smtClean="0"/>
              <a:pPr>
                <a:spcBef>
                  <a:spcPct val="0"/>
                </a:spcBef>
                <a:buFontTx/>
                <a:buNone/>
              </a:pPr>
              <a:t>8</a:t>
            </a:fld>
            <a:endParaRPr lang="de-DE" altLang="en-US" sz="1400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smtClean="0"/>
              <a:t>Mögliche objektorientierte Struktur</a:t>
            </a:r>
          </a:p>
        </p:txBody>
      </p:sp>
      <p:sp>
        <p:nvSpPr>
          <p:cNvPr id="10244" name="Text Box 3"/>
          <p:cNvSpPr txBox="1">
            <a:spLocks noChangeArrowheads="1"/>
          </p:cNvSpPr>
          <p:nvPr/>
        </p:nvSpPr>
        <p:spPr bwMode="auto">
          <a:xfrm>
            <a:off x="684213" y="1100138"/>
            <a:ext cx="465772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800" b="1"/>
              <a:t>Folgende Klassenhierarchie wäre naheliegend</a:t>
            </a:r>
          </a:p>
        </p:txBody>
      </p:sp>
      <p:sp>
        <p:nvSpPr>
          <p:cNvPr id="10245" name="Text Box 4"/>
          <p:cNvSpPr txBox="1">
            <a:spLocks noChangeArrowheads="1"/>
          </p:cNvSpPr>
          <p:nvPr/>
        </p:nvSpPr>
        <p:spPr bwMode="auto">
          <a:xfrm>
            <a:off x="2970213" y="1549400"/>
            <a:ext cx="560387" cy="85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20000"/>
              </a:spcAft>
              <a:buFontTx/>
              <a:buNone/>
            </a:pPr>
            <a:r>
              <a:rPr lang="de-AT" altLang="en-US" sz="1200" b="1">
                <a:latin typeface="Arial" panose="020B0604020202020204" pitchFamily="34" charset="0"/>
              </a:rPr>
              <a:t>Obj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name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type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next</a:t>
            </a:r>
          </a:p>
        </p:txBody>
      </p:sp>
      <p:sp>
        <p:nvSpPr>
          <p:cNvPr id="10246" name="Rectangle 5"/>
          <p:cNvSpPr>
            <a:spLocks noChangeArrowheads="1"/>
          </p:cNvSpPr>
          <p:nvPr/>
        </p:nvSpPr>
        <p:spPr bwMode="auto">
          <a:xfrm>
            <a:off x="2959100" y="1554163"/>
            <a:ext cx="6858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10247" name="Line 6"/>
          <p:cNvSpPr>
            <a:spLocks noChangeShapeType="1"/>
          </p:cNvSpPr>
          <p:nvPr/>
        </p:nvSpPr>
        <p:spPr bwMode="auto">
          <a:xfrm>
            <a:off x="2959100" y="1795463"/>
            <a:ext cx="685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10248" name="Text Box 7"/>
          <p:cNvSpPr txBox="1">
            <a:spLocks noChangeArrowheads="1"/>
          </p:cNvSpPr>
          <p:nvPr/>
        </p:nvSpPr>
        <p:spPr bwMode="auto">
          <a:xfrm>
            <a:off x="1433513" y="2844800"/>
            <a:ext cx="841375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20000"/>
              </a:spcAft>
              <a:buFontTx/>
              <a:buNone/>
            </a:pPr>
            <a:r>
              <a:rPr lang="de-AT" altLang="en-US" sz="1200" b="1">
                <a:latin typeface="Arial" panose="020B0604020202020204" pitchFamily="34" charset="0"/>
              </a:rPr>
              <a:t>Constant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val</a:t>
            </a:r>
          </a:p>
        </p:txBody>
      </p:sp>
      <p:sp>
        <p:nvSpPr>
          <p:cNvPr id="10249" name="Rectangle 8"/>
          <p:cNvSpPr>
            <a:spLocks noChangeArrowheads="1"/>
          </p:cNvSpPr>
          <p:nvPr/>
        </p:nvSpPr>
        <p:spPr bwMode="auto">
          <a:xfrm>
            <a:off x="1422400" y="2849563"/>
            <a:ext cx="800100" cy="482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10250" name="Line 9"/>
          <p:cNvSpPr>
            <a:spLocks noChangeShapeType="1"/>
          </p:cNvSpPr>
          <p:nvPr/>
        </p:nvSpPr>
        <p:spPr bwMode="auto">
          <a:xfrm>
            <a:off x="1422400" y="3090863"/>
            <a:ext cx="800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10251" name="Text Box 10"/>
          <p:cNvSpPr txBox="1">
            <a:spLocks noChangeArrowheads="1"/>
          </p:cNvSpPr>
          <p:nvPr/>
        </p:nvSpPr>
        <p:spPr bwMode="auto">
          <a:xfrm>
            <a:off x="2411413" y="2844800"/>
            <a:ext cx="773112" cy="676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20000"/>
              </a:spcAft>
              <a:buFontTx/>
              <a:buNone/>
            </a:pPr>
            <a:r>
              <a:rPr lang="de-AT" altLang="en-US" sz="1200" b="1">
                <a:latin typeface="Arial" panose="020B0604020202020204" pitchFamily="34" charset="0"/>
              </a:rPr>
              <a:t>Variable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adr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level</a:t>
            </a:r>
          </a:p>
        </p:txBody>
      </p:sp>
      <p:sp>
        <p:nvSpPr>
          <p:cNvPr id="10252" name="Rectangle 11"/>
          <p:cNvSpPr>
            <a:spLocks noChangeArrowheads="1"/>
          </p:cNvSpPr>
          <p:nvPr/>
        </p:nvSpPr>
        <p:spPr bwMode="auto">
          <a:xfrm>
            <a:off x="2400300" y="2849563"/>
            <a:ext cx="800100" cy="635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10253" name="Line 12"/>
          <p:cNvSpPr>
            <a:spLocks noChangeShapeType="1"/>
          </p:cNvSpPr>
          <p:nvPr/>
        </p:nvSpPr>
        <p:spPr bwMode="auto">
          <a:xfrm>
            <a:off x="2400300" y="3090863"/>
            <a:ext cx="800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10254" name="Text Box 16"/>
          <p:cNvSpPr txBox="1">
            <a:spLocks noChangeArrowheads="1"/>
          </p:cNvSpPr>
          <p:nvPr/>
        </p:nvSpPr>
        <p:spPr bwMode="auto">
          <a:xfrm>
            <a:off x="3389313" y="2844800"/>
            <a:ext cx="53657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20000"/>
              </a:spcAft>
              <a:buFontTx/>
              <a:buNone/>
            </a:pPr>
            <a:r>
              <a:rPr lang="de-AT" altLang="en-US" sz="1200" b="1">
                <a:latin typeface="Arial" panose="020B0604020202020204" pitchFamily="34" charset="0"/>
              </a:rPr>
              <a:t>Type</a:t>
            </a:r>
            <a:endParaRPr lang="de-AT" altLang="en-US" sz="1200">
              <a:latin typeface="Arial" panose="020B0604020202020204" pitchFamily="34" charset="0"/>
            </a:endParaRPr>
          </a:p>
        </p:txBody>
      </p:sp>
      <p:sp>
        <p:nvSpPr>
          <p:cNvPr id="10255" name="Rectangle 17"/>
          <p:cNvSpPr>
            <a:spLocks noChangeArrowheads="1"/>
          </p:cNvSpPr>
          <p:nvPr/>
        </p:nvSpPr>
        <p:spPr bwMode="auto">
          <a:xfrm>
            <a:off x="3378200" y="2849563"/>
            <a:ext cx="800100" cy="254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10256" name="Text Box 19"/>
          <p:cNvSpPr txBox="1">
            <a:spLocks noChangeArrowheads="1"/>
          </p:cNvSpPr>
          <p:nvPr/>
        </p:nvSpPr>
        <p:spPr bwMode="auto">
          <a:xfrm>
            <a:off x="4367213" y="2844800"/>
            <a:ext cx="723900" cy="8588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20000"/>
              </a:spcAft>
              <a:buFontTx/>
              <a:buNone/>
            </a:pPr>
            <a:r>
              <a:rPr lang="de-AT" altLang="en-US" sz="1200" b="1">
                <a:latin typeface="Arial" panose="020B0604020202020204" pitchFamily="34" charset="0"/>
              </a:rPr>
              <a:t>Method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adr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nPars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200">
                <a:latin typeface="Arial" panose="020B0604020202020204" pitchFamily="34" charset="0"/>
              </a:rPr>
              <a:t>locals</a:t>
            </a:r>
          </a:p>
        </p:txBody>
      </p:sp>
      <p:sp>
        <p:nvSpPr>
          <p:cNvPr id="10257" name="Rectangle 20"/>
          <p:cNvSpPr>
            <a:spLocks noChangeArrowheads="1"/>
          </p:cNvSpPr>
          <p:nvPr/>
        </p:nvSpPr>
        <p:spPr bwMode="auto">
          <a:xfrm>
            <a:off x="4356100" y="2849563"/>
            <a:ext cx="800100" cy="838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sp>
        <p:nvSpPr>
          <p:cNvPr id="10258" name="Line 21"/>
          <p:cNvSpPr>
            <a:spLocks noChangeShapeType="1"/>
          </p:cNvSpPr>
          <p:nvPr/>
        </p:nvSpPr>
        <p:spPr bwMode="auto">
          <a:xfrm>
            <a:off x="4356100" y="3090863"/>
            <a:ext cx="800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10259" name="Line 22"/>
          <p:cNvSpPr>
            <a:spLocks noChangeShapeType="1"/>
          </p:cNvSpPr>
          <p:nvPr/>
        </p:nvSpPr>
        <p:spPr bwMode="auto">
          <a:xfrm flipV="1">
            <a:off x="1841500" y="269716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10260" name="Line 23"/>
          <p:cNvSpPr>
            <a:spLocks noChangeShapeType="1"/>
          </p:cNvSpPr>
          <p:nvPr/>
        </p:nvSpPr>
        <p:spPr bwMode="auto">
          <a:xfrm flipV="1">
            <a:off x="2794000" y="269716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10261" name="Line 25"/>
          <p:cNvSpPr>
            <a:spLocks noChangeShapeType="1"/>
          </p:cNvSpPr>
          <p:nvPr/>
        </p:nvSpPr>
        <p:spPr bwMode="auto">
          <a:xfrm flipV="1">
            <a:off x="3759200" y="269716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10262" name="Line 26"/>
          <p:cNvSpPr>
            <a:spLocks noChangeShapeType="1"/>
          </p:cNvSpPr>
          <p:nvPr/>
        </p:nvSpPr>
        <p:spPr bwMode="auto">
          <a:xfrm flipV="1">
            <a:off x="4749800" y="269716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10263" name="Line 27"/>
          <p:cNvSpPr>
            <a:spLocks noChangeShapeType="1"/>
          </p:cNvSpPr>
          <p:nvPr/>
        </p:nvSpPr>
        <p:spPr bwMode="auto">
          <a:xfrm flipH="1">
            <a:off x="1841500" y="2697163"/>
            <a:ext cx="29083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/>
          <a:p>
            <a:endParaRPr lang="de-AT"/>
          </a:p>
        </p:txBody>
      </p:sp>
      <p:sp>
        <p:nvSpPr>
          <p:cNvPr id="10264" name="AutoShape 28"/>
          <p:cNvSpPr>
            <a:spLocks noChangeArrowheads="1"/>
          </p:cNvSpPr>
          <p:nvPr/>
        </p:nvSpPr>
        <p:spPr bwMode="auto">
          <a:xfrm>
            <a:off x="3225800" y="2405063"/>
            <a:ext cx="152400" cy="139700"/>
          </a:xfrm>
          <a:prstGeom prst="triangle">
            <a:avLst>
              <a:gd name="adj" fmla="val 50000"/>
            </a:avLst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 sz="1600"/>
          </a:p>
        </p:txBody>
      </p:sp>
      <p:grpSp>
        <p:nvGrpSpPr>
          <p:cNvPr id="301089" name="Group 33"/>
          <p:cNvGrpSpPr>
            <a:grpSpLocks/>
          </p:cNvGrpSpPr>
          <p:nvPr/>
        </p:nvGrpSpPr>
        <p:grpSpPr bwMode="auto">
          <a:xfrm>
            <a:off x="684213" y="3825875"/>
            <a:ext cx="4197350" cy="1768475"/>
            <a:chOff x="431" y="2527"/>
            <a:chExt cx="2644" cy="1114"/>
          </a:xfrm>
        </p:grpSpPr>
        <p:sp>
          <p:nvSpPr>
            <p:cNvPr id="10268" name="Text Box 29"/>
            <p:cNvSpPr txBox="1">
              <a:spLocks noChangeArrowheads="1"/>
            </p:cNvSpPr>
            <p:nvPr/>
          </p:nvSpPr>
          <p:spPr bwMode="auto">
            <a:xfrm>
              <a:off x="431" y="2527"/>
              <a:ext cx="2644" cy="2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600"/>
                <a:t>Ist aber umständlich wegen ständiger Type Casts</a:t>
              </a:r>
            </a:p>
          </p:txBody>
        </p:sp>
        <p:sp>
          <p:nvSpPr>
            <p:cNvPr id="10269" name="Text Box 30"/>
            <p:cNvSpPr txBox="1">
              <a:spLocks noChangeArrowheads="1"/>
            </p:cNvSpPr>
            <p:nvPr/>
          </p:nvSpPr>
          <p:spPr bwMode="auto">
            <a:xfrm>
              <a:off x="631" y="2767"/>
              <a:ext cx="1519" cy="87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tabLst>
                  <a:tab pos="190500" algn="l"/>
                </a:tabLst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tabLst>
                  <a:tab pos="190500" algn="l"/>
                </a:tabLst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tabLst>
                  <a:tab pos="190500" algn="l"/>
                </a:tabLst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tabLst>
                  <a:tab pos="190500" algn="l"/>
                </a:tabLst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tabLst>
                  <a:tab pos="190500" algn="l"/>
                </a:tabLs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90500" algn="l"/>
                </a:tabLs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90500" algn="l"/>
                </a:tabLs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90500" algn="l"/>
                </a:tabLs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tabLst>
                  <a:tab pos="190500" algn="l"/>
                </a:tabLst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400">
                  <a:latin typeface="Arial" panose="020B0604020202020204" pitchFamily="34" charset="0"/>
                </a:rPr>
                <a:t>Obj obj = Tab.find("x");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400">
                  <a:latin typeface="Arial" panose="020B0604020202020204" pitchFamily="34" charset="0"/>
                </a:rPr>
                <a:t>if (obj </a:t>
              </a:r>
              <a:r>
                <a:rPr lang="de-AT" altLang="en-US" sz="1400">
                  <a:solidFill>
                    <a:srgbClr val="FF0000"/>
                  </a:solidFill>
                  <a:latin typeface="Arial" panose="020B0604020202020204" pitchFamily="34" charset="0"/>
                </a:rPr>
                <a:t>instanceof</a:t>
              </a:r>
              <a:r>
                <a:rPr lang="de-AT" altLang="en-US" sz="1400">
                  <a:latin typeface="Arial" panose="020B0604020202020204" pitchFamily="34" charset="0"/>
                </a:rPr>
                <a:t> Variable) {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400">
                  <a:latin typeface="Arial" panose="020B0604020202020204" pitchFamily="34" charset="0"/>
                </a:rPr>
                <a:t>	Variable v = </a:t>
              </a:r>
              <a:r>
                <a:rPr lang="de-AT" altLang="en-US" sz="1400">
                  <a:solidFill>
                    <a:srgbClr val="FF0000"/>
                  </a:solidFill>
                  <a:latin typeface="Arial" panose="020B0604020202020204" pitchFamily="34" charset="0"/>
                </a:rPr>
                <a:t>(Variable)</a:t>
              </a:r>
              <a:r>
                <a:rPr lang="de-AT" altLang="en-US" sz="1400">
                  <a:latin typeface="Arial" panose="020B0604020202020204" pitchFamily="34" charset="0"/>
                </a:rPr>
                <a:t>obj;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400">
                  <a:latin typeface="Arial" panose="020B0604020202020204" pitchFamily="34" charset="0"/>
                </a:rPr>
                <a:t>	v.adr = ...;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400">
                  <a:latin typeface="Arial" panose="020B0604020202020204" pitchFamily="34" charset="0"/>
                </a:rPr>
                <a:t>	v.level = ...;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400">
                  <a:latin typeface="Arial" panose="020B0604020202020204" pitchFamily="34" charset="0"/>
                </a:rPr>
                <a:t>}</a:t>
              </a:r>
            </a:p>
          </p:txBody>
        </p:sp>
      </p:grpSp>
      <p:sp>
        <p:nvSpPr>
          <p:cNvPr id="301087" name="Text Box 31"/>
          <p:cNvSpPr txBox="1">
            <a:spLocks noChangeArrowheads="1"/>
          </p:cNvSpPr>
          <p:nvPr/>
        </p:nvSpPr>
        <p:spPr bwMode="auto">
          <a:xfrm>
            <a:off x="684213" y="5649913"/>
            <a:ext cx="6135687" cy="1069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 marL="190500" indent="-1905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600"/>
              <a:t>Daher "flache Implementierung": Alle Felder stehen in derselben Klasse.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600"/>
              <a:t>Ist vertretbar, da</a:t>
            </a:r>
          </a:p>
          <a:p>
            <a:pPr>
              <a:spcBef>
                <a:spcPct val="0"/>
              </a:spcBef>
            </a:pPr>
            <a:r>
              <a:rPr lang="de-AT" altLang="en-US" sz="1600"/>
              <a:t>Anzahl der Objekt-Varianten fix (keine Erweiterbarkeit erforderlich)</a:t>
            </a:r>
          </a:p>
          <a:p>
            <a:pPr>
              <a:spcBef>
                <a:spcPct val="0"/>
              </a:spcBef>
            </a:pPr>
            <a:r>
              <a:rPr lang="de-AT" altLang="en-US" sz="1600"/>
              <a:t>Keine dynamische Bindung nötig</a:t>
            </a:r>
          </a:p>
        </p:txBody>
      </p:sp>
      <p:sp>
        <p:nvSpPr>
          <p:cNvPr id="10267" name="Line 34"/>
          <p:cNvSpPr>
            <a:spLocks noChangeShapeType="1"/>
          </p:cNvSpPr>
          <p:nvPr/>
        </p:nvSpPr>
        <p:spPr bwMode="auto">
          <a:xfrm flipV="1">
            <a:off x="3302000" y="2544763"/>
            <a:ext cx="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/>
          <a:p>
            <a:endParaRPr lang="de-AT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1087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769BCF9-694E-48C2-8480-CDDEF6DFDF12}" type="slidenum">
              <a:rPr lang="de-DE" altLang="en-US" sz="1400" smtClean="0"/>
              <a:pPr>
                <a:spcBef>
                  <a:spcPct val="0"/>
                </a:spcBef>
                <a:buFontTx/>
                <a:buNone/>
              </a:pPr>
              <a:t>9</a:t>
            </a:fld>
            <a:endParaRPr lang="de-DE" altLang="en-US" sz="1400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de-AT" altLang="en-US" smtClean="0"/>
              <a:t>Klasse Obj</a:t>
            </a:r>
          </a:p>
        </p:txBody>
      </p:sp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773113" y="1217613"/>
            <a:ext cx="4961913" cy="2809103"/>
          </a:xfrm>
          <a:prstGeom prst="rect">
            <a:avLst/>
          </a:prstGeom>
          <a:solidFill>
            <a:schemeClr val="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ct val="20000"/>
              </a:spcBef>
              <a:buChar char="•"/>
              <a:tabLst>
                <a:tab pos="190500" algn="l"/>
                <a:tab pos="762000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190500" algn="l"/>
                <a:tab pos="762000" algn="l"/>
              </a:tabLst>
              <a:defRPr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190500" algn="l"/>
                <a:tab pos="762000" algn="l"/>
              </a:tabLs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190500" algn="l"/>
                <a:tab pos="762000" algn="l"/>
              </a:tabLst>
              <a:defRPr sz="1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190500" algn="l"/>
                <a:tab pos="762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0500" algn="l"/>
                <a:tab pos="762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0500" algn="l"/>
                <a:tab pos="762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0500" algn="l"/>
                <a:tab pos="762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190500" algn="l"/>
                <a:tab pos="762000" algn="l"/>
              </a:tabLs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class </a:t>
            </a:r>
            <a:r>
              <a:rPr lang="de-AT" altLang="en-US" sz="1400" b="1">
                <a:latin typeface="Arial" panose="020B0604020202020204" pitchFamily="34" charset="0"/>
              </a:rPr>
              <a:t>Obj</a:t>
            </a:r>
            <a:r>
              <a:rPr lang="de-AT" altLang="en-US" sz="1400">
                <a:latin typeface="Arial" panose="020B0604020202020204" pitchFamily="34" charset="0"/>
              </a:rPr>
              <a:t> {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	static final int </a:t>
            </a:r>
            <a:r>
              <a:rPr lang="de-AT" altLang="en-US" sz="1400" b="1">
                <a:latin typeface="Arial" panose="020B0604020202020204" pitchFamily="34" charset="0"/>
              </a:rPr>
              <a:t>Con</a:t>
            </a:r>
            <a:r>
              <a:rPr lang="de-AT" altLang="en-US" sz="1400">
                <a:latin typeface="Arial" panose="020B0604020202020204" pitchFamily="34" charset="0"/>
              </a:rPr>
              <a:t> = 0, </a:t>
            </a:r>
            <a:r>
              <a:rPr lang="de-AT" altLang="en-US" sz="1400" b="1">
                <a:latin typeface="Arial" panose="020B0604020202020204" pitchFamily="34" charset="0"/>
              </a:rPr>
              <a:t>Var</a:t>
            </a:r>
            <a:r>
              <a:rPr lang="de-AT" altLang="en-US" sz="1400">
                <a:latin typeface="Arial" panose="020B0604020202020204" pitchFamily="34" charset="0"/>
              </a:rPr>
              <a:t> = 1, </a:t>
            </a:r>
            <a:r>
              <a:rPr lang="de-AT" altLang="en-US" sz="1400" b="1">
                <a:latin typeface="Arial" panose="020B0604020202020204" pitchFamily="34" charset="0"/>
              </a:rPr>
              <a:t>Type</a:t>
            </a:r>
            <a:r>
              <a:rPr lang="de-AT" altLang="en-US" sz="1400">
                <a:latin typeface="Arial" panose="020B0604020202020204" pitchFamily="34" charset="0"/>
              </a:rPr>
              <a:t> = 2, </a:t>
            </a:r>
            <a:r>
              <a:rPr lang="de-AT" altLang="en-US" sz="1400" b="1">
                <a:latin typeface="Arial" panose="020B0604020202020204" pitchFamily="34" charset="0"/>
              </a:rPr>
              <a:t>Meth</a:t>
            </a:r>
            <a:r>
              <a:rPr lang="de-AT" altLang="en-US" sz="1400">
                <a:latin typeface="Arial" panose="020B0604020202020204" pitchFamily="34" charset="0"/>
              </a:rPr>
              <a:t> = 3;</a:t>
            </a:r>
          </a:p>
          <a:p>
            <a:pPr>
              <a:spcBef>
                <a:spcPct val="3000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	int	</a:t>
            </a:r>
            <a:r>
              <a:rPr lang="de-AT" altLang="en-US" sz="1400" b="1">
                <a:latin typeface="Arial" panose="020B0604020202020204" pitchFamily="34" charset="0"/>
              </a:rPr>
              <a:t>kind</a:t>
            </a:r>
            <a:r>
              <a:rPr lang="de-AT" altLang="en-US" sz="1400">
                <a:latin typeface="Arial" panose="020B0604020202020204" pitchFamily="34" charset="0"/>
              </a:rPr>
              <a:t>;	// Con, Var, Type, Meth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	String	</a:t>
            </a:r>
            <a:r>
              <a:rPr lang="de-AT" altLang="en-US" sz="1400" b="1">
                <a:latin typeface="Arial" panose="020B0604020202020204" pitchFamily="34" charset="0"/>
              </a:rPr>
              <a:t>name</a:t>
            </a:r>
            <a:r>
              <a:rPr lang="de-AT" altLang="en-US" sz="1400">
                <a:latin typeface="Arial" panose="020B0604020202020204" pitchFamily="34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	Struct	</a:t>
            </a:r>
            <a:r>
              <a:rPr lang="de-AT" altLang="en-US" sz="1400" b="1">
                <a:latin typeface="Arial" panose="020B0604020202020204" pitchFamily="34" charset="0"/>
              </a:rPr>
              <a:t>type</a:t>
            </a:r>
            <a:r>
              <a:rPr lang="de-AT" altLang="en-US" sz="1400">
                <a:latin typeface="Arial" panose="020B0604020202020204" pitchFamily="34" charset="0"/>
              </a:rPr>
              <a:t>;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	Obj	</a:t>
            </a:r>
            <a:r>
              <a:rPr lang="de-AT" altLang="en-US" sz="1400" b="1">
                <a:latin typeface="Arial" panose="020B0604020202020204" pitchFamily="34" charset="0"/>
              </a:rPr>
              <a:t>next</a:t>
            </a:r>
            <a:r>
              <a:rPr lang="de-AT" altLang="en-US" sz="1400">
                <a:latin typeface="Arial" panose="020B0604020202020204" pitchFamily="34" charset="0"/>
              </a:rPr>
              <a:t>;</a:t>
            </a:r>
          </a:p>
          <a:p>
            <a:pPr>
              <a:spcBef>
                <a:spcPct val="3000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	int	</a:t>
            </a:r>
            <a:r>
              <a:rPr lang="de-AT" altLang="en-US" sz="1400" b="1">
                <a:latin typeface="Arial" panose="020B0604020202020204" pitchFamily="34" charset="0"/>
              </a:rPr>
              <a:t>val</a:t>
            </a:r>
            <a:r>
              <a:rPr lang="de-AT" altLang="en-US" sz="1400">
                <a:latin typeface="Arial" panose="020B0604020202020204" pitchFamily="34" charset="0"/>
              </a:rPr>
              <a:t>;	// Con: value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	int	</a:t>
            </a:r>
            <a:r>
              <a:rPr lang="de-AT" altLang="en-US" sz="1400" b="1">
                <a:latin typeface="Arial" panose="020B0604020202020204" pitchFamily="34" charset="0"/>
              </a:rPr>
              <a:t>adr</a:t>
            </a:r>
            <a:r>
              <a:rPr lang="de-AT" altLang="en-US" sz="1400">
                <a:latin typeface="Arial" panose="020B0604020202020204" pitchFamily="34" charset="0"/>
              </a:rPr>
              <a:t>;	// Var, Meth: address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	int	</a:t>
            </a:r>
            <a:r>
              <a:rPr lang="de-AT" altLang="en-US" sz="1400" b="1">
                <a:latin typeface="Arial" panose="020B0604020202020204" pitchFamily="34" charset="0"/>
              </a:rPr>
              <a:t>level</a:t>
            </a:r>
            <a:r>
              <a:rPr lang="de-AT" altLang="en-US" sz="1400">
                <a:latin typeface="Arial" panose="020B0604020202020204" pitchFamily="34" charset="0"/>
              </a:rPr>
              <a:t>;	// Var: 0 = global, 1 = local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	int	</a:t>
            </a:r>
            <a:r>
              <a:rPr lang="de-AT" altLang="en-US" sz="1400" b="1">
                <a:latin typeface="Arial" panose="020B0604020202020204" pitchFamily="34" charset="0"/>
              </a:rPr>
              <a:t>nPars</a:t>
            </a:r>
            <a:r>
              <a:rPr lang="de-AT" altLang="en-US" sz="1400">
                <a:latin typeface="Arial" panose="020B0604020202020204" pitchFamily="34" charset="0"/>
              </a:rPr>
              <a:t>;	// Meth: number of parameters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	Obj	</a:t>
            </a:r>
            <a:r>
              <a:rPr lang="de-AT" altLang="en-US" sz="1400" b="1">
                <a:latin typeface="Arial" panose="020B0604020202020204" pitchFamily="34" charset="0"/>
              </a:rPr>
              <a:t>locals</a:t>
            </a:r>
            <a:r>
              <a:rPr lang="de-AT" altLang="en-US" sz="1400">
                <a:latin typeface="Arial" panose="020B0604020202020204" pitchFamily="34" charset="0"/>
              </a:rPr>
              <a:t>;	// Meth: parameters and local objects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de-AT" altLang="en-US" sz="1400">
                <a:latin typeface="Arial" panose="020B0604020202020204" pitchFamily="34" charset="0"/>
              </a:rPr>
              <a:t>}</a:t>
            </a:r>
          </a:p>
        </p:txBody>
      </p:sp>
      <p:grpSp>
        <p:nvGrpSpPr>
          <p:cNvPr id="302116" name="Group 36"/>
          <p:cNvGrpSpPr>
            <a:grpSpLocks/>
          </p:cNvGrpSpPr>
          <p:nvPr/>
        </p:nvGrpSpPr>
        <p:grpSpPr bwMode="auto">
          <a:xfrm>
            <a:off x="696913" y="4152900"/>
            <a:ext cx="8301037" cy="2589213"/>
            <a:chOff x="439" y="2616"/>
            <a:chExt cx="5229" cy="1631"/>
          </a:xfrm>
        </p:grpSpPr>
        <p:sp>
          <p:nvSpPr>
            <p:cNvPr id="11270" name="Rectangle 7"/>
            <p:cNvSpPr>
              <a:spLocks noChangeArrowheads="1"/>
            </p:cNvSpPr>
            <p:nvPr/>
          </p:nvSpPr>
          <p:spPr bwMode="auto">
            <a:xfrm>
              <a:off x="1936" y="2768"/>
              <a:ext cx="352" cy="9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11271" name="Text Box 4"/>
            <p:cNvSpPr txBox="1">
              <a:spLocks noChangeArrowheads="1"/>
            </p:cNvSpPr>
            <p:nvPr/>
          </p:nvSpPr>
          <p:spPr bwMode="auto">
            <a:xfrm>
              <a:off x="487" y="2935"/>
              <a:ext cx="995" cy="594"/>
            </a:xfrm>
            <a:prstGeom prst="rect">
              <a:avLst/>
            </a:prstGeom>
            <a:solidFill>
              <a:srgbClr val="FFFF99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400">
                  <a:latin typeface="Arial" panose="020B0604020202020204" pitchFamily="34" charset="0"/>
                </a:rPr>
                <a:t>final int </a:t>
              </a:r>
              <a:r>
                <a:rPr lang="de-AT" altLang="en-US" sz="1400" b="1">
                  <a:solidFill>
                    <a:srgbClr val="FF0000"/>
                  </a:solidFill>
                  <a:latin typeface="Arial" panose="020B0604020202020204" pitchFamily="34" charset="0"/>
                </a:rPr>
                <a:t>n</a:t>
              </a:r>
              <a:r>
                <a:rPr lang="de-AT" altLang="en-US" sz="1400">
                  <a:latin typeface="Arial" panose="020B0604020202020204" pitchFamily="34" charset="0"/>
                </a:rPr>
                <a:t> = 10;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400">
                  <a:latin typeface="Arial" panose="020B0604020202020204" pitchFamily="34" charset="0"/>
                </a:rPr>
                <a:t>class </a:t>
              </a:r>
              <a:r>
                <a:rPr lang="de-AT" altLang="en-US" sz="1400" b="1">
                  <a:solidFill>
                    <a:srgbClr val="FF0000"/>
                  </a:solidFill>
                  <a:latin typeface="Arial" panose="020B0604020202020204" pitchFamily="34" charset="0"/>
                </a:rPr>
                <a:t>T</a:t>
              </a:r>
              <a:r>
                <a:rPr lang="de-AT" altLang="en-US" sz="1400">
                  <a:latin typeface="Arial" panose="020B0604020202020204" pitchFamily="34" charset="0"/>
                </a:rPr>
                <a:t> { ... }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400">
                  <a:latin typeface="Arial" panose="020B0604020202020204" pitchFamily="34" charset="0"/>
                </a:rPr>
                <a:t>int </a:t>
              </a:r>
              <a:r>
                <a:rPr lang="de-AT" altLang="en-US" sz="1400" b="1">
                  <a:solidFill>
                    <a:srgbClr val="FF0000"/>
                  </a:solidFill>
                  <a:latin typeface="Arial" panose="020B0604020202020204" pitchFamily="34" charset="0"/>
                </a:rPr>
                <a:t>a</a:t>
              </a:r>
              <a:r>
                <a:rPr lang="de-AT" altLang="en-US" sz="1400">
                  <a:latin typeface="Arial" panose="020B0604020202020204" pitchFamily="34" charset="0"/>
                </a:rPr>
                <a:t>, </a:t>
              </a:r>
              <a:r>
                <a:rPr lang="de-AT" altLang="en-US" sz="1400" b="1">
                  <a:solidFill>
                    <a:srgbClr val="FF0000"/>
                  </a:solidFill>
                  <a:latin typeface="Arial" panose="020B0604020202020204" pitchFamily="34" charset="0"/>
                </a:rPr>
                <a:t>b</a:t>
              </a:r>
              <a:r>
                <a:rPr lang="de-AT" altLang="en-US" sz="1400">
                  <a:latin typeface="Arial" panose="020B0604020202020204" pitchFamily="34" charset="0"/>
                </a:rPr>
                <a:t>, </a:t>
              </a:r>
              <a:r>
                <a:rPr lang="de-AT" altLang="en-US" sz="1400" b="1">
                  <a:solidFill>
                    <a:srgbClr val="FF0000"/>
                  </a:solidFill>
                  <a:latin typeface="Arial" panose="020B0604020202020204" pitchFamily="34" charset="0"/>
                </a:rPr>
                <a:t>c</a:t>
              </a:r>
              <a:r>
                <a:rPr lang="de-AT" altLang="en-US" sz="1400">
                  <a:latin typeface="Arial" panose="020B0604020202020204" pitchFamily="34" charset="0"/>
                </a:rPr>
                <a:t>;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400">
                  <a:latin typeface="Arial" panose="020B0604020202020204" pitchFamily="34" charset="0"/>
                </a:rPr>
                <a:t>void </a:t>
              </a:r>
              <a:r>
                <a:rPr lang="de-AT" altLang="en-US" sz="1400" b="1">
                  <a:solidFill>
                    <a:srgbClr val="FF0000"/>
                  </a:solidFill>
                  <a:latin typeface="Arial" panose="020B0604020202020204" pitchFamily="34" charset="0"/>
                </a:rPr>
                <a:t>m</a:t>
              </a:r>
              <a:r>
                <a:rPr lang="de-AT" altLang="en-US" sz="1400">
                  <a:latin typeface="Arial" panose="020B0604020202020204" pitchFamily="34" charset="0"/>
                </a:rPr>
                <a:t>(int </a:t>
              </a:r>
              <a:r>
                <a:rPr lang="de-AT" altLang="en-US" sz="1400" b="1">
                  <a:solidFill>
                    <a:srgbClr val="FF0000"/>
                  </a:solidFill>
                  <a:latin typeface="Arial" panose="020B0604020202020204" pitchFamily="34" charset="0"/>
                </a:rPr>
                <a:t>x</a:t>
              </a:r>
              <a:r>
                <a:rPr lang="de-AT" altLang="en-US" sz="1400">
                  <a:latin typeface="Arial" panose="020B0604020202020204" pitchFamily="34" charset="0"/>
                </a:rPr>
                <a:t>) { ... }</a:t>
              </a:r>
            </a:p>
          </p:txBody>
        </p:sp>
        <p:sp>
          <p:nvSpPr>
            <p:cNvPr id="11272" name="Text Box 5"/>
            <p:cNvSpPr txBox="1">
              <a:spLocks noChangeArrowheads="1"/>
            </p:cNvSpPr>
            <p:nvPr/>
          </p:nvSpPr>
          <p:spPr bwMode="auto">
            <a:xfrm>
              <a:off x="1543" y="2749"/>
              <a:ext cx="364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kind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name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next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val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adr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level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nPars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locals</a:t>
              </a:r>
            </a:p>
          </p:txBody>
        </p:sp>
        <p:sp>
          <p:nvSpPr>
            <p:cNvPr id="11273" name="Text Box 6"/>
            <p:cNvSpPr txBox="1">
              <a:spLocks noChangeArrowheads="1"/>
            </p:cNvSpPr>
            <p:nvPr/>
          </p:nvSpPr>
          <p:spPr bwMode="auto">
            <a:xfrm>
              <a:off x="1927" y="2749"/>
              <a:ext cx="289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Con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"n"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de-AT" altLang="en-US" sz="1200">
                <a:latin typeface="Arial" panose="020B0604020202020204" pitchFamily="34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10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-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-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-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-</a:t>
              </a:r>
            </a:p>
          </p:txBody>
        </p:sp>
        <p:sp>
          <p:nvSpPr>
            <p:cNvPr id="11274" name="Line 8"/>
            <p:cNvSpPr>
              <a:spLocks noChangeShapeType="1"/>
            </p:cNvSpPr>
            <p:nvPr/>
          </p:nvSpPr>
          <p:spPr bwMode="auto">
            <a:xfrm>
              <a:off x="2072" y="3056"/>
              <a:ext cx="3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de-AT"/>
            </a:p>
          </p:txBody>
        </p:sp>
        <p:sp>
          <p:nvSpPr>
            <p:cNvPr id="11275" name="Rectangle 9"/>
            <p:cNvSpPr>
              <a:spLocks noChangeArrowheads="1"/>
            </p:cNvSpPr>
            <p:nvPr/>
          </p:nvSpPr>
          <p:spPr bwMode="auto">
            <a:xfrm>
              <a:off x="2400" y="2768"/>
              <a:ext cx="352" cy="9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11276" name="Text Box 10"/>
            <p:cNvSpPr txBox="1">
              <a:spLocks noChangeArrowheads="1"/>
            </p:cNvSpPr>
            <p:nvPr/>
          </p:nvSpPr>
          <p:spPr bwMode="auto">
            <a:xfrm>
              <a:off x="2391" y="2749"/>
              <a:ext cx="327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Type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"T"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de-AT" altLang="en-US" sz="1200">
                <a:latin typeface="Arial" panose="020B0604020202020204" pitchFamily="34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-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-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-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-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-</a:t>
              </a:r>
            </a:p>
          </p:txBody>
        </p:sp>
        <p:sp>
          <p:nvSpPr>
            <p:cNvPr id="11277" name="Line 11"/>
            <p:cNvSpPr>
              <a:spLocks noChangeShapeType="1"/>
            </p:cNvSpPr>
            <p:nvPr/>
          </p:nvSpPr>
          <p:spPr bwMode="auto">
            <a:xfrm>
              <a:off x="2536" y="3056"/>
              <a:ext cx="3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de-AT"/>
            </a:p>
          </p:txBody>
        </p:sp>
        <p:sp>
          <p:nvSpPr>
            <p:cNvPr id="11278" name="Rectangle 12"/>
            <p:cNvSpPr>
              <a:spLocks noChangeArrowheads="1"/>
            </p:cNvSpPr>
            <p:nvPr/>
          </p:nvSpPr>
          <p:spPr bwMode="auto">
            <a:xfrm>
              <a:off x="2864" y="2768"/>
              <a:ext cx="352" cy="9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11279" name="Text Box 13"/>
            <p:cNvSpPr txBox="1">
              <a:spLocks noChangeArrowheads="1"/>
            </p:cNvSpPr>
            <p:nvPr/>
          </p:nvSpPr>
          <p:spPr bwMode="auto">
            <a:xfrm>
              <a:off x="2855" y="2749"/>
              <a:ext cx="263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Var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"a"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de-AT" altLang="en-US" sz="1200">
                <a:latin typeface="Arial" panose="020B0604020202020204" pitchFamily="34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-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-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-</a:t>
              </a:r>
            </a:p>
          </p:txBody>
        </p:sp>
        <p:sp>
          <p:nvSpPr>
            <p:cNvPr id="11280" name="Line 14"/>
            <p:cNvSpPr>
              <a:spLocks noChangeShapeType="1"/>
            </p:cNvSpPr>
            <p:nvPr/>
          </p:nvSpPr>
          <p:spPr bwMode="auto">
            <a:xfrm>
              <a:off x="3000" y="3056"/>
              <a:ext cx="3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de-AT"/>
            </a:p>
          </p:txBody>
        </p:sp>
        <p:sp>
          <p:nvSpPr>
            <p:cNvPr id="11281" name="Rectangle 15"/>
            <p:cNvSpPr>
              <a:spLocks noChangeArrowheads="1"/>
            </p:cNvSpPr>
            <p:nvPr/>
          </p:nvSpPr>
          <p:spPr bwMode="auto">
            <a:xfrm>
              <a:off x="3328" y="2768"/>
              <a:ext cx="352" cy="9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11282" name="Text Box 16"/>
            <p:cNvSpPr txBox="1">
              <a:spLocks noChangeArrowheads="1"/>
            </p:cNvSpPr>
            <p:nvPr/>
          </p:nvSpPr>
          <p:spPr bwMode="auto">
            <a:xfrm>
              <a:off x="3319" y="2749"/>
              <a:ext cx="263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Var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"b"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de-AT" altLang="en-US" sz="1200">
                <a:latin typeface="Arial" panose="020B0604020202020204" pitchFamily="34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-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1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-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-</a:t>
              </a:r>
            </a:p>
          </p:txBody>
        </p:sp>
        <p:sp>
          <p:nvSpPr>
            <p:cNvPr id="11283" name="Line 17"/>
            <p:cNvSpPr>
              <a:spLocks noChangeShapeType="1"/>
            </p:cNvSpPr>
            <p:nvPr/>
          </p:nvSpPr>
          <p:spPr bwMode="auto">
            <a:xfrm>
              <a:off x="3464" y="3056"/>
              <a:ext cx="3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de-AT"/>
            </a:p>
          </p:txBody>
        </p:sp>
        <p:sp>
          <p:nvSpPr>
            <p:cNvPr id="11284" name="Rectangle 18"/>
            <p:cNvSpPr>
              <a:spLocks noChangeArrowheads="1"/>
            </p:cNvSpPr>
            <p:nvPr/>
          </p:nvSpPr>
          <p:spPr bwMode="auto">
            <a:xfrm>
              <a:off x="3792" y="2768"/>
              <a:ext cx="352" cy="9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11285" name="Text Box 19"/>
            <p:cNvSpPr txBox="1">
              <a:spLocks noChangeArrowheads="1"/>
            </p:cNvSpPr>
            <p:nvPr/>
          </p:nvSpPr>
          <p:spPr bwMode="auto">
            <a:xfrm>
              <a:off x="3783" y="2749"/>
              <a:ext cx="263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Var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"c"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de-AT" altLang="en-US" sz="1200">
                <a:latin typeface="Arial" panose="020B0604020202020204" pitchFamily="34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-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2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-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-</a:t>
              </a:r>
            </a:p>
          </p:txBody>
        </p:sp>
        <p:sp>
          <p:nvSpPr>
            <p:cNvPr id="11286" name="Line 20"/>
            <p:cNvSpPr>
              <a:spLocks noChangeShapeType="1"/>
            </p:cNvSpPr>
            <p:nvPr/>
          </p:nvSpPr>
          <p:spPr bwMode="auto">
            <a:xfrm>
              <a:off x="3928" y="3056"/>
              <a:ext cx="3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de-AT"/>
            </a:p>
          </p:txBody>
        </p:sp>
        <p:sp>
          <p:nvSpPr>
            <p:cNvPr id="11287" name="Rectangle 21"/>
            <p:cNvSpPr>
              <a:spLocks noChangeArrowheads="1"/>
            </p:cNvSpPr>
            <p:nvPr/>
          </p:nvSpPr>
          <p:spPr bwMode="auto">
            <a:xfrm>
              <a:off x="4256" y="2768"/>
              <a:ext cx="352" cy="9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11288" name="Text Box 22"/>
            <p:cNvSpPr txBox="1">
              <a:spLocks noChangeArrowheads="1"/>
            </p:cNvSpPr>
            <p:nvPr/>
          </p:nvSpPr>
          <p:spPr bwMode="auto">
            <a:xfrm>
              <a:off x="4247" y="2749"/>
              <a:ext cx="327" cy="86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Meth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"m"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de-AT" altLang="en-US" sz="1200">
                <a:latin typeface="Arial" panose="020B0604020202020204" pitchFamily="34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-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100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-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1289" name="Line 23"/>
            <p:cNvSpPr>
              <a:spLocks noChangeShapeType="1"/>
            </p:cNvSpPr>
            <p:nvPr/>
          </p:nvSpPr>
          <p:spPr bwMode="auto">
            <a:xfrm>
              <a:off x="4416" y="3624"/>
              <a:ext cx="3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de-AT"/>
            </a:p>
          </p:txBody>
        </p:sp>
        <p:sp>
          <p:nvSpPr>
            <p:cNvPr id="11290" name="Rectangle 24"/>
            <p:cNvSpPr>
              <a:spLocks noChangeArrowheads="1"/>
            </p:cNvSpPr>
            <p:nvPr/>
          </p:nvSpPr>
          <p:spPr bwMode="auto">
            <a:xfrm>
              <a:off x="4736" y="3288"/>
              <a:ext cx="352" cy="93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 sz="1600"/>
            </a:p>
          </p:txBody>
        </p:sp>
        <p:sp>
          <p:nvSpPr>
            <p:cNvPr id="11291" name="Text Box 25"/>
            <p:cNvSpPr txBox="1">
              <a:spLocks noChangeArrowheads="1"/>
            </p:cNvSpPr>
            <p:nvPr/>
          </p:nvSpPr>
          <p:spPr bwMode="auto">
            <a:xfrm>
              <a:off x="4727" y="3269"/>
              <a:ext cx="263" cy="9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Var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"x"</a:t>
              </a:r>
            </a:p>
            <a:p>
              <a:pPr>
                <a:spcBef>
                  <a:spcPct val="0"/>
                </a:spcBef>
                <a:buFontTx/>
                <a:buNone/>
              </a:pPr>
              <a:endParaRPr lang="de-AT" altLang="en-US" sz="1200">
                <a:latin typeface="Arial" panose="020B0604020202020204" pitchFamily="34" charset="0"/>
              </a:endParaRP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-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0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1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-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-</a:t>
              </a:r>
            </a:p>
          </p:txBody>
        </p:sp>
        <p:sp>
          <p:nvSpPr>
            <p:cNvPr id="11292" name="Line 26"/>
            <p:cNvSpPr>
              <a:spLocks noChangeShapeType="1"/>
            </p:cNvSpPr>
            <p:nvPr/>
          </p:nvSpPr>
          <p:spPr bwMode="auto">
            <a:xfrm>
              <a:off x="4400" y="3056"/>
              <a:ext cx="2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de-AT"/>
            </a:p>
          </p:txBody>
        </p:sp>
        <p:sp>
          <p:nvSpPr>
            <p:cNvPr id="11293" name="Line 27"/>
            <p:cNvSpPr>
              <a:spLocks noChangeShapeType="1"/>
            </p:cNvSpPr>
            <p:nvPr/>
          </p:nvSpPr>
          <p:spPr bwMode="auto">
            <a:xfrm>
              <a:off x="4680" y="3016"/>
              <a:ext cx="0" cy="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de-AT"/>
            </a:p>
          </p:txBody>
        </p:sp>
        <p:sp>
          <p:nvSpPr>
            <p:cNvPr id="11294" name="Line 28"/>
            <p:cNvSpPr>
              <a:spLocks noChangeShapeType="1"/>
            </p:cNvSpPr>
            <p:nvPr/>
          </p:nvSpPr>
          <p:spPr bwMode="auto">
            <a:xfrm>
              <a:off x="4872" y="3624"/>
              <a:ext cx="2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de-AT"/>
            </a:p>
          </p:txBody>
        </p:sp>
        <p:sp>
          <p:nvSpPr>
            <p:cNvPr id="11295" name="Line 29"/>
            <p:cNvSpPr>
              <a:spLocks noChangeShapeType="1"/>
            </p:cNvSpPr>
            <p:nvPr/>
          </p:nvSpPr>
          <p:spPr bwMode="auto">
            <a:xfrm>
              <a:off x="5152" y="3584"/>
              <a:ext cx="0" cy="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de-AT"/>
            </a:p>
          </p:txBody>
        </p:sp>
        <p:sp>
          <p:nvSpPr>
            <p:cNvPr id="11296" name="Text Box 30"/>
            <p:cNvSpPr txBox="1">
              <a:spLocks noChangeArrowheads="1"/>
            </p:cNvSpPr>
            <p:nvPr/>
          </p:nvSpPr>
          <p:spPr bwMode="auto">
            <a:xfrm>
              <a:off x="439" y="2616"/>
              <a:ext cx="59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800" b="1"/>
                <a:t>Beispiel</a:t>
              </a:r>
            </a:p>
          </p:txBody>
        </p:sp>
        <p:sp>
          <p:nvSpPr>
            <p:cNvPr id="11297" name="Text Box 32"/>
            <p:cNvSpPr txBox="1">
              <a:spLocks noChangeArrowheads="1"/>
            </p:cNvSpPr>
            <p:nvPr/>
          </p:nvSpPr>
          <p:spPr bwMode="auto">
            <a:xfrm>
              <a:off x="4787" y="2703"/>
              <a:ext cx="881" cy="5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600"/>
                <a:t>Parameter sind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600"/>
                <a:t>ebenfalls von 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600"/>
                <a:t>der Art </a:t>
              </a:r>
              <a:r>
                <a:rPr lang="de-AT" altLang="en-US" sz="1600" i="1"/>
                <a:t>Var</a:t>
              </a:r>
            </a:p>
          </p:txBody>
        </p:sp>
        <p:sp>
          <p:nvSpPr>
            <p:cNvPr id="11298" name="Line 33"/>
            <p:cNvSpPr>
              <a:spLocks noChangeShapeType="1"/>
            </p:cNvSpPr>
            <p:nvPr/>
          </p:nvSpPr>
          <p:spPr bwMode="auto">
            <a:xfrm flipV="1">
              <a:off x="4912" y="3176"/>
              <a:ext cx="128" cy="128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de-AT"/>
            </a:p>
          </p:txBody>
        </p:sp>
        <p:sp>
          <p:nvSpPr>
            <p:cNvPr id="11299" name="Text Box 35"/>
            <p:cNvSpPr txBox="1">
              <a:spLocks noChangeArrowheads="1"/>
            </p:cNvSpPr>
            <p:nvPr/>
          </p:nvSpPr>
          <p:spPr bwMode="auto">
            <a:xfrm>
              <a:off x="4423" y="3734"/>
              <a:ext cx="31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14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adr</a:t>
              </a:r>
            </a:p>
            <a:p>
              <a:pPr>
                <a:spcBef>
                  <a:spcPct val="0"/>
                </a:spcBef>
                <a:buFontTx/>
                <a:buNone/>
              </a:pPr>
              <a:r>
                <a:rPr lang="de-AT" altLang="en-US" sz="1200">
                  <a:latin typeface="Arial" panose="020B0604020202020204" pitchFamily="34" charset="0"/>
                </a:rPr>
                <a:t>level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tandarddesign">
  <a:themeElements>
    <a:clrScheme name="Standard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e-DE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2291</Words>
  <Application>Microsoft Office PowerPoint</Application>
  <PresentationFormat>On-screen Show (4:3)</PresentationFormat>
  <Paragraphs>1218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5" baseType="lpstr">
      <vt:lpstr>Arial</vt:lpstr>
      <vt:lpstr>Symbol</vt:lpstr>
      <vt:lpstr>Times New Roman</vt:lpstr>
      <vt:lpstr>Standarddesign</vt:lpstr>
      <vt:lpstr>PowerPoint Presentation</vt:lpstr>
      <vt:lpstr>Aufgaben der Symbolliste</vt:lpstr>
      <vt:lpstr>Symbolliste als lineare Liste</vt:lpstr>
      <vt:lpstr>Symbolliste als Binärbaum</vt:lpstr>
      <vt:lpstr>Symbolliste als Hashtabelle</vt:lpstr>
      <vt:lpstr>PowerPoint Presentation</vt:lpstr>
      <vt:lpstr>Objektknoten</vt:lpstr>
      <vt:lpstr>Mögliche objektorientierte Struktur</vt:lpstr>
      <vt:lpstr>Klasse Obj</vt:lpstr>
      <vt:lpstr>Globale Variablen</vt:lpstr>
      <vt:lpstr>Lokale Variablen</vt:lpstr>
      <vt:lpstr>Eintragen von Namen in die Symbolliste</vt:lpstr>
      <vt:lpstr>Vordeklarierte Namen</vt:lpstr>
      <vt:lpstr>Alternative: als Schlüsselwörter</vt:lpstr>
      <vt:lpstr>PowerPoint Presentation</vt:lpstr>
      <vt:lpstr>Scope = Gültigkeitsbereich für Namen</vt:lpstr>
      <vt:lpstr>Scope-Knoten</vt:lpstr>
      <vt:lpstr>Öffnen und Schließen von Scopes</vt:lpstr>
      <vt:lpstr>Einfügen von Namen in Scopes</vt:lpstr>
      <vt:lpstr>Beispiel</vt:lpstr>
      <vt:lpstr>Beispiel</vt:lpstr>
      <vt:lpstr>Beispiel</vt:lpstr>
      <vt:lpstr>Beispiel</vt:lpstr>
      <vt:lpstr>Beispiel</vt:lpstr>
      <vt:lpstr>Beispiel</vt:lpstr>
      <vt:lpstr>Beispiel</vt:lpstr>
      <vt:lpstr>Beispiel</vt:lpstr>
      <vt:lpstr>Suchen von Namen in der Symbolliste</vt:lpstr>
      <vt:lpstr>PowerPoint Presentation</vt:lpstr>
      <vt:lpstr>Typen</vt:lpstr>
      <vt:lpstr>Strukturknoten für einfache Typen</vt:lpstr>
      <vt:lpstr>Strukturknoten für Arrays</vt:lpstr>
      <vt:lpstr>Strukturknoten für Klassen</vt:lpstr>
      <vt:lpstr>Typkompatibilität: Namensäquivalenz</vt:lpstr>
      <vt:lpstr>Typkompatibilität: Strukturäquivalenz</vt:lpstr>
      <vt:lpstr>Methoden zur Prüfung der Typkompatibilität</vt:lpstr>
      <vt:lpstr>Lösen von LL(1)-Konflikten mittels Symbolliste</vt:lpstr>
      <vt:lpstr>Lösen des Konflikts mit semantischer Information</vt:lpstr>
      <vt:lpstr>PowerPoint Presentation</vt:lpstr>
      <vt:lpstr>Aufbau des "Universums"</vt:lpstr>
      <vt:lpstr>Schnittstelle der Symbolliste</vt:lpstr>
    </vt:vector>
  </TitlesOfParts>
  <Company>Inst.f.Prakt.Informatik (SSW)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Javascript-Anweisungen</dc:title>
  <dc:creator>Mössenböck</dc:creator>
  <cp:lastModifiedBy>hm</cp:lastModifiedBy>
  <cp:revision>574</cp:revision>
  <cp:lastPrinted>2001-09-28T08:52:55Z</cp:lastPrinted>
  <dcterms:created xsi:type="dcterms:W3CDTF">2000-03-12T09:29:13Z</dcterms:created>
  <dcterms:modified xsi:type="dcterms:W3CDTF">2024-05-07T13:29:11Z</dcterms:modified>
</cp:coreProperties>
</file>