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62" r:id="rId5"/>
    <p:sldId id="264" r:id="rId6"/>
    <p:sldId id="266" r:id="rId7"/>
    <p:sldId id="259" r:id="rId8"/>
    <p:sldId id="260" r:id="rId9"/>
    <p:sldId id="265" r:id="rId10"/>
    <p:sldId id="261" r:id="rId11"/>
    <p:sldId id="263" r:id="rId12"/>
    <p:sldId id="267" r:id="rId13"/>
    <p:sldId id="272" r:id="rId14"/>
    <p:sldId id="268" r:id="rId15"/>
    <p:sldId id="274" r:id="rId16"/>
    <p:sldId id="277" r:id="rId17"/>
    <p:sldId id="279" r:id="rId18"/>
    <p:sldId id="278" r:id="rId19"/>
    <p:sldId id="281" r:id="rId20"/>
    <p:sldId id="269" r:id="rId21"/>
    <p:sldId id="270" r:id="rId22"/>
    <p:sldId id="271" r:id="rId23"/>
    <p:sldId id="273" r:id="rId24"/>
    <p:sldId id="275" r:id="rId25"/>
    <p:sldId id="282" r:id="rId26"/>
    <p:sldId id="283" r:id="rId27"/>
    <p:sldId id="285" r:id="rId28"/>
    <p:sldId id="286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83" d="100"/>
          <a:sy n="8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C078-3FAE-49F4-9EB9-998BF19DEF49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2678D-0468-4A59-8A32-620A8CCE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7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2678D-0468-4A59-8A32-620A8CCE62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5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8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2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B4F-94CD-487F-8599-DDEAB79361A1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D5B95-5876-4D19-B1A6-BD364EDA2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36737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8000" dirty="0" smtClean="0">
                <a:latin typeface="Sitka Text" panose="02000505000000020004" pitchFamily="2" charset="0"/>
              </a:rPr>
              <a:t>Compiler 2017</a:t>
            </a:r>
            <a:endParaRPr lang="en-US" sz="8000" dirty="0">
              <a:latin typeface="Sitka Text" panose="02000505000000020004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048085"/>
            <a:ext cx="121920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itka Text" panose="02000505000000020004" pitchFamily="2" charset="0"/>
              </a:rPr>
              <a:t>Kipsora Lawrence</a:t>
            </a:r>
            <a:endParaRPr lang="en-US" sz="32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Symbol Table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Tried O(1) symbol table first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Complicated implementations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Re-write with O(n) symbol table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Remember parent scope in each scope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Performs well in practice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Tricks in Symbol Table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554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Normal variables are not able to be accessed before definition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But member variables can be accessed anywhere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Sitka Text" panose="02000505000000020004" pitchFamily="2" charset="0"/>
              </a:rPr>
              <a:t>C</a:t>
            </a:r>
            <a:r>
              <a:rPr lang="en-US" dirty="0" smtClean="0">
                <a:latin typeface="Sitka Text" panose="02000505000000020004" pitchFamily="2" charset="0"/>
              </a:rPr>
              <a:t>hecking order is needed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Class identifiers, function identifiers and variable identifiers are stored in one map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Resolving process should be carefully implemented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36737"/>
            <a:ext cx="12192000" cy="2387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Sitka Text" panose="02000505000000020004" pitchFamily="2" charset="0"/>
              </a:rPr>
              <a:t>Intermediate Representation</a:t>
            </a:r>
            <a:endParaRPr lang="en-US" sz="8000" dirty="0">
              <a:latin typeface="Sitka Text" panose="02000505000000020004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048085"/>
            <a:ext cx="12192000" cy="58724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itka Text" panose="02000505000000020004" pitchFamily="2" charset="0"/>
              </a:rPr>
              <a:t>The cat ran at the rat</a:t>
            </a:r>
            <a:endParaRPr lang="en-US" sz="3200" dirty="0">
              <a:latin typeface="Sitka Text" panose="02000505000000020004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0" y="5059076"/>
            <a:ext cx="12192000" cy="58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call</a:t>
            </a:r>
            <a:r>
              <a:rPr lang="en-US" sz="2800" dirty="0" smtClean="0">
                <a:latin typeface="Sitka Text" panose="02000505000000020004" pitchFamily="2" charset="0"/>
              </a:rPr>
              <a:t>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Sitka Text" panose="02000505000000020004" pitchFamily="2" charset="0"/>
              </a:rPr>
              <a:t>cat.run</a:t>
            </a:r>
            <a:r>
              <a:rPr lang="en-US" sz="2800" dirty="0" smtClean="0">
                <a:latin typeface="Sitka Text" panose="02000505000000020004" pitchFamily="2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Sitka Text" panose="02000505000000020004" pitchFamily="2" charset="0"/>
              </a:rPr>
              <a:t>target</a:t>
            </a:r>
            <a:r>
              <a:rPr lang="en-US" sz="2800" dirty="0" smtClean="0">
                <a:latin typeface="Sitka Text" panose="02000505000000020004" pitchFamily="2" charset="0"/>
              </a:rPr>
              <a:t>=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Sitka Text" panose="02000505000000020004" pitchFamily="2" charset="0"/>
              </a:rPr>
              <a:t>rat</a:t>
            </a:r>
          </a:p>
        </p:txBody>
      </p:sp>
      <p:cxnSp>
        <p:nvCxnSpPr>
          <p:cNvPr id="8" name="直接箭头连接符 7"/>
          <p:cNvCxnSpPr>
            <a:stCxn id="3" idx="2"/>
            <a:endCxn id="6" idx="0"/>
          </p:cNvCxnSpPr>
          <p:nvPr/>
        </p:nvCxnSpPr>
        <p:spPr>
          <a:xfrm>
            <a:off x="6096000" y="4635328"/>
            <a:ext cx="0" cy="423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Extending Graph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1"/>
          <a:stretch/>
        </p:blipFill>
        <p:spPr>
          <a:xfrm>
            <a:off x="772449" y="1493134"/>
            <a:ext cx="10581351" cy="3229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47" r="25825" b="18404"/>
          <a:stretch/>
        </p:blipFill>
        <p:spPr>
          <a:xfrm>
            <a:off x="3818520" y="4264402"/>
            <a:ext cx="7848762" cy="22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LLVM IR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554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Confused by the conception of intermediate representation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Look for a standard IR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LLVM IR with SSA Form!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Having a view of “standard IR”</a:t>
            </a: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039375" y="259056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@main()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nounwind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%a =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%b =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0,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%0 =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%a,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%1 =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i32*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%b,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%d =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%0, %1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488668"/>
            <a:ext cx="44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https://www.zhihu.com/question/40032931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Single Static Assignment Form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6211669"/>
            <a:ext cx="1137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https://www.zhihu.com/question/40032931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https://pp.info.uni-karlsruhe.de/uploads/publikationen/braun13cc.pdf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554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Fascinated by LLVM, I decide to use SSA form directly after the construction of abstract syntax tree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Some paper discovered some simple methods to construct SSA form from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Sitka Text" panose="02000505000000020004" pitchFamily="2" charset="0"/>
              </a:rPr>
              <a:t>abstract</a:t>
            </a:r>
            <a:r>
              <a:rPr lang="en-US" dirty="0" smtClean="0">
                <a:latin typeface="Sitka Text" panose="02000505000000020004" pitchFamily="2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syntax</a:t>
            </a:r>
            <a:r>
              <a:rPr lang="en-US" dirty="0" smtClean="0">
                <a:latin typeface="Sitka Text" panose="02000505000000020004" pitchFamily="2" charset="0"/>
              </a:rPr>
              <a:t> tree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Time limited, I decided to finish basic test first and then transform the code to SSA form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2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Single Static Assignment Form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6210416"/>
            <a:ext cx="1137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http://ssabook.gforge.inria.fr/latest/book.pdf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https://www.cs.cmu.edu/~fp/courses/15411-f08/lectures/09-ssa.pdf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554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Sitka Text" panose="02000505000000020004" pitchFamily="2" charset="0"/>
              </a:rPr>
              <a:t>I think I should use </a:t>
            </a:r>
            <a:r>
              <a:rPr lang="en-US" altLang="zh-CN" dirty="0" err="1" smtClean="0">
                <a:latin typeface="Sitka Text" panose="02000505000000020004" pitchFamily="2" charset="0"/>
              </a:rPr>
              <a:t>Tarjan’s</a:t>
            </a:r>
            <a:r>
              <a:rPr lang="en-US" altLang="zh-CN" dirty="0" smtClean="0">
                <a:latin typeface="Sitka Text" panose="02000505000000020004" pitchFamily="2" charset="0"/>
              </a:rPr>
              <a:t> methods to construct dominator tree first and then construct SSA Form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itka Text" panose="02000505000000020004" pitchFamily="2" charset="0"/>
              </a:rPr>
              <a:t>I have looked up many materials of SSA form to find a efficient implementation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itka Text" panose="02000505000000020004" pitchFamily="2" charset="0"/>
              </a:rPr>
              <a:t>Find a simple method in </a:t>
            </a:r>
            <a:r>
              <a:rPr lang="en-US" altLang="zh-CN" dirty="0" err="1" smtClean="0">
                <a:latin typeface="Sitka Text" panose="02000505000000020004" pitchFamily="2" charset="0"/>
              </a:rPr>
              <a:t>Lequn</a:t>
            </a:r>
            <a:r>
              <a:rPr lang="en-US" altLang="zh-CN" dirty="0" smtClean="0">
                <a:latin typeface="Sitka Text" panose="02000505000000020004" pitchFamily="2" charset="0"/>
              </a:rPr>
              <a:t> Chen’s report, which suggest a book named Engineering a Compiler(EAC) and also SSA Books</a:t>
            </a:r>
            <a:endParaRPr lang="en-US" altLang="zh-CN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Calculating Dominator Frontier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488668"/>
            <a:ext cx="44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http://www.cs.rice.edu/~keith/EMBED/dom.pdf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57" y="2474247"/>
            <a:ext cx="6317177" cy="33719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35475" b="14852"/>
          <a:stretch/>
        </p:blipFill>
        <p:spPr>
          <a:xfrm>
            <a:off x="7654775" y="2436642"/>
            <a:ext cx="3548472" cy="231260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554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Sitka Text" panose="02000505000000020004" pitchFamily="2" charset="0"/>
              </a:rPr>
              <a:t>Performed well in practice</a:t>
            </a:r>
            <a:endParaRPr lang="en-US" altLang="zh-CN" dirty="0">
              <a:latin typeface="Sitka Text" panose="02000505000000020004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163" y="4893944"/>
            <a:ext cx="5246637" cy="17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Constructing SSA Form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93" y="1659562"/>
            <a:ext cx="10256880" cy="420830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6488668"/>
            <a:ext cx="130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http://bank.engzenon.com/download/560e72f1-0a74-4507-8385-12aec0feb99b/Engineering_a_Compiler_2nd_edition_by_Cooper_and_Torczon.pdf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97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Destructing SSA Form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6488668"/>
            <a:ext cx="41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http://ssabook.gforge.inria.fr/latest/book.pdf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905" y="1400945"/>
            <a:ext cx="6476190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Overview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Rank 7</a:t>
            </a:r>
            <a:r>
              <a:rPr lang="en-US" baseline="30000" dirty="0" smtClean="0">
                <a:latin typeface="Sitka Text" panose="02000505000000020004" pitchFamily="2" charset="0"/>
              </a:rPr>
              <a:t>th</a:t>
            </a:r>
            <a:r>
              <a:rPr lang="en-US" dirty="0">
                <a:latin typeface="Sitka Text" panose="02000505000000020004" pitchFamily="2" charset="0"/>
              </a:rPr>
              <a:t> </a:t>
            </a:r>
            <a:r>
              <a:rPr lang="en-US" dirty="0" smtClean="0">
                <a:latin typeface="Sitka Text" panose="02000505000000020004" pitchFamily="2" charset="0"/>
              </a:rPr>
              <a:t>regardless of the penalty of overdue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User-friendly semantic checker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Command parameters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SSA Constructor and SSA Destructor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Desperately implemented Liveliness analyzer and global allocator</a:t>
            </a:r>
          </a:p>
        </p:txBody>
      </p:sp>
      <p:sp>
        <p:nvSpPr>
          <p:cNvPr id="10" name="矩形 9"/>
          <p:cNvSpPr/>
          <p:nvPr/>
        </p:nvSpPr>
        <p:spPr>
          <a:xfrm rot="2597338">
            <a:off x="10227522" y="-1321201"/>
            <a:ext cx="3133493" cy="1717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 rot="2597338">
            <a:off x="10423444" y="-1402661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 rot="2597338">
            <a:off x="10625253" y="-1533076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Registers in IR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554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Virtual register is a ideal conception that registers are infinite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Offset-registers is another conception used to represent subscription and member accessing operations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A </a:t>
            </a:r>
            <a:r>
              <a:rPr lang="en-US" dirty="0" err="1" smtClean="0">
                <a:latin typeface="Sitka Text" panose="02000505000000020004" pitchFamily="2" charset="0"/>
              </a:rPr>
              <a:t>naiv</a:t>
            </a:r>
            <a:r>
              <a:rPr lang="az-Cyrl-AZ" dirty="0" smtClean="0">
                <a:latin typeface="Sitka Text" panose="02000505000000020004" pitchFamily="2" charset="0"/>
              </a:rPr>
              <a:t>ё</a:t>
            </a:r>
            <a:r>
              <a:rPr lang="en-US" dirty="0" smtClean="0">
                <a:latin typeface="Sitka Text" panose="02000505000000020004" pitchFamily="2" charset="0"/>
              </a:rPr>
              <a:t> approach translating IR into assembly is to map every virtual register to memory</a:t>
            </a: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488668"/>
            <a:ext cx="44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https://www.zhihu.com/question/29355187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Troubles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554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I feel tremendously difficult to translating IR into assembly</a:t>
            </a:r>
            <a:r>
              <a:rPr lang="en-US" dirty="0">
                <a:latin typeface="Sitka Text" panose="02000505000000020004" pitchFamily="2" charset="0"/>
              </a:rPr>
              <a:t> </a:t>
            </a:r>
            <a:r>
              <a:rPr lang="en-US" dirty="0" smtClean="0">
                <a:latin typeface="Sitka Text" panose="02000505000000020004" pitchFamily="2" charset="0"/>
              </a:rPr>
              <a:t>considering the following case:</a:t>
            </a:r>
          </a:p>
          <a:p>
            <a:pPr>
              <a:lnSpc>
                <a:spcPct val="150000"/>
              </a:lnSpc>
            </a:pPr>
            <a:endParaRPr lang="en-US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I raise a question on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Sitka Text" panose="02000505000000020004" pitchFamily="2" charset="0"/>
              </a:rPr>
              <a:t>StackExchange</a:t>
            </a:r>
            <a:r>
              <a:rPr lang="en-US" dirty="0" smtClean="0">
                <a:latin typeface="Sitka Text" panose="02000505000000020004" pitchFamily="2" charset="0"/>
              </a:rPr>
              <a:t> and finally I surrender to selecting some special registers for compromise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862253" y="3236900"/>
            <a:ext cx="340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index_b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5263376" y="3698565"/>
            <a:ext cx="388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698273" y="3236900"/>
            <a:ext cx="5174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- 4], 3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- 8], 4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- 4]],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- 8]]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9" y="760277"/>
            <a:ext cx="10647619" cy="53184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文本框 13"/>
          <p:cNvSpPr txBox="1"/>
          <p:nvPr/>
        </p:nvSpPr>
        <p:spPr>
          <a:xfrm>
            <a:off x="0" y="6488668"/>
            <a:ext cx="113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https://softwareengineering.stackexchange.com/questions/349684/implementing-naive-register-allocation-for-x86-machines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GCC’s Solution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6488668"/>
            <a:ext cx="1137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ftp://gcc.gnu.org/pub/gcc/summit/2003/Graph%20Coloring%20Register%20Allocation.pdf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5546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GCC uses several passes to deal with this case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In the first pass, GCC use Graph Coloring to color each virtual register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If a node is marked </a:t>
            </a:r>
            <a:r>
              <a:rPr lang="en-US" i="1" dirty="0" smtClean="0">
                <a:latin typeface="Sitka Text" panose="02000505000000020004" pitchFamily="2" charset="0"/>
              </a:rPr>
              <a:t>spilled</a:t>
            </a:r>
            <a:r>
              <a:rPr lang="en-US" dirty="0" smtClean="0">
                <a:latin typeface="Sitka Text" panose="02000505000000020004" pitchFamily="2" charset="0"/>
              </a:rPr>
              <a:t> and this node cannot be in memory, then make a copy and re-allocate all virtual registers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The new copied virtual registers have few degrees, hence few passes can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23074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36737"/>
            <a:ext cx="12192000" cy="2387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Sitka Text" panose="02000505000000020004" pitchFamily="2" charset="0"/>
              </a:rPr>
              <a:t>Optimization &amp; </a:t>
            </a:r>
            <a:br>
              <a:rPr lang="en-US" sz="8000" dirty="0" smtClean="0">
                <a:latin typeface="Sitka Text" panose="02000505000000020004" pitchFamily="2" charset="0"/>
              </a:rPr>
            </a:br>
            <a:r>
              <a:rPr lang="en-US" sz="8000" dirty="0" smtClean="0">
                <a:latin typeface="Sitka Text" panose="02000505000000020004" pitchFamily="2" charset="0"/>
              </a:rPr>
              <a:t>Code Generation</a:t>
            </a:r>
            <a:endParaRPr lang="en-US" sz="8000" dirty="0">
              <a:latin typeface="Sitka Text" panose="02000505000000020004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048085"/>
            <a:ext cx="12192000" cy="5872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Sitka Text" panose="02000505000000020004" pitchFamily="2" charset="0"/>
              </a:rPr>
              <a:t>That what you say is false is true, which is false actually</a:t>
            </a:r>
            <a:endParaRPr lang="en-US" sz="2800" dirty="0">
              <a:latin typeface="Sitka Text" panose="02000505000000020004" pitchFamily="2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0" y="5059076"/>
            <a:ext cx="12192000" cy="50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Sitka Text" panose="02000505000000020004" pitchFamily="2" charset="0"/>
              </a:rPr>
              <a:t>What you say is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Sitka Text" panose="02000505000000020004" pitchFamily="2" charset="0"/>
              </a:rPr>
              <a:t>true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Sitka Text" panose="02000505000000020004" pitchFamily="2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6" idx="0"/>
          </p:cNvCxnSpPr>
          <p:nvPr/>
        </p:nvCxnSpPr>
        <p:spPr>
          <a:xfrm>
            <a:off x="6096000" y="4635328"/>
            <a:ext cx="0" cy="423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副标题 2"/>
          <p:cNvSpPr txBox="1">
            <a:spLocks/>
          </p:cNvSpPr>
          <p:nvPr/>
        </p:nvSpPr>
        <p:spPr>
          <a:xfrm>
            <a:off x="0" y="5983586"/>
            <a:ext cx="12192000" cy="50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7030A0"/>
                </a:solidFill>
                <a:latin typeface="Sitka Text" panose="02000505000000020004" pitchFamily="2" charset="0"/>
              </a:rPr>
              <a:t>mov</a:t>
            </a:r>
            <a:r>
              <a:rPr lang="en-US" sz="2800" dirty="0" smtClean="0">
                <a:latin typeface="Sitka Text" panose="02000505000000020004" pitchFamily="2" charset="0"/>
              </a:rPr>
              <a:t> $[what your say],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Sitka Text" panose="02000505000000020004" pitchFamily="2" charset="0"/>
              </a:rPr>
              <a:t>true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Sitka Text" panose="02000505000000020004" pitchFamily="2" charset="0"/>
            </a:endParaRPr>
          </a:p>
        </p:txBody>
      </p:sp>
      <p:cxnSp>
        <p:nvCxnSpPr>
          <p:cNvPr id="13" name="直接箭头连接符 12"/>
          <p:cNvCxnSpPr>
            <a:stCxn id="6" idx="2"/>
            <a:endCxn id="11" idx="0"/>
          </p:cNvCxnSpPr>
          <p:nvPr/>
        </p:nvCxnSpPr>
        <p:spPr>
          <a:xfrm>
            <a:off x="6096000" y="5559838"/>
            <a:ext cx="0" cy="423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Register Allocation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5546" cy="4841393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dirty="0" smtClean="0">
                <a:latin typeface="Sitka Text" panose="02000505000000020004" pitchFamily="2" charset="0"/>
              </a:rPr>
              <a:t>Delayed by the troubles above, I desperately implemented register allocation in a really short time </a:t>
            </a:r>
            <a:r>
              <a:rPr lang="en-US" altLang="zh-CN" dirty="0" smtClean="0">
                <a:latin typeface="Sitka Text" panose="02000505000000020004" pitchFamily="2" charset="0"/>
              </a:rPr>
              <a:t>with</a:t>
            </a:r>
            <a:r>
              <a:rPr lang="en-US" dirty="0" smtClean="0">
                <a:latin typeface="Sitka Text" panose="02000505000000020004" pitchFamily="2" charset="0"/>
              </a:rPr>
              <a:t> overdue penalty finally</a:t>
            </a:r>
          </a:p>
          <a:p>
            <a:pPr>
              <a:lnSpc>
                <a:spcPts val="4000"/>
              </a:lnSpc>
            </a:pPr>
            <a:r>
              <a:rPr lang="en-US" dirty="0" smtClean="0">
                <a:latin typeface="Sitka Text" panose="02000505000000020004" pitchFamily="2" charset="0"/>
              </a:rPr>
              <a:t>I use 9 registers for allocation, and </a:t>
            </a:r>
            <a:r>
              <a:rPr lang="en-US" dirty="0" smtClean="0">
                <a:solidFill>
                  <a:srgbClr val="C00000"/>
                </a:solidFill>
                <a:latin typeface="Sitka Text" panose="02000505000000020004" pitchFamily="2" charset="0"/>
              </a:rPr>
              <a:t>RAX</a:t>
            </a:r>
            <a:r>
              <a:rPr lang="en-US" dirty="0" smtClean="0">
                <a:latin typeface="Sitka Text" panose="02000505000000020004" pitchFamily="2" charset="0"/>
              </a:rPr>
              <a:t>,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Sitka Text" panose="02000505000000020004" pitchFamily="2" charset="0"/>
              </a:rPr>
              <a:t>R14</a:t>
            </a:r>
            <a:r>
              <a:rPr lang="en-US" dirty="0" smtClean="0">
                <a:latin typeface="Sitka Text" panose="02000505000000020004" pitchFamily="2" charset="0"/>
              </a:rPr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Sitka Text" panose="02000505000000020004" pitchFamily="2" charset="0"/>
              </a:rPr>
              <a:t>R15</a:t>
            </a:r>
            <a:r>
              <a:rPr lang="en-US" dirty="0" smtClean="0">
                <a:latin typeface="Sitka Text" panose="02000505000000020004" pitchFamily="2" charset="0"/>
              </a:rPr>
              <a:t>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Sitka Text" panose="02000505000000020004" pitchFamily="2" charset="0"/>
              </a:rPr>
              <a:t>RBP</a:t>
            </a:r>
            <a:r>
              <a:rPr lang="en-US" dirty="0" smtClean="0">
                <a:latin typeface="Sitka Text" panose="02000505000000020004" pitchFamily="2" charset="0"/>
              </a:rPr>
              <a:t>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Sitka Text" panose="02000505000000020004" pitchFamily="2" charset="0"/>
              </a:rPr>
              <a:t>RSP</a:t>
            </a:r>
            <a:r>
              <a:rPr lang="en-US" dirty="0" smtClean="0">
                <a:latin typeface="Sitka Text" panose="02000505000000020004" pitchFamily="2" charset="0"/>
              </a:rPr>
              <a:t>,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Sitka Text" panose="02000505000000020004" pitchFamily="2" charset="0"/>
              </a:rPr>
              <a:t>RCX</a:t>
            </a:r>
            <a:r>
              <a:rPr lang="en-US" dirty="0" smtClean="0">
                <a:latin typeface="Sitka Text" panose="02000505000000020004" pitchFamily="2" charset="0"/>
              </a:rPr>
              <a:t> are reserved</a:t>
            </a:r>
          </a:p>
          <a:p>
            <a:pPr>
              <a:lnSpc>
                <a:spcPts val="4000"/>
              </a:lnSpc>
            </a:pPr>
            <a:r>
              <a:rPr lang="en-US" dirty="0" smtClean="0">
                <a:latin typeface="Sitka Text" panose="02000505000000020004" pitchFamily="2" charset="0"/>
              </a:rPr>
              <a:t>Code really become faster after register allocation</a:t>
            </a:r>
          </a:p>
          <a:p>
            <a:pPr>
              <a:lnSpc>
                <a:spcPts val="4000"/>
              </a:lnSpc>
            </a:pPr>
            <a:r>
              <a:rPr lang="en-US" dirty="0" smtClean="0">
                <a:latin typeface="Sitka Text" panose="02000505000000020004" pitchFamily="2" charset="0"/>
              </a:rPr>
              <a:t>Allocator is </a:t>
            </a:r>
            <a:r>
              <a:rPr lang="en-US" dirty="0" err="1" smtClean="0">
                <a:latin typeface="Sitka Text" panose="02000505000000020004" pitchFamily="2" charset="0"/>
              </a:rPr>
              <a:t>naiv</a:t>
            </a:r>
            <a:r>
              <a:rPr lang="az-Cyrl-AZ" dirty="0" smtClean="0">
                <a:latin typeface="Sitka Text" panose="02000505000000020004" pitchFamily="2" charset="0"/>
              </a:rPr>
              <a:t>ё</a:t>
            </a:r>
            <a:r>
              <a:rPr lang="en-US" dirty="0" smtClean="0">
                <a:latin typeface="Sitka Text" panose="02000505000000020004" pitchFamily="2" charset="0"/>
              </a:rPr>
              <a:t>, but the performance is very well</a:t>
            </a:r>
          </a:p>
          <a:p>
            <a:pPr>
              <a:lnSpc>
                <a:spcPts val="4000"/>
              </a:lnSpc>
            </a:pPr>
            <a:r>
              <a:rPr lang="en-US" dirty="0" smtClean="0">
                <a:latin typeface="Sitka Text" panose="02000505000000020004" pitchFamily="2" charset="0"/>
              </a:rPr>
              <a:t>Debugging and handling tricks are tremendously troublesome</a:t>
            </a:r>
          </a:p>
        </p:txBody>
      </p:sp>
    </p:spTree>
    <p:extLst>
      <p:ext uri="{BB962C8B-B14F-4D97-AF65-F5344CB8AC3E}">
        <p14:creationId xmlns:p14="http://schemas.microsoft.com/office/powerpoint/2010/main" val="8873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Optimization in Code Generation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5546" cy="48413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Usually we uses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>
                <a:latin typeface="Sitka Text" panose="02000505000000020004" pitchFamily="2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>
                <a:latin typeface="Sitka Text" panose="02000505000000020004" pitchFamily="2" charset="0"/>
              </a:rPr>
              <a:t> to pass spilled calling parameters, which needs a subtraction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 smtClean="0">
                <a:latin typeface="Sitka Text" panose="02000505000000020004" pitchFamily="2" charset="0"/>
              </a:rPr>
              <a:t> register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I calculate </a:t>
            </a:r>
            <a:r>
              <a:rPr lang="en-US" dirty="0" smtClean="0">
                <a:latin typeface="Sitka Text" panose="02000505000000020004" pitchFamily="2" charset="0"/>
              </a:rPr>
              <a:t>the </a:t>
            </a:r>
            <a:r>
              <a:rPr lang="en-US" dirty="0" smtClean="0">
                <a:latin typeface="Sitka Text" panose="02000505000000020004" pitchFamily="2" charset="0"/>
              </a:rPr>
              <a:t>size of all the </a:t>
            </a:r>
            <a:r>
              <a:rPr lang="en-US" dirty="0" smtClean="0">
                <a:latin typeface="Sitka Text" panose="02000505000000020004" pitchFamily="2" charset="0"/>
              </a:rPr>
              <a:t>spilled parameters </a:t>
            </a:r>
            <a:r>
              <a:rPr lang="en-US" dirty="0" smtClean="0">
                <a:latin typeface="Sitka Text" panose="02000505000000020004" pitchFamily="2" charset="0"/>
              </a:rPr>
              <a:t>first and then directly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dirty="0" smtClean="0">
                <a:latin typeface="Sitka Text" panose="02000505000000020004" pitchFamily="2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$RSP,</a:t>
            </a:r>
            <a:r>
              <a:rPr lang="en-US" dirty="0" smtClean="0">
                <a:latin typeface="Sitka Text" panose="02000505000000020004" pitchFamily="2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</a:t>
            </a:r>
            <a:r>
              <a:rPr lang="en-US" dirty="0" smtClean="0">
                <a:latin typeface="Sitka Text" panose="02000505000000020004" pitchFamily="2" charset="0"/>
              </a:rPr>
              <a:t>and then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Sitka Text" panose="02000505000000020004" pitchFamily="2" charset="0"/>
              </a:rPr>
              <a:t> instruction to pass the calling parameters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Sitka Text" panose="02000505000000020004" pitchFamily="2" charset="0"/>
              </a:rPr>
              <a:t> type is only one bit which make calculation related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>
                <a:latin typeface="Sitka Text" panose="02000505000000020004" pitchFamily="2" charset="0"/>
              </a:rPr>
              <a:t> faster.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597338">
            <a:off x="10227522" y="-1321201"/>
            <a:ext cx="3133493" cy="1717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 rot="2597338">
            <a:off x="10423444" y="-1402661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 rot="2597338">
            <a:off x="10625253" y="-1533076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What I Have Learned in This Project</a:t>
            </a:r>
            <a:endParaRPr 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5546" cy="48413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Sitka Text" panose="02000505000000020004" pitchFamily="2" charset="0"/>
              </a:rPr>
              <a:t>I have learned how to extract useful information from a technical manual and from a paper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Sitka Text" panose="02000505000000020004" pitchFamily="2" charset="0"/>
              </a:rPr>
              <a:t>I have learned how to implement a tremendously complicated project in practice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Sitka Text" panose="02000505000000020004" pitchFamily="2" charset="0"/>
              </a:rPr>
              <a:t>I have learned how to struggle with my classmates who helped me a lot when I face some difficulties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Sitka Text" panose="02000505000000020004" pitchFamily="2" charset="0"/>
              </a:rPr>
              <a:t>I have learned how to keep calm under the overwhelming pressure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2597338">
            <a:off x="10227522" y="-1321201"/>
            <a:ext cx="3133493" cy="1717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 rot="2597338">
            <a:off x="10423444" y="-1402661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 rot="2597338">
            <a:off x="10625253" y="-1533076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References</a:t>
            </a:r>
            <a:endParaRPr 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5546" cy="48413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Sitka Text" panose="02000505000000020004" pitchFamily="2" charset="0"/>
              </a:rPr>
              <a:t>Engineering a Compiler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Sitka Text" panose="02000505000000020004" pitchFamily="2" charset="0"/>
              </a:rPr>
              <a:t>Tiger Books</a:t>
            </a:r>
          </a:p>
          <a:p>
            <a:pPr>
              <a:lnSpc>
                <a:spcPct val="100000"/>
              </a:lnSpc>
            </a:pPr>
            <a:r>
              <a:rPr lang="ja-JP" altLang="en-US" dirty="0" smtClean="0">
                <a:latin typeface="Sitka Text" panose="02000505000000020004" pitchFamily="2" charset="0"/>
              </a:rPr>
              <a:t>ふつうのコンパイラをつくろう</a:t>
            </a:r>
            <a:endParaRPr lang="en-US" altLang="ja-JP" dirty="0" smtClean="0">
              <a:latin typeface="Sitka Text" panose="02000505000000020004" pitchFamily="2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Sitka Text" panose="02000505000000020004" pitchFamily="2" charset="0"/>
              </a:rPr>
              <a:t>NASM Tutorial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Sitka Text" panose="02000505000000020004" pitchFamily="2" charset="0"/>
              </a:rPr>
              <a:t>Lequn</a:t>
            </a:r>
            <a:r>
              <a:rPr lang="en-US" dirty="0" smtClean="0">
                <a:latin typeface="Sitka Text" panose="02000505000000020004" pitchFamily="2" charset="0"/>
              </a:rPr>
              <a:t> Chen’s Project</a:t>
            </a: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Sitka Text" panose="02000505000000020004" pitchFamily="2" charset="0"/>
              </a:rPr>
              <a:t>Zhijian</a:t>
            </a:r>
            <a:r>
              <a:rPr lang="en-US" dirty="0" smtClean="0">
                <a:latin typeface="Sitka Text" panose="02000505000000020004" pitchFamily="2" charset="0"/>
              </a:rPr>
              <a:t> Liu’s </a:t>
            </a:r>
            <a:r>
              <a:rPr lang="en-US" dirty="0" smtClean="0">
                <a:latin typeface="Sitka Text" panose="02000505000000020004" pitchFamily="2" charset="0"/>
              </a:rPr>
              <a:t>Project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Sitka Text" panose="02000505000000020004" pitchFamily="2" charset="0"/>
              </a:rPr>
              <a:t>……</a:t>
            </a:r>
            <a:endParaRPr lang="en-US" dirty="0" smtClean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36737"/>
            <a:ext cx="12192000" cy="2387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Sitka Text" panose="02000505000000020004" pitchFamily="2" charset="0"/>
              </a:rPr>
              <a:t>Thanks for Listening</a:t>
            </a:r>
            <a:endParaRPr lang="en-US" sz="8000" dirty="0">
              <a:latin typeface="Sitka Text" panose="02000505000000020004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 rot="2597338">
            <a:off x="10227522" y="-1321201"/>
            <a:ext cx="3133493" cy="17172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 rot="2597338">
            <a:off x="10423444" y="-1402661"/>
            <a:ext cx="3133493" cy="1717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 rot="2597338">
            <a:off x="10625253" y="-1533076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891518" y="831871"/>
            <a:ext cx="3367668" cy="194031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2098745" y="1029278"/>
            <a:ext cx="2953215" cy="433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098746" y="1029278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ANTLRInputStream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098746" y="1601972"/>
            <a:ext cx="2953214" cy="433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098746" y="1601972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CommonTokenStream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098746" y="2174666"/>
            <a:ext cx="2953214" cy="433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98746" y="2174666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MiracleParser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cxnSp>
        <p:nvCxnSpPr>
          <p:cNvPr id="39" name="直接箭头连接符 38"/>
          <p:cNvCxnSpPr>
            <a:stCxn id="4" idx="2"/>
            <a:endCxn id="9" idx="0"/>
          </p:cNvCxnSpPr>
          <p:nvPr/>
        </p:nvCxnSpPr>
        <p:spPr>
          <a:xfrm>
            <a:off x="3575353" y="1462311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8" idx="2"/>
            <a:endCxn id="37" idx="0"/>
          </p:cNvCxnSpPr>
          <p:nvPr/>
        </p:nvCxnSpPr>
        <p:spPr>
          <a:xfrm>
            <a:off x="3575353" y="2035005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1891518" y="3191587"/>
            <a:ext cx="3367668" cy="252487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圆角矩形 53"/>
          <p:cNvSpPr/>
          <p:nvPr/>
        </p:nvSpPr>
        <p:spPr>
          <a:xfrm>
            <a:off x="2098746" y="3378468"/>
            <a:ext cx="2953215" cy="433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文本框 54"/>
          <p:cNvSpPr txBox="1"/>
          <p:nvPr/>
        </p:nvSpPr>
        <p:spPr>
          <a:xfrm>
            <a:off x="2098747" y="3378468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ASTree.Builder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098747" y="3951162"/>
            <a:ext cx="2953214" cy="433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98747" y="3951162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ScopeBuilder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098747" y="4523856"/>
            <a:ext cx="2953214" cy="433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文本框 58"/>
          <p:cNvSpPr txBox="1"/>
          <p:nvPr/>
        </p:nvSpPr>
        <p:spPr>
          <a:xfrm>
            <a:off x="2098747" y="4523856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ClassFetcher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cxnSp>
        <p:nvCxnSpPr>
          <p:cNvPr id="60" name="直接箭头连接符 59"/>
          <p:cNvCxnSpPr>
            <a:stCxn id="54" idx="2"/>
            <a:endCxn id="57" idx="0"/>
          </p:cNvCxnSpPr>
          <p:nvPr/>
        </p:nvCxnSpPr>
        <p:spPr>
          <a:xfrm>
            <a:off x="3575354" y="3811501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2"/>
            <a:endCxn id="59" idx="0"/>
          </p:cNvCxnSpPr>
          <p:nvPr/>
        </p:nvCxnSpPr>
        <p:spPr>
          <a:xfrm>
            <a:off x="3575354" y="4384195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2098746" y="5096550"/>
            <a:ext cx="2953214" cy="433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文本框 62"/>
          <p:cNvSpPr txBox="1"/>
          <p:nvPr/>
        </p:nvSpPr>
        <p:spPr>
          <a:xfrm>
            <a:off x="2098746" y="5096550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SemanticAnalyser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cxnSp>
        <p:nvCxnSpPr>
          <p:cNvPr id="66" name="直接箭头连接符 65"/>
          <p:cNvCxnSpPr>
            <a:stCxn id="36" idx="2"/>
            <a:endCxn id="55" idx="0"/>
          </p:cNvCxnSpPr>
          <p:nvPr/>
        </p:nvCxnSpPr>
        <p:spPr>
          <a:xfrm>
            <a:off x="3575353" y="2607699"/>
            <a:ext cx="1" cy="770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575352" y="2783028"/>
            <a:ext cx="105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CSTree</a:t>
            </a:r>
            <a:endParaRPr lang="en-US" sz="2000" dirty="0">
              <a:latin typeface="Sitka Text" panose="02000505000000020004" pitchFamily="2" charset="0"/>
            </a:endParaRPr>
          </a:p>
        </p:txBody>
      </p:sp>
      <p:cxnSp>
        <p:nvCxnSpPr>
          <p:cNvPr id="72" name="直接箭头连接符 71"/>
          <p:cNvCxnSpPr>
            <a:stCxn id="58" idx="2"/>
            <a:endCxn id="63" idx="0"/>
          </p:cNvCxnSpPr>
          <p:nvPr/>
        </p:nvCxnSpPr>
        <p:spPr>
          <a:xfrm flipH="1">
            <a:off x="3575353" y="4956889"/>
            <a:ext cx="1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2" idx="2"/>
            <a:endCxn id="167" idx="2"/>
          </p:cNvCxnSpPr>
          <p:nvPr/>
        </p:nvCxnSpPr>
        <p:spPr>
          <a:xfrm flipH="1">
            <a:off x="3575350" y="5529583"/>
            <a:ext cx="3" cy="9515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575352" y="6024593"/>
            <a:ext cx="105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ASTree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6943018" y="368273"/>
            <a:ext cx="3367668" cy="188890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圆角矩形 100"/>
          <p:cNvSpPr/>
          <p:nvPr/>
        </p:nvSpPr>
        <p:spPr>
          <a:xfrm>
            <a:off x="7150245" y="503424"/>
            <a:ext cx="2953215" cy="4330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7150246" y="503424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Intermediate.Builder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7150246" y="1076118"/>
            <a:ext cx="2953214" cy="4330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7150246" y="1076118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HLIRTransformer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cxnSp>
        <p:nvCxnSpPr>
          <p:cNvPr id="105" name="直接箭头连接符 104"/>
          <p:cNvCxnSpPr>
            <a:stCxn id="101" idx="2"/>
            <a:endCxn id="104" idx="0"/>
          </p:cNvCxnSpPr>
          <p:nvPr/>
        </p:nvCxnSpPr>
        <p:spPr>
          <a:xfrm>
            <a:off x="8626853" y="936457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8474453" y="1929445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62" idx="2"/>
            <a:endCxn id="102" idx="0"/>
          </p:cNvCxnSpPr>
          <p:nvPr/>
        </p:nvCxnSpPr>
        <p:spPr>
          <a:xfrm>
            <a:off x="8626849" y="307423"/>
            <a:ext cx="4" cy="196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111"/>
          <p:cNvSpPr/>
          <p:nvPr/>
        </p:nvSpPr>
        <p:spPr>
          <a:xfrm>
            <a:off x="7150246" y="1648812"/>
            <a:ext cx="2953214" cy="4330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7150246" y="1648812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MLIRTransformer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cxnSp>
        <p:nvCxnSpPr>
          <p:cNvPr id="114" name="直接箭头连接符 113"/>
          <p:cNvCxnSpPr>
            <a:stCxn id="103" idx="2"/>
            <a:endCxn id="113" idx="0"/>
          </p:cNvCxnSpPr>
          <p:nvPr/>
        </p:nvCxnSpPr>
        <p:spPr>
          <a:xfrm>
            <a:off x="8626853" y="1509151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8474451" y="3527980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7150244" y="3247347"/>
            <a:ext cx="2953214" cy="4330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7150241" y="3247347"/>
            <a:ext cx="2953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LivelinessAnalyser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8474451" y="4100674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7150244" y="3820041"/>
            <a:ext cx="2953214" cy="4330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7150244" y="3820041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GlobalAllocator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6943018" y="3055030"/>
            <a:ext cx="3367668" cy="134368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直接箭头连接符 125"/>
          <p:cNvCxnSpPr>
            <a:stCxn id="112" idx="2"/>
            <a:endCxn id="119" idx="0"/>
          </p:cNvCxnSpPr>
          <p:nvPr/>
        </p:nvCxnSpPr>
        <p:spPr>
          <a:xfrm flipH="1">
            <a:off x="8626850" y="2081845"/>
            <a:ext cx="3" cy="1165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8626852" y="2306787"/>
            <a:ext cx="1887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itka Text" panose="02000505000000020004" pitchFamily="2" charset="0"/>
              </a:rPr>
              <a:t>Middle Level IR Code</a:t>
            </a:r>
            <a:endParaRPr lang="en-US" sz="2000" dirty="0">
              <a:latin typeface="Sitka Text" panose="02000505000000020004" pitchFamily="2" charset="0"/>
            </a:endParaRPr>
          </a:p>
        </p:txBody>
      </p:sp>
      <p:cxnSp>
        <p:nvCxnSpPr>
          <p:cNvPr id="131" name="直接箭头连接符 130"/>
          <p:cNvCxnSpPr>
            <a:stCxn id="118" idx="2"/>
            <a:endCxn id="122" idx="0"/>
          </p:cNvCxnSpPr>
          <p:nvPr/>
        </p:nvCxnSpPr>
        <p:spPr>
          <a:xfrm>
            <a:off x="8626851" y="3680380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8474454" y="5751955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7150247" y="5471322"/>
            <a:ext cx="2953214" cy="4330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7150244" y="5471322"/>
            <a:ext cx="2953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itka Text" panose="02000505000000020004" pitchFamily="2" charset="0"/>
              </a:rPr>
              <a:t>LLIRTransformer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8474454" y="6324649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圆角矩形 137"/>
          <p:cNvSpPr/>
          <p:nvPr/>
        </p:nvSpPr>
        <p:spPr>
          <a:xfrm>
            <a:off x="7150247" y="6044016"/>
            <a:ext cx="2953214" cy="4330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文本框 138"/>
          <p:cNvSpPr txBox="1"/>
          <p:nvPr/>
        </p:nvSpPr>
        <p:spPr>
          <a:xfrm>
            <a:off x="7150247" y="6044016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itka Text" panose="02000505000000020004" pitchFamily="2" charset="0"/>
              </a:rPr>
              <a:t>X64Printer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140" name="圆角矩形 139"/>
          <p:cNvSpPr/>
          <p:nvPr/>
        </p:nvSpPr>
        <p:spPr>
          <a:xfrm>
            <a:off x="6943021" y="5273029"/>
            <a:ext cx="3367668" cy="1343681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直接箭头连接符 140"/>
          <p:cNvCxnSpPr>
            <a:stCxn id="135" idx="2"/>
            <a:endCxn id="139" idx="0"/>
          </p:cNvCxnSpPr>
          <p:nvPr/>
        </p:nvCxnSpPr>
        <p:spPr>
          <a:xfrm>
            <a:off x="8626854" y="5904355"/>
            <a:ext cx="0" cy="13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21" idx="2"/>
            <a:endCxn id="136" idx="0"/>
          </p:cNvCxnSpPr>
          <p:nvPr/>
        </p:nvCxnSpPr>
        <p:spPr>
          <a:xfrm>
            <a:off x="8626851" y="4253074"/>
            <a:ext cx="2" cy="1218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8626852" y="4529547"/>
            <a:ext cx="1887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itka Text" panose="02000505000000020004" pitchFamily="2" charset="0"/>
              </a:rPr>
              <a:t>Middle Level IR Code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152" name="弧形 151"/>
          <p:cNvSpPr/>
          <p:nvPr/>
        </p:nvSpPr>
        <p:spPr>
          <a:xfrm>
            <a:off x="3090530" y="69104"/>
            <a:ext cx="484821" cy="484821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直接箭头连接符 153"/>
          <p:cNvCxnSpPr>
            <a:stCxn id="152" idx="2"/>
            <a:endCxn id="5" idx="0"/>
          </p:cNvCxnSpPr>
          <p:nvPr/>
        </p:nvCxnSpPr>
        <p:spPr>
          <a:xfrm>
            <a:off x="3575351" y="311515"/>
            <a:ext cx="2" cy="717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2" idx="0"/>
          </p:cNvCxnSpPr>
          <p:nvPr/>
        </p:nvCxnSpPr>
        <p:spPr>
          <a:xfrm flipH="1" flipV="1">
            <a:off x="1" y="65012"/>
            <a:ext cx="3332939" cy="4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弧形 160"/>
          <p:cNvSpPr/>
          <p:nvPr/>
        </p:nvSpPr>
        <p:spPr>
          <a:xfrm rot="16200000">
            <a:off x="6043741" y="62439"/>
            <a:ext cx="484821" cy="484821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弧形 161"/>
          <p:cNvSpPr/>
          <p:nvPr/>
        </p:nvSpPr>
        <p:spPr>
          <a:xfrm>
            <a:off x="8142028" y="65012"/>
            <a:ext cx="484821" cy="484821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直接连接符 164"/>
          <p:cNvCxnSpPr>
            <a:stCxn id="161" idx="2"/>
            <a:endCxn id="162" idx="0"/>
          </p:cNvCxnSpPr>
          <p:nvPr/>
        </p:nvCxnSpPr>
        <p:spPr>
          <a:xfrm>
            <a:off x="6286152" y="62439"/>
            <a:ext cx="2098286" cy="2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弧形 166"/>
          <p:cNvSpPr/>
          <p:nvPr/>
        </p:nvSpPr>
        <p:spPr>
          <a:xfrm rot="10800000">
            <a:off x="3575350" y="6238675"/>
            <a:ext cx="484821" cy="484821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弧形 168"/>
          <p:cNvSpPr/>
          <p:nvPr/>
        </p:nvSpPr>
        <p:spPr>
          <a:xfrm rot="5400000">
            <a:off x="5553686" y="6234638"/>
            <a:ext cx="484821" cy="484821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直接连接符 170"/>
          <p:cNvCxnSpPr>
            <a:stCxn id="161" idx="0"/>
            <a:endCxn id="169" idx="0"/>
          </p:cNvCxnSpPr>
          <p:nvPr/>
        </p:nvCxnSpPr>
        <p:spPr>
          <a:xfrm flipH="1">
            <a:off x="6038507" y="304850"/>
            <a:ext cx="5234" cy="617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3817761" y="6719459"/>
            <a:ext cx="198356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68659" y="77553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itka Text" panose="02000505000000020004" pitchFamily="2" charset="0"/>
              </a:rPr>
              <a:t>Program</a:t>
            </a:r>
            <a:endParaRPr lang="en-US" sz="2000" dirty="0">
              <a:latin typeface="Sitka Text" panose="02000505000000020004" pitchFamily="2" charset="0"/>
            </a:endParaRPr>
          </a:p>
        </p:txBody>
      </p:sp>
      <p:sp>
        <p:nvSpPr>
          <p:cNvPr id="192" name="弧形 191"/>
          <p:cNvSpPr/>
          <p:nvPr/>
        </p:nvSpPr>
        <p:spPr>
          <a:xfrm rot="10800000">
            <a:off x="8626849" y="6234638"/>
            <a:ext cx="484821" cy="484821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直接连接符 192"/>
          <p:cNvCxnSpPr>
            <a:stCxn id="192" idx="0"/>
          </p:cNvCxnSpPr>
          <p:nvPr/>
        </p:nvCxnSpPr>
        <p:spPr>
          <a:xfrm>
            <a:off x="8869260" y="6719459"/>
            <a:ext cx="332274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9733362" y="6321617"/>
            <a:ext cx="295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itka Text" panose="02000505000000020004" pitchFamily="2" charset="0"/>
              </a:rPr>
              <a:t>Assembly</a:t>
            </a:r>
            <a:endParaRPr lang="en-US" sz="20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236737"/>
            <a:ext cx="12192000" cy="2387600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Sitka Text" panose="02000505000000020004" pitchFamily="2" charset="0"/>
              </a:rPr>
              <a:t>Semantic Checker</a:t>
            </a:r>
            <a:endParaRPr lang="en-US" sz="8000" dirty="0">
              <a:latin typeface="Sitka Text" panose="02000505000000020004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048085"/>
            <a:ext cx="12192000" cy="1655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itka Text" panose="02000505000000020004" pitchFamily="2" charset="0"/>
              </a:rPr>
              <a:t>ANTLR </a:t>
            </a:r>
            <a:r>
              <a:rPr lang="en-US" sz="3200" strike="sngStrike" dirty="0" smtClean="0">
                <a:latin typeface="Sitka Text" panose="02000505000000020004" pitchFamily="2" charset="0"/>
              </a:rPr>
              <a:t>are</a:t>
            </a:r>
            <a:r>
              <a:rPr lang="en-US" sz="3200" dirty="0" smtClean="0">
                <a:latin typeface="Sitka Text" panose="02000505000000020004" pitchFamily="2" charset="0"/>
              </a:rPr>
              <a:t> a very useful tool.</a:t>
            </a:r>
            <a:endParaRPr lang="en-US" sz="3200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3720" y="4460914"/>
            <a:ext cx="510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itka Text" panose="02000505000000020004" pitchFamily="2" charset="0"/>
              </a:rPr>
              <a:t>is</a:t>
            </a:r>
            <a:endParaRPr lang="en-US" sz="3200" dirty="0"/>
          </a:p>
        </p:txBody>
      </p:sp>
      <p:sp>
        <p:nvSpPr>
          <p:cNvPr id="5" name="矩形 4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Extending Graph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37"/>
          <a:stretch/>
        </p:blipFill>
        <p:spPr>
          <a:xfrm>
            <a:off x="0" y="1690688"/>
            <a:ext cx="12192000" cy="2562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1426"/>
            <a:ext cx="4900493" cy="28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The 1</a:t>
            </a:r>
            <a:r>
              <a:rPr lang="en-US" baseline="30000" dirty="0" smtClean="0">
                <a:latin typeface="Sitka Text" panose="02000505000000020004" pitchFamily="2" charset="0"/>
              </a:rPr>
              <a:t>st</a:t>
            </a:r>
            <a:r>
              <a:rPr lang="en-US" dirty="0" smtClean="0">
                <a:latin typeface="Sitka Text" panose="02000505000000020004" pitchFamily="2" charset="0"/>
              </a:rPr>
              <a:t> Version of Semantic Analyzer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4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Considering the principle that simple is fast, reduced ANTLR G4 file is used:</a:t>
            </a:r>
          </a:p>
          <a:p>
            <a:pPr>
              <a:lnSpc>
                <a:spcPct val="150000"/>
              </a:lnSpc>
            </a:pPr>
            <a:endParaRPr lang="en-US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Construct abstract syntax tree with semantic checker first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70519" y="3148621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constantExpression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| 'this'                                            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thisExpression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......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operator='.' </a:t>
            </a:r>
            <a:r>
              <a:rPr lang="en-US" sz="16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fieldExpression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operator=('*' | '/' | '%')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binaryExpression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operator=('+' | '-')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binaryExpression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operator=('&lt;&lt;' | '&gt;&gt;')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binaryExpression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......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operator=('==' | '!=')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binaryExpression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The 2</a:t>
            </a:r>
            <a:r>
              <a:rPr lang="en-US" baseline="30000" dirty="0" smtClean="0">
                <a:latin typeface="Sitka Text" panose="02000505000000020004" pitchFamily="2" charset="0"/>
              </a:rPr>
              <a:t>nd</a:t>
            </a:r>
            <a:r>
              <a:rPr lang="en-US" dirty="0" smtClean="0">
                <a:latin typeface="Sitka Text" panose="02000505000000020004" pitchFamily="2" charset="0"/>
              </a:rPr>
              <a:t> Version of Semantic Analyzer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Feeling WTF after a few days when implementing linear intermediate representation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Constructing the whole abstract syntax tree first, then applying class fetcher and other checkers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Checkers becoming relatively easy to implement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Omitting some redundant details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3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Semantic Analyzer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User-friendly error reports:</a:t>
            </a:r>
          </a:p>
          <a:p>
            <a:pPr>
              <a:lnSpc>
                <a:spcPct val="150000"/>
              </a:lnSpc>
            </a:pPr>
            <a:endParaRPr lang="en-US" dirty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Sitka Text" panose="02000505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Sitka Text" panose="02000505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Sitka Text" panose="02000505000000020004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07273" y="2618581"/>
            <a:ext cx="917745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Miracle:2:5: error: cannot declare a variable of type `void`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Miracle:3:9: error: cannot find identifier named "a"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^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Miracle:3:9: error: identifier "a" is not declared as a valid expression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Miracle:5:8: error: the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rawval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left operand is not mutable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true = false;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^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Text" panose="02000505000000020004" pitchFamily="2" charset="0"/>
              </a:rPr>
              <a:t>Symbols</a:t>
            </a:r>
            <a:endParaRPr lang="en-US" dirty="0">
              <a:latin typeface="Sitka Text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Function are treated as a special type of variables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Every type is virtually treated as a class with member variables and member methods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>
                <a:latin typeface="Sitka Text" panose="02000505000000020004" pitchFamily="2" charset="0"/>
              </a:rPr>
              <a:t> is a special type with only one instance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>
                <a:latin typeface="Sitka Text" panose="0200050500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Sitka Text" panose="02000505000000020004" pitchFamily="2" charset="0"/>
              </a:rPr>
              <a:t>Built-in methods and type comparator should be carefully implemented due to the abstractions above</a:t>
            </a:r>
          </a:p>
        </p:txBody>
      </p:sp>
      <p:sp>
        <p:nvSpPr>
          <p:cNvPr id="4" name="矩形 3"/>
          <p:cNvSpPr/>
          <p:nvPr/>
        </p:nvSpPr>
        <p:spPr>
          <a:xfrm rot="2597338">
            <a:off x="10249824" y="-1263765"/>
            <a:ext cx="3133493" cy="171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1141</Words>
  <Application>Microsoft Office PowerPoint</Application>
  <PresentationFormat>宽屏</PresentationFormat>
  <Paragraphs>180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游ゴシック</vt:lpstr>
      <vt:lpstr>等线</vt:lpstr>
      <vt:lpstr>等线 Light</vt:lpstr>
      <vt:lpstr>Adobe Devanagari</vt:lpstr>
      <vt:lpstr>Arial</vt:lpstr>
      <vt:lpstr>Calibri</vt:lpstr>
      <vt:lpstr>Calibri Light</vt:lpstr>
      <vt:lpstr>Courier New</vt:lpstr>
      <vt:lpstr>Sitka Text</vt:lpstr>
      <vt:lpstr>Office 主题​​</vt:lpstr>
      <vt:lpstr>Compiler 2017</vt:lpstr>
      <vt:lpstr>Overview</vt:lpstr>
      <vt:lpstr>PowerPoint 演示文稿</vt:lpstr>
      <vt:lpstr>Semantic Checker</vt:lpstr>
      <vt:lpstr>Extending Graph</vt:lpstr>
      <vt:lpstr>The 1st Version of Semantic Analyzer</vt:lpstr>
      <vt:lpstr>The 2nd Version of Semantic Analyzer</vt:lpstr>
      <vt:lpstr>Semantic Analyzer</vt:lpstr>
      <vt:lpstr>Symbols</vt:lpstr>
      <vt:lpstr>Symbol Table</vt:lpstr>
      <vt:lpstr>Tricks in Symbol Table</vt:lpstr>
      <vt:lpstr>Intermediate Representation</vt:lpstr>
      <vt:lpstr>Extending Graph</vt:lpstr>
      <vt:lpstr>LLVM IR</vt:lpstr>
      <vt:lpstr>Single Static Assignment Form</vt:lpstr>
      <vt:lpstr>Single Static Assignment Form</vt:lpstr>
      <vt:lpstr>Calculating Dominator Frontier</vt:lpstr>
      <vt:lpstr>Constructing SSA Form</vt:lpstr>
      <vt:lpstr>Destructing SSA Form</vt:lpstr>
      <vt:lpstr>Registers in IR</vt:lpstr>
      <vt:lpstr>Troubles</vt:lpstr>
      <vt:lpstr>PowerPoint 演示文稿</vt:lpstr>
      <vt:lpstr>GCC’s Solution</vt:lpstr>
      <vt:lpstr>Optimization &amp;  Code Generation</vt:lpstr>
      <vt:lpstr>Register Allocation</vt:lpstr>
      <vt:lpstr>Optimization in Code Generation</vt:lpstr>
      <vt:lpstr>What I Have Learned in This Project</vt:lpstr>
      <vt:lpstr>References</vt:lpstr>
      <vt:lpstr>Thanks for Listening</vt:lpstr>
    </vt:vector>
  </TitlesOfParts>
  <Company>Shanghai Jiao 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2017</dc:title>
  <dc:creator>Kipsora Lawrence</dc:creator>
  <cp:lastModifiedBy>Kipsora Lawrence</cp:lastModifiedBy>
  <cp:revision>217</cp:revision>
  <dcterms:created xsi:type="dcterms:W3CDTF">2017-06-19T19:03:54Z</dcterms:created>
  <dcterms:modified xsi:type="dcterms:W3CDTF">2017-06-20T08:04:16Z</dcterms:modified>
</cp:coreProperties>
</file>