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6eafe5a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6eafe5a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6eafe5a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6eafe5a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6eafe5ae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6eafe5ae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6eafe5ae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6eafe5ae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eafe5a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eafe5a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6eafe5ae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6eafe5ae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6eafe5a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6eafe5a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アームロボット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制御内容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概要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dirty="0"/>
              <a:t>基本的にはアームロボットをXYZ空間上で動かすだけ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dirty="0"/>
              <a:t>イレギュラーな点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dirty="0"/>
              <a:t>USB顕微鏡で撮影した画像を解析して、その状態によって分岐処理を行う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dirty="0"/>
              <a:t>他にも加熱装置とスプレー装置のON/OFF管理を行う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エリア間の移動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 dirty="0"/>
              <a:t>エリアAには装置aが配置され、エリアBには装置bが、エリアCに装置cが設置される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 dirty="0"/>
              <a:t>エリアA, B, Cの位置・順番が変わる可能性あり。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 dirty="0"/>
              <a:t>ただし装置aに対して行う処理（装置aの前で動かす内容）は変わらない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 dirty="0"/>
              <a:t>なので直交座標(xyz)ではなく、円柱座標(rθz)を元に計算した方が</a:t>
            </a:r>
            <a:r>
              <a:rPr lang="ja-JP" altLang="en-US" sz="1400" dirty="0"/>
              <a:t>いい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-JP" altLang="en-US" dirty="0"/>
              <a:t>エリアの各位置は</a:t>
            </a:r>
            <a:r>
              <a:rPr lang="en-US" altLang="ja-JP" dirty="0"/>
              <a:t>θ</a:t>
            </a:r>
            <a:r>
              <a:rPr lang="ja-JP" altLang="en-US" dirty="0"/>
              <a:t>の変数にしておいて、そのエリア内での動きは</a:t>
            </a:r>
            <a:r>
              <a:rPr lang="en-US" altLang="ja-JP" dirty="0" err="1"/>
              <a:t>xyz</a:t>
            </a:r>
            <a:r>
              <a:rPr lang="ja-JP" altLang="en-US" dirty="0"/>
              <a:t>で記述する</a:t>
            </a:r>
            <a:endParaRPr lang="ja-JP" altLang="en-US" sz="1400" dirty="0"/>
          </a:p>
        </p:txBody>
      </p:sp>
      <p:sp>
        <p:nvSpPr>
          <p:cNvPr id="68" name="Google Shape;68;p15"/>
          <p:cNvSpPr/>
          <p:nvPr/>
        </p:nvSpPr>
        <p:spPr>
          <a:xfrm>
            <a:off x="5214300" y="3600650"/>
            <a:ext cx="1170600" cy="9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384900" y="2376625"/>
            <a:ext cx="1170600" cy="9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661700" y="3600650"/>
            <a:ext cx="1170600" cy="9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12800" y="3720875"/>
            <a:ext cx="815400" cy="784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アーム</a:t>
            </a:r>
            <a:endParaRPr sz="1000"/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5802850" y="917625"/>
            <a:ext cx="12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 flipH="1">
            <a:off x="5493250" y="1911050"/>
            <a:ext cx="10815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7404375" y="836175"/>
            <a:ext cx="12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 rot="10800000" flipH="1">
            <a:off x="7094775" y="1829600"/>
            <a:ext cx="10815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7479675" y="1392325"/>
            <a:ext cx="392400" cy="373200"/>
          </a:xfrm>
          <a:prstGeom prst="curvedConnector3">
            <a:avLst>
              <a:gd name="adj1" fmla="val 145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6264750" y="1911050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493250" y="658625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255725" y="1378825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756175" y="1223563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4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N-W4"/>
                <a:ea typeface="HiraMaruProN-W4"/>
                <a:cs typeface="HiraMaruProN-W4"/>
                <a:sym typeface="HiraMaruProN-W4"/>
              </a:rPr>
              <a:t>（前処理）洗浄</a:t>
            </a:r>
            <a:endParaRPr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78538" cy="3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HiraMaruProN-W4"/>
                <a:ea typeface="HiraMaruProN-W4"/>
                <a:cs typeface="HiraMaruProN-W4"/>
                <a:sym typeface="HiraMaruProN-W4"/>
              </a:rPr>
              <a:t>基材を倉庫から取り出す。</a:t>
            </a:r>
            <a:endParaRPr sz="1400" dirty="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400" dirty="0">
                <a:latin typeface="HiraMaruProN-W4"/>
                <a:ea typeface="HiraMaruProN-W4"/>
                <a:cs typeface="HiraMaruProN-W4"/>
                <a:sym typeface="HiraMaruProN-W4"/>
              </a:rPr>
              <a:t>スプレー前に、金属板を洗浄する。メタノールやアセトンにそれぞれ5分ほど漬けて超音波洗浄器で洗浄する。洗浄液は時々廃棄・追加する。</a:t>
            </a:r>
            <a:endParaRPr sz="1400" dirty="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400" dirty="0">
                <a:latin typeface="HiraMaruProN-W4"/>
                <a:ea typeface="HiraMaruProN-W4"/>
                <a:cs typeface="HiraMaruProN-W4"/>
                <a:sym typeface="HiraMaruProN-W4"/>
              </a:rPr>
              <a:t>UV消毒</a:t>
            </a:r>
            <a:endParaRPr sz="1400" dirty="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400" dirty="0">
                <a:latin typeface="HiraMaruProN-W4"/>
                <a:ea typeface="HiraMaruProN-W4"/>
                <a:cs typeface="HiraMaruProN-W4"/>
                <a:sym typeface="HiraMaruProN-W4"/>
              </a:rPr>
              <a:t>洗浄した基材をスプレー場所まで移動する。</a:t>
            </a:r>
            <a:endParaRPr sz="1400" dirty="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94978" y="2118815"/>
            <a:ext cx="728563" cy="7285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7833080" y="2713569"/>
            <a:ext cx="819174" cy="690192"/>
          </a:xfrm>
          <a:custGeom>
            <a:avLst/>
            <a:gdLst/>
            <a:ahLst/>
            <a:cxnLst/>
            <a:rect l="l" t="t" r="r" b="b"/>
            <a:pathLst>
              <a:path w="41752" h="35178" extrusionOk="0">
                <a:moveTo>
                  <a:pt x="31156" y="35178"/>
                </a:moveTo>
                <a:cubicBezTo>
                  <a:pt x="33873" y="30649"/>
                  <a:pt x="33927" y="24943"/>
                  <a:pt x="36073" y="20117"/>
                </a:cubicBezTo>
                <a:cubicBezTo>
                  <a:pt x="38395" y="14895"/>
                  <a:pt x="44418" y="7561"/>
                  <a:pt x="40376" y="3519"/>
                </a:cubicBezTo>
                <a:cubicBezTo>
                  <a:pt x="38186" y="1329"/>
                  <a:pt x="36536" y="8433"/>
                  <a:pt x="35151" y="11203"/>
                </a:cubicBezTo>
                <a:cubicBezTo>
                  <a:pt x="32116" y="17273"/>
                  <a:pt x="28682" y="23137"/>
                  <a:pt x="25316" y="29030"/>
                </a:cubicBezTo>
                <a:cubicBezTo>
                  <a:pt x="24442" y="30561"/>
                  <a:pt x="23754" y="34241"/>
                  <a:pt x="22242" y="33334"/>
                </a:cubicBezTo>
                <a:cubicBezTo>
                  <a:pt x="20378" y="32216"/>
                  <a:pt x="22477" y="28941"/>
                  <a:pt x="23164" y="26879"/>
                </a:cubicBezTo>
                <a:cubicBezTo>
                  <a:pt x="25030" y="21282"/>
                  <a:pt x="26869" y="15652"/>
                  <a:pt x="29311" y="10281"/>
                </a:cubicBezTo>
                <a:cubicBezTo>
                  <a:pt x="30103" y="8539"/>
                  <a:pt x="32379" y="5897"/>
                  <a:pt x="30848" y="4749"/>
                </a:cubicBezTo>
                <a:cubicBezTo>
                  <a:pt x="23548" y="-723"/>
                  <a:pt x="20932" y="20066"/>
                  <a:pt x="16095" y="27801"/>
                </a:cubicBezTo>
                <a:cubicBezTo>
                  <a:pt x="15247" y="29158"/>
                  <a:pt x="14590" y="31803"/>
                  <a:pt x="13021" y="31489"/>
                </a:cubicBezTo>
                <a:cubicBezTo>
                  <a:pt x="11681" y="31221"/>
                  <a:pt x="11948" y="28852"/>
                  <a:pt x="12099" y="27494"/>
                </a:cubicBezTo>
                <a:cubicBezTo>
                  <a:pt x="12867" y="20598"/>
                  <a:pt x="17079" y="14400"/>
                  <a:pt x="17939" y="7515"/>
                </a:cubicBezTo>
                <a:cubicBezTo>
                  <a:pt x="18196" y="5459"/>
                  <a:pt x="20518" y="2611"/>
                  <a:pt x="18861" y="1368"/>
                </a:cubicBezTo>
                <a:cubicBezTo>
                  <a:pt x="17468" y="323"/>
                  <a:pt x="15029" y="2269"/>
                  <a:pt x="14251" y="3827"/>
                </a:cubicBezTo>
                <a:cubicBezTo>
                  <a:pt x="11608" y="9116"/>
                  <a:pt x="7940" y="13934"/>
                  <a:pt x="5952" y="19502"/>
                </a:cubicBezTo>
                <a:cubicBezTo>
                  <a:pt x="4873" y="22522"/>
                  <a:pt x="4813" y="27581"/>
                  <a:pt x="1649" y="28108"/>
                </a:cubicBezTo>
                <a:cubicBezTo>
                  <a:pt x="-336" y="28439"/>
                  <a:pt x="112" y="24282"/>
                  <a:pt x="112" y="22269"/>
                </a:cubicBezTo>
                <a:cubicBezTo>
                  <a:pt x="112" y="15886"/>
                  <a:pt x="4240" y="10189"/>
                  <a:pt x="6259" y="4134"/>
                </a:cubicBezTo>
                <a:cubicBezTo>
                  <a:pt x="6680" y="2871"/>
                  <a:pt x="8988" y="1041"/>
                  <a:pt x="7796" y="446"/>
                </a:cubicBezTo>
                <a:cubicBezTo>
                  <a:pt x="6951" y="24"/>
                  <a:pt x="5284" y="1929"/>
                  <a:pt x="5952" y="2597"/>
                </a:cubicBezTo>
                <a:cubicBezTo>
                  <a:pt x="6824" y="3469"/>
                  <a:pt x="7615" y="-414"/>
                  <a:pt x="8718" y="138"/>
                </a:cubicBezTo>
                <a:cubicBezTo>
                  <a:pt x="9639" y="599"/>
                  <a:pt x="9026" y="2182"/>
                  <a:pt x="9026" y="321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9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N-W4"/>
                <a:ea typeface="HiraMaruProN-W4"/>
                <a:cs typeface="HiraMaruProN-W4"/>
                <a:sym typeface="HiraMaruProN-W4"/>
              </a:rPr>
              <a:t>（メイン）スプレーと加熱</a:t>
            </a:r>
            <a:endParaRPr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163431" y="2458360"/>
            <a:ext cx="150600" cy="4944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231951" y="2581176"/>
            <a:ext cx="1147327" cy="572679"/>
          </a:xfrm>
          <a:custGeom>
            <a:avLst/>
            <a:gdLst/>
            <a:ahLst/>
            <a:cxnLst/>
            <a:rect l="l" t="t" r="r" b="b"/>
            <a:pathLst>
              <a:path w="66773" h="32776" extrusionOk="0">
                <a:moveTo>
                  <a:pt x="62654" y="22018"/>
                </a:moveTo>
                <a:cubicBezTo>
                  <a:pt x="48104" y="22018"/>
                  <a:pt x="33559" y="22633"/>
                  <a:pt x="19009" y="22633"/>
                </a:cubicBezTo>
                <a:cubicBezTo>
                  <a:pt x="14194" y="22633"/>
                  <a:pt x="7571" y="26393"/>
                  <a:pt x="4563" y="22633"/>
                </a:cubicBezTo>
                <a:cubicBezTo>
                  <a:pt x="-117" y="16784"/>
                  <a:pt x="10033" y="3546"/>
                  <a:pt x="3334" y="196"/>
                </a:cubicBezTo>
                <a:cubicBezTo>
                  <a:pt x="2551" y="-195"/>
                  <a:pt x="1152" y="287"/>
                  <a:pt x="875" y="1118"/>
                </a:cubicBezTo>
                <a:cubicBezTo>
                  <a:pt x="-1035" y="6853"/>
                  <a:pt x="1478" y="13237"/>
                  <a:pt x="875" y="19252"/>
                </a:cubicBezTo>
                <a:cubicBezTo>
                  <a:pt x="578" y="22216"/>
                  <a:pt x="-1175" y="26835"/>
                  <a:pt x="1489" y="28166"/>
                </a:cubicBezTo>
                <a:cubicBezTo>
                  <a:pt x="5904" y="30372"/>
                  <a:pt x="11308" y="29395"/>
                  <a:pt x="16243" y="29395"/>
                </a:cubicBezTo>
                <a:cubicBezTo>
                  <a:pt x="24952" y="29395"/>
                  <a:pt x="33660" y="29702"/>
                  <a:pt x="42369" y="29702"/>
                </a:cubicBezTo>
                <a:cubicBezTo>
                  <a:pt x="47493" y="29702"/>
                  <a:pt x="52683" y="30854"/>
                  <a:pt x="57737" y="30010"/>
                </a:cubicBezTo>
                <a:cubicBezTo>
                  <a:pt x="59184" y="29768"/>
                  <a:pt x="63044" y="28822"/>
                  <a:pt x="61732" y="28166"/>
                </a:cubicBezTo>
                <a:cubicBezTo>
                  <a:pt x="60758" y="27679"/>
                  <a:pt x="63257" y="29757"/>
                  <a:pt x="64191" y="30317"/>
                </a:cubicBezTo>
                <a:cubicBezTo>
                  <a:pt x="64665" y="30601"/>
                  <a:pt x="66897" y="31300"/>
                  <a:pt x="66650" y="31547"/>
                </a:cubicBezTo>
                <a:cubicBezTo>
                  <a:pt x="65455" y="32742"/>
                  <a:pt x="63138" y="31838"/>
                  <a:pt x="61732" y="3277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6" name="Google Shape;96;p17"/>
          <p:cNvSpPr txBox="1"/>
          <p:nvPr/>
        </p:nvSpPr>
        <p:spPr>
          <a:xfrm>
            <a:off x="5623548" y="4659175"/>
            <a:ext cx="131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/>
              <a:t>ロボットアーム</a:t>
            </a:r>
            <a:endParaRPr sz="10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4784513" y="1818700"/>
            <a:ext cx="94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/>
              <a:t>誘導加熱電源</a:t>
            </a:r>
            <a:endParaRPr sz="1000" b="1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l="14513" t="14980" r="11137" b="18587"/>
          <a:stretch/>
        </p:blipFill>
        <p:spPr>
          <a:xfrm rot="-3872890">
            <a:off x="7930534" y="2060109"/>
            <a:ext cx="624241" cy="3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805523" y="1628350"/>
            <a:ext cx="86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/>
              <a:t>エアブラシ</a:t>
            </a:r>
            <a:endParaRPr sz="1000" b="1"/>
          </a:p>
        </p:txBody>
      </p:sp>
      <p:sp>
        <p:nvSpPr>
          <p:cNvPr id="100" name="Google Shape;100;p17"/>
          <p:cNvSpPr txBox="1"/>
          <p:nvPr/>
        </p:nvSpPr>
        <p:spPr>
          <a:xfrm>
            <a:off x="4894975" y="1246150"/>
            <a:ext cx="1017900" cy="57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温度制御</a:t>
            </a:r>
            <a:endParaRPr sz="800"/>
          </a:p>
          <a:p>
            <a:pPr marL="72000" lvl="1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ja" sz="800"/>
              <a:t>150℃で乾燥</a:t>
            </a:r>
            <a:endParaRPr sz="800"/>
          </a:p>
          <a:p>
            <a:pPr marL="72000" lvl="1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ja" sz="800"/>
              <a:t>650</a:t>
            </a:r>
            <a:r>
              <a:rPr lang="ja" sz="800">
                <a:solidFill>
                  <a:schemeClr val="dk1"/>
                </a:solidFill>
              </a:rPr>
              <a:t>℃で焼結</a:t>
            </a:r>
            <a:endParaRPr sz="800"/>
          </a:p>
        </p:txBody>
      </p:sp>
      <p:sp>
        <p:nvSpPr>
          <p:cNvPr id="101" name="Google Shape;101;p17"/>
          <p:cNvSpPr txBox="1"/>
          <p:nvPr/>
        </p:nvSpPr>
        <p:spPr>
          <a:xfrm>
            <a:off x="7833075" y="1369600"/>
            <a:ext cx="1111200" cy="265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508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スプレーのON/OFF</a:t>
            </a:r>
            <a:endParaRPr sz="800"/>
          </a:p>
        </p:txBody>
      </p:sp>
      <p:sp>
        <p:nvSpPr>
          <p:cNvPr id="102" name="Google Shape;102;p17"/>
          <p:cNvSpPr txBox="1"/>
          <p:nvPr/>
        </p:nvSpPr>
        <p:spPr>
          <a:xfrm>
            <a:off x="6933650" y="3670575"/>
            <a:ext cx="2113500" cy="1287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エアブラシの下まで基材を運ぶ</a:t>
            </a:r>
            <a:endParaRPr sz="800"/>
          </a:p>
          <a:p>
            <a:pPr marL="7200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スプレーON時に基材に均等に塗布されるようにXY方向に動かす</a:t>
            </a:r>
            <a:endParaRPr sz="800"/>
          </a:p>
          <a:p>
            <a:pPr marL="7200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スプレー後、誘導加熱コイル内まで基材を運ぶ</a:t>
            </a:r>
            <a:endParaRPr sz="800"/>
          </a:p>
          <a:p>
            <a:pPr marL="7200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都度、</a:t>
            </a:r>
            <a:r>
              <a:rPr lang="ja" sz="800">
                <a:solidFill>
                  <a:schemeClr val="dk1"/>
                </a:solidFill>
              </a:rPr>
              <a:t>塗布膜を観察する</a:t>
            </a:r>
            <a:endParaRPr sz="8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5">
            <a:alphaModFix/>
          </a:blip>
          <a:srcRect l="6872" b="3344"/>
          <a:stretch/>
        </p:blipFill>
        <p:spPr>
          <a:xfrm>
            <a:off x="6366000" y="2006325"/>
            <a:ext cx="1054973" cy="103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243153" y="1689313"/>
            <a:ext cx="123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/>
              <a:t>デジタル顕微鏡</a:t>
            </a:r>
            <a:endParaRPr sz="1000"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6314675" y="1369600"/>
            <a:ext cx="1017900" cy="265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塗布膜の観察</a:t>
            </a:r>
            <a:endParaRPr sz="800"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6">
            <a:alphaModFix/>
          </a:blip>
          <a:srcRect l="6279" t="3863" b="4812"/>
          <a:stretch/>
        </p:blipFill>
        <p:spPr>
          <a:xfrm>
            <a:off x="5405913" y="3333723"/>
            <a:ext cx="1435537" cy="1406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8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>
                <a:latin typeface="HiraMaruProN-W4"/>
                <a:ea typeface="HiraMaruProN-W4"/>
                <a:cs typeface="HiraMaruProN-W4"/>
                <a:sym typeface="HiraMaruProN-W4"/>
              </a:rPr>
              <a:t>ジグザグに動かしながらスプレーする。</a:t>
            </a:r>
            <a:endParaRPr sz="1200" dirty="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200" dirty="0">
                <a:latin typeface="HiraMaruProN-W4"/>
                <a:ea typeface="HiraMaruProN-W4"/>
                <a:cs typeface="HiraMaruProN-W4"/>
                <a:sym typeface="HiraMaruProN-W4"/>
              </a:rPr>
              <a:t>スプレー後、誘導加熱電源に基板を移動して、加熱する。</a:t>
            </a:r>
            <a:endParaRPr sz="1200" dirty="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200" dirty="0">
                <a:latin typeface="HiraMaruProN-W4"/>
                <a:ea typeface="HiraMaruProN-W4"/>
                <a:cs typeface="HiraMaruProN-W4"/>
                <a:sym typeface="HiraMaruProN-W4"/>
              </a:rPr>
              <a:t>常温に戻ったら再びスプレーする（これを繰り返す）</a:t>
            </a:r>
            <a:endParaRPr sz="1200" dirty="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6175130" y="2004844"/>
            <a:ext cx="819174" cy="690192"/>
          </a:xfrm>
          <a:custGeom>
            <a:avLst/>
            <a:gdLst/>
            <a:ahLst/>
            <a:cxnLst/>
            <a:rect l="l" t="t" r="r" b="b"/>
            <a:pathLst>
              <a:path w="41752" h="35178" extrusionOk="0">
                <a:moveTo>
                  <a:pt x="31156" y="35178"/>
                </a:moveTo>
                <a:cubicBezTo>
                  <a:pt x="33873" y="30649"/>
                  <a:pt x="33927" y="24943"/>
                  <a:pt x="36073" y="20117"/>
                </a:cubicBezTo>
                <a:cubicBezTo>
                  <a:pt x="38395" y="14895"/>
                  <a:pt x="44418" y="7561"/>
                  <a:pt x="40376" y="3519"/>
                </a:cubicBezTo>
                <a:cubicBezTo>
                  <a:pt x="38186" y="1329"/>
                  <a:pt x="36536" y="8433"/>
                  <a:pt x="35151" y="11203"/>
                </a:cubicBezTo>
                <a:cubicBezTo>
                  <a:pt x="32116" y="17273"/>
                  <a:pt x="28682" y="23137"/>
                  <a:pt x="25316" y="29030"/>
                </a:cubicBezTo>
                <a:cubicBezTo>
                  <a:pt x="24442" y="30561"/>
                  <a:pt x="23754" y="34241"/>
                  <a:pt x="22242" y="33334"/>
                </a:cubicBezTo>
                <a:cubicBezTo>
                  <a:pt x="20378" y="32216"/>
                  <a:pt x="22477" y="28941"/>
                  <a:pt x="23164" y="26879"/>
                </a:cubicBezTo>
                <a:cubicBezTo>
                  <a:pt x="25030" y="21282"/>
                  <a:pt x="26869" y="15652"/>
                  <a:pt x="29311" y="10281"/>
                </a:cubicBezTo>
                <a:cubicBezTo>
                  <a:pt x="30103" y="8539"/>
                  <a:pt x="32379" y="5897"/>
                  <a:pt x="30848" y="4749"/>
                </a:cubicBezTo>
                <a:cubicBezTo>
                  <a:pt x="23548" y="-723"/>
                  <a:pt x="20932" y="20066"/>
                  <a:pt x="16095" y="27801"/>
                </a:cubicBezTo>
                <a:cubicBezTo>
                  <a:pt x="15247" y="29158"/>
                  <a:pt x="14590" y="31803"/>
                  <a:pt x="13021" y="31489"/>
                </a:cubicBezTo>
                <a:cubicBezTo>
                  <a:pt x="11681" y="31221"/>
                  <a:pt x="11948" y="28852"/>
                  <a:pt x="12099" y="27494"/>
                </a:cubicBezTo>
                <a:cubicBezTo>
                  <a:pt x="12867" y="20598"/>
                  <a:pt x="17079" y="14400"/>
                  <a:pt x="17939" y="7515"/>
                </a:cubicBezTo>
                <a:cubicBezTo>
                  <a:pt x="18196" y="5459"/>
                  <a:pt x="20518" y="2611"/>
                  <a:pt x="18861" y="1368"/>
                </a:cubicBezTo>
                <a:cubicBezTo>
                  <a:pt x="17468" y="323"/>
                  <a:pt x="15029" y="2269"/>
                  <a:pt x="14251" y="3827"/>
                </a:cubicBezTo>
                <a:cubicBezTo>
                  <a:pt x="11608" y="9116"/>
                  <a:pt x="7940" y="13934"/>
                  <a:pt x="5952" y="19502"/>
                </a:cubicBezTo>
                <a:cubicBezTo>
                  <a:pt x="4873" y="22522"/>
                  <a:pt x="4813" y="27581"/>
                  <a:pt x="1649" y="28108"/>
                </a:cubicBezTo>
                <a:cubicBezTo>
                  <a:pt x="-336" y="28439"/>
                  <a:pt x="112" y="24282"/>
                  <a:pt x="112" y="22269"/>
                </a:cubicBezTo>
                <a:cubicBezTo>
                  <a:pt x="112" y="15886"/>
                  <a:pt x="4240" y="10189"/>
                  <a:pt x="6259" y="4134"/>
                </a:cubicBezTo>
                <a:cubicBezTo>
                  <a:pt x="6680" y="2871"/>
                  <a:pt x="8988" y="1041"/>
                  <a:pt x="7796" y="446"/>
                </a:cubicBezTo>
                <a:cubicBezTo>
                  <a:pt x="6951" y="24"/>
                  <a:pt x="5284" y="1929"/>
                  <a:pt x="5952" y="2597"/>
                </a:cubicBezTo>
                <a:cubicBezTo>
                  <a:pt x="6824" y="3469"/>
                  <a:pt x="7615" y="-414"/>
                  <a:pt x="8718" y="138"/>
                </a:cubicBezTo>
                <a:cubicBezTo>
                  <a:pt x="9639" y="599"/>
                  <a:pt x="9026" y="2182"/>
                  <a:pt x="9026" y="321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4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N-W4"/>
                <a:ea typeface="HiraMaruProN-W4"/>
                <a:cs typeface="HiraMaruProN-W4"/>
                <a:sym typeface="HiraMaruProN-W4"/>
              </a:rPr>
              <a:t>（後処理）分極</a:t>
            </a:r>
            <a:endParaRPr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90339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HiraMaruProN-W4"/>
                <a:ea typeface="HiraMaruProN-W4"/>
                <a:cs typeface="HiraMaruProN-W4"/>
                <a:sym typeface="HiraMaruProN-W4"/>
              </a:rPr>
              <a:t>スプレー後、圧電体を分極する。コロナ放電装置から一定距離離れた位置に圧電体を置く。スプレーと同様に動かしながら圧電体全体が分極されるようにXY平面上に動かす。</a:t>
            </a:r>
            <a:endParaRPr sz="1400" dirty="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400" dirty="0">
                <a:latin typeface="HiraMaruProN-W4"/>
                <a:ea typeface="HiraMaruProN-W4"/>
                <a:cs typeface="HiraMaruProN-W4"/>
                <a:sym typeface="HiraMaruProN-W4"/>
              </a:rPr>
              <a:t>分極後、圧電体のd33を計測する。</a:t>
            </a:r>
            <a:endParaRPr sz="1400" dirty="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071648" y="1584050"/>
            <a:ext cx="86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/>
              <a:t>分極装置</a:t>
            </a:r>
            <a:endParaRPr sz="1000"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6099200" y="1325300"/>
            <a:ext cx="1773000" cy="265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508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ja" sz="800"/>
              <a:t>ゆっくりとジグザグに動かす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83" y="977950"/>
            <a:ext cx="3733104" cy="37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 rot="2700000">
            <a:off x="354134" y="651908"/>
            <a:ext cx="4319857" cy="4319857"/>
          </a:xfrm>
          <a:prstGeom prst="plus">
            <a:avLst>
              <a:gd name="adj" fmla="val 3235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2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配置案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184813" y="204875"/>
            <a:ext cx="304800" cy="30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053938" y="599025"/>
            <a:ext cx="304800" cy="30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082475" y="2724100"/>
            <a:ext cx="304800" cy="30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 rot="2700000">
            <a:off x="3360751" y="3606799"/>
            <a:ext cx="305046" cy="30504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 rot="2700000">
            <a:off x="1419561" y="3606936"/>
            <a:ext cx="304622" cy="30462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238374" y="1300213"/>
            <a:ext cx="9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エリアB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スプレー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Spray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11499" y="3792463"/>
            <a:ext cx="9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エリアC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加熱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Heat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711499" y="1378138"/>
            <a:ext cx="9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エリアD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分極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Polarize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079200" y="2209450"/>
            <a:ext cx="126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顕微鏡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Microscopy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740774" y="2143602"/>
            <a:ext cx="9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温度計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Temp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426249" y="3839238"/>
            <a:ext cx="9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エリアA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洗浄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Wash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561600" y="2749938"/>
            <a:ext cx="304800" cy="30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794849" y="1275888"/>
            <a:ext cx="1440000" cy="144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374424" y="1275888"/>
            <a:ext cx="1440000" cy="144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362449" y="2171226"/>
            <a:ext cx="304800" cy="304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63949" y="3630863"/>
            <a:ext cx="1440000" cy="144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1309349" y="2190288"/>
            <a:ext cx="411000" cy="259375"/>
            <a:chOff x="1245725" y="2961575"/>
            <a:chExt cx="411000" cy="259375"/>
          </a:xfrm>
        </p:grpSpPr>
        <p:cxnSp>
          <p:nvCxnSpPr>
            <p:cNvPr id="146" name="Google Shape;146;p20"/>
            <p:cNvCxnSpPr/>
            <p:nvPr/>
          </p:nvCxnSpPr>
          <p:spPr>
            <a:xfrm>
              <a:off x="1245725" y="2961575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0"/>
            <p:cNvCxnSpPr/>
            <p:nvPr/>
          </p:nvCxnSpPr>
          <p:spPr>
            <a:xfrm>
              <a:off x="1245725" y="3048000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>
              <a:off x="1245725" y="3136200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0"/>
            <p:cNvCxnSpPr/>
            <p:nvPr/>
          </p:nvCxnSpPr>
          <p:spPr>
            <a:xfrm>
              <a:off x="1245725" y="3220950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50" name="Google Shape;150;p20"/>
            <p:cNvCxnSpPr/>
            <p:nvPr/>
          </p:nvCxnSpPr>
          <p:spPr>
            <a:xfrm>
              <a:off x="1656700" y="2962375"/>
              <a:ext cx="0" cy="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0"/>
            <p:cNvCxnSpPr/>
            <p:nvPr/>
          </p:nvCxnSpPr>
          <p:spPr>
            <a:xfrm>
              <a:off x="1656725" y="3134425"/>
              <a:ext cx="0" cy="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0"/>
            <p:cNvCxnSpPr/>
            <p:nvPr/>
          </p:nvCxnSpPr>
          <p:spPr>
            <a:xfrm>
              <a:off x="1245725" y="3046325"/>
              <a:ext cx="0" cy="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" name="Google Shape;153;p20"/>
          <p:cNvSpPr txBox="1"/>
          <p:nvPr/>
        </p:nvSpPr>
        <p:spPr>
          <a:xfrm>
            <a:off x="830825" y="875700"/>
            <a:ext cx="117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b:スプレー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989849" y="3230663"/>
            <a:ext cx="9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c: 加熱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2600324" y="875688"/>
            <a:ext cx="9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d: 分極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>
            <a:off x="212549" y="1310138"/>
            <a:ext cx="35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216831" y="1310138"/>
            <a:ext cx="0" cy="3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0"/>
          <p:cNvSpPr txBox="1"/>
          <p:nvPr/>
        </p:nvSpPr>
        <p:spPr>
          <a:xfrm>
            <a:off x="412949" y="1228813"/>
            <a:ext cx="35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01249" y="1520413"/>
            <a:ext cx="35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1218899" y="4392276"/>
            <a:ext cx="530100" cy="57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3954000" y="1254925"/>
            <a:ext cx="45192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スプレー時と分極時はXY平面上でジグザグに動かす。</a:t>
            </a:r>
            <a:endParaRPr sz="12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スプレー時は素早く動かす。全体をスキャンするのに10秒以内。</a:t>
            </a:r>
            <a:endParaRPr sz="12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分極時はゆーーっくり動かす。1mm/secとか。</a:t>
            </a:r>
            <a:endParaRPr sz="12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200" dirty="0"/>
          </a:p>
        </p:txBody>
      </p:sp>
      <p:sp>
        <p:nvSpPr>
          <p:cNvPr id="162" name="Google Shape;162;p20"/>
          <p:cNvSpPr/>
          <p:nvPr/>
        </p:nvSpPr>
        <p:spPr>
          <a:xfrm>
            <a:off x="1331549" y="4522563"/>
            <a:ext cx="304800" cy="304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942024" y="2171251"/>
            <a:ext cx="304800" cy="304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2888924" y="2193951"/>
            <a:ext cx="411000" cy="259375"/>
            <a:chOff x="1245725" y="2961575"/>
            <a:chExt cx="411000" cy="259375"/>
          </a:xfrm>
        </p:grpSpPr>
        <p:cxnSp>
          <p:nvCxnSpPr>
            <p:cNvPr id="165" name="Google Shape;165;p20"/>
            <p:cNvCxnSpPr/>
            <p:nvPr/>
          </p:nvCxnSpPr>
          <p:spPr>
            <a:xfrm>
              <a:off x="1245725" y="2961575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0"/>
            <p:cNvCxnSpPr/>
            <p:nvPr/>
          </p:nvCxnSpPr>
          <p:spPr>
            <a:xfrm>
              <a:off x="1245725" y="3048000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0"/>
            <p:cNvCxnSpPr/>
            <p:nvPr/>
          </p:nvCxnSpPr>
          <p:spPr>
            <a:xfrm>
              <a:off x="1245725" y="3136200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1245725" y="3220950"/>
              <a:ext cx="41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69" name="Google Shape;169;p20"/>
            <p:cNvCxnSpPr/>
            <p:nvPr/>
          </p:nvCxnSpPr>
          <p:spPr>
            <a:xfrm>
              <a:off x="1656700" y="2962375"/>
              <a:ext cx="0" cy="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1656725" y="3134425"/>
              <a:ext cx="0" cy="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1245725" y="3046325"/>
              <a:ext cx="0" cy="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6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各エリアにおける動かし方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3973050" y="3630875"/>
            <a:ext cx="47616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洗浄は３分程度</a:t>
            </a:r>
            <a:endParaRPr sz="12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洗浄は洗浄容器に入れたら放置。</a:t>
            </a:r>
            <a:endParaRPr sz="12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加熱は加熱・冷却で5分〜20分程度</a:t>
            </a:r>
            <a:endParaRPr sz="12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200" dirty="0"/>
              <a:t>加熱はコイルの中に入れてしまって、あとは動かさず温度管理のみ</a:t>
            </a:r>
            <a:endParaRPr sz="1200" dirty="0"/>
          </a:p>
        </p:txBody>
      </p:sp>
      <p:sp>
        <p:nvSpPr>
          <p:cNvPr id="174" name="Google Shape;174;p20"/>
          <p:cNvSpPr/>
          <p:nvPr/>
        </p:nvSpPr>
        <p:spPr>
          <a:xfrm>
            <a:off x="2368499" y="3630863"/>
            <a:ext cx="1440000" cy="144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2594399" y="3230663"/>
            <a:ext cx="9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洗浄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823449" y="4392276"/>
            <a:ext cx="530100" cy="57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936099" y="4522563"/>
            <a:ext cx="304800" cy="304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画面に合わせる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HiraMaruProN-W4</vt:lpstr>
      <vt:lpstr>Arial</vt:lpstr>
      <vt:lpstr>Times New Roman</vt:lpstr>
      <vt:lpstr>Simple Light</vt:lpstr>
      <vt:lpstr>アームロボット 制御内容</vt:lpstr>
      <vt:lpstr>概要</vt:lpstr>
      <vt:lpstr>エリア間の移動</vt:lpstr>
      <vt:lpstr>（前処理）洗浄</vt:lpstr>
      <vt:lpstr>（メイン）スプレーと加熱</vt:lpstr>
      <vt:lpstr>（後処理）分極</vt:lpstr>
      <vt:lpstr>配置案</vt:lpstr>
      <vt:lpstr>各エリアにおける動かし方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ん り</cp:lastModifiedBy>
  <cp:revision>1</cp:revision>
  <dcterms:modified xsi:type="dcterms:W3CDTF">2025-06-06T02:44:22Z</dcterms:modified>
</cp:coreProperties>
</file>