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4"/>
    <p:sldMasterId id="2147483730" r:id="rId5"/>
  </p:sldMasterIdLst>
  <p:notesMasterIdLst>
    <p:notesMasterId r:id="rId30"/>
  </p:notesMasterIdLst>
  <p:handoutMasterIdLst>
    <p:handoutMasterId r:id="rId31"/>
  </p:handoutMasterIdLst>
  <p:sldIdLst>
    <p:sldId id="540" r:id="rId6"/>
    <p:sldId id="541" r:id="rId7"/>
    <p:sldId id="542" r:id="rId8"/>
    <p:sldId id="489" r:id="rId9"/>
    <p:sldId id="543" r:id="rId10"/>
    <p:sldId id="544" r:id="rId11"/>
    <p:sldId id="546" r:id="rId12"/>
    <p:sldId id="547" r:id="rId13"/>
    <p:sldId id="545" r:id="rId14"/>
    <p:sldId id="549" r:id="rId15"/>
    <p:sldId id="554" r:id="rId16"/>
    <p:sldId id="557" r:id="rId17"/>
    <p:sldId id="558" r:id="rId18"/>
    <p:sldId id="559" r:id="rId19"/>
    <p:sldId id="560" r:id="rId20"/>
    <p:sldId id="555" r:id="rId21"/>
    <p:sldId id="563" r:id="rId22"/>
    <p:sldId id="564" r:id="rId23"/>
    <p:sldId id="566" r:id="rId24"/>
    <p:sldId id="570" r:id="rId25"/>
    <p:sldId id="551" r:id="rId26"/>
    <p:sldId id="552" r:id="rId27"/>
    <p:sldId id="556" r:id="rId28"/>
    <p:sldId id="487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>
          <p15:clr>
            <a:srgbClr val="A4A3A4"/>
          </p15:clr>
        </p15:guide>
        <p15:guide id="2" orient="horz" pos="764">
          <p15:clr>
            <a:srgbClr val="A4A3A4"/>
          </p15:clr>
        </p15:guide>
        <p15:guide id="3" orient="horz" pos="3544">
          <p15:clr>
            <a:srgbClr val="A4A3A4"/>
          </p15:clr>
        </p15:guide>
        <p15:guide id="4" orient="horz" pos="2159">
          <p15:clr>
            <a:srgbClr val="A4A3A4"/>
          </p15:clr>
        </p15:guide>
        <p15:guide id="5" orient="horz" pos="1374">
          <p15:clr>
            <a:srgbClr val="A4A3A4"/>
          </p15:clr>
        </p15:guide>
        <p15:guide id="6" orient="horz" pos="3699">
          <p15:clr>
            <a:srgbClr val="A4A3A4"/>
          </p15:clr>
        </p15:guide>
        <p15:guide id="7" orient="horz" pos="1151">
          <p15:clr>
            <a:srgbClr val="A4A3A4"/>
          </p15:clr>
        </p15:guide>
        <p15:guide id="8" pos="2922">
          <p15:clr>
            <a:srgbClr val="A4A3A4"/>
          </p15:clr>
        </p15:guide>
        <p15:guide id="9" pos="391">
          <p15:clr>
            <a:srgbClr val="A4A3A4"/>
          </p15:clr>
        </p15:guide>
        <p15:guide id="10" pos="3158">
          <p15:clr>
            <a:srgbClr val="A4A3A4"/>
          </p15:clr>
        </p15:guide>
        <p15:guide id="11" pos="5474">
          <p15:clr>
            <a:srgbClr val="A4A3A4"/>
          </p15:clr>
        </p15:guide>
        <p15:guide id="12" pos="3987">
          <p15:clr>
            <a:srgbClr val="A4A3A4"/>
          </p15:clr>
        </p15:guide>
        <p15:guide id="13" pos="218">
          <p15:clr>
            <a:srgbClr val="A4A3A4"/>
          </p15:clr>
        </p15:guide>
        <p15:guide id="14" pos="257">
          <p15:clr>
            <a:srgbClr val="A4A3A4"/>
          </p15:clr>
        </p15:guide>
        <p15:guide id="15" pos="5107">
          <p15:clr>
            <a:srgbClr val="A4A3A4"/>
          </p15:clr>
        </p15:guide>
        <p15:guide id="16" pos="5166">
          <p15:clr>
            <a:srgbClr val="A4A3A4"/>
          </p15:clr>
        </p15:guide>
        <p15:guide id="17" pos="485">
          <p15:clr>
            <a:srgbClr val="A4A3A4"/>
          </p15:clr>
        </p15:guide>
        <p15:guide id="18" orient="horz" pos="1167">
          <p15:clr>
            <a:srgbClr val="A4A3A4"/>
          </p15:clr>
        </p15:guide>
        <p15:guide id="19" pos="2962">
          <p15:clr>
            <a:srgbClr val="A4A3A4"/>
          </p15:clr>
        </p15:guide>
        <p15:guide id="20" pos="258">
          <p15:clr>
            <a:srgbClr val="A4A3A4"/>
          </p15:clr>
        </p15:guide>
        <p15:guide id="21" pos="544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64547"/>
    <a:srgbClr val="666666"/>
    <a:srgbClr val="B22746"/>
    <a:srgbClr val="A3C644"/>
    <a:srgbClr val="E6E6E6"/>
    <a:srgbClr val="CCCCCC"/>
    <a:srgbClr val="999999"/>
    <a:srgbClr val="2FC2D9"/>
    <a:srgbClr val="1A9CB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27" autoAdjust="0"/>
    <p:restoredTop sz="95186" autoAdjust="0"/>
  </p:normalViewPr>
  <p:slideViewPr>
    <p:cSldViewPr snapToGrid="0">
      <p:cViewPr varScale="1">
        <p:scale>
          <a:sx n="82" d="100"/>
          <a:sy n="82" d="100"/>
        </p:scale>
        <p:origin x="1158" y="84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  <p:guide orient="horz" pos="1167"/>
        <p:guide pos="2962"/>
        <p:guide pos="258"/>
        <p:guide pos="54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37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31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</a:p>
          <a:p>
            <a:r>
              <a:rPr lang="en-US" dirty="0" err="1" smtClean="0"/>
              <a:t>Talend</a:t>
            </a:r>
            <a:r>
              <a:rPr lang="en-US" dirty="0" smtClean="0"/>
              <a:t> overview and architecture</a:t>
            </a:r>
          </a:p>
          <a:p>
            <a:r>
              <a:rPr lang="en-US" dirty="0" smtClean="0"/>
              <a:t>Starting with </a:t>
            </a:r>
            <a:r>
              <a:rPr lang="en-US" dirty="0" err="1" smtClean="0"/>
              <a:t>Talend</a:t>
            </a:r>
            <a:r>
              <a:rPr lang="en-US" dirty="0" smtClean="0"/>
              <a:t> Studio</a:t>
            </a:r>
          </a:p>
          <a:p>
            <a:r>
              <a:rPr lang="en-US" dirty="0" smtClean="0"/>
              <a:t>   Download and installation</a:t>
            </a:r>
          </a:p>
          <a:p>
            <a:r>
              <a:rPr lang="en-US" dirty="0" smtClean="0"/>
              <a:t>Creating project</a:t>
            </a:r>
          </a:p>
          <a:p>
            <a:r>
              <a:rPr lang="en-US" dirty="0" smtClean="0"/>
              <a:t>GUI overview</a:t>
            </a:r>
          </a:p>
          <a:p>
            <a:r>
              <a:rPr lang="en-US" dirty="0" smtClean="0"/>
              <a:t>Creating a Job</a:t>
            </a:r>
          </a:p>
          <a:p>
            <a:r>
              <a:rPr lang="en-US" dirty="0" smtClean="0"/>
              <a:t>Running a Job</a:t>
            </a:r>
          </a:p>
          <a:p>
            <a:r>
              <a:rPr lang="en-US" dirty="0" smtClean="0"/>
              <a:t>Overview of components library</a:t>
            </a:r>
          </a:p>
          <a:p>
            <a:r>
              <a:rPr lang="en-US" dirty="0" smtClean="0"/>
              <a:t>Types of connections between components</a:t>
            </a:r>
          </a:p>
          <a:p>
            <a:r>
              <a:rPr lang="en-US" dirty="0" smtClean="0"/>
              <a:t>Data connections</a:t>
            </a:r>
          </a:p>
          <a:p>
            <a:r>
              <a:rPr lang="en-US" dirty="0" smtClean="0"/>
              <a:t>Trigger connections and </a:t>
            </a:r>
            <a:r>
              <a:rPr lang="en-US" dirty="0" err="1" smtClean="0"/>
              <a:t>RunIf</a:t>
            </a:r>
            <a:endParaRPr lang="en-US" dirty="0" smtClean="0"/>
          </a:p>
          <a:p>
            <a:r>
              <a:rPr lang="en-US" dirty="0" smtClean="0"/>
              <a:t>Iterators</a:t>
            </a:r>
          </a:p>
          <a:p>
            <a:r>
              <a:rPr lang="en-US" dirty="0" smtClean="0"/>
              <a:t>Repository</a:t>
            </a:r>
          </a:p>
          <a:p>
            <a:r>
              <a:rPr lang="en-US" dirty="0" err="1" smtClean="0"/>
              <a:t>Talend</a:t>
            </a:r>
            <a:r>
              <a:rPr lang="en-US" dirty="0" smtClean="0"/>
              <a:t> documentation</a:t>
            </a:r>
          </a:p>
          <a:p>
            <a:r>
              <a:rPr lang="en-US" dirty="0" err="1" smtClean="0"/>
              <a:t>Talend</a:t>
            </a:r>
            <a:r>
              <a:rPr lang="en-US" dirty="0" smtClean="0"/>
              <a:t> resources and blogs</a:t>
            </a:r>
          </a:p>
          <a:p>
            <a:r>
              <a:rPr lang="en-US" dirty="0" smtClean="0"/>
              <a:t>Working with files</a:t>
            </a:r>
          </a:p>
          <a:p>
            <a:r>
              <a:rPr lang="en-US" dirty="0" smtClean="0"/>
              <a:t>Reading and writing files</a:t>
            </a:r>
          </a:p>
          <a:p>
            <a:r>
              <a:rPr lang="en-US" dirty="0" smtClean="0"/>
              <a:t>Files management</a:t>
            </a:r>
          </a:p>
          <a:p>
            <a:r>
              <a:rPr lang="en-US" dirty="0" smtClean="0"/>
              <a:t>Iterating over files</a:t>
            </a:r>
          </a:p>
          <a:p>
            <a:r>
              <a:rPr lang="en-US" dirty="0" smtClean="0"/>
              <a:t>File lookup using mask</a:t>
            </a:r>
          </a:p>
          <a:p>
            <a:r>
              <a:rPr lang="en-US" dirty="0" smtClean="0"/>
              <a:t>Row count</a:t>
            </a:r>
          </a:p>
          <a:p>
            <a:r>
              <a:rPr lang="en-US" dirty="0" smtClean="0"/>
              <a:t>Properties</a:t>
            </a:r>
          </a:p>
          <a:p>
            <a:r>
              <a:rPr lang="en-US" dirty="0" smtClean="0"/>
              <a:t>Archive/Unarchive</a:t>
            </a:r>
          </a:p>
          <a:p>
            <a:r>
              <a:rPr lang="en-US" dirty="0" smtClean="0"/>
              <a:t>Temporary files</a:t>
            </a:r>
          </a:p>
          <a:p>
            <a:r>
              <a:rPr lang="en-US" dirty="0" smtClean="0"/>
              <a:t>Data sources and metadata</a:t>
            </a:r>
          </a:p>
          <a:p>
            <a:r>
              <a:rPr lang="en-US" dirty="0" smtClean="0"/>
              <a:t>Creating metadata</a:t>
            </a:r>
          </a:p>
          <a:p>
            <a:r>
              <a:rPr lang="en-US" dirty="0" smtClean="0"/>
              <a:t>“Build-in” and “Repository” mode</a:t>
            </a:r>
          </a:p>
          <a:p>
            <a:r>
              <a:rPr lang="en-US" dirty="0" smtClean="0"/>
              <a:t>Defining a schema</a:t>
            </a:r>
          </a:p>
          <a:p>
            <a:r>
              <a:rPr lang="en-US" dirty="0" smtClean="0"/>
              <a:t>Basic </a:t>
            </a:r>
            <a:r>
              <a:rPr lang="en-US" dirty="0" err="1" smtClean="0"/>
              <a:t>manipulatio</a:t>
            </a:r>
            <a:r>
              <a:rPr lang="en-US" dirty="0" smtClean="0"/>
              <a:t> with data</a:t>
            </a:r>
          </a:p>
          <a:p>
            <a:r>
              <a:rPr lang="en-US" dirty="0" smtClean="0"/>
              <a:t>Joining data sources, capturing rejects, etc.</a:t>
            </a:r>
          </a:p>
          <a:p>
            <a:r>
              <a:rPr lang="en-US" dirty="0" err="1" smtClean="0"/>
              <a:t>tMap</a:t>
            </a:r>
            <a:r>
              <a:rPr lang="en-US" dirty="0" smtClean="0"/>
              <a:t> (joining, filtering, </a:t>
            </a:r>
            <a:r>
              <a:rPr lang="en-US" dirty="0" err="1" smtClean="0"/>
              <a:t>outputing</a:t>
            </a:r>
            <a:r>
              <a:rPr lang="en-US" dirty="0" smtClean="0"/>
              <a:t> data, </a:t>
            </a:r>
            <a:r>
              <a:rPr lang="en-US" dirty="0" err="1" smtClean="0"/>
              <a:t>embeding</a:t>
            </a:r>
            <a:r>
              <a:rPr lang="en-US" dirty="0" smtClean="0"/>
              <a:t> java code)</a:t>
            </a:r>
          </a:p>
          <a:p>
            <a:r>
              <a:rPr lang="en-US" dirty="0" smtClean="0"/>
              <a:t>Filtering data</a:t>
            </a:r>
          </a:p>
          <a:p>
            <a:r>
              <a:rPr lang="en-US" dirty="0" smtClean="0"/>
              <a:t>Other processing operations</a:t>
            </a:r>
          </a:p>
          <a:p>
            <a:r>
              <a:rPr lang="en-US" dirty="0" smtClean="0"/>
              <a:t>Exporting and Importing sources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36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01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926332"/>
            <a:ext cx="778669" cy="5576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rgbClr val="2FC2D9"/>
              </a:solidFill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575866" y="3477648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4633576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575866" y="1630376"/>
            <a:ext cx="411480" cy="41148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2786304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 userDrawn="1"/>
        </p:nvSpPr>
        <p:spPr>
          <a:xfrm>
            <a:off x="575866" y="5324921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1117600" y="14224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3086100" y="12065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1117600" y="32385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0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3086100" y="30226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1117600" y="50800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8" hasCustomPrompt="1"/>
          </p:nvPr>
        </p:nvSpPr>
        <p:spPr>
          <a:xfrm>
            <a:off x="3086100" y="48641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69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9144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08738" y="119512"/>
            <a:ext cx="6457956" cy="724866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client name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667934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9144000" y="943717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4777866" y="1761513"/>
            <a:ext cx="393192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038" indent="-173038">
              <a:lnSpc>
                <a:spcPts val="16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6" y="1761513"/>
            <a:ext cx="3931920" cy="36576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400004" y="256310"/>
            <a:ext cx="1135543" cy="48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250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584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Case Study Image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8589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CASE STUDY IMAGERY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88844" y="0"/>
            <a:ext cx="265515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tl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780848" y="939062"/>
            <a:ext cx="2044896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6683021" y="1422399"/>
            <a:ext cx="2286000" cy="435789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smtClean="0">
                <a:solidFill>
                  <a:srgbClr val="444444"/>
                </a:solidFill>
                <a:latin typeface="Trebuchet MS"/>
                <a:ea typeface="ＭＳ Ｐゴシック" pitchFamily="34" charset="-128"/>
                <a:cs typeface="Trebuchet MS"/>
              </a:rPr>
              <a:t>Lorem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dolor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minum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tetur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elit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odio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venenatis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egestas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Donec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vitae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molestie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Aenean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id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accumsan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iaculis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urna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facilisis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velit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.</a:t>
            </a:r>
            <a:endParaRPr lang="en-US" sz="14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6671724" y="757317"/>
            <a:ext cx="2283749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 userDrawn="1"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683021" y="200557"/>
            <a:ext cx="1135543" cy="4551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958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Image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686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Pattern_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18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1" y="3197413"/>
            <a:ext cx="7574494" cy="2921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8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1642264" y="0"/>
            <a:ext cx="12428528" cy="72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48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31930536"/>
              </p:ext>
            </p:extLst>
          </p:nvPr>
        </p:nvGraphicFramePr>
        <p:xfrm>
          <a:off x="-1" y="935107"/>
          <a:ext cx="9144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3538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03395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baseline="0"/>
            </a:lvl1pPr>
          </a:lstStyle>
          <a:p>
            <a:endParaRPr lang="en-US" dirty="0" smtClean="0"/>
          </a:p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31825" y="4453468"/>
            <a:ext cx="6488113" cy="3749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31825" y="5459483"/>
            <a:ext cx="3649662" cy="373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0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6616" y="1435607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7907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1825" y="5455612"/>
            <a:ext cx="6400800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MONTH </a:t>
            </a:r>
            <a:r>
              <a:rPr lang="en-US" dirty="0" err="1" smtClean="0"/>
              <a:t>DAte</a:t>
            </a:r>
            <a:r>
              <a:rPr lang="en-US" dirty="0" smtClean="0"/>
              <a:t>, YEAR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31825" y="4466209"/>
            <a:ext cx="3382957" cy="360099"/>
          </a:xfrm>
          <a:prstGeom prst="rect">
            <a:avLst/>
          </a:prstGeom>
          <a:solidFill>
            <a:schemeClr val="accent2"/>
          </a:solidFill>
        </p:spPr>
        <p:txBody>
          <a:bodyPr wrap="none" tIns="36576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tx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687412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baseline="0"/>
            </a:lvl1pPr>
          </a:lstStyle>
          <a:p>
            <a:endParaRPr lang="en-US" dirty="0" smtClean="0"/>
          </a:p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31825" y="4453468"/>
            <a:ext cx="6488113" cy="3749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31825" y="5459483"/>
            <a:ext cx="3649662" cy="373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0829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84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439863"/>
            <a:ext cx="8430768" cy="4572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600" baseline="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14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4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029200" y="910939"/>
            <a:ext cx="41148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4343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1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776415"/>
            <a:ext cx="8329612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6" marR="0" indent="-17373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6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3048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6096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3712442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56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847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442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571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61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56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5133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728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7419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7014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2857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5143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7429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90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939800"/>
            <a:ext cx="9144000" cy="371168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 userDrawn="1"/>
        </p:nvSpPr>
        <p:spPr>
          <a:xfrm>
            <a:off x="910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3196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7768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4" name="Oval 23"/>
          <p:cNvSpPr/>
          <p:nvPr userDrawn="1"/>
        </p:nvSpPr>
        <p:spPr>
          <a:xfrm>
            <a:off x="5482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228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2514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4800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7086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</p:spTree>
    <p:extLst>
      <p:ext uri="{BB962C8B-B14F-4D97-AF65-F5344CB8AC3E}">
        <p14:creationId xmlns:p14="http://schemas.microsoft.com/office/powerpoint/2010/main" val="179748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500707"/>
            <a:ext cx="9144000" cy="3657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81115" y="6560477"/>
            <a:ext cx="1493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2C0EDAD-27A0-9447-9004-E733B36B95C3}" type="slidenum">
              <a:rPr lang="en-US" sz="10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1172210" y="6564320"/>
            <a:ext cx="2316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kern="0" spc="20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800" b="0" i="0" kern="0" spc="2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104900" y="6601291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_footer.png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0" y="661568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2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705" r:id="rId2"/>
    <p:sldLayoutId id="2147483702" r:id="rId3"/>
    <p:sldLayoutId id="2147483711" r:id="rId4"/>
    <p:sldLayoutId id="2147483728" r:id="rId5"/>
    <p:sldLayoutId id="2147483712" r:id="rId6"/>
    <p:sldLayoutId id="2147483734" r:id="rId7"/>
    <p:sldLayoutId id="2147483736" r:id="rId8"/>
    <p:sldLayoutId id="2147483735" r:id="rId9"/>
    <p:sldLayoutId id="2147483737" r:id="rId10"/>
    <p:sldLayoutId id="2147483713" r:id="rId11"/>
    <p:sldLayoutId id="2147483727" r:id="rId12"/>
    <p:sldLayoutId id="2147483741" r:id="rId13"/>
    <p:sldLayoutId id="2147483698" r:id="rId14"/>
    <p:sldLayoutId id="2147483733" r:id="rId15"/>
    <p:sldLayoutId id="2147483706" r:id="rId16"/>
    <p:sldLayoutId id="2147483738" r:id="rId17"/>
    <p:sldLayoutId id="2147483739" r:id="rId18"/>
    <p:sldLayoutId id="2147483742" r:id="rId19"/>
    <p:sldLayoutId id="2147483743" r:id="rId20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600" kern="1200" cap="all" baseline="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0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100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41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40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../Books/TalendOpenStudio_Components_RG_6.4.1_EN.pdf#page=1126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vikramtakkar.com/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s://community.talend.com/" TargetMode="External"/><Relationship Id="rId7" Type="http://schemas.openxmlformats.org/officeDocument/2006/relationships/hyperlink" Target="https://sites.google.com/site/bekwam/home/talend" TargetMode="External"/><Relationship Id="rId12" Type="http://schemas.openxmlformats.org/officeDocument/2006/relationships/hyperlink" Target="http://blog.wdcigroup.net/blog/tag/talend/" TargetMode="External"/><Relationship Id="rId2" Type="http://schemas.openxmlformats.org/officeDocument/2006/relationships/hyperlink" Target="https://videoportal.epam.com/search/results?q=Talend+D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alendbyexample.com/" TargetMode="External"/><Relationship Id="rId11" Type="http://schemas.openxmlformats.org/officeDocument/2006/relationships/hyperlink" Target="http://www.robertomarchetto.com/category/blog/talend" TargetMode="External"/><Relationship Id="rId5" Type="http://schemas.openxmlformats.org/officeDocument/2006/relationships/hyperlink" Target="https://www.talendforge.org/" TargetMode="External"/><Relationship Id="rId10" Type="http://schemas.openxmlformats.org/officeDocument/2006/relationships/hyperlink" Target="http://talendhunter.blogspot.com.by/" TargetMode="External"/><Relationship Id="rId4" Type="http://schemas.openxmlformats.org/officeDocument/2006/relationships/hyperlink" Target="https://community.talend.com/t5/custom/page/page-id/Tutorials" TargetMode="External"/><Relationship Id="rId9" Type="http://schemas.openxmlformats.org/officeDocument/2006/relationships/hyperlink" Target="https://www.linkedin.com/pulse/20141101170336-15611760-talend-certification-frequently-asked-questions-faq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59"/>
          <a:stretch/>
        </p:blipFill>
        <p:spPr>
          <a:xfrm flipH="1">
            <a:off x="0" y="-1"/>
            <a:ext cx="9144000" cy="6858002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631824" y="2075578"/>
            <a:ext cx="7826375" cy="546368"/>
          </a:xfrm>
        </p:spPr>
        <p:txBody>
          <a:bodyPr/>
          <a:lstStyle/>
          <a:p>
            <a:r>
              <a:rPr lang="en-US" sz="3600" dirty="0" err="1" smtClean="0"/>
              <a:t>Talend</a:t>
            </a:r>
            <a:r>
              <a:rPr lang="en-US" sz="3600" dirty="0" smtClean="0"/>
              <a:t> For </a:t>
            </a:r>
            <a:r>
              <a:rPr lang="en-US" sz="3600" dirty="0"/>
              <a:t>Data </a:t>
            </a:r>
            <a:r>
              <a:rPr lang="en-US" sz="3600" dirty="0" smtClean="0"/>
              <a:t>Integration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27880" y="6225965"/>
            <a:ext cx="3649662" cy="373063"/>
          </a:xfrm>
        </p:spPr>
        <p:txBody>
          <a:bodyPr/>
          <a:lstStyle/>
          <a:p>
            <a:r>
              <a:rPr lang="en-US" dirty="0" smtClean="0"/>
              <a:t>January, 2018</a:t>
            </a:r>
            <a:endParaRPr lang="en-US" dirty="0"/>
          </a:p>
        </p:txBody>
      </p:sp>
      <p:pic>
        <p:nvPicPr>
          <p:cNvPr id="8" name="Picture Placeholder 7" descr="logo_cover_5.png"/>
          <p:cNvPicPr>
            <a:picLocks noGrp="1" noChangeAspect="1"/>
          </p:cNvPicPr>
          <p:nvPr>
            <p:ph type="pic" sz="quarter" idx="18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" b="3538"/>
          <a:stretch>
            <a:fillRect/>
          </a:stretch>
        </p:blipFill>
        <p:spPr/>
      </p:pic>
      <p:sp>
        <p:nvSpPr>
          <p:cNvPr id="10" name="Text Placeholder 4"/>
          <p:cNvSpPr txBox="1">
            <a:spLocks/>
          </p:cNvSpPr>
          <p:nvPr/>
        </p:nvSpPr>
        <p:spPr>
          <a:xfrm>
            <a:off x="631825" y="2891375"/>
            <a:ext cx="7624669" cy="156966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8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Getting </a:t>
            </a:r>
            <a:r>
              <a:rPr lang="en-US" sz="2400" dirty="0" smtClean="0"/>
              <a:t>started</a:t>
            </a:r>
          </a:p>
          <a:p>
            <a:r>
              <a:rPr lang="en-US" sz="2400" dirty="0"/>
              <a:t>Data sources and </a:t>
            </a:r>
            <a:r>
              <a:rPr lang="en-US" sz="2400" dirty="0" smtClean="0"/>
              <a:t>metadata</a:t>
            </a:r>
          </a:p>
          <a:p>
            <a:r>
              <a:rPr lang="en-US" sz="2400" dirty="0"/>
              <a:t>Working with </a:t>
            </a:r>
            <a:r>
              <a:rPr lang="en-US" sz="2400" dirty="0" smtClean="0"/>
              <a:t>files</a:t>
            </a:r>
          </a:p>
          <a:p>
            <a:r>
              <a:rPr lang="en-US" sz="2400" dirty="0"/>
              <a:t>Basic </a:t>
            </a:r>
            <a:r>
              <a:rPr lang="en-US" sz="2400" dirty="0" smtClean="0"/>
              <a:t>manipulation </a:t>
            </a:r>
            <a:r>
              <a:rPr lang="en-US" sz="2400" dirty="0"/>
              <a:t>with </a:t>
            </a:r>
            <a:r>
              <a:rPr lang="en-US" sz="2400" dirty="0" smtClean="0"/>
              <a:t>data flow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627880" y="5813103"/>
            <a:ext cx="6488113" cy="307777"/>
          </a:xfrm>
        </p:spPr>
        <p:txBody>
          <a:bodyPr/>
          <a:lstStyle/>
          <a:p>
            <a:r>
              <a:rPr lang="en-US" sz="1400" dirty="0" smtClean="0"/>
              <a:t>AUTHOR: </a:t>
            </a:r>
            <a:r>
              <a:rPr lang="ru-RU" sz="1400" dirty="0" smtClean="0"/>
              <a:t> </a:t>
            </a:r>
            <a:r>
              <a:rPr lang="en-US" sz="1400" dirty="0" smtClean="0"/>
              <a:t>SERGEY MOUKAVOZTCHIK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163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2515" y="2045970"/>
            <a:ext cx="8166659" cy="1362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4800" dirty="0" err="1">
                <a:latin typeface="Arial Black" panose="020B0A04020102020204" pitchFamily="34" charset="0"/>
              </a:rPr>
              <a:t>Talend</a:t>
            </a:r>
            <a:r>
              <a:rPr lang="en-US" sz="4800" dirty="0">
                <a:latin typeface="Arial Black" panose="020B0A04020102020204" pitchFamily="34" charset="0"/>
              </a:rPr>
              <a:t> Data </a:t>
            </a:r>
            <a:r>
              <a:rPr lang="en-US" sz="4800" dirty="0" smtClean="0">
                <a:latin typeface="Arial Black" panose="020B0A04020102020204" pitchFamily="34" charset="0"/>
              </a:rPr>
              <a:t>Integration</a:t>
            </a:r>
            <a:endParaRPr lang="en-US" sz="4800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718" y="119198"/>
            <a:ext cx="1157152" cy="69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79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 Starting with </a:t>
            </a:r>
            <a:r>
              <a:rPr lang="en-US" dirty="0" err="1" smtClean="0"/>
              <a:t>Talend</a:t>
            </a:r>
            <a:r>
              <a:rPr lang="en-US" dirty="0" smtClean="0"/>
              <a:t> Ope</a:t>
            </a:r>
            <a:r>
              <a:rPr lang="en-US" dirty="0"/>
              <a:t>n</a:t>
            </a:r>
            <a:r>
              <a:rPr lang="en-US" dirty="0" smtClean="0"/>
              <a:t> Studio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31472" y="1051886"/>
            <a:ext cx="7356822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64547"/>
                </a:solidFill>
              </a:rPr>
              <a:t>Download </a:t>
            </a:r>
            <a:r>
              <a:rPr lang="en-US" sz="2800" dirty="0">
                <a:solidFill>
                  <a:srgbClr val="464547"/>
                </a:solidFill>
              </a:rPr>
              <a:t>and installation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Creating project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GUI </a:t>
            </a:r>
            <a:r>
              <a:rPr lang="en-US" sz="2800" dirty="0" smtClean="0"/>
              <a:t>overview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Creating a Job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Running a Job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Overview of components </a:t>
            </a:r>
            <a:r>
              <a:rPr lang="en-US" sz="2800" dirty="0" smtClean="0"/>
              <a:t>library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Types of connections between components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Repository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718" y="119198"/>
            <a:ext cx="1157152" cy="69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5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GUI </a:t>
            </a:r>
            <a:r>
              <a:rPr lang="en-US" sz="2400" dirty="0" smtClean="0"/>
              <a:t>overview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718" y="119198"/>
            <a:ext cx="1157152" cy="6942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800" y="932687"/>
            <a:ext cx="8677375" cy="55468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i="1" dirty="0" smtClean="0"/>
              <a:t>Repository</a:t>
            </a:r>
            <a:r>
              <a:rPr lang="en-US" dirty="0" smtClean="0"/>
              <a:t> </a:t>
            </a:r>
            <a:r>
              <a:rPr lang="en-US" dirty="0"/>
              <a:t>lists all project items such as </a:t>
            </a:r>
            <a:r>
              <a:rPr lang="en-US" dirty="0" smtClean="0"/>
              <a:t>Jobs, </a:t>
            </a:r>
            <a:r>
              <a:rPr lang="en-US" dirty="0"/>
              <a:t>code, metadata, and </a:t>
            </a:r>
            <a:r>
              <a:rPr lang="en-US" dirty="0" smtClean="0"/>
              <a:t>etc.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i="1" dirty="0" smtClean="0"/>
              <a:t>Design Workspace</a:t>
            </a:r>
            <a:r>
              <a:rPr lang="en-US" dirty="0" smtClean="0"/>
              <a:t> here you can design your jobs using components.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i="1" dirty="0" smtClean="0"/>
              <a:t>Palette</a:t>
            </a:r>
            <a:r>
              <a:rPr lang="en-US" dirty="0" smtClean="0"/>
              <a:t> </a:t>
            </a:r>
            <a:r>
              <a:rPr lang="en-US" dirty="0"/>
              <a:t>lists all available components, organized in folders.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i="1" dirty="0" smtClean="0"/>
              <a:t>Configuration Tabs: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Component</a:t>
            </a:r>
            <a:r>
              <a:rPr lang="en-US" dirty="0" smtClean="0"/>
              <a:t> displays all parameters to configure a component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Run</a:t>
            </a:r>
            <a:r>
              <a:rPr lang="en-US" dirty="0" smtClean="0"/>
              <a:t> used to run a job and configure a job execution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Context</a:t>
            </a:r>
            <a:r>
              <a:rPr lang="en-US" dirty="0" smtClean="0"/>
              <a:t> used to manage context variables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Job</a:t>
            </a:r>
            <a:r>
              <a:rPr lang="en-US" dirty="0" smtClean="0"/>
              <a:t> use to configure global settings of a job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i="1" dirty="0" smtClean="0"/>
              <a:t>Palette </a:t>
            </a:r>
            <a:r>
              <a:rPr lang="en-US" dirty="0" smtClean="0"/>
              <a:t>contains components used to build jobs, grouped into several sections </a:t>
            </a:r>
            <a:endParaRPr lang="en-US" b="1" i="1" dirty="0"/>
          </a:p>
          <a:p>
            <a:pPr>
              <a:lnSpc>
                <a:spcPct val="20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29492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sz="2400" dirty="0"/>
              <a:t>Creating a </a:t>
            </a:r>
            <a:r>
              <a:rPr lang="en-US" sz="2400" dirty="0" smtClean="0"/>
              <a:t>Job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718" y="119198"/>
            <a:ext cx="1157152" cy="6942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7190" y="1051886"/>
            <a:ext cx="8320932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444444"/>
                </a:solidFill>
                <a:cs typeface="Trebuchet MS"/>
              </a:rPr>
              <a:t>In </a:t>
            </a:r>
            <a:r>
              <a:rPr lang="en-US" sz="2400" b="1" dirty="0" smtClean="0">
                <a:solidFill>
                  <a:srgbClr val="444444"/>
                </a:solidFill>
                <a:cs typeface="Trebuchet MS"/>
              </a:rPr>
              <a:t>Integration</a:t>
            </a:r>
            <a:r>
              <a:rPr lang="en-US" sz="2400" dirty="0" smtClean="0">
                <a:solidFill>
                  <a:srgbClr val="444444"/>
                </a:solidFill>
                <a:cs typeface="Trebuchet MS"/>
              </a:rPr>
              <a:t> </a:t>
            </a:r>
            <a:r>
              <a:rPr lang="en-US" sz="2400" dirty="0">
                <a:solidFill>
                  <a:srgbClr val="444444"/>
                </a:solidFill>
                <a:cs typeface="Trebuchet MS"/>
              </a:rPr>
              <a:t>perspective is </a:t>
            </a:r>
            <a:r>
              <a:rPr lang="en-US" sz="2400" dirty="0" smtClean="0">
                <a:solidFill>
                  <a:srgbClr val="444444"/>
                </a:solidFill>
                <a:cs typeface="Trebuchet MS"/>
              </a:rPr>
              <a:t>selected </a:t>
            </a:r>
            <a:r>
              <a:rPr lang="en-US" sz="1400" i="1" dirty="0" smtClean="0">
                <a:solidFill>
                  <a:srgbClr val="444444"/>
                </a:solidFill>
                <a:cs typeface="Trebuchet MS"/>
              </a:rPr>
              <a:t>(in TOS for DI it is default one)</a:t>
            </a:r>
            <a:endParaRPr lang="en-US" sz="1400" i="1" dirty="0">
              <a:solidFill>
                <a:srgbClr val="444444"/>
              </a:solidFill>
              <a:cs typeface="Trebuchet MS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444444"/>
                </a:solidFill>
                <a:cs typeface="Trebuchet MS"/>
              </a:rPr>
              <a:t>In the Project </a:t>
            </a:r>
            <a:r>
              <a:rPr lang="en-US" sz="2000" b="1" dirty="0">
                <a:solidFill>
                  <a:srgbClr val="444444"/>
                </a:solidFill>
                <a:cs typeface="Trebuchet MS"/>
              </a:rPr>
              <a:t>Repository</a:t>
            </a:r>
            <a:r>
              <a:rPr lang="en-US" sz="2000" dirty="0">
                <a:solidFill>
                  <a:srgbClr val="444444"/>
                </a:solidFill>
                <a:cs typeface="Trebuchet MS"/>
              </a:rPr>
              <a:t>, right-click </a:t>
            </a:r>
            <a:r>
              <a:rPr lang="en-US" sz="2000" b="1" dirty="0">
                <a:solidFill>
                  <a:srgbClr val="444444"/>
                </a:solidFill>
                <a:cs typeface="Trebuchet MS"/>
              </a:rPr>
              <a:t>Job </a:t>
            </a:r>
            <a:r>
              <a:rPr lang="en-US" sz="2000" b="1" dirty="0" smtClean="0">
                <a:solidFill>
                  <a:srgbClr val="444444"/>
                </a:solidFill>
                <a:cs typeface="Trebuchet MS"/>
              </a:rPr>
              <a:t>Designs</a:t>
            </a:r>
            <a:endParaRPr lang="en-US" sz="2000" dirty="0">
              <a:solidFill>
                <a:srgbClr val="444444"/>
              </a:solidFill>
              <a:cs typeface="Trebuchet MS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rgbClr val="444444"/>
                </a:solidFill>
                <a:cs typeface="Trebuchet MS"/>
              </a:rPr>
              <a:t>Click </a:t>
            </a:r>
            <a:r>
              <a:rPr lang="en-US" sz="2000" b="1" dirty="0">
                <a:solidFill>
                  <a:srgbClr val="444444"/>
                </a:solidFill>
                <a:cs typeface="Trebuchet MS"/>
              </a:rPr>
              <a:t>Create Standard </a:t>
            </a:r>
            <a:r>
              <a:rPr lang="en-US" sz="2000" b="1" dirty="0" smtClean="0">
                <a:solidFill>
                  <a:srgbClr val="444444"/>
                </a:solidFill>
                <a:cs typeface="Trebuchet MS"/>
              </a:rPr>
              <a:t>Job</a:t>
            </a:r>
            <a:endParaRPr lang="en-US" sz="2000" dirty="0">
              <a:solidFill>
                <a:srgbClr val="444444"/>
              </a:solidFill>
              <a:cs typeface="Trebuchet MS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rgbClr val="444444"/>
                </a:solidFill>
                <a:cs typeface="Trebuchet MS"/>
              </a:rPr>
              <a:t>Fill in </a:t>
            </a:r>
            <a:r>
              <a:rPr lang="en-US" sz="2000" b="1" dirty="0" smtClean="0">
                <a:solidFill>
                  <a:srgbClr val="444444"/>
                </a:solidFill>
                <a:cs typeface="Trebuchet MS"/>
              </a:rPr>
              <a:t>Name</a:t>
            </a:r>
            <a:r>
              <a:rPr lang="en-US" sz="2000" dirty="0" smtClean="0">
                <a:solidFill>
                  <a:srgbClr val="444444"/>
                </a:solidFill>
                <a:cs typeface="Trebuchet MS"/>
              </a:rPr>
              <a:t>, </a:t>
            </a:r>
            <a:r>
              <a:rPr lang="en-US" sz="2000" b="1" dirty="0" smtClean="0">
                <a:solidFill>
                  <a:srgbClr val="444444"/>
                </a:solidFill>
                <a:cs typeface="Trebuchet MS"/>
              </a:rPr>
              <a:t>Purpose</a:t>
            </a:r>
            <a:r>
              <a:rPr lang="en-US" sz="2000" dirty="0" smtClean="0">
                <a:solidFill>
                  <a:srgbClr val="444444"/>
                </a:solidFill>
                <a:cs typeface="Trebuchet MS"/>
              </a:rPr>
              <a:t>, </a:t>
            </a:r>
            <a:r>
              <a:rPr lang="en-US" sz="2000" b="1" dirty="0" smtClean="0">
                <a:solidFill>
                  <a:srgbClr val="444444"/>
                </a:solidFill>
                <a:cs typeface="Trebuchet MS"/>
              </a:rPr>
              <a:t>Description</a:t>
            </a:r>
            <a:r>
              <a:rPr lang="en-US" sz="2000" dirty="0" smtClean="0">
                <a:solidFill>
                  <a:srgbClr val="444444"/>
                </a:solidFill>
                <a:cs typeface="Trebuchet MS"/>
              </a:rPr>
              <a:t> fields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rgbClr val="444444"/>
                </a:solidFill>
                <a:cs typeface="Trebuchet MS"/>
              </a:rPr>
              <a:t>To </a:t>
            </a:r>
            <a:r>
              <a:rPr lang="en-US" sz="2000" dirty="0">
                <a:solidFill>
                  <a:srgbClr val="444444"/>
                </a:solidFill>
                <a:cs typeface="Trebuchet MS"/>
              </a:rPr>
              <a:t>close the wizard and create the job, click </a:t>
            </a:r>
            <a:r>
              <a:rPr lang="en-US" sz="2000" dirty="0" smtClean="0">
                <a:solidFill>
                  <a:srgbClr val="444444"/>
                </a:solidFill>
                <a:cs typeface="Trebuchet MS"/>
              </a:rPr>
              <a:t>Finish</a:t>
            </a:r>
            <a:endParaRPr lang="en-US" sz="20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61579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 Overview of components library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718" y="119198"/>
            <a:ext cx="1157152" cy="6942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49" y="1038196"/>
            <a:ext cx="2216996" cy="53256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41078" y="1508767"/>
            <a:ext cx="6025660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Talend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 products has 1000 components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Connectors for more than 30 DBMS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  <a:cs typeface="Trebuchet MS"/>
              </a:rPr>
              <a:t>Connectors </a:t>
            </a:r>
            <a:r>
              <a:rPr lang="en-US" dirty="0" smtClean="0">
                <a:solidFill>
                  <a:srgbClr val="444444"/>
                </a:solidFill>
                <a:cs typeface="Trebuchet MS"/>
              </a:rPr>
              <a:t>for m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ost popular cloud services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Components for work with number of applications from 3</a:t>
            </a:r>
            <a:r>
              <a:rPr lang="en-US" baseline="30000" dirty="0" smtClean="0">
                <a:solidFill>
                  <a:srgbClr val="444444"/>
                </a:solidFill>
                <a:latin typeface="Trebuchet MS"/>
                <a:cs typeface="Trebuchet MS"/>
              </a:rPr>
              <a:t>rd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party vendors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And many more….</a:t>
            </a:r>
          </a:p>
        </p:txBody>
      </p:sp>
    </p:spTree>
    <p:extLst>
      <p:ext uri="{BB962C8B-B14F-4D97-AF65-F5344CB8AC3E}">
        <p14:creationId xmlns:p14="http://schemas.microsoft.com/office/powerpoint/2010/main" val="173950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Types of connections between components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336" y="119198"/>
            <a:ext cx="1157152" cy="6942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60072" y="1219200"/>
            <a:ext cx="3568606" cy="40811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444444"/>
                </a:solidFill>
                <a:latin typeface="Trebuchet MS"/>
                <a:cs typeface="Trebuchet MS"/>
              </a:rPr>
              <a:t>Row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444444"/>
                </a:solidFill>
                <a:latin typeface="Trebuchet MS"/>
                <a:cs typeface="Trebuchet MS"/>
              </a:rPr>
              <a:t>Main</a:t>
            </a:r>
            <a:endParaRPr lang="en-US" sz="2400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444444"/>
                </a:solidFill>
                <a:latin typeface="Trebuchet MS"/>
                <a:cs typeface="Trebuchet MS"/>
              </a:rPr>
              <a:t>Iterate</a:t>
            </a:r>
            <a:endParaRPr lang="en-US" sz="2400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444444"/>
                </a:solidFill>
                <a:latin typeface="Trebuchet MS"/>
                <a:cs typeface="Trebuchet MS"/>
              </a:rPr>
              <a:t>Trigger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OnSubjobOk</a:t>
            </a:r>
            <a:endParaRPr lang="en-US" sz="2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OnSubjobError</a:t>
            </a:r>
            <a:endParaRPr lang="en-US" sz="2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OnComponentOk</a:t>
            </a:r>
            <a:endParaRPr lang="en-US" sz="2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OnComponentError</a:t>
            </a:r>
            <a:endParaRPr lang="en-US" sz="2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Runif</a:t>
            </a:r>
            <a:endParaRPr lang="en-US" sz="2400" dirty="0" smtClean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8399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Working with </a:t>
            </a:r>
            <a:r>
              <a:rPr lang="en-US" b="1" dirty="0" smtClean="0"/>
              <a:t>files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24013" y="1155015"/>
            <a:ext cx="3311356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Reading and writing files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Files management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Row </a:t>
            </a:r>
            <a:r>
              <a:rPr lang="en-US" sz="2000" dirty="0"/>
              <a:t>count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Properties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Archive/Unarchive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Temporary </a:t>
            </a:r>
            <a:r>
              <a:rPr lang="en-US" sz="2000" dirty="0" smtClean="0"/>
              <a:t>files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Iterating over files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File lookup using </a:t>
            </a:r>
            <a:r>
              <a:rPr lang="en-US" sz="2000" dirty="0" smtClean="0"/>
              <a:t>mask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718" y="119198"/>
            <a:ext cx="1157152" cy="69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9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/>
              <a:t>Reading and writing </a:t>
            </a:r>
            <a:r>
              <a:rPr lang="en-US" sz="2800" dirty="0" smtClean="0"/>
              <a:t>files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718" y="119198"/>
            <a:ext cx="1157152" cy="6942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725" y="1051424"/>
            <a:ext cx="3255509" cy="48894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3644" y="1161778"/>
            <a:ext cx="3360756" cy="476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43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tFileInputDelimited</a:t>
            </a:r>
            <a:r>
              <a:rPr lang="en-US" dirty="0" smtClean="0"/>
              <a:t>	</a:t>
            </a:r>
            <a:r>
              <a:rPr lang="en-US" dirty="0" err="1"/>
              <a:t>tFileOutputDelimited</a:t>
            </a: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769" y="119198"/>
            <a:ext cx="1157152" cy="69429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5463" y="1166335"/>
            <a:ext cx="881307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 err="1" smtClean="0"/>
              <a:t>tFileInputDelimited</a:t>
            </a:r>
            <a:r>
              <a:rPr lang="en-US" sz="2000" dirty="0" smtClean="0"/>
              <a:t> – opens a </a:t>
            </a:r>
            <a:r>
              <a:rPr lang="en-US" sz="2000" dirty="0"/>
              <a:t>file and reads it row by row to split them up </a:t>
            </a:r>
            <a:r>
              <a:rPr lang="en-US" sz="2000" dirty="0" smtClean="0"/>
              <a:t>					    into </a:t>
            </a:r>
            <a:r>
              <a:rPr lang="en-US" sz="2000" dirty="0"/>
              <a:t>fields then sends fields as defined in </a:t>
            </a:r>
            <a:r>
              <a:rPr lang="en-US" sz="2000" dirty="0" smtClean="0"/>
              <a:t>the 						    Schema </a:t>
            </a:r>
            <a:r>
              <a:rPr lang="en-US" sz="2000" dirty="0"/>
              <a:t>to the next </a:t>
            </a:r>
            <a:r>
              <a:rPr lang="en-US" sz="2000" dirty="0" smtClean="0"/>
              <a:t>Job component</a:t>
            </a:r>
            <a:r>
              <a:rPr lang="en-US" sz="2000" dirty="0"/>
              <a:t>, via a Row link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					    </a:t>
            </a:r>
            <a:r>
              <a:rPr lang="en-US" sz="20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2000" i="1" dirty="0">
                <a:solidFill>
                  <a:schemeClr val="accent3">
                    <a:lumMod val="60000"/>
                    <a:lumOff val="40000"/>
                  </a:schemeClr>
                </a:solidFill>
                <a:hlinkClick r:id="rId3" action="ppaction://hlinkfile"/>
              </a:rPr>
              <a:t>see page 1126 of </a:t>
            </a:r>
            <a:r>
              <a:rPr lang="en-US" sz="2000" i="1" dirty="0" smtClean="0">
                <a:solidFill>
                  <a:schemeClr val="accent3">
                    <a:lumMod val="60000"/>
                    <a:lumOff val="40000"/>
                  </a:schemeClr>
                </a:solidFill>
                <a:hlinkClick r:id="rId3" action="ppaction://hlinkfile"/>
              </a:rPr>
              <a:t>Components Reference </a:t>
            </a:r>
            <a:r>
              <a:rPr lang="en-US" sz="2000" i="1" dirty="0">
                <a:solidFill>
                  <a:schemeClr val="accent3">
                    <a:lumMod val="60000"/>
                    <a:lumOff val="40000"/>
                  </a:schemeClr>
                </a:solidFill>
                <a:hlinkClick r:id="rId3" action="ppaction://hlinkfile"/>
              </a:rPr>
              <a:t>Guide</a:t>
            </a:r>
            <a:r>
              <a:rPr lang="en-US" sz="20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165463" y="2723421"/>
            <a:ext cx="88584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 err="1" smtClean="0"/>
              <a:t>tFileOutputDelimited</a:t>
            </a:r>
            <a:r>
              <a:rPr lang="en-US" sz="2000" b="1" i="1" dirty="0" smtClean="0"/>
              <a:t> - </a:t>
            </a:r>
            <a:r>
              <a:rPr lang="en-US" sz="2000" dirty="0"/>
              <a:t>outputs the input data to a delimited </a:t>
            </a:r>
            <a:r>
              <a:rPr lang="en-US" sz="2000" dirty="0" smtClean="0"/>
              <a:t>file 								 according to </a:t>
            </a:r>
            <a:r>
              <a:rPr lang="en-US" sz="2000" dirty="0"/>
              <a:t>the defined schema</a:t>
            </a:r>
            <a:r>
              <a:rPr lang="en-US" sz="2000" dirty="0" smtClean="0"/>
              <a:t>.</a:t>
            </a:r>
          </a:p>
          <a:p>
            <a:r>
              <a:rPr lang="en-US" sz="2000" b="1" i="1" dirty="0"/>
              <a:t>	</a:t>
            </a:r>
            <a:r>
              <a:rPr lang="en-US" sz="2000" b="1" i="1" dirty="0" smtClean="0"/>
              <a:t>					 </a:t>
            </a:r>
            <a:r>
              <a:rPr lang="en-US" sz="20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(see page </a:t>
            </a:r>
            <a:r>
              <a:rPr lang="en-US" sz="2000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1237 </a:t>
            </a:r>
            <a:r>
              <a:rPr lang="en-US" sz="20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of Components Reference Guide</a:t>
            </a:r>
            <a:r>
              <a:rPr lang="en-US" sz="2000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)</a:t>
            </a:r>
            <a:r>
              <a:rPr lang="en-US" sz="2000" b="1" i="1" dirty="0" smtClean="0"/>
              <a:t>						 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44619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Files management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718" y="119198"/>
            <a:ext cx="1157152" cy="6942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014" y="1037681"/>
            <a:ext cx="4639972" cy="50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7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TRAINING STRUCTURE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30924" y="1988028"/>
            <a:ext cx="5455763" cy="424287"/>
            <a:chOff x="448467" y="3451955"/>
            <a:chExt cx="7274350" cy="565715"/>
          </a:xfrm>
        </p:grpSpPr>
        <p:sp>
          <p:nvSpPr>
            <p:cNvPr id="19" name="TextBox 18"/>
            <p:cNvSpPr txBox="1"/>
            <p:nvPr/>
          </p:nvSpPr>
          <p:spPr>
            <a:xfrm>
              <a:off x="991818" y="3484191"/>
              <a:ext cx="6730999" cy="533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>
                  <a:solidFill>
                    <a:srgbClr val="444444"/>
                  </a:solidFill>
                  <a:latin typeface="Trebuchet MS"/>
                  <a:cs typeface="Trebuchet MS"/>
                </a:rPr>
                <a:t>Introduction &amp; </a:t>
              </a:r>
              <a:r>
                <a:rPr lang="en-US" sz="2000" dirty="0" err="1">
                  <a:solidFill>
                    <a:srgbClr val="444444"/>
                  </a:solidFill>
                  <a:latin typeface="Trebuchet MS"/>
                  <a:cs typeface="Trebuchet MS"/>
                </a:rPr>
                <a:t>Talend</a:t>
              </a:r>
              <a:r>
                <a:rPr lang="en-US" sz="2000" dirty="0">
                  <a:solidFill>
                    <a:srgbClr val="444444"/>
                  </a:solidFill>
                  <a:latin typeface="Trebuchet MS"/>
                  <a:cs typeface="Trebuchet MS"/>
                </a:rPr>
                <a:t> basics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72551" y="3490746"/>
                <a:ext cx="417207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430924" y="2482744"/>
            <a:ext cx="5455763" cy="424287"/>
            <a:chOff x="448467" y="3451955"/>
            <a:chExt cx="7274350" cy="565715"/>
          </a:xfrm>
        </p:grpSpPr>
        <p:sp>
          <p:nvSpPr>
            <p:cNvPr id="36" name="TextBox 35"/>
            <p:cNvSpPr txBox="1"/>
            <p:nvPr/>
          </p:nvSpPr>
          <p:spPr>
            <a:xfrm>
              <a:off x="991818" y="3484191"/>
              <a:ext cx="6730999" cy="533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>
                  <a:solidFill>
                    <a:srgbClr val="444444"/>
                  </a:solidFill>
                  <a:latin typeface="Trebuchet MS"/>
                  <a:cs typeface="Trebuchet MS"/>
                </a:rPr>
                <a:t>Databases &amp; Internet components</a:t>
              </a: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72550" y="3490746"/>
                <a:ext cx="417209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50" name="Group 49"/>
          <p:cNvGrpSpPr/>
          <p:nvPr/>
        </p:nvGrpSpPr>
        <p:grpSpPr>
          <a:xfrm>
            <a:off x="430924" y="2972416"/>
            <a:ext cx="5455763" cy="424287"/>
            <a:chOff x="448467" y="3451955"/>
            <a:chExt cx="7274350" cy="565715"/>
          </a:xfrm>
        </p:grpSpPr>
        <p:sp>
          <p:nvSpPr>
            <p:cNvPr id="51" name="TextBox 50"/>
            <p:cNvSpPr txBox="1"/>
            <p:nvPr/>
          </p:nvSpPr>
          <p:spPr>
            <a:xfrm>
              <a:off x="991818" y="3484191"/>
              <a:ext cx="6730999" cy="533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>
                  <a:solidFill>
                    <a:srgbClr val="444444"/>
                  </a:solidFill>
                  <a:latin typeface="Trebuchet MS"/>
                  <a:cs typeface="Trebuchet MS"/>
                </a:rPr>
                <a:t>Execution Control</a:t>
              </a: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472550" y="3490746"/>
                <a:ext cx="417209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430924" y="3499491"/>
            <a:ext cx="5455763" cy="424287"/>
            <a:chOff x="448467" y="3451955"/>
            <a:chExt cx="7274350" cy="565715"/>
          </a:xfrm>
        </p:grpSpPr>
        <p:sp>
          <p:nvSpPr>
            <p:cNvPr id="56" name="TextBox 55"/>
            <p:cNvSpPr txBox="1"/>
            <p:nvPr/>
          </p:nvSpPr>
          <p:spPr>
            <a:xfrm>
              <a:off x="991818" y="3484191"/>
              <a:ext cx="6730999" cy="533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>
                  <a:solidFill>
                    <a:srgbClr val="444444"/>
                  </a:solidFill>
                  <a:latin typeface="Trebuchet MS"/>
                  <a:cs typeface="Trebuchet MS"/>
                </a:rPr>
                <a:t>Java Codding and </a:t>
              </a:r>
              <a:r>
                <a:rPr lang="en-US" sz="2000" dirty="0" err="1">
                  <a:solidFill>
                    <a:srgbClr val="444444"/>
                  </a:solidFill>
                  <a:latin typeface="Trebuchet MS"/>
                  <a:cs typeface="Trebuchet MS"/>
                </a:rPr>
                <a:t>Talend</a:t>
              </a:r>
              <a:r>
                <a:rPr lang="en-US" sz="2000" dirty="0">
                  <a:solidFill>
                    <a:srgbClr val="444444"/>
                  </a:solidFill>
                  <a:latin typeface="Trebuchet MS"/>
                  <a:cs typeface="Trebuchet MS"/>
                </a:rPr>
                <a:t> internals</a:t>
              </a: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472550" y="3490746"/>
                <a:ext cx="417209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890" y="1988028"/>
            <a:ext cx="3747172" cy="224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77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Iterating over files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718" y="119198"/>
            <a:ext cx="1157152" cy="69429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2031" y="1367806"/>
            <a:ext cx="840544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i="1" dirty="0" err="1" smtClean="0"/>
              <a:t>tFileList</a:t>
            </a:r>
            <a:r>
              <a:rPr lang="en-US" sz="2000" b="1" i="1" dirty="0" smtClean="0"/>
              <a:t> -</a:t>
            </a:r>
            <a:r>
              <a:rPr lang="en-US" sz="2000" dirty="0" smtClean="0"/>
              <a:t> can be used in two ways: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To retrieve </a:t>
            </a:r>
            <a:r>
              <a:rPr lang="en-US" sz="2000" dirty="0"/>
              <a:t>a set of files or folders based on a </a:t>
            </a:r>
            <a:r>
              <a:rPr lang="en-US" sz="2000" dirty="0" err="1"/>
              <a:t>filemask</a:t>
            </a:r>
            <a:r>
              <a:rPr lang="en-US" sz="2000" dirty="0"/>
              <a:t> pattern and </a:t>
            </a:r>
            <a:r>
              <a:rPr lang="en-US" sz="2000" dirty="0" smtClean="0"/>
              <a:t>iterate </a:t>
            </a:r>
            <a:r>
              <a:rPr lang="en-US" sz="2000" dirty="0"/>
              <a:t>on each unity.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To iterate </a:t>
            </a:r>
            <a:r>
              <a:rPr lang="en-US" sz="2000" dirty="0"/>
              <a:t>on files or folders of a set directory</a:t>
            </a: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0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(see page </a:t>
            </a:r>
            <a:r>
              <a:rPr lang="en-US" sz="2000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1222 </a:t>
            </a:r>
            <a:r>
              <a:rPr lang="en-US" sz="20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of Components Reference Guide)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481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Data sources and metadata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82522" y="1952185"/>
            <a:ext cx="437895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Creating metadata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“Build-in” and “Repository” mode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Defining a schema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718" y="119198"/>
            <a:ext cx="1157152" cy="69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2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/>
              <a:t>Basic manipulatio with data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07988" y="2045970"/>
            <a:ext cx="777167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Joining data sources, capturing rejects, etc.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tMap</a:t>
            </a:r>
            <a:r>
              <a:rPr lang="en-US" sz="2000" dirty="0"/>
              <a:t> (joining, filtering, </a:t>
            </a:r>
            <a:r>
              <a:rPr lang="en-US" sz="2000" dirty="0" smtClean="0"/>
              <a:t>outputting </a:t>
            </a:r>
            <a:r>
              <a:rPr lang="en-US" sz="2000" dirty="0"/>
              <a:t>data, </a:t>
            </a:r>
            <a:r>
              <a:rPr lang="en-US" sz="2000" dirty="0" smtClean="0"/>
              <a:t>embedding </a:t>
            </a:r>
            <a:r>
              <a:rPr lang="en-US" sz="2000" dirty="0"/>
              <a:t>java code)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Filtering data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Other processing operations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718" y="119198"/>
            <a:ext cx="1157152" cy="69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83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Videos of webinar similar to this course can be found at:</a:t>
            </a:r>
          </a:p>
          <a:p>
            <a:pPr>
              <a:lnSpc>
                <a:spcPct val="200000"/>
              </a:lnSpc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videoportal.epam.com/search/results?q=Talend+DI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Also</a:t>
            </a:r>
            <a:r>
              <a:rPr lang="en-US" dirty="0"/>
              <a:t>, here is a list of useful blogs and sites about </a:t>
            </a:r>
            <a:r>
              <a:rPr lang="en-US" dirty="0" err="1"/>
              <a:t>Talend</a:t>
            </a:r>
            <a:r>
              <a:rPr lang="en-US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u="sng" dirty="0">
                <a:hlinkClick r:id="rId3"/>
              </a:rPr>
              <a:t>https://community.talend.com</a:t>
            </a:r>
            <a:r>
              <a:rPr lang="en-US" u="sng" dirty="0" smtClean="0">
                <a:hlinkClick r:id="rId3"/>
              </a:rPr>
              <a:t>/</a:t>
            </a:r>
            <a:r>
              <a:rPr lang="en-US" u="sng" dirty="0" smtClean="0"/>
              <a:t> </a:t>
            </a:r>
          </a:p>
          <a:p>
            <a:r>
              <a:rPr lang="en-US" sz="1400" u="sng" dirty="0" smtClean="0"/>
              <a:t>(pay attention to Tutorials: </a:t>
            </a:r>
            <a:r>
              <a:rPr lang="en-US" sz="1400" dirty="0" smtClean="0">
                <a:hlinkClick r:id="rId4"/>
              </a:rPr>
              <a:t>https</a:t>
            </a:r>
            <a:r>
              <a:rPr lang="en-US" sz="1400" dirty="0">
                <a:hlinkClick r:id="rId4"/>
              </a:rPr>
              <a:t>://</a:t>
            </a:r>
            <a:r>
              <a:rPr lang="en-US" sz="1400" dirty="0" smtClean="0">
                <a:hlinkClick r:id="rId4"/>
              </a:rPr>
              <a:t>community.talend.com/t5/custom/page/page-id/Tutorials</a:t>
            </a:r>
            <a:r>
              <a:rPr lang="en-US" sz="1400" dirty="0" smtClean="0"/>
              <a:t>)</a:t>
            </a:r>
            <a:endParaRPr lang="en-US" dirty="0"/>
          </a:p>
          <a:p>
            <a:pPr marL="342900" indent="-342900">
              <a:buFont typeface="+mj-lt"/>
              <a:buAutoNum type="arabicPeriod" startAt="2"/>
            </a:pPr>
            <a:r>
              <a:rPr lang="en-US" dirty="0">
                <a:hlinkClick r:id="rId5"/>
              </a:rPr>
              <a:t>https://www.talendforge.org</a:t>
            </a:r>
            <a:r>
              <a:rPr lang="en-US" dirty="0" smtClean="0">
                <a:hlinkClick r:id="rId5"/>
              </a:rPr>
              <a:t>/</a:t>
            </a:r>
            <a:endParaRPr lang="en-US" u="sng" dirty="0" smtClean="0">
              <a:hlinkClick r:id="rId6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u="sng" dirty="0" smtClean="0">
                <a:hlinkClick r:id="rId6"/>
              </a:rPr>
              <a:t>https</a:t>
            </a:r>
            <a:r>
              <a:rPr lang="en-US" u="sng" dirty="0">
                <a:hlinkClick r:id="rId6"/>
              </a:rPr>
              <a:t>://www.talendbyexample.com/</a:t>
            </a:r>
            <a:endParaRPr lang="en-US" dirty="0"/>
          </a:p>
          <a:p>
            <a:pPr marL="342900" indent="-342900">
              <a:buFont typeface="+mj-lt"/>
              <a:buAutoNum type="arabicPeriod" startAt="2"/>
            </a:pPr>
            <a:r>
              <a:rPr lang="en-US" u="sng" dirty="0">
                <a:hlinkClick r:id="rId7"/>
              </a:rPr>
              <a:t>https://sites.google.com/site/bekwam/home/talend</a:t>
            </a:r>
            <a:endParaRPr lang="en-US" dirty="0"/>
          </a:p>
          <a:p>
            <a:pPr marL="342900" indent="-342900">
              <a:buFont typeface="+mj-lt"/>
              <a:buAutoNum type="arabicPeriod" startAt="2"/>
            </a:pPr>
            <a:r>
              <a:rPr lang="en-US" u="sng" dirty="0">
                <a:hlinkClick r:id="rId8"/>
              </a:rPr>
              <a:t>http://www.vikramtakkar.com</a:t>
            </a:r>
            <a:r>
              <a:rPr lang="en-US" u="sng" dirty="0" smtClean="0">
                <a:hlinkClick r:id="rId8"/>
              </a:rPr>
              <a:t>/</a:t>
            </a:r>
            <a:endParaRPr lang="en-US" u="sng" dirty="0" smtClean="0"/>
          </a:p>
          <a:p>
            <a:r>
              <a:rPr lang="en-US" sz="1400" u="sng" dirty="0" smtClean="0"/>
              <a:t>(</a:t>
            </a:r>
            <a:r>
              <a:rPr lang="en-US" sz="1400" dirty="0">
                <a:hlinkClick r:id="rId9"/>
              </a:rPr>
              <a:t>https://www.linkedin.com/pulse/20141101170336-15611760-talend-certification-frequently-asked-questions-faq</a:t>
            </a:r>
            <a:r>
              <a:rPr lang="en-US" sz="1400" dirty="0" smtClean="0">
                <a:hlinkClick r:id="rId9"/>
              </a:rPr>
              <a:t>/</a:t>
            </a:r>
            <a:r>
              <a:rPr lang="en-US" sz="1400" u="sng" dirty="0" smtClean="0"/>
              <a:t>)</a:t>
            </a:r>
            <a:endParaRPr lang="en-US" sz="1400" dirty="0"/>
          </a:p>
          <a:p>
            <a:pPr marL="342900" indent="-342900">
              <a:buFont typeface="+mj-lt"/>
              <a:buAutoNum type="arabicPeriod" startAt="5"/>
            </a:pPr>
            <a:r>
              <a:rPr lang="en-US" u="sng" dirty="0">
                <a:hlinkClick r:id="rId10"/>
              </a:rPr>
              <a:t>http://talendhunter.blogspot.com.by/</a:t>
            </a:r>
            <a:endParaRPr lang="en-US" dirty="0"/>
          </a:p>
          <a:p>
            <a:pPr marL="342900" indent="-342900">
              <a:buFont typeface="+mj-lt"/>
              <a:buAutoNum type="arabicPeriod" startAt="5"/>
            </a:pPr>
            <a:r>
              <a:rPr lang="en-US" u="sng" dirty="0">
                <a:hlinkClick r:id="rId11"/>
              </a:rPr>
              <a:t>http://www.robertomarchetto.com/category/blog/talend</a:t>
            </a:r>
            <a:endParaRPr lang="en-US" dirty="0"/>
          </a:p>
          <a:p>
            <a:pPr marL="342900" indent="-342900">
              <a:buFont typeface="+mj-lt"/>
              <a:buAutoNum type="arabicPeriod" startAt="5"/>
            </a:pPr>
            <a:r>
              <a:rPr lang="en-US" u="sng" dirty="0">
                <a:hlinkClick r:id="rId12"/>
              </a:rPr>
              <a:t>http://blog.wdcigroup.net/blog/tag/talend/</a:t>
            </a: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USEFUL LINKS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718" y="119198"/>
            <a:ext cx="1157152" cy="69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17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59"/>
          <a:stretch/>
        </p:blipFill>
        <p:spPr>
          <a:xfrm flipH="1">
            <a:off x="0" y="-2"/>
            <a:ext cx="9144000" cy="6858002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627880" y="5656329"/>
            <a:ext cx="6488113" cy="646331"/>
          </a:xfrm>
        </p:spPr>
        <p:txBody>
          <a:bodyPr/>
          <a:lstStyle/>
          <a:p>
            <a:r>
              <a:rPr lang="en-US" dirty="0" smtClean="0"/>
              <a:t>AUTHOR: Sergey Moukavoztchik</a:t>
            </a:r>
          </a:p>
          <a:p>
            <a:r>
              <a:rPr lang="en-US" dirty="0" smtClean="0"/>
              <a:t>Lead Software Engineer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27880" y="6232216"/>
            <a:ext cx="3649662" cy="373063"/>
          </a:xfrm>
        </p:spPr>
        <p:txBody>
          <a:bodyPr/>
          <a:lstStyle/>
          <a:p>
            <a:r>
              <a:rPr lang="en-US" dirty="0" smtClean="0"/>
              <a:t>January, 2018</a:t>
            </a:r>
            <a:endParaRPr lang="en-US" dirty="0"/>
          </a:p>
        </p:txBody>
      </p:sp>
      <p:pic>
        <p:nvPicPr>
          <p:cNvPr id="8" name="Picture Placeholder 7" descr="logo_cover_5.png"/>
          <p:cNvPicPr>
            <a:picLocks noGrp="1" noChangeAspect="1"/>
          </p:cNvPicPr>
          <p:nvPr>
            <p:ph type="pic" sz="quarter" idx="18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" b="3538"/>
          <a:stretch>
            <a:fillRect/>
          </a:stretch>
        </p:blipFill>
        <p:spPr/>
      </p:pic>
      <p:sp>
        <p:nvSpPr>
          <p:cNvPr id="10" name="Text Placeholder 1"/>
          <p:cNvSpPr txBox="1">
            <a:spLocks/>
          </p:cNvSpPr>
          <p:nvPr/>
        </p:nvSpPr>
        <p:spPr>
          <a:xfrm>
            <a:off x="627880" y="2234863"/>
            <a:ext cx="7867235" cy="108927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4100" kern="1200" spc="-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60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60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60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60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smtClean="0"/>
              <a:t>Thanks for your attention!</a:t>
            </a:r>
          </a:p>
          <a:p>
            <a:pPr algn="ctr"/>
            <a:r>
              <a:rPr lang="en-US" sz="4000" dirty="0" smtClean="0"/>
              <a:t>Any questions?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0727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TRAINER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649" y="2060425"/>
            <a:ext cx="3958564" cy="155919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115187" y="3309538"/>
            <a:ext cx="3276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4+ </a:t>
            </a:r>
            <a:r>
              <a:rPr lang="en-US" dirty="0"/>
              <a:t>years with EPAM</a:t>
            </a:r>
          </a:p>
          <a:p>
            <a:pPr algn="r"/>
            <a:r>
              <a:rPr lang="en-US" dirty="0"/>
              <a:t>6+ years of </a:t>
            </a:r>
            <a:r>
              <a:rPr lang="en-US" dirty="0" err="1"/>
              <a:t>Talend</a:t>
            </a:r>
            <a:r>
              <a:rPr lang="en-US" dirty="0"/>
              <a:t> experience</a:t>
            </a:r>
          </a:p>
        </p:txBody>
      </p:sp>
    </p:spTree>
    <p:extLst>
      <p:ext uri="{BB962C8B-B14F-4D97-AF65-F5344CB8AC3E}">
        <p14:creationId xmlns:p14="http://schemas.microsoft.com/office/powerpoint/2010/main" val="126631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lnSpc>
                <a:spcPct val="200000"/>
              </a:lnSpc>
              <a:buFont typeface="+mj-lt"/>
              <a:buAutoNum type="arabicPeriod"/>
            </a:pPr>
            <a:r>
              <a:rPr lang="en-US" sz="3600" dirty="0" err="1"/>
              <a:t>Talend</a:t>
            </a:r>
            <a:r>
              <a:rPr lang="en-US" sz="3600" dirty="0"/>
              <a:t> overview and </a:t>
            </a:r>
            <a:r>
              <a:rPr lang="en-US" sz="3600" dirty="0" smtClean="0"/>
              <a:t>architecture</a:t>
            </a:r>
          </a:p>
          <a:p>
            <a:pPr marL="742950" indent="-742950">
              <a:lnSpc>
                <a:spcPct val="200000"/>
              </a:lnSpc>
              <a:buFont typeface="+mj-lt"/>
              <a:buAutoNum type="arabicPeriod"/>
            </a:pPr>
            <a:r>
              <a:rPr lang="en-US" sz="3600" dirty="0"/>
              <a:t>Working with files</a:t>
            </a:r>
          </a:p>
          <a:p>
            <a:pPr marL="742950" indent="-742950">
              <a:lnSpc>
                <a:spcPct val="200000"/>
              </a:lnSpc>
              <a:buFont typeface="+mj-lt"/>
              <a:buAutoNum type="arabicPeriod"/>
            </a:pPr>
            <a:r>
              <a:rPr lang="en-US" sz="3600" dirty="0"/>
              <a:t>Data sources and metadata</a:t>
            </a:r>
          </a:p>
          <a:p>
            <a:pPr marL="742950" indent="-742950">
              <a:lnSpc>
                <a:spcPct val="200000"/>
              </a:lnSpc>
              <a:buFont typeface="+mj-lt"/>
              <a:buAutoNum type="arabicPeriod"/>
            </a:pPr>
            <a:r>
              <a:rPr lang="en-US" sz="3600" dirty="0"/>
              <a:t>Basic </a:t>
            </a:r>
            <a:r>
              <a:rPr lang="en-US" sz="3600" dirty="0" smtClean="0"/>
              <a:t>manipulations </a:t>
            </a:r>
            <a:r>
              <a:rPr lang="en-US" sz="3600" dirty="0"/>
              <a:t>with </a:t>
            </a:r>
            <a:r>
              <a:rPr lang="en-US" sz="3600" dirty="0" smtClean="0"/>
              <a:t>data flows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888" y="119198"/>
            <a:ext cx="1157152" cy="69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3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latin typeface="Arial Black" panose="020B0A04020102020204" pitchFamily="34" charset="0"/>
              </a:rPr>
              <a:t>HISTORY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8070" y="1940327"/>
            <a:ext cx="850284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Talend</a:t>
            </a:r>
            <a:r>
              <a:rPr lang="en-US" sz="2000" dirty="0"/>
              <a:t> was founded in 2005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Talend</a:t>
            </a:r>
            <a:r>
              <a:rPr lang="en-US" sz="2000" dirty="0"/>
              <a:t> is the first commercial open source data integration software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Talend</a:t>
            </a:r>
            <a:r>
              <a:rPr lang="en-US" sz="2000" dirty="0"/>
              <a:t> v1.0.0 Open Source issued at October 2006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Many times was positioned as a Visionary in Gartner's Magic Quadrant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Talend</a:t>
            </a:r>
            <a:r>
              <a:rPr lang="en-US" sz="2000" dirty="0"/>
              <a:t> had its IPO on NASDAQ on July 29, 2016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Talend</a:t>
            </a:r>
            <a:r>
              <a:rPr lang="en-US" sz="2000" dirty="0"/>
              <a:t> current version is 6.4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Talend</a:t>
            </a:r>
            <a:r>
              <a:rPr lang="en-US" sz="2000" dirty="0"/>
              <a:t> paying customers are more than 1,300 organizations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888" y="119198"/>
            <a:ext cx="1157152" cy="69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26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Gartner's </a:t>
            </a:r>
            <a:r>
              <a:rPr lang="en-US" dirty="0"/>
              <a:t>Magic </a:t>
            </a:r>
            <a:r>
              <a:rPr lang="en-US" dirty="0" smtClean="0"/>
              <a:t>Quadrant 2017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725" y="119198"/>
            <a:ext cx="1157152" cy="694291"/>
          </a:xfrm>
          <a:prstGeom prst="rect">
            <a:avLst/>
          </a:prstGeom>
        </p:spPr>
      </p:pic>
      <p:pic>
        <p:nvPicPr>
          <p:cNvPr id="1026" name="Picture 2" descr="2017 Gartner Magic Quadrant for Data Integration Tool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405" y="1085088"/>
            <a:ext cx="5101190" cy="532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93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cap="all" dirty="0"/>
              <a:t>STRENGTHS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5290" y="1304569"/>
            <a:ext cx="8273419" cy="36906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Comprehensive portfolio of data integration and related technology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Cost model and flexibility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Free version availability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Commitment to evolving trends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Strong community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Documentation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211" y="119198"/>
            <a:ext cx="1157152" cy="69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03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WEAKNESSES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2515" y="2045970"/>
            <a:ext cx="627607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Product stability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Performance issues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Difficulties for nontechnical users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No single approach for components design and UX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718" y="119198"/>
            <a:ext cx="1157152" cy="69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13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TALEND PORTFOLIO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1942" y="1736141"/>
            <a:ext cx="404821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Commercial Products: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 Fabric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Big Data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Real Time Big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 Preparation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Cloud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Application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Master Data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Metadata Manager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92101" y="1736141"/>
            <a:ext cx="462338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Free Products: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Data Preparation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Talend</a:t>
            </a:r>
            <a:r>
              <a:rPr lang="en-US" sz="2000" dirty="0"/>
              <a:t> Open Studio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Open Studio for Big Data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Open Studio for Data Integration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Open Studio for Data Quality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Open Studio for ESB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Open Studio for MDM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935" y="119198"/>
            <a:ext cx="1157152" cy="69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19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pam_PPT_Template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dirty="0" err="1">
            <a:solidFill>
              <a:srgbClr val="444444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E3C081-4081-47AD-A9A6-9F18F525DA1D}">
  <ds:schemaRefs>
    <ds:schemaRef ds:uri="http://schemas.microsoft.com/sharepoint/v3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32331</TotalTime>
  <Words>831</Words>
  <Application>Microsoft Office PowerPoint</Application>
  <PresentationFormat>On-screen Show (4:3)</PresentationFormat>
  <Paragraphs>197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ＭＳ Ｐゴシック</vt:lpstr>
      <vt:lpstr>Arial</vt:lpstr>
      <vt:lpstr>Arial Black</vt:lpstr>
      <vt:lpstr>Calibri</vt:lpstr>
      <vt:lpstr>Lucida Grande</vt:lpstr>
      <vt:lpstr>Trebuchet MS</vt:lpstr>
      <vt:lpstr>Epam_PPT_Template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orgmarketingbrandbaselineteam@epam.com</dc:creator>
  <cp:lastModifiedBy>Sergey Moukavoztchik</cp:lastModifiedBy>
  <cp:revision>1173</cp:revision>
  <cp:lastPrinted>2014-07-09T13:30:36Z</cp:lastPrinted>
  <dcterms:created xsi:type="dcterms:W3CDTF">2014-07-08T13:27:24Z</dcterms:created>
  <dcterms:modified xsi:type="dcterms:W3CDTF">2018-01-12T05:52:57Z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