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4"/>
    <p:sldMasterId id="2147483730" r:id="rId5"/>
  </p:sldMasterIdLst>
  <p:notesMasterIdLst>
    <p:notesMasterId r:id="rId16"/>
  </p:notesMasterIdLst>
  <p:handoutMasterIdLst>
    <p:handoutMasterId r:id="rId17"/>
  </p:handoutMasterIdLst>
  <p:sldIdLst>
    <p:sldId id="540" r:id="rId6"/>
    <p:sldId id="489" r:id="rId7"/>
    <p:sldId id="545" r:id="rId8"/>
    <p:sldId id="546" r:id="rId9"/>
    <p:sldId id="547" r:id="rId10"/>
    <p:sldId id="548" r:id="rId11"/>
    <p:sldId id="542" r:id="rId12"/>
    <p:sldId id="543" r:id="rId13"/>
    <p:sldId id="544" r:id="rId14"/>
    <p:sldId id="48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>
          <p15:clr>
            <a:srgbClr val="A4A3A4"/>
          </p15:clr>
        </p15:guide>
        <p15:guide id="2" orient="horz" pos="764">
          <p15:clr>
            <a:srgbClr val="A4A3A4"/>
          </p15:clr>
        </p15:guide>
        <p15:guide id="3" orient="horz" pos="3544">
          <p15:clr>
            <a:srgbClr val="A4A3A4"/>
          </p15:clr>
        </p15:guide>
        <p15:guide id="4" orient="horz" pos="2159">
          <p15:clr>
            <a:srgbClr val="A4A3A4"/>
          </p15:clr>
        </p15:guide>
        <p15:guide id="5" orient="horz" pos="1374">
          <p15:clr>
            <a:srgbClr val="A4A3A4"/>
          </p15:clr>
        </p15:guide>
        <p15:guide id="6" orient="horz" pos="3699">
          <p15:clr>
            <a:srgbClr val="A4A3A4"/>
          </p15:clr>
        </p15:guide>
        <p15:guide id="7" orient="horz" pos="1151">
          <p15:clr>
            <a:srgbClr val="A4A3A4"/>
          </p15:clr>
        </p15:guide>
        <p15:guide id="8" pos="2922">
          <p15:clr>
            <a:srgbClr val="A4A3A4"/>
          </p15:clr>
        </p15:guide>
        <p15:guide id="9" pos="391">
          <p15:clr>
            <a:srgbClr val="A4A3A4"/>
          </p15:clr>
        </p15:guide>
        <p15:guide id="10" pos="3158">
          <p15:clr>
            <a:srgbClr val="A4A3A4"/>
          </p15:clr>
        </p15:guide>
        <p15:guide id="11" pos="5474">
          <p15:clr>
            <a:srgbClr val="A4A3A4"/>
          </p15:clr>
        </p15:guide>
        <p15:guide id="12" pos="3987">
          <p15:clr>
            <a:srgbClr val="A4A3A4"/>
          </p15:clr>
        </p15:guide>
        <p15:guide id="13" pos="218">
          <p15:clr>
            <a:srgbClr val="A4A3A4"/>
          </p15:clr>
        </p15:guide>
        <p15:guide id="14" pos="257">
          <p15:clr>
            <a:srgbClr val="A4A3A4"/>
          </p15:clr>
        </p15:guide>
        <p15:guide id="15" pos="5107">
          <p15:clr>
            <a:srgbClr val="A4A3A4"/>
          </p15:clr>
        </p15:guide>
        <p15:guide id="16" pos="5166">
          <p15:clr>
            <a:srgbClr val="A4A3A4"/>
          </p15:clr>
        </p15:guide>
        <p15:guide id="17" pos="485">
          <p15:clr>
            <a:srgbClr val="A4A3A4"/>
          </p15:clr>
        </p15:guide>
        <p15:guide id="18" orient="horz" pos="1167">
          <p15:clr>
            <a:srgbClr val="A4A3A4"/>
          </p15:clr>
        </p15:guide>
        <p15:guide id="19" pos="2962">
          <p15:clr>
            <a:srgbClr val="A4A3A4"/>
          </p15:clr>
        </p15:guide>
        <p15:guide id="20" pos="258">
          <p15:clr>
            <a:srgbClr val="A4A3A4"/>
          </p15:clr>
        </p15:guide>
        <p15:guide id="21" pos="544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64547"/>
    <a:srgbClr val="666666"/>
    <a:srgbClr val="B22746"/>
    <a:srgbClr val="A3C644"/>
    <a:srgbClr val="E6E6E6"/>
    <a:srgbClr val="CCCCCC"/>
    <a:srgbClr val="999999"/>
    <a:srgbClr val="2FC2D9"/>
    <a:srgbClr val="1A9CB0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27" autoAdjust="0"/>
    <p:restoredTop sz="65233" autoAdjust="0"/>
  </p:normalViewPr>
  <p:slideViewPr>
    <p:cSldViewPr snapToGrid="0">
      <p:cViewPr varScale="1">
        <p:scale>
          <a:sx n="75" d="100"/>
          <a:sy n="75" d="100"/>
        </p:scale>
        <p:origin x="2256" y="66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  <p:guide orient="horz" pos="1167"/>
        <p:guide pos="2962"/>
        <p:guide pos="258"/>
        <p:guide pos="54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2018-05-10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2018-05-10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379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01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436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02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641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22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87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298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05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76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709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926332"/>
            <a:ext cx="778669" cy="557606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solidFill>
                <a:srgbClr val="2FC2D9"/>
              </a:solidFill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575866" y="3477648"/>
            <a:ext cx="41148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4633576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575866" y="1630376"/>
            <a:ext cx="411480" cy="41148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0" y="2786304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 userDrawn="1"/>
        </p:nvSpPr>
        <p:spPr>
          <a:xfrm>
            <a:off x="575866" y="5324921"/>
            <a:ext cx="41148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1117600" y="14224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3086100" y="12065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1117600" y="32385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20" name="Content Placeholder 11"/>
          <p:cNvSpPr>
            <a:spLocks noGrp="1"/>
          </p:cNvSpPr>
          <p:nvPr>
            <p:ph sz="quarter" idx="26" hasCustomPrompt="1"/>
          </p:nvPr>
        </p:nvSpPr>
        <p:spPr>
          <a:xfrm>
            <a:off x="3086100" y="30226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1117600" y="50800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22" name="Content Placeholder 11"/>
          <p:cNvSpPr>
            <a:spLocks noGrp="1"/>
          </p:cNvSpPr>
          <p:nvPr>
            <p:ph sz="quarter" idx="28" hasCustomPrompt="1"/>
          </p:nvPr>
        </p:nvSpPr>
        <p:spPr>
          <a:xfrm>
            <a:off x="3086100" y="48641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069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9144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808738" y="119512"/>
            <a:ext cx="6457956" cy="724866"/>
          </a:xfrm>
          <a:prstGeom prst="rect">
            <a:avLst/>
          </a:prstGeom>
        </p:spPr>
        <p:txBody>
          <a:bodyPr vert="horz" lIns="91440" tIns="0" rIns="91440" bIns="4572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client name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667934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9144000" y="943717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4777866" y="1761513"/>
            <a:ext cx="3931920" cy="365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038" indent="-173038">
              <a:lnSpc>
                <a:spcPts val="16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60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63536" y="1761513"/>
            <a:ext cx="3931920" cy="3657600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None/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adipiscing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400004" y="256310"/>
            <a:ext cx="1135543" cy="48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8250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584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Case Study Image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49742"/>
            <a:ext cx="9144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idx="4294967295" hasCustomPrompt="1"/>
          </p:nvPr>
        </p:nvSpPr>
        <p:spPr>
          <a:xfrm>
            <a:off x="272273" y="269597"/>
            <a:ext cx="5709427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CASE STUDY CLIENT NAME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28589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CASE STUDY IMAGERY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488844" y="0"/>
            <a:ext cx="265515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tl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780848" y="939062"/>
            <a:ext cx="2044896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SUBTITLE GOES HERE</a:t>
            </a:r>
            <a:endParaRPr lang="en-US" dirty="0"/>
          </a:p>
        </p:txBody>
      </p:sp>
      <p:sp>
        <p:nvSpPr>
          <p:cNvPr id="12" name="Content Placeholder 10"/>
          <p:cNvSpPr txBox="1">
            <a:spLocks/>
          </p:cNvSpPr>
          <p:nvPr/>
        </p:nvSpPr>
        <p:spPr>
          <a:xfrm>
            <a:off x="6683021" y="1422399"/>
            <a:ext cx="2286000" cy="435789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smtClean="0">
                <a:solidFill>
                  <a:srgbClr val="444444"/>
                </a:solidFill>
                <a:latin typeface="Trebuchet MS"/>
                <a:ea typeface="ＭＳ Ｐゴシック" pitchFamily="34" charset="-128"/>
                <a:cs typeface="Trebuchet MS"/>
              </a:rPr>
              <a:t>Lorem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dolor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minum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tetur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elit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endParaRPr lang="en-US" sz="14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odio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venenatis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egestas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Donec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vitae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molestie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endParaRPr lang="en-US" sz="14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Aenean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id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accumsan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iaculis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urna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facilisis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velit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.</a:t>
            </a:r>
            <a:endParaRPr lang="en-US" sz="1400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6671724" y="757317"/>
            <a:ext cx="2283749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 userDrawn="1">
            <p:ph type="title" idx="4294967295" hasCustomPrompt="1"/>
          </p:nvPr>
        </p:nvSpPr>
        <p:spPr>
          <a:xfrm>
            <a:off x="272273" y="269597"/>
            <a:ext cx="5709427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CASE STUDY CLIENT NAME</a:t>
            </a:r>
            <a:endParaRPr lang="en-US" sz="1800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683021" y="200557"/>
            <a:ext cx="1135543" cy="4551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958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349742"/>
            <a:ext cx="9144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Image</a:t>
            </a:r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3" y="3328611"/>
            <a:ext cx="6488113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72405" y="5136641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872405" y="447964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872405" y="3831947"/>
            <a:ext cx="528575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Type Line 1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686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6" descr="Pattern_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3" y="3328611"/>
            <a:ext cx="6488113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72405" y="5136641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872405" y="447964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872405" y="3831947"/>
            <a:ext cx="528575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Type Line 1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818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ackgrou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1" y="3197413"/>
            <a:ext cx="7574494" cy="2921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8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1642264" y="0"/>
            <a:ext cx="12428528" cy="72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48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31930536"/>
              </p:ext>
            </p:extLst>
          </p:nvPr>
        </p:nvGraphicFramePr>
        <p:xfrm>
          <a:off x="-1" y="935107"/>
          <a:ext cx="9144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3538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03395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buNone/>
              <a:defRPr baseline="0"/>
            </a:lvl1pPr>
          </a:lstStyle>
          <a:p>
            <a:endParaRPr lang="en-US" dirty="0" smtClean="0"/>
          </a:p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31825" y="4453468"/>
            <a:ext cx="6488113" cy="3749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31825" y="5459483"/>
            <a:ext cx="3649662" cy="373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0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6616" y="1435607"/>
            <a:ext cx="84307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2762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1825" y="5455612"/>
            <a:ext cx="6400800" cy="381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MONTH </a:t>
            </a:r>
            <a:r>
              <a:rPr lang="en-US" dirty="0" err="1" smtClean="0"/>
              <a:t>DAte</a:t>
            </a:r>
            <a:r>
              <a:rPr lang="en-US" dirty="0" smtClean="0"/>
              <a:t>, YEAR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31825" y="4466209"/>
            <a:ext cx="3382957" cy="360099"/>
          </a:xfrm>
          <a:prstGeom prst="rect">
            <a:avLst/>
          </a:prstGeom>
          <a:solidFill>
            <a:schemeClr val="accent2"/>
          </a:solidFill>
        </p:spPr>
        <p:txBody>
          <a:bodyPr wrap="none" tIns="36576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tx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687412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buNone/>
              <a:defRPr baseline="0"/>
            </a:lvl1pPr>
          </a:lstStyle>
          <a:p>
            <a:endParaRPr lang="en-US" dirty="0" smtClean="0"/>
          </a:p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31825" y="4453468"/>
            <a:ext cx="6488113" cy="3749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31825" y="5459483"/>
            <a:ext cx="3649662" cy="373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0829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845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2473" y="1439863"/>
            <a:ext cx="8430768" cy="4572000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600" baseline="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3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2"/>
            <a:ext cx="84307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14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4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029200" y="910939"/>
            <a:ext cx="4114800" cy="5577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2"/>
            <a:ext cx="43434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31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776415"/>
            <a:ext cx="8329612" cy="41964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6" marR="0" indent="-173736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06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V="1">
            <a:off x="3048000" y="923636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V="1">
            <a:off x="6096000" y="923636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3712442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56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847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442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571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61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156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5133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728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7419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7014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2857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5143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7429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 flipV="1">
            <a:off x="2286000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4571999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flipV="1">
            <a:off x="6857999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2514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4800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086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906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939800"/>
            <a:ext cx="9144000" cy="371168"/>
          </a:xfrm>
          <a:prstGeom prst="rect">
            <a:avLst/>
          </a:prstGeom>
          <a:solidFill>
            <a:srgbClr val="2FC2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 userDrawn="1"/>
        </p:nvSpPr>
        <p:spPr>
          <a:xfrm>
            <a:off x="910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3196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7768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4" name="Oval 23"/>
          <p:cNvSpPr/>
          <p:nvPr userDrawn="1"/>
        </p:nvSpPr>
        <p:spPr>
          <a:xfrm>
            <a:off x="5482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2286000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4571999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6857999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2514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4800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086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228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2514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4800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7086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</p:spTree>
    <p:extLst>
      <p:ext uri="{BB962C8B-B14F-4D97-AF65-F5344CB8AC3E}">
        <p14:creationId xmlns:p14="http://schemas.microsoft.com/office/powerpoint/2010/main" val="179748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500707"/>
            <a:ext cx="9144000" cy="36576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81115" y="6560477"/>
            <a:ext cx="1493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2C0EDAD-27A0-9447-9004-E733B36B95C3}" type="slidenum">
              <a:rPr lang="en-US" sz="10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38" name="TextBox 37"/>
          <p:cNvSpPr txBox="1"/>
          <p:nvPr userDrawn="1"/>
        </p:nvSpPr>
        <p:spPr>
          <a:xfrm>
            <a:off x="1172210" y="6564320"/>
            <a:ext cx="2316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kern="0" spc="20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800" b="0" i="0" kern="0" spc="2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104900" y="6601291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ogo_footer.png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30" y="661568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2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705" r:id="rId2"/>
    <p:sldLayoutId id="2147483702" r:id="rId3"/>
    <p:sldLayoutId id="2147483711" r:id="rId4"/>
    <p:sldLayoutId id="2147483728" r:id="rId5"/>
    <p:sldLayoutId id="2147483712" r:id="rId6"/>
    <p:sldLayoutId id="2147483734" r:id="rId7"/>
    <p:sldLayoutId id="2147483736" r:id="rId8"/>
    <p:sldLayoutId id="2147483735" r:id="rId9"/>
    <p:sldLayoutId id="2147483737" r:id="rId10"/>
    <p:sldLayoutId id="2147483713" r:id="rId11"/>
    <p:sldLayoutId id="2147483727" r:id="rId12"/>
    <p:sldLayoutId id="2147483741" r:id="rId13"/>
    <p:sldLayoutId id="2147483698" r:id="rId14"/>
    <p:sldLayoutId id="2147483733" r:id="rId15"/>
    <p:sldLayoutId id="2147483706" r:id="rId16"/>
    <p:sldLayoutId id="2147483738" r:id="rId17"/>
    <p:sldLayoutId id="2147483739" r:id="rId18"/>
    <p:sldLayoutId id="2147483742" r:id="rId19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600" kern="1200" cap="all" baseline="0">
          <a:solidFill>
            <a:schemeClr val="tx1"/>
          </a:solidFill>
          <a:latin typeface="Arial Black"/>
          <a:ea typeface="+mj-ea"/>
          <a:cs typeface="Arial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000" kern="1200">
          <a:solidFill>
            <a:schemeClr val="tx1"/>
          </a:solidFill>
          <a:latin typeface="Trebuchet MS"/>
          <a:ea typeface="+mn-ea"/>
          <a:cs typeface="Trebuchet M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Trebuchet MS"/>
          <a:ea typeface="+mn-ea"/>
          <a:cs typeface="Trebuchet M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Trebuchet MS"/>
          <a:ea typeface="+mn-ea"/>
          <a:cs typeface="Trebuchet M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300" kern="1200">
          <a:solidFill>
            <a:schemeClr val="tx1"/>
          </a:solidFill>
          <a:latin typeface="Trebuchet MS"/>
          <a:ea typeface="+mn-ea"/>
          <a:cs typeface="Trebuchet M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100" kern="1200">
          <a:solidFill>
            <a:schemeClr val="tx1"/>
          </a:solidFill>
          <a:latin typeface="Trebuchet MS"/>
          <a:ea typeface="+mn-ea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541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40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59"/>
          <a:stretch/>
        </p:blipFill>
        <p:spPr>
          <a:xfrm flipH="1">
            <a:off x="0" y="-1"/>
            <a:ext cx="9144000" cy="6858002"/>
          </a:xfrm>
        </p:spPr>
      </p:pic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631824" y="2075578"/>
            <a:ext cx="7826375" cy="546368"/>
          </a:xfrm>
        </p:spPr>
        <p:txBody>
          <a:bodyPr/>
          <a:lstStyle/>
          <a:p>
            <a:r>
              <a:rPr lang="en-US" sz="3600" dirty="0" err="1" smtClean="0"/>
              <a:t>Talend</a:t>
            </a:r>
            <a:r>
              <a:rPr lang="en-US" sz="3600" dirty="0" smtClean="0"/>
              <a:t> </a:t>
            </a:r>
            <a:r>
              <a:rPr lang="en-US" sz="3600" dirty="0"/>
              <a:t>Data </a:t>
            </a:r>
            <a:r>
              <a:rPr lang="en-US" sz="3600" dirty="0" smtClean="0"/>
              <a:t>Integration</a:t>
            </a:r>
            <a:endParaRPr lang="en-US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27880" y="6225965"/>
            <a:ext cx="3649662" cy="373063"/>
          </a:xfrm>
        </p:spPr>
        <p:txBody>
          <a:bodyPr/>
          <a:lstStyle/>
          <a:p>
            <a:r>
              <a:rPr lang="en-US" dirty="0" smtClean="0"/>
              <a:t>January, 2018</a:t>
            </a:r>
            <a:endParaRPr lang="en-US" dirty="0"/>
          </a:p>
        </p:txBody>
      </p:sp>
      <p:pic>
        <p:nvPicPr>
          <p:cNvPr id="8" name="Picture Placeholder 7" descr="logo_cover_5.png"/>
          <p:cNvPicPr>
            <a:picLocks noGrp="1" noChangeAspect="1"/>
          </p:cNvPicPr>
          <p:nvPr>
            <p:ph type="pic" sz="quarter" idx="18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8" b="3538"/>
          <a:stretch>
            <a:fillRect/>
          </a:stretch>
        </p:blipFill>
        <p:spPr/>
      </p:pic>
      <p:sp>
        <p:nvSpPr>
          <p:cNvPr id="10" name="Text Placeholder 4"/>
          <p:cNvSpPr txBox="1">
            <a:spLocks/>
          </p:cNvSpPr>
          <p:nvPr/>
        </p:nvSpPr>
        <p:spPr>
          <a:xfrm>
            <a:off x="631825" y="2891375"/>
            <a:ext cx="7624669" cy="14773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800" kern="1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Creating master Jobs</a:t>
            </a:r>
            <a:r>
              <a:rPr lang="en-US" sz="2400" dirty="0"/>
              <a:t> </a:t>
            </a:r>
            <a:endParaRPr lang="en-US" sz="2400" dirty="0" smtClean="0"/>
          </a:p>
          <a:p>
            <a:r>
              <a:rPr lang="en-US" b="1" dirty="0"/>
              <a:t>Orchestration components</a:t>
            </a:r>
            <a:r>
              <a:rPr lang="en-US" sz="2400" dirty="0"/>
              <a:t> </a:t>
            </a:r>
            <a:endParaRPr lang="en-US" sz="2400" dirty="0" smtClean="0"/>
          </a:p>
          <a:p>
            <a:r>
              <a:rPr lang="en-US" b="1" dirty="0"/>
              <a:t>Error handling</a:t>
            </a:r>
            <a:r>
              <a:rPr lang="en-US" sz="2400" dirty="0"/>
              <a:t> </a:t>
            </a:r>
            <a:endParaRPr lang="en-US" sz="2400" dirty="0" smtClean="0"/>
          </a:p>
          <a:p>
            <a:r>
              <a:rPr lang="en-US" b="1" dirty="0"/>
              <a:t>Using context </a:t>
            </a:r>
            <a:r>
              <a:rPr lang="en-US" b="1" dirty="0" smtClean="0"/>
              <a:t>variables</a:t>
            </a:r>
            <a:endParaRPr lang="en-US" sz="2400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627880" y="5813103"/>
            <a:ext cx="6488113" cy="307777"/>
          </a:xfrm>
        </p:spPr>
        <p:txBody>
          <a:bodyPr/>
          <a:lstStyle/>
          <a:p>
            <a:r>
              <a:rPr lang="en-US" sz="1400" dirty="0" smtClean="0"/>
              <a:t>AUTHOR: </a:t>
            </a:r>
            <a:r>
              <a:rPr lang="ru-RU" sz="1400" dirty="0" smtClean="0"/>
              <a:t> </a:t>
            </a:r>
            <a:r>
              <a:rPr lang="en-US" sz="1400" dirty="0" smtClean="0"/>
              <a:t>SERGEY MOUKAVOZTCHIK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163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59"/>
          <a:stretch/>
        </p:blipFill>
        <p:spPr>
          <a:xfrm flipH="1">
            <a:off x="0" y="-2"/>
            <a:ext cx="9144000" cy="6858002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627880" y="5656329"/>
            <a:ext cx="6488113" cy="646331"/>
          </a:xfrm>
        </p:spPr>
        <p:txBody>
          <a:bodyPr/>
          <a:lstStyle/>
          <a:p>
            <a:r>
              <a:rPr lang="en-US" dirty="0" smtClean="0"/>
              <a:t>AUTHOR: Sergey Moukavoztchik</a:t>
            </a:r>
          </a:p>
          <a:p>
            <a:r>
              <a:rPr lang="en-US" dirty="0" smtClean="0"/>
              <a:t>Lead Software Engineer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27880" y="6232216"/>
            <a:ext cx="3649662" cy="373063"/>
          </a:xfrm>
        </p:spPr>
        <p:txBody>
          <a:bodyPr/>
          <a:lstStyle/>
          <a:p>
            <a:r>
              <a:rPr lang="en-US" dirty="0" smtClean="0"/>
              <a:t>January, 2018</a:t>
            </a:r>
            <a:endParaRPr lang="en-US" dirty="0"/>
          </a:p>
        </p:txBody>
      </p:sp>
      <p:pic>
        <p:nvPicPr>
          <p:cNvPr id="8" name="Picture Placeholder 7" descr="logo_cover_5.png"/>
          <p:cNvPicPr>
            <a:picLocks noGrp="1" noChangeAspect="1"/>
          </p:cNvPicPr>
          <p:nvPr>
            <p:ph type="pic" sz="quarter" idx="18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8" b="3538"/>
          <a:stretch>
            <a:fillRect/>
          </a:stretch>
        </p:blipFill>
        <p:spPr/>
      </p:pic>
      <p:sp>
        <p:nvSpPr>
          <p:cNvPr id="10" name="Text Placeholder 1"/>
          <p:cNvSpPr txBox="1">
            <a:spLocks/>
          </p:cNvSpPr>
          <p:nvPr/>
        </p:nvSpPr>
        <p:spPr>
          <a:xfrm>
            <a:off x="627880" y="2234863"/>
            <a:ext cx="7867235" cy="108927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ts val="0"/>
              </a:spcBef>
              <a:buClr>
                <a:schemeClr val="accent2"/>
              </a:buClr>
              <a:buFont typeface="Arial"/>
              <a:buNone/>
              <a:defRPr sz="4100" kern="1200" spc="-20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60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60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60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60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smtClean="0"/>
              <a:t>Thanks for your attention!</a:t>
            </a:r>
          </a:p>
          <a:p>
            <a:pPr algn="ctr"/>
            <a:r>
              <a:rPr lang="en-US" sz="4000" dirty="0" smtClean="0"/>
              <a:t>Any questions?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0727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616" y="932687"/>
            <a:ext cx="8430768" cy="5562241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Using context variables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2200" dirty="0"/>
              <a:t>Creating and using execution </a:t>
            </a:r>
            <a:r>
              <a:rPr lang="en-US" sz="2200" dirty="0" smtClean="0"/>
              <a:t>contexts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2200" dirty="0" smtClean="0"/>
              <a:t>Understanding </a:t>
            </a:r>
            <a:r>
              <a:rPr lang="en-US" sz="2200" dirty="0"/>
              <a:t>and using context variables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2200" dirty="0"/>
              <a:t>Using repository context variables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2200" dirty="0" smtClean="0"/>
              <a:t>Managing contexts</a:t>
            </a:r>
            <a:endParaRPr lang="en-US" sz="22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 smtClean="0"/>
              <a:t>Creating </a:t>
            </a:r>
            <a:r>
              <a:rPr lang="en-US" sz="2200" b="1" dirty="0"/>
              <a:t>master Jobs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2200" dirty="0"/>
              <a:t>Controlling Job execution using a master Job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2200" dirty="0"/>
              <a:t>Passing parameters to the sub job and handling job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Orchestration components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2200" dirty="0" smtClean="0"/>
              <a:t>Iterating</a:t>
            </a:r>
            <a:endParaRPr lang="en-US" sz="2200" dirty="0"/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2200" dirty="0" err="1"/>
              <a:t>tIterateToFlow</a:t>
            </a:r>
            <a:r>
              <a:rPr lang="en-US" sz="2200" dirty="0"/>
              <a:t> / </a:t>
            </a:r>
            <a:r>
              <a:rPr lang="en-US" sz="2200" dirty="0" err="1"/>
              <a:t>tFlowToIterate</a:t>
            </a:r>
            <a:endParaRPr lang="en-US" sz="2200" dirty="0"/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2200" dirty="0" err="1"/>
              <a:t>tUnite</a:t>
            </a:r>
            <a:r>
              <a:rPr lang="en-US" sz="2200" dirty="0"/>
              <a:t>/</a:t>
            </a:r>
            <a:r>
              <a:rPr lang="en-US" sz="2200" dirty="0" err="1"/>
              <a:t>tReplicate</a:t>
            </a:r>
            <a:endParaRPr lang="en-US" sz="2200" dirty="0"/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2200" dirty="0"/>
              <a:t>Pre and Post Job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Error handling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2200" dirty="0"/>
              <a:t>Detecting and handling basic errors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2200" dirty="0"/>
              <a:t>Raising a warnings and errors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2200" dirty="0" smtClean="0"/>
              <a:t>Logging</a:t>
            </a:r>
            <a:endParaRPr lang="en-US" sz="2200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43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354" y="1086928"/>
            <a:ext cx="7781027" cy="5106838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Creating and using execution </a:t>
            </a:r>
            <a:r>
              <a:rPr lang="en-US" sz="2200" dirty="0" smtClean="0"/>
              <a:t>contexts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Understanding </a:t>
            </a:r>
            <a:r>
              <a:rPr lang="en-US" sz="2200" dirty="0"/>
              <a:t>and using context </a:t>
            </a:r>
            <a:r>
              <a:rPr lang="en-US" sz="2200" dirty="0" smtClean="0"/>
              <a:t>variables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Using </a:t>
            </a:r>
            <a:r>
              <a:rPr lang="en-US" sz="2200" dirty="0"/>
              <a:t>repository context </a:t>
            </a:r>
            <a:r>
              <a:rPr lang="en-US" sz="2200" dirty="0" smtClean="0"/>
              <a:t>variables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Managing contexts</a:t>
            </a:r>
            <a:endParaRPr lang="en-US" sz="2200" b="1" dirty="0"/>
          </a:p>
          <a:p>
            <a:pPr algn="r">
              <a:lnSpc>
                <a:spcPct val="150000"/>
              </a:lnSpc>
            </a:pPr>
            <a:r>
              <a:rPr lang="en-US" sz="2000" dirty="0">
                <a:solidFill>
                  <a:srgbClr val="444444"/>
                </a:solidFill>
              </a:rPr>
              <a:t>(see p. 65 -</a:t>
            </a:r>
            <a:r>
              <a:rPr lang="en-US" sz="2000" dirty="0" smtClean="0">
                <a:solidFill>
                  <a:srgbClr val="444444"/>
                </a:solidFill>
              </a:rPr>
              <a:t>80 of UG)</a:t>
            </a:r>
            <a:endParaRPr lang="en-US" sz="2000" dirty="0">
              <a:solidFill>
                <a:srgbClr val="444444"/>
              </a:solidFill>
            </a:endParaRPr>
          </a:p>
          <a:p>
            <a:pPr>
              <a:lnSpc>
                <a:spcPct val="150000"/>
              </a:lnSpc>
            </a:pPr>
            <a:endParaRPr lang="en-US" sz="2200" b="1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CONTEXTS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18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DB CONTEXTS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74" y="1523262"/>
            <a:ext cx="3766367" cy="35009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1015" y="1135464"/>
            <a:ext cx="3850734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444444"/>
                </a:solidFill>
                <a:latin typeface="Trebuchet MS"/>
                <a:cs typeface="Trebuchet MS"/>
              </a:rPr>
              <a:t>Create new DB connection in repository</a:t>
            </a:r>
            <a:endParaRPr lang="en-US" sz="1600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1515" y="1523262"/>
            <a:ext cx="4434699" cy="294825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71516" y="1136368"/>
            <a:ext cx="2542684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444444"/>
                </a:solidFill>
                <a:latin typeface="Trebuchet MS"/>
                <a:cs typeface="Trebuchet MS"/>
              </a:rPr>
              <a:t>Press “Export as context”</a:t>
            </a:r>
            <a:endParaRPr lang="en-US" sz="1600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14016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DB CONTEXTS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7348" y="1136368"/>
            <a:ext cx="2698175" cy="3610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444444"/>
                </a:solidFill>
                <a:latin typeface="Trebuchet MS"/>
                <a:cs typeface="Trebuchet MS"/>
              </a:rPr>
              <a:t>Enter name of new context</a:t>
            </a:r>
            <a:endParaRPr lang="en-US" sz="1600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71516" y="1136368"/>
            <a:ext cx="3552447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444444"/>
                </a:solidFill>
                <a:latin typeface="Trebuchet MS"/>
                <a:cs typeface="Trebuchet MS"/>
              </a:rPr>
              <a:t>Validate the </a:t>
            </a:r>
            <a:r>
              <a:rPr lang="en-US" sz="16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params</a:t>
            </a:r>
            <a:r>
              <a:rPr lang="en-US" sz="1600" dirty="0" smtClean="0">
                <a:solidFill>
                  <a:srgbClr val="444444"/>
                </a:solidFill>
                <a:latin typeface="Trebuchet MS"/>
                <a:cs typeface="Trebuchet MS"/>
              </a:rPr>
              <a:t> and press Finish</a:t>
            </a:r>
            <a:endParaRPr lang="en-US" sz="1600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348" y="1523261"/>
            <a:ext cx="4098763" cy="33269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497429"/>
            <a:ext cx="4169322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91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DB CONTEXTS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78470" y="1089055"/>
            <a:ext cx="6587060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 smtClean="0">
                <a:solidFill>
                  <a:srgbClr val="444444"/>
                </a:solidFill>
                <a:latin typeface="Trebuchet MS"/>
                <a:cs typeface="Trebuchet MS"/>
              </a:rPr>
              <a:t>Now DB connection </a:t>
            </a:r>
            <a:r>
              <a:rPr lang="en-US" sz="16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params</a:t>
            </a:r>
            <a:r>
              <a:rPr lang="en-US" sz="1600" dirty="0" smtClean="0">
                <a:solidFill>
                  <a:srgbClr val="444444"/>
                </a:solidFill>
                <a:latin typeface="Trebuchet MS"/>
                <a:cs typeface="Trebuchet MS"/>
              </a:rPr>
              <a:t> will be substituted with context variables</a:t>
            </a:r>
            <a:endParaRPr lang="en-US" sz="1600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476" y="1627579"/>
            <a:ext cx="3959048" cy="424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66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616" y="932687"/>
            <a:ext cx="8430768" cy="5562241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err="1" smtClean="0"/>
              <a:t>tRunJob</a:t>
            </a:r>
            <a:r>
              <a:rPr lang="en-US" sz="2200" dirty="0" smtClean="0"/>
              <a:t> component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Creating </a:t>
            </a:r>
            <a:r>
              <a:rPr lang="en-US" sz="2200" dirty="0"/>
              <a:t>master </a:t>
            </a:r>
            <a:r>
              <a:rPr lang="en-US" sz="2200" dirty="0" smtClean="0"/>
              <a:t>Jobs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Controlling </a:t>
            </a:r>
            <a:r>
              <a:rPr lang="en-US" sz="2200" dirty="0"/>
              <a:t>Job execution using a master </a:t>
            </a:r>
            <a:r>
              <a:rPr lang="en-US" sz="2200" dirty="0" smtClean="0"/>
              <a:t>Job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Passing </a:t>
            </a:r>
            <a:r>
              <a:rPr lang="en-US" sz="2200" dirty="0"/>
              <a:t>parameters to the sub job and handling job </a:t>
            </a:r>
            <a:r>
              <a:rPr lang="en-US" sz="2200" dirty="0" smtClean="0"/>
              <a:t>output</a:t>
            </a:r>
            <a:endParaRPr lang="en-US" sz="2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MASTER JOBS &amp; SUBJOBS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44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616" y="932687"/>
            <a:ext cx="5726982" cy="556224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Iterating: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2200" dirty="0" err="1" smtClean="0"/>
              <a:t>tForEach</a:t>
            </a:r>
            <a:endParaRPr lang="en-US" sz="2200" dirty="0" smtClean="0"/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2200" dirty="0" err="1" smtClean="0"/>
              <a:t>tLoop</a:t>
            </a:r>
            <a:endParaRPr lang="en-US" sz="2200" dirty="0" smtClean="0"/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2200" dirty="0" err="1" smtClean="0"/>
              <a:t>tInfiniteLoop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 smtClean="0"/>
              <a:t>tIterateToFlow</a:t>
            </a:r>
            <a:r>
              <a:rPr lang="en-US" sz="2200" dirty="0" smtClean="0"/>
              <a:t> </a:t>
            </a:r>
            <a:r>
              <a:rPr lang="en-US" sz="2200" dirty="0"/>
              <a:t>/ </a:t>
            </a:r>
            <a:r>
              <a:rPr lang="en-US" sz="2200" dirty="0" err="1" smtClean="0"/>
              <a:t>tFlowToIterate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err="1" smtClean="0"/>
              <a:t>tUnite</a:t>
            </a:r>
            <a:r>
              <a:rPr lang="en-US" sz="2200" dirty="0" smtClean="0"/>
              <a:t>/</a:t>
            </a:r>
            <a:r>
              <a:rPr lang="en-US" sz="2200" dirty="0" err="1" smtClean="0"/>
              <a:t>tReplicate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Pre </a:t>
            </a:r>
            <a:r>
              <a:rPr lang="en-US" sz="2200" dirty="0"/>
              <a:t>and Post </a:t>
            </a:r>
            <a:r>
              <a:rPr lang="en-US" sz="2200" dirty="0" smtClean="0"/>
              <a:t>Job</a:t>
            </a:r>
            <a:endParaRPr lang="en-US" sz="2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ORCHESTRATION COMPONENTS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598" y="1099687"/>
            <a:ext cx="2703785" cy="52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8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616" y="932687"/>
            <a:ext cx="5129784" cy="5562241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Detecting </a:t>
            </a:r>
            <a:r>
              <a:rPr lang="en-US" sz="2200" dirty="0"/>
              <a:t>and handling basic </a:t>
            </a:r>
            <a:r>
              <a:rPr lang="en-US" sz="2200" dirty="0" smtClean="0"/>
              <a:t>errors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Raising </a:t>
            </a:r>
            <a:r>
              <a:rPr lang="en-US" sz="2200" dirty="0"/>
              <a:t>a warnings and </a:t>
            </a:r>
            <a:r>
              <a:rPr lang="en-US" sz="2200" dirty="0" smtClean="0"/>
              <a:t>errors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Logging</a:t>
            </a:r>
            <a:endParaRPr lang="en-US" sz="2200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069675"/>
            <a:ext cx="3502118" cy="498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59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pam_PPT_Template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dirty="0" err="1">
            <a:solidFill>
              <a:srgbClr val="444444"/>
            </a:solidFill>
            <a:latin typeface="Trebuchet MS"/>
            <a:cs typeface="Trebuchet M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EPAM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FFFFFF"/>
      </a:hlink>
      <a:folHlink>
        <a:srgbClr val="FFFFF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5E3C081-4081-47AD-A9A6-9F18F525DA1D}">
  <ds:schemaRefs>
    <ds:schemaRef ds:uri="http://schemas.microsoft.com/sharepoint/v3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26986</TotalTime>
  <Words>232</Words>
  <Application>Microsoft Office PowerPoint</Application>
  <PresentationFormat>On-screen Show (4:3)</PresentationFormat>
  <Paragraphs>71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ＭＳ Ｐゴシック</vt:lpstr>
      <vt:lpstr>Arial</vt:lpstr>
      <vt:lpstr>Arial Black</vt:lpstr>
      <vt:lpstr>Calibri</vt:lpstr>
      <vt:lpstr>Lucida Grande</vt:lpstr>
      <vt:lpstr>Trebuchet MS</vt:lpstr>
      <vt:lpstr>Epam_PPT_Template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orgmarketingbrandbaselineteam@epam.com</dc:creator>
  <cp:lastModifiedBy>Sergey Moukavoztchik</cp:lastModifiedBy>
  <cp:revision>1158</cp:revision>
  <cp:lastPrinted>2014-07-09T13:30:36Z</cp:lastPrinted>
  <dcterms:created xsi:type="dcterms:W3CDTF">2014-07-08T13:27:24Z</dcterms:created>
  <dcterms:modified xsi:type="dcterms:W3CDTF">2018-05-10T05:35:40Z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