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A10F2C-64E7-494C-9CAD-CDDC27A1DB2F}">
  <a:tblStyle styleId="{D5A10F2C-64E7-494C-9CAD-CDDC27A1DB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d36140095_0_3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d36140095_0_3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d36140095_0_3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d36140095_0_3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d36140095_0_3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d36140095_0_3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d36140095_0_3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d36140095_0_3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d36140095_0_1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d36140095_0_1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d36140095_0_3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d36140095_0_3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d36140095_0_3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d36140095_0_3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d36140095_0_3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d36140095_0_3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d36140095_0_3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d36140095_0_3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d36140095_0_3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d36140095_0_3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d36140095_0_3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d36140095_0_3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d36140095_0_3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d36140095_0_3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c/house-prices-advanced-regression-techniques/overview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7500"/>
              <a:t>Проект</a:t>
            </a:r>
            <a:endParaRPr sz="7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/>
              <a:t>Определение цен на жилые дома</a:t>
            </a:r>
            <a:endParaRPr sz="35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3663675"/>
            <a:ext cx="609600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116950"/>
            <a:ext cx="8520600" cy="8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100"/>
              <a:t>2.2. Подбор гиперпараметров с помощью GridSearchCV; обучение на оптимальных гиперпараметрах</a:t>
            </a:r>
            <a:endParaRPr sz="4000"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00" y="1581450"/>
            <a:ext cx="8839199" cy="351491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543350" y="1031050"/>
            <a:ext cx="25767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409800" y="1015350"/>
            <a:ext cx="831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Elasticnet: </a:t>
            </a:r>
            <a:r>
              <a:rPr lang="ru"/>
              <a:t>({'alpha': 9.495, 'l1_ratio': 0.9583},  0.80)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116950"/>
            <a:ext cx="8520600" cy="8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100"/>
              <a:t>2.2. Подбор гиперпараметров с помощью GridSearchCV; обучение на оптимальных гиперпараметрах</a:t>
            </a:r>
            <a:endParaRPr sz="4000"/>
          </a:p>
        </p:txBody>
      </p:sp>
      <p:sp>
        <p:nvSpPr>
          <p:cNvPr id="124" name="Google Shape;124;p23"/>
          <p:cNvSpPr txBox="1"/>
          <p:nvPr/>
        </p:nvSpPr>
        <p:spPr>
          <a:xfrm>
            <a:off x="543350" y="1031050"/>
            <a:ext cx="257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/>
        </p:nvSpPr>
        <p:spPr>
          <a:xfrm>
            <a:off x="409800" y="1015350"/>
            <a:ext cx="83112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E"/>
                </a:highlight>
              </a:rPr>
              <a:t>RandomForestRegressor</a:t>
            </a:r>
            <a:r>
              <a:rPr lang="ru" sz="1000"/>
              <a:t>: </a:t>
            </a:r>
            <a:r>
              <a:rPr lang="ru" sz="1000"/>
              <a:t>({'max_depth': 12,  'max_features': 'auto', 'min_samples_leaf': 2,  'min_samples_split': 6,  'n_estimators': 20}, 0.842)</a:t>
            </a:r>
            <a:endParaRPr sz="10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823" y="1462750"/>
            <a:ext cx="6313726" cy="3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116950"/>
            <a:ext cx="8520600" cy="8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100"/>
              <a:t>2.2. Подбор гиперпараметров с помощью GridSearchCV; обучение на оптимальных гиперпараметрах</a:t>
            </a:r>
            <a:endParaRPr sz="4000"/>
          </a:p>
        </p:txBody>
      </p:sp>
      <p:sp>
        <p:nvSpPr>
          <p:cNvPr id="132" name="Google Shape;132;p24"/>
          <p:cNvSpPr txBox="1"/>
          <p:nvPr/>
        </p:nvSpPr>
        <p:spPr>
          <a:xfrm>
            <a:off x="543350" y="1031050"/>
            <a:ext cx="257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388" y="1585913"/>
            <a:ext cx="675322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Вывод: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8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/>
              <a:t>Градиентный бустинг</a:t>
            </a:r>
            <a:r>
              <a:rPr lang="ru"/>
              <a:t>, несмотря на переобучение, продемонстрировал наилучший результат на кросс-валидации и тестовой выборке.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2163525"/>
            <a:ext cx="8520600" cy="28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000000"/>
                </a:solidFill>
              </a:rPr>
              <a:t>Область применения модели:</a:t>
            </a:r>
            <a:endParaRPr sz="2100">
              <a:solidFill>
                <a:srgbClr val="000000"/>
              </a:solidFill>
            </a:endParaRPr>
          </a:p>
          <a:p>
            <a:pPr indent="-30956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ru" sz="1500"/>
              <a:t>риэлторские компании;</a:t>
            </a:r>
            <a:endParaRPr b="1" sz="1500"/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ru" sz="1500"/>
              <a:t>онлайн-сервисы для экспресс-оценки стоимости жилья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88">
                <a:solidFill>
                  <a:srgbClr val="000000"/>
                </a:solidFill>
              </a:rPr>
              <a:t>Потенциальная польза модели:</a:t>
            </a:r>
            <a:r>
              <a:rPr b="1" lang="ru" sz="1500"/>
              <a:t> </a:t>
            </a:r>
            <a:endParaRPr b="1" sz="1500"/>
          </a:p>
          <a:p>
            <a:pPr indent="-30956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ru" sz="1500"/>
              <a:t>экономия времени при определении справедливой стоимости продажи;</a:t>
            </a:r>
            <a:endParaRPr b="1" sz="1500"/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ru" sz="1500"/>
              <a:t>минимизация рисков недооценки и переоценки стоимости, что позволит за более короткое время найти покупателя и при этом не занизив цены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Цель проекта:</a:t>
            </a:r>
            <a:endParaRPr sz="30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10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/>
              <a:t>Отработать применение некоторых классических методов машинного обучения на примере определения </a:t>
            </a:r>
            <a:r>
              <a:rPr lang="ru" sz="2400"/>
              <a:t>цены продажи жилых домов в зависимости от ряда количественных и качественных характеристик.</a:t>
            </a:r>
            <a:endParaRPr sz="2400"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46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/>
              <a:t>Краткое описание</a:t>
            </a:r>
            <a:r>
              <a:rPr lang="ru" sz="2700"/>
              <a:t> датасета:</a:t>
            </a:r>
            <a:endParaRPr sz="2700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3123275"/>
            <a:ext cx="8520600" cy="20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Датасет взят с одного из соревнований на Kaggle: </a:t>
            </a:r>
            <a:r>
              <a:rPr lang="ru" sz="1500" u="sng">
                <a:solidFill>
                  <a:schemeClr val="hlink"/>
                </a:solidFill>
                <a:hlinkClick r:id="rId3"/>
              </a:rPr>
              <a:t>https://www.kaggle.com/c/house-prices-advanced-regression-techniques/overview</a:t>
            </a:r>
            <a:endParaRPr sz="15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содержит в себе 1460 наблюдений;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78 признаков (характеристики фасада, кровли, прилегающей терртитории, год постройки, год, месяц продажи, тип продажи и многое др.)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16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 задачи машинного обучения: </a:t>
            </a:r>
            <a:r>
              <a:rPr b="1" lang="ru">
                <a:solidFill>
                  <a:srgbClr val="38761D"/>
                </a:solidFill>
              </a:rPr>
              <a:t>задача регрессии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078400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u="sng"/>
              <a:t>Обоснование:</a:t>
            </a:r>
            <a:endParaRPr sz="2100"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900"/>
              <a:t>в качестве целевой переменной используется </a:t>
            </a:r>
            <a:r>
              <a:rPr b="1" lang="ru" sz="1900"/>
              <a:t>цена продажи</a:t>
            </a:r>
            <a:r>
              <a:rPr lang="ru" sz="1900"/>
              <a:t> (SalePrice), которая является </a:t>
            </a:r>
            <a:r>
              <a:rPr b="1" lang="ru" sz="1900">
                <a:solidFill>
                  <a:srgbClr val="38761D"/>
                </a:solidFill>
              </a:rPr>
              <a:t>непрерывной</a:t>
            </a:r>
            <a:r>
              <a:rPr lang="ru" sz="1900"/>
              <a:t> величиной.</a:t>
            </a:r>
            <a:endParaRPr sz="1900"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706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алгоритмы из библиотеки sklearn: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3326300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Простая линейная регрессия (</a:t>
            </a:r>
            <a:r>
              <a:rPr lang="ru">
                <a:solidFill>
                  <a:srgbClr val="000000"/>
                </a:solidFill>
                <a:highlight>
                  <a:srgbClr val="FFFFFE"/>
                </a:highlight>
              </a:rPr>
              <a:t>LinearRegression)</a:t>
            </a:r>
            <a:endParaRPr>
              <a:solidFill>
                <a:srgbClr val="000000"/>
              </a:solidFill>
              <a:highlight>
                <a:srgbClr val="FFFFFE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Регрессия Elasticnet (комбинация L1 и L2 регуляризации)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Случайный лес (</a:t>
            </a:r>
            <a:r>
              <a:rPr lang="ru">
                <a:solidFill>
                  <a:schemeClr val="dk1"/>
                </a:solidFill>
                <a:highlight>
                  <a:srgbClr val="FFFFFE"/>
                </a:highlight>
              </a:rPr>
              <a:t>RandomForestRegressor)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Градиентный бустинг (</a:t>
            </a:r>
            <a:r>
              <a:rPr lang="ru">
                <a:solidFill>
                  <a:schemeClr val="dk1"/>
                </a:solidFill>
                <a:highlight>
                  <a:srgbClr val="FFFFFE"/>
                </a:highlight>
              </a:rPr>
              <a:t>GradientBoostingRegressor)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/>
              <a:t>Содержание проекта:</a:t>
            </a:r>
            <a:endParaRPr sz="3020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80322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>
                <a:solidFill>
                  <a:srgbClr val="000000"/>
                </a:solidFill>
              </a:rPr>
              <a:t>Анализ и предварительная обработка данных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1.1. Работа с пустыми значениями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1.2. Работа с категориальными признаками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1.2. Анализ распределения признаков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1.3. Анализ линейной зависимости признаков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>
                <a:solidFill>
                  <a:srgbClr val="000000"/>
                </a:solidFill>
              </a:rPr>
              <a:t>Подбор алгоритмов и обучение моделей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2.1. Обучение с дефолтными гиперпараметрами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000000"/>
                </a:solidFill>
              </a:rPr>
              <a:t>2.2. Подбор гиперпараметров с помощью GridSearchCV; обучение на оптимальных гиперпараметрах.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116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1.1. Работа с пустыми значениями</a:t>
            </a:r>
            <a:endParaRPr sz="30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75" y="767950"/>
            <a:ext cx="8411276" cy="42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116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3000"/>
              <a:t>1.1. Работа с пустыми значениями</a:t>
            </a:r>
            <a:endParaRPr sz="3000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803225"/>
            <a:ext cx="8520600" cy="41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исключение признаков с очень большим количеством пропусков (4 признака);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выделение категориальных признаков с пропусками, присвоение пустым значениям новой категории None (12 признаков);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исключение наблюдений с оставшимися пропусками.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В итоге получаем датасет без пропусков с сокращенным количеством наблюдений: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800">
                <a:solidFill>
                  <a:srgbClr val="000000"/>
                </a:solidFill>
              </a:rPr>
              <a:t>N: 1460                1121</a:t>
            </a:r>
            <a:endParaRPr sz="2800">
              <a:solidFill>
                <a:srgbClr val="000000"/>
              </a:solidFill>
            </a:endParaRPr>
          </a:p>
        </p:txBody>
      </p:sp>
      <p:cxnSp>
        <p:nvCxnSpPr>
          <p:cNvPr id="91" name="Google Shape;91;p18"/>
          <p:cNvCxnSpPr/>
          <p:nvPr/>
        </p:nvCxnSpPr>
        <p:spPr>
          <a:xfrm>
            <a:off x="4171600" y="4077225"/>
            <a:ext cx="13971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116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3000"/>
              <a:t>1.3. Анализ линейной зависимости признаков</a:t>
            </a:r>
            <a:endParaRPr sz="300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075" y="689650"/>
            <a:ext cx="5627849" cy="43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116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3000"/>
              <a:t>1.3. Анализ линейной зависимости признаков</a:t>
            </a:r>
            <a:endParaRPr sz="3000"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803225"/>
            <a:ext cx="3657600" cy="43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ru">
                <a:solidFill>
                  <a:schemeClr val="dk1"/>
                </a:solidFill>
                <a:highlight>
                  <a:srgbClr val="FFFFFE"/>
                </a:highlight>
              </a:rPr>
              <a:t>Выделено несколько наиболее коррелирующих пар признаков;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-32575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ru">
                <a:solidFill>
                  <a:schemeClr val="dk1"/>
                </a:solidFill>
                <a:highlight>
                  <a:srgbClr val="FFFFFE"/>
                </a:highlight>
              </a:rPr>
              <a:t>Принято рещение исключить по одному признаку в каждой сильнокоррелирующей паре. При выборе признака из пары также принималось во внимание зависимость этого признака с другими признаками (с наиболее сильной зависимостью исключались)</a:t>
            </a:r>
            <a:endParaRPr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475" y="878225"/>
            <a:ext cx="4296124" cy="413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116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500"/>
              <a:t>2.1. Обучение с дефолтными гиперпараметрами</a:t>
            </a:r>
            <a:endParaRPr sz="3700"/>
          </a:p>
        </p:txBody>
      </p:sp>
      <p:graphicFrame>
        <p:nvGraphicFramePr>
          <p:cNvPr id="110" name="Google Shape;110;p21"/>
          <p:cNvGraphicFramePr/>
          <p:nvPr/>
        </p:nvGraphicFramePr>
        <p:xfrm>
          <a:off x="407825" y="162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{D5A10F2C-64E7-494C-9CAD-CDDC27A1DB2F}</a:tableStyleId>
              </a:tblPr>
              <a:tblGrid>
                <a:gridCol w="705150"/>
                <a:gridCol w="1605875"/>
                <a:gridCol w="2359200"/>
                <a:gridCol w="1556725"/>
                <a:gridCol w="155672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</a:rPr>
                        <a:t>Линейная регрессия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</a:rPr>
                        <a:t>Elasticnet (комбинация L1 и L2 регуляризации)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</a:rPr>
                        <a:t>Случайный лес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</a:rPr>
                        <a:t>Градиентный бустинг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400"/>
                        </a:spcBef>
                        <a:spcAft>
                          <a:spcPts val="4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R^2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400"/>
                        </a:spcBef>
                        <a:spcAft>
                          <a:spcPts val="4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0.7372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400"/>
                        </a:spcBef>
                        <a:spcAft>
                          <a:spcPts val="4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0.7862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>
                          <a:solidFill>
                            <a:srgbClr val="38761D"/>
                          </a:solidFill>
                        </a:rPr>
                        <a:t>0.8343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0.8180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400"/>
                        </a:spcBef>
                        <a:spcAft>
                          <a:spcPts val="4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MAE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400"/>
                        </a:spcBef>
                        <a:spcAft>
                          <a:spcPts val="4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23875.01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400"/>
                        </a:spcBef>
                        <a:spcAft>
                          <a:spcPts val="4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21312.96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16614.63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17239.86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