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Bookman Old Style" panose="02050604050505020204" pitchFamily="18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94061" autoAdjust="0"/>
  </p:normalViewPr>
  <p:slideViewPr>
    <p:cSldViewPr>
      <p:cViewPr varScale="1">
        <p:scale>
          <a:sx n="44" d="100"/>
          <a:sy n="44" d="100"/>
        </p:scale>
        <p:origin x="2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a\Downloads\data%20analyst\course%208\Module_1\Completed_projects\Forage\Task_2\Reactions_and_modelling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a\Downloads\data%20analyst\course%208\Module_1\Completed_projects\Forage\Task_2\Reactions_and_modelling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'Top-5_categories'!$B$1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'Top-5_categories'!$A$2:$A$6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'Top-5_categories'!$B$2:$B$6</c:f>
              <c:numCache>
                <c:formatCode>General</c:formatCode>
                <c:ptCount val="5"/>
                <c:pt idx="0">
                  <c:v>66676</c:v>
                </c:pt>
                <c:pt idx="1">
                  <c:v>68738</c:v>
                </c:pt>
                <c:pt idx="2">
                  <c:v>69339</c:v>
                </c:pt>
                <c:pt idx="3">
                  <c:v>71168</c:v>
                </c:pt>
                <c:pt idx="4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06-4603-A8C3-567EE27C894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05302304"/>
        <c:axId val="505302664"/>
      </c:barChart>
      <c:catAx>
        <c:axId val="505302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02664"/>
        <c:crosses val="autoZero"/>
        <c:auto val="1"/>
        <c:lblAlgn val="ctr"/>
        <c:lblOffset val="100"/>
        <c:noMultiLvlLbl val="0"/>
      </c:catAx>
      <c:valAx>
        <c:axId val="505302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0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'Top-5_categories'!$B$1</c:f>
              <c:strCache>
                <c:ptCount val="1"/>
                <c:pt idx="0">
                  <c:v>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68D-4D0B-AB8B-A5B7612406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68D-4D0B-AB8B-A5B7612406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68D-4D0B-AB8B-A5B7612406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68D-4D0B-AB8B-A5B7612406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68D-4D0B-AB8B-A5B7612406BD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'Top-5_categories'!$A$2:$A$6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'Top-5_categories'!$B$2:$B$6</c:f>
              <c:numCache>
                <c:formatCode>General</c:formatCode>
                <c:ptCount val="5"/>
                <c:pt idx="0">
                  <c:v>66676</c:v>
                </c:pt>
                <c:pt idx="1">
                  <c:v>68738</c:v>
                </c:pt>
                <c:pt idx="2">
                  <c:v>69339</c:v>
                </c:pt>
                <c:pt idx="3">
                  <c:v>71168</c:v>
                </c:pt>
                <c:pt idx="4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68D-4D0B-AB8B-A5B761240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606722450807965"/>
          <c:y val="0.13269065489692283"/>
          <c:w val="0.20158535743460107"/>
          <c:h val="0.6556606100669556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6.jpe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990600" y="569720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 </a:t>
            </a:r>
            <a:r>
              <a:rPr lang="en-US" sz="10533" spc="-1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BF111F-8F29-B88E-DDED-8C258AE42AE8}"/>
              </a:ext>
            </a:extLst>
          </p:cNvPr>
          <p:cNvGrpSpPr/>
          <p:nvPr/>
        </p:nvGrpSpPr>
        <p:grpSpPr>
          <a:xfrm>
            <a:off x="10972800" y="1181100"/>
            <a:ext cx="7010400" cy="2388830"/>
            <a:chOff x="10972800" y="952500"/>
            <a:chExt cx="7010400" cy="238883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6892A06-D6BE-B14D-C3A2-D1AE0B5A9C85}"/>
                </a:ext>
              </a:extLst>
            </p:cNvPr>
            <p:cNvSpPr/>
            <p:nvPr/>
          </p:nvSpPr>
          <p:spPr>
            <a:xfrm>
              <a:off x="10972800" y="952500"/>
              <a:ext cx="2819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83C8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/>
              <a:r>
                <a:rPr lang="en-US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7127BD-546B-470E-EB57-162C69C9C56A}"/>
                </a:ext>
              </a:extLst>
            </p:cNvPr>
            <p:cNvSpPr txBox="1"/>
            <p:nvPr/>
          </p:nvSpPr>
          <p:spPr>
            <a:xfrm>
              <a:off x="10972800" y="1638300"/>
              <a:ext cx="7010400" cy="17030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0" i="0" dirty="0"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The categories of animals and science are among the most preferred types of content, showing that people like "real-life" &amp; "factual" information. Thus, my advice is for you to go on making more content about these two subjects.</a:t>
              </a:r>
              <a:endParaRPr lang="en-IN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37C864-24D0-177B-2610-B24297F24E25}"/>
              </a:ext>
            </a:extLst>
          </p:cNvPr>
          <p:cNvGrpSpPr/>
          <p:nvPr/>
        </p:nvGrpSpPr>
        <p:grpSpPr>
          <a:xfrm>
            <a:off x="10972800" y="3767921"/>
            <a:ext cx="7010400" cy="2804329"/>
            <a:chOff x="10972800" y="4762500"/>
            <a:chExt cx="7010400" cy="280432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219C0DD-48BB-6359-D12C-5DDF60EAAA5D}"/>
                </a:ext>
              </a:extLst>
            </p:cNvPr>
            <p:cNvSpPr/>
            <p:nvPr/>
          </p:nvSpPr>
          <p:spPr>
            <a:xfrm>
              <a:off x="10972800" y="4762500"/>
              <a:ext cx="2819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83C8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/>
              <a:r>
                <a:rPr lang="en-US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INSIGHT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EEA2C3-C569-FDDC-5656-B87BBC75026A}"/>
                </a:ext>
              </a:extLst>
            </p:cNvPr>
            <p:cNvSpPr txBox="1"/>
            <p:nvPr/>
          </p:nvSpPr>
          <p:spPr>
            <a:xfrm>
              <a:off x="10972800" y="5448300"/>
              <a:ext cx="7010400" cy="21185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0" i="0" dirty="0"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“Food” is one of the most commonly occurring words among the top 5 categories, and “Healthy Eating” is among the most popular. This could give some leads on who your customers might be. This data can help you develop a marketing plan and work with healthy food businesses to encourage more customer participation.</a:t>
              </a:r>
              <a:endPara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B0AA32-7AA4-B20F-DD44-1A6073366B5E}"/>
              </a:ext>
            </a:extLst>
          </p:cNvPr>
          <p:cNvGrpSpPr/>
          <p:nvPr/>
        </p:nvGrpSpPr>
        <p:grpSpPr>
          <a:xfrm>
            <a:off x="10972800" y="6667500"/>
            <a:ext cx="7010400" cy="2810869"/>
            <a:chOff x="10972800" y="4762500"/>
            <a:chExt cx="7010400" cy="281086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321A72F-186D-D58D-8BB0-EA7ACF39DDB5}"/>
                </a:ext>
              </a:extLst>
            </p:cNvPr>
            <p:cNvSpPr/>
            <p:nvPr/>
          </p:nvSpPr>
          <p:spPr>
            <a:xfrm>
              <a:off x="10972800" y="4762500"/>
              <a:ext cx="2819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83C8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/>
              <a:r>
                <a:rPr lang="en-US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NEXT STEPS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8A2F6E-66E9-5CB7-F098-4F6BF12AA07B}"/>
                </a:ext>
              </a:extLst>
            </p:cNvPr>
            <p:cNvSpPr txBox="1"/>
            <p:nvPr/>
          </p:nvSpPr>
          <p:spPr>
            <a:xfrm>
              <a:off x="10972800" y="5448300"/>
              <a:ext cx="7010400" cy="21250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0" i="0" dirty="0"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Considering technology advancement, it is not surprising that technology content is one of the leading categories. This shows that users like your tech content very much. If I were to give a recommendation, I would say you should collaborate with major digital companies so as to increase user engagement.</a:t>
              </a:r>
              <a:endPara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22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389ACD06-D511-8F22-04AA-7EE68571E2FA}"/>
              </a:ext>
            </a:extLst>
          </p:cNvPr>
          <p:cNvSpPr/>
          <p:nvPr/>
        </p:nvSpPr>
        <p:spPr>
          <a:xfrm rot="16200000">
            <a:off x="2448911" y="824256"/>
            <a:ext cx="1274379" cy="2971800"/>
          </a:xfrm>
          <a:prstGeom prst="round2Same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Recap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E9371848-07D6-EFE7-FE08-C9853BC7A47C}"/>
              </a:ext>
            </a:extLst>
          </p:cNvPr>
          <p:cNvSpPr/>
          <p:nvPr/>
        </p:nvSpPr>
        <p:spPr>
          <a:xfrm rot="5400000" flipH="1">
            <a:off x="8062460" y="-1791797"/>
            <a:ext cx="1274379" cy="8203904"/>
          </a:xfrm>
          <a:prstGeom prst="round2SameRect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96FC4207-2D6F-AE03-56F9-1BCED8027645}"/>
              </a:ext>
            </a:extLst>
          </p:cNvPr>
          <p:cNvSpPr txBox="1"/>
          <p:nvPr/>
        </p:nvSpPr>
        <p:spPr>
          <a:xfrm>
            <a:off x="4845958" y="1997214"/>
            <a:ext cx="78032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 give a detailed summary of the project, including the business problem and specific requirements, I will offer a high-level overview.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389ACD06-D511-8F22-04AA-7EE68571E2FA}"/>
              </a:ext>
            </a:extLst>
          </p:cNvPr>
          <p:cNvSpPr/>
          <p:nvPr/>
        </p:nvSpPr>
        <p:spPr>
          <a:xfrm rot="16200000">
            <a:off x="2444354" y="3839359"/>
            <a:ext cx="1274379" cy="2971800"/>
          </a:xfrm>
          <a:prstGeom prst="round2Same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E9371848-07D6-EFE7-FE08-C9853BC7A47C}"/>
              </a:ext>
            </a:extLst>
          </p:cNvPr>
          <p:cNvSpPr/>
          <p:nvPr/>
        </p:nvSpPr>
        <p:spPr>
          <a:xfrm rot="5400000" flipH="1">
            <a:off x="8047332" y="1208181"/>
            <a:ext cx="1274379" cy="8234156"/>
          </a:xfrm>
          <a:prstGeom prst="round2SameRect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96FC4207-2D6F-AE03-56F9-1BCED8027645}"/>
              </a:ext>
            </a:extLst>
          </p:cNvPr>
          <p:cNvSpPr txBox="1"/>
          <p:nvPr/>
        </p:nvSpPr>
        <p:spPr>
          <a:xfrm>
            <a:off x="4796044" y="4969014"/>
            <a:ext cx="78531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I'll start by outlining the issue and then discuss this assignment on my end.</a:t>
            </a:r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CEE97961-AD04-160C-BDEC-402816F28ECA}"/>
              </a:ext>
            </a:extLst>
          </p:cNvPr>
          <p:cNvSpPr/>
          <p:nvPr/>
        </p:nvSpPr>
        <p:spPr>
          <a:xfrm rot="16200000">
            <a:off x="2422330" y="2274159"/>
            <a:ext cx="1274379" cy="2971800"/>
          </a:xfrm>
          <a:prstGeom prst="round2Same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6040922B-8F88-A057-F3A1-B611898CA6A3}"/>
              </a:ext>
            </a:extLst>
          </p:cNvPr>
          <p:cNvSpPr/>
          <p:nvPr/>
        </p:nvSpPr>
        <p:spPr>
          <a:xfrm rot="5400000" flipH="1">
            <a:off x="8036321" y="-368032"/>
            <a:ext cx="1274379" cy="8256182"/>
          </a:xfrm>
          <a:prstGeom prst="round2SameRect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B56282C0-0D1B-F384-6107-4BC156BF97F5}"/>
              </a:ext>
            </a:extLst>
          </p:cNvPr>
          <p:cNvSpPr txBox="1"/>
          <p:nvPr/>
        </p:nvSpPr>
        <p:spPr>
          <a:xfrm>
            <a:off x="4774020" y="3445014"/>
            <a:ext cx="7875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 will explore the particular problem that has occupied the attention and provide some context as to why it is such an important matter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389ACD06-D511-8F22-04AA-7EE68571E2FA}"/>
              </a:ext>
            </a:extLst>
          </p:cNvPr>
          <p:cNvSpPr/>
          <p:nvPr/>
        </p:nvSpPr>
        <p:spPr>
          <a:xfrm rot="16200000">
            <a:off x="2474608" y="5404558"/>
            <a:ext cx="1274379" cy="2971800"/>
          </a:xfrm>
          <a:prstGeom prst="round2Same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E9371848-07D6-EFE7-FE08-C9853BC7A47C}"/>
              </a:ext>
            </a:extLst>
          </p:cNvPr>
          <p:cNvSpPr/>
          <p:nvPr/>
        </p:nvSpPr>
        <p:spPr>
          <a:xfrm rot="5400000" flipH="1">
            <a:off x="8062459" y="2788507"/>
            <a:ext cx="1274379" cy="8203902"/>
          </a:xfrm>
          <a:prstGeom prst="round2SameRect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24">
            <a:extLst>
              <a:ext uri="{FF2B5EF4-FFF2-40B4-BE49-F238E27FC236}">
                <a16:creationId xmlns:a16="http://schemas.microsoft.com/office/drawing/2014/main" id="{96FC4207-2D6F-AE03-56F9-1BCED8027645}"/>
              </a:ext>
            </a:extLst>
          </p:cNvPr>
          <p:cNvSpPr txBox="1"/>
          <p:nvPr/>
        </p:nvSpPr>
        <p:spPr>
          <a:xfrm>
            <a:off x="4826298" y="6428793"/>
            <a:ext cx="78229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Following that, I will discuss the overall process I followed for completing this task to provide you with a thorough understanding the approach to assignments like this.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389ACD06-D511-8F22-04AA-7EE68571E2FA}"/>
              </a:ext>
            </a:extLst>
          </p:cNvPr>
          <p:cNvSpPr/>
          <p:nvPr/>
        </p:nvSpPr>
        <p:spPr>
          <a:xfrm rot="16200000">
            <a:off x="2444354" y="7002231"/>
            <a:ext cx="1274379" cy="2971800"/>
          </a:xfrm>
          <a:prstGeom prst="round2Same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&amp; Summary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E9371848-07D6-EFE7-FE08-C9853BC7A47C}"/>
              </a:ext>
            </a:extLst>
          </p:cNvPr>
          <p:cNvSpPr/>
          <p:nvPr/>
        </p:nvSpPr>
        <p:spPr>
          <a:xfrm rot="5400000" flipH="1">
            <a:off x="8047332" y="4371053"/>
            <a:ext cx="1274379" cy="8234156"/>
          </a:xfrm>
          <a:prstGeom prst="round2SameRect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96FC4207-2D6F-AE03-56F9-1BCED8027645}"/>
              </a:ext>
            </a:extLst>
          </p:cNvPr>
          <p:cNvSpPr txBox="1"/>
          <p:nvPr/>
        </p:nvSpPr>
        <p:spPr>
          <a:xfrm>
            <a:off x="4796044" y="8026466"/>
            <a:ext cx="78531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Lastly, I will review all significant findings and offer them as a collection of understandings and illustrations from my side.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290CAD-4BE5-BB72-0D53-52F91A60096E}"/>
              </a:ext>
            </a:extLst>
          </p:cNvPr>
          <p:cNvSpPr txBox="1"/>
          <p:nvPr/>
        </p:nvSpPr>
        <p:spPr>
          <a:xfrm>
            <a:off x="1554126" y="211008"/>
            <a:ext cx="9896474" cy="1243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9600"/>
              </a:lnSpc>
            </a:pPr>
            <a:r>
              <a:rPr lang="en-US" sz="7200" spc="-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 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64628" y="2005583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27581-DAA2-5FF1-1676-F5FE1FC1AC2E}"/>
              </a:ext>
            </a:extLst>
          </p:cNvPr>
          <p:cNvSpPr txBox="1"/>
          <p:nvPr/>
        </p:nvSpPr>
        <p:spPr>
          <a:xfrm>
            <a:off x="8582430" y="2667000"/>
            <a:ext cx="757900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“Social Buzz”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fast-growing unicorn in the tech field that necessitates urgent adjustments due to its worldwide reach.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	Accenture has started the execution of these assignments for a three-month Proof of Concept.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They are as follows: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Review how Social Buzz leverages big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Proposals on how it should plan for a successful IPO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Analysis Identifying the top 5 content categories on Social Buzz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>
              <a:latin typeface="Bookman Old Style" panose="02050604050505020204" pitchFamily="18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431215" y="359085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202265" y="1203480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6676C7-F9FC-56B9-9A2E-74640AE92F97}"/>
              </a:ext>
            </a:extLst>
          </p:cNvPr>
          <p:cNvSpPr txBox="1"/>
          <p:nvPr/>
        </p:nvSpPr>
        <p:spPr>
          <a:xfrm>
            <a:off x="2283863" y="3725116"/>
            <a:ext cx="6934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recent years, the client has largely grown, but they lack the resources suitable for large scaling.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Buzz sends up to 100,000 messages a day, and when I calculated it, it turned out 36,500,000 posts a year.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the data, all the material is carried out without a general structure, which is why it is impossible to apply visual data therein. Therefore, my evaluation should also indicate the specifications of this project.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placed them after, and they are: Merge the tables of the sample presentation.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Sequentially assess the content part to identify the top five trends.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2494624" y="1506600"/>
            <a:ext cx="4351458" cy="4239525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447778" y="4346186"/>
            <a:ext cx="5612273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</a:p>
        </p:txBody>
      </p:sp>
      <p:pic>
        <p:nvPicPr>
          <p:cNvPr id="33" name="Picture 32" descr="A person taking a selfie&#10;&#10;Description automatically generated">
            <a:extLst>
              <a:ext uri="{FF2B5EF4-FFF2-40B4-BE49-F238E27FC236}">
                <a16:creationId xmlns:a16="http://schemas.microsoft.com/office/drawing/2014/main" id="{E1B4A111-0597-489C-82BB-2E3CFA65F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977" y="591345"/>
            <a:ext cx="4351458" cy="42395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C066935-2658-8898-FDE4-A2D92CBF8CA3}"/>
              </a:ext>
            </a:extLst>
          </p:cNvPr>
          <p:cNvSpPr txBox="1"/>
          <p:nvPr/>
        </p:nvSpPr>
        <p:spPr>
          <a:xfrm>
            <a:off x="11811000" y="6210300"/>
            <a:ext cx="5035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Pranay N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Tirpude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B23D9AE-2AC7-D695-DCF4-0C6370592F55}"/>
              </a:ext>
            </a:extLst>
          </p:cNvPr>
          <p:cNvSpPr/>
          <p:nvPr/>
        </p:nvSpPr>
        <p:spPr>
          <a:xfrm>
            <a:off x="11506200" y="7757268"/>
            <a:ext cx="6400800" cy="95008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Uncover Insights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C707185-D684-27FD-BE9F-649F8E2377B8}"/>
              </a:ext>
            </a:extLst>
          </p:cNvPr>
          <p:cNvSpPr/>
          <p:nvPr/>
        </p:nvSpPr>
        <p:spPr>
          <a:xfrm>
            <a:off x="9677400" y="6075126"/>
            <a:ext cx="6400800" cy="95008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671B996-98D2-3F11-2AFB-18A2CC9E4C2F}"/>
              </a:ext>
            </a:extLst>
          </p:cNvPr>
          <p:cNvSpPr/>
          <p:nvPr/>
        </p:nvSpPr>
        <p:spPr>
          <a:xfrm>
            <a:off x="7848600" y="4392984"/>
            <a:ext cx="6400800" cy="95008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Modelling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F228C21-D395-41D2-B992-F94FC4D52E2D}"/>
              </a:ext>
            </a:extLst>
          </p:cNvPr>
          <p:cNvSpPr/>
          <p:nvPr/>
        </p:nvSpPr>
        <p:spPr>
          <a:xfrm>
            <a:off x="6019800" y="2710842"/>
            <a:ext cx="6400800" cy="95008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01A2256-094F-9208-FCCD-FC5973779B5C}"/>
              </a:ext>
            </a:extLst>
          </p:cNvPr>
          <p:cNvSpPr/>
          <p:nvPr/>
        </p:nvSpPr>
        <p:spPr>
          <a:xfrm>
            <a:off x="4191000" y="1028700"/>
            <a:ext cx="6400800" cy="95008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CDFAC7-D596-C707-342F-3ADCCE1CFF4C}"/>
              </a:ext>
            </a:extLst>
          </p:cNvPr>
          <p:cNvSpPr/>
          <p:nvPr/>
        </p:nvSpPr>
        <p:spPr>
          <a:xfrm>
            <a:off x="2371708" y="4762500"/>
            <a:ext cx="2514600" cy="14478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rgbClr val="A1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05F98F4-3EEE-858B-8357-9728C03C0953}"/>
              </a:ext>
            </a:extLst>
          </p:cNvPr>
          <p:cNvSpPr/>
          <p:nvPr/>
        </p:nvSpPr>
        <p:spPr>
          <a:xfrm>
            <a:off x="7543800" y="4762500"/>
            <a:ext cx="2514600" cy="14478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rgbClr val="A1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736ACE-6557-BE1A-070F-28DF01A9432F}"/>
              </a:ext>
            </a:extLst>
          </p:cNvPr>
          <p:cNvSpPr/>
          <p:nvPr/>
        </p:nvSpPr>
        <p:spPr>
          <a:xfrm>
            <a:off x="12954000" y="4762500"/>
            <a:ext cx="2514600" cy="14478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A1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B92D5-422F-A16D-EF28-B2A4083323AB}"/>
              </a:ext>
            </a:extLst>
          </p:cNvPr>
          <p:cNvSpPr txBox="1"/>
          <p:nvPr/>
        </p:nvSpPr>
        <p:spPr>
          <a:xfrm>
            <a:off x="2057855" y="3497878"/>
            <a:ext cx="31423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Unique Categories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AF94C9-F670-C401-BDD1-64D41980CB34}"/>
              </a:ext>
            </a:extLst>
          </p:cNvPr>
          <p:cNvSpPr txBox="1"/>
          <p:nvPr/>
        </p:nvSpPr>
        <p:spPr>
          <a:xfrm>
            <a:off x="7297094" y="3314700"/>
            <a:ext cx="31423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Category With Highest Score 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F83C87-96E2-5ABF-3032-CB0042C71BC6}"/>
              </a:ext>
            </a:extLst>
          </p:cNvPr>
          <p:cNvSpPr txBox="1"/>
          <p:nvPr/>
        </p:nvSpPr>
        <p:spPr>
          <a:xfrm>
            <a:off x="12914990" y="3497878"/>
            <a:ext cx="251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Month with </a:t>
            </a: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Posts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7EA90-262B-6204-E195-3B1DE68B59FA}"/>
              </a:ext>
            </a:extLst>
          </p:cNvPr>
          <p:cNvSpPr txBox="1"/>
          <p:nvPr/>
        </p:nvSpPr>
        <p:spPr>
          <a:xfrm>
            <a:off x="7297094" y="4229100"/>
            <a:ext cx="3142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</a:t>
            </a:r>
            <a:endParaRPr lang="en-IN" sz="2800" b="1" i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58C130C-3F7E-5CC6-6644-9ECA39B43D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286202"/>
              </p:ext>
            </p:extLst>
          </p:nvPr>
        </p:nvGraphicFramePr>
        <p:xfrm>
          <a:off x="4387733" y="2273290"/>
          <a:ext cx="12649200" cy="6957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DCD5991-B4BE-752D-4C37-34F7965AFD39}"/>
              </a:ext>
            </a:extLst>
          </p:cNvPr>
          <p:cNvSpPr/>
          <p:nvPr/>
        </p:nvSpPr>
        <p:spPr>
          <a:xfrm>
            <a:off x="4387733" y="1409700"/>
            <a:ext cx="12649200" cy="914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363636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Top 5 Categories by Aggregated “Popularity” Score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75A083F6-94C5-6B91-38AA-571F93DB7E80}"/>
              </a:ext>
            </a:extLst>
          </p:cNvPr>
          <p:cNvSpPr/>
          <p:nvPr/>
        </p:nvSpPr>
        <p:spPr>
          <a:xfrm>
            <a:off x="4583519" y="1644316"/>
            <a:ext cx="10820400" cy="914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363636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Popularity % Share from Top 5 Categories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F50B8CBB-2D43-CD5E-2CEF-103488A966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971301"/>
              </p:ext>
            </p:extLst>
          </p:nvPr>
        </p:nvGraphicFramePr>
        <p:xfrm>
          <a:off x="4583519" y="2558716"/>
          <a:ext cx="10820399" cy="6547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565</Words>
  <Application>Microsoft Office PowerPoint</Application>
  <PresentationFormat>Custom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Wingdings</vt:lpstr>
      <vt:lpstr>Calibri</vt:lpstr>
      <vt:lpstr>Graphik Regular</vt:lpstr>
      <vt:lpstr>Bookman Old Style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FNU LNU</cp:lastModifiedBy>
  <cp:revision>13</cp:revision>
  <dcterms:created xsi:type="dcterms:W3CDTF">2006-08-16T00:00:00Z</dcterms:created>
  <dcterms:modified xsi:type="dcterms:W3CDTF">2024-05-17T21:36:50Z</dcterms:modified>
  <dc:identifier>DAEhDyfaYKE</dc:identifier>
</cp:coreProperties>
</file>