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89" r:id="rId4"/>
    <p:sldId id="292" r:id="rId5"/>
    <p:sldId id="261" r:id="rId6"/>
    <p:sldId id="290" r:id="rId7"/>
    <p:sldId id="262" r:id="rId8"/>
    <p:sldId id="266" r:id="rId9"/>
    <p:sldId id="267" r:id="rId10"/>
    <p:sldId id="268" r:id="rId11"/>
    <p:sldId id="270" r:id="rId12"/>
    <p:sldId id="288" r:id="rId13"/>
    <p:sldId id="271" r:id="rId14"/>
    <p:sldId id="297" r:id="rId15"/>
    <p:sldId id="272" r:id="rId16"/>
    <p:sldId id="298" r:id="rId17"/>
    <p:sldId id="273" r:id="rId18"/>
    <p:sldId id="274" r:id="rId19"/>
    <p:sldId id="275" r:id="rId20"/>
    <p:sldId id="276" r:id="rId21"/>
    <p:sldId id="291" r:id="rId22"/>
    <p:sldId id="294" r:id="rId23"/>
    <p:sldId id="287" r:id="rId24"/>
    <p:sldId id="29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6D6E9-FD90-4524-8257-BCCA515AC9AF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D3EFF-8CB5-4A1E-9A5F-52278D3E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293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649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讨论：不同的课程，讲授同样的内容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53061-367B-4C8E-983E-8D33C1ECB190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3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课程介绍、算法和计算模型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赵建华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南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京大学计算机系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7799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9288"/>
            <a:ext cx="8229600" cy="105152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The RAM Model of Computation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operation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takes one time step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E.g., key comparison, +/-, memory access, …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Non-simple operations should be decomposed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Loop, Sequential, Conditional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Subroutine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access is a simple 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Unlimited memory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2CFE-71FA-492D-AE81-F040C7098199}" type="datetime1">
              <a:rPr lang="en-US" altLang="zh-CN" smtClean="0"/>
              <a:t>9/7/2020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Lectures on Algorithm Design &amp; Analysis (LADA) 2017</a:t>
            </a:r>
            <a:endParaRPr lang="zh-CN" altLang="en-US" dirty="0"/>
          </a:p>
        </p:txBody>
      </p:sp>
      <p:sp>
        <p:nvSpPr>
          <p:cNvPr id="7" name="云形 6"/>
          <p:cNvSpPr/>
          <p:nvPr/>
        </p:nvSpPr>
        <p:spPr>
          <a:xfrm>
            <a:off x="5436096" y="4077072"/>
            <a:ext cx="3047666" cy="1728192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Tradeoff:</a:t>
            </a: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accuracy</a:t>
            </a:r>
            <a:r>
              <a:rPr lang="en-US" altLang="zh-CN" dirty="0" smtClean="0"/>
              <a:t> </a:t>
            </a:r>
          </a:p>
          <a:p>
            <a:pPr algn="ctr"/>
            <a:r>
              <a:rPr lang="en-US" altLang="zh-CN" dirty="0" smtClean="0"/>
              <a:t>vs. </a:t>
            </a:r>
          </a:p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ease of use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67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To Create an Algorithm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 of simple operations, to solve an algorithmic problem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Decompose an algorithmic problem into smaller ones,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till all these sub-problems can be solved by known sub-algorithms.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analysis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 work done / memory used</a:t>
            </a: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worst/average case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issues</a:t>
            </a: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Optimality, approximation ratio, 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93B72-F021-4692-A10E-91F345CB2C07}" type="datetime1">
              <a:rPr lang="en-US" altLang="zh-CN" smtClean="0"/>
              <a:t>9/7/2020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Lectures on Algorithm Design &amp; Analysis (LADA) 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08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算法设计所需要的知识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算法</a:t>
            </a: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计算模型相关的知识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数值存放方法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计算顺序、代价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提高效率的方法：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2"/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避免重复</a:t>
            </a: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无效的计算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2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通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过空间换取时间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…</a:t>
            </a:r>
          </a:p>
          <a:p>
            <a:pPr lvl="1"/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和问题相关的知识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问题的解空间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在何种情况下可以分解为较小的子问题，以及如何根据子问题的解来合成问题的解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…</a:t>
            </a:r>
          </a:p>
          <a:p>
            <a:pPr lvl="1"/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通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过灵活应用上述知识，可以得到更加高效的程序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5995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Algorithm by Example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Algorithmic Problem 1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greatest common divisor of two non-negative integers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Algorithmic Problem 2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specific key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stored in array E[1..n]?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1911-31CE-4D1E-B0BB-1662B25B4E75}" type="datetime1">
              <a:rPr lang="en-US" altLang="zh-CN" smtClean="0"/>
              <a:t>9/7/2020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Lectures on Algorithm Design &amp; Analysis (LADA) 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15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求最大公约数的算法设计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直接按照最大公约数的定义来设计？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给定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，有没有最大公约数相关的性质来把问题分解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归约成为“更小的”问题和基本问题？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9632" y="4185778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m=0,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gcd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m,n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 = n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 = 0,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gcd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m,n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 = m;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59632" y="5246555"/>
            <a:ext cx="6192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归约的性质：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gcd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m%n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 n) =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gcd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m,n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gcd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(m,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n%m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gcd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m,n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什么叫做“更小的”问题？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152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9288"/>
            <a:ext cx="8229600" cy="105152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Probably the Oldest Algorithm</a:t>
            </a:r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55576" y="3501008"/>
            <a:ext cx="3168352" cy="14650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greatest common divisor of two non-negative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integers 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788024" y="1988840"/>
            <a:ext cx="4104456" cy="1152128"/>
            <a:chOff x="1115616" y="4157464"/>
            <a:chExt cx="3024336" cy="1472284"/>
          </a:xfrm>
        </p:grpSpPr>
        <p:sp>
          <p:nvSpPr>
            <p:cNvPr id="22" name="矩形 21"/>
            <p:cNvSpPr/>
            <p:nvPr/>
          </p:nvSpPr>
          <p:spPr>
            <a:xfrm>
              <a:off x="1115616" y="4157464"/>
              <a:ext cx="3024336" cy="4320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Calibri" pitchFamily="34" charset="0"/>
                  <a:cs typeface="Calibri" pitchFamily="34" charset="0"/>
                </a:rPr>
                <a:t>Specification</a:t>
              </a:r>
              <a:endParaRPr lang="zh-CN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15616" y="4589512"/>
              <a:ext cx="3024336" cy="10402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Input:	non-negative integer m, n </a:t>
              </a:r>
            </a:p>
            <a:p>
              <a:r>
                <a:rPr lang="en-US" altLang="zh-CN" dirty="0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Output:    </a:t>
              </a:r>
              <a:r>
                <a:rPr lang="en-US" altLang="zh-CN" dirty="0" err="1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gcd</a:t>
              </a:r>
              <a:r>
                <a:rPr lang="en-US" altLang="zh-CN" dirty="0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(m, n)</a:t>
              </a:r>
              <a:endParaRPr lang="zh-CN" altLang="en-US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4656E-CFA7-48C2-A23C-4BB1EB6CA388}" type="datetime1">
              <a:rPr lang="en-US" altLang="zh-CN" smtClean="0"/>
              <a:t>9/7/2020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Lectures on Algorithm Design &amp; Analysis (LADA) 2017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4767432" y="3476082"/>
            <a:ext cx="4104456" cy="1465086"/>
            <a:chOff x="1115616" y="4157464"/>
            <a:chExt cx="3024336" cy="1872208"/>
          </a:xfrm>
        </p:grpSpPr>
        <p:sp>
          <p:nvSpPr>
            <p:cNvPr id="12" name="矩形 11"/>
            <p:cNvSpPr/>
            <p:nvPr/>
          </p:nvSpPr>
          <p:spPr>
            <a:xfrm>
              <a:off x="1115616" y="4157464"/>
              <a:ext cx="3024336" cy="4320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latin typeface="Calibri" pitchFamily="34" charset="0"/>
                  <a:cs typeface="Calibri" pitchFamily="34" charset="0"/>
                </a:rPr>
                <a:t>Euclid </a:t>
              </a:r>
              <a:r>
                <a:rPr lang="en-US" altLang="zh-CN" b="1" dirty="0" smtClean="0">
                  <a:latin typeface="Calibri" pitchFamily="34" charset="0"/>
                  <a:cs typeface="Calibri" pitchFamily="34" charset="0"/>
                </a:rPr>
                <a:t>algorithm </a:t>
              </a:r>
              <a:r>
                <a:rPr lang="zh-CN" altLang="en-US" b="1" dirty="0" smtClean="0">
                  <a:latin typeface="Calibri" pitchFamily="34" charset="0"/>
                  <a:cs typeface="Calibri" pitchFamily="34" charset="0"/>
                </a:rPr>
                <a:t>（迭代）</a:t>
              </a:r>
              <a:endParaRPr lang="zh-CN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15616" y="4589512"/>
              <a:ext cx="3024336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[E1] n </a:t>
              </a:r>
              <a:r>
                <a:rPr lang="en-US" altLang="zh-CN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divides m, the remainder -&gt; r</a:t>
              </a:r>
            </a:p>
            <a:p>
              <a:r>
                <a:rPr lang="en-US" altLang="zh-CN" dirty="0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[E2] if </a:t>
              </a:r>
              <a:r>
                <a:rPr lang="en-US" altLang="zh-CN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r = 0 then return n</a:t>
              </a:r>
            </a:p>
            <a:p>
              <a:r>
                <a:rPr lang="en-US" altLang="zh-CN" dirty="0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[E3] n </a:t>
              </a:r>
              <a:r>
                <a:rPr lang="en-US" altLang="zh-CN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-&gt; m; r-&gt; n; </a:t>
              </a:r>
              <a:r>
                <a:rPr lang="en-US" altLang="zh-CN" dirty="0" err="1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goto</a:t>
              </a:r>
              <a:r>
                <a:rPr lang="en-US" altLang="zh-CN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 E1 </a:t>
              </a:r>
              <a:endParaRPr lang="zh-CN" altLang="en-US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788024" y="5301208"/>
            <a:ext cx="4104456" cy="1368152"/>
            <a:chOff x="1115616" y="4157464"/>
            <a:chExt cx="3024336" cy="1748337"/>
          </a:xfrm>
        </p:grpSpPr>
        <p:sp>
          <p:nvSpPr>
            <p:cNvPr id="25" name="矩形 24"/>
            <p:cNvSpPr/>
            <p:nvPr/>
          </p:nvSpPr>
          <p:spPr>
            <a:xfrm>
              <a:off x="1115616" y="4157464"/>
              <a:ext cx="3024336" cy="4320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latin typeface="Calibri" pitchFamily="34" charset="0"/>
                  <a:cs typeface="Calibri" pitchFamily="34" charset="0"/>
                </a:rPr>
                <a:t>Euclid algorithm – recursive version</a:t>
              </a:r>
              <a:endParaRPr lang="zh-CN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15616" y="4589512"/>
              <a:ext cx="3024336" cy="13162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Euclid(</a:t>
              </a:r>
              <a:r>
                <a:rPr lang="en-US" altLang="zh-CN" dirty="0" err="1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m,n</a:t>
              </a:r>
              <a:r>
                <a:rPr lang="en-US" altLang="zh-CN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)</a:t>
              </a:r>
            </a:p>
            <a:p>
              <a:r>
                <a:rPr lang="en-US" altLang="zh-CN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[E1] if n=0 then return m</a:t>
              </a:r>
            </a:p>
            <a:p>
              <a:r>
                <a:rPr lang="en-US" altLang="zh-CN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[E2] else return Euclid(n, m mod 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432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400" kern="12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Problem 2</a:t>
            </a:r>
            <a:r>
              <a:rPr lang="zh-CN" altLang="en-US" sz="4400" kern="12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：</a:t>
            </a:r>
            <a:r>
              <a:rPr lang="en-US" altLang="zh-CN" sz="4400" kern="12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Is </a:t>
            </a:r>
            <a:r>
              <a:rPr lang="en-US" altLang="zh-CN" sz="4400" kern="1200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K in </a:t>
            </a:r>
            <a:r>
              <a:rPr lang="en-US" altLang="zh-CN" sz="4400" kern="12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array E[1..n]?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 == E[1] or K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isIn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E[2..n] ?</a:t>
            </a:r>
          </a:p>
          <a:p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显然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 == E[1]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是基本问题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但是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isIn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E[2..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n]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怎么处理？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更加普遍的问题：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isIn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E[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..n]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？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&gt; n : FALSE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&lt;= n :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 == E[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]) or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(K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isIn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E[i+1..n])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96136" y="1700808"/>
            <a:ext cx="3347864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IsIn</a:t>
            </a:r>
            <a:r>
              <a:rPr lang="en-US" altLang="zh-CN" dirty="0" smtClean="0"/>
              <a:t>(K,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n)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if(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&gt; n) return false;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if(K == E[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return true;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return </a:t>
            </a:r>
            <a:r>
              <a:rPr lang="en-US" altLang="zh-CN" dirty="0" err="1" smtClean="0"/>
              <a:t>IsIn</a:t>
            </a:r>
            <a:r>
              <a:rPr lang="en-US" altLang="zh-CN" dirty="0" smtClean="0"/>
              <a:t>(K, i+1, n)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70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Sequential Search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55576" y="2900018"/>
            <a:ext cx="3168352" cy="14650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Problem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Search an array for a specific key</a:t>
            </a:r>
            <a:endParaRPr lang="zh-CN" altLang="en-US" i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767432" y="1405086"/>
            <a:ext cx="4104456" cy="1152128"/>
            <a:chOff x="1115616" y="4157464"/>
            <a:chExt cx="3024336" cy="1472284"/>
          </a:xfrm>
        </p:grpSpPr>
        <p:sp>
          <p:nvSpPr>
            <p:cNvPr id="22" name="矩形 21"/>
            <p:cNvSpPr/>
            <p:nvPr/>
          </p:nvSpPr>
          <p:spPr>
            <a:xfrm>
              <a:off x="1115616" y="4157464"/>
              <a:ext cx="3024336" cy="4320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Calibri" pitchFamily="34" charset="0"/>
                  <a:cs typeface="Calibri" pitchFamily="34" charset="0"/>
                </a:rPr>
                <a:t>Specification</a:t>
              </a:r>
              <a:endParaRPr lang="zh-CN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15616" y="4589512"/>
              <a:ext cx="3024336" cy="10402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Input:	K, E[1..n]</a:t>
              </a:r>
            </a:p>
            <a:p>
              <a:r>
                <a:rPr lang="en-US" altLang="zh-CN" dirty="0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Output:    Location of K (1,2,…,n; -1: K is not in E[])</a:t>
              </a:r>
              <a:endParaRPr lang="zh-CN" altLang="en-US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BE12-2B17-4652-887A-C428315D9FDE}" type="datetime1">
              <a:rPr lang="en-US" altLang="zh-CN" smtClean="0"/>
              <a:t>9/7/2020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Lectures on Algorithm Design &amp; Analysis (LADA) 2017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4767432" y="2773388"/>
            <a:ext cx="4104456" cy="3381918"/>
            <a:chOff x="1115616" y="3462547"/>
            <a:chExt cx="3024336" cy="3344492"/>
          </a:xfrm>
        </p:grpSpPr>
        <p:sp>
          <p:nvSpPr>
            <p:cNvPr id="12" name="矩形 11"/>
            <p:cNvSpPr/>
            <p:nvPr/>
          </p:nvSpPr>
          <p:spPr>
            <a:xfrm>
              <a:off x="1115616" y="3462547"/>
              <a:ext cx="3024336" cy="4320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smtClean="0">
                  <a:latin typeface="Calibri" pitchFamily="34" charset="0"/>
                  <a:cs typeface="Calibri" pitchFamily="34" charset="0"/>
                </a:rPr>
                <a:t>Sequential </a:t>
              </a:r>
              <a:r>
                <a:rPr lang="en-US" altLang="zh-CN" b="1" smtClean="0">
                  <a:latin typeface="Calibri" pitchFamily="34" charset="0"/>
                  <a:cs typeface="Calibri" pitchFamily="34" charset="0"/>
                </a:rPr>
                <a:t>search </a:t>
              </a:r>
              <a:r>
                <a:rPr lang="en-US" altLang="zh-CN" b="1" dirty="0" smtClean="0">
                  <a:latin typeface="Calibri" pitchFamily="34" charset="0"/>
                  <a:cs typeface="Calibri" pitchFamily="34" charset="0"/>
                </a:rPr>
                <a:t>algorithm</a:t>
              </a:r>
              <a:endParaRPr lang="zh-CN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15616" y="3894595"/>
              <a:ext cx="3024336" cy="2912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int</a:t>
              </a:r>
              <a:r>
                <a:rPr lang="en-US" altLang="zh-CN" dirty="0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zh-CN" dirty="0" err="1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seqSearch</a:t>
              </a:r>
              <a:r>
                <a:rPr lang="en-US" altLang="zh-CN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en-US" altLang="zh-CN" dirty="0" err="1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int</a:t>
              </a:r>
              <a:r>
                <a:rPr lang="en-US" altLang="zh-CN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[] E, </a:t>
              </a:r>
              <a:r>
                <a:rPr lang="en-US" altLang="zh-CN" dirty="0" err="1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int</a:t>
              </a:r>
              <a:r>
                <a:rPr lang="en-US" altLang="zh-CN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 n, </a:t>
              </a:r>
              <a:r>
                <a:rPr lang="en-US" altLang="zh-CN" dirty="0" err="1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int</a:t>
              </a:r>
              <a:r>
                <a:rPr lang="en-US" altLang="zh-CN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 K)</a:t>
              </a:r>
            </a:p>
            <a:p>
              <a:r>
                <a:rPr lang="en-US" altLang="zh-CN" dirty="0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 {  </a:t>
              </a:r>
              <a:r>
                <a:rPr lang="en-US" altLang="zh-CN" dirty="0" err="1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int</a:t>
              </a:r>
              <a:r>
                <a:rPr lang="en-US" altLang="zh-CN" dirty="0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zh-CN" dirty="0" err="1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ans</a:t>
              </a:r>
              <a:r>
                <a:rPr lang="en-US" altLang="zh-CN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, index;</a:t>
              </a:r>
            </a:p>
            <a:p>
              <a:r>
                <a:rPr lang="en-US" altLang="zh-CN" dirty="0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    </a:t>
              </a:r>
              <a:r>
                <a:rPr lang="en-US" altLang="zh-CN" dirty="0" err="1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ans</a:t>
              </a:r>
              <a:r>
                <a:rPr lang="en-US" altLang="zh-CN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=-1;</a:t>
              </a:r>
            </a:p>
            <a:p>
              <a:r>
                <a:rPr lang="en-US" altLang="zh-CN" dirty="0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    for </a:t>
              </a:r>
              <a:r>
                <a:rPr lang="en-US" altLang="zh-CN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en-US" altLang="zh-CN" dirty="0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index=1; </a:t>
              </a:r>
              <a:r>
                <a:rPr lang="en-US" altLang="zh-CN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index</a:t>
              </a:r>
              <a:r>
                <a:rPr lang="en-US" altLang="zh-CN" dirty="0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&lt;=n</a:t>
              </a:r>
              <a:r>
                <a:rPr lang="en-US" altLang="zh-CN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; index++)</a:t>
              </a:r>
            </a:p>
            <a:p>
              <a:r>
                <a:rPr lang="en-US" altLang="zh-CN" dirty="0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        if </a:t>
              </a:r>
              <a:r>
                <a:rPr lang="en-US" altLang="zh-CN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(K==E[index])</a:t>
              </a:r>
            </a:p>
            <a:p>
              <a:r>
                <a:rPr lang="en-US" altLang="zh-CN" dirty="0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        {</a:t>
              </a:r>
            </a:p>
            <a:p>
              <a:r>
                <a:rPr lang="en-US" altLang="zh-CN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zh-CN" dirty="0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           </a:t>
              </a:r>
              <a:r>
                <a:rPr lang="en-US" altLang="zh-CN" dirty="0" err="1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ans</a:t>
              </a:r>
              <a:r>
                <a:rPr lang="en-US" altLang="zh-CN" dirty="0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=index</a:t>
              </a:r>
              <a:r>
                <a:rPr lang="en-US" altLang="zh-CN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;</a:t>
              </a:r>
            </a:p>
            <a:p>
              <a:r>
                <a:rPr lang="en-US" altLang="zh-CN" dirty="0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            break;</a:t>
              </a:r>
            </a:p>
            <a:p>
              <a:r>
                <a:rPr lang="en-US" altLang="zh-CN" dirty="0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         }</a:t>
              </a:r>
              <a:endParaRPr lang="en-US" altLang="zh-CN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endParaRPr>
            </a:p>
            <a:p>
              <a:r>
                <a:rPr lang="en-US" altLang="zh-CN" dirty="0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    Return </a:t>
              </a:r>
              <a:r>
                <a:rPr lang="en-US" altLang="zh-CN" dirty="0" err="1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ans</a:t>
              </a:r>
              <a:r>
                <a:rPr lang="en-US" altLang="zh-CN" dirty="0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;</a:t>
              </a:r>
            </a:p>
            <a:p>
              <a:r>
                <a:rPr lang="en-US" altLang="zh-CN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}</a:t>
              </a:r>
              <a:endParaRPr lang="zh-CN" altLang="en-US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674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Correctness of Algorithm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525963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Criteria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correctness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Precondition/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前置条件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前件：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kind of input can be treated?</a:t>
            </a:r>
          </a:p>
          <a:p>
            <a:pPr lvl="1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Postcondition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后置条件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后件：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relation between the input and the output?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challenge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proving correctness of loops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strategy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induction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循环不变式：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 Invariants 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860032" y="1589936"/>
            <a:ext cx="4104456" cy="1152128"/>
            <a:chOff x="1115616" y="4157464"/>
            <a:chExt cx="3024336" cy="1472284"/>
          </a:xfrm>
        </p:grpSpPr>
        <p:sp>
          <p:nvSpPr>
            <p:cNvPr id="6" name="矩形 5"/>
            <p:cNvSpPr/>
            <p:nvPr/>
          </p:nvSpPr>
          <p:spPr>
            <a:xfrm>
              <a:off x="1115616" y="4157464"/>
              <a:ext cx="3024336" cy="4320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Calibri" pitchFamily="34" charset="0"/>
                  <a:cs typeface="Calibri" pitchFamily="34" charset="0"/>
                </a:rPr>
                <a:t>Specification</a:t>
              </a:r>
              <a:endParaRPr lang="zh-CN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15616" y="4589512"/>
              <a:ext cx="3024336" cy="10402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Input:	non-negative integer m, n </a:t>
              </a:r>
            </a:p>
            <a:p>
              <a:r>
                <a:rPr lang="en-US" altLang="zh-CN" dirty="0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Output:    </a:t>
              </a:r>
              <a:r>
                <a:rPr lang="en-US" altLang="zh-CN" dirty="0" err="1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gcd</a:t>
              </a:r>
              <a:r>
                <a:rPr lang="en-US" altLang="zh-CN" dirty="0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(m, n)</a:t>
              </a:r>
              <a:endParaRPr lang="zh-CN" altLang="en-US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860032" y="2987498"/>
            <a:ext cx="4104456" cy="1440160"/>
            <a:chOff x="1115616" y="4157464"/>
            <a:chExt cx="3024336" cy="1472284"/>
          </a:xfrm>
        </p:grpSpPr>
        <p:sp>
          <p:nvSpPr>
            <p:cNvPr id="13" name="矩形 12"/>
            <p:cNvSpPr/>
            <p:nvPr/>
          </p:nvSpPr>
          <p:spPr>
            <a:xfrm>
              <a:off x="1115616" y="4157464"/>
              <a:ext cx="3024336" cy="4320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Calibri" pitchFamily="34" charset="0"/>
                  <a:cs typeface="Calibri" pitchFamily="34" charset="0"/>
                </a:rPr>
                <a:t>Main challenge</a:t>
              </a:r>
              <a:endParaRPr lang="zh-CN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15616" y="4589512"/>
              <a:ext cx="3024336" cy="10402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zh-CN" dirty="0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The output is </a:t>
              </a:r>
              <a:r>
                <a:rPr lang="en-US" altLang="zh-CN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always</a:t>
              </a:r>
              <a:r>
                <a:rPr lang="en-US" altLang="zh-CN" dirty="0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 correct, for </a:t>
              </a:r>
              <a:r>
                <a:rPr lang="en-US" altLang="zh-CN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any</a:t>
              </a:r>
              <a:r>
                <a:rPr lang="en-US" altLang="zh-CN" dirty="0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 legal input.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zh-CN" dirty="0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Infinite possible inputs</a:t>
              </a:r>
              <a:endParaRPr lang="zh-CN" altLang="en-US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860032" y="4657845"/>
            <a:ext cx="4104456" cy="1152128"/>
            <a:chOff x="1115616" y="4157464"/>
            <a:chExt cx="3024336" cy="1472284"/>
          </a:xfrm>
        </p:grpSpPr>
        <p:sp>
          <p:nvSpPr>
            <p:cNvPr id="16" name="矩形 15"/>
            <p:cNvSpPr/>
            <p:nvPr/>
          </p:nvSpPr>
          <p:spPr>
            <a:xfrm>
              <a:off x="1115616" y="4157464"/>
              <a:ext cx="3024336" cy="4320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Calibri" pitchFamily="34" charset="0"/>
                  <a:cs typeface="Calibri" pitchFamily="34" charset="0"/>
                </a:rPr>
                <a:t>Mathematical induction</a:t>
              </a:r>
              <a:endParaRPr lang="zh-CN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115616" y="4589512"/>
              <a:ext cx="3024336" cy="10402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zh-CN" dirty="0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Weak principle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zh-CN" dirty="0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Strong principle</a:t>
              </a:r>
              <a:endParaRPr lang="zh-CN" altLang="en-US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1C7A-0583-492E-A839-C1D3F098C571}" type="datetime1">
              <a:rPr lang="en-US" altLang="zh-CN" smtClean="0"/>
              <a:t>9/7/2020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Lectures on Algorithm Design &amp; Analysis (LADA) 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06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Mathematical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induction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For Your Reference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092710" y="2459757"/>
            <a:ext cx="6948200" cy="1296146"/>
            <a:chOff x="4644008" y="4005064"/>
            <a:chExt cx="3024336" cy="124814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>
            <a:xfrm>
              <a:off x="4644008" y="4005064"/>
              <a:ext cx="3024336" cy="432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Calibri" pitchFamily="34" charset="0"/>
                  <a:cs typeface="Calibri" pitchFamily="34" charset="0"/>
                </a:rPr>
                <a:t>The </a:t>
              </a:r>
              <a:r>
                <a:rPr lang="en-US" altLang="zh-CN" b="1" dirty="0" smtClean="0">
                  <a:solidFill>
                    <a:srgbClr val="FFFF00"/>
                  </a:solidFill>
                  <a:latin typeface="Calibri" pitchFamily="34" charset="0"/>
                  <a:cs typeface="Calibri" pitchFamily="34" charset="0"/>
                </a:rPr>
                <a:t>Weak </a:t>
              </a:r>
              <a:r>
                <a:rPr lang="en-US" altLang="zh-CN" b="1" dirty="0" smtClean="0">
                  <a:latin typeface="Calibri" pitchFamily="34" charset="0"/>
                  <a:cs typeface="Calibri" pitchFamily="34" charset="0"/>
                </a:rPr>
                <a:t>Principle of Mathematical Induction</a:t>
              </a:r>
              <a:endParaRPr lang="zh-CN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644008" y="4437113"/>
              <a:ext cx="3024336" cy="8160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zh-CN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If the statement p(b) is true and the statement p(n-1) =&gt; p(n) is true for all n&gt;b, then p(n) is true for all integers n&gt;=b.</a:t>
              </a:r>
              <a:endParaRPr lang="zh-CN" alt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92710" y="4365104"/>
            <a:ext cx="6948200" cy="1656186"/>
            <a:chOff x="4644008" y="4005064"/>
            <a:chExt cx="3024336" cy="15948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>
            <a:xfrm>
              <a:off x="4644008" y="4005064"/>
              <a:ext cx="3024336" cy="432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latin typeface="Calibri" pitchFamily="34" charset="0"/>
                  <a:cs typeface="Calibri" pitchFamily="34" charset="0"/>
                </a:rPr>
                <a:t>The </a:t>
              </a:r>
              <a:r>
                <a:rPr lang="en-US" altLang="zh-CN" b="1" dirty="0" smtClean="0">
                  <a:solidFill>
                    <a:srgbClr val="FFFF00"/>
                  </a:solidFill>
                  <a:latin typeface="Calibri" pitchFamily="34" charset="0"/>
                  <a:cs typeface="Calibri" pitchFamily="34" charset="0"/>
                </a:rPr>
                <a:t>Strong </a:t>
              </a:r>
              <a:r>
                <a:rPr lang="en-US" altLang="zh-CN" b="1" dirty="0" smtClean="0">
                  <a:latin typeface="Calibri" pitchFamily="34" charset="0"/>
                  <a:cs typeface="Calibri" pitchFamily="34" charset="0"/>
                </a:rPr>
                <a:t>Principle of Mathematical Induction</a:t>
              </a:r>
              <a:endParaRPr lang="zh-CN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644008" y="4437113"/>
              <a:ext cx="3024336" cy="11627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zh-CN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If </a:t>
              </a:r>
              <a:r>
                <a:rPr lang="en-US" altLang="zh-CN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the statement p(b) is true, and the statement {p(b) and p(b+1) and … and p(n-1) =&gt; p(n)} is true, for all n&gt;b, then p(n) is true for all integers n&gt;=</a:t>
              </a:r>
              <a:r>
                <a:rPr lang="en-US" altLang="zh-CN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b.</a:t>
              </a:r>
              <a:endParaRPr lang="zh-CN" alt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E02C-657C-4B69-9075-F30D4B9E2579}" type="datetime1">
              <a:rPr lang="en-US" altLang="zh-CN" smtClean="0"/>
              <a:t>9/7/2020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Lectures on Algorithm Design &amp; Analysis (LADA) 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926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什么是算法？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由一组</a:t>
            </a:r>
            <a:r>
              <a:rPr lang="zh-CN" altLang="en-US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基本操作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按照</a:t>
            </a:r>
            <a:r>
              <a:rPr lang="zh-CN" altLang="en-US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特定结构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构成的、用于在</a:t>
            </a:r>
            <a:r>
              <a:rPr lang="zh-CN" altLang="en-US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有穷的时间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内</a:t>
            </a:r>
            <a:r>
              <a:rPr lang="zh-CN" altLang="en-US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解决特定类型目标问题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的方法描述。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dirty="0" smtClean="0"/>
          </a:p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算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法的描述可以是自然语言、流程图、图表、程序设计语言、某种抽象的语言。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算法的性质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精确描述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可行性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终止性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正确性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效率（时间</a:t>
            </a: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空间）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76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5152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Correctness of </a:t>
            </a:r>
            <a:b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the Recursive Euclid Algorithm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3140969"/>
            <a:ext cx="7992888" cy="266429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Base case (n = 0)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Euclid(m, 0) returns m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//if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 = 0 then return m</a:t>
            </a:r>
          </a:p>
          <a:p>
            <a:pPr lvl="1"/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gcd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(m,0) = m 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//Math fact.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So Euclid(m,0) returns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gcd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(m,0)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9E8A-8DCE-49ED-921A-BBF28D44DCDC}" type="datetime1">
              <a:rPr lang="en-US" altLang="zh-CN" smtClean="0"/>
              <a:t>9/7/2020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Lectures on Algorithm Design &amp; Analysis (LADA) 2017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123728" y="1628800"/>
            <a:ext cx="4104456" cy="1368152"/>
            <a:chOff x="1115616" y="4157464"/>
            <a:chExt cx="3024336" cy="1748337"/>
          </a:xfrm>
        </p:grpSpPr>
        <p:sp>
          <p:nvSpPr>
            <p:cNvPr id="12" name="矩形 11"/>
            <p:cNvSpPr/>
            <p:nvPr/>
          </p:nvSpPr>
          <p:spPr>
            <a:xfrm>
              <a:off x="1115616" y="4157464"/>
              <a:ext cx="3024336" cy="4320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latin typeface="Calibri" pitchFamily="34" charset="0"/>
                  <a:cs typeface="Calibri" pitchFamily="34" charset="0"/>
                </a:rPr>
                <a:t>Euclid algorithm – recursive version</a:t>
              </a:r>
              <a:endParaRPr lang="zh-CN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15616" y="4589512"/>
              <a:ext cx="3024336" cy="13162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Euclid(</a:t>
              </a:r>
              <a:r>
                <a:rPr lang="en-US" altLang="zh-CN" dirty="0" err="1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m,n</a:t>
              </a:r>
              <a:r>
                <a:rPr lang="en-US" altLang="zh-CN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)</a:t>
              </a:r>
            </a:p>
            <a:p>
              <a:r>
                <a:rPr lang="en-US" altLang="zh-CN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[E1] if n=0 then return m</a:t>
              </a:r>
            </a:p>
            <a:p>
              <a:r>
                <a:rPr lang="en-US" altLang="zh-CN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[E2] else return Euclid(n, m mod 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26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Correctness of </a:t>
            </a:r>
            <a:b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 Recursive Euclid Algorithm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36004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Assumption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For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any non-negative integer n &lt;= N</a:t>
            </a:r>
            <a:r>
              <a:rPr lang="en-US" altLang="zh-CN" baseline="-25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Euclid(m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 n)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returns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gcd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m,n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);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Induction</a:t>
            </a:r>
          </a:p>
          <a:p>
            <a:pPr lvl="1"/>
            <a:r>
              <a:rPr lang="en-US" altLang="zh-CN" i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Euclid(m</a:t>
            </a:r>
            <a:r>
              <a:rPr lang="en-US" altLang="zh-CN" i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 N</a:t>
            </a:r>
            <a:r>
              <a:rPr lang="en-US" altLang="zh-CN" i="1" baseline="-25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+1)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returns the same as </a:t>
            </a:r>
            <a:r>
              <a:rPr lang="en-US" altLang="zh-CN" i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Euclid(N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+1</a:t>
            </a:r>
            <a:r>
              <a:rPr lang="en-US" altLang="zh-CN" i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 m mod (N</a:t>
            </a:r>
            <a:r>
              <a:rPr lang="en-US" altLang="zh-CN" i="1" baseline="-25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+1</a:t>
            </a:r>
            <a:r>
              <a:rPr lang="en-US" altLang="zh-CN" i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))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does;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//else-branch, and N</a:t>
            </a:r>
            <a:r>
              <a:rPr lang="en-US" altLang="zh-CN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&gt;0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i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Euclid(N</a:t>
            </a:r>
            <a:r>
              <a:rPr lang="en-US" altLang="zh-CN" i="1" baseline="-25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+1, m mod (N</a:t>
            </a:r>
            <a:r>
              <a:rPr lang="en-US" altLang="zh-CN" i="1" baseline="-25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+1) )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returns </a:t>
            </a:r>
            <a:r>
              <a:rPr lang="en-US" altLang="zh-CN" i="1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gcd</a:t>
            </a:r>
            <a:r>
              <a:rPr lang="en-US" altLang="zh-CN" i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(N</a:t>
            </a:r>
            <a:r>
              <a:rPr lang="en-US" altLang="zh-CN" i="1" baseline="-25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+1, m mod (N</a:t>
            </a:r>
            <a:r>
              <a:rPr lang="en-US" altLang="zh-CN" i="1" baseline="-25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+1)) </a:t>
            </a:r>
            <a:endParaRPr lang="en-US" altLang="zh-CN" i="1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//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By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assumption, and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 mod (N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+1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 &lt;= N</a:t>
            </a:r>
            <a:r>
              <a:rPr lang="en-US" altLang="zh-CN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i="1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gcd</a:t>
            </a:r>
            <a:r>
              <a:rPr lang="en-US" altLang="zh-CN" i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(N</a:t>
            </a:r>
            <a:r>
              <a:rPr lang="en-US" altLang="zh-CN" i="1" baseline="-25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+1, m mod (N</a:t>
            </a:r>
            <a:r>
              <a:rPr lang="en-US" altLang="zh-CN" i="1" baseline="-25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+1))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i="1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gcd</a:t>
            </a:r>
            <a:r>
              <a:rPr lang="en-US" altLang="zh-CN" i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(N</a:t>
            </a:r>
            <a:r>
              <a:rPr lang="en-US" altLang="zh-CN" i="1" baseline="-25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+1, m) 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i="1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gcd</a:t>
            </a:r>
            <a:r>
              <a:rPr lang="en-US" altLang="zh-CN" i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(m, (N</a:t>
            </a:r>
            <a:r>
              <a:rPr lang="en-US" altLang="zh-CN" i="1" baseline="-25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+1))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//Math fact about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gcd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Thus, </a:t>
            </a:r>
            <a:r>
              <a:rPr lang="en-US" altLang="zh-CN" i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Euclid(m</a:t>
            </a:r>
            <a:r>
              <a:rPr lang="en-US" altLang="zh-CN" i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 N</a:t>
            </a:r>
            <a:r>
              <a:rPr lang="en-US" altLang="zh-CN" i="1" baseline="-25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+1)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returns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gcd</a:t>
            </a:r>
            <a:r>
              <a:rPr lang="en-US" altLang="zh-CN" i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(m, N</a:t>
            </a:r>
            <a:r>
              <a:rPr lang="en-US" altLang="zh-CN" i="1" baseline="-25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+1)</a:t>
            </a:r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123728" y="1628800"/>
            <a:ext cx="4104456" cy="1368152"/>
            <a:chOff x="1115616" y="4157464"/>
            <a:chExt cx="3024336" cy="1748337"/>
          </a:xfrm>
        </p:grpSpPr>
        <p:sp>
          <p:nvSpPr>
            <p:cNvPr id="5" name="矩形 4"/>
            <p:cNvSpPr/>
            <p:nvPr/>
          </p:nvSpPr>
          <p:spPr>
            <a:xfrm>
              <a:off x="1115616" y="4157464"/>
              <a:ext cx="3024336" cy="4320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latin typeface="Calibri" pitchFamily="34" charset="0"/>
                  <a:cs typeface="Calibri" pitchFamily="34" charset="0"/>
                </a:rPr>
                <a:t>Euclid algorithm – recursive version</a:t>
              </a:r>
              <a:endParaRPr lang="zh-CN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15616" y="4589512"/>
              <a:ext cx="3024336" cy="13162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Euclid(</a:t>
              </a:r>
              <a:r>
                <a:rPr lang="en-US" altLang="zh-CN" dirty="0" err="1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m,n</a:t>
              </a:r>
              <a:r>
                <a:rPr lang="en-US" altLang="zh-CN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)</a:t>
              </a:r>
            </a:p>
            <a:p>
              <a:r>
                <a:rPr lang="en-US" altLang="zh-CN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[E1] if n=0 then return m</a:t>
              </a:r>
            </a:p>
            <a:p>
              <a:r>
                <a:rPr lang="en-US" altLang="zh-CN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[E2] else return Euclid(n, m mod n)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918048" y="4509120"/>
            <a:ext cx="6768752" cy="132343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这个递归调用一定结束吗？</a:t>
            </a:r>
            <a:endParaRPr lang="en-US" altLang="zh-CN" sz="40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4000" dirty="0">
                <a:latin typeface="隶书" panose="02010509060101010101" pitchFamily="49" charset="-122"/>
                <a:ea typeface="隶书" panose="02010509060101010101" pitchFamily="49" charset="-122"/>
              </a:rPr>
              <a:t>为什</a:t>
            </a:r>
            <a:r>
              <a:rPr lang="zh-CN" altLang="en-US" sz="4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么？</a:t>
            </a:r>
            <a:endParaRPr lang="zh-CN" altLang="en-US" sz="4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212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5152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Correctness of </a:t>
            </a:r>
            <a:b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the Euclid Algorithm (Iterative)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9E8A-8DCE-49ED-921A-BBF28D44DCDC}" type="datetime1">
              <a:rPr lang="en-US" altLang="zh-CN" smtClean="0"/>
              <a:t>9/7/2020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Lectures on Algorithm Design &amp; Analysis (LADA) 2017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763652" y="1703672"/>
            <a:ext cx="3637384" cy="266429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 n</a:t>
            </a:r>
          </a:p>
          <a:p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(r != 0) </a:t>
            </a:r>
          </a:p>
          <a:p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 = n;</a:t>
            </a:r>
          </a:p>
          <a:p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r;</a:t>
            </a:r>
          </a:p>
          <a:p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= m % n; </a:t>
            </a:r>
          </a:p>
          <a:p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n</a:t>
            </a:r>
            <a:endParaRPr lang="en-US" altLang="zh-C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4336067"/>
            <a:ext cx="82089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迭代形式的算法通常无法按照参数使用数学归纳法进行处理</a:t>
            </a:r>
            <a:r>
              <a:rPr lang="en-US" altLang="zh-CN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通常可以对迭代次数使用数学归纳法，实际上就是找到循环不变式。</a:t>
            </a:r>
            <a:endParaRPr lang="en-US" altLang="zh-CN" sz="2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22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5152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Correctness of </a:t>
            </a:r>
            <a:b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the Euclid Algorithm (Iterative)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752528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sz="38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Proved the following assertion by induction on the iterations</a:t>
            </a:r>
          </a:p>
          <a:p>
            <a:pPr lvl="1"/>
            <a:r>
              <a:rPr lang="zh-CN" altLang="en-US" sz="3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循环的入口处下列性质总是成立</a:t>
            </a:r>
            <a:endParaRPr lang="en-US" altLang="zh-CN" sz="34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457200" lvl="1" indent="0" algn="ctr">
              <a:buNone/>
            </a:pPr>
            <a:r>
              <a:rPr lang="en-US" altLang="zh-CN" sz="34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gcd</a:t>
            </a:r>
            <a:r>
              <a:rPr lang="en-US" altLang="zh-CN" sz="3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4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m,n</a:t>
            </a:r>
            <a:r>
              <a:rPr lang="en-US" altLang="zh-CN" sz="3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 == </a:t>
            </a:r>
            <a:r>
              <a:rPr lang="en-US" altLang="zh-CN" sz="34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gcd</a:t>
            </a:r>
            <a:r>
              <a:rPr lang="en-US" altLang="zh-CN" sz="3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(m</a:t>
            </a:r>
            <a:r>
              <a:rPr lang="en-US" altLang="zh-CN" sz="3400" baseline="-250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3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,n</a:t>
            </a:r>
            <a:r>
              <a:rPr lang="en-US" altLang="zh-CN" sz="3400" baseline="-250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3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r == </a:t>
            </a:r>
            <a:r>
              <a:rPr lang="en-US" altLang="zh-CN" sz="34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m%n</a:t>
            </a:r>
            <a:r>
              <a:rPr lang="en-US" altLang="zh-CN" sz="3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</a:p>
          <a:p>
            <a:endParaRPr lang="en-US" altLang="zh-CN" sz="38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8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Base case (</a:t>
            </a:r>
            <a:r>
              <a:rPr lang="zh-CN" altLang="en-US" sz="38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第一次到达入口点</a:t>
            </a:r>
            <a:r>
              <a:rPr lang="en-US" altLang="zh-CN" sz="38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CN" altLang="en-US" sz="3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因为</a:t>
            </a:r>
            <a:r>
              <a:rPr lang="en-US" altLang="zh-CN" sz="34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m,n</a:t>
            </a:r>
            <a:r>
              <a:rPr lang="zh-CN" altLang="en-US" sz="3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没有被修改过，且</a:t>
            </a:r>
            <a:r>
              <a:rPr lang="en-US" altLang="zh-CN" sz="3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r == </a:t>
            </a:r>
            <a:r>
              <a:rPr lang="en-US" altLang="zh-CN" sz="34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m%n</a:t>
            </a:r>
            <a:r>
              <a:rPr lang="zh-CN" altLang="en-US" sz="3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，因此结论显然成立</a:t>
            </a:r>
            <a:endParaRPr lang="en-US" altLang="zh-CN" sz="34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8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Induction</a:t>
            </a:r>
            <a:endParaRPr lang="en-US" altLang="zh-CN" sz="38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3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假设当循环地第</a:t>
            </a:r>
            <a:r>
              <a:rPr lang="en-US" altLang="zh-CN" sz="3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3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次</a:t>
            </a:r>
            <a:r>
              <a:rPr lang="zh-CN" altLang="en-US" sz="3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迭</a:t>
            </a:r>
            <a:r>
              <a:rPr lang="zh-CN" altLang="en-US" sz="3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代开始的时候，性质成立</a:t>
            </a:r>
            <a:endParaRPr lang="en-US" altLang="zh-CN" sz="34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3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分</a:t>
            </a:r>
            <a:r>
              <a:rPr lang="zh-CN" altLang="en-US" sz="3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析循环体可知，在循环体之后</a:t>
            </a:r>
            <a:endParaRPr lang="en-US" altLang="zh-CN" sz="34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457200" lvl="1" indent="0" algn="ctr">
              <a:buNone/>
            </a:pPr>
            <a:r>
              <a:rPr lang="en-US" altLang="zh-CN" sz="3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3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== n’</a:t>
            </a:r>
            <a:r>
              <a:rPr lang="zh-CN" altLang="en-US" sz="3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，</a:t>
            </a:r>
            <a:r>
              <a:rPr lang="en-US" altLang="zh-CN" sz="3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 == m’ % n’</a:t>
            </a:r>
            <a:r>
              <a:rPr lang="zh-CN" altLang="en-US" sz="3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r == </a:t>
            </a:r>
            <a:r>
              <a:rPr lang="en-US" altLang="zh-CN" sz="34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m%n</a:t>
            </a:r>
            <a:endParaRPr lang="en-US" altLang="zh-CN" sz="34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34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gcd</a:t>
            </a:r>
            <a:r>
              <a:rPr lang="en-US" altLang="zh-CN" sz="3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(n’, </a:t>
            </a:r>
            <a:r>
              <a:rPr lang="en-US" altLang="zh-CN" sz="34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m’%n</a:t>
            </a:r>
            <a:r>
              <a:rPr lang="en-US" altLang="zh-CN" sz="3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’) == g(</a:t>
            </a:r>
            <a:r>
              <a:rPr lang="en-US" altLang="zh-CN" sz="34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m’,n</a:t>
            </a:r>
            <a:r>
              <a:rPr lang="en-US" altLang="zh-CN" sz="3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’) == </a:t>
            </a:r>
            <a:r>
              <a:rPr lang="en-US" altLang="zh-CN" sz="3400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gcd</a:t>
            </a:r>
            <a:r>
              <a:rPr lang="en-US" altLang="zh-CN" sz="3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(m</a:t>
            </a:r>
            <a:r>
              <a:rPr lang="en-US" altLang="zh-CN" sz="3400" baseline="-25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3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,n</a:t>
            </a:r>
            <a:r>
              <a:rPr lang="en-US" altLang="zh-CN" sz="3400" baseline="-25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3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CN" altLang="en-US" sz="3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而循环体运行结束之后会回到循环头，因此第</a:t>
            </a:r>
            <a:r>
              <a:rPr lang="en-US" altLang="zh-CN" sz="3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N+1</a:t>
            </a:r>
            <a:r>
              <a:rPr lang="zh-CN" altLang="en-US" sz="3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次循环开始的时候性质仍然成立</a:t>
            </a:r>
            <a:endParaRPr lang="en-US" altLang="zh-CN" sz="34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endParaRPr lang="en-US" altLang="zh-CN" sz="38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8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结论：</a:t>
            </a:r>
            <a:endParaRPr lang="en-US" altLang="zh-CN" sz="38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3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不论循环执行多少次，在循环体开始处性质成立</a:t>
            </a:r>
            <a:endParaRPr lang="en-US" altLang="zh-CN" sz="34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3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当循环退出时，该性质仍然成立，并且循环条件不成立</a:t>
            </a:r>
            <a:endParaRPr lang="en-US" altLang="zh-CN" sz="34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2"/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2"/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9E8A-8DCE-49ED-921A-BBF28D44DCDC}" type="datetime1">
              <a:rPr lang="en-US" altLang="zh-CN" smtClean="0"/>
              <a:t>9/7/2020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Lectures on Algorithm Design &amp; Analysis (LADA) 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00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5152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Correctness of </a:t>
            </a:r>
            <a:b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the Euclid Algorithm (Iterative)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9E8A-8DCE-49ED-921A-BBF28D44DCDC}" type="datetime1">
              <a:rPr lang="en-US" altLang="zh-CN" smtClean="0"/>
              <a:t>9/7/2020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Lectures on Algorithm Design &amp; Analysis (LADA) 2017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5264333"/>
            <a:ext cx="5472608" cy="6463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这个循环一定结束吗？</a:t>
            </a:r>
            <a:endParaRPr lang="en-US" altLang="zh-CN" dirty="0" smtClean="0"/>
          </a:p>
          <a:p>
            <a:r>
              <a:rPr lang="zh-CN" altLang="en-US" dirty="0"/>
              <a:t>为什</a:t>
            </a:r>
            <a:r>
              <a:rPr lang="zh-CN" altLang="en-US" dirty="0" smtClean="0"/>
              <a:t>么？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190116" y="2378353"/>
            <a:ext cx="2880320" cy="289637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r = </a:t>
            </a:r>
            <a:r>
              <a:rPr lang="en-US" altLang="zh-CN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m</a:t>
            </a:r>
            <a:r>
              <a:rPr lang="en-US" altLang="zh-CN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% n</a:t>
            </a:r>
          </a:p>
          <a:p>
            <a:r>
              <a:rPr lang="en-US" altLang="zh-CN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while (r != 0) </a:t>
            </a:r>
          </a:p>
          <a:p>
            <a:r>
              <a:rPr lang="en-US" altLang="zh-CN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{</a:t>
            </a:r>
          </a:p>
          <a:p>
            <a:r>
              <a:rPr lang="en-US" altLang="zh-CN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altLang="zh-CN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m = n;</a:t>
            </a:r>
          </a:p>
          <a:p>
            <a:r>
              <a:rPr lang="en-US" altLang="zh-CN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altLang="zh-CN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n = r;</a:t>
            </a:r>
          </a:p>
          <a:p>
            <a:r>
              <a:rPr lang="en-US" altLang="zh-CN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altLang="zh-CN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r = m % n; </a:t>
            </a:r>
          </a:p>
          <a:p>
            <a:r>
              <a:rPr lang="en-US" altLang="zh-CN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}</a:t>
            </a:r>
          </a:p>
          <a:p>
            <a:r>
              <a:rPr lang="en-US" altLang="zh-CN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return n</a:t>
            </a:r>
            <a:endParaRPr lang="en-US" altLang="zh-CN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1774" y="4571045"/>
            <a:ext cx="5472608" cy="1754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对于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GCD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的迭代算法，当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循环退出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时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m,n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 ==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(m</a:t>
            </a:r>
            <a:r>
              <a:rPr lang="en-US" altLang="zh-CN" baseline="-25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,n</a:t>
            </a:r>
            <a:r>
              <a:rPr lang="en-US" altLang="zh-CN" baseline="-25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r ==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m%n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==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成立（循环条件取反）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即：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m,n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 ==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(m</a:t>
            </a:r>
            <a:r>
              <a:rPr lang="en-US" altLang="zh-CN" baseline="-25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,n</a:t>
            </a:r>
            <a:r>
              <a:rPr lang="en-US" altLang="zh-CN" baseline="-25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m%n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==0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，因此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==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m,n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 ==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(m</a:t>
            </a:r>
            <a:r>
              <a:rPr lang="en-US" altLang="zh-CN" baseline="-25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,n</a:t>
            </a:r>
            <a:r>
              <a:rPr lang="en-US" altLang="zh-CN" baseline="-25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 </a:t>
            </a:r>
          </a:p>
          <a:p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3568" y="2062736"/>
            <a:ext cx="5472608" cy="2308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性质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m,n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 ==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(m</a:t>
            </a:r>
            <a:r>
              <a:rPr lang="en-US" altLang="zh-CN" baseline="-25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,n</a:t>
            </a:r>
            <a:r>
              <a:rPr lang="en-US" altLang="zh-CN" baseline="-25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r ==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m%n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称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为这个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循环的不变式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、进入循环的时候成立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、如果迭代开始时该性质成立，且循环条件满足，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那么该次迭代结束后，性质依然成立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因此当最后一次迭代结束时，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、循环不变式依然成立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、循环条件不满足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7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9288"/>
            <a:ext cx="8229600" cy="105152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Notes on Mathematical Induction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031416" y="2780928"/>
            <a:ext cx="7056784" cy="2664296"/>
            <a:chOff x="4644008" y="4005064"/>
            <a:chExt cx="3024336" cy="18722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>
            <a:xfrm>
              <a:off x="4644008" y="4005064"/>
              <a:ext cx="3024336" cy="432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b="1" dirty="0" smtClean="0">
                  <a:latin typeface="Calibri" pitchFamily="34" charset="0"/>
                  <a:cs typeface="Calibri" pitchFamily="34" charset="0"/>
                </a:rPr>
                <a:t>“Notes on Structured Programming”, E.W. </a:t>
              </a:r>
              <a:r>
                <a:rPr lang="en-US" altLang="zh-CN" b="1" dirty="0" err="1" smtClean="0">
                  <a:latin typeface="Calibri" pitchFamily="34" charset="0"/>
                  <a:cs typeface="Calibri" pitchFamily="34" charset="0"/>
                </a:rPr>
                <a:t>Dijkstra</a:t>
              </a:r>
              <a:endParaRPr lang="zh-CN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644008" y="4437112"/>
              <a:ext cx="3024336" cy="14401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 have mentioned 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Berlin Sans FB Demi" pitchFamily="34" charset="0"/>
                  <a:cs typeface="Calibri" pitchFamily="34" charset="0"/>
                </a:rPr>
                <a:t>mathematical induction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explicitly, because it is the only pattern of reasoning that I am aware of, that eventually enables us to cope with loops and recursive procedures</a:t>
              </a:r>
              <a:endParaRPr lang="zh-CN" altLang="en-US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BCDA-3209-4C27-81C9-3A8485D759E5}" type="datetime1">
              <a:rPr lang="en-US" altLang="zh-CN" smtClean="0"/>
              <a:t>9/7/2020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Lectures on Algorithm Design &amp; Analysis (LADA) 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46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Algorithm Analysis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Criteria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Worst case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case?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case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cost?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topics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 bound, optimality, 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73A4-9866-4DB2-A05D-D4A9EA4E3BA7}" type="datetime1">
              <a:rPr lang="en-US" altLang="zh-CN" smtClean="0"/>
              <a:t>9/7/2020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Lectures on Algorithm Design &amp; Analysis (LADA) 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09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Algorithm Analysis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measure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too general</a:t>
            </a: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Giving essential indication in comparison of algorithms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be too precise</a:t>
            </a: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independent</a:t>
            </a: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independent</a:t>
            </a: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paradigm independent </a:t>
            </a: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independent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AAEF-F6C6-485D-8B43-067535BF6960}" type="datetime1">
              <a:rPr lang="en-US" altLang="zh-CN" smtClean="0"/>
              <a:t>9/7/2020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Lectures on Algorithm Design &amp; Analysis (LADA) 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46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Algorithm Analysis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Criteria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operation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critical operation are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38027"/>
              </p:ext>
            </p:extLst>
          </p:nvPr>
        </p:nvGraphicFramePr>
        <p:xfrm>
          <a:off x="1744961" y="4365104"/>
          <a:ext cx="565407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7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96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Calibri" pitchFamily="34" charset="0"/>
                          <a:cs typeface="Calibri" pitchFamily="34" charset="0"/>
                        </a:rPr>
                        <a:t>Algorithmic problem</a:t>
                      </a:r>
                      <a:endParaRPr lang="zh-CN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Calibri" pitchFamily="34" charset="0"/>
                          <a:cs typeface="Calibri" pitchFamily="34" charset="0"/>
                        </a:rPr>
                        <a:t>Critical operation</a:t>
                      </a:r>
                      <a:endParaRPr lang="zh-CN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434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Calibri" pitchFamily="34" charset="0"/>
                          <a:cs typeface="Calibri" pitchFamily="34" charset="0"/>
                        </a:rPr>
                        <a:t>Sorting, selection, searching</a:t>
                      </a:r>
                      <a:br>
                        <a:rPr lang="en-US" altLang="zh-CN" dirty="0" smtClean="0"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altLang="zh-CN" dirty="0" smtClean="0">
                          <a:latin typeface="Calibri" pitchFamily="34" charset="0"/>
                          <a:cs typeface="Calibri" pitchFamily="34" charset="0"/>
                        </a:rPr>
                        <a:t>String matching</a:t>
                      </a:r>
                      <a:endParaRPr lang="zh-CN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  <a:cs typeface="Calibri" pitchFamily="34" charset="0"/>
                        </a:rPr>
                        <a:t>Comparison (of keys)</a:t>
                      </a:r>
                      <a:endParaRPr lang="zh-CN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96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Calibri" pitchFamily="34" charset="0"/>
                          <a:cs typeface="Calibri" pitchFamily="34" charset="0"/>
                        </a:rPr>
                        <a:t>Graph</a:t>
                      </a:r>
                      <a:r>
                        <a:rPr lang="en-US" altLang="zh-CN" baseline="0" dirty="0" smtClean="0">
                          <a:latin typeface="Calibri" pitchFamily="34" charset="0"/>
                          <a:cs typeface="Calibri" pitchFamily="34" charset="0"/>
                        </a:rPr>
                        <a:t> traversal</a:t>
                      </a:r>
                      <a:endParaRPr lang="zh-CN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  <a:cs typeface="Calibri" pitchFamily="34" charset="0"/>
                        </a:rPr>
                        <a:t>Processing a node/edge</a:t>
                      </a:r>
                      <a:endParaRPr lang="zh-CN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96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Calibri" pitchFamily="34" charset="0"/>
                          <a:cs typeface="Calibri" pitchFamily="34" charset="0"/>
                        </a:rPr>
                        <a:t>Matrix</a:t>
                      </a:r>
                      <a:r>
                        <a:rPr lang="en-US" altLang="zh-CN" baseline="0" dirty="0" smtClean="0">
                          <a:latin typeface="Calibri" pitchFamily="34" charset="0"/>
                          <a:cs typeface="Calibri" pitchFamily="34" charset="0"/>
                        </a:rPr>
                        <a:t> multiplication</a:t>
                      </a:r>
                      <a:endParaRPr lang="zh-CN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  <a:cs typeface="Calibri" pitchFamily="34" charset="0"/>
                        </a:rPr>
                        <a:t>Multiplication</a:t>
                      </a:r>
                      <a:endParaRPr lang="zh-CN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2A17-9137-4901-AD35-EF9723FD84E8}" type="datetime1">
              <a:rPr lang="en-US" altLang="zh-CN" smtClean="0"/>
              <a:t>9/7/2020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Lectures on Algorithm Design &amp; Analysis (LADA) 2017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916832"/>
            <a:ext cx="2520000" cy="1694773"/>
          </a:xfrm>
          <a:prstGeom prst="rect">
            <a:avLst/>
          </a:prstGeom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88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Algorithm Analysis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 work done 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usually depends on size of the input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 does not depend on size of the input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763688" y="4077072"/>
            <a:ext cx="6359469" cy="1235387"/>
            <a:chOff x="1824545" y="4365104"/>
            <a:chExt cx="6359469" cy="1235387"/>
          </a:xfrm>
        </p:grpSpPr>
        <p:sp>
          <p:nvSpPr>
            <p:cNvPr id="6" name="圆角矩形 5"/>
            <p:cNvSpPr/>
            <p:nvPr/>
          </p:nvSpPr>
          <p:spPr>
            <a:xfrm>
              <a:off x="3597073" y="4520371"/>
              <a:ext cx="1944216" cy="10801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Calibri" pitchFamily="34" charset="0"/>
                  <a:cs typeface="Calibri" pitchFamily="34" charset="0"/>
                </a:rPr>
                <a:t>Algorithm</a:t>
              </a:r>
            </a:p>
            <a:p>
              <a:pPr algn="ctr"/>
              <a:r>
                <a:rPr lang="en-US" altLang="zh-CN" sz="2000" dirty="0" smtClean="0">
                  <a:latin typeface="Calibri" pitchFamily="34" charset="0"/>
                  <a:cs typeface="Calibri" pitchFamily="34" charset="0"/>
                </a:rPr>
                <a:t>Analysis</a:t>
              </a:r>
              <a:endParaRPr lang="zh-CN" alt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" name="右箭头 6"/>
            <p:cNvSpPr/>
            <p:nvPr/>
          </p:nvSpPr>
          <p:spPr>
            <a:xfrm>
              <a:off x="2084905" y="5000019"/>
              <a:ext cx="1224136" cy="25202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24545" y="4365104"/>
              <a:ext cx="13384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libri" pitchFamily="34" charset="0"/>
                  <a:cs typeface="Calibri" pitchFamily="34" charset="0"/>
                </a:rPr>
                <a:t>n</a:t>
              </a:r>
            </a:p>
            <a:p>
              <a:r>
                <a:rPr lang="en-US" altLang="zh-CN" dirty="0" smtClean="0">
                  <a:latin typeface="Calibri" pitchFamily="34" charset="0"/>
                  <a:cs typeface="Calibri" pitchFamily="34" charset="0"/>
                </a:rPr>
                <a:t>Size of input</a:t>
              </a:r>
              <a:endParaRPr lang="zh-CN" altLang="en-US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右箭头 9"/>
            <p:cNvSpPr/>
            <p:nvPr/>
          </p:nvSpPr>
          <p:spPr>
            <a:xfrm>
              <a:off x="6045345" y="4988423"/>
              <a:ext cx="1224136" cy="25202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40515" y="4378096"/>
              <a:ext cx="22434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libri" pitchFamily="34" charset="0"/>
                  <a:cs typeface="Calibri" pitchFamily="34" charset="0"/>
                </a:rPr>
                <a:t>f(n)</a:t>
              </a:r>
            </a:p>
            <a:p>
              <a:r>
                <a:rPr lang="en-US" altLang="zh-CN" dirty="0" smtClean="0">
                  <a:latin typeface="Calibri" pitchFamily="34" charset="0"/>
                  <a:cs typeface="Calibri" pitchFamily="34" charset="0"/>
                </a:rPr>
                <a:t>Amount of work done</a:t>
              </a:r>
              <a:endParaRPr lang="zh-CN" altLang="en-US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CA8F-DF84-4A50-8554-CB4DDDBC5BBA}" type="datetime1">
              <a:rPr lang="en-US" altLang="zh-CN" smtClean="0"/>
              <a:t>9/7/2020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Lectures on Algorithm Design &amp; Analysis (LADA) 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910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其它形式的算法描述：图灵机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4574" y="1417639"/>
            <a:ext cx="8229600" cy="787226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状态集合</a:t>
            </a:r>
            <a:r>
              <a:rPr lang="en-US" altLang="zh-CN" sz="2000" dirty="0" smtClean="0"/>
              <a:t>{s1,s2,s3,s4,HALT}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初始状态</a:t>
            </a:r>
            <a:r>
              <a:rPr lang="en-US" altLang="zh-CN" sz="2000" dirty="0" smtClean="0"/>
              <a:t>A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结束</a:t>
            </a:r>
            <a:r>
              <a:rPr lang="zh-CN" altLang="en-US" sz="2000" dirty="0"/>
              <a:t>状态</a:t>
            </a:r>
            <a:r>
              <a:rPr lang="en-US" altLang="zh-CN" sz="2000" dirty="0"/>
              <a:t>{HALT</a:t>
            </a:r>
            <a:r>
              <a:rPr lang="en-US" altLang="zh-CN" sz="2000" dirty="0" smtClean="0"/>
              <a:t>}</a:t>
            </a:r>
          </a:p>
          <a:p>
            <a:r>
              <a:rPr lang="zh-CN" altLang="en-US" sz="2000" dirty="0" smtClean="0"/>
              <a:t>符号集合</a:t>
            </a:r>
            <a:r>
              <a:rPr lang="en-US" altLang="zh-CN" sz="2000" dirty="0" smtClean="0"/>
              <a:t>{0,1}</a:t>
            </a:r>
            <a:r>
              <a:rPr lang="zh-CN" altLang="en-US" sz="2000" dirty="0" smtClean="0"/>
              <a:t>，其中空白符号</a:t>
            </a:r>
            <a:r>
              <a:rPr lang="en-US" altLang="zh-CN" sz="2000" dirty="0" smtClean="0"/>
              <a:t>0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输入符号</a:t>
            </a:r>
            <a:r>
              <a:rPr lang="en-US" altLang="zh-CN" sz="2000" dirty="0" smtClean="0"/>
              <a:t>1</a:t>
            </a: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200088"/>
              </p:ext>
            </p:extLst>
          </p:nvPr>
        </p:nvGraphicFramePr>
        <p:xfrm>
          <a:off x="539552" y="2218593"/>
          <a:ext cx="7632848" cy="2119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053">
                  <a:extLst>
                    <a:ext uri="{9D8B030D-6E8A-4147-A177-3AD203B41FA5}">
                      <a16:colId xmlns:a16="http://schemas.microsoft.com/office/drawing/2014/main" val="1166168375"/>
                    </a:ext>
                  </a:extLst>
                </a:gridCol>
                <a:gridCol w="477053">
                  <a:extLst>
                    <a:ext uri="{9D8B030D-6E8A-4147-A177-3AD203B41FA5}">
                      <a16:colId xmlns:a16="http://schemas.microsoft.com/office/drawing/2014/main" val="223235111"/>
                    </a:ext>
                  </a:extLst>
                </a:gridCol>
                <a:gridCol w="477053">
                  <a:extLst>
                    <a:ext uri="{9D8B030D-6E8A-4147-A177-3AD203B41FA5}">
                      <a16:colId xmlns:a16="http://schemas.microsoft.com/office/drawing/2014/main" val="3893667942"/>
                    </a:ext>
                  </a:extLst>
                </a:gridCol>
                <a:gridCol w="477053">
                  <a:extLst>
                    <a:ext uri="{9D8B030D-6E8A-4147-A177-3AD203B41FA5}">
                      <a16:colId xmlns:a16="http://schemas.microsoft.com/office/drawing/2014/main" val="1476192113"/>
                    </a:ext>
                  </a:extLst>
                </a:gridCol>
                <a:gridCol w="477053">
                  <a:extLst>
                    <a:ext uri="{9D8B030D-6E8A-4147-A177-3AD203B41FA5}">
                      <a16:colId xmlns:a16="http://schemas.microsoft.com/office/drawing/2014/main" val="906455510"/>
                    </a:ext>
                  </a:extLst>
                </a:gridCol>
                <a:gridCol w="477053">
                  <a:extLst>
                    <a:ext uri="{9D8B030D-6E8A-4147-A177-3AD203B41FA5}">
                      <a16:colId xmlns:a16="http://schemas.microsoft.com/office/drawing/2014/main" val="2690513378"/>
                    </a:ext>
                  </a:extLst>
                </a:gridCol>
                <a:gridCol w="477053">
                  <a:extLst>
                    <a:ext uri="{9D8B030D-6E8A-4147-A177-3AD203B41FA5}">
                      <a16:colId xmlns:a16="http://schemas.microsoft.com/office/drawing/2014/main" val="1355491443"/>
                    </a:ext>
                  </a:extLst>
                </a:gridCol>
                <a:gridCol w="477053">
                  <a:extLst>
                    <a:ext uri="{9D8B030D-6E8A-4147-A177-3AD203B41FA5}">
                      <a16:colId xmlns:a16="http://schemas.microsoft.com/office/drawing/2014/main" val="809723862"/>
                    </a:ext>
                  </a:extLst>
                </a:gridCol>
                <a:gridCol w="477053">
                  <a:extLst>
                    <a:ext uri="{9D8B030D-6E8A-4147-A177-3AD203B41FA5}">
                      <a16:colId xmlns:a16="http://schemas.microsoft.com/office/drawing/2014/main" val="3364849547"/>
                    </a:ext>
                  </a:extLst>
                </a:gridCol>
                <a:gridCol w="477053">
                  <a:extLst>
                    <a:ext uri="{9D8B030D-6E8A-4147-A177-3AD203B41FA5}">
                      <a16:colId xmlns:a16="http://schemas.microsoft.com/office/drawing/2014/main" val="1364804950"/>
                    </a:ext>
                  </a:extLst>
                </a:gridCol>
                <a:gridCol w="477053">
                  <a:extLst>
                    <a:ext uri="{9D8B030D-6E8A-4147-A177-3AD203B41FA5}">
                      <a16:colId xmlns:a16="http://schemas.microsoft.com/office/drawing/2014/main" val="1605835484"/>
                    </a:ext>
                  </a:extLst>
                </a:gridCol>
                <a:gridCol w="477053">
                  <a:extLst>
                    <a:ext uri="{9D8B030D-6E8A-4147-A177-3AD203B41FA5}">
                      <a16:colId xmlns:a16="http://schemas.microsoft.com/office/drawing/2014/main" val="1174146762"/>
                    </a:ext>
                  </a:extLst>
                </a:gridCol>
                <a:gridCol w="477053">
                  <a:extLst>
                    <a:ext uri="{9D8B030D-6E8A-4147-A177-3AD203B41FA5}">
                      <a16:colId xmlns:a16="http://schemas.microsoft.com/office/drawing/2014/main" val="4055810496"/>
                    </a:ext>
                  </a:extLst>
                </a:gridCol>
                <a:gridCol w="477053">
                  <a:extLst>
                    <a:ext uri="{9D8B030D-6E8A-4147-A177-3AD203B41FA5}">
                      <a16:colId xmlns:a16="http://schemas.microsoft.com/office/drawing/2014/main" val="260640123"/>
                    </a:ext>
                  </a:extLst>
                </a:gridCol>
                <a:gridCol w="477053">
                  <a:extLst>
                    <a:ext uri="{9D8B030D-6E8A-4147-A177-3AD203B41FA5}">
                      <a16:colId xmlns:a16="http://schemas.microsoft.com/office/drawing/2014/main" val="2552769989"/>
                    </a:ext>
                  </a:extLst>
                </a:gridCol>
                <a:gridCol w="477053">
                  <a:extLst>
                    <a:ext uri="{9D8B030D-6E8A-4147-A177-3AD203B41FA5}">
                      <a16:colId xmlns:a16="http://schemas.microsoft.com/office/drawing/2014/main" val="2683845838"/>
                    </a:ext>
                  </a:extLst>
                </a:gridCol>
              </a:tblGrid>
              <a:tr h="366574">
                <a:tc gridSpan="16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动作表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551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s2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s3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s4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s5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0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符号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写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纸带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状态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写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纸带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状态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写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纸带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状态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写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纸带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状态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写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纸带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状态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3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s3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S4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s5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98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S2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S2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s3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s4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s5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68809"/>
                  </a:ext>
                </a:extLst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251520" y="4509120"/>
            <a:ext cx="820891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功能：复制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组成的串，如：</a:t>
            </a:r>
            <a:r>
              <a:rPr lang="en-US" altLang="zh-CN" sz="1600" dirty="0" smtClean="0"/>
              <a:t>…01110…  -&gt; …011101110…</a:t>
            </a:r>
          </a:p>
          <a:p>
            <a:r>
              <a:rPr lang="zh-CN" altLang="en-US" sz="1600" dirty="0" smtClean="0"/>
              <a:t>原理：</a:t>
            </a:r>
            <a:endParaRPr lang="en-US" altLang="zh-CN" sz="1600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、从</a:t>
            </a:r>
            <a:r>
              <a:rPr lang="en-US" altLang="zh-CN" sz="1600" dirty="0" smtClean="0"/>
              <a:t>s</a:t>
            </a:r>
            <a:r>
              <a:rPr lang="en-US" altLang="zh-CN" sz="1600" baseline="-25000" dirty="0" smtClean="0"/>
              <a:t>1</a:t>
            </a:r>
            <a:r>
              <a:rPr lang="zh-CN" altLang="en-US" sz="1600" dirty="0" smtClean="0"/>
              <a:t>开始，将第一个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转换为</a:t>
            </a:r>
            <a:r>
              <a:rPr lang="en-US" altLang="zh-CN" sz="1600" dirty="0" smtClean="0"/>
              <a:t>0</a:t>
            </a:r>
            <a:r>
              <a:rPr lang="en-US" altLang="zh-CN" sz="1600" dirty="0"/>
              <a:t>, </a:t>
            </a:r>
            <a:r>
              <a:rPr lang="zh-CN" altLang="en-US" sz="1600" dirty="0" smtClean="0"/>
              <a:t>并进入状态</a:t>
            </a:r>
            <a:r>
              <a:rPr lang="en-US" altLang="zh-CN" sz="1600" dirty="0" smtClean="0"/>
              <a:t>s</a:t>
            </a:r>
            <a:r>
              <a:rPr lang="en-US" altLang="zh-CN" sz="1600" baseline="-25000" dirty="0" smtClean="0"/>
              <a:t>2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、向右</a:t>
            </a:r>
            <a:r>
              <a:rPr lang="zh-CN" altLang="en-US" sz="1600" dirty="0"/>
              <a:t>移动纸带，</a:t>
            </a:r>
            <a:r>
              <a:rPr lang="zh-CN" altLang="en-US" sz="1600" dirty="0" smtClean="0"/>
              <a:t>跳过所有的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，到输入的左边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碰到第一个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之后进入状态</a:t>
            </a:r>
            <a:r>
              <a:rPr lang="en-US" altLang="zh-CN" sz="1600" dirty="0" smtClean="0"/>
              <a:t>s</a:t>
            </a:r>
            <a:r>
              <a:rPr lang="en-US" altLang="zh-CN" sz="1600" baseline="-25000" dirty="0" smtClean="0"/>
              <a:t>3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、继续右移纸带，跳过所有的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，并将第一个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替换为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、进入</a:t>
            </a:r>
            <a:r>
              <a:rPr lang="en-US" altLang="zh-CN" sz="1600" dirty="0" smtClean="0"/>
              <a:t>s</a:t>
            </a:r>
            <a:r>
              <a:rPr lang="en-US" altLang="zh-CN" sz="1600" baseline="-25000" dirty="0" smtClean="0"/>
              <a:t>4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、然后往回移动，跳过所有的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，碰到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后进入状态</a:t>
            </a:r>
            <a:r>
              <a:rPr lang="en-US" altLang="zh-CN" sz="1600" dirty="0" smtClean="0"/>
              <a:t>s</a:t>
            </a:r>
            <a:r>
              <a:rPr lang="en-US" altLang="zh-CN" sz="1600" baseline="-25000" dirty="0" smtClean="0"/>
              <a:t>5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en-US" altLang="zh-CN" sz="1600" dirty="0" smtClean="0"/>
              <a:t>5</a:t>
            </a:r>
            <a:r>
              <a:rPr lang="zh-CN" altLang="en-US" sz="1600" dirty="0" smtClean="0"/>
              <a:t>、继续往回移动，跳过所有的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，碰到第一个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（即一开始写下的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），将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改回</a:t>
            </a:r>
            <a:r>
              <a:rPr lang="en-US" altLang="zh-CN" sz="1600" dirty="0" smtClean="0"/>
              <a:t>1</a:t>
            </a:r>
          </a:p>
          <a:p>
            <a:r>
              <a:rPr lang="en-US" altLang="zh-CN" sz="1600" dirty="0" smtClean="0"/>
              <a:t>6</a:t>
            </a:r>
            <a:r>
              <a:rPr lang="zh-CN" altLang="en-US" sz="1600" dirty="0" smtClean="0"/>
              <a:t>、右移进入下一个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，进行下一次循环。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9768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Worst-case Complexity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W(n)</a:t>
                </a:r>
              </a:p>
              <a:p>
                <a:pPr lvl="1"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Upper bound of cost</a:t>
                </a:r>
              </a:p>
              <a:p>
                <a:pPr lvl="2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possible input</a:t>
                </a:r>
              </a:p>
              <a:p>
                <a:pPr lvl="1"/>
                <a:endParaRPr lang="en-US" altLang="zh-CN" b="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𝑊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)=</m:t>
                    </m:r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/>
                              </a:rPr>
                              <m:t>𝐼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391C-244D-45A0-ABEC-8D7526FCD905}" type="datetime1">
              <a:rPr lang="en-US" altLang="zh-CN" smtClean="0"/>
              <a:t>9/7/2020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Lectures on Algorithm Design &amp; Analysis (LADA) 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867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Average-case Complexity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A(n)</a:t>
                </a:r>
              </a:p>
              <a:p>
                <a:pPr lvl="1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Weighted average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special case</a:t>
                </a:r>
              </a:p>
              <a:p>
                <a:pPr lvl="1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cost</a:t>
                </a:r>
              </a:p>
              <a:p>
                <a:pPr lvl="2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cost of all inputs, averaged over the input size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</a:rPr>
                      <m:t>𝑣𝑒𝑟𝑎𝑔𝑒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/>
                          </a:rPr>
                          <m:t>𝐼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𝐷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𝐼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C131-834C-4055-BDC7-212F41254DEA}" type="datetime1">
              <a:rPr lang="en-US" altLang="zh-CN" smtClean="0"/>
              <a:t>9/7/2020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Lectures on Algorithm Design &amp; Analysis (LADA) 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73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9288"/>
            <a:ext cx="8229600" cy="10515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Average-case Cost of </a:t>
            </a:r>
            <a:r>
              <a:rPr lang="en-US" altLang="zh-CN" i="1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SeqSearch</a:t>
            </a:r>
            <a:endParaRPr lang="zh-CN" altLang="en-US" i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1: K is in E[]</a:t>
                </a:r>
              </a:p>
              <a:p>
                <a:pPr lvl="1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Assumptions: </a:t>
                </a:r>
              </a:p>
              <a:p>
                <a:pPr marL="1268412" lvl="2" indent="-457200">
                  <a:buFont typeface="+mj-lt"/>
                  <a:buAutoNum type="arabicPeriod"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Assuming that K is in E[]</a:t>
                </a:r>
              </a:p>
              <a:p>
                <a:pPr marL="1268412" lvl="2" indent="-457200">
                  <a:buFont typeface="+mj-lt"/>
                  <a:buAutoNum type="arabicPeriod"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Assuming no same entries in E[]</a:t>
                </a:r>
              </a:p>
              <a:p>
                <a:pPr marL="1268412" lvl="2" indent="-457200">
                  <a:buFont typeface="+mj-lt"/>
                  <a:buAutoNum type="arabicPeriod"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possible input appears with equality (thus, K in the 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30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location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868362" lvl="1" indent="-457200"/>
                <a:endParaRPr lang="en-US" altLang="zh-CN" dirty="0" smtClean="0"/>
              </a:p>
              <a:p>
                <a:pPr marL="868362" lvl="1" indent="-457200"/>
                <a:r>
                  <a:rPr lang="en-US" altLang="zh-CN" dirty="0" smtClean="0"/>
                  <a:t>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7EE7-2FF3-4CA1-AD51-B82A0E33A8FA}" type="datetime1">
              <a:rPr lang="en-US" altLang="zh-CN" smtClean="0"/>
              <a:t>9/7/2020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Lectures on Algorithm Design &amp; Analysis (LADA) 2017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393" y="4740546"/>
            <a:ext cx="4100178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2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77280"/>
            <a:ext cx="8229600" cy="105152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Average-case Cost of </a:t>
            </a:r>
            <a:r>
              <a:rPr lang="en-US" altLang="zh-CN" i="1" dirty="0" err="1" smtClean="0"/>
              <a:t>SeqSearch</a:t>
            </a:r>
            <a:endParaRPr lang="zh-CN" altLang="en-US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2: K may (or may not) be in E[]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K is in E[] with probability q</a:t>
            </a: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i="1" dirty="0" smtClean="0">
              <a:latin typeface="Cambria Math"/>
            </a:endParaRPr>
          </a:p>
          <a:p>
            <a:pPr lvl="1"/>
            <a:r>
              <a:rPr lang="en-US" altLang="zh-CN" b="0" i="0" dirty="0" smtClean="0">
                <a:latin typeface="Cambria Math"/>
              </a:rPr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  <p:sp>
        <p:nvSpPr>
          <p:cNvPr id="5" name="云形 4"/>
          <p:cNvSpPr/>
          <p:nvPr/>
        </p:nvSpPr>
        <p:spPr>
          <a:xfrm>
            <a:off x="4499992" y="4581128"/>
            <a:ext cx="3744416" cy="1584176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How to make reasonable assumptions?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3573-C15A-4E7A-AC07-507036D37D2B}" type="datetime1">
              <a:rPr lang="en-US" altLang="zh-CN" smtClean="0"/>
              <a:t>9/7/2020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Lectures on Algorithm Design &amp; Analysis (LADA) 2017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188" y="3207822"/>
            <a:ext cx="6285064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8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916473"/>
              </p:ext>
            </p:extLst>
          </p:nvPr>
        </p:nvGraphicFramePr>
        <p:xfrm>
          <a:off x="251520" y="2928372"/>
          <a:ext cx="4248473" cy="33089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8273">
                  <a:extLst>
                    <a:ext uri="{9D8B030D-6E8A-4147-A177-3AD203B41FA5}">
                      <a16:colId xmlns:a16="http://schemas.microsoft.com/office/drawing/2014/main" val="1293107293"/>
                    </a:ext>
                  </a:extLst>
                </a:gridCol>
                <a:gridCol w="798273">
                  <a:extLst>
                    <a:ext uri="{9D8B030D-6E8A-4147-A177-3AD203B41FA5}">
                      <a16:colId xmlns:a16="http://schemas.microsoft.com/office/drawing/2014/main" val="1501853176"/>
                    </a:ext>
                  </a:extLst>
                </a:gridCol>
                <a:gridCol w="994616">
                  <a:extLst>
                    <a:ext uri="{9D8B030D-6E8A-4147-A177-3AD203B41FA5}">
                      <a16:colId xmlns:a16="http://schemas.microsoft.com/office/drawing/2014/main" val="3370258285"/>
                    </a:ext>
                  </a:extLst>
                </a:gridCol>
                <a:gridCol w="368291">
                  <a:extLst>
                    <a:ext uri="{9D8B030D-6E8A-4147-A177-3AD203B41FA5}">
                      <a16:colId xmlns:a16="http://schemas.microsoft.com/office/drawing/2014/main" val="3649508904"/>
                    </a:ext>
                  </a:extLst>
                </a:gridCol>
                <a:gridCol w="1289020">
                  <a:extLst>
                    <a:ext uri="{9D8B030D-6E8A-4147-A177-3AD203B41FA5}">
                      <a16:colId xmlns:a16="http://schemas.microsoft.com/office/drawing/2014/main" val="4033328002"/>
                    </a:ext>
                  </a:extLst>
                </a:gridCol>
              </a:tblGrid>
              <a:tr h="28803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步骤</a:t>
                      </a:r>
                      <a:endParaRPr lang="en-US" sz="1800" dirty="0"/>
                    </a:p>
                  </a:txBody>
                  <a:tcPr marL="56575" marR="56575" marT="28287" marB="28287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状态</a:t>
                      </a:r>
                      <a:endParaRPr lang="en-US" sz="1800" dirty="0"/>
                    </a:p>
                  </a:txBody>
                  <a:tcPr marL="56575" marR="56575" marT="28287" marB="28287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纸带</a:t>
                      </a:r>
                      <a:endParaRPr lang="zh-CN" altLang="en-US" sz="1800" dirty="0"/>
                    </a:p>
                  </a:txBody>
                  <a:tcPr marL="56575" marR="56575" marT="28287" marB="28287" anchor="ctr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575" marR="56575" marT="28287" marB="28287" anchor="ctr"/>
                </a:tc>
                <a:tc h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56575" marR="56575" marT="28287" marB="28287" anchor="ctr"/>
                </a:tc>
                <a:extLst>
                  <a:ext uri="{0D108BD9-81ED-4DB2-BD59-A6C34878D82A}">
                    <a16:rowId xmlns:a16="http://schemas.microsoft.com/office/drawing/2014/main" val="3954903133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575" marR="56575" marT="28287" marB="28287" anchor="ctr"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dirty="0"/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 </a:t>
                      </a:r>
                      <a:endParaRPr lang="en-US" sz="1800" dirty="0"/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56575" marR="56575" marT="28287" marB="28287" anchor="ctr"/>
                </a:tc>
                <a:extLst>
                  <a:ext uri="{0D108BD9-81ED-4DB2-BD59-A6C34878D82A}">
                    <a16:rowId xmlns:a16="http://schemas.microsoft.com/office/drawing/2014/main" val="1310513508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</a:t>
                      </a:r>
                      <a:r>
                        <a:rPr lang="en-US" sz="1800" baseline="-25000" dirty="0"/>
                        <a:t>1</a:t>
                      </a:r>
                      <a:r>
                        <a:rPr lang="en-US" sz="1800" dirty="0"/>
                        <a:t>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0 </a:t>
                      </a:r>
                      <a:r>
                        <a:rPr lang="en-US" altLang="zh-CN" sz="1800" dirty="0" smtClean="0"/>
                        <a:t>0 0 0 1</a:t>
                      </a:r>
                      <a:r>
                        <a:rPr lang="zh-CN" altLang="en-US" sz="1800" dirty="0" smtClean="0"/>
                        <a:t> </a:t>
                      </a:r>
                      <a:endParaRPr lang="zh-CN" altLang="en-US" sz="1800" dirty="0"/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u="sng" dirty="0"/>
                        <a:t>1</a:t>
                      </a:r>
                      <a:r>
                        <a:rPr lang="zh-CN" altLang="en-US" sz="1800" dirty="0"/>
                        <a:t>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 </a:t>
                      </a:r>
                      <a:r>
                        <a:rPr lang="en-US" altLang="zh-CN" sz="1800" dirty="0" smtClean="0"/>
                        <a:t>0 0 0 0 </a:t>
                      </a:r>
                      <a:endParaRPr lang="en-US" altLang="zh-CN" sz="1800" dirty="0"/>
                    </a:p>
                  </a:txBody>
                  <a:tcPr marL="56575" marR="56575" marT="28287" marB="28287" anchor="ctr"/>
                </a:tc>
                <a:extLst>
                  <a:ext uri="{0D108BD9-81ED-4DB2-BD59-A6C34878D82A}">
                    <a16:rowId xmlns:a16="http://schemas.microsoft.com/office/drawing/2014/main" val="3298736086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2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</a:t>
                      </a:r>
                      <a:r>
                        <a:rPr lang="en-US" sz="1800" baseline="-25000" dirty="0"/>
                        <a:t>2</a:t>
                      </a:r>
                      <a:r>
                        <a:rPr lang="en-US" sz="1800" dirty="0"/>
                        <a:t>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0 </a:t>
                      </a:r>
                      <a:r>
                        <a:rPr lang="en-US" altLang="zh-CN" sz="1800" dirty="0" smtClean="0"/>
                        <a:t>0 0 0 0 </a:t>
                      </a:r>
                      <a:endParaRPr lang="en-US" altLang="zh-CN" sz="1800" dirty="0"/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u="sng" dirty="0"/>
                        <a:t>1</a:t>
                      </a:r>
                      <a:r>
                        <a:rPr lang="zh-CN" altLang="en-US" sz="1800" dirty="0"/>
                        <a:t>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 </a:t>
                      </a:r>
                      <a:r>
                        <a:rPr lang="en-US" altLang="zh-CN" sz="1800" dirty="0" smtClean="0"/>
                        <a:t>0 0 0 0 </a:t>
                      </a:r>
                      <a:endParaRPr lang="en-US" altLang="zh-CN" sz="1800" dirty="0"/>
                    </a:p>
                  </a:txBody>
                  <a:tcPr marL="56575" marR="56575" marT="28287" marB="28287" anchor="ctr"/>
                </a:tc>
                <a:extLst>
                  <a:ext uri="{0D108BD9-81ED-4DB2-BD59-A6C34878D82A}">
                    <a16:rowId xmlns:a16="http://schemas.microsoft.com/office/drawing/2014/main" val="618707647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</a:t>
                      </a:r>
                      <a:r>
                        <a:rPr lang="en-US" sz="1800" baseline="-25000" dirty="0"/>
                        <a:t>2</a:t>
                      </a:r>
                      <a:r>
                        <a:rPr lang="en-US" sz="1800" dirty="0"/>
                        <a:t>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0 </a:t>
                      </a:r>
                      <a:r>
                        <a:rPr lang="en-US" altLang="zh-CN" sz="1800" dirty="0" smtClean="0"/>
                        <a:t>0 0 0 0 </a:t>
                      </a:r>
                      <a:endParaRPr lang="en-US" altLang="zh-CN" sz="1800" dirty="0"/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u="sng" dirty="0"/>
                        <a:t>0</a:t>
                      </a:r>
                      <a:r>
                        <a:rPr lang="zh-CN" altLang="en-US" sz="1800" dirty="0"/>
                        <a:t>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 smtClean="0"/>
                        <a:t>0 0 0 0 </a:t>
                      </a:r>
                      <a:endParaRPr lang="en-US" altLang="zh-CN" sz="1800" dirty="0"/>
                    </a:p>
                  </a:txBody>
                  <a:tcPr marL="56575" marR="56575" marT="28287" marB="28287" anchor="ctr"/>
                </a:tc>
                <a:extLst>
                  <a:ext uri="{0D108BD9-81ED-4DB2-BD59-A6C34878D82A}">
                    <a16:rowId xmlns:a16="http://schemas.microsoft.com/office/drawing/2014/main" val="2018839410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4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</a:t>
                      </a:r>
                      <a:r>
                        <a:rPr lang="en-US" sz="1800" baseline="-25000" dirty="0"/>
                        <a:t>3</a:t>
                      </a:r>
                      <a:r>
                        <a:rPr lang="en-US" sz="1800" dirty="0"/>
                        <a:t>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0 </a:t>
                      </a:r>
                      <a:r>
                        <a:rPr lang="en-US" altLang="zh-CN" sz="1800" dirty="0" smtClean="0"/>
                        <a:t>0 0 0 0 </a:t>
                      </a:r>
                      <a:endParaRPr lang="en-US" altLang="zh-CN" sz="1800" dirty="0"/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u="sng" dirty="0"/>
                        <a:t>0</a:t>
                      </a:r>
                      <a:r>
                        <a:rPr lang="zh-CN" altLang="en-US" sz="1800" dirty="0"/>
                        <a:t>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 </a:t>
                      </a:r>
                      <a:r>
                        <a:rPr lang="en-US" altLang="zh-CN" sz="1800" dirty="0" smtClean="0"/>
                        <a:t>1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0 0 0 </a:t>
                      </a:r>
                      <a:endParaRPr lang="en-US" altLang="zh-CN" sz="1800" dirty="0"/>
                    </a:p>
                  </a:txBody>
                  <a:tcPr marL="56575" marR="56575" marT="28287" marB="28287" anchor="ctr"/>
                </a:tc>
                <a:extLst>
                  <a:ext uri="{0D108BD9-81ED-4DB2-BD59-A6C34878D82A}">
                    <a16:rowId xmlns:a16="http://schemas.microsoft.com/office/drawing/2014/main" val="1277772814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5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</a:t>
                      </a:r>
                      <a:r>
                        <a:rPr lang="en-US" sz="1800" baseline="-25000"/>
                        <a:t>4</a:t>
                      </a:r>
                      <a:r>
                        <a:rPr lang="en-US" sz="1800"/>
                        <a:t>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0 </a:t>
                      </a:r>
                      <a:r>
                        <a:rPr lang="en-US" altLang="zh-CN" sz="1800" dirty="0" smtClean="0"/>
                        <a:t>0 0 0 1</a:t>
                      </a:r>
                      <a:r>
                        <a:rPr lang="zh-CN" altLang="en-US" sz="1800" dirty="0" smtClean="0"/>
                        <a:t> </a:t>
                      </a:r>
                      <a:endParaRPr lang="zh-CN" altLang="en-US" sz="1800" dirty="0"/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u="sng" dirty="0"/>
                        <a:t>0</a:t>
                      </a:r>
                      <a:r>
                        <a:rPr lang="zh-CN" altLang="en-US" sz="1800" dirty="0"/>
                        <a:t>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 smtClean="0"/>
                        <a:t>0 0 0 0 </a:t>
                      </a:r>
                      <a:endParaRPr lang="en-US" altLang="zh-CN" sz="1800" dirty="0"/>
                    </a:p>
                  </a:txBody>
                  <a:tcPr marL="56575" marR="56575" marT="28287" marB="28287" anchor="ctr"/>
                </a:tc>
                <a:extLst>
                  <a:ext uri="{0D108BD9-81ED-4DB2-BD59-A6C34878D82A}">
                    <a16:rowId xmlns:a16="http://schemas.microsoft.com/office/drawing/2014/main" val="701033624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6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</a:t>
                      </a:r>
                      <a:r>
                        <a:rPr lang="en-US" sz="1800" baseline="-25000"/>
                        <a:t>5</a:t>
                      </a:r>
                      <a:r>
                        <a:rPr lang="en-US" sz="1800"/>
                        <a:t>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0 </a:t>
                      </a:r>
                      <a:r>
                        <a:rPr lang="en-US" altLang="zh-CN" sz="1800" dirty="0" smtClean="0"/>
                        <a:t>0 0 1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0 </a:t>
                      </a:r>
                      <a:endParaRPr lang="en-US" altLang="zh-CN" sz="1800" dirty="0"/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u="sng" dirty="0"/>
                        <a:t>1</a:t>
                      </a:r>
                      <a:r>
                        <a:rPr lang="zh-CN" altLang="en-US" sz="1800" dirty="0"/>
                        <a:t>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 </a:t>
                      </a:r>
                      <a:r>
                        <a:rPr lang="en-US" altLang="zh-CN" sz="1800" dirty="0" smtClean="0"/>
                        <a:t>0 0 0 0 </a:t>
                      </a:r>
                      <a:endParaRPr lang="en-US" altLang="zh-CN" sz="1800" dirty="0"/>
                    </a:p>
                  </a:txBody>
                  <a:tcPr marL="56575" marR="56575" marT="28287" marB="28287" anchor="ctr"/>
                </a:tc>
                <a:extLst>
                  <a:ext uri="{0D108BD9-81ED-4DB2-BD59-A6C34878D82A}">
                    <a16:rowId xmlns:a16="http://schemas.microsoft.com/office/drawing/2014/main" val="3108064063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7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</a:t>
                      </a:r>
                      <a:r>
                        <a:rPr lang="en-US" sz="1800" baseline="-25000"/>
                        <a:t>5</a:t>
                      </a:r>
                      <a:r>
                        <a:rPr lang="en-US" sz="1800"/>
                        <a:t>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0 </a:t>
                      </a:r>
                      <a:r>
                        <a:rPr lang="en-US" altLang="zh-CN" sz="1800" dirty="0" smtClean="0"/>
                        <a:t>0 1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0 1</a:t>
                      </a:r>
                      <a:r>
                        <a:rPr lang="zh-CN" altLang="en-US" sz="1800" dirty="0" smtClean="0"/>
                        <a:t> </a:t>
                      </a:r>
                      <a:endParaRPr lang="zh-CN" altLang="en-US" sz="1800" dirty="0"/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u="sng"/>
                        <a:t>0</a:t>
                      </a:r>
                      <a:r>
                        <a:rPr lang="zh-CN" altLang="en-US" sz="1800"/>
                        <a:t>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 </a:t>
                      </a:r>
                      <a:r>
                        <a:rPr lang="en-US" altLang="zh-CN" sz="1800" dirty="0" smtClean="0"/>
                        <a:t>0 0 0 0 </a:t>
                      </a:r>
                      <a:endParaRPr lang="en-US" altLang="zh-CN" sz="1800" dirty="0"/>
                    </a:p>
                  </a:txBody>
                  <a:tcPr marL="56575" marR="56575" marT="28287" marB="28287" anchor="ctr"/>
                </a:tc>
                <a:extLst>
                  <a:ext uri="{0D108BD9-81ED-4DB2-BD59-A6C34878D82A}">
                    <a16:rowId xmlns:a16="http://schemas.microsoft.com/office/drawing/2014/main" val="3684094563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8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</a:t>
                      </a:r>
                      <a:r>
                        <a:rPr lang="en-US" sz="1800" baseline="-25000" dirty="0"/>
                        <a:t>1</a:t>
                      </a:r>
                      <a:r>
                        <a:rPr lang="en-US" sz="1800" dirty="0"/>
                        <a:t>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0 </a:t>
                      </a:r>
                      <a:r>
                        <a:rPr lang="en-US" altLang="zh-CN" sz="1800" dirty="0" smtClean="0"/>
                        <a:t>0 0 1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0 </a:t>
                      </a:r>
                      <a:endParaRPr lang="en-US" altLang="zh-CN" sz="1800" dirty="0"/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u="sng" dirty="0"/>
                        <a:t>1</a:t>
                      </a:r>
                      <a:r>
                        <a:rPr lang="zh-CN" altLang="en-US" sz="1800" dirty="0"/>
                        <a:t>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 smtClean="0"/>
                        <a:t>0 0 0 0 </a:t>
                      </a:r>
                      <a:endParaRPr lang="en-US" altLang="zh-CN" sz="1800" dirty="0"/>
                    </a:p>
                  </a:txBody>
                  <a:tcPr marL="56575" marR="56575" marT="28287" marB="28287" anchor="ctr"/>
                </a:tc>
                <a:extLst>
                  <a:ext uri="{0D108BD9-81ED-4DB2-BD59-A6C34878D82A}">
                    <a16:rowId xmlns:a16="http://schemas.microsoft.com/office/drawing/2014/main" val="365699371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980925"/>
              </p:ext>
            </p:extLst>
          </p:nvPr>
        </p:nvGraphicFramePr>
        <p:xfrm>
          <a:off x="4860032" y="2928372"/>
          <a:ext cx="4176464" cy="33089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84743">
                  <a:extLst>
                    <a:ext uri="{9D8B030D-6E8A-4147-A177-3AD203B41FA5}">
                      <a16:colId xmlns:a16="http://schemas.microsoft.com/office/drawing/2014/main" val="1293107293"/>
                    </a:ext>
                  </a:extLst>
                </a:gridCol>
                <a:gridCol w="784743">
                  <a:extLst>
                    <a:ext uri="{9D8B030D-6E8A-4147-A177-3AD203B41FA5}">
                      <a16:colId xmlns:a16="http://schemas.microsoft.com/office/drawing/2014/main" val="1501853176"/>
                    </a:ext>
                  </a:extLst>
                </a:gridCol>
                <a:gridCol w="977758">
                  <a:extLst>
                    <a:ext uri="{9D8B030D-6E8A-4147-A177-3AD203B41FA5}">
                      <a16:colId xmlns:a16="http://schemas.microsoft.com/office/drawing/2014/main" val="3370258285"/>
                    </a:ext>
                  </a:extLst>
                </a:gridCol>
                <a:gridCol w="405084">
                  <a:extLst>
                    <a:ext uri="{9D8B030D-6E8A-4147-A177-3AD203B41FA5}">
                      <a16:colId xmlns:a16="http://schemas.microsoft.com/office/drawing/2014/main" val="36495089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33328002"/>
                    </a:ext>
                  </a:extLst>
                </a:gridCol>
              </a:tblGrid>
              <a:tr h="28803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步骤</a:t>
                      </a:r>
                      <a:endParaRPr lang="en-US" sz="1800" dirty="0"/>
                    </a:p>
                  </a:txBody>
                  <a:tcPr marL="56575" marR="56575" marT="28287" marB="28287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状态</a:t>
                      </a:r>
                      <a:endParaRPr lang="en-US" sz="1800" dirty="0"/>
                    </a:p>
                  </a:txBody>
                  <a:tcPr marL="56575" marR="56575" marT="28287" marB="28287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纸带</a:t>
                      </a:r>
                      <a:endParaRPr lang="zh-CN" altLang="en-US" sz="1800" dirty="0"/>
                    </a:p>
                  </a:txBody>
                  <a:tcPr marL="56575" marR="56575" marT="28287" marB="28287" anchor="ctr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575" marR="56575" marT="28287" marB="28287" anchor="ctr"/>
                </a:tc>
                <a:tc h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56575" marR="56575" marT="28287" marB="28287" anchor="ctr"/>
                </a:tc>
                <a:extLst>
                  <a:ext uri="{0D108BD9-81ED-4DB2-BD59-A6C34878D82A}">
                    <a16:rowId xmlns:a16="http://schemas.microsoft.com/office/drawing/2014/main" val="3954903133"/>
                  </a:ext>
                </a:extLst>
              </a:tr>
              <a:tr h="299146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575" marR="56575" marT="28287" marB="28287" anchor="ctr"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dirty="0"/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 </a:t>
                      </a:r>
                      <a:endParaRPr lang="en-US" sz="1800" dirty="0"/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56575" marR="56575" marT="28287" marB="28287" anchor="ctr"/>
                </a:tc>
                <a:extLst>
                  <a:ext uri="{0D108BD9-81ED-4DB2-BD59-A6C34878D82A}">
                    <a16:rowId xmlns:a16="http://schemas.microsoft.com/office/drawing/2014/main" val="1310513508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</a:t>
                      </a:r>
                      <a:r>
                        <a:rPr lang="en-US" sz="1800" baseline="-25000" dirty="0"/>
                        <a:t>2</a:t>
                      </a:r>
                      <a:r>
                        <a:rPr lang="en-US" sz="1800" dirty="0"/>
                        <a:t>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0 </a:t>
                      </a:r>
                      <a:r>
                        <a:rPr lang="en-US" altLang="zh-CN" sz="1800" dirty="0" smtClean="0"/>
                        <a:t>0 0 0 1</a:t>
                      </a:r>
                      <a:r>
                        <a:rPr lang="zh-CN" altLang="en-US" sz="1800" dirty="0" smtClean="0"/>
                        <a:t> </a:t>
                      </a:r>
                      <a:endParaRPr lang="zh-CN" altLang="en-US" sz="1800" dirty="0"/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u="sng" dirty="0"/>
                        <a:t>0</a:t>
                      </a:r>
                      <a:r>
                        <a:rPr lang="zh-CN" altLang="en-US" sz="1800" dirty="0"/>
                        <a:t>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 </a:t>
                      </a:r>
                      <a:r>
                        <a:rPr lang="en-US" altLang="zh-CN" sz="1800" dirty="0" smtClean="0"/>
                        <a:t>1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0 0 0 </a:t>
                      </a:r>
                      <a:endParaRPr lang="en-US" altLang="zh-CN" sz="1800" dirty="0"/>
                    </a:p>
                  </a:txBody>
                  <a:tcPr marL="56575" marR="56575" marT="28287" marB="28287" anchor="ctr"/>
                </a:tc>
                <a:extLst>
                  <a:ext uri="{0D108BD9-81ED-4DB2-BD59-A6C34878D82A}">
                    <a16:rowId xmlns:a16="http://schemas.microsoft.com/office/drawing/2014/main" val="402133729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10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</a:t>
                      </a:r>
                      <a:r>
                        <a:rPr lang="en-US" sz="1800" baseline="-25000" dirty="0"/>
                        <a:t>3</a:t>
                      </a:r>
                      <a:r>
                        <a:rPr lang="en-US" sz="1800" dirty="0"/>
                        <a:t>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0 </a:t>
                      </a:r>
                      <a:r>
                        <a:rPr lang="en-US" altLang="zh-CN" sz="1800" dirty="0" smtClean="0"/>
                        <a:t>0 0 0 0 </a:t>
                      </a:r>
                      <a:endParaRPr lang="en-US" altLang="zh-CN" sz="1800" dirty="0"/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u="sng"/>
                        <a:t>1</a:t>
                      </a:r>
                      <a:r>
                        <a:rPr lang="zh-CN" altLang="en-US" sz="1800"/>
                        <a:t>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 </a:t>
                      </a:r>
                      <a:r>
                        <a:rPr lang="en-US" altLang="zh-CN" sz="1800" dirty="0" smtClean="0"/>
                        <a:t>0 1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0 0 </a:t>
                      </a:r>
                      <a:endParaRPr lang="en-US" altLang="zh-CN" sz="1800" dirty="0"/>
                    </a:p>
                  </a:txBody>
                  <a:tcPr marL="56575" marR="56575" marT="28287" marB="28287" anchor="ctr"/>
                </a:tc>
                <a:extLst>
                  <a:ext uri="{0D108BD9-81ED-4DB2-BD59-A6C34878D82A}">
                    <a16:rowId xmlns:a16="http://schemas.microsoft.com/office/drawing/2014/main" val="2742431103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11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</a:t>
                      </a:r>
                      <a:r>
                        <a:rPr lang="en-US" sz="1800" baseline="-25000" dirty="0"/>
                        <a:t>3</a:t>
                      </a:r>
                      <a:r>
                        <a:rPr lang="en-US" sz="1800" dirty="0"/>
                        <a:t>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0 </a:t>
                      </a:r>
                      <a:r>
                        <a:rPr lang="en-US" altLang="zh-CN" sz="1800" dirty="0" smtClean="0"/>
                        <a:t>0 0 0 0 </a:t>
                      </a:r>
                      <a:endParaRPr lang="en-US" altLang="zh-CN" sz="1800" dirty="0"/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u="sng" dirty="0"/>
                        <a:t>0</a:t>
                      </a:r>
                      <a:r>
                        <a:rPr lang="zh-CN" altLang="en-US" sz="1800" dirty="0"/>
                        <a:t>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 smtClean="0"/>
                        <a:t>0 0 1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0 </a:t>
                      </a:r>
                      <a:endParaRPr lang="en-US" altLang="zh-CN" sz="1800" dirty="0"/>
                    </a:p>
                  </a:txBody>
                  <a:tcPr marL="56575" marR="56575" marT="28287" marB="28287" anchor="ctr"/>
                </a:tc>
                <a:extLst>
                  <a:ext uri="{0D108BD9-81ED-4DB2-BD59-A6C34878D82A}">
                    <a16:rowId xmlns:a16="http://schemas.microsoft.com/office/drawing/2014/main" val="2855119233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12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</a:t>
                      </a:r>
                      <a:r>
                        <a:rPr lang="en-US" sz="1800" baseline="-25000"/>
                        <a:t>4</a:t>
                      </a:r>
                      <a:r>
                        <a:rPr lang="en-US" sz="1800"/>
                        <a:t>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0 0 0 0 1</a:t>
                      </a:r>
                      <a:r>
                        <a:rPr lang="zh-CN" altLang="en-US" sz="1800" dirty="0" smtClean="0"/>
                        <a:t> </a:t>
                      </a:r>
                      <a:endParaRPr lang="zh-CN" altLang="en-US" sz="1800" dirty="0"/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u="sng"/>
                        <a:t>1</a:t>
                      </a:r>
                      <a:r>
                        <a:rPr lang="zh-CN" altLang="en-US" sz="1800"/>
                        <a:t>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 </a:t>
                      </a:r>
                      <a:r>
                        <a:rPr lang="en-US" altLang="zh-CN" sz="1800" dirty="0" smtClean="0"/>
                        <a:t>0 1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0 0 </a:t>
                      </a:r>
                      <a:endParaRPr lang="en-US" altLang="zh-CN" sz="1800" dirty="0"/>
                    </a:p>
                  </a:txBody>
                  <a:tcPr marL="56575" marR="56575" marT="28287" marB="28287" anchor="ctr"/>
                </a:tc>
                <a:extLst>
                  <a:ext uri="{0D108BD9-81ED-4DB2-BD59-A6C34878D82A}">
                    <a16:rowId xmlns:a16="http://schemas.microsoft.com/office/drawing/2014/main" val="3915058785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13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</a:t>
                      </a:r>
                      <a:r>
                        <a:rPr lang="en-US" sz="1800" baseline="-25000"/>
                        <a:t>4</a:t>
                      </a:r>
                      <a:r>
                        <a:rPr lang="en-US" sz="1800"/>
                        <a:t>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0 </a:t>
                      </a:r>
                      <a:r>
                        <a:rPr lang="en-US" altLang="zh-CN" sz="1800" dirty="0" smtClean="0"/>
                        <a:t>0 0 1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1</a:t>
                      </a:r>
                      <a:r>
                        <a:rPr lang="zh-CN" altLang="en-US" sz="1800" dirty="0" smtClean="0"/>
                        <a:t> </a:t>
                      </a:r>
                      <a:endParaRPr lang="zh-CN" altLang="en-US" sz="1800" dirty="0"/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u="sng" dirty="0"/>
                        <a:t>0</a:t>
                      </a:r>
                      <a:r>
                        <a:rPr lang="zh-CN" altLang="en-US" sz="1800" dirty="0"/>
                        <a:t>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 </a:t>
                      </a:r>
                      <a:r>
                        <a:rPr lang="en-US" altLang="zh-CN" sz="1800" dirty="0" smtClean="0"/>
                        <a:t>1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0 0 0 </a:t>
                      </a:r>
                      <a:endParaRPr lang="en-US" altLang="zh-CN" sz="1800" dirty="0"/>
                    </a:p>
                  </a:txBody>
                  <a:tcPr marL="56575" marR="56575" marT="28287" marB="28287" anchor="ctr"/>
                </a:tc>
                <a:extLst>
                  <a:ext uri="{0D108BD9-81ED-4DB2-BD59-A6C34878D82A}">
                    <a16:rowId xmlns:a16="http://schemas.microsoft.com/office/drawing/2014/main" val="4079250779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14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</a:t>
                      </a:r>
                      <a:r>
                        <a:rPr lang="en-US" sz="1800" baseline="-25000"/>
                        <a:t>5</a:t>
                      </a:r>
                      <a:r>
                        <a:rPr lang="en-US" sz="1800"/>
                        <a:t>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0 </a:t>
                      </a:r>
                      <a:r>
                        <a:rPr lang="en-US" altLang="zh-CN" sz="1800" dirty="0" smtClean="0"/>
                        <a:t>0 1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1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0 </a:t>
                      </a:r>
                      <a:endParaRPr lang="en-US" altLang="zh-CN" sz="1800" dirty="0"/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u="sng" dirty="0"/>
                        <a:t>0</a:t>
                      </a:r>
                      <a:r>
                        <a:rPr lang="zh-CN" altLang="en-US" sz="1800" dirty="0"/>
                        <a:t>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 smtClean="0"/>
                        <a:t>0 0 0 0 </a:t>
                      </a:r>
                      <a:endParaRPr lang="en-US" altLang="zh-CN" sz="1800" dirty="0"/>
                    </a:p>
                  </a:txBody>
                  <a:tcPr marL="56575" marR="56575" marT="28287" marB="28287" anchor="ctr"/>
                </a:tc>
                <a:extLst>
                  <a:ext uri="{0D108BD9-81ED-4DB2-BD59-A6C34878D82A}">
                    <a16:rowId xmlns:a16="http://schemas.microsoft.com/office/drawing/2014/main" val="2918092607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15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</a:t>
                      </a:r>
                      <a:r>
                        <a:rPr lang="en-US" sz="1800" baseline="-25000" dirty="0"/>
                        <a:t>1</a:t>
                      </a:r>
                      <a:r>
                        <a:rPr lang="en-US" sz="1800" dirty="0"/>
                        <a:t>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0 </a:t>
                      </a:r>
                      <a:r>
                        <a:rPr lang="en-US" altLang="zh-CN" sz="1800" dirty="0" smtClean="0"/>
                        <a:t>0 0 1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1</a:t>
                      </a:r>
                      <a:r>
                        <a:rPr lang="zh-CN" altLang="en-US" sz="1800" dirty="0" smtClean="0"/>
                        <a:t> </a:t>
                      </a:r>
                      <a:endParaRPr lang="zh-CN" altLang="en-US" sz="1800" dirty="0"/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u="sng" dirty="0"/>
                        <a:t>0</a:t>
                      </a:r>
                      <a:r>
                        <a:rPr lang="zh-CN" altLang="en-US" sz="1800" dirty="0"/>
                        <a:t>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 smtClean="0"/>
                        <a:t>1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0 0 0 </a:t>
                      </a:r>
                      <a:endParaRPr lang="en-US" altLang="zh-CN" sz="1800" dirty="0"/>
                    </a:p>
                  </a:txBody>
                  <a:tcPr marL="56575" marR="56575" marT="28287" marB="28287" anchor="ctr"/>
                </a:tc>
                <a:extLst>
                  <a:ext uri="{0D108BD9-81ED-4DB2-BD59-A6C34878D82A}">
                    <a16:rowId xmlns:a16="http://schemas.microsoft.com/office/drawing/2014/main" val="4047041712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16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0 </a:t>
                      </a:r>
                      <a:r>
                        <a:rPr lang="en-US" altLang="zh-CN" sz="1800" dirty="0" smtClean="0"/>
                        <a:t>0 0 1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1</a:t>
                      </a:r>
                      <a:r>
                        <a:rPr lang="zh-CN" altLang="en-US" sz="1800" dirty="0" smtClean="0"/>
                        <a:t> </a:t>
                      </a:r>
                      <a:endParaRPr lang="zh-CN" altLang="en-US" sz="1800" dirty="0"/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u="sng" dirty="0"/>
                        <a:t>0</a:t>
                      </a:r>
                      <a:r>
                        <a:rPr lang="zh-CN" altLang="en-US" sz="1800" dirty="0"/>
                        <a:t> 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 smtClean="0"/>
                        <a:t>1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0 0 0 </a:t>
                      </a:r>
                      <a:endParaRPr lang="en-US" altLang="zh-CN" sz="1800" dirty="0"/>
                    </a:p>
                  </a:txBody>
                  <a:tcPr marL="56575" marR="56575" marT="28287" marB="28287" anchor="ctr"/>
                </a:tc>
                <a:extLst>
                  <a:ext uri="{0D108BD9-81ED-4DB2-BD59-A6C34878D82A}">
                    <a16:rowId xmlns:a16="http://schemas.microsoft.com/office/drawing/2014/main" val="1029918537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764749"/>
              </p:ext>
            </p:extLst>
          </p:nvPr>
        </p:nvGraphicFramePr>
        <p:xfrm>
          <a:off x="539552" y="404664"/>
          <a:ext cx="7632848" cy="2119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053">
                  <a:extLst>
                    <a:ext uri="{9D8B030D-6E8A-4147-A177-3AD203B41FA5}">
                      <a16:colId xmlns:a16="http://schemas.microsoft.com/office/drawing/2014/main" val="1166168375"/>
                    </a:ext>
                  </a:extLst>
                </a:gridCol>
                <a:gridCol w="477053">
                  <a:extLst>
                    <a:ext uri="{9D8B030D-6E8A-4147-A177-3AD203B41FA5}">
                      <a16:colId xmlns:a16="http://schemas.microsoft.com/office/drawing/2014/main" val="223235111"/>
                    </a:ext>
                  </a:extLst>
                </a:gridCol>
                <a:gridCol w="477053">
                  <a:extLst>
                    <a:ext uri="{9D8B030D-6E8A-4147-A177-3AD203B41FA5}">
                      <a16:colId xmlns:a16="http://schemas.microsoft.com/office/drawing/2014/main" val="3893667942"/>
                    </a:ext>
                  </a:extLst>
                </a:gridCol>
                <a:gridCol w="477053">
                  <a:extLst>
                    <a:ext uri="{9D8B030D-6E8A-4147-A177-3AD203B41FA5}">
                      <a16:colId xmlns:a16="http://schemas.microsoft.com/office/drawing/2014/main" val="1476192113"/>
                    </a:ext>
                  </a:extLst>
                </a:gridCol>
                <a:gridCol w="477053">
                  <a:extLst>
                    <a:ext uri="{9D8B030D-6E8A-4147-A177-3AD203B41FA5}">
                      <a16:colId xmlns:a16="http://schemas.microsoft.com/office/drawing/2014/main" val="906455510"/>
                    </a:ext>
                  </a:extLst>
                </a:gridCol>
                <a:gridCol w="477053">
                  <a:extLst>
                    <a:ext uri="{9D8B030D-6E8A-4147-A177-3AD203B41FA5}">
                      <a16:colId xmlns:a16="http://schemas.microsoft.com/office/drawing/2014/main" val="2690513378"/>
                    </a:ext>
                  </a:extLst>
                </a:gridCol>
                <a:gridCol w="477053">
                  <a:extLst>
                    <a:ext uri="{9D8B030D-6E8A-4147-A177-3AD203B41FA5}">
                      <a16:colId xmlns:a16="http://schemas.microsoft.com/office/drawing/2014/main" val="1355491443"/>
                    </a:ext>
                  </a:extLst>
                </a:gridCol>
                <a:gridCol w="477053">
                  <a:extLst>
                    <a:ext uri="{9D8B030D-6E8A-4147-A177-3AD203B41FA5}">
                      <a16:colId xmlns:a16="http://schemas.microsoft.com/office/drawing/2014/main" val="809723862"/>
                    </a:ext>
                  </a:extLst>
                </a:gridCol>
                <a:gridCol w="477053">
                  <a:extLst>
                    <a:ext uri="{9D8B030D-6E8A-4147-A177-3AD203B41FA5}">
                      <a16:colId xmlns:a16="http://schemas.microsoft.com/office/drawing/2014/main" val="3364849547"/>
                    </a:ext>
                  </a:extLst>
                </a:gridCol>
                <a:gridCol w="477053">
                  <a:extLst>
                    <a:ext uri="{9D8B030D-6E8A-4147-A177-3AD203B41FA5}">
                      <a16:colId xmlns:a16="http://schemas.microsoft.com/office/drawing/2014/main" val="1364804950"/>
                    </a:ext>
                  </a:extLst>
                </a:gridCol>
                <a:gridCol w="477053">
                  <a:extLst>
                    <a:ext uri="{9D8B030D-6E8A-4147-A177-3AD203B41FA5}">
                      <a16:colId xmlns:a16="http://schemas.microsoft.com/office/drawing/2014/main" val="1605835484"/>
                    </a:ext>
                  </a:extLst>
                </a:gridCol>
                <a:gridCol w="477053">
                  <a:extLst>
                    <a:ext uri="{9D8B030D-6E8A-4147-A177-3AD203B41FA5}">
                      <a16:colId xmlns:a16="http://schemas.microsoft.com/office/drawing/2014/main" val="1174146762"/>
                    </a:ext>
                  </a:extLst>
                </a:gridCol>
                <a:gridCol w="477053">
                  <a:extLst>
                    <a:ext uri="{9D8B030D-6E8A-4147-A177-3AD203B41FA5}">
                      <a16:colId xmlns:a16="http://schemas.microsoft.com/office/drawing/2014/main" val="4055810496"/>
                    </a:ext>
                  </a:extLst>
                </a:gridCol>
                <a:gridCol w="477053">
                  <a:extLst>
                    <a:ext uri="{9D8B030D-6E8A-4147-A177-3AD203B41FA5}">
                      <a16:colId xmlns:a16="http://schemas.microsoft.com/office/drawing/2014/main" val="260640123"/>
                    </a:ext>
                  </a:extLst>
                </a:gridCol>
                <a:gridCol w="477053">
                  <a:extLst>
                    <a:ext uri="{9D8B030D-6E8A-4147-A177-3AD203B41FA5}">
                      <a16:colId xmlns:a16="http://schemas.microsoft.com/office/drawing/2014/main" val="2552769989"/>
                    </a:ext>
                  </a:extLst>
                </a:gridCol>
                <a:gridCol w="477053">
                  <a:extLst>
                    <a:ext uri="{9D8B030D-6E8A-4147-A177-3AD203B41FA5}">
                      <a16:colId xmlns:a16="http://schemas.microsoft.com/office/drawing/2014/main" val="2683845838"/>
                    </a:ext>
                  </a:extLst>
                </a:gridCol>
              </a:tblGrid>
              <a:tr h="366574">
                <a:tc gridSpan="16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动作表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551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s2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s3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s4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s5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0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符号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写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纸带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状态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写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纸带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状态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写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纸带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状态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写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纸带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状态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写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纸带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状态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3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s3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S4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s5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98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S2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S2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s3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s4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s5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68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52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本课程中算法的描述方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法（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使用类似于程序设计语言的写法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基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本运算：赋值、加减乘除、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…</a:t>
            </a:r>
          </a:p>
          <a:p>
            <a:pPr lvl="1"/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结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构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：顺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序、选择、循环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2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对于循环结构，必须保证循环的应用一定能够结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束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一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些语法上的简写，比如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2"/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for(</a:t>
            </a:r>
            <a:r>
              <a:rPr lang="en-US" altLang="zh-CN" dirty="0" err="1">
                <a:latin typeface="隶书" panose="02010509060101010101" pitchFamily="49" charset="-122"/>
                <a:ea typeface="隶书" panose="02010509060101010101" pitchFamily="49" charset="-122"/>
              </a:rPr>
              <a:t>i</a:t>
            </a: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= 0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1,2,…,n)</a:t>
            </a:r>
          </a:p>
          <a:p>
            <a:pPr marL="914400" lvl="2" indent="0"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A[</a:t>
            </a:r>
            <a:r>
              <a:rPr lang="en-US" altLang="zh-CN" dirty="0" err="1" smtClean="0">
                <a:latin typeface="隶书" panose="02010509060101010101" pitchFamily="49" charset="-122"/>
                <a:ea typeface="隶书" panose="02010509060101010101" pitchFamily="49" charset="-122"/>
              </a:rPr>
              <a:t>i</a:t>
            </a: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] = 0;</a:t>
            </a:r>
          </a:p>
          <a:p>
            <a:pPr lvl="2"/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x, y = </a:t>
            </a:r>
            <a:r>
              <a:rPr lang="en-US" altLang="zh-CN" dirty="0" err="1" smtClean="0">
                <a:latin typeface="隶书" panose="02010509060101010101" pitchFamily="49" charset="-122"/>
                <a:ea typeface="隶书" panose="02010509060101010101" pitchFamily="49" charset="-122"/>
              </a:rPr>
              <a:t>a+b</a:t>
            </a: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en-US" altLang="zh-CN" dirty="0" err="1" smtClean="0">
                <a:latin typeface="隶书" panose="02010509060101010101" pitchFamily="49" charset="-122"/>
                <a:ea typeface="隶书" panose="02010509060101010101" pitchFamily="49" charset="-122"/>
              </a:rPr>
              <a:t>x+y</a:t>
            </a: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;</a:t>
            </a:r>
          </a:p>
          <a:p>
            <a:pPr marL="914400" lvl="2" indent="0">
              <a:buNone/>
            </a:pP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//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首先求出</a:t>
            </a:r>
            <a:r>
              <a:rPr lang="en-US" altLang="zh-CN" dirty="0" err="1" smtClean="0">
                <a:latin typeface="隶书" panose="02010509060101010101" pitchFamily="49" charset="-122"/>
                <a:ea typeface="隶书" panose="02010509060101010101" pitchFamily="49" charset="-122"/>
              </a:rPr>
              <a:t>a+b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lang="en-US" altLang="zh-CN" dirty="0" err="1" smtClean="0">
                <a:latin typeface="隶书" panose="02010509060101010101" pitchFamily="49" charset="-122"/>
                <a:ea typeface="隶书" panose="02010509060101010101" pitchFamily="49" charset="-122"/>
              </a:rPr>
              <a:t>x+y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的值，然后分别赋值给</a:t>
            </a: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y</a:t>
            </a:r>
          </a:p>
          <a:p>
            <a:pPr lvl="1"/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对子算法的调用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03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本课程中算法的描述方法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可增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加抽象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运算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以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便先忽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略不必要的细节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抽象数据结构（有穷集合、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List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Map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）的运算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这些抽象运算在算法描述的上下文中必须是可以实现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的。例如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= 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有穷整数集合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中的最大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值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dom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= {x | M(x) = c}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，其中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是一个有穷的映射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2"/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反例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令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x=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整数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集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合中满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足条件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P(x)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最小值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反例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令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s=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中满足条件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的路径序列的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集合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可增加特定的抽象控制结构，如以特定的顺序遍历某个数据结构中的结点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如：以后根序遍历树中的每个结点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n: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n.height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= MAX{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sub.height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| sub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的子结点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}+1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考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虑算法效率时，必须将这些抽象运算具体化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909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子算法调用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算法可以调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用其它已经明确定义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的子算法（类似于过程调用）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调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用过程可以嵌套，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调用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调用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的情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况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递归调用：算法可以直接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间接地调用自身。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必须保证递归调用能够结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束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通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常来说，一个算法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可以使用“较小”的参数递归调用自身，并且当参数“足够小”的时候不需要递归调用自身就可以完成计算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包含递归调用的算法称为递归算法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（无副作用的）递归算法通常比较简洁，容易设计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很多递归算法可以转换为迭代算法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27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Model of Computation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Problems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Why the algorithms we learn can run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almost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in all modern computer?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Why the algorithms we learn can be implemented in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almost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any modern programming language?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Machine- and language- independent algorithms, running on an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abstract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machine</a:t>
            </a:r>
          </a:p>
          <a:p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Most of modern computers are based on Von.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Noumann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Architecture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BF5B-012C-4F67-BF75-87F34E1B2E6F}" type="datetime1">
              <a:rPr lang="en-US" altLang="zh-CN" smtClean="0"/>
              <a:t>9/7/2020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Lectures on Algorithm Design &amp; Analysis (LADA) 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96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2E62-FB39-4C5C-9A9C-95CEDA2A4D80}" type="datetime1">
              <a:rPr lang="en-US" altLang="zh-CN" smtClean="0"/>
              <a:t>9/7/2020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Lectures on Algorithm Design &amp; Analysis (LADA) 2017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539-4944-4DB9-A30A-5120CF59C630}" type="slidenum">
              <a:rPr lang="zh-CN" altLang="en-US" smtClean="0"/>
              <a:t>9</a:t>
            </a:fld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3419872" y="596589"/>
            <a:ext cx="2304256" cy="468052"/>
            <a:chOff x="1619672" y="2708920"/>
            <a:chExt cx="2304256" cy="468052"/>
          </a:xfrm>
        </p:grpSpPr>
        <p:sp>
          <p:nvSpPr>
            <p:cNvPr id="7" name="矩形 6"/>
            <p:cNvSpPr/>
            <p:nvPr/>
          </p:nvSpPr>
          <p:spPr>
            <a:xfrm>
              <a:off x="1619672" y="2708920"/>
              <a:ext cx="576064" cy="4680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Calibri" pitchFamily="34" charset="0"/>
                  <a:cs typeface="Calibri" pitchFamily="34" charset="0"/>
                </a:rPr>
                <a:t>x</a:t>
              </a:r>
              <a:r>
                <a:rPr lang="en-US" altLang="zh-CN" sz="2000" baseline="-25000" dirty="0" smtClean="0">
                  <a:latin typeface="Calibri" pitchFamily="34" charset="0"/>
                  <a:cs typeface="Calibri" pitchFamily="34" charset="0"/>
                </a:rPr>
                <a:t>1</a:t>
              </a:r>
              <a:endParaRPr lang="zh-CN" altLang="en-US" sz="2000" baseline="-25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195736" y="2708920"/>
              <a:ext cx="576064" cy="4680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Calibri" pitchFamily="34" charset="0"/>
                  <a:cs typeface="Calibri" pitchFamily="34" charset="0"/>
                </a:rPr>
                <a:t>x</a:t>
              </a:r>
              <a:r>
                <a:rPr lang="en-US" altLang="zh-CN" sz="2000" baseline="-25000" dirty="0" smtClean="0">
                  <a:latin typeface="Calibri" pitchFamily="34" charset="0"/>
                  <a:cs typeface="Calibri" pitchFamily="34" charset="0"/>
                </a:rPr>
                <a:t>2</a:t>
              </a:r>
              <a:endParaRPr lang="zh-CN" altLang="en-US" sz="2000" baseline="-25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771800" y="2708920"/>
              <a:ext cx="576064" cy="4680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Calibri" pitchFamily="34" charset="0"/>
                  <a:cs typeface="Calibri" pitchFamily="34" charset="0"/>
                </a:rPr>
                <a:t>…</a:t>
              </a:r>
              <a:endParaRPr lang="zh-CN" altLang="en-US" sz="2000" baseline="-25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347864" y="2708920"/>
              <a:ext cx="576064" cy="4680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 smtClean="0">
                  <a:latin typeface="Calibri" pitchFamily="34" charset="0"/>
                  <a:cs typeface="Calibri" pitchFamily="34" charset="0"/>
                </a:rPr>
                <a:t>x</a:t>
              </a:r>
              <a:r>
                <a:rPr lang="en-US" altLang="zh-CN" sz="2000" baseline="-25000" dirty="0" err="1" smtClean="0">
                  <a:latin typeface="Calibri" pitchFamily="34" charset="0"/>
                  <a:cs typeface="Calibri" pitchFamily="34" charset="0"/>
                </a:rPr>
                <a:t>n</a:t>
              </a:r>
              <a:endParaRPr lang="zh-CN" altLang="en-US" sz="2000" baseline="-250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012160" y="476672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alibri" pitchFamily="34" charset="0"/>
                <a:cs typeface="Calibri" pitchFamily="34" charset="0"/>
              </a:rPr>
              <a:t>Read-only input tape</a:t>
            </a:r>
            <a:endParaRPr lang="zh-CN" altLang="en-US" sz="20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85126" y="5464877"/>
            <a:ext cx="2354354" cy="484403"/>
            <a:chOff x="1786554" y="3844697"/>
            <a:chExt cx="2354354" cy="484403"/>
          </a:xfrm>
        </p:grpSpPr>
        <p:sp>
          <p:nvSpPr>
            <p:cNvPr id="12" name="矩形 11"/>
            <p:cNvSpPr/>
            <p:nvPr/>
          </p:nvSpPr>
          <p:spPr>
            <a:xfrm>
              <a:off x="1786554" y="3861048"/>
              <a:ext cx="576064" cy="4680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Calibri" pitchFamily="34" charset="0"/>
                  <a:cs typeface="Calibri" pitchFamily="34" charset="0"/>
                </a:rPr>
                <a:t>y</a:t>
              </a:r>
              <a:r>
                <a:rPr lang="en-US" altLang="zh-CN" sz="2000" baseline="-25000" dirty="0" smtClean="0">
                  <a:latin typeface="Calibri" pitchFamily="34" charset="0"/>
                  <a:cs typeface="Calibri" pitchFamily="34" charset="0"/>
                </a:rPr>
                <a:t>1</a:t>
              </a:r>
              <a:endParaRPr lang="zh-CN" altLang="en-US" sz="2000" baseline="-25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362618" y="3861048"/>
              <a:ext cx="576064" cy="4680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Calibri" pitchFamily="34" charset="0"/>
                  <a:cs typeface="Calibri" pitchFamily="34" charset="0"/>
                </a:rPr>
                <a:t>y</a:t>
              </a:r>
              <a:r>
                <a:rPr lang="en-US" altLang="zh-CN" sz="2000" baseline="-25000" dirty="0" smtClean="0">
                  <a:latin typeface="Calibri" pitchFamily="34" charset="0"/>
                  <a:cs typeface="Calibri" pitchFamily="34" charset="0"/>
                </a:rPr>
                <a:t>2</a:t>
              </a:r>
              <a:endParaRPr lang="zh-CN" altLang="en-US" sz="2000" baseline="-25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38682" y="3861048"/>
              <a:ext cx="576064" cy="4680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baseline="-250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491880" y="3861048"/>
              <a:ext cx="504056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3491880" y="4329100"/>
              <a:ext cx="50405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779912" y="3844697"/>
              <a:ext cx="360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Calibri" pitchFamily="34" charset="0"/>
                  <a:cs typeface="Calibri" pitchFamily="34" charset="0"/>
                </a:rPr>
                <a:t>…</a:t>
              </a:r>
              <a:endParaRPr lang="zh-CN" altLang="en-US" sz="20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2600932" y="1988839"/>
            <a:ext cx="1440000" cy="20914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Program</a:t>
            </a:r>
            <a:endParaRPr lang="zh-CN" altLang="en-US" sz="24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4" name="肘形连接符 23"/>
          <p:cNvCxnSpPr>
            <a:stCxn id="22" idx="0"/>
            <a:endCxn id="8" idx="2"/>
          </p:cNvCxnSpPr>
          <p:nvPr/>
        </p:nvCxnSpPr>
        <p:spPr>
          <a:xfrm rot="5400000" flipH="1" flipV="1">
            <a:off x="3340351" y="1045222"/>
            <a:ext cx="924198" cy="963036"/>
          </a:xfrm>
          <a:prstGeom prst="bentConnector3">
            <a:avLst>
              <a:gd name="adj1" fmla="val 24349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445394" y="1987884"/>
            <a:ext cx="1358853" cy="4680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53307" y="2021855"/>
            <a:ext cx="389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en-US" altLang="zh-CN" sz="2000" baseline="-25000" dirty="0" smtClean="0">
                <a:latin typeface="Calibri" pitchFamily="34" charset="0"/>
                <a:cs typeface="Calibri" pitchFamily="34" charset="0"/>
              </a:rPr>
              <a:t>0</a:t>
            </a:r>
            <a:endParaRPr lang="zh-CN" altLang="en-US" sz="20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45394" y="2455936"/>
            <a:ext cx="1358853" cy="4680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3307" y="2489907"/>
            <a:ext cx="389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en-US" altLang="zh-CN" sz="2000" baseline="-25000" dirty="0" smtClean="0">
                <a:latin typeface="Calibri" pitchFamily="34" charset="0"/>
                <a:cs typeface="Calibri" pitchFamily="34" charset="0"/>
              </a:rPr>
              <a:t>1</a:t>
            </a:r>
            <a:endParaRPr lang="zh-CN" altLang="en-US" sz="20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446386" y="2923988"/>
            <a:ext cx="1358853" cy="4680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54299" y="2957959"/>
            <a:ext cx="389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en-US" altLang="zh-CN" sz="2000" baseline="-25000" dirty="0" smtClean="0">
                <a:latin typeface="Calibri" pitchFamily="34" charset="0"/>
                <a:cs typeface="Calibri" pitchFamily="34" charset="0"/>
              </a:rPr>
              <a:t>2</a:t>
            </a:r>
            <a:endParaRPr lang="zh-CN" altLang="en-US" sz="20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445394" y="3396171"/>
            <a:ext cx="1358853" cy="4680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53307" y="3430142"/>
            <a:ext cx="389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en-US" altLang="zh-CN" sz="2000" baseline="-25000" dirty="0" smtClean="0">
                <a:latin typeface="Calibri" pitchFamily="34" charset="0"/>
                <a:cs typeface="Calibri" pitchFamily="34" charset="0"/>
              </a:rPr>
              <a:t>3</a:t>
            </a:r>
            <a:endParaRPr lang="zh-CN" altLang="en-US" sz="2000" baseline="-250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V="1">
            <a:off x="5448191" y="3864223"/>
            <a:ext cx="0" cy="43204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6807412" y="3864223"/>
            <a:ext cx="0" cy="43204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5400000">
            <a:off x="6018163" y="3984551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Calibri" pitchFamily="34" charset="0"/>
                <a:cs typeface="Calibri" pitchFamily="34" charset="0"/>
              </a:rPr>
              <a:t>…</a:t>
            </a:r>
            <a:endParaRPr lang="zh-CN" alt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48264" y="2019822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alibri" pitchFamily="34" charset="0"/>
                <a:cs typeface="Calibri" pitchFamily="34" charset="0"/>
              </a:rPr>
              <a:t>Accumulator</a:t>
            </a:r>
            <a:endParaRPr lang="zh-CN" alt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51520" y="1472590"/>
            <a:ext cx="8640960" cy="3540586"/>
          </a:xfrm>
          <a:prstGeom prst="rect">
            <a:avLst/>
          </a:prstGeom>
          <a:noFill/>
          <a:ln w="3810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279480" y="436510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Calibri" pitchFamily="34" charset="0"/>
                <a:cs typeface="Calibri" pitchFamily="34" charset="0"/>
              </a:rPr>
              <a:t>Memory</a:t>
            </a:r>
            <a:endParaRPr lang="zh-CN" alt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67544" y="2568518"/>
            <a:ext cx="1358853" cy="640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  <a:cs typeface="Calibri" pitchFamily="34" charset="0"/>
              </a:rPr>
              <a:t>Location counter</a:t>
            </a:r>
            <a:endParaRPr lang="zh-CN" altLang="en-US" sz="2000" baseline="-250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5" name="直接箭头连接符 54"/>
          <p:cNvCxnSpPr>
            <a:stCxn id="52" idx="3"/>
          </p:cNvCxnSpPr>
          <p:nvPr/>
        </p:nvCxnSpPr>
        <p:spPr>
          <a:xfrm>
            <a:off x="1826397" y="2888840"/>
            <a:ext cx="77453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2" idx="2"/>
            <a:endCxn id="15" idx="0"/>
          </p:cNvCxnSpPr>
          <p:nvPr/>
        </p:nvCxnSpPr>
        <p:spPr>
          <a:xfrm>
            <a:off x="3320932" y="4080246"/>
            <a:ext cx="4354" cy="14009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27984" y="5373216"/>
            <a:ext cx="1495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alibri" pitchFamily="34" charset="0"/>
                <a:cs typeface="Calibri" pitchFamily="34" charset="0"/>
              </a:rPr>
              <a:t>Write-only output tape</a:t>
            </a:r>
            <a:endParaRPr lang="zh-CN" alt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标题 1"/>
          <p:cNvSpPr>
            <a:spLocks noGrp="1"/>
          </p:cNvSpPr>
          <p:nvPr>
            <p:ph type="title"/>
          </p:nvPr>
        </p:nvSpPr>
        <p:spPr>
          <a:xfrm>
            <a:off x="-13934" y="260648"/>
            <a:ext cx="3145774" cy="648072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RAM Model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05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3095</Words>
  <Application>Microsoft Office PowerPoint</Application>
  <PresentationFormat>全屏显示(4:3)</PresentationFormat>
  <Paragraphs>632</Paragraphs>
  <Slides>33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华文新魏</vt:lpstr>
      <vt:lpstr>隶书</vt:lpstr>
      <vt:lpstr>宋体</vt:lpstr>
      <vt:lpstr>Arial</vt:lpstr>
      <vt:lpstr>Berlin Sans FB Demi</vt:lpstr>
      <vt:lpstr>Calibri</vt:lpstr>
      <vt:lpstr>Cambria Math</vt:lpstr>
      <vt:lpstr>Times New Roman</vt:lpstr>
      <vt:lpstr>Office 主题</vt:lpstr>
      <vt:lpstr>课程介绍、算法和计算模型</vt:lpstr>
      <vt:lpstr>什么是算法？</vt:lpstr>
      <vt:lpstr>其它形式的算法描述：图灵机</vt:lpstr>
      <vt:lpstr>PowerPoint 演示文稿</vt:lpstr>
      <vt:lpstr>本课程中算法的描述方法（1）</vt:lpstr>
      <vt:lpstr>本课程中算法的描述方法（2）</vt:lpstr>
      <vt:lpstr>子算法调用</vt:lpstr>
      <vt:lpstr>Model of Computation</vt:lpstr>
      <vt:lpstr>RAM Model</vt:lpstr>
      <vt:lpstr>The RAM Model of Computation</vt:lpstr>
      <vt:lpstr>To Create an Algorithm</vt:lpstr>
      <vt:lpstr>算法设计所需要的知识</vt:lpstr>
      <vt:lpstr>Algorithm by Example</vt:lpstr>
      <vt:lpstr>求最大公约数的算法设计</vt:lpstr>
      <vt:lpstr>Euclid Algorithm</vt:lpstr>
      <vt:lpstr>Problem 2：Is K in array E[1..n]?</vt:lpstr>
      <vt:lpstr>Sequential Search</vt:lpstr>
      <vt:lpstr>Correctness of Algorithm</vt:lpstr>
      <vt:lpstr>Mathematical induction</vt:lpstr>
      <vt:lpstr>Correctness of  the Recursive Euclid Algorithm（1）</vt:lpstr>
      <vt:lpstr>Correctness of  the Recursive Euclid Algorithm（1）</vt:lpstr>
      <vt:lpstr>Correctness of  the Euclid Algorithm (Iterative)</vt:lpstr>
      <vt:lpstr>Correctness of  the Euclid Algorithm (Iterative)</vt:lpstr>
      <vt:lpstr>Correctness of  the Euclid Algorithm (Iterative)</vt:lpstr>
      <vt:lpstr>Notes on Mathematical Induction</vt:lpstr>
      <vt:lpstr>Algorithm Analysis</vt:lpstr>
      <vt:lpstr>Algorithm Analysis</vt:lpstr>
      <vt:lpstr>Algorithm Analysis</vt:lpstr>
      <vt:lpstr>Algorithm Analysis</vt:lpstr>
      <vt:lpstr>Worst-case Complexity</vt:lpstr>
      <vt:lpstr>Average-case Complexity</vt:lpstr>
      <vt:lpstr>Average-case Cost of SeqSearch</vt:lpstr>
      <vt:lpstr>Average-case Cost of SeqSearch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课程介绍、算法定义和计算模型</dc:title>
  <dc:creator>Zhaojh.nju</dc:creator>
  <cp:lastModifiedBy>zhaojh.nju</cp:lastModifiedBy>
  <cp:revision>45</cp:revision>
  <dcterms:created xsi:type="dcterms:W3CDTF">2017-08-15T07:02:06Z</dcterms:created>
  <dcterms:modified xsi:type="dcterms:W3CDTF">2020-09-07T11:15:03Z</dcterms:modified>
</cp:coreProperties>
</file>