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2" r:id="rId9"/>
    <p:sldId id="341" r:id="rId10"/>
    <p:sldId id="339" r:id="rId11"/>
    <p:sldId id="263" r:id="rId12"/>
    <p:sldId id="264" r:id="rId13"/>
    <p:sldId id="265" r:id="rId14"/>
    <p:sldId id="266" r:id="rId15"/>
    <p:sldId id="340" r:id="rId16"/>
    <p:sldId id="267" r:id="rId17"/>
    <p:sldId id="268" r:id="rId18"/>
    <p:sldId id="269" r:id="rId19"/>
    <p:sldId id="306" r:id="rId20"/>
    <p:sldId id="270" r:id="rId21"/>
    <p:sldId id="271" r:id="rId22"/>
    <p:sldId id="272" r:id="rId23"/>
    <p:sldId id="275" r:id="rId24"/>
    <p:sldId id="304" r:id="rId25"/>
    <p:sldId id="273" r:id="rId26"/>
    <p:sldId id="342" r:id="rId27"/>
    <p:sldId id="343" r:id="rId28"/>
    <p:sldId id="344" r:id="rId29"/>
    <p:sldId id="345" r:id="rId30"/>
    <p:sldId id="274" r:id="rId31"/>
    <p:sldId id="346" r:id="rId32"/>
    <p:sldId id="277" r:id="rId33"/>
    <p:sldId id="278" r:id="rId34"/>
    <p:sldId id="321" r:id="rId35"/>
    <p:sldId id="322" r:id="rId36"/>
    <p:sldId id="324" r:id="rId37"/>
    <p:sldId id="307" r:id="rId38"/>
    <p:sldId id="276" r:id="rId39"/>
    <p:sldId id="279" r:id="rId40"/>
    <p:sldId id="280" r:id="rId41"/>
    <p:sldId id="281" r:id="rId42"/>
    <p:sldId id="282" r:id="rId43"/>
    <p:sldId id="283" r:id="rId44"/>
    <p:sldId id="285" r:id="rId45"/>
    <p:sldId id="308" r:id="rId46"/>
    <p:sldId id="309" r:id="rId47"/>
    <p:sldId id="310" r:id="rId48"/>
    <p:sldId id="311" r:id="rId49"/>
    <p:sldId id="286" r:id="rId50"/>
    <p:sldId id="347" r:id="rId51"/>
    <p:sldId id="287" r:id="rId52"/>
    <p:sldId id="312" r:id="rId53"/>
    <p:sldId id="288" r:id="rId54"/>
    <p:sldId id="314" r:id="rId55"/>
    <p:sldId id="289" r:id="rId56"/>
    <p:sldId id="316" r:id="rId57"/>
    <p:sldId id="315" r:id="rId58"/>
    <p:sldId id="290" r:id="rId59"/>
    <p:sldId id="325" r:id="rId60"/>
    <p:sldId id="326" r:id="rId61"/>
    <p:sldId id="291" r:id="rId62"/>
    <p:sldId id="327" r:id="rId63"/>
    <p:sldId id="317" r:id="rId64"/>
    <p:sldId id="292" r:id="rId65"/>
    <p:sldId id="348" r:id="rId66"/>
    <p:sldId id="293" r:id="rId67"/>
    <p:sldId id="294" r:id="rId68"/>
    <p:sldId id="295" r:id="rId69"/>
    <p:sldId id="296" r:id="rId70"/>
    <p:sldId id="297" r:id="rId71"/>
    <p:sldId id="298" r:id="rId72"/>
    <p:sldId id="300" r:id="rId73"/>
    <p:sldId id="299" r:id="rId74"/>
    <p:sldId id="328" r:id="rId75"/>
    <p:sldId id="318" r:id="rId76"/>
    <p:sldId id="301" r:id="rId77"/>
    <p:sldId id="302" r:id="rId78"/>
    <p:sldId id="303" r:id="rId79"/>
    <p:sldId id="319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>
      <p:cViewPr varScale="1">
        <p:scale>
          <a:sx n="111" d="100"/>
          <a:sy n="111" d="100"/>
        </p:scale>
        <p:origin x="8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041B2-B541-40F1-BBC9-E8A57175BF09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917EA-60BE-438E-B3E9-5AEE1A6B8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7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D3A20-E70C-4256-B9A2-1F8946B461F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0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E7BD8-3CA5-46EF-B048-FC0E5FEA3AE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7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670F4-02A0-404D-BE91-5776FCE267B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75BF7-017D-4D77-AF21-6EE6AF4F5EF8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4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9A095-CA7A-41BC-A95E-E67B47377F02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2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80375-DC72-491B-BE18-C80C05343D2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4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93BD4-2DE8-4CE2-8A18-652FE9228D87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排序问题和排序算法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赵建华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南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京大学计算机系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9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Insert 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的初步实现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5536" y="2204864"/>
            <a:ext cx="4320480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抽象版本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InsertionSort_Abs_Rec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if(list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return list;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v = Head(list);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InsertionSort_Abs_Rec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(Tail(list));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//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插入到已经排好序的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return Insert(v,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901797" y="2204864"/>
            <a:ext cx="424847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实现版本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返回值存放在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[start-1,end)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的位置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start,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if(end – start == 1)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return;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v = A[start];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(start + 1, end);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//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A[start+1,end)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中去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Insert(v, start+1, end);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9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Insert(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v,start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end)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581128"/>
            <a:ext cx="8229600" cy="223224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A[start, 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A[start-1]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是一个空闲位置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List.length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== 0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，等价于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 == end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 &lt;= Head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等价于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 &lt;= A[start]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赋值为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,{v}+list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第三个分支中，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Tail(list)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A[start+1, end], 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Head(list)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就是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，根据假设，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Insert(v, start+1, 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把结果存放在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A[start+1,end)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，因此递归调用之后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Head(list)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v,Tail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的值实际上就存放在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A[start, 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因此列表合并的操作自然实现了！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58766"/>
            <a:ext cx="410445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Insert_Abs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(v, list)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list.length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0)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{v}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 if(v &lt;= Head(list))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{v} + list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Head(list) +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Insert_Abs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(v, Tail(list));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717" y="1340768"/>
            <a:ext cx="3672408" cy="31085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(v, start, end)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if(start == end)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{A[start - 1] = v; return;}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 if(v &lt;= A[start])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{A[start - 1] = v; return;}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A[start-1] = A[start];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Insert(v, start + 1, end);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8477" y="5013176"/>
            <a:ext cx="352839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v,start,end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是尾递归！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Insert(start, end)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迭代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00234"/>
            <a:ext cx="3672408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(v, start,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if(start == end)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{A[start-1] = v; return;}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 if(v &lt;= A[start])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{A[start-1] = v; return;}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A[start-1] = A[start];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Insert(v, start + 1, end);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6360" y="1252184"/>
            <a:ext cx="4176464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(v, start,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while(true)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if(start == end)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A[start-1] = v; break;}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 if(v &lt;= A[start])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A[start-1] = v; break;}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A[start-1] = A[start];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start = start + 1;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continue;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//Insert(v, start + 1, end);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4" y="1988840"/>
            <a:ext cx="4540579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 (v, start, end)//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简化的迭代版本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j;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原来的迭代实现中，两个退出循环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的分支的条件分别被变换为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语句的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条件和循环体中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break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分支的条件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并且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原来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分支的处理放到了循环之后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for( ; start &lt; end -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     if(v &lt;= A[start])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	  break;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     A[start-1] = A[start];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A[start-1]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v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InsertionSort_rec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的迭代实现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InsertionSort_Rec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不是尾递归，但是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end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不变，而参数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逐次加一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中的元素被排序的顺序是从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[end-1, end]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开始，直到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[start, end]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结束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684" y="1293975"/>
            <a:ext cx="3816424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start,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if(end == start)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//v = A[start]; 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之后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(start + 1, end);</a:t>
            </a:r>
          </a:p>
          <a:p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//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 = A[start]; 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后移到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之后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Insert(v, start, end);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1293974"/>
            <a:ext cx="36004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end - 1;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start)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Insert(A[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+ 1, end);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42451"/>
            <a:ext cx="4968552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end - 1;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start)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 = 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for(j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&lt; end;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if(v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A[j+1])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break;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A[j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A[j+1];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A[j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9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排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序过程演示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108"/>
          <p:cNvSpPr>
            <a:spLocks noChangeArrowheads="1"/>
          </p:cNvSpPr>
          <p:nvPr/>
        </p:nvSpPr>
        <p:spPr bwMode="auto">
          <a:xfrm>
            <a:off x="161351" y="1740823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9"/>
          <p:cNvSpPr>
            <a:spLocks noChangeShapeType="1"/>
          </p:cNvSpPr>
          <p:nvPr/>
        </p:nvSpPr>
        <p:spPr bwMode="auto">
          <a:xfrm>
            <a:off x="1990151" y="174082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Line 110"/>
          <p:cNvSpPr>
            <a:spLocks noChangeShapeType="1"/>
          </p:cNvSpPr>
          <p:nvPr/>
        </p:nvSpPr>
        <p:spPr bwMode="auto">
          <a:xfrm>
            <a:off x="1075751" y="174082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Line 111"/>
          <p:cNvSpPr>
            <a:spLocks noChangeShapeType="1"/>
          </p:cNvSpPr>
          <p:nvPr/>
        </p:nvSpPr>
        <p:spPr bwMode="auto">
          <a:xfrm>
            <a:off x="618551" y="174082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Line 112"/>
          <p:cNvSpPr>
            <a:spLocks noChangeShapeType="1"/>
          </p:cNvSpPr>
          <p:nvPr/>
        </p:nvSpPr>
        <p:spPr bwMode="auto">
          <a:xfrm>
            <a:off x="1532951" y="174082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" name="Line 113"/>
          <p:cNvSpPr>
            <a:spLocks noChangeShapeType="1"/>
          </p:cNvSpPr>
          <p:nvPr/>
        </p:nvSpPr>
        <p:spPr bwMode="auto">
          <a:xfrm>
            <a:off x="2904551" y="174082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" name="Line 114"/>
          <p:cNvSpPr>
            <a:spLocks noChangeShapeType="1"/>
          </p:cNvSpPr>
          <p:nvPr/>
        </p:nvSpPr>
        <p:spPr bwMode="auto">
          <a:xfrm>
            <a:off x="2447351" y="174082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" name="Rectangle 115"/>
          <p:cNvSpPr>
            <a:spLocks noChangeArrowheads="1"/>
          </p:cNvSpPr>
          <p:nvPr/>
        </p:nvSpPr>
        <p:spPr bwMode="auto">
          <a:xfrm>
            <a:off x="313751" y="181702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13" name="Rectangle 116"/>
          <p:cNvSpPr>
            <a:spLocks noChangeArrowheads="1"/>
          </p:cNvSpPr>
          <p:nvPr/>
        </p:nvSpPr>
        <p:spPr bwMode="auto">
          <a:xfrm>
            <a:off x="770951" y="181702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14" name="Rectangle 117"/>
          <p:cNvSpPr>
            <a:spLocks noChangeArrowheads="1"/>
          </p:cNvSpPr>
          <p:nvPr/>
        </p:nvSpPr>
        <p:spPr bwMode="auto">
          <a:xfrm>
            <a:off x="1228151" y="181702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15" name="Rectangle 118"/>
          <p:cNvSpPr>
            <a:spLocks noChangeArrowheads="1"/>
          </p:cNvSpPr>
          <p:nvPr/>
        </p:nvSpPr>
        <p:spPr bwMode="auto">
          <a:xfrm>
            <a:off x="1685351" y="181702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16" name="Rectangle 119"/>
          <p:cNvSpPr>
            <a:spLocks noChangeArrowheads="1"/>
          </p:cNvSpPr>
          <p:nvPr/>
        </p:nvSpPr>
        <p:spPr bwMode="auto">
          <a:xfrm>
            <a:off x="2142551" y="181702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17" name="Rectangle 120"/>
          <p:cNvSpPr>
            <a:spLocks noChangeArrowheads="1"/>
          </p:cNvSpPr>
          <p:nvPr/>
        </p:nvSpPr>
        <p:spPr bwMode="auto">
          <a:xfrm>
            <a:off x="2599751" y="181702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18" name="Rectangle 121"/>
          <p:cNvSpPr>
            <a:spLocks noChangeArrowheads="1"/>
          </p:cNvSpPr>
          <p:nvPr/>
        </p:nvSpPr>
        <p:spPr bwMode="auto">
          <a:xfrm>
            <a:off x="3056951" y="181702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9" name="Line 122"/>
          <p:cNvSpPr>
            <a:spLocks noChangeShapeType="1"/>
          </p:cNvSpPr>
          <p:nvPr/>
        </p:nvSpPr>
        <p:spPr bwMode="auto">
          <a:xfrm>
            <a:off x="3361751" y="174082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0" name="Line 123"/>
          <p:cNvSpPr>
            <a:spLocks noChangeShapeType="1"/>
          </p:cNvSpPr>
          <p:nvPr/>
        </p:nvSpPr>
        <p:spPr bwMode="auto">
          <a:xfrm>
            <a:off x="3818951" y="174082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Line 124"/>
          <p:cNvSpPr>
            <a:spLocks noChangeShapeType="1"/>
          </p:cNvSpPr>
          <p:nvPr/>
        </p:nvSpPr>
        <p:spPr bwMode="auto">
          <a:xfrm>
            <a:off x="4276151" y="174082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2" name="Rectangle 125"/>
          <p:cNvSpPr>
            <a:spLocks noChangeArrowheads="1"/>
          </p:cNvSpPr>
          <p:nvPr/>
        </p:nvSpPr>
        <p:spPr bwMode="auto">
          <a:xfrm>
            <a:off x="4428551" y="181702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3" name="Rectangle 126"/>
          <p:cNvSpPr>
            <a:spLocks noChangeArrowheads="1"/>
          </p:cNvSpPr>
          <p:nvPr/>
        </p:nvSpPr>
        <p:spPr bwMode="auto">
          <a:xfrm>
            <a:off x="3971351" y="181702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Rectangle 127"/>
          <p:cNvSpPr>
            <a:spLocks noChangeArrowheads="1"/>
          </p:cNvSpPr>
          <p:nvPr/>
        </p:nvSpPr>
        <p:spPr bwMode="auto">
          <a:xfrm>
            <a:off x="3514151" y="181702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7970" y="232107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 … …</a:t>
            </a:r>
            <a:endParaRPr lang="zh-CN" altLang="en-US" dirty="0"/>
          </a:p>
        </p:txBody>
      </p:sp>
      <p:sp>
        <p:nvSpPr>
          <p:cNvPr id="25" name="Rectangle 108"/>
          <p:cNvSpPr>
            <a:spLocks noChangeArrowheads="1"/>
          </p:cNvSpPr>
          <p:nvPr/>
        </p:nvSpPr>
        <p:spPr bwMode="auto">
          <a:xfrm>
            <a:off x="171790" y="2820943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09"/>
          <p:cNvSpPr>
            <a:spLocks noChangeShapeType="1"/>
          </p:cNvSpPr>
          <p:nvPr/>
        </p:nvSpPr>
        <p:spPr bwMode="auto">
          <a:xfrm>
            <a:off x="2000590" y="28209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Line 110"/>
          <p:cNvSpPr>
            <a:spLocks noChangeShapeType="1"/>
          </p:cNvSpPr>
          <p:nvPr/>
        </p:nvSpPr>
        <p:spPr bwMode="auto">
          <a:xfrm>
            <a:off x="1086190" y="28209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8" name="Line 111"/>
          <p:cNvSpPr>
            <a:spLocks noChangeShapeType="1"/>
          </p:cNvSpPr>
          <p:nvPr/>
        </p:nvSpPr>
        <p:spPr bwMode="auto">
          <a:xfrm>
            <a:off x="628990" y="28209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9" name="Line 112"/>
          <p:cNvSpPr>
            <a:spLocks noChangeShapeType="1"/>
          </p:cNvSpPr>
          <p:nvPr/>
        </p:nvSpPr>
        <p:spPr bwMode="auto">
          <a:xfrm>
            <a:off x="1543390" y="28209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0" name="Line 113"/>
          <p:cNvSpPr>
            <a:spLocks noChangeShapeType="1"/>
          </p:cNvSpPr>
          <p:nvPr/>
        </p:nvSpPr>
        <p:spPr bwMode="auto">
          <a:xfrm>
            <a:off x="2914990" y="28209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1" name="Line 114"/>
          <p:cNvSpPr>
            <a:spLocks noChangeShapeType="1"/>
          </p:cNvSpPr>
          <p:nvPr/>
        </p:nvSpPr>
        <p:spPr bwMode="auto">
          <a:xfrm>
            <a:off x="2457790" y="28209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324190" y="289714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33" name="Rectangle 116"/>
          <p:cNvSpPr>
            <a:spLocks noChangeArrowheads="1"/>
          </p:cNvSpPr>
          <p:nvPr/>
        </p:nvSpPr>
        <p:spPr bwMode="auto">
          <a:xfrm>
            <a:off x="781390" y="289714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34" name="Rectangle 117"/>
          <p:cNvSpPr>
            <a:spLocks noChangeArrowheads="1"/>
          </p:cNvSpPr>
          <p:nvPr/>
        </p:nvSpPr>
        <p:spPr bwMode="auto">
          <a:xfrm>
            <a:off x="1238590" y="289714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35" name="Rectangle 118"/>
          <p:cNvSpPr>
            <a:spLocks noChangeArrowheads="1"/>
          </p:cNvSpPr>
          <p:nvPr/>
        </p:nvSpPr>
        <p:spPr bwMode="auto">
          <a:xfrm>
            <a:off x="1695790" y="289714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36" name="Rectangle 119"/>
          <p:cNvSpPr>
            <a:spLocks noChangeArrowheads="1"/>
          </p:cNvSpPr>
          <p:nvPr/>
        </p:nvSpPr>
        <p:spPr bwMode="auto">
          <a:xfrm>
            <a:off x="2152990" y="289714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37" name="Rectangle 120"/>
          <p:cNvSpPr>
            <a:spLocks noChangeArrowheads="1"/>
          </p:cNvSpPr>
          <p:nvPr/>
        </p:nvSpPr>
        <p:spPr bwMode="auto">
          <a:xfrm>
            <a:off x="2610190" y="289714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38" name="Rectangle 121"/>
          <p:cNvSpPr>
            <a:spLocks noChangeArrowheads="1"/>
          </p:cNvSpPr>
          <p:nvPr/>
        </p:nvSpPr>
        <p:spPr bwMode="auto">
          <a:xfrm>
            <a:off x="3067390" y="289714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9" name="Line 122"/>
          <p:cNvSpPr>
            <a:spLocks noChangeShapeType="1"/>
          </p:cNvSpPr>
          <p:nvPr/>
        </p:nvSpPr>
        <p:spPr bwMode="auto">
          <a:xfrm>
            <a:off x="3372190" y="28209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0" name="Line 123"/>
          <p:cNvSpPr>
            <a:spLocks noChangeShapeType="1"/>
          </p:cNvSpPr>
          <p:nvPr/>
        </p:nvSpPr>
        <p:spPr bwMode="auto">
          <a:xfrm>
            <a:off x="3829390" y="28209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" name="Line 124"/>
          <p:cNvSpPr>
            <a:spLocks noChangeShapeType="1"/>
          </p:cNvSpPr>
          <p:nvPr/>
        </p:nvSpPr>
        <p:spPr bwMode="auto">
          <a:xfrm>
            <a:off x="4286590" y="28209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2" name="Rectangle 125"/>
          <p:cNvSpPr>
            <a:spLocks noChangeArrowheads="1"/>
          </p:cNvSpPr>
          <p:nvPr/>
        </p:nvSpPr>
        <p:spPr bwMode="auto">
          <a:xfrm>
            <a:off x="4438990" y="289714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3" name="Rectangle 126"/>
          <p:cNvSpPr>
            <a:spLocks noChangeArrowheads="1"/>
          </p:cNvSpPr>
          <p:nvPr/>
        </p:nvSpPr>
        <p:spPr bwMode="auto">
          <a:xfrm>
            <a:off x="3981790" y="289714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4" name="Rectangle 127"/>
          <p:cNvSpPr>
            <a:spLocks noChangeArrowheads="1"/>
          </p:cNvSpPr>
          <p:nvPr/>
        </p:nvSpPr>
        <p:spPr bwMode="auto">
          <a:xfrm>
            <a:off x="3524590" y="2897143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32040" y="1556792"/>
            <a:ext cx="4228442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end - 1;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start)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 = A[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for(j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&lt; end;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if(v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A[j+1])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break;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A[j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A[j+1];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A[j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108"/>
          <p:cNvSpPr>
            <a:spLocks noChangeArrowheads="1"/>
          </p:cNvSpPr>
          <p:nvPr/>
        </p:nvSpPr>
        <p:spPr bwMode="auto">
          <a:xfrm>
            <a:off x="200096" y="3284984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109"/>
          <p:cNvSpPr>
            <a:spLocks noChangeShapeType="1"/>
          </p:cNvSpPr>
          <p:nvPr/>
        </p:nvSpPr>
        <p:spPr bwMode="auto">
          <a:xfrm>
            <a:off x="2028896" y="3284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8" name="Line 110"/>
          <p:cNvSpPr>
            <a:spLocks noChangeShapeType="1"/>
          </p:cNvSpPr>
          <p:nvPr/>
        </p:nvSpPr>
        <p:spPr bwMode="auto">
          <a:xfrm>
            <a:off x="1114496" y="3284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9" name="Line 111"/>
          <p:cNvSpPr>
            <a:spLocks noChangeShapeType="1"/>
          </p:cNvSpPr>
          <p:nvPr/>
        </p:nvSpPr>
        <p:spPr bwMode="auto">
          <a:xfrm>
            <a:off x="657296" y="3284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Line 112"/>
          <p:cNvSpPr>
            <a:spLocks noChangeShapeType="1"/>
          </p:cNvSpPr>
          <p:nvPr/>
        </p:nvSpPr>
        <p:spPr bwMode="auto">
          <a:xfrm>
            <a:off x="1571696" y="3284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1" name="Line 113"/>
          <p:cNvSpPr>
            <a:spLocks noChangeShapeType="1"/>
          </p:cNvSpPr>
          <p:nvPr/>
        </p:nvSpPr>
        <p:spPr bwMode="auto">
          <a:xfrm>
            <a:off x="2943296" y="3284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2" name="Line 114"/>
          <p:cNvSpPr>
            <a:spLocks noChangeShapeType="1"/>
          </p:cNvSpPr>
          <p:nvPr/>
        </p:nvSpPr>
        <p:spPr bwMode="auto">
          <a:xfrm>
            <a:off x="2486096" y="3284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3" name="Rectangle 115"/>
          <p:cNvSpPr>
            <a:spLocks noChangeArrowheads="1"/>
          </p:cNvSpPr>
          <p:nvPr/>
        </p:nvSpPr>
        <p:spPr bwMode="auto">
          <a:xfrm>
            <a:off x="352496" y="336118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54" name="Rectangle 116"/>
          <p:cNvSpPr>
            <a:spLocks noChangeArrowheads="1"/>
          </p:cNvSpPr>
          <p:nvPr/>
        </p:nvSpPr>
        <p:spPr bwMode="auto">
          <a:xfrm>
            <a:off x="809696" y="336118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55" name="Rectangle 117"/>
          <p:cNvSpPr>
            <a:spLocks noChangeArrowheads="1"/>
          </p:cNvSpPr>
          <p:nvPr/>
        </p:nvSpPr>
        <p:spPr bwMode="auto">
          <a:xfrm>
            <a:off x="1266896" y="336118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56" name="Rectangle 118"/>
          <p:cNvSpPr>
            <a:spLocks noChangeArrowheads="1"/>
          </p:cNvSpPr>
          <p:nvPr/>
        </p:nvSpPr>
        <p:spPr bwMode="auto">
          <a:xfrm>
            <a:off x="1724096" y="336118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57" name="Rectangle 119"/>
          <p:cNvSpPr>
            <a:spLocks noChangeArrowheads="1"/>
          </p:cNvSpPr>
          <p:nvPr/>
        </p:nvSpPr>
        <p:spPr bwMode="auto">
          <a:xfrm>
            <a:off x="2181296" y="336118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58" name="Rectangle 120"/>
          <p:cNvSpPr>
            <a:spLocks noChangeArrowheads="1"/>
          </p:cNvSpPr>
          <p:nvPr/>
        </p:nvSpPr>
        <p:spPr bwMode="auto">
          <a:xfrm>
            <a:off x="2638496" y="336118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59" name="Rectangle 121"/>
          <p:cNvSpPr>
            <a:spLocks noChangeArrowheads="1"/>
          </p:cNvSpPr>
          <p:nvPr/>
        </p:nvSpPr>
        <p:spPr bwMode="auto">
          <a:xfrm>
            <a:off x="3095696" y="336118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0" name="Line 122"/>
          <p:cNvSpPr>
            <a:spLocks noChangeShapeType="1"/>
          </p:cNvSpPr>
          <p:nvPr/>
        </p:nvSpPr>
        <p:spPr bwMode="auto">
          <a:xfrm>
            <a:off x="3400496" y="3284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1" name="Line 123"/>
          <p:cNvSpPr>
            <a:spLocks noChangeShapeType="1"/>
          </p:cNvSpPr>
          <p:nvPr/>
        </p:nvSpPr>
        <p:spPr bwMode="auto">
          <a:xfrm>
            <a:off x="3857696" y="3284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2" name="Line 124"/>
          <p:cNvSpPr>
            <a:spLocks noChangeShapeType="1"/>
          </p:cNvSpPr>
          <p:nvPr/>
        </p:nvSpPr>
        <p:spPr bwMode="auto">
          <a:xfrm>
            <a:off x="4314896" y="328498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3" name="Rectangle 125"/>
          <p:cNvSpPr>
            <a:spLocks noChangeArrowheads="1"/>
          </p:cNvSpPr>
          <p:nvPr/>
        </p:nvSpPr>
        <p:spPr bwMode="auto">
          <a:xfrm>
            <a:off x="4467296" y="336118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64" name="Rectangle 126"/>
          <p:cNvSpPr>
            <a:spLocks noChangeArrowheads="1"/>
          </p:cNvSpPr>
          <p:nvPr/>
        </p:nvSpPr>
        <p:spPr bwMode="auto">
          <a:xfrm>
            <a:off x="4010096" y="3361184"/>
            <a:ext cx="2115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 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5" name="Rectangle 127"/>
          <p:cNvSpPr>
            <a:spLocks noChangeArrowheads="1"/>
          </p:cNvSpPr>
          <p:nvPr/>
        </p:nvSpPr>
        <p:spPr bwMode="auto">
          <a:xfrm>
            <a:off x="3552896" y="336118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6" name="Rectangle 108"/>
          <p:cNvSpPr>
            <a:spLocks noChangeArrowheads="1"/>
          </p:cNvSpPr>
          <p:nvPr/>
        </p:nvSpPr>
        <p:spPr bwMode="auto">
          <a:xfrm>
            <a:off x="200096" y="3717032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09"/>
          <p:cNvSpPr>
            <a:spLocks noChangeShapeType="1"/>
          </p:cNvSpPr>
          <p:nvPr/>
        </p:nvSpPr>
        <p:spPr bwMode="auto">
          <a:xfrm>
            <a:off x="2028896" y="3717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1114496" y="3717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657296" y="3717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0" name="Line 112"/>
          <p:cNvSpPr>
            <a:spLocks noChangeShapeType="1"/>
          </p:cNvSpPr>
          <p:nvPr/>
        </p:nvSpPr>
        <p:spPr bwMode="auto">
          <a:xfrm>
            <a:off x="1571696" y="3717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1" name="Line 113"/>
          <p:cNvSpPr>
            <a:spLocks noChangeShapeType="1"/>
          </p:cNvSpPr>
          <p:nvPr/>
        </p:nvSpPr>
        <p:spPr bwMode="auto">
          <a:xfrm>
            <a:off x="2943296" y="3717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2" name="Line 114"/>
          <p:cNvSpPr>
            <a:spLocks noChangeShapeType="1"/>
          </p:cNvSpPr>
          <p:nvPr/>
        </p:nvSpPr>
        <p:spPr bwMode="auto">
          <a:xfrm>
            <a:off x="2486096" y="3717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3" name="Rectangle 115"/>
          <p:cNvSpPr>
            <a:spLocks noChangeArrowheads="1"/>
          </p:cNvSpPr>
          <p:nvPr/>
        </p:nvSpPr>
        <p:spPr bwMode="auto">
          <a:xfrm>
            <a:off x="352496" y="37932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74" name="Rectangle 116"/>
          <p:cNvSpPr>
            <a:spLocks noChangeArrowheads="1"/>
          </p:cNvSpPr>
          <p:nvPr/>
        </p:nvSpPr>
        <p:spPr bwMode="auto">
          <a:xfrm>
            <a:off x="809696" y="37932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75" name="Rectangle 117"/>
          <p:cNvSpPr>
            <a:spLocks noChangeArrowheads="1"/>
          </p:cNvSpPr>
          <p:nvPr/>
        </p:nvSpPr>
        <p:spPr bwMode="auto">
          <a:xfrm>
            <a:off x="1266896" y="37932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76" name="Rectangle 118"/>
          <p:cNvSpPr>
            <a:spLocks noChangeArrowheads="1"/>
          </p:cNvSpPr>
          <p:nvPr/>
        </p:nvSpPr>
        <p:spPr bwMode="auto">
          <a:xfrm>
            <a:off x="1724096" y="37932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7" name="Rectangle 119"/>
          <p:cNvSpPr>
            <a:spLocks noChangeArrowheads="1"/>
          </p:cNvSpPr>
          <p:nvPr/>
        </p:nvSpPr>
        <p:spPr bwMode="auto">
          <a:xfrm>
            <a:off x="2181296" y="37932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78" name="Rectangle 120"/>
          <p:cNvSpPr>
            <a:spLocks noChangeArrowheads="1"/>
          </p:cNvSpPr>
          <p:nvPr/>
        </p:nvSpPr>
        <p:spPr bwMode="auto">
          <a:xfrm>
            <a:off x="2638496" y="37932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79" name="Rectangle 121"/>
          <p:cNvSpPr>
            <a:spLocks noChangeArrowheads="1"/>
          </p:cNvSpPr>
          <p:nvPr/>
        </p:nvSpPr>
        <p:spPr bwMode="auto">
          <a:xfrm>
            <a:off x="3095696" y="379323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0" name="Line 122"/>
          <p:cNvSpPr>
            <a:spLocks noChangeShapeType="1"/>
          </p:cNvSpPr>
          <p:nvPr/>
        </p:nvSpPr>
        <p:spPr bwMode="auto">
          <a:xfrm>
            <a:off x="3400496" y="3717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1" name="Line 123"/>
          <p:cNvSpPr>
            <a:spLocks noChangeShapeType="1"/>
          </p:cNvSpPr>
          <p:nvPr/>
        </p:nvSpPr>
        <p:spPr bwMode="auto">
          <a:xfrm>
            <a:off x="3857696" y="3717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2" name="Line 124"/>
          <p:cNvSpPr>
            <a:spLocks noChangeShapeType="1"/>
          </p:cNvSpPr>
          <p:nvPr/>
        </p:nvSpPr>
        <p:spPr bwMode="auto">
          <a:xfrm>
            <a:off x="4314896" y="37170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3" name="Rectangle 125"/>
          <p:cNvSpPr>
            <a:spLocks noChangeArrowheads="1"/>
          </p:cNvSpPr>
          <p:nvPr/>
        </p:nvSpPr>
        <p:spPr bwMode="auto">
          <a:xfrm>
            <a:off x="4467296" y="3793232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4" name="Rectangle 126"/>
          <p:cNvSpPr>
            <a:spLocks noChangeArrowheads="1"/>
          </p:cNvSpPr>
          <p:nvPr/>
        </p:nvSpPr>
        <p:spPr bwMode="auto">
          <a:xfrm>
            <a:off x="4010096" y="3793232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0070C0"/>
                </a:solidFill>
              </a:rPr>
              <a:t>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5" name="Rectangle 127"/>
          <p:cNvSpPr>
            <a:spLocks noChangeArrowheads="1"/>
          </p:cNvSpPr>
          <p:nvPr/>
        </p:nvSpPr>
        <p:spPr bwMode="auto">
          <a:xfrm>
            <a:off x="3552896" y="379323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6" name="Rectangle 108"/>
          <p:cNvSpPr>
            <a:spLocks noChangeArrowheads="1"/>
          </p:cNvSpPr>
          <p:nvPr/>
        </p:nvSpPr>
        <p:spPr bwMode="auto">
          <a:xfrm>
            <a:off x="200096" y="4149080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109"/>
          <p:cNvSpPr>
            <a:spLocks noChangeShapeType="1"/>
          </p:cNvSpPr>
          <p:nvPr/>
        </p:nvSpPr>
        <p:spPr bwMode="auto">
          <a:xfrm>
            <a:off x="202889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8" name="Line 110"/>
          <p:cNvSpPr>
            <a:spLocks noChangeShapeType="1"/>
          </p:cNvSpPr>
          <p:nvPr/>
        </p:nvSpPr>
        <p:spPr bwMode="auto">
          <a:xfrm>
            <a:off x="111449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9" name="Line 111"/>
          <p:cNvSpPr>
            <a:spLocks noChangeShapeType="1"/>
          </p:cNvSpPr>
          <p:nvPr/>
        </p:nvSpPr>
        <p:spPr bwMode="auto">
          <a:xfrm>
            <a:off x="65729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0" name="Line 112"/>
          <p:cNvSpPr>
            <a:spLocks noChangeShapeType="1"/>
          </p:cNvSpPr>
          <p:nvPr/>
        </p:nvSpPr>
        <p:spPr bwMode="auto">
          <a:xfrm>
            <a:off x="157169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1" name="Line 113"/>
          <p:cNvSpPr>
            <a:spLocks noChangeShapeType="1"/>
          </p:cNvSpPr>
          <p:nvPr/>
        </p:nvSpPr>
        <p:spPr bwMode="auto">
          <a:xfrm>
            <a:off x="294329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2" name="Line 114"/>
          <p:cNvSpPr>
            <a:spLocks noChangeShapeType="1"/>
          </p:cNvSpPr>
          <p:nvPr/>
        </p:nvSpPr>
        <p:spPr bwMode="auto">
          <a:xfrm>
            <a:off x="248609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3" name="Rectangle 115"/>
          <p:cNvSpPr>
            <a:spLocks noChangeArrowheads="1"/>
          </p:cNvSpPr>
          <p:nvPr/>
        </p:nvSpPr>
        <p:spPr bwMode="auto">
          <a:xfrm>
            <a:off x="352496" y="422528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94" name="Rectangle 116"/>
          <p:cNvSpPr>
            <a:spLocks noChangeArrowheads="1"/>
          </p:cNvSpPr>
          <p:nvPr/>
        </p:nvSpPr>
        <p:spPr bwMode="auto">
          <a:xfrm>
            <a:off x="809696" y="422528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95" name="Rectangle 117"/>
          <p:cNvSpPr>
            <a:spLocks noChangeArrowheads="1"/>
          </p:cNvSpPr>
          <p:nvPr/>
        </p:nvSpPr>
        <p:spPr bwMode="auto">
          <a:xfrm>
            <a:off x="1266896" y="422528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96" name="Rectangle 118"/>
          <p:cNvSpPr>
            <a:spLocks noChangeArrowheads="1"/>
          </p:cNvSpPr>
          <p:nvPr/>
        </p:nvSpPr>
        <p:spPr bwMode="auto">
          <a:xfrm>
            <a:off x="1724096" y="422528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97" name="Rectangle 119"/>
          <p:cNvSpPr>
            <a:spLocks noChangeArrowheads="1"/>
          </p:cNvSpPr>
          <p:nvPr/>
        </p:nvSpPr>
        <p:spPr bwMode="auto">
          <a:xfrm>
            <a:off x="2181296" y="422528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98" name="Rectangle 120"/>
          <p:cNvSpPr>
            <a:spLocks noChangeArrowheads="1"/>
          </p:cNvSpPr>
          <p:nvPr/>
        </p:nvSpPr>
        <p:spPr bwMode="auto">
          <a:xfrm>
            <a:off x="2638496" y="422528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99" name="Rectangle 121"/>
          <p:cNvSpPr>
            <a:spLocks noChangeArrowheads="1"/>
          </p:cNvSpPr>
          <p:nvPr/>
        </p:nvSpPr>
        <p:spPr bwMode="auto">
          <a:xfrm>
            <a:off x="3095696" y="422528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0" name="Line 122"/>
          <p:cNvSpPr>
            <a:spLocks noChangeShapeType="1"/>
          </p:cNvSpPr>
          <p:nvPr/>
        </p:nvSpPr>
        <p:spPr bwMode="auto">
          <a:xfrm>
            <a:off x="340049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1" name="Line 123"/>
          <p:cNvSpPr>
            <a:spLocks noChangeShapeType="1"/>
          </p:cNvSpPr>
          <p:nvPr/>
        </p:nvSpPr>
        <p:spPr bwMode="auto">
          <a:xfrm>
            <a:off x="385769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2" name="Line 124"/>
          <p:cNvSpPr>
            <a:spLocks noChangeShapeType="1"/>
          </p:cNvSpPr>
          <p:nvPr/>
        </p:nvSpPr>
        <p:spPr bwMode="auto">
          <a:xfrm>
            <a:off x="4314896" y="41490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3" name="Rectangle 125"/>
          <p:cNvSpPr>
            <a:spLocks noChangeArrowheads="1"/>
          </p:cNvSpPr>
          <p:nvPr/>
        </p:nvSpPr>
        <p:spPr bwMode="auto">
          <a:xfrm>
            <a:off x="4467296" y="4225280"/>
            <a:ext cx="392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r>
              <a:rPr lang="en-US" altLang="zh-CN" b="1" dirty="0" smtClean="0">
                <a:solidFill>
                  <a:srgbClr val="0070C0"/>
                </a:solidFill>
              </a:rPr>
              <a:t>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4" name="Rectangle 126"/>
          <p:cNvSpPr>
            <a:spLocks noChangeArrowheads="1"/>
          </p:cNvSpPr>
          <p:nvPr/>
        </p:nvSpPr>
        <p:spPr bwMode="auto">
          <a:xfrm>
            <a:off x="4010096" y="4225280"/>
            <a:ext cx="3286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0070C0"/>
                </a:solidFill>
              </a:rPr>
              <a:t>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5" name="Rectangle 127"/>
          <p:cNvSpPr>
            <a:spLocks noChangeArrowheads="1"/>
          </p:cNvSpPr>
          <p:nvPr/>
        </p:nvSpPr>
        <p:spPr bwMode="auto">
          <a:xfrm>
            <a:off x="3552896" y="422528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5652" y="53639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 … …</a:t>
            </a:r>
            <a:endParaRPr lang="zh-CN" altLang="en-US" dirty="0"/>
          </a:p>
        </p:txBody>
      </p:sp>
      <p:sp>
        <p:nvSpPr>
          <p:cNvPr id="107" name="Rectangle 108"/>
          <p:cNvSpPr>
            <a:spLocks noChangeArrowheads="1"/>
          </p:cNvSpPr>
          <p:nvPr/>
        </p:nvSpPr>
        <p:spPr bwMode="auto">
          <a:xfrm>
            <a:off x="200096" y="5022468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Line 109"/>
          <p:cNvSpPr>
            <a:spLocks noChangeShapeType="1"/>
          </p:cNvSpPr>
          <p:nvPr/>
        </p:nvSpPr>
        <p:spPr bwMode="auto">
          <a:xfrm>
            <a:off x="2028896" y="5022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9" name="Line 110"/>
          <p:cNvSpPr>
            <a:spLocks noChangeShapeType="1"/>
          </p:cNvSpPr>
          <p:nvPr/>
        </p:nvSpPr>
        <p:spPr bwMode="auto">
          <a:xfrm>
            <a:off x="1114496" y="5022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0" name="Line 111"/>
          <p:cNvSpPr>
            <a:spLocks noChangeShapeType="1"/>
          </p:cNvSpPr>
          <p:nvPr/>
        </p:nvSpPr>
        <p:spPr bwMode="auto">
          <a:xfrm>
            <a:off x="657296" y="5022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1" name="Line 112"/>
          <p:cNvSpPr>
            <a:spLocks noChangeShapeType="1"/>
          </p:cNvSpPr>
          <p:nvPr/>
        </p:nvSpPr>
        <p:spPr bwMode="auto">
          <a:xfrm>
            <a:off x="1571696" y="5022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2" name="Line 113"/>
          <p:cNvSpPr>
            <a:spLocks noChangeShapeType="1"/>
          </p:cNvSpPr>
          <p:nvPr/>
        </p:nvSpPr>
        <p:spPr bwMode="auto">
          <a:xfrm>
            <a:off x="2943296" y="5022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3" name="Line 114"/>
          <p:cNvSpPr>
            <a:spLocks noChangeShapeType="1"/>
          </p:cNvSpPr>
          <p:nvPr/>
        </p:nvSpPr>
        <p:spPr bwMode="auto">
          <a:xfrm>
            <a:off x="2486096" y="5022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4" name="Rectangle 115"/>
          <p:cNvSpPr>
            <a:spLocks noChangeArrowheads="1"/>
          </p:cNvSpPr>
          <p:nvPr/>
        </p:nvSpPr>
        <p:spPr bwMode="auto">
          <a:xfrm>
            <a:off x="352496" y="50986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15" name="Rectangle 116"/>
          <p:cNvSpPr>
            <a:spLocks noChangeArrowheads="1"/>
          </p:cNvSpPr>
          <p:nvPr/>
        </p:nvSpPr>
        <p:spPr bwMode="auto">
          <a:xfrm>
            <a:off x="809696" y="509866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6" name="Rectangle 117"/>
          <p:cNvSpPr>
            <a:spLocks noChangeArrowheads="1"/>
          </p:cNvSpPr>
          <p:nvPr/>
        </p:nvSpPr>
        <p:spPr bwMode="auto">
          <a:xfrm>
            <a:off x="1266896" y="509866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7" name="Rectangle 118"/>
          <p:cNvSpPr>
            <a:spLocks noChangeArrowheads="1"/>
          </p:cNvSpPr>
          <p:nvPr/>
        </p:nvSpPr>
        <p:spPr bwMode="auto">
          <a:xfrm>
            <a:off x="1724096" y="509866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6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8" name="Rectangle 119"/>
          <p:cNvSpPr>
            <a:spLocks noChangeArrowheads="1"/>
          </p:cNvSpPr>
          <p:nvPr/>
        </p:nvSpPr>
        <p:spPr bwMode="auto">
          <a:xfrm>
            <a:off x="2181296" y="50986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12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9" name="Rectangle 120"/>
          <p:cNvSpPr>
            <a:spLocks noChangeArrowheads="1"/>
          </p:cNvSpPr>
          <p:nvPr/>
        </p:nvSpPr>
        <p:spPr bwMode="auto">
          <a:xfrm>
            <a:off x="2638496" y="50986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120" name="Rectangle 121"/>
          <p:cNvSpPr>
            <a:spLocks noChangeArrowheads="1"/>
          </p:cNvSpPr>
          <p:nvPr/>
        </p:nvSpPr>
        <p:spPr bwMode="auto">
          <a:xfrm>
            <a:off x="3095696" y="50986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1" name="Line 122"/>
          <p:cNvSpPr>
            <a:spLocks noChangeShapeType="1"/>
          </p:cNvSpPr>
          <p:nvPr/>
        </p:nvSpPr>
        <p:spPr bwMode="auto">
          <a:xfrm>
            <a:off x="3400496" y="5022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2" name="Line 123"/>
          <p:cNvSpPr>
            <a:spLocks noChangeShapeType="1"/>
          </p:cNvSpPr>
          <p:nvPr/>
        </p:nvSpPr>
        <p:spPr bwMode="auto">
          <a:xfrm>
            <a:off x="3857696" y="5022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3" name="Line 124"/>
          <p:cNvSpPr>
            <a:spLocks noChangeShapeType="1"/>
          </p:cNvSpPr>
          <p:nvPr/>
        </p:nvSpPr>
        <p:spPr bwMode="auto">
          <a:xfrm>
            <a:off x="4314896" y="5022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4" name="Rectangle 125"/>
          <p:cNvSpPr>
            <a:spLocks noChangeArrowheads="1"/>
          </p:cNvSpPr>
          <p:nvPr/>
        </p:nvSpPr>
        <p:spPr bwMode="auto">
          <a:xfrm>
            <a:off x="4467296" y="5098668"/>
            <a:ext cx="392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30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5" name="Rectangle 126"/>
          <p:cNvSpPr>
            <a:spLocks noChangeArrowheads="1"/>
          </p:cNvSpPr>
          <p:nvPr/>
        </p:nvSpPr>
        <p:spPr bwMode="auto">
          <a:xfrm>
            <a:off x="3892829" y="5112448"/>
            <a:ext cx="44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24</a:t>
            </a:r>
            <a:r>
              <a:rPr lang="zh-CN" altLang="en-US" b="1" dirty="0" smtClean="0">
                <a:solidFill>
                  <a:srgbClr val="0070C0"/>
                </a:solidFill>
              </a:rPr>
              <a:t>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6" name="Rectangle 127"/>
          <p:cNvSpPr>
            <a:spLocks noChangeArrowheads="1"/>
          </p:cNvSpPr>
          <p:nvPr/>
        </p:nvSpPr>
        <p:spPr bwMode="auto">
          <a:xfrm>
            <a:off x="3552896" y="50986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7" name="Rectangle 108"/>
          <p:cNvSpPr>
            <a:spLocks noChangeArrowheads="1"/>
          </p:cNvSpPr>
          <p:nvPr/>
        </p:nvSpPr>
        <p:spPr bwMode="auto">
          <a:xfrm>
            <a:off x="200096" y="5733256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109"/>
          <p:cNvSpPr>
            <a:spLocks noChangeShapeType="1"/>
          </p:cNvSpPr>
          <p:nvPr/>
        </p:nvSpPr>
        <p:spPr bwMode="auto">
          <a:xfrm>
            <a:off x="1560720" y="57223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9" name="Line 110"/>
          <p:cNvSpPr>
            <a:spLocks noChangeShapeType="1"/>
          </p:cNvSpPr>
          <p:nvPr/>
        </p:nvSpPr>
        <p:spPr bwMode="auto">
          <a:xfrm>
            <a:off x="646320" y="57223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0" name="Line 111"/>
          <p:cNvSpPr>
            <a:spLocks noChangeShapeType="1"/>
          </p:cNvSpPr>
          <p:nvPr/>
        </p:nvSpPr>
        <p:spPr bwMode="auto">
          <a:xfrm>
            <a:off x="4297343" y="57223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1" name="Line 112"/>
          <p:cNvSpPr>
            <a:spLocks noChangeShapeType="1"/>
          </p:cNvSpPr>
          <p:nvPr/>
        </p:nvSpPr>
        <p:spPr bwMode="auto">
          <a:xfrm>
            <a:off x="1103520" y="57223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2" name="Line 113"/>
          <p:cNvSpPr>
            <a:spLocks noChangeShapeType="1"/>
          </p:cNvSpPr>
          <p:nvPr/>
        </p:nvSpPr>
        <p:spPr bwMode="auto">
          <a:xfrm>
            <a:off x="2475120" y="57223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3" name="Line 114"/>
          <p:cNvSpPr>
            <a:spLocks noChangeShapeType="1"/>
          </p:cNvSpPr>
          <p:nvPr/>
        </p:nvSpPr>
        <p:spPr bwMode="auto">
          <a:xfrm>
            <a:off x="2017920" y="57223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4" name="Rectangle 115"/>
          <p:cNvSpPr>
            <a:spLocks noChangeArrowheads="1"/>
          </p:cNvSpPr>
          <p:nvPr/>
        </p:nvSpPr>
        <p:spPr bwMode="auto">
          <a:xfrm>
            <a:off x="4459756" y="579855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35" name="Rectangle 116"/>
          <p:cNvSpPr>
            <a:spLocks noChangeArrowheads="1"/>
          </p:cNvSpPr>
          <p:nvPr/>
        </p:nvSpPr>
        <p:spPr bwMode="auto">
          <a:xfrm>
            <a:off x="341520" y="579855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6" name="Rectangle 117"/>
          <p:cNvSpPr>
            <a:spLocks noChangeArrowheads="1"/>
          </p:cNvSpPr>
          <p:nvPr/>
        </p:nvSpPr>
        <p:spPr bwMode="auto">
          <a:xfrm>
            <a:off x="798720" y="579855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7" name="Rectangle 118"/>
          <p:cNvSpPr>
            <a:spLocks noChangeArrowheads="1"/>
          </p:cNvSpPr>
          <p:nvPr/>
        </p:nvSpPr>
        <p:spPr bwMode="auto">
          <a:xfrm>
            <a:off x="1255920" y="579855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6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8" name="Rectangle 119"/>
          <p:cNvSpPr>
            <a:spLocks noChangeArrowheads="1"/>
          </p:cNvSpPr>
          <p:nvPr/>
        </p:nvSpPr>
        <p:spPr bwMode="auto">
          <a:xfrm>
            <a:off x="1713120" y="5798557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12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9" name="Rectangle 120"/>
          <p:cNvSpPr>
            <a:spLocks noChangeArrowheads="1"/>
          </p:cNvSpPr>
          <p:nvPr/>
        </p:nvSpPr>
        <p:spPr bwMode="auto">
          <a:xfrm>
            <a:off x="2170320" y="5798557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140" name="Rectangle 121"/>
          <p:cNvSpPr>
            <a:spLocks noChangeArrowheads="1"/>
          </p:cNvSpPr>
          <p:nvPr/>
        </p:nvSpPr>
        <p:spPr bwMode="auto">
          <a:xfrm>
            <a:off x="2627520" y="5798557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1" name="Line 122"/>
          <p:cNvSpPr>
            <a:spLocks noChangeShapeType="1"/>
          </p:cNvSpPr>
          <p:nvPr/>
        </p:nvSpPr>
        <p:spPr bwMode="auto">
          <a:xfrm>
            <a:off x="2932320" y="57223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2" name="Line 123"/>
          <p:cNvSpPr>
            <a:spLocks noChangeShapeType="1"/>
          </p:cNvSpPr>
          <p:nvPr/>
        </p:nvSpPr>
        <p:spPr bwMode="auto">
          <a:xfrm>
            <a:off x="3389520" y="57223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3" name="Line 124"/>
          <p:cNvSpPr>
            <a:spLocks noChangeShapeType="1"/>
          </p:cNvSpPr>
          <p:nvPr/>
        </p:nvSpPr>
        <p:spPr bwMode="auto">
          <a:xfrm>
            <a:off x="3846720" y="572235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4" name="Rectangle 125"/>
          <p:cNvSpPr>
            <a:spLocks noChangeArrowheads="1"/>
          </p:cNvSpPr>
          <p:nvPr/>
        </p:nvSpPr>
        <p:spPr bwMode="auto">
          <a:xfrm>
            <a:off x="3922160" y="5785256"/>
            <a:ext cx="392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30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5" name="Rectangle 126"/>
          <p:cNvSpPr>
            <a:spLocks noChangeArrowheads="1"/>
          </p:cNvSpPr>
          <p:nvPr/>
        </p:nvSpPr>
        <p:spPr bwMode="auto">
          <a:xfrm>
            <a:off x="3541920" y="5798557"/>
            <a:ext cx="44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24</a:t>
            </a:r>
            <a:r>
              <a:rPr lang="zh-CN" altLang="en-US" b="1" dirty="0" smtClean="0">
                <a:solidFill>
                  <a:srgbClr val="0070C0"/>
                </a:solidFill>
              </a:rPr>
              <a:t>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6" name="Rectangle 127"/>
          <p:cNvSpPr>
            <a:spLocks noChangeArrowheads="1"/>
          </p:cNvSpPr>
          <p:nvPr/>
        </p:nvSpPr>
        <p:spPr bwMode="auto">
          <a:xfrm>
            <a:off x="3084720" y="5798557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14496" y="462087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 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Insert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函数的循环不变式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4788024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直观描述：</a:t>
                </a:r>
                <a:endParaRPr lang="en-US" altLang="zh-CN" sz="28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开始，从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start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end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是排好序的</a:t>
                </a:r>
                <a:endParaRPr lang="en-US" altLang="zh-CN" sz="24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为当前游标，从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start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开始往后找，找到第一个不小于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的值，或者找到结尾处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(end-1)</a:t>
                </a:r>
              </a:p>
              <a:p>
                <a:pPr lvl="1"/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找的过程中，把比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小的值都移动到当前位置的前面</a:t>
                </a:r>
                <a:endParaRPr lang="en-US" altLang="zh-CN" sz="24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因此，当最终插入之后仍然是排好序的</a:t>
                </a:r>
                <a:endParaRPr lang="en-US" altLang="zh-CN" sz="24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前置条件</a:t>
                </a:r>
                <a:endParaRPr lang="en-US" altLang="zh-CN" sz="28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start+1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end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是排好序的</a:t>
                </a:r>
                <a:endParaRPr lang="en-US" altLang="zh-CN" sz="24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后置条件</a:t>
                </a:r>
                <a:endParaRPr lang="en-US" altLang="zh-CN" sz="28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start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end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是排好序的</a:t>
                </a:r>
                <a:endParaRPr lang="en-US" altLang="zh-CN" sz="24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循环的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Invariant</a:t>
                </a:r>
                <a:endParaRPr lang="en-US" altLang="zh-CN" sz="2800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start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⇒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𝑠𝑡𝑎𝑟𝑡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隶书" panose="020105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隶书" panose="020105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+1]</m:t>
                        </m:r>
                      </m:e>
                    </m:nary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start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⇒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rPr>
                      <m:t>+1]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𝑒𝑛𝑑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隶书" panose="020105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隶书" panose="020105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隶书" panose="020105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隶书" panose="020105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隶书" panose="020105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隶书" panose="02010509060101010101" pitchFamily="49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4788024" cy="4525963"/>
              </a:xfrm>
              <a:blipFill>
                <a:blip r:embed="rId2"/>
                <a:stretch>
                  <a:fillRect l="-764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"/>
          <p:cNvSpPr txBox="1"/>
          <p:nvPr/>
        </p:nvSpPr>
        <p:spPr>
          <a:xfrm>
            <a:off x="4805001" y="1878846"/>
            <a:ext cx="3943463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 (v, start, end)//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简化的迭代版本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j;</a:t>
            </a: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for(j = start ; j &lt; end -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     if(v &lt;= A[j])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	  break;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     A[j-1] = A[j];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A[j-1]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v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Worst-Case </a:t>
            </a:r>
            <a:r>
              <a:rPr lang="en-US" altLang="zh-CN" dirty="0" smtClean="0"/>
              <a:t>Analysis for </a:t>
            </a:r>
            <a:r>
              <a:rPr lang="en-US" altLang="zh-CN" dirty="0" err="1" smtClean="0"/>
              <a:t>InsertionSort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 </a:t>
            </a:r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r>
              <a:rPr lang="en-US" altLang="zh-CN" sz="2800" dirty="0" smtClean="0"/>
              <a:t>At </a:t>
            </a:r>
            <a:r>
              <a:rPr lang="en-US" altLang="zh-CN" sz="2800" dirty="0"/>
              <a:t>the beginning, there are </a:t>
            </a:r>
            <a:r>
              <a:rPr lang="en-US" altLang="zh-CN" sz="2800" i="1" dirty="0"/>
              <a:t>n</a:t>
            </a:r>
            <a:r>
              <a:rPr lang="en-US" altLang="zh-CN" sz="2800" dirty="0"/>
              <a:t>-1 entries in the unsorted segment, so: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891156" y="2078831"/>
            <a:ext cx="3314700" cy="584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620419" y="2078831"/>
            <a:ext cx="2201863" cy="584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4728369" y="2226469"/>
            <a:ext cx="328613" cy="314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972911" y="2196306"/>
            <a:ext cx="328613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5925344" y="2209006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6395244" y="2226469"/>
            <a:ext cx="327025" cy="314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3657600" y="2226469"/>
            <a:ext cx="327025" cy="315913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1421381" y="2209006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3191443" y="2209006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5641182" y="1761331"/>
            <a:ext cx="138113" cy="4349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191919" y="2362994"/>
            <a:ext cx="5207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1830956" y="2378869"/>
            <a:ext cx="124936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1432493" y="2953544"/>
            <a:ext cx="4064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1800" b="1" dirty="0">
                <a:solidFill>
                  <a:srgbClr val="0000FF"/>
                </a:solidFill>
              </a:rPr>
              <a:t>To find the right position for </a:t>
            </a:r>
            <a:r>
              <a:rPr kumimoji="0" lang="en-US" altLang="zh-CN" sz="1800" b="1" i="1" dirty="0">
                <a:solidFill>
                  <a:srgbClr val="0000FF"/>
                </a:solidFill>
              </a:rPr>
              <a:t>x </a:t>
            </a:r>
            <a:r>
              <a:rPr kumimoji="0" lang="en-US" altLang="zh-CN" sz="1800" b="1" dirty="0">
                <a:solidFill>
                  <a:srgbClr val="0000FF"/>
                </a:solidFill>
              </a:rPr>
              <a:t>in the sorted segment, </a:t>
            </a:r>
            <a:r>
              <a:rPr kumimoji="0" lang="en-US" altLang="zh-CN" sz="1800" b="1" i="1" dirty="0">
                <a:solidFill>
                  <a:srgbClr val="0000FF"/>
                </a:solidFill>
              </a:rPr>
              <a:t>i</a:t>
            </a:r>
            <a:r>
              <a:rPr kumimoji="0" lang="en-US" altLang="zh-CN" sz="1800" b="1" dirty="0">
                <a:solidFill>
                  <a:srgbClr val="0000FF"/>
                </a:solidFill>
              </a:rPr>
              <a:t> comparisons must be done in the worst case.</a:t>
            </a: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 flipV="1">
            <a:off x="3678559" y="2512218"/>
            <a:ext cx="0" cy="47671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4722019" y="1364456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9900"/>
                </a:solidFill>
              </a:rPr>
              <a:t>Sorted 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 entries)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3678560" y="2168029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3333FF"/>
                </a:solidFill>
              </a:rPr>
              <a:t>x</a:t>
            </a:r>
          </a:p>
        </p:txBody>
      </p:sp>
      <p:graphicFrame>
        <p:nvGraphicFramePr>
          <p:cNvPr id="747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966427"/>
              </p:ext>
            </p:extLst>
          </p:nvPr>
        </p:nvGraphicFramePr>
        <p:xfrm>
          <a:off x="1581385" y="5013176"/>
          <a:ext cx="279256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4" imgW="1231560" imgH="444240" progId="Equation.3">
                  <p:embed/>
                </p:oleObj>
              </mc:Choice>
              <mc:Fallback>
                <p:oleObj name="Equation" r:id="rId4" imgW="1231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385" y="5013176"/>
                        <a:ext cx="2792561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5334000" y="5157192"/>
            <a:ext cx="3581400" cy="1200329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The input for which the upper bound is reached does </a:t>
            </a:r>
            <a:r>
              <a:rPr lang="en-US" altLang="zh-CN" dirty="0" smtClean="0"/>
              <a:t>exist (decreasing order input), </a:t>
            </a:r>
            <a:r>
              <a:rPr lang="en-US" altLang="zh-CN" dirty="0"/>
              <a:t>so: </a:t>
            </a:r>
            <a:r>
              <a:rPr lang="en-US" altLang="zh-CN" b="1" i="1" dirty="0">
                <a:solidFill>
                  <a:srgbClr val="FF0000"/>
                </a:solidFill>
              </a:rPr>
              <a:t>W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(</a:t>
            </a:r>
            <a:r>
              <a:rPr lang="en-US" altLang="zh-CN" b="1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b="1" baseline="30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6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0649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Average-case </a:t>
            </a:r>
            <a:r>
              <a:rPr lang="en-US" altLang="zh-CN" dirty="0"/>
              <a:t>Behavior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740" y="1572018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/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2800" dirty="0"/>
          </a:p>
          <a:p>
            <a:pPr>
              <a:buFont typeface="Wingdings" pitchFamily="2" charset="2"/>
              <a:buNone/>
            </a:pPr>
            <a:endParaRPr lang="zh-CN" altLang="en-US" sz="2800" dirty="0"/>
          </a:p>
          <a:p>
            <a:pPr>
              <a:buFont typeface="Wingdings" pitchFamily="2" charset="2"/>
              <a:buNone/>
            </a:pPr>
            <a:endParaRPr lang="zh-CN" altLang="en-US" sz="2800" dirty="0"/>
          </a:p>
          <a:p>
            <a:pPr>
              <a:buFont typeface="Wingdings" pitchFamily="2" charset="2"/>
              <a:buNone/>
            </a:pPr>
            <a:endParaRPr lang="zh-CN" altLang="en-US" sz="28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Assumptions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All permutations of the keys are equally likely as input.</a:t>
            </a:r>
          </a:p>
          <a:p>
            <a:pPr lvl="1"/>
            <a:r>
              <a:rPr lang="en-US" altLang="zh-CN" sz="2000" dirty="0"/>
              <a:t>There are not different entries with the same </a:t>
            </a:r>
            <a:r>
              <a:rPr lang="en-US" altLang="zh-CN" sz="2000" dirty="0" smtClean="0"/>
              <a:t>keys.</a:t>
            </a:r>
          </a:p>
          <a:p>
            <a:pPr marL="119062" indent="0">
              <a:buNone/>
            </a:pPr>
            <a:r>
              <a:rPr lang="en-US" altLang="zh-CN" sz="1700" i="1" dirty="0" smtClean="0">
                <a:solidFill>
                  <a:schemeClr val="tx2"/>
                </a:solidFill>
              </a:rPr>
              <a:t>Note: For the (i+1)</a:t>
            </a:r>
            <a:r>
              <a:rPr lang="en-US" altLang="zh-CN" sz="1700" i="1" dirty="0" err="1" smtClean="0">
                <a:solidFill>
                  <a:schemeClr val="tx2"/>
                </a:solidFill>
              </a:rPr>
              <a:t>th</a:t>
            </a:r>
            <a:r>
              <a:rPr lang="en-US" altLang="zh-CN" sz="1700" i="1" dirty="0" smtClean="0">
                <a:solidFill>
                  <a:schemeClr val="tx2"/>
                </a:solidFill>
              </a:rPr>
              <a:t> interval (rightmost), only one comparisons is needed</a:t>
            </a:r>
            <a:r>
              <a:rPr lang="en-US" altLang="zh-CN" sz="1700" dirty="0" smtClean="0"/>
              <a:t>.</a:t>
            </a:r>
            <a:endParaRPr lang="en-US" altLang="zh-CN" sz="1700" dirty="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730020" y="2527300"/>
            <a:ext cx="3314700" cy="584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5364088" y="2518916"/>
            <a:ext cx="2201863" cy="584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5472038" y="2666554"/>
            <a:ext cx="328613" cy="314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1743145" y="2644775"/>
            <a:ext cx="328612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6669013" y="2649091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7138913" y="2666554"/>
            <a:ext cx="327025" cy="314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4433515" y="2640214"/>
            <a:ext cx="327025" cy="315913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2260245" y="2657475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4030307" y="2657475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6384851" y="2201416"/>
            <a:ext cx="138112" cy="4349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5935588" y="2803079"/>
            <a:ext cx="5207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2669820" y="2827338"/>
            <a:ext cx="124936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594473" y="3573016"/>
            <a:ext cx="4149080" cy="900000"/>
          </a:xfrm>
          <a:prstGeom prst="rect">
            <a:avLst/>
          </a:prstGeom>
          <a:solidFill>
            <a:srgbClr val="FFCC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>
              <a:lnSpc>
                <a:spcPct val="96000"/>
              </a:lnSpc>
            </a:pPr>
            <a:r>
              <a:rPr kumimoji="0" lang="en-US" altLang="zh-CN" sz="1800" b="1" i="1" dirty="0">
                <a:solidFill>
                  <a:srgbClr val="0000FF"/>
                </a:solidFill>
              </a:rPr>
              <a:t>x</a:t>
            </a:r>
            <a:r>
              <a:rPr kumimoji="0" lang="en-US" altLang="zh-CN" sz="1800" b="1" dirty="0">
                <a:solidFill>
                  <a:srgbClr val="0000FF"/>
                </a:solidFill>
              </a:rPr>
              <a:t> may be located in any one of the </a:t>
            </a:r>
            <a:r>
              <a:rPr kumimoji="0" lang="en-US" altLang="zh-CN" sz="1800" b="1" i="1" dirty="0">
                <a:solidFill>
                  <a:srgbClr val="0000FF"/>
                </a:solidFill>
              </a:rPr>
              <a:t>i</a:t>
            </a:r>
            <a:r>
              <a:rPr kumimoji="0" lang="en-US" altLang="zh-CN" sz="1800" b="1" dirty="0">
                <a:solidFill>
                  <a:srgbClr val="0000FF"/>
                </a:solidFill>
              </a:rPr>
              <a:t>+1 intervals(inclusive), assumingly, with the same </a:t>
            </a:r>
            <a:r>
              <a:rPr kumimoji="0" lang="en-US" altLang="zh-CN" sz="1800" b="1" dirty="0" smtClean="0">
                <a:solidFill>
                  <a:srgbClr val="0000FF"/>
                </a:solidFill>
              </a:rPr>
              <a:t>probability </a:t>
            </a:r>
            <a:endParaRPr kumimoji="0" lang="en-US" altLang="zh-CN" sz="1800" b="1" dirty="0">
              <a:solidFill>
                <a:srgbClr val="0000FF"/>
              </a:solidFill>
            </a:endParaRP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5821288" y="1820416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9900"/>
                </a:solidFill>
              </a:rPr>
              <a:t>Sorted 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 entries)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4454281" y="255059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 flipV="1">
            <a:off x="7497688" y="2887216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 flipV="1">
            <a:off x="7040488" y="2887216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V="1">
            <a:off x="5897488" y="2887216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 flipV="1">
            <a:off x="5440288" y="2887216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V="1">
            <a:off x="6583288" y="2887216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Complexity</a:t>
            </a:r>
            <a:endParaRPr lang="zh-CN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358187" cy="4114800"/>
          </a:xfrm>
        </p:spPr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smtClean="0"/>
              <a:t>expected </a:t>
            </a:r>
            <a:r>
              <a:rPr lang="en-US" altLang="zh-CN" sz="2400" dirty="0"/>
              <a:t>number of comparisons in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insert </a:t>
            </a:r>
            <a:r>
              <a:rPr lang="en-US" altLang="zh-CN" sz="2400" dirty="0" smtClean="0"/>
              <a:t>to </a:t>
            </a:r>
            <a:r>
              <a:rPr lang="en-US" altLang="zh-CN" sz="2400" dirty="0"/>
              <a:t>find the location for the </a:t>
            </a:r>
            <a:r>
              <a:rPr lang="en-US" altLang="zh-CN" sz="2400" i="1" dirty="0" smtClean="0"/>
              <a:t>i+</a:t>
            </a:r>
            <a:r>
              <a:rPr lang="en-US" altLang="zh-CN" sz="2400" dirty="0" smtClean="0"/>
              <a:t>1th </a:t>
            </a:r>
            <a:r>
              <a:rPr lang="en-US" altLang="zh-CN" sz="2400" dirty="0"/>
              <a:t>element:</a:t>
            </a:r>
          </a:p>
          <a:p>
            <a:endParaRPr lang="en-US" altLang="zh-CN" sz="2400" dirty="0"/>
          </a:p>
          <a:p>
            <a:endParaRPr lang="en-US" altLang="zh-CN" sz="2800" dirty="0"/>
          </a:p>
          <a:p>
            <a:pPr>
              <a:spcBef>
                <a:spcPct val="80000"/>
              </a:spcBef>
            </a:pPr>
            <a:r>
              <a:rPr lang="en-US" altLang="zh-CN" sz="2400" dirty="0"/>
              <a:t>For all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insertions: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133600" y="2667000"/>
          <a:ext cx="525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4" imgW="2247840" imgH="457200" progId="Equation.3">
                  <p:embed/>
                </p:oleObj>
              </mc:Choice>
              <mc:Fallback>
                <p:oleObj name="Equation" r:id="rId4" imgW="2247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5257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4648200" y="3710359"/>
            <a:ext cx="2876128" cy="366713"/>
          </a:xfrm>
          <a:prstGeom prst="rect">
            <a:avLst/>
          </a:prstGeom>
          <a:solidFill>
            <a:srgbClr val="99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i="1" dirty="0">
                <a:solidFill>
                  <a:schemeClr val="accent2"/>
                </a:solidFill>
              </a:rPr>
              <a:t>for the </a:t>
            </a:r>
            <a:r>
              <a:rPr lang="en-US" altLang="zh-CN" b="1" i="1" dirty="0" smtClean="0">
                <a:solidFill>
                  <a:schemeClr val="accent2"/>
                </a:solidFill>
              </a:rPr>
              <a:t>right</a:t>
            </a:r>
            <a:r>
              <a:rPr lang="en-US" altLang="zh-CN" sz="1800" b="1" i="1" dirty="0" smtClean="0">
                <a:solidFill>
                  <a:schemeClr val="accent2"/>
                </a:solidFill>
              </a:rPr>
              <a:t>most </a:t>
            </a:r>
            <a:r>
              <a:rPr lang="en-US" altLang="zh-CN" sz="1800" b="1" i="1" dirty="0">
                <a:solidFill>
                  <a:schemeClr val="accent2"/>
                </a:solidFill>
              </a:rPr>
              <a:t>interval</a:t>
            </a: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H="1" flipV="1">
            <a:off x="4343400" y="3356992"/>
            <a:ext cx="304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06" y="4509120"/>
            <a:ext cx="7200000" cy="17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5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解决问题的思路（分而治之）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个元素分成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任选其中一个（插入排序，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择最小的那个（选择排序，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个数分成基本相等的两个部分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接分成基本相等的两个部分（归并排序，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照某个数进行分划：小于这个数的为一部分，大于这个数的为另外一部分（快速排序，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 Sort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迭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代的思路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从原始输入序列出发，不断重新排列，使之有序化（冒泡排序，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Bubble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The Sorting Problem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Sorting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E.g., sort all the students according to their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GPA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Assumptions for analysis of sorting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What to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sort?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Problem size n: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elements 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,…,a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with no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identical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keys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 which order to sort?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 in increasing/decreasing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order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What are the inputs likely to be?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Each possible input appears with </a:t>
            </a:r>
            <a:b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the same probability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快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速排序（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Quick 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思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路：按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照某个数进行分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划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于这个数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的作为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一部分，大于这个数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的作为另外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一部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假设有分划算法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Partition(v, list)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，这个算法将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分划成为两个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smallerList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中的值都小于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biggerList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中都大于等于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。那么可以得到下面的递归算法。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6772" y="3789040"/>
            <a:ext cx="648072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QuickSort_Abs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return list;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 = 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中的某个元素；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 Partition(v, list);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sortedSList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QuickSort_abs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sortedBList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QuickSort_abs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sortedSList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+ {v}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sortedBList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QuickSort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的实现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内存安排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211683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输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入数据存放在数组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了效率，最好能够做到：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函数分割后的值仍然存放在这个区域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len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，那么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A[start, start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start+len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A[start+len+1, 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bList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之后得到的数据仍然存放在相同的区域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3889058"/>
            <a:ext cx="4248472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QuickSort_Abs</a:t>
            </a:r>
            <a:r>
              <a:rPr lang="en-US" altLang="zh-CN" dirty="0" smtClean="0"/>
              <a:t>(list)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if(list</a:t>
            </a:r>
            <a:r>
              <a:rPr lang="zh-CN" altLang="en-US" dirty="0" smtClean="0"/>
              <a:t>的长度为</a:t>
            </a:r>
            <a:r>
              <a:rPr lang="en-US" altLang="zh-CN" dirty="0" smtClean="0"/>
              <a:t>1)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list;</a:t>
            </a:r>
          </a:p>
          <a:p>
            <a:r>
              <a:rPr lang="en-US" altLang="zh-CN" dirty="0" smtClean="0"/>
              <a:t>    v = list</a:t>
            </a:r>
            <a:r>
              <a:rPr lang="zh-CN" altLang="en-US" dirty="0" smtClean="0"/>
              <a:t>中的某个元素；</a:t>
            </a:r>
            <a:endParaRPr lang="en-US" altLang="zh-CN" dirty="0" smtClean="0"/>
          </a:p>
          <a:p>
            <a:r>
              <a:rPr lang="en-US" altLang="zh-CN" dirty="0" smtClean="0"/>
              <a:t>    (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bList</a:t>
            </a:r>
            <a:r>
              <a:rPr lang="en-US" altLang="zh-CN" dirty="0" smtClean="0"/>
              <a:t>) = Partition(v, list);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sortedSList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QuickSort_abs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sList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sortedBList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QuickSort_abs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bList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sortedSList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/>
              <a:t> {v} 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sortedBList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2946" y="4293096"/>
            <a:ext cx="1989137" cy="25717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533" y="4293096"/>
            <a:ext cx="1257300" cy="266700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79258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012621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247571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480933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715883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077833" y="4348659"/>
            <a:ext cx="161925" cy="161925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17558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650921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885871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3119233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354183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3587546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3820908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4055858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22158" y="4731246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small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998583" y="4693146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large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362201" y="5229200"/>
            <a:ext cx="1989137" cy="25717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12788" y="5229200"/>
            <a:ext cx="1257300" cy="266700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98513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1031876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1266826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1500188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1735138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2097088" y="5284763"/>
            <a:ext cx="161925" cy="161925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2436813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670176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905126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3138488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373438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606801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3840163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4075113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712788" y="5620863"/>
            <a:ext cx="138291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Sorted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small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2539795" y="5620863"/>
            <a:ext cx="138133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Sorted large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12788" y="6030438"/>
            <a:ext cx="0" cy="71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332083" y="5949280"/>
            <a:ext cx="0" cy="71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2" idx="1"/>
          </p:cNvCxnSpPr>
          <p:nvPr/>
        </p:nvCxnSpPr>
        <p:spPr>
          <a:xfrm flipH="1">
            <a:off x="712788" y="6385903"/>
            <a:ext cx="1165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067051" y="6390671"/>
            <a:ext cx="1265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1877808" y="6181115"/>
            <a:ext cx="138291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Final</a:t>
            </a:r>
            <a:r>
              <a:rPr kumimoji="0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result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5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QuickSort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Partition(start, 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作为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阈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值，将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分划成为两部分，并返回阈值所在位置。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QuickSort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(start, 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排序后的结果仍然存放在本地，所以不需要执行抽象程序中的最后一行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运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算。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51392"/>
            <a:ext cx="410445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QuickSort_abs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v = 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中的某个元素；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= Partition(v, list);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sortedSList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QuickSort_abs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sortedBList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QuickSort_abs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sortedSList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+ {v}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sortedBList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1451392"/>
            <a:ext cx="362781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Partition(start, end);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(start,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+ 1, end);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Partition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现方法一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2022" y="1595436"/>
            <a:ext cx="4474840" cy="435820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中，并且期望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分划完成后，小于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的元素、大于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的元素分开存放在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第一个分支实现很简单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二分支的实现方法：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v,tail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A[start+1,end)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小于阈值，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之间的元素满足要求。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个分支的实现：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v,tail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的结果存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A[start+1,end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，但是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大于阈值。此时只需要将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和分界线之前的元素进行互换即可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560281"/>
            <a:ext cx="4032448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Partition(v, list)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0)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return &lt;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空列表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空列表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else if(head(list) &lt;= v)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 &lt;l1, l2&gt; = Partition(v, tail(list));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return &lt;{head(list)} + l1, l2&gt;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else 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(head(list) &gt; v)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&lt;l1, l2&gt; = Partition(v, tail(list))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 &lt;l1, l2+head(list)&gt;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7533122" y="3501008"/>
            <a:ext cx="942975" cy="288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5751945" y="3501008"/>
            <a:ext cx="1708151" cy="2889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364088" y="3502806"/>
            <a:ext cx="325437" cy="2889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5794809" y="3559745"/>
            <a:ext cx="163513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6048809" y="3559745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6339322" y="3559745"/>
            <a:ext cx="160337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Oval 25"/>
          <p:cNvSpPr>
            <a:spLocks noChangeArrowheads="1"/>
          </p:cNvSpPr>
          <p:nvPr/>
        </p:nvSpPr>
        <p:spPr bwMode="auto">
          <a:xfrm>
            <a:off x="7026709" y="3559745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7244197" y="3559745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7569634" y="3559745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785534" y="3559745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8220509" y="3559745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5445843" y="3559744"/>
            <a:ext cx="161925" cy="161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7533122" y="3877011"/>
            <a:ext cx="942975" cy="288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5364089" y="3877011"/>
            <a:ext cx="2096008" cy="2889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22"/>
          <p:cNvSpPr>
            <a:spLocks noChangeArrowheads="1"/>
          </p:cNvSpPr>
          <p:nvPr/>
        </p:nvSpPr>
        <p:spPr bwMode="auto">
          <a:xfrm>
            <a:off x="5794809" y="3935748"/>
            <a:ext cx="163513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Oval 23"/>
          <p:cNvSpPr>
            <a:spLocks noChangeArrowheads="1"/>
          </p:cNvSpPr>
          <p:nvPr/>
        </p:nvSpPr>
        <p:spPr bwMode="auto">
          <a:xfrm>
            <a:off x="6048809" y="3935748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24"/>
          <p:cNvSpPr>
            <a:spLocks noChangeArrowheads="1"/>
          </p:cNvSpPr>
          <p:nvPr/>
        </p:nvSpPr>
        <p:spPr bwMode="auto">
          <a:xfrm>
            <a:off x="6339322" y="3935748"/>
            <a:ext cx="160337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7026709" y="3935748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7244197" y="3935748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7569634" y="3935748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785534" y="3935748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8220509" y="3935748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31"/>
          <p:cNvSpPr>
            <a:spLocks noChangeArrowheads="1"/>
          </p:cNvSpPr>
          <p:nvPr/>
        </p:nvSpPr>
        <p:spPr bwMode="auto">
          <a:xfrm>
            <a:off x="5445843" y="3935747"/>
            <a:ext cx="161925" cy="161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7661472" y="5445224"/>
            <a:ext cx="942975" cy="288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5880295" y="5445224"/>
            <a:ext cx="1708151" cy="2889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5492438" y="5447022"/>
            <a:ext cx="325437" cy="2889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5923159" y="5503961"/>
            <a:ext cx="163513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6177159" y="550396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24"/>
          <p:cNvSpPr>
            <a:spLocks noChangeArrowheads="1"/>
          </p:cNvSpPr>
          <p:nvPr/>
        </p:nvSpPr>
        <p:spPr bwMode="auto">
          <a:xfrm>
            <a:off x="6467672" y="5503961"/>
            <a:ext cx="160337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25"/>
          <p:cNvSpPr>
            <a:spLocks noChangeArrowheads="1"/>
          </p:cNvSpPr>
          <p:nvPr/>
        </p:nvSpPr>
        <p:spPr bwMode="auto">
          <a:xfrm>
            <a:off x="7155059" y="5503961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7372547" y="5503961"/>
            <a:ext cx="161925" cy="1619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7697984" y="5503961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913884" y="550396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8348859" y="550396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31"/>
          <p:cNvSpPr>
            <a:spLocks noChangeArrowheads="1"/>
          </p:cNvSpPr>
          <p:nvPr/>
        </p:nvSpPr>
        <p:spPr bwMode="auto">
          <a:xfrm>
            <a:off x="5574193" y="5503960"/>
            <a:ext cx="161925" cy="161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7453510" y="5821227"/>
            <a:ext cx="1150938" cy="288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5492439" y="5821227"/>
            <a:ext cx="1880108" cy="2889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22"/>
          <p:cNvSpPr>
            <a:spLocks noChangeArrowheads="1"/>
          </p:cNvSpPr>
          <p:nvPr/>
        </p:nvSpPr>
        <p:spPr bwMode="auto">
          <a:xfrm>
            <a:off x="5923159" y="5879964"/>
            <a:ext cx="163513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23"/>
          <p:cNvSpPr>
            <a:spLocks noChangeArrowheads="1"/>
          </p:cNvSpPr>
          <p:nvPr/>
        </p:nvSpPr>
        <p:spPr bwMode="auto">
          <a:xfrm>
            <a:off x="6177159" y="5879964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24"/>
          <p:cNvSpPr>
            <a:spLocks noChangeArrowheads="1"/>
          </p:cNvSpPr>
          <p:nvPr/>
        </p:nvSpPr>
        <p:spPr bwMode="auto">
          <a:xfrm>
            <a:off x="6467672" y="5879964"/>
            <a:ext cx="160337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25"/>
          <p:cNvSpPr>
            <a:spLocks noChangeArrowheads="1"/>
          </p:cNvSpPr>
          <p:nvPr/>
        </p:nvSpPr>
        <p:spPr bwMode="auto">
          <a:xfrm>
            <a:off x="7155059" y="5879964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7491688" y="5884726"/>
            <a:ext cx="161925" cy="161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27"/>
          <p:cNvSpPr>
            <a:spLocks noChangeArrowheads="1"/>
          </p:cNvSpPr>
          <p:nvPr/>
        </p:nvSpPr>
        <p:spPr bwMode="auto">
          <a:xfrm>
            <a:off x="7697984" y="5879964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7913884" y="5879964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8348859" y="5879964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31"/>
          <p:cNvSpPr>
            <a:spLocks noChangeArrowheads="1"/>
          </p:cNvSpPr>
          <p:nvPr/>
        </p:nvSpPr>
        <p:spPr bwMode="auto">
          <a:xfrm>
            <a:off x="5574193" y="5879963"/>
            <a:ext cx="161925" cy="1619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5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Partition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递归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4464496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返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回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值是大小列表的分界线，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且这个位置上存放小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的元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素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其后就开始存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放大于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的元素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Partition(v, start,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if(start &gt;= 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return start - 1;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else if(A[start] &lt; v)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return Partition(v, start + 1, end);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else 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(head(list) &gt;= v)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border = Partition(v, start+1, end)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if(border != start)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A[start]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A[start] = A[border];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A[border]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 border – 1;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7564714" y="2571229"/>
            <a:ext cx="942975" cy="288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783537" y="2571229"/>
            <a:ext cx="1708151" cy="2889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395680" y="2573027"/>
            <a:ext cx="325437" cy="2889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5826401" y="2629966"/>
            <a:ext cx="163513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23"/>
          <p:cNvSpPr>
            <a:spLocks noChangeArrowheads="1"/>
          </p:cNvSpPr>
          <p:nvPr/>
        </p:nvSpPr>
        <p:spPr bwMode="auto">
          <a:xfrm>
            <a:off x="6080401" y="2629966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6370914" y="2629966"/>
            <a:ext cx="160337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7058301" y="2629966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7275789" y="2629966"/>
            <a:ext cx="161925" cy="1619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7601226" y="2629966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7817126" y="2629966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8252101" y="2629966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31"/>
          <p:cNvSpPr>
            <a:spLocks noChangeArrowheads="1"/>
          </p:cNvSpPr>
          <p:nvPr/>
        </p:nvSpPr>
        <p:spPr bwMode="auto">
          <a:xfrm>
            <a:off x="5477435" y="2629965"/>
            <a:ext cx="161925" cy="161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356752" y="4004171"/>
            <a:ext cx="1150938" cy="288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395681" y="4004171"/>
            <a:ext cx="1880108" cy="2889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826401" y="4062908"/>
            <a:ext cx="163513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6080401" y="4062908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6370914" y="4062908"/>
            <a:ext cx="160337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7058301" y="4062908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394930" y="4067670"/>
            <a:ext cx="161925" cy="161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601226" y="4062908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817126" y="4062908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8252101" y="4062908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5477435" y="4062907"/>
            <a:ext cx="161925" cy="1619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5926" y="2132856"/>
            <a:ext cx="252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第三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个分支的情形：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61024" y="3197722"/>
            <a:ext cx="76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于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31" name="左大括号 30"/>
          <p:cNvSpPr/>
          <p:nvPr/>
        </p:nvSpPr>
        <p:spPr>
          <a:xfrm rot="16200000">
            <a:off x="6516014" y="2237300"/>
            <a:ext cx="243199" cy="170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42326" y="3213625"/>
            <a:ext cx="76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小于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33" name="左大括号 32"/>
          <p:cNvSpPr/>
          <p:nvPr/>
        </p:nvSpPr>
        <p:spPr>
          <a:xfrm rot="16200000">
            <a:off x="7905395" y="2611328"/>
            <a:ext cx="243199" cy="9613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56154" y="3214274"/>
            <a:ext cx="76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于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0" idx="0"/>
            <a:endCxn id="7" idx="2"/>
          </p:cNvCxnSpPr>
          <p:nvPr/>
        </p:nvCxnSpPr>
        <p:spPr>
          <a:xfrm flipV="1">
            <a:off x="5341071" y="2861952"/>
            <a:ext cx="217328" cy="3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/>
          <p:cNvSpPr/>
          <p:nvPr/>
        </p:nvSpPr>
        <p:spPr>
          <a:xfrm rot="16200000">
            <a:off x="6218041" y="3522729"/>
            <a:ext cx="243199" cy="1872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12160" y="4581128"/>
            <a:ext cx="76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小于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39" name="左大括号 38"/>
          <p:cNvSpPr/>
          <p:nvPr/>
        </p:nvSpPr>
        <p:spPr>
          <a:xfrm rot="16200000">
            <a:off x="7815226" y="3886254"/>
            <a:ext cx="243199" cy="1160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552174" y="4599289"/>
            <a:ext cx="76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于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20072" y="5373216"/>
            <a:ext cx="32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不是尾递归，但是首递归，且递归调用过程的参数序列可以预先确定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Partition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的实现二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3490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Partition(start, end)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作为阈值，将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划成为两部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返回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阈值所在位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置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该位置之前都小于阈值，位置之后都大于阈值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分划过程的难点在于：不使用附加的内存空间，通过在数组中数据的移动和调整来完成。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当取出数组区间的第一个元素后，第一个位置上是一个空位，可以用来放置某个小于阈值的元素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从右到左寻找小于阈值的元素。找到这个元素后可以存放到空位上，此时右边留下空位。因此下面从左边开始找大于阈值的元素，放到右边的空位上。此时空位在左边。如此往复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256809" y="4292203"/>
            <a:ext cx="4524375" cy="288925"/>
            <a:chOff x="2256809" y="4292203"/>
            <a:chExt cx="4524375" cy="288925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709747" y="4292203"/>
              <a:ext cx="71437" cy="2889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583834" y="4292203"/>
              <a:ext cx="4125913" cy="2889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56809" y="4292203"/>
              <a:ext cx="73025" cy="2889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618759" y="4352528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234709" y="4352528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631584" y="4352528"/>
              <a:ext cx="163513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885584" y="4352528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176097" y="4352528"/>
              <a:ext cx="160337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863484" y="4352528"/>
              <a:ext cx="160338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080972" y="4352528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406409" y="4352528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622309" y="4352528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6238259" y="4352528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6492259" y="4352528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364759" y="4352528"/>
              <a:ext cx="161925" cy="1619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07865" y="5572398"/>
            <a:ext cx="4524375" cy="584200"/>
            <a:chOff x="2289171" y="5509096"/>
            <a:chExt cx="4524375" cy="584200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473696" y="5509096"/>
              <a:ext cx="1339850" cy="2889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687633" y="5509096"/>
              <a:ext cx="2713038" cy="2889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89171" y="5509096"/>
              <a:ext cx="325437" cy="2889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722558" y="5567833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338508" y="5567833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735383" y="5567833"/>
              <a:ext cx="163513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989383" y="5567833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4279896" y="5567833"/>
              <a:ext cx="160337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4967283" y="5567833"/>
              <a:ext cx="160338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5184771" y="5567833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5510208" y="5567833"/>
              <a:ext cx="161925" cy="1619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726108" y="5567833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6342058" y="5567833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6596058" y="5567833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397121" y="5582121"/>
              <a:ext cx="161925" cy="1619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506658" y="5690071"/>
              <a:ext cx="3040063" cy="403225"/>
            </a:xfrm>
            <a:custGeom>
              <a:avLst/>
              <a:gdLst>
                <a:gd name="T0" fmla="*/ 4788 w 4788"/>
                <a:gd name="T1" fmla="*/ 57 h 636"/>
                <a:gd name="T2" fmla="*/ 3876 w 4788"/>
                <a:gd name="T3" fmla="*/ 399 h 636"/>
                <a:gd name="T4" fmla="*/ 1995 w 4788"/>
                <a:gd name="T5" fmla="*/ 570 h 636"/>
                <a:gd name="T6" fmla="*/ 0 w 4788"/>
                <a:gd name="T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8" h="636">
                  <a:moveTo>
                    <a:pt x="4788" y="57"/>
                  </a:moveTo>
                  <a:cubicBezTo>
                    <a:pt x="4564" y="185"/>
                    <a:pt x="4341" y="314"/>
                    <a:pt x="3876" y="399"/>
                  </a:cubicBezTo>
                  <a:cubicBezTo>
                    <a:pt x="3411" y="484"/>
                    <a:pt x="2641" y="636"/>
                    <a:pt x="1995" y="570"/>
                  </a:cubicBezTo>
                  <a:cubicBezTo>
                    <a:pt x="1349" y="504"/>
                    <a:pt x="674" y="252"/>
                    <a:pt x="0" y="0"/>
                  </a:cubicBez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331275" y="6300614"/>
            <a:ext cx="1376363" cy="288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3486600" y="6300614"/>
            <a:ext cx="1809750" cy="2889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2254700" y="6300614"/>
            <a:ext cx="1195388" cy="2889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2616650" y="635935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3232600" y="6359351"/>
            <a:ext cx="161925" cy="1619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3521525" y="6372051"/>
            <a:ext cx="163513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3740600" y="6372051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3991425" y="637205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4861375" y="6359351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5078863" y="635935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5404300" y="635935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5620200" y="635935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6236150" y="635935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6490150" y="635935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2362650" y="6359351"/>
            <a:ext cx="161925" cy="163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3377063" y="6481589"/>
            <a:ext cx="2100262" cy="331787"/>
          </a:xfrm>
          <a:custGeom>
            <a:avLst/>
            <a:gdLst>
              <a:gd name="T0" fmla="*/ 0 w 3306"/>
              <a:gd name="T1" fmla="*/ 57 h 522"/>
              <a:gd name="T2" fmla="*/ 741 w 3306"/>
              <a:gd name="T3" fmla="*/ 399 h 522"/>
              <a:gd name="T4" fmla="*/ 1881 w 3306"/>
              <a:gd name="T5" fmla="*/ 513 h 522"/>
              <a:gd name="T6" fmla="*/ 2793 w 3306"/>
              <a:gd name="T7" fmla="*/ 342 h 522"/>
              <a:gd name="T8" fmla="*/ 3306 w 3306"/>
              <a:gd name="T9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6" h="522">
                <a:moveTo>
                  <a:pt x="0" y="57"/>
                </a:moveTo>
                <a:cubicBezTo>
                  <a:pt x="214" y="190"/>
                  <a:pt x="428" y="323"/>
                  <a:pt x="741" y="399"/>
                </a:cubicBezTo>
                <a:cubicBezTo>
                  <a:pt x="1054" y="475"/>
                  <a:pt x="1539" y="522"/>
                  <a:pt x="1881" y="513"/>
                </a:cubicBezTo>
                <a:cubicBezTo>
                  <a:pt x="2223" y="504"/>
                  <a:pt x="2556" y="428"/>
                  <a:pt x="2793" y="342"/>
                </a:cubicBezTo>
                <a:cubicBezTo>
                  <a:pt x="3030" y="256"/>
                  <a:pt x="3168" y="128"/>
                  <a:pt x="3306" y="0"/>
                </a:cubicBezTo>
              </a:path>
            </a:pathLst>
          </a:cu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Partition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4126248" cy="3412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Partition(v, list)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List  s = &lt;&gt;;//for small list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List  b = &lt;&gt;;//for bigger list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List  r = &lt;&gt;;//for remained list;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while(r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非空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{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 = r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中的某个元素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&lt;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s,b,r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 =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PartitionFromRight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v,s,b,r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s,b,r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 = 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v,s,b,r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5976" y="1417638"/>
            <a:ext cx="45272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v,s,b,r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if(r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为空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 &lt;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s,b,r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if(head(r)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v)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(v, s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 &lt;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v&gt;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b, tail(r))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 &lt;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s,b,r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356119" y="3991799"/>
            <a:ext cx="471601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PartitionFromRight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v,s,b,r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if(r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为空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 &lt;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s,b,r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if(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LastElement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(r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PartitionFromRight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(v, s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 + b,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listByRemovLastElement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(r))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else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 &lt;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s,b,r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40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基于数组的递归版本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5728"/>
            <a:ext cx="8507288" cy="154076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first,low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存放在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high,last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存放的位置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low,high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，但是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A[high]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是空位，即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存放在一个开闭区间或者闭开区间：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PartitionFromRight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是空位，但是返回时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为空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是空位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s,b,r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中的元素顺序和结果无关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9" y="2661923"/>
            <a:ext cx="4032448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v,s,b,r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if(r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为空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return 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s,b,r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if(</a:t>
            </a:r>
            <a:r>
              <a:rPr lang="en-US" altLang="zh-CN" sz="14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LastElement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(r) &lt; v)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(v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s + &lt;v&gt;, b,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listByRemovLastElement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(r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else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return &lt;</a:t>
            </a:r>
            <a:r>
              <a:rPr lang="en-US" altLang="zh-CN" sz="14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s,b,r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484382" y="2671139"/>
            <a:ext cx="4264082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参数和返回值通过变量</a:t>
            </a:r>
            <a:r>
              <a:rPr lang="en-US" altLang="zh-CN" sz="14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first,low,high,last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传递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//A[high]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是空位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PartitionFromLeft_arrayBased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 )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if(low &gt;= high) //r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为空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return;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if(A[high] &lt; v) //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LastElement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(r) &lt; v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{low ++; continue;}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//low++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同时实现对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的操作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//r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的大小，即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high-low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降低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return;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5192539" y="5945856"/>
            <a:ext cx="1376363" cy="2889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3347864" y="5945856"/>
            <a:ext cx="1809750" cy="288925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115964" y="5945856"/>
            <a:ext cx="1195388" cy="2889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36"/>
          <p:cNvSpPr>
            <a:spLocks noChangeArrowheads="1"/>
          </p:cNvSpPr>
          <p:nvPr/>
        </p:nvSpPr>
        <p:spPr bwMode="auto">
          <a:xfrm>
            <a:off x="2477914" y="600459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37"/>
          <p:cNvSpPr>
            <a:spLocks noChangeArrowheads="1"/>
          </p:cNvSpPr>
          <p:nvPr/>
        </p:nvSpPr>
        <p:spPr bwMode="auto">
          <a:xfrm>
            <a:off x="4938539" y="6013791"/>
            <a:ext cx="161925" cy="1619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noFill/>
            </a:endParaRPr>
          </a:p>
        </p:txBody>
      </p:sp>
      <p:sp>
        <p:nvSpPr>
          <p:cNvPr id="12" name="Oval 38"/>
          <p:cNvSpPr>
            <a:spLocks noChangeArrowheads="1"/>
          </p:cNvSpPr>
          <p:nvPr/>
        </p:nvSpPr>
        <p:spPr bwMode="auto">
          <a:xfrm>
            <a:off x="3382789" y="6017293"/>
            <a:ext cx="163513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39"/>
          <p:cNvSpPr>
            <a:spLocks noChangeArrowheads="1"/>
          </p:cNvSpPr>
          <p:nvPr/>
        </p:nvSpPr>
        <p:spPr bwMode="auto">
          <a:xfrm>
            <a:off x="3601864" y="6017293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auto">
          <a:xfrm>
            <a:off x="3852689" y="601729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41"/>
          <p:cNvSpPr>
            <a:spLocks noChangeArrowheads="1"/>
          </p:cNvSpPr>
          <p:nvPr/>
        </p:nvSpPr>
        <p:spPr bwMode="auto">
          <a:xfrm>
            <a:off x="4722639" y="6004593"/>
            <a:ext cx="160338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42"/>
          <p:cNvSpPr>
            <a:spLocks noChangeArrowheads="1"/>
          </p:cNvSpPr>
          <p:nvPr/>
        </p:nvSpPr>
        <p:spPr bwMode="auto">
          <a:xfrm>
            <a:off x="5239817" y="6013790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43"/>
          <p:cNvSpPr>
            <a:spLocks noChangeArrowheads="1"/>
          </p:cNvSpPr>
          <p:nvPr/>
        </p:nvSpPr>
        <p:spPr bwMode="auto">
          <a:xfrm>
            <a:off x="3063701" y="6013791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44"/>
          <p:cNvSpPr>
            <a:spLocks noChangeArrowheads="1"/>
          </p:cNvSpPr>
          <p:nvPr/>
        </p:nvSpPr>
        <p:spPr bwMode="auto">
          <a:xfrm>
            <a:off x="5481464" y="600459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45"/>
          <p:cNvSpPr>
            <a:spLocks noChangeArrowheads="1"/>
          </p:cNvSpPr>
          <p:nvPr/>
        </p:nvSpPr>
        <p:spPr bwMode="auto">
          <a:xfrm>
            <a:off x="6097414" y="600459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46"/>
          <p:cNvSpPr>
            <a:spLocks noChangeArrowheads="1"/>
          </p:cNvSpPr>
          <p:nvPr/>
        </p:nvSpPr>
        <p:spPr bwMode="auto">
          <a:xfrm>
            <a:off x="6351414" y="600459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2223914" y="6004593"/>
            <a:ext cx="161925" cy="1635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04876" y="5589240"/>
            <a:ext cx="6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15518" y="5520961"/>
            <a:ext cx="6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68466" y="5546440"/>
            <a:ext cx="6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419872" y="6247724"/>
            <a:ext cx="0" cy="42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169741" y="6588060"/>
            <a:ext cx="6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low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802808" y="6574587"/>
            <a:ext cx="6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high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019501" y="6247724"/>
            <a:ext cx="0" cy="32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6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PartitionFromLeft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的迭代实现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64088" y="1383261"/>
            <a:ext cx="2788514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PartitionFromLeft_Ite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while(true)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if(low &gt;= high)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break;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if(A[low] &lt; v)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break;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}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383261"/>
            <a:ext cx="3682752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参数和返回值通过变量</a:t>
            </a:r>
            <a:r>
              <a:rPr lang="en-US" altLang="zh-CN" sz="14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first,low,high,last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传递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PartitionFromLeft_arrayBased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 )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if(low &gt;= high)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return;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if(A[low] &lt; v)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{ low ++; continue;}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return;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18342" y="5288339"/>
            <a:ext cx="3456384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化简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PartitionFromLeft_Ite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while(low &lt; high &amp;&amp; A[low] &lt; v 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 ++;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319972" y="2157952"/>
            <a:ext cx="864096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444208" y="4293096"/>
            <a:ext cx="792088" cy="747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9572" y="4380398"/>
            <a:ext cx="3600400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//low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中是空位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PartitionFromRight_Ite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A[low] = v;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while(low &lt; high &amp;&amp; A[high] &gt; v )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high --;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34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合成后的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Partition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856357"/>
            <a:ext cx="88204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400" b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partition(pivot, </a:t>
            </a:r>
            <a:r>
              <a:rPr lang="en-US" altLang="zh-CN" sz="1400" b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first, </a:t>
            </a:r>
            <a:r>
              <a:rPr lang="en-US" altLang="zh-CN" sz="1400" b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last)</a:t>
            </a: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low=first, high=last; </a:t>
            </a: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//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指向空位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while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(low&lt;high)</a:t>
            </a: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while (low &lt; high &amp;&amp; A[high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&gt; pivot)  high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--;     //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从右边开始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扫描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A[high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];//A[high]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的值移动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到左边空位上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,A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个位置变成空位，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//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互不相同，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所以上面的循环结束后，如果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 &lt; high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，那么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A[high] &lt;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pivot</a:t>
            </a: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因此，如果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low&lt;high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在此处成立，那么下面的循环至少将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增长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允许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中有多个相同的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，循环条件中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A[low]&lt;pivot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应该改成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A[low]&lt;=pivot</a:t>
            </a: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以保证下面的循环至少将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增长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，否则不能保证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high-low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值一定降低</a:t>
            </a:r>
            <a:endParaRPr lang="en-US" altLang="zh-CN" sz="1400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外层循环可能陷入死循环！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while(low &lt; high &amp;&amp; A[low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&lt; pivot)   low ++;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A[high] =  A[low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	//A[low]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移动到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左边空位上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,A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个位置变成空位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 &gt;= pivot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}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A[low] = pivot;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return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low; //This is the </a:t>
            </a:r>
            <a:r>
              <a:rPr lang="en-US" altLang="zh-CN" sz="14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splitPoint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2967694" y="927556"/>
            <a:ext cx="6059812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迭代入口：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[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first,low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之间的所有元素都小于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即抽象程序中的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</a:t>
            </a:r>
            <a:endParaRPr lang="en-US" altLang="zh-CN" sz="1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low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指向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空位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(</a:t>
            </a:r>
            <a:r>
              <a:rPr lang="en-US" altLang="zh-CN" sz="14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low,high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是尚未处理的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元素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，即抽象程序中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(high, last]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间的所有元素都 大于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，即抽象程序中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771800" y="2953464"/>
            <a:ext cx="605981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A[low]=A[high]</a:t>
            </a:r>
            <a:r>
              <a:rPr lang="zh-CN" altLang="en-US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语句之后，</a:t>
            </a:r>
            <a:endParaRPr lang="en-US" altLang="zh-CN" sz="12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[</a:t>
            </a:r>
            <a:r>
              <a:rPr lang="en-US" altLang="zh-CN" sz="12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first,low</a:t>
            </a:r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之间</a:t>
            </a:r>
            <a:r>
              <a:rPr lang="zh-CN" altLang="en-US" sz="1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的所有元素都小于</a:t>
            </a:r>
            <a:r>
              <a:rPr lang="en-US" altLang="zh-CN" sz="1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，即抽象程序中的</a:t>
            </a:r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[low, high) </a:t>
            </a:r>
            <a:r>
              <a:rPr lang="zh-CN" altLang="en-US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为尚未处理的元素，即抽象程序中的</a:t>
            </a:r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</a:t>
            </a:r>
            <a:r>
              <a:rPr lang="zh-CN" altLang="en-US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指向空位</a:t>
            </a:r>
            <a:endParaRPr lang="en-US" altLang="zh-CN" sz="12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(high, last]</a:t>
            </a:r>
            <a:r>
              <a:rPr lang="zh-CN" altLang="en-US" sz="12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</a:t>
            </a:r>
            <a:r>
              <a:rPr lang="zh-CN" altLang="en-US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间的所有元素都 大于</a:t>
            </a:r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，即抽象程序中的</a:t>
            </a:r>
            <a:r>
              <a:rPr lang="en-US" altLang="zh-CN" sz="1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12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995936" y="5661248"/>
            <a:ext cx="54006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退出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循环时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,low==high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first,low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之间的所有元素都小于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(high, last]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间的所有元素都 大于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pivot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Comparison-Based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Sorting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 number of keys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of “algorithms that sort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keys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operation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two keys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operations are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allowed for sorting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operations (key comparisons)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493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Partition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的实现二（算法）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843" y="1086452"/>
            <a:ext cx="50405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partition(pivot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first, </a:t>
            </a:r>
            <a:r>
              <a:rPr lang="en-US" altLang="zh-CN" sz="1600" b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last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b="1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low=first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high=last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while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(low&lt;high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 = pivot;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while (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 &lt; high &amp;&amp;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A[high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&gt; pivot)  high --;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    A[low] = A[high];//A[high]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变成空位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A[high] = pivot;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while(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 &lt; high &amp;&amp;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 &lt; pivot)   low ++;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A[high] =  A[low];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//A[low]</a:t>
            </a:r>
            <a:r>
              <a:rPr lang="zh-CN" altLang="en-US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变成空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位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}</a:t>
            </a:r>
          </a:p>
          <a:p>
            <a:pPr>
              <a:buFont typeface="Wingdings" pitchFamily="2" charset="2"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A[low] = pivot;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return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low; //This is the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splitPoint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9682" y="1700808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不重复时的优化：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第一个内层循环中的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是逐步减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的，如果我们在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是空位）中存放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，那么在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的遍历过程中，循环条件中的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A[high] &gt; pivot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逻辑蕴含了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low&lt;high(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否则当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逐步减少到等于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时，必然有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A[high]==A[low] == pivot)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，因此循环前加上语句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后，循环条件中红色部分可以删除。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这个优化通过一次赋值避免了循环条件中对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low&lt;high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的不断求值，可以提高效率。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第二个内层循环也可以类似优化。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但是当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可以重复时，不能直接做这个优化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Partition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的实现二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Key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重复的情况）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250704" cy="4781127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重复，有两种实现方法，第一种就是保留循环条件中的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low&lt;high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，并且把第二个内层循环的条件改成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 &lt; high &amp;&amp; A[low] &lt;= pivot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第二种方法，仍然按照上一页的算法处理，但是在第一个内层循环之后添加语句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f(low &lt; high) low ++;</a:t>
            </a:r>
          </a:p>
          <a:p>
            <a:pPr lvl="1"/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这保证了外层循环一定结束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4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是因为第一个内存循环结束后的语句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A[low]=A[high]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总是会赋给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一个小于等于</a:t>
            </a:r>
            <a:r>
              <a:rPr lang="en-US" altLang="zh-CN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1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的值。</a:t>
            </a:r>
            <a:endParaRPr lang="en-US" altLang="zh-CN" sz="1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1700808"/>
            <a:ext cx="50405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6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处理</a:t>
            </a:r>
            <a:r>
              <a:rPr lang="en-US" altLang="zh-CN" sz="16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16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重复情况的第二种方法</a:t>
            </a:r>
            <a:endParaRPr lang="en-US" altLang="zh-CN" sz="1600" b="1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b="1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partition(pivot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first, </a:t>
            </a:r>
            <a:r>
              <a:rPr lang="en-US" altLang="zh-CN" sz="1600" b="1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last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b="1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low=first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high=last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while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(low&lt;high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{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A[low] = pivot;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while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(A[high] &gt; pivot)  high --;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    A[low] = A[high];//A[high]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变成空位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if(low &lt; high) low ++;</a:t>
            </a:r>
          </a:p>
          <a:p>
            <a:pPr>
              <a:buFont typeface="Wingdings" pitchFamily="2" charset="2"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A[high] = pivot;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while(A[low] &lt; pivot)   low ++;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A[high] =  A[low];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//A[low]</a:t>
            </a:r>
            <a:r>
              <a:rPr lang="zh-CN" altLang="en-US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变成空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位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}</a:t>
            </a:r>
          </a:p>
          <a:p>
            <a:pPr>
              <a:buFont typeface="Wingdings" pitchFamily="2" charset="2"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A[low] = pivot;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return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low; //This is the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splitPoint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41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分划过程的例子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447800" y="2057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71600" y="2057400"/>
            <a:ext cx="6400800" cy="3460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45    14    62    51    75    96    33    84    20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62000" y="1930400"/>
            <a:ext cx="685800" cy="355600"/>
          </a:xfrm>
          <a:custGeom>
            <a:avLst/>
            <a:gdLst>
              <a:gd name="T0" fmla="*/ 432 w 432"/>
              <a:gd name="T1" fmla="*/ 128 h 224"/>
              <a:gd name="T2" fmla="*/ 336 w 432"/>
              <a:gd name="T3" fmla="*/ 32 h 224"/>
              <a:gd name="T4" fmla="*/ 144 w 432"/>
              <a:gd name="T5" fmla="*/ 32 h 224"/>
              <a:gd name="T6" fmla="*/ 0 w 432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224">
                <a:moveTo>
                  <a:pt x="432" y="128"/>
                </a:moveTo>
                <a:cubicBezTo>
                  <a:pt x="408" y="88"/>
                  <a:pt x="384" y="48"/>
                  <a:pt x="336" y="32"/>
                </a:cubicBezTo>
                <a:cubicBezTo>
                  <a:pt x="288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>
            <a:solidFill>
              <a:srgbClr val="FF66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2286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45 </a:t>
            </a:r>
            <a:r>
              <a:rPr lang="en-US" altLang="zh-CN" sz="1800"/>
              <a:t>as pivot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71600" y="2743200"/>
            <a:ext cx="6400800" cy="3460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20    14    62    51    75    96    33    84    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3152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752600" y="2362200"/>
            <a:ext cx="5486400" cy="5334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371600" y="3505200"/>
            <a:ext cx="6400800" cy="3460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20    14          51    75    96    33    84    62   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124200" y="2971800"/>
            <a:ext cx="4191000" cy="6858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895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39000" y="23622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high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239000" y="3124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high</a:t>
            </a:r>
            <a:endParaRPr lang="en-US" altLang="zh-CN" sz="1600" dirty="0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71600" y="2438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low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869704" y="3810000"/>
            <a:ext cx="8382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dirty="0" smtClean="0"/>
              <a:t>low</a:t>
            </a:r>
            <a:endParaRPr lang="en-US" altLang="zh-CN" sz="1500" dirty="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81000" y="41148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371600" y="4267200"/>
            <a:ext cx="64008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20    14          51    75    96    33    84    62   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895600" y="4267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010400" y="4191000"/>
            <a:ext cx="0" cy="53340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743200" y="45720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low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544816" y="4581128"/>
            <a:ext cx="7634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dirty="0" smtClean="0"/>
              <a:t>high</a:t>
            </a:r>
            <a:endParaRPr lang="en-US" altLang="zh-CN" sz="1500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371600" y="4953000"/>
            <a:ext cx="64008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20    14    33    51    75    96          84    62   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124200" y="4495800"/>
            <a:ext cx="2743200" cy="6096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791200" y="4953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813648" y="5257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high</a:t>
            </a:r>
            <a:endParaRPr lang="en-US" altLang="zh-CN" sz="1600" dirty="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371600" y="5715000"/>
            <a:ext cx="64008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Courier New" pitchFamily="49" charset="0"/>
              </a:rPr>
              <a:t>20    14    33          75    96    51    84    62   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886200" y="5105400"/>
            <a:ext cx="1905000" cy="7620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657600" y="5715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813648" y="602615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high</a:t>
            </a:r>
            <a:endParaRPr lang="en-US" altLang="zh-CN" sz="1600" dirty="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505200" y="6019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/>
              <a:t>low</a:t>
            </a:r>
            <a:endParaRPr lang="en-US" altLang="zh-CN" sz="1600" dirty="0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505200" y="5486400"/>
            <a:ext cx="2133600" cy="914400"/>
          </a:xfrm>
          <a:prstGeom prst="rect">
            <a:avLst/>
          </a:prstGeom>
          <a:noFill/>
          <a:ln w="9525">
            <a:solidFill>
              <a:srgbClr val="00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609600" y="6248400"/>
            <a:ext cx="3048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" dirty="0"/>
              <a:t>To be processed in the next loop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3352800" y="6324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9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 Case: a Paradox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a range of </a:t>
            </a:r>
            <a:r>
              <a:rPr lang="en-US" altLang="zh-CN" i="1" dirty="0"/>
              <a:t>k</a:t>
            </a:r>
            <a:r>
              <a:rPr lang="en-US" altLang="zh-CN" dirty="0"/>
              <a:t> positions, </a:t>
            </a:r>
            <a:r>
              <a:rPr lang="en-US" altLang="zh-CN" i="1" dirty="0"/>
              <a:t>k</a:t>
            </a:r>
            <a:r>
              <a:rPr lang="en-US" altLang="zh-CN" dirty="0"/>
              <a:t>-1 keys are compared with the pivot(one is vacant).</a:t>
            </a:r>
          </a:p>
          <a:p>
            <a:pPr lvl="1"/>
            <a:r>
              <a:rPr lang="en-US" altLang="zh-CN" dirty="0"/>
              <a:t>If the pivot is the smallest, than the “large” segment has all the remaining </a:t>
            </a:r>
            <a:r>
              <a:rPr lang="en-US" altLang="zh-CN" i="1" dirty="0"/>
              <a:t>k</a:t>
            </a:r>
            <a:r>
              <a:rPr lang="en-US" altLang="zh-CN" dirty="0"/>
              <a:t>-1 elements, and the “small” segment is empty.</a:t>
            </a:r>
          </a:p>
          <a:p>
            <a:pPr lvl="1"/>
            <a:r>
              <a:rPr lang="en-US" altLang="zh-CN" dirty="0"/>
              <a:t>If the elements in the array to be sorted has already in ascending order(the </a:t>
            </a:r>
            <a:r>
              <a:rPr lang="en-US" altLang="zh-CN" b="1" i="1" dirty="0">
                <a:solidFill>
                  <a:srgbClr val="FF0000"/>
                </a:solidFill>
              </a:rPr>
              <a:t>Goal</a:t>
            </a:r>
            <a:r>
              <a:rPr lang="en-US" altLang="zh-CN" dirty="0"/>
              <a:t>), then the number of comparison that Partition has to do is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2286000" y="5105400"/>
          <a:ext cx="419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4" imgW="1498320" imgH="444240" progId="Equation.3">
                  <p:embed/>
                </p:oleObj>
              </mc:Choice>
              <mc:Fallback>
                <p:oleObj name="Equation" r:id="rId4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419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Average-case Analysis for </a:t>
            </a:r>
            <a:r>
              <a:rPr lang="en-US" altLang="zh-CN" dirty="0" err="1" smtClean="0"/>
              <a:t>QuickSort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/>
              <a:t>Assumption: all permutation of the keys are </a:t>
            </a:r>
            <a:r>
              <a:rPr lang="en-US" altLang="zh-CN" sz="3200" i="1" dirty="0">
                <a:solidFill>
                  <a:srgbClr val="FF0000"/>
                </a:solidFill>
              </a:rPr>
              <a:t>equally likely</a:t>
            </a:r>
            <a:r>
              <a:rPr lang="en-US" altLang="zh-CN" sz="3200" dirty="0"/>
              <a:t>.</a:t>
            </a:r>
          </a:p>
          <a:p>
            <a:pPr>
              <a:lnSpc>
                <a:spcPct val="90000"/>
              </a:lnSpc>
            </a:pPr>
            <a:endParaRPr lang="en-US" altLang="zh-CN" sz="3200" dirty="0" smtClean="0"/>
          </a:p>
          <a:p>
            <a:pPr>
              <a:lnSpc>
                <a:spcPct val="90000"/>
              </a:lnSpc>
            </a:pPr>
            <a:r>
              <a:rPr lang="en-US" altLang="zh-CN" sz="3200" dirty="0" smtClean="0"/>
              <a:t>A(</a:t>
            </a:r>
            <a:r>
              <a:rPr lang="en-US" altLang="zh-CN" sz="3200" i="1" dirty="0" smtClean="0"/>
              <a:t>n</a:t>
            </a:r>
            <a:r>
              <a:rPr lang="en-US" altLang="zh-CN" sz="3200" dirty="0"/>
              <a:t>) is the average number of key </a:t>
            </a:r>
            <a:r>
              <a:rPr lang="en-US" altLang="zh-CN" sz="3200" dirty="0" smtClean="0"/>
              <a:t>comparisons </a:t>
            </a:r>
            <a:r>
              <a:rPr lang="en-US" altLang="zh-CN" sz="3200" dirty="0"/>
              <a:t>done for range of size </a:t>
            </a:r>
            <a:r>
              <a:rPr lang="en-US" altLang="zh-CN" sz="3200" i="1" dirty="0"/>
              <a:t>n</a:t>
            </a:r>
            <a:r>
              <a:rPr lang="en-US" altLang="zh-CN" sz="3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/>
              <a:t>In the first cycle of </a:t>
            </a:r>
            <a:r>
              <a:rPr lang="en-US" altLang="zh-CN" sz="2600" i="1" dirty="0"/>
              <a:t>Partition</a:t>
            </a:r>
            <a:r>
              <a:rPr lang="en-US" altLang="zh-CN" sz="2600" dirty="0"/>
              <a:t>, </a:t>
            </a:r>
            <a:r>
              <a:rPr lang="en-US" altLang="zh-CN" sz="2600" i="1" dirty="0"/>
              <a:t>n</a:t>
            </a:r>
            <a:r>
              <a:rPr lang="en-US" altLang="zh-CN" sz="2600" dirty="0"/>
              <a:t>-1 comparisons are done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/>
              <a:t>If split point is </a:t>
            </a:r>
            <a:r>
              <a:rPr lang="en-US" altLang="zh-CN" sz="2600" i="1" dirty="0"/>
              <a:t>E</a:t>
            </a:r>
            <a:r>
              <a:rPr lang="en-US" altLang="zh-CN" sz="2600" dirty="0"/>
              <a:t>[</a:t>
            </a:r>
            <a:r>
              <a:rPr lang="en-US" altLang="zh-CN" sz="2600" i="1" dirty="0"/>
              <a:t>i</a:t>
            </a:r>
            <a:r>
              <a:rPr lang="en-US" altLang="zh-CN" sz="2600" dirty="0"/>
              <a:t>](</a:t>
            </a:r>
            <a:r>
              <a:rPr lang="en-US" altLang="zh-CN" sz="2600" dirty="0">
                <a:solidFill>
                  <a:srgbClr val="0000CC"/>
                </a:solidFill>
              </a:rPr>
              <a:t>each </a:t>
            </a:r>
            <a:r>
              <a:rPr lang="en-US" altLang="zh-CN" sz="2600" i="1" dirty="0">
                <a:solidFill>
                  <a:srgbClr val="0000CC"/>
                </a:solidFill>
              </a:rPr>
              <a:t>i</a:t>
            </a:r>
            <a:r>
              <a:rPr lang="en-US" altLang="zh-CN" sz="2600" dirty="0">
                <a:solidFill>
                  <a:srgbClr val="0000CC"/>
                </a:solidFill>
              </a:rPr>
              <a:t> has probability 1/</a:t>
            </a:r>
            <a:r>
              <a:rPr lang="en-US" altLang="zh-CN" sz="2600" i="1" dirty="0">
                <a:solidFill>
                  <a:srgbClr val="0000CC"/>
                </a:solidFill>
              </a:rPr>
              <a:t>n</a:t>
            </a:r>
            <a:r>
              <a:rPr lang="en-US" altLang="zh-CN" sz="2600" dirty="0"/>
              <a:t>), </a:t>
            </a:r>
            <a:r>
              <a:rPr lang="en-US" altLang="zh-CN" sz="2600" i="1" dirty="0"/>
              <a:t>Partition</a:t>
            </a:r>
            <a:r>
              <a:rPr lang="en-US" altLang="zh-CN" sz="2600" dirty="0"/>
              <a:t> is to be executed recursively on the </a:t>
            </a:r>
            <a:r>
              <a:rPr lang="en-US" altLang="zh-CN" sz="2600" dirty="0" err="1"/>
              <a:t>subrange</a:t>
            </a:r>
            <a:r>
              <a:rPr lang="en-US" altLang="zh-CN" sz="2600" dirty="0"/>
              <a:t> [0,…</a:t>
            </a:r>
            <a:r>
              <a:rPr lang="en-US" altLang="zh-CN" sz="2600" i="1" dirty="0" smtClean="0"/>
              <a:t>i-1</a:t>
            </a:r>
            <a:r>
              <a:rPr lang="en-US" altLang="zh-CN" sz="2600" dirty="0" smtClean="0"/>
              <a:t>] </a:t>
            </a:r>
            <a:r>
              <a:rPr lang="en-US" altLang="zh-CN" sz="2600" dirty="0"/>
              <a:t>and [</a:t>
            </a:r>
            <a:r>
              <a:rPr lang="en-US" altLang="zh-CN" sz="2600" i="1" dirty="0"/>
              <a:t>i</a:t>
            </a:r>
            <a:r>
              <a:rPr lang="en-US" altLang="zh-CN" sz="2600" dirty="0"/>
              <a:t>+1,…,</a:t>
            </a:r>
            <a:r>
              <a:rPr lang="en-US" altLang="zh-CN" sz="2600" i="1" dirty="0"/>
              <a:t>n</a:t>
            </a:r>
            <a:r>
              <a:rPr lang="en-US" altLang="zh-CN" sz="2600" dirty="0"/>
              <a:t>-1]</a:t>
            </a:r>
          </a:p>
          <a:p>
            <a:pPr>
              <a:lnSpc>
                <a:spcPct val="90000"/>
              </a:lnSpc>
            </a:pP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Recurrence Equation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  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with </a:t>
            </a:r>
            <a:r>
              <a:rPr lang="en-US" altLang="zh-CN" sz="2400" i="1" dirty="0"/>
              <a:t>i</a:t>
            </a:r>
            <a:r>
              <a:rPr lang="en-US" altLang="zh-CN" sz="2400" dirty="0">
                <a:sym typeface="Symbol" pitchFamily="18" charset="2"/>
              </a:rPr>
              <a:t>{0,1,2,…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-1}, each value with the probability 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1/</a:t>
            </a:r>
            <a:r>
              <a:rPr lang="en-US" altLang="zh-CN" sz="2400" b="1" i="1" dirty="0">
                <a:solidFill>
                  <a:srgbClr val="FF0000"/>
                </a:solidFill>
                <a:sym typeface="Symbol" pitchFamily="18" charset="2"/>
              </a:rPr>
              <a:t>n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      So, the average number of key comparison </a:t>
            </a:r>
            <a:r>
              <a:rPr lang="en-US" altLang="zh-CN" sz="2400" i="1" dirty="0">
                <a:sym typeface="Symbol" pitchFamily="18" charset="2"/>
              </a:rPr>
              <a:t>A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) is: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       and </a:t>
            </a:r>
            <a:r>
              <a:rPr lang="en-US" altLang="zh-CN" sz="2400" i="1" dirty="0">
                <a:sym typeface="Symbol" pitchFamily="18" charset="2"/>
              </a:rPr>
              <a:t>A</a:t>
            </a:r>
            <a:r>
              <a:rPr lang="en-US" altLang="zh-CN" sz="2400" dirty="0">
                <a:sym typeface="Symbol" pitchFamily="18" charset="2"/>
              </a:rPr>
              <a:t>(1)=</a:t>
            </a:r>
            <a:r>
              <a:rPr lang="en-US" altLang="zh-CN" sz="2400" i="1" dirty="0">
                <a:sym typeface="Symbol" pitchFamily="18" charset="2"/>
              </a:rPr>
              <a:t>A</a:t>
            </a:r>
            <a:r>
              <a:rPr lang="en-US" altLang="zh-CN" sz="2400" dirty="0">
                <a:sym typeface="Symbol" pitchFamily="18" charset="2"/>
              </a:rPr>
              <a:t>(0)=0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600200" y="1556792"/>
            <a:ext cx="6427788" cy="2118841"/>
            <a:chOff x="1008" y="1200"/>
            <a:chExt cx="3187" cy="960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2448" y="1596"/>
              <a:ext cx="1332" cy="16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1104" y="1596"/>
              <a:ext cx="1082" cy="1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1" name="Oval 7"/>
            <p:cNvSpPr>
              <a:spLocks noChangeArrowheads="1"/>
            </p:cNvSpPr>
            <p:nvPr/>
          </p:nvSpPr>
          <p:spPr bwMode="auto">
            <a:xfrm>
              <a:off x="1152" y="1632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1344" y="1632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3" name="Oval 9"/>
            <p:cNvSpPr>
              <a:spLocks noChangeArrowheads="1"/>
            </p:cNvSpPr>
            <p:nvPr/>
          </p:nvSpPr>
          <p:spPr bwMode="auto">
            <a:xfrm>
              <a:off x="1871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4" name="Oval 10"/>
            <p:cNvSpPr>
              <a:spLocks noChangeArrowheads="1"/>
            </p:cNvSpPr>
            <p:nvPr/>
          </p:nvSpPr>
          <p:spPr bwMode="auto">
            <a:xfrm>
              <a:off x="2028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5" name="Oval 11"/>
            <p:cNvSpPr>
              <a:spLocks noChangeArrowheads="1"/>
            </p:cNvSpPr>
            <p:nvPr/>
          </p:nvSpPr>
          <p:spPr bwMode="auto">
            <a:xfrm>
              <a:off x="2271" y="1631"/>
              <a:ext cx="108" cy="102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6" name="Oval 12"/>
            <p:cNvSpPr>
              <a:spLocks noChangeArrowheads="1"/>
            </p:cNvSpPr>
            <p:nvPr/>
          </p:nvSpPr>
          <p:spPr bwMode="auto">
            <a:xfrm>
              <a:off x="2498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7" name="Oval 13"/>
            <p:cNvSpPr>
              <a:spLocks noChangeArrowheads="1"/>
            </p:cNvSpPr>
            <p:nvPr/>
          </p:nvSpPr>
          <p:spPr bwMode="auto">
            <a:xfrm>
              <a:off x="2654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8" name="Oval 14"/>
            <p:cNvSpPr>
              <a:spLocks noChangeArrowheads="1"/>
            </p:cNvSpPr>
            <p:nvPr/>
          </p:nvSpPr>
          <p:spPr bwMode="auto">
            <a:xfrm>
              <a:off x="3282" y="1631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9" name="Oval 15"/>
            <p:cNvSpPr>
              <a:spLocks noChangeArrowheads="1"/>
            </p:cNvSpPr>
            <p:nvPr/>
          </p:nvSpPr>
          <p:spPr bwMode="auto">
            <a:xfrm>
              <a:off x="3438" y="1631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0" name="Oval 16"/>
            <p:cNvSpPr>
              <a:spLocks noChangeArrowheads="1"/>
            </p:cNvSpPr>
            <p:nvPr/>
          </p:nvSpPr>
          <p:spPr bwMode="auto">
            <a:xfrm>
              <a:off x="3595" y="1631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1" name="Text Box 17"/>
            <p:cNvSpPr txBox="1">
              <a:spLocks noChangeArrowheads="1"/>
            </p:cNvSpPr>
            <p:nvPr/>
          </p:nvSpPr>
          <p:spPr bwMode="auto">
            <a:xfrm>
              <a:off x="2208" y="1200"/>
              <a:ext cx="11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/>
                <a:t>splitPoint: </a:t>
              </a:r>
              <a:r>
                <a:rPr kumimoji="0" lang="en-US" altLang="zh-CN" sz="1800" i="1"/>
                <a:t>E</a:t>
              </a:r>
              <a:r>
                <a:rPr kumimoji="0" lang="en-US" altLang="zh-CN" sz="1800"/>
                <a:t>[</a:t>
              </a:r>
              <a:r>
                <a:rPr kumimoji="0" lang="en-US" altLang="zh-CN" sz="1800" i="1"/>
                <a:t>i</a:t>
              </a:r>
              <a:r>
                <a:rPr kumimoji="0" lang="en-US" altLang="zh-CN" sz="1800"/>
                <a:t>]</a:t>
              </a:r>
            </a:p>
          </p:txBody>
        </p:sp>
        <p:sp>
          <p:nvSpPr>
            <p:cNvPr id="164882" name="Line 18"/>
            <p:cNvSpPr>
              <a:spLocks noChangeShapeType="1"/>
            </p:cNvSpPr>
            <p:nvPr/>
          </p:nvSpPr>
          <p:spPr bwMode="auto">
            <a:xfrm flipH="1">
              <a:off x="2364" y="1410"/>
              <a:ext cx="281" cy="204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3" name="Line 19"/>
            <p:cNvSpPr>
              <a:spLocks noChangeShapeType="1"/>
            </p:cNvSpPr>
            <p:nvPr/>
          </p:nvSpPr>
          <p:spPr bwMode="auto">
            <a:xfrm flipV="1">
              <a:off x="1784" y="1764"/>
              <a:ext cx="0" cy="216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4" name="Line 20"/>
            <p:cNvSpPr>
              <a:spLocks noChangeShapeType="1"/>
            </p:cNvSpPr>
            <p:nvPr/>
          </p:nvSpPr>
          <p:spPr bwMode="auto">
            <a:xfrm flipV="1">
              <a:off x="3120" y="1760"/>
              <a:ext cx="0" cy="204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5" name="Line 21"/>
            <p:cNvSpPr>
              <a:spLocks noChangeShapeType="1"/>
            </p:cNvSpPr>
            <p:nvPr/>
          </p:nvSpPr>
          <p:spPr bwMode="auto">
            <a:xfrm>
              <a:off x="1536" y="16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86" name="Line 22"/>
            <p:cNvSpPr>
              <a:spLocks noChangeShapeType="1"/>
            </p:cNvSpPr>
            <p:nvPr/>
          </p:nvSpPr>
          <p:spPr bwMode="auto">
            <a:xfrm>
              <a:off x="2832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1008" y="1248"/>
              <a:ext cx="5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/>
                <a:t>E</a:t>
              </a:r>
              <a:r>
                <a:rPr lang="en-US" altLang="zh-CN" sz="1800" dirty="0"/>
                <a:t>[0]</a:t>
              </a:r>
              <a:endParaRPr lang="en-US" altLang="zh-CN" sz="1800" i="1" dirty="0"/>
            </a:p>
          </p:txBody>
        </p:sp>
        <p:sp>
          <p:nvSpPr>
            <p:cNvPr id="164888" name="Line 24"/>
            <p:cNvSpPr>
              <a:spLocks noChangeShapeType="1"/>
            </p:cNvSpPr>
            <p:nvPr/>
          </p:nvSpPr>
          <p:spPr bwMode="auto">
            <a:xfrm>
              <a:off x="1200" y="1440"/>
              <a:ext cx="0" cy="19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9" name="Text Box 25"/>
            <p:cNvSpPr txBox="1">
              <a:spLocks noChangeArrowheads="1"/>
            </p:cNvSpPr>
            <p:nvPr/>
          </p:nvSpPr>
          <p:spPr bwMode="auto">
            <a:xfrm>
              <a:off x="3408" y="1248"/>
              <a:ext cx="5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/>
                <a:t>E</a:t>
              </a:r>
              <a:r>
                <a:rPr lang="en-US" altLang="zh-CN" sz="1800"/>
                <a:t>[</a:t>
              </a:r>
              <a:r>
                <a:rPr lang="en-US" altLang="zh-CN" sz="1800" i="1"/>
                <a:t>n</a:t>
              </a:r>
              <a:r>
                <a:rPr lang="en-US" altLang="zh-CN" sz="1800"/>
                <a:t>-1]</a:t>
              </a:r>
              <a:endParaRPr lang="en-US" altLang="zh-CN" sz="1800" i="1"/>
            </a:p>
          </p:txBody>
        </p:sp>
        <p:sp>
          <p:nvSpPr>
            <p:cNvPr id="164890" name="Line 26"/>
            <p:cNvSpPr>
              <a:spLocks noChangeShapeType="1"/>
            </p:cNvSpPr>
            <p:nvPr/>
          </p:nvSpPr>
          <p:spPr bwMode="auto">
            <a:xfrm>
              <a:off x="3648" y="1440"/>
              <a:ext cx="0" cy="19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1" name="Text Box 27"/>
            <p:cNvSpPr txBox="1">
              <a:spLocks noChangeArrowheads="1"/>
            </p:cNvSpPr>
            <p:nvPr/>
          </p:nvSpPr>
          <p:spPr bwMode="auto">
            <a:xfrm>
              <a:off x="1179" y="1968"/>
              <a:ext cx="13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subrange 1: size= </a:t>
              </a:r>
              <a:r>
                <a:rPr lang="en-US" altLang="zh-CN" sz="1800" b="1" i="1">
                  <a:solidFill>
                    <a:srgbClr val="FF0000"/>
                  </a:solidFill>
                </a:rPr>
                <a:t>i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64892" name="Text Box 28"/>
            <p:cNvSpPr txBox="1">
              <a:spLocks noChangeArrowheads="1"/>
            </p:cNvSpPr>
            <p:nvPr/>
          </p:nvSpPr>
          <p:spPr bwMode="auto">
            <a:xfrm>
              <a:off x="2592" y="1968"/>
              <a:ext cx="16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subrange 2: size= </a:t>
              </a:r>
              <a:r>
                <a:rPr lang="en-US" altLang="zh-CN" sz="1800" b="1">
                  <a:solidFill>
                    <a:srgbClr val="FF0000"/>
                  </a:solidFill>
                </a:rPr>
                <a:t>n-1-</a:t>
              </a:r>
              <a:r>
                <a:rPr lang="en-US" altLang="zh-CN" sz="1800" b="1" i="1">
                  <a:solidFill>
                    <a:srgbClr val="FF0000"/>
                  </a:solidFill>
                </a:rPr>
                <a:t>i</a:t>
              </a:r>
            </a:p>
          </p:txBody>
        </p:sp>
      </p:grpSp>
      <p:graphicFrame>
        <p:nvGraphicFramePr>
          <p:cNvPr id="1648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038811"/>
              </p:ext>
            </p:extLst>
          </p:nvPr>
        </p:nvGraphicFramePr>
        <p:xfrm>
          <a:off x="1476375" y="4368899"/>
          <a:ext cx="62642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4" imgW="2654280" imgH="444240" progId="Equation.3">
                  <p:embed/>
                </p:oleObj>
              </mc:Choice>
              <mc:Fallback>
                <p:oleObj name="Equation" r:id="rId4" imgW="265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8899"/>
                        <a:ext cx="62642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4114800" y="5562600"/>
            <a:ext cx="4057650" cy="641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The number of key comparison in the first cycle(finding the splitPoint) is </a:t>
            </a:r>
            <a:r>
              <a:rPr lang="en-US" altLang="zh-CN" sz="1800" i="1"/>
              <a:t>n</a:t>
            </a:r>
            <a:r>
              <a:rPr lang="en-US" altLang="zh-CN" sz="1800"/>
              <a:t>-1</a:t>
            </a:r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 flipH="1" flipV="1">
            <a:off x="3052350" y="5157192"/>
            <a:ext cx="1062449" cy="481608"/>
          </a:xfrm>
          <a:prstGeom prst="line">
            <a:avLst/>
          </a:prstGeom>
          <a:noFill/>
          <a:ln w="15875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7668344" y="1556792"/>
            <a:ext cx="1332000" cy="1794257"/>
          </a:xfrm>
          <a:prstGeom prst="wedgeRoundRectCallout">
            <a:avLst>
              <a:gd name="adj1" fmla="val -81609"/>
              <a:gd name="adj2" fmla="val -504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why the assumed probability still holds for each </a:t>
            </a:r>
            <a:r>
              <a:rPr lang="en-US" altLang="zh-CN" sz="1600" dirty="0" err="1"/>
              <a:t>subrange</a:t>
            </a:r>
            <a:r>
              <a:rPr lang="en-US" altLang="zh-CN" sz="1600" dirty="0"/>
              <a:t>?</a:t>
            </a:r>
            <a:endParaRPr lang="zh-CN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626153" y="1597465"/>
            <a:ext cx="509288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A(n)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的数量级是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nlgn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具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体的求解方法在讲渐进复杂性的时候讲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 Complexity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91537" cy="4114800"/>
          </a:xfrm>
        </p:spPr>
        <p:txBody>
          <a:bodyPr/>
          <a:lstStyle/>
          <a:p>
            <a:r>
              <a:rPr lang="en-US" altLang="zh-CN"/>
              <a:t>Good news:</a:t>
            </a:r>
          </a:p>
          <a:p>
            <a:pPr lvl="1"/>
            <a:r>
              <a:rPr lang="en-US" altLang="zh-CN"/>
              <a:t>Partition is in-place</a:t>
            </a:r>
          </a:p>
          <a:p>
            <a:r>
              <a:rPr lang="en-US" altLang="zh-CN"/>
              <a:t>Bad news:</a:t>
            </a:r>
          </a:p>
          <a:p>
            <a:pPr lvl="1"/>
            <a:r>
              <a:rPr lang="en-US" altLang="zh-CN"/>
              <a:t>In the worst case, the depth of recursion will be </a:t>
            </a:r>
            <a:r>
              <a:rPr lang="en-US" altLang="zh-CN" i="1"/>
              <a:t>n</a:t>
            </a:r>
            <a:r>
              <a:rPr lang="en-US" altLang="zh-CN"/>
              <a:t>-1</a:t>
            </a:r>
          </a:p>
          <a:p>
            <a:pPr lvl="1"/>
            <a:r>
              <a:rPr lang="en-US" altLang="zh-CN"/>
              <a:t>So, the largest size of the recursion stack will be in </a:t>
            </a:r>
            <a:r>
              <a:rPr lang="en-US" altLang="zh-CN" i="1">
                <a:sym typeface="Symbol" pitchFamily="18" charset="2"/>
              </a:rPr>
              <a:t>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altLang="zh-CN">
              <a:sym typeface="Symbol" pitchFamily="18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Lectures on Algorithm Design &amp; Analysis (LADA) 2017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解决问题的思路（分而治之）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个元素分成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任选其中一个（插入排序，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选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择最小的那个（选择排序，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 Sort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个数分成基本相等的两个部分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接分成基本相等的两个部分（归并排序，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照某个数进行分划：小于这个数的为一部分，大于这个数的为另外一部分（快速排序，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迭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代的思路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从原始输入序列出发，不断重新排列，使之有序化（冒泡排序，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Bubble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选择排序（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Selection 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思路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2" indent="-342900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选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择最小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元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素，排在第一个，并递归将剩余的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n-1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个元素排序，得到的序列排在后面。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3284984"/>
            <a:ext cx="612068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SelectionSort_abs_rec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return list;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min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GetMinElement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list1 = 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中删除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后得到的元素序列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 &lt;min&gt;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SelectionSort_abs_rec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(list1);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选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择排序的实现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00201"/>
            <a:ext cx="8075240" cy="204482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假设输入的数据存放在一个数组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设法使得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的输入输出放在同一个位置上。如果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能够，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那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么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改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成：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552" y="3917214"/>
            <a:ext cx="4392488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SelectionSort_rec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start,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if(end – start == 1)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return;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minIndex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GetMinElement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(start, end);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A[start]; A[start] = 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minIndex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minIndex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  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SelectionSort_rec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(start + 1, end);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916097"/>
            <a:ext cx="417646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SelectionSort_abs_rec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if(list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return list;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min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GetMinElement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list1 = 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中删除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后的元素序列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return &lt;min&gt; + 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SelectionSort_abs_rec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(list1);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2081534"/>
            <a:ext cx="4843501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GetMinElement</a:t>
            </a:r>
            <a:r>
              <a:rPr lang="zh-CN" altLang="en-US" sz="32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怎么实现？</a:t>
            </a:r>
            <a:endParaRPr lang="zh-CN" altLang="en-US" sz="32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解决问题的思路（分而治之）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个元素分成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任选其中一个（插入排序，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择最小的那个（选择排序，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个数分成基本相等的两个部分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接分成基本相等的两个部分（归并排序，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照某个数进行分划：小于这个数的为一部分，大于这个数的为另外一部分（快速排序，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迭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代的思路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从原始输入序列出发，不断重新排列，使之有序化（冒泡排序，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Bubble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其它思路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基数排序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GetMinElement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的实现一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最直观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简单的方法：遍历所有的元素，通过比较得到最小值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708920"/>
            <a:ext cx="3888432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返回的是最小值的下标，以方便后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面的操作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GetMinElement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start,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minIndex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start;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for(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start+1;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&lt; end;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if(A[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minIndex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&gt; 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minIndex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return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minIndex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6320" y="2714775"/>
            <a:ext cx="45720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递归形式（多余的，因为迭代方式实在太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简单了）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GetMinElement_Rec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if(start ==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A[start];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min1 = A[start];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min2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GetMinElemenet_rec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(start+1, end);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Minimal(min1, min2);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GetMinElement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现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将被处理的序列一分为二，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别求出最小值，然后比较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两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个最小值，返回整个序列的最小值。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2708920"/>
            <a:ext cx="655272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GetMinElement_Binary_rec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if(end - start ==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A[start];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min1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GetMinElemenet_Binary_rec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(start + end)/2);      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min2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GetMinElemenet_Binary_rec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start+end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)/2, end);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Minimal(min1, min2);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556" y="5373216"/>
            <a:ext cx="82089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这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个算法的效率和前面的遍历选择方法是一样的（讲渐进复杂性的时候会讲到）。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那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么这么做有什么好处呢？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9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GetMinElement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769484"/>
                <a:ext cx="8229600" cy="2827868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选择最小值并进行排列后，下一次选择时，其中一半序列的最小值</a:t>
                </a:r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没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有改变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因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此重新求最小值只要处理其中的一半元素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且，因为这一半本身也是递归地分割并处理的，因此</a:t>
                </a:r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处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理这一半元素时，算法仍只需要处理其中的一半；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…</a:t>
                </a:r>
              </a:p>
              <a:p>
                <a:r>
                  <a:rPr lang="zh-CN" altLang="en-US" dirty="0" smtClean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如果</a:t>
                </a:r>
                <a:r>
                  <a:rPr lang="zh-CN" altLang="en-US" dirty="0">
                    <a:solidFill>
                      <a:srgbClr val="FF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某个数据结构需要不断地执行某种操作，那么之后的操作有可能利用之前操作的结果来提高效率</a:t>
                </a:r>
                <a:endPara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为了利用这个性质，算法需要一个数组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来记录之前得到的最小值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这个数组的大小和原数组一样大（其实最后一个位置是空的），并且区间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a,b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之间的最小值放在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B[(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a+b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)/2]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中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存储位置不会重合：区间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a,b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有两个子区间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[a,(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a+b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)/2]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[(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a+b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)/2+1, b]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右边</a:t>
                </a:r>
                <a:r>
                  <a:rPr lang="zh-CN" altLang="en-US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的子区间及其后代区间存放的位置都大于</a:t>
                </a:r>
                <a:r>
                  <a:rPr lang="en-US" altLang="zh-CN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a+b</a:t>
                </a:r>
                <a:r>
                  <a:rPr lang="en-US" altLang="zh-CN" dirty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)/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2;</a:t>
                </a:r>
              </a:p>
              <a:p>
                <a:pPr lvl="2"/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左边的子区间的后代区间不会把值存放到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a+b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)/2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上，因为任意一个区间的存放位置都小于它的右边界！</a:t>
                </a:r>
                <a:endParaRPr lang="en-US" altLang="zh-CN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隶书" panose="02010509060101010101" pitchFamily="49" charset="-122"/>
                    <a:ea typeface="隶书" panose="02010509060101010101" pitchFamily="49" charset="-122"/>
                  </a:rPr>
                  <a:t>收获是：在构造完上面的结构之后，每次选择最小值的时间是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 smtClean="0">
                    <a:latin typeface="隶书" panose="02010509060101010101" pitchFamily="49" charset="-122"/>
                    <a:ea typeface="隶书" panose="02010509060101010101" pitchFamily="49" charset="-122"/>
                  </a:rPr>
                  <a:t>次。</a:t>
                </a:r>
                <a:endParaRPr lang="zh-CN" altLang="en-US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769484"/>
                <a:ext cx="8229600" cy="2827868"/>
              </a:xfrm>
              <a:blipFill>
                <a:blip r:embed="rId2"/>
                <a:stretch>
                  <a:fillRect l="-222" t="-2371" b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426654" y="1369054"/>
            <a:ext cx="3537834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这个方法需要额外的</a:t>
            </a:r>
            <a:r>
              <a:rPr lang="en-US" altLang="zh-CN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个元素位置。</a:t>
            </a:r>
            <a:endParaRPr lang="en-US" altLang="zh-CN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下面介绍不需要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额外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空间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1560" y="1243608"/>
            <a:ext cx="4572000" cy="2473424"/>
            <a:chOff x="1973049" y="1387624"/>
            <a:chExt cx="4572000" cy="2473424"/>
          </a:xfrm>
        </p:grpSpPr>
        <p:sp>
          <p:nvSpPr>
            <p:cNvPr id="39" name="Rectangle 108"/>
            <p:cNvSpPr>
              <a:spLocks noChangeArrowheads="1"/>
            </p:cNvSpPr>
            <p:nvPr/>
          </p:nvSpPr>
          <p:spPr bwMode="auto">
            <a:xfrm>
              <a:off x="1973049" y="1387624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09"/>
            <p:cNvSpPr>
              <a:spLocks noChangeShapeType="1"/>
            </p:cNvSpPr>
            <p:nvPr/>
          </p:nvSpPr>
          <p:spPr bwMode="auto">
            <a:xfrm>
              <a:off x="3801849" y="13876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2" name="Line 110"/>
            <p:cNvSpPr>
              <a:spLocks noChangeShapeType="1"/>
            </p:cNvSpPr>
            <p:nvPr/>
          </p:nvSpPr>
          <p:spPr bwMode="auto">
            <a:xfrm>
              <a:off x="2887449" y="13876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4" name="Line 111"/>
            <p:cNvSpPr>
              <a:spLocks noChangeShapeType="1"/>
            </p:cNvSpPr>
            <p:nvPr/>
          </p:nvSpPr>
          <p:spPr bwMode="auto">
            <a:xfrm>
              <a:off x="2430249" y="13876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5" name="Line 112"/>
            <p:cNvSpPr>
              <a:spLocks noChangeShapeType="1"/>
            </p:cNvSpPr>
            <p:nvPr/>
          </p:nvSpPr>
          <p:spPr bwMode="auto">
            <a:xfrm>
              <a:off x="3344649" y="13876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6" name="Line 113"/>
            <p:cNvSpPr>
              <a:spLocks noChangeShapeType="1"/>
            </p:cNvSpPr>
            <p:nvPr/>
          </p:nvSpPr>
          <p:spPr bwMode="auto">
            <a:xfrm>
              <a:off x="4716249" y="13876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7" name="Line 114"/>
            <p:cNvSpPr>
              <a:spLocks noChangeShapeType="1"/>
            </p:cNvSpPr>
            <p:nvPr/>
          </p:nvSpPr>
          <p:spPr bwMode="auto">
            <a:xfrm>
              <a:off x="4259049" y="13876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8" name="Rectangle 115"/>
            <p:cNvSpPr>
              <a:spLocks noChangeArrowheads="1"/>
            </p:cNvSpPr>
            <p:nvPr/>
          </p:nvSpPr>
          <p:spPr bwMode="auto">
            <a:xfrm>
              <a:off x="2125449" y="146382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49" name="Rectangle 116"/>
            <p:cNvSpPr>
              <a:spLocks noChangeArrowheads="1"/>
            </p:cNvSpPr>
            <p:nvPr/>
          </p:nvSpPr>
          <p:spPr bwMode="auto">
            <a:xfrm>
              <a:off x="2582649" y="146382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50" name="Rectangle 117"/>
            <p:cNvSpPr>
              <a:spLocks noChangeArrowheads="1"/>
            </p:cNvSpPr>
            <p:nvPr/>
          </p:nvSpPr>
          <p:spPr bwMode="auto">
            <a:xfrm>
              <a:off x="3039849" y="146382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51" name="Rectangle 118"/>
            <p:cNvSpPr>
              <a:spLocks noChangeArrowheads="1"/>
            </p:cNvSpPr>
            <p:nvPr/>
          </p:nvSpPr>
          <p:spPr bwMode="auto">
            <a:xfrm>
              <a:off x="3497049" y="146382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</a:rPr>
                <a:t>20</a:t>
              </a:r>
            </a:p>
          </p:txBody>
        </p:sp>
        <p:sp>
          <p:nvSpPr>
            <p:cNvPr id="52" name="Rectangle 119"/>
            <p:cNvSpPr>
              <a:spLocks noChangeArrowheads="1"/>
            </p:cNvSpPr>
            <p:nvPr/>
          </p:nvSpPr>
          <p:spPr bwMode="auto">
            <a:xfrm>
              <a:off x="3954249" y="146382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</a:rPr>
                <a:t>21</a:t>
              </a:r>
            </a:p>
          </p:txBody>
        </p:sp>
        <p:sp>
          <p:nvSpPr>
            <p:cNvPr id="53" name="Rectangle 120"/>
            <p:cNvSpPr>
              <a:spLocks noChangeArrowheads="1"/>
            </p:cNvSpPr>
            <p:nvPr/>
          </p:nvSpPr>
          <p:spPr bwMode="auto">
            <a:xfrm>
              <a:off x="4411449" y="146382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</a:rPr>
                <a:t>18</a:t>
              </a:r>
            </a:p>
          </p:txBody>
        </p:sp>
        <p:sp>
          <p:nvSpPr>
            <p:cNvPr id="54" name="Rectangle 121"/>
            <p:cNvSpPr>
              <a:spLocks noChangeArrowheads="1"/>
            </p:cNvSpPr>
            <p:nvPr/>
          </p:nvSpPr>
          <p:spPr bwMode="auto">
            <a:xfrm>
              <a:off x="4868649" y="146382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55" name="Line 122"/>
            <p:cNvSpPr>
              <a:spLocks noChangeShapeType="1"/>
            </p:cNvSpPr>
            <p:nvPr/>
          </p:nvSpPr>
          <p:spPr bwMode="auto">
            <a:xfrm>
              <a:off x="5173449" y="13876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6" name="Line 123"/>
            <p:cNvSpPr>
              <a:spLocks noChangeShapeType="1"/>
            </p:cNvSpPr>
            <p:nvPr/>
          </p:nvSpPr>
          <p:spPr bwMode="auto">
            <a:xfrm>
              <a:off x="5630649" y="13876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7" name="Line 124"/>
            <p:cNvSpPr>
              <a:spLocks noChangeShapeType="1"/>
            </p:cNvSpPr>
            <p:nvPr/>
          </p:nvSpPr>
          <p:spPr bwMode="auto">
            <a:xfrm>
              <a:off x="6087849" y="13876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8" name="Rectangle 125"/>
            <p:cNvSpPr>
              <a:spLocks noChangeArrowheads="1"/>
            </p:cNvSpPr>
            <p:nvPr/>
          </p:nvSpPr>
          <p:spPr bwMode="auto">
            <a:xfrm>
              <a:off x="6240249" y="146382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59" name="Rectangle 126"/>
            <p:cNvSpPr>
              <a:spLocks noChangeArrowheads="1"/>
            </p:cNvSpPr>
            <p:nvPr/>
          </p:nvSpPr>
          <p:spPr bwMode="auto">
            <a:xfrm>
              <a:off x="5783049" y="146382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0" name="Rectangle 127"/>
            <p:cNvSpPr>
              <a:spLocks noChangeArrowheads="1"/>
            </p:cNvSpPr>
            <p:nvPr/>
          </p:nvSpPr>
          <p:spPr bwMode="auto">
            <a:xfrm>
              <a:off x="5325849" y="146382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auto">
            <a:xfrm>
              <a:off x="1973049" y="1921024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2" name="Line 109"/>
            <p:cNvSpPr>
              <a:spLocks noChangeShapeType="1"/>
            </p:cNvSpPr>
            <p:nvPr/>
          </p:nvSpPr>
          <p:spPr bwMode="auto">
            <a:xfrm>
              <a:off x="3344649" y="19210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7" name="Line 114"/>
            <p:cNvSpPr>
              <a:spLocks noChangeShapeType="1"/>
            </p:cNvSpPr>
            <p:nvPr/>
          </p:nvSpPr>
          <p:spPr bwMode="auto">
            <a:xfrm>
              <a:off x="4259049" y="19210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5" name="Line 122"/>
            <p:cNvSpPr>
              <a:spLocks noChangeShapeType="1"/>
            </p:cNvSpPr>
            <p:nvPr/>
          </p:nvSpPr>
          <p:spPr bwMode="auto">
            <a:xfrm>
              <a:off x="5173449" y="19210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7" name="Line 124"/>
            <p:cNvSpPr>
              <a:spLocks noChangeShapeType="1"/>
            </p:cNvSpPr>
            <p:nvPr/>
          </p:nvSpPr>
          <p:spPr bwMode="auto">
            <a:xfrm>
              <a:off x="5630649" y="19210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1" name="Rectangle 108"/>
            <p:cNvSpPr>
              <a:spLocks noChangeArrowheads="1"/>
            </p:cNvSpPr>
            <p:nvPr/>
          </p:nvSpPr>
          <p:spPr bwMode="auto">
            <a:xfrm>
              <a:off x="1973049" y="2543944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1" name="Rectangle 108"/>
            <p:cNvSpPr>
              <a:spLocks noChangeArrowheads="1"/>
            </p:cNvSpPr>
            <p:nvPr/>
          </p:nvSpPr>
          <p:spPr bwMode="auto">
            <a:xfrm>
              <a:off x="1973049" y="3480048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4" name="Rectangle 108"/>
            <p:cNvSpPr>
              <a:spLocks noChangeArrowheads="1"/>
            </p:cNvSpPr>
            <p:nvPr/>
          </p:nvSpPr>
          <p:spPr bwMode="auto">
            <a:xfrm>
              <a:off x="1973049" y="3034146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6" name="Line 114"/>
            <p:cNvSpPr>
              <a:spLocks noChangeShapeType="1"/>
            </p:cNvSpPr>
            <p:nvPr/>
          </p:nvSpPr>
          <p:spPr bwMode="auto">
            <a:xfrm>
              <a:off x="4283968" y="303414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8" name="Rectangle 121"/>
            <p:cNvSpPr>
              <a:spLocks noChangeArrowheads="1"/>
            </p:cNvSpPr>
            <p:nvPr/>
          </p:nvSpPr>
          <p:spPr bwMode="auto">
            <a:xfrm>
              <a:off x="5384358" y="3138147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51" name="Rectangle 118"/>
            <p:cNvSpPr>
              <a:spLocks noChangeArrowheads="1"/>
            </p:cNvSpPr>
            <p:nvPr/>
          </p:nvSpPr>
          <p:spPr bwMode="auto">
            <a:xfrm>
              <a:off x="3039849" y="3110342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</a:rPr>
                <a:t>20</a:t>
              </a:r>
            </a:p>
          </p:txBody>
        </p:sp>
        <p:sp>
          <p:nvSpPr>
            <p:cNvPr id="152" name="Rectangle 121"/>
            <p:cNvSpPr>
              <a:spLocks noChangeArrowheads="1"/>
            </p:cNvSpPr>
            <p:nvPr/>
          </p:nvSpPr>
          <p:spPr bwMode="auto">
            <a:xfrm>
              <a:off x="4067944" y="357301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54" name="Line 110"/>
            <p:cNvSpPr>
              <a:spLocks noChangeShapeType="1"/>
            </p:cNvSpPr>
            <p:nvPr/>
          </p:nvSpPr>
          <p:spPr bwMode="auto">
            <a:xfrm>
              <a:off x="3344649" y="254394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5" name="Line 114"/>
            <p:cNvSpPr>
              <a:spLocks noChangeShapeType="1"/>
            </p:cNvSpPr>
            <p:nvPr/>
          </p:nvSpPr>
          <p:spPr bwMode="auto">
            <a:xfrm>
              <a:off x="4285571" y="254394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7" name="Rectangle 118"/>
            <p:cNvSpPr>
              <a:spLocks noChangeArrowheads="1"/>
            </p:cNvSpPr>
            <p:nvPr/>
          </p:nvSpPr>
          <p:spPr bwMode="auto">
            <a:xfrm>
              <a:off x="3497049" y="2617585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</a:rPr>
                <a:t>20</a:t>
              </a:r>
            </a:p>
          </p:txBody>
        </p:sp>
        <p:sp>
          <p:nvSpPr>
            <p:cNvPr id="159" name="Rectangle 121"/>
            <p:cNvSpPr>
              <a:spLocks noChangeArrowheads="1"/>
            </p:cNvSpPr>
            <p:nvPr/>
          </p:nvSpPr>
          <p:spPr bwMode="auto">
            <a:xfrm>
              <a:off x="4864273" y="261758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60" name="Line 122"/>
            <p:cNvSpPr>
              <a:spLocks noChangeShapeType="1"/>
            </p:cNvSpPr>
            <p:nvPr/>
          </p:nvSpPr>
          <p:spPr bwMode="auto">
            <a:xfrm>
              <a:off x="5634200" y="254347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3" name="Rectangle 126"/>
            <p:cNvSpPr>
              <a:spLocks noChangeArrowheads="1"/>
            </p:cNvSpPr>
            <p:nvPr/>
          </p:nvSpPr>
          <p:spPr bwMode="auto">
            <a:xfrm>
              <a:off x="5830958" y="259594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71" name="Line 109"/>
            <p:cNvSpPr>
              <a:spLocks noChangeShapeType="1"/>
            </p:cNvSpPr>
            <p:nvPr/>
          </p:nvSpPr>
          <p:spPr bwMode="auto">
            <a:xfrm>
              <a:off x="2887449" y="192102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72" name="Rectangle 115"/>
            <p:cNvSpPr>
              <a:spLocks noChangeArrowheads="1"/>
            </p:cNvSpPr>
            <p:nvPr/>
          </p:nvSpPr>
          <p:spPr bwMode="auto">
            <a:xfrm>
              <a:off x="2082860" y="197302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24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73" name="Rectangle 115"/>
            <p:cNvSpPr>
              <a:spLocks noChangeArrowheads="1"/>
            </p:cNvSpPr>
            <p:nvPr/>
          </p:nvSpPr>
          <p:spPr bwMode="auto">
            <a:xfrm>
              <a:off x="2549076" y="261758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24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4" name="Rectangle 121"/>
          <p:cNvSpPr>
            <a:spLocks noChangeArrowheads="1"/>
          </p:cNvSpPr>
          <p:nvPr/>
        </p:nvSpPr>
        <p:spPr bwMode="auto">
          <a:xfrm>
            <a:off x="3101391" y="184769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603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GetMinElement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的实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现三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堆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思路：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将被处理的元素分成：两个部分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，以及最小的元素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这样最小值就不用在多个位置重复存放了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其中的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也进行了相应的处理，得到了最小值和相应的子结构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在删除最小值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后，因为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保留了相应的结构，我们可以利用这些结构快速重组，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得到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剩余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元素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的最小值和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Part1/Part2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，便于下次选取最小值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上面的方式实际上把元素分成了一个树形结构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最小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元素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作为树的根，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Part2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作为两棵子树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的树结构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放在数组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A[0,end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的元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素被组成一棵树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是整棵树的根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每个结点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的左右两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个子节点是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A[2*i+1]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（如果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2*i+1 &lt; end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A[2*i+2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（如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2*i+2 &lt; end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提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示：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的二进制表示可以看作是从根节点开始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到元素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路径（第一个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bit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总是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）。如：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3+1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的二进制表示为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A[3]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是从根节点出发，连续向左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步到达的结点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的左子树为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A[2-1]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A[2-1]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的左子树为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A[4-1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中的每棵子树，根节点最小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等价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于：每个结点都小于其子节点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8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中的树结构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006" y="5517232"/>
            <a:ext cx="8229600" cy="82495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上图的树中标出了结点的标号（路径）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37494" y="1543049"/>
            <a:ext cx="4572000" cy="3717925"/>
            <a:chOff x="2048856" y="2100262"/>
            <a:chExt cx="4572000" cy="3717925"/>
          </a:xfrm>
        </p:grpSpPr>
        <p:sp>
          <p:nvSpPr>
            <p:cNvPr id="4" name="Oval 49"/>
            <p:cNvSpPr>
              <a:spLocks noChangeArrowheads="1"/>
            </p:cNvSpPr>
            <p:nvPr/>
          </p:nvSpPr>
          <p:spPr bwMode="auto">
            <a:xfrm>
              <a:off x="2506056" y="4713287"/>
              <a:ext cx="265113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50"/>
            <p:cNvSpPr>
              <a:spLocks noChangeArrowheads="1"/>
            </p:cNvSpPr>
            <p:nvPr/>
          </p:nvSpPr>
          <p:spPr bwMode="auto">
            <a:xfrm>
              <a:off x="3180744" y="4713287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1"/>
            <p:cNvSpPr>
              <a:spLocks noChangeArrowheads="1"/>
            </p:cNvSpPr>
            <p:nvPr/>
          </p:nvSpPr>
          <p:spPr bwMode="auto">
            <a:xfrm>
              <a:off x="3857019" y="4713287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2"/>
            <p:cNvSpPr>
              <a:spLocks noChangeShapeType="1"/>
            </p:cNvSpPr>
            <p:nvPr/>
          </p:nvSpPr>
          <p:spPr bwMode="auto">
            <a:xfrm flipH="1">
              <a:off x="2672744" y="4084637"/>
              <a:ext cx="2365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3"/>
            <p:cNvSpPr>
              <a:spLocks noChangeShapeType="1"/>
            </p:cNvSpPr>
            <p:nvPr/>
          </p:nvSpPr>
          <p:spPr bwMode="auto">
            <a:xfrm>
              <a:off x="3063269" y="4071937"/>
              <a:ext cx="225425" cy="655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4"/>
            <p:cNvSpPr>
              <a:spLocks noChangeShapeType="1"/>
            </p:cNvSpPr>
            <p:nvPr/>
          </p:nvSpPr>
          <p:spPr bwMode="auto">
            <a:xfrm flipH="1">
              <a:off x="4015769" y="4084637"/>
              <a:ext cx="2111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55"/>
            <p:cNvSpPr>
              <a:spLocks noChangeArrowheads="1"/>
            </p:cNvSpPr>
            <p:nvPr/>
          </p:nvSpPr>
          <p:spPr bwMode="auto">
            <a:xfrm>
              <a:off x="2379056" y="4630737"/>
              <a:ext cx="5619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56"/>
            <p:cNvSpPr>
              <a:spLocks noChangeArrowheads="1"/>
            </p:cNvSpPr>
            <p:nvPr/>
          </p:nvSpPr>
          <p:spPr bwMode="auto">
            <a:xfrm>
              <a:off x="2512406" y="4718050"/>
              <a:ext cx="228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12</a:t>
              </a:r>
            </a:p>
          </p:txBody>
        </p:sp>
        <p:sp>
          <p:nvSpPr>
            <p:cNvPr id="12" name="Rectangle 57"/>
            <p:cNvSpPr>
              <a:spLocks noChangeArrowheads="1"/>
            </p:cNvSpPr>
            <p:nvPr/>
          </p:nvSpPr>
          <p:spPr bwMode="auto">
            <a:xfrm>
              <a:off x="2736244" y="471805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3136294" y="4643437"/>
              <a:ext cx="422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59"/>
            <p:cNvSpPr>
              <a:spLocks noChangeArrowheads="1"/>
            </p:cNvSpPr>
            <p:nvPr/>
          </p:nvSpPr>
          <p:spPr bwMode="auto">
            <a:xfrm>
              <a:off x="3269644" y="4730750"/>
              <a:ext cx="1143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15" name="Rectangle 60"/>
            <p:cNvSpPr>
              <a:spLocks noChangeArrowheads="1"/>
            </p:cNvSpPr>
            <p:nvPr/>
          </p:nvSpPr>
          <p:spPr bwMode="auto">
            <a:xfrm>
              <a:off x="3382356" y="473075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6" name="Oval 61"/>
            <p:cNvSpPr>
              <a:spLocks noChangeArrowheads="1"/>
            </p:cNvSpPr>
            <p:nvPr/>
          </p:nvSpPr>
          <p:spPr bwMode="auto">
            <a:xfrm>
              <a:off x="3485544" y="3008312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62"/>
            <p:cNvSpPr>
              <a:spLocks noChangeArrowheads="1"/>
            </p:cNvSpPr>
            <p:nvPr/>
          </p:nvSpPr>
          <p:spPr bwMode="auto">
            <a:xfrm>
              <a:off x="2839431" y="3833812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63"/>
            <p:cNvSpPr>
              <a:spLocks noChangeArrowheads="1"/>
            </p:cNvSpPr>
            <p:nvPr/>
          </p:nvSpPr>
          <p:spPr bwMode="auto">
            <a:xfrm>
              <a:off x="4157056" y="3833812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 flipH="1">
              <a:off x="3063269" y="3259137"/>
              <a:ext cx="477837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3709381" y="3232150"/>
              <a:ext cx="503238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66"/>
            <p:cNvSpPr>
              <a:spLocks noChangeArrowheads="1"/>
            </p:cNvSpPr>
            <p:nvPr/>
          </p:nvSpPr>
          <p:spPr bwMode="auto">
            <a:xfrm>
              <a:off x="3372831" y="2924175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3507769" y="30114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24</a:t>
              </a:r>
            </a:p>
          </p:txBody>
        </p:sp>
        <p:sp>
          <p:nvSpPr>
            <p:cNvPr id="23" name="Rectangle 68"/>
            <p:cNvSpPr>
              <a:spLocks noChangeArrowheads="1"/>
            </p:cNvSpPr>
            <p:nvPr/>
          </p:nvSpPr>
          <p:spPr bwMode="auto">
            <a:xfrm>
              <a:off x="3731606" y="3011487"/>
              <a:ext cx="57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2729894" y="3749675"/>
              <a:ext cx="547687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2861656" y="38369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20</a:t>
              </a:r>
            </a:p>
          </p:txBody>
        </p:sp>
        <p:sp>
          <p:nvSpPr>
            <p:cNvPr id="26" name="Rectangle 71"/>
            <p:cNvSpPr>
              <a:spLocks noChangeArrowheads="1"/>
            </p:cNvSpPr>
            <p:nvPr/>
          </p:nvSpPr>
          <p:spPr bwMode="auto">
            <a:xfrm>
              <a:off x="3087081" y="3836987"/>
              <a:ext cx="57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27" name="Rectangle 72"/>
            <p:cNvSpPr>
              <a:spLocks noChangeArrowheads="1"/>
            </p:cNvSpPr>
            <p:nvPr/>
          </p:nvSpPr>
          <p:spPr bwMode="auto">
            <a:xfrm>
              <a:off x="4047519" y="3749675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>
              <a:off x="4182456" y="38369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21</a:t>
              </a:r>
            </a:p>
          </p:txBody>
        </p:sp>
        <p:sp>
          <p:nvSpPr>
            <p:cNvPr id="29" name="Rectangle 74"/>
            <p:cNvSpPr>
              <a:spLocks noChangeArrowheads="1"/>
            </p:cNvSpPr>
            <p:nvPr/>
          </p:nvSpPr>
          <p:spPr bwMode="auto">
            <a:xfrm>
              <a:off x="4406294" y="3836987"/>
              <a:ext cx="57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30" name="Rectangle 75"/>
            <p:cNvSpPr>
              <a:spLocks noChangeArrowheads="1"/>
            </p:cNvSpPr>
            <p:nvPr/>
          </p:nvSpPr>
          <p:spPr bwMode="auto">
            <a:xfrm>
              <a:off x="3807806" y="4616450"/>
              <a:ext cx="423863" cy="49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3942744" y="4703762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6</a:t>
              </a:r>
            </a:p>
          </p:txBody>
        </p: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4053869" y="4703762"/>
              <a:ext cx="57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33" name="Oval 78"/>
            <p:cNvSpPr>
              <a:spLocks noChangeArrowheads="1"/>
            </p:cNvSpPr>
            <p:nvPr/>
          </p:nvSpPr>
          <p:spPr bwMode="auto">
            <a:xfrm>
              <a:off x="5276244" y="2995612"/>
              <a:ext cx="266700" cy="2635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79"/>
            <p:cNvSpPr>
              <a:spLocks noChangeArrowheads="1"/>
            </p:cNvSpPr>
            <p:nvPr/>
          </p:nvSpPr>
          <p:spPr bwMode="auto">
            <a:xfrm>
              <a:off x="4631719" y="3817937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auto">
            <a:xfrm>
              <a:off x="5949344" y="3817937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81"/>
            <p:cNvSpPr>
              <a:spLocks noChangeShapeType="1"/>
            </p:cNvSpPr>
            <p:nvPr/>
          </p:nvSpPr>
          <p:spPr bwMode="auto">
            <a:xfrm flipH="1">
              <a:off x="4855556" y="3246437"/>
              <a:ext cx="477838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82"/>
            <p:cNvSpPr>
              <a:spLocks noChangeShapeType="1"/>
            </p:cNvSpPr>
            <p:nvPr/>
          </p:nvSpPr>
          <p:spPr bwMode="auto">
            <a:xfrm>
              <a:off x="5501669" y="3216275"/>
              <a:ext cx="503237" cy="631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5165119" y="2909887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5300056" y="2997200"/>
              <a:ext cx="228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30</a:t>
              </a:r>
            </a:p>
          </p:txBody>
        </p:sp>
        <p:sp>
          <p:nvSpPr>
            <p:cNvPr id="40" name="Rectangle 85"/>
            <p:cNvSpPr>
              <a:spLocks noChangeArrowheads="1"/>
            </p:cNvSpPr>
            <p:nvPr/>
          </p:nvSpPr>
          <p:spPr bwMode="auto">
            <a:xfrm>
              <a:off x="5523894" y="299720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22181" y="3735387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87"/>
            <p:cNvSpPr>
              <a:spLocks noChangeArrowheads="1"/>
            </p:cNvSpPr>
            <p:nvPr/>
          </p:nvSpPr>
          <p:spPr bwMode="auto">
            <a:xfrm>
              <a:off x="4653944" y="3822700"/>
              <a:ext cx="228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18</a:t>
              </a:r>
            </a:p>
          </p:txBody>
        </p:sp>
        <p:sp>
          <p:nvSpPr>
            <p:cNvPr id="43" name="Rectangle 88"/>
            <p:cNvSpPr>
              <a:spLocks noChangeArrowheads="1"/>
            </p:cNvSpPr>
            <p:nvPr/>
          </p:nvSpPr>
          <p:spPr bwMode="auto">
            <a:xfrm>
              <a:off x="4877781" y="382270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44" name="Rectangle 89"/>
            <p:cNvSpPr>
              <a:spLocks noChangeArrowheads="1"/>
            </p:cNvSpPr>
            <p:nvPr/>
          </p:nvSpPr>
          <p:spPr bwMode="auto">
            <a:xfrm>
              <a:off x="5895369" y="3735387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90"/>
            <p:cNvSpPr>
              <a:spLocks noChangeArrowheads="1"/>
            </p:cNvSpPr>
            <p:nvPr/>
          </p:nvSpPr>
          <p:spPr bwMode="auto">
            <a:xfrm>
              <a:off x="6030306" y="3822700"/>
              <a:ext cx="1143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46" name="Rectangle 91"/>
            <p:cNvSpPr>
              <a:spLocks noChangeArrowheads="1"/>
            </p:cNvSpPr>
            <p:nvPr/>
          </p:nvSpPr>
          <p:spPr bwMode="auto">
            <a:xfrm>
              <a:off x="6141431" y="382270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47" name="Oval 92"/>
            <p:cNvSpPr>
              <a:spLocks noChangeArrowheads="1"/>
            </p:cNvSpPr>
            <p:nvPr/>
          </p:nvSpPr>
          <p:spPr bwMode="auto">
            <a:xfrm>
              <a:off x="4357081" y="2170112"/>
              <a:ext cx="265113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93"/>
            <p:cNvSpPr>
              <a:spLocks noChangeArrowheads="1"/>
            </p:cNvSpPr>
            <p:nvPr/>
          </p:nvSpPr>
          <p:spPr bwMode="auto">
            <a:xfrm>
              <a:off x="4242781" y="2100262"/>
              <a:ext cx="504825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94"/>
            <p:cNvSpPr>
              <a:spLocks noChangeArrowheads="1"/>
            </p:cNvSpPr>
            <p:nvPr/>
          </p:nvSpPr>
          <p:spPr bwMode="auto">
            <a:xfrm>
              <a:off x="4376131" y="2187575"/>
              <a:ext cx="228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50" name="Rectangle 95"/>
            <p:cNvSpPr>
              <a:spLocks noChangeArrowheads="1"/>
            </p:cNvSpPr>
            <p:nvPr/>
          </p:nvSpPr>
          <p:spPr bwMode="auto">
            <a:xfrm>
              <a:off x="4599969" y="2187575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51" name="Line 96"/>
            <p:cNvSpPr>
              <a:spLocks noChangeShapeType="1"/>
            </p:cNvSpPr>
            <p:nvPr/>
          </p:nvSpPr>
          <p:spPr bwMode="auto">
            <a:xfrm flipH="1">
              <a:off x="3736369" y="2406650"/>
              <a:ext cx="658812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97"/>
            <p:cNvSpPr>
              <a:spLocks noChangeShapeType="1"/>
            </p:cNvSpPr>
            <p:nvPr/>
          </p:nvSpPr>
          <p:spPr bwMode="auto">
            <a:xfrm>
              <a:off x="4604731" y="2363787"/>
              <a:ext cx="698500" cy="671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108"/>
            <p:cNvSpPr>
              <a:spLocks noChangeArrowheads="1"/>
            </p:cNvSpPr>
            <p:nvPr/>
          </p:nvSpPr>
          <p:spPr bwMode="auto">
            <a:xfrm>
              <a:off x="2048856" y="5437187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09"/>
            <p:cNvSpPr>
              <a:spLocks noChangeShapeType="1"/>
            </p:cNvSpPr>
            <p:nvPr/>
          </p:nvSpPr>
          <p:spPr bwMode="auto">
            <a:xfrm>
              <a:off x="38776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110"/>
            <p:cNvSpPr>
              <a:spLocks noChangeShapeType="1"/>
            </p:cNvSpPr>
            <p:nvPr/>
          </p:nvSpPr>
          <p:spPr bwMode="auto">
            <a:xfrm>
              <a:off x="29632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111"/>
            <p:cNvSpPr>
              <a:spLocks noChangeShapeType="1"/>
            </p:cNvSpPr>
            <p:nvPr/>
          </p:nvSpPr>
          <p:spPr bwMode="auto">
            <a:xfrm>
              <a:off x="25060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112"/>
            <p:cNvSpPr>
              <a:spLocks noChangeShapeType="1"/>
            </p:cNvSpPr>
            <p:nvPr/>
          </p:nvSpPr>
          <p:spPr bwMode="auto">
            <a:xfrm>
              <a:off x="34204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13"/>
            <p:cNvSpPr>
              <a:spLocks noChangeShapeType="1"/>
            </p:cNvSpPr>
            <p:nvPr/>
          </p:nvSpPr>
          <p:spPr bwMode="auto">
            <a:xfrm>
              <a:off x="47920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14"/>
            <p:cNvSpPr>
              <a:spLocks noChangeShapeType="1"/>
            </p:cNvSpPr>
            <p:nvPr/>
          </p:nvSpPr>
          <p:spPr bwMode="auto">
            <a:xfrm>
              <a:off x="43348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Rectangle 115"/>
            <p:cNvSpPr>
              <a:spLocks noChangeArrowheads="1"/>
            </p:cNvSpPr>
            <p:nvPr/>
          </p:nvSpPr>
          <p:spPr bwMode="auto">
            <a:xfrm>
              <a:off x="22012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61" name="Rectangle 116"/>
            <p:cNvSpPr>
              <a:spLocks noChangeArrowheads="1"/>
            </p:cNvSpPr>
            <p:nvPr/>
          </p:nvSpPr>
          <p:spPr bwMode="auto">
            <a:xfrm>
              <a:off x="26584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24</a:t>
              </a:r>
            </a:p>
          </p:txBody>
        </p:sp>
        <p:sp>
          <p:nvSpPr>
            <p:cNvPr id="62" name="Rectangle 117"/>
            <p:cNvSpPr>
              <a:spLocks noChangeArrowheads="1"/>
            </p:cNvSpPr>
            <p:nvPr/>
          </p:nvSpPr>
          <p:spPr bwMode="auto">
            <a:xfrm>
              <a:off x="31156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30</a:t>
              </a:r>
            </a:p>
          </p:txBody>
        </p:sp>
        <p:sp>
          <p:nvSpPr>
            <p:cNvPr id="63" name="Rectangle 118"/>
            <p:cNvSpPr>
              <a:spLocks noChangeArrowheads="1"/>
            </p:cNvSpPr>
            <p:nvPr/>
          </p:nvSpPr>
          <p:spPr bwMode="auto">
            <a:xfrm>
              <a:off x="35728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20</a:t>
              </a:r>
            </a:p>
          </p:txBody>
        </p:sp>
        <p:sp>
          <p:nvSpPr>
            <p:cNvPr id="64" name="Rectangle 119"/>
            <p:cNvSpPr>
              <a:spLocks noChangeArrowheads="1"/>
            </p:cNvSpPr>
            <p:nvPr/>
          </p:nvSpPr>
          <p:spPr bwMode="auto">
            <a:xfrm>
              <a:off x="40300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21</a:t>
              </a:r>
            </a:p>
          </p:txBody>
        </p:sp>
        <p:sp>
          <p:nvSpPr>
            <p:cNvPr id="65" name="Rectangle 120"/>
            <p:cNvSpPr>
              <a:spLocks noChangeArrowheads="1"/>
            </p:cNvSpPr>
            <p:nvPr/>
          </p:nvSpPr>
          <p:spPr bwMode="auto">
            <a:xfrm>
              <a:off x="44872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18</a:t>
              </a:r>
            </a:p>
          </p:txBody>
        </p:sp>
        <p:sp>
          <p:nvSpPr>
            <p:cNvPr id="66" name="Rectangle 121"/>
            <p:cNvSpPr>
              <a:spLocks noChangeArrowheads="1"/>
            </p:cNvSpPr>
            <p:nvPr/>
          </p:nvSpPr>
          <p:spPr bwMode="auto">
            <a:xfrm>
              <a:off x="4944456" y="5513387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67" name="Line 122"/>
            <p:cNvSpPr>
              <a:spLocks noChangeShapeType="1"/>
            </p:cNvSpPr>
            <p:nvPr/>
          </p:nvSpPr>
          <p:spPr bwMode="auto">
            <a:xfrm>
              <a:off x="52492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123"/>
            <p:cNvSpPr>
              <a:spLocks noChangeShapeType="1"/>
            </p:cNvSpPr>
            <p:nvPr/>
          </p:nvSpPr>
          <p:spPr bwMode="auto">
            <a:xfrm>
              <a:off x="57064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24"/>
            <p:cNvSpPr>
              <a:spLocks noChangeShapeType="1"/>
            </p:cNvSpPr>
            <p:nvPr/>
          </p:nvSpPr>
          <p:spPr bwMode="auto">
            <a:xfrm>
              <a:off x="61636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Rectangle 125"/>
            <p:cNvSpPr>
              <a:spLocks noChangeArrowheads="1"/>
            </p:cNvSpPr>
            <p:nvPr/>
          </p:nvSpPr>
          <p:spPr bwMode="auto">
            <a:xfrm>
              <a:off x="6316056" y="5513387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6</a:t>
              </a:r>
            </a:p>
          </p:txBody>
        </p:sp>
        <p:sp>
          <p:nvSpPr>
            <p:cNvPr id="71" name="Rectangle 126"/>
            <p:cNvSpPr>
              <a:spLocks noChangeArrowheads="1"/>
            </p:cNvSpPr>
            <p:nvPr/>
          </p:nvSpPr>
          <p:spPr bwMode="auto">
            <a:xfrm>
              <a:off x="5858856" y="5513387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72" name="Rectangle 127"/>
            <p:cNvSpPr>
              <a:spLocks noChangeArrowheads="1"/>
            </p:cNvSpPr>
            <p:nvPr/>
          </p:nvSpPr>
          <p:spPr bwMode="auto">
            <a:xfrm>
              <a:off x="54016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12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156882" y="1542403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5076" y="2414070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62538" y="2366962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23569" y="3232427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110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685644" y="3182377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70857" y="3192462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051720" y="3209408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51520" y="4139788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311905" y="4355812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1001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575623" y="4099202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1010</a:t>
            </a:r>
            <a:endParaRPr lang="zh-CN" altLang="en-US" dirty="0"/>
          </a:p>
        </p:txBody>
      </p:sp>
      <p:grpSp>
        <p:nvGrpSpPr>
          <p:cNvPr id="158" name="组合 157"/>
          <p:cNvGrpSpPr/>
          <p:nvPr/>
        </p:nvGrpSpPr>
        <p:grpSpPr>
          <a:xfrm>
            <a:off x="5023866" y="1417638"/>
            <a:ext cx="4084638" cy="3307506"/>
            <a:chOff x="5023866" y="1417638"/>
            <a:chExt cx="4084638" cy="3307506"/>
          </a:xfrm>
        </p:grpSpPr>
        <p:sp>
          <p:nvSpPr>
            <p:cNvPr id="156" name="矩形 155"/>
            <p:cNvSpPr/>
            <p:nvPr/>
          </p:nvSpPr>
          <p:spPr>
            <a:xfrm>
              <a:off x="5023866" y="1417638"/>
              <a:ext cx="3987566" cy="33075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Rectangle 55"/>
            <p:cNvSpPr>
              <a:spLocks noChangeArrowheads="1"/>
            </p:cNvSpPr>
            <p:nvPr/>
          </p:nvSpPr>
          <p:spPr bwMode="auto">
            <a:xfrm>
              <a:off x="5042916" y="4076303"/>
              <a:ext cx="5619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89"/>
            <p:cNvSpPr>
              <a:spLocks noChangeArrowheads="1"/>
            </p:cNvSpPr>
            <p:nvPr/>
          </p:nvSpPr>
          <p:spPr bwMode="auto">
            <a:xfrm>
              <a:off x="8559229" y="3180953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5" name="组合 154"/>
            <p:cNvGrpSpPr/>
            <p:nvPr/>
          </p:nvGrpSpPr>
          <p:grpSpPr>
            <a:xfrm>
              <a:off x="5156107" y="1543049"/>
              <a:ext cx="3758288" cy="3035300"/>
              <a:chOff x="5169916" y="1545828"/>
              <a:chExt cx="3758288" cy="3035300"/>
            </a:xfrm>
          </p:grpSpPr>
          <p:sp>
            <p:nvSpPr>
              <p:cNvPr id="86" name="Oval 49"/>
              <p:cNvSpPr>
                <a:spLocks noChangeArrowheads="1"/>
              </p:cNvSpPr>
              <p:nvPr/>
            </p:nvSpPr>
            <p:spPr bwMode="auto">
              <a:xfrm>
                <a:off x="5169916" y="4158853"/>
                <a:ext cx="265113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Oval 50"/>
              <p:cNvSpPr>
                <a:spLocks noChangeArrowheads="1"/>
              </p:cNvSpPr>
              <p:nvPr/>
            </p:nvSpPr>
            <p:spPr bwMode="auto">
              <a:xfrm>
                <a:off x="5844604" y="4158853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Oval 51"/>
              <p:cNvSpPr>
                <a:spLocks noChangeArrowheads="1"/>
              </p:cNvSpPr>
              <p:nvPr/>
            </p:nvSpPr>
            <p:spPr bwMode="auto">
              <a:xfrm>
                <a:off x="6520879" y="4158853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52"/>
              <p:cNvSpPr>
                <a:spLocks noChangeShapeType="1"/>
              </p:cNvSpPr>
              <p:nvPr/>
            </p:nvSpPr>
            <p:spPr bwMode="auto">
              <a:xfrm flipH="1">
                <a:off x="5336604" y="3530203"/>
                <a:ext cx="236537" cy="6429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53"/>
              <p:cNvSpPr>
                <a:spLocks noChangeShapeType="1"/>
              </p:cNvSpPr>
              <p:nvPr/>
            </p:nvSpPr>
            <p:spPr bwMode="auto">
              <a:xfrm>
                <a:off x="5727129" y="3517503"/>
                <a:ext cx="225425" cy="6556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54"/>
              <p:cNvSpPr>
                <a:spLocks noChangeShapeType="1"/>
              </p:cNvSpPr>
              <p:nvPr/>
            </p:nvSpPr>
            <p:spPr bwMode="auto">
              <a:xfrm flipH="1">
                <a:off x="6679629" y="3530203"/>
                <a:ext cx="211137" cy="6429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Rectangle 56"/>
              <p:cNvSpPr>
                <a:spLocks noChangeArrowheads="1"/>
              </p:cNvSpPr>
              <p:nvPr/>
            </p:nvSpPr>
            <p:spPr bwMode="auto">
              <a:xfrm>
                <a:off x="5176266" y="4163616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990099"/>
                    </a:solidFill>
                  </a:rPr>
                  <a:t>20</a:t>
                </a:r>
                <a:endParaRPr lang="zh-CN" altLang="en-US" b="1" dirty="0">
                  <a:solidFill>
                    <a:srgbClr val="990099"/>
                  </a:solidFill>
                </a:endParaRPr>
              </a:p>
            </p:txBody>
          </p:sp>
          <p:sp>
            <p:nvSpPr>
              <p:cNvPr id="94" name="Rectangle 57"/>
              <p:cNvSpPr>
                <a:spLocks noChangeArrowheads="1"/>
              </p:cNvSpPr>
              <p:nvPr/>
            </p:nvSpPr>
            <p:spPr bwMode="auto">
              <a:xfrm>
                <a:off x="5400104" y="4163616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95" name="Rectangle 58"/>
              <p:cNvSpPr>
                <a:spLocks noChangeArrowheads="1"/>
              </p:cNvSpPr>
              <p:nvPr/>
            </p:nvSpPr>
            <p:spPr bwMode="auto">
              <a:xfrm>
                <a:off x="5800154" y="4089003"/>
                <a:ext cx="422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Rectangle 59"/>
              <p:cNvSpPr>
                <a:spLocks noChangeArrowheads="1"/>
              </p:cNvSpPr>
              <p:nvPr/>
            </p:nvSpPr>
            <p:spPr bwMode="auto">
              <a:xfrm>
                <a:off x="5880890" y="4133254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990099"/>
                    </a:solidFill>
                  </a:rPr>
                  <a:t>24</a:t>
                </a:r>
                <a:endParaRPr lang="zh-CN" altLang="en-US" b="1" dirty="0">
                  <a:solidFill>
                    <a:srgbClr val="990099"/>
                  </a:solidFill>
                </a:endParaRPr>
              </a:p>
            </p:txBody>
          </p:sp>
          <p:sp>
            <p:nvSpPr>
              <p:cNvPr id="97" name="Rectangle 60"/>
              <p:cNvSpPr>
                <a:spLocks noChangeArrowheads="1"/>
              </p:cNvSpPr>
              <p:nvPr/>
            </p:nvSpPr>
            <p:spPr bwMode="auto">
              <a:xfrm>
                <a:off x="6046216" y="4176316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98" name="Oval 61"/>
              <p:cNvSpPr>
                <a:spLocks noChangeArrowheads="1"/>
              </p:cNvSpPr>
              <p:nvPr/>
            </p:nvSpPr>
            <p:spPr bwMode="auto">
              <a:xfrm>
                <a:off x="6149404" y="2453878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Oval 62"/>
              <p:cNvSpPr>
                <a:spLocks noChangeArrowheads="1"/>
              </p:cNvSpPr>
              <p:nvPr/>
            </p:nvSpPr>
            <p:spPr bwMode="auto">
              <a:xfrm>
                <a:off x="5503291" y="3279378"/>
                <a:ext cx="266700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Oval 63"/>
              <p:cNvSpPr>
                <a:spLocks noChangeArrowheads="1"/>
              </p:cNvSpPr>
              <p:nvPr/>
            </p:nvSpPr>
            <p:spPr bwMode="auto">
              <a:xfrm>
                <a:off x="6820916" y="3279378"/>
                <a:ext cx="266700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64"/>
              <p:cNvSpPr>
                <a:spLocks noChangeShapeType="1"/>
              </p:cNvSpPr>
              <p:nvPr/>
            </p:nvSpPr>
            <p:spPr bwMode="auto">
              <a:xfrm flipH="1">
                <a:off x="5727129" y="2704703"/>
                <a:ext cx="477837" cy="6016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65"/>
              <p:cNvSpPr>
                <a:spLocks noChangeShapeType="1"/>
              </p:cNvSpPr>
              <p:nvPr/>
            </p:nvSpPr>
            <p:spPr bwMode="auto">
              <a:xfrm>
                <a:off x="6373241" y="2677716"/>
                <a:ext cx="503238" cy="6286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66"/>
              <p:cNvSpPr>
                <a:spLocks noChangeArrowheads="1"/>
              </p:cNvSpPr>
              <p:nvPr/>
            </p:nvSpPr>
            <p:spPr bwMode="auto">
              <a:xfrm>
                <a:off x="6036691" y="2369741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67"/>
              <p:cNvSpPr>
                <a:spLocks noChangeArrowheads="1"/>
              </p:cNvSpPr>
              <p:nvPr/>
            </p:nvSpPr>
            <p:spPr bwMode="auto">
              <a:xfrm>
                <a:off x="6171629" y="2457053"/>
                <a:ext cx="1170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CC"/>
                    </a:solidFill>
                  </a:rPr>
                  <a:t>5</a:t>
                </a:r>
                <a:endParaRPr lang="zh-CN" alt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05" name="Rectangle 68"/>
              <p:cNvSpPr>
                <a:spLocks noChangeArrowheads="1"/>
              </p:cNvSpPr>
              <p:nvPr/>
            </p:nvSpPr>
            <p:spPr bwMode="auto">
              <a:xfrm>
                <a:off x="6395466" y="2457053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06" name="Rectangle 69"/>
              <p:cNvSpPr>
                <a:spLocks noChangeArrowheads="1"/>
              </p:cNvSpPr>
              <p:nvPr/>
            </p:nvSpPr>
            <p:spPr bwMode="auto">
              <a:xfrm>
                <a:off x="5393754" y="3195241"/>
                <a:ext cx="547687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Rectangle 70"/>
              <p:cNvSpPr>
                <a:spLocks noChangeArrowheads="1"/>
              </p:cNvSpPr>
              <p:nvPr/>
            </p:nvSpPr>
            <p:spPr bwMode="auto">
              <a:xfrm>
                <a:off x="5525516" y="3282553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8000"/>
                    </a:solidFill>
                  </a:rPr>
                  <a:t>12</a:t>
                </a:r>
                <a:endParaRPr lang="zh-CN" alt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08" name="Rectangle 71"/>
              <p:cNvSpPr>
                <a:spLocks noChangeArrowheads="1"/>
              </p:cNvSpPr>
              <p:nvPr/>
            </p:nvSpPr>
            <p:spPr bwMode="auto">
              <a:xfrm>
                <a:off x="5750941" y="3282553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09" name="Rectangle 72"/>
              <p:cNvSpPr>
                <a:spLocks noChangeArrowheads="1"/>
              </p:cNvSpPr>
              <p:nvPr/>
            </p:nvSpPr>
            <p:spPr bwMode="auto">
              <a:xfrm>
                <a:off x="6711379" y="3195241"/>
                <a:ext cx="549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Rectangle 73"/>
              <p:cNvSpPr>
                <a:spLocks noChangeArrowheads="1"/>
              </p:cNvSpPr>
              <p:nvPr/>
            </p:nvSpPr>
            <p:spPr bwMode="auto">
              <a:xfrm>
                <a:off x="6846316" y="3282553"/>
                <a:ext cx="1170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8000"/>
                    </a:solidFill>
                  </a:rPr>
                  <a:t>6</a:t>
                </a:r>
                <a:endParaRPr lang="zh-CN" alt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1" name="Rectangle 74"/>
              <p:cNvSpPr>
                <a:spLocks noChangeArrowheads="1"/>
              </p:cNvSpPr>
              <p:nvPr/>
            </p:nvSpPr>
            <p:spPr bwMode="auto">
              <a:xfrm>
                <a:off x="7070154" y="3282553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12" name="Rectangle 75"/>
              <p:cNvSpPr>
                <a:spLocks noChangeArrowheads="1"/>
              </p:cNvSpPr>
              <p:nvPr/>
            </p:nvSpPr>
            <p:spPr bwMode="auto">
              <a:xfrm>
                <a:off x="6471666" y="4062016"/>
                <a:ext cx="423863" cy="490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Rectangle 76"/>
              <p:cNvSpPr>
                <a:spLocks noChangeArrowheads="1"/>
              </p:cNvSpPr>
              <p:nvPr/>
            </p:nvSpPr>
            <p:spPr bwMode="auto">
              <a:xfrm>
                <a:off x="6606604" y="4149328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990099"/>
                    </a:solidFill>
                  </a:rPr>
                  <a:t>21</a:t>
                </a:r>
                <a:endParaRPr lang="zh-CN" altLang="en-US" b="1" dirty="0">
                  <a:solidFill>
                    <a:srgbClr val="990099"/>
                  </a:solidFill>
                </a:endParaRPr>
              </a:p>
            </p:txBody>
          </p:sp>
          <p:sp>
            <p:nvSpPr>
              <p:cNvPr id="114" name="Rectangle 77"/>
              <p:cNvSpPr>
                <a:spLocks noChangeArrowheads="1"/>
              </p:cNvSpPr>
              <p:nvPr/>
            </p:nvSpPr>
            <p:spPr bwMode="auto">
              <a:xfrm>
                <a:off x="6717729" y="4149328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15" name="Oval 78"/>
              <p:cNvSpPr>
                <a:spLocks noChangeArrowheads="1"/>
              </p:cNvSpPr>
              <p:nvPr/>
            </p:nvSpPr>
            <p:spPr bwMode="auto">
              <a:xfrm>
                <a:off x="7940104" y="2441178"/>
                <a:ext cx="266700" cy="26352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Oval 79"/>
              <p:cNvSpPr>
                <a:spLocks noChangeArrowheads="1"/>
              </p:cNvSpPr>
              <p:nvPr/>
            </p:nvSpPr>
            <p:spPr bwMode="auto">
              <a:xfrm>
                <a:off x="7295579" y="3263503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Oval 80"/>
              <p:cNvSpPr>
                <a:spLocks noChangeArrowheads="1"/>
              </p:cNvSpPr>
              <p:nvPr/>
            </p:nvSpPr>
            <p:spPr bwMode="auto">
              <a:xfrm>
                <a:off x="8613204" y="3263503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 flipH="1">
                <a:off x="7519416" y="2692003"/>
                <a:ext cx="477838" cy="6016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82"/>
              <p:cNvSpPr>
                <a:spLocks noChangeShapeType="1"/>
              </p:cNvSpPr>
              <p:nvPr/>
            </p:nvSpPr>
            <p:spPr bwMode="auto">
              <a:xfrm>
                <a:off x="8165529" y="2661841"/>
                <a:ext cx="503237" cy="6318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83"/>
              <p:cNvSpPr>
                <a:spLocks noChangeArrowheads="1"/>
              </p:cNvSpPr>
              <p:nvPr/>
            </p:nvSpPr>
            <p:spPr bwMode="auto">
              <a:xfrm>
                <a:off x="7828979" y="2355453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Rectangle 84"/>
              <p:cNvSpPr>
                <a:spLocks noChangeArrowheads="1"/>
              </p:cNvSpPr>
              <p:nvPr/>
            </p:nvSpPr>
            <p:spPr bwMode="auto">
              <a:xfrm>
                <a:off x="7963916" y="2442766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CC"/>
                    </a:solidFill>
                  </a:rPr>
                  <a:t>18</a:t>
                </a:r>
                <a:endParaRPr lang="zh-CN" alt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22" name="Rectangle 85"/>
              <p:cNvSpPr>
                <a:spLocks noChangeArrowheads="1"/>
              </p:cNvSpPr>
              <p:nvPr/>
            </p:nvSpPr>
            <p:spPr bwMode="auto">
              <a:xfrm>
                <a:off x="8187754" y="2442766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23" name="Rectangle 86"/>
              <p:cNvSpPr>
                <a:spLocks noChangeArrowheads="1"/>
              </p:cNvSpPr>
              <p:nvPr/>
            </p:nvSpPr>
            <p:spPr bwMode="auto">
              <a:xfrm>
                <a:off x="7186041" y="3180953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Rectangle 87"/>
              <p:cNvSpPr>
                <a:spLocks noChangeArrowheads="1"/>
              </p:cNvSpPr>
              <p:nvPr/>
            </p:nvSpPr>
            <p:spPr bwMode="auto">
              <a:xfrm>
                <a:off x="7317804" y="3268266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8000"/>
                    </a:solidFill>
                  </a:rPr>
                  <a:t>50</a:t>
                </a:r>
                <a:endParaRPr lang="zh-CN" alt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25" name="Rectangle 88"/>
              <p:cNvSpPr>
                <a:spLocks noChangeArrowheads="1"/>
              </p:cNvSpPr>
              <p:nvPr/>
            </p:nvSpPr>
            <p:spPr bwMode="auto">
              <a:xfrm>
                <a:off x="7541641" y="3268266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27" name="Rectangle 90"/>
              <p:cNvSpPr>
                <a:spLocks noChangeArrowheads="1"/>
              </p:cNvSpPr>
              <p:nvPr/>
            </p:nvSpPr>
            <p:spPr bwMode="auto">
              <a:xfrm>
                <a:off x="8694166" y="3268266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8000"/>
                    </a:solidFill>
                  </a:rPr>
                  <a:t>3</a:t>
                </a:r>
                <a:r>
                  <a:rPr lang="en-US" altLang="zh-CN" b="1" dirty="0" smtClean="0">
                    <a:solidFill>
                      <a:srgbClr val="008000"/>
                    </a:solidFill>
                  </a:rPr>
                  <a:t>0</a:t>
                </a:r>
                <a:endParaRPr lang="zh-CN" alt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28" name="Rectangle 91"/>
              <p:cNvSpPr>
                <a:spLocks noChangeArrowheads="1"/>
              </p:cNvSpPr>
              <p:nvPr/>
            </p:nvSpPr>
            <p:spPr bwMode="auto">
              <a:xfrm>
                <a:off x="8805291" y="3268266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29" name="Oval 92"/>
              <p:cNvSpPr>
                <a:spLocks noChangeArrowheads="1"/>
              </p:cNvSpPr>
              <p:nvPr/>
            </p:nvSpPr>
            <p:spPr bwMode="auto">
              <a:xfrm>
                <a:off x="7020941" y="1615678"/>
                <a:ext cx="265113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Rectangle 93"/>
              <p:cNvSpPr>
                <a:spLocks noChangeArrowheads="1"/>
              </p:cNvSpPr>
              <p:nvPr/>
            </p:nvSpPr>
            <p:spPr bwMode="auto">
              <a:xfrm>
                <a:off x="6906641" y="1545828"/>
                <a:ext cx="504825" cy="490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Rectangle 94"/>
              <p:cNvSpPr>
                <a:spLocks noChangeArrowheads="1"/>
              </p:cNvSpPr>
              <p:nvPr/>
            </p:nvSpPr>
            <p:spPr bwMode="auto">
              <a:xfrm>
                <a:off x="7039991" y="1633141"/>
                <a:ext cx="1170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Rectangle 95"/>
              <p:cNvSpPr>
                <a:spLocks noChangeArrowheads="1"/>
              </p:cNvSpPr>
              <p:nvPr/>
            </p:nvSpPr>
            <p:spPr bwMode="auto">
              <a:xfrm>
                <a:off x="7263829" y="1633141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33" name="Line 96"/>
              <p:cNvSpPr>
                <a:spLocks noChangeShapeType="1"/>
              </p:cNvSpPr>
              <p:nvPr/>
            </p:nvSpPr>
            <p:spPr bwMode="auto">
              <a:xfrm flipH="1">
                <a:off x="6400229" y="1852216"/>
                <a:ext cx="658812" cy="6286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97"/>
              <p:cNvSpPr>
                <a:spLocks noChangeShapeType="1"/>
              </p:cNvSpPr>
              <p:nvPr/>
            </p:nvSpPr>
            <p:spPr bwMode="auto">
              <a:xfrm>
                <a:off x="7268591" y="1809353"/>
                <a:ext cx="698500" cy="6715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8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的构造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基本思想：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首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先递归地将两棵子树构造为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然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后通过调整将整棵树变成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构造以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为根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2*i+1 &lt; end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，递归构建以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2*i+1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为根的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2*i+2 &lt; end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，递归构建以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2*i+2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为根的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子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树处理完毕后，比较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三个数：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], A[2*i+1], A[2*i+2]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最小，那么以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为根的子树已经是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A[2*i+1]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最小，可以把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A[2*i+1]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对换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。对换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之后，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存放了整棵树的最小值，但是子树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A[2*i+1]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又需要继续调整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（对换后，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A[2*i+1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的两棵子树都是堆，但是根节点不一定最小）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A[2*i+2]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最小，可以类似处理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348880"/>
            <a:ext cx="6264696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构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造出以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为根的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ConstructHeap_Rec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if(2*i+1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ConstructHeap_Rec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(2*i+1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end);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if(2*i+2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ConstructHeap_Rec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(2*i+2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end);</a:t>
            </a: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两个子树都是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end);		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AdjustHeap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前提：待调整的两棵子树都是堆，但是根节点的值可能大于某个子节点上的值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实例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49"/>
          <p:cNvSpPr>
            <a:spLocks noChangeArrowheads="1"/>
          </p:cNvSpPr>
          <p:nvPr/>
        </p:nvSpPr>
        <p:spPr bwMode="auto">
          <a:xfrm>
            <a:off x="522536" y="5815037"/>
            <a:ext cx="265113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Oval 50"/>
          <p:cNvSpPr>
            <a:spLocks noChangeArrowheads="1"/>
          </p:cNvSpPr>
          <p:nvPr/>
        </p:nvSpPr>
        <p:spPr bwMode="auto">
          <a:xfrm>
            <a:off x="1197224" y="5815037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Oval 51"/>
          <p:cNvSpPr>
            <a:spLocks noChangeArrowheads="1"/>
          </p:cNvSpPr>
          <p:nvPr/>
        </p:nvSpPr>
        <p:spPr bwMode="auto">
          <a:xfrm>
            <a:off x="1873499" y="5815037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Line 52"/>
          <p:cNvSpPr>
            <a:spLocks noChangeShapeType="1"/>
          </p:cNvSpPr>
          <p:nvPr/>
        </p:nvSpPr>
        <p:spPr bwMode="auto">
          <a:xfrm flipH="1">
            <a:off x="689224" y="5186387"/>
            <a:ext cx="236537" cy="642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Line 53"/>
          <p:cNvSpPr>
            <a:spLocks noChangeShapeType="1"/>
          </p:cNvSpPr>
          <p:nvPr/>
        </p:nvSpPr>
        <p:spPr bwMode="auto">
          <a:xfrm>
            <a:off x="1079749" y="5173687"/>
            <a:ext cx="225425" cy="655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" name="Line 54"/>
          <p:cNvSpPr>
            <a:spLocks noChangeShapeType="1"/>
          </p:cNvSpPr>
          <p:nvPr/>
        </p:nvSpPr>
        <p:spPr bwMode="auto">
          <a:xfrm flipH="1">
            <a:off x="2032249" y="5186387"/>
            <a:ext cx="211137" cy="642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" name="Rectangle 55"/>
          <p:cNvSpPr>
            <a:spLocks noChangeArrowheads="1"/>
          </p:cNvSpPr>
          <p:nvPr/>
        </p:nvSpPr>
        <p:spPr bwMode="auto">
          <a:xfrm>
            <a:off x="395536" y="5732487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528886" y="581980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24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Rectangle 57"/>
          <p:cNvSpPr>
            <a:spLocks noChangeArrowheads="1"/>
          </p:cNvSpPr>
          <p:nvPr/>
        </p:nvSpPr>
        <p:spPr bwMode="auto">
          <a:xfrm>
            <a:off x="752724" y="5819800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4" name="Rectangle 58"/>
          <p:cNvSpPr>
            <a:spLocks noChangeArrowheads="1"/>
          </p:cNvSpPr>
          <p:nvPr/>
        </p:nvSpPr>
        <p:spPr bwMode="auto">
          <a:xfrm>
            <a:off x="1152774" y="5745187"/>
            <a:ext cx="422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1286124" y="583250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1398836" y="5832500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7" name="Oval 61"/>
          <p:cNvSpPr>
            <a:spLocks noChangeArrowheads="1"/>
          </p:cNvSpPr>
          <p:nvPr/>
        </p:nvSpPr>
        <p:spPr bwMode="auto">
          <a:xfrm>
            <a:off x="1502024" y="4110062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855911" y="4935562"/>
            <a:ext cx="266700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173536" y="4935562"/>
            <a:ext cx="266700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0" name="Line 64"/>
          <p:cNvSpPr>
            <a:spLocks noChangeShapeType="1"/>
          </p:cNvSpPr>
          <p:nvPr/>
        </p:nvSpPr>
        <p:spPr bwMode="auto">
          <a:xfrm flipH="1">
            <a:off x="1079749" y="4360887"/>
            <a:ext cx="477837" cy="601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>
            <a:off x="1725861" y="4333900"/>
            <a:ext cx="503238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1389311" y="4025925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auto">
          <a:xfrm>
            <a:off x="1524249" y="411323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1748086" y="4113237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746374" y="4851425"/>
            <a:ext cx="547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6" name="Rectangle 70"/>
          <p:cNvSpPr>
            <a:spLocks noChangeArrowheads="1"/>
          </p:cNvSpPr>
          <p:nvPr/>
        </p:nvSpPr>
        <p:spPr bwMode="auto">
          <a:xfrm>
            <a:off x="878136" y="4938737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12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7" name="Rectangle 71"/>
          <p:cNvSpPr>
            <a:spLocks noChangeArrowheads="1"/>
          </p:cNvSpPr>
          <p:nvPr/>
        </p:nvSpPr>
        <p:spPr bwMode="auto">
          <a:xfrm>
            <a:off x="1103561" y="4938737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28" name="Rectangle 72"/>
          <p:cNvSpPr>
            <a:spLocks noChangeArrowheads="1"/>
          </p:cNvSpPr>
          <p:nvPr/>
        </p:nvSpPr>
        <p:spPr bwMode="auto">
          <a:xfrm>
            <a:off x="2063999" y="4851425"/>
            <a:ext cx="549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9" name="Rectangle 73"/>
          <p:cNvSpPr>
            <a:spLocks noChangeArrowheads="1"/>
          </p:cNvSpPr>
          <p:nvPr/>
        </p:nvSpPr>
        <p:spPr bwMode="auto">
          <a:xfrm>
            <a:off x="2198936" y="493873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6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74"/>
          <p:cNvSpPr>
            <a:spLocks noChangeArrowheads="1"/>
          </p:cNvSpPr>
          <p:nvPr/>
        </p:nvSpPr>
        <p:spPr bwMode="auto">
          <a:xfrm>
            <a:off x="2422774" y="4938737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31" name="Rectangle 75"/>
          <p:cNvSpPr>
            <a:spLocks noChangeArrowheads="1"/>
          </p:cNvSpPr>
          <p:nvPr/>
        </p:nvSpPr>
        <p:spPr bwMode="auto">
          <a:xfrm>
            <a:off x="1824286" y="5718200"/>
            <a:ext cx="4238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2" name="Rectangle 76"/>
          <p:cNvSpPr>
            <a:spLocks noChangeArrowheads="1"/>
          </p:cNvSpPr>
          <p:nvPr/>
        </p:nvSpPr>
        <p:spPr bwMode="auto">
          <a:xfrm>
            <a:off x="1903779" y="58055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21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2070349" y="5805512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34" name="Oval 78"/>
          <p:cNvSpPr>
            <a:spLocks noChangeArrowheads="1"/>
          </p:cNvSpPr>
          <p:nvPr/>
        </p:nvSpPr>
        <p:spPr bwMode="auto">
          <a:xfrm>
            <a:off x="3292724" y="4097362"/>
            <a:ext cx="266700" cy="2635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5" name="Oval 79"/>
          <p:cNvSpPr>
            <a:spLocks noChangeArrowheads="1"/>
          </p:cNvSpPr>
          <p:nvPr/>
        </p:nvSpPr>
        <p:spPr bwMode="auto">
          <a:xfrm>
            <a:off x="2648199" y="4919687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6" name="Oval 80"/>
          <p:cNvSpPr>
            <a:spLocks noChangeArrowheads="1"/>
          </p:cNvSpPr>
          <p:nvPr/>
        </p:nvSpPr>
        <p:spPr bwMode="auto">
          <a:xfrm>
            <a:off x="3965824" y="4919687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7" name="Line 81"/>
          <p:cNvSpPr>
            <a:spLocks noChangeShapeType="1"/>
          </p:cNvSpPr>
          <p:nvPr/>
        </p:nvSpPr>
        <p:spPr bwMode="auto">
          <a:xfrm flipH="1">
            <a:off x="2872036" y="4348187"/>
            <a:ext cx="477838" cy="601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8" name="Line 82"/>
          <p:cNvSpPr>
            <a:spLocks noChangeShapeType="1"/>
          </p:cNvSpPr>
          <p:nvPr/>
        </p:nvSpPr>
        <p:spPr bwMode="auto">
          <a:xfrm>
            <a:off x="3518149" y="4318025"/>
            <a:ext cx="503237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9" name="Rectangle 83"/>
          <p:cNvSpPr>
            <a:spLocks noChangeArrowheads="1"/>
          </p:cNvSpPr>
          <p:nvPr/>
        </p:nvSpPr>
        <p:spPr bwMode="auto">
          <a:xfrm>
            <a:off x="3181599" y="4011637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0" name="Rectangle 84"/>
          <p:cNvSpPr>
            <a:spLocks noChangeArrowheads="1"/>
          </p:cNvSpPr>
          <p:nvPr/>
        </p:nvSpPr>
        <p:spPr bwMode="auto">
          <a:xfrm>
            <a:off x="3316536" y="409895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3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Rectangle 85"/>
          <p:cNvSpPr>
            <a:spLocks noChangeArrowheads="1"/>
          </p:cNvSpPr>
          <p:nvPr/>
        </p:nvSpPr>
        <p:spPr bwMode="auto">
          <a:xfrm>
            <a:off x="3540374" y="4098950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42" name="Rectangle 86"/>
          <p:cNvSpPr>
            <a:spLocks noChangeArrowheads="1"/>
          </p:cNvSpPr>
          <p:nvPr/>
        </p:nvSpPr>
        <p:spPr bwMode="auto">
          <a:xfrm>
            <a:off x="2538661" y="4837137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3" name="Rectangle 87"/>
          <p:cNvSpPr>
            <a:spLocks noChangeArrowheads="1"/>
          </p:cNvSpPr>
          <p:nvPr/>
        </p:nvSpPr>
        <p:spPr bwMode="auto">
          <a:xfrm>
            <a:off x="2670424" y="492445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44" name="Rectangle 88"/>
          <p:cNvSpPr>
            <a:spLocks noChangeArrowheads="1"/>
          </p:cNvSpPr>
          <p:nvPr/>
        </p:nvSpPr>
        <p:spPr bwMode="auto">
          <a:xfrm>
            <a:off x="2894261" y="4924450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3911849" y="4837137"/>
            <a:ext cx="549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6" name="Rectangle 90"/>
          <p:cNvSpPr>
            <a:spLocks noChangeArrowheads="1"/>
          </p:cNvSpPr>
          <p:nvPr/>
        </p:nvSpPr>
        <p:spPr bwMode="auto">
          <a:xfrm>
            <a:off x="3995936" y="492445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7" name="Rectangle 91"/>
          <p:cNvSpPr>
            <a:spLocks noChangeArrowheads="1"/>
          </p:cNvSpPr>
          <p:nvPr/>
        </p:nvSpPr>
        <p:spPr bwMode="auto">
          <a:xfrm>
            <a:off x="4157911" y="4924450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48" name="Oval 92"/>
          <p:cNvSpPr>
            <a:spLocks noChangeArrowheads="1"/>
          </p:cNvSpPr>
          <p:nvPr/>
        </p:nvSpPr>
        <p:spPr bwMode="auto">
          <a:xfrm>
            <a:off x="2373561" y="3271862"/>
            <a:ext cx="265113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2259261" y="3202012"/>
            <a:ext cx="5048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94"/>
          <p:cNvSpPr>
            <a:spLocks noChangeArrowheads="1"/>
          </p:cNvSpPr>
          <p:nvPr/>
        </p:nvSpPr>
        <p:spPr bwMode="auto">
          <a:xfrm>
            <a:off x="2392611" y="3289325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51" name="Rectangle 95"/>
          <p:cNvSpPr>
            <a:spLocks noChangeArrowheads="1"/>
          </p:cNvSpPr>
          <p:nvPr/>
        </p:nvSpPr>
        <p:spPr bwMode="auto">
          <a:xfrm>
            <a:off x="2616449" y="3289325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52" name="Line 96"/>
          <p:cNvSpPr>
            <a:spLocks noChangeShapeType="1"/>
          </p:cNvSpPr>
          <p:nvPr/>
        </p:nvSpPr>
        <p:spPr bwMode="auto">
          <a:xfrm flipH="1">
            <a:off x="1752849" y="3508400"/>
            <a:ext cx="658812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97"/>
          <p:cNvSpPr>
            <a:spLocks noChangeShapeType="1"/>
          </p:cNvSpPr>
          <p:nvPr/>
        </p:nvSpPr>
        <p:spPr bwMode="auto">
          <a:xfrm>
            <a:off x="2621211" y="3465537"/>
            <a:ext cx="698500" cy="671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Oval 49"/>
          <p:cNvSpPr>
            <a:spLocks noChangeArrowheads="1"/>
          </p:cNvSpPr>
          <p:nvPr/>
        </p:nvSpPr>
        <p:spPr bwMode="auto">
          <a:xfrm>
            <a:off x="4521844" y="5826001"/>
            <a:ext cx="265113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4394844" y="5743451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3" name="右箭头 122"/>
          <p:cNvSpPr/>
          <p:nvPr/>
        </p:nvSpPr>
        <p:spPr>
          <a:xfrm>
            <a:off x="4015580" y="3978126"/>
            <a:ext cx="1082614" cy="46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/>
          <p:cNvCxnSpPr>
            <a:endCxn id="48" idx="2"/>
          </p:cNvCxnSpPr>
          <p:nvPr/>
        </p:nvCxnSpPr>
        <p:spPr>
          <a:xfrm>
            <a:off x="1463924" y="3404418"/>
            <a:ext cx="90963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23528" y="3300289"/>
            <a:ext cx="140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前结点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28194" y="3202012"/>
            <a:ext cx="4364286" cy="3046264"/>
            <a:chOff x="4528194" y="3202012"/>
            <a:chExt cx="4364286" cy="3046264"/>
          </a:xfrm>
        </p:grpSpPr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4528194" y="583076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24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4688532" y="3202012"/>
              <a:ext cx="4203948" cy="3046264"/>
              <a:chOff x="4688532" y="3202012"/>
              <a:chExt cx="4203948" cy="3046264"/>
            </a:xfrm>
          </p:grpSpPr>
          <p:sp>
            <p:nvSpPr>
              <p:cNvPr id="75" name="Oval 50"/>
              <p:cNvSpPr>
                <a:spLocks noChangeArrowheads="1"/>
              </p:cNvSpPr>
              <p:nvPr/>
            </p:nvSpPr>
            <p:spPr bwMode="auto">
              <a:xfrm>
                <a:off x="5196532" y="5826001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Oval 51"/>
              <p:cNvSpPr>
                <a:spLocks noChangeArrowheads="1"/>
              </p:cNvSpPr>
              <p:nvPr/>
            </p:nvSpPr>
            <p:spPr bwMode="auto">
              <a:xfrm>
                <a:off x="5872807" y="5826001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Line 52"/>
              <p:cNvSpPr>
                <a:spLocks noChangeShapeType="1"/>
              </p:cNvSpPr>
              <p:nvPr/>
            </p:nvSpPr>
            <p:spPr bwMode="auto">
              <a:xfrm flipH="1">
                <a:off x="4688532" y="5197351"/>
                <a:ext cx="236537" cy="6429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Line 53"/>
              <p:cNvSpPr>
                <a:spLocks noChangeShapeType="1"/>
              </p:cNvSpPr>
              <p:nvPr/>
            </p:nvSpPr>
            <p:spPr bwMode="auto">
              <a:xfrm>
                <a:off x="5079057" y="5184651"/>
                <a:ext cx="225425" cy="6556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Line 54"/>
              <p:cNvSpPr>
                <a:spLocks noChangeShapeType="1"/>
              </p:cNvSpPr>
              <p:nvPr/>
            </p:nvSpPr>
            <p:spPr bwMode="auto">
              <a:xfrm flipH="1">
                <a:off x="6031557" y="5197351"/>
                <a:ext cx="211137" cy="6429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Rectangle 57"/>
              <p:cNvSpPr>
                <a:spLocks noChangeArrowheads="1"/>
              </p:cNvSpPr>
              <p:nvPr/>
            </p:nvSpPr>
            <p:spPr bwMode="auto">
              <a:xfrm>
                <a:off x="4752032" y="5830764"/>
                <a:ext cx="529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70C0"/>
                    </a:solidFill>
                  </a:rPr>
                  <a:t> </a:t>
                </a:r>
                <a:endParaRPr lang="zh-CN" alt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83" name="Rectangle 58"/>
              <p:cNvSpPr>
                <a:spLocks noChangeArrowheads="1"/>
              </p:cNvSpPr>
              <p:nvPr/>
            </p:nvSpPr>
            <p:spPr bwMode="auto">
              <a:xfrm>
                <a:off x="5152082" y="5756151"/>
                <a:ext cx="422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84" name="Rectangle 59"/>
              <p:cNvSpPr>
                <a:spLocks noChangeArrowheads="1"/>
              </p:cNvSpPr>
              <p:nvPr/>
            </p:nvSpPr>
            <p:spPr bwMode="auto">
              <a:xfrm>
                <a:off x="5285432" y="5843464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20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5" name="Rectangle 60"/>
              <p:cNvSpPr>
                <a:spLocks noChangeArrowheads="1"/>
              </p:cNvSpPr>
              <p:nvPr/>
            </p:nvSpPr>
            <p:spPr bwMode="auto">
              <a:xfrm>
                <a:off x="5398144" y="5843464"/>
                <a:ext cx="529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70C0"/>
                    </a:solidFill>
                  </a:rPr>
                  <a:t> </a:t>
                </a:r>
                <a:endParaRPr lang="zh-CN" alt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Oval 61"/>
              <p:cNvSpPr>
                <a:spLocks noChangeArrowheads="1"/>
              </p:cNvSpPr>
              <p:nvPr/>
            </p:nvSpPr>
            <p:spPr bwMode="auto">
              <a:xfrm>
                <a:off x="5501332" y="4121026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Oval 62"/>
              <p:cNvSpPr>
                <a:spLocks noChangeArrowheads="1"/>
              </p:cNvSpPr>
              <p:nvPr/>
            </p:nvSpPr>
            <p:spPr bwMode="auto">
              <a:xfrm>
                <a:off x="4855219" y="4946526"/>
                <a:ext cx="266700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Oval 63"/>
              <p:cNvSpPr>
                <a:spLocks noChangeArrowheads="1"/>
              </p:cNvSpPr>
              <p:nvPr/>
            </p:nvSpPr>
            <p:spPr bwMode="auto">
              <a:xfrm>
                <a:off x="6172844" y="4946526"/>
                <a:ext cx="266700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89" name="Line 64"/>
              <p:cNvSpPr>
                <a:spLocks noChangeShapeType="1"/>
              </p:cNvSpPr>
              <p:nvPr/>
            </p:nvSpPr>
            <p:spPr bwMode="auto">
              <a:xfrm flipH="1">
                <a:off x="5079057" y="4371851"/>
                <a:ext cx="477837" cy="6016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0" name="Line 65"/>
              <p:cNvSpPr>
                <a:spLocks noChangeShapeType="1"/>
              </p:cNvSpPr>
              <p:nvPr/>
            </p:nvSpPr>
            <p:spPr bwMode="auto">
              <a:xfrm>
                <a:off x="5725169" y="4344864"/>
                <a:ext cx="503238" cy="6286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1" name="Rectangle 66"/>
              <p:cNvSpPr>
                <a:spLocks noChangeArrowheads="1"/>
              </p:cNvSpPr>
              <p:nvPr/>
            </p:nvSpPr>
            <p:spPr bwMode="auto">
              <a:xfrm>
                <a:off x="5388619" y="4036889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2" name="Rectangle 67"/>
              <p:cNvSpPr>
                <a:spLocks noChangeArrowheads="1"/>
              </p:cNvSpPr>
              <p:nvPr/>
            </p:nvSpPr>
            <p:spPr bwMode="auto">
              <a:xfrm>
                <a:off x="5523557" y="4124201"/>
                <a:ext cx="1170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5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5747394" y="4124201"/>
                <a:ext cx="529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70C0"/>
                    </a:solidFill>
                  </a:rPr>
                  <a:t> </a:t>
                </a:r>
                <a:endParaRPr lang="zh-CN" alt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Rectangle 69"/>
              <p:cNvSpPr>
                <a:spLocks noChangeArrowheads="1"/>
              </p:cNvSpPr>
              <p:nvPr/>
            </p:nvSpPr>
            <p:spPr bwMode="auto">
              <a:xfrm>
                <a:off x="4745682" y="4862389"/>
                <a:ext cx="547687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Rectangle 70"/>
              <p:cNvSpPr>
                <a:spLocks noChangeArrowheads="1"/>
              </p:cNvSpPr>
              <p:nvPr/>
            </p:nvSpPr>
            <p:spPr bwMode="auto">
              <a:xfrm>
                <a:off x="4877444" y="4949701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12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Rectangle 71"/>
              <p:cNvSpPr>
                <a:spLocks noChangeArrowheads="1"/>
              </p:cNvSpPr>
              <p:nvPr/>
            </p:nvSpPr>
            <p:spPr bwMode="auto">
              <a:xfrm>
                <a:off x="5102869" y="4949701"/>
                <a:ext cx="529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70C0"/>
                    </a:solidFill>
                  </a:rPr>
                  <a:t> </a:t>
                </a:r>
                <a:endParaRPr lang="zh-CN" alt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6063307" y="4862389"/>
                <a:ext cx="549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98" name="Rectangle 73"/>
              <p:cNvSpPr>
                <a:spLocks noChangeArrowheads="1"/>
              </p:cNvSpPr>
              <p:nvPr/>
            </p:nvSpPr>
            <p:spPr bwMode="auto">
              <a:xfrm>
                <a:off x="6198244" y="4949701"/>
                <a:ext cx="1170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6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Rectangle 74"/>
              <p:cNvSpPr>
                <a:spLocks noChangeArrowheads="1"/>
              </p:cNvSpPr>
              <p:nvPr/>
            </p:nvSpPr>
            <p:spPr bwMode="auto">
              <a:xfrm>
                <a:off x="6422082" y="4949701"/>
                <a:ext cx="529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70C0"/>
                    </a:solidFill>
                  </a:rPr>
                  <a:t> </a:t>
                </a:r>
                <a:endParaRPr lang="zh-CN" alt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00" name="Rectangle 75"/>
              <p:cNvSpPr>
                <a:spLocks noChangeArrowheads="1"/>
              </p:cNvSpPr>
              <p:nvPr/>
            </p:nvSpPr>
            <p:spPr bwMode="auto">
              <a:xfrm>
                <a:off x="5823594" y="5729164"/>
                <a:ext cx="423863" cy="490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Rectangle 76"/>
              <p:cNvSpPr>
                <a:spLocks noChangeArrowheads="1"/>
              </p:cNvSpPr>
              <p:nvPr/>
            </p:nvSpPr>
            <p:spPr bwMode="auto">
              <a:xfrm>
                <a:off x="5903087" y="5816476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21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Rectangle 77"/>
              <p:cNvSpPr>
                <a:spLocks noChangeArrowheads="1"/>
              </p:cNvSpPr>
              <p:nvPr/>
            </p:nvSpPr>
            <p:spPr bwMode="auto">
              <a:xfrm>
                <a:off x="6069657" y="5816476"/>
                <a:ext cx="529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70C0"/>
                    </a:solidFill>
                  </a:rPr>
                  <a:t> </a:t>
                </a:r>
                <a:endParaRPr lang="zh-CN" alt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03" name="Oval 78"/>
              <p:cNvSpPr>
                <a:spLocks noChangeArrowheads="1"/>
              </p:cNvSpPr>
              <p:nvPr/>
            </p:nvSpPr>
            <p:spPr bwMode="auto">
              <a:xfrm>
                <a:off x="7292032" y="4108326"/>
                <a:ext cx="266700" cy="26352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4" name="Oval 79"/>
              <p:cNvSpPr>
                <a:spLocks noChangeArrowheads="1"/>
              </p:cNvSpPr>
              <p:nvPr/>
            </p:nvSpPr>
            <p:spPr bwMode="auto">
              <a:xfrm>
                <a:off x="6647507" y="4930651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5" name="Oval 80"/>
              <p:cNvSpPr>
                <a:spLocks noChangeArrowheads="1"/>
              </p:cNvSpPr>
              <p:nvPr/>
            </p:nvSpPr>
            <p:spPr bwMode="auto">
              <a:xfrm>
                <a:off x="7965132" y="4930651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6" name="Line 81"/>
              <p:cNvSpPr>
                <a:spLocks noChangeShapeType="1"/>
              </p:cNvSpPr>
              <p:nvPr/>
            </p:nvSpPr>
            <p:spPr bwMode="auto">
              <a:xfrm flipH="1">
                <a:off x="6871344" y="4359151"/>
                <a:ext cx="477838" cy="6016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7" name="Line 82"/>
              <p:cNvSpPr>
                <a:spLocks noChangeShapeType="1"/>
              </p:cNvSpPr>
              <p:nvPr/>
            </p:nvSpPr>
            <p:spPr bwMode="auto">
              <a:xfrm>
                <a:off x="7517457" y="4328989"/>
                <a:ext cx="503237" cy="6318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8" name="Rectangle 83"/>
              <p:cNvSpPr>
                <a:spLocks noChangeArrowheads="1"/>
              </p:cNvSpPr>
              <p:nvPr/>
            </p:nvSpPr>
            <p:spPr bwMode="auto">
              <a:xfrm>
                <a:off x="7180907" y="4022601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09" name="Rectangle 84"/>
              <p:cNvSpPr>
                <a:spLocks noChangeArrowheads="1"/>
              </p:cNvSpPr>
              <p:nvPr/>
            </p:nvSpPr>
            <p:spPr bwMode="auto">
              <a:xfrm>
                <a:off x="7315844" y="4109914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50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Rectangle 85"/>
              <p:cNvSpPr>
                <a:spLocks noChangeArrowheads="1"/>
              </p:cNvSpPr>
              <p:nvPr/>
            </p:nvSpPr>
            <p:spPr bwMode="auto">
              <a:xfrm>
                <a:off x="7539682" y="4109914"/>
                <a:ext cx="529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70C0"/>
                    </a:solidFill>
                  </a:rPr>
                  <a:t> </a:t>
                </a:r>
                <a:endParaRPr lang="zh-CN" alt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Rectangle 86"/>
              <p:cNvSpPr>
                <a:spLocks noChangeArrowheads="1"/>
              </p:cNvSpPr>
              <p:nvPr/>
            </p:nvSpPr>
            <p:spPr bwMode="auto">
              <a:xfrm>
                <a:off x="6537969" y="4848101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12" name="Rectangle 87"/>
              <p:cNvSpPr>
                <a:spLocks noChangeArrowheads="1"/>
              </p:cNvSpPr>
              <p:nvPr/>
            </p:nvSpPr>
            <p:spPr bwMode="auto">
              <a:xfrm>
                <a:off x="6669732" y="4935414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70C0"/>
                    </a:solidFill>
                  </a:rPr>
                  <a:t>18</a:t>
                </a:r>
              </a:p>
            </p:txBody>
          </p:sp>
          <p:sp>
            <p:nvSpPr>
              <p:cNvPr id="113" name="Rectangle 88"/>
              <p:cNvSpPr>
                <a:spLocks noChangeArrowheads="1"/>
              </p:cNvSpPr>
              <p:nvPr/>
            </p:nvSpPr>
            <p:spPr bwMode="auto">
              <a:xfrm>
                <a:off x="6893569" y="4935414"/>
                <a:ext cx="529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70C0"/>
                    </a:solidFill>
                  </a:rPr>
                  <a:t> </a:t>
                </a:r>
                <a:endParaRPr lang="zh-CN" alt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14" name="Rectangle 89"/>
              <p:cNvSpPr>
                <a:spLocks noChangeArrowheads="1"/>
              </p:cNvSpPr>
              <p:nvPr/>
            </p:nvSpPr>
            <p:spPr bwMode="auto">
              <a:xfrm>
                <a:off x="7911157" y="4848101"/>
                <a:ext cx="549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115" name="Rectangle 90"/>
              <p:cNvSpPr>
                <a:spLocks noChangeArrowheads="1"/>
              </p:cNvSpPr>
              <p:nvPr/>
            </p:nvSpPr>
            <p:spPr bwMode="auto">
              <a:xfrm>
                <a:off x="7995244" y="4935414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altLang="zh-CN" b="1" dirty="0" smtClean="0">
                    <a:solidFill>
                      <a:srgbClr val="0070C0"/>
                    </a:solidFill>
                  </a:rPr>
                  <a:t>0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6" name="Rectangle 91"/>
              <p:cNvSpPr>
                <a:spLocks noChangeArrowheads="1"/>
              </p:cNvSpPr>
              <p:nvPr/>
            </p:nvSpPr>
            <p:spPr bwMode="auto">
              <a:xfrm>
                <a:off x="8157219" y="4935414"/>
                <a:ext cx="529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70C0"/>
                    </a:solidFill>
                  </a:rPr>
                  <a:t> </a:t>
                </a:r>
                <a:endParaRPr lang="zh-CN" alt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117" name="Oval 92"/>
              <p:cNvSpPr>
                <a:spLocks noChangeArrowheads="1"/>
              </p:cNvSpPr>
              <p:nvPr/>
            </p:nvSpPr>
            <p:spPr bwMode="auto">
              <a:xfrm>
                <a:off x="6372869" y="3282826"/>
                <a:ext cx="265113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Rectangle 93"/>
              <p:cNvSpPr>
                <a:spLocks noChangeArrowheads="1"/>
              </p:cNvSpPr>
              <p:nvPr/>
            </p:nvSpPr>
            <p:spPr bwMode="auto">
              <a:xfrm>
                <a:off x="6258569" y="3212976"/>
                <a:ext cx="504825" cy="490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Rectangle 94"/>
              <p:cNvSpPr>
                <a:spLocks noChangeArrowheads="1"/>
              </p:cNvSpPr>
              <p:nvPr/>
            </p:nvSpPr>
            <p:spPr bwMode="auto">
              <a:xfrm>
                <a:off x="6391919" y="3300289"/>
                <a:ext cx="1170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0" name="Rectangle 95"/>
              <p:cNvSpPr>
                <a:spLocks noChangeArrowheads="1"/>
              </p:cNvSpPr>
              <p:nvPr/>
            </p:nvSpPr>
            <p:spPr bwMode="auto">
              <a:xfrm>
                <a:off x="6615757" y="3300289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21" name="Line 96"/>
              <p:cNvSpPr>
                <a:spLocks noChangeShapeType="1"/>
              </p:cNvSpPr>
              <p:nvPr/>
            </p:nvSpPr>
            <p:spPr bwMode="auto">
              <a:xfrm flipH="1">
                <a:off x="5752157" y="3519364"/>
                <a:ext cx="658812" cy="6286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97"/>
              <p:cNvSpPr>
                <a:spLocks noChangeShapeType="1"/>
              </p:cNvSpPr>
              <p:nvPr/>
            </p:nvSpPr>
            <p:spPr bwMode="auto">
              <a:xfrm>
                <a:off x="6620519" y="3476501"/>
                <a:ext cx="698500" cy="6715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任意多边形 127"/>
              <p:cNvSpPr/>
              <p:nvPr/>
            </p:nvSpPr>
            <p:spPr>
              <a:xfrm>
                <a:off x="6496216" y="3673503"/>
                <a:ext cx="1852654" cy="1645920"/>
              </a:xfrm>
              <a:custGeom>
                <a:avLst/>
                <a:gdLst>
                  <a:gd name="connsiteX0" fmla="*/ 858741 w 1852654"/>
                  <a:gd name="connsiteY0" fmla="*/ 0 h 1645920"/>
                  <a:gd name="connsiteX1" fmla="*/ 0 w 1852654"/>
                  <a:gd name="connsiteY1" fmla="*/ 1192695 h 1645920"/>
                  <a:gd name="connsiteX2" fmla="*/ 15902 w 1852654"/>
                  <a:gd name="connsiteY2" fmla="*/ 1645920 h 1645920"/>
                  <a:gd name="connsiteX3" fmla="*/ 1852654 w 1852654"/>
                  <a:gd name="connsiteY3" fmla="*/ 1630017 h 1645920"/>
                  <a:gd name="connsiteX4" fmla="*/ 1844702 w 1852654"/>
                  <a:gd name="connsiteY4" fmla="*/ 1216549 h 1645920"/>
                  <a:gd name="connsiteX5" fmla="*/ 858741 w 1852654"/>
                  <a:gd name="connsiteY5" fmla="*/ 0 h 164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2654" h="1645920">
                    <a:moveTo>
                      <a:pt x="858741" y="0"/>
                    </a:moveTo>
                    <a:lnTo>
                      <a:pt x="0" y="1192695"/>
                    </a:lnTo>
                    <a:lnTo>
                      <a:pt x="15902" y="1645920"/>
                    </a:lnTo>
                    <a:lnTo>
                      <a:pt x="1852654" y="1630017"/>
                    </a:lnTo>
                    <a:lnTo>
                      <a:pt x="1844702" y="1216549"/>
                    </a:lnTo>
                    <a:lnTo>
                      <a:pt x="858741" y="0"/>
                    </a:lnTo>
                    <a:close/>
                  </a:path>
                </a:pathLst>
              </a:custGeom>
              <a:noFill/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箭头连接符 129"/>
              <p:cNvCxnSpPr/>
              <p:nvPr/>
            </p:nvCxnSpPr>
            <p:spPr>
              <a:xfrm flipH="1">
                <a:off x="7592582" y="3415382"/>
                <a:ext cx="318575" cy="5962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7911157" y="3202012"/>
                <a:ext cx="981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隶书" panose="02010509060101010101" pitchFamily="49" charset="-122"/>
                    <a:ea typeface="隶书" panose="02010509060101010101" pitchFamily="49" charset="-122"/>
                  </a:rPr>
                  <a:t>待调整的子树</a:t>
                </a:r>
                <a:endParaRPr lang="zh-CN" altLang="en-US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2843462" y="2357232"/>
            <a:ext cx="2434709" cy="1654405"/>
            <a:chOff x="3084761" y="2564904"/>
            <a:chExt cx="2434709" cy="1654405"/>
          </a:xfrm>
        </p:grpSpPr>
        <p:sp>
          <p:nvSpPr>
            <p:cNvPr id="56" name="文本框 55"/>
            <p:cNvSpPr txBox="1"/>
            <p:nvPr/>
          </p:nvSpPr>
          <p:spPr>
            <a:xfrm>
              <a:off x="3084761" y="2564904"/>
              <a:ext cx="2434709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小于兄弟结点的值，且小于它的子树中的结点，</a:t>
              </a:r>
              <a:r>
                <a:rPr lang="zh-CN" altLang="en-US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但是小于</a:t>
              </a:r>
              <a:r>
                <a:rPr lang="zh-CN" altLang="en-US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父节点的</a:t>
              </a:r>
              <a:r>
                <a:rPr lang="zh-CN" altLang="en-US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值</a:t>
              </a:r>
              <a:endPara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>
              <a:endCxn id="39" idx="0"/>
            </p:cNvCxnSpPr>
            <p:nvPr/>
          </p:nvCxnSpPr>
          <p:spPr>
            <a:xfrm>
              <a:off x="3638286" y="3789040"/>
              <a:ext cx="57662" cy="4302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5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AdjustHeap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递归算法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225689"/>
            <a:ext cx="8291264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前置条件：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两棵子树都是堆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后置条件：以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为根的子树形成堆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有左子树且左子树的根比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小；要么无右子树、要么右子树比较大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if(2*i+1&lt;end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&amp;&amp; A[2*i+1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&lt; 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&amp;&amp;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	(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2*i+2 &gt;= end || A[2*i+1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&lt; A[2*i+2]))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 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A[2*i+1]; A[2*i+1]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//2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的两颗子树要么不存在，要么是堆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//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小于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为根的树中的所有子节点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//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因此，只要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调整成堆，那么以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为根的子树也是堆！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(2*i+1, end);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右子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树，且右子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树的根比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，且左子树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比较大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else if(2*i+2 &lt; end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&amp;&amp; A[2*i+2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&lt; 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&amp;&amp; A[2*i+2] &lt; A[2*i+1])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 A[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A[2*i+2]; A[2*i+2] =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(2*i+2, end);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0352" y="2996952"/>
            <a:ext cx="10801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尾递归！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AdjustHeap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的迭代实现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340768"/>
            <a:ext cx="3960439" cy="5293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递归算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法：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AdjustHeap_Rec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if(2*i+1&lt;end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&amp;&amp; A[2*i+1]&lt;A[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&amp;&amp;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  (2*i+2&gt;=end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||A[2*i+1] &lt; A[2*i+2]))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{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 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A[2*i+1]; 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A[2*i+1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(2*i+1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end);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else  if(2*i+2&lt; end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&amp;&amp; A[2*i+2]&lt;A[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&amp;&amp;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   A[2*i+2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&lt; A[2*i+1])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{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 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A[2*i+2]; 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A[2*i+2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(2*i+2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end);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001" y="1335815"/>
            <a:ext cx="4852568" cy="5293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迭代算法：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while(true)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if(2*i+1 &lt; end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&amp;&amp; A[2*i+1]&lt;A[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&amp;&amp;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(2*i+2 &gt;=end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||A[2*i+1] &lt; A[2*i+2]))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{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 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A[2*i+1]; A[2*i+1] = 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2*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+ 1;   //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(2*i+1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end);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}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else  if(2*i+2&lt;end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&amp;&amp; A[2*i+2]&lt;A[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&amp;&amp;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A[2*i+2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&lt; A[2*i+1])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{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 A[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A[2*i+2]; A[2*i+2] = 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tmp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2*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+ 2;    //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(2*i+2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end);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else beak;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}</a:t>
            </a:r>
            <a:endParaRPr lang="en-US" altLang="zh-CN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5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解决问题的思路（分而治之）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个元素分成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任选其中一个（插入排序，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 Sort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择最小的那个（选择排序，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个数分成基本相等的两个部分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接分成基本相等的两个部分（归并排序，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照某个数进行分划：小于这个数的为一部分，大于这个数的为另外一部分（快速排序，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迭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代的思路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从原始输入序列出发，不断重新排列，使之有序化（冒泡排序，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Bubble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AdjustHeap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的效率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在调整堆的时候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最坏情况需要从根节点一直到达子节点。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每下降一层，需要做几次比较和一次对换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对于有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个结点的堆，树的高度是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lgn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的效率是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lgn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的。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ConstructHeap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的迭代实现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429000"/>
            <a:ext cx="8229600" cy="29131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对于以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为根的树，先构造它的子树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2*i+2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的堆，再做调整，使得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成为堆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ConstructHeap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的递归计算过程的主要操作就是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ConstructHeap_Rec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(0,end)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运算过程中，当所有大于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的参数都构造成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之后就可以调用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i,end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因此我们可以令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end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出发逆向进行调整，迭代地完成堆的构造。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1181651"/>
            <a:ext cx="6048672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ConstructHeap_Rec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if(2*i+1 &lt;= end)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ConstructHeap_Rec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(2*i+1, end);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if(2*i+2 &lt;= end)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ConstructHeap_Rec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(2*i+2, end);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AdjustHeap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end);		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896" y="4775874"/>
            <a:ext cx="525658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将从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end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（含）的元素构造成为一个最小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ConstructHeap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for(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end;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&gt;=0;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--)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i,end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ConstructHeap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的效率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1600200"/>
            <a:ext cx="4176464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主要是比较和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交换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所需要的时间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7,8,9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置不需要调整；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3,4,5,6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位置最多需要调整一次（其实对于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位置，多估算了一次）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1,2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位置最多调整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位最多调整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设元素的个数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大于等于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，小于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k+1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，那么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&gt;= 2</a:t>
            </a:r>
            <a:r>
              <a:rPr lang="en-US" altLang="zh-CN" baseline="30000" dirty="0"/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时，不需要比较和交换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&gt;=2</a:t>
            </a:r>
            <a:r>
              <a:rPr lang="en-US" altLang="zh-CN" baseline="30000" dirty="0" smtClean="0"/>
              <a:t>k-1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&lt;2</a:t>
            </a:r>
            <a:r>
              <a:rPr lang="en-US" altLang="zh-CN" baseline="30000" dirty="0" smtClean="0"/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时，最多需要比较和交换一次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0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时，最多需要比较和交换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总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计大约是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1442" y="1417638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1245685" y="2193488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3678530" y="2124062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6" name="文本框 125"/>
          <p:cNvSpPr txBox="1"/>
          <p:nvPr/>
        </p:nvSpPr>
        <p:spPr>
          <a:xfrm>
            <a:off x="608267" y="3063977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1897354" y="3080923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3062047" y="3055467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431113" y="3134898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2293491" y="4029075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1475656" y="3995772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203744" y="4022521"/>
            <a:ext cx="3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grpSp>
        <p:nvGrpSpPr>
          <p:cNvPr id="133" name="组合 132"/>
          <p:cNvGrpSpPr/>
          <p:nvPr/>
        </p:nvGrpSpPr>
        <p:grpSpPr>
          <a:xfrm>
            <a:off x="107504" y="1543049"/>
            <a:ext cx="4572000" cy="3717925"/>
            <a:chOff x="2048856" y="2100262"/>
            <a:chExt cx="4572000" cy="3717925"/>
          </a:xfrm>
        </p:grpSpPr>
        <p:sp>
          <p:nvSpPr>
            <p:cNvPr id="134" name="Oval 49"/>
            <p:cNvSpPr>
              <a:spLocks noChangeArrowheads="1"/>
            </p:cNvSpPr>
            <p:nvPr/>
          </p:nvSpPr>
          <p:spPr bwMode="auto">
            <a:xfrm>
              <a:off x="2506056" y="4713287"/>
              <a:ext cx="265113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Oval 50"/>
            <p:cNvSpPr>
              <a:spLocks noChangeArrowheads="1"/>
            </p:cNvSpPr>
            <p:nvPr/>
          </p:nvSpPr>
          <p:spPr bwMode="auto">
            <a:xfrm>
              <a:off x="3180744" y="4713287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Oval 51"/>
            <p:cNvSpPr>
              <a:spLocks noChangeArrowheads="1"/>
            </p:cNvSpPr>
            <p:nvPr/>
          </p:nvSpPr>
          <p:spPr bwMode="auto">
            <a:xfrm>
              <a:off x="3857019" y="4713287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2"/>
            <p:cNvSpPr>
              <a:spLocks noChangeShapeType="1"/>
            </p:cNvSpPr>
            <p:nvPr/>
          </p:nvSpPr>
          <p:spPr bwMode="auto">
            <a:xfrm flipH="1">
              <a:off x="2672744" y="4084637"/>
              <a:ext cx="2365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3"/>
            <p:cNvSpPr>
              <a:spLocks noChangeShapeType="1"/>
            </p:cNvSpPr>
            <p:nvPr/>
          </p:nvSpPr>
          <p:spPr bwMode="auto">
            <a:xfrm>
              <a:off x="3063269" y="4071937"/>
              <a:ext cx="225425" cy="655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54"/>
            <p:cNvSpPr>
              <a:spLocks noChangeShapeType="1"/>
            </p:cNvSpPr>
            <p:nvPr/>
          </p:nvSpPr>
          <p:spPr bwMode="auto">
            <a:xfrm flipH="1">
              <a:off x="4015769" y="4084637"/>
              <a:ext cx="2111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55"/>
            <p:cNvSpPr>
              <a:spLocks noChangeArrowheads="1"/>
            </p:cNvSpPr>
            <p:nvPr/>
          </p:nvSpPr>
          <p:spPr bwMode="auto">
            <a:xfrm>
              <a:off x="2379056" y="4630737"/>
              <a:ext cx="5619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Rectangle 56"/>
            <p:cNvSpPr>
              <a:spLocks noChangeArrowheads="1"/>
            </p:cNvSpPr>
            <p:nvPr/>
          </p:nvSpPr>
          <p:spPr bwMode="auto">
            <a:xfrm>
              <a:off x="2512406" y="4718050"/>
              <a:ext cx="228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12</a:t>
              </a:r>
            </a:p>
          </p:txBody>
        </p:sp>
        <p:sp>
          <p:nvSpPr>
            <p:cNvPr id="142" name="Rectangle 57"/>
            <p:cNvSpPr>
              <a:spLocks noChangeArrowheads="1"/>
            </p:cNvSpPr>
            <p:nvPr/>
          </p:nvSpPr>
          <p:spPr bwMode="auto">
            <a:xfrm>
              <a:off x="2736244" y="471805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43" name="Rectangle 58"/>
            <p:cNvSpPr>
              <a:spLocks noChangeArrowheads="1"/>
            </p:cNvSpPr>
            <p:nvPr/>
          </p:nvSpPr>
          <p:spPr bwMode="auto">
            <a:xfrm>
              <a:off x="3136294" y="4643437"/>
              <a:ext cx="422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Rectangle 59"/>
            <p:cNvSpPr>
              <a:spLocks noChangeArrowheads="1"/>
            </p:cNvSpPr>
            <p:nvPr/>
          </p:nvSpPr>
          <p:spPr bwMode="auto">
            <a:xfrm>
              <a:off x="3269644" y="4730750"/>
              <a:ext cx="1143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165" name="Rectangle 60"/>
            <p:cNvSpPr>
              <a:spLocks noChangeArrowheads="1"/>
            </p:cNvSpPr>
            <p:nvPr/>
          </p:nvSpPr>
          <p:spPr bwMode="auto">
            <a:xfrm>
              <a:off x="3382356" y="473075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66" name="Oval 61"/>
            <p:cNvSpPr>
              <a:spLocks noChangeArrowheads="1"/>
            </p:cNvSpPr>
            <p:nvPr/>
          </p:nvSpPr>
          <p:spPr bwMode="auto">
            <a:xfrm>
              <a:off x="3485544" y="3008312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Oval 62"/>
            <p:cNvSpPr>
              <a:spLocks noChangeArrowheads="1"/>
            </p:cNvSpPr>
            <p:nvPr/>
          </p:nvSpPr>
          <p:spPr bwMode="auto">
            <a:xfrm>
              <a:off x="2839431" y="3833812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Oval 63"/>
            <p:cNvSpPr>
              <a:spLocks noChangeArrowheads="1"/>
            </p:cNvSpPr>
            <p:nvPr/>
          </p:nvSpPr>
          <p:spPr bwMode="auto">
            <a:xfrm>
              <a:off x="4157056" y="3833812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64"/>
            <p:cNvSpPr>
              <a:spLocks noChangeShapeType="1"/>
            </p:cNvSpPr>
            <p:nvPr/>
          </p:nvSpPr>
          <p:spPr bwMode="auto">
            <a:xfrm flipH="1">
              <a:off x="3063269" y="3259137"/>
              <a:ext cx="477837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5"/>
            <p:cNvSpPr>
              <a:spLocks noChangeShapeType="1"/>
            </p:cNvSpPr>
            <p:nvPr/>
          </p:nvSpPr>
          <p:spPr bwMode="auto">
            <a:xfrm>
              <a:off x="3709381" y="3232150"/>
              <a:ext cx="503238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Rectangle 66"/>
            <p:cNvSpPr>
              <a:spLocks noChangeArrowheads="1"/>
            </p:cNvSpPr>
            <p:nvPr/>
          </p:nvSpPr>
          <p:spPr bwMode="auto">
            <a:xfrm>
              <a:off x="3372831" y="2924175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67"/>
            <p:cNvSpPr>
              <a:spLocks noChangeArrowheads="1"/>
            </p:cNvSpPr>
            <p:nvPr/>
          </p:nvSpPr>
          <p:spPr bwMode="auto">
            <a:xfrm>
              <a:off x="3507769" y="30114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24</a:t>
              </a:r>
            </a:p>
          </p:txBody>
        </p:sp>
        <p:sp>
          <p:nvSpPr>
            <p:cNvPr id="173" name="Rectangle 68"/>
            <p:cNvSpPr>
              <a:spLocks noChangeArrowheads="1"/>
            </p:cNvSpPr>
            <p:nvPr/>
          </p:nvSpPr>
          <p:spPr bwMode="auto">
            <a:xfrm>
              <a:off x="3731606" y="3011487"/>
              <a:ext cx="57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74" name="Rectangle 69"/>
            <p:cNvSpPr>
              <a:spLocks noChangeArrowheads="1"/>
            </p:cNvSpPr>
            <p:nvPr/>
          </p:nvSpPr>
          <p:spPr bwMode="auto">
            <a:xfrm>
              <a:off x="2729894" y="3749675"/>
              <a:ext cx="547687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Rectangle 70"/>
            <p:cNvSpPr>
              <a:spLocks noChangeArrowheads="1"/>
            </p:cNvSpPr>
            <p:nvPr/>
          </p:nvSpPr>
          <p:spPr bwMode="auto">
            <a:xfrm>
              <a:off x="2861656" y="38369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20</a:t>
              </a:r>
            </a:p>
          </p:txBody>
        </p:sp>
        <p:sp>
          <p:nvSpPr>
            <p:cNvPr id="176" name="Rectangle 71"/>
            <p:cNvSpPr>
              <a:spLocks noChangeArrowheads="1"/>
            </p:cNvSpPr>
            <p:nvPr/>
          </p:nvSpPr>
          <p:spPr bwMode="auto">
            <a:xfrm>
              <a:off x="3087081" y="3836987"/>
              <a:ext cx="57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77" name="Rectangle 72"/>
            <p:cNvSpPr>
              <a:spLocks noChangeArrowheads="1"/>
            </p:cNvSpPr>
            <p:nvPr/>
          </p:nvSpPr>
          <p:spPr bwMode="auto">
            <a:xfrm>
              <a:off x="4047519" y="3749675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Rectangle 73"/>
            <p:cNvSpPr>
              <a:spLocks noChangeArrowheads="1"/>
            </p:cNvSpPr>
            <p:nvPr/>
          </p:nvSpPr>
          <p:spPr bwMode="auto">
            <a:xfrm>
              <a:off x="4182456" y="38369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21</a:t>
              </a:r>
            </a:p>
          </p:txBody>
        </p:sp>
        <p:sp>
          <p:nvSpPr>
            <p:cNvPr id="179" name="Rectangle 74"/>
            <p:cNvSpPr>
              <a:spLocks noChangeArrowheads="1"/>
            </p:cNvSpPr>
            <p:nvPr/>
          </p:nvSpPr>
          <p:spPr bwMode="auto">
            <a:xfrm>
              <a:off x="4406294" y="3836987"/>
              <a:ext cx="57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80" name="Rectangle 75"/>
            <p:cNvSpPr>
              <a:spLocks noChangeArrowheads="1"/>
            </p:cNvSpPr>
            <p:nvPr/>
          </p:nvSpPr>
          <p:spPr bwMode="auto">
            <a:xfrm>
              <a:off x="3807806" y="4616450"/>
              <a:ext cx="423863" cy="49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76"/>
            <p:cNvSpPr>
              <a:spLocks noChangeArrowheads="1"/>
            </p:cNvSpPr>
            <p:nvPr/>
          </p:nvSpPr>
          <p:spPr bwMode="auto">
            <a:xfrm>
              <a:off x="3942744" y="4703762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6</a:t>
              </a:r>
            </a:p>
          </p:txBody>
        </p:sp>
        <p:sp>
          <p:nvSpPr>
            <p:cNvPr id="182" name="Rectangle 77"/>
            <p:cNvSpPr>
              <a:spLocks noChangeArrowheads="1"/>
            </p:cNvSpPr>
            <p:nvPr/>
          </p:nvSpPr>
          <p:spPr bwMode="auto">
            <a:xfrm>
              <a:off x="4053869" y="4703762"/>
              <a:ext cx="57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83" name="Oval 78"/>
            <p:cNvSpPr>
              <a:spLocks noChangeArrowheads="1"/>
            </p:cNvSpPr>
            <p:nvPr/>
          </p:nvSpPr>
          <p:spPr bwMode="auto">
            <a:xfrm>
              <a:off x="5276244" y="2995612"/>
              <a:ext cx="266700" cy="2635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Oval 79"/>
            <p:cNvSpPr>
              <a:spLocks noChangeArrowheads="1"/>
            </p:cNvSpPr>
            <p:nvPr/>
          </p:nvSpPr>
          <p:spPr bwMode="auto">
            <a:xfrm>
              <a:off x="4631719" y="3817937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Oval 80"/>
            <p:cNvSpPr>
              <a:spLocks noChangeArrowheads="1"/>
            </p:cNvSpPr>
            <p:nvPr/>
          </p:nvSpPr>
          <p:spPr bwMode="auto">
            <a:xfrm>
              <a:off x="5949344" y="3817937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81"/>
            <p:cNvSpPr>
              <a:spLocks noChangeShapeType="1"/>
            </p:cNvSpPr>
            <p:nvPr/>
          </p:nvSpPr>
          <p:spPr bwMode="auto">
            <a:xfrm flipH="1">
              <a:off x="4855556" y="3246437"/>
              <a:ext cx="477838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82"/>
            <p:cNvSpPr>
              <a:spLocks noChangeShapeType="1"/>
            </p:cNvSpPr>
            <p:nvPr/>
          </p:nvSpPr>
          <p:spPr bwMode="auto">
            <a:xfrm>
              <a:off x="5501669" y="3216275"/>
              <a:ext cx="503237" cy="631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Rectangle 83"/>
            <p:cNvSpPr>
              <a:spLocks noChangeArrowheads="1"/>
            </p:cNvSpPr>
            <p:nvPr/>
          </p:nvSpPr>
          <p:spPr bwMode="auto">
            <a:xfrm>
              <a:off x="5165119" y="2909887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Rectangle 84"/>
            <p:cNvSpPr>
              <a:spLocks noChangeArrowheads="1"/>
            </p:cNvSpPr>
            <p:nvPr/>
          </p:nvSpPr>
          <p:spPr bwMode="auto">
            <a:xfrm>
              <a:off x="5300056" y="2997200"/>
              <a:ext cx="228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30</a:t>
              </a:r>
            </a:p>
          </p:txBody>
        </p:sp>
        <p:sp>
          <p:nvSpPr>
            <p:cNvPr id="190" name="Rectangle 85"/>
            <p:cNvSpPr>
              <a:spLocks noChangeArrowheads="1"/>
            </p:cNvSpPr>
            <p:nvPr/>
          </p:nvSpPr>
          <p:spPr bwMode="auto">
            <a:xfrm>
              <a:off x="5523894" y="299720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91" name="Rectangle 86"/>
            <p:cNvSpPr>
              <a:spLocks noChangeArrowheads="1"/>
            </p:cNvSpPr>
            <p:nvPr/>
          </p:nvSpPr>
          <p:spPr bwMode="auto">
            <a:xfrm>
              <a:off x="4522181" y="3735387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Rectangle 87"/>
            <p:cNvSpPr>
              <a:spLocks noChangeArrowheads="1"/>
            </p:cNvSpPr>
            <p:nvPr/>
          </p:nvSpPr>
          <p:spPr bwMode="auto">
            <a:xfrm>
              <a:off x="4653944" y="3822700"/>
              <a:ext cx="228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18</a:t>
              </a:r>
            </a:p>
          </p:txBody>
        </p:sp>
        <p:sp>
          <p:nvSpPr>
            <p:cNvPr id="193" name="Rectangle 88"/>
            <p:cNvSpPr>
              <a:spLocks noChangeArrowheads="1"/>
            </p:cNvSpPr>
            <p:nvPr/>
          </p:nvSpPr>
          <p:spPr bwMode="auto">
            <a:xfrm>
              <a:off x="4877781" y="382270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94" name="Rectangle 89"/>
            <p:cNvSpPr>
              <a:spLocks noChangeArrowheads="1"/>
            </p:cNvSpPr>
            <p:nvPr/>
          </p:nvSpPr>
          <p:spPr bwMode="auto">
            <a:xfrm>
              <a:off x="5895369" y="3735387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90"/>
            <p:cNvSpPr>
              <a:spLocks noChangeArrowheads="1"/>
            </p:cNvSpPr>
            <p:nvPr/>
          </p:nvSpPr>
          <p:spPr bwMode="auto">
            <a:xfrm>
              <a:off x="6030306" y="3822700"/>
              <a:ext cx="1143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196" name="Rectangle 91"/>
            <p:cNvSpPr>
              <a:spLocks noChangeArrowheads="1"/>
            </p:cNvSpPr>
            <p:nvPr/>
          </p:nvSpPr>
          <p:spPr bwMode="auto">
            <a:xfrm>
              <a:off x="6141431" y="3822700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97" name="Oval 92"/>
            <p:cNvSpPr>
              <a:spLocks noChangeArrowheads="1"/>
            </p:cNvSpPr>
            <p:nvPr/>
          </p:nvSpPr>
          <p:spPr bwMode="auto">
            <a:xfrm>
              <a:off x="4357081" y="2170112"/>
              <a:ext cx="265113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93"/>
            <p:cNvSpPr>
              <a:spLocks noChangeArrowheads="1"/>
            </p:cNvSpPr>
            <p:nvPr/>
          </p:nvSpPr>
          <p:spPr bwMode="auto">
            <a:xfrm>
              <a:off x="4242781" y="2100262"/>
              <a:ext cx="504825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Rectangle 94"/>
            <p:cNvSpPr>
              <a:spLocks noChangeArrowheads="1"/>
            </p:cNvSpPr>
            <p:nvPr/>
          </p:nvSpPr>
          <p:spPr bwMode="auto">
            <a:xfrm>
              <a:off x="4376131" y="2187575"/>
              <a:ext cx="228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200" name="Rectangle 95"/>
            <p:cNvSpPr>
              <a:spLocks noChangeArrowheads="1"/>
            </p:cNvSpPr>
            <p:nvPr/>
          </p:nvSpPr>
          <p:spPr bwMode="auto">
            <a:xfrm>
              <a:off x="4599969" y="2187575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201" name="Line 96"/>
            <p:cNvSpPr>
              <a:spLocks noChangeShapeType="1"/>
            </p:cNvSpPr>
            <p:nvPr/>
          </p:nvSpPr>
          <p:spPr bwMode="auto">
            <a:xfrm flipH="1">
              <a:off x="3736369" y="2406650"/>
              <a:ext cx="658812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97"/>
            <p:cNvSpPr>
              <a:spLocks noChangeShapeType="1"/>
            </p:cNvSpPr>
            <p:nvPr/>
          </p:nvSpPr>
          <p:spPr bwMode="auto">
            <a:xfrm>
              <a:off x="4604731" y="2363787"/>
              <a:ext cx="698500" cy="671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Rectangle 108"/>
            <p:cNvSpPr>
              <a:spLocks noChangeArrowheads="1"/>
            </p:cNvSpPr>
            <p:nvPr/>
          </p:nvSpPr>
          <p:spPr bwMode="auto">
            <a:xfrm>
              <a:off x="2048856" y="5437187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109"/>
            <p:cNvSpPr>
              <a:spLocks noChangeShapeType="1"/>
            </p:cNvSpPr>
            <p:nvPr/>
          </p:nvSpPr>
          <p:spPr bwMode="auto">
            <a:xfrm>
              <a:off x="38776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" name="Line 110"/>
            <p:cNvSpPr>
              <a:spLocks noChangeShapeType="1"/>
            </p:cNvSpPr>
            <p:nvPr/>
          </p:nvSpPr>
          <p:spPr bwMode="auto">
            <a:xfrm>
              <a:off x="29632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" name="Line 111"/>
            <p:cNvSpPr>
              <a:spLocks noChangeShapeType="1"/>
            </p:cNvSpPr>
            <p:nvPr/>
          </p:nvSpPr>
          <p:spPr bwMode="auto">
            <a:xfrm>
              <a:off x="25060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" name="Line 112"/>
            <p:cNvSpPr>
              <a:spLocks noChangeShapeType="1"/>
            </p:cNvSpPr>
            <p:nvPr/>
          </p:nvSpPr>
          <p:spPr bwMode="auto">
            <a:xfrm>
              <a:off x="34204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" name="Line 113"/>
            <p:cNvSpPr>
              <a:spLocks noChangeShapeType="1"/>
            </p:cNvSpPr>
            <p:nvPr/>
          </p:nvSpPr>
          <p:spPr bwMode="auto">
            <a:xfrm>
              <a:off x="47920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" name="Line 114"/>
            <p:cNvSpPr>
              <a:spLocks noChangeShapeType="1"/>
            </p:cNvSpPr>
            <p:nvPr/>
          </p:nvSpPr>
          <p:spPr bwMode="auto">
            <a:xfrm>
              <a:off x="43348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" name="Rectangle 115"/>
            <p:cNvSpPr>
              <a:spLocks noChangeArrowheads="1"/>
            </p:cNvSpPr>
            <p:nvPr/>
          </p:nvSpPr>
          <p:spPr bwMode="auto">
            <a:xfrm>
              <a:off x="22012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211" name="Rectangle 116"/>
            <p:cNvSpPr>
              <a:spLocks noChangeArrowheads="1"/>
            </p:cNvSpPr>
            <p:nvPr/>
          </p:nvSpPr>
          <p:spPr bwMode="auto">
            <a:xfrm>
              <a:off x="26584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24</a:t>
              </a:r>
            </a:p>
          </p:txBody>
        </p:sp>
        <p:sp>
          <p:nvSpPr>
            <p:cNvPr id="212" name="Rectangle 117"/>
            <p:cNvSpPr>
              <a:spLocks noChangeArrowheads="1"/>
            </p:cNvSpPr>
            <p:nvPr/>
          </p:nvSpPr>
          <p:spPr bwMode="auto">
            <a:xfrm>
              <a:off x="31156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30</a:t>
              </a:r>
            </a:p>
          </p:txBody>
        </p:sp>
        <p:sp>
          <p:nvSpPr>
            <p:cNvPr id="213" name="Rectangle 118"/>
            <p:cNvSpPr>
              <a:spLocks noChangeArrowheads="1"/>
            </p:cNvSpPr>
            <p:nvPr/>
          </p:nvSpPr>
          <p:spPr bwMode="auto">
            <a:xfrm>
              <a:off x="35728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20</a:t>
              </a:r>
            </a:p>
          </p:txBody>
        </p:sp>
        <p:sp>
          <p:nvSpPr>
            <p:cNvPr id="214" name="Rectangle 119"/>
            <p:cNvSpPr>
              <a:spLocks noChangeArrowheads="1"/>
            </p:cNvSpPr>
            <p:nvPr/>
          </p:nvSpPr>
          <p:spPr bwMode="auto">
            <a:xfrm>
              <a:off x="40300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21</a:t>
              </a:r>
            </a:p>
          </p:txBody>
        </p:sp>
        <p:sp>
          <p:nvSpPr>
            <p:cNvPr id="215" name="Rectangle 120"/>
            <p:cNvSpPr>
              <a:spLocks noChangeArrowheads="1"/>
            </p:cNvSpPr>
            <p:nvPr/>
          </p:nvSpPr>
          <p:spPr bwMode="auto">
            <a:xfrm>
              <a:off x="44872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18</a:t>
              </a:r>
            </a:p>
          </p:txBody>
        </p:sp>
        <p:sp>
          <p:nvSpPr>
            <p:cNvPr id="216" name="Rectangle 121"/>
            <p:cNvSpPr>
              <a:spLocks noChangeArrowheads="1"/>
            </p:cNvSpPr>
            <p:nvPr/>
          </p:nvSpPr>
          <p:spPr bwMode="auto">
            <a:xfrm>
              <a:off x="4944456" y="5513387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217" name="Line 122"/>
            <p:cNvSpPr>
              <a:spLocks noChangeShapeType="1"/>
            </p:cNvSpPr>
            <p:nvPr/>
          </p:nvSpPr>
          <p:spPr bwMode="auto">
            <a:xfrm>
              <a:off x="52492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8" name="Line 123"/>
            <p:cNvSpPr>
              <a:spLocks noChangeShapeType="1"/>
            </p:cNvSpPr>
            <p:nvPr/>
          </p:nvSpPr>
          <p:spPr bwMode="auto">
            <a:xfrm>
              <a:off x="57064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" name="Line 124"/>
            <p:cNvSpPr>
              <a:spLocks noChangeShapeType="1"/>
            </p:cNvSpPr>
            <p:nvPr/>
          </p:nvSpPr>
          <p:spPr bwMode="auto">
            <a:xfrm>
              <a:off x="6163656" y="5437187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" name="Rectangle 125"/>
            <p:cNvSpPr>
              <a:spLocks noChangeArrowheads="1"/>
            </p:cNvSpPr>
            <p:nvPr/>
          </p:nvSpPr>
          <p:spPr bwMode="auto">
            <a:xfrm>
              <a:off x="6316056" y="5513387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6</a:t>
              </a:r>
            </a:p>
          </p:txBody>
        </p:sp>
        <p:sp>
          <p:nvSpPr>
            <p:cNvPr id="221" name="Rectangle 126"/>
            <p:cNvSpPr>
              <a:spLocks noChangeArrowheads="1"/>
            </p:cNvSpPr>
            <p:nvPr/>
          </p:nvSpPr>
          <p:spPr bwMode="auto">
            <a:xfrm>
              <a:off x="5858856" y="5513387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222" name="Rectangle 127"/>
            <p:cNvSpPr>
              <a:spLocks noChangeArrowheads="1"/>
            </p:cNvSpPr>
            <p:nvPr/>
          </p:nvSpPr>
          <p:spPr bwMode="auto">
            <a:xfrm>
              <a:off x="5401656" y="5513387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6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堆的删除操作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06" y="1556792"/>
            <a:ext cx="8229600" cy="132474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堆的构造完成后，最小值存放在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删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除最小值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之后，如何重新构建最小堆？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A[end-1]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移动到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后，符合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(0,end)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的前提条件：两个子树都是堆，但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不一定小于其子节点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6018" y="2946313"/>
            <a:ext cx="4065588" cy="3035300"/>
            <a:chOff x="352659" y="2072520"/>
            <a:chExt cx="4065588" cy="3035300"/>
          </a:xfrm>
        </p:grpSpPr>
        <p:sp>
          <p:nvSpPr>
            <p:cNvPr id="6" name="Oval 49"/>
            <p:cNvSpPr>
              <a:spLocks noChangeArrowheads="1"/>
            </p:cNvSpPr>
            <p:nvPr/>
          </p:nvSpPr>
          <p:spPr bwMode="auto">
            <a:xfrm>
              <a:off x="479659" y="4685545"/>
              <a:ext cx="265113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1154347" y="468554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Oval 51"/>
            <p:cNvSpPr>
              <a:spLocks noChangeArrowheads="1"/>
            </p:cNvSpPr>
            <p:nvPr/>
          </p:nvSpPr>
          <p:spPr bwMode="auto">
            <a:xfrm>
              <a:off x="1830622" y="468554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 flipH="1">
              <a:off x="646347" y="4056895"/>
              <a:ext cx="2365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>
              <a:off x="1036872" y="4044195"/>
              <a:ext cx="225425" cy="655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1" name="Line 54"/>
            <p:cNvSpPr>
              <a:spLocks noChangeShapeType="1"/>
            </p:cNvSpPr>
            <p:nvPr/>
          </p:nvSpPr>
          <p:spPr bwMode="auto">
            <a:xfrm flipH="1">
              <a:off x="1989372" y="4056895"/>
              <a:ext cx="2111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2" name="Rectangle 55"/>
            <p:cNvSpPr>
              <a:spLocks noChangeArrowheads="1"/>
            </p:cNvSpPr>
            <p:nvPr/>
          </p:nvSpPr>
          <p:spPr bwMode="auto">
            <a:xfrm>
              <a:off x="352659" y="4602995"/>
              <a:ext cx="5619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56"/>
            <p:cNvSpPr>
              <a:spLocks noChangeArrowheads="1"/>
            </p:cNvSpPr>
            <p:nvPr/>
          </p:nvSpPr>
          <p:spPr bwMode="auto">
            <a:xfrm>
              <a:off x="486009" y="469030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24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57"/>
            <p:cNvSpPr>
              <a:spLocks noChangeArrowheads="1"/>
            </p:cNvSpPr>
            <p:nvPr/>
          </p:nvSpPr>
          <p:spPr bwMode="auto">
            <a:xfrm>
              <a:off x="709847" y="469030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1109897" y="4615695"/>
              <a:ext cx="422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" name="Rectangle 59"/>
            <p:cNvSpPr>
              <a:spLocks noChangeArrowheads="1"/>
            </p:cNvSpPr>
            <p:nvPr/>
          </p:nvSpPr>
          <p:spPr bwMode="auto">
            <a:xfrm>
              <a:off x="1243247" y="470300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1355959" y="470300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18" name="Oval 61"/>
            <p:cNvSpPr>
              <a:spLocks noChangeArrowheads="1"/>
            </p:cNvSpPr>
            <p:nvPr/>
          </p:nvSpPr>
          <p:spPr bwMode="auto">
            <a:xfrm>
              <a:off x="1459147" y="2980570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9" name="Oval 62"/>
            <p:cNvSpPr>
              <a:spLocks noChangeArrowheads="1"/>
            </p:cNvSpPr>
            <p:nvPr/>
          </p:nvSpPr>
          <p:spPr bwMode="auto">
            <a:xfrm>
              <a:off x="813034" y="3806070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0" name="Oval 63"/>
            <p:cNvSpPr>
              <a:spLocks noChangeArrowheads="1"/>
            </p:cNvSpPr>
            <p:nvPr/>
          </p:nvSpPr>
          <p:spPr bwMode="auto">
            <a:xfrm>
              <a:off x="2130659" y="3806070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 flipH="1">
              <a:off x="1036872" y="3231395"/>
              <a:ext cx="477837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1682984" y="3204408"/>
              <a:ext cx="503238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3" name="Rectangle 66"/>
            <p:cNvSpPr>
              <a:spLocks noChangeArrowheads="1"/>
            </p:cNvSpPr>
            <p:nvPr/>
          </p:nvSpPr>
          <p:spPr bwMode="auto">
            <a:xfrm>
              <a:off x="1346434" y="2896433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" name="Rectangle 67"/>
            <p:cNvSpPr>
              <a:spLocks noChangeArrowheads="1"/>
            </p:cNvSpPr>
            <p:nvPr/>
          </p:nvSpPr>
          <p:spPr bwMode="auto">
            <a:xfrm>
              <a:off x="1481372" y="2983745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5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/>
          </p:nvSpPr>
          <p:spPr bwMode="auto">
            <a:xfrm>
              <a:off x="1705209" y="2983745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/>
          </p:nvSpPr>
          <p:spPr bwMode="auto">
            <a:xfrm>
              <a:off x="703497" y="3721933"/>
              <a:ext cx="547687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" name="Rectangle 70"/>
            <p:cNvSpPr>
              <a:spLocks noChangeArrowheads="1"/>
            </p:cNvSpPr>
            <p:nvPr/>
          </p:nvSpPr>
          <p:spPr bwMode="auto">
            <a:xfrm>
              <a:off x="835259" y="3809245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12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Rectangle 71"/>
            <p:cNvSpPr>
              <a:spLocks noChangeArrowheads="1"/>
            </p:cNvSpPr>
            <p:nvPr/>
          </p:nvSpPr>
          <p:spPr bwMode="auto">
            <a:xfrm>
              <a:off x="1060684" y="3809245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29" name="Rectangle 72"/>
            <p:cNvSpPr>
              <a:spLocks noChangeArrowheads="1"/>
            </p:cNvSpPr>
            <p:nvPr/>
          </p:nvSpPr>
          <p:spPr bwMode="auto">
            <a:xfrm>
              <a:off x="2021122" y="3721933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0" name="Rectangle 73"/>
            <p:cNvSpPr>
              <a:spLocks noChangeArrowheads="1"/>
            </p:cNvSpPr>
            <p:nvPr/>
          </p:nvSpPr>
          <p:spPr bwMode="auto">
            <a:xfrm>
              <a:off x="2156059" y="3809245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6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74"/>
            <p:cNvSpPr>
              <a:spLocks noChangeArrowheads="1"/>
            </p:cNvSpPr>
            <p:nvPr/>
          </p:nvSpPr>
          <p:spPr bwMode="auto">
            <a:xfrm>
              <a:off x="2379897" y="3809245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32" name="Rectangle 75"/>
            <p:cNvSpPr>
              <a:spLocks noChangeArrowheads="1"/>
            </p:cNvSpPr>
            <p:nvPr/>
          </p:nvSpPr>
          <p:spPr bwMode="auto">
            <a:xfrm>
              <a:off x="1781409" y="4588708"/>
              <a:ext cx="423863" cy="49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3" name="Rectangle 76"/>
            <p:cNvSpPr>
              <a:spLocks noChangeArrowheads="1"/>
            </p:cNvSpPr>
            <p:nvPr/>
          </p:nvSpPr>
          <p:spPr bwMode="auto">
            <a:xfrm>
              <a:off x="1860902" y="4676020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77"/>
            <p:cNvSpPr>
              <a:spLocks noChangeArrowheads="1"/>
            </p:cNvSpPr>
            <p:nvPr/>
          </p:nvSpPr>
          <p:spPr bwMode="auto">
            <a:xfrm>
              <a:off x="2027472" y="4676020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35" name="Oval 78"/>
            <p:cNvSpPr>
              <a:spLocks noChangeArrowheads="1"/>
            </p:cNvSpPr>
            <p:nvPr/>
          </p:nvSpPr>
          <p:spPr bwMode="auto">
            <a:xfrm>
              <a:off x="3249847" y="2967870"/>
              <a:ext cx="266700" cy="2635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6" name="Oval 79"/>
            <p:cNvSpPr>
              <a:spLocks noChangeArrowheads="1"/>
            </p:cNvSpPr>
            <p:nvPr/>
          </p:nvSpPr>
          <p:spPr bwMode="auto">
            <a:xfrm>
              <a:off x="2605322" y="379019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7" name="Oval 80"/>
            <p:cNvSpPr>
              <a:spLocks noChangeArrowheads="1"/>
            </p:cNvSpPr>
            <p:nvPr/>
          </p:nvSpPr>
          <p:spPr bwMode="auto">
            <a:xfrm>
              <a:off x="3922947" y="379019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8" name="Line 81"/>
            <p:cNvSpPr>
              <a:spLocks noChangeShapeType="1"/>
            </p:cNvSpPr>
            <p:nvPr/>
          </p:nvSpPr>
          <p:spPr bwMode="auto">
            <a:xfrm flipH="1">
              <a:off x="2829159" y="3218695"/>
              <a:ext cx="477838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9" name="Line 82"/>
            <p:cNvSpPr>
              <a:spLocks noChangeShapeType="1"/>
            </p:cNvSpPr>
            <p:nvPr/>
          </p:nvSpPr>
          <p:spPr bwMode="auto">
            <a:xfrm>
              <a:off x="3475272" y="3188533"/>
              <a:ext cx="503237" cy="631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0" name="Rectangle 83"/>
            <p:cNvSpPr>
              <a:spLocks noChangeArrowheads="1"/>
            </p:cNvSpPr>
            <p:nvPr/>
          </p:nvSpPr>
          <p:spPr bwMode="auto">
            <a:xfrm>
              <a:off x="3138722" y="2882145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1" name="Rectangle 84"/>
            <p:cNvSpPr>
              <a:spLocks noChangeArrowheads="1"/>
            </p:cNvSpPr>
            <p:nvPr/>
          </p:nvSpPr>
          <p:spPr bwMode="auto">
            <a:xfrm>
              <a:off x="3273659" y="296945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18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85"/>
            <p:cNvSpPr>
              <a:spLocks noChangeArrowheads="1"/>
            </p:cNvSpPr>
            <p:nvPr/>
          </p:nvSpPr>
          <p:spPr bwMode="auto">
            <a:xfrm>
              <a:off x="3497497" y="296945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43" name="Rectangle 86"/>
            <p:cNvSpPr>
              <a:spLocks noChangeArrowheads="1"/>
            </p:cNvSpPr>
            <p:nvPr/>
          </p:nvSpPr>
          <p:spPr bwMode="auto">
            <a:xfrm>
              <a:off x="2495784" y="3707645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4" name="Rectangle 87"/>
            <p:cNvSpPr>
              <a:spLocks noChangeArrowheads="1"/>
            </p:cNvSpPr>
            <p:nvPr/>
          </p:nvSpPr>
          <p:spPr bwMode="auto">
            <a:xfrm>
              <a:off x="2627547" y="379495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50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/>
          </p:nvSpPr>
          <p:spPr bwMode="auto">
            <a:xfrm>
              <a:off x="2851384" y="379495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46" name="Rectangle 89"/>
            <p:cNvSpPr>
              <a:spLocks noChangeArrowheads="1"/>
            </p:cNvSpPr>
            <p:nvPr/>
          </p:nvSpPr>
          <p:spPr bwMode="auto">
            <a:xfrm>
              <a:off x="3868972" y="3707645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7" name="Rectangle 90"/>
            <p:cNvSpPr>
              <a:spLocks noChangeArrowheads="1"/>
            </p:cNvSpPr>
            <p:nvPr/>
          </p:nvSpPr>
          <p:spPr bwMode="auto">
            <a:xfrm>
              <a:off x="3953059" y="379495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</a:rPr>
                <a:t>3</a:t>
              </a:r>
              <a:r>
                <a:rPr lang="en-US" altLang="zh-CN" b="1" dirty="0" smtClean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Rectangle 91"/>
            <p:cNvSpPr>
              <a:spLocks noChangeArrowheads="1"/>
            </p:cNvSpPr>
            <p:nvPr/>
          </p:nvSpPr>
          <p:spPr bwMode="auto">
            <a:xfrm>
              <a:off x="4115034" y="379495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49" name="Oval 92"/>
            <p:cNvSpPr>
              <a:spLocks noChangeArrowheads="1"/>
            </p:cNvSpPr>
            <p:nvPr/>
          </p:nvSpPr>
          <p:spPr bwMode="auto">
            <a:xfrm>
              <a:off x="2330684" y="2142370"/>
              <a:ext cx="265113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93"/>
            <p:cNvSpPr>
              <a:spLocks noChangeArrowheads="1"/>
            </p:cNvSpPr>
            <p:nvPr/>
          </p:nvSpPr>
          <p:spPr bwMode="auto">
            <a:xfrm>
              <a:off x="2216384" y="2072520"/>
              <a:ext cx="504825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94"/>
            <p:cNvSpPr>
              <a:spLocks noChangeArrowheads="1"/>
            </p:cNvSpPr>
            <p:nvPr/>
          </p:nvSpPr>
          <p:spPr bwMode="auto">
            <a:xfrm>
              <a:off x="2349734" y="215983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3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Rectangle 95"/>
            <p:cNvSpPr>
              <a:spLocks noChangeArrowheads="1"/>
            </p:cNvSpPr>
            <p:nvPr/>
          </p:nvSpPr>
          <p:spPr bwMode="auto">
            <a:xfrm>
              <a:off x="2573572" y="2159833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53" name="Line 96"/>
            <p:cNvSpPr>
              <a:spLocks noChangeShapeType="1"/>
            </p:cNvSpPr>
            <p:nvPr/>
          </p:nvSpPr>
          <p:spPr bwMode="auto">
            <a:xfrm flipH="1">
              <a:off x="1709972" y="2378908"/>
              <a:ext cx="658812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97"/>
            <p:cNvSpPr>
              <a:spLocks noChangeShapeType="1"/>
            </p:cNvSpPr>
            <p:nvPr/>
          </p:nvSpPr>
          <p:spPr bwMode="auto">
            <a:xfrm>
              <a:off x="2578334" y="2336045"/>
              <a:ext cx="698500" cy="671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" name="Oval 49"/>
          <p:cNvSpPr>
            <a:spLocks noChangeArrowheads="1"/>
          </p:cNvSpPr>
          <p:nvPr/>
        </p:nvSpPr>
        <p:spPr bwMode="auto">
          <a:xfrm>
            <a:off x="4626992" y="5757972"/>
            <a:ext cx="265113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8" name="Oval 50"/>
          <p:cNvSpPr>
            <a:spLocks noChangeArrowheads="1"/>
          </p:cNvSpPr>
          <p:nvPr/>
        </p:nvSpPr>
        <p:spPr bwMode="auto">
          <a:xfrm>
            <a:off x="5301680" y="5757972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0" name="Line 52"/>
          <p:cNvSpPr>
            <a:spLocks noChangeShapeType="1"/>
          </p:cNvSpPr>
          <p:nvPr/>
        </p:nvSpPr>
        <p:spPr bwMode="auto">
          <a:xfrm flipH="1">
            <a:off x="4793680" y="5129322"/>
            <a:ext cx="236537" cy="642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1" name="Line 53"/>
          <p:cNvSpPr>
            <a:spLocks noChangeShapeType="1"/>
          </p:cNvSpPr>
          <p:nvPr/>
        </p:nvSpPr>
        <p:spPr bwMode="auto">
          <a:xfrm>
            <a:off x="5184205" y="5116622"/>
            <a:ext cx="225425" cy="655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3" name="Rectangle 55"/>
          <p:cNvSpPr>
            <a:spLocks noChangeArrowheads="1"/>
          </p:cNvSpPr>
          <p:nvPr/>
        </p:nvSpPr>
        <p:spPr bwMode="auto">
          <a:xfrm>
            <a:off x="4499992" y="5675422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4" name="Rectangle 56"/>
          <p:cNvSpPr>
            <a:spLocks noChangeArrowheads="1"/>
          </p:cNvSpPr>
          <p:nvPr/>
        </p:nvSpPr>
        <p:spPr bwMode="auto">
          <a:xfrm>
            <a:off x="4633342" y="5762735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24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65" name="Rectangle 57"/>
          <p:cNvSpPr>
            <a:spLocks noChangeArrowheads="1"/>
          </p:cNvSpPr>
          <p:nvPr/>
        </p:nvSpPr>
        <p:spPr bwMode="auto">
          <a:xfrm>
            <a:off x="4857180" y="576273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66" name="Rectangle 58"/>
          <p:cNvSpPr>
            <a:spLocks noChangeArrowheads="1"/>
          </p:cNvSpPr>
          <p:nvPr/>
        </p:nvSpPr>
        <p:spPr bwMode="auto">
          <a:xfrm>
            <a:off x="5257230" y="5688122"/>
            <a:ext cx="422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7" name="Rectangle 59"/>
          <p:cNvSpPr>
            <a:spLocks noChangeArrowheads="1"/>
          </p:cNvSpPr>
          <p:nvPr/>
        </p:nvSpPr>
        <p:spPr bwMode="auto">
          <a:xfrm>
            <a:off x="5346074" y="5744289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68" name="Rectangle 60"/>
          <p:cNvSpPr>
            <a:spLocks noChangeArrowheads="1"/>
          </p:cNvSpPr>
          <p:nvPr/>
        </p:nvSpPr>
        <p:spPr bwMode="auto">
          <a:xfrm>
            <a:off x="5503292" y="577543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69" name="Oval 61"/>
          <p:cNvSpPr>
            <a:spLocks noChangeArrowheads="1"/>
          </p:cNvSpPr>
          <p:nvPr/>
        </p:nvSpPr>
        <p:spPr bwMode="auto">
          <a:xfrm>
            <a:off x="5606480" y="4052997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0" name="Oval 62"/>
          <p:cNvSpPr>
            <a:spLocks noChangeArrowheads="1"/>
          </p:cNvSpPr>
          <p:nvPr/>
        </p:nvSpPr>
        <p:spPr bwMode="auto">
          <a:xfrm>
            <a:off x="4960367" y="4878497"/>
            <a:ext cx="266700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1" name="Oval 63"/>
          <p:cNvSpPr>
            <a:spLocks noChangeArrowheads="1"/>
          </p:cNvSpPr>
          <p:nvPr/>
        </p:nvSpPr>
        <p:spPr bwMode="auto">
          <a:xfrm>
            <a:off x="6277992" y="4878497"/>
            <a:ext cx="266700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2" name="Line 64"/>
          <p:cNvSpPr>
            <a:spLocks noChangeShapeType="1"/>
          </p:cNvSpPr>
          <p:nvPr/>
        </p:nvSpPr>
        <p:spPr bwMode="auto">
          <a:xfrm flipH="1">
            <a:off x="5184205" y="4303822"/>
            <a:ext cx="477837" cy="601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3" name="Line 65"/>
          <p:cNvSpPr>
            <a:spLocks noChangeShapeType="1"/>
          </p:cNvSpPr>
          <p:nvPr/>
        </p:nvSpPr>
        <p:spPr bwMode="auto">
          <a:xfrm>
            <a:off x="5830317" y="4276835"/>
            <a:ext cx="503238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4" name="Rectangle 66"/>
          <p:cNvSpPr>
            <a:spLocks noChangeArrowheads="1"/>
          </p:cNvSpPr>
          <p:nvPr/>
        </p:nvSpPr>
        <p:spPr bwMode="auto">
          <a:xfrm>
            <a:off x="5493767" y="3968860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5" name="Rectangle 67"/>
          <p:cNvSpPr>
            <a:spLocks noChangeArrowheads="1"/>
          </p:cNvSpPr>
          <p:nvPr/>
        </p:nvSpPr>
        <p:spPr bwMode="auto">
          <a:xfrm>
            <a:off x="5628705" y="40561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76" name="Rectangle 68"/>
          <p:cNvSpPr>
            <a:spLocks noChangeArrowheads="1"/>
          </p:cNvSpPr>
          <p:nvPr/>
        </p:nvSpPr>
        <p:spPr bwMode="auto">
          <a:xfrm>
            <a:off x="5852542" y="4056172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77" name="Rectangle 69"/>
          <p:cNvSpPr>
            <a:spLocks noChangeArrowheads="1"/>
          </p:cNvSpPr>
          <p:nvPr/>
        </p:nvSpPr>
        <p:spPr bwMode="auto">
          <a:xfrm>
            <a:off x="4850830" y="4794360"/>
            <a:ext cx="547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8" name="Rectangle 70"/>
          <p:cNvSpPr>
            <a:spLocks noChangeArrowheads="1"/>
          </p:cNvSpPr>
          <p:nvPr/>
        </p:nvSpPr>
        <p:spPr bwMode="auto">
          <a:xfrm>
            <a:off x="4982592" y="48816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12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79" name="Rectangle 71"/>
          <p:cNvSpPr>
            <a:spLocks noChangeArrowheads="1"/>
          </p:cNvSpPr>
          <p:nvPr/>
        </p:nvSpPr>
        <p:spPr bwMode="auto">
          <a:xfrm>
            <a:off x="5208017" y="4881672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80" name="Rectangle 72"/>
          <p:cNvSpPr>
            <a:spLocks noChangeArrowheads="1"/>
          </p:cNvSpPr>
          <p:nvPr/>
        </p:nvSpPr>
        <p:spPr bwMode="auto">
          <a:xfrm>
            <a:off x="6168455" y="4794360"/>
            <a:ext cx="549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81" name="Rectangle 73"/>
          <p:cNvSpPr>
            <a:spLocks noChangeArrowheads="1"/>
          </p:cNvSpPr>
          <p:nvPr/>
        </p:nvSpPr>
        <p:spPr bwMode="auto">
          <a:xfrm>
            <a:off x="6303392" y="48816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6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82" name="Rectangle 74"/>
          <p:cNvSpPr>
            <a:spLocks noChangeArrowheads="1"/>
          </p:cNvSpPr>
          <p:nvPr/>
        </p:nvSpPr>
        <p:spPr bwMode="auto">
          <a:xfrm>
            <a:off x="6527230" y="4881672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86" name="Oval 78"/>
          <p:cNvSpPr>
            <a:spLocks noChangeArrowheads="1"/>
          </p:cNvSpPr>
          <p:nvPr/>
        </p:nvSpPr>
        <p:spPr bwMode="auto">
          <a:xfrm>
            <a:off x="7397180" y="4040297"/>
            <a:ext cx="266700" cy="2635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87" name="Oval 79"/>
          <p:cNvSpPr>
            <a:spLocks noChangeArrowheads="1"/>
          </p:cNvSpPr>
          <p:nvPr/>
        </p:nvSpPr>
        <p:spPr bwMode="auto">
          <a:xfrm>
            <a:off x="6752655" y="4862622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88" name="Oval 80"/>
          <p:cNvSpPr>
            <a:spLocks noChangeArrowheads="1"/>
          </p:cNvSpPr>
          <p:nvPr/>
        </p:nvSpPr>
        <p:spPr bwMode="auto">
          <a:xfrm>
            <a:off x="8070280" y="4862622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89" name="Line 81"/>
          <p:cNvSpPr>
            <a:spLocks noChangeShapeType="1"/>
          </p:cNvSpPr>
          <p:nvPr/>
        </p:nvSpPr>
        <p:spPr bwMode="auto">
          <a:xfrm flipH="1">
            <a:off x="6976492" y="4291122"/>
            <a:ext cx="477838" cy="601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90" name="Line 82"/>
          <p:cNvSpPr>
            <a:spLocks noChangeShapeType="1"/>
          </p:cNvSpPr>
          <p:nvPr/>
        </p:nvSpPr>
        <p:spPr bwMode="auto">
          <a:xfrm>
            <a:off x="7622605" y="4260960"/>
            <a:ext cx="503237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91" name="Rectangle 83"/>
          <p:cNvSpPr>
            <a:spLocks noChangeArrowheads="1"/>
          </p:cNvSpPr>
          <p:nvPr/>
        </p:nvSpPr>
        <p:spPr bwMode="auto">
          <a:xfrm>
            <a:off x="7286055" y="3954572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92" name="Rectangle 84"/>
          <p:cNvSpPr>
            <a:spLocks noChangeArrowheads="1"/>
          </p:cNvSpPr>
          <p:nvPr/>
        </p:nvSpPr>
        <p:spPr bwMode="auto">
          <a:xfrm>
            <a:off x="7420992" y="4041885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18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3" name="Rectangle 85"/>
          <p:cNvSpPr>
            <a:spLocks noChangeArrowheads="1"/>
          </p:cNvSpPr>
          <p:nvPr/>
        </p:nvSpPr>
        <p:spPr bwMode="auto">
          <a:xfrm>
            <a:off x="7644830" y="404188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94" name="Rectangle 86"/>
          <p:cNvSpPr>
            <a:spLocks noChangeArrowheads="1"/>
          </p:cNvSpPr>
          <p:nvPr/>
        </p:nvSpPr>
        <p:spPr bwMode="auto">
          <a:xfrm>
            <a:off x="6643117" y="4780072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95" name="Rectangle 87"/>
          <p:cNvSpPr>
            <a:spLocks noChangeArrowheads="1"/>
          </p:cNvSpPr>
          <p:nvPr/>
        </p:nvSpPr>
        <p:spPr bwMode="auto">
          <a:xfrm>
            <a:off x="6774880" y="4867385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50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6" name="Rectangle 88"/>
          <p:cNvSpPr>
            <a:spLocks noChangeArrowheads="1"/>
          </p:cNvSpPr>
          <p:nvPr/>
        </p:nvSpPr>
        <p:spPr bwMode="auto">
          <a:xfrm>
            <a:off x="6998717" y="486738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97" name="Rectangle 89"/>
          <p:cNvSpPr>
            <a:spLocks noChangeArrowheads="1"/>
          </p:cNvSpPr>
          <p:nvPr/>
        </p:nvSpPr>
        <p:spPr bwMode="auto">
          <a:xfrm>
            <a:off x="8016305" y="4780072"/>
            <a:ext cx="549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98" name="Rectangle 90"/>
          <p:cNvSpPr>
            <a:spLocks noChangeArrowheads="1"/>
          </p:cNvSpPr>
          <p:nvPr/>
        </p:nvSpPr>
        <p:spPr bwMode="auto">
          <a:xfrm>
            <a:off x="8100392" y="4867385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9" name="Rectangle 91"/>
          <p:cNvSpPr>
            <a:spLocks noChangeArrowheads="1"/>
          </p:cNvSpPr>
          <p:nvPr/>
        </p:nvSpPr>
        <p:spPr bwMode="auto">
          <a:xfrm>
            <a:off x="8262367" y="486738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200" name="Oval 92"/>
          <p:cNvSpPr>
            <a:spLocks noChangeArrowheads="1"/>
          </p:cNvSpPr>
          <p:nvPr/>
        </p:nvSpPr>
        <p:spPr bwMode="auto">
          <a:xfrm>
            <a:off x="6478017" y="3214797"/>
            <a:ext cx="265113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" name="Rectangle 93"/>
          <p:cNvSpPr>
            <a:spLocks noChangeArrowheads="1"/>
          </p:cNvSpPr>
          <p:nvPr/>
        </p:nvSpPr>
        <p:spPr bwMode="auto">
          <a:xfrm>
            <a:off x="6363717" y="3144947"/>
            <a:ext cx="5048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Rectangle 94"/>
          <p:cNvSpPr>
            <a:spLocks noChangeArrowheads="1"/>
          </p:cNvSpPr>
          <p:nvPr/>
        </p:nvSpPr>
        <p:spPr bwMode="auto">
          <a:xfrm>
            <a:off x="6497067" y="323226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3" name="Rectangle 95"/>
          <p:cNvSpPr>
            <a:spLocks noChangeArrowheads="1"/>
          </p:cNvSpPr>
          <p:nvPr/>
        </p:nvSpPr>
        <p:spPr bwMode="auto">
          <a:xfrm>
            <a:off x="6720905" y="3232260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204" name="Line 96"/>
          <p:cNvSpPr>
            <a:spLocks noChangeShapeType="1"/>
          </p:cNvSpPr>
          <p:nvPr/>
        </p:nvSpPr>
        <p:spPr bwMode="auto">
          <a:xfrm flipH="1">
            <a:off x="5857305" y="3451335"/>
            <a:ext cx="658812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" name="Line 97"/>
          <p:cNvSpPr>
            <a:spLocks noChangeShapeType="1"/>
          </p:cNvSpPr>
          <p:nvPr/>
        </p:nvSpPr>
        <p:spPr bwMode="auto">
          <a:xfrm>
            <a:off x="6725667" y="3408472"/>
            <a:ext cx="698500" cy="671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" name="Rectangle 108"/>
          <p:cNvSpPr>
            <a:spLocks noChangeArrowheads="1"/>
          </p:cNvSpPr>
          <p:nvPr/>
        </p:nvSpPr>
        <p:spPr bwMode="auto">
          <a:xfrm>
            <a:off x="35496" y="5877272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" name="Line 109"/>
          <p:cNvSpPr>
            <a:spLocks noChangeShapeType="1"/>
          </p:cNvSpPr>
          <p:nvPr/>
        </p:nvSpPr>
        <p:spPr bwMode="auto">
          <a:xfrm>
            <a:off x="1864296" y="5877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8" name="Line 110"/>
          <p:cNvSpPr>
            <a:spLocks noChangeShapeType="1"/>
          </p:cNvSpPr>
          <p:nvPr/>
        </p:nvSpPr>
        <p:spPr bwMode="auto">
          <a:xfrm>
            <a:off x="949896" y="5877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9" name="Line 111"/>
          <p:cNvSpPr>
            <a:spLocks noChangeShapeType="1"/>
          </p:cNvSpPr>
          <p:nvPr/>
        </p:nvSpPr>
        <p:spPr bwMode="auto">
          <a:xfrm>
            <a:off x="492696" y="5877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0" name="Line 112"/>
          <p:cNvSpPr>
            <a:spLocks noChangeShapeType="1"/>
          </p:cNvSpPr>
          <p:nvPr/>
        </p:nvSpPr>
        <p:spPr bwMode="auto">
          <a:xfrm>
            <a:off x="1407096" y="5877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1" name="Line 113"/>
          <p:cNvSpPr>
            <a:spLocks noChangeShapeType="1"/>
          </p:cNvSpPr>
          <p:nvPr/>
        </p:nvSpPr>
        <p:spPr bwMode="auto">
          <a:xfrm>
            <a:off x="2778696" y="5877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2" name="Line 114"/>
          <p:cNvSpPr>
            <a:spLocks noChangeShapeType="1"/>
          </p:cNvSpPr>
          <p:nvPr/>
        </p:nvSpPr>
        <p:spPr bwMode="auto">
          <a:xfrm>
            <a:off x="2321496" y="5877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3" name="Rectangle 115"/>
          <p:cNvSpPr>
            <a:spLocks noChangeArrowheads="1"/>
          </p:cNvSpPr>
          <p:nvPr/>
        </p:nvSpPr>
        <p:spPr bwMode="auto">
          <a:xfrm>
            <a:off x="187896" y="59534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4" name="Rectangle 116"/>
          <p:cNvSpPr>
            <a:spLocks noChangeArrowheads="1"/>
          </p:cNvSpPr>
          <p:nvPr/>
        </p:nvSpPr>
        <p:spPr bwMode="auto">
          <a:xfrm>
            <a:off x="645096" y="59534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5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285" name="Rectangle 117"/>
          <p:cNvSpPr>
            <a:spLocks noChangeArrowheads="1"/>
          </p:cNvSpPr>
          <p:nvPr/>
        </p:nvSpPr>
        <p:spPr bwMode="auto">
          <a:xfrm>
            <a:off x="1102296" y="59534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18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286" name="Rectangle 118"/>
          <p:cNvSpPr>
            <a:spLocks noChangeArrowheads="1"/>
          </p:cNvSpPr>
          <p:nvPr/>
        </p:nvSpPr>
        <p:spPr bwMode="auto">
          <a:xfrm>
            <a:off x="1559496" y="59534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12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287" name="Rectangle 119"/>
          <p:cNvSpPr>
            <a:spLocks noChangeArrowheads="1"/>
          </p:cNvSpPr>
          <p:nvPr/>
        </p:nvSpPr>
        <p:spPr bwMode="auto">
          <a:xfrm>
            <a:off x="2016696" y="59534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6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288" name="Rectangle 120"/>
          <p:cNvSpPr>
            <a:spLocks noChangeArrowheads="1"/>
          </p:cNvSpPr>
          <p:nvPr/>
        </p:nvSpPr>
        <p:spPr bwMode="auto">
          <a:xfrm>
            <a:off x="2473896" y="59534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50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289" name="Rectangle 121"/>
          <p:cNvSpPr>
            <a:spLocks noChangeArrowheads="1"/>
          </p:cNvSpPr>
          <p:nvPr/>
        </p:nvSpPr>
        <p:spPr bwMode="auto">
          <a:xfrm>
            <a:off x="2931096" y="59534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3</a:t>
            </a:r>
            <a:r>
              <a:rPr lang="en-US" altLang="zh-CN" b="1" dirty="0" smtClean="0">
                <a:solidFill>
                  <a:srgbClr val="008000"/>
                </a:solidFill>
              </a:rPr>
              <a:t>0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290" name="Line 122"/>
          <p:cNvSpPr>
            <a:spLocks noChangeShapeType="1"/>
          </p:cNvSpPr>
          <p:nvPr/>
        </p:nvSpPr>
        <p:spPr bwMode="auto">
          <a:xfrm>
            <a:off x="3235896" y="5877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1" name="Line 123"/>
          <p:cNvSpPr>
            <a:spLocks noChangeShapeType="1"/>
          </p:cNvSpPr>
          <p:nvPr/>
        </p:nvSpPr>
        <p:spPr bwMode="auto">
          <a:xfrm>
            <a:off x="3693096" y="5877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2" name="Line 124"/>
          <p:cNvSpPr>
            <a:spLocks noChangeShapeType="1"/>
          </p:cNvSpPr>
          <p:nvPr/>
        </p:nvSpPr>
        <p:spPr bwMode="auto">
          <a:xfrm>
            <a:off x="4150296" y="58772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3" name="Rectangle 125"/>
          <p:cNvSpPr>
            <a:spLocks noChangeArrowheads="1"/>
          </p:cNvSpPr>
          <p:nvPr/>
        </p:nvSpPr>
        <p:spPr bwMode="auto">
          <a:xfrm>
            <a:off x="4302696" y="59534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21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294" name="Rectangle 126"/>
          <p:cNvSpPr>
            <a:spLocks noChangeArrowheads="1"/>
          </p:cNvSpPr>
          <p:nvPr/>
        </p:nvSpPr>
        <p:spPr bwMode="auto">
          <a:xfrm>
            <a:off x="3815240" y="59534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20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295" name="Rectangle 127"/>
          <p:cNvSpPr>
            <a:spLocks noChangeArrowheads="1"/>
          </p:cNvSpPr>
          <p:nvPr/>
        </p:nvSpPr>
        <p:spPr bwMode="auto">
          <a:xfrm>
            <a:off x="3388296" y="59534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24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296" name="Rectangle 108"/>
          <p:cNvSpPr>
            <a:spLocks noChangeArrowheads="1"/>
          </p:cNvSpPr>
          <p:nvPr/>
        </p:nvSpPr>
        <p:spPr bwMode="auto">
          <a:xfrm>
            <a:off x="4464496" y="6360368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" name="Line 109"/>
          <p:cNvSpPr>
            <a:spLocks noChangeShapeType="1"/>
          </p:cNvSpPr>
          <p:nvPr/>
        </p:nvSpPr>
        <p:spPr bwMode="auto">
          <a:xfrm>
            <a:off x="62932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8" name="Line 110"/>
          <p:cNvSpPr>
            <a:spLocks noChangeShapeType="1"/>
          </p:cNvSpPr>
          <p:nvPr/>
        </p:nvSpPr>
        <p:spPr bwMode="auto">
          <a:xfrm>
            <a:off x="53788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9" name="Line 111"/>
          <p:cNvSpPr>
            <a:spLocks noChangeShapeType="1"/>
          </p:cNvSpPr>
          <p:nvPr/>
        </p:nvSpPr>
        <p:spPr bwMode="auto">
          <a:xfrm>
            <a:off x="49216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0" name="Line 112"/>
          <p:cNvSpPr>
            <a:spLocks noChangeShapeType="1"/>
          </p:cNvSpPr>
          <p:nvPr/>
        </p:nvSpPr>
        <p:spPr bwMode="auto">
          <a:xfrm>
            <a:off x="58360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1" name="Line 113"/>
          <p:cNvSpPr>
            <a:spLocks noChangeShapeType="1"/>
          </p:cNvSpPr>
          <p:nvPr/>
        </p:nvSpPr>
        <p:spPr bwMode="auto">
          <a:xfrm>
            <a:off x="72076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2" name="Line 114"/>
          <p:cNvSpPr>
            <a:spLocks noChangeShapeType="1"/>
          </p:cNvSpPr>
          <p:nvPr/>
        </p:nvSpPr>
        <p:spPr bwMode="auto">
          <a:xfrm>
            <a:off x="67504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3" name="Rectangle 115"/>
          <p:cNvSpPr>
            <a:spLocks noChangeArrowheads="1"/>
          </p:cNvSpPr>
          <p:nvPr/>
        </p:nvSpPr>
        <p:spPr bwMode="auto">
          <a:xfrm>
            <a:off x="46168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4" name="Rectangle 116"/>
          <p:cNvSpPr>
            <a:spLocks noChangeArrowheads="1"/>
          </p:cNvSpPr>
          <p:nvPr/>
        </p:nvSpPr>
        <p:spPr bwMode="auto">
          <a:xfrm>
            <a:off x="5074096" y="643656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5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05" name="Rectangle 117"/>
          <p:cNvSpPr>
            <a:spLocks noChangeArrowheads="1"/>
          </p:cNvSpPr>
          <p:nvPr/>
        </p:nvSpPr>
        <p:spPr bwMode="auto">
          <a:xfrm>
            <a:off x="55312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18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06" name="Rectangle 118"/>
          <p:cNvSpPr>
            <a:spLocks noChangeArrowheads="1"/>
          </p:cNvSpPr>
          <p:nvPr/>
        </p:nvSpPr>
        <p:spPr bwMode="auto">
          <a:xfrm>
            <a:off x="59884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12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307" name="Rectangle 119"/>
          <p:cNvSpPr>
            <a:spLocks noChangeArrowheads="1"/>
          </p:cNvSpPr>
          <p:nvPr/>
        </p:nvSpPr>
        <p:spPr bwMode="auto">
          <a:xfrm>
            <a:off x="6445696" y="643656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6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308" name="Rectangle 120"/>
          <p:cNvSpPr>
            <a:spLocks noChangeArrowheads="1"/>
          </p:cNvSpPr>
          <p:nvPr/>
        </p:nvSpPr>
        <p:spPr bwMode="auto">
          <a:xfrm>
            <a:off x="69028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50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309" name="Rectangle 121"/>
          <p:cNvSpPr>
            <a:spLocks noChangeArrowheads="1"/>
          </p:cNvSpPr>
          <p:nvPr/>
        </p:nvSpPr>
        <p:spPr bwMode="auto">
          <a:xfrm>
            <a:off x="73600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3</a:t>
            </a:r>
            <a:r>
              <a:rPr lang="en-US" altLang="zh-CN" b="1" dirty="0" smtClean="0">
                <a:solidFill>
                  <a:srgbClr val="008000"/>
                </a:solidFill>
              </a:rPr>
              <a:t>0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310" name="Line 122"/>
          <p:cNvSpPr>
            <a:spLocks noChangeShapeType="1"/>
          </p:cNvSpPr>
          <p:nvPr/>
        </p:nvSpPr>
        <p:spPr bwMode="auto">
          <a:xfrm>
            <a:off x="76648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1" name="Line 123"/>
          <p:cNvSpPr>
            <a:spLocks noChangeShapeType="1"/>
          </p:cNvSpPr>
          <p:nvPr/>
        </p:nvSpPr>
        <p:spPr bwMode="auto">
          <a:xfrm>
            <a:off x="81220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2" name="Line 124"/>
          <p:cNvSpPr>
            <a:spLocks noChangeShapeType="1"/>
          </p:cNvSpPr>
          <p:nvPr/>
        </p:nvSpPr>
        <p:spPr bwMode="auto">
          <a:xfrm>
            <a:off x="85792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4" name="Rectangle 126"/>
          <p:cNvSpPr>
            <a:spLocks noChangeArrowheads="1"/>
          </p:cNvSpPr>
          <p:nvPr/>
        </p:nvSpPr>
        <p:spPr bwMode="auto">
          <a:xfrm>
            <a:off x="8244240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20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315" name="Rectangle 127"/>
          <p:cNvSpPr>
            <a:spLocks noChangeArrowheads="1"/>
          </p:cNvSpPr>
          <p:nvPr/>
        </p:nvSpPr>
        <p:spPr bwMode="auto">
          <a:xfrm>
            <a:off x="78172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24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删除最小值后的堆调整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324744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将元素数组中的最后一个元素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A[end-1]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移动到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中，此时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的两棵子树都是最小堆，因此调用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(0,end-1)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就可以再次得到由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end-1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个元素组成的堆。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791" y="3317508"/>
            <a:ext cx="273630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RemoveMin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(end)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min = A[0];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A[0] = A[end];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AdjustHeap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(0,end-1);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min;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9"/>
          <p:cNvSpPr>
            <a:spLocks noChangeArrowheads="1"/>
          </p:cNvSpPr>
          <p:nvPr/>
        </p:nvSpPr>
        <p:spPr bwMode="auto">
          <a:xfrm>
            <a:off x="4626992" y="5757972"/>
            <a:ext cx="265113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Oval 50"/>
          <p:cNvSpPr>
            <a:spLocks noChangeArrowheads="1"/>
          </p:cNvSpPr>
          <p:nvPr/>
        </p:nvSpPr>
        <p:spPr bwMode="auto">
          <a:xfrm>
            <a:off x="5301680" y="5757972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 flipH="1">
            <a:off x="4793680" y="5129322"/>
            <a:ext cx="236537" cy="642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5184205" y="5116622"/>
            <a:ext cx="225425" cy="655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4499992" y="5675422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4633342" y="5762735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24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57"/>
          <p:cNvSpPr>
            <a:spLocks noChangeArrowheads="1"/>
          </p:cNvSpPr>
          <p:nvPr/>
        </p:nvSpPr>
        <p:spPr bwMode="auto">
          <a:xfrm>
            <a:off x="4857180" y="576273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5257230" y="5688122"/>
            <a:ext cx="422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5390580" y="5775435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5503292" y="577543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5" name="Oval 61"/>
          <p:cNvSpPr>
            <a:spLocks noChangeArrowheads="1"/>
          </p:cNvSpPr>
          <p:nvPr/>
        </p:nvSpPr>
        <p:spPr bwMode="auto">
          <a:xfrm>
            <a:off x="5606480" y="4052997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Oval 62"/>
          <p:cNvSpPr>
            <a:spLocks noChangeArrowheads="1"/>
          </p:cNvSpPr>
          <p:nvPr/>
        </p:nvSpPr>
        <p:spPr bwMode="auto">
          <a:xfrm>
            <a:off x="4960367" y="4878497"/>
            <a:ext cx="266700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6277992" y="4878497"/>
            <a:ext cx="266700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 flipH="1">
            <a:off x="5184205" y="4303822"/>
            <a:ext cx="477837" cy="601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9" name="Line 65"/>
          <p:cNvSpPr>
            <a:spLocks noChangeShapeType="1"/>
          </p:cNvSpPr>
          <p:nvPr/>
        </p:nvSpPr>
        <p:spPr bwMode="auto">
          <a:xfrm>
            <a:off x="5830317" y="4276835"/>
            <a:ext cx="503238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0" name="Rectangle 66"/>
          <p:cNvSpPr>
            <a:spLocks noChangeArrowheads="1"/>
          </p:cNvSpPr>
          <p:nvPr/>
        </p:nvSpPr>
        <p:spPr bwMode="auto">
          <a:xfrm>
            <a:off x="5493767" y="3968860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Rectangle 67"/>
          <p:cNvSpPr>
            <a:spLocks noChangeArrowheads="1"/>
          </p:cNvSpPr>
          <p:nvPr/>
        </p:nvSpPr>
        <p:spPr bwMode="auto">
          <a:xfrm>
            <a:off x="5628705" y="40561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5852542" y="4056172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4850830" y="4794360"/>
            <a:ext cx="547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4" name="Rectangle 70"/>
          <p:cNvSpPr>
            <a:spLocks noChangeArrowheads="1"/>
          </p:cNvSpPr>
          <p:nvPr/>
        </p:nvSpPr>
        <p:spPr bwMode="auto">
          <a:xfrm>
            <a:off x="4982592" y="48816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12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5" name="Rectangle 71"/>
          <p:cNvSpPr>
            <a:spLocks noChangeArrowheads="1"/>
          </p:cNvSpPr>
          <p:nvPr/>
        </p:nvSpPr>
        <p:spPr bwMode="auto">
          <a:xfrm>
            <a:off x="5208017" y="4881672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26" name="Rectangle 72"/>
          <p:cNvSpPr>
            <a:spLocks noChangeArrowheads="1"/>
          </p:cNvSpPr>
          <p:nvPr/>
        </p:nvSpPr>
        <p:spPr bwMode="auto">
          <a:xfrm>
            <a:off x="6168455" y="4794360"/>
            <a:ext cx="549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Rectangle 73"/>
          <p:cNvSpPr>
            <a:spLocks noChangeArrowheads="1"/>
          </p:cNvSpPr>
          <p:nvPr/>
        </p:nvSpPr>
        <p:spPr bwMode="auto">
          <a:xfrm>
            <a:off x="6303392" y="48816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6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6527230" y="4881672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29" name="Oval 78"/>
          <p:cNvSpPr>
            <a:spLocks noChangeArrowheads="1"/>
          </p:cNvSpPr>
          <p:nvPr/>
        </p:nvSpPr>
        <p:spPr bwMode="auto">
          <a:xfrm>
            <a:off x="7397180" y="4040297"/>
            <a:ext cx="266700" cy="2635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0" name="Oval 79"/>
          <p:cNvSpPr>
            <a:spLocks noChangeArrowheads="1"/>
          </p:cNvSpPr>
          <p:nvPr/>
        </p:nvSpPr>
        <p:spPr bwMode="auto">
          <a:xfrm>
            <a:off x="6752655" y="4862622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1" name="Oval 80"/>
          <p:cNvSpPr>
            <a:spLocks noChangeArrowheads="1"/>
          </p:cNvSpPr>
          <p:nvPr/>
        </p:nvSpPr>
        <p:spPr bwMode="auto">
          <a:xfrm>
            <a:off x="8070280" y="4862622"/>
            <a:ext cx="266700" cy="2667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2" name="Line 81"/>
          <p:cNvSpPr>
            <a:spLocks noChangeShapeType="1"/>
          </p:cNvSpPr>
          <p:nvPr/>
        </p:nvSpPr>
        <p:spPr bwMode="auto">
          <a:xfrm flipH="1">
            <a:off x="6976492" y="4291122"/>
            <a:ext cx="477838" cy="601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3" name="Line 82"/>
          <p:cNvSpPr>
            <a:spLocks noChangeShapeType="1"/>
          </p:cNvSpPr>
          <p:nvPr/>
        </p:nvSpPr>
        <p:spPr bwMode="auto">
          <a:xfrm>
            <a:off x="7622605" y="4260960"/>
            <a:ext cx="503237" cy="631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4" name="Rectangle 83"/>
          <p:cNvSpPr>
            <a:spLocks noChangeArrowheads="1"/>
          </p:cNvSpPr>
          <p:nvPr/>
        </p:nvSpPr>
        <p:spPr bwMode="auto">
          <a:xfrm>
            <a:off x="7286055" y="3954572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5" name="Rectangle 84"/>
          <p:cNvSpPr>
            <a:spLocks noChangeArrowheads="1"/>
          </p:cNvSpPr>
          <p:nvPr/>
        </p:nvSpPr>
        <p:spPr bwMode="auto">
          <a:xfrm>
            <a:off x="7420992" y="4041885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18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6" name="Rectangle 85"/>
          <p:cNvSpPr>
            <a:spLocks noChangeArrowheads="1"/>
          </p:cNvSpPr>
          <p:nvPr/>
        </p:nvSpPr>
        <p:spPr bwMode="auto">
          <a:xfrm>
            <a:off x="7644830" y="404188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37" name="Rectangle 86"/>
          <p:cNvSpPr>
            <a:spLocks noChangeArrowheads="1"/>
          </p:cNvSpPr>
          <p:nvPr/>
        </p:nvSpPr>
        <p:spPr bwMode="auto">
          <a:xfrm>
            <a:off x="6643117" y="4780072"/>
            <a:ext cx="546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8" name="Rectangle 87"/>
          <p:cNvSpPr>
            <a:spLocks noChangeArrowheads="1"/>
          </p:cNvSpPr>
          <p:nvPr/>
        </p:nvSpPr>
        <p:spPr bwMode="auto">
          <a:xfrm>
            <a:off x="6774880" y="4867385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50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9" name="Rectangle 88"/>
          <p:cNvSpPr>
            <a:spLocks noChangeArrowheads="1"/>
          </p:cNvSpPr>
          <p:nvPr/>
        </p:nvSpPr>
        <p:spPr bwMode="auto">
          <a:xfrm>
            <a:off x="6998717" y="486738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40" name="Rectangle 89"/>
          <p:cNvSpPr>
            <a:spLocks noChangeArrowheads="1"/>
          </p:cNvSpPr>
          <p:nvPr/>
        </p:nvSpPr>
        <p:spPr bwMode="auto">
          <a:xfrm>
            <a:off x="8016305" y="4780072"/>
            <a:ext cx="5492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" name="Rectangle 90"/>
          <p:cNvSpPr>
            <a:spLocks noChangeArrowheads="1"/>
          </p:cNvSpPr>
          <p:nvPr/>
        </p:nvSpPr>
        <p:spPr bwMode="auto">
          <a:xfrm>
            <a:off x="8100392" y="4867385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2" name="Rectangle 91"/>
          <p:cNvSpPr>
            <a:spLocks noChangeArrowheads="1"/>
          </p:cNvSpPr>
          <p:nvPr/>
        </p:nvSpPr>
        <p:spPr bwMode="auto">
          <a:xfrm>
            <a:off x="8262367" y="4867385"/>
            <a:ext cx="52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43" name="Oval 92"/>
          <p:cNvSpPr>
            <a:spLocks noChangeArrowheads="1"/>
          </p:cNvSpPr>
          <p:nvPr/>
        </p:nvSpPr>
        <p:spPr bwMode="auto">
          <a:xfrm>
            <a:off x="6478017" y="3214797"/>
            <a:ext cx="265113" cy="265113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6363717" y="3144947"/>
            <a:ext cx="5048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94"/>
          <p:cNvSpPr>
            <a:spLocks noChangeArrowheads="1"/>
          </p:cNvSpPr>
          <p:nvPr/>
        </p:nvSpPr>
        <p:spPr bwMode="auto">
          <a:xfrm>
            <a:off x="6497067" y="3232260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95"/>
          <p:cNvSpPr>
            <a:spLocks noChangeArrowheads="1"/>
          </p:cNvSpPr>
          <p:nvPr/>
        </p:nvSpPr>
        <p:spPr bwMode="auto">
          <a:xfrm>
            <a:off x="6720905" y="3232260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 sz="2400"/>
          </a:p>
        </p:txBody>
      </p:sp>
      <p:sp>
        <p:nvSpPr>
          <p:cNvPr id="47" name="Line 96"/>
          <p:cNvSpPr>
            <a:spLocks noChangeShapeType="1"/>
          </p:cNvSpPr>
          <p:nvPr/>
        </p:nvSpPr>
        <p:spPr bwMode="auto">
          <a:xfrm flipH="1">
            <a:off x="5857305" y="3451335"/>
            <a:ext cx="658812" cy="628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97"/>
          <p:cNvSpPr>
            <a:spLocks noChangeShapeType="1"/>
          </p:cNvSpPr>
          <p:nvPr/>
        </p:nvSpPr>
        <p:spPr bwMode="auto">
          <a:xfrm>
            <a:off x="6725667" y="3408472"/>
            <a:ext cx="698500" cy="671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5766817" y="3347353"/>
            <a:ext cx="536575" cy="51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6" idx="1"/>
          </p:cNvCxnSpPr>
          <p:nvPr/>
        </p:nvCxnSpPr>
        <p:spPr>
          <a:xfrm>
            <a:off x="5745725" y="4446697"/>
            <a:ext cx="422730" cy="593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08"/>
          <p:cNvSpPr>
            <a:spLocks noChangeArrowheads="1"/>
          </p:cNvSpPr>
          <p:nvPr/>
        </p:nvSpPr>
        <p:spPr bwMode="auto">
          <a:xfrm>
            <a:off x="4464496" y="6360368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09"/>
          <p:cNvSpPr>
            <a:spLocks noChangeShapeType="1"/>
          </p:cNvSpPr>
          <p:nvPr/>
        </p:nvSpPr>
        <p:spPr bwMode="auto">
          <a:xfrm>
            <a:off x="62932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10"/>
          <p:cNvSpPr>
            <a:spLocks noChangeShapeType="1"/>
          </p:cNvSpPr>
          <p:nvPr/>
        </p:nvSpPr>
        <p:spPr bwMode="auto">
          <a:xfrm>
            <a:off x="53788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111"/>
          <p:cNvSpPr>
            <a:spLocks noChangeShapeType="1"/>
          </p:cNvSpPr>
          <p:nvPr/>
        </p:nvSpPr>
        <p:spPr bwMode="auto">
          <a:xfrm>
            <a:off x="49216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112"/>
          <p:cNvSpPr>
            <a:spLocks noChangeShapeType="1"/>
          </p:cNvSpPr>
          <p:nvPr/>
        </p:nvSpPr>
        <p:spPr bwMode="auto">
          <a:xfrm>
            <a:off x="58360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113"/>
          <p:cNvSpPr>
            <a:spLocks noChangeShapeType="1"/>
          </p:cNvSpPr>
          <p:nvPr/>
        </p:nvSpPr>
        <p:spPr bwMode="auto">
          <a:xfrm>
            <a:off x="72076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114"/>
          <p:cNvSpPr>
            <a:spLocks noChangeShapeType="1"/>
          </p:cNvSpPr>
          <p:nvPr/>
        </p:nvSpPr>
        <p:spPr bwMode="auto">
          <a:xfrm>
            <a:off x="67504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Rectangle 115"/>
          <p:cNvSpPr>
            <a:spLocks noChangeArrowheads="1"/>
          </p:cNvSpPr>
          <p:nvPr/>
        </p:nvSpPr>
        <p:spPr bwMode="auto">
          <a:xfrm>
            <a:off x="4616896" y="643656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1" name="Rectangle 116"/>
          <p:cNvSpPr>
            <a:spLocks noChangeArrowheads="1"/>
          </p:cNvSpPr>
          <p:nvPr/>
        </p:nvSpPr>
        <p:spPr bwMode="auto">
          <a:xfrm>
            <a:off x="5074096" y="643656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6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62" name="Rectangle 117"/>
          <p:cNvSpPr>
            <a:spLocks noChangeArrowheads="1"/>
          </p:cNvSpPr>
          <p:nvPr/>
        </p:nvSpPr>
        <p:spPr bwMode="auto">
          <a:xfrm>
            <a:off x="55312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18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63" name="Rectangle 118"/>
          <p:cNvSpPr>
            <a:spLocks noChangeArrowheads="1"/>
          </p:cNvSpPr>
          <p:nvPr/>
        </p:nvSpPr>
        <p:spPr bwMode="auto">
          <a:xfrm>
            <a:off x="59884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12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64" name="Rectangle 119"/>
          <p:cNvSpPr>
            <a:spLocks noChangeArrowheads="1"/>
          </p:cNvSpPr>
          <p:nvPr/>
        </p:nvSpPr>
        <p:spPr bwMode="auto">
          <a:xfrm>
            <a:off x="64456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21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65" name="Rectangle 120"/>
          <p:cNvSpPr>
            <a:spLocks noChangeArrowheads="1"/>
          </p:cNvSpPr>
          <p:nvPr/>
        </p:nvSpPr>
        <p:spPr bwMode="auto">
          <a:xfrm>
            <a:off x="69028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50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66" name="Rectangle 121"/>
          <p:cNvSpPr>
            <a:spLocks noChangeArrowheads="1"/>
          </p:cNvSpPr>
          <p:nvPr/>
        </p:nvSpPr>
        <p:spPr bwMode="auto">
          <a:xfrm>
            <a:off x="73600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008000"/>
                </a:solidFill>
              </a:rPr>
              <a:t>3</a:t>
            </a:r>
            <a:r>
              <a:rPr lang="en-US" altLang="zh-CN" b="1" dirty="0" smtClean="0">
                <a:solidFill>
                  <a:srgbClr val="008000"/>
                </a:solidFill>
              </a:rPr>
              <a:t>0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67" name="Line 122"/>
          <p:cNvSpPr>
            <a:spLocks noChangeShapeType="1"/>
          </p:cNvSpPr>
          <p:nvPr/>
        </p:nvSpPr>
        <p:spPr bwMode="auto">
          <a:xfrm>
            <a:off x="76648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123"/>
          <p:cNvSpPr>
            <a:spLocks noChangeShapeType="1"/>
          </p:cNvSpPr>
          <p:nvPr/>
        </p:nvSpPr>
        <p:spPr bwMode="auto">
          <a:xfrm>
            <a:off x="81220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124"/>
          <p:cNvSpPr>
            <a:spLocks noChangeShapeType="1"/>
          </p:cNvSpPr>
          <p:nvPr/>
        </p:nvSpPr>
        <p:spPr bwMode="auto">
          <a:xfrm>
            <a:off x="8579296" y="63603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Rectangle 126"/>
          <p:cNvSpPr>
            <a:spLocks noChangeArrowheads="1"/>
          </p:cNvSpPr>
          <p:nvPr/>
        </p:nvSpPr>
        <p:spPr bwMode="auto">
          <a:xfrm>
            <a:off x="8244240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20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71" name="Rectangle 127"/>
          <p:cNvSpPr>
            <a:spLocks noChangeArrowheads="1"/>
          </p:cNvSpPr>
          <p:nvPr/>
        </p:nvSpPr>
        <p:spPr bwMode="auto">
          <a:xfrm>
            <a:off x="7817296" y="643656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24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7200" y="5688122"/>
            <a:ext cx="325070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removeMin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主要调用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AdjustHeap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，因此它的效率也是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lgn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的。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堆的插入操作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A[0,end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构成一个堆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向这个堆中插入一个新元素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的过程如下：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A[end] = x;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A[end]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未必小于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A[end/2]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A[end] &gt; A[end/2]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，那么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A[0,end+1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仍是一个堆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否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则可以进行调整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和它的父节点进行互换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互换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后当前子树仍然是一个堆，但是父节点有可能不满足堆的条件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断互换就可以得到一个新的堆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堆插入的例子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6018" y="1428663"/>
            <a:ext cx="4065588" cy="3035300"/>
            <a:chOff x="352659" y="2072520"/>
            <a:chExt cx="4065588" cy="3035300"/>
          </a:xfrm>
        </p:grpSpPr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479659" y="4685545"/>
              <a:ext cx="265113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" name="Oval 50"/>
            <p:cNvSpPr>
              <a:spLocks noChangeArrowheads="1"/>
            </p:cNvSpPr>
            <p:nvPr/>
          </p:nvSpPr>
          <p:spPr bwMode="auto">
            <a:xfrm>
              <a:off x="1154347" y="468554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" name="Oval 51"/>
            <p:cNvSpPr>
              <a:spLocks noChangeArrowheads="1"/>
            </p:cNvSpPr>
            <p:nvPr/>
          </p:nvSpPr>
          <p:spPr bwMode="auto">
            <a:xfrm>
              <a:off x="1830622" y="468554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" name="Line 52"/>
            <p:cNvSpPr>
              <a:spLocks noChangeShapeType="1"/>
            </p:cNvSpPr>
            <p:nvPr/>
          </p:nvSpPr>
          <p:spPr bwMode="auto">
            <a:xfrm flipH="1">
              <a:off x="646347" y="4056895"/>
              <a:ext cx="2365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" name="Line 53"/>
            <p:cNvSpPr>
              <a:spLocks noChangeShapeType="1"/>
            </p:cNvSpPr>
            <p:nvPr/>
          </p:nvSpPr>
          <p:spPr bwMode="auto">
            <a:xfrm>
              <a:off x="1036872" y="4044195"/>
              <a:ext cx="225425" cy="655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Line 54"/>
            <p:cNvSpPr>
              <a:spLocks noChangeShapeType="1"/>
            </p:cNvSpPr>
            <p:nvPr/>
          </p:nvSpPr>
          <p:spPr bwMode="auto">
            <a:xfrm flipH="1">
              <a:off x="1989372" y="4056895"/>
              <a:ext cx="2111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55"/>
            <p:cNvSpPr>
              <a:spLocks noChangeArrowheads="1"/>
            </p:cNvSpPr>
            <p:nvPr/>
          </p:nvSpPr>
          <p:spPr bwMode="auto">
            <a:xfrm>
              <a:off x="352659" y="4602995"/>
              <a:ext cx="5619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2" name="Rectangle 56"/>
            <p:cNvSpPr>
              <a:spLocks noChangeArrowheads="1"/>
            </p:cNvSpPr>
            <p:nvPr/>
          </p:nvSpPr>
          <p:spPr bwMode="auto">
            <a:xfrm>
              <a:off x="486009" y="469030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24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709847" y="469030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1109897" y="4615695"/>
              <a:ext cx="422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Rectangle 59"/>
            <p:cNvSpPr>
              <a:spLocks noChangeArrowheads="1"/>
            </p:cNvSpPr>
            <p:nvPr/>
          </p:nvSpPr>
          <p:spPr bwMode="auto">
            <a:xfrm>
              <a:off x="1243247" y="470300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1355959" y="470300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17" name="Oval 61"/>
            <p:cNvSpPr>
              <a:spLocks noChangeArrowheads="1"/>
            </p:cNvSpPr>
            <p:nvPr/>
          </p:nvSpPr>
          <p:spPr bwMode="auto">
            <a:xfrm>
              <a:off x="1459147" y="2980570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" name="Oval 62"/>
            <p:cNvSpPr>
              <a:spLocks noChangeArrowheads="1"/>
            </p:cNvSpPr>
            <p:nvPr/>
          </p:nvSpPr>
          <p:spPr bwMode="auto">
            <a:xfrm>
              <a:off x="813034" y="3806070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9" name="Oval 63"/>
            <p:cNvSpPr>
              <a:spLocks noChangeArrowheads="1"/>
            </p:cNvSpPr>
            <p:nvPr/>
          </p:nvSpPr>
          <p:spPr bwMode="auto">
            <a:xfrm>
              <a:off x="2130659" y="3806070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0" name="Line 64"/>
            <p:cNvSpPr>
              <a:spLocks noChangeShapeType="1"/>
            </p:cNvSpPr>
            <p:nvPr/>
          </p:nvSpPr>
          <p:spPr bwMode="auto">
            <a:xfrm flipH="1">
              <a:off x="1036872" y="3231395"/>
              <a:ext cx="477837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1" name="Line 65"/>
            <p:cNvSpPr>
              <a:spLocks noChangeShapeType="1"/>
            </p:cNvSpPr>
            <p:nvPr/>
          </p:nvSpPr>
          <p:spPr bwMode="auto">
            <a:xfrm>
              <a:off x="1682984" y="3204408"/>
              <a:ext cx="503238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2" name="Rectangle 66"/>
            <p:cNvSpPr>
              <a:spLocks noChangeArrowheads="1"/>
            </p:cNvSpPr>
            <p:nvPr/>
          </p:nvSpPr>
          <p:spPr bwMode="auto">
            <a:xfrm>
              <a:off x="1346434" y="2896433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3" name="Rectangle 67"/>
            <p:cNvSpPr>
              <a:spLocks noChangeArrowheads="1"/>
            </p:cNvSpPr>
            <p:nvPr/>
          </p:nvSpPr>
          <p:spPr bwMode="auto">
            <a:xfrm>
              <a:off x="1481372" y="2983745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6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Rectangle 68"/>
            <p:cNvSpPr>
              <a:spLocks noChangeArrowheads="1"/>
            </p:cNvSpPr>
            <p:nvPr/>
          </p:nvSpPr>
          <p:spPr bwMode="auto">
            <a:xfrm>
              <a:off x="1705209" y="2983745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25" name="Rectangle 69"/>
            <p:cNvSpPr>
              <a:spLocks noChangeArrowheads="1"/>
            </p:cNvSpPr>
            <p:nvPr/>
          </p:nvSpPr>
          <p:spPr bwMode="auto">
            <a:xfrm>
              <a:off x="703497" y="3721933"/>
              <a:ext cx="547687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6" name="Rectangle 70"/>
            <p:cNvSpPr>
              <a:spLocks noChangeArrowheads="1"/>
            </p:cNvSpPr>
            <p:nvPr/>
          </p:nvSpPr>
          <p:spPr bwMode="auto">
            <a:xfrm>
              <a:off x="835259" y="3809245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12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Rectangle 71"/>
            <p:cNvSpPr>
              <a:spLocks noChangeArrowheads="1"/>
            </p:cNvSpPr>
            <p:nvPr/>
          </p:nvSpPr>
          <p:spPr bwMode="auto">
            <a:xfrm>
              <a:off x="1060684" y="3809245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28" name="Rectangle 72"/>
            <p:cNvSpPr>
              <a:spLocks noChangeArrowheads="1"/>
            </p:cNvSpPr>
            <p:nvPr/>
          </p:nvSpPr>
          <p:spPr bwMode="auto">
            <a:xfrm>
              <a:off x="2021122" y="3721933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2156059" y="3809245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21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Rectangle 74"/>
            <p:cNvSpPr>
              <a:spLocks noChangeArrowheads="1"/>
            </p:cNvSpPr>
            <p:nvPr/>
          </p:nvSpPr>
          <p:spPr bwMode="auto">
            <a:xfrm>
              <a:off x="2379897" y="3809245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31" name="Rectangle 75"/>
            <p:cNvSpPr>
              <a:spLocks noChangeArrowheads="1"/>
            </p:cNvSpPr>
            <p:nvPr/>
          </p:nvSpPr>
          <p:spPr bwMode="auto">
            <a:xfrm>
              <a:off x="1781409" y="4588708"/>
              <a:ext cx="423863" cy="49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2" name="Rectangle 76"/>
            <p:cNvSpPr>
              <a:spLocks noChangeArrowheads="1"/>
            </p:cNvSpPr>
            <p:nvPr/>
          </p:nvSpPr>
          <p:spPr bwMode="auto">
            <a:xfrm>
              <a:off x="1860902" y="467602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4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2027472" y="4676020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34" name="Oval 78"/>
            <p:cNvSpPr>
              <a:spLocks noChangeArrowheads="1"/>
            </p:cNvSpPr>
            <p:nvPr/>
          </p:nvSpPr>
          <p:spPr bwMode="auto">
            <a:xfrm>
              <a:off x="3249847" y="2967870"/>
              <a:ext cx="266700" cy="2635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Oval 79"/>
            <p:cNvSpPr>
              <a:spLocks noChangeArrowheads="1"/>
            </p:cNvSpPr>
            <p:nvPr/>
          </p:nvSpPr>
          <p:spPr bwMode="auto">
            <a:xfrm>
              <a:off x="2605322" y="379019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6" name="Oval 80"/>
            <p:cNvSpPr>
              <a:spLocks noChangeArrowheads="1"/>
            </p:cNvSpPr>
            <p:nvPr/>
          </p:nvSpPr>
          <p:spPr bwMode="auto">
            <a:xfrm>
              <a:off x="3922947" y="379019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7" name="Line 81"/>
            <p:cNvSpPr>
              <a:spLocks noChangeShapeType="1"/>
            </p:cNvSpPr>
            <p:nvPr/>
          </p:nvSpPr>
          <p:spPr bwMode="auto">
            <a:xfrm flipH="1">
              <a:off x="2829159" y="3218695"/>
              <a:ext cx="477838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8" name="Line 82"/>
            <p:cNvSpPr>
              <a:spLocks noChangeShapeType="1"/>
            </p:cNvSpPr>
            <p:nvPr/>
          </p:nvSpPr>
          <p:spPr bwMode="auto">
            <a:xfrm>
              <a:off x="3475272" y="3188533"/>
              <a:ext cx="503237" cy="631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3138722" y="2882145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0" name="Rectangle 84"/>
            <p:cNvSpPr>
              <a:spLocks noChangeArrowheads="1"/>
            </p:cNvSpPr>
            <p:nvPr/>
          </p:nvSpPr>
          <p:spPr bwMode="auto">
            <a:xfrm>
              <a:off x="3273659" y="296945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18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Rectangle 85"/>
            <p:cNvSpPr>
              <a:spLocks noChangeArrowheads="1"/>
            </p:cNvSpPr>
            <p:nvPr/>
          </p:nvSpPr>
          <p:spPr bwMode="auto">
            <a:xfrm>
              <a:off x="3497497" y="296945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42" name="Rectangle 86"/>
            <p:cNvSpPr>
              <a:spLocks noChangeArrowheads="1"/>
            </p:cNvSpPr>
            <p:nvPr/>
          </p:nvSpPr>
          <p:spPr bwMode="auto">
            <a:xfrm>
              <a:off x="2495784" y="3707645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3" name="Rectangle 87"/>
            <p:cNvSpPr>
              <a:spLocks noChangeArrowheads="1"/>
            </p:cNvSpPr>
            <p:nvPr/>
          </p:nvSpPr>
          <p:spPr bwMode="auto">
            <a:xfrm>
              <a:off x="2627547" y="379495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50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Rectangle 88"/>
            <p:cNvSpPr>
              <a:spLocks noChangeArrowheads="1"/>
            </p:cNvSpPr>
            <p:nvPr/>
          </p:nvSpPr>
          <p:spPr bwMode="auto">
            <a:xfrm>
              <a:off x="2851384" y="379495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45" name="Rectangle 89"/>
            <p:cNvSpPr>
              <a:spLocks noChangeArrowheads="1"/>
            </p:cNvSpPr>
            <p:nvPr/>
          </p:nvSpPr>
          <p:spPr bwMode="auto">
            <a:xfrm>
              <a:off x="3868972" y="3707645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6" name="Rectangle 90"/>
            <p:cNvSpPr>
              <a:spLocks noChangeArrowheads="1"/>
            </p:cNvSpPr>
            <p:nvPr/>
          </p:nvSpPr>
          <p:spPr bwMode="auto">
            <a:xfrm>
              <a:off x="3953059" y="379495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</a:rPr>
                <a:t>3</a:t>
              </a:r>
              <a:r>
                <a:rPr lang="en-US" altLang="zh-CN" b="1" dirty="0" smtClean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Rectangle 91"/>
            <p:cNvSpPr>
              <a:spLocks noChangeArrowheads="1"/>
            </p:cNvSpPr>
            <p:nvPr/>
          </p:nvSpPr>
          <p:spPr bwMode="auto">
            <a:xfrm>
              <a:off x="4115034" y="379495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48" name="Oval 92"/>
            <p:cNvSpPr>
              <a:spLocks noChangeArrowheads="1"/>
            </p:cNvSpPr>
            <p:nvPr/>
          </p:nvSpPr>
          <p:spPr bwMode="auto">
            <a:xfrm>
              <a:off x="2330684" y="2142370"/>
              <a:ext cx="265113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93"/>
            <p:cNvSpPr>
              <a:spLocks noChangeArrowheads="1"/>
            </p:cNvSpPr>
            <p:nvPr/>
          </p:nvSpPr>
          <p:spPr bwMode="auto">
            <a:xfrm>
              <a:off x="2216384" y="2072520"/>
              <a:ext cx="504825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94"/>
            <p:cNvSpPr>
              <a:spLocks noChangeArrowheads="1"/>
            </p:cNvSpPr>
            <p:nvPr/>
          </p:nvSpPr>
          <p:spPr bwMode="auto">
            <a:xfrm>
              <a:off x="2349734" y="215983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5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Rectangle 95"/>
            <p:cNvSpPr>
              <a:spLocks noChangeArrowheads="1"/>
            </p:cNvSpPr>
            <p:nvPr/>
          </p:nvSpPr>
          <p:spPr bwMode="auto">
            <a:xfrm>
              <a:off x="2573572" y="2159833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52" name="Line 96"/>
            <p:cNvSpPr>
              <a:spLocks noChangeShapeType="1"/>
            </p:cNvSpPr>
            <p:nvPr/>
          </p:nvSpPr>
          <p:spPr bwMode="auto">
            <a:xfrm flipH="1">
              <a:off x="1709972" y="2378908"/>
              <a:ext cx="658812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97"/>
            <p:cNvSpPr>
              <a:spLocks noChangeShapeType="1"/>
            </p:cNvSpPr>
            <p:nvPr/>
          </p:nvSpPr>
          <p:spPr bwMode="auto">
            <a:xfrm>
              <a:off x="2578334" y="2336045"/>
              <a:ext cx="698500" cy="671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860032" y="1495338"/>
            <a:ext cx="4065588" cy="3035300"/>
            <a:chOff x="352659" y="2072520"/>
            <a:chExt cx="4065588" cy="3035300"/>
          </a:xfrm>
        </p:grpSpPr>
        <p:sp>
          <p:nvSpPr>
            <p:cNvPr id="55" name="Oval 49"/>
            <p:cNvSpPr>
              <a:spLocks noChangeArrowheads="1"/>
            </p:cNvSpPr>
            <p:nvPr/>
          </p:nvSpPr>
          <p:spPr bwMode="auto">
            <a:xfrm>
              <a:off x="479659" y="4685545"/>
              <a:ext cx="265113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6" name="Oval 50"/>
            <p:cNvSpPr>
              <a:spLocks noChangeArrowheads="1"/>
            </p:cNvSpPr>
            <p:nvPr/>
          </p:nvSpPr>
          <p:spPr bwMode="auto">
            <a:xfrm>
              <a:off x="1154347" y="468554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7" name="Oval 51"/>
            <p:cNvSpPr>
              <a:spLocks noChangeArrowheads="1"/>
            </p:cNvSpPr>
            <p:nvPr/>
          </p:nvSpPr>
          <p:spPr bwMode="auto">
            <a:xfrm>
              <a:off x="1830622" y="468554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flipH="1">
              <a:off x="646347" y="4056895"/>
              <a:ext cx="2365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1036872" y="4044195"/>
              <a:ext cx="225425" cy="655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H="1">
              <a:off x="1989372" y="4056895"/>
              <a:ext cx="211137" cy="642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352659" y="4602995"/>
              <a:ext cx="5619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486009" y="469030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24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709847" y="469030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1109897" y="4615695"/>
              <a:ext cx="422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1243247" y="470300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20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1355959" y="470300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7" name="Oval 61"/>
            <p:cNvSpPr>
              <a:spLocks noChangeArrowheads="1"/>
            </p:cNvSpPr>
            <p:nvPr/>
          </p:nvSpPr>
          <p:spPr bwMode="auto">
            <a:xfrm>
              <a:off x="1459147" y="2980570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8" name="Oval 62"/>
            <p:cNvSpPr>
              <a:spLocks noChangeArrowheads="1"/>
            </p:cNvSpPr>
            <p:nvPr/>
          </p:nvSpPr>
          <p:spPr bwMode="auto">
            <a:xfrm>
              <a:off x="813034" y="3806070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9" name="Oval 63"/>
            <p:cNvSpPr>
              <a:spLocks noChangeArrowheads="1"/>
            </p:cNvSpPr>
            <p:nvPr/>
          </p:nvSpPr>
          <p:spPr bwMode="auto">
            <a:xfrm>
              <a:off x="2130659" y="3806070"/>
              <a:ext cx="266700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 flipH="1">
              <a:off x="1036872" y="3231395"/>
              <a:ext cx="477837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1682984" y="3204408"/>
              <a:ext cx="503238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1346434" y="2896433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1481372" y="2983745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5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1705209" y="2983745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703497" y="3721933"/>
              <a:ext cx="547687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835259" y="3809245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12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1060684" y="3809245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2021122" y="3721933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156059" y="3809245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6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2379897" y="3809245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781409" y="4588708"/>
              <a:ext cx="423863" cy="49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1860902" y="4676020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21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027472" y="4676020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84" name="Oval 78"/>
            <p:cNvSpPr>
              <a:spLocks noChangeArrowheads="1"/>
            </p:cNvSpPr>
            <p:nvPr/>
          </p:nvSpPr>
          <p:spPr bwMode="auto">
            <a:xfrm>
              <a:off x="3249847" y="2967870"/>
              <a:ext cx="266700" cy="2635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5" name="Oval 79"/>
            <p:cNvSpPr>
              <a:spLocks noChangeArrowheads="1"/>
            </p:cNvSpPr>
            <p:nvPr/>
          </p:nvSpPr>
          <p:spPr bwMode="auto">
            <a:xfrm>
              <a:off x="2605322" y="379019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6" name="Oval 80"/>
            <p:cNvSpPr>
              <a:spLocks noChangeArrowheads="1"/>
            </p:cNvSpPr>
            <p:nvPr/>
          </p:nvSpPr>
          <p:spPr bwMode="auto">
            <a:xfrm>
              <a:off x="3922947" y="3790195"/>
              <a:ext cx="266700" cy="2667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 flipH="1">
              <a:off x="2829159" y="3218695"/>
              <a:ext cx="477838" cy="6016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8" name="Line 82"/>
            <p:cNvSpPr>
              <a:spLocks noChangeShapeType="1"/>
            </p:cNvSpPr>
            <p:nvPr/>
          </p:nvSpPr>
          <p:spPr bwMode="auto">
            <a:xfrm>
              <a:off x="3475272" y="3188533"/>
              <a:ext cx="503237" cy="631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3138722" y="2882145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3273659" y="296945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18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3497497" y="296945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495784" y="3707645"/>
              <a:ext cx="5461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627547" y="379495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70C0"/>
                  </a:solidFill>
                </a:rPr>
                <a:t>50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51384" y="379495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868972" y="3707645"/>
              <a:ext cx="549275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953059" y="3794958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 smtClean="0">
                  <a:solidFill>
                    <a:srgbClr val="0070C0"/>
                  </a:solidFill>
                </a:rPr>
                <a:t>3</a:t>
              </a:r>
              <a:r>
                <a:rPr lang="en-US" altLang="zh-CN" b="1" dirty="0" smtClean="0">
                  <a:solidFill>
                    <a:srgbClr val="0070C0"/>
                  </a:solidFill>
                </a:rPr>
                <a:t>0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4115034" y="3794958"/>
              <a:ext cx="529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70C0"/>
                  </a:solidFill>
                </a:rPr>
                <a:t> </a:t>
              </a:r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98" name="Oval 92"/>
            <p:cNvSpPr>
              <a:spLocks noChangeArrowheads="1"/>
            </p:cNvSpPr>
            <p:nvPr/>
          </p:nvSpPr>
          <p:spPr bwMode="auto">
            <a:xfrm>
              <a:off x="2330684" y="2142370"/>
              <a:ext cx="265113" cy="265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2216384" y="2072520"/>
              <a:ext cx="504825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2349734" y="215983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4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2573572" y="2159833"/>
              <a:ext cx="57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 </a:t>
              </a:r>
              <a:endParaRPr lang="zh-CN" altLang="en-US" sz="2400"/>
            </a:p>
          </p:txBody>
        </p:sp>
        <p:sp>
          <p:nvSpPr>
            <p:cNvPr id="102" name="Line 96"/>
            <p:cNvSpPr>
              <a:spLocks noChangeShapeType="1"/>
            </p:cNvSpPr>
            <p:nvPr/>
          </p:nvSpPr>
          <p:spPr bwMode="auto">
            <a:xfrm flipH="1">
              <a:off x="1709972" y="2378908"/>
              <a:ext cx="658812" cy="628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97"/>
            <p:cNvSpPr>
              <a:spLocks noChangeShapeType="1"/>
            </p:cNvSpPr>
            <p:nvPr/>
          </p:nvSpPr>
          <p:spPr bwMode="auto">
            <a:xfrm>
              <a:off x="2578334" y="2336045"/>
              <a:ext cx="698500" cy="671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28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堆插入算法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2420888"/>
            <a:ext cx="5832648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HeapInsert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end, Element x)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A[end] = x;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 = end;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while(cur &gt; 0 &amp;&amp; A[cur] &gt; A[(cur – 1)/2])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A[cur];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A[cur] = A[(cur-1)/2];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A[(cur-1)/2]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用堆进行排序（直观方法）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设输入元素存放在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A[0,end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，最基本的方法：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首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先构造得到一个最小堆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断从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中选择并删除最小值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将这些堆中的当前最小值顺序排放，最终得到一个排好序的序列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缺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点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：需要额外的内存来存放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堆，排列最小值时不能和堆所需内存冲突，因此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 Place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的堆排序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堆的特性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A[0,end)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是一个堆，从堆中获取最小元素并删除后，元素存放在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A[0,end-1)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，而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A[end-1]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则成为一个空位（但是它在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最右边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为了能够充分利用这个空位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首先建立一个最大堆（也就是每个结点大于它的子节点的堆）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不断获取堆中的最大值，并放到堆最后的空位上：这样数组中前面是一个堆，后面是一个从小到达排好序的序列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这样当堆为空的时候，数组中就是一个排好序的序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Insertion Sort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218884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基本情况：当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n=1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时，不需要排序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递归情况：当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n&gt;1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时，分成两组：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任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选的数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以及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其余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n-1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个数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递归地完成其余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n-1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个数的排序；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插入到已经排好序的数列的适当位置上（左边小于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，右边大于等于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），得到排好序的数组。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501008"/>
            <a:ext cx="432048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return list;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v = Head(list);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sortedN1List =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(Tail(list));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插入到已经排好序的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sortedN1List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Insert(v, sortedN1List);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4168" y="1533723"/>
            <a:ext cx="201622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注意这个抽象算法的前置条件！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5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最大堆中删除最大值的情况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8229" y="1696243"/>
            <a:ext cx="9028267" cy="4397053"/>
            <a:chOff x="8229" y="1696243"/>
            <a:chExt cx="9028267" cy="4397053"/>
          </a:xfrm>
        </p:grpSpPr>
        <p:grpSp>
          <p:nvGrpSpPr>
            <p:cNvPr id="4" name="组合 3"/>
            <p:cNvGrpSpPr/>
            <p:nvPr/>
          </p:nvGrpSpPr>
          <p:grpSpPr>
            <a:xfrm>
              <a:off x="8229" y="1696243"/>
              <a:ext cx="4065588" cy="3035300"/>
              <a:chOff x="546392" y="1630362"/>
              <a:chExt cx="4065588" cy="3035300"/>
            </a:xfrm>
          </p:grpSpPr>
          <p:sp>
            <p:nvSpPr>
              <p:cNvPr id="5" name="Oval 49"/>
              <p:cNvSpPr>
                <a:spLocks noChangeArrowheads="1"/>
              </p:cNvSpPr>
              <p:nvPr/>
            </p:nvSpPr>
            <p:spPr bwMode="auto">
              <a:xfrm>
                <a:off x="673392" y="4243387"/>
                <a:ext cx="265113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Oval 50"/>
              <p:cNvSpPr>
                <a:spLocks noChangeArrowheads="1"/>
              </p:cNvSpPr>
              <p:nvPr/>
            </p:nvSpPr>
            <p:spPr bwMode="auto">
              <a:xfrm>
                <a:off x="1348080" y="4243387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Oval 51"/>
              <p:cNvSpPr>
                <a:spLocks noChangeArrowheads="1"/>
              </p:cNvSpPr>
              <p:nvPr/>
            </p:nvSpPr>
            <p:spPr bwMode="auto">
              <a:xfrm>
                <a:off x="2024355" y="4243387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52"/>
              <p:cNvSpPr>
                <a:spLocks noChangeShapeType="1"/>
              </p:cNvSpPr>
              <p:nvPr/>
            </p:nvSpPr>
            <p:spPr bwMode="auto">
              <a:xfrm flipH="1">
                <a:off x="840080" y="3614737"/>
                <a:ext cx="236537" cy="6429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53"/>
              <p:cNvSpPr>
                <a:spLocks noChangeShapeType="1"/>
              </p:cNvSpPr>
              <p:nvPr/>
            </p:nvSpPr>
            <p:spPr bwMode="auto">
              <a:xfrm>
                <a:off x="1230605" y="3602037"/>
                <a:ext cx="225425" cy="6556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54"/>
              <p:cNvSpPr>
                <a:spLocks noChangeShapeType="1"/>
              </p:cNvSpPr>
              <p:nvPr/>
            </p:nvSpPr>
            <p:spPr bwMode="auto">
              <a:xfrm flipH="1">
                <a:off x="2183105" y="3614737"/>
                <a:ext cx="211137" cy="6429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546392" y="4160837"/>
                <a:ext cx="5619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679742" y="4248150"/>
                <a:ext cx="2286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990099"/>
                    </a:solidFill>
                  </a:rPr>
                  <a:t>12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903580" y="424815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1303630" y="4173537"/>
                <a:ext cx="422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1436980" y="4260850"/>
                <a:ext cx="1143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990099"/>
                    </a:solidFill>
                  </a:rPr>
                  <a:t>5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1549692" y="426085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7" name="Oval 61"/>
              <p:cNvSpPr>
                <a:spLocks noChangeArrowheads="1"/>
              </p:cNvSpPr>
              <p:nvPr/>
            </p:nvSpPr>
            <p:spPr bwMode="auto">
              <a:xfrm>
                <a:off x="1652880" y="2538412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Oval 62"/>
              <p:cNvSpPr>
                <a:spLocks noChangeArrowheads="1"/>
              </p:cNvSpPr>
              <p:nvPr/>
            </p:nvSpPr>
            <p:spPr bwMode="auto">
              <a:xfrm>
                <a:off x="1006767" y="3363912"/>
                <a:ext cx="266700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Oval 63"/>
              <p:cNvSpPr>
                <a:spLocks noChangeArrowheads="1"/>
              </p:cNvSpPr>
              <p:nvPr/>
            </p:nvSpPr>
            <p:spPr bwMode="auto">
              <a:xfrm>
                <a:off x="2324392" y="3363912"/>
                <a:ext cx="266700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4"/>
              <p:cNvSpPr>
                <a:spLocks noChangeShapeType="1"/>
              </p:cNvSpPr>
              <p:nvPr/>
            </p:nvSpPr>
            <p:spPr bwMode="auto">
              <a:xfrm flipH="1">
                <a:off x="1230605" y="2789237"/>
                <a:ext cx="477837" cy="6016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5"/>
              <p:cNvSpPr>
                <a:spLocks noChangeShapeType="1"/>
              </p:cNvSpPr>
              <p:nvPr/>
            </p:nvSpPr>
            <p:spPr bwMode="auto">
              <a:xfrm>
                <a:off x="1876717" y="2762250"/>
                <a:ext cx="503238" cy="6286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66"/>
              <p:cNvSpPr>
                <a:spLocks noChangeArrowheads="1"/>
              </p:cNvSpPr>
              <p:nvPr/>
            </p:nvSpPr>
            <p:spPr bwMode="auto">
              <a:xfrm>
                <a:off x="1540167" y="2454275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67"/>
              <p:cNvSpPr>
                <a:spLocks noChangeArrowheads="1"/>
              </p:cNvSpPr>
              <p:nvPr/>
            </p:nvSpPr>
            <p:spPr bwMode="auto">
              <a:xfrm>
                <a:off x="1675105" y="2541587"/>
                <a:ext cx="2286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00CC"/>
                    </a:solidFill>
                  </a:rPr>
                  <a:t>24</a:t>
                </a:r>
              </a:p>
            </p:txBody>
          </p:sp>
          <p:sp>
            <p:nvSpPr>
              <p:cNvPr id="24" name="Rectangle 68"/>
              <p:cNvSpPr>
                <a:spLocks noChangeArrowheads="1"/>
              </p:cNvSpPr>
              <p:nvPr/>
            </p:nvSpPr>
            <p:spPr bwMode="auto">
              <a:xfrm>
                <a:off x="1898942" y="2541587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25" name="Rectangle 69"/>
              <p:cNvSpPr>
                <a:spLocks noChangeArrowheads="1"/>
              </p:cNvSpPr>
              <p:nvPr/>
            </p:nvSpPr>
            <p:spPr bwMode="auto">
              <a:xfrm>
                <a:off x="897230" y="3279775"/>
                <a:ext cx="547687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70"/>
              <p:cNvSpPr>
                <a:spLocks noChangeArrowheads="1"/>
              </p:cNvSpPr>
              <p:nvPr/>
            </p:nvSpPr>
            <p:spPr bwMode="auto">
              <a:xfrm>
                <a:off x="1028992" y="3367087"/>
                <a:ext cx="2286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8000"/>
                    </a:solidFill>
                  </a:rPr>
                  <a:t>20</a:t>
                </a:r>
              </a:p>
            </p:txBody>
          </p:sp>
          <p:sp>
            <p:nvSpPr>
              <p:cNvPr id="27" name="Rectangle 71"/>
              <p:cNvSpPr>
                <a:spLocks noChangeArrowheads="1"/>
              </p:cNvSpPr>
              <p:nvPr/>
            </p:nvSpPr>
            <p:spPr bwMode="auto">
              <a:xfrm>
                <a:off x="1254417" y="3367087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2214855" y="3279775"/>
                <a:ext cx="549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73"/>
              <p:cNvSpPr>
                <a:spLocks noChangeArrowheads="1"/>
              </p:cNvSpPr>
              <p:nvPr/>
            </p:nvSpPr>
            <p:spPr bwMode="auto">
              <a:xfrm>
                <a:off x="2349792" y="3367087"/>
                <a:ext cx="2286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8000"/>
                    </a:solidFill>
                  </a:rPr>
                  <a:t>21</a:t>
                </a:r>
              </a:p>
            </p:txBody>
          </p:sp>
          <p:sp>
            <p:nvSpPr>
              <p:cNvPr id="30" name="Rectangle 74"/>
              <p:cNvSpPr>
                <a:spLocks noChangeArrowheads="1"/>
              </p:cNvSpPr>
              <p:nvPr/>
            </p:nvSpPr>
            <p:spPr bwMode="auto">
              <a:xfrm>
                <a:off x="2573630" y="3367087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31" name="Rectangle 75"/>
              <p:cNvSpPr>
                <a:spLocks noChangeArrowheads="1"/>
              </p:cNvSpPr>
              <p:nvPr/>
            </p:nvSpPr>
            <p:spPr bwMode="auto">
              <a:xfrm>
                <a:off x="1975142" y="4146550"/>
                <a:ext cx="423863" cy="490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Rectangle 76"/>
              <p:cNvSpPr>
                <a:spLocks noChangeArrowheads="1"/>
              </p:cNvSpPr>
              <p:nvPr/>
            </p:nvSpPr>
            <p:spPr bwMode="auto">
              <a:xfrm>
                <a:off x="2110080" y="4233862"/>
                <a:ext cx="1143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990099"/>
                    </a:solidFill>
                  </a:rPr>
                  <a:t>6</a:t>
                </a:r>
              </a:p>
            </p:txBody>
          </p:sp>
          <p:sp>
            <p:nvSpPr>
              <p:cNvPr id="33" name="Rectangle 77"/>
              <p:cNvSpPr>
                <a:spLocks noChangeArrowheads="1"/>
              </p:cNvSpPr>
              <p:nvPr/>
            </p:nvSpPr>
            <p:spPr bwMode="auto">
              <a:xfrm>
                <a:off x="2221205" y="4233862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34" name="Oval 78"/>
              <p:cNvSpPr>
                <a:spLocks noChangeArrowheads="1"/>
              </p:cNvSpPr>
              <p:nvPr/>
            </p:nvSpPr>
            <p:spPr bwMode="auto">
              <a:xfrm>
                <a:off x="3443580" y="2525712"/>
                <a:ext cx="266700" cy="26352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Oval 79"/>
              <p:cNvSpPr>
                <a:spLocks noChangeArrowheads="1"/>
              </p:cNvSpPr>
              <p:nvPr/>
            </p:nvSpPr>
            <p:spPr bwMode="auto">
              <a:xfrm>
                <a:off x="2799055" y="3348037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Oval 80"/>
              <p:cNvSpPr>
                <a:spLocks noChangeArrowheads="1"/>
              </p:cNvSpPr>
              <p:nvPr/>
            </p:nvSpPr>
            <p:spPr bwMode="auto">
              <a:xfrm>
                <a:off x="4116680" y="3348037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81"/>
              <p:cNvSpPr>
                <a:spLocks noChangeShapeType="1"/>
              </p:cNvSpPr>
              <p:nvPr/>
            </p:nvSpPr>
            <p:spPr bwMode="auto">
              <a:xfrm flipH="1">
                <a:off x="3022892" y="2776537"/>
                <a:ext cx="477838" cy="6016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2"/>
              <p:cNvSpPr>
                <a:spLocks noChangeShapeType="1"/>
              </p:cNvSpPr>
              <p:nvPr/>
            </p:nvSpPr>
            <p:spPr bwMode="auto">
              <a:xfrm>
                <a:off x="3669005" y="2746375"/>
                <a:ext cx="503237" cy="6318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Rectangle 83"/>
              <p:cNvSpPr>
                <a:spLocks noChangeArrowheads="1"/>
              </p:cNvSpPr>
              <p:nvPr/>
            </p:nvSpPr>
            <p:spPr bwMode="auto">
              <a:xfrm>
                <a:off x="3332455" y="2439987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84"/>
              <p:cNvSpPr>
                <a:spLocks noChangeArrowheads="1"/>
              </p:cNvSpPr>
              <p:nvPr/>
            </p:nvSpPr>
            <p:spPr bwMode="auto">
              <a:xfrm>
                <a:off x="3467392" y="2527300"/>
                <a:ext cx="2286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00CC"/>
                    </a:solidFill>
                  </a:rPr>
                  <a:t>30</a:t>
                </a:r>
              </a:p>
            </p:txBody>
          </p:sp>
          <p:sp>
            <p:nvSpPr>
              <p:cNvPr id="41" name="Rectangle 85"/>
              <p:cNvSpPr>
                <a:spLocks noChangeArrowheads="1"/>
              </p:cNvSpPr>
              <p:nvPr/>
            </p:nvSpPr>
            <p:spPr bwMode="auto">
              <a:xfrm>
                <a:off x="3691230" y="252730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42" name="Rectangle 86"/>
              <p:cNvSpPr>
                <a:spLocks noChangeArrowheads="1"/>
              </p:cNvSpPr>
              <p:nvPr/>
            </p:nvSpPr>
            <p:spPr bwMode="auto">
              <a:xfrm>
                <a:off x="2689517" y="3265487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Rectangle 87"/>
              <p:cNvSpPr>
                <a:spLocks noChangeArrowheads="1"/>
              </p:cNvSpPr>
              <p:nvPr/>
            </p:nvSpPr>
            <p:spPr bwMode="auto">
              <a:xfrm>
                <a:off x="2821280" y="3352800"/>
                <a:ext cx="2286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8000"/>
                    </a:solidFill>
                  </a:rPr>
                  <a:t>18</a:t>
                </a:r>
              </a:p>
            </p:txBody>
          </p:sp>
          <p:sp>
            <p:nvSpPr>
              <p:cNvPr id="44" name="Rectangle 88"/>
              <p:cNvSpPr>
                <a:spLocks noChangeArrowheads="1"/>
              </p:cNvSpPr>
              <p:nvPr/>
            </p:nvSpPr>
            <p:spPr bwMode="auto">
              <a:xfrm>
                <a:off x="3045117" y="335280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4062705" y="3265487"/>
                <a:ext cx="549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Rectangle 90"/>
              <p:cNvSpPr>
                <a:spLocks noChangeArrowheads="1"/>
              </p:cNvSpPr>
              <p:nvPr/>
            </p:nvSpPr>
            <p:spPr bwMode="auto">
              <a:xfrm>
                <a:off x="4197642" y="3352800"/>
                <a:ext cx="1143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47" name="Rectangle 91"/>
              <p:cNvSpPr>
                <a:spLocks noChangeArrowheads="1"/>
              </p:cNvSpPr>
              <p:nvPr/>
            </p:nvSpPr>
            <p:spPr bwMode="auto">
              <a:xfrm>
                <a:off x="4308767" y="335280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48" name="Oval 92"/>
              <p:cNvSpPr>
                <a:spLocks noChangeArrowheads="1"/>
              </p:cNvSpPr>
              <p:nvPr/>
            </p:nvSpPr>
            <p:spPr bwMode="auto">
              <a:xfrm>
                <a:off x="2524417" y="1700212"/>
                <a:ext cx="265113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Rectangle 93"/>
              <p:cNvSpPr>
                <a:spLocks noChangeArrowheads="1"/>
              </p:cNvSpPr>
              <p:nvPr/>
            </p:nvSpPr>
            <p:spPr bwMode="auto">
              <a:xfrm>
                <a:off x="2410117" y="1630362"/>
                <a:ext cx="504825" cy="490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94"/>
              <p:cNvSpPr>
                <a:spLocks noChangeArrowheads="1"/>
              </p:cNvSpPr>
              <p:nvPr/>
            </p:nvSpPr>
            <p:spPr bwMode="auto">
              <a:xfrm>
                <a:off x="2543467" y="1717675"/>
                <a:ext cx="2286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50</a:t>
                </a:r>
              </a:p>
            </p:txBody>
          </p:sp>
          <p:sp>
            <p:nvSpPr>
              <p:cNvPr id="51" name="Rectangle 95"/>
              <p:cNvSpPr>
                <a:spLocks noChangeArrowheads="1"/>
              </p:cNvSpPr>
              <p:nvPr/>
            </p:nvSpPr>
            <p:spPr bwMode="auto">
              <a:xfrm>
                <a:off x="2767305" y="1717675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52" name="Line 96"/>
              <p:cNvSpPr>
                <a:spLocks noChangeShapeType="1"/>
              </p:cNvSpPr>
              <p:nvPr/>
            </p:nvSpPr>
            <p:spPr bwMode="auto">
              <a:xfrm flipH="1">
                <a:off x="1903705" y="1936750"/>
                <a:ext cx="658812" cy="6286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97"/>
              <p:cNvSpPr>
                <a:spLocks noChangeShapeType="1"/>
              </p:cNvSpPr>
              <p:nvPr/>
            </p:nvSpPr>
            <p:spPr bwMode="auto">
              <a:xfrm>
                <a:off x="2772067" y="1893887"/>
                <a:ext cx="698500" cy="6715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389089" y="1772816"/>
              <a:ext cx="4065588" cy="3035300"/>
              <a:chOff x="546392" y="1630362"/>
              <a:chExt cx="4065588" cy="3035300"/>
            </a:xfrm>
          </p:grpSpPr>
          <p:sp>
            <p:nvSpPr>
              <p:cNvPr id="75" name="Oval 49"/>
              <p:cNvSpPr>
                <a:spLocks noChangeArrowheads="1"/>
              </p:cNvSpPr>
              <p:nvPr/>
            </p:nvSpPr>
            <p:spPr bwMode="auto">
              <a:xfrm>
                <a:off x="673392" y="4243387"/>
                <a:ext cx="265113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Oval 50"/>
              <p:cNvSpPr>
                <a:spLocks noChangeArrowheads="1"/>
              </p:cNvSpPr>
              <p:nvPr/>
            </p:nvSpPr>
            <p:spPr bwMode="auto">
              <a:xfrm>
                <a:off x="1348080" y="4243387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Oval 51"/>
              <p:cNvSpPr>
                <a:spLocks noChangeArrowheads="1"/>
              </p:cNvSpPr>
              <p:nvPr/>
            </p:nvSpPr>
            <p:spPr bwMode="auto">
              <a:xfrm>
                <a:off x="2024355" y="4243387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52"/>
              <p:cNvSpPr>
                <a:spLocks noChangeShapeType="1"/>
              </p:cNvSpPr>
              <p:nvPr/>
            </p:nvSpPr>
            <p:spPr bwMode="auto">
              <a:xfrm flipH="1">
                <a:off x="840080" y="3614737"/>
                <a:ext cx="236537" cy="6429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53"/>
              <p:cNvSpPr>
                <a:spLocks noChangeShapeType="1"/>
              </p:cNvSpPr>
              <p:nvPr/>
            </p:nvSpPr>
            <p:spPr bwMode="auto">
              <a:xfrm>
                <a:off x="1230605" y="3602037"/>
                <a:ext cx="225425" cy="6556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54"/>
              <p:cNvSpPr>
                <a:spLocks noChangeShapeType="1"/>
              </p:cNvSpPr>
              <p:nvPr/>
            </p:nvSpPr>
            <p:spPr bwMode="auto">
              <a:xfrm flipH="1">
                <a:off x="2183105" y="3614737"/>
                <a:ext cx="211137" cy="6429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Rectangle 55"/>
              <p:cNvSpPr>
                <a:spLocks noChangeArrowheads="1"/>
              </p:cNvSpPr>
              <p:nvPr/>
            </p:nvSpPr>
            <p:spPr bwMode="auto">
              <a:xfrm>
                <a:off x="546392" y="4160837"/>
                <a:ext cx="5619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Rectangle 56"/>
              <p:cNvSpPr>
                <a:spLocks noChangeArrowheads="1"/>
              </p:cNvSpPr>
              <p:nvPr/>
            </p:nvSpPr>
            <p:spPr bwMode="auto">
              <a:xfrm>
                <a:off x="679742" y="4248150"/>
                <a:ext cx="2286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990099"/>
                    </a:solidFill>
                  </a:rPr>
                  <a:t>12</a:t>
                </a:r>
              </a:p>
            </p:txBody>
          </p:sp>
          <p:sp>
            <p:nvSpPr>
              <p:cNvPr id="83" name="Rectangle 57"/>
              <p:cNvSpPr>
                <a:spLocks noChangeArrowheads="1"/>
              </p:cNvSpPr>
              <p:nvPr/>
            </p:nvSpPr>
            <p:spPr bwMode="auto">
              <a:xfrm>
                <a:off x="903580" y="424815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84" name="Rectangle 58"/>
              <p:cNvSpPr>
                <a:spLocks noChangeArrowheads="1"/>
              </p:cNvSpPr>
              <p:nvPr/>
            </p:nvSpPr>
            <p:spPr bwMode="auto">
              <a:xfrm>
                <a:off x="1303630" y="4173537"/>
                <a:ext cx="422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Rectangle 59"/>
              <p:cNvSpPr>
                <a:spLocks noChangeArrowheads="1"/>
              </p:cNvSpPr>
              <p:nvPr/>
            </p:nvSpPr>
            <p:spPr bwMode="auto">
              <a:xfrm>
                <a:off x="1436980" y="4260850"/>
                <a:ext cx="1143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990099"/>
                    </a:solidFill>
                  </a:rPr>
                  <a:t>5</a:t>
                </a:r>
              </a:p>
            </p:txBody>
          </p:sp>
          <p:sp>
            <p:nvSpPr>
              <p:cNvPr id="86" name="Rectangle 60"/>
              <p:cNvSpPr>
                <a:spLocks noChangeArrowheads="1"/>
              </p:cNvSpPr>
              <p:nvPr/>
            </p:nvSpPr>
            <p:spPr bwMode="auto">
              <a:xfrm>
                <a:off x="1549692" y="426085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87" name="Oval 61"/>
              <p:cNvSpPr>
                <a:spLocks noChangeArrowheads="1"/>
              </p:cNvSpPr>
              <p:nvPr/>
            </p:nvSpPr>
            <p:spPr bwMode="auto">
              <a:xfrm>
                <a:off x="1652880" y="2538412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Oval 62"/>
              <p:cNvSpPr>
                <a:spLocks noChangeArrowheads="1"/>
              </p:cNvSpPr>
              <p:nvPr/>
            </p:nvSpPr>
            <p:spPr bwMode="auto">
              <a:xfrm>
                <a:off x="1006767" y="3363912"/>
                <a:ext cx="266700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Oval 63"/>
              <p:cNvSpPr>
                <a:spLocks noChangeArrowheads="1"/>
              </p:cNvSpPr>
              <p:nvPr/>
            </p:nvSpPr>
            <p:spPr bwMode="auto">
              <a:xfrm>
                <a:off x="2324392" y="3363912"/>
                <a:ext cx="266700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4"/>
              <p:cNvSpPr>
                <a:spLocks noChangeShapeType="1"/>
              </p:cNvSpPr>
              <p:nvPr/>
            </p:nvSpPr>
            <p:spPr bwMode="auto">
              <a:xfrm flipH="1">
                <a:off x="1230605" y="2789237"/>
                <a:ext cx="477837" cy="6016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5"/>
              <p:cNvSpPr>
                <a:spLocks noChangeShapeType="1"/>
              </p:cNvSpPr>
              <p:nvPr/>
            </p:nvSpPr>
            <p:spPr bwMode="auto">
              <a:xfrm>
                <a:off x="1876717" y="2762250"/>
                <a:ext cx="503238" cy="6286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1540167" y="2454275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1675105" y="2541587"/>
                <a:ext cx="2286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00CC"/>
                    </a:solidFill>
                  </a:rPr>
                  <a:t>24</a:t>
                </a:r>
              </a:p>
            </p:txBody>
          </p:sp>
          <p:sp>
            <p:nvSpPr>
              <p:cNvPr id="94" name="Rectangle 68"/>
              <p:cNvSpPr>
                <a:spLocks noChangeArrowheads="1"/>
              </p:cNvSpPr>
              <p:nvPr/>
            </p:nvSpPr>
            <p:spPr bwMode="auto">
              <a:xfrm>
                <a:off x="1898942" y="2541587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97230" y="3279775"/>
                <a:ext cx="547687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1028992" y="3367087"/>
                <a:ext cx="2286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8000"/>
                    </a:solidFill>
                  </a:rPr>
                  <a:t>20</a:t>
                </a:r>
              </a:p>
            </p:txBody>
          </p:sp>
          <p:sp>
            <p:nvSpPr>
              <p:cNvPr id="97" name="Rectangle 71"/>
              <p:cNvSpPr>
                <a:spLocks noChangeArrowheads="1"/>
              </p:cNvSpPr>
              <p:nvPr/>
            </p:nvSpPr>
            <p:spPr bwMode="auto">
              <a:xfrm>
                <a:off x="1254417" y="3367087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2214855" y="3279775"/>
                <a:ext cx="549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2349792" y="3367087"/>
                <a:ext cx="2286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8000"/>
                    </a:solidFill>
                  </a:rPr>
                  <a:t>21</a:t>
                </a:r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2573630" y="3367087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1975142" y="4146550"/>
                <a:ext cx="423863" cy="490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Rectangle 76"/>
              <p:cNvSpPr>
                <a:spLocks noChangeArrowheads="1"/>
              </p:cNvSpPr>
              <p:nvPr/>
            </p:nvSpPr>
            <p:spPr bwMode="auto">
              <a:xfrm>
                <a:off x="2110080" y="4233862"/>
                <a:ext cx="11430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990099"/>
                    </a:solidFill>
                  </a:rPr>
                  <a:t>6</a:t>
                </a:r>
              </a:p>
            </p:txBody>
          </p:sp>
          <p:sp>
            <p:nvSpPr>
              <p:cNvPr id="103" name="Rectangle 77"/>
              <p:cNvSpPr>
                <a:spLocks noChangeArrowheads="1"/>
              </p:cNvSpPr>
              <p:nvPr/>
            </p:nvSpPr>
            <p:spPr bwMode="auto">
              <a:xfrm>
                <a:off x="2221205" y="4233862"/>
                <a:ext cx="57150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04" name="Oval 78"/>
              <p:cNvSpPr>
                <a:spLocks noChangeArrowheads="1"/>
              </p:cNvSpPr>
              <p:nvPr/>
            </p:nvSpPr>
            <p:spPr bwMode="auto">
              <a:xfrm>
                <a:off x="3443580" y="2525712"/>
                <a:ext cx="266700" cy="26352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Oval 79"/>
              <p:cNvSpPr>
                <a:spLocks noChangeArrowheads="1"/>
              </p:cNvSpPr>
              <p:nvPr/>
            </p:nvSpPr>
            <p:spPr bwMode="auto">
              <a:xfrm>
                <a:off x="2799055" y="3348037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4116680" y="3348037"/>
                <a:ext cx="266700" cy="2667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81"/>
              <p:cNvSpPr>
                <a:spLocks noChangeShapeType="1"/>
              </p:cNvSpPr>
              <p:nvPr/>
            </p:nvSpPr>
            <p:spPr bwMode="auto">
              <a:xfrm flipH="1">
                <a:off x="3022892" y="2776537"/>
                <a:ext cx="477838" cy="6016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82"/>
              <p:cNvSpPr>
                <a:spLocks noChangeShapeType="1"/>
              </p:cNvSpPr>
              <p:nvPr/>
            </p:nvSpPr>
            <p:spPr bwMode="auto">
              <a:xfrm>
                <a:off x="3669005" y="2746375"/>
                <a:ext cx="503237" cy="6318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Rectangle 83"/>
              <p:cNvSpPr>
                <a:spLocks noChangeArrowheads="1"/>
              </p:cNvSpPr>
              <p:nvPr/>
            </p:nvSpPr>
            <p:spPr bwMode="auto">
              <a:xfrm>
                <a:off x="3332455" y="2439987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Rectangle 84"/>
              <p:cNvSpPr>
                <a:spLocks noChangeArrowheads="1"/>
              </p:cNvSpPr>
              <p:nvPr/>
            </p:nvSpPr>
            <p:spPr bwMode="auto">
              <a:xfrm>
                <a:off x="3467392" y="2527300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CC"/>
                    </a:solidFill>
                  </a:rPr>
                  <a:t>18</a:t>
                </a:r>
                <a:endParaRPr lang="zh-CN" alt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11" name="Rectangle 85"/>
              <p:cNvSpPr>
                <a:spLocks noChangeArrowheads="1"/>
              </p:cNvSpPr>
              <p:nvPr/>
            </p:nvSpPr>
            <p:spPr bwMode="auto">
              <a:xfrm>
                <a:off x="3691230" y="252730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12" name="Rectangle 86"/>
              <p:cNvSpPr>
                <a:spLocks noChangeArrowheads="1"/>
              </p:cNvSpPr>
              <p:nvPr/>
            </p:nvSpPr>
            <p:spPr bwMode="auto">
              <a:xfrm>
                <a:off x="2689517" y="3265487"/>
                <a:ext cx="546100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Rectangle 87"/>
              <p:cNvSpPr>
                <a:spLocks noChangeArrowheads="1"/>
              </p:cNvSpPr>
              <p:nvPr/>
            </p:nvSpPr>
            <p:spPr bwMode="auto">
              <a:xfrm>
                <a:off x="2821280" y="3352800"/>
                <a:ext cx="11702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>
                    <a:solidFill>
                      <a:srgbClr val="008000"/>
                    </a:solidFill>
                  </a:rPr>
                  <a:t>6</a:t>
                </a:r>
                <a:endParaRPr lang="zh-CN" alt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4" name="Rectangle 88"/>
              <p:cNvSpPr>
                <a:spLocks noChangeArrowheads="1"/>
              </p:cNvSpPr>
              <p:nvPr/>
            </p:nvSpPr>
            <p:spPr bwMode="auto">
              <a:xfrm>
                <a:off x="3045117" y="335280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15" name="Rectangle 89"/>
              <p:cNvSpPr>
                <a:spLocks noChangeArrowheads="1"/>
              </p:cNvSpPr>
              <p:nvPr/>
            </p:nvSpPr>
            <p:spPr bwMode="auto">
              <a:xfrm>
                <a:off x="4062705" y="3265487"/>
                <a:ext cx="549275" cy="492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Rectangle 90"/>
              <p:cNvSpPr>
                <a:spLocks noChangeArrowheads="1"/>
              </p:cNvSpPr>
              <p:nvPr/>
            </p:nvSpPr>
            <p:spPr bwMode="auto">
              <a:xfrm>
                <a:off x="4197642" y="3352800"/>
                <a:ext cx="11430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8000"/>
                    </a:solidFill>
                  </a:rPr>
                  <a:t>3</a:t>
                </a:r>
              </a:p>
            </p:txBody>
          </p:sp>
          <p:sp>
            <p:nvSpPr>
              <p:cNvPr id="117" name="Rectangle 91"/>
              <p:cNvSpPr>
                <a:spLocks noChangeArrowheads="1"/>
              </p:cNvSpPr>
              <p:nvPr/>
            </p:nvSpPr>
            <p:spPr bwMode="auto">
              <a:xfrm>
                <a:off x="4308767" y="3352800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18" name="Oval 92"/>
              <p:cNvSpPr>
                <a:spLocks noChangeArrowheads="1"/>
              </p:cNvSpPr>
              <p:nvPr/>
            </p:nvSpPr>
            <p:spPr bwMode="auto">
              <a:xfrm>
                <a:off x="2524417" y="1700212"/>
                <a:ext cx="265113" cy="2651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Rectangle 93"/>
              <p:cNvSpPr>
                <a:spLocks noChangeArrowheads="1"/>
              </p:cNvSpPr>
              <p:nvPr/>
            </p:nvSpPr>
            <p:spPr bwMode="auto">
              <a:xfrm>
                <a:off x="2410117" y="1630362"/>
                <a:ext cx="504825" cy="490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94"/>
              <p:cNvSpPr>
                <a:spLocks noChangeArrowheads="1"/>
              </p:cNvSpPr>
              <p:nvPr/>
            </p:nvSpPr>
            <p:spPr bwMode="auto">
              <a:xfrm>
                <a:off x="2543467" y="1717675"/>
                <a:ext cx="23403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30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Rectangle 95"/>
              <p:cNvSpPr>
                <a:spLocks noChangeArrowheads="1"/>
              </p:cNvSpPr>
              <p:nvPr/>
            </p:nvSpPr>
            <p:spPr bwMode="auto">
              <a:xfrm>
                <a:off x="2767305" y="1717675"/>
                <a:ext cx="57150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>
                    <a:solidFill>
                      <a:srgbClr val="000000"/>
                    </a:solidFill>
                  </a:rPr>
                  <a:t> </a:t>
                </a:r>
                <a:endParaRPr lang="zh-CN" altLang="en-US" sz="2400"/>
              </a:p>
            </p:txBody>
          </p:sp>
          <p:sp>
            <p:nvSpPr>
              <p:cNvPr id="122" name="Line 96"/>
              <p:cNvSpPr>
                <a:spLocks noChangeShapeType="1"/>
              </p:cNvSpPr>
              <p:nvPr/>
            </p:nvSpPr>
            <p:spPr bwMode="auto">
              <a:xfrm flipH="1">
                <a:off x="1903705" y="1936750"/>
                <a:ext cx="658812" cy="6286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97"/>
              <p:cNvSpPr>
                <a:spLocks noChangeShapeType="1"/>
              </p:cNvSpPr>
              <p:nvPr/>
            </p:nvSpPr>
            <p:spPr bwMode="auto">
              <a:xfrm>
                <a:off x="2772067" y="1893887"/>
                <a:ext cx="698500" cy="6715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" name="Rectangle 108"/>
            <p:cNvSpPr>
              <a:spLocks noChangeArrowheads="1"/>
            </p:cNvSpPr>
            <p:nvPr/>
          </p:nvSpPr>
          <p:spPr bwMode="auto">
            <a:xfrm>
              <a:off x="4464496" y="5712296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09"/>
            <p:cNvSpPr>
              <a:spLocks noChangeShapeType="1"/>
            </p:cNvSpPr>
            <p:nvPr/>
          </p:nvSpPr>
          <p:spPr bwMode="auto">
            <a:xfrm>
              <a:off x="6293296" y="571229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Line 110"/>
            <p:cNvSpPr>
              <a:spLocks noChangeShapeType="1"/>
            </p:cNvSpPr>
            <p:nvPr/>
          </p:nvSpPr>
          <p:spPr bwMode="auto">
            <a:xfrm>
              <a:off x="5378896" y="571229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" name="Line 111"/>
            <p:cNvSpPr>
              <a:spLocks noChangeShapeType="1"/>
            </p:cNvSpPr>
            <p:nvPr/>
          </p:nvSpPr>
          <p:spPr bwMode="auto">
            <a:xfrm>
              <a:off x="4921696" y="571229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" name="Line 112"/>
            <p:cNvSpPr>
              <a:spLocks noChangeShapeType="1"/>
            </p:cNvSpPr>
            <p:nvPr/>
          </p:nvSpPr>
          <p:spPr bwMode="auto">
            <a:xfrm>
              <a:off x="5836096" y="571229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" name="Line 113"/>
            <p:cNvSpPr>
              <a:spLocks noChangeShapeType="1"/>
            </p:cNvSpPr>
            <p:nvPr/>
          </p:nvSpPr>
          <p:spPr bwMode="auto">
            <a:xfrm>
              <a:off x="7207696" y="571229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" name="Line 114"/>
            <p:cNvSpPr>
              <a:spLocks noChangeShapeType="1"/>
            </p:cNvSpPr>
            <p:nvPr/>
          </p:nvSpPr>
          <p:spPr bwMode="auto">
            <a:xfrm>
              <a:off x="6750496" y="571229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" name="Rectangle 115"/>
            <p:cNvSpPr>
              <a:spLocks noChangeArrowheads="1"/>
            </p:cNvSpPr>
            <p:nvPr/>
          </p:nvSpPr>
          <p:spPr bwMode="auto">
            <a:xfrm>
              <a:off x="4616896" y="5788496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30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Rectangle 116"/>
            <p:cNvSpPr>
              <a:spLocks noChangeArrowheads="1"/>
            </p:cNvSpPr>
            <p:nvPr/>
          </p:nvSpPr>
          <p:spPr bwMode="auto">
            <a:xfrm>
              <a:off x="5074096" y="578849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24</a:t>
              </a:r>
            </a:p>
          </p:txBody>
        </p:sp>
        <p:sp>
          <p:nvSpPr>
            <p:cNvPr id="133" name="Rectangle 117"/>
            <p:cNvSpPr>
              <a:spLocks noChangeArrowheads="1"/>
            </p:cNvSpPr>
            <p:nvPr/>
          </p:nvSpPr>
          <p:spPr bwMode="auto">
            <a:xfrm>
              <a:off x="5531296" y="5788496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0000CC"/>
                  </a:solidFill>
                </a:rPr>
                <a:t>18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34" name="Rectangle 118"/>
            <p:cNvSpPr>
              <a:spLocks noChangeArrowheads="1"/>
            </p:cNvSpPr>
            <p:nvPr/>
          </p:nvSpPr>
          <p:spPr bwMode="auto">
            <a:xfrm>
              <a:off x="5988496" y="578849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20</a:t>
              </a:r>
            </a:p>
          </p:txBody>
        </p:sp>
        <p:sp>
          <p:nvSpPr>
            <p:cNvPr id="135" name="Rectangle 119"/>
            <p:cNvSpPr>
              <a:spLocks noChangeArrowheads="1"/>
            </p:cNvSpPr>
            <p:nvPr/>
          </p:nvSpPr>
          <p:spPr bwMode="auto">
            <a:xfrm>
              <a:off x="6445696" y="578849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008000"/>
                  </a:solidFill>
                </a:rPr>
                <a:t>21</a:t>
              </a:r>
            </a:p>
          </p:txBody>
        </p:sp>
        <p:sp>
          <p:nvSpPr>
            <p:cNvPr id="136" name="Rectangle 120"/>
            <p:cNvSpPr>
              <a:spLocks noChangeArrowheads="1"/>
            </p:cNvSpPr>
            <p:nvPr/>
          </p:nvSpPr>
          <p:spPr bwMode="auto">
            <a:xfrm>
              <a:off x="6902896" y="578849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>
                  <a:solidFill>
                    <a:srgbClr val="008000"/>
                  </a:solidFill>
                </a:rPr>
                <a:t>6</a:t>
              </a:r>
              <a:endParaRPr lang="zh-CN" alt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137" name="Rectangle 121"/>
            <p:cNvSpPr>
              <a:spLocks noChangeArrowheads="1"/>
            </p:cNvSpPr>
            <p:nvPr/>
          </p:nvSpPr>
          <p:spPr bwMode="auto">
            <a:xfrm>
              <a:off x="7360096" y="5788496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138" name="Line 122"/>
            <p:cNvSpPr>
              <a:spLocks noChangeShapeType="1"/>
            </p:cNvSpPr>
            <p:nvPr/>
          </p:nvSpPr>
          <p:spPr bwMode="auto">
            <a:xfrm>
              <a:off x="7664896" y="571229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9" name="Line 123"/>
            <p:cNvSpPr>
              <a:spLocks noChangeShapeType="1"/>
            </p:cNvSpPr>
            <p:nvPr/>
          </p:nvSpPr>
          <p:spPr bwMode="auto">
            <a:xfrm>
              <a:off x="8122096" y="571229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" name="Line 124"/>
            <p:cNvSpPr>
              <a:spLocks noChangeShapeType="1"/>
            </p:cNvSpPr>
            <p:nvPr/>
          </p:nvSpPr>
          <p:spPr bwMode="auto">
            <a:xfrm>
              <a:off x="8579296" y="571229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" name="Rectangle 126"/>
            <p:cNvSpPr>
              <a:spLocks noChangeArrowheads="1"/>
            </p:cNvSpPr>
            <p:nvPr/>
          </p:nvSpPr>
          <p:spPr bwMode="auto">
            <a:xfrm>
              <a:off x="8274496" y="5788496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143" name="Rectangle 127"/>
            <p:cNvSpPr>
              <a:spLocks noChangeArrowheads="1"/>
            </p:cNvSpPr>
            <p:nvPr/>
          </p:nvSpPr>
          <p:spPr bwMode="auto">
            <a:xfrm>
              <a:off x="7817296" y="578849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12</a:t>
              </a:r>
            </a:p>
          </p:txBody>
        </p:sp>
        <p:sp>
          <p:nvSpPr>
            <p:cNvPr id="164" name="Rectangle 108"/>
            <p:cNvSpPr>
              <a:spLocks noChangeArrowheads="1"/>
            </p:cNvSpPr>
            <p:nvPr/>
          </p:nvSpPr>
          <p:spPr bwMode="auto">
            <a:xfrm>
              <a:off x="35496" y="4992216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09"/>
            <p:cNvSpPr>
              <a:spLocks noChangeShapeType="1"/>
            </p:cNvSpPr>
            <p:nvPr/>
          </p:nvSpPr>
          <p:spPr bwMode="auto">
            <a:xfrm>
              <a:off x="1864296" y="499221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" name="Line 110"/>
            <p:cNvSpPr>
              <a:spLocks noChangeShapeType="1"/>
            </p:cNvSpPr>
            <p:nvPr/>
          </p:nvSpPr>
          <p:spPr bwMode="auto">
            <a:xfrm>
              <a:off x="949896" y="499221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" name="Line 111"/>
            <p:cNvSpPr>
              <a:spLocks noChangeShapeType="1"/>
            </p:cNvSpPr>
            <p:nvPr/>
          </p:nvSpPr>
          <p:spPr bwMode="auto">
            <a:xfrm>
              <a:off x="492696" y="499221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" name="Line 112"/>
            <p:cNvSpPr>
              <a:spLocks noChangeShapeType="1"/>
            </p:cNvSpPr>
            <p:nvPr/>
          </p:nvSpPr>
          <p:spPr bwMode="auto">
            <a:xfrm>
              <a:off x="1407096" y="499221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9" name="Line 113"/>
            <p:cNvSpPr>
              <a:spLocks noChangeShapeType="1"/>
            </p:cNvSpPr>
            <p:nvPr/>
          </p:nvSpPr>
          <p:spPr bwMode="auto">
            <a:xfrm>
              <a:off x="2778696" y="499221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" name="Line 114"/>
            <p:cNvSpPr>
              <a:spLocks noChangeShapeType="1"/>
            </p:cNvSpPr>
            <p:nvPr/>
          </p:nvSpPr>
          <p:spPr bwMode="auto">
            <a:xfrm>
              <a:off x="2321496" y="499221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" name="Rectangle 115"/>
            <p:cNvSpPr>
              <a:spLocks noChangeArrowheads="1"/>
            </p:cNvSpPr>
            <p:nvPr/>
          </p:nvSpPr>
          <p:spPr bwMode="auto">
            <a:xfrm>
              <a:off x="187896" y="506841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172" name="Rectangle 116"/>
            <p:cNvSpPr>
              <a:spLocks noChangeArrowheads="1"/>
            </p:cNvSpPr>
            <p:nvPr/>
          </p:nvSpPr>
          <p:spPr bwMode="auto">
            <a:xfrm>
              <a:off x="645096" y="506841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24</a:t>
              </a:r>
            </a:p>
          </p:txBody>
        </p:sp>
        <p:sp>
          <p:nvSpPr>
            <p:cNvPr id="173" name="Rectangle 117"/>
            <p:cNvSpPr>
              <a:spLocks noChangeArrowheads="1"/>
            </p:cNvSpPr>
            <p:nvPr/>
          </p:nvSpPr>
          <p:spPr bwMode="auto">
            <a:xfrm>
              <a:off x="1102296" y="506841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30</a:t>
              </a:r>
            </a:p>
          </p:txBody>
        </p:sp>
        <p:sp>
          <p:nvSpPr>
            <p:cNvPr id="174" name="Rectangle 118"/>
            <p:cNvSpPr>
              <a:spLocks noChangeArrowheads="1"/>
            </p:cNvSpPr>
            <p:nvPr/>
          </p:nvSpPr>
          <p:spPr bwMode="auto">
            <a:xfrm>
              <a:off x="1559496" y="506841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20</a:t>
              </a:r>
            </a:p>
          </p:txBody>
        </p:sp>
        <p:sp>
          <p:nvSpPr>
            <p:cNvPr id="175" name="Rectangle 119"/>
            <p:cNvSpPr>
              <a:spLocks noChangeArrowheads="1"/>
            </p:cNvSpPr>
            <p:nvPr/>
          </p:nvSpPr>
          <p:spPr bwMode="auto">
            <a:xfrm>
              <a:off x="2016696" y="506841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21</a:t>
              </a:r>
            </a:p>
          </p:txBody>
        </p:sp>
        <p:sp>
          <p:nvSpPr>
            <p:cNvPr id="176" name="Rectangle 120"/>
            <p:cNvSpPr>
              <a:spLocks noChangeArrowheads="1"/>
            </p:cNvSpPr>
            <p:nvPr/>
          </p:nvSpPr>
          <p:spPr bwMode="auto">
            <a:xfrm>
              <a:off x="2473896" y="506841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18</a:t>
              </a:r>
            </a:p>
          </p:txBody>
        </p:sp>
        <p:sp>
          <p:nvSpPr>
            <p:cNvPr id="177" name="Rectangle 121"/>
            <p:cNvSpPr>
              <a:spLocks noChangeArrowheads="1"/>
            </p:cNvSpPr>
            <p:nvPr/>
          </p:nvSpPr>
          <p:spPr bwMode="auto">
            <a:xfrm>
              <a:off x="2931096" y="5068416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178" name="Line 122"/>
            <p:cNvSpPr>
              <a:spLocks noChangeShapeType="1"/>
            </p:cNvSpPr>
            <p:nvPr/>
          </p:nvSpPr>
          <p:spPr bwMode="auto">
            <a:xfrm>
              <a:off x="3235896" y="499221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" name="Line 123"/>
            <p:cNvSpPr>
              <a:spLocks noChangeShapeType="1"/>
            </p:cNvSpPr>
            <p:nvPr/>
          </p:nvSpPr>
          <p:spPr bwMode="auto">
            <a:xfrm>
              <a:off x="3693096" y="499221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" name="Line 124"/>
            <p:cNvSpPr>
              <a:spLocks noChangeShapeType="1"/>
            </p:cNvSpPr>
            <p:nvPr/>
          </p:nvSpPr>
          <p:spPr bwMode="auto">
            <a:xfrm>
              <a:off x="4150296" y="499221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" name="Rectangle 125"/>
            <p:cNvSpPr>
              <a:spLocks noChangeArrowheads="1"/>
            </p:cNvSpPr>
            <p:nvPr/>
          </p:nvSpPr>
          <p:spPr bwMode="auto">
            <a:xfrm>
              <a:off x="4302696" y="5068416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6</a:t>
              </a:r>
            </a:p>
          </p:txBody>
        </p:sp>
        <p:sp>
          <p:nvSpPr>
            <p:cNvPr id="182" name="Rectangle 126"/>
            <p:cNvSpPr>
              <a:spLocks noChangeArrowheads="1"/>
            </p:cNvSpPr>
            <p:nvPr/>
          </p:nvSpPr>
          <p:spPr bwMode="auto">
            <a:xfrm>
              <a:off x="3845496" y="5068416"/>
              <a:ext cx="114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183" name="Rectangle 127"/>
            <p:cNvSpPr>
              <a:spLocks noChangeArrowheads="1"/>
            </p:cNvSpPr>
            <p:nvPr/>
          </p:nvSpPr>
          <p:spPr bwMode="auto">
            <a:xfrm>
              <a:off x="3388296" y="5068416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990099"/>
                  </a:solidFill>
                </a:rPr>
                <a:t>12</a:t>
              </a: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7237579" y="5770130"/>
            <a:ext cx="1798917" cy="999674"/>
            <a:chOff x="-179245" y="5593459"/>
            <a:chExt cx="1798917" cy="999674"/>
          </a:xfrm>
        </p:grpSpPr>
        <p:sp>
          <p:nvSpPr>
            <p:cNvPr id="184" name="Rectangle 115"/>
            <p:cNvSpPr>
              <a:spLocks noChangeArrowheads="1"/>
            </p:cNvSpPr>
            <p:nvPr/>
          </p:nvSpPr>
          <p:spPr bwMode="auto">
            <a:xfrm>
              <a:off x="1304278" y="5593459"/>
              <a:ext cx="228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-179245" y="5946802"/>
              <a:ext cx="1798917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隶书" panose="02010509060101010101" pitchFamily="49" charset="-122"/>
                  <a:ea typeface="隶书" panose="02010509060101010101" pitchFamily="49" charset="-122"/>
                </a:rPr>
                <a:t>可以将</a:t>
              </a:r>
              <a:r>
                <a:rPr lang="en-US" altLang="zh-CN" dirty="0" smtClean="0">
                  <a:latin typeface="隶书" panose="02010509060101010101" pitchFamily="49" charset="-122"/>
                  <a:ea typeface="隶书" panose="02010509060101010101" pitchFamily="49" charset="-122"/>
                </a:rPr>
                <a:t>50</a:t>
              </a:r>
              <a:r>
                <a:rPr lang="zh-CN" altLang="en-US" dirty="0" smtClean="0">
                  <a:latin typeface="隶书" panose="02010509060101010101" pitchFamily="49" charset="-122"/>
                  <a:ea typeface="隶书" panose="02010509060101010101" pitchFamily="49" charset="-122"/>
                </a:rPr>
                <a:t>放到最后的空位上去</a:t>
              </a:r>
              <a:endParaRPr lang="zh-CN" altLang="en-US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2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堆排序算法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ConstructMaxHeap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构造了一个最大堆，需要的时间和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成正比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循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环语句中，每次获取最大值需要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lg</a:t>
            </a:r>
            <a:r>
              <a:rPr lang="en-US" altLang="zh-CN" baseline="300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次操作，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此这个算法的效率是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nlg</a:t>
            </a:r>
            <a:r>
              <a:rPr lang="en-US" altLang="zh-CN" baseline="300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的。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772816"/>
            <a:ext cx="7560840" cy="22529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heapSort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(n)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ConstructMaxHeap</a:t>
            </a:r>
            <a:r>
              <a:rPr lang="en-US" altLang="zh-CN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(0,end); //</a:t>
            </a:r>
            <a:r>
              <a:rPr lang="zh-CN" altLang="en-US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构造的是最大堆</a:t>
            </a:r>
            <a:endParaRPr lang="en-US" altLang="zh-CN" i="1" dirty="0" smtClean="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n-1; 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1 ;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--)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   {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curMax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getMaxAndDelete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       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]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curMax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   }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堆排序的效率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ConstructMaxHeap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(0,end)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构造最大堆，大概是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次比较；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每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次删除最大值大约需要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lg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次操作；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此，排序的效率大概是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nlgn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7560840" cy="22529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heapSort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(n)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ConstructMaxHeap</a:t>
            </a:r>
            <a:r>
              <a:rPr lang="en-US" altLang="zh-CN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(0,end); //</a:t>
            </a:r>
            <a:r>
              <a:rPr lang="zh-CN" altLang="en-US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构造的是最大堆</a:t>
            </a:r>
            <a:endParaRPr lang="en-US" altLang="zh-CN" i="1" dirty="0" smtClean="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n-1; 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1 ;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--)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   {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curMax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getMaxAndDelete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       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]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curMax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Symbol" pitchFamily="18" charset="2"/>
              </a:rPr>
              <a:t>    }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解决问题的思路（分而治之）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个元素分成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任选其中一个（插入排序，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择最小的那个（选择排序，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个数分成基本相等的两个部分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接分成基本相等的两个部分（归并排序，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 Sort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照某个数进行分划：小于这个数的为一部分，大于这个数的为另外一部分（快速排序，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迭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代的思路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从原始输入序列出发，不断重新排列，使之有序化（冒泡排序，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Bubble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归并排序（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Merge 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思路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2" indent="-342900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直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接分成基本相等的两个部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分，对各个部分进行递归排序，然后将两个排好序的子序列合并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7664" y="3501008"/>
            <a:ext cx="669674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MergeSort_Abs_Rec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(list1,list2)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DivideSomehow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sortedList1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MergeSort_Abs_Rec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(list1);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sortedList2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MergeSort_Abs_Rec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(list2);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Merge_Abs_Rec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(sortedList1, sortedList2);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已排序子序列的合并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4989" y="2708920"/>
            <a:ext cx="1989137" cy="25717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2498337" y="2782119"/>
            <a:ext cx="161925" cy="161925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712964" y="276448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947914" y="276448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3181276" y="276448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3416226" y="276448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3649589" y="276448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3882951" y="276448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4117901" y="276448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060626" y="3356992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List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2424244" y="3645024"/>
            <a:ext cx="1989137" cy="25717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2498338" y="3700587"/>
            <a:ext cx="161925" cy="161925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2732219" y="3700587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31"/>
          <p:cNvSpPr>
            <a:spLocks noChangeArrowheads="1"/>
          </p:cNvSpPr>
          <p:nvPr/>
        </p:nvSpPr>
        <p:spPr bwMode="auto">
          <a:xfrm>
            <a:off x="2967169" y="3700587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32"/>
          <p:cNvSpPr>
            <a:spLocks noChangeArrowheads="1"/>
          </p:cNvSpPr>
          <p:nvPr/>
        </p:nvSpPr>
        <p:spPr bwMode="auto">
          <a:xfrm>
            <a:off x="3200531" y="3700587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435481" y="3700587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34"/>
          <p:cNvSpPr>
            <a:spLocks noChangeArrowheads="1"/>
          </p:cNvSpPr>
          <p:nvPr/>
        </p:nvSpPr>
        <p:spPr bwMode="auto">
          <a:xfrm>
            <a:off x="3668844" y="3700587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35"/>
          <p:cNvSpPr>
            <a:spLocks noChangeArrowheads="1"/>
          </p:cNvSpPr>
          <p:nvPr/>
        </p:nvSpPr>
        <p:spPr bwMode="auto">
          <a:xfrm>
            <a:off x="3902206" y="3700587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36"/>
          <p:cNvSpPr>
            <a:spLocks noChangeArrowheads="1"/>
          </p:cNvSpPr>
          <p:nvPr/>
        </p:nvSpPr>
        <p:spPr bwMode="auto">
          <a:xfrm>
            <a:off x="4137156" y="3700587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025701" y="2443361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List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112359" y="4221088"/>
            <a:ext cx="180807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Merged List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908026" y="4581128"/>
            <a:ext cx="2505355" cy="25717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1619994" y="4621708"/>
            <a:ext cx="161925" cy="161925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702718" y="2636912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Head1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756645" y="3568823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Head2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1115616" y="4838303"/>
            <a:ext cx="180131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Min(Head1, Head2)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13147" y="5441033"/>
            <a:ext cx="54580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Head1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较小，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Tail(List1)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的合并结果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Head2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较小，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Tail(List2)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的合并结果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右箭头 30"/>
          <p:cNvSpPr/>
          <p:nvPr/>
        </p:nvSpPr>
        <p:spPr>
          <a:xfrm rot="12405990">
            <a:off x="3795968" y="4952995"/>
            <a:ext cx="576064" cy="280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两个已排序子序列的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合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并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抽象代码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800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Merge(list1,list2)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如果有一个序列为空，返回另外一个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序列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比较两个序列的第一个元素，以较小的作为第一个元素，其余再进行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428998"/>
            <a:ext cx="4752528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(list1, list2)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if(list1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是空序列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return list2;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if(list2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空序列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return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if(Head(list1) &lt; Head(list2))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return Head(list1)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(Tail(list1), list2);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return Head(list2)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(list1, Tail(list2));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13501" y="4293096"/>
            <a:ext cx="1989137" cy="25717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106849" y="4366295"/>
            <a:ext cx="161925" cy="161925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7321476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7556426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7789788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024738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8258101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8491463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8726413" y="4348659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669138" y="4941168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List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032756" y="5229200"/>
            <a:ext cx="1989137" cy="25717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7106850" y="5284763"/>
            <a:ext cx="161925" cy="161925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340731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7575681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7809043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8043993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8277356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8510718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8745668" y="5284763"/>
            <a:ext cx="161925" cy="1619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7634213" y="4027537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List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6720871" y="5805264"/>
            <a:ext cx="180807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Merged List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6516538" y="6165304"/>
            <a:ext cx="2505355" cy="25717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28"/>
          <p:cNvSpPr>
            <a:spLocks noChangeArrowheads="1"/>
          </p:cNvSpPr>
          <p:nvPr/>
        </p:nvSpPr>
        <p:spPr bwMode="auto">
          <a:xfrm>
            <a:off x="6228506" y="6205884"/>
            <a:ext cx="161925" cy="161925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6311230" y="4221088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Head1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6365157" y="5152999"/>
            <a:ext cx="781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Head2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5724128" y="6422479"/>
            <a:ext cx="180131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Min(Head1, Head2)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7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两个已排序子序列的合并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9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无法在原来位置上完成合并</a:t>
            </a:r>
            <a:endParaRPr lang="en-US" altLang="zh-CN" dirty="0"/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输入子序列在数组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s,mid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mid,e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，合并后序列在数组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s,e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12975"/>
            <a:ext cx="4752528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(list1, list2)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if(list1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是空序列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return list2;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if(list2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空序列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 return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list1;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if(Head(list1) &lt; Head(list2))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return Head(list1)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    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(Tail(list1), list2);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return Head(list2)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Merge_Abs_Rec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(list1, Tail(list2));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3212975"/>
            <a:ext cx="5508104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Merge_Rec</a:t>
            </a:r>
            <a:r>
              <a:rPr lang="en-US" altLang="zh-CN" dirty="0" smtClean="0"/>
              <a:t>(A, 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s1,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e1,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s2,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e2,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if(s1 </a:t>
            </a:r>
            <a:r>
              <a:rPr lang="en-US" altLang="zh-CN" dirty="0"/>
              <a:t>=</a:t>
            </a:r>
            <a:r>
              <a:rPr lang="en-US" altLang="zh-CN" dirty="0" smtClean="0"/>
              <a:t>= e1) //list1</a:t>
            </a:r>
            <a:r>
              <a:rPr lang="zh-CN" altLang="en-US" dirty="0" smtClean="0"/>
              <a:t>为空</a:t>
            </a:r>
            <a:endParaRPr lang="en-US" altLang="zh-CN" dirty="0" smtClean="0"/>
          </a:p>
          <a:p>
            <a:r>
              <a:rPr lang="en-US" altLang="zh-CN" dirty="0" smtClean="0"/>
              <a:t>    {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e2-s2;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   B[</a:t>
            </a:r>
            <a:r>
              <a:rPr lang="en-US" altLang="zh-CN" dirty="0" err="1" smtClean="0"/>
              <a:t>s+i</a:t>
            </a:r>
            <a:r>
              <a:rPr lang="en-US" altLang="zh-CN" dirty="0" smtClean="0"/>
              <a:t>] = A[s2+i]; }</a:t>
            </a:r>
          </a:p>
          <a:p>
            <a:r>
              <a:rPr lang="en-US" altLang="zh-CN" dirty="0" smtClean="0"/>
              <a:t>    else if(s2 </a:t>
            </a:r>
            <a:r>
              <a:rPr lang="en-US" altLang="zh-CN" dirty="0"/>
              <a:t>=</a:t>
            </a:r>
            <a:r>
              <a:rPr lang="en-US" altLang="zh-CN" dirty="0" smtClean="0"/>
              <a:t>= e2)</a:t>
            </a:r>
            <a:endParaRPr lang="en-US" altLang="zh-CN" dirty="0"/>
          </a:p>
          <a:p>
            <a:r>
              <a:rPr lang="en-US" altLang="zh-CN" dirty="0" smtClean="0"/>
              <a:t>    {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</a:t>
            </a:r>
            <a:r>
              <a:rPr lang="en-US" altLang="zh-CN" dirty="0" smtClean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&lt; e1-s1; </a:t>
            </a:r>
            <a:r>
              <a:rPr lang="en-US" altLang="zh-CN" dirty="0" err="1"/>
              <a:t>i</a:t>
            </a:r>
            <a:r>
              <a:rPr lang="en-US" altLang="zh-CN" dirty="0"/>
              <a:t>++)  </a:t>
            </a:r>
            <a:r>
              <a:rPr lang="en-US" altLang="zh-CN" dirty="0" smtClean="0"/>
              <a:t>  B[</a:t>
            </a:r>
            <a:r>
              <a:rPr lang="en-US" altLang="zh-CN" dirty="0" err="1" smtClean="0"/>
              <a:t>s+i</a:t>
            </a:r>
            <a:r>
              <a:rPr lang="en-US" altLang="zh-CN" dirty="0" smtClean="0"/>
              <a:t>] </a:t>
            </a:r>
            <a:r>
              <a:rPr lang="en-US" altLang="zh-CN" dirty="0"/>
              <a:t>= </a:t>
            </a:r>
            <a:r>
              <a:rPr lang="en-US" altLang="zh-CN" dirty="0" smtClean="0"/>
              <a:t>A[s1+i];}</a:t>
            </a:r>
            <a:endParaRPr lang="en-US" altLang="zh-CN" dirty="0"/>
          </a:p>
          <a:p>
            <a:r>
              <a:rPr lang="en-US" altLang="zh-CN" dirty="0" smtClean="0"/>
              <a:t>    else if(A[s1] &lt; A[s2])</a:t>
            </a:r>
          </a:p>
          <a:p>
            <a:r>
              <a:rPr lang="en-US" altLang="zh-CN" dirty="0" smtClean="0"/>
              <a:t>    {   B[s] = A[s1];  </a:t>
            </a:r>
            <a:r>
              <a:rPr lang="en-US" altLang="zh-CN" dirty="0" err="1" smtClean="0"/>
              <a:t>Merge_Rec</a:t>
            </a:r>
            <a:r>
              <a:rPr lang="en-US" altLang="zh-CN" dirty="0" smtClean="0"/>
              <a:t>(A,B, s1+1, e1, s2, e2, s+1);  }</a:t>
            </a:r>
          </a:p>
          <a:p>
            <a:r>
              <a:rPr lang="en-US" altLang="zh-CN" dirty="0" smtClean="0"/>
              <a:t>    else</a:t>
            </a:r>
          </a:p>
          <a:p>
            <a:r>
              <a:rPr lang="en-US" altLang="zh-CN" dirty="0" smtClean="0"/>
              <a:t>    {   B[s] = A[s2];  </a:t>
            </a:r>
            <a:r>
              <a:rPr lang="en-US" altLang="zh-CN" dirty="0" err="1" smtClean="0"/>
              <a:t>Merge_Rec</a:t>
            </a:r>
            <a:r>
              <a:rPr lang="en-US" altLang="zh-CN" dirty="0" smtClean="0"/>
              <a:t>(A,B, s1,e1,s2+1,e2, s+1);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Merge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的迭代实现（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1127627"/>
            <a:ext cx="4369445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Merge (A,B,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s1,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e1,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s2,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e2,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while(true)</a:t>
            </a:r>
          </a:p>
          <a:p>
            <a:r>
              <a:rPr lang="en-US" altLang="zh-CN" dirty="0" smtClean="0"/>
              <a:t>       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if(s1 == e1)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{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e2-s2;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B[</a:t>
            </a:r>
            <a:r>
              <a:rPr lang="en-US" altLang="zh-CN" dirty="0" err="1" smtClean="0"/>
              <a:t>s+i</a:t>
            </a:r>
            <a:r>
              <a:rPr lang="en-US" altLang="zh-CN" dirty="0" smtClean="0"/>
              <a:t>] = A[s2+i]; 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break;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if(s2 == e1)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{      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&lt; e1-s1; </a:t>
            </a:r>
            <a:r>
              <a:rPr lang="en-US" altLang="zh-CN" dirty="0" err="1"/>
              <a:t>i</a:t>
            </a:r>
            <a:r>
              <a:rPr lang="en-US" altLang="zh-CN" dirty="0" smtClean="0"/>
              <a:t>++)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B[</a:t>
            </a:r>
            <a:r>
              <a:rPr lang="en-US" altLang="zh-CN" dirty="0" err="1" smtClean="0"/>
              <a:t>s+i</a:t>
            </a:r>
            <a:r>
              <a:rPr lang="en-US" altLang="zh-CN" dirty="0"/>
              <a:t>] = </a:t>
            </a:r>
            <a:r>
              <a:rPr lang="en-US" altLang="zh-CN" dirty="0" smtClean="0"/>
              <a:t>A[s1+i];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break;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if(A[s1] &lt; A[s2])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  B[s++] = A[s1++];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else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  B[s++] = A[s2++];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5" y="1144178"/>
            <a:ext cx="4392488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Merge_Rec</a:t>
            </a:r>
            <a:r>
              <a:rPr lang="en-US" altLang="zh-CN" dirty="0" smtClean="0"/>
              <a:t>(A, 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s1,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e1,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s2,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e2,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if(s1 == e1) //list1</a:t>
            </a:r>
            <a:r>
              <a:rPr lang="zh-CN" altLang="en-US" dirty="0" smtClean="0"/>
              <a:t>为空</a:t>
            </a:r>
            <a:endParaRPr lang="en-US" altLang="zh-CN" dirty="0" smtClean="0"/>
          </a:p>
          <a:p>
            <a:r>
              <a:rPr lang="en-US" altLang="zh-CN" dirty="0" smtClean="0"/>
              <a:t>    {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e2-s2;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s+i</a:t>
            </a:r>
            <a:r>
              <a:rPr lang="en-US" altLang="zh-CN" dirty="0" smtClean="0"/>
              <a:t>] = A[s2+i]; }</a:t>
            </a:r>
          </a:p>
          <a:p>
            <a:r>
              <a:rPr lang="en-US" altLang="zh-CN" dirty="0" smtClean="0"/>
              <a:t>    else if(s2 == e1)</a:t>
            </a:r>
            <a:endParaRPr lang="en-US" altLang="zh-CN" dirty="0"/>
          </a:p>
          <a:p>
            <a:r>
              <a:rPr lang="en-US" altLang="zh-CN" dirty="0" smtClean="0"/>
              <a:t>    {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&lt; e1-s1; </a:t>
            </a:r>
            <a:r>
              <a:rPr lang="en-US" altLang="zh-CN" dirty="0" err="1"/>
              <a:t>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B[</a:t>
            </a:r>
            <a:r>
              <a:rPr lang="en-US" altLang="zh-CN" dirty="0" err="1" smtClean="0"/>
              <a:t>s+i</a:t>
            </a:r>
            <a:r>
              <a:rPr lang="en-US" altLang="zh-CN" dirty="0"/>
              <a:t>] = </a:t>
            </a:r>
            <a:r>
              <a:rPr lang="en-US" altLang="zh-CN" dirty="0" smtClean="0"/>
              <a:t>A[s1+i];}</a:t>
            </a:r>
            <a:endParaRPr lang="en-US" altLang="zh-CN" dirty="0"/>
          </a:p>
          <a:p>
            <a:r>
              <a:rPr lang="en-US" altLang="zh-CN" dirty="0" smtClean="0"/>
              <a:t>    else if(A[s1] &lt; A[s2])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B[s] = A[s1];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Merge_Rec</a:t>
            </a:r>
            <a:r>
              <a:rPr lang="en-US" altLang="zh-CN" dirty="0" smtClean="0"/>
              <a:t>(A, B, s1+1, e1, s2, e2, s+1);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else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B[s] = A[s2];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Merge_Rec</a:t>
            </a:r>
            <a:r>
              <a:rPr lang="en-US" altLang="zh-CN" dirty="0" smtClean="0"/>
              <a:t>(A, B, s1,e1,s2+1,e2, s+1);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4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Merge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的迭代实现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7558" y="1124744"/>
            <a:ext cx="4104456" cy="190549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前两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个分支条件一旦满足就跳出循环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可以修改循环条件并把这两个分支移动到循环之后；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为出循环后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s1&gt;=e1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s2&gt;=e2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至少一个成立。把分支条件去掉之后并不会改变语义。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40" y="2564904"/>
            <a:ext cx="3838209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 (A, B,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s1,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e1,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s2,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e2,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s)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while(s1&lt;e1 &amp;&amp; s2&lt;e2)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if(A[s1] &lt; A[s2])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B[s++] = A[s1++];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B[s++] = A[s2++];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for(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e2-s2;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B[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s+i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A[s2+i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for(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e1-s1;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  B[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s+i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 = A[s1+i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];  }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24744"/>
            <a:ext cx="4369445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(A, B,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s1,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e1,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s2,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while(true)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if(s1 &gt;= e1)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for(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e2-s2;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s+i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A[s2+i];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break;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if(s2 &gt;= e1)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e1-s1;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s+i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A[s1+i];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break;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if(A[s1] &lt; A[s2])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B[s++] = A[s1++];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B[s++] = A[s2++];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Insert_Abs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(v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list)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4048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插入到已经排好序的数列的适当位置上（左边小于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，右边大于等于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v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），得到排好序的数组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基本情况：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，返回单个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组成的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小于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的第一个元素，返回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{v} + 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一般情况：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Head(list)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(v, Tail(list))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077072"/>
            <a:ext cx="633670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(v, List)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List.length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 == 0)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return {v};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else if(v &lt;= Head(list))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return {v} + list;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else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	return Head(list)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Insert_Abs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(v, Tail(list));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MergeSort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的数组实现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7"/>
            <a:ext cx="8229600" cy="230425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不能原地完成，因此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也必须有附加的数组空间，因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过程中会引起数据的来回拷贝，我们还需要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一个参数来记住数据在哪一个数组中，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通过返回值来记住排序结果在哪边。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设输入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的序列存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放在数组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s,e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],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并且使用了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s,e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作为其附加空间，有以下算法：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800" y="1700808"/>
            <a:ext cx="7552807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返回值为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表示结果在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中，否则结果在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MergeSort_Rec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dataInA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s,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if(s +1 == e)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return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dataInA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   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空集，直接返回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mid = 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s+e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)/2; 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也可以采取其它分割方法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tgt1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MergeSort_Rec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dataInA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s, mid);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tgt2 =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MergeSort_Rec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dataInA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mid, e);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if(tgt2 != tgt1)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CopySecondPartToTheTargetOfFirstPart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(tgt1,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mid,e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if(tgt1)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    Merge (A, B, s, mid, mid, e, s);    return false;  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else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{   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 (B, A,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s, mid, mid,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e, s);  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return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true;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1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另一种分割区间的方法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4941168"/>
            <a:ext cx="8229600" cy="187220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总是尽量地按照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的指数长度进行分割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按照这个方法，算法排序的顺序实际上如下：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将相邻的长度为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的区间合并为长度为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的区间（最后一个区间可能例外）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将相邻的长度为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的区间合并为长度为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的区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间（最后一个区间可能例外）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终将所有的元素都合并起来，得到已排序的序列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08"/>
          <p:cNvSpPr>
            <a:spLocks noChangeArrowheads="1"/>
          </p:cNvSpPr>
          <p:nvPr/>
        </p:nvSpPr>
        <p:spPr bwMode="auto">
          <a:xfrm>
            <a:off x="2019300" y="1535832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9"/>
          <p:cNvSpPr>
            <a:spLocks noChangeShapeType="1"/>
          </p:cNvSpPr>
          <p:nvPr/>
        </p:nvSpPr>
        <p:spPr bwMode="auto">
          <a:xfrm>
            <a:off x="38481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110"/>
          <p:cNvSpPr>
            <a:spLocks noChangeShapeType="1"/>
          </p:cNvSpPr>
          <p:nvPr/>
        </p:nvSpPr>
        <p:spPr bwMode="auto">
          <a:xfrm>
            <a:off x="29337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1"/>
          <p:cNvSpPr>
            <a:spLocks noChangeShapeType="1"/>
          </p:cNvSpPr>
          <p:nvPr/>
        </p:nvSpPr>
        <p:spPr bwMode="auto">
          <a:xfrm>
            <a:off x="24765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12"/>
          <p:cNvSpPr>
            <a:spLocks noChangeShapeType="1"/>
          </p:cNvSpPr>
          <p:nvPr/>
        </p:nvSpPr>
        <p:spPr bwMode="auto">
          <a:xfrm>
            <a:off x="33909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13"/>
          <p:cNvSpPr>
            <a:spLocks noChangeShapeType="1"/>
          </p:cNvSpPr>
          <p:nvPr/>
        </p:nvSpPr>
        <p:spPr bwMode="auto">
          <a:xfrm>
            <a:off x="47625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4"/>
          <p:cNvSpPr>
            <a:spLocks noChangeShapeType="1"/>
          </p:cNvSpPr>
          <p:nvPr/>
        </p:nvSpPr>
        <p:spPr bwMode="auto">
          <a:xfrm>
            <a:off x="43053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15"/>
          <p:cNvSpPr>
            <a:spLocks noChangeArrowheads="1"/>
          </p:cNvSpPr>
          <p:nvPr/>
        </p:nvSpPr>
        <p:spPr bwMode="auto">
          <a:xfrm>
            <a:off x="21717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50</a:t>
            </a:r>
          </a:p>
        </p:txBody>
      </p:sp>
      <p:sp>
        <p:nvSpPr>
          <p:cNvPr id="13" name="Rectangle 116"/>
          <p:cNvSpPr>
            <a:spLocks noChangeArrowheads="1"/>
          </p:cNvSpPr>
          <p:nvPr/>
        </p:nvSpPr>
        <p:spPr bwMode="auto">
          <a:xfrm>
            <a:off x="26289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24</a:t>
            </a:r>
          </a:p>
        </p:txBody>
      </p:sp>
      <p:sp>
        <p:nvSpPr>
          <p:cNvPr id="14" name="Rectangle 117"/>
          <p:cNvSpPr>
            <a:spLocks noChangeArrowheads="1"/>
          </p:cNvSpPr>
          <p:nvPr/>
        </p:nvSpPr>
        <p:spPr bwMode="auto">
          <a:xfrm>
            <a:off x="30861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30</a:t>
            </a:r>
          </a:p>
        </p:txBody>
      </p:sp>
      <p:sp>
        <p:nvSpPr>
          <p:cNvPr id="15" name="Rectangle 118"/>
          <p:cNvSpPr>
            <a:spLocks noChangeArrowheads="1"/>
          </p:cNvSpPr>
          <p:nvPr/>
        </p:nvSpPr>
        <p:spPr bwMode="auto">
          <a:xfrm>
            <a:off x="35433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20</a:t>
            </a:r>
          </a:p>
        </p:txBody>
      </p:sp>
      <p:sp>
        <p:nvSpPr>
          <p:cNvPr id="16" name="Rectangle 119"/>
          <p:cNvSpPr>
            <a:spLocks noChangeArrowheads="1"/>
          </p:cNvSpPr>
          <p:nvPr/>
        </p:nvSpPr>
        <p:spPr bwMode="auto">
          <a:xfrm>
            <a:off x="40005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21</a:t>
            </a:r>
          </a:p>
        </p:txBody>
      </p:sp>
      <p:sp>
        <p:nvSpPr>
          <p:cNvPr id="17" name="Rectangle 120"/>
          <p:cNvSpPr>
            <a:spLocks noChangeArrowheads="1"/>
          </p:cNvSpPr>
          <p:nvPr/>
        </p:nvSpPr>
        <p:spPr bwMode="auto">
          <a:xfrm>
            <a:off x="44577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18</a:t>
            </a:r>
          </a:p>
        </p:txBody>
      </p:sp>
      <p:sp>
        <p:nvSpPr>
          <p:cNvPr id="18" name="Rectangle 121"/>
          <p:cNvSpPr>
            <a:spLocks noChangeArrowheads="1"/>
          </p:cNvSpPr>
          <p:nvPr/>
        </p:nvSpPr>
        <p:spPr bwMode="auto">
          <a:xfrm>
            <a:off x="4914900" y="161203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3</a:t>
            </a:r>
          </a:p>
        </p:txBody>
      </p:sp>
      <p:sp>
        <p:nvSpPr>
          <p:cNvPr id="19" name="Line 122"/>
          <p:cNvSpPr>
            <a:spLocks noChangeShapeType="1"/>
          </p:cNvSpPr>
          <p:nvPr/>
        </p:nvSpPr>
        <p:spPr bwMode="auto">
          <a:xfrm>
            <a:off x="52197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23"/>
          <p:cNvSpPr>
            <a:spLocks noChangeShapeType="1"/>
          </p:cNvSpPr>
          <p:nvPr/>
        </p:nvSpPr>
        <p:spPr bwMode="auto">
          <a:xfrm>
            <a:off x="56769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24"/>
          <p:cNvSpPr>
            <a:spLocks noChangeShapeType="1"/>
          </p:cNvSpPr>
          <p:nvPr/>
        </p:nvSpPr>
        <p:spPr bwMode="auto">
          <a:xfrm>
            <a:off x="61341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125"/>
          <p:cNvSpPr>
            <a:spLocks noChangeArrowheads="1"/>
          </p:cNvSpPr>
          <p:nvPr/>
        </p:nvSpPr>
        <p:spPr bwMode="auto">
          <a:xfrm>
            <a:off x="6286500" y="161203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6</a:t>
            </a:r>
          </a:p>
        </p:txBody>
      </p:sp>
      <p:sp>
        <p:nvSpPr>
          <p:cNvPr id="23" name="Rectangle 126"/>
          <p:cNvSpPr>
            <a:spLocks noChangeArrowheads="1"/>
          </p:cNvSpPr>
          <p:nvPr/>
        </p:nvSpPr>
        <p:spPr bwMode="auto">
          <a:xfrm>
            <a:off x="5829300" y="161203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5</a:t>
            </a:r>
          </a:p>
        </p:txBody>
      </p:sp>
      <p:sp>
        <p:nvSpPr>
          <p:cNvPr id="24" name="Rectangle 127"/>
          <p:cNvSpPr>
            <a:spLocks noChangeArrowheads="1"/>
          </p:cNvSpPr>
          <p:nvPr/>
        </p:nvSpPr>
        <p:spPr bwMode="auto">
          <a:xfrm>
            <a:off x="53721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/>
              <a:t>12</a:t>
            </a:r>
          </a:p>
        </p:txBody>
      </p:sp>
      <p:sp>
        <p:nvSpPr>
          <p:cNvPr id="25" name="Rectangle 108"/>
          <p:cNvSpPr>
            <a:spLocks noChangeArrowheads="1"/>
          </p:cNvSpPr>
          <p:nvPr/>
        </p:nvSpPr>
        <p:spPr bwMode="auto">
          <a:xfrm>
            <a:off x="2019300" y="2179712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09"/>
          <p:cNvSpPr>
            <a:spLocks noChangeShapeType="1"/>
          </p:cNvSpPr>
          <p:nvPr/>
        </p:nvSpPr>
        <p:spPr bwMode="auto">
          <a:xfrm>
            <a:off x="38481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Line 110"/>
          <p:cNvSpPr>
            <a:spLocks noChangeShapeType="1"/>
          </p:cNvSpPr>
          <p:nvPr/>
        </p:nvSpPr>
        <p:spPr bwMode="auto">
          <a:xfrm>
            <a:off x="29337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Line 111"/>
          <p:cNvSpPr>
            <a:spLocks noChangeShapeType="1"/>
          </p:cNvSpPr>
          <p:nvPr/>
        </p:nvSpPr>
        <p:spPr bwMode="auto">
          <a:xfrm>
            <a:off x="24765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Line 112"/>
          <p:cNvSpPr>
            <a:spLocks noChangeShapeType="1"/>
          </p:cNvSpPr>
          <p:nvPr/>
        </p:nvSpPr>
        <p:spPr bwMode="auto">
          <a:xfrm>
            <a:off x="33909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Line 113"/>
          <p:cNvSpPr>
            <a:spLocks noChangeShapeType="1"/>
          </p:cNvSpPr>
          <p:nvPr/>
        </p:nvSpPr>
        <p:spPr bwMode="auto">
          <a:xfrm>
            <a:off x="47625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Line 114"/>
          <p:cNvSpPr>
            <a:spLocks noChangeShapeType="1"/>
          </p:cNvSpPr>
          <p:nvPr/>
        </p:nvSpPr>
        <p:spPr bwMode="auto">
          <a:xfrm>
            <a:off x="43053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Rectangle 115"/>
          <p:cNvSpPr>
            <a:spLocks noChangeArrowheads="1"/>
          </p:cNvSpPr>
          <p:nvPr/>
        </p:nvSpPr>
        <p:spPr bwMode="auto">
          <a:xfrm>
            <a:off x="21717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3" name="Rectangle 116"/>
          <p:cNvSpPr>
            <a:spLocks noChangeArrowheads="1"/>
          </p:cNvSpPr>
          <p:nvPr/>
        </p:nvSpPr>
        <p:spPr bwMode="auto">
          <a:xfrm>
            <a:off x="26289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34" name="Rectangle 117"/>
          <p:cNvSpPr>
            <a:spLocks noChangeArrowheads="1"/>
          </p:cNvSpPr>
          <p:nvPr/>
        </p:nvSpPr>
        <p:spPr bwMode="auto">
          <a:xfrm>
            <a:off x="30861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5" name="Rectangle 118"/>
          <p:cNvSpPr>
            <a:spLocks noChangeArrowheads="1"/>
          </p:cNvSpPr>
          <p:nvPr/>
        </p:nvSpPr>
        <p:spPr bwMode="auto">
          <a:xfrm>
            <a:off x="35433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6" name="Rectangle 119"/>
          <p:cNvSpPr>
            <a:spLocks noChangeArrowheads="1"/>
          </p:cNvSpPr>
          <p:nvPr/>
        </p:nvSpPr>
        <p:spPr bwMode="auto">
          <a:xfrm>
            <a:off x="40005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37" name="Rectangle 120"/>
          <p:cNvSpPr>
            <a:spLocks noChangeArrowheads="1"/>
          </p:cNvSpPr>
          <p:nvPr/>
        </p:nvSpPr>
        <p:spPr bwMode="auto">
          <a:xfrm>
            <a:off x="44577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38" name="Rectangle 121"/>
          <p:cNvSpPr>
            <a:spLocks noChangeArrowheads="1"/>
          </p:cNvSpPr>
          <p:nvPr/>
        </p:nvSpPr>
        <p:spPr bwMode="auto">
          <a:xfrm>
            <a:off x="4914900" y="225591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" name="Line 122"/>
          <p:cNvSpPr>
            <a:spLocks noChangeShapeType="1"/>
          </p:cNvSpPr>
          <p:nvPr/>
        </p:nvSpPr>
        <p:spPr bwMode="auto">
          <a:xfrm>
            <a:off x="52197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Line 123"/>
          <p:cNvSpPr>
            <a:spLocks noChangeShapeType="1"/>
          </p:cNvSpPr>
          <p:nvPr/>
        </p:nvSpPr>
        <p:spPr bwMode="auto">
          <a:xfrm>
            <a:off x="56769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Line 124"/>
          <p:cNvSpPr>
            <a:spLocks noChangeShapeType="1"/>
          </p:cNvSpPr>
          <p:nvPr/>
        </p:nvSpPr>
        <p:spPr bwMode="auto">
          <a:xfrm>
            <a:off x="61341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2" name="Rectangle 125"/>
          <p:cNvSpPr>
            <a:spLocks noChangeArrowheads="1"/>
          </p:cNvSpPr>
          <p:nvPr/>
        </p:nvSpPr>
        <p:spPr bwMode="auto">
          <a:xfrm>
            <a:off x="6286500" y="225591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3" name="Rectangle 126"/>
          <p:cNvSpPr>
            <a:spLocks noChangeArrowheads="1"/>
          </p:cNvSpPr>
          <p:nvPr/>
        </p:nvSpPr>
        <p:spPr bwMode="auto">
          <a:xfrm>
            <a:off x="5829300" y="225591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4" name="Rectangle 127"/>
          <p:cNvSpPr>
            <a:spLocks noChangeArrowheads="1"/>
          </p:cNvSpPr>
          <p:nvPr/>
        </p:nvSpPr>
        <p:spPr bwMode="auto">
          <a:xfrm>
            <a:off x="53721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5" name="Rectangle 108"/>
          <p:cNvSpPr>
            <a:spLocks noChangeArrowheads="1"/>
          </p:cNvSpPr>
          <p:nvPr/>
        </p:nvSpPr>
        <p:spPr bwMode="auto">
          <a:xfrm>
            <a:off x="2019300" y="2831976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109"/>
          <p:cNvSpPr>
            <a:spLocks noChangeShapeType="1"/>
          </p:cNvSpPr>
          <p:nvPr/>
        </p:nvSpPr>
        <p:spPr bwMode="auto">
          <a:xfrm>
            <a:off x="38481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Line 110"/>
          <p:cNvSpPr>
            <a:spLocks noChangeShapeType="1"/>
          </p:cNvSpPr>
          <p:nvPr/>
        </p:nvSpPr>
        <p:spPr bwMode="auto">
          <a:xfrm>
            <a:off x="29337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8" name="Line 111"/>
          <p:cNvSpPr>
            <a:spLocks noChangeShapeType="1"/>
          </p:cNvSpPr>
          <p:nvPr/>
        </p:nvSpPr>
        <p:spPr bwMode="auto">
          <a:xfrm>
            <a:off x="24765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9" name="Line 112"/>
          <p:cNvSpPr>
            <a:spLocks noChangeShapeType="1"/>
          </p:cNvSpPr>
          <p:nvPr/>
        </p:nvSpPr>
        <p:spPr bwMode="auto">
          <a:xfrm>
            <a:off x="33909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Line 113"/>
          <p:cNvSpPr>
            <a:spLocks noChangeShapeType="1"/>
          </p:cNvSpPr>
          <p:nvPr/>
        </p:nvSpPr>
        <p:spPr bwMode="auto">
          <a:xfrm>
            <a:off x="47625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Line 114"/>
          <p:cNvSpPr>
            <a:spLocks noChangeShapeType="1"/>
          </p:cNvSpPr>
          <p:nvPr/>
        </p:nvSpPr>
        <p:spPr bwMode="auto">
          <a:xfrm>
            <a:off x="43053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Rectangle 115"/>
          <p:cNvSpPr>
            <a:spLocks noChangeArrowheads="1"/>
          </p:cNvSpPr>
          <p:nvPr/>
        </p:nvSpPr>
        <p:spPr bwMode="auto">
          <a:xfrm>
            <a:off x="21717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53" name="Rectangle 116"/>
          <p:cNvSpPr>
            <a:spLocks noChangeArrowheads="1"/>
          </p:cNvSpPr>
          <p:nvPr/>
        </p:nvSpPr>
        <p:spPr bwMode="auto">
          <a:xfrm>
            <a:off x="26289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54" name="Rectangle 117"/>
          <p:cNvSpPr>
            <a:spLocks noChangeArrowheads="1"/>
          </p:cNvSpPr>
          <p:nvPr/>
        </p:nvSpPr>
        <p:spPr bwMode="auto">
          <a:xfrm>
            <a:off x="30861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55" name="Rectangle 118"/>
          <p:cNvSpPr>
            <a:spLocks noChangeArrowheads="1"/>
          </p:cNvSpPr>
          <p:nvPr/>
        </p:nvSpPr>
        <p:spPr bwMode="auto">
          <a:xfrm>
            <a:off x="35433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56" name="Rectangle 119"/>
          <p:cNvSpPr>
            <a:spLocks noChangeArrowheads="1"/>
          </p:cNvSpPr>
          <p:nvPr/>
        </p:nvSpPr>
        <p:spPr bwMode="auto">
          <a:xfrm>
            <a:off x="40005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57" name="Rectangle 120"/>
          <p:cNvSpPr>
            <a:spLocks noChangeArrowheads="1"/>
          </p:cNvSpPr>
          <p:nvPr/>
        </p:nvSpPr>
        <p:spPr bwMode="auto">
          <a:xfrm>
            <a:off x="44577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58" name="Rectangle 121"/>
          <p:cNvSpPr>
            <a:spLocks noChangeArrowheads="1"/>
          </p:cNvSpPr>
          <p:nvPr/>
        </p:nvSpPr>
        <p:spPr bwMode="auto">
          <a:xfrm>
            <a:off x="4914900" y="290817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9" name="Line 122"/>
          <p:cNvSpPr>
            <a:spLocks noChangeShapeType="1"/>
          </p:cNvSpPr>
          <p:nvPr/>
        </p:nvSpPr>
        <p:spPr bwMode="auto">
          <a:xfrm>
            <a:off x="52197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" name="Line 123"/>
          <p:cNvSpPr>
            <a:spLocks noChangeShapeType="1"/>
          </p:cNvSpPr>
          <p:nvPr/>
        </p:nvSpPr>
        <p:spPr bwMode="auto">
          <a:xfrm>
            <a:off x="56769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Line 124"/>
          <p:cNvSpPr>
            <a:spLocks noChangeShapeType="1"/>
          </p:cNvSpPr>
          <p:nvPr/>
        </p:nvSpPr>
        <p:spPr bwMode="auto">
          <a:xfrm>
            <a:off x="61341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2" name="Rectangle 125"/>
          <p:cNvSpPr>
            <a:spLocks noChangeArrowheads="1"/>
          </p:cNvSpPr>
          <p:nvPr/>
        </p:nvSpPr>
        <p:spPr bwMode="auto">
          <a:xfrm>
            <a:off x="6286500" y="290817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63" name="Rectangle 126"/>
          <p:cNvSpPr>
            <a:spLocks noChangeArrowheads="1"/>
          </p:cNvSpPr>
          <p:nvPr/>
        </p:nvSpPr>
        <p:spPr bwMode="auto">
          <a:xfrm>
            <a:off x="5829300" y="290817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4" name="Rectangle 127"/>
          <p:cNvSpPr>
            <a:spLocks noChangeArrowheads="1"/>
          </p:cNvSpPr>
          <p:nvPr/>
        </p:nvSpPr>
        <p:spPr bwMode="auto">
          <a:xfrm>
            <a:off x="53721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65" name="Rectangle 108"/>
          <p:cNvSpPr>
            <a:spLocks noChangeArrowheads="1"/>
          </p:cNvSpPr>
          <p:nvPr/>
        </p:nvSpPr>
        <p:spPr bwMode="auto">
          <a:xfrm>
            <a:off x="2021619" y="3480048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09"/>
          <p:cNvSpPr>
            <a:spLocks noChangeShapeType="1"/>
          </p:cNvSpPr>
          <p:nvPr/>
        </p:nvSpPr>
        <p:spPr bwMode="auto">
          <a:xfrm>
            <a:off x="38504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7" name="Line 110"/>
          <p:cNvSpPr>
            <a:spLocks noChangeShapeType="1"/>
          </p:cNvSpPr>
          <p:nvPr/>
        </p:nvSpPr>
        <p:spPr bwMode="auto">
          <a:xfrm>
            <a:off x="29360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8" name="Line 111"/>
          <p:cNvSpPr>
            <a:spLocks noChangeShapeType="1"/>
          </p:cNvSpPr>
          <p:nvPr/>
        </p:nvSpPr>
        <p:spPr bwMode="auto">
          <a:xfrm>
            <a:off x="24788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9" name="Line 112"/>
          <p:cNvSpPr>
            <a:spLocks noChangeShapeType="1"/>
          </p:cNvSpPr>
          <p:nvPr/>
        </p:nvSpPr>
        <p:spPr bwMode="auto">
          <a:xfrm>
            <a:off x="33932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0" name="Line 113"/>
          <p:cNvSpPr>
            <a:spLocks noChangeShapeType="1"/>
          </p:cNvSpPr>
          <p:nvPr/>
        </p:nvSpPr>
        <p:spPr bwMode="auto">
          <a:xfrm>
            <a:off x="47648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1" name="Line 114"/>
          <p:cNvSpPr>
            <a:spLocks noChangeShapeType="1"/>
          </p:cNvSpPr>
          <p:nvPr/>
        </p:nvSpPr>
        <p:spPr bwMode="auto">
          <a:xfrm>
            <a:off x="43076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2" name="Rectangle 115"/>
          <p:cNvSpPr>
            <a:spLocks noChangeArrowheads="1"/>
          </p:cNvSpPr>
          <p:nvPr/>
        </p:nvSpPr>
        <p:spPr bwMode="auto">
          <a:xfrm>
            <a:off x="21740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73" name="Rectangle 116"/>
          <p:cNvSpPr>
            <a:spLocks noChangeArrowheads="1"/>
          </p:cNvSpPr>
          <p:nvPr/>
        </p:nvSpPr>
        <p:spPr bwMode="auto">
          <a:xfrm>
            <a:off x="26312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74" name="Rectangle 117"/>
          <p:cNvSpPr>
            <a:spLocks noChangeArrowheads="1"/>
          </p:cNvSpPr>
          <p:nvPr/>
        </p:nvSpPr>
        <p:spPr bwMode="auto">
          <a:xfrm>
            <a:off x="30884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75" name="Rectangle 118"/>
          <p:cNvSpPr>
            <a:spLocks noChangeArrowheads="1"/>
          </p:cNvSpPr>
          <p:nvPr/>
        </p:nvSpPr>
        <p:spPr bwMode="auto">
          <a:xfrm>
            <a:off x="35456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6" name="Rectangle 119"/>
          <p:cNvSpPr>
            <a:spLocks noChangeArrowheads="1"/>
          </p:cNvSpPr>
          <p:nvPr/>
        </p:nvSpPr>
        <p:spPr bwMode="auto">
          <a:xfrm>
            <a:off x="40028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7" name="Rectangle 120"/>
          <p:cNvSpPr>
            <a:spLocks noChangeArrowheads="1"/>
          </p:cNvSpPr>
          <p:nvPr/>
        </p:nvSpPr>
        <p:spPr bwMode="auto">
          <a:xfrm>
            <a:off x="44600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8" name="Rectangle 121"/>
          <p:cNvSpPr>
            <a:spLocks noChangeArrowheads="1"/>
          </p:cNvSpPr>
          <p:nvPr/>
        </p:nvSpPr>
        <p:spPr bwMode="auto">
          <a:xfrm>
            <a:off x="4917219" y="355624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9" name="Line 122"/>
          <p:cNvSpPr>
            <a:spLocks noChangeShapeType="1"/>
          </p:cNvSpPr>
          <p:nvPr/>
        </p:nvSpPr>
        <p:spPr bwMode="auto">
          <a:xfrm>
            <a:off x="52220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0" name="Line 123"/>
          <p:cNvSpPr>
            <a:spLocks noChangeShapeType="1"/>
          </p:cNvSpPr>
          <p:nvPr/>
        </p:nvSpPr>
        <p:spPr bwMode="auto">
          <a:xfrm>
            <a:off x="56792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1" name="Line 124"/>
          <p:cNvSpPr>
            <a:spLocks noChangeShapeType="1"/>
          </p:cNvSpPr>
          <p:nvPr/>
        </p:nvSpPr>
        <p:spPr bwMode="auto">
          <a:xfrm>
            <a:off x="61364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2" name="Rectangle 125"/>
          <p:cNvSpPr>
            <a:spLocks noChangeArrowheads="1"/>
          </p:cNvSpPr>
          <p:nvPr/>
        </p:nvSpPr>
        <p:spPr bwMode="auto">
          <a:xfrm>
            <a:off x="6288819" y="355624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3" name="Rectangle 126"/>
          <p:cNvSpPr>
            <a:spLocks noChangeArrowheads="1"/>
          </p:cNvSpPr>
          <p:nvPr/>
        </p:nvSpPr>
        <p:spPr bwMode="auto">
          <a:xfrm>
            <a:off x="5831619" y="355624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4" name="Rectangle 127"/>
          <p:cNvSpPr>
            <a:spLocks noChangeArrowheads="1"/>
          </p:cNvSpPr>
          <p:nvPr/>
        </p:nvSpPr>
        <p:spPr bwMode="auto">
          <a:xfrm>
            <a:off x="53744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85" name="Rectangle 108"/>
          <p:cNvSpPr>
            <a:spLocks noChangeArrowheads="1"/>
          </p:cNvSpPr>
          <p:nvPr/>
        </p:nvSpPr>
        <p:spPr bwMode="auto">
          <a:xfrm>
            <a:off x="2021619" y="4272136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109"/>
          <p:cNvSpPr>
            <a:spLocks noChangeShapeType="1"/>
          </p:cNvSpPr>
          <p:nvPr/>
        </p:nvSpPr>
        <p:spPr bwMode="auto">
          <a:xfrm>
            <a:off x="38504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7" name="Line 110"/>
          <p:cNvSpPr>
            <a:spLocks noChangeShapeType="1"/>
          </p:cNvSpPr>
          <p:nvPr/>
        </p:nvSpPr>
        <p:spPr bwMode="auto">
          <a:xfrm>
            <a:off x="29360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" name="Line 111"/>
          <p:cNvSpPr>
            <a:spLocks noChangeShapeType="1"/>
          </p:cNvSpPr>
          <p:nvPr/>
        </p:nvSpPr>
        <p:spPr bwMode="auto">
          <a:xfrm>
            <a:off x="24788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9" name="Line 112"/>
          <p:cNvSpPr>
            <a:spLocks noChangeShapeType="1"/>
          </p:cNvSpPr>
          <p:nvPr/>
        </p:nvSpPr>
        <p:spPr bwMode="auto">
          <a:xfrm>
            <a:off x="33932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Line 113"/>
          <p:cNvSpPr>
            <a:spLocks noChangeShapeType="1"/>
          </p:cNvSpPr>
          <p:nvPr/>
        </p:nvSpPr>
        <p:spPr bwMode="auto">
          <a:xfrm>
            <a:off x="47648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1" name="Line 114"/>
          <p:cNvSpPr>
            <a:spLocks noChangeShapeType="1"/>
          </p:cNvSpPr>
          <p:nvPr/>
        </p:nvSpPr>
        <p:spPr bwMode="auto">
          <a:xfrm>
            <a:off x="43076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2" name="Rectangle 115"/>
          <p:cNvSpPr>
            <a:spLocks noChangeArrowheads="1"/>
          </p:cNvSpPr>
          <p:nvPr/>
        </p:nvSpPr>
        <p:spPr bwMode="auto">
          <a:xfrm>
            <a:off x="21740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93" name="Rectangle 116"/>
          <p:cNvSpPr>
            <a:spLocks noChangeArrowheads="1"/>
          </p:cNvSpPr>
          <p:nvPr/>
        </p:nvSpPr>
        <p:spPr bwMode="auto">
          <a:xfrm>
            <a:off x="26312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94" name="Rectangle 117"/>
          <p:cNvSpPr>
            <a:spLocks noChangeArrowheads="1"/>
          </p:cNvSpPr>
          <p:nvPr/>
        </p:nvSpPr>
        <p:spPr bwMode="auto">
          <a:xfrm>
            <a:off x="30884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95" name="Rectangle 118"/>
          <p:cNvSpPr>
            <a:spLocks noChangeArrowheads="1"/>
          </p:cNvSpPr>
          <p:nvPr/>
        </p:nvSpPr>
        <p:spPr bwMode="auto">
          <a:xfrm>
            <a:off x="35456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96" name="Rectangle 119"/>
          <p:cNvSpPr>
            <a:spLocks noChangeArrowheads="1"/>
          </p:cNvSpPr>
          <p:nvPr/>
        </p:nvSpPr>
        <p:spPr bwMode="auto">
          <a:xfrm>
            <a:off x="40028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7" name="Rectangle 120"/>
          <p:cNvSpPr>
            <a:spLocks noChangeArrowheads="1"/>
          </p:cNvSpPr>
          <p:nvPr/>
        </p:nvSpPr>
        <p:spPr bwMode="auto">
          <a:xfrm>
            <a:off x="44600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4917219" y="434833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" name="Line 122"/>
          <p:cNvSpPr>
            <a:spLocks noChangeShapeType="1"/>
          </p:cNvSpPr>
          <p:nvPr/>
        </p:nvSpPr>
        <p:spPr bwMode="auto">
          <a:xfrm>
            <a:off x="52220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" name="Line 123"/>
          <p:cNvSpPr>
            <a:spLocks noChangeShapeType="1"/>
          </p:cNvSpPr>
          <p:nvPr/>
        </p:nvSpPr>
        <p:spPr bwMode="auto">
          <a:xfrm>
            <a:off x="56792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Line 124"/>
          <p:cNvSpPr>
            <a:spLocks noChangeShapeType="1"/>
          </p:cNvSpPr>
          <p:nvPr/>
        </p:nvSpPr>
        <p:spPr bwMode="auto">
          <a:xfrm>
            <a:off x="61364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2" name="Rectangle 125"/>
          <p:cNvSpPr>
            <a:spLocks noChangeArrowheads="1"/>
          </p:cNvSpPr>
          <p:nvPr/>
        </p:nvSpPr>
        <p:spPr bwMode="auto">
          <a:xfrm>
            <a:off x="6288819" y="434833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03" name="Rectangle 126"/>
          <p:cNvSpPr>
            <a:spLocks noChangeArrowheads="1"/>
          </p:cNvSpPr>
          <p:nvPr/>
        </p:nvSpPr>
        <p:spPr bwMode="auto">
          <a:xfrm>
            <a:off x="5831619" y="434833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4" name="Rectangle 127"/>
          <p:cNvSpPr>
            <a:spLocks noChangeArrowheads="1"/>
          </p:cNvSpPr>
          <p:nvPr/>
        </p:nvSpPr>
        <p:spPr bwMode="auto">
          <a:xfrm>
            <a:off x="53744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03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排序过程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51216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要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是严格按照递归过程的话，相同长度的区间排序完毕的时间并不一样：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比如最后两个元素的区间会比其它区间，比如（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更早归并排序完毕。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但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是这并不会影响排序的结果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2019300" y="1535832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09"/>
          <p:cNvSpPr>
            <a:spLocks noChangeShapeType="1"/>
          </p:cNvSpPr>
          <p:nvPr/>
        </p:nvSpPr>
        <p:spPr bwMode="auto">
          <a:xfrm>
            <a:off x="38481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29337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111"/>
          <p:cNvSpPr>
            <a:spLocks noChangeShapeType="1"/>
          </p:cNvSpPr>
          <p:nvPr/>
        </p:nvSpPr>
        <p:spPr bwMode="auto">
          <a:xfrm>
            <a:off x="24765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2"/>
          <p:cNvSpPr>
            <a:spLocks noChangeShapeType="1"/>
          </p:cNvSpPr>
          <p:nvPr/>
        </p:nvSpPr>
        <p:spPr bwMode="auto">
          <a:xfrm>
            <a:off x="33909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13"/>
          <p:cNvSpPr>
            <a:spLocks noChangeShapeType="1"/>
          </p:cNvSpPr>
          <p:nvPr/>
        </p:nvSpPr>
        <p:spPr bwMode="auto">
          <a:xfrm>
            <a:off x="47625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14"/>
          <p:cNvSpPr>
            <a:spLocks noChangeShapeType="1"/>
          </p:cNvSpPr>
          <p:nvPr/>
        </p:nvSpPr>
        <p:spPr bwMode="auto">
          <a:xfrm>
            <a:off x="43053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21717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50</a:t>
            </a:r>
          </a:p>
        </p:txBody>
      </p:sp>
      <p:sp>
        <p:nvSpPr>
          <p:cNvPr id="12" name="Rectangle 116"/>
          <p:cNvSpPr>
            <a:spLocks noChangeArrowheads="1"/>
          </p:cNvSpPr>
          <p:nvPr/>
        </p:nvSpPr>
        <p:spPr bwMode="auto">
          <a:xfrm>
            <a:off x="26289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24</a:t>
            </a:r>
          </a:p>
        </p:txBody>
      </p:sp>
      <p:sp>
        <p:nvSpPr>
          <p:cNvPr id="13" name="Rectangle 117"/>
          <p:cNvSpPr>
            <a:spLocks noChangeArrowheads="1"/>
          </p:cNvSpPr>
          <p:nvPr/>
        </p:nvSpPr>
        <p:spPr bwMode="auto">
          <a:xfrm>
            <a:off x="30861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30</a:t>
            </a:r>
          </a:p>
        </p:txBody>
      </p:sp>
      <p:sp>
        <p:nvSpPr>
          <p:cNvPr id="14" name="Rectangle 118"/>
          <p:cNvSpPr>
            <a:spLocks noChangeArrowheads="1"/>
          </p:cNvSpPr>
          <p:nvPr/>
        </p:nvSpPr>
        <p:spPr bwMode="auto">
          <a:xfrm>
            <a:off x="35433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20</a:t>
            </a:r>
          </a:p>
        </p:txBody>
      </p:sp>
      <p:sp>
        <p:nvSpPr>
          <p:cNvPr id="15" name="Rectangle 119"/>
          <p:cNvSpPr>
            <a:spLocks noChangeArrowheads="1"/>
          </p:cNvSpPr>
          <p:nvPr/>
        </p:nvSpPr>
        <p:spPr bwMode="auto">
          <a:xfrm>
            <a:off x="40005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21</a:t>
            </a:r>
          </a:p>
        </p:txBody>
      </p:sp>
      <p:sp>
        <p:nvSpPr>
          <p:cNvPr id="16" name="Rectangle 120"/>
          <p:cNvSpPr>
            <a:spLocks noChangeArrowheads="1"/>
          </p:cNvSpPr>
          <p:nvPr/>
        </p:nvSpPr>
        <p:spPr bwMode="auto">
          <a:xfrm>
            <a:off x="44577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18</a:t>
            </a:r>
          </a:p>
        </p:txBody>
      </p:sp>
      <p:sp>
        <p:nvSpPr>
          <p:cNvPr id="17" name="Rectangle 121"/>
          <p:cNvSpPr>
            <a:spLocks noChangeArrowheads="1"/>
          </p:cNvSpPr>
          <p:nvPr/>
        </p:nvSpPr>
        <p:spPr bwMode="auto">
          <a:xfrm>
            <a:off x="4914900" y="161203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3</a:t>
            </a:r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52197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23"/>
          <p:cNvSpPr>
            <a:spLocks noChangeShapeType="1"/>
          </p:cNvSpPr>
          <p:nvPr/>
        </p:nvSpPr>
        <p:spPr bwMode="auto">
          <a:xfrm>
            <a:off x="56769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24"/>
          <p:cNvSpPr>
            <a:spLocks noChangeShapeType="1"/>
          </p:cNvSpPr>
          <p:nvPr/>
        </p:nvSpPr>
        <p:spPr bwMode="auto">
          <a:xfrm>
            <a:off x="6134100" y="15358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Rectangle 125"/>
          <p:cNvSpPr>
            <a:spLocks noChangeArrowheads="1"/>
          </p:cNvSpPr>
          <p:nvPr/>
        </p:nvSpPr>
        <p:spPr bwMode="auto">
          <a:xfrm>
            <a:off x="6286500" y="161203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6</a:t>
            </a:r>
          </a:p>
        </p:txBody>
      </p:sp>
      <p:sp>
        <p:nvSpPr>
          <p:cNvPr id="22" name="Rectangle 126"/>
          <p:cNvSpPr>
            <a:spLocks noChangeArrowheads="1"/>
          </p:cNvSpPr>
          <p:nvPr/>
        </p:nvSpPr>
        <p:spPr bwMode="auto">
          <a:xfrm>
            <a:off x="5829300" y="161203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/>
              <a:t>5</a:t>
            </a:r>
          </a:p>
        </p:txBody>
      </p:sp>
      <p:sp>
        <p:nvSpPr>
          <p:cNvPr id="23" name="Rectangle 127"/>
          <p:cNvSpPr>
            <a:spLocks noChangeArrowheads="1"/>
          </p:cNvSpPr>
          <p:nvPr/>
        </p:nvSpPr>
        <p:spPr bwMode="auto">
          <a:xfrm>
            <a:off x="5372100" y="161203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/>
              <a:t>12</a:t>
            </a:r>
          </a:p>
        </p:txBody>
      </p:sp>
      <p:sp>
        <p:nvSpPr>
          <p:cNvPr id="24" name="Rectangle 108"/>
          <p:cNvSpPr>
            <a:spLocks noChangeArrowheads="1"/>
          </p:cNvSpPr>
          <p:nvPr/>
        </p:nvSpPr>
        <p:spPr bwMode="auto">
          <a:xfrm>
            <a:off x="2019300" y="2179712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09"/>
          <p:cNvSpPr>
            <a:spLocks noChangeShapeType="1"/>
          </p:cNvSpPr>
          <p:nvPr/>
        </p:nvSpPr>
        <p:spPr bwMode="auto">
          <a:xfrm>
            <a:off x="38481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Line 110"/>
          <p:cNvSpPr>
            <a:spLocks noChangeShapeType="1"/>
          </p:cNvSpPr>
          <p:nvPr/>
        </p:nvSpPr>
        <p:spPr bwMode="auto">
          <a:xfrm>
            <a:off x="29337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Line 111"/>
          <p:cNvSpPr>
            <a:spLocks noChangeShapeType="1"/>
          </p:cNvSpPr>
          <p:nvPr/>
        </p:nvSpPr>
        <p:spPr bwMode="auto">
          <a:xfrm>
            <a:off x="24765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Line 112"/>
          <p:cNvSpPr>
            <a:spLocks noChangeShapeType="1"/>
          </p:cNvSpPr>
          <p:nvPr/>
        </p:nvSpPr>
        <p:spPr bwMode="auto">
          <a:xfrm>
            <a:off x="33909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Line 113"/>
          <p:cNvSpPr>
            <a:spLocks noChangeShapeType="1"/>
          </p:cNvSpPr>
          <p:nvPr/>
        </p:nvSpPr>
        <p:spPr bwMode="auto">
          <a:xfrm>
            <a:off x="47625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Line 114"/>
          <p:cNvSpPr>
            <a:spLocks noChangeShapeType="1"/>
          </p:cNvSpPr>
          <p:nvPr/>
        </p:nvSpPr>
        <p:spPr bwMode="auto">
          <a:xfrm>
            <a:off x="43053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Rectangle 115"/>
          <p:cNvSpPr>
            <a:spLocks noChangeArrowheads="1"/>
          </p:cNvSpPr>
          <p:nvPr/>
        </p:nvSpPr>
        <p:spPr bwMode="auto">
          <a:xfrm>
            <a:off x="2171700" y="225591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Rectangle 116"/>
          <p:cNvSpPr>
            <a:spLocks noChangeArrowheads="1"/>
          </p:cNvSpPr>
          <p:nvPr/>
        </p:nvSpPr>
        <p:spPr bwMode="auto">
          <a:xfrm>
            <a:off x="26289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Rectangle 117"/>
          <p:cNvSpPr>
            <a:spLocks noChangeArrowheads="1"/>
          </p:cNvSpPr>
          <p:nvPr/>
        </p:nvSpPr>
        <p:spPr bwMode="auto">
          <a:xfrm>
            <a:off x="30861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Rectangle 118"/>
          <p:cNvSpPr>
            <a:spLocks noChangeArrowheads="1"/>
          </p:cNvSpPr>
          <p:nvPr/>
        </p:nvSpPr>
        <p:spPr bwMode="auto">
          <a:xfrm>
            <a:off x="35433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5" name="Rectangle 119"/>
          <p:cNvSpPr>
            <a:spLocks noChangeArrowheads="1"/>
          </p:cNvSpPr>
          <p:nvPr/>
        </p:nvSpPr>
        <p:spPr bwMode="auto">
          <a:xfrm>
            <a:off x="40005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36" name="Rectangle 120"/>
          <p:cNvSpPr>
            <a:spLocks noChangeArrowheads="1"/>
          </p:cNvSpPr>
          <p:nvPr/>
        </p:nvSpPr>
        <p:spPr bwMode="auto">
          <a:xfrm>
            <a:off x="44577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Rectangle 121"/>
          <p:cNvSpPr>
            <a:spLocks noChangeArrowheads="1"/>
          </p:cNvSpPr>
          <p:nvPr/>
        </p:nvSpPr>
        <p:spPr bwMode="auto">
          <a:xfrm>
            <a:off x="49149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Line 122"/>
          <p:cNvSpPr>
            <a:spLocks noChangeShapeType="1"/>
          </p:cNvSpPr>
          <p:nvPr/>
        </p:nvSpPr>
        <p:spPr bwMode="auto">
          <a:xfrm>
            <a:off x="52197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Line 123"/>
          <p:cNvSpPr>
            <a:spLocks noChangeShapeType="1"/>
          </p:cNvSpPr>
          <p:nvPr/>
        </p:nvSpPr>
        <p:spPr bwMode="auto">
          <a:xfrm>
            <a:off x="56769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Line 124"/>
          <p:cNvSpPr>
            <a:spLocks noChangeShapeType="1"/>
          </p:cNvSpPr>
          <p:nvPr/>
        </p:nvSpPr>
        <p:spPr bwMode="auto">
          <a:xfrm>
            <a:off x="6134100" y="21797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" name="Rectangle 125"/>
          <p:cNvSpPr>
            <a:spLocks noChangeArrowheads="1"/>
          </p:cNvSpPr>
          <p:nvPr/>
        </p:nvSpPr>
        <p:spPr bwMode="auto">
          <a:xfrm>
            <a:off x="6286500" y="225591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2" name="Rectangle 126"/>
          <p:cNvSpPr>
            <a:spLocks noChangeArrowheads="1"/>
          </p:cNvSpPr>
          <p:nvPr/>
        </p:nvSpPr>
        <p:spPr bwMode="auto">
          <a:xfrm>
            <a:off x="5829300" y="225591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3" name="Rectangle 127"/>
          <p:cNvSpPr>
            <a:spLocks noChangeArrowheads="1"/>
          </p:cNvSpPr>
          <p:nvPr/>
        </p:nvSpPr>
        <p:spPr bwMode="auto">
          <a:xfrm>
            <a:off x="5372100" y="225591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Rectangle 108"/>
          <p:cNvSpPr>
            <a:spLocks noChangeArrowheads="1"/>
          </p:cNvSpPr>
          <p:nvPr/>
        </p:nvSpPr>
        <p:spPr bwMode="auto">
          <a:xfrm>
            <a:off x="2019300" y="2831976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9"/>
          <p:cNvSpPr>
            <a:spLocks noChangeShapeType="1"/>
          </p:cNvSpPr>
          <p:nvPr/>
        </p:nvSpPr>
        <p:spPr bwMode="auto">
          <a:xfrm>
            <a:off x="38481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6" name="Line 110"/>
          <p:cNvSpPr>
            <a:spLocks noChangeShapeType="1"/>
          </p:cNvSpPr>
          <p:nvPr/>
        </p:nvSpPr>
        <p:spPr bwMode="auto">
          <a:xfrm>
            <a:off x="29337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Line 111"/>
          <p:cNvSpPr>
            <a:spLocks noChangeShapeType="1"/>
          </p:cNvSpPr>
          <p:nvPr/>
        </p:nvSpPr>
        <p:spPr bwMode="auto">
          <a:xfrm>
            <a:off x="24765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8" name="Line 112"/>
          <p:cNvSpPr>
            <a:spLocks noChangeShapeType="1"/>
          </p:cNvSpPr>
          <p:nvPr/>
        </p:nvSpPr>
        <p:spPr bwMode="auto">
          <a:xfrm>
            <a:off x="33909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9" name="Line 113"/>
          <p:cNvSpPr>
            <a:spLocks noChangeShapeType="1"/>
          </p:cNvSpPr>
          <p:nvPr/>
        </p:nvSpPr>
        <p:spPr bwMode="auto">
          <a:xfrm>
            <a:off x="47625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Line 114"/>
          <p:cNvSpPr>
            <a:spLocks noChangeShapeType="1"/>
          </p:cNvSpPr>
          <p:nvPr/>
        </p:nvSpPr>
        <p:spPr bwMode="auto">
          <a:xfrm>
            <a:off x="43053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1717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2" name="Rectangle 116"/>
          <p:cNvSpPr>
            <a:spLocks noChangeArrowheads="1"/>
          </p:cNvSpPr>
          <p:nvPr/>
        </p:nvSpPr>
        <p:spPr bwMode="auto">
          <a:xfrm>
            <a:off x="26289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53" name="Rectangle 117"/>
          <p:cNvSpPr>
            <a:spLocks noChangeArrowheads="1"/>
          </p:cNvSpPr>
          <p:nvPr/>
        </p:nvSpPr>
        <p:spPr bwMode="auto">
          <a:xfrm>
            <a:off x="30861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54" name="Rectangle 118"/>
          <p:cNvSpPr>
            <a:spLocks noChangeArrowheads="1"/>
          </p:cNvSpPr>
          <p:nvPr/>
        </p:nvSpPr>
        <p:spPr bwMode="auto">
          <a:xfrm>
            <a:off x="35433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5</a:t>
            </a:r>
            <a:r>
              <a:rPr lang="zh-CN" altLang="en-US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5" name="Rectangle 119"/>
          <p:cNvSpPr>
            <a:spLocks noChangeArrowheads="1"/>
          </p:cNvSpPr>
          <p:nvPr/>
        </p:nvSpPr>
        <p:spPr bwMode="auto">
          <a:xfrm>
            <a:off x="4000500" y="290817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" name="Rectangle 120"/>
          <p:cNvSpPr>
            <a:spLocks noChangeArrowheads="1"/>
          </p:cNvSpPr>
          <p:nvPr/>
        </p:nvSpPr>
        <p:spPr bwMode="auto">
          <a:xfrm>
            <a:off x="44577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121"/>
          <p:cNvSpPr>
            <a:spLocks noChangeArrowheads="1"/>
          </p:cNvSpPr>
          <p:nvPr/>
        </p:nvSpPr>
        <p:spPr bwMode="auto">
          <a:xfrm>
            <a:off x="49149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8" name="Line 122"/>
          <p:cNvSpPr>
            <a:spLocks noChangeShapeType="1"/>
          </p:cNvSpPr>
          <p:nvPr/>
        </p:nvSpPr>
        <p:spPr bwMode="auto">
          <a:xfrm>
            <a:off x="52197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Line 123"/>
          <p:cNvSpPr>
            <a:spLocks noChangeShapeType="1"/>
          </p:cNvSpPr>
          <p:nvPr/>
        </p:nvSpPr>
        <p:spPr bwMode="auto">
          <a:xfrm>
            <a:off x="56769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" name="Line 124"/>
          <p:cNvSpPr>
            <a:spLocks noChangeShapeType="1"/>
          </p:cNvSpPr>
          <p:nvPr/>
        </p:nvSpPr>
        <p:spPr bwMode="auto">
          <a:xfrm>
            <a:off x="6134100" y="28319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1" name="Rectangle 125"/>
          <p:cNvSpPr>
            <a:spLocks noChangeArrowheads="1"/>
          </p:cNvSpPr>
          <p:nvPr/>
        </p:nvSpPr>
        <p:spPr bwMode="auto">
          <a:xfrm>
            <a:off x="6286500" y="290817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62" name="Rectangle 126"/>
          <p:cNvSpPr>
            <a:spLocks noChangeArrowheads="1"/>
          </p:cNvSpPr>
          <p:nvPr/>
        </p:nvSpPr>
        <p:spPr bwMode="auto">
          <a:xfrm>
            <a:off x="5829300" y="290817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3" name="Rectangle 127"/>
          <p:cNvSpPr>
            <a:spLocks noChangeArrowheads="1"/>
          </p:cNvSpPr>
          <p:nvPr/>
        </p:nvSpPr>
        <p:spPr bwMode="auto">
          <a:xfrm>
            <a:off x="5372100" y="29081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4" name="Rectangle 108"/>
          <p:cNvSpPr>
            <a:spLocks noChangeArrowheads="1"/>
          </p:cNvSpPr>
          <p:nvPr/>
        </p:nvSpPr>
        <p:spPr bwMode="auto">
          <a:xfrm>
            <a:off x="2021619" y="3480048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09"/>
          <p:cNvSpPr>
            <a:spLocks noChangeShapeType="1"/>
          </p:cNvSpPr>
          <p:nvPr/>
        </p:nvSpPr>
        <p:spPr bwMode="auto">
          <a:xfrm>
            <a:off x="38504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6" name="Line 110"/>
          <p:cNvSpPr>
            <a:spLocks noChangeShapeType="1"/>
          </p:cNvSpPr>
          <p:nvPr/>
        </p:nvSpPr>
        <p:spPr bwMode="auto">
          <a:xfrm>
            <a:off x="29360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" name="Line 111"/>
          <p:cNvSpPr>
            <a:spLocks noChangeShapeType="1"/>
          </p:cNvSpPr>
          <p:nvPr/>
        </p:nvSpPr>
        <p:spPr bwMode="auto">
          <a:xfrm>
            <a:off x="24788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8" name="Line 112"/>
          <p:cNvSpPr>
            <a:spLocks noChangeShapeType="1"/>
          </p:cNvSpPr>
          <p:nvPr/>
        </p:nvSpPr>
        <p:spPr bwMode="auto">
          <a:xfrm>
            <a:off x="33932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9" name="Line 113"/>
          <p:cNvSpPr>
            <a:spLocks noChangeShapeType="1"/>
          </p:cNvSpPr>
          <p:nvPr/>
        </p:nvSpPr>
        <p:spPr bwMode="auto">
          <a:xfrm>
            <a:off x="47648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0" name="Line 114"/>
          <p:cNvSpPr>
            <a:spLocks noChangeShapeType="1"/>
          </p:cNvSpPr>
          <p:nvPr/>
        </p:nvSpPr>
        <p:spPr bwMode="auto">
          <a:xfrm>
            <a:off x="43076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1" name="Rectangle 115"/>
          <p:cNvSpPr>
            <a:spLocks noChangeArrowheads="1"/>
          </p:cNvSpPr>
          <p:nvPr/>
        </p:nvSpPr>
        <p:spPr bwMode="auto">
          <a:xfrm>
            <a:off x="21740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2" name="Rectangle 116"/>
          <p:cNvSpPr>
            <a:spLocks noChangeArrowheads="1"/>
          </p:cNvSpPr>
          <p:nvPr/>
        </p:nvSpPr>
        <p:spPr bwMode="auto">
          <a:xfrm>
            <a:off x="26312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3" name="Rectangle 117"/>
          <p:cNvSpPr>
            <a:spLocks noChangeArrowheads="1"/>
          </p:cNvSpPr>
          <p:nvPr/>
        </p:nvSpPr>
        <p:spPr bwMode="auto">
          <a:xfrm>
            <a:off x="30884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4" name="Rectangle 118"/>
          <p:cNvSpPr>
            <a:spLocks noChangeArrowheads="1"/>
          </p:cNvSpPr>
          <p:nvPr/>
        </p:nvSpPr>
        <p:spPr bwMode="auto">
          <a:xfrm>
            <a:off x="35456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5" name="Rectangle 119"/>
          <p:cNvSpPr>
            <a:spLocks noChangeArrowheads="1"/>
          </p:cNvSpPr>
          <p:nvPr/>
        </p:nvSpPr>
        <p:spPr bwMode="auto">
          <a:xfrm>
            <a:off x="40028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6" name="Rectangle 120"/>
          <p:cNvSpPr>
            <a:spLocks noChangeArrowheads="1"/>
          </p:cNvSpPr>
          <p:nvPr/>
        </p:nvSpPr>
        <p:spPr bwMode="auto">
          <a:xfrm>
            <a:off x="44600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121"/>
          <p:cNvSpPr>
            <a:spLocks noChangeArrowheads="1"/>
          </p:cNvSpPr>
          <p:nvPr/>
        </p:nvSpPr>
        <p:spPr bwMode="auto">
          <a:xfrm>
            <a:off x="4917219" y="355624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8" name="Line 122"/>
          <p:cNvSpPr>
            <a:spLocks noChangeShapeType="1"/>
          </p:cNvSpPr>
          <p:nvPr/>
        </p:nvSpPr>
        <p:spPr bwMode="auto">
          <a:xfrm>
            <a:off x="52220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9" name="Line 123"/>
          <p:cNvSpPr>
            <a:spLocks noChangeShapeType="1"/>
          </p:cNvSpPr>
          <p:nvPr/>
        </p:nvSpPr>
        <p:spPr bwMode="auto">
          <a:xfrm>
            <a:off x="56792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0" name="Line 124"/>
          <p:cNvSpPr>
            <a:spLocks noChangeShapeType="1"/>
          </p:cNvSpPr>
          <p:nvPr/>
        </p:nvSpPr>
        <p:spPr bwMode="auto">
          <a:xfrm>
            <a:off x="6136419" y="3480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1" name="Rectangle 125"/>
          <p:cNvSpPr>
            <a:spLocks noChangeArrowheads="1"/>
          </p:cNvSpPr>
          <p:nvPr/>
        </p:nvSpPr>
        <p:spPr bwMode="auto">
          <a:xfrm>
            <a:off x="6288819" y="355624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Rectangle 126"/>
          <p:cNvSpPr>
            <a:spLocks noChangeArrowheads="1"/>
          </p:cNvSpPr>
          <p:nvPr/>
        </p:nvSpPr>
        <p:spPr bwMode="auto">
          <a:xfrm>
            <a:off x="5831619" y="355624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3" name="Rectangle 127"/>
          <p:cNvSpPr>
            <a:spLocks noChangeArrowheads="1"/>
          </p:cNvSpPr>
          <p:nvPr/>
        </p:nvSpPr>
        <p:spPr bwMode="auto">
          <a:xfrm>
            <a:off x="5374419" y="3556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84" name="Rectangle 108"/>
          <p:cNvSpPr>
            <a:spLocks noChangeArrowheads="1"/>
          </p:cNvSpPr>
          <p:nvPr/>
        </p:nvSpPr>
        <p:spPr bwMode="auto">
          <a:xfrm>
            <a:off x="2021619" y="4272136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109"/>
          <p:cNvSpPr>
            <a:spLocks noChangeShapeType="1"/>
          </p:cNvSpPr>
          <p:nvPr/>
        </p:nvSpPr>
        <p:spPr bwMode="auto">
          <a:xfrm>
            <a:off x="38504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6" name="Line 110"/>
          <p:cNvSpPr>
            <a:spLocks noChangeShapeType="1"/>
          </p:cNvSpPr>
          <p:nvPr/>
        </p:nvSpPr>
        <p:spPr bwMode="auto">
          <a:xfrm>
            <a:off x="29360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Line 111"/>
          <p:cNvSpPr>
            <a:spLocks noChangeShapeType="1"/>
          </p:cNvSpPr>
          <p:nvPr/>
        </p:nvSpPr>
        <p:spPr bwMode="auto">
          <a:xfrm>
            <a:off x="24788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8" name="Line 112"/>
          <p:cNvSpPr>
            <a:spLocks noChangeShapeType="1"/>
          </p:cNvSpPr>
          <p:nvPr/>
        </p:nvSpPr>
        <p:spPr bwMode="auto">
          <a:xfrm>
            <a:off x="33932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Line 113"/>
          <p:cNvSpPr>
            <a:spLocks noChangeShapeType="1"/>
          </p:cNvSpPr>
          <p:nvPr/>
        </p:nvSpPr>
        <p:spPr bwMode="auto">
          <a:xfrm>
            <a:off x="47648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Line 114"/>
          <p:cNvSpPr>
            <a:spLocks noChangeShapeType="1"/>
          </p:cNvSpPr>
          <p:nvPr/>
        </p:nvSpPr>
        <p:spPr bwMode="auto">
          <a:xfrm>
            <a:off x="43076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1" name="Rectangle 115"/>
          <p:cNvSpPr>
            <a:spLocks noChangeArrowheads="1"/>
          </p:cNvSpPr>
          <p:nvPr/>
        </p:nvSpPr>
        <p:spPr bwMode="auto">
          <a:xfrm>
            <a:off x="21740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92" name="Rectangle 116"/>
          <p:cNvSpPr>
            <a:spLocks noChangeArrowheads="1"/>
          </p:cNvSpPr>
          <p:nvPr/>
        </p:nvSpPr>
        <p:spPr bwMode="auto">
          <a:xfrm>
            <a:off x="26312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93" name="Rectangle 117"/>
          <p:cNvSpPr>
            <a:spLocks noChangeArrowheads="1"/>
          </p:cNvSpPr>
          <p:nvPr/>
        </p:nvSpPr>
        <p:spPr bwMode="auto">
          <a:xfrm>
            <a:off x="30884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94" name="Rectangle 118"/>
          <p:cNvSpPr>
            <a:spLocks noChangeArrowheads="1"/>
          </p:cNvSpPr>
          <p:nvPr/>
        </p:nvSpPr>
        <p:spPr bwMode="auto">
          <a:xfrm>
            <a:off x="35456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95" name="Rectangle 119"/>
          <p:cNvSpPr>
            <a:spLocks noChangeArrowheads="1"/>
          </p:cNvSpPr>
          <p:nvPr/>
        </p:nvSpPr>
        <p:spPr bwMode="auto">
          <a:xfrm>
            <a:off x="40028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6" name="Rectangle 120"/>
          <p:cNvSpPr>
            <a:spLocks noChangeArrowheads="1"/>
          </p:cNvSpPr>
          <p:nvPr/>
        </p:nvSpPr>
        <p:spPr bwMode="auto">
          <a:xfrm>
            <a:off x="44600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97" name="Rectangle 121"/>
          <p:cNvSpPr>
            <a:spLocks noChangeArrowheads="1"/>
          </p:cNvSpPr>
          <p:nvPr/>
        </p:nvSpPr>
        <p:spPr bwMode="auto">
          <a:xfrm>
            <a:off x="4917219" y="434833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" name="Line 122"/>
          <p:cNvSpPr>
            <a:spLocks noChangeShapeType="1"/>
          </p:cNvSpPr>
          <p:nvPr/>
        </p:nvSpPr>
        <p:spPr bwMode="auto">
          <a:xfrm>
            <a:off x="52220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9" name="Line 123"/>
          <p:cNvSpPr>
            <a:spLocks noChangeShapeType="1"/>
          </p:cNvSpPr>
          <p:nvPr/>
        </p:nvSpPr>
        <p:spPr bwMode="auto">
          <a:xfrm>
            <a:off x="56792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" name="Line 124"/>
          <p:cNvSpPr>
            <a:spLocks noChangeShapeType="1"/>
          </p:cNvSpPr>
          <p:nvPr/>
        </p:nvSpPr>
        <p:spPr bwMode="auto">
          <a:xfrm>
            <a:off x="6136419" y="42721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1" name="Rectangle 125"/>
          <p:cNvSpPr>
            <a:spLocks noChangeArrowheads="1"/>
          </p:cNvSpPr>
          <p:nvPr/>
        </p:nvSpPr>
        <p:spPr bwMode="auto">
          <a:xfrm>
            <a:off x="6288819" y="434833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02" name="Rectangle 126"/>
          <p:cNvSpPr>
            <a:spLocks noChangeArrowheads="1"/>
          </p:cNvSpPr>
          <p:nvPr/>
        </p:nvSpPr>
        <p:spPr bwMode="auto">
          <a:xfrm>
            <a:off x="5831619" y="434833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3" name="Rectangle 127"/>
          <p:cNvSpPr>
            <a:spLocks noChangeArrowheads="1"/>
          </p:cNvSpPr>
          <p:nvPr/>
        </p:nvSpPr>
        <p:spPr bwMode="auto">
          <a:xfrm>
            <a:off x="5374419" y="434833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04" name="右箭头 103"/>
          <p:cNvSpPr/>
          <p:nvPr/>
        </p:nvSpPr>
        <p:spPr>
          <a:xfrm rot="16200000">
            <a:off x="210942" y="3040664"/>
            <a:ext cx="2339888" cy="504056"/>
          </a:xfrm>
          <a:prstGeom prst="rightArrow">
            <a:avLst>
              <a:gd name="adj1" fmla="val 50000"/>
              <a:gd name="adj2" fmla="val 59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MergeSort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迭代实现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992888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curLen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1;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dataInA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true;//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一开始数据存放在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上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while(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curLen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&lt; N)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for(start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= 0; start &lt; end; start += 2*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curLen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end1 = Min(N, start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curLen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– 1);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第一段的结尾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end2 = Min(N,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 +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2*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curLen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– 1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第二段的结尾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if(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dataInA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Merge (A,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start, end1, start +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curLen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end2);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else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Merge (B, A, start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end1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start +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curLen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end2);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curLen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2 *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curLen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dataInA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!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dataInA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当前的数据换到了另外一个数组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if(!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dataInA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copyDataFromBtoA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(); //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有必要的话，把数据拷贝到原来的位置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MergeSort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的效率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每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需要的比较次数最多是两个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长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度的和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因此，迭代算法中外层循环的每一次迭代需要的比较次数最多是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外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层循环最多需要迭代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lgN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次，因此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在最坏情况下需要的比较次数是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NlgN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的平均次数也是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NlgN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解决问题的思路（分而治之）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个元素分成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任选其中一个（插入排序，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择最小的那个（选择排序，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Selection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将输入的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个数分成基本相等的两个部分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接分成基本相等的两个部分（归并排序，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Merge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照某个数进行分划：小于这个数的为一部分，大于这个数的为另外一部分（快速排序，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Quick Sort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迭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代的思路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从原始输入序列出发，不断重新排列，使之有序化（冒泡排序，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Bubble Sort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逆序对和排序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36034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逆序对：如果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&lt;j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]&gt;A[j]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，则称数对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的一个逆序对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逆序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对具有如下性质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中的元素是排序的，当且仅当其中的逆序对数量为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是逆序对，那么将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A[j]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对调之后，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中的逆序对数量至少减去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2376264" y="5301208"/>
            <a:ext cx="4572000" cy="1173088"/>
            <a:chOff x="2376264" y="5013176"/>
            <a:chExt cx="4572000" cy="1173088"/>
          </a:xfrm>
        </p:grpSpPr>
        <p:sp>
          <p:nvSpPr>
            <p:cNvPr id="4" name="Rectangle 108"/>
            <p:cNvSpPr>
              <a:spLocks noChangeArrowheads="1"/>
            </p:cNvSpPr>
            <p:nvPr/>
          </p:nvSpPr>
          <p:spPr bwMode="auto">
            <a:xfrm>
              <a:off x="2376264" y="5013176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09"/>
            <p:cNvSpPr>
              <a:spLocks noChangeShapeType="1"/>
            </p:cNvSpPr>
            <p:nvPr/>
          </p:nvSpPr>
          <p:spPr bwMode="auto">
            <a:xfrm>
              <a:off x="4205064" y="50131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110"/>
            <p:cNvSpPr>
              <a:spLocks noChangeShapeType="1"/>
            </p:cNvSpPr>
            <p:nvPr/>
          </p:nvSpPr>
          <p:spPr bwMode="auto">
            <a:xfrm>
              <a:off x="3290664" y="50131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111"/>
            <p:cNvSpPr>
              <a:spLocks noChangeShapeType="1"/>
            </p:cNvSpPr>
            <p:nvPr/>
          </p:nvSpPr>
          <p:spPr bwMode="auto">
            <a:xfrm>
              <a:off x="2833464" y="50131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12"/>
            <p:cNvSpPr>
              <a:spLocks noChangeShapeType="1"/>
            </p:cNvSpPr>
            <p:nvPr/>
          </p:nvSpPr>
          <p:spPr bwMode="auto">
            <a:xfrm>
              <a:off x="3747864" y="50131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13"/>
            <p:cNvSpPr>
              <a:spLocks noChangeShapeType="1"/>
            </p:cNvSpPr>
            <p:nvPr/>
          </p:nvSpPr>
          <p:spPr bwMode="auto">
            <a:xfrm>
              <a:off x="5119464" y="50131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14"/>
            <p:cNvSpPr>
              <a:spLocks noChangeShapeType="1"/>
            </p:cNvSpPr>
            <p:nvPr/>
          </p:nvSpPr>
          <p:spPr bwMode="auto">
            <a:xfrm>
              <a:off x="4662264" y="50131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15"/>
            <p:cNvSpPr>
              <a:spLocks noChangeArrowheads="1"/>
            </p:cNvSpPr>
            <p:nvPr/>
          </p:nvSpPr>
          <p:spPr bwMode="auto">
            <a:xfrm>
              <a:off x="2528664" y="5089376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/>
                <a:t>50</a:t>
              </a:r>
            </a:p>
          </p:txBody>
        </p:sp>
        <p:sp>
          <p:nvSpPr>
            <p:cNvPr id="12" name="Rectangle 116"/>
            <p:cNvSpPr>
              <a:spLocks noChangeArrowheads="1"/>
            </p:cNvSpPr>
            <p:nvPr/>
          </p:nvSpPr>
          <p:spPr bwMode="auto">
            <a:xfrm>
              <a:off x="2985864" y="5089376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24</a:t>
              </a:r>
            </a:p>
          </p:txBody>
        </p:sp>
        <p:sp>
          <p:nvSpPr>
            <p:cNvPr id="13" name="Rectangle 117"/>
            <p:cNvSpPr>
              <a:spLocks noChangeArrowheads="1"/>
            </p:cNvSpPr>
            <p:nvPr/>
          </p:nvSpPr>
          <p:spPr bwMode="auto">
            <a:xfrm>
              <a:off x="3443064" y="5089376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30</a:t>
              </a:r>
            </a:p>
          </p:txBody>
        </p:sp>
        <p:sp>
          <p:nvSpPr>
            <p:cNvPr id="14" name="Rectangle 118"/>
            <p:cNvSpPr>
              <a:spLocks noChangeArrowheads="1"/>
            </p:cNvSpPr>
            <p:nvPr/>
          </p:nvSpPr>
          <p:spPr bwMode="auto">
            <a:xfrm>
              <a:off x="3900264" y="5089376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5" name="Rectangle 119"/>
            <p:cNvSpPr>
              <a:spLocks noChangeArrowheads="1"/>
            </p:cNvSpPr>
            <p:nvPr/>
          </p:nvSpPr>
          <p:spPr bwMode="auto">
            <a:xfrm>
              <a:off x="4357464" y="5089376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21</a:t>
              </a:r>
            </a:p>
          </p:txBody>
        </p:sp>
        <p:sp>
          <p:nvSpPr>
            <p:cNvPr id="16" name="Rectangle 120"/>
            <p:cNvSpPr>
              <a:spLocks noChangeArrowheads="1"/>
            </p:cNvSpPr>
            <p:nvPr/>
          </p:nvSpPr>
          <p:spPr bwMode="auto">
            <a:xfrm>
              <a:off x="4814664" y="5089376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18</a:t>
              </a:r>
            </a:p>
          </p:txBody>
        </p:sp>
        <p:sp>
          <p:nvSpPr>
            <p:cNvPr id="17" name="Rectangle 121"/>
            <p:cNvSpPr>
              <a:spLocks noChangeArrowheads="1"/>
            </p:cNvSpPr>
            <p:nvPr/>
          </p:nvSpPr>
          <p:spPr bwMode="auto">
            <a:xfrm>
              <a:off x="5271864" y="508937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3</a:t>
              </a:r>
            </a:p>
          </p:txBody>
        </p:sp>
        <p:sp>
          <p:nvSpPr>
            <p:cNvPr id="18" name="Line 122"/>
            <p:cNvSpPr>
              <a:spLocks noChangeShapeType="1"/>
            </p:cNvSpPr>
            <p:nvPr/>
          </p:nvSpPr>
          <p:spPr bwMode="auto">
            <a:xfrm>
              <a:off x="5576664" y="50131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23"/>
            <p:cNvSpPr>
              <a:spLocks noChangeShapeType="1"/>
            </p:cNvSpPr>
            <p:nvPr/>
          </p:nvSpPr>
          <p:spPr bwMode="auto">
            <a:xfrm>
              <a:off x="6033864" y="50131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24"/>
            <p:cNvSpPr>
              <a:spLocks noChangeShapeType="1"/>
            </p:cNvSpPr>
            <p:nvPr/>
          </p:nvSpPr>
          <p:spPr bwMode="auto">
            <a:xfrm>
              <a:off x="6491064" y="50131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Rectangle 125"/>
            <p:cNvSpPr>
              <a:spLocks noChangeArrowheads="1"/>
            </p:cNvSpPr>
            <p:nvPr/>
          </p:nvSpPr>
          <p:spPr bwMode="auto">
            <a:xfrm>
              <a:off x="6643464" y="508937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6</a:t>
              </a:r>
            </a:p>
          </p:txBody>
        </p:sp>
        <p:sp>
          <p:nvSpPr>
            <p:cNvPr id="22" name="Rectangle 126"/>
            <p:cNvSpPr>
              <a:spLocks noChangeArrowheads="1"/>
            </p:cNvSpPr>
            <p:nvPr/>
          </p:nvSpPr>
          <p:spPr bwMode="auto">
            <a:xfrm>
              <a:off x="6186264" y="5089376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5</a:t>
              </a:r>
            </a:p>
          </p:txBody>
        </p:sp>
        <p:sp>
          <p:nvSpPr>
            <p:cNvPr id="23" name="Rectangle 127"/>
            <p:cNvSpPr>
              <a:spLocks noChangeArrowheads="1"/>
            </p:cNvSpPr>
            <p:nvPr/>
          </p:nvSpPr>
          <p:spPr bwMode="auto">
            <a:xfrm>
              <a:off x="5729064" y="5089376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44" name="Rectangle 108"/>
            <p:cNvSpPr>
              <a:spLocks noChangeArrowheads="1"/>
            </p:cNvSpPr>
            <p:nvPr/>
          </p:nvSpPr>
          <p:spPr bwMode="auto">
            <a:xfrm>
              <a:off x="2376264" y="5805264"/>
              <a:ext cx="457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09"/>
            <p:cNvSpPr>
              <a:spLocks noChangeShapeType="1"/>
            </p:cNvSpPr>
            <p:nvPr/>
          </p:nvSpPr>
          <p:spPr bwMode="auto">
            <a:xfrm>
              <a:off x="4205064" y="580526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110"/>
            <p:cNvSpPr>
              <a:spLocks noChangeShapeType="1"/>
            </p:cNvSpPr>
            <p:nvPr/>
          </p:nvSpPr>
          <p:spPr bwMode="auto">
            <a:xfrm>
              <a:off x="3290664" y="580526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111"/>
            <p:cNvSpPr>
              <a:spLocks noChangeShapeType="1"/>
            </p:cNvSpPr>
            <p:nvPr/>
          </p:nvSpPr>
          <p:spPr bwMode="auto">
            <a:xfrm>
              <a:off x="2833464" y="580526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112"/>
            <p:cNvSpPr>
              <a:spLocks noChangeShapeType="1"/>
            </p:cNvSpPr>
            <p:nvPr/>
          </p:nvSpPr>
          <p:spPr bwMode="auto">
            <a:xfrm>
              <a:off x="3747864" y="580526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113"/>
            <p:cNvSpPr>
              <a:spLocks noChangeShapeType="1"/>
            </p:cNvSpPr>
            <p:nvPr/>
          </p:nvSpPr>
          <p:spPr bwMode="auto">
            <a:xfrm>
              <a:off x="5119464" y="580526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114"/>
            <p:cNvSpPr>
              <a:spLocks noChangeShapeType="1"/>
            </p:cNvSpPr>
            <p:nvPr/>
          </p:nvSpPr>
          <p:spPr bwMode="auto">
            <a:xfrm>
              <a:off x="4662264" y="580526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Rectangle 115"/>
            <p:cNvSpPr>
              <a:spLocks noChangeArrowheads="1"/>
            </p:cNvSpPr>
            <p:nvPr/>
          </p:nvSpPr>
          <p:spPr bwMode="auto">
            <a:xfrm>
              <a:off x="2528664" y="588146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50</a:t>
              </a:r>
            </a:p>
          </p:txBody>
        </p:sp>
        <p:sp>
          <p:nvSpPr>
            <p:cNvPr id="52" name="Rectangle 116"/>
            <p:cNvSpPr>
              <a:spLocks noChangeArrowheads="1"/>
            </p:cNvSpPr>
            <p:nvPr/>
          </p:nvSpPr>
          <p:spPr bwMode="auto">
            <a:xfrm>
              <a:off x="2985864" y="588146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24</a:t>
              </a:r>
            </a:p>
          </p:txBody>
        </p:sp>
        <p:sp>
          <p:nvSpPr>
            <p:cNvPr id="53" name="Rectangle 117"/>
            <p:cNvSpPr>
              <a:spLocks noChangeArrowheads="1"/>
            </p:cNvSpPr>
            <p:nvPr/>
          </p:nvSpPr>
          <p:spPr bwMode="auto">
            <a:xfrm>
              <a:off x="3443064" y="588146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30</a:t>
              </a:r>
            </a:p>
          </p:txBody>
        </p:sp>
        <p:sp>
          <p:nvSpPr>
            <p:cNvPr id="54" name="Rectangle 118"/>
            <p:cNvSpPr>
              <a:spLocks noChangeArrowheads="1"/>
            </p:cNvSpPr>
            <p:nvPr/>
          </p:nvSpPr>
          <p:spPr bwMode="auto">
            <a:xfrm>
              <a:off x="3900264" y="588146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12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119"/>
            <p:cNvSpPr>
              <a:spLocks noChangeArrowheads="1"/>
            </p:cNvSpPr>
            <p:nvPr/>
          </p:nvSpPr>
          <p:spPr bwMode="auto">
            <a:xfrm>
              <a:off x="4357464" y="588146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21</a:t>
              </a:r>
            </a:p>
          </p:txBody>
        </p:sp>
        <p:sp>
          <p:nvSpPr>
            <p:cNvPr id="56" name="Rectangle 120"/>
            <p:cNvSpPr>
              <a:spLocks noChangeArrowheads="1"/>
            </p:cNvSpPr>
            <p:nvPr/>
          </p:nvSpPr>
          <p:spPr bwMode="auto">
            <a:xfrm>
              <a:off x="4814664" y="588146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18</a:t>
              </a:r>
            </a:p>
          </p:txBody>
        </p:sp>
        <p:sp>
          <p:nvSpPr>
            <p:cNvPr id="57" name="Rectangle 121"/>
            <p:cNvSpPr>
              <a:spLocks noChangeArrowheads="1"/>
            </p:cNvSpPr>
            <p:nvPr/>
          </p:nvSpPr>
          <p:spPr bwMode="auto">
            <a:xfrm>
              <a:off x="5271864" y="588146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3</a:t>
              </a:r>
            </a:p>
          </p:txBody>
        </p:sp>
        <p:sp>
          <p:nvSpPr>
            <p:cNvPr id="58" name="Line 122"/>
            <p:cNvSpPr>
              <a:spLocks noChangeShapeType="1"/>
            </p:cNvSpPr>
            <p:nvPr/>
          </p:nvSpPr>
          <p:spPr bwMode="auto">
            <a:xfrm>
              <a:off x="5576664" y="580526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23"/>
            <p:cNvSpPr>
              <a:spLocks noChangeShapeType="1"/>
            </p:cNvSpPr>
            <p:nvPr/>
          </p:nvSpPr>
          <p:spPr bwMode="auto">
            <a:xfrm>
              <a:off x="6033864" y="580526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124"/>
            <p:cNvSpPr>
              <a:spLocks noChangeShapeType="1"/>
            </p:cNvSpPr>
            <p:nvPr/>
          </p:nvSpPr>
          <p:spPr bwMode="auto">
            <a:xfrm>
              <a:off x="6491064" y="580526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Rectangle 125"/>
            <p:cNvSpPr>
              <a:spLocks noChangeArrowheads="1"/>
            </p:cNvSpPr>
            <p:nvPr/>
          </p:nvSpPr>
          <p:spPr bwMode="auto">
            <a:xfrm>
              <a:off x="6643464" y="588146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6</a:t>
              </a:r>
            </a:p>
          </p:txBody>
        </p:sp>
        <p:sp>
          <p:nvSpPr>
            <p:cNvPr id="62" name="Rectangle 126"/>
            <p:cNvSpPr>
              <a:spLocks noChangeArrowheads="1"/>
            </p:cNvSpPr>
            <p:nvPr/>
          </p:nvSpPr>
          <p:spPr bwMode="auto">
            <a:xfrm>
              <a:off x="6186264" y="5881464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/>
                <a:t>5</a:t>
              </a:r>
            </a:p>
          </p:txBody>
        </p:sp>
        <p:sp>
          <p:nvSpPr>
            <p:cNvPr id="63" name="Rectangle 127"/>
            <p:cNvSpPr>
              <a:spLocks noChangeArrowheads="1"/>
            </p:cNvSpPr>
            <p:nvPr/>
          </p:nvSpPr>
          <p:spPr bwMode="auto">
            <a:xfrm>
              <a:off x="5729064" y="5881464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20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06252" y="2996952"/>
            <a:ext cx="7416824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可以考虑通过不断地对调逆序对，使得数列中的逆序对数量减少到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，就得到了一个排好序的数</a:t>
            </a:r>
            <a:r>
              <a:rPr lang="zh-CN" altLang="en-US" sz="28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组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冒泡排序（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Bubble 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基本思想：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900" dirty="0">
                <a:latin typeface="隶书" panose="02010509060101010101" pitchFamily="49" charset="-122"/>
                <a:ea typeface="隶书" panose="02010509060101010101" pitchFamily="49" charset="-122"/>
              </a:rPr>
              <a:t>如果存在一个逆序对，那么必然存在相邻的逆序对。</a:t>
            </a:r>
            <a:endParaRPr lang="en-US" altLang="zh-CN" sz="29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900" dirty="0">
                <a:latin typeface="隶书" panose="02010509060101010101" pitchFamily="49" charset="-122"/>
                <a:ea typeface="隶书" panose="02010509060101010101" pitchFamily="49" charset="-122"/>
              </a:rPr>
              <a:t>遍历数组，寻找相邻的逆序对并交换消除逆序对</a:t>
            </a:r>
            <a:endParaRPr lang="en-US" altLang="zh-CN" sz="29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sz="2900" dirty="0">
                <a:latin typeface="隶书" panose="02010509060101010101" pitchFamily="49" charset="-122"/>
                <a:ea typeface="隶书" panose="02010509060101010101" pitchFamily="49" charset="-122"/>
              </a:rPr>
              <a:t>最多遍历</a:t>
            </a:r>
            <a:r>
              <a:rPr lang="en-US" altLang="zh-CN" sz="2900" dirty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2900" dirty="0">
                <a:latin typeface="隶书" panose="02010509060101010101" pitchFamily="49" charset="-122"/>
                <a:ea typeface="隶书" panose="02010509060101010101" pitchFamily="49" charset="-122"/>
              </a:rPr>
              <a:t>次就可以消除所有的逆序对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574790"/>
            <a:ext cx="6696744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N-1;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if(A[j] &gt; A[j+1])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A[j]; A[j+1] = A[j]; A[j+1]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68093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Rectangle 108"/>
          <p:cNvSpPr>
            <a:spLocks noChangeArrowheads="1"/>
          </p:cNvSpPr>
          <p:nvPr/>
        </p:nvSpPr>
        <p:spPr bwMode="auto">
          <a:xfrm>
            <a:off x="2209400" y="1768624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09"/>
          <p:cNvSpPr>
            <a:spLocks noChangeShapeType="1"/>
          </p:cNvSpPr>
          <p:nvPr/>
        </p:nvSpPr>
        <p:spPr bwMode="auto">
          <a:xfrm>
            <a:off x="4038200" y="1768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3123800" y="1768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Line 111"/>
          <p:cNvSpPr>
            <a:spLocks noChangeShapeType="1"/>
          </p:cNvSpPr>
          <p:nvPr/>
        </p:nvSpPr>
        <p:spPr bwMode="auto">
          <a:xfrm>
            <a:off x="2666600" y="1768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Line 112"/>
          <p:cNvSpPr>
            <a:spLocks noChangeShapeType="1"/>
          </p:cNvSpPr>
          <p:nvPr/>
        </p:nvSpPr>
        <p:spPr bwMode="auto">
          <a:xfrm>
            <a:off x="3581000" y="1768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Line 113"/>
          <p:cNvSpPr>
            <a:spLocks noChangeShapeType="1"/>
          </p:cNvSpPr>
          <p:nvPr/>
        </p:nvSpPr>
        <p:spPr bwMode="auto">
          <a:xfrm>
            <a:off x="4952600" y="1768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" name="Line 114"/>
          <p:cNvSpPr>
            <a:spLocks noChangeShapeType="1"/>
          </p:cNvSpPr>
          <p:nvPr/>
        </p:nvSpPr>
        <p:spPr bwMode="auto">
          <a:xfrm>
            <a:off x="4495400" y="1768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" name="Rectangle 115"/>
          <p:cNvSpPr>
            <a:spLocks noChangeArrowheads="1"/>
          </p:cNvSpPr>
          <p:nvPr/>
        </p:nvSpPr>
        <p:spPr bwMode="auto">
          <a:xfrm>
            <a:off x="2361800" y="18448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2" name="Rectangle 116"/>
          <p:cNvSpPr>
            <a:spLocks noChangeArrowheads="1"/>
          </p:cNvSpPr>
          <p:nvPr/>
        </p:nvSpPr>
        <p:spPr bwMode="auto">
          <a:xfrm>
            <a:off x="2819000" y="18448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13" name="Rectangle 117"/>
          <p:cNvSpPr>
            <a:spLocks noChangeArrowheads="1"/>
          </p:cNvSpPr>
          <p:nvPr/>
        </p:nvSpPr>
        <p:spPr bwMode="auto">
          <a:xfrm>
            <a:off x="3276200" y="18448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14" name="Rectangle 118"/>
          <p:cNvSpPr>
            <a:spLocks noChangeArrowheads="1"/>
          </p:cNvSpPr>
          <p:nvPr/>
        </p:nvSpPr>
        <p:spPr bwMode="auto">
          <a:xfrm>
            <a:off x="3733400" y="18448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15" name="Rectangle 119"/>
          <p:cNvSpPr>
            <a:spLocks noChangeArrowheads="1"/>
          </p:cNvSpPr>
          <p:nvPr/>
        </p:nvSpPr>
        <p:spPr bwMode="auto">
          <a:xfrm>
            <a:off x="4190600" y="18448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16" name="Rectangle 120"/>
          <p:cNvSpPr>
            <a:spLocks noChangeArrowheads="1"/>
          </p:cNvSpPr>
          <p:nvPr/>
        </p:nvSpPr>
        <p:spPr bwMode="auto">
          <a:xfrm>
            <a:off x="4647800" y="18448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17" name="Rectangle 121"/>
          <p:cNvSpPr>
            <a:spLocks noChangeArrowheads="1"/>
          </p:cNvSpPr>
          <p:nvPr/>
        </p:nvSpPr>
        <p:spPr bwMode="auto">
          <a:xfrm>
            <a:off x="5105000" y="184482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5409800" y="1768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9" name="Line 123"/>
          <p:cNvSpPr>
            <a:spLocks noChangeShapeType="1"/>
          </p:cNvSpPr>
          <p:nvPr/>
        </p:nvSpPr>
        <p:spPr bwMode="auto">
          <a:xfrm>
            <a:off x="5867000" y="1768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0" name="Line 124"/>
          <p:cNvSpPr>
            <a:spLocks noChangeShapeType="1"/>
          </p:cNvSpPr>
          <p:nvPr/>
        </p:nvSpPr>
        <p:spPr bwMode="auto">
          <a:xfrm>
            <a:off x="6324200" y="1768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Rectangle 125"/>
          <p:cNvSpPr>
            <a:spLocks noChangeArrowheads="1"/>
          </p:cNvSpPr>
          <p:nvPr/>
        </p:nvSpPr>
        <p:spPr bwMode="auto">
          <a:xfrm>
            <a:off x="6476600" y="184482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2" name="Rectangle 126"/>
          <p:cNvSpPr>
            <a:spLocks noChangeArrowheads="1"/>
          </p:cNvSpPr>
          <p:nvPr/>
        </p:nvSpPr>
        <p:spPr bwMode="auto">
          <a:xfrm>
            <a:off x="6019400" y="184482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3" name="Rectangle 127"/>
          <p:cNvSpPr>
            <a:spLocks noChangeArrowheads="1"/>
          </p:cNvSpPr>
          <p:nvPr/>
        </p:nvSpPr>
        <p:spPr bwMode="auto">
          <a:xfrm>
            <a:off x="5562200" y="18448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24" name="Rectangle 108"/>
          <p:cNvSpPr>
            <a:spLocks noChangeArrowheads="1"/>
          </p:cNvSpPr>
          <p:nvPr/>
        </p:nvSpPr>
        <p:spPr bwMode="auto">
          <a:xfrm>
            <a:off x="2209400" y="2302024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5" name="Line 109"/>
          <p:cNvSpPr>
            <a:spLocks noChangeShapeType="1"/>
          </p:cNvSpPr>
          <p:nvPr/>
        </p:nvSpPr>
        <p:spPr bwMode="auto">
          <a:xfrm>
            <a:off x="4038200" y="230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6" name="Line 110"/>
          <p:cNvSpPr>
            <a:spLocks noChangeShapeType="1"/>
          </p:cNvSpPr>
          <p:nvPr/>
        </p:nvSpPr>
        <p:spPr bwMode="auto">
          <a:xfrm>
            <a:off x="3123800" y="230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Line 111"/>
          <p:cNvSpPr>
            <a:spLocks noChangeShapeType="1"/>
          </p:cNvSpPr>
          <p:nvPr/>
        </p:nvSpPr>
        <p:spPr bwMode="auto">
          <a:xfrm>
            <a:off x="2666600" y="230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8" name="Line 112"/>
          <p:cNvSpPr>
            <a:spLocks noChangeShapeType="1"/>
          </p:cNvSpPr>
          <p:nvPr/>
        </p:nvSpPr>
        <p:spPr bwMode="auto">
          <a:xfrm>
            <a:off x="3581000" y="230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9" name="Line 113"/>
          <p:cNvSpPr>
            <a:spLocks noChangeShapeType="1"/>
          </p:cNvSpPr>
          <p:nvPr/>
        </p:nvSpPr>
        <p:spPr bwMode="auto">
          <a:xfrm>
            <a:off x="4952600" y="230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0" name="Line 114"/>
          <p:cNvSpPr>
            <a:spLocks noChangeShapeType="1"/>
          </p:cNvSpPr>
          <p:nvPr/>
        </p:nvSpPr>
        <p:spPr bwMode="auto">
          <a:xfrm>
            <a:off x="4495400" y="230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1" name="Rectangle 115"/>
          <p:cNvSpPr>
            <a:spLocks noChangeArrowheads="1"/>
          </p:cNvSpPr>
          <p:nvPr/>
        </p:nvSpPr>
        <p:spPr bwMode="auto">
          <a:xfrm>
            <a:off x="2361800" y="23782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24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2" name="Rectangle 116"/>
          <p:cNvSpPr>
            <a:spLocks noChangeArrowheads="1"/>
          </p:cNvSpPr>
          <p:nvPr/>
        </p:nvSpPr>
        <p:spPr bwMode="auto">
          <a:xfrm>
            <a:off x="2819000" y="23782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Rectangle 117"/>
          <p:cNvSpPr>
            <a:spLocks noChangeArrowheads="1"/>
          </p:cNvSpPr>
          <p:nvPr/>
        </p:nvSpPr>
        <p:spPr bwMode="auto">
          <a:xfrm>
            <a:off x="3276200" y="23782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34" name="Rectangle 118"/>
          <p:cNvSpPr>
            <a:spLocks noChangeArrowheads="1"/>
          </p:cNvSpPr>
          <p:nvPr/>
        </p:nvSpPr>
        <p:spPr bwMode="auto">
          <a:xfrm>
            <a:off x="3733400" y="23782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35" name="Rectangle 119"/>
          <p:cNvSpPr>
            <a:spLocks noChangeArrowheads="1"/>
          </p:cNvSpPr>
          <p:nvPr/>
        </p:nvSpPr>
        <p:spPr bwMode="auto">
          <a:xfrm>
            <a:off x="4190600" y="23782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36" name="Rectangle 120"/>
          <p:cNvSpPr>
            <a:spLocks noChangeArrowheads="1"/>
          </p:cNvSpPr>
          <p:nvPr/>
        </p:nvSpPr>
        <p:spPr bwMode="auto">
          <a:xfrm>
            <a:off x="4647800" y="23782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37" name="Rectangle 121"/>
          <p:cNvSpPr>
            <a:spLocks noChangeArrowheads="1"/>
          </p:cNvSpPr>
          <p:nvPr/>
        </p:nvSpPr>
        <p:spPr bwMode="auto">
          <a:xfrm>
            <a:off x="5105000" y="237822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Line 122"/>
          <p:cNvSpPr>
            <a:spLocks noChangeShapeType="1"/>
          </p:cNvSpPr>
          <p:nvPr/>
        </p:nvSpPr>
        <p:spPr bwMode="auto">
          <a:xfrm>
            <a:off x="5409800" y="230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9" name="Line 123"/>
          <p:cNvSpPr>
            <a:spLocks noChangeShapeType="1"/>
          </p:cNvSpPr>
          <p:nvPr/>
        </p:nvSpPr>
        <p:spPr bwMode="auto">
          <a:xfrm>
            <a:off x="5867000" y="230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0" name="Line 124"/>
          <p:cNvSpPr>
            <a:spLocks noChangeShapeType="1"/>
          </p:cNvSpPr>
          <p:nvPr/>
        </p:nvSpPr>
        <p:spPr bwMode="auto">
          <a:xfrm>
            <a:off x="6324200" y="230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" name="Rectangle 125"/>
          <p:cNvSpPr>
            <a:spLocks noChangeArrowheads="1"/>
          </p:cNvSpPr>
          <p:nvPr/>
        </p:nvSpPr>
        <p:spPr bwMode="auto">
          <a:xfrm>
            <a:off x="6476600" y="237822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2" name="Rectangle 126"/>
          <p:cNvSpPr>
            <a:spLocks noChangeArrowheads="1"/>
          </p:cNvSpPr>
          <p:nvPr/>
        </p:nvSpPr>
        <p:spPr bwMode="auto">
          <a:xfrm>
            <a:off x="6019400" y="237822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3" name="Rectangle 127"/>
          <p:cNvSpPr>
            <a:spLocks noChangeArrowheads="1"/>
          </p:cNvSpPr>
          <p:nvPr/>
        </p:nvSpPr>
        <p:spPr bwMode="auto">
          <a:xfrm>
            <a:off x="5562200" y="237822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44" name="Rectangle 108"/>
          <p:cNvSpPr>
            <a:spLocks noChangeArrowheads="1"/>
          </p:cNvSpPr>
          <p:nvPr/>
        </p:nvSpPr>
        <p:spPr bwMode="auto">
          <a:xfrm>
            <a:off x="2209400" y="2924944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5" name="Line 109"/>
          <p:cNvSpPr>
            <a:spLocks noChangeShapeType="1"/>
          </p:cNvSpPr>
          <p:nvPr/>
        </p:nvSpPr>
        <p:spPr bwMode="auto">
          <a:xfrm>
            <a:off x="4038200" y="29249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6" name="Line 110"/>
          <p:cNvSpPr>
            <a:spLocks noChangeShapeType="1"/>
          </p:cNvSpPr>
          <p:nvPr/>
        </p:nvSpPr>
        <p:spPr bwMode="auto">
          <a:xfrm>
            <a:off x="3123800" y="29249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Line 111"/>
          <p:cNvSpPr>
            <a:spLocks noChangeShapeType="1"/>
          </p:cNvSpPr>
          <p:nvPr/>
        </p:nvSpPr>
        <p:spPr bwMode="auto">
          <a:xfrm>
            <a:off x="2666600" y="29249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8" name="Line 112"/>
          <p:cNvSpPr>
            <a:spLocks noChangeShapeType="1"/>
          </p:cNvSpPr>
          <p:nvPr/>
        </p:nvSpPr>
        <p:spPr bwMode="auto">
          <a:xfrm>
            <a:off x="3581000" y="29249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9" name="Line 113"/>
          <p:cNvSpPr>
            <a:spLocks noChangeShapeType="1"/>
          </p:cNvSpPr>
          <p:nvPr/>
        </p:nvSpPr>
        <p:spPr bwMode="auto">
          <a:xfrm>
            <a:off x="4952600" y="29249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Line 114"/>
          <p:cNvSpPr>
            <a:spLocks noChangeShapeType="1"/>
          </p:cNvSpPr>
          <p:nvPr/>
        </p:nvSpPr>
        <p:spPr bwMode="auto">
          <a:xfrm>
            <a:off x="4495400" y="29249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361800" y="300114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24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2" name="Rectangle 116"/>
          <p:cNvSpPr>
            <a:spLocks noChangeArrowheads="1"/>
          </p:cNvSpPr>
          <p:nvPr/>
        </p:nvSpPr>
        <p:spPr bwMode="auto">
          <a:xfrm>
            <a:off x="2819000" y="300114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3" name="Rectangle 117"/>
          <p:cNvSpPr>
            <a:spLocks noChangeArrowheads="1"/>
          </p:cNvSpPr>
          <p:nvPr/>
        </p:nvSpPr>
        <p:spPr bwMode="auto">
          <a:xfrm>
            <a:off x="3276200" y="300114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4" name="Rectangle 118"/>
          <p:cNvSpPr>
            <a:spLocks noChangeArrowheads="1"/>
          </p:cNvSpPr>
          <p:nvPr/>
        </p:nvSpPr>
        <p:spPr bwMode="auto">
          <a:xfrm>
            <a:off x="3733400" y="300114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55" name="Rectangle 119"/>
          <p:cNvSpPr>
            <a:spLocks noChangeArrowheads="1"/>
          </p:cNvSpPr>
          <p:nvPr/>
        </p:nvSpPr>
        <p:spPr bwMode="auto">
          <a:xfrm>
            <a:off x="4190600" y="300114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56" name="Rectangle 120"/>
          <p:cNvSpPr>
            <a:spLocks noChangeArrowheads="1"/>
          </p:cNvSpPr>
          <p:nvPr/>
        </p:nvSpPr>
        <p:spPr bwMode="auto">
          <a:xfrm>
            <a:off x="4647800" y="300114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57" name="Rectangle 121"/>
          <p:cNvSpPr>
            <a:spLocks noChangeArrowheads="1"/>
          </p:cNvSpPr>
          <p:nvPr/>
        </p:nvSpPr>
        <p:spPr bwMode="auto">
          <a:xfrm>
            <a:off x="5105000" y="300114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8" name="Line 122"/>
          <p:cNvSpPr>
            <a:spLocks noChangeShapeType="1"/>
          </p:cNvSpPr>
          <p:nvPr/>
        </p:nvSpPr>
        <p:spPr bwMode="auto">
          <a:xfrm>
            <a:off x="5409800" y="29249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9" name="Line 123"/>
          <p:cNvSpPr>
            <a:spLocks noChangeShapeType="1"/>
          </p:cNvSpPr>
          <p:nvPr/>
        </p:nvSpPr>
        <p:spPr bwMode="auto">
          <a:xfrm>
            <a:off x="5867000" y="29249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0" name="Line 124"/>
          <p:cNvSpPr>
            <a:spLocks noChangeShapeType="1"/>
          </p:cNvSpPr>
          <p:nvPr/>
        </p:nvSpPr>
        <p:spPr bwMode="auto">
          <a:xfrm>
            <a:off x="6324200" y="29249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1" name="Rectangle 125"/>
          <p:cNvSpPr>
            <a:spLocks noChangeArrowheads="1"/>
          </p:cNvSpPr>
          <p:nvPr/>
        </p:nvSpPr>
        <p:spPr bwMode="auto">
          <a:xfrm>
            <a:off x="6476600" y="300114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62" name="Rectangle 126"/>
          <p:cNvSpPr>
            <a:spLocks noChangeArrowheads="1"/>
          </p:cNvSpPr>
          <p:nvPr/>
        </p:nvSpPr>
        <p:spPr bwMode="auto">
          <a:xfrm>
            <a:off x="6019400" y="300114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3" name="Rectangle 127"/>
          <p:cNvSpPr>
            <a:spLocks noChangeArrowheads="1"/>
          </p:cNvSpPr>
          <p:nvPr/>
        </p:nvSpPr>
        <p:spPr bwMode="auto">
          <a:xfrm>
            <a:off x="5562200" y="300114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64" name="Rectangle 108"/>
          <p:cNvSpPr>
            <a:spLocks noChangeArrowheads="1"/>
          </p:cNvSpPr>
          <p:nvPr/>
        </p:nvSpPr>
        <p:spPr bwMode="auto">
          <a:xfrm>
            <a:off x="2209400" y="3861048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5" name="Line 109"/>
          <p:cNvSpPr>
            <a:spLocks noChangeShapeType="1"/>
          </p:cNvSpPr>
          <p:nvPr/>
        </p:nvSpPr>
        <p:spPr bwMode="auto">
          <a:xfrm>
            <a:off x="3581000" y="38537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6" name="Line 110"/>
          <p:cNvSpPr>
            <a:spLocks noChangeShapeType="1"/>
          </p:cNvSpPr>
          <p:nvPr/>
        </p:nvSpPr>
        <p:spPr bwMode="auto">
          <a:xfrm>
            <a:off x="3123800" y="3861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7" name="Line 111"/>
          <p:cNvSpPr>
            <a:spLocks noChangeShapeType="1"/>
          </p:cNvSpPr>
          <p:nvPr/>
        </p:nvSpPr>
        <p:spPr bwMode="auto">
          <a:xfrm>
            <a:off x="2666600" y="38610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8" name="Line 112"/>
          <p:cNvSpPr>
            <a:spLocks noChangeShapeType="1"/>
          </p:cNvSpPr>
          <p:nvPr/>
        </p:nvSpPr>
        <p:spPr bwMode="auto">
          <a:xfrm>
            <a:off x="6323137" y="388524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9" name="Line 113"/>
          <p:cNvSpPr>
            <a:spLocks noChangeShapeType="1"/>
          </p:cNvSpPr>
          <p:nvPr/>
        </p:nvSpPr>
        <p:spPr bwMode="auto">
          <a:xfrm>
            <a:off x="4495400" y="38537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0" name="Line 114"/>
          <p:cNvSpPr>
            <a:spLocks noChangeShapeType="1"/>
          </p:cNvSpPr>
          <p:nvPr/>
        </p:nvSpPr>
        <p:spPr bwMode="auto">
          <a:xfrm>
            <a:off x="4038200" y="38537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1" name="Rectangle 115"/>
          <p:cNvSpPr>
            <a:spLocks noChangeArrowheads="1"/>
          </p:cNvSpPr>
          <p:nvPr/>
        </p:nvSpPr>
        <p:spPr bwMode="auto">
          <a:xfrm>
            <a:off x="2361800" y="3937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24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2" name="Rectangle 116"/>
          <p:cNvSpPr>
            <a:spLocks noChangeArrowheads="1"/>
          </p:cNvSpPr>
          <p:nvPr/>
        </p:nvSpPr>
        <p:spPr bwMode="auto">
          <a:xfrm>
            <a:off x="2819000" y="39372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3" name="Rectangle 117"/>
          <p:cNvSpPr>
            <a:spLocks noChangeArrowheads="1"/>
          </p:cNvSpPr>
          <p:nvPr/>
        </p:nvSpPr>
        <p:spPr bwMode="auto">
          <a:xfrm>
            <a:off x="6418091" y="3913048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118"/>
          <p:cNvSpPr>
            <a:spLocks noChangeArrowheads="1"/>
          </p:cNvSpPr>
          <p:nvPr/>
        </p:nvSpPr>
        <p:spPr bwMode="auto">
          <a:xfrm>
            <a:off x="3276200" y="39299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5" name="Rectangle 119"/>
          <p:cNvSpPr>
            <a:spLocks noChangeArrowheads="1"/>
          </p:cNvSpPr>
          <p:nvPr/>
        </p:nvSpPr>
        <p:spPr bwMode="auto">
          <a:xfrm>
            <a:off x="3733400" y="39299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76" name="Rectangle 120"/>
          <p:cNvSpPr>
            <a:spLocks noChangeArrowheads="1"/>
          </p:cNvSpPr>
          <p:nvPr/>
        </p:nvSpPr>
        <p:spPr bwMode="auto">
          <a:xfrm>
            <a:off x="4190600" y="39299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77" name="Rectangle 121"/>
          <p:cNvSpPr>
            <a:spLocks noChangeArrowheads="1"/>
          </p:cNvSpPr>
          <p:nvPr/>
        </p:nvSpPr>
        <p:spPr bwMode="auto">
          <a:xfrm>
            <a:off x="4647800" y="39299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8" name="Line 122"/>
          <p:cNvSpPr>
            <a:spLocks noChangeShapeType="1"/>
          </p:cNvSpPr>
          <p:nvPr/>
        </p:nvSpPr>
        <p:spPr bwMode="auto">
          <a:xfrm>
            <a:off x="4952600" y="38537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9" name="Line 123"/>
          <p:cNvSpPr>
            <a:spLocks noChangeShapeType="1"/>
          </p:cNvSpPr>
          <p:nvPr/>
        </p:nvSpPr>
        <p:spPr bwMode="auto">
          <a:xfrm>
            <a:off x="5409800" y="38537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0" name="Line 124"/>
          <p:cNvSpPr>
            <a:spLocks noChangeShapeType="1"/>
          </p:cNvSpPr>
          <p:nvPr/>
        </p:nvSpPr>
        <p:spPr bwMode="auto">
          <a:xfrm>
            <a:off x="5867000" y="385377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1" name="Rectangle 125"/>
          <p:cNvSpPr>
            <a:spLocks noChangeArrowheads="1"/>
          </p:cNvSpPr>
          <p:nvPr/>
        </p:nvSpPr>
        <p:spPr bwMode="auto">
          <a:xfrm>
            <a:off x="6019400" y="39299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82" name="Rectangle 126"/>
          <p:cNvSpPr>
            <a:spLocks noChangeArrowheads="1"/>
          </p:cNvSpPr>
          <p:nvPr/>
        </p:nvSpPr>
        <p:spPr bwMode="auto">
          <a:xfrm>
            <a:off x="5562200" y="392997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83" name="Rectangle 127"/>
          <p:cNvSpPr>
            <a:spLocks noChangeArrowheads="1"/>
          </p:cNvSpPr>
          <p:nvPr/>
        </p:nvSpPr>
        <p:spPr bwMode="auto">
          <a:xfrm>
            <a:off x="5105000" y="3929972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04" name="Rectangle 108"/>
          <p:cNvSpPr>
            <a:spLocks noChangeArrowheads="1"/>
          </p:cNvSpPr>
          <p:nvPr/>
        </p:nvSpPr>
        <p:spPr bwMode="auto">
          <a:xfrm>
            <a:off x="2209400" y="4948444"/>
            <a:ext cx="457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5" name="Line 109"/>
          <p:cNvSpPr>
            <a:spLocks noChangeShapeType="1"/>
          </p:cNvSpPr>
          <p:nvPr/>
        </p:nvSpPr>
        <p:spPr bwMode="auto">
          <a:xfrm>
            <a:off x="3123800" y="4939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6" name="Line 110"/>
          <p:cNvSpPr>
            <a:spLocks noChangeShapeType="1"/>
          </p:cNvSpPr>
          <p:nvPr/>
        </p:nvSpPr>
        <p:spPr bwMode="auto">
          <a:xfrm>
            <a:off x="2666600" y="49465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7" name="Line 111"/>
          <p:cNvSpPr>
            <a:spLocks noChangeShapeType="1"/>
          </p:cNvSpPr>
          <p:nvPr/>
        </p:nvSpPr>
        <p:spPr bwMode="auto">
          <a:xfrm>
            <a:off x="5853045" y="49484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8" name="Line 112"/>
          <p:cNvSpPr>
            <a:spLocks noChangeShapeType="1"/>
          </p:cNvSpPr>
          <p:nvPr/>
        </p:nvSpPr>
        <p:spPr bwMode="auto">
          <a:xfrm>
            <a:off x="6323137" y="49726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9" name="Line 113"/>
          <p:cNvSpPr>
            <a:spLocks noChangeShapeType="1"/>
          </p:cNvSpPr>
          <p:nvPr/>
        </p:nvSpPr>
        <p:spPr bwMode="auto">
          <a:xfrm>
            <a:off x="4038200" y="4939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0" name="Line 114"/>
          <p:cNvSpPr>
            <a:spLocks noChangeShapeType="1"/>
          </p:cNvSpPr>
          <p:nvPr/>
        </p:nvSpPr>
        <p:spPr bwMode="auto">
          <a:xfrm>
            <a:off x="3581000" y="4939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1" name="Rectangle 115"/>
          <p:cNvSpPr>
            <a:spLocks noChangeArrowheads="1"/>
          </p:cNvSpPr>
          <p:nvPr/>
        </p:nvSpPr>
        <p:spPr bwMode="auto">
          <a:xfrm>
            <a:off x="2361800" y="502464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24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2" name="Rectangle 116"/>
          <p:cNvSpPr>
            <a:spLocks noChangeArrowheads="1"/>
          </p:cNvSpPr>
          <p:nvPr/>
        </p:nvSpPr>
        <p:spPr bwMode="auto">
          <a:xfrm>
            <a:off x="5982038" y="5021027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3" name="Rectangle 117"/>
          <p:cNvSpPr>
            <a:spLocks noChangeArrowheads="1"/>
          </p:cNvSpPr>
          <p:nvPr/>
        </p:nvSpPr>
        <p:spPr bwMode="auto">
          <a:xfrm>
            <a:off x="6418091" y="500044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4" name="Rectangle 118"/>
          <p:cNvSpPr>
            <a:spLocks noChangeArrowheads="1"/>
          </p:cNvSpPr>
          <p:nvPr/>
        </p:nvSpPr>
        <p:spPr bwMode="auto">
          <a:xfrm>
            <a:off x="2819000" y="50154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115" name="Rectangle 119"/>
          <p:cNvSpPr>
            <a:spLocks noChangeArrowheads="1"/>
          </p:cNvSpPr>
          <p:nvPr/>
        </p:nvSpPr>
        <p:spPr bwMode="auto">
          <a:xfrm>
            <a:off x="3276200" y="50154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21</a:t>
            </a:r>
          </a:p>
        </p:txBody>
      </p:sp>
      <p:sp>
        <p:nvSpPr>
          <p:cNvPr id="116" name="Rectangle 120"/>
          <p:cNvSpPr>
            <a:spLocks noChangeArrowheads="1"/>
          </p:cNvSpPr>
          <p:nvPr/>
        </p:nvSpPr>
        <p:spPr bwMode="auto">
          <a:xfrm>
            <a:off x="3733400" y="50154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117" name="Rectangle 121"/>
          <p:cNvSpPr>
            <a:spLocks noChangeArrowheads="1"/>
          </p:cNvSpPr>
          <p:nvPr/>
        </p:nvSpPr>
        <p:spPr bwMode="auto">
          <a:xfrm>
            <a:off x="4190600" y="501547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8" name="Line 122"/>
          <p:cNvSpPr>
            <a:spLocks noChangeShapeType="1"/>
          </p:cNvSpPr>
          <p:nvPr/>
        </p:nvSpPr>
        <p:spPr bwMode="auto">
          <a:xfrm>
            <a:off x="4495400" y="4939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9" name="Line 123"/>
          <p:cNvSpPr>
            <a:spLocks noChangeShapeType="1"/>
          </p:cNvSpPr>
          <p:nvPr/>
        </p:nvSpPr>
        <p:spPr bwMode="auto">
          <a:xfrm>
            <a:off x="4952600" y="4939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0" name="Line 124"/>
          <p:cNvSpPr>
            <a:spLocks noChangeShapeType="1"/>
          </p:cNvSpPr>
          <p:nvPr/>
        </p:nvSpPr>
        <p:spPr bwMode="auto">
          <a:xfrm>
            <a:off x="5409800" y="4939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21" name="Rectangle 125"/>
          <p:cNvSpPr>
            <a:spLocks noChangeArrowheads="1"/>
          </p:cNvSpPr>
          <p:nvPr/>
        </p:nvSpPr>
        <p:spPr bwMode="auto">
          <a:xfrm>
            <a:off x="5562200" y="501547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22" name="Rectangle 126"/>
          <p:cNvSpPr>
            <a:spLocks noChangeArrowheads="1"/>
          </p:cNvSpPr>
          <p:nvPr/>
        </p:nvSpPr>
        <p:spPr bwMode="auto">
          <a:xfrm>
            <a:off x="5105000" y="501547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3" name="Rectangle 127"/>
          <p:cNvSpPr>
            <a:spLocks noChangeArrowheads="1"/>
          </p:cNvSpPr>
          <p:nvPr/>
        </p:nvSpPr>
        <p:spPr bwMode="auto">
          <a:xfrm>
            <a:off x="4647800" y="5015476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819001" y="3429000"/>
            <a:ext cx="268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 …                     … …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819001" y="4437112"/>
            <a:ext cx="268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 …                     … …</a:t>
            </a:r>
            <a:endParaRPr lang="zh-CN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723364" y="5353643"/>
            <a:ext cx="784887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为什么遍历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次之后一定就没有逆序对了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即排好序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是否一定要做出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次遍历才能够结束排序？</a:t>
            </a:r>
            <a:endParaRPr lang="en-US" altLang="zh-CN" sz="24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内层循环是否每次都要从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遍历到</a:t>
            </a:r>
            <a:r>
              <a:rPr lang="en-US" altLang="zh-CN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sz="24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1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基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于比较的排序的复杂性下界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已知排序算法的比较次数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基础的选择排序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:N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次比较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堆排序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Nlg</a:t>
            </a:r>
            <a:r>
              <a:rPr lang="en-US" altLang="zh-CN" baseline="300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次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比较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快速排序：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Nlg</a:t>
            </a:r>
            <a:r>
              <a:rPr lang="en-US" altLang="zh-CN" baseline="300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次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比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较（最坏情况下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插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入排序：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N</a:t>
            </a:r>
            <a:r>
              <a:rPr lang="en-US" altLang="zh-CN" baseline="30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次比较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冒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泡排序：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次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比较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归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并排序：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Nlg</a:t>
            </a:r>
            <a:r>
              <a:rPr lang="en-US" altLang="zh-CN" baseline="300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次比较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问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题：有没有可能存在一个基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于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比较的排序算法，它在最坏情况下需要的比较次数低于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Nlg</a:t>
            </a:r>
            <a:r>
              <a:rPr lang="en-US" altLang="zh-CN" baseline="300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次？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Insertion Sort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50967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个待排序的数据存放在数组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N(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不含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的位置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在实现层面希望做到高效地实现抽象程序中的各种操作：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Head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Tail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可以设法把排序过程中的中间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的某个区间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Head(list)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就是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A[start]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，而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Tail(list)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就是存放在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[start + 1, end)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的值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的排序结果仍然存放在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start,end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Insert_Abs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怎么实现？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23528" y="3850446"/>
            <a:ext cx="4320480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InsertionSort_Abs_Rec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if(list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return list;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v =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Head(list)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InsertionSort_Abs_Rec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(Tail(list));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//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插入到已经排好序的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return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Insert(v, 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042729" y="3850446"/>
            <a:ext cx="3672408" cy="261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Insert_Abs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(v, list)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</a:t>
            </a:r>
            <a:r>
              <a:rPr lang="en-US" altLang="zh-CN" sz="1600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ist.length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() == 0)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return {v};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else if(v &lt;= Head(list))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return {v}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list;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return Head(list)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Insert_Abs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(v, Tail(list));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Lower Bounds for Comparison-based Sorting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11957"/>
                <a:ext cx="8229600" cy="4425355"/>
              </a:xfrm>
            </p:spPr>
            <p:txBody>
              <a:bodyPr/>
              <a:lstStyle/>
              <a:p>
                <a:r>
                  <a:rPr lang="en-US" altLang="zh-CN" dirty="0" smtClean="0"/>
                  <a:t>Upper bound, e.g., worst-case cost</a:t>
                </a:r>
              </a:p>
              <a:p>
                <a:pPr lvl="1"/>
                <a:r>
                  <a:rPr lang="en-US" altLang="zh-CN" dirty="0" smtClean="0"/>
                  <a:t>For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any</a:t>
                </a:r>
                <a:r>
                  <a:rPr lang="en-US" altLang="zh-CN" dirty="0" smtClean="0"/>
                  <a:t> possible </a:t>
                </a:r>
                <a:r>
                  <a:rPr lang="en-US" altLang="zh-CN" dirty="0"/>
                  <a:t>input</a:t>
                </a:r>
                <a:r>
                  <a:rPr lang="en-US" altLang="zh-CN" dirty="0" smtClean="0"/>
                  <a:t>, the cost of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specific</a:t>
                </a:r>
                <a:r>
                  <a:rPr lang="en-US" altLang="zh-CN" dirty="0" smtClean="0"/>
                  <a:t> algorithm A is no more than the </a:t>
                </a:r>
                <a:r>
                  <a:rPr lang="en-US" altLang="zh-CN" i="1" dirty="0" smtClean="0">
                    <a:solidFill>
                      <a:schemeClr val="accent4"/>
                    </a:solidFill>
                  </a:rPr>
                  <a:t>upper bound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𝑀𝑎𝑥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𝐶𝑜𝑠𝑡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𝑖𝑠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𝑖𝑛𝑝𝑢𝑡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Lower bound, e.g., comparison-based sorting</a:t>
                </a:r>
              </a:p>
              <a:p>
                <a:pPr lvl="1"/>
                <a:r>
                  <a:rPr lang="en-US" altLang="zh-CN" dirty="0" smtClean="0"/>
                  <a:t>For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any</a:t>
                </a:r>
                <a:r>
                  <a:rPr lang="en-US" altLang="zh-CN" dirty="0" smtClean="0"/>
                  <a:t> possible (comparison-based) sorting algorithm A, the worst-case cost is no less than the </a:t>
                </a:r>
                <a:r>
                  <a:rPr lang="en-US" altLang="zh-CN" i="1" dirty="0" smtClean="0">
                    <a:solidFill>
                      <a:schemeClr val="accent4"/>
                    </a:solidFill>
                  </a:rPr>
                  <a:t>lower bound</a:t>
                </a:r>
              </a:p>
              <a:p>
                <a:pPr lvl="2"/>
                <a:r>
                  <a:rPr lang="en-US" altLang="zh-CN" dirty="0" smtClean="0"/>
                  <a:t>Min{</a:t>
                </a:r>
                <a:r>
                  <a:rPr lang="en-US" altLang="zh-CN" i="1" dirty="0" smtClean="0"/>
                  <a:t>Worst-case</a:t>
                </a:r>
                <a:r>
                  <a:rPr lang="en-US" altLang="zh-CN" dirty="0" smtClean="0"/>
                  <a:t>(a) | a is an algorithm}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11957"/>
                <a:ext cx="8229600" cy="4425355"/>
              </a:xfrm>
              <a:blipFill rotWithShape="1">
                <a:blip r:embed="rId2"/>
                <a:stretch>
                  <a:fillRect l="-1630" t="-1791" b="-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80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  <p:sp>
        <p:nvSpPr>
          <p:cNvPr id="5" name="文本框 4"/>
          <p:cNvSpPr txBox="1"/>
          <p:nvPr/>
        </p:nvSpPr>
        <p:spPr>
          <a:xfrm>
            <a:off x="1979712" y="4149080"/>
            <a:ext cx="5976664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算法运行过程：</a:t>
            </a:r>
            <a:endParaRPr lang="en-US" altLang="zh-CN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按照特定的</a:t>
            </a: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规则，根据之前的执行过程和结果确定下一步该做什么。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6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2-Tree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5229423" y="4149725"/>
            <a:ext cx="3375025" cy="584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998735" y="2438400"/>
            <a:ext cx="2700338" cy="13954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74898" y="4103688"/>
            <a:ext cx="3600450" cy="81121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657488" y="1656936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2-Tree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4709864" y="1633995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Common Binary Tree</a:t>
            </a:r>
            <a:endParaRPr lang="en-US" altLang="zh-CN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628973" y="3384550"/>
            <a:ext cx="179387" cy="179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979935" y="3384550"/>
            <a:ext cx="179388" cy="179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179710" y="4373563"/>
            <a:ext cx="179388" cy="17938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1973460" y="4373563"/>
            <a:ext cx="179388" cy="179387"/>
          </a:xfrm>
          <a:prstGeom prst="ellipse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768798" y="4373563"/>
            <a:ext cx="179387" cy="179387"/>
          </a:xfrm>
          <a:prstGeom prst="ellipse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564135" y="4373563"/>
            <a:ext cx="179388" cy="179387"/>
          </a:xfrm>
          <a:prstGeom prst="ellipse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1763910" y="2663825"/>
            <a:ext cx="5857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268610" y="3563938"/>
            <a:ext cx="4064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763910" y="3519488"/>
            <a:ext cx="315913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2844998" y="3519488"/>
            <a:ext cx="179387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349698" y="2663825"/>
            <a:ext cx="674687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259210" y="2573338"/>
            <a:ext cx="179388" cy="1793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114873" y="3519488"/>
            <a:ext cx="49530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798960" y="2033588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internal nodes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006600" y="5138738"/>
            <a:ext cx="25193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external nodes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no </a:t>
            </a:r>
            <a:r>
              <a:rPr lang="en-US" altLang="zh-CN" dirty="0" smtClean="0"/>
              <a:t>child any </a:t>
            </a:r>
            <a:r>
              <a:rPr lang="en-US" altLang="zh-CN" dirty="0"/>
              <a:t>type</a:t>
            </a: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6669285" y="2619375"/>
            <a:ext cx="179388" cy="179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6129535" y="3429000"/>
            <a:ext cx="179388" cy="179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5634235" y="4329113"/>
            <a:ext cx="179388" cy="1793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580385" y="4329113"/>
            <a:ext cx="179388" cy="1793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7390010" y="3429000"/>
            <a:ext cx="179388" cy="179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7120135" y="4329113"/>
            <a:ext cx="179388" cy="1793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8020248" y="4329113"/>
            <a:ext cx="179387" cy="1793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6264473" y="2754313"/>
            <a:ext cx="450850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804223" y="2754313"/>
            <a:ext cx="585787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H="1">
            <a:off x="5769173" y="3563938"/>
            <a:ext cx="404812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6264473" y="3563938"/>
            <a:ext cx="360362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7210623" y="3563938"/>
            <a:ext cx="223837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7524948" y="3519488"/>
            <a:ext cx="53975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H="1">
            <a:off x="5410398" y="4508500"/>
            <a:ext cx="269875" cy="495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5769173" y="4508500"/>
            <a:ext cx="269875" cy="450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5724128" y="4942909"/>
            <a:ext cx="3222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Both left and </a:t>
            </a:r>
            <a:r>
              <a:rPr lang="en-US" altLang="zh-CN" dirty="0" smtClean="0"/>
              <a:t>right children </a:t>
            </a:r>
            <a:r>
              <a:rPr lang="en-US" altLang="zh-CN" dirty="0"/>
              <a:t>of these nodes are empty tree</a:t>
            </a:r>
          </a:p>
        </p:txBody>
      </p:sp>
    </p:spTree>
    <p:extLst>
      <p:ext uri="{BB962C8B-B14F-4D97-AF65-F5344CB8AC3E}">
        <p14:creationId xmlns:p14="http://schemas.microsoft.com/office/powerpoint/2010/main" val="328362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 for Sorting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2050504"/>
            <a:ext cx="8358187" cy="4114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A example for n=3</a:t>
            </a:r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pPr>
              <a:spcBef>
                <a:spcPct val="80000"/>
              </a:spcBef>
            </a:pPr>
            <a:r>
              <a:rPr lang="en-US" altLang="zh-CN" sz="2400" dirty="0" smtClean="0"/>
              <a:t>Decision </a:t>
            </a:r>
            <a:r>
              <a:rPr lang="en-US" altLang="zh-CN" sz="2400" dirty="0"/>
              <a:t>tree is a </a:t>
            </a:r>
            <a:r>
              <a:rPr lang="en-US" altLang="zh-CN" sz="2400" dirty="0" smtClean="0"/>
              <a:t>2-tree (assuming </a:t>
            </a:r>
            <a:r>
              <a:rPr lang="en-US" altLang="zh-CN" sz="2400" dirty="0"/>
              <a:t>no same keys)</a:t>
            </a:r>
          </a:p>
          <a:p>
            <a:r>
              <a:rPr lang="en-US" altLang="zh-CN" sz="2400" dirty="0"/>
              <a:t>The action of Sort on a particular input corresponds to following on path in its decision tree from the root to a leaf associated to the specific output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95472"/>
              </p:ext>
            </p:extLst>
          </p:nvPr>
        </p:nvGraphicFramePr>
        <p:xfrm>
          <a:off x="2057400" y="1527175"/>
          <a:ext cx="6858000" cy="363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Document" r:id="rId3" imgW="4892303" imgH="2585015" progId="Word.Document.8">
                  <p:embed/>
                </p:oleObj>
              </mc:Choice>
              <mc:Fallback>
                <p:oleObj name="Document" r:id="rId3" imgW="4892303" imgH="2585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7175"/>
                        <a:ext cx="6858000" cy="363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486400" y="1752600"/>
            <a:ext cx="1828800" cy="400110"/>
          </a:xfrm>
          <a:prstGeom prst="rect">
            <a:avLst/>
          </a:prstGeom>
          <a:solidFill>
            <a:srgbClr val="CCFFCC"/>
          </a:solidFill>
          <a:ln w="38100" cmpd="dbl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/>
              <a:t>Internal node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1828800" cy="40011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/>
              <a:t>External node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  <p:sp>
        <p:nvSpPr>
          <p:cNvPr id="2" name="文本框 1"/>
          <p:cNvSpPr txBox="1"/>
          <p:nvPr/>
        </p:nvSpPr>
        <p:spPr>
          <a:xfrm>
            <a:off x="4067944" y="2060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00800" y="319496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06380" y="2582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35896" y="315781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33060" y="2582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26360" y="20222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73180" y="2582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15200" y="310125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391980" y="33382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5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For a sequence of 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en-US" altLang="zh-CN" sz="2800" dirty="0"/>
              <a:t> distinct elements, there are </a:t>
            </a:r>
            <a:r>
              <a:rPr lang="en-US" altLang="zh-CN" sz="2800" dirty="0">
                <a:solidFill>
                  <a:srgbClr val="FF0000"/>
                </a:solidFill>
              </a:rPr>
              <a:t>n!</a:t>
            </a:r>
            <a:r>
              <a:rPr lang="en-US" altLang="zh-CN" sz="2800" dirty="0"/>
              <a:t> different </a:t>
            </a:r>
            <a:r>
              <a:rPr lang="en-US" altLang="zh-CN" sz="2800" dirty="0" smtClean="0"/>
              <a:t>permutation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S</a:t>
            </a:r>
            <a:r>
              <a:rPr lang="en-US" altLang="zh-CN" sz="2200" dirty="0" smtClean="0"/>
              <a:t>o</a:t>
            </a:r>
            <a:r>
              <a:rPr lang="en-US" altLang="zh-CN" sz="2200" dirty="0"/>
              <a:t>, the decision tree has at least </a:t>
            </a:r>
            <a:r>
              <a:rPr lang="en-US" altLang="zh-CN" sz="2200" dirty="0">
                <a:solidFill>
                  <a:srgbClr val="FF0000"/>
                </a:solidFill>
              </a:rPr>
              <a:t>n!</a:t>
            </a:r>
            <a:r>
              <a:rPr lang="en-US" altLang="zh-CN" sz="2200" dirty="0"/>
              <a:t> leaves, and exactly n! leaves can be reached from the root. </a:t>
            </a:r>
            <a:endParaRPr lang="en-US" altLang="zh-CN" sz="2200" dirty="0" smtClean="0"/>
          </a:p>
          <a:p>
            <a:pPr lvl="1">
              <a:lnSpc>
                <a:spcPct val="90000"/>
              </a:lnSpc>
            </a:pPr>
            <a:r>
              <a:rPr lang="en-US" altLang="zh-CN" sz="2200" dirty="0" smtClean="0"/>
              <a:t>So</a:t>
            </a:r>
            <a:r>
              <a:rPr lang="en-US" altLang="zh-CN" sz="2200" dirty="0"/>
              <a:t>, for the purpose of lower bounds evaluation, we use trees with exactly n! leaves.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The number of comparison done in the </a:t>
            </a:r>
            <a:r>
              <a:rPr lang="en-US" altLang="zh-CN" sz="2800" b="1" i="1" dirty="0">
                <a:solidFill>
                  <a:srgbClr val="0000CC"/>
                </a:solidFill>
              </a:rPr>
              <a:t>worst case</a:t>
            </a:r>
            <a:r>
              <a:rPr lang="en-US" altLang="zh-CN" sz="2800" dirty="0"/>
              <a:t> is the </a:t>
            </a:r>
            <a:r>
              <a:rPr lang="en-US" altLang="zh-CN" sz="2800" dirty="0">
                <a:solidFill>
                  <a:srgbClr val="FF0000"/>
                </a:solidFill>
              </a:rPr>
              <a:t>height</a:t>
            </a:r>
            <a:r>
              <a:rPr lang="en-US" altLang="zh-CN" sz="2800" dirty="0"/>
              <a:t> of the tree.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The </a:t>
            </a:r>
            <a:r>
              <a:rPr lang="en-US" altLang="zh-CN" sz="2800" b="1" i="1" dirty="0"/>
              <a:t>average</a:t>
            </a:r>
            <a:r>
              <a:rPr lang="en-US" altLang="zh-CN" sz="2800" dirty="0"/>
              <a:t> number of comparison done is the </a:t>
            </a:r>
            <a:r>
              <a:rPr lang="en-US" altLang="zh-CN" sz="2800" dirty="0">
                <a:solidFill>
                  <a:srgbClr val="FF0000"/>
                </a:solidFill>
              </a:rPr>
              <a:t>average</a:t>
            </a:r>
            <a:r>
              <a:rPr lang="en-US" altLang="zh-CN" sz="2800" dirty="0"/>
              <a:t> of the </a:t>
            </a:r>
            <a:r>
              <a:rPr lang="en-US" altLang="zh-CN" sz="2800" dirty="0">
                <a:solidFill>
                  <a:srgbClr val="FF0000"/>
                </a:solidFill>
              </a:rPr>
              <a:t>lengths</a:t>
            </a:r>
            <a:r>
              <a:rPr lang="en-US" altLang="zh-CN" sz="2800" dirty="0"/>
              <a:t> of all paths from the root to a leaf.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515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Characterizing the Decision </a:t>
            </a:r>
            <a:r>
              <a:rPr lang="en-US" altLang="zh-CN" dirty="0"/>
              <a:t>Tree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Lower Bound for Worst Case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i="1" dirty="0">
                <a:solidFill>
                  <a:srgbClr val="FF0000"/>
                </a:solidFill>
              </a:rPr>
              <a:t>Theorem</a:t>
            </a:r>
            <a:r>
              <a:rPr lang="en-US" altLang="zh-CN" sz="2400" dirty="0"/>
              <a:t>: Any algorithm to sort </a:t>
            </a:r>
            <a:r>
              <a:rPr lang="en-US" altLang="zh-CN" sz="2400" i="1" dirty="0"/>
              <a:t>n </a:t>
            </a:r>
            <a:r>
              <a:rPr lang="en-US" altLang="zh-CN" sz="2400" dirty="0"/>
              <a:t>items by comparisons of keys must do at least </a:t>
            </a:r>
            <a:r>
              <a:rPr lang="en-US" altLang="zh-CN" sz="2400" dirty="0">
                <a:sym typeface="Symbol" pitchFamily="18" charset="2"/>
              </a:rPr>
              <a:t></a:t>
            </a:r>
            <a:r>
              <a:rPr lang="en-US" altLang="zh-CN" sz="2400" dirty="0" smtClean="0">
                <a:sym typeface="Symbol" pitchFamily="18" charset="2"/>
              </a:rPr>
              <a:t>log </a:t>
            </a:r>
            <a:r>
              <a:rPr lang="en-US" altLang="zh-CN" sz="2400" i="1" dirty="0" smtClean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!, or approximately 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</a:t>
            </a:r>
            <a:r>
              <a:rPr lang="en-US" altLang="zh-CN" sz="2400" i="1" dirty="0" smtClean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altLang="zh-CN" sz="2400" dirty="0" smtClean="0">
                <a:solidFill>
                  <a:srgbClr val="0000CC"/>
                </a:solidFill>
                <a:sym typeface="Symbol" pitchFamily="18" charset="2"/>
              </a:rPr>
              <a:t>log</a:t>
            </a:r>
            <a:r>
              <a:rPr lang="en-US" altLang="zh-CN" sz="2400" i="1" dirty="0" smtClean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altLang="zh-CN" sz="2400" dirty="0" smtClean="0">
                <a:solidFill>
                  <a:srgbClr val="0000CC"/>
                </a:solidFill>
                <a:sym typeface="Symbol" pitchFamily="18" charset="2"/>
              </a:rPr>
              <a:t>-1.443</a:t>
            </a:r>
            <a:r>
              <a:rPr lang="en-US" altLang="zh-CN" sz="2400" i="1" dirty="0" smtClean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0000CC"/>
                </a:solidFill>
                <a:sym typeface="Symbol" pitchFamily="18" charset="2"/>
              </a:rPr>
              <a:t></a:t>
            </a:r>
            <a:r>
              <a:rPr lang="en-US" altLang="zh-CN" sz="2400" dirty="0">
                <a:sym typeface="Symbol" pitchFamily="18" charset="2"/>
              </a:rPr>
              <a:t>, key comparisons in the worst case.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sym typeface="Symbol" pitchFamily="18" charset="2"/>
              </a:rPr>
              <a:t>Note</a:t>
            </a:r>
            <a:r>
              <a:rPr lang="en-US" altLang="zh-CN" sz="2400" dirty="0">
                <a:sym typeface="Symbol" pitchFamily="18" charset="2"/>
              </a:rPr>
              <a:t>: Let L=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!, which is the number of leaves, then L2</a:t>
            </a:r>
            <a:r>
              <a:rPr lang="en-US" altLang="zh-CN" sz="2400" baseline="30000" dirty="0">
                <a:sym typeface="Symbol" pitchFamily="18" charset="2"/>
              </a:rPr>
              <a:t>h</a:t>
            </a:r>
            <a:r>
              <a:rPr lang="en-US" altLang="zh-CN" sz="2400" dirty="0">
                <a:sym typeface="Symbol" pitchFamily="18" charset="2"/>
              </a:rPr>
              <a:t>, where h is the height of the tree, that is </a:t>
            </a:r>
            <a:r>
              <a:rPr lang="en-US" altLang="zh-CN" sz="2400" dirty="0" smtClean="0">
                <a:sym typeface="Symbol" pitchFamily="18" charset="2"/>
              </a:rPr>
              <a:t/>
            </a:r>
            <a:br>
              <a:rPr lang="en-US" altLang="zh-CN" sz="2400" dirty="0" smtClean="0">
                <a:sym typeface="Symbol" pitchFamily="18" charset="2"/>
              </a:rPr>
            </a:br>
            <a:r>
              <a:rPr lang="en-US" altLang="zh-CN" sz="2400" dirty="0" smtClean="0">
                <a:sym typeface="Symbol" pitchFamily="18" charset="2"/>
              </a:rPr>
              <a:t>h</a:t>
            </a:r>
            <a:r>
              <a:rPr lang="en-US" altLang="zh-CN" sz="2400" dirty="0">
                <a:sym typeface="Symbol" pitchFamily="18" charset="2"/>
              </a:rPr>
              <a:t> </a:t>
            </a:r>
            <a:r>
              <a:rPr lang="en-US" altLang="zh-CN" sz="2400" dirty="0" err="1" smtClean="0">
                <a:sym typeface="Symbol" pitchFamily="18" charset="2"/>
              </a:rPr>
              <a:t>log</a:t>
            </a:r>
            <a:r>
              <a:rPr lang="en-US" altLang="zh-CN" sz="2400" i="1" dirty="0" err="1" smtClean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=</a:t>
            </a:r>
            <a:r>
              <a:rPr lang="en-US" altLang="zh-CN" sz="2400" dirty="0" err="1" smtClean="0">
                <a:sym typeface="Symbol" pitchFamily="18" charset="2"/>
              </a:rPr>
              <a:t>log</a:t>
            </a:r>
            <a:r>
              <a:rPr lang="en-US" altLang="zh-CN" sz="2400" i="1" dirty="0" err="1" smtClean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!</a:t>
            </a:r>
            <a:r>
              <a:rPr lang="en-US" altLang="zh-CN" sz="2400" dirty="0" smtClean="0">
                <a:sym typeface="Symbol" pitchFamily="18" charset="2"/>
              </a:rPr>
              <a:t>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sym typeface="Symbol" pitchFamily="18" charset="2"/>
              </a:rPr>
              <a:t>Lemma: </a:t>
            </a:r>
            <a:r>
              <a:rPr lang="en-US" altLang="zh-CN" dirty="0" smtClean="0"/>
              <a:t>let </a:t>
            </a:r>
            <a:r>
              <a:rPr lang="en-US" altLang="zh-CN" dirty="0"/>
              <a:t>L be the </a:t>
            </a:r>
            <a:r>
              <a:rPr lang="en-US" altLang="zh-CN" dirty="0" smtClean="0"/>
              <a:t>number </a:t>
            </a:r>
            <a:r>
              <a:rPr lang="en-US" altLang="zh-CN" dirty="0"/>
              <a:t>of leaves in a binary tree and h be its height. Then </a:t>
            </a:r>
            <a:r>
              <a:rPr lang="en-US" altLang="zh-CN" dirty="0">
                <a:sym typeface="Symbol" pitchFamily="18" charset="2"/>
              </a:rPr>
              <a:t>L2</a:t>
            </a:r>
            <a:r>
              <a:rPr lang="en-US" altLang="zh-CN" baseline="30000" dirty="0">
                <a:sym typeface="Symbol" pitchFamily="18" charset="2"/>
              </a:rPr>
              <a:t>h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sym typeface="Symbol" pitchFamily="18" charset="2"/>
              </a:rPr>
              <a:t>For </a:t>
            </a:r>
            <a:r>
              <a:rPr lang="en-US" altLang="zh-CN" sz="2400" dirty="0">
                <a:sym typeface="Symbol" pitchFamily="18" charset="2"/>
              </a:rPr>
              <a:t>the asymptotic behavior</a:t>
            </a:r>
            <a:r>
              <a:rPr lang="en-US" altLang="zh-CN" sz="2400" dirty="0" smtClean="0">
                <a:sym typeface="Symbol" pitchFamily="18" charset="2"/>
              </a:rPr>
              <a:t>: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5157192"/>
            <a:ext cx="6480000" cy="469787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1332000" y="3789040"/>
            <a:ext cx="7126175" cy="648000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Path Length(EPL)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1763713"/>
            <a:ext cx="8826500" cy="4770437"/>
          </a:xfrm>
        </p:spPr>
        <p:txBody>
          <a:bodyPr/>
          <a:lstStyle/>
          <a:p>
            <a:r>
              <a:rPr lang="en-US" altLang="zh-CN" dirty="0" smtClean="0"/>
              <a:t>EPL – sum of path length to every leaf</a:t>
            </a:r>
          </a:p>
          <a:p>
            <a:pPr lvl="1"/>
            <a:r>
              <a:rPr lang="en-US" altLang="zh-CN" dirty="0"/>
              <a:t>The EPL t is </a:t>
            </a:r>
            <a:r>
              <a:rPr lang="en-US" altLang="zh-CN" dirty="0" smtClean="0"/>
              <a:t>recursively defined </a:t>
            </a:r>
            <a:r>
              <a:rPr lang="en-US" altLang="zh-CN" dirty="0"/>
              <a:t>as follows:</a:t>
            </a:r>
          </a:p>
          <a:p>
            <a:pPr lvl="1"/>
            <a:r>
              <a:rPr lang="en-US" altLang="zh-CN" dirty="0"/>
              <a:t>[Base case] 0 for a single external node</a:t>
            </a:r>
          </a:p>
          <a:p>
            <a:pPr lvl="1"/>
            <a:r>
              <a:rPr lang="en-US" altLang="zh-CN" dirty="0"/>
              <a:t>[Recursion] </a:t>
            </a:r>
            <a:r>
              <a:rPr lang="en-US" altLang="zh-CN" i="1" dirty="0"/>
              <a:t>t </a:t>
            </a:r>
            <a:r>
              <a:rPr lang="en-US" altLang="zh-CN" dirty="0"/>
              <a:t>is non-leaf with sub-trees </a:t>
            </a:r>
            <a:r>
              <a:rPr lang="en-US" altLang="zh-CN" i="1" dirty="0"/>
              <a:t>L</a:t>
            </a:r>
            <a:r>
              <a:rPr lang="en-US" altLang="zh-CN" dirty="0"/>
              <a:t> and </a:t>
            </a:r>
            <a:r>
              <a:rPr lang="en-US" altLang="zh-CN" i="1" dirty="0"/>
              <a:t>R</a:t>
            </a:r>
            <a:r>
              <a:rPr lang="en-US" altLang="zh-CN" dirty="0"/>
              <a:t>, then the sum of</a:t>
            </a:r>
            <a:r>
              <a:rPr lang="en-US" altLang="zh-CN" dirty="0" smtClean="0"/>
              <a:t>: </a:t>
            </a:r>
            <a:endParaRPr lang="en-US" altLang="zh-CN" dirty="0"/>
          </a:p>
          <a:p>
            <a:pPr lvl="2"/>
            <a:r>
              <a:rPr lang="en-US" altLang="zh-CN" sz="2800" dirty="0"/>
              <a:t>the external path length of </a:t>
            </a:r>
            <a:r>
              <a:rPr lang="en-US" altLang="zh-CN" sz="2800" i="1" dirty="0"/>
              <a:t>L</a:t>
            </a:r>
            <a:r>
              <a:rPr lang="en-US" altLang="zh-CN" sz="2800" dirty="0"/>
              <a:t>;</a:t>
            </a:r>
          </a:p>
          <a:p>
            <a:pPr lvl="2"/>
            <a:r>
              <a:rPr lang="en-US" altLang="zh-CN" sz="2800" dirty="0"/>
              <a:t>the number of external node of </a:t>
            </a:r>
            <a:r>
              <a:rPr lang="en-US" altLang="zh-CN" sz="2800" i="1" dirty="0"/>
              <a:t>L</a:t>
            </a:r>
            <a:r>
              <a:rPr lang="en-US" altLang="zh-CN" sz="2800" dirty="0" smtClean="0"/>
              <a:t>; </a:t>
            </a:r>
            <a:endParaRPr lang="en-US" altLang="zh-CN" sz="2800" dirty="0"/>
          </a:p>
          <a:p>
            <a:pPr lvl="2"/>
            <a:r>
              <a:rPr lang="en-US" altLang="zh-CN" sz="2800" dirty="0"/>
              <a:t>the external path length of </a:t>
            </a:r>
            <a:r>
              <a:rPr lang="en-US" altLang="zh-CN" sz="2800" i="1" dirty="0"/>
              <a:t>R</a:t>
            </a:r>
            <a:r>
              <a:rPr lang="en-US" altLang="zh-CN" sz="2800" dirty="0"/>
              <a:t>;</a:t>
            </a:r>
          </a:p>
          <a:p>
            <a:pPr lvl="2"/>
            <a:r>
              <a:rPr lang="en-US" altLang="zh-CN" sz="2800" dirty="0"/>
              <a:t>the number of external node of </a:t>
            </a:r>
            <a:r>
              <a:rPr lang="en-US" altLang="zh-CN" sz="2800" i="1" dirty="0"/>
              <a:t>R</a:t>
            </a:r>
            <a:r>
              <a:rPr lang="en-US" altLang="zh-CN" sz="280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85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  <p:sp>
        <p:nvSpPr>
          <p:cNvPr id="2" name="文本框 1"/>
          <p:cNvSpPr txBox="1"/>
          <p:nvPr/>
        </p:nvSpPr>
        <p:spPr>
          <a:xfrm>
            <a:off x="5580112" y="3861048"/>
            <a:ext cx="3515817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的左子树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中的各个叶子</a:t>
            </a:r>
            <a:r>
              <a:rPr lang="en-US" altLang="zh-CN" dirty="0" smtClean="0"/>
              <a:t>n</a:t>
            </a:r>
            <a:r>
              <a:rPr lang="zh-CN" altLang="en-US" dirty="0" smtClean="0"/>
              <a:t>结点到达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的路径长度和 </a:t>
            </a:r>
            <a:r>
              <a:rPr lang="en-US" altLang="zh-CN" dirty="0" smtClean="0"/>
              <a:t>=  n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的路径长度 </a:t>
            </a:r>
            <a:r>
              <a:rPr lang="en-US" altLang="zh-CN" dirty="0" smtClean="0"/>
              <a:t>+ 1</a:t>
            </a:r>
          </a:p>
          <a:p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中所有叶子结点到达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的路径长度加起来，就是左边的前两项！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4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691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3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Assuming </a:t>
            </a:r>
            <a:r>
              <a:rPr lang="en-US" altLang="zh-CN" sz="2400" dirty="0"/>
              <a:t>that </a:t>
            </a:r>
            <a:r>
              <a:rPr lang="en-US" altLang="zh-CN" sz="2400" i="1" dirty="0"/>
              <a:t>h</a:t>
            </a:r>
            <a:r>
              <a:rPr lang="en-US" altLang="zh-CN" sz="2400" dirty="0"/>
              <a:t>-</a:t>
            </a:r>
            <a:r>
              <a:rPr lang="en-US" altLang="zh-CN" sz="2400" i="1" dirty="0"/>
              <a:t>k</a:t>
            </a:r>
            <a:r>
              <a:rPr lang="en-US" altLang="zh-CN" sz="2400" dirty="0"/>
              <a:t>&gt;1, when calculating </a:t>
            </a:r>
            <a:r>
              <a:rPr lang="en-US" altLang="zh-CN" sz="2400" i="1" dirty="0" err="1"/>
              <a:t>epl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h</a:t>
            </a:r>
            <a:r>
              <a:rPr lang="en-US" altLang="zh-CN" sz="2400" dirty="0" err="1"/>
              <a:t>+</a:t>
            </a:r>
            <a:r>
              <a:rPr lang="en-US" altLang="zh-CN" sz="2400" i="1" dirty="0" err="1"/>
              <a:t>h</a:t>
            </a:r>
            <a:r>
              <a:rPr lang="en-US" altLang="zh-CN" sz="2400" dirty="0" err="1"/>
              <a:t>+</a:t>
            </a:r>
            <a:r>
              <a:rPr lang="en-US" altLang="zh-CN" sz="2400" i="1" dirty="0" err="1"/>
              <a:t>k</a:t>
            </a:r>
            <a:r>
              <a:rPr lang="en-US" altLang="zh-CN" sz="2400" dirty="0"/>
              <a:t> is replaced by (</a:t>
            </a:r>
            <a:r>
              <a:rPr lang="en-US" altLang="zh-CN" sz="2400" i="1" dirty="0"/>
              <a:t>h</a:t>
            </a:r>
            <a:r>
              <a:rPr lang="en-US" altLang="zh-CN" sz="2400" dirty="0"/>
              <a:t>-1)+2(</a:t>
            </a:r>
            <a:r>
              <a:rPr lang="en-US" altLang="zh-CN" sz="2400" i="1" dirty="0"/>
              <a:t>k</a:t>
            </a:r>
            <a:r>
              <a:rPr lang="en-US" altLang="zh-CN" sz="2400" dirty="0"/>
              <a:t>+1). The net change in </a:t>
            </a:r>
            <a:r>
              <a:rPr lang="en-US" altLang="zh-CN" sz="2400" i="1" dirty="0" err="1"/>
              <a:t>epl</a:t>
            </a:r>
            <a:r>
              <a:rPr lang="en-US" altLang="zh-CN" sz="2400" dirty="0"/>
              <a:t> is </a:t>
            </a:r>
            <a:r>
              <a:rPr lang="en-US" altLang="zh-CN" sz="2400" i="1" dirty="0"/>
              <a:t>k</a:t>
            </a:r>
            <a:r>
              <a:rPr lang="en-US" altLang="zh-CN" sz="2400" dirty="0"/>
              <a:t>-</a:t>
            </a:r>
            <a:r>
              <a:rPr lang="en-US" altLang="zh-CN" sz="2400" i="1" dirty="0"/>
              <a:t>h</a:t>
            </a:r>
            <a:r>
              <a:rPr lang="en-US" altLang="zh-CN" sz="2400" dirty="0"/>
              <a:t>+1&lt;0, that is, the </a:t>
            </a:r>
            <a:r>
              <a:rPr lang="en-US" altLang="zh-CN" sz="2400" i="1" dirty="0" err="1"/>
              <a:t>epl</a:t>
            </a:r>
            <a:r>
              <a:rPr lang="en-US" altLang="zh-CN" sz="2400" dirty="0"/>
              <a:t> decreases. 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More Balanced 2-tree, </a:t>
            </a:r>
            <a:br>
              <a:rPr lang="en-US" altLang="zh-CN" dirty="0" smtClean="0"/>
            </a:br>
            <a:r>
              <a:rPr lang="en-US" altLang="zh-CN" dirty="0" smtClean="0"/>
              <a:t>Less EPL</a:t>
            </a:r>
            <a:endParaRPr lang="en-US" altLang="zh-CN" dirty="0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914400" y="1706563"/>
            <a:ext cx="1190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200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2106613" y="1792288"/>
            <a:ext cx="282575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22" name="Oval 6"/>
          <p:cNvSpPr>
            <a:spLocks noChangeArrowheads="1"/>
          </p:cNvSpPr>
          <p:nvPr/>
        </p:nvSpPr>
        <p:spPr bwMode="auto">
          <a:xfrm>
            <a:off x="2616200" y="2944813"/>
            <a:ext cx="282575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23" name="Oval 7"/>
          <p:cNvSpPr>
            <a:spLocks noChangeArrowheads="1"/>
          </p:cNvSpPr>
          <p:nvPr/>
        </p:nvSpPr>
        <p:spPr bwMode="auto">
          <a:xfrm>
            <a:off x="1439863" y="3965575"/>
            <a:ext cx="284162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24" name="Oval 8"/>
          <p:cNvSpPr>
            <a:spLocks noChangeArrowheads="1"/>
          </p:cNvSpPr>
          <p:nvPr/>
        </p:nvSpPr>
        <p:spPr bwMode="auto">
          <a:xfrm>
            <a:off x="1189038" y="4476750"/>
            <a:ext cx="280987" cy="2524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1692275" y="4476750"/>
            <a:ext cx="284163" cy="252413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2826" name="Group 10"/>
          <p:cNvGrpSpPr>
            <a:grpSpLocks/>
          </p:cNvGrpSpPr>
          <p:nvPr/>
        </p:nvGrpSpPr>
        <p:grpSpPr bwMode="auto">
          <a:xfrm>
            <a:off x="1447800" y="2020888"/>
            <a:ext cx="731838" cy="676275"/>
            <a:chOff x="912" y="1273"/>
            <a:chExt cx="461" cy="426"/>
          </a:xfrm>
        </p:grpSpPr>
        <p:sp>
          <p:nvSpPr>
            <p:cNvPr id="162827" name="Freeform 11"/>
            <p:cNvSpPr>
              <a:spLocks/>
            </p:cNvSpPr>
            <p:nvPr/>
          </p:nvSpPr>
          <p:spPr bwMode="auto">
            <a:xfrm>
              <a:off x="1299" y="1273"/>
              <a:ext cx="74" cy="68"/>
            </a:xfrm>
            <a:custGeom>
              <a:avLst/>
              <a:gdLst>
                <a:gd name="T0" fmla="*/ 74 w 74"/>
                <a:gd name="T1" fmla="*/ 13 h 68"/>
                <a:gd name="T2" fmla="*/ 59 w 74"/>
                <a:gd name="T3" fmla="*/ 0 h 68"/>
                <a:gd name="T4" fmla="*/ 0 w 74"/>
                <a:gd name="T5" fmla="*/ 55 h 68"/>
                <a:gd name="T6" fmla="*/ 15 w 74"/>
                <a:gd name="T7" fmla="*/ 68 h 68"/>
                <a:gd name="T8" fmla="*/ 74 w 74"/>
                <a:gd name="T9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8">
                  <a:moveTo>
                    <a:pt x="74" y="13"/>
                  </a:moveTo>
                  <a:lnTo>
                    <a:pt x="59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8" name="Freeform 12"/>
            <p:cNvSpPr>
              <a:spLocks/>
            </p:cNvSpPr>
            <p:nvPr/>
          </p:nvSpPr>
          <p:spPr bwMode="auto">
            <a:xfrm>
              <a:off x="1195" y="1369"/>
              <a:ext cx="74" cy="68"/>
            </a:xfrm>
            <a:custGeom>
              <a:avLst/>
              <a:gdLst>
                <a:gd name="T0" fmla="*/ 74 w 74"/>
                <a:gd name="T1" fmla="*/ 13 h 68"/>
                <a:gd name="T2" fmla="*/ 59 w 74"/>
                <a:gd name="T3" fmla="*/ 0 h 68"/>
                <a:gd name="T4" fmla="*/ 0 w 74"/>
                <a:gd name="T5" fmla="*/ 55 h 68"/>
                <a:gd name="T6" fmla="*/ 15 w 74"/>
                <a:gd name="T7" fmla="*/ 68 h 68"/>
                <a:gd name="T8" fmla="*/ 74 w 74"/>
                <a:gd name="T9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8">
                  <a:moveTo>
                    <a:pt x="74" y="13"/>
                  </a:moveTo>
                  <a:lnTo>
                    <a:pt x="59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9" name="Freeform 13"/>
            <p:cNvSpPr>
              <a:spLocks/>
            </p:cNvSpPr>
            <p:nvPr/>
          </p:nvSpPr>
          <p:spPr bwMode="auto">
            <a:xfrm>
              <a:off x="1093" y="1464"/>
              <a:ext cx="73" cy="68"/>
            </a:xfrm>
            <a:custGeom>
              <a:avLst/>
              <a:gdLst>
                <a:gd name="T0" fmla="*/ 73 w 73"/>
                <a:gd name="T1" fmla="*/ 13 h 68"/>
                <a:gd name="T2" fmla="*/ 58 w 73"/>
                <a:gd name="T3" fmla="*/ 0 h 68"/>
                <a:gd name="T4" fmla="*/ 0 w 73"/>
                <a:gd name="T5" fmla="*/ 55 h 68"/>
                <a:gd name="T6" fmla="*/ 15 w 73"/>
                <a:gd name="T7" fmla="*/ 68 h 68"/>
                <a:gd name="T8" fmla="*/ 73 w 73"/>
                <a:gd name="T9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8">
                  <a:moveTo>
                    <a:pt x="73" y="13"/>
                  </a:moveTo>
                  <a:lnTo>
                    <a:pt x="58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0" name="Freeform 14"/>
            <p:cNvSpPr>
              <a:spLocks/>
            </p:cNvSpPr>
            <p:nvPr/>
          </p:nvSpPr>
          <p:spPr bwMode="auto">
            <a:xfrm>
              <a:off x="989" y="1560"/>
              <a:ext cx="74" cy="68"/>
            </a:xfrm>
            <a:custGeom>
              <a:avLst/>
              <a:gdLst>
                <a:gd name="T0" fmla="*/ 74 w 74"/>
                <a:gd name="T1" fmla="*/ 14 h 68"/>
                <a:gd name="T2" fmla="*/ 59 w 74"/>
                <a:gd name="T3" fmla="*/ 0 h 68"/>
                <a:gd name="T4" fmla="*/ 0 w 74"/>
                <a:gd name="T5" fmla="*/ 55 h 68"/>
                <a:gd name="T6" fmla="*/ 15 w 74"/>
                <a:gd name="T7" fmla="*/ 68 h 68"/>
                <a:gd name="T8" fmla="*/ 74 w 74"/>
                <a:gd name="T9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8">
                  <a:moveTo>
                    <a:pt x="74" y="14"/>
                  </a:moveTo>
                  <a:lnTo>
                    <a:pt x="59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1" name="Freeform 15"/>
            <p:cNvSpPr>
              <a:spLocks/>
            </p:cNvSpPr>
            <p:nvPr/>
          </p:nvSpPr>
          <p:spPr bwMode="auto">
            <a:xfrm>
              <a:off x="912" y="1656"/>
              <a:ext cx="48" cy="43"/>
            </a:xfrm>
            <a:custGeom>
              <a:avLst/>
              <a:gdLst>
                <a:gd name="T0" fmla="*/ 48 w 48"/>
                <a:gd name="T1" fmla="*/ 14 h 43"/>
                <a:gd name="T2" fmla="*/ 33 w 48"/>
                <a:gd name="T3" fmla="*/ 0 h 43"/>
                <a:gd name="T4" fmla="*/ 0 w 48"/>
                <a:gd name="T5" fmla="*/ 29 h 43"/>
                <a:gd name="T6" fmla="*/ 16 w 48"/>
                <a:gd name="T7" fmla="*/ 43 h 43"/>
                <a:gd name="T8" fmla="*/ 48 w 48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48" y="14"/>
                  </a:moveTo>
                  <a:lnTo>
                    <a:pt x="33" y="0"/>
                  </a:lnTo>
                  <a:lnTo>
                    <a:pt x="0" y="29"/>
                  </a:lnTo>
                  <a:lnTo>
                    <a:pt x="16" y="43"/>
                  </a:lnTo>
                  <a:lnTo>
                    <a:pt x="48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2330450" y="2020888"/>
            <a:ext cx="730250" cy="676275"/>
            <a:chOff x="1468" y="1273"/>
            <a:chExt cx="460" cy="426"/>
          </a:xfrm>
        </p:grpSpPr>
        <p:sp>
          <p:nvSpPr>
            <p:cNvPr id="162833" name="Freeform 17"/>
            <p:cNvSpPr>
              <a:spLocks/>
            </p:cNvSpPr>
            <p:nvPr/>
          </p:nvSpPr>
          <p:spPr bwMode="auto">
            <a:xfrm>
              <a:off x="1468" y="1273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3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8">
                  <a:moveTo>
                    <a:pt x="15" y="0"/>
                  </a:moveTo>
                  <a:lnTo>
                    <a:pt x="0" y="13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4" name="Freeform 18"/>
            <p:cNvSpPr>
              <a:spLocks/>
            </p:cNvSpPr>
            <p:nvPr/>
          </p:nvSpPr>
          <p:spPr bwMode="auto">
            <a:xfrm>
              <a:off x="1572" y="1369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3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8">
                  <a:moveTo>
                    <a:pt x="15" y="0"/>
                  </a:moveTo>
                  <a:lnTo>
                    <a:pt x="0" y="13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5" name="Freeform 19"/>
            <p:cNvSpPr>
              <a:spLocks/>
            </p:cNvSpPr>
            <p:nvPr/>
          </p:nvSpPr>
          <p:spPr bwMode="auto">
            <a:xfrm>
              <a:off x="1674" y="1464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3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8">
                  <a:moveTo>
                    <a:pt x="15" y="0"/>
                  </a:moveTo>
                  <a:lnTo>
                    <a:pt x="0" y="13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6" name="Freeform 20"/>
            <p:cNvSpPr>
              <a:spLocks/>
            </p:cNvSpPr>
            <p:nvPr/>
          </p:nvSpPr>
          <p:spPr bwMode="auto">
            <a:xfrm>
              <a:off x="1778" y="1560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4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8">
                  <a:moveTo>
                    <a:pt x="15" y="0"/>
                  </a:moveTo>
                  <a:lnTo>
                    <a:pt x="0" y="14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7" name="Freeform 21"/>
            <p:cNvSpPr>
              <a:spLocks/>
            </p:cNvSpPr>
            <p:nvPr/>
          </p:nvSpPr>
          <p:spPr bwMode="auto">
            <a:xfrm>
              <a:off x="1881" y="1656"/>
              <a:ext cx="47" cy="43"/>
            </a:xfrm>
            <a:custGeom>
              <a:avLst/>
              <a:gdLst>
                <a:gd name="T0" fmla="*/ 15 w 47"/>
                <a:gd name="T1" fmla="*/ 0 h 43"/>
                <a:gd name="T2" fmla="*/ 0 w 47"/>
                <a:gd name="T3" fmla="*/ 14 h 43"/>
                <a:gd name="T4" fmla="*/ 32 w 47"/>
                <a:gd name="T5" fmla="*/ 43 h 43"/>
                <a:gd name="T6" fmla="*/ 47 w 47"/>
                <a:gd name="T7" fmla="*/ 29 h 43"/>
                <a:gd name="T8" fmla="*/ 15 w 4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3">
                  <a:moveTo>
                    <a:pt x="15" y="0"/>
                  </a:moveTo>
                  <a:lnTo>
                    <a:pt x="0" y="14"/>
                  </a:lnTo>
                  <a:lnTo>
                    <a:pt x="32" y="43"/>
                  </a:lnTo>
                  <a:lnTo>
                    <a:pt x="47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38" name="Line 22"/>
          <p:cNvSpPr>
            <a:spLocks noChangeShapeType="1"/>
          </p:cNvSpPr>
          <p:nvPr/>
        </p:nvSpPr>
        <p:spPr bwMode="auto">
          <a:xfrm flipH="1">
            <a:off x="1273175" y="2628900"/>
            <a:ext cx="249238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9" name="Line 23"/>
          <p:cNvSpPr>
            <a:spLocks noChangeShapeType="1"/>
          </p:cNvSpPr>
          <p:nvPr/>
        </p:nvSpPr>
        <p:spPr bwMode="auto">
          <a:xfrm flipH="1">
            <a:off x="2763838" y="2641600"/>
            <a:ext cx="209550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2986088" y="2641600"/>
            <a:ext cx="236537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2841" name="Group 25"/>
          <p:cNvGrpSpPr>
            <a:grpSpLocks/>
          </p:cNvGrpSpPr>
          <p:nvPr/>
        </p:nvGrpSpPr>
        <p:grpSpPr bwMode="auto">
          <a:xfrm>
            <a:off x="1493838" y="2614613"/>
            <a:ext cx="392112" cy="1030287"/>
            <a:chOff x="941" y="1647"/>
            <a:chExt cx="247" cy="649"/>
          </a:xfrm>
        </p:grpSpPr>
        <p:sp>
          <p:nvSpPr>
            <p:cNvPr id="162842" name="Freeform 26"/>
            <p:cNvSpPr>
              <a:spLocks/>
            </p:cNvSpPr>
            <p:nvPr/>
          </p:nvSpPr>
          <p:spPr bwMode="auto">
            <a:xfrm>
              <a:off x="941" y="1647"/>
              <a:ext cx="45" cy="77"/>
            </a:xfrm>
            <a:custGeom>
              <a:avLst/>
              <a:gdLst>
                <a:gd name="T0" fmla="*/ 20 w 45"/>
                <a:gd name="T1" fmla="*/ 0 h 77"/>
                <a:gd name="T2" fmla="*/ 0 w 45"/>
                <a:gd name="T3" fmla="*/ 6 h 77"/>
                <a:gd name="T4" fmla="*/ 25 w 45"/>
                <a:gd name="T5" fmla="*/ 77 h 77"/>
                <a:gd name="T6" fmla="*/ 45 w 45"/>
                <a:gd name="T7" fmla="*/ 72 h 77"/>
                <a:gd name="T8" fmla="*/ 20 w 45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7">
                  <a:moveTo>
                    <a:pt x="20" y="0"/>
                  </a:moveTo>
                  <a:lnTo>
                    <a:pt x="0" y="6"/>
                  </a:lnTo>
                  <a:lnTo>
                    <a:pt x="25" y="77"/>
                  </a:lnTo>
                  <a:lnTo>
                    <a:pt x="45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3" name="Freeform 27"/>
            <p:cNvSpPr>
              <a:spLocks/>
            </p:cNvSpPr>
            <p:nvPr/>
          </p:nvSpPr>
          <p:spPr bwMode="auto">
            <a:xfrm>
              <a:off x="986" y="1774"/>
              <a:ext cx="45" cy="78"/>
            </a:xfrm>
            <a:custGeom>
              <a:avLst/>
              <a:gdLst>
                <a:gd name="T0" fmla="*/ 20 w 45"/>
                <a:gd name="T1" fmla="*/ 0 h 78"/>
                <a:gd name="T2" fmla="*/ 0 w 45"/>
                <a:gd name="T3" fmla="*/ 5 h 78"/>
                <a:gd name="T4" fmla="*/ 25 w 45"/>
                <a:gd name="T5" fmla="*/ 78 h 78"/>
                <a:gd name="T6" fmla="*/ 45 w 45"/>
                <a:gd name="T7" fmla="*/ 72 h 78"/>
                <a:gd name="T8" fmla="*/ 20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20" y="0"/>
                  </a:moveTo>
                  <a:lnTo>
                    <a:pt x="0" y="5"/>
                  </a:lnTo>
                  <a:lnTo>
                    <a:pt x="25" y="78"/>
                  </a:lnTo>
                  <a:lnTo>
                    <a:pt x="45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4" name="Freeform 28"/>
            <p:cNvSpPr>
              <a:spLocks/>
            </p:cNvSpPr>
            <p:nvPr/>
          </p:nvSpPr>
          <p:spPr bwMode="auto">
            <a:xfrm>
              <a:off x="1030" y="1901"/>
              <a:ext cx="46" cy="77"/>
            </a:xfrm>
            <a:custGeom>
              <a:avLst/>
              <a:gdLst>
                <a:gd name="T0" fmla="*/ 20 w 46"/>
                <a:gd name="T1" fmla="*/ 0 h 77"/>
                <a:gd name="T2" fmla="*/ 0 w 46"/>
                <a:gd name="T3" fmla="*/ 6 h 77"/>
                <a:gd name="T4" fmla="*/ 26 w 46"/>
                <a:gd name="T5" fmla="*/ 77 h 77"/>
                <a:gd name="T6" fmla="*/ 46 w 46"/>
                <a:gd name="T7" fmla="*/ 72 h 77"/>
                <a:gd name="T8" fmla="*/ 20 w 46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7">
                  <a:moveTo>
                    <a:pt x="20" y="0"/>
                  </a:moveTo>
                  <a:lnTo>
                    <a:pt x="0" y="6"/>
                  </a:lnTo>
                  <a:lnTo>
                    <a:pt x="26" y="77"/>
                  </a:lnTo>
                  <a:lnTo>
                    <a:pt x="46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5" name="Freeform 29"/>
            <p:cNvSpPr>
              <a:spLocks/>
            </p:cNvSpPr>
            <p:nvPr/>
          </p:nvSpPr>
          <p:spPr bwMode="auto">
            <a:xfrm>
              <a:off x="1075" y="2027"/>
              <a:ext cx="46" cy="79"/>
            </a:xfrm>
            <a:custGeom>
              <a:avLst/>
              <a:gdLst>
                <a:gd name="T0" fmla="*/ 20 w 46"/>
                <a:gd name="T1" fmla="*/ 0 h 79"/>
                <a:gd name="T2" fmla="*/ 0 w 46"/>
                <a:gd name="T3" fmla="*/ 6 h 79"/>
                <a:gd name="T4" fmla="*/ 26 w 46"/>
                <a:gd name="T5" fmla="*/ 79 h 79"/>
                <a:gd name="T6" fmla="*/ 46 w 46"/>
                <a:gd name="T7" fmla="*/ 73 h 79"/>
                <a:gd name="T8" fmla="*/ 20 w 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20" y="0"/>
                  </a:moveTo>
                  <a:lnTo>
                    <a:pt x="0" y="6"/>
                  </a:lnTo>
                  <a:lnTo>
                    <a:pt x="26" y="79"/>
                  </a:lnTo>
                  <a:lnTo>
                    <a:pt x="46" y="7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6" name="Freeform 30"/>
            <p:cNvSpPr>
              <a:spLocks/>
            </p:cNvSpPr>
            <p:nvPr/>
          </p:nvSpPr>
          <p:spPr bwMode="auto">
            <a:xfrm>
              <a:off x="1120" y="2155"/>
              <a:ext cx="45" cy="77"/>
            </a:xfrm>
            <a:custGeom>
              <a:avLst/>
              <a:gdLst>
                <a:gd name="T0" fmla="*/ 20 w 45"/>
                <a:gd name="T1" fmla="*/ 0 h 77"/>
                <a:gd name="T2" fmla="*/ 0 w 45"/>
                <a:gd name="T3" fmla="*/ 5 h 77"/>
                <a:gd name="T4" fmla="*/ 25 w 45"/>
                <a:gd name="T5" fmla="*/ 77 h 77"/>
                <a:gd name="T6" fmla="*/ 45 w 45"/>
                <a:gd name="T7" fmla="*/ 71 h 77"/>
                <a:gd name="T8" fmla="*/ 20 w 45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7">
                  <a:moveTo>
                    <a:pt x="20" y="0"/>
                  </a:moveTo>
                  <a:lnTo>
                    <a:pt x="0" y="5"/>
                  </a:lnTo>
                  <a:lnTo>
                    <a:pt x="25" y="77"/>
                  </a:lnTo>
                  <a:lnTo>
                    <a:pt x="45" y="7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7" name="Freeform 31"/>
            <p:cNvSpPr>
              <a:spLocks/>
            </p:cNvSpPr>
            <p:nvPr/>
          </p:nvSpPr>
          <p:spPr bwMode="auto">
            <a:xfrm>
              <a:off x="1165" y="2281"/>
              <a:ext cx="23" cy="15"/>
            </a:xfrm>
            <a:custGeom>
              <a:avLst/>
              <a:gdLst>
                <a:gd name="T0" fmla="*/ 20 w 23"/>
                <a:gd name="T1" fmla="*/ 0 h 15"/>
                <a:gd name="T2" fmla="*/ 0 w 23"/>
                <a:gd name="T3" fmla="*/ 6 h 15"/>
                <a:gd name="T4" fmla="*/ 3 w 23"/>
                <a:gd name="T5" fmla="*/ 15 h 15"/>
                <a:gd name="T6" fmla="*/ 23 w 23"/>
                <a:gd name="T7" fmla="*/ 9 h 15"/>
                <a:gd name="T8" fmla="*/ 20 w 23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0" y="0"/>
                  </a:moveTo>
                  <a:lnTo>
                    <a:pt x="0" y="6"/>
                  </a:lnTo>
                  <a:lnTo>
                    <a:pt x="3" y="15"/>
                  </a:lnTo>
                  <a:lnTo>
                    <a:pt x="23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48" name="Line 32"/>
          <p:cNvSpPr>
            <a:spLocks noChangeShapeType="1"/>
          </p:cNvSpPr>
          <p:nvPr/>
        </p:nvSpPr>
        <p:spPr bwMode="auto">
          <a:xfrm flipH="1">
            <a:off x="1595438" y="3649663"/>
            <a:ext cx="274637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49" name="Line 33"/>
          <p:cNvSpPr>
            <a:spLocks noChangeShapeType="1"/>
          </p:cNvSpPr>
          <p:nvPr/>
        </p:nvSpPr>
        <p:spPr bwMode="auto">
          <a:xfrm flipH="1">
            <a:off x="1360488" y="4194175"/>
            <a:ext cx="136525" cy="277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0" name="Line 34"/>
          <p:cNvSpPr>
            <a:spLocks noChangeShapeType="1"/>
          </p:cNvSpPr>
          <p:nvPr/>
        </p:nvSpPr>
        <p:spPr bwMode="auto">
          <a:xfrm>
            <a:off x="1658938" y="4205288"/>
            <a:ext cx="149225" cy="276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1" name="Rectangle 35"/>
          <p:cNvSpPr>
            <a:spLocks noChangeArrowheads="1"/>
          </p:cNvSpPr>
          <p:nvPr/>
        </p:nvSpPr>
        <p:spPr bwMode="auto">
          <a:xfrm>
            <a:off x="2552700" y="2786063"/>
            <a:ext cx="7588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2" name="Rectangle 36"/>
          <p:cNvSpPr>
            <a:spLocks noChangeArrowheads="1"/>
          </p:cNvSpPr>
          <p:nvPr/>
        </p:nvSpPr>
        <p:spPr bwMode="auto">
          <a:xfrm>
            <a:off x="2671763" y="2955925"/>
            <a:ext cx="2460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X</a:t>
            </a:r>
            <a:endParaRPr lang="en-US" altLang="zh-CN" sz="1800"/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2813050" y="2955925"/>
            <a:ext cx="1587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162854" name="Rectangle 38"/>
          <p:cNvSpPr>
            <a:spLocks noChangeArrowheads="1"/>
          </p:cNvSpPr>
          <p:nvPr/>
        </p:nvSpPr>
        <p:spPr bwMode="auto">
          <a:xfrm>
            <a:off x="1387475" y="3816350"/>
            <a:ext cx="7588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5" name="Rectangle 39"/>
          <p:cNvSpPr>
            <a:spLocks noChangeArrowheads="1"/>
          </p:cNvSpPr>
          <p:nvPr/>
        </p:nvSpPr>
        <p:spPr bwMode="auto">
          <a:xfrm>
            <a:off x="1506538" y="3986213"/>
            <a:ext cx="2317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Y</a:t>
            </a:r>
            <a:endParaRPr lang="en-US" altLang="zh-CN" sz="1800"/>
          </a:p>
        </p:txBody>
      </p:sp>
      <p:sp>
        <p:nvSpPr>
          <p:cNvPr id="162856" name="Rectangle 40"/>
          <p:cNvSpPr>
            <a:spLocks noChangeArrowheads="1"/>
          </p:cNvSpPr>
          <p:nvPr/>
        </p:nvSpPr>
        <p:spPr bwMode="auto">
          <a:xfrm>
            <a:off x="1636713" y="3986213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162857" name="Oval 41"/>
          <p:cNvSpPr>
            <a:spLocks noChangeArrowheads="1"/>
          </p:cNvSpPr>
          <p:nvPr/>
        </p:nvSpPr>
        <p:spPr bwMode="auto">
          <a:xfrm>
            <a:off x="5434013" y="1825625"/>
            <a:ext cx="284162" cy="2524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58" name="Oval 42"/>
          <p:cNvSpPr>
            <a:spLocks noChangeArrowheads="1"/>
          </p:cNvSpPr>
          <p:nvPr/>
        </p:nvSpPr>
        <p:spPr bwMode="auto">
          <a:xfrm>
            <a:off x="5945188" y="2979738"/>
            <a:ext cx="280987" cy="2508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59" name="Oval 43"/>
          <p:cNvSpPr>
            <a:spLocks noChangeArrowheads="1"/>
          </p:cNvSpPr>
          <p:nvPr/>
        </p:nvSpPr>
        <p:spPr bwMode="auto">
          <a:xfrm>
            <a:off x="4768850" y="3998913"/>
            <a:ext cx="284163" cy="2524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60" name="Oval 44"/>
          <p:cNvSpPr>
            <a:spLocks noChangeArrowheads="1"/>
          </p:cNvSpPr>
          <p:nvPr/>
        </p:nvSpPr>
        <p:spPr bwMode="auto">
          <a:xfrm>
            <a:off x="5732463" y="3511550"/>
            <a:ext cx="284162" cy="2524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61" name="Oval 45"/>
          <p:cNvSpPr>
            <a:spLocks noChangeArrowheads="1"/>
          </p:cNvSpPr>
          <p:nvPr/>
        </p:nvSpPr>
        <p:spPr bwMode="auto">
          <a:xfrm>
            <a:off x="6200775" y="3487738"/>
            <a:ext cx="282575" cy="2540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2862" name="Group 46"/>
          <p:cNvGrpSpPr>
            <a:grpSpLocks/>
          </p:cNvGrpSpPr>
          <p:nvPr/>
        </p:nvGrpSpPr>
        <p:grpSpPr bwMode="auto">
          <a:xfrm>
            <a:off x="4776788" y="2054225"/>
            <a:ext cx="730250" cy="674688"/>
            <a:chOff x="3009" y="1294"/>
            <a:chExt cx="460" cy="425"/>
          </a:xfrm>
        </p:grpSpPr>
        <p:sp>
          <p:nvSpPr>
            <p:cNvPr id="162863" name="Freeform 47"/>
            <p:cNvSpPr>
              <a:spLocks/>
            </p:cNvSpPr>
            <p:nvPr/>
          </p:nvSpPr>
          <p:spPr bwMode="auto">
            <a:xfrm>
              <a:off x="3396" y="1294"/>
              <a:ext cx="73" cy="68"/>
            </a:xfrm>
            <a:custGeom>
              <a:avLst/>
              <a:gdLst>
                <a:gd name="T0" fmla="*/ 73 w 73"/>
                <a:gd name="T1" fmla="*/ 14 h 68"/>
                <a:gd name="T2" fmla="*/ 58 w 73"/>
                <a:gd name="T3" fmla="*/ 0 h 68"/>
                <a:gd name="T4" fmla="*/ 0 w 73"/>
                <a:gd name="T5" fmla="*/ 55 h 68"/>
                <a:gd name="T6" fmla="*/ 15 w 73"/>
                <a:gd name="T7" fmla="*/ 68 h 68"/>
                <a:gd name="T8" fmla="*/ 73 w 73"/>
                <a:gd name="T9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8">
                  <a:moveTo>
                    <a:pt x="73" y="14"/>
                  </a:moveTo>
                  <a:lnTo>
                    <a:pt x="58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3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4" name="Freeform 48"/>
            <p:cNvSpPr>
              <a:spLocks/>
            </p:cNvSpPr>
            <p:nvPr/>
          </p:nvSpPr>
          <p:spPr bwMode="auto">
            <a:xfrm>
              <a:off x="3292" y="1390"/>
              <a:ext cx="74" cy="67"/>
            </a:xfrm>
            <a:custGeom>
              <a:avLst/>
              <a:gdLst>
                <a:gd name="T0" fmla="*/ 74 w 74"/>
                <a:gd name="T1" fmla="*/ 14 h 67"/>
                <a:gd name="T2" fmla="*/ 58 w 74"/>
                <a:gd name="T3" fmla="*/ 0 h 67"/>
                <a:gd name="T4" fmla="*/ 0 w 74"/>
                <a:gd name="T5" fmla="*/ 54 h 67"/>
                <a:gd name="T6" fmla="*/ 15 w 74"/>
                <a:gd name="T7" fmla="*/ 67 h 67"/>
                <a:gd name="T8" fmla="*/ 74 w 74"/>
                <a:gd name="T9" fmla="*/ 1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7">
                  <a:moveTo>
                    <a:pt x="74" y="14"/>
                  </a:moveTo>
                  <a:lnTo>
                    <a:pt x="58" y="0"/>
                  </a:lnTo>
                  <a:lnTo>
                    <a:pt x="0" y="54"/>
                  </a:lnTo>
                  <a:lnTo>
                    <a:pt x="15" y="67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5" name="Freeform 49"/>
            <p:cNvSpPr>
              <a:spLocks/>
            </p:cNvSpPr>
            <p:nvPr/>
          </p:nvSpPr>
          <p:spPr bwMode="auto">
            <a:xfrm>
              <a:off x="3188" y="1485"/>
              <a:ext cx="75" cy="68"/>
            </a:xfrm>
            <a:custGeom>
              <a:avLst/>
              <a:gdLst>
                <a:gd name="T0" fmla="*/ 75 w 75"/>
                <a:gd name="T1" fmla="*/ 14 h 68"/>
                <a:gd name="T2" fmla="*/ 60 w 75"/>
                <a:gd name="T3" fmla="*/ 0 h 68"/>
                <a:gd name="T4" fmla="*/ 0 w 75"/>
                <a:gd name="T5" fmla="*/ 55 h 68"/>
                <a:gd name="T6" fmla="*/ 15 w 75"/>
                <a:gd name="T7" fmla="*/ 68 h 68"/>
                <a:gd name="T8" fmla="*/ 75 w 75"/>
                <a:gd name="T9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8">
                  <a:moveTo>
                    <a:pt x="75" y="14"/>
                  </a:moveTo>
                  <a:lnTo>
                    <a:pt x="60" y="0"/>
                  </a:lnTo>
                  <a:lnTo>
                    <a:pt x="0" y="55"/>
                  </a:lnTo>
                  <a:lnTo>
                    <a:pt x="15" y="68"/>
                  </a:lnTo>
                  <a:lnTo>
                    <a:pt x="75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6" name="Freeform 50"/>
            <p:cNvSpPr>
              <a:spLocks/>
            </p:cNvSpPr>
            <p:nvPr/>
          </p:nvSpPr>
          <p:spPr bwMode="auto">
            <a:xfrm>
              <a:off x="3085" y="1581"/>
              <a:ext cx="74" cy="67"/>
            </a:xfrm>
            <a:custGeom>
              <a:avLst/>
              <a:gdLst>
                <a:gd name="T0" fmla="*/ 74 w 74"/>
                <a:gd name="T1" fmla="*/ 14 h 67"/>
                <a:gd name="T2" fmla="*/ 59 w 74"/>
                <a:gd name="T3" fmla="*/ 0 h 67"/>
                <a:gd name="T4" fmla="*/ 0 w 74"/>
                <a:gd name="T5" fmla="*/ 54 h 67"/>
                <a:gd name="T6" fmla="*/ 15 w 74"/>
                <a:gd name="T7" fmla="*/ 67 h 67"/>
                <a:gd name="T8" fmla="*/ 74 w 74"/>
                <a:gd name="T9" fmla="*/ 1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7">
                  <a:moveTo>
                    <a:pt x="74" y="14"/>
                  </a:moveTo>
                  <a:lnTo>
                    <a:pt x="59" y="0"/>
                  </a:lnTo>
                  <a:lnTo>
                    <a:pt x="0" y="54"/>
                  </a:lnTo>
                  <a:lnTo>
                    <a:pt x="15" y="67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7" name="Freeform 51"/>
            <p:cNvSpPr>
              <a:spLocks/>
            </p:cNvSpPr>
            <p:nvPr/>
          </p:nvSpPr>
          <p:spPr bwMode="auto">
            <a:xfrm>
              <a:off x="3009" y="1676"/>
              <a:ext cx="46" cy="43"/>
            </a:xfrm>
            <a:custGeom>
              <a:avLst/>
              <a:gdLst>
                <a:gd name="T0" fmla="*/ 46 w 46"/>
                <a:gd name="T1" fmla="*/ 14 h 43"/>
                <a:gd name="T2" fmla="*/ 31 w 46"/>
                <a:gd name="T3" fmla="*/ 0 h 43"/>
                <a:gd name="T4" fmla="*/ 0 w 46"/>
                <a:gd name="T5" fmla="*/ 29 h 43"/>
                <a:gd name="T6" fmla="*/ 15 w 46"/>
                <a:gd name="T7" fmla="*/ 43 h 43"/>
                <a:gd name="T8" fmla="*/ 46 w 46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3">
                  <a:moveTo>
                    <a:pt x="46" y="14"/>
                  </a:moveTo>
                  <a:lnTo>
                    <a:pt x="31" y="0"/>
                  </a:lnTo>
                  <a:lnTo>
                    <a:pt x="0" y="29"/>
                  </a:lnTo>
                  <a:lnTo>
                    <a:pt x="15" y="43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868" name="Group 52"/>
          <p:cNvGrpSpPr>
            <a:grpSpLocks/>
          </p:cNvGrpSpPr>
          <p:nvPr/>
        </p:nvGrpSpPr>
        <p:grpSpPr bwMode="auto">
          <a:xfrm>
            <a:off x="5657850" y="2054225"/>
            <a:ext cx="731838" cy="674688"/>
            <a:chOff x="3564" y="1294"/>
            <a:chExt cx="461" cy="425"/>
          </a:xfrm>
        </p:grpSpPr>
        <p:sp>
          <p:nvSpPr>
            <p:cNvPr id="162869" name="Freeform 53"/>
            <p:cNvSpPr>
              <a:spLocks/>
            </p:cNvSpPr>
            <p:nvPr/>
          </p:nvSpPr>
          <p:spPr bwMode="auto">
            <a:xfrm>
              <a:off x="3564" y="1294"/>
              <a:ext cx="74" cy="68"/>
            </a:xfrm>
            <a:custGeom>
              <a:avLst/>
              <a:gdLst>
                <a:gd name="T0" fmla="*/ 15 w 74"/>
                <a:gd name="T1" fmla="*/ 0 h 68"/>
                <a:gd name="T2" fmla="*/ 0 w 74"/>
                <a:gd name="T3" fmla="*/ 14 h 68"/>
                <a:gd name="T4" fmla="*/ 59 w 74"/>
                <a:gd name="T5" fmla="*/ 68 h 68"/>
                <a:gd name="T6" fmla="*/ 74 w 74"/>
                <a:gd name="T7" fmla="*/ 55 h 68"/>
                <a:gd name="T8" fmla="*/ 15 w 74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8">
                  <a:moveTo>
                    <a:pt x="15" y="0"/>
                  </a:moveTo>
                  <a:lnTo>
                    <a:pt x="0" y="14"/>
                  </a:lnTo>
                  <a:lnTo>
                    <a:pt x="59" y="68"/>
                  </a:lnTo>
                  <a:lnTo>
                    <a:pt x="74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70" name="Freeform 54"/>
            <p:cNvSpPr>
              <a:spLocks/>
            </p:cNvSpPr>
            <p:nvPr/>
          </p:nvSpPr>
          <p:spPr bwMode="auto">
            <a:xfrm>
              <a:off x="3668" y="1390"/>
              <a:ext cx="74" cy="67"/>
            </a:xfrm>
            <a:custGeom>
              <a:avLst/>
              <a:gdLst>
                <a:gd name="T0" fmla="*/ 15 w 74"/>
                <a:gd name="T1" fmla="*/ 0 h 67"/>
                <a:gd name="T2" fmla="*/ 0 w 74"/>
                <a:gd name="T3" fmla="*/ 14 h 67"/>
                <a:gd name="T4" fmla="*/ 59 w 74"/>
                <a:gd name="T5" fmla="*/ 67 h 67"/>
                <a:gd name="T6" fmla="*/ 74 w 74"/>
                <a:gd name="T7" fmla="*/ 54 h 67"/>
                <a:gd name="T8" fmla="*/ 15 w 74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7">
                  <a:moveTo>
                    <a:pt x="15" y="0"/>
                  </a:moveTo>
                  <a:lnTo>
                    <a:pt x="0" y="14"/>
                  </a:lnTo>
                  <a:lnTo>
                    <a:pt x="59" y="67"/>
                  </a:lnTo>
                  <a:lnTo>
                    <a:pt x="74" y="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71" name="Freeform 55"/>
            <p:cNvSpPr>
              <a:spLocks/>
            </p:cNvSpPr>
            <p:nvPr/>
          </p:nvSpPr>
          <p:spPr bwMode="auto">
            <a:xfrm>
              <a:off x="3771" y="1485"/>
              <a:ext cx="75" cy="68"/>
            </a:xfrm>
            <a:custGeom>
              <a:avLst/>
              <a:gdLst>
                <a:gd name="T0" fmla="*/ 15 w 75"/>
                <a:gd name="T1" fmla="*/ 0 h 68"/>
                <a:gd name="T2" fmla="*/ 0 w 75"/>
                <a:gd name="T3" fmla="*/ 14 h 68"/>
                <a:gd name="T4" fmla="*/ 60 w 75"/>
                <a:gd name="T5" fmla="*/ 68 h 68"/>
                <a:gd name="T6" fmla="*/ 75 w 75"/>
                <a:gd name="T7" fmla="*/ 55 h 68"/>
                <a:gd name="T8" fmla="*/ 15 w 7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8">
                  <a:moveTo>
                    <a:pt x="15" y="0"/>
                  </a:moveTo>
                  <a:lnTo>
                    <a:pt x="0" y="14"/>
                  </a:lnTo>
                  <a:lnTo>
                    <a:pt x="60" y="68"/>
                  </a:lnTo>
                  <a:lnTo>
                    <a:pt x="75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72" name="Freeform 56"/>
            <p:cNvSpPr>
              <a:spLocks/>
            </p:cNvSpPr>
            <p:nvPr/>
          </p:nvSpPr>
          <p:spPr bwMode="auto">
            <a:xfrm>
              <a:off x="3875" y="1581"/>
              <a:ext cx="73" cy="67"/>
            </a:xfrm>
            <a:custGeom>
              <a:avLst/>
              <a:gdLst>
                <a:gd name="T0" fmla="*/ 15 w 73"/>
                <a:gd name="T1" fmla="*/ 0 h 67"/>
                <a:gd name="T2" fmla="*/ 0 w 73"/>
                <a:gd name="T3" fmla="*/ 14 h 67"/>
                <a:gd name="T4" fmla="*/ 58 w 73"/>
                <a:gd name="T5" fmla="*/ 67 h 67"/>
                <a:gd name="T6" fmla="*/ 73 w 73"/>
                <a:gd name="T7" fmla="*/ 54 h 67"/>
                <a:gd name="T8" fmla="*/ 15 w 7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7">
                  <a:moveTo>
                    <a:pt x="15" y="0"/>
                  </a:moveTo>
                  <a:lnTo>
                    <a:pt x="0" y="14"/>
                  </a:lnTo>
                  <a:lnTo>
                    <a:pt x="58" y="67"/>
                  </a:lnTo>
                  <a:lnTo>
                    <a:pt x="73" y="5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73" name="Freeform 57"/>
            <p:cNvSpPr>
              <a:spLocks/>
            </p:cNvSpPr>
            <p:nvPr/>
          </p:nvSpPr>
          <p:spPr bwMode="auto">
            <a:xfrm>
              <a:off x="3978" y="1676"/>
              <a:ext cx="47" cy="43"/>
            </a:xfrm>
            <a:custGeom>
              <a:avLst/>
              <a:gdLst>
                <a:gd name="T0" fmla="*/ 15 w 47"/>
                <a:gd name="T1" fmla="*/ 0 h 43"/>
                <a:gd name="T2" fmla="*/ 0 w 47"/>
                <a:gd name="T3" fmla="*/ 14 h 43"/>
                <a:gd name="T4" fmla="*/ 32 w 47"/>
                <a:gd name="T5" fmla="*/ 43 h 43"/>
                <a:gd name="T6" fmla="*/ 47 w 47"/>
                <a:gd name="T7" fmla="*/ 29 h 43"/>
                <a:gd name="T8" fmla="*/ 15 w 4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3">
                  <a:moveTo>
                    <a:pt x="15" y="0"/>
                  </a:moveTo>
                  <a:lnTo>
                    <a:pt x="0" y="14"/>
                  </a:lnTo>
                  <a:lnTo>
                    <a:pt x="32" y="43"/>
                  </a:lnTo>
                  <a:lnTo>
                    <a:pt x="47" y="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74" name="Line 58"/>
          <p:cNvSpPr>
            <a:spLocks noChangeShapeType="1"/>
          </p:cNvSpPr>
          <p:nvPr/>
        </p:nvSpPr>
        <p:spPr bwMode="auto">
          <a:xfrm flipH="1">
            <a:off x="4602163" y="2663825"/>
            <a:ext cx="247650" cy="265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75" name="Line 59"/>
          <p:cNvSpPr>
            <a:spLocks noChangeShapeType="1"/>
          </p:cNvSpPr>
          <p:nvPr/>
        </p:nvSpPr>
        <p:spPr bwMode="auto">
          <a:xfrm flipH="1">
            <a:off x="6091238" y="2673350"/>
            <a:ext cx="211137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76" name="Line 60"/>
          <p:cNvSpPr>
            <a:spLocks noChangeShapeType="1"/>
          </p:cNvSpPr>
          <p:nvPr/>
        </p:nvSpPr>
        <p:spPr bwMode="auto">
          <a:xfrm>
            <a:off x="6313488" y="2673350"/>
            <a:ext cx="236537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2877" name="Group 61"/>
          <p:cNvGrpSpPr>
            <a:grpSpLocks/>
          </p:cNvGrpSpPr>
          <p:nvPr/>
        </p:nvGrpSpPr>
        <p:grpSpPr bwMode="auto">
          <a:xfrm>
            <a:off x="4822825" y="2649538"/>
            <a:ext cx="390525" cy="1028700"/>
            <a:chOff x="3038" y="1669"/>
            <a:chExt cx="246" cy="648"/>
          </a:xfrm>
        </p:grpSpPr>
        <p:sp>
          <p:nvSpPr>
            <p:cNvPr id="162878" name="Freeform 62"/>
            <p:cNvSpPr>
              <a:spLocks/>
            </p:cNvSpPr>
            <p:nvPr/>
          </p:nvSpPr>
          <p:spPr bwMode="auto">
            <a:xfrm>
              <a:off x="3038" y="1669"/>
              <a:ext cx="45" cy="77"/>
            </a:xfrm>
            <a:custGeom>
              <a:avLst/>
              <a:gdLst>
                <a:gd name="T0" fmla="*/ 20 w 45"/>
                <a:gd name="T1" fmla="*/ 0 h 77"/>
                <a:gd name="T2" fmla="*/ 0 w 45"/>
                <a:gd name="T3" fmla="*/ 5 h 77"/>
                <a:gd name="T4" fmla="*/ 25 w 45"/>
                <a:gd name="T5" fmla="*/ 77 h 77"/>
                <a:gd name="T6" fmla="*/ 45 w 45"/>
                <a:gd name="T7" fmla="*/ 71 h 77"/>
                <a:gd name="T8" fmla="*/ 20 w 45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7">
                  <a:moveTo>
                    <a:pt x="20" y="0"/>
                  </a:moveTo>
                  <a:lnTo>
                    <a:pt x="0" y="5"/>
                  </a:lnTo>
                  <a:lnTo>
                    <a:pt x="25" y="77"/>
                  </a:lnTo>
                  <a:lnTo>
                    <a:pt x="45" y="7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79" name="Freeform 63"/>
            <p:cNvSpPr>
              <a:spLocks/>
            </p:cNvSpPr>
            <p:nvPr/>
          </p:nvSpPr>
          <p:spPr bwMode="auto">
            <a:xfrm>
              <a:off x="3083" y="1795"/>
              <a:ext cx="45" cy="78"/>
            </a:xfrm>
            <a:custGeom>
              <a:avLst/>
              <a:gdLst>
                <a:gd name="T0" fmla="*/ 20 w 45"/>
                <a:gd name="T1" fmla="*/ 0 h 78"/>
                <a:gd name="T2" fmla="*/ 0 w 45"/>
                <a:gd name="T3" fmla="*/ 5 h 78"/>
                <a:gd name="T4" fmla="*/ 25 w 45"/>
                <a:gd name="T5" fmla="*/ 78 h 78"/>
                <a:gd name="T6" fmla="*/ 45 w 45"/>
                <a:gd name="T7" fmla="*/ 73 h 78"/>
                <a:gd name="T8" fmla="*/ 20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20" y="0"/>
                  </a:moveTo>
                  <a:lnTo>
                    <a:pt x="0" y="5"/>
                  </a:lnTo>
                  <a:lnTo>
                    <a:pt x="25" y="78"/>
                  </a:lnTo>
                  <a:lnTo>
                    <a:pt x="45" y="7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0" name="Freeform 64"/>
            <p:cNvSpPr>
              <a:spLocks/>
            </p:cNvSpPr>
            <p:nvPr/>
          </p:nvSpPr>
          <p:spPr bwMode="auto">
            <a:xfrm>
              <a:off x="3127" y="1922"/>
              <a:ext cx="46" cy="77"/>
            </a:xfrm>
            <a:custGeom>
              <a:avLst/>
              <a:gdLst>
                <a:gd name="T0" fmla="*/ 20 w 46"/>
                <a:gd name="T1" fmla="*/ 0 h 77"/>
                <a:gd name="T2" fmla="*/ 0 w 46"/>
                <a:gd name="T3" fmla="*/ 6 h 77"/>
                <a:gd name="T4" fmla="*/ 26 w 46"/>
                <a:gd name="T5" fmla="*/ 77 h 77"/>
                <a:gd name="T6" fmla="*/ 46 w 46"/>
                <a:gd name="T7" fmla="*/ 72 h 77"/>
                <a:gd name="T8" fmla="*/ 20 w 46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7">
                  <a:moveTo>
                    <a:pt x="20" y="0"/>
                  </a:moveTo>
                  <a:lnTo>
                    <a:pt x="0" y="6"/>
                  </a:lnTo>
                  <a:lnTo>
                    <a:pt x="26" y="77"/>
                  </a:lnTo>
                  <a:lnTo>
                    <a:pt x="46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1" name="Freeform 65"/>
            <p:cNvSpPr>
              <a:spLocks/>
            </p:cNvSpPr>
            <p:nvPr/>
          </p:nvSpPr>
          <p:spPr bwMode="auto">
            <a:xfrm>
              <a:off x="3172" y="2049"/>
              <a:ext cx="46" cy="78"/>
            </a:xfrm>
            <a:custGeom>
              <a:avLst/>
              <a:gdLst>
                <a:gd name="T0" fmla="*/ 20 w 46"/>
                <a:gd name="T1" fmla="*/ 0 h 78"/>
                <a:gd name="T2" fmla="*/ 0 w 46"/>
                <a:gd name="T3" fmla="*/ 5 h 78"/>
                <a:gd name="T4" fmla="*/ 26 w 46"/>
                <a:gd name="T5" fmla="*/ 78 h 78"/>
                <a:gd name="T6" fmla="*/ 46 w 46"/>
                <a:gd name="T7" fmla="*/ 72 h 78"/>
                <a:gd name="T8" fmla="*/ 20 w 4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8">
                  <a:moveTo>
                    <a:pt x="20" y="0"/>
                  </a:moveTo>
                  <a:lnTo>
                    <a:pt x="0" y="5"/>
                  </a:lnTo>
                  <a:lnTo>
                    <a:pt x="26" y="78"/>
                  </a:lnTo>
                  <a:lnTo>
                    <a:pt x="46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2" name="Freeform 66"/>
            <p:cNvSpPr>
              <a:spLocks/>
            </p:cNvSpPr>
            <p:nvPr/>
          </p:nvSpPr>
          <p:spPr bwMode="auto">
            <a:xfrm>
              <a:off x="3217" y="2176"/>
              <a:ext cx="45" cy="77"/>
            </a:xfrm>
            <a:custGeom>
              <a:avLst/>
              <a:gdLst>
                <a:gd name="T0" fmla="*/ 20 w 45"/>
                <a:gd name="T1" fmla="*/ 0 h 77"/>
                <a:gd name="T2" fmla="*/ 0 w 45"/>
                <a:gd name="T3" fmla="*/ 6 h 77"/>
                <a:gd name="T4" fmla="*/ 25 w 45"/>
                <a:gd name="T5" fmla="*/ 77 h 77"/>
                <a:gd name="T6" fmla="*/ 45 w 45"/>
                <a:gd name="T7" fmla="*/ 72 h 77"/>
                <a:gd name="T8" fmla="*/ 20 w 45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7">
                  <a:moveTo>
                    <a:pt x="20" y="0"/>
                  </a:moveTo>
                  <a:lnTo>
                    <a:pt x="0" y="6"/>
                  </a:lnTo>
                  <a:lnTo>
                    <a:pt x="25" y="77"/>
                  </a:lnTo>
                  <a:lnTo>
                    <a:pt x="45" y="7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83" name="Freeform 67"/>
            <p:cNvSpPr>
              <a:spLocks/>
            </p:cNvSpPr>
            <p:nvPr/>
          </p:nvSpPr>
          <p:spPr bwMode="auto">
            <a:xfrm>
              <a:off x="3262" y="2302"/>
              <a:ext cx="22" cy="15"/>
            </a:xfrm>
            <a:custGeom>
              <a:avLst/>
              <a:gdLst>
                <a:gd name="T0" fmla="*/ 20 w 22"/>
                <a:gd name="T1" fmla="*/ 0 h 15"/>
                <a:gd name="T2" fmla="*/ 0 w 22"/>
                <a:gd name="T3" fmla="*/ 6 h 15"/>
                <a:gd name="T4" fmla="*/ 2 w 22"/>
                <a:gd name="T5" fmla="*/ 15 h 15"/>
                <a:gd name="T6" fmla="*/ 22 w 22"/>
                <a:gd name="T7" fmla="*/ 9 h 15"/>
                <a:gd name="T8" fmla="*/ 20 w 2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0" y="0"/>
                  </a:moveTo>
                  <a:lnTo>
                    <a:pt x="0" y="6"/>
                  </a:lnTo>
                  <a:lnTo>
                    <a:pt x="2" y="15"/>
                  </a:lnTo>
                  <a:lnTo>
                    <a:pt x="22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84" name="Line 68"/>
          <p:cNvSpPr>
            <a:spLocks noChangeShapeType="1"/>
          </p:cNvSpPr>
          <p:nvPr/>
        </p:nvSpPr>
        <p:spPr bwMode="auto">
          <a:xfrm flipH="1">
            <a:off x="4924425" y="3683000"/>
            <a:ext cx="273050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85" name="Line 69"/>
          <p:cNvSpPr>
            <a:spLocks noChangeShapeType="1"/>
          </p:cNvSpPr>
          <p:nvPr/>
        </p:nvSpPr>
        <p:spPr bwMode="auto">
          <a:xfrm flipH="1">
            <a:off x="5905500" y="3240088"/>
            <a:ext cx="136525" cy="276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86" name="Line 70"/>
          <p:cNvSpPr>
            <a:spLocks noChangeShapeType="1"/>
          </p:cNvSpPr>
          <p:nvPr/>
        </p:nvSpPr>
        <p:spPr bwMode="auto">
          <a:xfrm>
            <a:off x="6167438" y="3206750"/>
            <a:ext cx="147637" cy="277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87" name="Rectangle 71"/>
          <p:cNvSpPr>
            <a:spLocks noChangeArrowheads="1"/>
          </p:cNvSpPr>
          <p:nvPr/>
        </p:nvSpPr>
        <p:spPr bwMode="auto">
          <a:xfrm>
            <a:off x="5881688" y="2819400"/>
            <a:ext cx="7572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88" name="Rectangle 72"/>
          <p:cNvSpPr>
            <a:spLocks noChangeArrowheads="1"/>
          </p:cNvSpPr>
          <p:nvPr/>
        </p:nvSpPr>
        <p:spPr bwMode="auto">
          <a:xfrm>
            <a:off x="6000750" y="2989263"/>
            <a:ext cx="246063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X</a:t>
            </a:r>
            <a:endParaRPr lang="en-US" altLang="zh-CN" sz="1800"/>
          </a:p>
        </p:txBody>
      </p:sp>
      <p:sp>
        <p:nvSpPr>
          <p:cNvPr id="162889" name="Rectangle 73"/>
          <p:cNvSpPr>
            <a:spLocks noChangeArrowheads="1"/>
          </p:cNvSpPr>
          <p:nvPr/>
        </p:nvSpPr>
        <p:spPr bwMode="auto">
          <a:xfrm>
            <a:off x="6140450" y="2989263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162890" name="Rectangle 74"/>
          <p:cNvSpPr>
            <a:spLocks noChangeArrowheads="1"/>
          </p:cNvSpPr>
          <p:nvPr/>
        </p:nvSpPr>
        <p:spPr bwMode="auto">
          <a:xfrm>
            <a:off x="4714875" y="3849688"/>
            <a:ext cx="7588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91" name="Rectangle 75"/>
          <p:cNvSpPr>
            <a:spLocks noChangeArrowheads="1"/>
          </p:cNvSpPr>
          <p:nvPr/>
        </p:nvSpPr>
        <p:spPr bwMode="auto">
          <a:xfrm>
            <a:off x="4833938" y="4021138"/>
            <a:ext cx="2317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Y</a:t>
            </a:r>
            <a:endParaRPr lang="en-US" altLang="zh-CN" sz="1800"/>
          </a:p>
        </p:txBody>
      </p:sp>
      <p:sp>
        <p:nvSpPr>
          <p:cNvPr id="162892" name="Rectangle 76"/>
          <p:cNvSpPr>
            <a:spLocks noChangeArrowheads="1"/>
          </p:cNvSpPr>
          <p:nvPr/>
        </p:nvSpPr>
        <p:spPr bwMode="auto">
          <a:xfrm>
            <a:off x="4965700" y="4021138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162893" name="Rectangle 77"/>
          <p:cNvSpPr>
            <a:spLocks noChangeArrowheads="1"/>
          </p:cNvSpPr>
          <p:nvPr/>
        </p:nvSpPr>
        <p:spPr bwMode="auto">
          <a:xfrm>
            <a:off x="3322638" y="2808288"/>
            <a:ext cx="10556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94" name="Rectangle 78"/>
          <p:cNvSpPr>
            <a:spLocks noChangeArrowheads="1"/>
          </p:cNvSpPr>
          <p:nvPr/>
        </p:nvSpPr>
        <p:spPr bwMode="auto">
          <a:xfrm>
            <a:off x="3440113" y="2979738"/>
            <a:ext cx="6302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level </a:t>
            </a:r>
            <a:endParaRPr lang="en-US" altLang="zh-CN" sz="1800"/>
          </a:p>
        </p:txBody>
      </p:sp>
      <p:sp>
        <p:nvSpPr>
          <p:cNvPr id="162895" name="Rectangle 79"/>
          <p:cNvSpPr>
            <a:spLocks noChangeArrowheads="1"/>
          </p:cNvSpPr>
          <p:nvPr/>
        </p:nvSpPr>
        <p:spPr bwMode="auto">
          <a:xfrm>
            <a:off x="3952875" y="2979738"/>
            <a:ext cx="2047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k</a:t>
            </a:r>
            <a:endParaRPr lang="en-US" altLang="zh-CN" sz="1800"/>
          </a:p>
        </p:txBody>
      </p:sp>
      <p:sp>
        <p:nvSpPr>
          <p:cNvPr id="162896" name="Rectangle 80"/>
          <p:cNvSpPr>
            <a:spLocks noChangeArrowheads="1"/>
          </p:cNvSpPr>
          <p:nvPr/>
        </p:nvSpPr>
        <p:spPr bwMode="auto">
          <a:xfrm>
            <a:off x="4056063" y="2979738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 i="1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162897" name="Rectangle 81"/>
          <p:cNvSpPr>
            <a:spLocks noChangeArrowheads="1"/>
          </p:cNvSpPr>
          <p:nvPr/>
        </p:nvSpPr>
        <p:spPr bwMode="auto">
          <a:xfrm>
            <a:off x="3282950" y="3829050"/>
            <a:ext cx="12065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98" name="Rectangle 82"/>
          <p:cNvSpPr>
            <a:spLocks noChangeArrowheads="1"/>
          </p:cNvSpPr>
          <p:nvPr/>
        </p:nvSpPr>
        <p:spPr bwMode="auto">
          <a:xfrm>
            <a:off x="3402013" y="3998913"/>
            <a:ext cx="6302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level </a:t>
            </a:r>
            <a:endParaRPr lang="en-US" altLang="zh-CN" sz="1800"/>
          </a:p>
        </p:txBody>
      </p:sp>
      <p:sp>
        <p:nvSpPr>
          <p:cNvPr id="162899" name="Rectangle 83"/>
          <p:cNvSpPr>
            <a:spLocks noChangeArrowheads="1"/>
          </p:cNvSpPr>
          <p:nvPr/>
        </p:nvSpPr>
        <p:spPr bwMode="auto">
          <a:xfrm>
            <a:off x="3914775" y="3998913"/>
            <a:ext cx="2190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h</a:t>
            </a:r>
            <a:endParaRPr lang="en-US" altLang="zh-CN" sz="1800"/>
          </a:p>
        </p:txBody>
      </p:sp>
      <p:sp>
        <p:nvSpPr>
          <p:cNvPr id="162900" name="Rectangle 84"/>
          <p:cNvSpPr>
            <a:spLocks noChangeArrowheads="1"/>
          </p:cNvSpPr>
          <p:nvPr/>
        </p:nvSpPr>
        <p:spPr bwMode="auto">
          <a:xfrm>
            <a:off x="4032250" y="3998913"/>
            <a:ext cx="1793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-</a:t>
            </a:r>
            <a:endParaRPr lang="zh-CN" altLang="en-US" sz="1800"/>
          </a:p>
        </p:txBody>
      </p:sp>
      <p:sp>
        <p:nvSpPr>
          <p:cNvPr id="162901" name="Rectangle 85"/>
          <p:cNvSpPr>
            <a:spLocks noChangeArrowheads="1"/>
          </p:cNvSpPr>
          <p:nvPr/>
        </p:nvSpPr>
        <p:spPr bwMode="auto">
          <a:xfrm>
            <a:off x="4110038" y="3998913"/>
            <a:ext cx="2190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1</a:t>
            </a:r>
            <a:endParaRPr lang="zh-CN" altLang="en-US" sz="1800"/>
          </a:p>
        </p:txBody>
      </p:sp>
      <p:sp>
        <p:nvSpPr>
          <p:cNvPr id="162902" name="Rectangle 86"/>
          <p:cNvSpPr>
            <a:spLocks noChangeArrowheads="1"/>
          </p:cNvSpPr>
          <p:nvPr/>
        </p:nvSpPr>
        <p:spPr bwMode="auto">
          <a:xfrm>
            <a:off x="4227513" y="3998913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162903" name="Rectangle 87"/>
          <p:cNvSpPr>
            <a:spLocks noChangeArrowheads="1"/>
          </p:cNvSpPr>
          <p:nvPr/>
        </p:nvSpPr>
        <p:spPr bwMode="auto">
          <a:xfrm>
            <a:off x="3359150" y="4305300"/>
            <a:ext cx="12049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904" name="Rectangle 88"/>
          <p:cNvSpPr>
            <a:spLocks noChangeArrowheads="1"/>
          </p:cNvSpPr>
          <p:nvPr/>
        </p:nvSpPr>
        <p:spPr bwMode="auto">
          <a:xfrm>
            <a:off x="3478213" y="4475163"/>
            <a:ext cx="6302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level </a:t>
            </a:r>
            <a:endParaRPr lang="en-US" altLang="zh-CN" sz="1800"/>
          </a:p>
        </p:txBody>
      </p:sp>
      <p:sp>
        <p:nvSpPr>
          <p:cNvPr id="162905" name="Rectangle 89"/>
          <p:cNvSpPr>
            <a:spLocks noChangeArrowheads="1"/>
          </p:cNvSpPr>
          <p:nvPr/>
        </p:nvSpPr>
        <p:spPr bwMode="auto">
          <a:xfrm>
            <a:off x="3990975" y="4475163"/>
            <a:ext cx="2190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h</a:t>
            </a:r>
            <a:endParaRPr lang="en-US" altLang="zh-CN" sz="1800"/>
          </a:p>
        </p:txBody>
      </p:sp>
      <p:sp>
        <p:nvSpPr>
          <p:cNvPr id="162906" name="Rectangle 90"/>
          <p:cNvSpPr>
            <a:spLocks noChangeArrowheads="1"/>
          </p:cNvSpPr>
          <p:nvPr/>
        </p:nvSpPr>
        <p:spPr bwMode="auto">
          <a:xfrm>
            <a:off x="4106863" y="4475163"/>
            <a:ext cx="158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162907" name="Rectangle 91"/>
          <p:cNvSpPr>
            <a:spLocks noChangeArrowheads="1"/>
          </p:cNvSpPr>
          <p:nvPr/>
        </p:nvSpPr>
        <p:spPr bwMode="auto">
          <a:xfrm>
            <a:off x="6761163" y="3297238"/>
            <a:ext cx="1168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908" name="Rectangle 92"/>
          <p:cNvSpPr>
            <a:spLocks noChangeArrowheads="1"/>
          </p:cNvSpPr>
          <p:nvPr/>
        </p:nvSpPr>
        <p:spPr bwMode="auto">
          <a:xfrm>
            <a:off x="6880225" y="3467100"/>
            <a:ext cx="6302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</a:rPr>
              <a:t>level </a:t>
            </a:r>
            <a:endParaRPr lang="en-US" altLang="zh-CN" sz="1800"/>
          </a:p>
        </p:txBody>
      </p:sp>
      <p:sp>
        <p:nvSpPr>
          <p:cNvPr id="162909" name="Rectangle 93"/>
          <p:cNvSpPr>
            <a:spLocks noChangeArrowheads="1"/>
          </p:cNvSpPr>
          <p:nvPr/>
        </p:nvSpPr>
        <p:spPr bwMode="auto">
          <a:xfrm>
            <a:off x="7391400" y="3467100"/>
            <a:ext cx="20478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i="1">
                <a:solidFill>
                  <a:srgbClr val="000000"/>
                </a:solidFill>
              </a:rPr>
              <a:t>k</a:t>
            </a:r>
            <a:endParaRPr lang="en-US" altLang="zh-CN" sz="1800"/>
          </a:p>
        </p:txBody>
      </p:sp>
      <p:sp>
        <p:nvSpPr>
          <p:cNvPr id="162910" name="Rectangle 94"/>
          <p:cNvSpPr>
            <a:spLocks noChangeArrowheads="1"/>
          </p:cNvSpPr>
          <p:nvPr/>
        </p:nvSpPr>
        <p:spPr bwMode="auto">
          <a:xfrm>
            <a:off x="7494588" y="3467100"/>
            <a:ext cx="355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+1</a:t>
            </a:r>
            <a:endParaRPr lang="zh-CN" altLang="en-US" sz="1800"/>
          </a:p>
        </p:txBody>
      </p:sp>
      <p:sp>
        <p:nvSpPr>
          <p:cNvPr id="162911" name="Rectangle 95"/>
          <p:cNvSpPr>
            <a:spLocks noChangeArrowheads="1"/>
          </p:cNvSpPr>
          <p:nvPr/>
        </p:nvSpPr>
        <p:spPr bwMode="auto">
          <a:xfrm>
            <a:off x="7743825" y="3467100"/>
            <a:ext cx="1587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</a:rPr>
              <a:t> </a:t>
            </a:r>
            <a:endParaRPr lang="zh-CN" altLang="en-US" sz="1800"/>
          </a:p>
        </p:txBody>
      </p:sp>
      <p:sp>
        <p:nvSpPr>
          <p:cNvPr id="162912" name="AutoShape 96"/>
          <p:cNvSpPr>
            <a:spLocks noChangeArrowheads="1"/>
          </p:cNvSpPr>
          <p:nvPr/>
        </p:nvSpPr>
        <p:spPr bwMode="auto">
          <a:xfrm>
            <a:off x="3429000" y="2209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圆角矩形 101"/>
              <p:cNvSpPr/>
              <p:nvPr/>
            </p:nvSpPr>
            <p:spPr>
              <a:xfrm>
                <a:off x="6761163" y="1517886"/>
                <a:ext cx="2040655" cy="828204"/>
              </a:xfrm>
              <a:prstGeom prst="round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latin typeface="Calibri" pitchFamily="34" charset="0"/>
                    <a:ea typeface="黑体" pitchFamily="49" charset="-122"/>
                    <a:cs typeface="Calibri" pitchFamily="34" charset="0"/>
                  </a:rPr>
                  <a:t>Guess and prove: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ea typeface="黑体" pitchFamily="49" charset="-122"/>
                          <a:cs typeface="Calibri" pitchFamily="34" charset="0"/>
                        </a:rPr>
                        <m:t>𝑒𝑝𝑙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libri" pitchFamily="34" charset="0"/>
                        </a:rPr>
                        <m:t>𝐿𝑙𝑜𝑔𝐿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ea typeface="黑体" pitchFamily="49" charset="-122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2" name="圆角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63" y="1517886"/>
                <a:ext cx="2040655" cy="82820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2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EPL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Let </a:t>
            </a:r>
            <a:r>
              <a:rPr lang="en-US" altLang="zh-CN" sz="2800" i="1" dirty="0"/>
              <a:t>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be </a:t>
            </a:r>
            <a:r>
              <a:rPr lang="en-US" altLang="zh-CN" sz="2800" dirty="0"/>
              <a:t>a 2-tree, then the </a:t>
            </a:r>
            <a:r>
              <a:rPr lang="en-US" altLang="zh-CN" sz="2800" i="1" dirty="0" err="1"/>
              <a:t>epl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t</a:t>
            </a:r>
            <a:r>
              <a:rPr lang="en-US" altLang="zh-CN" sz="2800" dirty="0"/>
              <a:t> is the sum of the paths from the root to each external node.</a:t>
            </a:r>
          </a:p>
          <a:p>
            <a:r>
              <a:rPr lang="en-US" altLang="zh-CN" sz="2800" i="1" dirty="0" err="1"/>
              <a:t>epl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itchFamily="18" charset="2"/>
              </a:rPr>
              <a:t></a:t>
            </a:r>
            <a:r>
              <a:rPr lang="en-US" altLang="zh-CN" sz="2800" i="1" dirty="0" err="1" smtClean="0">
                <a:sym typeface="Symbol" pitchFamily="18" charset="2"/>
              </a:rPr>
              <a:t>m</a:t>
            </a:r>
            <a:r>
              <a:rPr lang="en-US" altLang="zh-CN" sz="2800" dirty="0" err="1" smtClean="0">
                <a:sym typeface="Symbol" pitchFamily="18" charset="2"/>
              </a:rPr>
              <a:t>log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en-US" altLang="zh-CN" sz="2800" i="1" dirty="0" smtClean="0">
                <a:sym typeface="Symbol" pitchFamily="18" charset="2"/>
              </a:rPr>
              <a:t>m</a:t>
            </a:r>
            <a:r>
              <a:rPr lang="en-US" altLang="zh-CN" sz="2800" dirty="0">
                <a:sym typeface="Symbol" pitchFamily="18" charset="2"/>
              </a:rPr>
              <a:t>), where </a:t>
            </a:r>
            <a:r>
              <a:rPr lang="en-US" altLang="zh-CN" sz="2800" i="1" dirty="0">
                <a:sym typeface="Symbol" pitchFamily="18" charset="2"/>
              </a:rPr>
              <a:t>m</a:t>
            </a:r>
            <a:r>
              <a:rPr lang="en-US" altLang="zh-CN" sz="2800" dirty="0">
                <a:sym typeface="Symbol" pitchFamily="18" charset="2"/>
              </a:rPr>
              <a:t> is the number of external nodes in </a:t>
            </a:r>
            <a:r>
              <a:rPr lang="en-US" altLang="zh-CN" sz="2800" i="1" dirty="0">
                <a:sym typeface="Symbol" pitchFamily="18" charset="2"/>
              </a:rPr>
              <a:t>t</a:t>
            </a:r>
          </a:p>
          <a:p>
            <a:pPr lvl="1">
              <a:lnSpc>
                <a:spcPct val="110000"/>
              </a:lnSpc>
            </a:pPr>
            <a:r>
              <a:rPr lang="en-US" altLang="zh-CN" i="1" dirty="0" err="1"/>
              <a:t>epl</a:t>
            </a:r>
            <a:r>
              <a:rPr lang="en-US" altLang="zh-CN" i="1" dirty="0"/>
              <a:t>=</a:t>
            </a:r>
            <a:r>
              <a:rPr lang="en-US" altLang="zh-CN" i="1" dirty="0" err="1"/>
              <a:t>epl</a:t>
            </a:r>
            <a:r>
              <a:rPr lang="en-US" altLang="zh-CN" i="1" baseline="-25000" dirty="0" err="1"/>
              <a:t>L</a:t>
            </a:r>
            <a:r>
              <a:rPr lang="en-US" altLang="zh-CN" i="1" dirty="0" err="1"/>
              <a:t>+epl</a:t>
            </a:r>
            <a:r>
              <a:rPr lang="en-US" altLang="zh-CN" i="1" baseline="-25000" dirty="0" err="1"/>
              <a:t>R</a:t>
            </a:r>
            <a:r>
              <a:rPr lang="en-US" altLang="zh-CN" i="1" dirty="0" err="1"/>
              <a:t>+m</a:t>
            </a:r>
            <a:r>
              <a:rPr lang="en-US" altLang="zh-CN" dirty="0">
                <a:sym typeface="Symbol" pitchFamily="18" charset="2"/>
              </a:rPr>
              <a:t></a:t>
            </a:r>
            <a:r>
              <a:rPr lang="en-US" altLang="zh-CN" dirty="0"/>
              <a:t> 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L</a:t>
            </a:r>
            <a:r>
              <a:rPr lang="en-US" altLang="zh-CN" dirty="0" err="1" smtClean="0"/>
              <a:t>log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L</a:t>
            </a:r>
            <a:r>
              <a:rPr lang="en-US" altLang="zh-CN" dirty="0"/>
              <a:t>)+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R</a:t>
            </a:r>
            <a:r>
              <a:rPr lang="en-US" altLang="zh-CN" dirty="0" err="1" smtClean="0"/>
              <a:t>log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R</a:t>
            </a:r>
            <a:r>
              <a:rPr lang="en-US" altLang="zh-CN" dirty="0"/>
              <a:t>)+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</a:p>
          <a:p>
            <a:pPr lvl="2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note </a:t>
            </a:r>
            <a:r>
              <a:rPr lang="en-US" altLang="zh-CN" i="1" dirty="0">
                <a:solidFill>
                  <a:srgbClr val="0000CC"/>
                </a:solidFill>
              </a:rPr>
              <a:t>f</a:t>
            </a:r>
            <a:r>
              <a:rPr lang="en-US" altLang="zh-CN" dirty="0">
                <a:solidFill>
                  <a:srgbClr val="0000CC"/>
                </a:solidFill>
              </a:rPr>
              <a:t>(x)+</a:t>
            </a:r>
            <a:r>
              <a:rPr lang="en-US" altLang="zh-CN" i="1" dirty="0">
                <a:solidFill>
                  <a:srgbClr val="0000CC"/>
                </a:solidFill>
              </a:rPr>
              <a:t>f</a:t>
            </a:r>
            <a:r>
              <a:rPr lang="en-US" altLang="zh-CN" dirty="0">
                <a:solidFill>
                  <a:srgbClr val="0000CC"/>
                </a:solidFill>
              </a:rPr>
              <a:t>(y)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2</a:t>
            </a:r>
            <a:r>
              <a:rPr lang="en-US" altLang="zh-CN" i="1" dirty="0">
                <a:solidFill>
                  <a:srgbClr val="0000CC"/>
                </a:solidFill>
                <a:sym typeface="Symbol" pitchFamily="18" charset="2"/>
              </a:rPr>
              <a:t>f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((</a:t>
            </a:r>
            <a:r>
              <a:rPr lang="en-US" altLang="zh-CN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)/2) for f(</a:t>
            </a:r>
            <a:r>
              <a:rPr lang="en-US" altLang="zh-CN" i="1" dirty="0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altLang="zh-CN" dirty="0">
                <a:solidFill>
                  <a:srgbClr val="0000CC"/>
                </a:solidFill>
                <a:sym typeface="Symbol" pitchFamily="18" charset="2"/>
              </a:rPr>
              <a:t>)=</a:t>
            </a:r>
            <a:r>
              <a:rPr lang="en-US" altLang="zh-CN" i="1" dirty="0" err="1" smtClean="0">
                <a:solidFill>
                  <a:srgbClr val="0000CC"/>
                </a:solidFill>
                <a:sym typeface="Symbol" pitchFamily="18" charset="2"/>
              </a:rPr>
              <a:t>x</a:t>
            </a:r>
            <a:r>
              <a:rPr lang="en-US" altLang="zh-CN" dirty="0" err="1" smtClean="0">
                <a:solidFill>
                  <a:srgbClr val="0000CC"/>
                </a:solidFill>
                <a:sym typeface="Symbol" pitchFamily="18" charset="2"/>
              </a:rPr>
              <a:t>log</a:t>
            </a:r>
            <a:r>
              <a:rPr lang="en-US" altLang="zh-CN" i="1" dirty="0" err="1" smtClean="0">
                <a:solidFill>
                  <a:srgbClr val="0000CC"/>
                </a:solidFill>
                <a:sym typeface="Symbol" pitchFamily="18" charset="2"/>
              </a:rPr>
              <a:t>x</a:t>
            </a:r>
            <a:endParaRPr lang="en-US" altLang="zh-CN" i="1" dirty="0">
              <a:solidFill>
                <a:srgbClr val="0000CC"/>
              </a:solidFill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 so,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dirty="0"/>
              <a:t>   </a:t>
            </a:r>
            <a:r>
              <a:rPr lang="en-US" altLang="zh-CN" i="1" dirty="0" err="1"/>
              <a:t>epl</a:t>
            </a:r>
            <a:r>
              <a:rPr lang="en-US" altLang="zh-CN" i="1" dirty="0"/>
              <a:t> </a:t>
            </a:r>
            <a:r>
              <a:rPr lang="en-US" altLang="zh-CN" dirty="0">
                <a:sym typeface="Symbol" pitchFamily="18" charset="2"/>
              </a:rPr>
              <a:t>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2((</a:t>
            </a:r>
            <a:r>
              <a:rPr lang="en-US" altLang="zh-CN" i="1" dirty="0" err="1">
                <a:sym typeface="Symbol" pitchFamily="18" charset="2"/>
              </a:rPr>
              <a:t>m</a:t>
            </a:r>
            <a:r>
              <a:rPr lang="en-US" altLang="zh-CN" i="1" baseline="-25000" dirty="0" err="1">
                <a:sym typeface="Symbol" pitchFamily="18" charset="2"/>
              </a:rPr>
              <a:t>L</a:t>
            </a:r>
            <a:r>
              <a:rPr lang="en-US" altLang="zh-CN" dirty="0" err="1">
                <a:sym typeface="Symbol" pitchFamily="18" charset="2"/>
              </a:rPr>
              <a:t>+</a:t>
            </a:r>
            <a:r>
              <a:rPr lang="en-US" altLang="zh-CN" i="1" dirty="0" err="1">
                <a:sym typeface="Symbol" pitchFamily="18" charset="2"/>
              </a:rPr>
              <a:t>m</a:t>
            </a:r>
            <a:r>
              <a:rPr lang="en-US" altLang="zh-CN" i="1" baseline="-25000" dirty="0" err="1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)/</a:t>
            </a:r>
            <a:r>
              <a:rPr lang="en-US" altLang="zh-CN" dirty="0" smtClean="0">
                <a:sym typeface="Symbol" pitchFamily="18" charset="2"/>
              </a:rPr>
              <a:t>2)log</a:t>
            </a:r>
            <a:r>
              <a:rPr lang="en-US" altLang="zh-CN" dirty="0">
                <a:sym typeface="Symbol" pitchFamily="18" charset="2"/>
              </a:rPr>
              <a:t>((</a:t>
            </a:r>
            <a:r>
              <a:rPr lang="en-US" altLang="zh-CN" i="1" dirty="0" err="1">
                <a:sym typeface="Symbol" pitchFamily="18" charset="2"/>
              </a:rPr>
              <a:t>m</a:t>
            </a:r>
            <a:r>
              <a:rPr lang="en-US" altLang="zh-CN" i="1" baseline="-25000" dirty="0" err="1">
                <a:sym typeface="Symbol" pitchFamily="18" charset="2"/>
              </a:rPr>
              <a:t>L</a:t>
            </a:r>
            <a:r>
              <a:rPr lang="en-US" altLang="zh-CN" dirty="0" err="1">
                <a:sym typeface="Symbol" pitchFamily="18" charset="2"/>
              </a:rPr>
              <a:t>+</a:t>
            </a:r>
            <a:r>
              <a:rPr lang="en-US" altLang="zh-CN" i="1" dirty="0" err="1">
                <a:sym typeface="Symbol" pitchFamily="18" charset="2"/>
              </a:rPr>
              <a:t>m</a:t>
            </a:r>
            <a:r>
              <a:rPr lang="en-US" altLang="zh-CN" i="1" baseline="-25000" dirty="0" err="1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)/2)+</a:t>
            </a:r>
            <a:r>
              <a:rPr lang="en-US" altLang="zh-CN" i="1" dirty="0">
                <a:sym typeface="Symbol" pitchFamily="18" charset="2"/>
              </a:rPr>
              <a:t>m </a:t>
            </a:r>
            <a:r>
              <a:rPr lang="en-US" altLang="zh-CN" i="1" dirty="0" smtClean="0">
                <a:sym typeface="Symbol" pitchFamily="18" charset="2"/>
              </a:rPr>
              <a:t/>
            </a:r>
            <a:br>
              <a:rPr lang="en-US" altLang="zh-CN" i="1" dirty="0" smtClean="0">
                <a:sym typeface="Symbol" pitchFamily="18" charset="2"/>
              </a:rPr>
            </a:br>
            <a:r>
              <a:rPr lang="en-US" altLang="zh-CN" dirty="0" smtClean="0">
                <a:sym typeface="Symbol" pitchFamily="18" charset="2"/>
              </a:rPr>
              <a:t>= </a:t>
            </a:r>
            <a:r>
              <a:rPr lang="en-US" altLang="zh-CN" i="1" dirty="0" smtClean="0">
                <a:sym typeface="Symbol" pitchFamily="18" charset="2"/>
              </a:rPr>
              <a:t>m</a:t>
            </a:r>
            <a:r>
              <a:rPr lang="en-US" altLang="zh-CN" dirty="0" smtClean="0">
                <a:sym typeface="Symbol" pitchFamily="18" charset="2"/>
              </a:rPr>
              <a:t>(log(</a:t>
            </a:r>
            <a:r>
              <a:rPr lang="en-US" altLang="zh-CN" i="1" dirty="0" smtClean="0">
                <a:sym typeface="Symbol" pitchFamily="18" charset="2"/>
              </a:rPr>
              <a:t>m</a:t>
            </a:r>
            <a:r>
              <a:rPr lang="en-US" altLang="zh-CN" dirty="0">
                <a:sym typeface="Symbol" pitchFamily="18" charset="2"/>
              </a:rPr>
              <a:t>)-1)+</a:t>
            </a:r>
            <a:r>
              <a:rPr lang="en-US" altLang="zh-CN" i="1" dirty="0">
                <a:sym typeface="Symbol" pitchFamily="18" charset="2"/>
              </a:rPr>
              <a:t>m 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i="1" dirty="0" err="1" smtClean="0">
                <a:sym typeface="Symbol" pitchFamily="18" charset="2"/>
              </a:rPr>
              <a:t>m</a:t>
            </a:r>
            <a:r>
              <a:rPr lang="en-US" altLang="zh-CN" dirty="0" err="1" smtClean="0">
                <a:sym typeface="Symbol" pitchFamily="18" charset="2"/>
              </a:rPr>
              <a:t>log</a:t>
            </a:r>
            <a:r>
              <a:rPr lang="en-US" altLang="zh-CN" i="1" dirty="0" err="1" smtClean="0">
                <a:sym typeface="Symbol" pitchFamily="18" charset="2"/>
              </a:rPr>
              <a:t>m</a:t>
            </a:r>
            <a:r>
              <a:rPr lang="en-US" altLang="zh-CN" dirty="0">
                <a:sym typeface="Symbol" pitchFamily="18" charset="2"/>
              </a:rPr>
              <a:t>.</a:t>
            </a:r>
          </a:p>
          <a:p>
            <a:pPr lvl="1"/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  <p:sp>
        <p:nvSpPr>
          <p:cNvPr id="6" name="云形标注 5"/>
          <p:cNvSpPr/>
          <p:nvPr/>
        </p:nvSpPr>
        <p:spPr>
          <a:xfrm>
            <a:off x="6238919" y="5229200"/>
            <a:ext cx="2664296" cy="864096"/>
          </a:xfrm>
          <a:prstGeom prst="cloudCallout">
            <a:avLst>
              <a:gd name="adj1" fmla="val -29413"/>
              <a:gd name="adj2" fmla="val -7733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sz="1600" dirty="0"/>
              <a:t>p. 116, Lemma 3.7 of [Baase01]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60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86787" cy="4114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Since a decision tree with </a:t>
            </a:r>
            <a:r>
              <a:rPr lang="en-US" altLang="zh-CN" sz="2800" i="1" dirty="0"/>
              <a:t>L </a:t>
            </a:r>
            <a:r>
              <a:rPr lang="en-US" altLang="zh-CN" sz="2800" dirty="0"/>
              <a:t>leaves is a 2-tree, the average path length from the root to a leaf is        .</a:t>
            </a: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Recall </a:t>
            </a:r>
            <a:r>
              <a:rPr lang="en-US" altLang="zh-CN" sz="2200" dirty="0"/>
              <a:t>that </a:t>
            </a:r>
            <a:r>
              <a:rPr lang="en-US" altLang="zh-CN" sz="2200" i="1" dirty="0" err="1"/>
              <a:t>epl</a:t>
            </a:r>
            <a:r>
              <a:rPr lang="en-US" altLang="zh-CN" sz="2200" i="1" dirty="0"/>
              <a:t> </a:t>
            </a:r>
            <a:r>
              <a:rPr lang="en-US" altLang="zh-CN" sz="2200" dirty="0">
                <a:sym typeface="Symbol" pitchFamily="18" charset="2"/>
              </a:rPr>
              <a:t> </a:t>
            </a:r>
            <a:r>
              <a:rPr lang="en-US" altLang="zh-CN" sz="2200" i="1" dirty="0" err="1" smtClean="0">
                <a:sym typeface="Symbol" pitchFamily="18" charset="2"/>
              </a:rPr>
              <a:t>L</a:t>
            </a:r>
            <a:r>
              <a:rPr lang="en-US" altLang="zh-CN" sz="2200" dirty="0" err="1" smtClean="0">
                <a:sym typeface="Symbol" pitchFamily="18" charset="2"/>
              </a:rPr>
              <a:t>log</a:t>
            </a:r>
            <a:r>
              <a:rPr lang="en-US" altLang="zh-CN" sz="2200" dirty="0" smtClean="0">
                <a:sym typeface="Symbol" pitchFamily="18" charset="2"/>
              </a:rPr>
              <a:t>(</a:t>
            </a:r>
            <a:r>
              <a:rPr lang="en-US" altLang="zh-CN" sz="2200" i="1" dirty="0" smtClean="0">
                <a:sym typeface="Symbol" pitchFamily="18" charset="2"/>
              </a:rPr>
              <a:t>L</a:t>
            </a:r>
            <a:r>
              <a:rPr lang="en-US" altLang="zh-CN" sz="2200" dirty="0">
                <a:sym typeface="Symbol" pitchFamily="18" charset="2"/>
              </a:rPr>
              <a:t>).</a:t>
            </a:r>
          </a:p>
          <a:p>
            <a:pPr>
              <a:spcBef>
                <a:spcPts val="0"/>
              </a:spcBef>
            </a:pPr>
            <a:endParaRPr lang="en-US" altLang="zh-CN" sz="28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Theorem</a:t>
            </a:r>
            <a:r>
              <a:rPr lang="en-US" altLang="zh-CN" sz="2800" dirty="0">
                <a:sym typeface="Symbol" pitchFamily="18" charset="2"/>
              </a:rPr>
              <a:t>: The average number of comparison done by an algorithm to sort 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 items by comparison of keys is at least </a:t>
            </a:r>
            <a:r>
              <a:rPr lang="en-US" altLang="zh-CN" sz="2800" dirty="0" smtClean="0">
                <a:sym typeface="Symbol" pitchFamily="18" charset="2"/>
              </a:rPr>
              <a:t>log(</a:t>
            </a:r>
            <a:r>
              <a:rPr lang="en-US" altLang="zh-CN" sz="2800" i="1" dirty="0" smtClean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!), which is about </a:t>
            </a:r>
            <a:r>
              <a:rPr lang="en-US" altLang="zh-CN" sz="2800" i="1" dirty="0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log</a:t>
            </a:r>
            <a:r>
              <a:rPr lang="en-US" altLang="zh-CN" sz="2800" i="1" dirty="0" smtClean="0">
                <a:sym typeface="Symbol" pitchFamily="18" charset="2"/>
              </a:rPr>
              <a:t>n</a:t>
            </a:r>
            <a:r>
              <a:rPr lang="en-US" altLang="zh-CN" sz="2800" dirty="0" smtClean="0">
                <a:sym typeface="Symbol" pitchFamily="18" charset="2"/>
              </a:rPr>
              <a:t>-1.443</a:t>
            </a:r>
            <a:r>
              <a:rPr lang="en-US" altLang="zh-CN" sz="2800" i="1" dirty="0" smtClean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.</a:t>
            </a:r>
            <a:endParaRPr lang="en-US" altLang="zh-CN" sz="2800" dirty="0"/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45958"/>
              </p:ext>
            </p:extLst>
          </p:nvPr>
        </p:nvGraphicFramePr>
        <p:xfrm>
          <a:off x="7236296" y="2204864"/>
          <a:ext cx="68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3" imgW="241200" imgH="342720" progId="Equation.3">
                  <p:embed/>
                </p:oleObj>
              </mc:Choice>
              <mc:Fallback>
                <p:oleObj name="Equation" r:id="rId3" imgW="241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204864"/>
                        <a:ext cx="68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Lower Bound for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Average </a:t>
            </a:r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327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average</a:t>
            </a:r>
            <a:r>
              <a:rPr lang="en-US" altLang="zh-CN" sz="2800" dirty="0"/>
              <a:t> number of comparisons done by an algorithm to sort </a:t>
            </a:r>
            <a:r>
              <a:rPr lang="en-US" altLang="zh-CN" sz="2800" i="1" dirty="0"/>
              <a:t>n</a:t>
            </a:r>
            <a:r>
              <a:rPr lang="en-US" altLang="zh-CN" sz="2800" dirty="0"/>
              <a:t> items by comparison of keys is at least about 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log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-1.443</a:t>
            </a:r>
            <a:r>
              <a:rPr lang="en-US" altLang="zh-CN" sz="2800" i="1" dirty="0" smtClean="0"/>
              <a:t>n</a:t>
            </a:r>
            <a:endParaRPr lang="en-US" altLang="zh-CN" sz="2800" i="1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The </a:t>
            </a:r>
            <a:r>
              <a:rPr lang="en-US" altLang="zh-CN" sz="2800" b="1" dirty="0">
                <a:solidFill>
                  <a:srgbClr val="FF0000"/>
                </a:solidFill>
              </a:rPr>
              <a:t>worst</a:t>
            </a:r>
            <a:r>
              <a:rPr lang="en-US" altLang="zh-CN" sz="2800" dirty="0"/>
              <a:t> complexity of </a:t>
            </a:r>
            <a:r>
              <a:rPr lang="en-US" altLang="zh-CN" sz="2800" dirty="0" err="1" smtClean="0"/>
              <a:t>MergeSort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in </a:t>
            </a:r>
            <a:r>
              <a:rPr lang="en-US" altLang="zh-CN" sz="2800" dirty="0">
                <a:sym typeface="Symbol" pitchFamily="18" charset="2"/>
              </a:rPr>
              <a:t>(</a:t>
            </a:r>
            <a:r>
              <a:rPr lang="en-US" altLang="zh-CN" sz="2800" i="1" dirty="0" err="1" smtClean="0">
                <a:sym typeface="Symbol" pitchFamily="18" charset="2"/>
              </a:rPr>
              <a:t>n</a:t>
            </a:r>
            <a:r>
              <a:rPr lang="en-US" altLang="zh-CN" sz="2800" dirty="0" err="1" smtClean="0">
                <a:sym typeface="Symbol" pitchFamily="18" charset="2"/>
              </a:rPr>
              <a:t>log</a:t>
            </a:r>
            <a:r>
              <a:rPr lang="en-US" altLang="zh-CN" sz="2800" i="1" dirty="0" err="1" smtClean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)</a:t>
            </a:r>
          </a:p>
          <a:p>
            <a:endParaRPr lang="en-US" altLang="zh-CN" sz="2800" dirty="0" smtClean="0">
              <a:sym typeface="Symbol" pitchFamily="18" charset="2"/>
            </a:endParaRPr>
          </a:p>
          <a:p>
            <a:r>
              <a:rPr lang="en-US" altLang="zh-CN" sz="2800" dirty="0" smtClean="0">
                <a:sym typeface="Symbol" pitchFamily="18" charset="2"/>
              </a:rPr>
              <a:t>So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en-US" altLang="zh-CN" sz="2800" dirty="0" err="1" smtClean="0">
                <a:sym typeface="Symbol" pitchFamily="18" charset="2"/>
              </a:rPr>
              <a:t>MergeSort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is optimal as for its average </a:t>
            </a:r>
            <a:r>
              <a:rPr lang="en-US" altLang="zh-CN" sz="2800" dirty="0" smtClean="0">
                <a:sym typeface="Symbol" pitchFamily="18" charset="2"/>
              </a:rPr>
              <a:t>performance</a:t>
            </a:r>
            <a:endParaRPr lang="en-US" altLang="zh-CN" sz="2800" dirty="0">
              <a:sym typeface="Symbol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288"/>
            <a:ext cx="8229600" cy="105152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MergeSort</a:t>
            </a:r>
            <a:r>
              <a:rPr lang="en-US" altLang="zh-CN" dirty="0" smtClean="0"/>
              <a:t> </a:t>
            </a:r>
            <a:r>
              <a:rPr lang="en-US" altLang="zh-CN" dirty="0"/>
              <a:t>Has Optimal Average Performance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89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Lectures on Algorithm Design &amp; Analysis (LADA) 2017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042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为什么这样的数据安排是可行的？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注意各个值的使用情况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需要在递归调用之后使用</a:t>
            </a:r>
            <a:endParaRPr lang="en-US" altLang="zh-CN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Tail(list)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在递归调用之后不再使用，因此原来存放这个</a:t>
            </a:r>
            <a:r>
              <a:rPr lang="en-US" altLang="zh-CN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的内存可以用来存放</a:t>
            </a:r>
            <a:r>
              <a:rPr lang="en-US" altLang="zh-CN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r>
              <a:rPr lang="zh-CN" altLang="en-US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！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0" y="3841703"/>
            <a:ext cx="4320480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List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InsertionSort_Abs_Rec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(list)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if(list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 return list;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v =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Head(list)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InsertionSort_Abs_Rec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(Tail(list));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//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插入到已经排好序的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endParaRPr lang="en-US" altLang="zh-CN" sz="1600" dirty="0" smtClean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return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Insert(v, 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sortedList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45732" y="2204864"/>
            <a:ext cx="3314700" cy="584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8000057" y="2335039"/>
            <a:ext cx="328612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193357" y="2335039"/>
            <a:ext cx="327025" cy="315913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5675957" y="2335039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446019" y="2335039"/>
            <a:ext cx="327025" cy="3159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6085532" y="2504902"/>
            <a:ext cx="124936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179069" y="2268364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3333FF"/>
                </a:solidFill>
              </a:rPr>
              <a:t>v</a:t>
            </a:r>
            <a:endParaRPr lang="en-US" altLang="zh-CN" sz="2000" b="1" i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8585</Words>
  <Application>Microsoft Office PowerPoint</Application>
  <PresentationFormat>全屏显示(4:3)</PresentationFormat>
  <Paragraphs>2018</Paragraphs>
  <Slides>89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105" baseType="lpstr">
      <vt:lpstr>黑体</vt:lpstr>
      <vt:lpstr>华文楷体</vt:lpstr>
      <vt:lpstr>华文新魏</vt:lpstr>
      <vt:lpstr>隶书</vt:lpstr>
      <vt:lpstr>宋体</vt:lpstr>
      <vt:lpstr>Arial</vt:lpstr>
      <vt:lpstr>Calibri</vt:lpstr>
      <vt:lpstr>Cambria Math</vt:lpstr>
      <vt:lpstr>Courier New</vt:lpstr>
      <vt:lpstr>Palatino Linotype</vt:lpstr>
      <vt:lpstr>Symbol</vt:lpstr>
      <vt:lpstr>Times New Roman</vt:lpstr>
      <vt:lpstr>Wingdings</vt:lpstr>
      <vt:lpstr>Office 主题</vt:lpstr>
      <vt:lpstr>Document</vt:lpstr>
      <vt:lpstr>Equation</vt:lpstr>
      <vt:lpstr>排序问题和排序算法</vt:lpstr>
      <vt:lpstr>The Sorting Problem</vt:lpstr>
      <vt:lpstr>Comparison-Based Sorting</vt:lpstr>
      <vt:lpstr>解决问题的思路（分而治之）</vt:lpstr>
      <vt:lpstr>解决问题的思路（分而治之）</vt:lpstr>
      <vt:lpstr>Insertion Sort</vt:lpstr>
      <vt:lpstr>Insert_Abs(v, list)的实现</vt:lpstr>
      <vt:lpstr>Insertion Sort的实现</vt:lpstr>
      <vt:lpstr>为什么这样的数据安排是可行的？</vt:lpstr>
      <vt:lpstr>Insert Sort的初步实现</vt:lpstr>
      <vt:lpstr>Insert(v,start, end)的实现</vt:lpstr>
      <vt:lpstr>Insert(start, end)的迭代实现</vt:lpstr>
      <vt:lpstr>InsertionSort_rec的迭代实现</vt:lpstr>
      <vt:lpstr>排序过程演示</vt:lpstr>
      <vt:lpstr>Insert函数的循环不变式</vt:lpstr>
      <vt:lpstr>Worst-Case Analysis for InsertionSort </vt:lpstr>
      <vt:lpstr>Average-case Behavior</vt:lpstr>
      <vt:lpstr>Average Complexity</vt:lpstr>
      <vt:lpstr>解决问题的思路（分而治之）</vt:lpstr>
      <vt:lpstr>快速排序（Quick Sort）</vt:lpstr>
      <vt:lpstr>QuickSort的实现(内存安排)</vt:lpstr>
      <vt:lpstr>QuickSort的实现</vt:lpstr>
      <vt:lpstr>Partition的实现方法一</vt:lpstr>
      <vt:lpstr>Partition的递归算法</vt:lpstr>
      <vt:lpstr>Partition的实现二</vt:lpstr>
      <vt:lpstr>Partition的实现二</vt:lpstr>
      <vt:lpstr>基于数组的递归版本</vt:lpstr>
      <vt:lpstr>PartitionFromLeft的迭代实现</vt:lpstr>
      <vt:lpstr>合成后的Partition</vt:lpstr>
      <vt:lpstr>Partition的实现二（算法）</vt:lpstr>
      <vt:lpstr>Partition的实现二（Key重复的情况）</vt:lpstr>
      <vt:lpstr>分划过程的例子</vt:lpstr>
      <vt:lpstr>Worst Case: a Paradox</vt:lpstr>
      <vt:lpstr>Average-case Analysis for QuickSort</vt:lpstr>
      <vt:lpstr>The Recurrence Equation</vt:lpstr>
      <vt:lpstr>Space Complexity</vt:lpstr>
      <vt:lpstr>解决问题的思路（分而治之）</vt:lpstr>
      <vt:lpstr>选择排序（Selection Sort）</vt:lpstr>
      <vt:lpstr>选择排序的实现</vt:lpstr>
      <vt:lpstr>GetMinElement的实现一</vt:lpstr>
      <vt:lpstr>GetMinElement的实现二</vt:lpstr>
      <vt:lpstr>GetMinElement的实现二(2)</vt:lpstr>
      <vt:lpstr>GetMinElement的实现三（堆,Heap）</vt:lpstr>
      <vt:lpstr>Heap的树结构</vt:lpstr>
      <vt:lpstr>Heap中的树结构</vt:lpstr>
      <vt:lpstr>Heap的构造</vt:lpstr>
      <vt:lpstr>AdjustHeap的实现</vt:lpstr>
      <vt:lpstr>AdjustHeap递归算法</vt:lpstr>
      <vt:lpstr>AdjustHeap的迭代实现</vt:lpstr>
      <vt:lpstr>AdjustHeap的效率</vt:lpstr>
      <vt:lpstr>ConstructHeap的迭代实现</vt:lpstr>
      <vt:lpstr>ConstructHeap的效率</vt:lpstr>
      <vt:lpstr>堆的删除操作</vt:lpstr>
      <vt:lpstr>删除最小值后的堆调整</vt:lpstr>
      <vt:lpstr>堆的插入操作</vt:lpstr>
      <vt:lpstr>堆插入的例子</vt:lpstr>
      <vt:lpstr>堆插入算法</vt:lpstr>
      <vt:lpstr>使用堆进行排序（直观方法）</vt:lpstr>
      <vt:lpstr>In Place的堆排序</vt:lpstr>
      <vt:lpstr>最大堆中删除最大值的情况</vt:lpstr>
      <vt:lpstr>堆排序算法</vt:lpstr>
      <vt:lpstr>堆排序的效率</vt:lpstr>
      <vt:lpstr>解决问题的思路（分而治之）</vt:lpstr>
      <vt:lpstr>归并排序（Merge Sort）</vt:lpstr>
      <vt:lpstr>已排序子序列的合并</vt:lpstr>
      <vt:lpstr>两个已排序子序列的合并(抽象代码)</vt:lpstr>
      <vt:lpstr>两个已排序子序列的合并(数组)</vt:lpstr>
      <vt:lpstr>Merge的迭代实现（1）</vt:lpstr>
      <vt:lpstr>Merge的迭代实现（2）</vt:lpstr>
      <vt:lpstr>MergeSort的数组实现</vt:lpstr>
      <vt:lpstr>另一种分割区间的方法</vt:lpstr>
      <vt:lpstr>排序过程</vt:lpstr>
      <vt:lpstr>MergeSort迭代实现</vt:lpstr>
      <vt:lpstr>MergeSort的效率</vt:lpstr>
      <vt:lpstr>解决问题的思路（分而治之）</vt:lpstr>
      <vt:lpstr>逆序对和排序</vt:lpstr>
      <vt:lpstr>冒泡排序（Bubble Sort）</vt:lpstr>
      <vt:lpstr>PowerPoint 演示文稿</vt:lpstr>
      <vt:lpstr>基于比较的排序的复杂性下界</vt:lpstr>
      <vt:lpstr>Lower Bounds for Comparison-based Sorting</vt:lpstr>
      <vt:lpstr>2-Tree</vt:lpstr>
      <vt:lpstr>Decision Tree for Sorting</vt:lpstr>
      <vt:lpstr>Characterizing the Decision Tree</vt:lpstr>
      <vt:lpstr>Lower Bound for Worst Case</vt:lpstr>
      <vt:lpstr>External Path Length(EPL)</vt:lpstr>
      <vt:lpstr>More Balanced 2-tree,  Less EPL</vt:lpstr>
      <vt:lpstr>Properties of EPL</vt:lpstr>
      <vt:lpstr>Lower Bound for  Average Behavior</vt:lpstr>
      <vt:lpstr>MergeSort Has Optimal Average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排序问题和排序算法</dc:title>
  <dc:creator>Zhaojh.nju</dc:creator>
  <cp:lastModifiedBy>zhaojh.nju</cp:lastModifiedBy>
  <cp:revision>181</cp:revision>
  <dcterms:created xsi:type="dcterms:W3CDTF">2017-08-24T08:35:31Z</dcterms:created>
  <dcterms:modified xsi:type="dcterms:W3CDTF">2019-09-15T23:37:31Z</dcterms:modified>
</cp:coreProperties>
</file>