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aleway"/>
      <p:regular r:id="rId12"/>
      <p:bold r:id="rId13"/>
      <p:italic r:id="rId14"/>
      <p:boldItalic r:id="rId15"/>
    </p:embeddedFont>
    <p:embeddedFont>
      <p:font typeface="Montserrat"/>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7.xml"/><Relationship Id="rId22" Type="http://schemas.openxmlformats.org/officeDocument/2006/relationships/font" Target="fonts/Merriweather-italic.fntdata"/><Relationship Id="rId10" Type="http://schemas.openxmlformats.org/officeDocument/2006/relationships/slide" Target="slides/slide6.xml"/><Relationship Id="rId21" Type="http://schemas.openxmlformats.org/officeDocument/2006/relationships/font" Target="fonts/Merriweather-bold.fntdata"/><Relationship Id="rId13" Type="http://schemas.openxmlformats.org/officeDocument/2006/relationships/font" Target="fonts/Raleway-bold.fntdata"/><Relationship Id="rId12" Type="http://schemas.openxmlformats.org/officeDocument/2006/relationships/font" Target="fonts/Raleway-regular.fntdata"/><Relationship Id="rId23"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 Target="slides/slide1.xml"/><Relationship Id="rId19" Type="http://schemas.openxmlformats.org/officeDocument/2006/relationships/font" Target="fonts/Montserrat-boldItalic.fntdata"/><Relationship Id="rId6" Type="http://schemas.openxmlformats.org/officeDocument/2006/relationships/slide" Target="slides/slide2.xml"/><Relationship Id="rId18" Type="http://schemas.openxmlformats.org/officeDocument/2006/relationships/font" Target="fonts/Montserrat-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f0a914313_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f0a91431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f0a914313_4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f0a914313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f0a914313_4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f0a914313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f107a11cd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f107a11c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f107a11cd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f107a11c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f0a914313_4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f0a914313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chemeClr val="accent3"/>
        </a:solidFill>
      </p:bgPr>
    </p:bg>
    <p:spTree>
      <p:nvGrpSpPr>
        <p:cNvPr id="9" name="Shape 9"/>
        <p:cNvGrpSpPr/>
        <p:nvPr/>
      </p:nvGrpSpPr>
      <p:grpSpPr>
        <a:xfrm>
          <a:off x="0" y="0"/>
          <a:ext cx="0" cy="0"/>
          <a:chOff x="0" y="0"/>
          <a:chExt cx="0" cy="0"/>
        </a:xfrm>
      </p:grpSpPr>
      <p:sp>
        <p:nvSpPr>
          <p:cNvPr id="10" name="Google Shape;10;p2"/>
          <p:cNvSpPr/>
          <p:nvPr/>
        </p:nvSpPr>
        <p:spPr>
          <a:xfrm>
            <a:off x="100" y="2580675"/>
            <a:ext cx="9144000" cy="2562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903500" y="1786850"/>
            <a:ext cx="5337000" cy="1569900"/>
          </a:xfrm>
          <a:prstGeom prst="rect">
            <a:avLst/>
          </a:prstGeom>
          <a:noFill/>
          <a:ln cap="flat" cmpd="sng" w="1905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1944450" y="1831388"/>
            <a:ext cx="5255100" cy="1480800"/>
          </a:xfrm>
          <a:prstGeom prst="rect">
            <a:avLst/>
          </a:prstGeom>
          <a:solidFill>
            <a:srgbClr val="222222"/>
          </a:solidFill>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_1">
    <p:bg>
      <p:bgPr>
        <a:solidFill>
          <a:schemeClr val="dk1"/>
        </a:solidFill>
      </p:bgPr>
    </p:bg>
    <p:spTree>
      <p:nvGrpSpPr>
        <p:cNvPr id="60" name="Shape 60"/>
        <p:cNvGrpSpPr/>
        <p:nvPr/>
      </p:nvGrpSpPr>
      <p:grpSpPr>
        <a:xfrm>
          <a:off x="0" y="0"/>
          <a:ext cx="0" cy="0"/>
          <a:chOff x="0" y="0"/>
          <a:chExt cx="0" cy="0"/>
        </a:xfrm>
      </p:grpSpPr>
      <p:sp>
        <p:nvSpPr>
          <p:cNvPr id="61" name="Google Shape;61;p11"/>
          <p:cNvSpPr txBox="1"/>
          <p:nvPr>
            <p:ph idx="12" type="sldNum"/>
          </p:nvPr>
        </p:nvSpPr>
        <p:spPr>
          <a:xfrm>
            <a:off x="4297650" y="4764749"/>
            <a:ext cx="548700" cy="302700"/>
          </a:xfrm>
          <a:prstGeom prst="rect">
            <a:avLst/>
          </a:prstGeom>
          <a:ln>
            <a:noFill/>
          </a:ln>
        </p:spPr>
        <p:txBody>
          <a:bodyPr anchorCtr="0" anchor="t" bIns="91425" lIns="91425" spcFirstLastPara="1" rIns="91425" wrap="square" tIns="91425">
            <a:noAutofit/>
          </a:bodyPr>
          <a:lstStyle>
            <a:lvl1pPr lvl="0">
              <a:buNone/>
              <a:defRPr>
                <a:solidFill>
                  <a:srgbClr val="F5F1E0"/>
                </a:solidFill>
              </a:defRPr>
            </a:lvl1pPr>
            <a:lvl2pPr lvl="1">
              <a:buNone/>
              <a:defRPr>
                <a:solidFill>
                  <a:srgbClr val="F5F1E0"/>
                </a:solidFill>
              </a:defRPr>
            </a:lvl2pPr>
            <a:lvl3pPr lvl="2">
              <a:buNone/>
              <a:defRPr>
                <a:solidFill>
                  <a:srgbClr val="F5F1E0"/>
                </a:solidFill>
              </a:defRPr>
            </a:lvl3pPr>
            <a:lvl4pPr lvl="3">
              <a:buNone/>
              <a:defRPr>
                <a:solidFill>
                  <a:srgbClr val="F5F1E0"/>
                </a:solidFill>
              </a:defRPr>
            </a:lvl4pPr>
            <a:lvl5pPr lvl="4">
              <a:buNone/>
              <a:defRPr>
                <a:solidFill>
                  <a:srgbClr val="F5F1E0"/>
                </a:solidFill>
              </a:defRPr>
            </a:lvl5pPr>
            <a:lvl6pPr lvl="5">
              <a:buNone/>
              <a:defRPr>
                <a:solidFill>
                  <a:srgbClr val="F5F1E0"/>
                </a:solidFill>
              </a:defRPr>
            </a:lvl6pPr>
            <a:lvl7pPr lvl="6">
              <a:buNone/>
              <a:defRPr>
                <a:solidFill>
                  <a:srgbClr val="F5F1E0"/>
                </a:solidFill>
              </a:defRPr>
            </a:lvl7pPr>
            <a:lvl8pPr lvl="7">
              <a:buNone/>
              <a:defRPr>
                <a:solidFill>
                  <a:srgbClr val="F5F1E0"/>
                </a:solidFill>
              </a:defRPr>
            </a:lvl8pPr>
            <a:lvl9pPr lvl="8">
              <a:buNone/>
              <a:defRPr>
                <a:solidFill>
                  <a:srgbClr val="F5F1E0"/>
                </a:solidFill>
              </a:defRPr>
            </a:lvl9pPr>
          </a:lstStyle>
          <a:p>
            <a:pPr indent="0" lvl="0" marL="0" rtl="0" algn="ctr">
              <a:spcBef>
                <a:spcPts val="0"/>
              </a:spcBef>
              <a:spcAft>
                <a:spcPts val="0"/>
              </a:spcAft>
              <a:buNone/>
            </a:pPr>
            <a:fld id="{00000000-1234-1234-1234-123412341234}" type="slidenum">
              <a:rPr lang="en"/>
              <a:t>‹#›</a:t>
            </a:fld>
            <a:endParaRPr/>
          </a:p>
        </p:txBody>
      </p:sp>
      <p:sp>
        <p:nvSpPr>
          <p:cNvPr id="62" name="Google Shape;62;p11"/>
          <p:cNvSpPr/>
          <p:nvPr/>
        </p:nvSpPr>
        <p:spPr>
          <a:xfrm>
            <a:off x="322800" y="328500"/>
            <a:ext cx="8498400" cy="4486500"/>
          </a:xfrm>
          <a:prstGeom prst="rect">
            <a:avLst/>
          </a:prstGeom>
          <a:noFill/>
          <a:ln cap="flat" cmpd="sng" w="9525">
            <a:solidFill>
              <a:schemeClr val="accent3"/>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a:off x="385544" y="389475"/>
            <a:ext cx="8373000" cy="4364700"/>
          </a:xfrm>
          <a:prstGeom prst="rect">
            <a:avLst/>
          </a:prstGeom>
          <a:noFill/>
          <a:ln cap="flat" cmpd="sng" w="28575">
            <a:solidFill>
              <a:schemeClr val="accent3"/>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Google Shape;14;p3"/>
          <p:cNvSpPr/>
          <p:nvPr/>
        </p:nvSpPr>
        <p:spPr>
          <a:xfrm>
            <a:off x="100" y="2580675"/>
            <a:ext cx="9144000" cy="2562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662350" y="2122875"/>
            <a:ext cx="7819200" cy="897600"/>
          </a:xfrm>
          <a:prstGeom prst="rect">
            <a:avLst/>
          </a:prstGeom>
          <a:no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ctrTitle"/>
          </p:nvPr>
        </p:nvSpPr>
        <p:spPr>
          <a:xfrm>
            <a:off x="685800" y="2146613"/>
            <a:ext cx="7772400" cy="85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 name="Google Shape;17;p3"/>
          <p:cNvSpPr txBox="1"/>
          <p:nvPr>
            <p:ph idx="1" type="subTitle"/>
          </p:nvPr>
        </p:nvSpPr>
        <p:spPr>
          <a:xfrm>
            <a:off x="685800" y="3147610"/>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800"/>
              <a:buFont typeface="Merriweather"/>
              <a:buNone/>
              <a:defRPr i="1" sz="1800">
                <a:solidFill>
                  <a:schemeClr val="accent1"/>
                </a:solidFill>
                <a:latin typeface="Merriweather"/>
                <a:ea typeface="Merriweather"/>
                <a:cs typeface="Merriweather"/>
                <a:sym typeface="Merriweather"/>
              </a:defRPr>
            </a:lvl1pPr>
            <a:lvl2pPr lvl="1" rtl="0" algn="ctr">
              <a:spcBef>
                <a:spcPts val="0"/>
              </a:spcBef>
              <a:spcAft>
                <a:spcPts val="0"/>
              </a:spcAft>
              <a:buClr>
                <a:schemeClr val="accent1"/>
              </a:buClr>
              <a:buSzPts val="1800"/>
              <a:buFont typeface="Merriweather"/>
              <a:buNone/>
              <a:defRPr i="1" sz="1800">
                <a:solidFill>
                  <a:schemeClr val="accent1"/>
                </a:solidFill>
                <a:latin typeface="Merriweather"/>
                <a:ea typeface="Merriweather"/>
                <a:cs typeface="Merriweather"/>
                <a:sym typeface="Merriweather"/>
              </a:defRPr>
            </a:lvl2pPr>
            <a:lvl3pPr lvl="2" rtl="0" algn="ctr">
              <a:spcBef>
                <a:spcPts val="0"/>
              </a:spcBef>
              <a:spcAft>
                <a:spcPts val="0"/>
              </a:spcAft>
              <a:buClr>
                <a:schemeClr val="accent1"/>
              </a:buClr>
              <a:buSzPts val="1800"/>
              <a:buFont typeface="Merriweather"/>
              <a:buNone/>
              <a:defRPr i="1" sz="1800">
                <a:solidFill>
                  <a:schemeClr val="accent1"/>
                </a:solidFill>
                <a:latin typeface="Merriweather"/>
                <a:ea typeface="Merriweather"/>
                <a:cs typeface="Merriweather"/>
                <a:sym typeface="Merriweather"/>
              </a:defRPr>
            </a:lvl3pPr>
            <a:lvl4pPr lvl="3" rtl="0" algn="ctr">
              <a:spcBef>
                <a:spcPts val="0"/>
              </a:spcBef>
              <a:spcAft>
                <a:spcPts val="0"/>
              </a:spcAft>
              <a:buClr>
                <a:schemeClr val="accent1"/>
              </a:buClr>
              <a:buSzPts val="2400"/>
              <a:buFont typeface="Merriweather"/>
              <a:buNone/>
              <a:defRPr i="1">
                <a:solidFill>
                  <a:schemeClr val="accent1"/>
                </a:solidFill>
                <a:latin typeface="Merriweather"/>
                <a:ea typeface="Merriweather"/>
                <a:cs typeface="Merriweather"/>
                <a:sym typeface="Merriweather"/>
              </a:defRPr>
            </a:lvl4pPr>
            <a:lvl5pPr lvl="4" rtl="0" algn="ctr">
              <a:spcBef>
                <a:spcPts val="0"/>
              </a:spcBef>
              <a:spcAft>
                <a:spcPts val="0"/>
              </a:spcAft>
              <a:buClr>
                <a:schemeClr val="accent1"/>
              </a:buClr>
              <a:buSzPts val="2400"/>
              <a:buFont typeface="Merriweather"/>
              <a:buNone/>
              <a:defRPr i="1">
                <a:solidFill>
                  <a:schemeClr val="accent1"/>
                </a:solidFill>
                <a:latin typeface="Merriweather"/>
                <a:ea typeface="Merriweather"/>
                <a:cs typeface="Merriweather"/>
                <a:sym typeface="Merriweather"/>
              </a:defRPr>
            </a:lvl5pPr>
            <a:lvl6pPr lvl="5" rtl="0" algn="ctr">
              <a:spcBef>
                <a:spcPts val="0"/>
              </a:spcBef>
              <a:spcAft>
                <a:spcPts val="0"/>
              </a:spcAft>
              <a:buClr>
                <a:schemeClr val="accent1"/>
              </a:buClr>
              <a:buSzPts val="2400"/>
              <a:buFont typeface="Merriweather"/>
              <a:buNone/>
              <a:defRPr i="1">
                <a:solidFill>
                  <a:schemeClr val="accent1"/>
                </a:solidFill>
                <a:latin typeface="Merriweather"/>
                <a:ea typeface="Merriweather"/>
                <a:cs typeface="Merriweather"/>
                <a:sym typeface="Merriweather"/>
              </a:defRPr>
            </a:lvl6pPr>
            <a:lvl7pPr lvl="6" rtl="0" algn="ctr">
              <a:spcBef>
                <a:spcPts val="0"/>
              </a:spcBef>
              <a:spcAft>
                <a:spcPts val="0"/>
              </a:spcAft>
              <a:buClr>
                <a:schemeClr val="accent1"/>
              </a:buClr>
              <a:buSzPts val="2400"/>
              <a:buFont typeface="Merriweather"/>
              <a:buNone/>
              <a:defRPr i="1">
                <a:solidFill>
                  <a:schemeClr val="accent1"/>
                </a:solidFill>
                <a:latin typeface="Merriweather"/>
                <a:ea typeface="Merriweather"/>
                <a:cs typeface="Merriweather"/>
                <a:sym typeface="Merriweather"/>
              </a:defRPr>
            </a:lvl7pPr>
            <a:lvl8pPr lvl="7" rtl="0" algn="ctr">
              <a:spcBef>
                <a:spcPts val="0"/>
              </a:spcBef>
              <a:spcAft>
                <a:spcPts val="0"/>
              </a:spcAft>
              <a:buClr>
                <a:schemeClr val="accent1"/>
              </a:buClr>
              <a:buSzPts val="2400"/>
              <a:buFont typeface="Merriweather"/>
              <a:buNone/>
              <a:defRPr i="1">
                <a:solidFill>
                  <a:schemeClr val="accent1"/>
                </a:solidFill>
                <a:latin typeface="Merriweather"/>
                <a:ea typeface="Merriweather"/>
                <a:cs typeface="Merriweather"/>
                <a:sym typeface="Merriweather"/>
              </a:defRPr>
            </a:lvl8pPr>
            <a:lvl9pPr lvl="8" rtl="0" algn="ctr">
              <a:spcBef>
                <a:spcPts val="0"/>
              </a:spcBef>
              <a:spcAft>
                <a:spcPts val="0"/>
              </a:spcAft>
              <a:buClr>
                <a:schemeClr val="accent1"/>
              </a:buClr>
              <a:buSzPts val="2400"/>
              <a:buFont typeface="Merriweather"/>
              <a:buNone/>
              <a:defRPr i="1">
                <a:solidFill>
                  <a:schemeClr val="accent1"/>
                </a:solidFill>
                <a:latin typeface="Merriweather"/>
                <a:ea typeface="Merriweather"/>
                <a:cs typeface="Merriweather"/>
                <a:sym typeface="Merriweather"/>
              </a:defRPr>
            </a:lvl9pPr>
          </a:lstStyle>
          <a:p/>
        </p:txBody>
      </p:sp>
      <p:sp>
        <p:nvSpPr>
          <p:cNvPr id="18" name="Google Shape;18;p3"/>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chemeClr val="dk1"/>
        </a:solidFill>
      </p:bgPr>
    </p:bg>
    <p:spTree>
      <p:nvGrpSpPr>
        <p:cNvPr id="19" name="Shape 19"/>
        <p:cNvGrpSpPr/>
        <p:nvPr/>
      </p:nvGrpSpPr>
      <p:grpSpPr>
        <a:xfrm>
          <a:off x="0" y="0"/>
          <a:ext cx="0" cy="0"/>
          <a:chOff x="0" y="0"/>
          <a:chExt cx="0" cy="0"/>
        </a:xfrm>
      </p:grpSpPr>
      <p:sp>
        <p:nvSpPr>
          <p:cNvPr id="20" name="Google Shape;20;p4"/>
          <p:cNvSpPr/>
          <p:nvPr/>
        </p:nvSpPr>
        <p:spPr>
          <a:xfrm>
            <a:off x="100" y="0"/>
            <a:ext cx="9144000" cy="1641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4087475" y="1147237"/>
            <a:ext cx="969300" cy="969300"/>
          </a:xfrm>
          <a:prstGeom prst="rect">
            <a:avLst/>
          </a:prstGeom>
          <a:noFill/>
          <a:ln cap="flat" cmpd="sng" w="9525">
            <a:solidFill>
              <a:srgbClr val="F5F1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4135950" y="1208048"/>
            <a:ext cx="872100" cy="847500"/>
          </a:xfrm>
          <a:prstGeom prst="rect">
            <a:avLst/>
          </a:prstGeom>
          <a:solidFill>
            <a:srgbClr val="F5F1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idx="1" type="body"/>
          </p:nvPr>
        </p:nvSpPr>
        <p:spPr>
          <a:xfrm>
            <a:off x="1568100" y="2314200"/>
            <a:ext cx="6007800" cy="819900"/>
          </a:xfrm>
          <a:prstGeom prst="rect">
            <a:avLst/>
          </a:prstGeom>
        </p:spPr>
        <p:txBody>
          <a:bodyPr anchorCtr="0" anchor="t" bIns="91425" lIns="91425" spcFirstLastPara="1" rIns="91425" wrap="square" tIns="91425">
            <a:noAutofit/>
          </a:bodyPr>
          <a:lstStyle>
            <a:lvl1pPr indent="-342900" lvl="0" marL="457200" rtl="0" algn="ctr">
              <a:spcBef>
                <a:spcPts val="600"/>
              </a:spcBef>
              <a:spcAft>
                <a:spcPts val="0"/>
              </a:spcAft>
              <a:buClr>
                <a:srgbClr val="FFFFFF"/>
              </a:buClr>
              <a:buSzPts val="1800"/>
              <a:buFont typeface="Merriweather"/>
              <a:buChar char="◉"/>
              <a:defRPr i="1">
                <a:solidFill>
                  <a:srgbClr val="FFFFFF"/>
                </a:solidFill>
                <a:latin typeface="Merriweather"/>
                <a:ea typeface="Merriweather"/>
                <a:cs typeface="Merriweather"/>
                <a:sym typeface="Merriweather"/>
              </a:defRPr>
            </a:lvl1pPr>
            <a:lvl2pPr indent="-381000" lvl="1" marL="914400" rtl="0" algn="ctr">
              <a:spcBef>
                <a:spcPts val="0"/>
              </a:spcBef>
              <a:spcAft>
                <a:spcPts val="0"/>
              </a:spcAft>
              <a:buClr>
                <a:srgbClr val="FFFFFF"/>
              </a:buClr>
              <a:buSzPts val="2400"/>
              <a:buFont typeface="Merriweather"/>
              <a:buChar char="○"/>
              <a:defRPr i="1">
                <a:solidFill>
                  <a:srgbClr val="FFFFFF"/>
                </a:solidFill>
                <a:latin typeface="Merriweather"/>
                <a:ea typeface="Merriweather"/>
                <a:cs typeface="Merriweather"/>
                <a:sym typeface="Merriweather"/>
              </a:defRPr>
            </a:lvl2pPr>
            <a:lvl3pPr indent="-381000" lvl="2" marL="1371600" rtl="0" algn="ctr">
              <a:spcBef>
                <a:spcPts val="0"/>
              </a:spcBef>
              <a:spcAft>
                <a:spcPts val="0"/>
              </a:spcAft>
              <a:buClr>
                <a:srgbClr val="FFFFFF"/>
              </a:buClr>
              <a:buSzPts val="2400"/>
              <a:buFont typeface="Merriweather"/>
              <a:buChar char="■"/>
              <a:defRPr i="1">
                <a:solidFill>
                  <a:srgbClr val="FFFFFF"/>
                </a:solidFill>
                <a:latin typeface="Merriweather"/>
                <a:ea typeface="Merriweather"/>
                <a:cs typeface="Merriweather"/>
                <a:sym typeface="Merriweather"/>
              </a:defRPr>
            </a:lvl3pPr>
            <a:lvl4pPr indent="-381000" lvl="3" marL="1828800" rtl="0" algn="ctr">
              <a:spcBef>
                <a:spcPts val="0"/>
              </a:spcBef>
              <a:spcAft>
                <a:spcPts val="0"/>
              </a:spcAft>
              <a:buClr>
                <a:srgbClr val="FFFFFF"/>
              </a:buClr>
              <a:buSzPts val="2400"/>
              <a:buFont typeface="Merriweather"/>
              <a:buChar char="●"/>
              <a:defRPr i="1">
                <a:solidFill>
                  <a:srgbClr val="FFFFFF"/>
                </a:solidFill>
                <a:latin typeface="Merriweather"/>
                <a:ea typeface="Merriweather"/>
                <a:cs typeface="Merriweather"/>
                <a:sym typeface="Merriweather"/>
              </a:defRPr>
            </a:lvl4pPr>
            <a:lvl5pPr indent="-381000" lvl="4" marL="2286000" rtl="0" algn="ctr">
              <a:spcBef>
                <a:spcPts val="0"/>
              </a:spcBef>
              <a:spcAft>
                <a:spcPts val="0"/>
              </a:spcAft>
              <a:buClr>
                <a:srgbClr val="FFFFFF"/>
              </a:buClr>
              <a:buSzPts val="2400"/>
              <a:buFont typeface="Merriweather"/>
              <a:buChar char="○"/>
              <a:defRPr i="1">
                <a:solidFill>
                  <a:srgbClr val="FFFFFF"/>
                </a:solidFill>
                <a:latin typeface="Merriweather"/>
                <a:ea typeface="Merriweather"/>
                <a:cs typeface="Merriweather"/>
                <a:sym typeface="Merriweather"/>
              </a:defRPr>
            </a:lvl5pPr>
            <a:lvl6pPr indent="-381000" lvl="5" marL="2743200" rtl="0" algn="ctr">
              <a:spcBef>
                <a:spcPts val="0"/>
              </a:spcBef>
              <a:spcAft>
                <a:spcPts val="0"/>
              </a:spcAft>
              <a:buClr>
                <a:srgbClr val="FFFFFF"/>
              </a:buClr>
              <a:buSzPts val="2400"/>
              <a:buFont typeface="Merriweather"/>
              <a:buChar char="■"/>
              <a:defRPr i="1">
                <a:solidFill>
                  <a:srgbClr val="FFFFFF"/>
                </a:solidFill>
                <a:latin typeface="Merriweather"/>
                <a:ea typeface="Merriweather"/>
                <a:cs typeface="Merriweather"/>
                <a:sym typeface="Merriweather"/>
              </a:defRPr>
            </a:lvl6pPr>
            <a:lvl7pPr indent="-381000" lvl="6" marL="3200400" rtl="0" algn="ctr">
              <a:spcBef>
                <a:spcPts val="0"/>
              </a:spcBef>
              <a:spcAft>
                <a:spcPts val="0"/>
              </a:spcAft>
              <a:buClr>
                <a:srgbClr val="FFFFFF"/>
              </a:buClr>
              <a:buSzPts val="2400"/>
              <a:buFont typeface="Merriweather"/>
              <a:buChar char="●"/>
              <a:defRPr i="1">
                <a:solidFill>
                  <a:srgbClr val="FFFFFF"/>
                </a:solidFill>
                <a:latin typeface="Merriweather"/>
                <a:ea typeface="Merriweather"/>
                <a:cs typeface="Merriweather"/>
                <a:sym typeface="Merriweather"/>
              </a:defRPr>
            </a:lvl7pPr>
            <a:lvl8pPr indent="-381000" lvl="7" marL="3657600" rtl="0" algn="ctr">
              <a:spcBef>
                <a:spcPts val="0"/>
              </a:spcBef>
              <a:spcAft>
                <a:spcPts val="0"/>
              </a:spcAft>
              <a:buClr>
                <a:srgbClr val="FFFFFF"/>
              </a:buClr>
              <a:buSzPts val="2400"/>
              <a:buFont typeface="Merriweather"/>
              <a:buChar char="○"/>
              <a:defRPr i="1">
                <a:solidFill>
                  <a:srgbClr val="FFFFFF"/>
                </a:solidFill>
                <a:latin typeface="Merriweather"/>
                <a:ea typeface="Merriweather"/>
                <a:cs typeface="Merriweather"/>
                <a:sym typeface="Merriweather"/>
              </a:defRPr>
            </a:lvl8pPr>
            <a:lvl9pPr indent="-381000" lvl="8" marL="4114800" algn="ctr">
              <a:spcBef>
                <a:spcPts val="0"/>
              </a:spcBef>
              <a:spcAft>
                <a:spcPts val="0"/>
              </a:spcAft>
              <a:buClr>
                <a:srgbClr val="FFFFFF"/>
              </a:buClr>
              <a:buSzPts val="2400"/>
              <a:buFont typeface="Merriweather"/>
              <a:buChar char="■"/>
              <a:defRPr i="1">
                <a:solidFill>
                  <a:srgbClr val="FFFFFF"/>
                </a:solidFill>
                <a:latin typeface="Merriweather"/>
                <a:ea typeface="Merriweather"/>
                <a:cs typeface="Merriweather"/>
                <a:sym typeface="Merriweather"/>
              </a:defRPr>
            </a:lvl9pPr>
          </a:lstStyle>
          <a:p/>
        </p:txBody>
      </p:sp>
      <p:sp>
        <p:nvSpPr>
          <p:cNvPr id="24" name="Google Shape;24;p4"/>
          <p:cNvSpPr txBox="1"/>
          <p:nvPr/>
        </p:nvSpPr>
        <p:spPr>
          <a:xfrm>
            <a:off x="3593400" y="1134156"/>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rgbClr val="222222"/>
                </a:solidFill>
                <a:latin typeface="Raleway"/>
                <a:ea typeface="Raleway"/>
                <a:cs typeface="Raleway"/>
                <a:sym typeface="Raleway"/>
              </a:rPr>
              <a:t>“</a:t>
            </a:r>
            <a:endParaRPr sz="9600">
              <a:solidFill>
                <a:srgbClr val="222222"/>
              </a:solidFill>
              <a:latin typeface="Raleway"/>
              <a:ea typeface="Raleway"/>
              <a:cs typeface="Raleway"/>
              <a:sym typeface="Raleway"/>
            </a:endParaRPr>
          </a:p>
        </p:txBody>
      </p:sp>
      <p:sp>
        <p:nvSpPr>
          <p:cNvPr id="25" name="Google Shape;25;p4"/>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lvl1pPr lvl="0">
              <a:buNone/>
              <a:defRPr>
                <a:solidFill>
                  <a:schemeClr val="accent3"/>
                </a:solidFill>
                <a:latin typeface="Merriweather"/>
                <a:ea typeface="Merriweather"/>
                <a:cs typeface="Merriweather"/>
                <a:sym typeface="Merriweather"/>
              </a:defRPr>
            </a:lvl1pPr>
            <a:lvl2pPr lvl="1">
              <a:buNone/>
              <a:defRPr>
                <a:solidFill>
                  <a:schemeClr val="accent3"/>
                </a:solidFill>
                <a:latin typeface="Merriweather"/>
                <a:ea typeface="Merriweather"/>
                <a:cs typeface="Merriweather"/>
                <a:sym typeface="Merriweather"/>
              </a:defRPr>
            </a:lvl2pPr>
            <a:lvl3pPr lvl="2">
              <a:buNone/>
              <a:defRPr>
                <a:solidFill>
                  <a:schemeClr val="accent3"/>
                </a:solidFill>
                <a:latin typeface="Merriweather"/>
                <a:ea typeface="Merriweather"/>
                <a:cs typeface="Merriweather"/>
                <a:sym typeface="Merriweather"/>
              </a:defRPr>
            </a:lvl3pPr>
            <a:lvl4pPr lvl="3">
              <a:buNone/>
              <a:defRPr>
                <a:solidFill>
                  <a:schemeClr val="accent3"/>
                </a:solidFill>
                <a:latin typeface="Merriweather"/>
                <a:ea typeface="Merriweather"/>
                <a:cs typeface="Merriweather"/>
                <a:sym typeface="Merriweather"/>
              </a:defRPr>
            </a:lvl4pPr>
            <a:lvl5pPr lvl="4">
              <a:buNone/>
              <a:defRPr>
                <a:solidFill>
                  <a:schemeClr val="accent3"/>
                </a:solidFill>
                <a:latin typeface="Merriweather"/>
                <a:ea typeface="Merriweather"/>
                <a:cs typeface="Merriweather"/>
                <a:sym typeface="Merriweather"/>
              </a:defRPr>
            </a:lvl5pPr>
            <a:lvl6pPr lvl="5">
              <a:buNone/>
              <a:defRPr>
                <a:solidFill>
                  <a:schemeClr val="accent3"/>
                </a:solidFill>
                <a:latin typeface="Merriweather"/>
                <a:ea typeface="Merriweather"/>
                <a:cs typeface="Merriweather"/>
                <a:sym typeface="Merriweather"/>
              </a:defRPr>
            </a:lvl6pPr>
            <a:lvl7pPr lvl="6">
              <a:buNone/>
              <a:defRPr>
                <a:solidFill>
                  <a:schemeClr val="accent3"/>
                </a:solidFill>
                <a:latin typeface="Merriweather"/>
                <a:ea typeface="Merriweather"/>
                <a:cs typeface="Merriweather"/>
                <a:sym typeface="Merriweather"/>
              </a:defRPr>
            </a:lvl7pPr>
            <a:lvl8pPr lvl="7">
              <a:buNone/>
              <a:defRPr>
                <a:solidFill>
                  <a:schemeClr val="accent3"/>
                </a:solidFill>
                <a:latin typeface="Merriweather"/>
                <a:ea typeface="Merriweather"/>
                <a:cs typeface="Merriweather"/>
                <a:sym typeface="Merriweather"/>
              </a:defRPr>
            </a:lvl8pPr>
            <a:lvl9pPr lvl="8">
              <a:buNone/>
              <a:defRPr>
                <a:solidFill>
                  <a:schemeClr val="accent3"/>
                </a:solidFill>
                <a:latin typeface="Merriweather"/>
                <a:ea typeface="Merriweather"/>
                <a:cs typeface="Merriweather"/>
                <a:sym typeface="Merriweather"/>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6" name="Shape 26"/>
        <p:cNvGrpSpPr/>
        <p:nvPr/>
      </p:nvGrpSpPr>
      <p:grpSpPr>
        <a:xfrm>
          <a:off x="0" y="0"/>
          <a:ext cx="0" cy="0"/>
          <a:chOff x="0" y="0"/>
          <a:chExt cx="0" cy="0"/>
        </a:xfrm>
      </p:grpSpPr>
      <p:sp>
        <p:nvSpPr>
          <p:cNvPr id="27" name="Google Shape;27;p5"/>
          <p:cNvSpPr/>
          <p:nvPr/>
        </p:nvSpPr>
        <p:spPr>
          <a:xfrm>
            <a:off x="100" y="0"/>
            <a:ext cx="9144000" cy="796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1777275" y="522975"/>
            <a:ext cx="5589600" cy="546900"/>
          </a:xfrm>
          <a:prstGeom prst="rect">
            <a:avLst/>
          </a:prstGeom>
          <a:no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1810200" y="557513"/>
            <a:ext cx="5523600" cy="4779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30" name="Google Shape;30;p5"/>
          <p:cNvSpPr txBox="1"/>
          <p:nvPr>
            <p:ph idx="1" type="body"/>
          </p:nvPr>
        </p:nvSpPr>
        <p:spPr>
          <a:xfrm>
            <a:off x="457200" y="1403306"/>
            <a:ext cx="8229600" cy="35226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31" name="Google Shape;31;p5"/>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2" name="Shape 32"/>
        <p:cNvGrpSpPr/>
        <p:nvPr/>
      </p:nvGrpSpPr>
      <p:grpSpPr>
        <a:xfrm>
          <a:off x="0" y="0"/>
          <a:ext cx="0" cy="0"/>
          <a:chOff x="0" y="0"/>
          <a:chExt cx="0" cy="0"/>
        </a:xfrm>
      </p:grpSpPr>
      <p:sp>
        <p:nvSpPr>
          <p:cNvPr id="33" name="Google Shape;33;p6"/>
          <p:cNvSpPr/>
          <p:nvPr/>
        </p:nvSpPr>
        <p:spPr>
          <a:xfrm>
            <a:off x="100" y="0"/>
            <a:ext cx="9144000" cy="796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p:nvPr/>
        </p:nvSpPr>
        <p:spPr>
          <a:xfrm>
            <a:off x="1777275" y="522975"/>
            <a:ext cx="5589600" cy="546900"/>
          </a:xfrm>
          <a:prstGeom prst="rect">
            <a:avLst/>
          </a:prstGeom>
          <a:no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idx="1" type="body"/>
          </p:nvPr>
        </p:nvSpPr>
        <p:spPr>
          <a:xfrm>
            <a:off x="457200" y="1397363"/>
            <a:ext cx="3994500" cy="3528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2" type="body"/>
          </p:nvPr>
        </p:nvSpPr>
        <p:spPr>
          <a:xfrm>
            <a:off x="4692274" y="1397363"/>
            <a:ext cx="3994500" cy="3528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7" name="Google Shape;37;p6"/>
          <p:cNvSpPr txBox="1"/>
          <p:nvPr>
            <p:ph type="title"/>
          </p:nvPr>
        </p:nvSpPr>
        <p:spPr>
          <a:xfrm>
            <a:off x="1810200" y="557513"/>
            <a:ext cx="5523600" cy="4779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8" name="Google Shape;38;p6"/>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9" name="Shape 39"/>
        <p:cNvGrpSpPr/>
        <p:nvPr/>
      </p:nvGrpSpPr>
      <p:grpSpPr>
        <a:xfrm>
          <a:off x="0" y="0"/>
          <a:ext cx="0" cy="0"/>
          <a:chOff x="0" y="0"/>
          <a:chExt cx="0" cy="0"/>
        </a:xfrm>
      </p:grpSpPr>
      <p:sp>
        <p:nvSpPr>
          <p:cNvPr id="40" name="Google Shape;40;p7"/>
          <p:cNvSpPr/>
          <p:nvPr/>
        </p:nvSpPr>
        <p:spPr>
          <a:xfrm>
            <a:off x="100" y="0"/>
            <a:ext cx="9144000" cy="796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p:nvPr/>
        </p:nvSpPr>
        <p:spPr>
          <a:xfrm>
            <a:off x="1777275" y="522975"/>
            <a:ext cx="5589600" cy="546900"/>
          </a:xfrm>
          <a:prstGeom prst="rect">
            <a:avLst/>
          </a:prstGeom>
          <a:no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
          <p:cNvSpPr txBox="1"/>
          <p:nvPr>
            <p:ph idx="1" type="body"/>
          </p:nvPr>
        </p:nvSpPr>
        <p:spPr>
          <a:xfrm>
            <a:off x="457200" y="1462781"/>
            <a:ext cx="2631900" cy="3463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3" name="Google Shape;43;p7"/>
          <p:cNvSpPr txBox="1"/>
          <p:nvPr>
            <p:ph idx="2" type="body"/>
          </p:nvPr>
        </p:nvSpPr>
        <p:spPr>
          <a:xfrm>
            <a:off x="3223964" y="1462781"/>
            <a:ext cx="2631900" cy="3463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4" name="Google Shape;44;p7"/>
          <p:cNvSpPr txBox="1"/>
          <p:nvPr>
            <p:ph idx="3" type="body"/>
          </p:nvPr>
        </p:nvSpPr>
        <p:spPr>
          <a:xfrm>
            <a:off x="5990727" y="1462781"/>
            <a:ext cx="2631900" cy="3463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5" name="Google Shape;45;p7"/>
          <p:cNvSpPr txBox="1"/>
          <p:nvPr>
            <p:ph type="title"/>
          </p:nvPr>
        </p:nvSpPr>
        <p:spPr>
          <a:xfrm>
            <a:off x="1810200" y="557513"/>
            <a:ext cx="5523600" cy="4779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6" name="Google Shape;46;p7"/>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 name="Shape 47"/>
        <p:cNvGrpSpPr/>
        <p:nvPr/>
      </p:nvGrpSpPr>
      <p:grpSpPr>
        <a:xfrm>
          <a:off x="0" y="0"/>
          <a:ext cx="0" cy="0"/>
          <a:chOff x="0" y="0"/>
          <a:chExt cx="0" cy="0"/>
        </a:xfrm>
      </p:grpSpPr>
      <p:sp>
        <p:nvSpPr>
          <p:cNvPr id="48" name="Google Shape;48;p8"/>
          <p:cNvSpPr/>
          <p:nvPr/>
        </p:nvSpPr>
        <p:spPr>
          <a:xfrm>
            <a:off x="100" y="0"/>
            <a:ext cx="9144000" cy="796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p:nvPr/>
        </p:nvSpPr>
        <p:spPr>
          <a:xfrm>
            <a:off x="1777275" y="522975"/>
            <a:ext cx="5589600" cy="546900"/>
          </a:xfrm>
          <a:prstGeom prst="rect">
            <a:avLst/>
          </a:prstGeom>
          <a:no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type="title"/>
          </p:nvPr>
        </p:nvSpPr>
        <p:spPr>
          <a:xfrm>
            <a:off x="1810200" y="557513"/>
            <a:ext cx="5523600" cy="4779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51" name="Google Shape;51;p8"/>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9"/>
          <p:cNvSpPr/>
          <p:nvPr/>
        </p:nvSpPr>
        <p:spPr>
          <a:xfrm>
            <a:off x="100" y="4346775"/>
            <a:ext cx="9144000" cy="796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txBox="1"/>
          <p:nvPr>
            <p:ph idx="1" type="body"/>
          </p:nvPr>
        </p:nvSpPr>
        <p:spPr>
          <a:xfrm>
            <a:off x="457200" y="4346775"/>
            <a:ext cx="8229600" cy="796800"/>
          </a:xfrm>
          <a:prstGeom prst="rect">
            <a:avLst/>
          </a:prstGeom>
        </p:spPr>
        <p:txBody>
          <a:bodyPr anchorCtr="0" anchor="ctr" bIns="91425" lIns="91425" spcFirstLastPara="1" rIns="91425" wrap="square" tIns="91425">
            <a:noAutofit/>
          </a:bodyPr>
          <a:lstStyle>
            <a:lvl1pPr indent="-228600" lvl="0" marL="457200" algn="ctr">
              <a:spcBef>
                <a:spcPts val="360"/>
              </a:spcBef>
              <a:spcAft>
                <a:spcPts val="0"/>
              </a:spcAft>
              <a:buClr>
                <a:schemeClr val="accent1"/>
              </a:buClr>
              <a:buSzPts val="1400"/>
              <a:buFont typeface="Merriweather"/>
              <a:buNone/>
              <a:defRPr i="1" sz="1400">
                <a:solidFill>
                  <a:schemeClr val="accent1"/>
                </a:solidFill>
                <a:latin typeface="Merriweather"/>
                <a:ea typeface="Merriweather"/>
                <a:cs typeface="Merriweather"/>
                <a:sym typeface="Merriweather"/>
              </a:defRPr>
            </a:lvl1pPr>
          </a:lstStyle>
          <a:p/>
        </p:txBody>
      </p:sp>
      <p:sp>
        <p:nvSpPr>
          <p:cNvPr id="55" name="Google Shape;55;p9"/>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lvl1pPr lvl="0">
              <a:buNone/>
              <a:defRPr>
                <a:solidFill>
                  <a:schemeClr val="accent1"/>
                </a:solidFill>
                <a:latin typeface="Merriweather"/>
                <a:ea typeface="Merriweather"/>
                <a:cs typeface="Merriweather"/>
                <a:sym typeface="Merriweather"/>
              </a:defRPr>
            </a:lvl1pPr>
            <a:lvl2pPr lvl="1">
              <a:buNone/>
              <a:defRPr>
                <a:solidFill>
                  <a:schemeClr val="accent1"/>
                </a:solidFill>
                <a:latin typeface="Merriweather"/>
                <a:ea typeface="Merriweather"/>
                <a:cs typeface="Merriweather"/>
                <a:sym typeface="Merriweather"/>
              </a:defRPr>
            </a:lvl2pPr>
            <a:lvl3pPr lvl="2">
              <a:buNone/>
              <a:defRPr>
                <a:solidFill>
                  <a:schemeClr val="accent1"/>
                </a:solidFill>
                <a:latin typeface="Merriweather"/>
                <a:ea typeface="Merriweather"/>
                <a:cs typeface="Merriweather"/>
                <a:sym typeface="Merriweather"/>
              </a:defRPr>
            </a:lvl3pPr>
            <a:lvl4pPr lvl="3">
              <a:buNone/>
              <a:defRPr>
                <a:solidFill>
                  <a:schemeClr val="accent1"/>
                </a:solidFill>
                <a:latin typeface="Merriweather"/>
                <a:ea typeface="Merriweather"/>
                <a:cs typeface="Merriweather"/>
                <a:sym typeface="Merriweather"/>
              </a:defRPr>
            </a:lvl4pPr>
            <a:lvl5pPr lvl="4">
              <a:buNone/>
              <a:defRPr>
                <a:solidFill>
                  <a:schemeClr val="accent1"/>
                </a:solidFill>
                <a:latin typeface="Merriweather"/>
                <a:ea typeface="Merriweather"/>
                <a:cs typeface="Merriweather"/>
                <a:sym typeface="Merriweather"/>
              </a:defRPr>
            </a:lvl5pPr>
            <a:lvl6pPr lvl="5">
              <a:buNone/>
              <a:defRPr>
                <a:solidFill>
                  <a:schemeClr val="accent1"/>
                </a:solidFill>
                <a:latin typeface="Merriweather"/>
                <a:ea typeface="Merriweather"/>
                <a:cs typeface="Merriweather"/>
                <a:sym typeface="Merriweather"/>
              </a:defRPr>
            </a:lvl6pPr>
            <a:lvl7pPr lvl="6">
              <a:buNone/>
              <a:defRPr>
                <a:solidFill>
                  <a:schemeClr val="accent1"/>
                </a:solidFill>
                <a:latin typeface="Merriweather"/>
                <a:ea typeface="Merriweather"/>
                <a:cs typeface="Merriweather"/>
                <a:sym typeface="Merriweather"/>
              </a:defRPr>
            </a:lvl7pPr>
            <a:lvl8pPr lvl="7">
              <a:buNone/>
              <a:defRPr>
                <a:solidFill>
                  <a:schemeClr val="accent1"/>
                </a:solidFill>
                <a:latin typeface="Merriweather"/>
                <a:ea typeface="Merriweather"/>
                <a:cs typeface="Merriweather"/>
                <a:sym typeface="Merriweather"/>
              </a:defRPr>
            </a:lvl8pPr>
            <a:lvl9pPr lvl="8">
              <a:buNone/>
              <a:defRPr>
                <a:solidFill>
                  <a:schemeClr val="accent1"/>
                </a:solidFill>
                <a:latin typeface="Merriweather"/>
                <a:ea typeface="Merriweather"/>
                <a:cs typeface="Merriweather"/>
                <a:sym typeface="Merriweather"/>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light" type="blank">
  <p:cSld name="BLANK">
    <p:bg>
      <p:bgPr>
        <a:solidFill>
          <a:schemeClr val="accent3"/>
        </a:solidFill>
      </p:bgPr>
    </p:bg>
    <p:spTree>
      <p:nvGrpSpPr>
        <p:cNvPr id="56" name="Shape 56"/>
        <p:cNvGrpSpPr/>
        <p:nvPr/>
      </p:nvGrpSpPr>
      <p:grpSpPr>
        <a:xfrm>
          <a:off x="0" y="0"/>
          <a:ext cx="0" cy="0"/>
          <a:chOff x="0" y="0"/>
          <a:chExt cx="0" cy="0"/>
        </a:xfrm>
      </p:grpSpPr>
      <p:sp>
        <p:nvSpPr>
          <p:cNvPr id="57" name="Google Shape;57;p10"/>
          <p:cNvSpPr/>
          <p:nvPr/>
        </p:nvSpPr>
        <p:spPr>
          <a:xfrm>
            <a:off x="322800" y="328500"/>
            <a:ext cx="8498400" cy="4486500"/>
          </a:xfrm>
          <a:prstGeom prst="rect">
            <a:avLst/>
          </a:prstGeom>
          <a:no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0"/>
          <p:cNvSpPr/>
          <p:nvPr/>
        </p:nvSpPr>
        <p:spPr>
          <a:xfrm>
            <a:off x="385544" y="389475"/>
            <a:ext cx="8373000" cy="4364700"/>
          </a:xfrm>
          <a:prstGeom prst="rect">
            <a:avLst/>
          </a:pr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0"/>
          <p:cNvSpPr txBox="1"/>
          <p:nvPr>
            <p:ph idx="12" type="sldNum"/>
          </p:nvPr>
        </p:nvSpPr>
        <p:spPr>
          <a:xfrm>
            <a:off x="4297650" y="4764749"/>
            <a:ext cx="548700" cy="3027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Autofit/>
          </a:bodyPr>
          <a:lstStyle>
            <a:lvl1pPr lvl="0"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1pPr>
            <a:lvl2pPr lvl="1"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2pPr>
            <a:lvl3pPr lvl="2"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3pPr>
            <a:lvl4pPr lvl="3"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4pPr>
            <a:lvl5pPr lvl="4"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5pPr>
            <a:lvl6pPr lvl="5"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6pPr>
            <a:lvl7pPr lvl="6"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7pPr>
            <a:lvl8pPr lvl="7"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8pPr>
            <a:lvl9pPr lvl="8" algn="ctr">
              <a:spcBef>
                <a:spcPts val="0"/>
              </a:spcBef>
              <a:spcAft>
                <a:spcPts val="0"/>
              </a:spcAft>
              <a:buClr>
                <a:srgbClr val="FFFFFF"/>
              </a:buClr>
              <a:buSzPts val="1600"/>
              <a:buFont typeface="Merriweather"/>
              <a:buNone/>
              <a:defRPr sz="1600">
                <a:solidFill>
                  <a:srgbClr val="FFFFFF"/>
                </a:solidFill>
                <a:latin typeface="Merriweather"/>
                <a:ea typeface="Merriweather"/>
                <a:cs typeface="Merriweather"/>
                <a:sym typeface="Merriweather"/>
              </a:defRPr>
            </a:lvl9pPr>
          </a:lstStyle>
          <a:p/>
        </p:txBody>
      </p:sp>
      <p:sp>
        <p:nvSpPr>
          <p:cNvPr id="7" name="Google Shape;7;p1"/>
          <p:cNvSpPr txBox="1"/>
          <p:nvPr>
            <p:ph idx="1" type="body"/>
          </p:nvPr>
        </p:nvSpPr>
        <p:spPr>
          <a:xfrm>
            <a:off x="457200" y="1345100"/>
            <a:ext cx="8229600" cy="3580800"/>
          </a:xfrm>
          <a:prstGeom prst="rect">
            <a:avLst/>
          </a:prstGeom>
          <a:noFill/>
          <a:ln>
            <a:noFill/>
          </a:ln>
        </p:spPr>
        <p:txBody>
          <a:bodyPr anchorCtr="0" anchor="t" bIns="91425" lIns="91425" spcFirstLastPara="1" rIns="91425" wrap="square" tIns="91425">
            <a:noAutofit/>
          </a:bodyPr>
          <a:lstStyle>
            <a:lvl1pPr indent="-342900" lvl="0" marL="457200">
              <a:spcBef>
                <a:spcPts val="600"/>
              </a:spcBef>
              <a:spcAft>
                <a:spcPts val="0"/>
              </a:spcAft>
              <a:buClr>
                <a:schemeClr val="dk1"/>
              </a:buClr>
              <a:buSzPts val="1800"/>
              <a:buFont typeface="Raleway"/>
              <a:buChar char="◉"/>
              <a:defRPr sz="2400">
                <a:solidFill>
                  <a:schemeClr val="dk1"/>
                </a:solidFill>
                <a:latin typeface="Raleway"/>
                <a:ea typeface="Raleway"/>
                <a:cs typeface="Raleway"/>
                <a:sym typeface="Raleway"/>
              </a:defRPr>
            </a:lvl1pPr>
            <a:lvl2pPr indent="-381000" lvl="1" marL="9144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2pPr>
            <a:lvl3pPr indent="-381000" lvl="2" marL="13716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3pPr>
            <a:lvl4pPr indent="-381000" lvl="3" marL="18288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4pPr>
            <a:lvl5pPr indent="-381000" lvl="4" marL="2286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5pPr>
            <a:lvl6pPr indent="-381000" lvl="5" marL="27432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6pPr>
            <a:lvl7pPr indent="-381000" lvl="6" marL="32004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7pPr>
            <a:lvl8pPr indent="-381000" lvl="7" marL="36576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8pPr>
            <a:lvl9pPr indent="-381000" lvl="8" marL="41148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9pPr>
          </a:lstStyle>
          <a:p/>
        </p:txBody>
      </p:sp>
      <p:sp>
        <p:nvSpPr>
          <p:cNvPr id="8" name="Google Shape;8;p1"/>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lvl1pPr lvl="0" algn="ctr">
              <a:buNone/>
              <a:defRPr sz="1100">
                <a:solidFill>
                  <a:schemeClr val="dk1"/>
                </a:solidFill>
                <a:latin typeface="Merriweather"/>
                <a:ea typeface="Merriweather"/>
                <a:cs typeface="Merriweather"/>
                <a:sym typeface="Merriweather"/>
              </a:defRPr>
            </a:lvl1pPr>
            <a:lvl2pPr lvl="1" algn="ctr">
              <a:buNone/>
              <a:defRPr sz="1100">
                <a:solidFill>
                  <a:schemeClr val="dk1"/>
                </a:solidFill>
                <a:latin typeface="Merriweather"/>
                <a:ea typeface="Merriweather"/>
                <a:cs typeface="Merriweather"/>
                <a:sym typeface="Merriweather"/>
              </a:defRPr>
            </a:lvl2pPr>
            <a:lvl3pPr lvl="2" algn="ctr">
              <a:buNone/>
              <a:defRPr sz="1100">
                <a:solidFill>
                  <a:schemeClr val="dk1"/>
                </a:solidFill>
                <a:latin typeface="Merriweather"/>
                <a:ea typeface="Merriweather"/>
                <a:cs typeface="Merriweather"/>
                <a:sym typeface="Merriweather"/>
              </a:defRPr>
            </a:lvl3pPr>
            <a:lvl4pPr lvl="3" algn="ctr">
              <a:buNone/>
              <a:defRPr sz="1100">
                <a:solidFill>
                  <a:schemeClr val="dk1"/>
                </a:solidFill>
                <a:latin typeface="Merriweather"/>
                <a:ea typeface="Merriweather"/>
                <a:cs typeface="Merriweather"/>
                <a:sym typeface="Merriweather"/>
              </a:defRPr>
            </a:lvl4pPr>
            <a:lvl5pPr lvl="4" algn="ctr">
              <a:buNone/>
              <a:defRPr sz="1100">
                <a:solidFill>
                  <a:schemeClr val="dk1"/>
                </a:solidFill>
                <a:latin typeface="Merriweather"/>
                <a:ea typeface="Merriweather"/>
                <a:cs typeface="Merriweather"/>
                <a:sym typeface="Merriweather"/>
              </a:defRPr>
            </a:lvl5pPr>
            <a:lvl6pPr lvl="5" algn="ctr">
              <a:buNone/>
              <a:defRPr sz="1100">
                <a:solidFill>
                  <a:schemeClr val="dk1"/>
                </a:solidFill>
                <a:latin typeface="Merriweather"/>
                <a:ea typeface="Merriweather"/>
                <a:cs typeface="Merriweather"/>
                <a:sym typeface="Merriweather"/>
              </a:defRPr>
            </a:lvl6pPr>
            <a:lvl7pPr lvl="6" algn="ctr">
              <a:buNone/>
              <a:defRPr sz="1100">
                <a:solidFill>
                  <a:schemeClr val="dk1"/>
                </a:solidFill>
                <a:latin typeface="Merriweather"/>
                <a:ea typeface="Merriweather"/>
                <a:cs typeface="Merriweather"/>
                <a:sym typeface="Merriweather"/>
              </a:defRPr>
            </a:lvl7pPr>
            <a:lvl8pPr lvl="7" algn="ctr">
              <a:buNone/>
              <a:defRPr sz="1100">
                <a:solidFill>
                  <a:schemeClr val="dk1"/>
                </a:solidFill>
                <a:latin typeface="Merriweather"/>
                <a:ea typeface="Merriweather"/>
                <a:cs typeface="Merriweather"/>
                <a:sym typeface="Merriweather"/>
              </a:defRPr>
            </a:lvl8pPr>
            <a:lvl9pPr lvl="8" algn="ctr">
              <a:buNone/>
              <a:defRPr sz="1100">
                <a:solidFill>
                  <a:schemeClr val="dk1"/>
                </a:solidFill>
                <a:latin typeface="Merriweather"/>
                <a:ea typeface="Merriweather"/>
                <a:cs typeface="Merriweather"/>
                <a:sym typeface="Merriweather"/>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2"/>
          <p:cNvSpPr txBox="1"/>
          <p:nvPr>
            <p:ph type="ctrTitle"/>
          </p:nvPr>
        </p:nvSpPr>
        <p:spPr>
          <a:xfrm>
            <a:off x="1944450" y="1831388"/>
            <a:ext cx="5255100" cy="148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Email Promotion for</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Wine Consumers</a:t>
            </a:r>
            <a:endParaRPr>
              <a:latin typeface="Montserrat"/>
              <a:ea typeface="Montserrat"/>
              <a:cs typeface="Montserrat"/>
              <a:sym typeface="Montserrat"/>
            </a:endParaRPr>
          </a:p>
        </p:txBody>
      </p:sp>
      <p:sp>
        <p:nvSpPr>
          <p:cNvPr id="69" name="Google Shape;69;p12"/>
          <p:cNvSpPr txBox="1"/>
          <p:nvPr>
            <p:ph idx="4294967295" type="body"/>
          </p:nvPr>
        </p:nvSpPr>
        <p:spPr>
          <a:xfrm>
            <a:off x="1032000" y="3605750"/>
            <a:ext cx="7080000" cy="852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solidFill>
                  <a:srgbClr val="FFFFFF"/>
                </a:solidFill>
              </a:rPr>
              <a:t>     </a:t>
            </a:r>
            <a:r>
              <a:rPr b="1" lang="en" sz="1500">
                <a:solidFill>
                  <a:srgbClr val="FFFFFF"/>
                </a:solidFill>
              </a:rPr>
              <a:t>MSMA  TEAM 8</a:t>
            </a:r>
            <a:endParaRPr b="1" sz="1500">
              <a:solidFill>
                <a:srgbClr val="FFFFFF"/>
              </a:solidFill>
            </a:endParaRPr>
          </a:p>
          <a:p>
            <a:pPr indent="0" lvl="0" marL="0" rtl="0" algn="l">
              <a:spcBef>
                <a:spcPts val="600"/>
              </a:spcBef>
              <a:spcAft>
                <a:spcPts val="0"/>
              </a:spcAft>
              <a:buNone/>
            </a:pPr>
            <a:r>
              <a:rPr lang="en" sz="1500">
                <a:solidFill>
                  <a:srgbClr val="FFFFFF"/>
                </a:solidFill>
              </a:rPr>
              <a:t>     </a:t>
            </a:r>
            <a:r>
              <a:rPr lang="en" sz="1500">
                <a:solidFill>
                  <a:srgbClr val="FFFFFF"/>
                </a:solidFill>
              </a:rPr>
              <a:t>Hector Abreu  | Ying Wang  |  </a:t>
            </a:r>
            <a:r>
              <a:rPr lang="en" sz="1500">
                <a:solidFill>
                  <a:schemeClr val="lt1"/>
                </a:solidFill>
              </a:rPr>
              <a:t>Geng Luo  |  Yunjiao Liu  |  Hairong Wang</a:t>
            </a:r>
            <a:endParaRPr sz="15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3"/>
          <p:cNvSpPr txBox="1"/>
          <p:nvPr>
            <p:ph type="title"/>
          </p:nvPr>
        </p:nvSpPr>
        <p:spPr>
          <a:xfrm>
            <a:off x="1810200" y="557513"/>
            <a:ext cx="5523600" cy="477900"/>
          </a:xfrm>
          <a:prstGeom prst="rect">
            <a:avLst/>
          </a:prstGeom>
          <a:solidFill>
            <a:srgbClr val="A8122A"/>
          </a:solidFill>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5F1E0"/>
                </a:solidFill>
                <a:latin typeface="Raleway"/>
                <a:ea typeface="Raleway"/>
                <a:cs typeface="Raleway"/>
                <a:sym typeface="Raleway"/>
              </a:rPr>
              <a:t>Executive Summary</a:t>
            </a:r>
            <a:endParaRPr/>
          </a:p>
        </p:txBody>
      </p:sp>
      <p:sp>
        <p:nvSpPr>
          <p:cNvPr id="75" name="Google Shape;75;p13"/>
          <p:cNvSpPr txBox="1"/>
          <p:nvPr>
            <p:ph idx="1" type="body"/>
          </p:nvPr>
        </p:nvSpPr>
        <p:spPr>
          <a:xfrm>
            <a:off x="245850" y="1242150"/>
            <a:ext cx="8652300" cy="35226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Opportunity: Increase purchase amount for customer through the use of targeted email promotion.</a:t>
            </a:r>
            <a:endParaRPr sz="1800"/>
          </a:p>
          <a:p>
            <a:pPr indent="-342900" lvl="0" marL="457200" rtl="0" algn="l">
              <a:spcBef>
                <a:spcPts val="0"/>
              </a:spcBef>
              <a:spcAft>
                <a:spcPts val="0"/>
              </a:spcAft>
              <a:buSzPts val="1800"/>
              <a:buChar char="●"/>
            </a:pPr>
            <a:r>
              <a:rPr lang="en" sz="1800"/>
              <a:t>Recommendation: Use predictive model to score new customers on targeted email promotions . </a:t>
            </a:r>
            <a:r>
              <a:rPr lang="en" sz="1800"/>
              <a:t>Tailor email content to match individuals preference: Sauvignon Blanc offers vs Cabernet offers.</a:t>
            </a:r>
            <a:endParaRPr sz="1800"/>
          </a:p>
          <a:p>
            <a:pPr indent="-342900" lvl="0" marL="457200" rtl="0" algn="l">
              <a:spcBef>
                <a:spcPts val="0"/>
              </a:spcBef>
              <a:spcAft>
                <a:spcPts val="0"/>
              </a:spcAft>
              <a:buSzPts val="1800"/>
              <a:buChar char="●"/>
            </a:pPr>
            <a:r>
              <a:rPr lang="en" sz="1800"/>
              <a:t>Key Insights:</a:t>
            </a:r>
            <a:endParaRPr sz="1800"/>
          </a:p>
          <a:p>
            <a:pPr indent="-342900" lvl="0" marL="457200" rtl="0" algn="l">
              <a:spcBef>
                <a:spcPts val="0"/>
              </a:spcBef>
              <a:spcAft>
                <a:spcPts val="0"/>
              </a:spcAft>
              <a:buSzPts val="1800"/>
              <a:buAutoNum type="arabicPeriod"/>
            </a:pPr>
            <a:r>
              <a:rPr lang="en" sz="1800"/>
              <a:t>Average Causal Effect is $1.34 increase in purchase amount.</a:t>
            </a:r>
            <a:endParaRPr sz="1800"/>
          </a:p>
          <a:p>
            <a:pPr indent="-342900" lvl="0" marL="457200" rtl="0" algn="l">
              <a:spcBef>
                <a:spcPts val="0"/>
              </a:spcBef>
              <a:spcAft>
                <a:spcPts val="0"/>
              </a:spcAft>
              <a:buSzPts val="1800"/>
              <a:buAutoNum type="arabicPeriod"/>
            </a:pPr>
            <a:r>
              <a:rPr lang="en" sz="1800"/>
              <a:t>All baseline variables, except for Syrah wine, are significant in regression analysis.</a:t>
            </a:r>
            <a:endParaRPr sz="1800"/>
          </a:p>
          <a:p>
            <a:pPr indent="-342900" lvl="0" marL="457200" rtl="0" algn="l">
              <a:spcBef>
                <a:spcPts val="0"/>
              </a:spcBef>
              <a:spcAft>
                <a:spcPts val="0"/>
              </a:spcAft>
              <a:buSzPts val="1800"/>
              <a:buAutoNum type="arabicPeriod"/>
            </a:pPr>
            <a:r>
              <a:rPr lang="en" sz="1800"/>
              <a:t>Recent buyers, Sauvignon Blanc buyers, and Cabernet buyers will have a greater response to email promotion that lead to increase in purchase amount.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4"/>
          <p:cNvSpPr txBox="1"/>
          <p:nvPr>
            <p:ph idx="4294967295" type="title"/>
          </p:nvPr>
        </p:nvSpPr>
        <p:spPr>
          <a:xfrm>
            <a:off x="1810300" y="556800"/>
            <a:ext cx="5523600" cy="47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process is easy</a:t>
            </a:r>
            <a:endParaRPr/>
          </a:p>
        </p:txBody>
      </p:sp>
      <p:sp>
        <p:nvSpPr>
          <p:cNvPr id="81" name="Google Shape;81;p14"/>
          <p:cNvSpPr txBox="1"/>
          <p:nvPr>
            <p:ph type="title"/>
          </p:nvPr>
        </p:nvSpPr>
        <p:spPr>
          <a:xfrm>
            <a:off x="1810200" y="557513"/>
            <a:ext cx="5523600" cy="477900"/>
          </a:xfrm>
          <a:prstGeom prst="rect">
            <a:avLst/>
          </a:prstGeom>
          <a:solidFill>
            <a:srgbClr val="A8122A"/>
          </a:solidFill>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5F1E0"/>
                </a:solidFill>
                <a:latin typeface="Raleway"/>
                <a:ea typeface="Raleway"/>
                <a:cs typeface="Raleway"/>
                <a:sym typeface="Raleway"/>
              </a:rPr>
              <a:t>Methodology</a:t>
            </a:r>
            <a:endParaRPr/>
          </a:p>
        </p:txBody>
      </p:sp>
      <p:sp>
        <p:nvSpPr>
          <p:cNvPr id="82" name="Google Shape;82;p14"/>
          <p:cNvSpPr txBox="1"/>
          <p:nvPr>
            <p:ph idx="4294967295" type="body"/>
          </p:nvPr>
        </p:nvSpPr>
        <p:spPr>
          <a:xfrm>
            <a:off x="340650" y="1138788"/>
            <a:ext cx="8462700" cy="35226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b="1" lang="en" sz="1400"/>
              <a:t>Decision </a:t>
            </a:r>
            <a:r>
              <a:rPr b="1" lang="en" sz="1400"/>
              <a:t>Oriented</a:t>
            </a:r>
            <a:r>
              <a:rPr b="1" lang="en" sz="1400"/>
              <a:t> Project:</a:t>
            </a:r>
            <a:r>
              <a:rPr lang="en" sz="1400"/>
              <a:t> Which customers to target with email given different attribute levels.</a:t>
            </a:r>
            <a:endParaRPr b="1" sz="1400"/>
          </a:p>
          <a:p>
            <a:pPr indent="-317500" lvl="0" marL="457200" rtl="0" algn="l">
              <a:spcBef>
                <a:spcPts val="0"/>
              </a:spcBef>
              <a:spcAft>
                <a:spcPts val="0"/>
              </a:spcAft>
              <a:buSzPts val="1400"/>
              <a:buChar char="◉"/>
            </a:pPr>
            <a:r>
              <a:rPr b="1" lang="en" sz="1400"/>
              <a:t>Measurement Goals:</a:t>
            </a:r>
            <a:endParaRPr b="1" sz="1400"/>
          </a:p>
          <a:p>
            <a:pPr indent="-317500" lvl="0" marL="457200" rtl="0" algn="l">
              <a:spcBef>
                <a:spcPts val="0"/>
              </a:spcBef>
              <a:spcAft>
                <a:spcPts val="0"/>
              </a:spcAft>
              <a:buSzPts val="1400"/>
              <a:buAutoNum type="arabicPeriod"/>
            </a:pPr>
            <a:r>
              <a:rPr lang="en" sz="1400"/>
              <a:t>Average causal effect of email promotion on purchase amount.</a:t>
            </a:r>
            <a:endParaRPr sz="1400"/>
          </a:p>
          <a:p>
            <a:pPr indent="-317500" lvl="0" marL="457200" rtl="0" algn="l">
              <a:spcBef>
                <a:spcPts val="0"/>
              </a:spcBef>
              <a:spcAft>
                <a:spcPts val="0"/>
              </a:spcAft>
              <a:buSzPts val="1400"/>
              <a:buAutoNum type="arabicPeriod"/>
            </a:pPr>
            <a:r>
              <a:rPr lang="en" sz="1400"/>
              <a:t>Treatment effect given different baseline scenarios that may influence purchase amount.</a:t>
            </a:r>
            <a:endParaRPr sz="1400"/>
          </a:p>
          <a:p>
            <a:pPr indent="-317500" lvl="0" marL="457200" rtl="0" algn="l">
              <a:spcBef>
                <a:spcPts val="0"/>
              </a:spcBef>
              <a:spcAft>
                <a:spcPts val="0"/>
              </a:spcAft>
              <a:buSzPts val="1400"/>
              <a:buAutoNum type="arabicPeriod"/>
            </a:pPr>
            <a:r>
              <a:rPr lang="en" sz="1400"/>
              <a:t>Predict lift per individual observation given their baseline values.</a:t>
            </a:r>
            <a:endParaRPr sz="1400"/>
          </a:p>
          <a:p>
            <a:pPr indent="-317500" lvl="0" marL="457200" rtl="0" algn="l">
              <a:spcBef>
                <a:spcPts val="0"/>
              </a:spcBef>
              <a:spcAft>
                <a:spcPts val="0"/>
              </a:spcAft>
              <a:buSzPts val="1400"/>
              <a:buAutoNum type="arabicPeriod"/>
            </a:pPr>
            <a:r>
              <a:rPr lang="en" sz="1400"/>
              <a:t>Identify individuals with meaningful lift in purchase amount for </a:t>
            </a:r>
            <a:r>
              <a:rPr lang="en" sz="1400"/>
              <a:t>targeted</a:t>
            </a:r>
            <a:r>
              <a:rPr lang="en" sz="1400"/>
              <a:t> email.</a:t>
            </a:r>
            <a:endParaRPr sz="1400"/>
          </a:p>
          <a:p>
            <a:pPr indent="-317500" lvl="0" marL="457200" rtl="0" algn="l">
              <a:spcBef>
                <a:spcPts val="0"/>
              </a:spcBef>
              <a:spcAft>
                <a:spcPts val="0"/>
              </a:spcAft>
              <a:buSzPts val="1400"/>
              <a:buChar char="◉"/>
            </a:pPr>
            <a:r>
              <a:rPr b="1" lang="en" sz="1400"/>
              <a:t>Data Design:</a:t>
            </a:r>
            <a:r>
              <a:rPr lang="en" sz="1400"/>
              <a:t> Well designed experiment for causal inference, testing the effect of email promotion on purchase amount given other variables that describe purchase behavior.</a:t>
            </a:r>
            <a:endParaRPr sz="1400"/>
          </a:p>
          <a:p>
            <a:pPr indent="-317500" lvl="0" marL="457200" rtl="0" algn="l">
              <a:spcBef>
                <a:spcPts val="0"/>
              </a:spcBef>
              <a:spcAft>
                <a:spcPts val="0"/>
              </a:spcAft>
              <a:buSzPts val="1400"/>
              <a:buChar char="◉"/>
            </a:pPr>
            <a:r>
              <a:rPr b="1" lang="en" sz="1400"/>
              <a:t>Analytics Task:</a:t>
            </a:r>
            <a:r>
              <a:rPr lang="en" sz="1400"/>
              <a:t> Understand the causal effect that email promotion has on wine consumers. Investigate interactions between email treatment and other attributes to determine baseline variables of the “best” customers. Use models to decide whether or not and and how to target new customers that have similar baseline variables.</a:t>
            </a:r>
            <a:endParaRPr sz="1400"/>
          </a:p>
          <a:p>
            <a:pPr indent="-317500" lvl="0" marL="457200" rtl="0" algn="l">
              <a:spcBef>
                <a:spcPts val="0"/>
              </a:spcBef>
              <a:spcAft>
                <a:spcPts val="0"/>
              </a:spcAft>
              <a:buSzPts val="1400"/>
              <a:buChar char="◉"/>
            </a:pPr>
            <a:r>
              <a:rPr b="1" lang="en" sz="1400"/>
              <a:t>Analytics Tools: </a:t>
            </a:r>
            <a:r>
              <a:rPr lang="en" sz="1400"/>
              <a:t>Slice and Dice Analysis, Predictive Uplift Model, Causal Forest.</a:t>
            </a:r>
            <a:endParaRPr sz="1400"/>
          </a:p>
          <a:p>
            <a:pPr indent="-317500" lvl="0" marL="457200" rtl="0" algn="l">
              <a:spcBef>
                <a:spcPts val="0"/>
              </a:spcBef>
              <a:spcAft>
                <a:spcPts val="0"/>
              </a:spcAft>
              <a:buSzPts val="1400"/>
              <a:buChar char="◉"/>
            </a:pPr>
            <a:r>
              <a:rPr b="1" lang="en" sz="1400"/>
              <a:t>Visualizations:</a:t>
            </a:r>
            <a:r>
              <a:rPr lang="en" sz="1400"/>
              <a:t> Average Causal Effect(4) , Baseline Variables: Sauvignon Blanc and Syrah(5), Possible segmentation variables given both predicted target and not target(6).</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5"/>
          <p:cNvSpPr/>
          <p:nvPr/>
        </p:nvSpPr>
        <p:spPr>
          <a:xfrm>
            <a:off x="1615625" y="795200"/>
            <a:ext cx="6336300" cy="397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1609325" y="410225"/>
            <a:ext cx="5831400" cy="384900"/>
          </a:xfrm>
          <a:prstGeom prst="rect">
            <a:avLst/>
          </a:prstGeom>
          <a:solidFill>
            <a:srgbClr val="F5F1E0"/>
          </a:solidFill>
          <a:ln cap="flat" cmpd="sng" w="9525">
            <a:solidFill>
              <a:srgbClr val="F5F1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txBox="1"/>
          <p:nvPr>
            <p:ph type="title"/>
          </p:nvPr>
        </p:nvSpPr>
        <p:spPr>
          <a:xfrm>
            <a:off x="1763225" y="157763"/>
            <a:ext cx="5523600" cy="477900"/>
          </a:xfrm>
          <a:prstGeom prst="rect">
            <a:avLst/>
          </a:prstGeom>
          <a:solidFill>
            <a:srgbClr val="A8122A"/>
          </a:solidFill>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5F1E0"/>
                </a:solidFill>
                <a:latin typeface="Raleway"/>
                <a:ea typeface="Raleway"/>
                <a:cs typeface="Raleway"/>
                <a:sym typeface="Raleway"/>
              </a:rPr>
              <a:t>Average Causal Effect</a:t>
            </a:r>
            <a:endParaRPr>
              <a:solidFill>
                <a:srgbClr val="F5F1E0"/>
              </a:solidFill>
            </a:endParaRPr>
          </a:p>
        </p:txBody>
      </p:sp>
      <p:sp>
        <p:nvSpPr>
          <p:cNvPr id="90" name="Google Shape;90;p15"/>
          <p:cNvSpPr txBox="1"/>
          <p:nvPr/>
        </p:nvSpPr>
        <p:spPr>
          <a:xfrm>
            <a:off x="4011475" y="1739825"/>
            <a:ext cx="4376100" cy="5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91" name="Google Shape;91;p15"/>
          <p:cNvSpPr txBox="1"/>
          <p:nvPr/>
        </p:nvSpPr>
        <p:spPr>
          <a:xfrm>
            <a:off x="3810475" y="1305700"/>
            <a:ext cx="5187000" cy="18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aleway"/>
                <a:ea typeface="Raleway"/>
                <a:cs typeface="Raleway"/>
                <a:sym typeface="Raleway"/>
              </a:rPr>
              <a:t>Evaluation:</a:t>
            </a:r>
            <a:endParaRPr sz="1700">
              <a:latin typeface="Raleway"/>
              <a:ea typeface="Raleway"/>
              <a:cs typeface="Raleway"/>
              <a:sym typeface="Raleway"/>
            </a:endParaRPr>
          </a:p>
          <a:p>
            <a:pPr indent="-336550" lvl="0" marL="457200" rtl="0" algn="l">
              <a:spcBef>
                <a:spcPts val="0"/>
              </a:spcBef>
              <a:spcAft>
                <a:spcPts val="0"/>
              </a:spcAft>
              <a:buSzPts val="1700"/>
              <a:buFont typeface="Raleway"/>
              <a:buChar char="●"/>
            </a:pPr>
            <a:r>
              <a:rPr lang="en" sz="1700">
                <a:latin typeface="Raleway"/>
                <a:ea typeface="Raleway"/>
                <a:cs typeface="Raleway"/>
                <a:sym typeface="Raleway"/>
              </a:rPr>
              <a:t>Regression on variable ‘group’ to observe the statistical significance of the treatment effect</a:t>
            </a:r>
            <a:endParaRPr sz="1700">
              <a:latin typeface="Raleway"/>
              <a:ea typeface="Raleway"/>
              <a:cs typeface="Raleway"/>
              <a:sym typeface="Raleway"/>
            </a:endParaRPr>
          </a:p>
          <a:p>
            <a:pPr indent="-336550" lvl="0" marL="457200" rtl="0" algn="l">
              <a:spcBef>
                <a:spcPts val="0"/>
              </a:spcBef>
              <a:spcAft>
                <a:spcPts val="0"/>
              </a:spcAft>
              <a:buSzPts val="1700"/>
              <a:buFont typeface="Raleway"/>
              <a:buChar char="●"/>
            </a:pPr>
            <a:r>
              <a:rPr lang="en" sz="1700">
                <a:latin typeface="Raleway"/>
                <a:ea typeface="Raleway"/>
                <a:cs typeface="Raleway"/>
                <a:sym typeface="Raleway"/>
              </a:rPr>
              <a:t>The effect is highly significant and the effect size is $1.34 for e-mail</a:t>
            </a:r>
            <a:endParaRPr sz="1700">
              <a:latin typeface="Raleway"/>
              <a:ea typeface="Raleway"/>
              <a:cs typeface="Raleway"/>
              <a:sym typeface="Raleway"/>
            </a:endParaRPr>
          </a:p>
          <a:p>
            <a:pPr indent="-336550" lvl="0" marL="457200" rtl="0" algn="l">
              <a:spcBef>
                <a:spcPts val="0"/>
              </a:spcBef>
              <a:spcAft>
                <a:spcPts val="0"/>
              </a:spcAft>
              <a:buSzPts val="1700"/>
              <a:buFont typeface="Raleway"/>
              <a:buChar char="●"/>
            </a:pPr>
            <a:r>
              <a:rPr lang="en" sz="1700">
                <a:latin typeface="Raleway"/>
                <a:ea typeface="Raleway"/>
                <a:cs typeface="Raleway"/>
                <a:sym typeface="Raleway"/>
              </a:rPr>
              <a:t>Precision of estimates is sufficient enough to establish the average effect</a:t>
            </a:r>
            <a:endParaRPr sz="1700">
              <a:latin typeface="Raleway"/>
              <a:ea typeface="Raleway"/>
              <a:cs typeface="Raleway"/>
              <a:sym typeface="Raleway"/>
            </a:endParaRPr>
          </a:p>
        </p:txBody>
      </p:sp>
      <p:pic>
        <p:nvPicPr>
          <p:cNvPr id="92" name="Google Shape;92;p15"/>
          <p:cNvPicPr preferRelativeResize="0"/>
          <p:nvPr/>
        </p:nvPicPr>
        <p:blipFill>
          <a:blip r:embed="rId3">
            <a:alphaModFix/>
          </a:blip>
          <a:stretch>
            <a:fillRect/>
          </a:stretch>
        </p:blipFill>
        <p:spPr>
          <a:xfrm>
            <a:off x="942476" y="3829400"/>
            <a:ext cx="7165105" cy="884825"/>
          </a:xfrm>
          <a:prstGeom prst="rect">
            <a:avLst/>
          </a:prstGeom>
          <a:noFill/>
          <a:ln>
            <a:noFill/>
          </a:ln>
        </p:spPr>
      </p:pic>
      <p:pic>
        <p:nvPicPr>
          <p:cNvPr id="93" name="Google Shape;93;p15"/>
          <p:cNvPicPr preferRelativeResize="0"/>
          <p:nvPr/>
        </p:nvPicPr>
        <p:blipFill>
          <a:blip r:embed="rId4">
            <a:alphaModFix/>
          </a:blip>
          <a:stretch>
            <a:fillRect/>
          </a:stretch>
        </p:blipFill>
        <p:spPr>
          <a:xfrm>
            <a:off x="175375" y="998650"/>
            <a:ext cx="3635100" cy="2761324"/>
          </a:xfrm>
          <a:prstGeom prst="rect">
            <a:avLst/>
          </a:prstGeom>
          <a:noFill/>
          <a:ln>
            <a:noFill/>
          </a:ln>
        </p:spPr>
      </p:pic>
      <p:sp>
        <p:nvSpPr>
          <p:cNvPr id="94" name="Google Shape;94;p15"/>
          <p:cNvSpPr txBox="1"/>
          <p:nvPr/>
        </p:nvSpPr>
        <p:spPr>
          <a:xfrm>
            <a:off x="2306125" y="781700"/>
            <a:ext cx="6123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14.11</a:t>
            </a:r>
            <a:endParaRPr>
              <a:latin typeface="Raleway"/>
              <a:ea typeface="Raleway"/>
              <a:cs typeface="Raleway"/>
              <a:sym typeface="Raleway"/>
            </a:endParaRPr>
          </a:p>
        </p:txBody>
      </p:sp>
      <p:sp>
        <p:nvSpPr>
          <p:cNvPr id="95" name="Google Shape;95;p15"/>
          <p:cNvSpPr txBox="1"/>
          <p:nvPr/>
        </p:nvSpPr>
        <p:spPr>
          <a:xfrm>
            <a:off x="922325" y="998650"/>
            <a:ext cx="6123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12.77</a:t>
            </a:r>
            <a:endParaRPr>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6"/>
          <p:cNvSpPr/>
          <p:nvPr/>
        </p:nvSpPr>
        <p:spPr>
          <a:xfrm>
            <a:off x="1483125" y="795125"/>
            <a:ext cx="6336300" cy="397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1609325" y="410225"/>
            <a:ext cx="5831400" cy="384900"/>
          </a:xfrm>
          <a:prstGeom prst="rect">
            <a:avLst/>
          </a:prstGeom>
          <a:solidFill>
            <a:srgbClr val="F5F1E0"/>
          </a:solidFill>
          <a:ln cap="flat" cmpd="sng" w="9525">
            <a:solidFill>
              <a:srgbClr val="F5F1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txBox="1"/>
          <p:nvPr>
            <p:ph type="title"/>
          </p:nvPr>
        </p:nvSpPr>
        <p:spPr>
          <a:xfrm>
            <a:off x="1763225" y="157763"/>
            <a:ext cx="5523600" cy="477900"/>
          </a:xfrm>
          <a:prstGeom prst="rect">
            <a:avLst/>
          </a:prstGeom>
          <a:solidFill>
            <a:srgbClr val="A8122A"/>
          </a:solidFill>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5F1E0"/>
                </a:solidFill>
                <a:latin typeface="Raleway"/>
                <a:ea typeface="Raleway"/>
                <a:cs typeface="Raleway"/>
                <a:sym typeface="Raleway"/>
              </a:rPr>
              <a:t>Slice and Dice</a:t>
            </a:r>
            <a:endParaRPr/>
          </a:p>
        </p:txBody>
      </p:sp>
      <p:sp>
        <p:nvSpPr>
          <p:cNvPr id="103" name="Google Shape;103;p16"/>
          <p:cNvSpPr txBox="1"/>
          <p:nvPr/>
        </p:nvSpPr>
        <p:spPr>
          <a:xfrm>
            <a:off x="-64150" y="3588950"/>
            <a:ext cx="3057300" cy="852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aleway"/>
              <a:buChar char="●"/>
            </a:pPr>
            <a:r>
              <a:rPr lang="en" sz="1600">
                <a:latin typeface="Raleway"/>
                <a:ea typeface="Raleway"/>
                <a:cs typeface="Raleway"/>
                <a:sym typeface="Raleway"/>
              </a:rPr>
              <a:t>Treatment effect of email</a:t>
            </a:r>
            <a:endParaRPr sz="1600">
              <a:latin typeface="Raleway"/>
              <a:ea typeface="Raleway"/>
              <a:cs typeface="Raleway"/>
              <a:sym typeface="Raleway"/>
            </a:endParaRPr>
          </a:p>
          <a:p>
            <a:pPr indent="-330200" lvl="0" marL="457200" rtl="0" algn="l">
              <a:spcBef>
                <a:spcPts val="0"/>
              </a:spcBef>
              <a:spcAft>
                <a:spcPts val="0"/>
              </a:spcAft>
              <a:buSzPts val="1600"/>
              <a:buFont typeface="Raleway"/>
              <a:buChar char="●"/>
            </a:pPr>
            <a:r>
              <a:rPr lang="en" sz="1600">
                <a:latin typeface="Raleway"/>
                <a:ea typeface="Raleway"/>
                <a:cs typeface="Raleway"/>
                <a:sym typeface="Raleway"/>
              </a:rPr>
              <a:t>No Sauvignon Blanc : $.75</a:t>
            </a:r>
            <a:endParaRPr sz="1600">
              <a:latin typeface="Raleway"/>
              <a:ea typeface="Raleway"/>
              <a:cs typeface="Raleway"/>
              <a:sym typeface="Raleway"/>
            </a:endParaRPr>
          </a:p>
          <a:p>
            <a:pPr indent="-330200" lvl="0" marL="457200" rtl="0" algn="l">
              <a:spcBef>
                <a:spcPts val="0"/>
              </a:spcBef>
              <a:spcAft>
                <a:spcPts val="0"/>
              </a:spcAft>
              <a:buSzPts val="1600"/>
              <a:buFont typeface="Raleway"/>
              <a:buChar char="●"/>
            </a:pPr>
            <a:r>
              <a:rPr lang="en" sz="1600">
                <a:latin typeface="Raleway"/>
                <a:ea typeface="Raleway"/>
                <a:cs typeface="Raleway"/>
                <a:sym typeface="Raleway"/>
              </a:rPr>
              <a:t>Buys Sauvignon Blanc: $2.80</a:t>
            </a:r>
            <a:endParaRPr sz="1600">
              <a:latin typeface="Raleway"/>
              <a:ea typeface="Raleway"/>
              <a:cs typeface="Raleway"/>
              <a:sym typeface="Raleway"/>
            </a:endParaRPr>
          </a:p>
          <a:p>
            <a:pPr indent="0" lvl="0" marL="457200" rtl="0" algn="l">
              <a:spcBef>
                <a:spcPts val="0"/>
              </a:spcBef>
              <a:spcAft>
                <a:spcPts val="0"/>
              </a:spcAft>
              <a:buNone/>
            </a:pPr>
            <a:r>
              <a:t/>
            </a:r>
            <a:endParaRPr sz="1600">
              <a:latin typeface="Raleway"/>
              <a:ea typeface="Raleway"/>
              <a:cs typeface="Raleway"/>
              <a:sym typeface="Raleway"/>
            </a:endParaRPr>
          </a:p>
        </p:txBody>
      </p:sp>
      <p:sp>
        <p:nvSpPr>
          <p:cNvPr id="104" name="Google Shape;104;p16"/>
          <p:cNvSpPr txBox="1"/>
          <p:nvPr/>
        </p:nvSpPr>
        <p:spPr>
          <a:xfrm>
            <a:off x="2906525" y="3535800"/>
            <a:ext cx="2910900" cy="852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aleway"/>
              <a:buChar char="●"/>
            </a:pPr>
            <a:r>
              <a:rPr lang="en" sz="1600">
                <a:latin typeface="Raleway"/>
                <a:ea typeface="Raleway"/>
                <a:cs typeface="Raleway"/>
                <a:sym typeface="Raleway"/>
              </a:rPr>
              <a:t>Email is only effective for those that did not buy syrah</a:t>
            </a:r>
            <a:endParaRPr sz="1600">
              <a:latin typeface="Raleway"/>
              <a:ea typeface="Raleway"/>
              <a:cs typeface="Raleway"/>
              <a:sym typeface="Raleway"/>
            </a:endParaRPr>
          </a:p>
          <a:p>
            <a:pPr indent="-330200" lvl="0" marL="457200" rtl="0" algn="l">
              <a:spcBef>
                <a:spcPts val="0"/>
              </a:spcBef>
              <a:spcAft>
                <a:spcPts val="0"/>
              </a:spcAft>
              <a:buSzPts val="1600"/>
              <a:buFont typeface="Raleway"/>
              <a:buChar char="●"/>
            </a:pPr>
            <a:r>
              <a:rPr lang="en" sz="1600">
                <a:latin typeface="Raleway"/>
                <a:ea typeface="Raleway"/>
                <a:cs typeface="Raleway"/>
                <a:sym typeface="Raleway"/>
              </a:rPr>
              <a:t>Does not buy syrah : $1.47</a:t>
            </a:r>
            <a:endParaRPr sz="1600">
              <a:latin typeface="Raleway"/>
              <a:ea typeface="Raleway"/>
              <a:cs typeface="Raleway"/>
              <a:sym typeface="Raleway"/>
            </a:endParaRPr>
          </a:p>
        </p:txBody>
      </p:sp>
      <p:pic>
        <p:nvPicPr>
          <p:cNvPr id="105" name="Google Shape;105;p16"/>
          <p:cNvPicPr preferRelativeResize="0"/>
          <p:nvPr/>
        </p:nvPicPr>
        <p:blipFill>
          <a:blip r:embed="rId3">
            <a:alphaModFix/>
          </a:blip>
          <a:stretch>
            <a:fillRect/>
          </a:stretch>
        </p:blipFill>
        <p:spPr>
          <a:xfrm>
            <a:off x="82375" y="1103625"/>
            <a:ext cx="2910764" cy="2432175"/>
          </a:xfrm>
          <a:prstGeom prst="rect">
            <a:avLst/>
          </a:prstGeom>
          <a:noFill/>
          <a:ln>
            <a:noFill/>
          </a:ln>
        </p:spPr>
      </p:pic>
      <p:pic>
        <p:nvPicPr>
          <p:cNvPr id="106" name="Google Shape;106;p16"/>
          <p:cNvPicPr preferRelativeResize="0"/>
          <p:nvPr/>
        </p:nvPicPr>
        <p:blipFill>
          <a:blip r:embed="rId4">
            <a:alphaModFix/>
          </a:blip>
          <a:stretch>
            <a:fillRect/>
          </a:stretch>
        </p:blipFill>
        <p:spPr>
          <a:xfrm>
            <a:off x="2993150" y="1053925"/>
            <a:ext cx="3115875" cy="2432174"/>
          </a:xfrm>
          <a:prstGeom prst="rect">
            <a:avLst/>
          </a:prstGeom>
          <a:noFill/>
          <a:ln>
            <a:noFill/>
          </a:ln>
        </p:spPr>
      </p:pic>
      <p:sp>
        <p:nvSpPr>
          <p:cNvPr id="107" name="Google Shape;107;p16"/>
          <p:cNvSpPr txBox="1"/>
          <p:nvPr/>
        </p:nvSpPr>
        <p:spPr>
          <a:xfrm>
            <a:off x="6318750" y="1705550"/>
            <a:ext cx="2702400" cy="2217300"/>
          </a:xfrm>
          <a:prstGeom prst="rect">
            <a:avLst/>
          </a:prstGeom>
          <a:noFill/>
          <a:ln cap="flat" cmpd="sng" w="19050">
            <a:solidFill>
              <a:srgbClr val="A8122A"/>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700">
                <a:solidFill>
                  <a:srgbClr val="A8122A"/>
                </a:solidFill>
                <a:latin typeface="Raleway"/>
                <a:ea typeface="Raleway"/>
                <a:cs typeface="Raleway"/>
                <a:sym typeface="Raleway"/>
              </a:rPr>
              <a:t>Baseline Variables</a:t>
            </a:r>
            <a:endParaRPr b="1" sz="1700">
              <a:solidFill>
                <a:srgbClr val="A8122A"/>
              </a:solidFill>
              <a:latin typeface="Raleway"/>
              <a:ea typeface="Raleway"/>
              <a:cs typeface="Raleway"/>
              <a:sym typeface="Raleway"/>
            </a:endParaRPr>
          </a:p>
          <a:p>
            <a:pPr indent="0" lvl="0" marL="0" rtl="0" algn="l">
              <a:spcBef>
                <a:spcPts val="0"/>
              </a:spcBef>
              <a:spcAft>
                <a:spcPts val="0"/>
              </a:spcAft>
              <a:buNone/>
            </a:pPr>
            <a:r>
              <a:rPr lang="en" sz="1700">
                <a:latin typeface="Raleway"/>
                <a:ea typeface="Raleway"/>
                <a:cs typeface="Raleway"/>
                <a:sym typeface="Raleway"/>
              </a:rPr>
              <a:t>Last Purchase </a:t>
            </a:r>
            <a:r>
              <a:rPr b="1" lang="en" sz="1700">
                <a:latin typeface="Raleway"/>
                <a:ea typeface="Raleway"/>
                <a:cs typeface="Raleway"/>
                <a:sym typeface="Raleway"/>
              </a:rPr>
              <a:t>&lt;</a:t>
            </a:r>
            <a:r>
              <a:rPr lang="en" sz="1700">
                <a:latin typeface="Raleway"/>
                <a:ea typeface="Raleway"/>
                <a:cs typeface="Raleway"/>
                <a:sym typeface="Raleway"/>
              </a:rPr>
              <a:t> 60 days</a:t>
            </a:r>
            <a:endParaRPr sz="1700">
              <a:latin typeface="Raleway"/>
              <a:ea typeface="Raleway"/>
              <a:cs typeface="Raleway"/>
              <a:sym typeface="Raleway"/>
            </a:endParaRPr>
          </a:p>
          <a:p>
            <a:pPr indent="0" lvl="0" marL="0" rtl="0" algn="l">
              <a:spcBef>
                <a:spcPts val="0"/>
              </a:spcBef>
              <a:spcAft>
                <a:spcPts val="0"/>
              </a:spcAft>
              <a:buNone/>
            </a:pPr>
            <a:r>
              <a:rPr lang="en" sz="1700">
                <a:latin typeface="Raleway"/>
                <a:ea typeface="Raleway"/>
                <a:cs typeface="Raleway"/>
                <a:sym typeface="Raleway"/>
              </a:rPr>
              <a:t>Past Purchase </a:t>
            </a:r>
            <a:r>
              <a:rPr b="1" lang="en" sz="1700">
                <a:latin typeface="Raleway"/>
                <a:ea typeface="Raleway"/>
                <a:cs typeface="Raleway"/>
                <a:sym typeface="Raleway"/>
              </a:rPr>
              <a:t>&gt;</a:t>
            </a:r>
            <a:r>
              <a:rPr lang="en" sz="1700">
                <a:latin typeface="Raleway"/>
                <a:ea typeface="Raleway"/>
                <a:cs typeface="Raleway"/>
                <a:sym typeface="Raleway"/>
              </a:rPr>
              <a:t> $60</a:t>
            </a:r>
            <a:endParaRPr sz="1700">
              <a:latin typeface="Raleway"/>
              <a:ea typeface="Raleway"/>
              <a:cs typeface="Raleway"/>
              <a:sym typeface="Raleway"/>
            </a:endParaRPr>
          </a:p>
          <a:p>
            <a:pPr indent="0" lvl="0" marL="0" rtl="0" algn="l">
              <a:spcBef>
                <a:spcPts val="0"/>
              </a:spcBef>
              <a:spcAft>
                <a:spcPts val="0"/>
              </a:spcAft>
              <a:buNone/>
            </a:pPr>
            <a:r>
              <a:rPr lang="en" sz="1700">
                <a:latin typeface="Raleway"/>
                <a:ea typeface="Raleway"/>
                <a:cs typeface="Raleway"/>
                <a:sym typeface="Raleway"/>
              </a:rPr>
              <a:t>Visits </a:t>
            </a:r>
            <a:r>
              <a:rPr b="1" lang="en" sz="1700">
                <a:latin typeface="Raleway"/>
                <a:ea typeface="Raleway"/>
                <a:cs typeface="Raleway"/>
                <a:sym typeface="Raleway"/>
              </a:rPr>
              <a:t>&gt;</a:t>
            </a:r>
            <a:r>
              <a:rPr lang="en" sz="1700">
                <a:latin typeface="Raleway"/>
                <a:ea typeface="Raleway"/>
                <a:cs typeface="Raleway"/>
                <a:sym typeface="Raleway"/>
              </a:rPr>
              <a:t> 5 </a:t>
            </a:r>
            <a:endParaRPr sz="1700">
              <a:latin typeface="Raleway"/>
              <a:ea typeface="Raleway"/>
              <a:cs typeface="Raleway"/>
              <a:sym typeface="Raleway"/>
            </a:endParaRPr>
          </a:p>
          <a:p>
            <a:pPr indent="0" lvl="0" marL="0" rtl="0" algn="l">
              <a:spcBef>
                <a:spcPts val="0"/>
              </a:spcBef>
              <a:spcAft>
                <a:spcPts val="0"/>
              </a:spcAft>
              <a:buNone/>
            </a:pPr>
            <a:r>
              <a:rPr lang="en" sz="1700">
                <a:latin typeface="Raleway"/>
                <a:ea typeface="Raleway"/>
                <a:cs typeface="Raleway"/>
                <a:sym typeface="Raleway"/>
              </a:rPr>
              <a:t>Chardonnay</a:t>
            </a:r>
            <a:r>
              <a:rPr lang="en" sz="1700">
                <a:latin typeface="Raleway"/>
                <a:ea typeface="Raleway"/>
                <a:cs typeface="Raleway"/>
                <a:sym typeface="Raleway"/>
              </a:rPr>
              <a:t> </a:t>
            </a:r>
            <a:r>
              <a:rPr b="1" lang="en" sz="1700">
                <a:latin typeface="Raleway"/>
                <a:ea typeface="Raleway"/>
                <a:cs typeface="Raleway"/>
                <a:sym typeface="Raleway"/>
              </a:rPr>
              <a:t>&gt;</a:t>
            </a:r>
            <a:r>
              <a:rPr lang="en" sz="1700">
                <a:latin typeface="Raleway"/>
                <a:ea typeface="Raleway"/>
                <a:cs typeface="Raleway"/>
                <a:sym typeface="Raleway"/>
              </a:rPr>
              <a:t> $0</a:t>
            </a:r>
            <a:endParaRPr sz="1700">
              <a:latin typeface="Raleway"/>
              <a:ea typeface="Raleway"/>
              <a:cs typeface="Raleway"/>
              <a:sym typeface="Raleway"/>
            </a:endParaRPr>
          </a:p>
          <a:p>
            <a:pPr indent="0" lvl="0" marL="0" rtl="0" algn="l">
              <a:spcBef>
                <a:spcPts val="0"/>
              </a:spcBef>
              <a:spcAft>
                <a:spcPts val="0"/>
              </a:spcAft>
              <a:buNone/>
            </a:pPr>
            <a:r>
              <a:rPr lang="en" sz="1700">
                <a:latin typeface="Raleway"/>
                <a:ea typeface="Raleway"/>
                <a:cs typeface="Raleway"/>
                <a:sym typeface="Raleway"/>
              </a:rPr>
              <a:t>Sauvignon Blanc </a:t>
            </a:r>
            <a:r>
              <a:rPr b="1" lang="en" sz="1700">
                <a:latin typeface="Raleway"/>
                <a:ea typeface="Raleway"/>
                <a:cs typeface="Raleway"/>
                <a:sym typeface="Raleway"/>
              </a:rPr>
              <a:t>&gt; </a:t>
            </a:r>
            <a:r>
              <a:rPr lang="en" sz="1700">
                <a:latin typeface="Raleway"/>
                <a:ea typeface="Raleway"/>
                <a:cs typeface="Raleway"/>
                <a:sym typeface="Raleway"/>
              </a:rPr>
              <a:t>$0</a:t>
            </a:r>
            <a:endParaRPr sz="1700">
              <a:latin typeface="Raleway"/>
              <a:ea typeface="Raleway"/>
              <a:cs typeface="Raleway"/>
              <a:sym typeface="Raleway"/>
            </a:endParaRPr>
          </a:p>
          <a:p>
            <a:pPr indent="0" lvl="0" marL="0" rtl="0" algn="l">
              <a:spcBef>
                <a:spcPts val="0"/>
              </a:spcBef>
              <a:spcAft>
                <a:spcPts val="0"/>
              </a:spcAft>
              <a:buNone/>
            </a:pPr>
            <a:r>
              <a:rPr lang="en" sz="1700">
                <a:latin typeface="Raleway"/>
                <a:ea typeface="Raleway"/>
                <a:cs typeface="Raleway"/>
                <a:sym typeface="Raleway"/>
              </a:rPr>
              <a:t>Cabernet </a:t>
            </a:r>
            <a:r>
              <a:rPr b="1" lang="en" sz="1700">
                <a:latin typeface="Raleway"/>
                <a:ea typeface="Raleway"/>
                <a:cs typeface="Raleway"/>
                <a:sym typeface="Raleway"/>
              </a:rPr>
              <a:t>&gt;</a:t>
            </a:r>
            <a:r>
              <a:rPr lang="en" sz="1700">
                <a:latin typeface="Raleway"/>
                <a:ea typeface="Raleway"/>
                <a:cs typeface="Raleway"/>
                <a:sym typeface="Raleway"/>
              </a:rPr>
              <a:t> $0</a:t>
            </a:r>
            <a:endParaRPr sz="1700">
              <a:latin typeface="Raleway"/>
              <a:ea typeface="Raleway"/>
              <a:cs typeface="Raleway"/>
              <a:sym typeface="Raleway"/>
            </a:endParaRPr>
          </a:p>
        </p:txBody>
      </p:sp>
      <p:sp>
        <p:nvSpPr>
          <p:cNvPr id="108" name="Google Shape;108;p16"/>
          <p:cNvSpPr txBox="1"/>
          <p:nvPr/>
        </p:nvSpPr>
        <p:spPr>
          <a:xfrm>
            <a:off x="1127325" y="3155000"/>
            <a:ext cx="1049100" cy="273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Sav Blanch</a:t>
            </a:r>
            <a:endParaRPr b="1" sz="1200">
              <a:latin typeface="Raleway"/>
              <a:ea typeface="Raleway"/>
              <a:cs typeface="Raleway"/>
              <a:sym typeface="Raleway"/>
            </a:endParaRPr>
          </a:p>
        </p:txBody>
      </p:sp>
      <p:sp>
        <p:nvSpPr>
          <p:cNvPr id="109" name="Google Shape;109;p16"/>
          <p:cNvSpPr txBox="1"/>
          <p:nvPr/>
        </p:nvSpPr>
        <p:spPr>
          <a:xfrm>
            <a:off x="4114025" y="3155000"/>
            <a:ext cx="822000" cy="273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Syrah</a:t>
            </a:r>
            <a:endParaRPr b="1" sz="12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p:nvPr/>
        </p:nvSpPr>
        <p:spPr>
          <a:xfrm>
            <a:off x="1615625" y="795200"/>
            <a:ext cx="6336300" cy="397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1609325" y="410225"/>
            <a:ext cx="5831400" cy="384900"/>
          </a:xfrm>
          <a:prstGeom prst="rect">
            <a:avLst/>
          </a:prstGeom>
          <a:solidFill>
            <a:srgbClr val="F5F1E0"/>
          </a:solidFill>
          <a:ln cap="flat" cmpd="sng" w="9525">
            <a:solidFill>
              <a:srgbClr val="F5F1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txBox="1"/>
          <p:nvPr>
            <p:ph type="title"/>
          </p:nvPr>
        </p:nvSpPr>
        <p:spPr>
          <a:xfrm>
            <a:off x="1763225" y="157763"/>
            <a:ext cx="5523600" cy="477900"/>
          </a:xfrm>
          <a:prstGeom prst="rect">
            <a:avLst/>
          </a:prstGeom>
          <a:solidFill>
            <a:srgbClr val="A8122A"/>
          </a:solidFill>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a:solidFill>
                  <a:srgbClr val="F5F1E0"/>
                </a:solidFill>
                <a:latin typeface="Raleway"/>
                <a:ea typeface="Raleway"/>
                <a:cs typeface="Raleway"/>
                <a:sym typeface="Raleway"/>
              </a:rPr>
              <a:t>Predictive Model Insights: </a:t>
            </a:r>
            <a:endParaRPr b="1">
              <a:solidFill>
                <a:srgbClr val="F5F1E0"/>
              </a:solidFill>
              <a:latin typeface="Raleway"/>
              <a:ea typeface="Raleway"/>
              <a:cs typeface="Raleway"/>
              <a:sym typeface="Raleway"/>
            </a:endParaRPr>
          </a:p>
          <a:p>
            <a:pPr indent="0" lvl="0" marL="0" marR="0" rtl="0" algn="ctr">
              <a:lnSpc>
                <a:spcPct val="100000"/>
              </a:lnSpc>
              <a:spcBef>
                <a:spcPts val="0"/>
              </a:spcBef>
              <a:spcAft>
                <a:spcPts val="0"/>
              </a:spcAft>
              <a:buNone/>
            </a:pPr>
            <a:r>
              <a:rPr b="1" lang="en">
                <a:solidFill>
                  <a:srgbClr val="F5F1E0"/>
                </a:solidFill>
                <a:latin typeface="Raleway"/>
                <a:ea typeface="Raleway"/>
                <a:cs typeface="Raleway"/>
                <a:sym typeface="Raleway"/>
              </a:rPr>
              <a:t>Recent Buyers, </a:t>
            </a:r>
            <a:r>
              <a:rPr b="1" lang="en">
                <a:solidFill>
                  <a:srgbClr val="F5F1E0"/>
                </a:solidFill>
                <a:latin typeface="Raleway"/>
                <a:ea typeface="Raleway"/>
                <a:cs typeface="Raleway"/>
                <a:sym typeface="Raleway"/>
              </a:rPr>
              <a:t>Sauvignon</a:t>
            </a:r>
            <a:r>
              <a:rPr b="1" lang="en">
                <a:solidFill>
                  <a:srgbClr val="F5F1E0"/>
                </a:solidFill>
                <a:latin typeface="Raleway"/>
                <a:ea typeface="Raleway"/>
                <a:cs typeface="Raleway"/>
                <a:sym typeface="Raleway"/>
              </a:rPr>
              <a:t> Blanc, and Cabernet Buyers</a:t>
            </a:r>
            <a:endParaRPr b="1">
              <a:solidFill>
                <a:srgbClr val="F5F1E0"/>
              </a:solidFill>
              <a:latin typeface="Raleway"/>
              <a:ea typeface="Raleway"/>
              <a:cs typeface="Raleway"/>
              <a:sym typeface="Raleway"/>
            </a:endParaRPr>
          </a:p>
        </p:txBody>
      </p:sp>
      <p:sp>
        <p:nvSpPr>
          <p:cNvPr id="117" name="Google Shape;117;p17"/>
          <p:cNvSpPr txBox="1"/>
          <p:nvPr/>
        </p:nvSpPr>
        <p:spPr>
          <a:xfrm>
            <a:off x="252175" y="863925"/>
            <a:ext cx="4376100" cy="60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aleway"/>
              <a:buChar char="●"/>
            </a:pPr>
            <a:r>
              <a:rPr lang="en">
                <a:latin typeface="Raleway"/>
                <a:ea typeface="Raleway"/>
                <a:cs typeface="Raleway"/>
                <a:sym typeface="Raleway"/>
              </a:rPr>
              <a:t>Training Data : 60,000 observations</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Percent of target customers : 53.9%</a:t>
            </a:r>
            <a:endParaRPr>
              <a:latin typeface="Raleway"/>
              <a:ea typeface="Raleway"/>
              <a:cs typeface="Raleway"/>
              <a:sym typeface="Raleway"/>
            </a:endParaRPr>
          </a:p>
        </p:txBody>
      </p:sp>
      <p:pic>
        <p:nvPicPr>
          <p:cNvPr id="118" name="Google Shape;118;p17"/>
          <p:cNvPicPr preferRelativeResize="0"/>
          <p:nvPr/>
        </p:nvPicPr>
        <p:blipFill rotWithShape="1">
          <a:blip r:embed="rId3">
            <a:alphaModFix/>
          </a:blip>
          <a:srcRect b="0" l="0" r="0" t="7244"/>
          <a:stretch/>
        </p:blipFill>
        <p:spPr>
          <a:xfrm>
            <a:off x="2231825" y="1750925"/>
            <a:ext cx="1744601" cy="2863424"/>
          </a:xfrm>
          <a:prstGeom prst="rect">
            <a:avLst/>
          </a:prstGeom>
          <a:noFill/>
          <a:ln>
            <a:noFill/>
          </a:ln>
        </p:spPr>
      </p:pic>
      <p:pic>
        <p:nvPicPr>
          <p:cNvPr id="119" name="Google Shape;119;p17"/>
          <p:cNvPicPr preferRelativeResize="0"/>
          <p:nvPr/>
        </p:nvPicPr>
        <p:blipFill rotWithShape="1">
          <a:blip r:embed="rId4">
            <a:alphaModFix/>
          </a:blip>
          <a:srcRect b="0" l="0" r="0" t="7578"/>
          <a:stretch/>
        </p:blipFill>
        <p:spPr>
          <a:xfrm>
            <a:off x="252175" y="1797725"/>
            <a:ext cx="1744600" cy="2863425"/>
          </a:xfrm>
          <a:prstGeom prst="rect">
            <a:avLst/>
          </a:prstGeom>
          <a:noFill/>
          <a:ln>
            <a:noFill/>
          </a:ln>
        </p:spPr>
      </p:pic>
      <p:pic>
        <p:nvPicPr>
          <p:cNvPr id="120" name="Google Shape;120;p17"/>
          <p:cNvPicPr preferRelativeResize="0"/>
          <p:nvPr/>
        </p:nvPicPr>
        <p:blipFill rotWithShape="1">
          <a:blip r:embed="rId5">
            <a:alphaModFix/>
          </a:blip>
          <a:srcRect b="0" l="0" r="0" t="7140"/>
          <a:stretch/>
        </p:blipFill>
        <p:spPr>
          <a:xfrm>
            <a:off x="4250375" y="1797725"/>
            <a:ext cx="1744600" cy="2863425"/>
          </a:xfrm>
          <a:prstGeom prst="rect">
            <a:avLst/>
          </a:prstGeom>
          <a:noFill/>
          <a:ln>
            <a:noFill/>
          </a:ln>
        </p:spPr>
      </p:pic>
      <p:sp>
        <p:nvSpPr>
          <p:cNvPr id="121" name="Google Shape;121;p17"/>
          <p:cNvSpPr txBox="1"/>
          <p:nvPr/>
        </p:nvSpPr>
        <p:spPr>
          <a:xfrm>
            <a:off x="6268925" y="1070750"/>
            <a:ext cx="2644800" cy="35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Post Prediction </a:t>
            </a:r>
            <a:r>
              <a:rPr lang="en">
                <a:latin typeface="Raleway"/>
                <a:ea typeface="Raleway"/>
                <a:cs typeface="Raleway"/>
                <a:sym typeface="Raleway"/>
              </a:rPr>
              <a:t>Assessment</a:t>
            </a:r>
            <a:r>
              <a:rPr lang="en">
                <a:latin typeface="Raleway"/>
                <a:ea typeface="Raleway"/>
                <a:cs typeface="Raleway"/>
                <a:sym typeface="Raleway"/>
              </a:rPr>
              <a:t> of Predicted Target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16% increase in individuals that satisfy Last Purchase &lt; 60 Days</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11 % increase in individuals that satisfy Sauvignon Blanc &gt; $0</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6% increase in individuals that satisfy Cabernet &gt; $0</a:t>
            </a:r>
            <a:endParaRPr>
              <a:latin typeface="Raleway"/>
              <a:ea typeface="Raleway"/>
              <a:cs typeface="Raleway"/>
              <a:sym typeface="Raleway"/>
            </a:endParaRPr>
          </a:p>
          <a:p>
            <a:pPr indent="0" lvl="0" marL="0" rtl="0" algn="l">
              <a:spcBef>
                <a:spcPts val="0"/>
              </a:spcBef>
              <a:spcAft>
                <a:spcPts val="0"/>
              </a:spcAft>
              <a:buNone/>
            </a:pPr>
            <a:r>
              <a:rPr lang="en">
                <a:latin typeface="Raleway"/>
                <a:ea typeface="Raleway"/>
                <a:cs typeface="Raleway"/>
                <a:sym typeface="Raleway"/>
              </a:rPr>
              <a:t>Target:</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Recent purchasers</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Sauvignon Blanc buyers</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Cabernet buyers</a:t>
            </a:r>
            <a:endParaRPr>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25" name="Shape 125"/>
        <p:cNvGrpSpPr/>
        <p:nvPr/>
      </p:nvGrpSpPr>
      <p:grpSpPr>
        <a:xfrm>
          <a:off x="0" y="0"/>
          <a:ext cx="0" cy="0"/>
          <a:chOff x="0" y="0"/>
          <a:chExt cx="0" cy="0"/>
        </a:xfrm>
      </p:grpSpPr>
      <p:sp>
        <p:nvSpPr>
          <p:cNvPr id="126" name="Google Shape;126;p18"/>
          <p:cNvSpPr txBox="1"/>
          <p:nvPr>
            <p:ph idx="4294967295" type="subTitle"/>
          </p:nvPr>
        </p:nvSpPr>
        <p:spPr>
          <a:xfrm>
            <a:off x="1275150" y="1468463"/>
            <a:ext cx="65937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600">
                <a:solidFill>
                  <a:srgbClr val="FFFFFF"/>
                </a:solidFill>
              </a:rPr>
              <a:t>ANY QUESTIONS?</a:t>
            </a:r>
            <a:endParaRPr b="1" sz="3600">
              <a:solidFill>
                <a:srgbClr val="FFFFFF"/>
              </a:solidFill>
            </a:endParaRPr>
          </a:p>
        </p:txBody>
      </p:sp>
      <p:sp>
        <p:nvSpPr>
          <p:cNvPr id="127" name="Google Shape;127;p18"/>
          <p:cNvSpPr txBox="1"/>
          <p:nvPr>
            <p:ph idx="4294967295" type="body"/>
          </p:nvPr>
        </p:nvSpPr>
        <p:spPr>
          <a:xfrm>
            <a:off x="1275150" y="2765503"/>
            <a:ext cx="6593700" cy="1810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500">
                <a:solidFill>
                  <a:srgbClr val="FFFFFF"/>
                </a:solidFill>
              </a:rPr>
              <a:t>Hector.Abreu</a:t>
            </a:r>
            <a:r>
              <a:rPr lang="en" sz="1500">
                <a:solidFill>
                  <a:srgbClr val="FFFFFF"/>
                </a:solidFill>
              </a:rPr>
              <a:t>@simon.rochester.edu</a:t>
            </a:r>
            <a:endParaRPr sz="1500">
              <a:solidFill>
                <a:srgbClr val="FFFFFF"/>
              </a:solidFill>
            </a:endParaRPr>
          </a:p>
          <a:p>
            <a:pPr indent="0" lvl="0" marL="0" rtl="0" algn="ctr">
              <a:spcBef>
                <a:spcPts val="600"/>
              </a:spcBef>
              <a:spcAft>
                <a:spcPts val="0"/>
              </a:spcAft>
              <a:buNone/>
            </a:pPr>
            <a:r>
              <a:rPr lang="en" sz="1500">
                <a:solidFill>
                  <a:srgbClr val="FFFFFF"/>
                </a:solidFill>
              </a:rPr>
              <a:t>Ying.Wang@</a:t>
            </a:r>
            <a:r>
              <a:rPr lang="en" sz="1500">
                <a:solidFill>
                  <a:schemeClr val="lt1"/>
                </a:solidFill>
              </a:rPr>
              <a:t>simon.rochester.edu</a:t>
            </a:r>
            <a:endParaRPr sz="1500">
              <a:solidFill>
                <a:schemeClr val="lt1"/>
              </a:solidFill>
            </a:endParaRPr>
          </a:p>
          <a:p>
            <a:pPr indent="0" lvl="0" marL="0" rtl="0" algn="ctr">
              <a:spcBef>
                <a:spcPts val="600"/>
              </a:spcBef>
              <a:spcAft>
                <a:spcPts val="0"/>
              </a:spcAft>
              <a:buNone/>
            </a:pPr>
            <a:r>
              <a:rPr lang="en" sz="1500">
                <a:solidFill>
                  <a:schemeClr val="lt1"/>
                </a:solidFill>
              </a:rPr>
              <a:t>Geng.Luo@simon.rochester.edu</a:t>
            </a:r>
            <a:endParaRPr sz="1500">
              <a:solidFill>
                <a:schemeClr val="lt1"/>
              </a:solidFill>
            </a:endParaRPr>
          </a:p>
          <a:p>
            <a:pPr indent="0" lvl="0" marL="0" rtl="0" algn="ctr">
              <a:spcBef>
                <a:spcPts val="600"/>
              </a:spcBef>
              <a:spcAft>
                <a:spcPts val="0"/>
              </a:spcAft>
              <a:buNone/>
            </a:pPr>
            <a:r>
              <a:rPr lang="en" sz="1500">
                <a:solidFill>
                  <a:schemeClr val="lt1"/>
                </a:solidFill>
              </a:rPr>
              <a:t>Yunjiao.Liu@simon.rochester.edu</a:t>
            </a:r>
            <a:endParaRPr sz="1500">
              <a:solidFill>
                <a:schemeClr val="lt1"/>
              </a:solidFill>
            </a:endParaRPr>
          </a:p>
          <a:p>
            <a:pPr indent="0" lvl="0" marL="0" rtl="0" algn="ctr">
              <a:spcBef>
                <a:spcPts val="600"/>
              </a:spcBef>
              <a:spcAft>
                <a:spcPts val="0"/>
              </a:spcAft>
              <a:buNone/>
            </a:pPr>
            <a:r>
              <a:rPr lang="en" sz="1500">
                <a:solidFill>
                  <a:schemeClr val="lt1"/>
                </a:solidFill>
              </a:rPr>
              <a:t>Hairong.Wang@simon.rochester.edu</a:t>
            </a:r>
            <a:endParaRPr sz="1500">
              <a:solidFill>
                <a:schemeClr val="lt1"/>
              </a:solidFill>
            </a:endParaRPr>
          </a:p>
        </p:txBody>
      </p:sp>
      <p:grpSp>
        <p:nvGrpSpPr>
          <p:cNvPr id="128" name="Google Shape;128;p18"/>
          <p:cNvGrpSpPr/>
          <p:nvPr/>
        </p:nvGrpSpPr>
        <p:grpSpPr>
          <a:xfrm>
            <a:off x="3927600" y="2539800"/>
            <a:ext cx="1288800" cy="63900"/>
            <a:chOff x="3927600" y="2539800"/>
            <a:chExt cx="1288800" cy="63900"/>
          </a:xfrm>
        </p:grpSpPr>
        <p:cxnSp>
          <p:nvCxnSpPr>
            <p:cNvPr id="129" name="Google Shape;129;p18"/>
            <p:cNvCxnSpPr/>
            <p:nvPr/>
          </p:nvCxnSpPr>
          <p:spPr>
            <a:xfrm>
              <a:off x="3927600" y="2571750"/>
              <a:ext cx="1288800" cy="0"/>
            </a:xfrm>
            <a:prstGeom prst="straightConnector1">
              <a:avLst/>
            </a:prstGeom>
            <a:noFill/>
            <a:ln cap="flat" cmpd="sng" w="9525">
              <a:solidFill>
                <a:schemeClr val="accent3"/>
              </a:solidFill>
              <a:prstDash val="solid"/>
              <a:round/>
              <a:headEnd len="med" w="med" type="none"/>
              <a:tailEnd len="med" w="med" type="none"/>
            </a:ln>
          </p:spPr>
        </p:cxnSp>
        <p:sp>
          <p:nvSpPr>
            <p:cNvPr id="130" name="Google Shape;130;p18"/>
            <p:cNvSpPr/>
            <p:nvPr/>
          </p:nvSpPr>
          <p:spPr>
            <a:xfrm flipH="1">
              <a:off x="4538275" y="2539800"/>
              <a:ext cx="67500" cy="63900"/>
            </a:xfrm>
            <a:prstGeom prst="diamond">
              <a:avLst/>
            </a:prstGeom>
            <a:solidFill>
              <a:srgbClr val="22222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thello template">
  <a:themeElements>
    <a:clrScheme name="Custom 347">
      <a:dk1>
        <a:srgbClr val="222222"/>
      </a:dk1>
      <a:lt1>
        <a:srgbClr val="FFFFFF"/>
      </a:lt1>
      <a:dk2>
        <a:srgbClr val="222222"/>
      </a:dk2>
      <a:lt2>
        <a:srgbClr val="F3F3F3"/>
      </a:lt2>
      <a:accent1>
        <a:srgbClr val="A8122A"/>
      </a:accent1>
      <a:accent2>
        <a:srgbClr val="B88A92"/>
      </a:accent2>
      <a:accent3>
        <a:srgbClr val="F5F1E0"/>
      </a:accent3>
      <a:accent4>
        <a:srgbClr val="D6CEAD"/>
      </a:accent4>
      <a:accent5>
        <a:srgbClr val="434343"/>
      </a:accent5>
      <a:accent6>
        <a:srgbClr val="B7B7B7"/>
      </a:accent6>
      <a:hlink>
        <a:srgbClr val="A8122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