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17"/>
  </p:notesMasterIdLst>
  <p:sldIdLst>
    <p:sldId id="256" r:id="rId4"/>
    <p:sldId id="258" r:id="rId5"/>
    <p:sldId id="261" r:id="rId6"/>
    <p:sldId id="289" r:id="rId7"/>
    <p:sldId id="274" r:id="rId8"/>
    <p:sldId id="266" r:id="rId9"/>
    <p:sldId id="290" r:id="rId10"/>
    <p:sldId id="260" r:id="rId11"/>
    <p:sldId id="291" r:id="rId12"/>
    <p:sldId id="293" r:id="rId13"/>
    <p:sldId id="292" r:id="rId14"/>
    <p:sldId id="295" r:id="rId15"/>
    <p:sldId id="29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A217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94270" autoAdjust="0"/>
  </p:normalViewPr>
  <p:slideViewPr>
    <p:cSldViewPr snapToGrid="0">
      <p:cViewPr varScale="1">
        <p:scale>
          <a:sx n="112" d="100"/>
          <a:sy n="112" d="100"/>
        </p:scale>
        <p:origin x="4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EC2A7-2202-44A4-83FA-50D8B7C7800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70C38-6B5A-4220-9753-7E3860F79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3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3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F2FC1-6476-4B44-BAF3-EA902F35CF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68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76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29E9-FACC-464F-99C2-AAF81D086D66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7820-4938-41C8-94AA-B067A0C47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5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992924" y="3837766"/>
            <a:ext cx="6112523" cy="28623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0A217"/>
                </a:solidFill>
                <a:latin typeface="+mj-lt"/>
              </a:rPr>
              <a:t>Simon Business School</a:t>
            </a:r>
          </a:p>
          <a:p>
            <a:pPr algn="ctr"/>
            <a:r>
              <a:rPr lang="en-US" dirty="0">
                <a:solidFill>
                  <a:srgbClr val="E0A217"/>
                </a:solidFill>
                <a:latin typeface="+mj-lt"/>
              </a:rPr>
              <a:t>( CIS432 80B EVENING)</a:t>
            </a:r>
          </a:p>
          <a:p>
            <a:pPr algn="ctr"/>
            <a:endParaRPr lang="en-US" altLang="zh-CN" sz="2000" dirty="0">
              <a:solidFill>
                <a:srgbClr val="E0A217"/>
              </a:solidFill>
              <a:latin typeface="+mj-lt"/>
            </a:endParaRPr>
          </a:p>
          <a:p>
            <a:pPr algn="ctr"/>
            <a:r>
              <a:rPr lang="en-US" altLang="zh-CN" dirty="0">
                <a:solidFill>
                  <a:srgbClr val="E0A217"/>
                </a:solidFill>
                <a:latin typeface="+mj-lt"/>
              </a:rPr>
              <a:t>MSMA 2020 Team 32</a:t>
            </a:r>
          </a:p>
          <a:p>
            <a:pPr algn="ctr"/>
            <a:r>
              <a:rPr lang="en-US" sz="2000" dirty="0">
                <a:solidFill>
                  <a:srgbClr val="E0A217"/>
                </a:solidFill>
              </a:rPr>
              <a:t>Ying Wang</a:t>
            </a:r>
          </a:p>
          <a:p>
            <a:pPr algn="ctr"/>
            <a:r>
              <a:rPr lang="en-US" sz="2000" dirty="0" err="1">
                <a:solidFill>
                  <a:srgbClr val="E0A217"/>
                </a:solidFill>
              </a:rPr>
              <a:t>Hairong</a:t>
            </a:r>
            <a:r>
              <a:rPr lang="en-US" sz="2000" dirty="0">
                <a:solidFill>
                  <a:srgbClr val="E0A217"/>
                </a:solidFill>
              </a:rPr>
              <a:t> Wang     </a:t>
            </a:r>
          </a:p>
          <a:p>
            <a:pPr algn="ctr"/>
            <a:r>
              <a:rPr lang="en-US" sz="2000" dirty="0">
                <a:solidFill>
                  <a:srgbClr val="E0A217"/>
                </a:solidFill>
              </a:rPr>
              <a:t>Hector Abreu      </a:t>
            </a:r>
          </a:p>
          <a:p>
            <a:pPr algn="ctr"/>
            <a:r>
              <a:rPr lang="en-US" sz="2000" dirty="0">
                <a:solidFill>
                  <a:srgbClr val="E0A217"/>
                </a:solidFill>
              </a:rPr>
              <a:t>   </a:t>
            </a:r>
            <a:r>
              <a:rPr lang="en-US" altLang="zh-CN" sz="2000" dirty="0" err="1">
                <a:solidFill>
                  <a:srgbClr val="E0A217"/>
                </a:solidFill>
              </a:rPr>
              <a:t>Geng</a:t>
            </a:r>
            <a:r>
              <a:rPr lang="en-US" altLang="zh-CN" sz="2000" dirty="0">
                <a:solidFill>
                  <a:srgbClr val="E0A217"/>
                </a:solidFill>
              </a:rPr>
              <a:t> Luo      </a:t>
            </a:r>
          </a:p>
          <a:p>
            <a:pPr algn="ctr"/>
            <a:r>
              <a:rPr lang="en-US" sz="2000" dirty="0">
                <a:solidFill>
                  <a:srgbClr val="E0A217"/>
                </a:solidFill>
              </a:rPr>
              <a:t> </a:t>
            </a:r>
            <a:r>
              <a:rPr lang="en-US" sz="2000" dirty="0" err="1">
                <a:solidFill>
                  <a:srgbClr val="E0A217"/>
                </a:solidFill>
              </a:rPr>
              <a:t>Yunjiao</a:t>
            </a:r>
            <a:r>
              <a:rPr lang="en-US" sz="2000" dirty="0">
                <a:solidFill>
                  <a:srgbClr val="E0A217"/>
                </a:solidFill>
              </a:rPr>
              <a:t> Liu</a:t>
            </a:r>
            <a:r>
              <a:rPr lang="zh-CN" altLang="en-US" sz="2000" dirty="0">
                <a:solidFill>
                  <a:srgbClr val="E0A217"/>
                </a:solidFill>
              </a:rPr>
              <a:t>   </a:t>
            </a:r>
            <a:endParaRPr lang="en-US" sz="2000" dirty="0">
              <a:solidFill>
                <a:srgbClr val="E0A217"/>
              </a:solidFill>
            </a:endParaRPr>
          </a:p>
        </p:txBody>
      </p:sp>
      <p:sp>
        <p:nvSpPr>
          <p:cNvPr id="12" name="椭圆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967300" y="3421420"/>
            <a:ext cx="163773" cy="163773"/>
          </a:xfrm>
          <a:prstGeom prst="ellipse">
            <a:avLst/>
          </a:prstGeom>
          <a:solidFill>
            <a:srgbClr val="C99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231158" y="3503198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700646" y="3503198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023561" y="3230830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20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472ECF15-B949-8B4A-8C6C-4EE40F03E971}"/>
              </a:ext>
            </a:extLst>
          </p:cNvPr>
          <p:cNvSpPr/>
          <p:nvPr/>
        </p:nvSpPr>
        <p:spPr>
          <a:xfrm>
            <a:off x="1986839" y="1589073"/>
            <a:ext cx="8218322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Predictive</a:t>
            </a:r>
            <a:r>
              <a:rPr lang="zh-CN" altLang="en-US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r>
              <a:rPr lang="zh-CN" altLang="en-US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zh-CN" altLang="en-US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zh-CN" sz="5400" b="1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zh-CN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  <a:r>
              <a:rPr lang="zh-CN" altLang="en-US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zh-CN" altLang="en-US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5400" b="1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 </a:t>
            </a:r>
            <a:endParaRPr lang="zh-CN" altLang="en-US" sz="5400" b="1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00047 L -2.29167E-6 -2.59259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8 -2.59259E-6 L 4.375E-6 -2.5925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3" grpId="1" animBg="1"/>
      <p:bldP spid="14" grpId="0" animBg="1"/>
      <p:bldP spid="14" grpId="1" animBg="1"/>
      <p:bldP spid="26" grpId="0" animBg="1"/>
      <p:bldP spid="26" grpId="2" animBg="1"/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E9E18-F3E3-4A63-9A7E-B385DA982E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7" y="1125574"/>
            <a:ext cx="9954827" cy="5106171"/>
          </a:xfrm>
          <a:prstGeom prst="rect">
            <a:avLst/>
          </a:prstGeom>
        </p:spPr>
      </p:pic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55B23BE3-A4EE-3D4B-AB7A-0E0BE923CFA2}"/>
              </a:ext>
            </a:extLst>
          </p:cNvPr>
          <p:cNvSpPr/>
          <p:nvPr/>
        </p:nvSpPr>
        <p:spPr>
          <a:xfrm>
            <a:off x="606874" y="268356"/>
            <a:ext cx="74188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</a:t>
            </a:r>
            <a:endParaRPr kumimoji="0" lang="zh-CN" altLang="en-US" sz="2800" b="0" i="0" u="none" strike="noStrike" kern="1200" cap="none" spc="-150" normalizeH="0" baseline="0" noProof="0" dirty="0">
              <a:ln>
                <a:noFill/>
              </a:ln>
              <a:solidFill>
                <a:srgbClr val="DFA11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81870-5DE0-4168-A044-B037F2441EC7}"/>
              </a:ext>
            </a:extLst>
          </p:cNvPr>
          <p:cNvSpPr/>
          <p:nvPr/>
        </p:nvSpPr>
        <p:spPr>
          <a:xfrm>
            <a:off x="651264" y="1172938"/>
            <a:ext cx="2930272" cy="50114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68217-036D-4E74-9A47-EA7E8291422E}"/>
              </a:ext>
            </a:extLst>
          </p:cNvPr>
          <p:cNvSpPr/>
          <p:nvPr/>
        </p:nvSpPr>
        <p:spPr>
          <a:xfrm>
            <a:off x="4748914" y="3359602"/>
            <a:ext cx="5161767" cy="7330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6DADA-515C-4E70-A036-095C36D23980}"/>
              </a:ext>
            </a:extLst>
          </p:cNvPr>
          <p:cNvSpPr/>
          <p:nvPr/>
        </p:nvSpPr>
        <p:spPr>
          <a:xfrm>
            <a:off x="4748914" y="2544336"/>
            <a:ext cx="5161767" cy="7330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4.81481E-6 L 3.54167E-6 -4.81481E-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1" grpId="0"/>
      <p:bldP spid="31" grpId="1"/>
      <p:bldP spid="8" grpId="0" animBg="1"/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7538" y="1898637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-150" normalizeH="0" baseline="0" noProof="0" dirty="0">
                <a:ln>
                  <a:noFill/>
                </a:ln>
                <a:solidFill>
                  <a:srgbClr val="C99115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05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C99115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940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r>
              <a:rPr kumimoji="0" lang="en-US" altLang="zh-CN" sz="4400" b="0" i="0" u="none" strike="noStrike" kern="1200" cap="none" spc="-150" normalizeH="0" noProof="0" dirty="0">
                <a:ln>
                  <a:noFill/>
                </a:ln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Reflection</a:t>
            </a:r>
            <a:endParaRPr kumimoji="0" lang="zh-CN" altLang="en-US" sz="44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2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4.16667E-6 -0.0173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196155" y="268356"/>
            <a:ext cx="30758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kumimoji="0" lang="zh-CN" altLang="en-US" sz="2800" b="0" i="0" u="none" strike="noStrike" kern="1200" cap="none" spc="-150" normalizeH="0" baseline="0" noProof="0" dirty="0">
              <a:ln>
                <a:noFill/>
              </a:ln>
              <a:solidFill>
                <a:srgbClr val="DFA11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499586" y="5313269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4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A94B361B-C8E1-6B4B-948B-A47ED7E2A1F9}"/>
              </a:ext>
            </a:extLst>
          </p:cNvPr>
          <p:cNvGrpSpPr/>
          <p:nvPr/>
        </p:nvGrpSpPr>
        <p:grpSpPr>
          <a:xfrm>
            <a:off x="10391967" y="2686174"/>
            <a:ext cx="876971" cy="839090"/>
            <a:chOff x="7207501" y="3057872"/>
            <a:chExt cx="780360" cy="780360"/>
          </a:xfrm>
        </p:grpSpPr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E959398E-E866-404A-9400-8F44390E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501" y="3057872"/>
              <a:ext cx="780360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grpSp>
          <p:nvGrpSpPr>
            <p:cNvPr id="23" name="组合 13">
              <a:extLst>
                <a:ext uri="{FF2B5EF4-FFF2-40B4-BE49-F238E27FC236}">
                  <a16:creationId xmlns:a16="http://schemas.microsoft.com/office/drawing/2014/main" id="{55916896-D056-114B-AA79-47A2F5110CE1}"/>
                </a:ext>
              </a:extLst>
            </p:cNvPr>
            <p:cNvGrpSpPr/>
            <p:nvPr/>
          </p:nvGrpSpPr>
          <p:grpSpPr>
            <a:xfrm>
              <a:off x="7430676" y="3200587"/>
              <a:ext cx="334008" cy="494929"/>
              <a:chOff x="1788810" y="2276744"/>
              <a:chExt cx="392113" cy="581026"/>
            </a:xfrm>
            <a:solidFill>
              <a:schemeClr val="bg1"/>
            </a:solidFill>
          </p:grpSpPr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04533F01-1BC9-0345-B08A-E8C5F51C25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8810" y="2276744"/>
                <a:ext cx="392113" cy="430213"/>
              </a:xfrm>
              <a:custGeom>
                <a:avLst/>
                <a:gdLst>
                  <a:gd name="T0" fmla="*/ 108 w 149"/>
                  <a:gd name="T1" fmla="*/ 163 h 163"/>
                  <a:gd name="T2" fmla="*/ 35 w 149"/>
                  <a:gd name="T3" fmla="*/ 163 h 163"/>
                  <a:gd name="T4" fmla="*/ 35 w 149"/>
                  <a:gd name="T5" fmla="*/ 158 h 163"/>
                  <a:gd name="T6" fmla="*/ 30 w 149"/>
                  <a:gd name="T7" fmla="*/ 142 h 163"/>
                  <a:gd name="T8" fmla="*/ 21 w 149"/>
                  <a:gd name="T9" fmla="*/ 127 h 163"/>
                  <a:gd name="T10" fmla="*/ 0 w 149"/>
                  <a:gd name="T11" fmla="*/ 74 h 163"/>
                  <a:gd name="T12" fmla="*/ 74 w 149"/>
                  <a:gd name="T13" fmla="*/ 0 h 163"/>
                  <a:gd name="T14" fmla="*/ 149 w 149"/>
                  <a:gd name="T15" fmla="*/ 74 h 163"/>
                  <a:gd name="T16" fmla="*/ 127 w 149"/>
                  <a:gd name="T17" fmla="*/ 127 h 163"/>
                  <a:gd name="T18" fmla="*/ 118 w 149"/>
                  <a:gd name="T19" fmla="*/ 142 h 163"/>
                  <a:gd name="T20" fmla="*/ 114 w 149"/>
                  <a:gd name="T21" fmla="*/ 158 h 163"/>
                  <a:gd name="T22" fmla="*/ 113 w 149"/>
                  <a:gd name="T23" fmla="*/ 163 h 163"/>
                  <a:gd name="T24" fmla="*/ 108 w 149"/>
                  <a:gd name="T25" fmla="*/ 163 h 163"/>
                  <a:gd name="T26" fmla="*/ 46 w 149"/>
                  <a:gd name="T27" fmla="*/ 151 h 163"/>
                  <a:gd name="T28" fmla="*/ 103 w 149"/>
                  <a:gd name="T29" fmla="*/ 151 h 163"/>
                  <a:gd name="T30" fmla="*/ 108 w 149"/>
                  <a:gd name="T31" fmla="*/ 136 h 163"/>
                  <a:gd name="T32" fmla="*/ 117 w 149"/>
                  <a:gd name="T33" fmla="*/ 120 h 163"/>
                  <a:gd name="T34" fmla="*/ 136 w 149"/>
                  <a:gd name="T35" fmla="*/ 74 h 163"/>
                  <a:gd name="T36" fmla="*/ 74 w 149"/>
                  <a:gd name="T37" fmla="*/ 12 h 163"/>
                  <a:gd name="T38" fmla="*/ 12 w 149"/>
                  <a:gd name="T39" fmla="*/ 74 h 163"/>
                  <a:gd name="T40" fmla="*/ 31 w 149"/>
                  <a:gd name="T41" fmla="*/ 120 h 163"/>
                  <a:gd name="T42" fmla="*/ 41 w 149"/>
                  <a:gd name="T43" fmla="*/ 136 h 163"/>
                  <a:gd name="T44" fmla="*/ 46 w 149"/>
                  <a:gd name="T45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63">
                    <a:moveTo>
                      <a:pt x="108" y="163"/>
                    </a:move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4" y="153"/>
                      <a:pt x="32" y="144"/>
                      <a:pt x="30" y="142"/>
                    </a:cubicBezTo>
                    <a:cubicBezTo>
                      <a:pt x="28" y="137"/>
                      <a:pt x="24" y="132"/>
                      <a:pt x="21" y="127"/>
                    </a:cubicBezTo>
                    <a:cubicBezTo>
                      <a:pt x="11" y="112"/>
                      <a:pt x="0" y="9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95"/>
                      <a:pt x="138" y="112"/>
                      <a:pt x="127" y="127"/>
                    </a:cubicBezTo>
                    <a:cubicBezTo>
                      <a:pt x="124" y="132"/>
                      <a:pt x="121" y="137"/>
                      <a:pt x="118" y="142"/>
                    </a:cubicBezTo>
                    <a:cubicBezTo>
                      <a:pt x="117" y="144"/>
                      <a:pt x="115" y="153"/>
                      <a:pt x="114" y="158"/>
                    </a:cubicBezTo>
                    <a:cubicBezTo>
                      <a:pt x="113" y="163"/>
                      <a:pt x="113" y="163"/>
                      <a:pt x="113" y="163"/>
                    </a:cubicBezTo>
                    <a:lnTo>
                      <a:pt x="108" y="163"/>
                    </a:lnTo>
                    <a:close/>
                    <a:moveTo>
                      <a:pt x="46" y="151"/>
                    </a:moveTo>
                    <a:cubicBezTo>
                      <a:pt x="103" y="151"/>
                      <a:pt x="103" y="151"/>
                      <a:pt x="103" y="151"/>
                    </a:cubicBezTo>
                    <a:cubicBezTo>
                      <a:pt x="104" y="146"/>
                      <a:pt x="105" y="139"/>
                      <a:pt x="108" y="136"/>
                    </a:cubicBezTo>
                    <a:cubicBezTo>
                      <a:pt x="111" y="130"/>
                      <a:pt x="114" y="125"/>
                      <a:pt x="117" y="120"/>
                    </a:cubicBezTo>
                    <a:cubicBezTo>
                      <a:pt x="127" y="106"/>
                      <a:pt x="136" y="92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92"/>
                      <a:pt x="21" y="106"/>
                      <a:pt x="31" y="120"/>
                    </a:cubicBezTo>
                    <a:cubicBezTo>
                      <a:pt x="35" y="125"/>
                      <a:pt x="38" y="130"/>
                      <a:pt x="41" y="136"/>
                    </a:cubicBezTo>
                    <a:cubicBezTo>
                      <a:pt x="43" y="139"/>
                      <a:pt x="45" y="146"/>
                      <a:pt x="46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FDCAA110-BC1F-1549-9932-3576E21F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060" y="2729182"/>
                <a:ext cx="195263" cy="128588"/>
              </a:xfrm>
              <a:custGeom>
                <a:avLst/>
                <a:gdLst>
                  <a:gd name="T0" fmla="*/ 0 w 74"/>
                  <a:gd name="T1" fmla="*/ 0 h 49"/>
                  <a:gd name="T2" fmla="*/ 0 w 74"/>
                  <a:gd name="T3" fmla="*/ 20 h 49"/>
                  <a:gd name="T4" fmla="*/ 37 w 74"/>
                  <a:gd name="T5" fmla="*/ 49 h 49"/>
                  <a:gd name="T6" fmla="*/ 41 w 74"/>
                  <a:gd name="T7" fmla="*/ 49 h 49"/>
                  <a:gd name="T8" fmla="*/ 74 w 74"/>
                  <a:gd name="T9" fmla="*/ 20 h 49"/>
                  <a:gd name="T10" fmla="*/ 74 w 74"/>
                  <a:gd name="T11" fmla="*/ 0 h 49"/>
                  <a:gd name="T12" fmla="*/ 0 w 7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9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6"/>
                      <a:pt x="17" y="49"/>
                      <a:pt x="3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61" y="49"/>
                      <a:pt x="74" y="36"/>
                      <a:pt x="74" y="20"/>
                    </a:cubicBezTo>
                    <a:cubicBezTo>
                      <a:pt x="74" y="0"/>
                      <a:pt x="74" y="0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CF148616-A5A8-014B-833D-C3DDF2208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947" y="2459307"/>
                <a:ext cx="223838" cy="179388"/>
              </a:xfrm>
              <a:custGeom>
                <a:avLst/>
                <a:gdLst>
                  <a:gd name="T0" fmla="*/ 83 w 85"/>
                  <a:gd name="T1" fmla="*/ 9 h 68"/>
                  <a:gd name="T2" fmla="*/ 62 w 85"/>
                  <a:gd name="T3" fmla="*/ 66 h 68"/>
                  <a:gd name="T4" fmla="*/ 62 w 85"/>
                  <a:gd name="T5" fmla="*/ 68 h 68"/>
                  <a:gd name="T6" fmla="*/ 52 w 85"/>
                  <a:gd name="T7" fmla="*/ 68 h 68"/>
                  <a:gd name="T8" fmla="*/ 53 w 85"/>
                  <a:gd name="T9" fmla="*/ 66 h 68"/>
                  <a:gd name="T10" fmla="*/ 67 w 85"/>
                  <a:gd name="T11" fmla="*/ 17 h 68"/>
                  <a:gd name="T12" fmla="*/ 67 w 85"/>
                  <a:gd name="T13" fmla="*/ 17 h 68"/>
                  <a:gd name="T14" fmla="*/ 66 w 85"/>
                  <a:gd name="T15" fmla="*/ 17 h 68"/>
                  <a:gd name="T16" fmla="*/ 55 w 85"/>
                  <a:gd name="T17" fmla="*/ 13 h 68"/>
                  <a:gd name="T18" fmla="*/ 44 w 85"/>
                  <a:gd name="T19" fmla="*/ 17 h 68"/>
                  <a:gd name="T20" fmla="*/ 30 w 85"/>
                  <a:gd name="T21" fmla="*/ 12 h 68"/>
                  <a:gd name="T22" fmla="*/ 17 w 85"/>
                  <a:gd name="T23" fmla="*/ 16 h 68"/>
                  <a:gd name="T24" fmla="*/ 30 w 85"/>
                  <a:gd name="T25" fmla="*/ 66 h 68"/>
                  <a:gd name="T26" fmla="*/ 31 w 85"/>
                  <a:gd name="T27" fmla="*/ 68 h 68"/>
                  <a:gd name="T28" fmla="*/ 21 w 85"/>
                  <a:gd name="T29" fmla="*/ 68 h 68"/>
                  <a:gd name="T30" fmla="*/ 21 w 85"/>
                  <a:gd name="T31" fmla="*/ 66 h 68"/>
                  <a:gd name="T32" fmla="*/ 2 w 85"/>
                  <a:gd name="T33" fmla="*/ 9 h 68"/>
                  <a:gd name="T34" fmla="*/ 2 w 85"/>
                  <a:gd name="T35" fmla="*/ 9 h 68"/>
                  <a:gd name="T36" fmla="*/ 1 w 85"/>
                  <a:gd name="T37" fmla="*/ 8 h 68"/>
                  <a:gd name="T38" fmla="*/ 1 w 85"/>
                  <a:gd name="T39" fmla="*/ 8 h 68"/>
                  <a:gd name="T40" fmla="*/ 1 w 85"/>
                  <a:gd name="T41" fmla="*/ 7 h 68"/>
                  <a:gd name="T42" fmla="*/ 2 w 85"/>
                  <a:gd name="T43" fmla="*/ 1 h 68"/>
                  <a:gd name="T44" fmla="*/ 9 w 85"/>
                  <a:gd name="T45" fmla="*/ 3 h 68"/>
                  <a:gd name="T46" fmla="*/ 9 w 85"/>
                  <a:gd name="T47" fmla="*/ 3 h 68"/>
                  <a:gd name="T48" fmla="*/ 16 w 85"/>
                  <a:gd name="T49" fmla="*/ 7 h 68"/>
                  <a:gd name="T50" fmla="*/ 27 w 85"/>
                  <a:gd name="T51" fmla="*/ 2 h 68"/>
                  <a:gd name="T52" fmla="*/ 31 w 85"/>
                  <a:gd name="T53" fmla="*/ 1 h 68"/>
                  <a:gd name="T54" fmla="*/ 34 w 85"/>
                  <a:gd name="T55" fmla="*/ 3 h 68"/>
                  <a:gd name="T56" fmla="*/ 43 w 85"/>
                  <a:gd name="T57" fmla="*/ 8 h 68"/>
                  <a:gd name="T58" fmla="*/ 52 w 85"/>
                  <a:gd name="T59" fmla="*/ 3 h 68"/>
                  <a:gd name="T60" fmla="*/ 55 w 85"/>
                  <a:gd name="T61" fmla="*/ 1 h 68"/>
                  <a:gd name="T62" fmla="*/ 59 w 85"/>
                  <a:gd name="T63" fmla="*/ 3 h 68"/>
                  <a:gd name="T64" fmla="*/ 66 w 85"/>
                  <a:gd name="T65" fmla="*/ 8 h 68"/>
                  <a:gd name="T66" fmla="*/ 66 w 85"/>
                  <a:gd name="T67" fmla="*/ 8 h 68"/>
                  <a:gd name="T68" fmla="*/ 76 w 85"/>
                  <a:gd name="T69" fmla="*/ 3 h 68"/>
                  <a:gd name="T70" fmla="*/ 82 w 85"/>
                  <a:gd name="T71" fmla="*/ 2 h 68"/>
                  <a:gd name="T72" fmla="*/ 83 w 85"/>
                  <a:gd name="T73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5" h="68">
                    <a:moveTo>
                      <a:pt x="83" y="9"/>
                    </a:moveTo>
                    <a:cubicBezTo>
                      <a:pt x="71" y="25"/>
                      <a:pt x="64" y="44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48"/>
                      <a:pt x="59" y="32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3" y="17"/>
                      <a:pt x="59" y="16"/>
                      <a:pt x="55" y="13"/>
                    </a:cubicBezTo>
                    <a:cubicBezTo>
                      <a:pt x="52" y="16"/>
                      <a:pt x="48" y="17"/>
                      <a:pt x="44" y="17"/>
                    </a:cubicBezTo>
                    <a:cubicBezTo>
                      <a:pt x="39" y="17"/>
                      <a:pt x="34" y="16"/>
                      <a:pt x="30" y="12"/>
                    </a:cubicBezTo>
                    <a:cubicBezTo>
                      <a:pt x="26" y="15"/>
                      <a:pt x="21" y="17"/>
                      <a:pt x="17" y="16"/>
                    </a:cubicBezTo>
                    <a:cubicBezTo>
                      <a:pt x="28" y="38"/>
                      <a:pt x="30" y="59"/>
                      <a:pt x="30" y="66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1" y="58"/>
                      <a:pt x="17" y="31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5" y="0"/>
                      <a:pt x="7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5"/>
                      <a:pt x="14" y="7"/>
                      <a:pt x="16" y="7"/>
                    </a:cubicBezTo>
                    <a:cubicBezTo>
                      <a:pt x="20" y="7"/>
                      <a:pt x="23" y="6"/>
                      <a:pt x="27" y="2"/>
                    </a:cubicBezTo>
                    <a:cubicBezTo>
                      <a:pt x="28" y="1"/>
                      <a:pt x="29" y="1"/>
                      <a:pt x="31" y="1"/>
                    </a:cubicBezTo>
                    <a:cubicBezTo>
                      <a:pt x="32" y="1"/>
                      <a:pt x="33" y="2"/>
                      <a:pt x="34" y="3"/>
                    </a:cubicBezTo>
                    <a:cubicBezTo>
                      <a:pt x="37" y="6"/>
                      <a:pt x="40" y="8"/>
                      <a:pt x="43" y="8"/>
                    </a:cubicBezTo>
                    <a:cubicBezTo>
                      <a:pt x="47" y="8"/>
                      <a:pt x="50" y="5"/>
                      <a:pt x="52" y="3"/>
                    </a:cubicBezTo>
                    <a:cubicBezTo>
                      <a:pt x="53" y="2"/>
                      <a:pt x="54" y="1"/>
                      <a:pt x="55" y="1"/>
                    </a:cubicBezTo>
                    <a:cubicBezTo>
                      <a:pt x="57" y="1"/>
                      <a:pt x="58" y="2"/>
                      <a:pt x="59" y="3"/>
                    </a:cubicBezTo>
                    <a:cubicBezTo>
                      <a:pt x="61" y="6"/>
                      <a:pt x="63" y="8"/>
                      <a:pt x="66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70" y="8"/>
                      <a:pt x="73" y="6"/>
                      <a:pt x="76" y="3"/>
                    </a:cubicBezTo>
                    <a:cubicBezTo>
                      <a:pt x="78" y="1"/>
                      <a:pt x="81" y="1"/>
                      <a:pt x="82" y="2"/>
                    </a:cubicBezTo>
                    <a:cubicBezTo>
                      <a:pt x="84" y="4"/>
                      <a:pt x="85" y="7"/>
                      <a:pt x="8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27" name="组合 4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DC8D89DB-F0EC-CA45-B9BB-61F12F365342}"/>
              </a:ext>
            </a:extLst>
          </p:cNvPr>
          <p:cNvGrpSpPr/>
          <p:nvPr/>
        </p:nvGrpSpPr>
        <p:grpSpPr>
          <a:xfrm>
            <a:off x="8112509" y="5255737"/>
            <a:ext cx="876971" cy="839090"/>
            <a:chOff x="5639739" y="4996094"/>
            <a:chExt cx="780360" cy="780360"/>
          </a:xfrm>
        </p:grpSpPr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62CC9D17-FE3A-B04B-BFD5-FE208DDD5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739" y="4996094"/>
              <a:ext cx="780360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0B48495-0AD3-8346-B020-AADE29E9C7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1057" y="5172697"/>
              <a:ext cx="292087" cy="500335"/>
            </a:xfrm>
            <a:custGeom>
              <a:avLst/>
              <a:gdLst>
                <a:gd name="T0" fmla="*/ 73 w 130"/>
                <a:gd name="T1" fmla="*/ 98 h 222"/>
                <a:gd name="T2" fmla="*/ 118 w 130"/>
                <a:gd name="T3" fmla="*/ 116 h 222"/>
                <a:gd name="T4" fmla="*/ 130 w 130"/>
                <a:gd name="T5" fmla="*/ 149 h 222"/>
                <a:gd name="T6" fmla="*/ 115 w 130"/>
                <a:gd name="T7" fmla="*/ 186 h 222"/>
                <a:gd name="T8" fmla="*/ 73 w 130"/>
                <a:gd name="T9" fmla="*/ 203 h 222"/>
                <a:gd name="T10" fmla="*/ 73 w 130"/>
                <a:gd name="T11" fmla="*/ 222 h 222"/>
                <a:gd name="T12" fmla="*/ 58 w 130"/>
                <a:gd name="T13" fmla="*/ 222 h 222"/>
                <a:gd name="T14" fmla="*/ 58 w 130"/>
                <a:gd name="T15" fmla="*/ 203 h 222"/>
                <a:gd name="T16" fmla="*/ 0 w 130"/>
                <a:gd name="T17" fmla="*/ 150 h 222"/>
                <a:gd name="T18" fmla="*/ 26 w 130"/>
                <a:gd name="T19" fmla="*/ 150 h 222"/>
                <a:gd name="T20" fmla="*/ 58 w 130"/>
                <a:gd name="T21" fmla="*/ 185 h 222"/>
                <a:gd name="T22" fmla="*/ 58 w 130"/>
                <a:gd name="T23" fmla="*/ 117 h 222"/>
                <a:gd name="T24" fmla="*/ 4 w 130"/>
                <a:gd name="T25" fmla="*/ 69 h 222"/>
                <a:gd name="T26" fmla="*/ 19 w 130"/>
                <a:gd name="T27" fmla="*/ 34 h 222"/>
                <a:gd name="T28" fmla="*/ 58 w 130"/>
                <a:gd name="T29" fmla="*/ 19 h 222"/>
                <a:gd name="T30" fmla="*/ 58 w 130"/>
                <a:gd name="T31" fmla="*/ 0 h 222"/>
                <a:gd name="T32" fmla="*/ 73 w 130"/>
                <a:gd name="T33" fmla="*/ 0 h 222"/>
                <a:gd name="T34" fmla="*/ 73 w 130"/>
                <a:gd name="T35" fmla="*/ 19 h 222"/>
                <a:gd name="T36" fmla="*/ 125 w 130"/>
                <a:gd name="T37" fmla="*/ 63 h 222"/>
                <a:gd name="T38" fmla="*/ 99 w 130"/>
                <a:gd name="T39" fmla="*/ 63 h 222"/>
                <a:gd name="T40" fmla="*/ 73 w 130"/>
                <a:gd name="T41" fmla="*/ 37 h 222"/>
                <a:gd name="T42" fmla="*/ 73 w 130"/>
                <a:gd name="T43" fmla="*/ 98 h 222"/>
                <a:gd name="T44" fmla="*/ 58 w 130"/>
                <a:gd name="T45" fmla="*/ 96 h 222"/>
                <a:gd name="T46" fmla="*/ 58 w 130"/>
                <a:gd name="T47" fmla="*/ 37 h 222"/>
                <a:gd name="T48" fmla="*/ 30 w 130"/>
                <a:gd name="T49" fmla="*/ 67 h 222"/>
                <a:gd name="T50" fmla="*/ 38 w 130"/>
                <a:gd name="T51" fmla="*/ 86 h 222"/>
                <a:gd name="T52" fmla="*/ 58 w 130"/>
                <a:gd name="T53" fmla="*/ 96 h 222"/>
                <a:gd name="T54" fmla="*/ 73 w 130"/>
                <a:gd name="T55" fmla="*/ 185 h 222"/>
                <a:gd name="T56" fmla="*/ 104 w 130"/>
                <a:gd name="T57" fmla="*/ 150 h 222"/>
                <a:gd name="T58" fmla="*/ 97 w 130"/>
                <a:gd name="T59" fmla="*/ 131 h 222"/>
                <a:gd name="T60" fmla="*/ 73 w 130"/>
                <a:gd name="T61" fmla="*/ 120 h 222"/>
                <a:gd name="T62" fmla="*/ 73 w 130"/>
                <a:gd name="T63" fmla="*/ 18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0" h="222">
                  <a:moveTo>
                    <a:pt x="73" y="98"/>
                  </a:moveTo>
                  <a:cubicBezTo>
                    <a:pt x="95" y="103"/>
                    <a:pt x="110" y="109"/>
                    <a:pt x="118" y="116"/>
                  </a:cubicBezTo>
                  <a:cubicBezTo>
                    <a:pt x="126" y="124"/>
                    <a:pt x="130" y="135"/>
                    <a:pt x="130" y="149"/>
                  </a:cubicBezTo>
                  <a:cubicBezTo>
                    <a:pt x="130" y="163"/>
                    <a:pt x="125" y="175"/>
                    <a:pt x="115" y="186"/>
                  </a:cubicBezTo>
                  <a:cubicBezTo>
                    <a:pt x="105" y="196"/>
                    <a:pt x="91" y="202"/>
                    <a:pt x="73" y="203"/>
                  </a:cubicBezTo>
                  <a:cubicBezTo>
                    <a:pt x="73" y="222"/>
                    <a:pt x="73" y="222"/>
                    <a:pt x="73" y="222"/>
                  </a:cubicBezTo>
                  <a:cubicBezTo>
                    <a:pt x="58" y="222"/>
                    <a:pt x="58" y="222"/>
                    <a:pt x="58" y="222"/>
                  </a:cubicBezTo>
                  <a:cubicBezTo>
                    <a:pt x="58" y="203"/>
                    <a:pt x="58" y="203"/>
                    <a:pt x="58" y="203"/>
                  </a:cubicBezTo>
                  <a:cubicBezTo>
                    <a:pt x="22" y="200"/>
                    <a:pt x="2" y="182"/>
                    <a:pt x="0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8" y="170"/>
                    <a:pt x="39" y="182"/>
                    <a:pt x="58" y="185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22" y="110"/>
                    <a:pt x="4" y="94"/>
                    <a:pt x="4" y="69"/>
                  </a:cubicBezTo>
                  <a:cubicBezTo>
                    <a:pt x="4" y="54"/>
                    <a:pt x="9" y="43"/>
                    <a:pt x="19" y="34"/>
                  </a:cubicBezTo>
                  <a:cubicBezTo>
                    <a:pt x="28" y="25"/>
                    <a:pt x="42" y="20"/>
                    <a:pt x="58" y="1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05" y="21"/>
                    <a:pt x="122" y="35"/>
                    <a:pt x="125" y="63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8" y="48"/>
                    <a:pt x="89" y="39"/>
                    <a:pt x="73" y="37"/>
                  </a:cubicBezTo>
                  <a:lnTo>
                    <a:pt x="73" y="98"/>
                  </a:lnTo>
                  <a:close/>
                  <a:moveTo>
                    <a:pt x="58" y="96"/>
                  </a:moveTo>
                  <a:cubicBezTo>
                    <a:pt x="58" y="37"/>
                    <a:pt x="58" y="37"/>
                    <a:pt x="58" y="37"/>
                  </a:cubicBezTo>
                  <a:cubicBezTo>
                    <a:pt x="39" y="40"/>
                    <a:pt x="30" y="50"/>
                    <a:pt x="30" y="67"/>
                  </a:cubicBezTo>
                  <a:cubicBezTo>
                    <a:pt x="30" y="76"/>
                    <a:pt x="33" y="82"/>
                    <a:pt x="38" y="86"/>
                  </a:cubicBezTo>
                  <a:cubicBezTo>
                    <a:pt x="43" y="91"/>
                    <a:pt x="50" y="94"/>
                    <a:pt x="58" y="96"/>
                  </a:cubicBezTo>
                  <a:close/>
                  <a:moveTo>
                    <a:pt x="73" y="185"/>
                  </a:moveTo>
                  <a:cubicBezTo>
                    <a:pt x="93" y="182"/>
                    <a:pt x="104" y="171"/>
                    <a:pt x="104" y="150"/>
                  </a:cubicBezTo>
                  <a:cubicBezTo>
                    <a:pt x="104" y="142"/>
                    <a:pt x="102" y="135"/>
                    <a:pt x="97" y="131"/>
                  </a:cubicBezTo>
                  <a:cubicBezTo>
                    <a:pt x="93" y="126"/>
                    <a:pt x="85" y="122"/>
                    <a:pt x="73" y="120"/>
                  </a:cubicBezTo>
                  <a:lnTo>
                    <a:pt x="73" y="1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组合 3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F00811A-F111-3C49-B226-FCFBC6C48FE1}"/>
              </a:ext>
            </a:extLst>
          </p:cNvPr>
          <p:cNvGrpSpPr/>
          <p:nvPr/>
        </p:nvGrpSpPr>
        <p:grpSpPr>
          <a:xfrm>
            <a:off x="5831306" y="3476465"/>
            <a:ext cx="873805" cy="839090"/>
            <a:chOff x="4015632" y="3738221"/>
            <a:chExt cx="777543" cy="780360"/>
          </a:xfrm>
        </p:grpSpPr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D6F3E08D-D0A8-CD41-BBF7-5B682F4D5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632" y="3738221"/>
              <a:ext cx="777543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C75BEACA-B37D-C545-8577-82D65C3AB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512" y="3922219"/>
              <a:ext cx="411807" cy="412363"/>
            </a:xfrm>
            <a:custGeom>
              <a:avLst/>
              <a:gdLst>
                <a:gd name="T0" fmla="*/ 281 w 311"/>
                <a:gd name="T1" fmla="*/ 130 h 312"/>
                <a:gd name="T2" fmla="*/ 311 w 311"/>
                <a:gd name="T3" fmla="*/ 116 h 312"/>
                <a:gd name="T4" fmla="*/ 294 w 311"/>
                <a:gd name="T5" fmla="*/ 75 h 312"/>
                <a:gd name="T6" fmla="*/ 263 w 311"/>
                <a:gd name="T7" fmla="*/ 86 h 312"/>
                <a:gd name="T8" fmla="*/ 226 w 311"/>
                <a:gd name="T9" fmla="*/ 48 h 312"/>
                <a:gd name="T10" fmla="*/ 237 w 311"/>
                <a:gd name="T11" fmla="*/ 17 h 312"/>
                <a:gd name="T12" fmla="*/ 197 w 311"/>
                <a:gd name="T13" fmla="*/ 0 h 312"/>
                <a:gd name="T14" fmla="*/ 183 w 311"/>
                <a:gd name="T15" fmla="*/ 30 h 312"/>
                <a:gd name="T16" fmla="*/ 129 w 311"/>
                <a:gd name="T17" fmla="*/ 30 h 312"/>
                <a:gd name="T18" fmla="*/ 115 w 311"/>
                <a:gd name="T19" fmla="*/ 0 h 312"/>
                <a:gd name="T20" fmla="*/ 75 w 311"/>
                <a:gd name="T21" fmla="*/ 17 h 312"/>
                <a:gd name="T22" fmla="*/ 86 w 311"/>
                <a:gd name="T23" fmla="*/ 48 h 312"/>
                <a:gd name="T24" fmla="*/ 48 w 311"/>
                <a:gd name="T25" fmla="*/ 85 h 312"/>
                <a:gd name="T26" fmla="*/ 17 w 311"/>
                <a:gd name="T27" fmla="*/ 74 h 312"/>
                <a:gd name="T28" fmla="*/ 0 w 311"/>
                <a:gd name="T29" fmla="*/ 114 h 312"/>
                <a:gd name="T30" fmla="*/ 30 w 311"/>
                <a:gd name="T31" fmla="*/ 129 h 312"/>
                <a:gd name="T32" fmla="*/ 30 w 311"/>
                <a:gd name="T33" fmla="*/ 182 h 312"/>
                <a:gd name="T34" fmla="*/ 0 w 311"/>
                <a:gd name="T35" fmla="*/ 196 h 312"/>
                <a:gd name="T36" fmla="*/ 16 w 311"/>
                <a:gd name="T37" fmla="*/ 236 h 312"/>
                <a:gd name="T38" fmla="*/ 47 w 311"/>
                <a:gd name="T39" fmla="*/ 225 h 312"/>
                <a:gd name="T40" fmla="*/ 85 w 311"/>
                <a:gd name="T41" fmla="*/ 263 h 312"/>
                <a:gd name="T42" fmla="*/ 73 w 311"/>
                <a:gd name="T43" fmla="*/ 294 h 312"/>
                <a:gd name="T44" fmla="*/ 114 w 311"/>
                <a:gd name="T45" fmla="*/ 311 h 312"/>
                <a:gd name="T46" fmla="*/ 128 w 311"/>
                <a:gd name="T47" fmla="*/ 281 h 312"/>
                <a:gd name="T48" fmla="*/ 181 w 311"/>
                <a:gd name="T49" fmla="*/ 282 h 312"/>
                <a:gd name="T50" fmla="*/ 195 w 311"/>
                <a:gd name="T51" fmla="*/ 312 h 312"/>
                <a:gd name="T52" fmla="*/ 236 w 311"/>
                <a:gd name="T53" fmla="*/ 295 h 312"/>
                <a:gd name="T54" fmla="*/ 225 w 311"/>
                <a:gd name="T55" fmla="*/ 264 h 312"/>
                <a:gd name="T56" fmla="*/ 263 w 311"/>
                <a:gd name="T57" fmla="*/ 226 h 312"/>
                <a:gd name="T58" fmla="*/ 294 w 311"/>
                <a:gd name="T59" fmla="*/ 238 h 312"/>
                <a:gd name="T60" fmla="*/ 311 w 311"/>
                <a:gd name="T61" fmla="*/ 197 h 312"/>
                <a:gd name="T62" fmla="*/ 281 w 311"/>
                <a:gd name="T63" fmla="*/ 183 h 312"/>
                <a:gd name="T64" fmla="*/ 281 w 311"/>
                <a:gd name="T65" fmla="*/ 130 h 312"/>
                <a:gd name="T66" fmla="*/ 155 w 311"/>
                <a:gd name="T67" fmla="*/ 254 h 312"/>
                <a:gd name="T68" fmla="*/ 57 w 311"/>
                <a:gd name="T69" fmla="*/ 156 h 312"/>
                <a:gd name="T70" fmla="*/ 155 w 311"/>
                <a:gd name="T71" fmla="*/ 57 h 312"/>
                <a:gd name="T72" fmla="*/ 254 w 311"/>
                <a:gd name="T73" fmla="*/ 156 h 312"/>
                <a:gd name="T74" fmla="*/ 155 w 311"/>
                <a:gd name="T75" fmla="*/ 25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2">
                  <a:moveTo>
                    <a:pt x="281" y="130"/>
                  </a:moveTo>
                  <a:cubicBezTo>
                    <a:pt x="311" y="116"/>
                    <a:pt x="311" y="116"/>
                    <a:pt x="311" y="116"/>
                  </a:cubicBezTo>
                  <a:cubicBezTo>
                    <a:pt x="294" y="75"/>
                    <a:pt x="294" y="75"/>
                    <a:pt x="294" y="75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53" y="71"/>
                    <a:pt x="240" y="58"/>
                    <a:pt x="226" y="48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65" y="27"/>
                    <a:pt x="147" y="26"/>
                    <a:pt x="129" y="3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70" y="58"/>
                    <a:pt x="58" y="71"/>
                    <a:pt x="48" y="8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6" y="146"/>
                    <a:pt x="26" y="164"/>
                    <a:pt x="30" y="18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236"/>
                    <a:pt x="16" y="236"/>
                    <a:pt x="16" y="236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57" y="241"/>
                    <a:pt x="70" y="253"/>
                    <a:pt x="85" y="263"/>
                  </a:cubicBezTo>
                  <a:cubicBezTo>
                    <a:pt x="73" y="294"/>
                    <a:pt x="73" y="294"/>
                    <a:pt x="73" y="294"/>
                  </a:cubicBezTo>
                  <a:cubicBezTo>
                    <a:pt x="114" y="311"/>
                    <a:pt x="114" y="311"/>
                    <a:pt x="114" y="311"/>
                  </a:cubicBezTo>
                  <a:cubicBezTo>
                    <a:pt x="128" y="281"/>
                    <a:pt x="128" y="281"/>
                    <a:pt x="128" y="281"/>
                  </a:cubicBezTo>
                  <a:cubicBezTo>
                    <a:pt x="145" y="285"/>
                    <a:pt x="163" y="285"/>
                    <a:pt x="181" y="282"/>
                  </a:cubicBezTo>
                  <a:cubicBezTo>
                    <a:pt x="195" y="312"/>
                    <a:pt x="195" y="312"/>
                    <a:pt x="195" y="312"/>
                  </a:cubicBezTo>
                  <a:cubicBezTo>
                    <a:pt x="236" y="295"/>
                    <a:pt x="236" y="295"/>
                    <a:pt x="236" y="295"/>
                  </a:cubicBezTo>
                  <a:cubicBezTo>
                    <a:pt x="225" y="264"/>
                    <a:pt x="225" y="264"/>
                    <a:pt x="225" y="264"/>
                  </a:cubicBezTo>
                  <a:cubicBezTo>
                    <a:pt x="240" y="254"/>
                    <a:pt x="253" y="241"/>
                    <a:pt x="263" y="226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311" y="197"/>
                    <a:pt x="311" y="197"/>
                    <a:pt x="311" y="19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5" y="166"/>
                    <a:pt x="285" y="148"/>
                    <a:pt x="281" y="130"/>
                  </a:cubicBezTo>
                  <a:close/>
                  <a:moveTo>
                    <a:pt x="155" y="254"/>
                  </a:moveTo>
                  <a:cubicBezTo>
                    <a:pt x="101" y="254"/>
                    <a:pt x="57" y="210"/>
                    <a:pt x="57" y="156"/>
                  </a:cubicBezTo>
                  <a:cubicBezTo>
                    <a:pt x="57" y="101"/>
                    <a:pt x="101" y="57"/>
                    <a:pt x="155" y="57"/>
                  </a:cubicBezTo>
                  <a:cubicBezTo>
                    <a:pt x="210" y="57"/>
                    <a:pt x="254" y="101"/>
                    <a:pt x="254" y="156"/>
                  </a:cubicBezTo>
                  <a:cubicBezTo>
                    <a:pt x="254" y="210"/>
                    <a:pt x="210" y="254"/>
                    <a:pt x="155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B5860655-FB8E-F141-B6DD-818E9337BD7E}"/>
              </a:ext>
            </a:extLst>
          </p:cNvPr>
          <p:cNvGrpSpPr/>
          <p:nvPr/>
        </p:nvGrpSpPr>
        <p:grpSpPr>
          <a:xfrm>
            <a:off x="8111047" y="823524"/>
            <a:ext cx="876971" cy="839090"/>
            <a:chOff x="5639739" y="1767602"/>
            <a:chExt cx="780360" cy="780360"/>
          </a:xfrm>
        </p:grpSpPr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483CFE43-877B-B24C-8324-E25340FF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739" y="1767602"/>
              <a:ext cx="780360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grpSp>
          <p:nvGrpSpPr>
            <p:cNvPr id="35" name="组合 19">
              <a:extLst>
                <a:ext uri="{FF2B5EF4-FFF2-40B4-BE49-F238E27FC236}">
                  <a16:creationId xmlns:a16="http://schemas.microsoft.com/office/drawing/2014/main" id="{224711AE-878B-C64C-BBAF-E654E38538DE}"/>
                </a:ext>
              </a:extLst>
            </p:cNvPr>
            <p:cNvGrpSpPr/>
            <p:nvPr/>
          </p:nvGrpSpPr>
          <p:grpSpPr>
            <a:xfrm>
              <a:off x="5831975" y="1904650"/>
              <a:ext cx="392083" cy="377060"/>
              <a:chOff x="2607983" y="4241292"/>
              <a:chExt cx="490600" cy="471805"/>
            </a:xfrm>
          </p:grpSpPr>
          <p:sp>
            <p:nvSpPr>
              <p:cNvPr id="36" name="Oval 131">
                <a:extLst>
                  <a:ext uri="{FF2B5EF4-FFF2-40B4-BE49-F238E27FC236}">
                    <a16:creationId xmlns:a16="http://schemas.microsoft.com/office/drawing/2014/main" id="{329BC2A4-3C41-054D-B29F-FD21DF1E0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Freeform 134">
                <a:extLst>
                  <a:ext uri="{FF2B5EF4-FFF2-40B4-BE49-F238E27FC236}">
                    <a16:creationId xmlns:a16="http://schemas.microsoft.com/office/drawing/2014/main" id="{F2470157-5D45-2B4A-BD1F-4804E3152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38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E0FDFECB-DA68-0D4B-8FA3-B790B14F9474}"/>
              </a:ext>
            </a:extLst>
          </p:cNvPr>
          <p:cNvGrpSpPr/>
          <p:nvPr/>
        </p:nvGrpSpPr>
        <p:grpSpPr>
          <a:xfrm>
            <a:off x="6591978" y="1546711"/>
            <a:ext cx="3915112" cy="3809793"/>
            <a:chOff x="4693165" y="2447950"/>
            <a:chExt cx="2665056" cy="2684778"/>
          </a:xfrm>
        </p:grpSpPr>
        <p:sp>
          <p:nvSpPr>
            <p:cNvPr id="39" name="任意多边形 9">
              <a:extLst>
                <a:ext uri="{FF2B5EF4-FFF2-40B4-BE49-F238E27FC236}">
                  <a16:creationId xmlns:a16="http://schemas.microsoft.com/office/drawing/2014/main" id="{CFF1807A-6FEE-F24B-A274-C31DB0C2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582" y="4391808"/>
              <a:ext cx="1941040" cy="740920"/>
            </a:xfrm>
            <a:custGeom>
              <a:avLst/>
              <a:gdLst>
                <a:gd name="connsiteX0" fmla="*/ 0 w 2187575"/>
                <a:gd name="connsiteY0" fmla="*/ 0 h 835026"/>
                <a:gd name="connsiteX1" fmla="*/ 2187575 w 2187575"/>
                <a:gd name="connsiteY1" fmla="*/ 0 h 835026"/>
                <a:gd name="connsiteX2" fmla="*/ 1264274 w 2187575"/>
                <a:gd name="connsiteY2" fmla="*/ 598378 h 835026"/>
                <a:gd name="connsiteX3" fmla="*/ 1230894 w 2187575"/>
                <a:gd name="connsiteY3" fmla="*/ 600575 h 835026"/>
                <a:gd name="connsiteX4" fmla="*/ 1093788 w 2187575"/>
                <a:gd name="connsiteY4" fmla="*/ 835026 h 835026"/>
                <a:gd name="connsiteX5" fmla="*/ 958103 w 2187575"/>
                <a:gd name="connsiteY5" fmla="*/ 600660 h 835026"/>
                <a:gd name="connsiteX6" fmla="*/ 923456 w 2187575"/>
                <a:gd name="connsiteY6" fmla="*/ 598378 h 835026"/>
                <a:gd name="connsiteX7" fmla="*/ 0 w 2187575"/>
                <a:gd name="connsiteY7" fmla="*/ 0 h 83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7575" h="835026">
                  <a:moveTo>
                    <a:pt x="0" y="0"/>
                  </a:moveTo>
                  <a:cubicBezTo>
                    <a:pt x="0" y="0"/>
                    <a:pt x="0" y="0"/>
                    <a:pt x="2187575" y="0"/>
                  </a:cubicBezTo>
                  <a:cubicBezTo>
                    <a:pt x="1990243" y="319382"/>
                    <a:pt x="1654777" y="546571"/>
                    <a:pt x="1264274" y="598378"/>
                  </a:cubicBezTo>
                  <a:lnTo>
                    <a:pt x="1230894" y="600575"/>
                  </a:lnTo>
                  <a:lnTo>
                    <a:pt x="1093788" y="835026"/>
                  </a:lnTo>
                  <a:lnTo>
                    <a:pt x="958103" y="600660"/>
                  </a:lnTo>
                  <a:lnTo>
                    <a:pt x="923456" y="598378"/>
                  </a:lnTo>
                  <a:cubicBezTo>
                    <a:pt x="533621" y="546571"/>
                    <a:pt x="200622" y="31938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40" name="任意多边形 10">
              <a:extLst>
                <a:ext uri="{FF2B5EF4-FFF2-40B4-BE49-F238E27FC236}">
                  <a16:creationId xmlns:a16="http://schemas.microsoft.com/office/drawing/2014/main" id="{7C0D585C-9CD0-AA49-927F-994C05BE6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582" y="2447950"/>
              <a:ext cx="1941040" cy="743736"/>
            </a:xfrm>
            <a:custGeom>
              <a:avLst/>
              <a:gdLst>
                <a:gd name="connsiteX0" fmla="*/ 1093788 w 2187575"/>
                <a:gd name="connsiteY0" fmla="*/ 0 h 838200"/>
                <a:gd name="connsiteX1" fmla="*/ 1233676 w 2187575"/>
                <a:gd name="connsiteY1" fmla="*/ 237809 h 838200"/>
                <a:gd name="connsiteX2" fmla="*/ 1264274 w 2187575"/>
                <a:gd name="connsiteY2" fmla="*/ 239823 h 838200"/>
                <a:gd name="connsiteX3" fmla="*/ 2187575 w 2187575"/>
                <a:gd name="connsiteY3" fmla="*/ 838200 h 838200"/>
                <a:gd name="connsiteX4" fmla="*/ 0 w 2187575"/>
                <a:gd name="connsiteY4" fmla="*/ 838200 h 838200"/>
                <a:gd name="connsiteX5" fmla="*/ 923456 w 2187575"/>
                <a:gd name="connsiteY5" fmla="*/ 239823 h 838200"/>
                <a:gd name="connsiteX6" fmla="*/ 955350 w 2187575"/>
                <a:gd name="connsiteY6" fmla="*/ 237721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7575" h="838200">
                  <a:moveTo>
                    <a:pt x="1093788" y="0"/>
                  </a:moveTo>
                  <a:lnTo>
                    <a:pt x="1233676" y="237809"/>
                  </a:lnTo>
                  <a:lnTo>
                    <a:pt x="1264274" y="239823"/>
                  </a:lnTo>
                  <a:cubicBezTo>
                    <a:pt x="1654777" y="291630"/>
                    <a:pt x="1990243" y="518819"/>
                    <a:pt x="2187575" y="838200"/>
                  </a:cubicBezTo>
                  <a:cubicBezTo>
                    <a:pt x="2187575" y="838200"/>
                    <a:pt x="2187575" y="838200"/>
                    <a:pt x="0" y="838200"/>
                  </a:cubicBezTo>
                  <a:cubicBezTo>
                    <a:pt x="200622" y="518819"/>
                    <a:pt x="533621" y="291630"/>
                    <a:pt x="923456" y="239823"/>
                  </a:cubicBezTo>
                  <a:lnTo>
                    <a:pt x="955350" y="237721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41" name="任意多边形 11">
              <a:extLst>
                <a:ext uri="{FF2B5EF4-FFF2-40B4-BE49-F238E27FC236}">
                  <a16:creationId xmlns:a16="http://schemas.microsoft.com/office/drawing/2014/main" id="{7A0074A0-D301-2D43-BEA6-97B376208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142" y="3191688"/>
              <a:ext cx="2472079" cy="600060"/>
            </a:xfrm>
            <a:custGeom>
              <a:avLst/>
              <a:gdLst>
                <a:gd name="connsiteX0" fmla="*/ 191753 w 2786063"/>
                <a:gd name="connsiteY0" fmla="*/ 0 h 676275"/>
                <a:gd name="connsiteX1" fmla="*/ 2379997 w 2786063"/>
                <a:gd name="connsiteY1" fmla="*/ 0 h 676275"/>
                <a:gd name="connsiteX2" fmla="*/ 2462089 w 2786063"/>
                <a:gd name="connsiteY2" fmla="*/ 152820 h 676275"/>
                <a:gd name="connsiteX3" fmla="*/ 2786063 w 2786063"/>
                <a:gd name="connsiteY3" fmla="*/ 322263 h 676275"/>
                <a:gd name="connsiteX4" fmla="*/ 2552012 w 2786063"/>
                <a:gd name="connsiteY4" fmla="*/ 459135 h 676275"/>
                <a:gd name="connsiteX5" fmla="*/ 2559237 w 2786063"/>
                <a:gd name="connsiteY5" fmla="*/ 493470 h 676275"/>
                <a:gd name="connsiteX6" fmla="*/ 2571750 w 2786063"/>
                <a:gd name="connsiteY6" fmla="*/ 676275 h 676275"/>
                <a:gd name="connsiteX7" fmla="*/ 0 w 2786063"/>
                <a:gd name="connsiteY7" fmla="*/ 676275 h 676275"/>
                <a:gd name="connsiteX8" fmla="*/ 191753 w 2786063"/>
                <a:gd name="connsiteY8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3" h="676275">
                  <a:moveTo>
                    <a:pt x="191753" y="0"/>
                  </a:moveTo>
                  <a:cubicBezTo>
                    <a:pt x="191753" y="0"/>
                    <a:pt x="191753" y="0"/>
                    <a:pt x="2379997" y="0"/>
                  </a:cubicBezTo>
                  <a:lnTo>
                    <a:pt x="2462089" y="152820"/>
                  </a:lnTo>
                  <a:lnTo>
                    <a:pt x="2786063" y="322263"/>
                  </a:lnTo>
                  <a:lnTo>
                    <a:pt x="2552012" y="459135"/>
                  </a:lnTo>
                  <a:lnTo>
                    <a:pt x="2559237" y="493470"/>
                  </a:lnTo>
                  <a:cubicBezTo>
                    <a:pt x="2567520" y="553231"/>
                    <a:pt x="2571750" y="614283"/>
                    <a:pt x="2571750" y="676275"/>
                  </a:cubicBezTo>
                  <a:cubicBezTo>
                    <a:pt x="2571750" y="676275"/>
                    <a:pt x="2571750" y="676275"/>
                    <a:pt x="0" y="676275"/>
                  </a:cubicBezTo>
                  <a:cubicBezTo>
                    <a:pt x="0" y="428308"/>
                    <a:pt x="71437" y="195368"/>
                    <a:pt x="191753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42" name="任意多边形 12">
              <a:extLst>
                <a:ext uri="{FF2B5EF4-FFF2-40B4-BE49-F238E27FC236}">
                  <a16:creationId xmlns:a16="http://schemas.microsoft.com/office/drawing/2014/main" id="{7559A74C-962F-1948-89A7-9D867E7E6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165" y="3791748"/>
              <a:ext cx="2474895" cy="600060"/>
            </a:xfrm>
            <a:custGeom>
              <a:avLst/>
              <a:gdLst>
                <a:gd name="connsiteX0" fmla="*/ 217487 w 2789237"/>
                <a:gd name="connsiteY0" fmla="*/ 0 h 676275"/>
                <a:gd name="connsiteX1" fmla="*/ 2789237 w 2789237"/>
                <a:gd name="connsiteY1" fmla="*/ 0 h 676275"/>
                <a:gd name="connsiteX2" fmla="*/ 2597484 w 2789237"/>
                <a:gd name="connsiteY2" fmla="*/ 676275 h 676275"/>
                <a:gd name="connsiteX3" fmla="*/ 409241 w 2789237"/>
                <a:gd name="connsiteY3" fmla="*/ 676275 h 676275"/>
                <a:gd name="connsiteX4" fmla="*/ 336957 w 2789237"/>
                <a:gd name="connsiteY4" fmla="*/ 537650 h 676275"/>
                <a:gd name="connsiteX5" fmla="*/ 0 w 2789237"/>
                <a:gd name="connsiteY5" fmla="*/ 357188 h 676275"/>
                <a:gd name="connsiteX6" fmla="*/ 238546 w 2789237"/>
                <a:gd name="connsiteY6" fmla="*/ 219300 h 676275"/>
                <a:gd name="connsiteX7" fmla="*/ 230529 w 2789237"/>
                <a:gd name="connsiteY7" fmla="*/ 182277 h 676275"/>
                <a:gd name="connsiteX8" fmla="*/ 217487 w 2789237"/>
                <a:gd name="connsiteY8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9237" h="676275">
                  <a:moveTo>
                    <a:pt x="217487" y="0"/>
                  </a:moveTo>
                  <a:lnTo>
                    <a:pt x="2789237" y="0"/>
                  </a:lnTo>
                  <a:cubicBezTo>
                    <a:pt x="2789237" y="247968"/>
                    <a:pt x="2721559" y="477150"/>
                    <a:pt x="2597484" y="676275"/>
                  </a:cubicBezTo>
                  <a:cubicBezTo>
                    <a:pt x="2597484" y="676275"/>
                    <a:pt x="2597484" y="676275"/>
                    <a:pt x="409241" y="676275"/>
                  </a:cubicBezTo>
                  <a:lnTo>
                    <a:pt x="336957" y="537650"/>
                  </a:lnTo>
                  <a:lnTo>
                    <a:pt x="0" y="357188"/>
                  </a:lnTo>
                  <a:lnTo>
                    <a:pt x="238546" y="219300"/>
                  </a:lnTo>
                  <a:lnTo>
                    <a:pt x="230529" y="182277"/>
                  </a:lnTo>
                  <a:cubicBezTo>
                    <a:pt x="221952" y="122810"/>
                    <a:pt x="217487" y="61992"/>
                    <a:pt x="217487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43" name="矩形 22">
              <a:extLst>
                <a:ext uri="{FF2B5EF4-FFF2-40B4-BE49-F238E27FC236}">
                  <a16:creationId xmlns:a16="http://schemas.microsoft.com/office/drawing/2014/main" id="{C35128EB-D8F6-0F48-8725-6ABC8902FA21}"/>
                </a:ext>
              </a:extLst>
            </p:cNvPr>
            <p:cNvSpPr/>
            <p:nvPr/>
          </p:nvSpPr>
          <p:spPr>
            <a:xfrm>
              <a:off x="5447135" y="2834032"/>
              <a:ext cx="1431445" cy="284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Dig deep into data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44" name="矩形 23">
              <a:extLst>
                <a:ext uri="{FF2B5EF4-FFF2-40B4-BE49-F238E27FC236}">
                  <a16:creationId xmlns:a16="http://schemas.microsoft.com/office/drawing/2014/main" id="{9F567D60-2462-E441-B9D9-221784836CF9}"/>
                </a:ext>
              </a:extLst>
            </p:cNvPr>
            <p:cNvSpPr/>
            <p:nvPr/>
          </p:nvSpPr>
          <p:spPr>
            <a:xfrm>
              <a:off x="5462382" y="3352556"/>
              <a:ext cx="1244662" cy="284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Building Model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45" name="矩形 24">
              <a:extLst>
                <a:ext uri="{FF2B5EF4-FFF2-40B4-BE49-F238E27FC236}">
                  <a16:creationId xmlns:a16="http://schemas.microsoft.com/office/drawing/2014/main" id="{28E5AF52-0BE7-5340-A11B-3BC3CBCA3D9A}"/>
                </a:ext>
              </a:extLst>
            </p:cNvPr>
            <p:cNvSpPr/>
            <p:nvPr/>
          </p:nvSpPr>
          <p:spPr>
            <a:xfrm>
              <a:off x="5461004" y="3950261"/>
              <a:ext cx="1281970" cy="284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 Selection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  <p:sp>
          <p:nvSpPr>
            <p:cNvPr id="46" name="矩形 25">
              <a:extLst>
                <a:ext uri="{FF2B5EF4-FFF2-40B4-BE49-F238E27FC236}">
                  <a16:creationId xmlns:a16="http://schemas.microsoft.com/office/drawing/2014/main" id="{556D30E0-6F3D-6A41-B5BE-68B7B4F66681}"/>
                </a:ext>
              </a:extLst>
            </p:cNvPr>
            <p:cNvSpPr/>
            <p:nvPr/>
          </p:nvSpPr>
          <p:spPr>
            <a:xfrm>
              <a:off x="5472574" y="4473047"/>
              <a:ext cx="1281152" cy="284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Interface Design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47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B34CC4A-B0C7-4949-812D-B63DB735731E}"/>
              </a:ext>
            </a:extLst>
          </p:cNvPr>
          <p:cNvSpPr/>
          <p:nvPr/>
        </p:nvSpPr>
        <p:spPr>
          <a:xfrm rot="5400000" flipV="1">
            <a:off x="10674272" y="1628456"/>
            <a:ext cx="897415" cy="6831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3D55102C-32E7-144D-A49A-6EC4ECD3EBC5}"/>
              </a:ext>
            </a:extLst>
          </p:cNvPr>
          <p:cNvSpPr/>
          <p:nvPr/>
        </p:nvSpPr>
        <p:spPr>
          <a:xfrm rot="5400000" flipV="1">
            <a:off x="10173579" y="1398023"/>
            <a:ext cx="897415" cy="6831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1AA1634-4D8D-8144-8CB5-22B361042219}"/>
              </a:ext>
            </a:extLst>
          </p:cNvPr>
          <p:cNvSpPr/>
          <p:nvPr/>
        </p:nvSpPr>
        <p:spPr>
          <a:xfrm rot="16200000" flipV="1">
            <a:off x="6048322" y="5275974"/>
            <a:ext cx="897417" cy="6831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任意多边形 4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F4AE4F8A-9ACB-6E4B-8197-B2282EEDA0BB}"/>
              </a:ext>
            </a:extLst>
          </p:cNvPr>
          <p:cNvSpPr/>
          <p:nvPr/>
        </p:nvSpPr>
        <p:spPr>
          <a:xfrm rot="16200000" flipV="1">
            <a:off x="9810142" y="5275973"/>
            <a:ext cx="897417" cy="6831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EC69205F-3FF4-1A40-8752-824E9FCA32A4}"/>
              </a:ext>
            </a:extLst>
          </p:cNvPr>
          <p:cNvSpPr txBox="1">
            <a:spLocks/>
          </p:cNvSpPr>
          <p:nvPr/>
        </p:nvSpPr>
        <p:spPr>
          <a:xfrm>
            <a:off x="545511" y="1546711"/>
            <a:ext cx="10723427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Scaling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Splitting the Database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Building Models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Hyperparameter tuning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Interface 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Lesson we learned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0A2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8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0.08311 L -3.75E-6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-0.08311 L -2.08333E-7 3.7037E-6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3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8" grpId="0" animBg="1"/>
      <p:bldP spid="18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911038" y="4052768"/>
            <a:ext cx="6112523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Ying.wang@simon.rochester.edu</a:t>
            </a:r>
          </a:p>
          <a:p>
            <a:pPr lvl="0" algn="ctr"/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Hairong</a:t>
            </a:r>
            <a:r>
              <a:rPr lang="en-US" sz="2000" dirty="0">
                <a:solidFill>
                  <a:srgbClr val="E0A217"/>
                </a:solidFill>
                <a:latin typeface="Calibri" panose="020F0502020204030204"/>
              </a:rPr>
              <a:t>.w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</a:t>
            </a:r>
            <a:r>
              <a:rPr lang="en-US" sz="2000" dirty="0">
                <a:solidFill>
                  <a:srgbClr val="E0A217"/>
                </a:solidFill>
              </a:rPr>
              <a:t>@simon.rochester.edu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0A2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/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Hector.</a:t>
            </a:r>
            <a:r>
              <a:rPr lang="en-US" sz="2000" noProof="0" dirty="0" err="1">
                <a:solidFill>
                  <a:srgbClr val="E0A217"/>
                </a:solidFill>
              </a:rPr>
              <a:t>a</a:t>
            </a:r>
            <a:r>
              <a:rPr lang="en-US" sz="2000" dirty="0">
                <a:solidFill>
                  <a:srgbClr val="E0A217"/>
                </a:solidFill>
              </a:rPr>
              <a:t>breu@simon.rochester.edu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0A2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Geng</a:t>
            </a:r>
            <a:r>
              <a:rPr lang="en-US" altLang="zh-CN" sz="2000" dirty="0">
                <a:solidFill>
                  <a:srgbClr val="E0A217"/>
                </a:solidFill>
                <a:latin typeface="Calibri" panose="020F0502020204030204"/>
                <a:ea typeface="宋体" panose="02010600030101010101" pitchFamily="2" charset="-122"/>
              </a:rPr>
              <a:t>.l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uo</a:t>
            </a:r>
            <a:r>
              <a:rPr lang="en-US" sz="2000" dirty="0">
                <a:solidFill>
                  <a:srgbClr val="E0A217"/>
                </a:solidFill>
              </a:rPr>
              <a:t>@simon.rochester.edu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</a:t>
            </a:r>
          </a:p>
          <a:p>
            <a:pPr lvl="0"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0A21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Yunjiao</a:t>
            </a:r>
            <a:r>
              <a:rPr lang="en-US" sz="2000" noProof="0" dirty="0" err="1">
                <a:solidFill>
                  <a:srgbClr val="E0A217"/>
                </a:solidFill>
                <a:latin typeface="Calibri" panose="020F0502020204030204"/>
              </a:rPr>
              <a:t>.l</a:t>
            </a:r>
            <a:r>
              <a:rPr lang="en-US" sz="2000" dirty="0">
                <a:solidFill>
                  <a:srgbClr val="E0A217"/>
                </a:solidFill>
              </a:rPr>
              <a:t>iu@simon.rochester.edu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0A21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椭圆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967300" y="3421420"/>
            <a:ext cx="163773" cy="163773"/>
          </a:xfrm>
          <a:prstGeom prst="ellipse">
            <a:avLst/>
          </a:prstGeom>
          <a:solidFill>
            <a:srgbClr val="C99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231158" y="3503198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700646" y="3503198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023561" y="3230830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472ECF15-B949-8B4A-8C6C-4EE40F03E971}"/>
              </a:ext>
            </a:extLst>
          </p:cNvPr>
          <p:cNvSpPr/>
          <p:nvPr/>
        </p:nvSpPr>
        <p:spPr>
          <a:xfrm>
            <a:off x="1986839" y="2330359"/>
            <a:ext cx="821832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</a:t>
            </a:r>
            <a:endParaRPr kumimoji="0" lang="zh-CN" altLang="en-US" sz="5400" b="1" i="0" u="none" strike="noStrike" kern="1200" cap="none" spc="-150" normalizeH="0" baseline="0" noProof="0" dirty="0">
              <a:ln>
                <a:noFill/>
              </a:ln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00047 L -2.29167E-6 -2.59259E-6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8 -2.59259E-6 L 4.375E-6 -2.59259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3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3" grpId="1" animBg="1"/>
      <p:bldP spid="14" grpId="0" animBg="1"/>
      <p:bldP spid="14" grpId="1" animBg="1"/>
      <p:bldP spid="26" grpId="0" animBg="1"/>
      <p:bldP spid="26" grpId="2" animBg="1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7538" y="1898637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01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940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44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482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4.16667E-6 -0.0173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-426284" y="268356"/>
            <a:ext cx="413208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Process</a:t>
            </a:r>
            <a:endParaRPr lang="zh-CN" altLang="en-US" sz="28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914400" y="1799753"/>
            <a:ext cx="5151673" cy="1699782"/>
            <a:chOff x="1359189" y="1799749"/>
            <a:chExt cx="4706881" cy="1289585"/>
          </a:xfrm>
        </p:grpSpPr>
        <p:sp>
          <p:nvSpPr>
            <p:cNvPr id="4" name="任意多边形 3"/>
            <p:cNvSpPr>
              <a:spLocks/>
            </p:cNvSpPr>
            <p:nvPr/>
          </p:nvSpPr>
          <p:spPr bwMode="auto">
            <a:xfrm>
              <a:off x="2367250" y="1822609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359189" y="1799749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01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934273" y="2485123"/>
            <a:ext cx="5171877" cy="1675656"/>
            <a:chOff x="5934270" y="2528290"/>
            <a:chExt cx="4706881" cy="1289585"/>
          </a:xfrm>
        </p:grpSpPr>
        <p:sp>
          <p:nvSpPr>
            <p:cNvPr id="9" name="任意多边形 8"/>
            <p:cNvSpPr>
              <a:spLocks/>
            </p:cNvSpPr>
            <p:nvPr/>
          </p:nvSpPr>
          <p:spPr bwMode="auto">
            <a:xfrm rot="10800000">
              <a:off x="5934270" y="2541194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9204724" y="2528290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03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04082" y="3609567"/>
            <a:ext cx="5476699" cy="1723451"/>
            <a:chOff x="1490989" y="3705626"/>
            <a:chExt cx="4706881" cy="1289585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>
              <a:off x="2499050" y="3728485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490989" y="370562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02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01678" y="4572380"/>
            <a:ext cx="5347603" cy="1675656"/>
            <a:chOff x="6066071" y="4434166"/>
            <a:chExt cx="4706881" cy="1289585"/>
          </a:xfrm>
        </p:grpSpPr>
        <p:sp>
          <p:nvSpPr>
            <p:cNvPr id="15" name="任意多边形 14"/>
            <p:cNvSpPr>
              <a:spLocks/>
            </p:cNvSpPr>
            <p:nvPr/>
          </p:nvSpPr>
          <p:spPr bwMode="auto">
            <a:xfrm rot="10800000">
              <a:off x="6066071" y="4447070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36525" y="443416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04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sp>
        <p:nvSpPr>
          <p:cNvPr id="4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04017" y="3801979"/>
            <a:ext cx="3489807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Model Selection</a:t>
            </a: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04017" y="1945476"/>
            <a:ext cx="3334983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Get Data Ready</a:t>
            </a: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59505" y="3024095"/>
            <a:ext cx="3533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Interface Design</a:t>
            </a:r>
            <a:endParaRPr lang="en-US" sz="3200" b="1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59505" y="4746528"/>
            <a:ext cx="3597125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Reflection</a:t>
            </a:r>
            <a:endParaRPr lang="en-US" sz="32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任意多边形 4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7520029" y="1709668"/>
            <a:ext cx="1476079" cy="11294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21023" y="5700897"/>
            <a:ext cx="1476079" cy="11294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2869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4.81481E-6 L 5E-6 -4.81481E-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7538" y="1898637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-150" normalizeH="0" baseline="0" noProof="0" dirty="0">
                <a:ln>
                  <a:noFill/>
                </a:ln>
                <a:solidFill>
                  <a:srgbClr val="C99115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C99115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92122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-150" noProof="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</a:t>
            </a:r>
            <a:r>
              <a:rPr lang="en-US" altLang="zh-CN" sz="44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zh-CN" sz="4400" spc="-150" noProof="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</a:t>
            </a:r>
            <a:r>
              <a:rPr lang="en-US" altLang="zh-CN" sz="44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zh-CN" sz="4400" spc="-150" noProof="0" dirty="0" err="1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en-US" altLang="zh-CN" sz="4400" spc="-150" noProof="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44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zh-CN" sz="4400" spc="-150" noProof="0" dirty="0" err="1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eady</a:t>
            </a:r>
            <a:endParaRPr kumimoji="0" lang="zh-CN" altLang="en-US" sz="44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0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4.16667E-6 -0.0173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任意多边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8213947" y="5301418"/>
            <a:ext cx="1577024" cy="1822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8900000" flipV="1">
            <a:off x="7867583" y="1699237"/>
            <a:ext cx="1577024" cy="1822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49779" y="2386904"/>
            <a:ext cx="748325" cy="50903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75229" y="3401201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75230" y="4476007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C74A69-D362-A843-89C2-8A1F07CA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821" y="1233049"/>
            <a:ext cx="6948312" cy="1054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493291-3CBB-AA42-ADC7-09547BE52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681" y="2485601"/>
            <a:ext cx="9027988" cy="3834237"/>
          </a:xfrm>
          <a:prstGeom prst="rect">
            <a:avLst/>
          </a:prstGeom>
        </p:spPr>
      </p:pic>
      <p:sp>
        <p:nvSpPr>
          <p:cNvPr id="3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36902619-61F8-3344-B272-56F82DF6B57E}"/>
              </a:ext>
            </a:extLst>
          </p:cNvPr>
          <p:cNvSpPr/>
          <p:nvPr/>
        </p:nvSpPr>
        <p:spPr>
          <a:xfrm>
            <a:off x="1258984" y="1833572"/>
            <a:ext cx="1897246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</a:t>
            </a: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F4F1C0A-AF0E-E54D-92D4-0A72127DE492}"/>
              </a:ext>
            </a:extLst>
          </p:cNvPr>
          <p:cNvSpPr/>
          <p:nvPr/>
        </p:nvSpPr>
        <p:spPr>
          <a:xfrm>
            <a:off x="1241456" y="2922593"/>
            <a:ext cx="1897246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Dropping</a:t>
            </a: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BF5FA78-98C1-4849-8B07-FAC168B85237}"/>
              </a:ext>
            </a:extLst>
          </p:cNvPr>
          <p:cNvSpPr/>
          <p:nvPr/>
        </p:nvSpPr>
        <p:spPr>
          <a:xfrm>
            <a:off x="1194246" y="4034516"/>
            <a:ext cx="1897246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Converting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5D2B-98EC-8649-B1E8-C2721E114995}"/>
              </a:ext>
            </a:extLst>
          </p:cNvPr>
          <p:cNvSpPr/>
          <p:nvPr/>
        </p:nvSpPr>
        <p:spPr>
          <a:xfrm>
            <a:off x="9624455" y="5284466"/>
            <a:ext cx="2563776" cy="56254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4D099-93F4-D147-B172-B39AD7C5AC70}"/>
              </a:ext>
            </a:extLst>
          </p:cNvPr>
          <p:cNvSpPr/>
          <p:nvPr/>
        </p:nvSpPr>
        <p:spPr>
          <a:xfrm>
            <a:off x="3592781" y="1252917"/>
            <a:ext cx="4620994" cy="33417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AC3701B4-5619-A646-A7BB-12F0A75F33F3}"/>
              </a:ext>
            </a:extLst>
          </p:cNvPr>
          <p:cNvSpPr/>
          <p:nvPr/>
        </p:nvSpPr>
        <p:spPr>
          <a:xfrm>
            <a:off x="9390" y="237446"/>
            <a:ext cx="657183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Predictive Model Building – Data Cleaning</a:t>
            </a:r>
            <a:endParaRPr lang="zh-CN" altLang="en-US" sz="28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515 0.06528 L -1.45833E-6 -1.11111E-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354 -0.11412 L 4.16667E-6 3.7037E-7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69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5 L 2.91667E-6 -1.11111E-6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5 L 2.91667E-6 -2.22222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5 L 2.91667E-6 -3.33333E-6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4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30" grpId="0"/>
      <p:bldP spid="31" grpId="0"/>
      <p:bldP spid="32" grpId="0"/>
      <p:bldP spid="43" grpId="0"/>
      <p:bldP spid="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E360F5FF-3751-4444-8B74-0E34B7B6C62D}"/>
              </a:ext>
            </a:extLst>
          </p:cNvPr>
          <p:cNvSpPr/>
          <p:nvPr/>
        </p:nvSpPr>
        <p:spPr>
          <a:xfrm>
            <a:off x="-587510" y="268355"/>
            <a:ext cx="657183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</a:t>
            </a:r>
            <a:r>
              <a:rPr kumimoji="0" lang="zh-CN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kumimoji="0" lang="zh-CN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kumimoji="0" lang="zh-CN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Ready</a:t>
            </a:r>
            <a:r>
              <a:rPr kumimoji="0" lang="zh-CN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Scaling</a:t>
            </a:r>
            <a:endParaRPr kumimoji="0" lang="zh-CN" altLang="en-US" sz="2800" b="0" i="0" u="none" strike="noStrike" kern="1200" cap="none" spc="-150" normalizeH="0" baseline="0" noProof="0" dirty="0">
              <a:ln>
                <a:noFill/>
              </a:ln>
              <a:solidFill>
                <a:srgbClr val="DFA117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54995-646E-9141-9B9E-8E623F1E2956}"/>
              </a:ext>
            </a:extLst>
          </p:cNvPr>
          <p:cNvSpPr txBox="1"/>
          <p:nvPr/>
        </p:nvSpPr>
        <p:spPr>
          <a:xfrm>
            <a:off x="495300" y="3028950"/>
            <a:ext cx="11201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Min-max Normalization</a:t>
            </a:r>
            <a:r>
              <a:rPr kumimoji="0" lang="zh-CN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宋体" panose="02010600030101010101" pitchFamily="2" charset="-122"/>
                <a:cs typeface="+mn-cs"/>
              </a:rPr>
              <a:t> ( X )</a:t>
            </a:r>
            <a:endParaRPr kumimoji="0" lang="en-US" sz="2800" b="0" i="0" u="none" strike="noStrike" kern="1200" cap="none" spc="-150" normalizeH="0" baseline="0" noProof="0" dirty="0">
              <a:ln>
                <a:noFill/>
              </a:ln>
              <a:solidFill>
                <a:srgbClr val="DFA117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50" normalizeH="0" baseline="0" noProof="0" dirty="0">
              <a:ln>
                <a:noFill/>
              </a:ln>
              <a:solidFill>
                <a:srgbClr val="DFA117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Standardization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Standardization of datasets is a common requirement for many machine learning estimators implemented in </a:t>
            </a:r>
            <a:r>
              <a:rPr kumimoji="0" 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scikit</a:t>
            </a: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-learn.</a:t>
            </a:r>
            <a:endParaRPr kumimoji="0" lang="en-US" sz="2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C7F63-B1E5-1D4B-B61D-C84EF62935B8}"/>
              </a:ext>
            </a:extLst>
          </p:cNvPr>
          <p:cNvSpPr txBox="1"/>
          <p:nvPr/>
        </p:nvSpPr>
        <p:spPr>
          <a:xfrm>
            <a:off x="606874" y="1433209"/>
            <a:ext cx="1120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DFA117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Scale generally means to change the range of the values. The shape of the distribution doesn’t change.</a:t>
            </a:r>
          </a:p>
        </p:txBody>
      </p:sp>
    </p:spTree>
    <p:extLst>
      <p:ext uri="{BB962C8B-B14F-4D97-AF65-F5344CB8AC3E}">
        <p14:creationId xmlns:p14="http://schemas.microsoft.com/office/powerpoint/2010/main" val="31464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-4.81481E-6 L -4.16667E-6 -4.81481E-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7538" y="1898637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-150" normalizeH="0" baseline="0" noProof="0" dirty="0">
                <a:ln>
                  <a:noFill/>
                </a:ln>
                <a:solidFill>
                  <a:srgbClr val="C99115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C99115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940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Selection</a:t>
            </a:r>
            <a:endParaRPr kumimoji="0" lang="zh-CN" altLang="en-US" sz="44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12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4.16667E-6 -0.0173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sp>
        <p:nvSpPr>
          <p:cNvPr id="34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1E76D69-0809-A741-AF06-EED8218CEAE2}"/>
              </a:ext>
            </a:extLst>
          </p:cNvPr>
          <p:cNvSpPr/>
          <p:nvPr/>
        </p:nvSpPr>
        <p:spPr>
          <a:xfrm>
            <a:off x="-600963" y="268356"/>
            <a:ext cx="764570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Selection --  Best Model and Result </a:t>
            </a:r>
            <a:endParaRPr lang="zh-CN" altLang="en-US" sz="28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84FBD0-B6B3-C946-9E5D-E1813FDE6E49}"/>
              </a:ext>
            </a:extLst>
          </p:cNvPr>
          <p:cNvSpPr txBox="1">
            <a:spLocks/>
          </p:cNvSpPr>
          <p:nvPr/>
        </p:nvSpPr>
        <p:spPr>
          <a:xfrm>
            <a:off x="606874" y="1652308"/>
            <a:ext cx="10723427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A217"/>
                </a:solidFill>
              </a:rPr>
              <a:t>Data Cleaning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A217"/>
                </a:solidFill>
                <a:sym typeface="Wingdings" pitchFamily="2" charset="2"/>
              </a:rPr>
              <a:t>Scaling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A217"/>
                </a:solidFill>
                <a:sym typeface="Wingdings" pitchFamily="2" charset="2"/>
              </a:rPr>
              <a:t>Splitting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A217"/>
                </a:solidFill>
                <a:sym typeface="Wingdings" pitchFamily="2" charset="2"/>
              </a:rPr>
              <a:t>Building Models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A217"/>
                </a:solidFill>
                <a:sym typeface="Wingdings" pitchFamily="2" charset="2"/>
              </a:rPr>
              <a:t>Hyperparameter Tuning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A217"/>
                </a:solidFill>
                <a:sym typeface="Wingdings" pitchFamily="2" charset="2"/>
              </a:rPr>
              <a:t>Comparison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E0A217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A20B8F-1ADB-B64E-9798-F687B4C7F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19981"/>
              </p:ext>
            </p:extLst>
          </p:nvPr>
        </p:nvGraphicFramePr>
        <p:xfrm>
          <a:off x="4042761" y="1588160"/>
          <a:ext cx="7450965" cy="406414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47896">
                  <a:extLst>
                    <a:ext uri="{9D8B030D-6E8A-4147-A177-3AD203B41FA5}">
                      <a16:colId xmlns:a16="http://schemas.microsoft.com/office/drawing/2014/main" val="4166182002"/>
                    </a:ext>
                  </a:extLst>
                </a:gridCol>
                <a:gridCol w="2703709">
                  <a:extLst>
                    <a:ext uri="{9D8B030D-6E8A-4147-A177-3AD203B41FA5}">
                      <a16:colId xmlns:a16="http://schemas.microsoft.com/office/drawing/2014/main" val="929959618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556958407"/>
                    </a:ext>
                  </a:extLst>
                </a:gridCol>
              </a:tblGrid>
              <a:tr h="7761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Hyper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185016"/>
                  </a:ext>
                </a:extLst>
              </a:tr>
              <a:tr h="68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 = 4</a:t>
                      </a:r>
                    </a:p>
                    <a:p>
                      <a:pPr algn="ctr"/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33003"/>
                  </a:ext>
                </a:extLst>
              </a:tr>
              <a:tr h="7761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KNN (k-nearest neighbors algorithm 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n_neighbors</a:t>
                      </a:r>
                      <a:r>
                        <a:rPr lang="en-US" dirty="0"/>
                        <a:t> = 25</a:t>
                      </a:r>
                    </a:p>
                    <a:p>
                      <a:pPr algn="ctr"/>
                      <a:r>
                        <a:rPr lang="en-US" dirty="0"/>
                        <a:t>matric = ‘</a:t>
                      </a:r>
                      <a:r>
                        <a:rPr lang="en-US" dirty="0" err="1"/>
                        <a:t>euclidean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98422"/>
                  </a:ext>
                </a:extLst>
              </a:tr>
              <a:tr h="77619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sz="1800" u="none" strike="noStrike" kern="1200" dirty="0">
                          <a:effectLst/>
                        </a:rPr>
                        <a:t>support vector machine)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Kernel = Poly</a:t>
                      </a:r>
                    </a:p>
                    <a:p>
                      <a:pPr algn="ctr"/>
                      <a:r>
                        <a:rPr lang="en-US" dirty="0"/>
                        <a:t>degree =  2</a:t>
                      </a:r>
                    </a:p>
                    <a:p>
                      <a:pPr algn="ctr"/>
                      <a:r>
                        <a:rPr lang="en-US" dirty="0"/>
                        <a:t>C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75968"/>
                  </a:ext>
                </a:extLst>
              </a:tr>
              <a:tr h="7761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Kernel = Poly</a:t>
                      </a:r>
                    </a:p>
                    <a:p>
                      <a:pPr algn="ctr"/>
                      <a:r>
                        <a:rPr lang="en-US" dirty="0"/>
                        <a:t>degree = 2</a:t>
                      </a:r>
                    </a:p>
                    <a:p>
                      <a:pPr algn="ctr"/>
                      <a:r>
                        <a:rPr lang="en-US" dirty="0"/>
                        <a:t>C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0. 7352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8211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4CC9BFA4-6B27-C840-8FC9-4CC84F4BA244}"/>
              </a:ext>
            </a:extLst>
          </p:cNvPr>
          <p:cNvSpPr/>
          <p:nvPr/>
        </p:nvSpPr>
        <p:spPr>
          <a:xfrm>
            <a:off x="6195973" y="4709008"/>
            <a:ext cx="5161767" cy="943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4" grpId="0"/>
      <p:bldP spid="3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7538" y="1898637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-150" normalizeH="0" baseline="0" noProof="0" dirty="0">
                <a:ln>
                  <a:noFill/>
                </a:ln>
                <a:solidFill>
                  <a:srgbClr val="C99115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C99115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940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</a:t>
            </a:r>
            <a:r>
              <a:rPr kumimoji="0" lang="en-US" altLang="zh-CN" sz="4400" b="0" i="0" u="none" strike="noStrike" kern="1200" cap="none" spc="-150" normalizeH="0" noProof="0" dirty="0">
                <a:ln>
                  <a:noFill/>
                </a:ln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</a:t>
            </a:r>
            <a:endParaRPr kumimoji="0" lang="zh-CN" altLang="en-US" sz="44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7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4.16667E-6 -0.01736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_7b1dac89e7d195523061f1c0316ecb71>
</e7d195523061f1c0>
</file>

<file path=customXml/itemProps1.xml><?xml version="1.0" encoding="utf-8"?>
<ds:datastoreItem xmlns:ds="http://schemas.openxmlformats.org/officeDocument/2006/customXml" ds:itemID="{0BBD0A04-DBC8-4B7F-88D8-3990639D59B6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286</Words>
  <Application>Microsoft Macintosh PowerPoint</Application>
  <PresentationFormat>Widescreen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Meiryo</vt:lpstr>
      <vt:lpstr>Open Sans</vt:lpstr>
      <vt:lpstr>Arial</vt:lpstr>
      <vt:lpstr>Calibri</vt:lpstr>
      <vt:lpstr>Calibri Light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Luo, Geng</cp:lastModifiedBy>
  <cp:revision>68</cp:revision>
  <dcterms:created xsi:type="dcterms:W3CDTF">2016-10-27T16:23:27Z</dcterms:created>
  <dcterms:modified xsi:type="dcterms:W3CDTF">2019-12-17T23:38:54Z</dcterms:modified>
</cp:coreProperties>
</file>