
<file path=[Content_Types].xml><?xml version="1.0" encoding="utf-8"?>
<Types xmlns="http://schemas.openxmlformats.org/package/2006/content-types">
  <Default Extension="glb" ContentType="model/gltf.binary"/>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3" r:id="rId2"/>
  </p:sldMasterIdLst>
  <p:sldIdLst>
    <p:sldId id="256" r:id="rId3"/>
    <p:sldId id="257" r:id="rId4"/>
    <p:sldId id="258" r:id="rId5"/>
    <p:sldId id="259" r:id="rId6"/>
    <p:sldId id="260" r:id="rId7"/>
    <p:sldId id="287" r:id="rId8"/>
    <p:sldId id="261" r:id="rId9"/>
    <p:sldId id="288"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9" r:id="rId26"/>
    <p:sldId id="280" r:id="rId27"/>
    <p:sldId id="278" r:id="rId28"/>
    <p:sldId id="277" r:id="rId29"/>
    <p:sldId id="284" r:id="rId30"/>
    <p:sldId id="282" r:id="rId31"/>
    <p:sldId id="281" r:id="rId32"/>
    <p:sldId id="283" r:id="rId33"/>
    <p:sldId id="285" r:id="rId34"/>
    <p:sldId id="286" r:id="rId3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0066"/>
    <a:srgbClr val="66FF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5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24" name="PlaceHolder 2"/>
          <p:cNvSpPr>
            <a:spLocks noGrp="1"/>
          </p:cNvSpPr>
          <p:nvPr>
            <p:ph type="body"/>
          </p:nvPr>
        </p:nvSpPr>
        <p:spPr>
          <a:xfrm>
            <a:off x="503640" y="1326240"/>
            <a:ext cx="9070560" cy="156780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503640" y="3043440"/>
            <a:ext cx="9070560" cy="15678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27" name="PlaceHolder 2"/>
          <p:cNvSpPr>
            <a:spLocks noGrp="1"/>
          </p:cNvSpPr>
          <p:nvPr>
            <p:ph type="body"/>
          </p:nvPr>
        </p:nvSpPr>
        <p:spPr>
          <a:xfrm>
            <a:off x="503640" y="1326240"/>
            <a:ext cx="4426200" cy="156780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5151600" y="1326240"/>
            <a:ext cx="4426200" cy="156780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503640" y="3043440"/>
            <a:ext cx="4426200" cy="156780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5151600" y="3043440"/>
            <a:ext cx="4426200" cy="15678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32" name="PlaceHolder 2"/>
          <p:cNvSpPr>
            <a:spLocks noGrp="1"/>
          </p:cNvSpPr>
          <p:nvPr>
            <p:ph type="body"/>
          </p:nvPr>
        </p:nvSpPr>
        <p:spPr>
          <a:xfrm>
            <a:off x="503640" y="1326240"/>
            <a:ext cx="2920320" cy="156780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570480" y="1326240"/>
            <a:ext cx="2920320" cy="156780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636960" y="1326240"/>
            <a:ext cx="2920320" cy="156780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503640" y="3043440"/>
            <a:ext cx="2920320" cy="156780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570480" y="3043440"/>
            <a:ext cx="2920320" cy="156780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636960" y="3043440"/>
            <a:ext cx="2920320" cy="15678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7001"/>
            <a:ext cx="10080625" cy="5677551"/>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776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0157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7246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1943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7/14/2021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693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7/14/2021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9236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7/14/2021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828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3" name="PlaceHolder 2"/>
          <p:cNvSpPr>
            <a:spLocks noGrp="1"/>
          </p:cNvSpPr>
          <p:nvPr>
            <p:ph type="subTitle"/>
          </p:nvPr>
        </p:nvSpPr>
        <p:spPr>
          <a:xfrm>
            <a:off x="503640" y="1326240"/>
            <a:ext cx="9070560" cy="3287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1751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dirty="0"/>
              <a:t>Click icon to add picture</a:t>
            </a:r>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549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461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03615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0763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0173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6938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620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16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5" name="PlaceHolder 2"/>
          <p:cNvSpPr>
            <a:spLocks noGrp="1"/>
          </p:cNvSpPr>
          <p:nvPr>
            <p:ph type="body"/>
          </p:nvPr>
        </p:nvSpPr>
        <p:spPr>
          <a:xfrm>
            <a:off x="503640" y="1326240"/>
            <a:ext cx="9070560" cy="3287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7" name="PlaceHolder 2"/>
          <p:cNvSpPr>
            <a:spLocks noGrp="1"/>
          </p:cNvSpPr>
          <p:nvPr>
            <p:ph type="body"/>
          </p:nvPr>
        </p:nvSpPr>
        <p:spPr>
          <a:xfrm>
            <a:off x="503640" y="1326240"/>
            <a:ext cx="4426200" cy="328752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5151600" y="1326240"/>
            <a:ext cx="4426200" cy="32875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5720"/>
            <a:ext cx="9070560" cy="43866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12" name="PlaceHolder 2"/>
          <p:cNvSpPr>
            <a:spLocks noGrp="1"/>
          </p:cNvSpPr>
          <p:nvPr>
            <p:ph type="body"/>
          </p:nvPr>
        </p:nvSpPr>
        <p:spPr>
          <a:xfrm>
            <a:off x="503640" y="1326240"/>
            <a:ext cx="4426200" cy="156780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5151600" y="1326240"/>
            <a:ext cx="4426200" cy="328752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503640" y="3043440"/>
            <a:ext cx="4426200" cy="15678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16" name="PlaceHolder 2"/>
          <p:cNvSpPr>
            <a:spLocks noGrp="1"/>
          </p:cNvSpPr>
          <p:nvPr>
            <p:ph type="body"/>
          </p:nvPr>
        </p:nvSpPr>
        <p:spPr>
          <a:xfrm>
            <a:off x="503640" y="1326240"/>
            <a:ext cx="4426200" cy="328752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5151600" y="1326240"/>
            <a:ext cx="4426200" cy="156780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5151600" y="3043440"/>
            <a:ext cx="4426200" cy="15678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70560" cy="946080"/>
          </a:xfrm>
          <a:prstGeom prst="rect">
            <a:avLst/>
          </a:prstGeom>
        </p:spPr>
        <p:txBody>
          <a:bodyPr lIns="0" tIns="0" rIns="0" bIns="0" anchor="ctr">
            <a:noAutofit/>
          </a:bodyPr>
          <a:lstStyle/>
          <a:p>
            <a:pPr algn="ctr"/>
            <a:endParaRPr lang="en-IN" sz="2600" b="0" strike="noStrike" spc="-1">
              <a:latin typeface="Arial"/>
            </a:endParaRPr>
          </a:p>
        </p:txBody>
      </p:sp>
      <p:sp>
        <p:nvSpPr>
          <p:cNvPr id="20" name="PlaceHolder 2"/>
          <p:cNvSpPr>
            <a:spLocks noGrp="1"/>
          </p:cNvSpPr>
          <p:nvPr>
            <p:ph type="body"/>
          </p:nvPr>
        </p:nvSpPr>
        <p:spPr>
          <a:xfrm>
            <a:off x="503640" y="1326240"/>
            <a:ext cx="4426200" cy="156780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5151600" y="1326240"/>
            <a:ext cx="4426200" cy="156780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503640" y="3043440"/>
            <a:ext cx="9070560" cy="15678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70560" cy="9460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3" name="PlaceHolder 2"/>
          <p:cNvSpPr>
            <a:spLocks noGrp="1"/>
          </p:cNvSpPr>
          <p:nvPr>
            <p:ph type="body"/>
          </p:nvPr>
        </p:nvSpPr>
        <p:spPr>
          <a:xfrm>
            <a:off x="503640" y="1326240"/>
            <a:ext cx="9071280" cy="328824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1"/>
              </a:spcBef>
              <a:buClr>
                <a:srgbClr val="000000"/>
              </a:buClr>
              <a:buSzPct val="75000"/>
              <a:buFont typeface="Symbol" charset="2"/>
              <a:buChar char=""/>
            </a:pPr>
            <a:r>
              <a:rPr lang="en-IN" sz="2800" b="0" strike="noStrike" spc="-1">
                <a:latin typeface="Arial"/>
              </a:rPr>
              <a:t>Second Outline Level</a:t>
            </a:r>
          </a:p>
          <a:p>
            <a:pPr marL="1296000" lvl="2" indent="-288000">
              <a:spcBef>
                <a:spcPts val="848"/>
              </a:spcBef>
              <a:buClr>
                <a:srgbClr val="000000"/>
              </a:buClr>
              <a:buSzPct val="45000"/>
              <a:buFont typeface="Wingdings" charset="2"/>
              <a:buChar char=""/>
            </a:pPr>
            <a:r>
              <a:rPr lang="en-IN" sz="2400" b="0" strike="noStrike" spc="-1">
                <a:latin typeface="Arial"/>
              </a:rPr>
              <a:t>Third Outline Level</a:t>
            </a:r>
          </a:p>
          <a:p>
            <a:pPr marL="1728000" lvl="3" indent="-216000">
              <a:spcBef>
                <a:spcPts val="564"/>
              </a:spcBef>
              <a:buClr>
                <a:srgbClr val="000000"/>
              </a:buClr>
              <a:buSzPct val="75000"/>
              <a:buFont typeface="Symbol" charset="2"/>
              <a:buChar char=""/>
            </a:pPr>
            <a:r>
              <a:rPr lang="en-IN" sz="2000" b="0" strike="noStrike" spc="-1">
                <a:latin typeface="Arial"/>
              </a:rPr>
              <a:t>Fourth Outline Level</a:t>
            </a:r>
          </a:p>
          <a:p>
            <a:pPr marL="2160000" lvl="4" indent="-216000">
              <a:spcBef>
                <a:spcPts val="281"/>
              </a:spcBef>
              <a:buClr>
                <a:srgbClr val="000000"/>
              </a:buClr>
              <a:buSzPct val="45000"/>
              <a:buFont typeface="Wingdings" charset="2"/>
              <a:buChar char=""/>
            </a:pPr>
            <a:r>
              <a:rPr lang="en-IN" sz="2000" b="0" strike="noStrike" spc="-1">
                <a:latin typeface="Arial"/>
              </a:rPr>
              <a:t>Fifth Outline Level</a:t>
            </a:r>
          </a:p>
          <a:p>
            <a:pPr marL="2592000" lvl="5" indent="-216000">
              <a:spcBef>
                <a:spcPts val="281"/>
              </a:spcBef>
              <a:buClr>
                <a:srgbClr val="000000"/>
              </a:buClr>
              <a:buSzPct val="45000"/>
              <a:buFont typeface="Wingdings" charset="2"/>
              <a:buChar char=""/>
            </a:pPr>
            <a:r>
              <a:rPr lang="en-IN" sz="2000" b="0" strike="noStrike" spc="-1">
                <a:latin typeface="Arial"/>
              </a:rPr>
              <a:t>Sixth Outline Level</a:t>
            </a:r>
          </a:p>
          <a:p>
            <a:pPr marL="3024000" lvl="6" indent="-216000">
              <a:spcBef>
                <a:spcPts val="281"/>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7001"/>
            <a:ext cx="10080625" cy="5677551"/>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7/14/2021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168364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378013" rtl="0" eaLnBrk="1" latinLnBrk="0" hangingPunct="1">
        <a:spcBef>
          <a:spcPct val="0"/>
        </a:spcBef>
        <a:buNone/>
        <a:defRPr sz="2976"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lumMod val="75000"/>
          </a:schemeClr>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lumMod val="75000"/>
          </a:schemeClr>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lumMod val="75000"/>
          </a:schemeClr>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lumMod val="75000"/>
          </a:schemeClr>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lumMod val="75000"/>
          </a:schemeClr>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lumMod val="75000"/>
          </a:schemeClr>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lumMod val="75000"/>
          </a:schemeClr>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lumMod val="75000"/>
          </a:schemeClr>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lumMod val="75000"/>
          </a:schemeClr>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7/06/relationships/model3d" Target="../media/model3d1.glb"/><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76" name="CustomShape 1"/>
          <p:cNvSpPr/>
          <p:nvPr/>
        </p:nvSpPr>
        <p:spPr>
          <a:xfrm>
            <a:off x="432000" y="359640"/>
            <a:ext cx="9070560" cy="1249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1" strike="noStrike" spc="-1" dirty="0">
                <a:latin typeface="Arial"/>
              </a:rPr>
              <a:t>BANK MANAGEMENT SYSTEM IN C++</a:t>
            </a:r>
          </a:p>
        </p:txBody>
      </p:sp>
      <p:sp>
        <p:nvSpPr>
          <p:cNvPr id="77" name="CustomShape 2"/>
          <p:cNvSpPr/>
          <p:nvPr/>
        </p:nvSpPr>
        <p:spPr>
          <a:xfrm>
            <a:off x="143640" y="2087640"/>
            <a:ext cx="3455280" cy="2807280"/>
          </a:xfrm>
          <a:prstGeom prst="rect">
            <a:avLst/>
          </a:prstGeom>
          <a:noFill/>
          <a:ln>
            <a:noFill/>
          </a:ln>
        </p:spPr>
        <p:style>
          <a:lnRef idx="0">
            <a:scrgbClr r="0" g="0" b="0"/>
          </a:lnRef>
          <a:fillRef idx="0">
            <a:scrgbClr r="0" g="0" b="0"/>
          </a:fillRef>
          <a:effectRef idx="0">
            <a:scrgbClr r="0" g="0" b="0"/>
          </a:effectRef>
          <a:fontRef idx="minor"/>
        </p:style>
      </p:sp>
      <p:sp>
        <p:nvSpPr>
          <p:cNvPr id="78" name="CustomShape 3"/>
          <p:cNvSpPr/>
          <p:nvPr/>
        </p:nvSpPr>
        <p:spPr>
          <a:xfrm>
            <a:off x="6695640" y="3167280"/>
            <a:ext cx="3095280" cy="231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rPr>
              <a:t>Guided By-</a:t>
            </a:r>
          </a:p>
          <a:p>
            <a:pPr>
              <a:lnSpc>
                <a:spcPct val="100000"/>
              </a:lnSpc>
            </a:pPr>
            <a:r>
              <a:rPr lang="en-IN" sz="1800" b="0" strike="noStrike" spc="-1" dirty="0">
                <a:latin typeface="Arial"/>
              </a:rPr>
              <a:t>Prof. Shivani Nanda </a:t>
            </a:r>
          </a:p>
          <a:p>
            <a:pPr>
              <a:lnSpc>
                <a:spcPct val="100000"/>
              </a:lnSpc>
            </a:pPr>
            <a:endParaRPr lang="en-IN"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79" name="TextShape 4"/>
          <p:cNvSpPr txBox="1"/>
          <p:nvPr/>
        </p:nvSpPr>
        <p:spPr>
          <a:xfrm>
            <a:off x="6695640" y="4125420"/>
            <a:ext cx="2806920" cy="769500"/>
          </a:xfrm>
          <a:prstGeom prst="rect">
            <a:avLst/>
          </a:prstGeom>
          <a:noFill/>
          <a:ln>
            <a:noFill/>
          </a:ln>
        </p:spPr>
        <p:txBody>
          <a:bodyPr/>
          <a:lstStyle/>
          <a:p>
            <a:r>
              <a:rPr lang="en-US" dirty="0"/>
              <a:t>Semester: 2</a:t>
            </a:r>
            <a:r>
              <a:rPr lang="en-US" baseline="30000" dirty="0"/>
              <a:t>nd</a:t>
            </a:r>
            <a:r>
              <a:rPr lang="en-US" dirty="0"/>
              <a:t> Sem</a:t>
            </a:r>
          </a:p>
          <a:p>
            <a:r>
              <a:rPr lang="en-US" dirty="0"/>
              <a:t>Section: C</a:t>
            </a:r>
            <a:endParaRPr lang="en-IN" dirty="0"/>
          </a:p>
        </p:txBody>
      </p:sp>
      <p:sp>
        <p:nvSpPr>
          <p:cNvPr id="80" name="TextShape 5"/>
          <p:cNvSpPr txBox="1"/>
          <p:nvPr/>
        </p:nvSpPr>
        <p:spPr>
          <a:xfrm>
            <a:off x="215640" y="2591640"/>
            <a:ext cx="3887640" cy="3225240"/>
          </a:xfrm>
          <a:prstGeom prst="rect">
            <a:avLst/>
          </a:prstGeom>
          <a:noFill/>
          <a:ln>
            <a:noFill/>
          </a:ln>
        </p:spPr>
        <p:txBody>
          <a:bodyPr lIns="90000" tIns="45000" rIns="90000" bIns="45000">
            <a:noAutofit/>
          </a:bodyPr>
          <a:lstStyle/>
          <a:p>
            <a:r>
              <a:rPr lang="en-IN" sz="2200" b="0" strike="noStrike" spc="-1" dirty="0">
                <a:latin typeface="Arial"/>
              </a:rPr>
              <a:t>Made By :</a:t>
            </a:r>
          </a:p>
          <a:p>
            <a:endParaRPr lang="en-IN" sz="2200" b="0" strike="noStrike" spc="-1" dirty="0">
              <a:latin typeface="Arial"/>
            </a:endParaRPr>
          </a:p>
          <a:p>
            <a:r>
              <a:rPr lang="en-IN" sz="2200" b="0" strike="noStrike" spc="-1" dirty="0">
                <a:latin typeface="Arial"/>
              </a:rPr>
              <a:t>Kiran Kumar Malik</a:t>
            </a:r>
          </a:p>
          <a:p>
            <a:r>
              <a:rPr lang="en-IN" sz="2200" b="0" strike="noStrike" spc="-1" dirty="0">
                <a:latin typeface="Arial"/>
              </a:rPr>
              <a:t>B.Tech CSE</a:t>
            </a:r>
          </a:p>
          <a:p>
            <a:r>
              <a:rPr lang="en-IN" sz="2200" b="0" strike="noStrike" spc="-1" dirty="0">
                <a:latin typeface="Arial"/>
              </a:rPr>
              <a:t>(20030112018)</a:t>
            </a:r>
          </a:p>
          <a:p>
            <a:endParaRPr lang="en-IN" sz="2200" b="0" strike="noStrike" spc="-1" dirty="0">
              <a:latin typeface="Arial"/>
            </a:endParaRPr>
          </a:p>
          <a:p>
            <a:r>
              <a:rPr lang="en-IN" sz="2200" b="0" strike="noStrike" spc="-1" dirty="0">
                <a:latin typeface="Arial"/>
              </a:rPr>
              <a:t>Mayank Gopal</a:t>
            </a:r>
          </a:p>
          <a:p>
            <a:r>
              <a:rPr lang="en-IN" sz="2200" b="0" strike="noStrike" spc="-1" dirty="0">
                <a:latin typeface="Arial"/>
              </a:rPr>
              <a:t>B.Tech CSE</a:t>
            </a:r>
          </a:p>
          <a:p>
            <a:r>
              <a:rPr lang="en-IN" sz="2200" b="0" strike="noStrike" spc="-1" dirty="0">
                <a:latin typeface="Arial"/>
              </a:rPr>
              <a:t>(200301120176)</a:t>
            </a:r>
          </a:p>
        </p:txBody>
      </p:sp>
      <p:pic>
        <p:nvPicPr>
          <p:cNvPr id="3" name="Picture 2">
            <a:extLst>
              <a:ext uri="{FF2B5EF4-FFF2-40B4-BE49-F238E27FC236}">
                <a16:creationId xmlns:a16="http://schemas.microsoft.com/office/drawing/2014/main" id="{9C9B0967-5784-4600-B41E-550523B43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152" y="1764109"/>
            <a:ext cx="1477908" cy="21423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93"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HEADER FILE USED</a:t>
            </a:r>
          </a:p>
        </p:txBody>
      </p:sp>
      <p:pic>
        <p:nvPicPr>
          <p:cNvPr id="94" name="Picture 93"/>
          <p:cNvPicPr/>
          <p:nvPr/>
        </p:nvPicPr>
        <p:blipFill>
          <a:blip r:embed="rId2"/>
          <a:stretch/>
        </p:blipFill>
        <p:spPr>
          <a:xfrm>
            <a:off x="575640" y="2303640"/>
            <a:ext cx="9070560" cy="185868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95"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Class used</a:t>
            </a:r>
          </a:p>
        </p:txBody>
      </p:sp>
      <p:pic>
        <p:nvPicPr>
          <p:cNvPr id="96" name="Picture 95"/>
          <p:cNvPicPr/>
          <p:nvPr/>
        </p:nvPicPr>
        <p:blipFill>
          <a:blip r:embed="rId2"/>
          <a:srcRect r="17410"/>
          <a:stretch/>
        </p:blipFill>
        <p:spPr>
          <a:xfrm>
            <a:off x="144000" y="1307160"/>
            <a:ext cx="4751280" cy="4362480"/>
          </a:xfrm>
          <a:prstGeom prst="rect">
            <a:avLst/>
          </a:prstGeom>
          <a:ln>
            <a:noFill/>
          </a:ln>
        </p:spPr>
      </p:pic>
      <p:pic>
        <p:nvPicPr>
          <p:cNvPr id="97" name="Picture 96"/>
          <p:cNvPicPr/>
          <p:nvPr/>
        </p:nvPicPr>
        <p:blipFill>
          <a:blip r:embed="rId3"/>
          <a:stretch/>
        </p:blipFill>
        <p:spPr>
          <a:xfrm>
            <a:off x="5012280" y="1295640"/>
            <a:ext cx="4563000" cy="41756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98" name="TextShape 1"/>
          <p:cNvSpPr txBox="1"/>
          <p:nvPr/>
        </p:nvSpPr>
        <p:spPr>
          <a:xfrm>
            <a:off x="503640" y="225720"/>
            <a:ext cx="9070560" cy="946080"/>
          </a:xfrm>
          <a:prstGeom prst="rect">
            <a:avLst/>
          </a:prstGeom>
          <a:noFill/>
          <a:ln>
            <a:noFill/>
          </a:ln>
        </p:spPr>
        <p:txBody>
          <a:bodyPr lIns="0" tIns="0" rIns="0" bIns="0" anchor="ctr">
            <a:noAutofit/>
          </a:bodyPr>
          <a:lstStyle/>
          <a:p>
            <a:pPr algn="ctr"/>
            <a:endParaRPr lang="en-IN" sz="2600" b="0" strike="noStrike" spc="-1" dirty="0">
              <a:latin typeface="Arial"/>
            </a:endParaRPr>
          </a:p>
        </p:txBody>
      </p:sp>
      <p:pic>
        <p:nvPicPr>
          <p:cNvPr id="99" name="Picture 98"/>
          <p:cNvPicPr/>
          <p:nvPr/>
        </p:nvPicPr>
        <p:blipFill>
          <a:blip r:embed="rId2"/>
          <a:stretch/>
        </p:blipFill>
        <p:spPr>
          <a:xfrm>
            <a:off x="503640" y="791640"/>
            <a:ext cx="9152280" cy="42951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00"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Function Declaration</a:t>
            </a:r>
          </a:p>
        </p:txBody>
      </p:sp>
      <p:pic>
        <p:nvPicPr>
          <p:cNvPr id="101" name="Picture 100"/>
          <p:cNvPicPr/>
          <p:nvPr/>
        </p:nvPicPr>
        <p:blipFill>
          <a:blip r:embed="rId2"/>
          <a:stretch/>
        </p:blipFill>
        <p:spPr>
          <a:xfrm>
            <a:off x="1128240" y="1583640"/>
            <a:ext cx="7798680" cy="28076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02"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Main Function of Program</a:t>
            </a:r>
          </a:p>
        </p:txBody>
      </p:sp>
      <p:pic>
        <p:nvPicPr>
          <p:cNvPr id="103" name="Picture 102"/>
          <p:cNvPicPr/>
          <p:nvPr/>
        </p:nvPicPr>
        <p:blipFill>
          <a:blip r:embed="rId2"/>
          <a:srcRect r="35725"/>
          <a:stretch/>
        </p:blipFill>
        <p:spPr>
          <a:xfrm>
            <a:off x="143640" y="1319760"/>
            <a:ext cx="4391640" cy="3935520"/>
          </a:xfrm>
          <a:prstGeom prst="rect">
            <a:avLst/>
          </a:prstGeom>
          <a:ln>
            <a:noFill/>
          </a:ln>
        </p:spPr>
      </p:pic>
      <p:pic>
        <p:nvPicPr>
          <p:cNvPr id="104" name="Picture 103"/>
          <p:cNvPicPr/>
          <p:nvPr/>
        </p:nvPicPr>
        <p:blipFill>
          <a:blip r:embed="rId3"/>
          <a:srcRect r="4640"/>
          <a:stretch/>
        </p:blipFill>
        <p:spPr>
          <a:xfrm>
            <a:off x="4607640" y="1319760"/>
            <a:ext cx="5255280" cy="386352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05"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Function to write in file</a:t>
            </a:r>
          </a:p>
        </p:txBody>
      </p:sp>
      <p:pic>
        <p:nvPicPr>
          <p:cNvPr id="106" name="Picture 105"/>
          <p:cNvPicPr/>
          <p:nvPr/>
        </p:nvPicPr>
        <p:blipFill>
          <a:blip r:embed="rId2"/>
          <a:stretch/>
        </p:blipFill>
        <p:spPr>
          <a:xfrm>
            <a:off x="503640" y="1808640"/>
            <a:ext cx="9070560" cy="294264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07"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Function to read a specific record from file</a:t>
            </a:r>
          </a:p>
        </p:txBody>
      </p:sp>
      <p:pic>
        <p:nvPicPr>
          <p:cNvPr id="108" name="Picture 107"/>
          <p:cNvPicPr/>
          <p:nvPr/>
        </p:nvPicPr>
        <p:blipFill>
          <a:blip r:embed="rId2"/>
          <a:stretch/>
        </p:blipFill>
        <p:spPr>
          <a:xfrm>
            <a:off x="935640" y="1367640"/>
            <a:ext cx="7847280" cy="40042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09"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Function to modify record of file:</a:t>
            </a:r>
          </a:p>
        </p:txBody>
      </p:sp>
      <p:pic>
        <p:nvPicPr>
          <p:cNvPr id="110" name="Picture 109"/>
          <p:cNvPicPr/>
          <p:nvPr/>
        </p:nvPicPr>
        <p:blipFill>
          <a:blip r:embed="rId2"/>
          <a:stretch/>
        </p:blipFill>
        <p:spPr>
          <a:xfrm>
            <a:off x="1231560" y="1511640"/>
            <a:ext cx="7119720" cy="40316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11"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Function to delete record </a:t>
            </a:r>
          </a:p>
        </p:txBody>
      </p:sp>
      <p:pic>
        <p:nvPicPr>
          <p:cNvPr id="112" name="Picture 111"/>
          <p:cNvPicPr/>
          <p:nvPr/>
        </p:nvPicPr>
        <p:blipFill>
          <a:blip r:embed="rId2"/>
          <a:stretch/>
        </p:blipFill>
        <p:spPr>
          <a:xfrm>
            <a:off x="1007640" y="1367640"/>
            <a:ext cx="7391880" cy="40316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13"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Function to display all accounts deposit list</a:t>
            </a:r>
          </a:p>
        </p:txBody>
      </p:sp>
      <p:pic>
        <p:nvPicPr>
          <p:cNvPr id="114" name="Picture 113"/>
          <p:cNvPicPr/>
          <p:nvPr/>
        </p:nvPicPr>
        <p:blipFill>
          <a:blip r:embed="rId2"/>
          <a:stretch/>
        </p:blipFill>
        <p:spPr>
          <a:xfrm>
            <a:off x="1079640" y="1607760"/>
            <a:ext cx="7487640" cy="39024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81" name="CustomShape 1"/>
          <p:cNvSpPr/>
          <p:nvPr/>
        </p:nvSpPr>
        <p:spPr>
          <a:xfrm>
            <a:off x="503640" y="225720"/>
            <a:ext cx="9070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dirty="0">
                <a:latin typeface="Arial"/>
              </a:rPr>
              <a:t>CONTENT</a:t>
            </a:r>
          </a:p>
        </p:txBody>
      </p:sp>
      <p:sp>
        <p:nvSpPr>
          <p:cNvPr id="82" name="CustomShape 2"/>
          <p:cNvSpPr/>
          <p:nvPr/>
        </p:nvSpPr>
        <p:spPr>
          <a:xfrm>
            <a:off x="1010065" y="1265640"/>
            <a:ext cx="9070560" cy="32875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Introduction</a:t>
            </a:r>
          </a:p>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Working description</a:t>
            </a:r>
          </a:p>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Features</a:t>
            </a:r>
          </a:p>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Requirements</a:t>
            </a:r>
          </a:p>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Project Objectives</a:t>
            </a:r>
          </a:p>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Concepts used</a:t>
            </a:r>
          </a:p>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Source code and </a:t>
            </a:r>
            <a:r>
              <a:rPr lang="en-IN" sz="2000" spc="-1" dirty="0">
                <a:latin typeface="Arial"/>
              </a:rPr>
              <a:t>Output</a:t>
            </a:r>
            <a:r>
              <a:rPr lang="en-IN" sz="2000" b="0" strike="noStrike" spc="-1" dirty="0">
                <a:latin typeface="Arial"/>
              </a:rPr>
              <a:t>s</a:t>
            </a:r>
          </a:p>
          <a:p>
            <a:pPr marL="432000" indent="-323640">
              <a:lnSpc>
                <a:spcPct val="100000"/>
              </a:lnSpc>
              <a:spcBef>
                <a:spcPts val="1417"/>
              </a:spcBef>
              <a:buClr>
                <a:srgbClr val="000000"/>
              </a:buClr>
              <a:buSzPct val="45000"/>
              <a:buFont typeface="Wingdings" charset="2"/>
              <a:buChar char=""/>
            </a:pPr>
            <a:r>
              <a:rPr lang="en-IN" sz="2000" b="0" strike="noStrike" spc="-1" dirty="0">
                <a:latin typeface="Arial"/>
              </a:rPr>
              <a:t>Conclusion </a:t>
            </a:r>
          </a:p>
        </p:txBody>
      </p:sp>
      <p:sp>
        <p:nvSpPr>
          <p:cNvPr id="2" name="Oval 1">
            <a:extLst>
              <a:ext uri="{FF2B5EF4-FFF2-40B4-BE49-F238E27FC236}">
                <a16:creationId xmlns:a16="http://schemas.microsoft.com/office/drawing/2014/main" id="{86ADFC72-4164-4C77-AA07-9BE4F776882A}"/>
              </a:ext>
            </a:extLst>
          </p:cNvPr>
          <p:cNvSpPr/>
          <p:nvPr/>
        </p:nvSpPr>
        <p:spPr>
          <a:xfrm>
            <a:off x="895763" y="1236060"/>
            <a:ext cx="399635" cy="388620"/>
          </a:xfrm>
          <a:prstGeom prst="ellipse">
            <a:avLst/>
          </a:prstGeom>
          <a:solidFill>
            <a:srgbClr val="F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2A5F76EC-36E4-4749-840D-7631A030DCBF}"/>
              </a:ext>
            </a:extLst>
          </p:cNvPr>
          <p:cNvSpPr/>
          <p:nvPr/>
        </p:nvSpPr>
        <p:spPr>
          <a:xfrm>
            <a:off x="895763" y="1688940"/>
            <a:ext cx="399635" cy="388620"/>
          </a:xfrm>
          <a:prstGeom prst="ellipse">
            <a:avLst/>
          </a:prstGeom>
          <a:solidFill>
            <a:srgbClr val="00FF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6" name="Oval 5">
            <a:extLst>
              <a:ext uri="{FF2B5EF4-FFF2-40B4-BE49-F238E27FC236}">
                <a16:creationId xmlns:a16="http://schemas.microsoft.com/office/drawing/2014/main" id="{EB97376A-CA95-47C8-A04E-BB90485526CB}"/>
              </a:ext>
            </a:extLst>
          </p:cNvPr>
          <p:cNvSpPr/>
          <p:nvPr/>
        </p:nvSpPr>
        <p:spPr>
          <a:xfrm>
            <a:off x="895763" y="2159880"/>
            <a:ext cx="399635" cy="388620"/>
          </a:xfrm>
          <a:prstGeom prst="ellipse">
            <a:avLst/>
          </a:prstGeom>
          <a:solidFill>
            <a:srgbClr val="FFFF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5BC16388-D5F6-4AA0-A33D-554A311AA03E}"/>
              </a:ext>
            </a:extLst>
          </p:cNvPr>
          <p:cNvSpPr/>
          <p:nvPr/>
        </p:nvSpPr>
        <p:spPr>
          <a:xfrm>
            <a:off x="895763" y="2679000"/>
            <a:ext cx="399635" cy="388620"/>
          </a:xfrm>
          <a:prstGeom prst="ellipse">
            <a:avLst/>
          </a:prstGeom>
          <a:solidFill>
            <a:srgbClr val="66FF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300D09AA-4180-4489-A167-2CA0ED91CF09}"/>
              </a:ext>
            </a:extLst>
          </p:cNvPr>
          <p:cNvSpPr/>
          <p:nvPr/>
        </p:nvSpPr>
        <p:spPr>
          <a:xfrm>
            <a:off x="895763" y="3183780"/>
            <a:ext cx="399635" cy="388620"/>
          </a:xfrm>
          <a:prstGeom prst="ellipse">
            <a:avLst/>
          </a:prstGeom>
          <a:solidFill>
            <a:srgbClr val="FF00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9" name="Oval 8">
            <a:extLst>
              <a:ext uri="{FF2B5EF4-FFF2-40B4-BE49-F238E27FC236}">
                <a16:creationId xmlns:a16="http://schemas.microsoft.com/office/drawing/2014/main" id="{089200E2-F34E-49AA-8DBF-0CAAAB9DD9E9}"/>
              </a:ext>
            </a:extLst>
          </p:cNvPr>
          <p:cNvSpPr/>
          <p:nvPr/>
        </p:nvSpPr>
        <p:spPr>
          <a:xfrm>
            <a:off x="895763" y="3688560"/>
            <a:ext cx="399635" cy="388620"/>
          </a:xfrm>
          <a:prstGeom prst="ellipse">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10" name="Oval 9">
            <a:extLst>
              <a:ext uri="{FF2B5EF4-FFF2-40B4-BE49-F238E27FC236}">
                <a16:creationId xmlns:a16="http://schemas.microsoft.com/office/drawing/2014/main" id="{E9B077B9-136A-45DD-9B9E-236DB43FE57D}"/>
              </a:ext>
            </a:extLst>
          </p:cNvPr>
          <p:cNvSpPr/>
          <p:nvPr/>
        </p:nvSpPr>
        <p:spPr>
          <a:xfrm>
            <a:off x="895763" y="4139850"/>
            <a:ext cx="399635" cy="388620"/>
          </a:xfrm>
          <a:prstGeom prst="ellipse">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IN" dirty="0"/>
          </a:p>
        </p:txBody>
      </p:sp>
      <p:sp>
        <p:nvSpPr>
          <p:cNvPr id="11" name="Oval 10">
            <a:extLst>
              <a:ext uri="{FF2B5EF4-FFF2-40B4-BE49-F238E27FC236}">
                <a16:creationId xmlns:a16="http://schemas.microsoft.com/office/drawing/2014/main" id="{59B4D9EB-19E5-4E10-A990-D1C3BB9F3157}"/>
              </a:ext>
            </a:extLst>
          </p:cNvPr>
          <p:cNvSpPr/>
          <p:nvPr/>
        </p:nvSpPr>
        <p:spPr>
          <a:xfrm>
            <a:off x="895762" y="4615830"/>
            <a:ext cx="399635" cy="388620"/>
          </a:xfrm>
          <a:prstGeom prst="ellips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15"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Function to deposit and withdraw amounts:</a:t>
            </a:r>
          </a:p>
        </p:txBody>
      </p:sp>
      <p:pic>
        <p:nvPicPr>
          <p:cNvPr id="116" name="Picture 115"/>
          <p:cNvPicPr/>
          <p:nvPr/>
        </p:nvPicPr>
        <p:blipFill>
          <a:blip r:embed="rId2"/>
          <a:stretch/>
        </p:blipFill>
        <p:spPr>
          <a:xfrm>
            <a:off x="71640" y="1511640"/>
            <a:ext cx="5183640" cy="4079520"/>
          </a:xfrm>
          <a:prstGeom prst="rect">
            <a:avLst/>
          </a:prstGeom>
          <a:ln>
            <a:noFill/>
          </a:ln>
        </p:spPr>
      </p:pic>
      <p:pic>
        <p:nvPicPr>
          <p:cNvPr id="117" name="Picture 116"/>
          <p:cNvPicPr/>
          <p:nvPr/>
        </p:nvPicPr>
        <p:blipFill>
          <a:blip r:embed="rId3"/>
          <a:stretch/>
        </p:blipFill>
        <p:spPr>
          <a:xfrm>
            <a:off x="5327280" y="1799640"/>
            <a:ext cx="4319640" cy="303732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18"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Introduction Function:</a:t>
            </a:r>
          </a:p>
        </p:txBody>
      </p:sp>
      <p:pic>
        <p:nvPicPr>
          <p:cNvPr id="119" name="Picture 118"/>
          <p:cNvPicPr/>
          <p:nvPr/>
        </p:nvPicPr>
        <p:blipFill>
          <a:blip r:embed="rId2"/>
          <a:stretch/>
        </p:blipFill>
        <p:spPr>
          <a:xfrm>
            <a:off x="575640" y="1943640"/>
            <a:ext cx="9070560" cy="244764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20" name="TextShape 1"/>
          <p:cNvSpPr txBox="1"/>
          <p:nvPr/>
        </p:nvSpPr>
        <p:spPr>
          <a:xfrm>
            <a:off x="217440" y="2005920"/>
            <a:ext cx="9070560" cy="946080"/>
          </a:xfrm>
          <a:prstGeom prst="rect">
            <a:avLst/>
          </a:prstGeom>
          <a:noFill/>
          <a:ln>
            <a:noFill/>
          </a:ln>
        </p:spPr>
        <p:txBody>
          <a:bodyPr lIns="0" tIns="0" rIns="0" bIns="0" anchor="ctr">
            <a:noAutofit/>
          </a:bodyPr>
          <a:lstStyle/>
          <a:p>
            <a:pPr algn="ctr"/>
            <a:r>
              <a:rPr lang="en-IN" sz="4400" b="0" strike="noStrike" spc="-1" dirty="0">
                <a:latin typeface="Arial"/>
              </a:rPr>
              <a:t>OUTPUT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75000">
              <a:srgbClr val="FFFFFF"/>
            </a:gs>
            <a:gs pos="100000">
              <a:srgbClr val="DDDDDD"/>
            </a:gs>
          </a:gsLst>
          <a:lin ang="0"/>
        </a:gradFill>
        <a:effectLst/>
      </p:bgPr>
    </p:bg>
    <p:spTree>
      <p:nvGrpSpPr>
        <p:cNvPr id="1" name=""/>
        <p:cNvGrpSpPr/>
        <p:nvPr/>
      </p:nvGrpSpPr>
      <p:grpSpPr>
        <a:xfrm>
          <a:off x="0" y="0"/>
          <a:ext cx="0" cy="0"/>
          <a:chOff x="0" y="0"/>
          <a:chExt cx="0" cy="0"/>
        </a:xfrm>
      </p:grpSpPr>
      <p:sp>
        <p:nvSpPr>
          <p:cNvPr id="121"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INTRO</a:t>
            </a:r>
          </a:p>
        </p:txBody>
      </p:sp>
      <p:pic>
        <p:nvPicPr>
          <p:cNvPr id="3" name="Picture 2">
            <a:extLst>
              <a:ext uri="{FF2B5EF4-FFF2-40B4-BE49-F238E27FC236}">
                <a16:creationId xmlns:a16="http://schemas.microsoft.com/office/drawing/2014/main" id="{2D4F7483-8E44-46B8-ABE5-E0F1D9086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1" y="1349433"/>
            <a:ext cx="8328660" cy="297168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6"/>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5"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Main Menu</a:t>
            </a:r>
          </a:p>
        </p:txBody>
      </p:sp>
      <p:pic>
        <p:nvPicPr>
          <p:cNvPr id="3" name="Picture 2">
            <a:extLst>
              <a:ext uri="{FF2B5EF4-FFF2-40B4-BE49-F238E27FC236}">
                <a16:creationId xmlns:a16="http://schemas.microsoft.com/office/drawing/2014/main" id="{4D13A307-0F68-445A-8F72-36D4DBB5D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1" y="1021080"/>
            <a:ext cx="9509760" cy="419259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Open Account</a:t>
            </a:r>
          </a:p>
        </p:txBody>
      </p:sp>
      <p:pic>
        <p:nvPicPr>
          <p:cNvPr id="4" name="Picture 3">
            <a:extLst>
              <a:ext uri="{FF2B5EF4-FFF2-40B4-BE49-F238E27FC236}">
                <a16:creationId xmlns:a16="http://schemas.microsoft.com/office/drawing/2014/main" id="{A0777E5D-A491-41E2-976F-6FE33824C628}"/>
              </a:ext>
            </a:extLst>
          </p:cNvPr>
          <p:cNvPicPr/>
          <p:nvPr/>
        </p:nvPicPr>
        <p:blipFill>
          <a:blip r:embed="rId2">
            <a:extLst>
              <a:ext uri="{28A0092B-C50C-407E-A947-70E740481C1C}">
                <a14:useLocalDpi xmlns:a14="http://schemas.microsoft.com/office/drawing/2010/main" val="0"/>
              </a:ext>
            </a:extLst>
          </a:blip>
          <a:stretch>
            <a:fillRect/>
          </a:stretch>
        </p:blipFill>
        <p:spPr>
          <a:xfrm>
            <a:off x="281940" y="1494154"/>
            <a:ext cx="8983980" cy="3222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Deposit Amount</a:t>
            </a:r>
            <a:br>
              <a:rPr dirty="0"/>
            </a:br>
            <a:endParaRPr lang="en-IN" sz="2600" b="0" strike="noStrike" spc="-1" dirty="0">
              <a:latin typeface="Arial"/>
            </a:endParaRPr>
          </a:p>
        </p:txBody>
      </p:sp>
      <p:pic>
        <p:nvPicPr>
          <p:cNvPr id="3" name="Picture 2">
            <a:extLst>
              <a:ext uri="{FF2B5EF4-FFF2-40B4-BE49-F238E27FC236}">
                <a16:creationId xmlns:a16="http://schemas.microsoft.com/office/drawing/2014/main" id="{BF4FE32D-C45E-43A0-9890-BC2FBF616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78" y="1097280"/>
            <a:ext cx="9099068" cy="415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1B78BD-FF60-43AA-92A2-EEBD17AF081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88620" y="1501774"/>
            <a:ext cx="8816340" cy="3634106"/>
          </a:xfrm>
          <a:prstGeom prst="rect">
            <a:avLst/>
          </a:prstGeom>
        </p:spPr>
      </p:pic>
      <p:sp>
        <p:nvSpPr>
          <p:cNvPr id="3" name="TextBox 2">
            <a:extLst>
              <a:ext uri="{FF2B5EF4-FFF2-40B4-BE49-F238E27FC236}">
                <a16:creationId xmlns:a16="http://schemas.microsoft.com/office/drawing/2014/main" id="{7F53B401-3F4D-4FC6-BFA2-AB60933D2322}"/>
              </a:ext>
            </a:extLst>
          </p:cNvPr>
          <p:cNvSpPr txBox="1"/>
          <p:nvPr/>
        </p:nvSpPr>
        <p:spPr>
          <a:xfrm>
            <a:off x="3291840" y="892811"/>
            <a:ext cx="2893356" cy="461665"/>
          </a:xfrm>
          <a:prstGeom prst="rect">
            <a:avLst/>
          </a:prstGeom>
          <a:noFill/>
        </p:spPr>
        <p:txBody>
          <a:bodyPr wrap="none" rtlCol="0">
            <a:spAutoFit/>
          </a:bodyPr>
          <a:lstStyle/>
          <a:p>
            <a:r>
              <a:rPr lang="en-US" sz="2400" dirty="0"/>
              <a:t>Withdrawal Amount</a:t>
            </a: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Balance Enquiry</a:t>
            </a:r>
          </a:p>
        </p:txBody>
      </p:sp>
      <p:pic>
        <p:nvPicPr>
          <p:cNvPr id="3" name="Picture 2">
            <a:extLst>
              <a:ext uri="{FF2B5EF4-FFF2-40B4-BE49-F238E27FC236}">
                <a16:creationId xmlns:a16="http://schemas.microsoft.com/office/drawing/2014/main" id="{D4FE4D04-5938-4DD6-9D6C-0E9EEBCB6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40" y="1200643"/>
            <a:ext cx="8625120" cy="365329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Account holders list</a:t>
            </a:r>
          </a:p>
        </p:txBody>
      </p:sp>
      <p:pic>
        <p:nvPicPr>
          <p:cNvPr id="4" name="Picture 3">
            <a:extLst>
              <a:ext uri="{FF2B5EF4-FFF2-40B4-BE49-F238E27FC236}">
                <a16:creationId xmlns:a16="http://schemas.microsoft.com/office/drawing/2014/main" id="{015A51EB-2D0A-4EE5-908D-C2C0AAD954D7}"/>
              </a:ext>
            </a:extLst>
          </p:cNvPr>
          <p:cNvPicPr/>
          <p:nvPr/>
        </p:nvPicPr>
        <p:blipFill>
          <a:blip r:embed="rId2">
            <a:extLst>
              <a:ext uri="{28A0092B-C50C-407E-A947-70E740481C1C}">
                <a14:useLocalDpi xmlns:a14="http://schemas.microsoft.com/office/drawing/2010/main" val="0"/>
              </a:ext>
            </a:extLst>
          </a:blip>
          <a:stretch>
            <a:fillRect/>
          </a:stretch>
        </p:blipFill>
        <p:spPr>
          <a:xfrm>
            <a:off x="503640" y="1171800"/>
            <a:ext cx="8297460" cy="3529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83" name="CustomShape 1"/>
          <p:cNvSpPr/>
          <p:nvPr/>
        </p:nvSpPr>
        <p:spPr>
          <a:xfrm>
            <a:off x="503640" y="225720"/>
            <a:ext cx="9070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dirty="0">
                <a:latin typeface="Arial"/>
              </a:rPr>
              <a:t>INTRODUCTION</a:t>
            </a:r>
          </a:p>
        </p:txBody>
      </p:sp>
      <p:sp>
        <p:nvSpPr>
          <p:cNvPr id="84" name="CustomShape 2"/>
          <p:cNvSpPr/>
          <p:nvPr/>
        </p:nvSpPr>
        <p:spPr>
          <a:xfrm>
            <a:off x="503640" y="1341480"/>
            <a:ext cx="9070560" cy="328752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238A92E3-A8CB-4C68-803A-599609039168}"/>
              </a:ext>
            </a:extLst>
          </p:cNvPr>
          <p:cNvSpPr txBox="1"/>
          <p:nvPr/>
        </p:nvSpPr>
        <p:spPr>
          <a:xfrm>
            <a:off x="503641" y="1432560"/>
            <a:ext cx="7901220" cy="2954655"/>
          </a:xfrm>
          <a:prstGeom prst="rect">
            <a:avLst/>
          </a:prstGeom>
          <a:noFill/>
        </p:spPr>
        <p:txBody>
          <a:bodyPr wrap="square" rtlCol="0">
            <a:spAutoFit/>
          </a:bodyPr>
          <a:lstStyle/>
          <a:p>
            <a:r>
              <a:rPr lang="en-US" sz="2400" dirty="0">
                <a:latin typeface="Arial Narrow" panose="020B0606020202030204" pitchFamily="34" charset="0"/>
              </a:rPr>
              <a:t>This project </a:t>
            </a:r>
            <a:r>
              <a:rPr lang="en-US" sz="2400" b="1" dirty="0">
                <a:latin typeface="Arial Narrow" panose="020B0606020202030204" pitchFamily="34" charset="0"/>
              </a:rPr>
              <a:t>Bank Management System </a:t>
            </a:r>
            <a:r>
              <a:rPr lang="en-US" sz="2400" dirty="0">
                <a:latin typeface="Arial Narrow" panose="020B0606020202030204" pitchFamily="34" charset="0"/>
              </a:rPr>
              <a:t>includes some facilities of customer's and search account holder list, display, modification, delete etc. This software searches the customer’s data which is store in the record and then gives permission to access the bank facilities by the customer. The software used for small scale Banks which have limited customers and facilities and wants to maintain the records.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IN" sz="2600" b="0" strike="noStrike" spc="-1" dirty="0">
                <a:latin typeface="Arial"/>
              </a:rPr>
              <a:t>Closing an Account</a:t>
            </a:r>
          </a:p>
        </p:txBody>
      </p:sp>
      <p:pic>
        <p:nvPicPr>
          <p:cNvPr id="5" name="Picture 4">
            <a:extLst>
              <a:ext uri="{FF2B5EF4-FFF2-40B4-BE49-F238E27FC236}">
                <a16:creationId xmlns:a16="http://schemas.microsoft.com/office/drawing/2014/main" id="{2F84A608-1314-4518-BFF6-0622261912DC}"/>
              </a:ext>
            </a:extLst>
          </p:cNvPr>
          <p:cNvPicPr/>
          <p:nvPr/>
        </p:nvPicPr>
        <p:blipFill>
          <a:blip r:embed="rId2">
            <a:extLst>
              <a:ext uri="{28A0092B-C50C-407E-A947-70E740481C1C}">
                <a14:useLocalDpi xmlns:a14="http://schemas.microsoft.com/office/drawing/2010/main" val="0"/>
              </a:ext>
            </a:extLst>
          </a:blip>
          <a:stretch>
            <a:fillRect/>
          </a:stretch>
        </p:blipFill>
        <p:spPr>
          <a:xfrm>
            <a:off x="434340" y="1015365"/>
            <a:ext cx="8785860" cy="1819910"/>
          </a:xfrm>
          <a:prstGeom prst="rect">
            <a:avLst/>
          </a:prstGeom>
        </p:spPr>
      </p:pic>
      <p:pic>
        <p:nvPicPr>
          <p:cNvPr id="3" name="Picture 2">
            <a:extLst>
              <a:ext uri="{FF2B5EF4-FFF2-40B4-BE49-F238E27FC236}">
                <a16:creationId xmlns:a16="http://schemas.microsoft.com/office/drawing/2014/main" id="{04CE2949-D536-4624-BD88-1D786DB3B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 y="2835275"/>
            <a:ext cx="8785860" cy="24044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03640" y="225720"/>
            <a:ext cx="9070560" cy="946080"/>
          </a:xfrm>
          <a:prstGeom prst="rect">
            <a:avLst/>
          </a:prstGeom>
          <a:noFill/>
          <a:ln>
            <a:noFill/>
          </a:ln>
        </p:spPr>
        <p:txBody>
          <a:bodyPr lIns="0" tIns="0" rIns="0" bIns="0" anchor="ctr">
            <a:noAutofit/>
          </a:bodyPr>
          <a:lstStyle/>
          <a:p>
            <a:pPr algn="ctr"/>
            <a:r>
              <a:rPr lang="en-US" sz="2600" spc="-1" dirty="0">
                <a:latin typeface="Arial"/>
              </a:rPr>
              <a:t>M</a:t>
            </a:r>
            <a:r>
              <a:rPr lang="en-IN" sz="2600" spc="-1" dirty="0">
                <a:latin typeface="Arial"/>
              </a:rPr>
              <a:t>odify an Account</a:t>
            </a:r>
            <a:endParaRPr lang="en-IN" sz="2600" b="0" strike="noStrike" spc="-1" dirty="0">
              <a:latin typeface="Arial"/>
            </a:endParaRPr>
          </a:p>
        </p:txBody>
      </p:sp>
      <p:pic>
        <p:nvPicPr>
          <p:cNvPr id="5" name="Picture 4">
            <a:extLst>
              <a:ext uri="{FF2B5EF4-FFF2-40B4-BE49-F238E27FC236}">
                <a16:creationId xmlns:a16="http://schemas.microsoft.com/office/drawing/2014/main" id="{39D6D419-7531-422A-9008-78B80488A89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8600" y="1292224"/>
            <a:ext cx="9441180" cy="415260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37" name="CustomShape 1"/>
          <p:cNvSpPr/>
          <p:nvPr/>
        </p:nvSpPr>
        <p:spPr>
          <a:xfrm>
            <a:off x="503640" y="225720"/>
            <a:ext cx="9070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dirty="0">
                <a:latin typeface="Arial"/>
              </a:rPr>
              <a:t>CONCLUSION</a:t>
            </a:r>
          </a:p>
        </p:txBody>
      </p:sp>
      <p:sp>
        <p:nvSpPr>
          <p:cNvPr id="138" name="CustomShape 2"/>
          <p:cNvSpPr/>
          <p:nvPr/>
        </p:nvSpPr>
        <p:spPr>
          <a:xfrm>
            <a:off x="503640" y="1326240"/>
            <a:ext cx="9070560" cy="328752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AAD8EDDF-939F-4041-B58C-2C073DBC3AAB}"/>
              </a:ext>
            </a:extLst>
          </p:cNvPr>
          <p:cNvSpPr txBox="1"/>
          <p:nvPr/>
        </p:nvSpPr>
        <p:spPr>
          <a:xfrm>
            <a:off x="266700" y="1326240"/>
            <a:ext cx="9523686" cy="2308324"/>
          </a:xfrm>
          <a:prstGeom prst="rect">
            <a:avLst/>
          </a:prstGeom>
          <a:noFill/>
        </p:spPr>
        <p:txBody>
          <a:bodyPr wrap="square" rtlCol="0">
            <a:spAutoFit/>
          </a:bodyPr>
          <a:lstStyle/>
          <a:p>
            <a:r>
              <a:rPr lang="en-US" sz="2400" dirty="0"/>
              <a:t>This software is efficient in maintaining customer’s details and can easily perform operations on customer’s records and also works to handles the information of the facilities available in a bank. This software also reduces the work load of the banks. In future, this system can launch web site for easy online bank facilities</a:t>
            </a:r>
          </a:p>
          <a:p>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2"/>
          <p:cNvSpPr/>
          <p:nvPr/>
        </p:nvSpPr>
        <p:spPr>
          <a:xfrm>
            <a:off x="503640" y="1326240"/>
            <a:ext cx="9070560" cy="3287520"/>
          </a:xfrm>
          <a:prstGeom prst="rect">
            <a:avLst/>
          </a:prstGeom>
          <a:noFill/>
          <a:ln>
            <a:noFill/>
          </a:ln>
        </p:spPr>
        <p:style>
          <a:lnRef idx="0">
            <a:scrgbClr r="0" g="0" b="0"/>
          </a:lnRef>
          <a:fillRef idx="0">
            <a:scrgbClr r="0" g="0" b="0"/>
          </a:fillRef>
          <a:effectRef idx="0">
            <a:scrgbClr r="0" g="0" b="0"/>
          </a:effectRef>
          <a:fontRef idx="minor"/>
        </p:style>
      </p:sp>
      <p:sp>
        <p:nvSpPr>
          <p:cNvPr id="3" name="Rectangle 2">
            <a:extLst>
              <a:ext uri="{FF2B5EF4-FFF2-40B4-BE49-F238E27FC236}">
                <a16:creationId xmlns:a16="http://schemas.microsoft.com/office/drawing/2014/main" id="{651FD52A-DAE0-4561-9F08-E16D65E12698}"/>
              </a:ext>
            </a:extLst>
          </p:cNvPr>
          <p:cNvSpPr/>
          <p:nvPr/>
        </p:nvSpPr>
        <p:spPr>
          <a:xfrm>
            <a:off x="1886702" y="2031704"/>
            <a:ext cx="5448479" cy="1107996"/>
          </a:xfrm>
          <a:prstGeom prst="rect">
            <a:avLst/>
          </a:prstGeom>
          <a:noFill/>
        </p:spPr>
        <p:txBody>
          <a:bodyPr wrap="none" lIns="91440" tIns="45720" rIns="91440" bIns="45720">
            <a:spAutoFit/>
          </a:bodyPr>
          <a:lstStyle/>
          <a:p>
            <a:pPr algn="ctr"/>
            <a:r>
              <a:rPr lang="en-US" sz="6600" b="0" cap="none" spc="0" dirty="0">
                <a:ln w="0"/>
                <a:solidFill>
                  <a:srgbClr val="002060"/>
                </a:solidFill>
                <a:effectLst>
                  <a:reflection blurRad="6350" stA="53000" endA="300" endPos="35500" dir="5400000" sy="-90000" algn="bl" rotWithShape="0"/>
                </a:effectLst>
                <a:latin typeface="Gill Sans Ultra Bold" panose="020B0A02020104020203" pitchFamily="34" charset="0"/>
                <a:ea typeface="GungsuhChe" panose="02030609000101010101" pitchFamily="49" charset="-127"/>
              </a:rPr>
              <a:t>Thank You</a:t>
            </a:r>
          </a:p>
        </p:txBody>
      </p:sp>
      <mc:AlternateContent xmlns:mc="http://schemas.openxmlformats.org/markup-compatibility/2006">
        <mc:Choice xmlns:am3d="http://schemas.microsoft.com/office/drawing/2017/model3d" Requires="am3d">
          <p:graphicFrame>
            <p:nvGraphicFramePr>
              <p:cNvPr id="4" name="3D Model 3" descr="Star Struck Emoji">
                <a:extLst>
                  <a:ext uri="{FF2B5EF4-FFF2-40B4-BE49-F238E27FC236}">
                    <a16:creationId xmlns:a16="http://schemas.microsoft.com/office/drawing/2014/main" id="{DBD39ADC-ECA8-4E23-AA89-4B411B1AFFAB}"/>
                  </a:ext>
                </a:extLst>
              </p:cNvPr>
              <p:cNvGraphicFramePr/>
              <p:nvPr>
                <p:extLst>
                  <p:ext uri="{D42A27DB-BD31-4B8C-83A1-F6EECF244321}">
                    <p14:modId xmlns:p14="http://schemas.microsoft.com/office/powerpoint/2010/main" val="3036436302"/>
                  </p:ext>
                </p:extLst>
              </p:nvPr>
            </p:nvGraphicFramePr>
            <p:xfrm>
              <a:off x="-118563" y="1701580"/>
              <a:ext cx="2461860" cy="1542786"/>
            </p:xfrm>
            <a:graphic>
              <a:graphicData uri="http://schemas.microsoft.com/office/drawing/2017/model3d">
                <am3d:model3d r:embed="rId2">
                  <am3d:spPr>
                    <a:xfrm>
                      <a:off x="0" y="0"/>
                      <a:ext cx="2461860" cy="1542786"/>
                    </a:xfrm>
                    <a:prstGeom prst="rect">
                      <a:avLst/>
                    </a:prstGeom>
                  </am3d:spPr>
                  <am3d:camera>
                    <am3d:pos x="0" y="0" z="80526480"/>
                    <am3d:up dx="0" dy="36000000" dz="0"/>
                    <am3d:lookAt x="0" y="0" z="0"/>
                    <am3d:perspective fov="2700000"/>
                  </am3d:camera>
                  <am3d:trans>
                    <am3d:meterPerModelUnit n="93610" d="1000000"/>
                    <am3d:preTrans dx="1" dy="-17693233" dz="-355396"/>
                    <am3d:scale>
                      <am3d:sx n="1000000" d="1000000"/>
                      <am3d:sy n="1000000" d="1000000"/>
                      <am3d:sz n="1000000" d="1000000"/>
                    </am3d:scale>
                    <am3d:rot/>
                    <am3d:postTrans dx="0" dy="0" dz="0"/>
                  </am3d:trans>
                  <am3d:raster rName="Office3DRenderer" rVer="16.0.8326">
                    <am3d:blip r:embed="rId3"/>
                  </am3d:raster>
                  <am3d:objViewport viewportSz="27451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Star Struck Emoji">
                <a:extLst>
                  <a:ext uri="{FF2B5EF4-FFF2-40B4-BE49-F238E27FC236}">
                    <a16:creationId xmlns:a16="http://schemas.microsoft.com/office/drawing/2014/main" id="{DBD39ADC-ECA8-4E23-AA89-4B411B1AFFAB}"/>
                  </a:ext>
                </a:extLst>
              </p:cNvPr>
              <p:cNvPicPr>
                <a:picLocks noGrp="1" noRot="1" noChangeAspect="1" noMove="1" noResize="1" noEditPoints="1" noAdjustHandles="1" noChangeArrowheads="1" noChangeShapeType="1" noCrop="1"/>
              </p:cNvPicPr>
              <p:nvPr/>
            </p:nvPicPr>
            <p:blipFill>
              <a:blip r:embed="rId3"/>
              <a:stretch>
                <a:fillRect/>
              </a:stretch>
            </p:blipFill>
            <p:spPr>
              <a:xfrm>
                <a:off x="-118563" y="1701580"/>
                <a:ext cx="2461860" cy="1542786"/>
              </a:xfrm>
              <a:prstGeom prst="rect">
                <a:avLst/>
              </a:prstGeom>
            </p:spPr>
          </p:pic>
        </mc:Fallback>
      </mc:AlternateContent>
      <p:pic>
        <p:nvPicPr>
          <p:cNvPr id="6" name="Picture 5">
            <a:extLst>
              <a:ext uri="{FF2B5EF4-FFF2-40B4-BE49-F238E27FC236}">
                <a16:creationId xmlns:a16="http://schemas.microsoft.com/office/drawing/2014/main" id="{6977B9CE-74DF-4854-8067-CD0B5C6F8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8626" y="135172"/>
            <a:ext cx="1371448" cy="1989330"/>
          </a:xfrm>
          <a:prstGeom prst="rect">
            <a:avLst/>
          </a:prstGeom>
        </p:spPr>
      </p:pic>
    </p:spTree>
    <p:extLst>
      <p:ext uri="{BB962C8B-B14F-4D97-AF65-F5344CB8AC3E}">
        <p14:creationId xmlns:p14="http://schemas.microsoft.com/office/powerpoint/2010/main" val="93439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85" name="CustomShape 1"/>
          <p:cNvSpPr/>
          <p:nvPr/>
        </p:nvSpPr>
        <p:spPr>
          <a:xfrm>
            <a:off x="505440" y="-12600"/>
            <a:ext cx="9070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dirty="0">
                <a:latin typeface="Arial"/>
              </a:rPr>
              <a:t>WORKING DESCRIPTION</a:t>
            </a:r>
          </a:p>
        </p:txBody>
      </p:sp>
      <p:sp>
        <p:nvSpPr>
          <p:cNvPr id="86" name="CustomShape 2"/>
          <p:cNvSpPr/>
          <p:nvPr/>
        </p:nvSpPr>
        <p:spPr>
          <a:xfrm>
            <a:off x="503640" y="1326240"/>
            <a:ext cx="9070560" cy="3287520"/>
          </a:xfrm>
          <a:prstGeom prst="rect">
            <a:avLst/>
          </a:prstGeom>
          <a:noFill/>
          <a:ln>
            <a:noFill/>
          </a:ln>
        </p:spPr>
        <p:style>
          <a:lnRef idx="0">
            <a:scrgbClr r="0" g="0" b="0"/>
          </a:lnRef>
          <a:fillRef idx="0">
            <a:scrgbClr r="0" g="0" b="0"/>
          </a:fillRef>
          <a:effectRef idx="0">
            <a:scrgbClr r="0" g="0" b="0"/>
          </a:effectRef>
          <a:fontRef idx="minor"/>
        </p:style>
      </p:sp>
      <p:sp>
        <p:nvSpPr>
          <p:cNvPr id="87" name="TextShape 3"/>
          <p:cNvSpPr txBox="1"/>
          <p:nvPr/>
        </p:nvSpPr>
        <p:spPr>
          <a:xfrm>
            <a:off x="1166160" y="1202700"/>
            <a:ext cx="7200000" cy="4322520"/>
          </a:xfrm>
          <a:prstGeom prst="rect">
            <a:avLst/>
          </a:prstGeom>
          <a:noFill/>
          <a:ln>
            <a:noFill/>
          </a:ln>
        </p:spPr>
        <p:txBody>
          <a:bodyPr lIns="90000" tIns="45000" rIns="90000" bIns="45000">
            <a:noAutofit/>
          </a:bodyPr>
          <a:lstStyle/>
          <a:p>
            <a:r>
              <a:rPr lang="en-IN" sz="2200" b="1" strike="noStrike" spc="-1" dirty="0">
                <a:latin typeface="Arial"/>
              </a:rPr>
              <a:t>This program consists of the following features:-</a:t>
            </a:r>
          </a:p>
          <a:p>
            <a:endParaRPr lang="en-IN" sz="2200" b="0" strike="noStrike" spc="-1" dirty="0">
              <a:latin typeface="Arial"/>
            </a:endParaRPr>
          </a:p>
          <a:p>
            <a:r>
              <a:rPr lang="en-IN" sz="2200" b="0" strike="noStrike" spc="-1" dirty="0">
                <a:latin typeface="Arial"/>
              </a:rPr>
              <a:t>1) Open new account</a:t>
            </a:r>
          </a:p>
          <a:p>
            <a:r>
              <a:rPr lang="en-IN" sz="2200" b="0" strike="noStrike" spc="-1" dirty="0">
                <a:latin typeface="Arial"/>
              </a:rPr>
              <a:t>2) Deposit</a:t>
            </a:r>
          </a:p>
          <a:p>
            <a:r>
              <a:rPr lang="en-IN" sz="2200" b="0" strike="noStrike" spc="-1" dirty="0">
                <a:latin typeface="Arial"/>
              </a:rPr>
              <a:t>3) Withdraw Amount</a:t>
            </a:r>
          </a:p>
          <a:p>
            <a:r>
              <a:rPr lang="en-IN" sz="2200" b="0" strike="noStrike" spc="-1" dirty="0">
                <a:latin typeface="Arial"/>
              </a:rPr>
              <a:t>4) Balance Enquiry</a:t>
            </a:r>
          </a:p>
          <a:p>
            <a:r>
              <a:rPr lang="en-IN" sz="2200" b="0" strike="noStrike" spc="-1" dirty="0">
                <a:latin typeface="Arial"/>
              </a:rPr>
              <a:t>5) All  Account Holder List</a:t>
            </a:r>
          </a:p>
          <a:p>
            <a:r>
              <a:rPr lang="en-IN" sz="2200" b="0" strike="noStrike" spc="-1" dirty="0">
                <a:latin typeface="Arial"/>
              </a:rPr>
              <a:t>6) Close An Account</a:t>
            </a:r>
          </a:p>
          <a:p>
            <a:r>
              <a:rPr lang="en-IN" sz="2200" b="0" strike="noStrike" spc="-1" dirty="0">
                <a:latin typeface="Arial"/>
              </a:rPr>
              <a:t>7) Modify An Account</a:t>
            </a:r>
          </a:p>
          <a:p>
            <a:r>
              <a:rPr lang="en-IN" sz="2200" spc="-1" dirty="0">
                <a:latin typeface="Arial"/>
              </a:rPr>
              <a:t>8) Exit</a:t>
            </a:r>
            <a:endParaRPr lang="en-IN" sz="2200" b="0" strike="noStrike" spc="-1" dirty="0">
              <a:latin typeface="Arial"/>
            </a:endParaRPr>
          </a:p>
          <a:p>
            <a:endParaRPr lang="en-IN" sz="22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88" name="CustomShape 1"/>
          <p:cNvSpPr/>
          <p:nvPr/>
        </p:nvSpPr>
        <p:spPr>
          <a:xfrm>
            <a:off x="503640" y="225720"/>
            <a:ext cx="9070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dirty="0">
                <a:latin typeface="Arial"/>
              </a:rPr>
              <a:t>FEATURES</a:t>
            </a:r>
          </a:p>
        </p:txBody>
      </p:sp>
      <p:sp>
        <p:nvSpPr>
          <p:cNvPr id="89" name="CustomShape 2"/>
          <p:cNvSpPr/>
          <p:nvPr/>
        </p:nvSpPr>
        <p:spPr>
          <a:xfrm>
            <a:off x="503640" y="1326240"/>
            <a:ext cx="9070560" cy="328752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CD343C2F-0799-4856-9C0F-D6F4FEE8182F}"/>
              </a:ext>
            </a:extLst>
          </p:cNvPr>
          <p:cNvSpPr txBox="1"/>
          <p:nvPr/>
        </p:nvSpPr>
        <p:spPr>
          <a:xfrm>
            <a:off x="831300" y="1171800"/>
            <a:ext cx="7825020" cy="4247317"/>
          </a:xfrm>
          <a:prstGeom prst="rect">
            <a:avLst/>
          </a:prstGeom>
          <a:noFill/>
        </p:spPr>
        <p:txBody>
          <a:bodyPr wrap="square" rtlCol="0">
            <a:spAutoFit/>
          </a:bodyPr>
          <a:lstStyle/>
          <a:p>
            <a:pPr marL="285750" indent="-285750" algn="l">
              <a:buFont typeface="Wingdings" panose="05000000000000000000" pitchFamily="2" charset="2"/>
              <a:buChar char="v"/>
            </a:pPr>
            <a:r>
              <a:rPr lang="en-US" sz="2800" dirty="0"/>
              <a:t>This project is a program to store data of customers and their details as well as transactions.</a:t>
            </a:r>
          </a:p>
          <a:p>
            <a:pPr marL="285750" indent="-285750" algn="l">
              <a:buFont typeface="Wingdings" panose="05000000000000000000" pitchFamily="2" charset="2"/>
              <a:buChar char="v"/>
            </a:pPr>
            <a:r>
              <a:rPr lang="en-US" sz="2800" dirty="0"/>
              <a:t>The manager can add the customer and update the customer’s details.</a:t>
            </a:r>
          </a:p>
          <a:p>
            <a:pPr marL="285750" indent="-285750" algn="l">
              <a:buFont typeface="Wingdings" panose="05000000000000000000" pitchFamily="2" charset="2"/>
              <a:buChar char="v"/>
            </a:pPr>
            <a:r>
              <a:rPr lang="en-US" sz="2800" dirty="0"/>
              <a:t>Similarly, the customers manages the deposit and withdrawal.</a:t>
            </a:r>
          </a:p>
          <a:p>
            <a:pPr marL="285750" indent="-285750" algn="l">
              <a:buFont typeface="Wingdings" panose="05000000000000000000" pitchFamily="2" charset="2"/>
              <a:buChar char="v"/>
            </a:pPr>
            <a:r>
              <a:rPr lang="en-US" sz="2800" dirty="0"/>
              <a:t>Developed using C++ language.</a:t>
            </a:r>
          </a:p>
          <a:p>
            <a:pPr marL="285750" indent="-285750" algn="l">
              <a:buFont typeface="Wingdings" panose="05000000000000000000" pitchFamily="2" charset="2"/>
              <a:buChar char="v"/>
            </a:pPr>
            <a:r>
              <a:rPr lang="en-US" sz="2800" dirty="0"/>
              <a:t>Easy to operate and understandable.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8" name="CustomShape 1"/>
          <p:cNvSpPr/>
          <p:nvPr/>
        </p:nvSpPr>
        <p:spPr>
          <a:xfrm>
            <a:off x="503640" y="225720"/>
            <a:ext cx="9070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dirty="0">
                <a:latin typeface="Arial"/>
              </a:rPr>
              <a:t>REQUIREMENTS</a:t>
            </a:r>
          </a:p>
        </p:txBody>
      </p:sp>
      <p:sp>
        <p:nvSpPr>
          <p:cNvPr id="89" name="CustomShape 2"/>
          <p:cNvSpPr/>
          <p:nvPr/>
        </p:nvSpPr>
        <p:spPr>
          <a:xfrm>
            <a:off x="503640" y="1326240"/>
            <a:ext cx="9070560" cy="328752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CD343C2F-0799-4856-9C0F-D6F4FEE8182F}"/>
              </a:ext>
            </a:extLst>
          </p:cNvPr>
          <p:cNvSpPr txBox="1"/>
          <p:nvPr/>
        </p:nvSpPr>
        <p:spPr>
          <a:xfrm>
            <a:off x="831300" y="1171800"/>
            <a:ext cx="7825020" cy="4040209"/>
          </a:xfrm>
          <a:prstGeom prst="rect">
            <a:avLst/>
          </a:prstGeom>
          <a:noFill/>
        </p:spPr>
        <p:txBody>
          <a:bodyPr wrap="square" rtlCol="0">
            <a:spAutoFit/>
          </a:bodyPr>
          <a:lstStyle/>
          <a:p>
            <a:pPr lvl="0">
              <a:lnSpc>
                <a:spcPct val="107000"/>
              </a:lnSpc>
            </a:pPr>
            <a:r>
              <a:rPr lang="en-IN" sz="2200" dirty="0">
                <a:effectLst/>
                <a:latin typeface="Arial" panose="020B0604020202020204" pitchFamily="34" charset="0"/>
                <a:ea typeface="Calibri" panose="020F0502020204030204" pitchFamily="34" charset="0"/>
                <a:cs typeface="Arial" panose="020B0604020202020204" pitchFamily="34" charset="0"/>
              </a:rPr>
              <a:t>A Computer with-</a:t>
            </a:r>
          </a:p>
          <a:p>
            <a:pPr marL="342900" lvl="0" indent="-342900">
              <a:lnSpc>
                <a:spcPct val="107000"/>
              </a:lnSpc>
              <a:buFont typeface="Wingdings" panose="05000000000000000000" pitchFamily="2" charset="2"/>
              <a:buChar char=""/>
            </a:pPr>
            <a:r>
              <a:rPr lang="en-IN" sz="2200" dirty="0">
                <a:effectLst/>
                <a:latin typeface="Arial" panose="020B0604020202020204" pitchFamily="34" charset="0"/>
                <a:ea typeface="Calibri" panose="020F0502020204030204" pitchFamily="34" charset="0"/>
                <a:cs typeface="Arial" panose="020B0604020202020204" pitchFamily="34" charset="0"/>
              </a:rPr>
              <a:t>Operating system: Windows, MacOS or Linux</a:t>
            </a:r>
          </a:p>
          <a:p>
            <a:pPr marL="342900" lvl="0" indent="-342900">
              <a:lnSpc>
                <a:spcPct val="107000"/>
              </a:lnSpc>
              <a:buFont typeface="Wingdings" panose="05000000000000000000" pitchFamily="2" charset="2"/>
              <a:buChar char=""/>
            </a:pPr>
            <a:r>
              <a:rPr lang="en-IN" sz="2200" dirty="0">
                <a:effectLst/>
                <a:latin typeface="Arial" panose="020B0604020202020204" pitchFamily="34" charset="0"/>
                <a:ea typeface="Calibri" panose="020F0502020204030204" pitchFamily="34" charset="0"/>
                <a:cs typeface="Arial" panose="020B0604020202020204" pitchFamily="34" charset="0"/>
              </a:rPr>
              <a:t>Processor: Pentium3, 32-bit</a:t>
            </a:r>
          </a:p>
          <a:p>
            <a:pPr marL="342900" lvl="0" indent="-342900">
              <a:lnSpc>
                <a:spcPct val="107000"/>
              </a:lnSpc>
              <a:buFont typeface="Wingdings" panose="05000000000000000000" pitchFamily="2" charset="2"/>
              <a:buChar char=""/>
            </a:pPr>
            <a:r>
              <a:rPr lang="en-IN" sz="2200" dirty="0">
                <a:effectLst/>
                <a:latin typeface="Arial" panose="020B0604020202020204" pitchFamily="34" charset="0"/>
                <a:ea typeface="Calibri" panose="020F0502020204030204" pitchFamily="34" charset="0"/>
                <a:cs typeface="Arial" panose="020B0604020202020204" pitchFamily="34" charset="0"/>
              </a:rPr>
              <a:t>RAM: 1.00 GB</a:t>
            </a:r>
          </a:p>
          <a:p>
            <a:pPr marL="342900" lvl="0" indent="-342900">
              <a:lnSpc>
                <a:spcPct val="107000"/>
              </a:lnSpc>
              <a:spcAft>
                <a:spcPts val="800"/>
              </a:spcAft>
              <a:buFont typeface="Wingdings" panose="05000000000000000000" pitchFamily="2" charset="2"/>
              <a:buChar char=""/>
            </a:pPr>
            <a:r>
              <a:rPr lang="en-IN" sz="2200" dirty="0">
                <a:effectLst/>
                <a:latin typeface="Arial" panose="020B0604020202020204" pitchFamily="34" charset="0"/>
                <a:ea typeface="Calibri" panose="020F0502020204030204" pitchFamily="34" charset="0"/>
                <a:cs typeface="Arial" panose="020B0604020202020204" pitchFamily="34" charset="0"/>
              </a:rPr>
              <a:t>System type: 32-bit operating system, x32-based processor</a:t>
            </a:r>
          </a:p>
          <a:p>
            <a:pPr marL="342900" lvl="0" indent="-342900">
              <a:lnSpc>
                <a:spcPct val="107000"/>
              </a:lnSpc>
              <a:spcAft>
                <a:spcPts val="800"/>
              </a:spcAft>
              <a:buFont typeface="Wingdings" panose="05000000000000000000" pitchFamily="2" charset="2"/>
              <a:buChar char=""/>
            </a:pPr>
            <a:r>
              <a:rPr lang="en-IN" sz="2200" dirty="0">
                <a:effectLst/>
                <a:latin typeface="Arial" panose="020B0604020202020204" pitchFamily="34" charset="0"/>
                <a:ea typeface="Calibri" panose="020F0502020204030204" pitchFamily="34" charset="0"/>
                <a:cs typeface="Arial" panose="020B0604020202020204" pitchFamily="34" charset="0"/>
              </a:rPr>
              <a:t>Dev-C++</a:t>
            </a:r>
          </a:p>
          <a:p>
            <a:pPr marL="342900" lvl="0" indent="-342900">
              <a:lnSpc>
                <a:spcPct val="107000"/>
              </a:lnSpc>
              <a:spcAft>
                <a:spcPts val="800"/>
              </a:spcAft>
              <a:buFont typeface="Wingdings" panose="05000000000000000000" pitchFamily="2" charset="2"/>
              <a:buChar char=""/>
            </a:pPr>
            <a:r>
              <a:rPr lang="en-IN" sz="2200" dirty="0">
                <a:latin typeface="Arial" panose="020B0604020202020204" pitchFamily="34" charset="0"/>
                <a:ea typeface="Calibri" panose="020F0502020204030204" pitchFamily="34" charset="0"/>
                <a:cs typeface="Arial" panose="020B0604020202020204" pitchFamily="34" charset="0"/>
              </a:rPr>
              <a:t>Microsoft office word</a:t>
            </a:r>
          </a:p>
          <a:p>
            <a:pPr marL="342900" lvl="0" indent="-342900">
              <a:lnSpc>
                <a:spcPct val="107000"/>
              </a:lnSpc>
              <a:spcAft>
                <a:spcPts val="800"/>
              </a:spcAft>
              <a:buFont typeface="Wingdings" panose="05000000000000000000" pitchFamily="2" charset="2"/>
              <a:buChar char=""/>
            </a:pPr>
            <a:r>
              <a:rPr lang="en-IN" sz="2200" dirty="0">
                <a:effectLst/>
                <a:latin typeface="Arial" panose="020B0604020202020204" pitchFamily="34" charset="0"/>
                <a:ea typeface="Calibri" panose="020F0502020204030204" pitchFamily="34" charset="0"/>
                <a:cs typeface="Arial" panose="020B0604020202020204" pitchFamily="34" charset="0"/>
              </a:rPr>
              <a:t>Microsoft office Powerpoint</a:t>
            </a:r>
          </a:p>
          <a:p>
            <a:endParaRPr lang="en-IN" dirty="0"/>
          </a:p>
        </p:txBody>
      </p:sp>
    </p:spTree>
    <p:extLst>
      <p:ext uri="{BB962C8B-B14F-4D97-AF65-F5344CB8AC3E}">
        <p14:creationId xmlns:p14="http://schemas.microsoft.com/office/powerpoint/2010/main" val="72852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90" name="CustomShape 1"/>
          <p:cNvSpPr/>
          <p:nvPr/>
        </p:nvSpPr>
        <p:spPr>
          <a:xfrm>
            <a:off x="503640" y="225720"/>
            <a:ext cx="9070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dirty="0">
                <a:latin typeface="Arial"/>
              </a:rPr>
              <a:t>PROJECT OBJECTIVE</a:t>
            </a:r>
          </a:p>
        </p:txBody>
      </p:sp>
      <p:sp>
        <p:nvSpPr>
          <p:cNvPr id="91" name="CustomShape 2"/>
          <p:cNvSpPr/>
          <p:nvPr/>
        </p:nvSpPr>
        <p:spPr>
          <a:xfrm>
            <a:off x="503640" y="1326240"/>
            <a:ext cx="9070560" cy="328752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3AC471E7-4C8D-486A-AB9D-9FABA2ED2E95}"/>
              </a:ext>
            </a:extLst>
          </p:cNvPr>
          <p:cNvSpPr txBox="1"/>
          <p:nvPr/>
        </p:nvSpPr>
        <p:spPr>
          <a:xfrm>
            <a:off x="662941" y="1182655"/>
            <a:ext cx="7680959" cy="3477875"/>
          </a:xfrm>
          <a:prstGeom prst="rect">
            <a:avLst/>
          </a:prstGeom>
          <a:noFill/>
        </p:spPr>
        <p:txBody>
          <a:bodyPr wrap="square" rtlCol="0">
            <a:spAutoFit/>
          </a:bodyPr>
          <a:lstStyle/>
          <a:p>
            <a:pPr marL="285750" indent="-28575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Bank management system will able to provide quick services to their customers by using their records which has been saved previously. However new records can be added any time whenever any customers visited to their Bank. To identify the customers each customers will be provided with their account number and during data entering process all their basic information’s will be added into the file in the binary format.</a:t>
            </a:r>
          </a:p>
          <a:p>
            <a:pPr marL="285750" indent="-28575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customer will be provided with Bank passbook and each bank passbook will have a account number by which system will easily able to identify their customers and prepare their transaction list for the services which they have deposited and withdrew.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8" name="CustomShape 1"/>
          <p:cNvSpPr/>
          <p:nvPr/>
        </p:nvSpPr>
        <p:spPr>
          <a:xfrm>
            <a:off x="503640" y="0"/>
            <a:ext cx="9070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dirty="0">
                <a:latin typeface="Arial"/>
              </a:rPr>
              <a:t>CONCEPTS USED</a:t>
            </a:r>
          </a:p>
        </p:txBody>
      </p:sp>
      <p:sp>
        <p:nvSpPr>
          <p:cNvPr id="89" name="CustomShape 2"/>
          <p:cNvSpPr/>
          <p:nvPr/>
        </p:nvSpPr>
        <p:spPr>
          <a:xfrm>
            <a:off x="503640" y="1326240"/>
            <a:ext cx="9070560" cy="328752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CD343C2F-0799-4856-9C0F-D6F4FEE8182F}"/>
              </a:ext>
            </a:extLst>
          </p:cNvPr>
          <p:cNvSpPr txBox="1"/>
          <p:nvPr/>
        </p:nvSpPr>
        <p:spPr>
          <a:xfrm>
            <a:off x="358860" y="776903"/>
            <a:ext cx="6285780"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Header file</a:t>
            </a:r>
          </a:p>
          <a:p>
            <a:pPr marL="342900" indent="-342900">
              <a:buFont typeface="Wingdings" panose="05000000000000000000" pitchFamily="2" charset="2"/>
              <a:buChar char="Ø"/>
            </a:pPr>
            <a:r>
              <a:rPr lang="en-US" sz="2400" dirty="0"/>
              <a:t>Class </a:t>
            </a:r>
          </a:p>
          <a:p>
            <a:pPr marL="342900" indent="-342900">
              <a:buFont typeface="Wingdings" panose="05000000000000000000" pitchFamily="2" charset="2"/>
              <a:buChar char="Ø"/>
            </a:pPr>
            <a:r>
              <a:rPr lang="en-US" sz="2400" dirty="0"/>
              <a:t>Member function</a:t>
            </a:r>
          </a:p>
          <a:p>
            <a:pPr marL="342900" indent="-342900">
              <a:buFont typeface="Wingdings" panose="05000000000000000000" pitchFamily="2" charset="2"/>
              <a:buChar char="Ø"/>
            </a:pPr>
            <a:r>
              <a:rPr lang="en-US" sz="2400" dirty="0"/>
              <a:t>Function declaration</a:t>
            </a:r>
          </a:p>
          <a:p>
            <a:pPr marL="342900" indent="-342900">
              <a:buFont typeface="Wingdings" panose="05000000000000000000" pitchFamily="2" charset="2"/>
              <a:buChar char="Ø"/>
            </a:pPr>
            <a:r>
              <a:rPr lang="en-US" sz="2400" dirty="0"/>
              <a:t>Function to write in file</a:t>
            </a:r>
          </a:p>
          <a:p>
            <a:pPr marL="342900" indent="-342900">
              <a:buFont typeface="Wingdings" panose="05000000000000000000" pitchFamily="2" charset="2"/>
              <a:buChar char="Ø"/>
            </a:pPr>
            <a:r>
              <a:rPr lang="en-US" sz="2400" dirty="0"/>
              <a:t>Function to read specific record from file</a:t>
            </a:r>
          </a:p>
          <a:p>
            <a:pPr marL="342900" indent="-342900">
              <a:buFont typeface="Wingdings" panose="05000000000000000000" pitchFamily="2" charset="2"/>
              <a:buChar char="Ø"/>
            </a:pPr>
            <a:r>
              <a:rPr lang="en-US" sz="2400" dirty="0"/>
              <a:t>Function to modify record of file</a:t>
            </a:r>
          </a:p>
          <a:p>
            <a:pPr marL="342900" indent="-342900">
              <a:buFont typeface="Wingdings" panose="05000000000000000000" pitchFamily="2" charset="2"/>
              <a:buChar char="Ø"/>
            </a:pPr>
            <a:r>
              <a:rPr lang="en-US" sz="2400" dirty="0"/>
              <a:t>Function to delete record of file</a:t>
            </a:r>
          </a:p>
          <a:p>
            <a:pPr marL="342900" indent="-342900">
              <a:buFont typeface="Wingdings" panose="05000000000000000000" pitchFamily="2" charset="2"/>
              <a:buChar char="Ø"/>
            </a:pPr>
            <a:r>
              <a:rPr lang="en-US" sz="2400" dirty="0"/>
              <a:t>Function to display all record</a:t>
            </a:r>
          </a:p>
          <a:p>
            <a:pPr marL="342900" indent="-342900">
              <a:buFont typeface="Wingdings" panose="05000000000000000000" pitchFamily="2" charset="2"/>
              <a:buChar char="Ø"/>
            </a:pPr>
            <a:r>
              <a:rPr lang="en-IN" sz="2400" dirty="0"/>
              <a:t>Type casting operator</a:t>
            </a:r>
          </a:p>
          <a:p>
            <a:pPr marL="342900" indent="-342900">
              <a:buFont typeface="Wingdings" panose="05000000000000000000" pitchFamily="2" charset="2"/>
              <a:buChar char="Ø"/>
            </a:pPr>
            <a:r>
              <a:rPr lang="en-IN" sz="2400" dirty="0"/>
              <a:t>While loop</a:t>
            </a:r>
          </a:p>
          <a:p>
            <a:pPr marL="342900" indent="-342900">
              <a:buFont typeface="Wingdings" panose="05000000000000000000" pitchFamily="2" charset="2"/>
              <a:buChar char="Ø"/>
            </a:pPr>
            <a:r>
              <a:rPr lang="en-IN" sz="2400" dirty="0"/>
              <a:t>If else statements</a:t>
            </a:r>
          </a:p>
          <a:p>
            <a:pPr marL="342900" indent="-342900">
              <a:buFont typeface="Wingdings" panose="05000000000000000000" pitchFamily="2" charset="2"/>
              <a:buChar char="Ø"/>
            </a:pPr>
            <a:r>
              <a:rPr lang="en-IN" sz="2400" dirty="0"/>
              <a:t>Switch case</a:t>
            </a:r>
          </a:p>
        </p:txBody>
      </p:sp>
    </p:spTree>
    <p:extLst>
      <p:ext uri="{BB962C8B-B14F-4D97-AF65-F5344CB8AC3E}">
        <p14:creationId xmlns:p14="http://schemas.microsoft.com/office/powerpoint/2010/main" val="128310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92" name="TextShape 1"/>
          <p:cNvSpPr txBox="1"/>
          <p:nvPr/>
        </p:nvSpPr>
        <p:spPr>
          <a:xfrm>
            <a:off x="503640" y="2005920"/>
            <a:ext cx="9070560" cy="946080"/>
          </a:xfrm>
          <a:prstGeom prst="rect">
            <a:avLst/>
          </a:prstGeom>
          <a:noFill/>
          <a:ln>
            <a:noFill/>
          </a:ln>
        </p:spPr>
        <p:txBody>
          <a:bodyPr lIns="0" tIns="0" rIns="0" bIns="0" anchor="ctr">
            <a:noAutofit/>
          </a:bodyPr>
          <a:lstStyle/>
          <a:p>
            <a:pPr algn="ctr"/>
            <a:r>
              <a:rPr lang="en-IN" sz="5400" b="0" strike="noStrike" spc="-1" dirty="0">
                <a:latin typeface="Arial"/>
              </a:rPr>
              <a:t>SOURCE 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
  <TotalTime>262</TotalTime>
  <Words>568</Words>
  <Application>Microsoft Office PowerPoint</Application>
  <PresentationFormat>Custom</PresentationFormat>
  <Paragraphs>102</Paragraphs>
  <Slides>33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Arial Narrow</vt:lpstr>
      <vt:lpstr>Gill Sans Ultra Bold</vt:lpstr>
      <vt:lpstr>Symbol</vt:lpstr>
      <vt:lpstr>Times New Roman</vt:lpstr>
      <vt:lpstr>Trebuchet MS</vt:lpstr>
      <vt:lpstr>Wingdings</vt:lpstr>
      <vt:lpstr>Wingdings 3</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kiran malik</cp:lastModifiedBy>
  <cp:revision>53</cp:revision>
  <dcterms:created xsi:type="dcterms:W3CDTF">2021-07-08T02:36:13Z</dcterms:created>
  <dcterms:modified xsi:type="dcterms:W3CDTF">2021-07-14T05:27:14Z</dcterms:modified>
  <dc:language>en-IN</dc:language>
</cp:coreProperties>
</file>