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4"/>
  </p:sldMasterIdLst>
  <p:notesMasterIdLst>
    <p:notesMasterId r:id="rId48"/>
  </p:notesMasterIdLst>
  <p:handoutMasterIdLst>
    <p:handoutMasterId r:id="rId49"/>
  </p:handoutMasterIdLst>
  <p:sldIdLst>
    <p:sldId id="256" r:id="rId5"/>
    <p:sldId id="257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260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269330991899393"/>
          <c:y val="9.3140613690698149E-2"/>
          <c:w val="0.52540474706848694"/>
          <c:h val="0.81371877261860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F9-4AA6-8BE3-30AD64F7C0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F9-4AA6-8BE3-30AD64F7C0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6F9-4AA6-8BE3-30AD64F7C0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6F9-4AA6-8BE3-30AD64F7C077}"/>
              </c:ext>
            </c:extLst>
          </c:dPt>
          <c:dLbls>
            <c:dLbl>
              <c:idx val="0"/>
              <c:layout>
                <c:manualLayout>
                  <c:x val="0.17609116272681663"/>
                  <c:y val="0.17211819661828179"/>
                </c:manualLayout>
              </c:layout>
              <c:tx>
                <c:rich>
                  <a:bodyPr/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https://economictimes.indiatimes.com/news/politics-and-nation/tourists-up-at-taj-mahal-and-red-fort-but-qutub-minar-loses-its-no-2-spot/articleshow/70152555.cms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03691107647375"/>
                      <c:h val="0.2569203956801536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F6F9-4AA6-8BE3-30AD64F7C077}"/>
                </c:ext>
              </c:extLst>
            </c:dLbl>
            <c:dLbl>
              <c:idx val="1"/>
              <c:layout>
                <c:manualLayout>
                  <c:x val="-0.16077516698897482"/>
                  <c:y val="0.27761128105341748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197" b="0" i="0" u="none" strike="noStrike" kern="1200" baseline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dirty="0">
                        <a:solidFill>
                          <a:srgbClr val="FF0000"/>
                        </a:solidFill>
                      </a:rPr>
                      <a:t>https://tourism.gov.in/sites/default/files/2020-09/ITS%20at%20a%20glance_Book%20%282%29.pdf</a:t>
                    </a:r>
                  </a:p>
                </c:rich>
              </c:tx>
              <c:spPr>
                <a:solidFill>
                  <a:srgbClr val="FFFFFF"/>
                </a:solidFill>
                <a:ln>
                  <a:solidFill>
                    <a:srgbClr val="000000">
                      <a:lumMod val="25000"/>
                      <a:lumOff val="75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197" b="0" i="0" u="none" strike="noStrike" kern="1200" baseline="0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7896062733174276"/>
                      <c:h val="0.38103226367090376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F6F9-4AA6-8BE3-30AD64F7C077}"/>
                </c:ext>
              </c:extLst>
            </c:dLbl>
            <c:dLbl>
              <c:idx val="2"/>
              <c:layout>
                <c:manualLayout>
                  <c:x val="-0.13692591987223354"/>
                  <c:y val="-9.5149973206138938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197" b="0" i="0" u="none" strike="noStrike" kern="1200" baseline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600" b="0" cap="none" spc="0" dirty="0">
                        <a:ln w="0"/>
                        <a:solidFill>
                          <a:srgbClr val="FF0000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</a:rPr>
                      <a:t>https://en.wikipedia.org/wiki/Tourism_in_India</a:t>
                    </a:r>
                  </a:p>
                </c:rich>
              </c:tx>
              <c:spPr>
                <a:solidFill>
                  <a:srgbClr val="FFFFFF"/>
                </a:solidFill>
                <a:ln>
                  <a:solidFill>
                    <a:srgbClr val="000000">
                      <a:lumMod val="25000"/>
                      <a:lumOff val="75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197" b="0" i="0" u="none" strike="noStrike" kern="1200" baseline="0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37118416349695699"/>
                      <c:h val="0.11760313222649744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5-F6F9-4AA6-8BE3-30AD64F7C077}"/>
                </c:ext>
              </c:extLst>
            </c:dLbl>
            <c:dLbl>
              <c:idx val="3"/>
              <c:layout>
                <c:manualLayout>
                  <c:x val="0.30316589011651207"/>
                  <c:y val="-2.9953605584709622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197" b="0" i="0" u="none" strike="noStrike" kern="1200" baseline="0"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dirty="0">
                        <a:solidFill>
                          <a:srgbClr val="FF0000"/>
                        </a:solidFill>
                      </a:rPr>
                      <a:t>https://bmsproject.weebly.com/uploads/2/4/3/5/2435652/tourism-industry-in-india.pdf</a:t>
                    </a:r>
                  </a:p>
                </c:rich>
              </c:tx>
              <c:spPr>
                <a:solidFill>
                  <a:srgbClr val="FFFFFF"/>
                </a:solidFill>
                <a:ln>
                  <a:solidFill>
                    <a:srgbClr val="000000">
                      <a:lumMod val="25000"/>
                      <a:lumOff val="75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197" b="0" i="0" u="none" strike="noStrike" kern="1200" baseline="0"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37743660662680195"/>
                      <c:h val="0.17257119684073827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7-F6F9-4AA6-8BE3-30AD64F7C077}"/>
                </c:ext>
              </c:extLst>
            </c:dLbl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Entertainment</c:v>
                </c:pt>
                <c:pt idx="1">
                  <c:v>Travel</c:v>
                </c:pt>
                <c:pt idx="2">
                  <c:v>Accommodation</c:v>
                </c:pt>
                <c:pt idx="3">
                  <c:v>Food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48-4AF4-9209-C36E3E493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8"/>
        <c:holeSize val="8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0.27262</cdr:x>
      <cdr:y>0.46738</cdr:y>
    </cdr:from>
    <cdr:to>
      <cdr:x>0.85815</cdr:x>
      <cdr:y>0.80791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CBC048C-9B75-468C-8E9C-B9F3D1F3C0B0}"/>
            </a:ext>
          </a:extLst>
        </cdr:cNvPr>
        <cdr:cNvSpPr txBox="1"/>
      </cdr:nvSpPr>
      <cdr:spPr>
        <a:xfrm xmlns:a="http://schemas.openxmlformats.org/drawingml/2006/main">
          <a:off x="2214990" y="2420272"/>
          <a:ext cx="4757309" cy="17634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IN" sz="1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Aharoni" panose="02010803020104030203" pitchFamily="2" charset="-79"/>
              <a:cs typeface="Aharoni" panose="02010803020104030203" pitchFamily="2" charset="-79"/>
            </a:rPr>
            <a:t>DATA SOURCE OF TOURISM IN INDIA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8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5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3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noProof="0" smtClean="0"/>
              <a:t>2/17/2021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t>2/17/2021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t>2/17/2021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2/17/2021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2/17/2021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2/17/2021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2/17/2021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t>2/17/2021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t>2/17/2021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t>2/17/2021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t>2/17/2021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2/17/2021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3841059"/>
            <a:ext cx="9966960" cy="1256216"/>
          </a:xfrm>
        </p:spPr>
        <p:txBody>
          <a:bodyPr>
            <a:normAutofit/>
            <a:scene3d>
              <a:camera prst="obliqueTopLeft"/>
              <a:lightRig rig="threePt" dir="t">
                <a:rot lat="0" lon="0" rev="600000"/>
              </a:lightRig>
            </a:scene3d>
            <a:sp3d extrusionH="419100"/>
          </a:bodyPr>
          <a:lstStyle/>
          <a:p>
            <a:r>
              <a:rPr lang="en-US" sz="6600" cap="none" dirty="0">
                <a:ln w="0"/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reflection blurRad="6350" stA="53000" endA="300" endPos="35500" dir="5400000" sy="-90000" algn="bl" rotWithShape="0"/>
                </a:effectLst>
              </a:rPr>
              <a:t>Tourism in India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" y="5680784"/>
            <a:ext cx="11706223" cy="139554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n w="13462">
                  <a:noFill/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Condensed" panose="020B0502040204020203" pitchFamily="34" charset="0"/>
                <a:cs typeface="Aharoni" panose="02010803020104030203" pitchFamily="2" charset="-79"/>
              </a:rPr>
              <a:t>Group members Name: </a:t>
            </a:r>
            <a:r>
              <a:rPr lang="en-US" sz="2400" b="1" dirty="0" err="1">
                <a:ln w="13462">
                  <a:noFill/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Condensed" panose="020B0502040204020203" pitchFamily="34" charset="0"/>
                <a:cs typeface="Aharoni" panose="02010803020104030203" pitchFamily="2" charset="-79"/>
              </a:rPr>
              <a:t>Snehasmruti</a:t>
            </a:r>
            <a:r>
              <a:rPr lang="en-US" sz="2400" b="1" dirty="0">
                <a:ln w="13462">
                  <a:noFill/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Condensed" panose="020B0502040204020203" pitchFamily="34" charset="0"/>
                <a:cs typeface="Aharoni" panose="02010803020104030203" pitchFamily="2" charset="-79"/>
              </a:rPr>
              <a:t> Nanda(200301120127)        </a:t>
            </a:r>
            <a:r>
              <a:rPr lang="en-IN" sz="2400" b="1" dirty="0">
                <a:ln w="13462">
                  <a:noFill/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Condensed" panose="020B0502040204020203" pitchFamily="34" charset="0"/>
                <a:cs typeface="Aharoni" panose="02010803020104030203" pitchFamily="2" charset="-79"/>
              </a:rPr>
              <a:t>MEGHANAPATNANA(200101120023)                  </a:t>
            </a:r>
            <a:r>
              <a:rPr lang="en-US" sz="2400" b="1" dirty="0">
                <a:ln w="13462">
                  <a:noFill/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Condensed" panose="020B0502040204020203" pitchFamily="34" charset="0"/>
                <a:cs typeface="Aharoni" panose="02010803020104030203" pitchFamily="2" charset="-79"/>
              </a:rPr>
              <a:t>                 </a:t>
            </a:r>
          </a:p>
          <a:p>
            <a:pPr algn="l"/>
            <a:r>
              <a:rPr lang="en-US" sz="2400" b="1" dirty="0">
                <a:ln w="13462">
                  <a:noFill/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Condensed" panose="020B0502040204020203" pitchFamily="34" charset="0"/>
                <a:cs typeface="Aharoni" panose="02010803020104030203" pitchFamily="2" charset="-79"/>
              </a:rPr>
              <a:t>                                         Kiran Kumar Malik(200301120128)         </a:t>
            </a:r>
            <a:r>
              <a:rPr lang="en-US" sz="2400" b="1" dirty="0" err="1">
                <a:ln w="13462">
                  <a:noFill/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Condensed" panose="020B0502040204020203" pitchFamily="34" charset="0"/>
                <a:cs typeface="Aharoni" panose="02010803020104030203" pitchFamily="2" charset="-79"/>
              </a:rPr>
              <a:t>Suvendu</a:t>
            </a:r>
            <a:r>
              <a:rPr lang="en-US" sz="2400" b="1" dirty="0">
                <a:ln w="13462">
                  <a:noFill/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Condensed" panose="020B0502040204020203" pitchFamily="34" charset="0"/>
                <a:cs typeface="Aharoni" panose="02010803020104030203" pitchFamily="2" charset="-79"/>
              </a:rPr>
              <a:t> Kumar Sahoo(200101120009)</a:t>
            </a:r>
          </a:p>
          <a:p>
            <a:pPr algn="r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4F371-604A-445B-93A2-BCFC1CBBC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4" y="323850"/>
            <a:ext cx="11496675" cy="3381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52A7F1-E35B-4F9F-84F8-A771C0100C95}"/>
              </a:ext>
            </a:extLst>
          </p:cNvPr>
          <p:cNvSpPr txBox="1"/>
          <p:nvPr/>
        </p:nvSpPr>
        <p:spPr>
          <a:xfrm>
            <a:off x="2571750" y="5029200"/>
            <a:ext cx="6943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Algerian" panose="04020705040A02060702" pitchFamily="82" charset="0"/>
              </a:rPr>
              <a:t>Faculty Name: MAMATA GARANAYAK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46AAC2-5AB8-47D4-8EA5-3AC508128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98" y="350227"/>
            <a:ext cx="1477761" cy="167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BE295-18A3-4022-BEB6-4220D84AC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2" y="474784"/>
            <a:ext cx="11386038" cy="597877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419229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74A12F-079B-4BA8-B92E-1A8C1C796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7" y="325315"/>
            <a:ext cx="11561885" cy="61722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54974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754A75-14AD-41AE-A072-DFCB9E1D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38" y="422030"/>
            <a:ext cx="11359661" cy="604031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719454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A8AFAE-6EEC-4DC9-9CEC-32A192D33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5" y="474785"/>
            <a:ext cx="11333285" cy="596997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69691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6C943A-92AB-4298-979C-DD65DDD01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3" y="483576"/>
            <a:ext cx="11386037" cy="592601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093660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BE7219-41CA-4D93-8E64-1CB427D9E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24" y="474785"/>
            <a:ext cx="11262946" cy="589084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047930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4E4A2D-F883-4903-9393-2A10E0863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85" y="430822"/>
            <a:ext cx="11421207" cy="601393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103761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38D7A-79C9-4969-B887-9ECDB1545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2" y="430823"/>
            <a:ext cx="11306908" cy="593480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444810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E4E451-6557-44CF-B52D-AFD03C57B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9" y="404446"/>
            <a:ext cx="11421208" cy="606669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879638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BA365D-0912-4478-BE5A-19B0A0A70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7" y="413237"/>
            <a:ext cx="11377246" cy="601393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83604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409574"/>
            <a:ext cx="3571875" cy="927735"/>
          </a:xfrm>
        </p:spPr>
        <p:txBody>
          <a:bodyPr>
            <a:normAutofit/>
          </a:bodyPr>
          <a:lstStyle/>
          <a:p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3000" endA="300" endPos="35500" dir="5400000" sy="-90000" algn="bl" rotWithShape="0"/>
                </a:effectLst>
              </a:rPr>
              <a:t>Objectives</a:t>
            </a:r>
          </a:p>
        </p:txBody>
      </p:sp>
      <p:pic>
        <p:nvPicPr>
          <p:cNvPr id="7" name="Picture 6" descr="Woman on top of a hill">
            <a:extLst>
              <a:ext uri="{FF2B5EF4-FFF2-40B4-BE49-F238E27FC236}">
                <a16:creationId xmlns:a16="http://schemas.microsoft.com/office/drawing/2014/main" id="{5B1885B6-720E-4434-8EED-676D134293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60" r="1" b="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90AA2-49FC-4376-AF7E-72BB170BB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6" y="1524000"/>
            <a:ext cx="10339596" cy="4572000"/>
          </a:xfrm>
        </p:spPr>
        <p:txBody>
          <a:bodyPr>
            <a:normAutofit/>
          </a:bodyPr>
          <a:lstStyle/>
          <a:p>
            <a:r>
              <a:rPr lang="en-IN" sz="3000" b="1" i="1" dirty="0">
                <a:solidFill>
                  <a:srgbClr val="0070C0"/>
                </a:solidFill>
                <a:latin typeface="Aldhabi" pitchFamily="2" charset="-78"/>
                <a:cs typeface="Aldhabi" pitchFamily="2" charset="-78"/>
              </a:rPr>
              <a:t>Foreign tourist arrivals in india from 2000 to 2019 (in crores and </a:t>
            </a:r>
            <a:r>
              <a:rPr lang="en-IN" sz="3000" b="1" i="1" dirty="0" err="1">
                <a:solidFill>
                  <a:srgbClr val="0070C0"/>
                </a:solidFill>
                <a:latin typeface="Aldhabi" pitchFamily="2" charset="-78"/>
                <a:cs typeface="Aldhabi" pitchFamily="2" charset="-78"/>
              </a:rPr>
              <a:t>milllions</a:t>
            </a:r>
            <a:r>
              <a:rPr lang="en-IN" sz="3000" b="1" i="1" dirty="0">
                <a:solidFill>
                  <a:srgbClr val="0070C0"/>
                </a:solidFill>
                <a:latin typeface="Aldhabi" pitchFamily="2" charset="-78"/>
                <a:cs typeface="Aldhabi" pitchFamily="2" charset="-78"/>
              </a:rPr>
              <a:t>).</a:t>
            </a:r>
          </a:p>
          <a:p>
            <a:r>
              <a:rPr lang="en-IN" sz="3000" b="1" i="1" dirty="0">
                <a:solidFill>
                  <a:srgbClr val="0070C0"/>
                </a:solidFill>
                <a:latin typeface="Aldhabi" pitchFamily="2" charset="-78"/>
                <a:cs typeface="Aldhabi" pitchFamily="2" charset="-78"/>
              </a:rPr>
              <a:t>Number of  domestic tourists visits to all states from 2000 to 2019.</a:t>
            </a:r>
          </a:p>
          <a:p>
            <a:r>
              <a:rPr lang="en-IN" sz="3000" b="1" i="1" dirty="0">
                <a:solidFill>
                  <a:srgbClr val="0070C0"/>
                </a:solidFill>
                <a:latin typeface="Aldhabi" pitchFamily="2" charset="-78"/>
                <a:cs typeface="Aldhabi" pitchFamily="2" charset="-78"/>
              </a:rPr>
              <a:t>Foreign exchange earnings from 2000 to 2019(in crores and millions).</a:t>
            </a:r>
          </a:p>
          <a:p>
            <a:r>
              <a:rPr lang="en-IN" sz="3000" b="1" i="1" dirty="0">
                <a:solidFill>
                  <a:srgbClr val="0070C0"/>
                </a:solidFill>
                <a:latin typeface="Aldhabi" pitchFamily="2" charset="-78"/>
                <a:cs typeface="Aldhabi" pitchFamily="2" charset="-78"/>
              </a:rPr>
              <a:t>Number of </a:t>
            </a:r>
            <a:r>
              <a:rPr lang="en-IN" sz="3000" b="1" i="1" dirty="0" err="1">
                <a:solidFill>
                  <a:srgbClr val="0070C0"/>
                </a:solidFill>
                <a:latin typeface="Aldhabi" pitchFamily="2" charset="-78"/>
                <a:cs typeface="Aldhabi" pitchFamily="2" charset="-78"/>
              </a:rPr>
              <a:t>indian</a:t>
            </a:r>
            <a:r>
              <a:rPr lang="en-IN" sz="3000" b="1" i="1" dirty="0">
                <a:solidFill>
                  <a:srgbClr val="0070C0"/>
                </a:solidFill>
                <a:latin typeface="Aldhabi" pitchFamily="2" charset="-78"/>
                <a:cs typeface="Aldhabi" pitchFamily="2" charset="-78"/>
              </a:rPr>
              <a:t> national departures from 2000 to 2019.</a:t>
            </a:r>
          </a:p>
          <a:p>
            <a:r>
              <a:rPr lang="en-IN" sz="3000" b="1" i="1" dirty="0">
                <a:solidFill>
                  <a:srgbClr val="0070C0"/>
                </a:solidFill>
                <a:latin typeface="Aldhabi" pitchFamily="2" charset="-78"/>
                <a:cs typeface="Aldhabi" pitchFamily="2" charset="-78"/>
              </a:rPr>
              <a:t>Number of visitors visit to heritage sites.</a:t>
            </a:r>
          </a:p>
          <a:p>
            <a:r>
              <a:rPr lang="en-IN" sz="3000" b="1" i="1" dirty="0">
                <a:solidFill>
                  <a:srgbClr val="0070C0"/>
                </a:solidFill>
                <a:latin typeface="Aldhabi" pitchFamily="2" charset="-78"/>
                <a:cs typeface="Aldhabi" pitchFamily="2" charset="-78"/>
              </a:rPr>
              <a:t>Statics of religion of foreign and domestic tourists last 10 years.</a:t>
            </a:r>
          </a:p>
        </p:txBody>
      </p:sp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BBF330-57CF-4A6A-9800-114A60C45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6" y="430824"/>
            <a:ext cx="11403623" cy="600514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3932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006F61-742C-4C19-B038-AF0456CEC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70" y="342900"/>
            <a:ext cx="11421208" cy="611065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4240954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138A0B-B389-4847-B1C0-307A8E2E6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430822"/>
            <a:ext cx="11368455" cy="595239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901197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8E0ECF-1698-46E3-9016-EBD93E43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404445"/>
            <a:ext cx="11509131" cy="606669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634317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9A5F28-19CF-4077-B9AF-9C3425374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247" y="479180"/>
            <a:ext cx="7095392" cy="602273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918260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0DA453-FDC4-47AE-8A06-5583EBA45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23" y="492369"/>
            <a:ext cx="6858000" cy="587326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903621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8B33AA-D15C-4A58-B3DB-012B89BF5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853" y="360485"/>
            <a:ext cx="7156939" cy="613702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145607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81EB96-1B2B-4A26-A767-6248B83AE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586" y="382465"/>
            <a:ext cx="7095392" cy="609306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219808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F6EBA4-FD0C-4D4C-9AF1-39DBC65A1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423" y="386861"/>
            <a:ext cx="7807569" cy="614582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436165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1BF644-3380-4EFD-9FD9-0D7053006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758" y="430824"/>
            <a:ext cx="7218484" cy="599635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3782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-63500"/>
            <a:ext cx="11991975" cy="1356360"/>
          </a:xfrm>
          <a:noFill/>
        </p:spPr>
        <p:txBody>
          <a:bodyPr>
            <a:normAutofit/>
          </a:bodyPr>
          <a:lstStyle/>
          <a:p>
            <a:r>
              <a:rPr lang="en-IN" sz="4000" b="1" dirty="0">
                <a:ln w="0">
                  <a:noFill/>
                </a:ln>
                <a:gradFill flip="none" rotWithShape="1">
                  <a:gsLst>
                    <a:gs pos="0">
                      <a:srgbClr val="002060"/>
                    </a:gs>
                    <a:gs pos="50000">
                      <a:srgbClr val="002060">
                        <a:tint val="44500"/>
                        <a:satMod val="160000"/>
                      </a:srgbClr>
                    </a:gs>
                    <a:gs pos="100000">
                      <a:srgbClr val="7030A0"/>
                    </a:gs>
                  </a:gsLst>
                  <a:lin ang="16200000" scaled="1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  <a:reflection blurRad="6350" stA="60000" endA="900" endPos="58000" dir="5400000" sy="-100000" algn="bl" rotWithShape="0"/>
                </a:effectLst>
              </a:rPr>
              <a:t>DATA SOURCE OF TOURISM IN INDIA (2000-2019)</a:t>
            </a:r>
            <a:endParaRPr lang="en-US" sz="4000" b="1" dirty="0">
              <a:ln w="0">
                <a:noFill/>
              </a:ln>
              <a:gradFill flip="none" rotWithShape="1">
                <a:gsLst>
                  <a:gs pos="0">
                    <a:srgbClr val="002060"/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7030A0"/>
                  </a:gs>
                </a:gsLst>
                <a:lin ang="16200000" scaled="1"/>
                <a:tileRect/>
              </a:gradFill>
              <a:effectLst>
                <a:innerShdw blurRad="63500" dist="50800" dir="16200000">
                  <a:prstClr val="black">
                    <a:alpha val="50000"/>
                  </a:prstClr>
                </a:innerShdw>
                <a:reflection blurRad="6350" stA="60000" endA="900" endPos="58000" dir="5400000" sy="-100000" algn="bl" rotWithShape="0"/>
              </a:effectLst>
            </a:endParaRPr>
          </a:p>
        </p:txBody>
      </p:sp>
      <p:graphicFrame>
        <p:nvGraphicFramePr>
          <p:cNvPr id="6" name="Content Placeholder 5" descr="Donut Graph">
            <a:extLst>
              <a:ext uri="{FF2B5EF4-FFF2-40B4-BE49-F238E27FC236}">
                <a16:creationId xmlns:a16="http://schemas.microsoft.com/office/drawing/2014/main" id="{7DA7D383-0500-4639-A1D4-4FAB65F80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546989"/>
              </p:ext>
            </p:extLst>
          </p:nvPr>
        </p:nvGraphicFramePr>
        <p:xfrm>
          <a:off x="1952626" y="1171575"/>
          <a:ext cx="8124824" cy="5178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0FA970-A88D-4223-896C-A346F7941230}"/>
              </a:ext>
            </a:extLst>
          </p:cNvPr>
          <p:cNvSpPr txBox="1"/>
          <p:nvPr/>
        </p:nvSpPr>
        <p:spPr>
          <a:xfrm>
            <a:off x="4705350" y="6165334"/>
            <a:ext cx="261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>
                  <a:noFill/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Dataset is in Excel format</a:t>
            </a:r>
          </a:p>
        </p:txBody>
      </p:sp>
    </p:spTree>
    <p:extLst>
      <p:ext uri="{BB962C8B-B14F-4D97-AF65-F5344CB8AC3E}">
        <p14:creationId xmlns:p14="http://schemas.microsoft.com/office/powerpoint/2010/main" val="333384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3CF0BE-1825-4E6F-9893-C21503DF9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24" y="426427"/>
            <a:ext cx="7763608" cy="600514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71711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A1C349-7F99-4483-9E0D-D2452B49D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638" y="395654"/>
            <a:ext cx="7095392" cy="593480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06382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030E7A-ABFB-47F3-9531-AAF14F1D3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77" y="369277"/>
            <a:ext cx="7508631" cy="601393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200730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82E1B3-78CF-4C7B-88D8-467F3688D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363" y="378069"/>
            <a:ext cx="7482254" cy="610186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156661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4F97B4-DC3E-43CF-8F86-6943C2C6F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47" y="391257"/>
            <a:ext cx="10163906" cy="607548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476534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8E2216-3745-4910-8514-F5C86071F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65" y="474784"/>
            <a:ext cx="11350869" cy="603152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737827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775AC6-F27B-4F63-831C-4E7E12B66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85" y="518746"/>
            <a:ext cx="11412415" cy="577654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093283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4C41C5-EB88-4FC3-A13D-56813471D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63" y="575896"/>
            <a:ext cx="11148646" cy="570620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380782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0AC67B-4792-4F9B-B42E-0F1243CD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5" y="514350"/>
            <a:ext cx="10726615" cy="582929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443630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393A47-3B85-4346-8E39-727087870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54" y="483577"/>
            <a:ext cx="11289323" cy="599635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42186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4F8E90-5FEF-4E2F-A213-C434E56B1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2" y="448409"/>
            <a:ext cx="11412414" cy="597876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4037416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6DF84-EE72-4B56-9BD3-A44849C5E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615462"/>
            <a:ext cx="11517923" cy="552157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066575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2DEDB-C8E3-4CF0-96E9-E3833AAE5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4" y="624255"/>
            <a:ext cx="11324492" cy="543364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317131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82D7E1-C48C-4149-89A4-A01CF6CE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888024"/>
            <a:ext cx="11087100" cy="491489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820635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975" y="2750820"/>
            <a:ext cx="6296025" cy="1356360"/>
          </a:xfrm>
        </p:spPr>
        <p:txBody>
          <a:bodyPr>
            <a:noAutofit/>
            <a:scene3d>
              <a:camera prst="isometricRightUp"/>
              <a:lightRig rig="threePt" dir="t">
                <a:rot lat="0" lon="0" rev="1800000"/>
              </a:lightRig>
            </a:scene3d>
            <a:sp3d extrusionH="234950"/>
          </a:bodyPr>
          <a:lstStyle/>
          <a:p>
            <a:r>
              <a:rPr lang="en-US" sz="8800" b="1" dirty="0">
                <a:ln w="0"/>
                <a:solidFill>
                  <a:srgbClr val="00FF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  <p:pic>
        <p:nvPicPr>
          <p:cNvPr id="4" name="Picture 3" descr="Two people climbing a mountain">
            <a:extLst>
              <a:ext uri="{FF2B5EF4-FFF2-40B4-BE49-F238E27FC236}">
                <a16:creationId xmlns:a16="http://schemas.microsoft.com/office/drawing/2014/main" id="{629F2A20-8FE1-4EA2-AE83-45314542A6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8" b="2278"/>
          <a:stretch/>
        </p:blipFill>
        <p:spPr>
          <a:xfrm>
            <a:off x="232860" y="243840"/>
            <a:ext cx="5432443" cy="637793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E5FB785-2A5F-41CE-8A78-EEF19DE80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709213" y="375725"/>
            <a:ext cx="958179" cy="1356360"/>
          </a:xfrm>
        </p:spPr>
      </p:pic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97B063-A909-4325-9518-D249A8DE7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2" y="509955"/>
            <a:ext cx="11183816" cy="595239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412646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62D4E-AC45-4508-BEFE-82700FE34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65991"/>
            <a:ext cx="11245363" cy="591722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73721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02E065-255A-41E3-9474-D83961DBE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24" y="448408"/>
            <a:ext cx="11298114" cy="595239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64467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683AAC-6716-4DF2-8CF0-E37780F10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84" y="483578"/>
            <a:ext cx="11254154" cy="587326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429396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D56DBA-FBC1-4813-87B6-C67DE78BC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34107"/>
            <a:ext cx="11526715" cy="619857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325042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8ADAB2-5713-4CC8-B21C-AD74ED6A7D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D3DDD6-8E74-4DF3-A7C9-6234C7DB3E7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EF0D866-2B5B-42FA-BA6C-C5A2A7495C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{50F9BEFD-47AC-41A4-8923-99241CB62FF0}tf67669924_win32</Template>
  <TotalTime>88</TotalTime>
  <Words>210</Words>
  <Application>Microsoft Office PowerPoint</Application>
  <PresentationFormat>Widescreen</PresentationFormat>
  <Paragraphs>23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Aharoni</vt:lpstr>
      <vt:lpstr>Aldhabi</vt:lpstr>
      <vt:lpstr>Algerian</vt:lpstr>
      <vt:lpstr>Bahnschrift Condensed</vt:lpstr>
      <vt:lpstr>Calibri</vt:lpstr>
      <vt:lpstr>Corbel</vt:lpstr>
      <vt:lpstr>Basis</vt:lpstr>
      <vt:lpstr>Tourism in India</vt:lpstr>
      <vt:lpstr>Objectives</vt:lpstr>
      <vt:lpstr>DATA SOURCE OF TOURISM IN INDIA (2000-2019)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Design</dc:title>
  <dc:creator>kiran malik</dc:creator>
  <cp:lastModifiedBy>kiran malik</cp:lastModifiedBy>
  <cp:revision>16</cp:revision>
  <dcterms:created xsi:type="dcterms:W3CDTF">2021-02-12T03:01:12Z</dcterms:created>
  <dcterms:modified xsi:type="dcterms:W3CDTF">2021-02-17T14:09:16Z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