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2" r:id="rId3"/>
    <p:sldId id="260" r:id="rId4"/>
    <p:sldId id="286" r:id="rId5"/>
    <p:sldId id="285" r:id="rId6"/>
    <p:sldId id="284" r:id="rId7"/>
    <p:sldId id="287" r:id="rId8"/>
    <p:sldId id="283" r:id="rId9"/>
    <p:sldId id="276" r:id="rId10"/>
    <p:sldId id="269" r:id="rId11"/>
    <p:sldId id="263"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Opening Slides" id="{4602AA0E-63BE-41F3-8FC7-D6D9D743E6E4}">
          <p14:sldIdLst>
            <p14:sldId id="282"/>
            <p14:sldId id="260"/>
            <p14:sldId id="286"/>
            <p14:sldId id="285"/>
            <p14:sldId id="284"/>
            <p14:sldId id="287"/>
            <p14:sldId id="283"/>
          </p14:sldIdLst>
        </p14:section>
        <p14:section name="Presentation Body" id="{032748CF-34D4-4F00-AA86-51FC83977DA0}">
          <p14:sldIdLst>
            <p14:sldId id="276"/>
          </p14:sldIdLst>
        </p14:section>
        <p14:section name="Closing Slides" id="{E80DB28E-CAD9-4B95-9FE2-9292BCFE48B7}">
          <p14:sldIdLst>
            <p14:sldId id="269"/>
          </p14:sldIdLst>
        </p14:section>
        <p14:section name="Side Slides" id="{1C99C5B6-3640-4323-B416-8D531FACFE49}">
          <p14:sldIdLst>
            <p14:sldId id="263"/>
            <p14:sldId id="288"/>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66260-3096-4054-A5E0-0A91A10A6CF4}" v="12" dt="2019-05-05T18:21:47.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83314" autoAdjust="0"/>
  </p:normalViewPr>
  <p:slideViewPr>
    <p:cSldViewPr snapToGrid="0" showGuides="1">
      <p:cViewPr varScale="1">
        <p:scale>
          <a:sx n="73" d="100"/>
          <a:sy n="73" d="100"/>
        </p:scale>
        <p:origin x="1902" y="66"/>
      </p:cViewPr>
      <p:guideLst>
        <p:guide orient="horz" pos="2137"/>
        <p:guide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09/10/2019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sc.aux.eng.ufl.edu/_files/msds/309.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importance in </a:t>
            </a:r>
            <a:r>
              <a:rPr lang="en-GB" dirty="0" err="1"/>
              <a:t>analyzing</a:t>
            </a:r>
            <a:r>
              <a:rPr lang="en-GB" dirty="0"/>
              <a:t> the inherent volumetric shrinkage experienced during pyrolysis of TPP structures, no studies to date have experimentally and theoretically assessed how the different geometrical building blocks, such as nanorods or micro/nanowires30, and bars4,24, transform upon carbonization.</a:t>
            </a:r>
          </a:p>
          <a:p>
            <a:endParaRPr lang="en-GB" dirty="0"/>
          </a:p>
          <a:p>
            <a:r>
              <a:rPr lang="en-GB" dirty="0"/>
              <a:t>Thus, estimation of the voxel line- width percent reduction would enable the rational design of the carbonized version of photoresist templates, with- out necessarily undergoing extensive optimization</a:t>
            </a:r>
          </a:p>
          <a:p>
            <a:endParaRPr lang="en-GB" dirty="0"/>
          </a:p>
          <a:p>
            <a:r>
              <a:rPr lang="en-GB" dirty="0"/>
              <a:t>In this work, it’s studied the pyrolysis-induced shrinkage</a:t>
            </a:r>
          </a:p>
          <a:p>
            <a:r>
              <a:rPr lang="en-GB" dirty="0"/>
              <a:t>of structures consisting of suspended microwires of photocured resin (SU-8 2050).</a:t>
            </a:r>
          </a:p>
          <a:p>
            <a:endParaRPr lang="en-GB" dirty="0"/>
          </a:p>
          <a:p>
            <a:r>
              <a:rPr lang="en-GB" dirty="0"/>
              <a:t>Although TPP allowed us to create suspended 3D carbon nanowires, the objective of this study was not to exploit the versatility of the technique to create a complex geometry. Rather, the main objective was to systematically </a:t>
            </a:r>
            <a:r>
              <a:rPr lang="en-GB" dirty="0" err="1"/>
              <a:t>analyze</a:t>
            </a:r>
            <a:r>
              <a:rPr lang="en-GB" dirty="0"/>
              <a:t> how the suspended structures written by TPP transform upon carbonization.</a:t>
            </a:r>
          </a:p>
        </p:txBody>
      </p:sp>
      <p:sp>
        <p:nvSpPr>
          <p:cNvPr id="4" name="Slide Number Placeholder 3"/>
          <p:cNvSpPr>
            <a:spLocks noGrp="1"/>
          </p:cNvSpPr>
          <p:nvPr>
            <p:ph type="sldNum" sz="quarter" idx="5"/>
          </p:nvPr>
        </p:nvSpPr>
        <p:spPr/>
        <p:txBody>
          <a:bodyPr/>
          <a:lstStyle/>
          <a:p>
            <a:fld id="{B3A8F86A-A3D1-4706-9131-90E1724D7948}" type="slidenum">
              <a:rPr lang="en-GB" smtClean="0"/>
              <a:t>2</a:t>
            </a:fld>
            <a:endParaRPr lang="en-GB"/>
          </a:p>
        </p:txBody>
      </p:sp>
    </p:spTree>
    <p:extLst>
      <p:ext uri="{BB962C8B-B14F-4D97-AF65-F5344CB8AC3E}">
        <p14:creationId xmlns:p14="http://schemas.microsoft.com/office/powerpoint/2010/main" val="152234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varying the TPP exposure dose on the photoresist, the linewidth of the photoresist microwires was controlled in the range of 1250–1800 nm and subsequently reduced to 300–550 nm carbon structures through pyrolysis.</a:t>
            </a:r>
          </a:p>
          <a:p>
            <a:endParaRPr lang="en-GB" dirty="0"/>
          </a:p>
          <a:p>
            <a:r>
              <a:rPr lang="en-GB" dirty="0"/>
              <a:t>This variation was achieved by tuning the scanning velocity and power of the laser, to produce a change in the exposure dose.</a:t>
            </a:r>
          </a:p>
          <a:p>
            <a:endParaRPr lang="en-GB" dirty="0"/>
          </a:p>
          <a:p>
            <a:r>
              <a:rPr lang="en-GB" dirty="0"/>
              <a:t>We first undertook the fabrication of SU-8 microwires</a:t>
            </a:r>
          </a:p>
          <a:p>
            <a:r>
              <a:rPr lang="en-GB" dirty="0"/>
              <a:t>by varying scanning velocity (v) and laser average power (Pt) to study the effect of dosage on voxel linewidth.</a:t>
            </a:r>
          </a:p>
          <a:p>
            <a:endParaRPr lang="en-GB" dirty="0"/>
          </a:p>
          <a:p>
            <a:r>
              <a:rPr lang="en-GB" dirty="0"/>
              <a:t>Following the fabrication of the suspended SU-8 microstructures, the samples were pyrolyzed in a fur- </a:t>
            </a:r>
            <a:r>
              <a:rPr lang="en-GB" dirty="0" err="1"/>
              <a:t>nace</a:t>
            </a:r>
            <a:r>
              <a:rPr lang="en-GB" dirty="0"/>
              <a:t> at 900 °C to obtain the carbon nanowire structures.</a:t>
            </a:r>
          </a:p>
          <a:p>
            <a:endParaRPr lang="en-GB" dirty="0"/>
          </a:p>
          <a:p>
            <a:r>
              <a:rPr lang="en-GB" dirty="0"/>
              <a:t>threshold for polymerization and successful patterning of the wires was 1.13 ± 0.12 </a:t>
            </a:r>
            <a:r>
              <a:rPr lang="en-GB" dirty="0" err="1"/>
              <a:t>mW</a:t>
            </a:r>
            <a:r>
              <a:rPr lang="en-GB" dirty="0"/>
              <a:t>, at a scanning velocity of 0.2 mm/s</a:t>
            </a:r>
          </a:p>
        </p:txBody>
      </p:sp>
      <p:sp>
        <p:nvSpPr>
          <p:cNvPr id="4" name="Slide Number Placeholder 3"/>
          <p:cNvSpPr>
            <a:spLocks noGrp="1"/>
          </p:cNvSpPr>
          <p:nvPr>
            <p:ph type="sldNum" sz="quarter" idx="5"/>
          </p:nvPr>
        </p:nvSpPr>
        <p:spPr/>
        <p:txBody>
          <a:bodyPr/>
          <a:lstStyle/>
          <a:p>
            <a:fld id="{B3A8F86A-A3D1-4706-9131-90E1724D7948}" type="slidenum">
              <a:rPr lang="en-GB" smtClean="0"/>
              <a:t>3</a:t>
            </a:fld>
            <a:endParaRPr lang="en-GB"/>
          </a:p>
        </p:txBody>
      </p:sp>
    </p:spTree>
    <p:extLst>
      <p:ext uri="{BB962C8B-B14F-4D97-AF65-F5344CB8AC3E}">
        <p14:creationId xmlns:p14="http://schemas.microsoft.com/office/powerpoint/2010/main" val="936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these perspective applications, the multiple pyrolysis parameters (i.e., flow rate, heating/cooling ramp rate, intermediate/final </a:t>
            </a:r>
            <a:r>
              <a:rPr lang="en-GB" dirty="0" err="1"/>
              <a:t>tem</a:t>
            </a:r>
            <a:r>
              <a:rPr lang="en-GB" dirty="0"/>
              <a:t>- </a:t>
            </a:r>
            <a:r>
              <a:rPr lang="en-GB" dirty="0" err="1"/>
              <a:t>peratures</a:t>
            </a:r>
            <a:r>
              <a:rPr lang="en-GB" dirty="0"/>
              <a:t>, and dwell times) are expected to play a decisive role over the electrical, physical, and electrochemical properties of the derived glassy carbon57.</a:t>
            </a:r>
          </a:p>
          <a:p>
            <a:endParaRPr lang="en-GB" dirty="0"/>
          </a:p>
          <a:p>
            <a:r>
              <a:rPr lang="en-GB" dirty="0"/>
              <a:t>However, in this introductory study, we decided to maintain the pyrolysis conditions fixed in order to focus on the impact of the </a:t>
            </a:r>
            <a:r>
              <a:rPr lang="en-GB" dirty="0" err="1"/>
              <a:t>prepyrolysis</a:t>
            </a:r>
            <a:r>
              <a:rPr lang="en-GB" dirty="0"/>
              <a:t> geometry on feature shrinkage.</a:t>
            </a:r>
          </a:p>
        </p:txBody>
      </p:sp>
      <p:sp>
        <p:nvSpPr>
          <p:cNvPr id="4" name="Slide Number Placeholder 3"/>
          <p:cNvSpPr>
            <a:spLocks noGrp="1"/>
          </p:cNvSpPr>
          <p:nvPr>
            <p:ph type="sldNum" sz="quarter" idx="5"/>
          </p:nvPr>
        </p:nvSpPr>
        <p:spPr/>
        <p:txBody>
          <a:bodyPr/>
          <a:lstStyle/>
          <a:p>
            <a:fld id="{B3A8F86A-A3D1-4706-9131-90E1724D7948}" type="slidenum">
              <a:rPr lang="en-GB" smtClean="0"/>
              <a:t>4</a:t>
            </a:fld>
            <a:endParaRPr lang="en-GB"/>
          </a:p>
        </p:txBody>
      </p:sp>
    </p:spTree>
    <p:extLst>
      <p:ext uri="{BB962C8B-B14F-4D97-AF65-F5344CB8AC3E}">
        <p14:creationId xmlns:p14="http://schemas.microsoft.com/office/powerpoint/2010/main" val="130609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examined the degree of shrinkage through direct </a:t>
            </a:r>
            <a:r>
              <a:rPr lang="en-GB" dirty="0" err="1"/>
              <a:t>mea</a:t>
            </a:r>
            <a:r>
              <a:rPr lang="en-GB" dirty="0"/>
              <a:t>- </a:t>
            </a:r>
            <a:r>
              <a:rPr lang="en-GB" dirty="0" err="1"/>
              <a:t>surement</a:t>
            </a:r>
            <a:r>
              <a:rPr lang="en-GB" dirty="0"/>
              <a:t> using scanning electron microscopy (SEM), and studied the quality of the obtained carbon material through energy dispersive X-ray spectroscopy (EDS) and Raman spectroscopy.</a:t>
            </a:r>
          </a:p>
          <a:p>
            <a:endParaRPr lang="en-GB" dirty="0"/>
          </a:p>
          <a:p>
            <a:r>
              <a:rPr lang="en-GB" dirty="0"/>
              <a:t>To confirm the degree of carbonization of the samples,</a:t>
            </a:r>
          </a:p>
          <a:p>
            <a:r>
              <a:rPr lang="en-GB" dirty="0"/>
              <a:t>we </a:t>
            </a:r>
            <a:r>
              <a:rPr lang="en-GB" dirty="0" err="1"/>
              <a:t>analyzed</a:t>
            </a:r>
            <a:r>
              <a:rPr lang="en-GB" dirty="0"/>
              <a:t> their carbon-to-oxygen (C/O) weight per- centage, before and after pyrolysis using EDS.</a:t>
            </a: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9572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we developed a semi- empirical model that estimates the near-</a:t>
            </a:r>
            <a:r>
              <a:rPr lang="en-GB" dirty="0" err="1"/>
              <a:t>isometrical</a:t>
            </a:r>
            <a:r>
              <a:rPr lang="en-GB" dirty="0"/>
              <a:t> transformation experienced by TPP structures after </a:t>
            </a:r>
            <a:r>
              <a:rPr lang="en-GB" dirty="0" err="1"/>
              <a:t>pyr</a:t>
            </a:r>
            <a:r>
              <a:rPr lang="en-GB" dirty="0"/>
              <a:t>- </a:t>
            </a:r>
            <a:r>
              <a:rPr lang="en-GB" dirty="0" err="1"/>
              <a:t>olysis</a:t>
            </a:r>
            <a:r>
              <a:rPr lang="en-GB" dirty="0"/>
              <a:t>.</a:t>
            </a:r>
          </a:p>
          <a:p>
            <a:endParaRPr lang="en-GB" dirty="0"/>
          </a:p>
          <a:p>
            <a:r>
              <a:rPr lang="en-GB" dirty="0"/>
              <a:t>Using this empirical model, we estimate the residual mass of the TPP structures, assuming that the volatilized material: (1) is solely lost to degassing; and (2) is dependent on the initially available surface area of the microstructures.</a:t>
            </a:r>
          </a:p>
          <a:p>
            <a:endParaRPr lang="en-GB" dirty="0"/>
          </a:p>
          <a:p>
            <a:r>
              <a:rPr lang="en-GB" dirty="0"/>
              <a:t>An expression for the resolution of the TPP linewidth</a:t>
            </a:r>
          </a:p>
          <a:p>
            <a:r>
              <a:rPr lang="en-GB" dirty="0"/>
              <a:t>before pyrolysis can be obtained by taking into account the different parameters involved in the fabrication process, such as scanning velocity, average laser power, repetition rate, and pulse duration</a:t>
            </a:r>
          </a:p>
          <a:p>
            <a:endParaRPr lang="en-GB" dirty="0"/>
          </a:p>
          <a:p>
            <a:r>
              <a:rPr lang="en-GB" dirty="0"/>
              <a:t>\alpha : reflection characteristics</a:t>
            </a:r>
          </a:p>
          <a:p>
            <a:r>
              <a:rPr lang="en-GB" dirty="0"/>
              <a:t>\w0 : lateral resolution of the focal point</a:t>
            </a:r>
          </a:p>
          <a:p>
            <a:r>
              <a:rPr lang="en-GB" dirty="0"/>
              <a:t>\sigma : two-photon cross section</a:t>
            </a:r>
          </a:p>
          <a:p>
            <a:r>
              <a:rPr lang="en-GB" dirty="0"/>
              <a:t>N0 : two-photon characteristics (pulse duration, repetition rate of the laser)</a:t>
            </a:r>
          </a:p>
          <a:p>
            <a:r>
              <a:rPr lang="en-GB" dirty="0"/>
              <a:t>D : TPP exposure dose</a:t>
            </a:r>
          </a:p>
          <a:p>
            <a:r>
              <a:rPr lang="en-GB" dirty="0"/>
              <a:t>C : relates the initial concentration of </a:t>
            </a:r>
            <a:r>
              <a:rPr lang="en-GB" dirty="0" err="1"/>
              <a:t>photoinitiator</a:t>
            </a:r>
            <a:r>
              <a:rPr lang="en-GB" dirty="0"/>
              <a:t> molecules and the minimum concentration of radicals needed to polymerize the resin</a:t>
            </a:r>
          </a:p>
        </p:txBody>
      </p:sp>
      <p:sp>
        <p:nvSpPr>
          <p:cNvPr id="4" name="Slide Number Placeholder 3"/>
          <p:cNvSpPr>
            <a:spLocks noGrp="1"/>
          </p:cNvSpPr>
          <p:nvPr>
            <p:ph type="sldNum" sz="quarter" idx="5"/>
          </p:nvPr>
        </p:nvSpPr>
        <p:spPr/>
        <p:txBody>
          <a:bodyPr/>
          <a:lstStyle/>
          <a:p>
            <a:fld id="{B3A8F86A-A3D1-4706-9131-90E1724D7948}" type="slidenum">
              <a:rPr lang="en-GB" smtClean="0"/>
              <a:t>6</a:t>
            </a:fld>
            <a:endParaRPr lang="en-GB"/>
          </a:p>
        </p:txBody>
      </p:sp>
    </p:spTree>
    <p:extLst>
      <p:ext uri="{BB962C8B-B14F-4D97-AF65-F5344CB8AC3E}">
        <p14:creationId xmlns:p14="http://schemas.microsoft.com/office/powerpoint/2010/main" val="354489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di : </a:t>
            </a:r>
            <a:r>
              <a:rPr lang="es-MX" dirty="0" err="1"/>
              <a:t>initial</a:t>
            </a:r>
            <a:r>
              <a:rPr lang="es-MX" dirty="0"/>
              <a:t> </a:t>
            </a:r>
            <a:r>
              <a:rPr lang="es-MX" dirty="0" err="1"/>
              <a:t>diameter</a:t>
            </a:r>
            <a:endParaRPr lang="es-MX" dirty="0"/>
          </a:p>
          <a:p>
            <a:r>
              <a:rPr lang="es-MX" dirty="0"/>
              <a:t>\theta : </a:t>
            </a:r>
            <a:r>
              <a:rPr lang="es-MX" dirty="0" err="1"/>
              <a:t>rate</a:t>
            </a:r>
            <a:r>
              <a:rPr lang="es-MX" dirty="0"/>
              <a:t> </a:t>
            </a:r>
            <a:r>
              <a:rPr lang="es-MX" dirty="0" err="1"/>
              <a:t>of</a:t>
            </a:r>
            <a:r>
              <a:rPr lang="es-MX" dirty="0"/>
              <a:t> </a:t>
            </a:r>
            <a:r>
              <a:rPr lang="en-GB" dirty="0"/>
              <a:t>initial polymer density and the resulting carbon density</a:t>
            </a:r>
          </a:p>
          <a:p>
            <a:r>
              <a:rPr lang="en-GB" dirty="0"/>
              <a:t>\delta : axial strain</a:t>
            </a:r>
          </a:p>
          <a:p>
            <a:r>
              <a:rPr lang="en-GB" dirty="0"/>
              <a:t>\nu : </a:t>
            </a:r>
            <a:r>
              <a:rPr lang="en-GB" dirty="0" err="1"/>
              <a:t>assumtion</a:t>
            </a:r>
            <a:r>
              <a:rPr lang="en-GB" dirty="0"/>
              <a:t> that an axial deformation on a wire with Poisson’s ratio induces a diameter reduction</a:t>
            </a:r>
          </a:p>
        </p:txBody>
      </p:sp>
      <p:sp>
        <p:nvSpPr>
          <p:cNvPr id="4" name="Slide Number Placeholder 3"/>
          <p:cNvSpPr>
            <a:spLocks noGrp="1"/>
          </p:cNvSpPr>
          <p:nvPr>
            <p:ph type="sldNum" sz="quarter" idx="5"/>
          </p:nvPr>
        </p:nvSpPr>
        <p:spPr/>
        <p:txBody>
          <a:bodyPr/>
          <a:lstStyle/>
          <a:p>
            <a:fld id="{B3A8F86A-A3D1-4706-9131-90E1724D7948}" type="slidenum">
              <a:rPr lang="en-GB" smtClean="0"/>
              <a:t>7</a:t>
            </a:fld>
            <a:endParaRPr lang="en-GB"/>
          </a:p>
        </p:txBody>
      </p:sp>
    </p:spTree>
    <p:extLst>
      <p:ext uri="{BB962C8B-B14F-4D97-AF65-F5344CB8AC3E}">
        <p14:creationId xmlns:p14="http://schemas.microsoft.com/office/powerpoint/2010/main" val="389727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thicker samples (1400–1800 nm) have been fabricated using a higher energy density dose, and thus are likely to present higher voxel asymmetry (the maximum voxel asymmetry of ~1.9 for di = 1821 nm). Hence, we hypothesize that longer voxel structures could result in more lateral area available for degassing, meaning more reduction, which</a:t>
            </a:r>
          </a:p>
        </p:txBody>
      </p:sp>
      <p:sp>
        <p:nvSpPr>
          <p:cNvPr id="4" name="Slide Number Placeholder 3"/>
          <p:cNvSpPr>
            <a:spLocks noGrp="1"/>
          </p:cNvSpPr>
          <p:nvPr>
            <p:ph type="sldNum" sz="quarter" idx="5"/>
          </p:nvPr>
        </p:nvSpPr>
        <p:spPr/>
        <p:txBody>
          <a:bodyPr/>
          <a:lstStyle/>
          <a:p>
            <a:fld id="{B3A8F86A-A3D1-4706-9131-90E1724D7948}" type="slidenum">
              <a:rPr lang="en-GB" smtClean="0"/>
              <a:t>8</a:t>
            </a:fld>
            <a:endParaRPr lang="en-GB"/>
          </a:p>
        </p:txBody>
      </p:sp>
    </p:spTree>
    <p:extLst>
      <p:ext uri="{BB962C8B-B14F-4D97-AF65-F5344CB8AC3E}">
        <p14:creationId xmlns:p14="http://schemas.microsoft.com/office/powerpoint/2010/main" val="143006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lumMod val="95000"/>
                  </a:schemeClr>
                </a:solidFill>
                <a:latin typeface="Arial Nova Light" panose="020B0304020202020204" pitchFamily="34" charset="0"/>
              </a:rPr>
              <a:t>A good agreement was obtained between our model and the experimental line- width measurements of the fabricated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Shrinking values herein reported range between 70 and</a:t>
            </a:r>
          </a:p>
          <a:p>
            <a:r>
              <a:rPr lang="en-GB" dirty="0">
                <a:solidFill>
                  <a:schemeClr val="bg1">
                    <a:lumMod val="95000"/>
                  </a:schemeClr>
                </a:solidFill>
                <a:latin typeface="Arial Nova Light" panose="020B0304020202020204" pitchFamily="34" charset="0"/>
              </a:rPr>
              <a:t>75%, in agreement with previous reports on the pyrolysis of suspended SU-8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This reduction is likely caused predominantly by volatilization losses, rather than strain induced effects.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pyrolysis of the samples resulted in a volumetric shrinkage dependent on the initial linewidth of the suspended microwires, with thinner samples leading to the greatest shrinking values.</a:t>
            </a:r>
          </a:p>
        </p:txBody>
      </p:sp>
      <p:sp>
        <p:nvSpPr>
          <p:cNvPr id="4" name="Slide Number Placeholder 3"/>
          <p:cNvSpPr>
            <a:spLocks noGrp="1"/>
          </p:cNvSpPr>
          <p:nvPr>
            <p:ph type="sldNum" sz="quarter" idx="5"/>
          </p:nvPr>
        </p:nvSpPr>
        <p:spPr/>
        <p:txBody>
          <a:bodyPr/>
          <a:lstStyle/>
          <a:p>
            <a:fld id="{B3A8F86A-A3D1-4706-9131-90E1724D7948}" type="slidenum">
              <a:rPr lang="en-GB" smtClean="0"/>
              <a:t>9</a:t>
            </a:fld>
            <a:endParaRPr lang="en-GB"/>
          </a:p>
        </p:txBody>
      </p:sp>
    </p:spTree>
    <p:extLst>
      <p:ext uri="{BB962C8B-B14F-4D97-AF65-F5344CB8AC3E}">
        <p14:creationId xmlns:p14="http://schemas.microsoft.com/office/powerpoint/2010/main" val="423978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https://rsc.aux.eng.ufl.edu/_files/msds/309.pdf</a:t>
            </a:r>
            <a:endParaRPr lang="en-GB" dirty="0"/>
          </a:p>
          <a:p>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12</a:t>
            </a:fld>
            <a:endParaRPr lang="en-GB"/>
          </a:p>
        </p:txBody>
      </p:sp>
    </p:spTree>
    <p:extLst>
      <p:ext uri="{BB962C8B-B14F-4D97-AF65-F5344CB8AC3E}">
        <p14:creationId xmlns:p14="http://schemas.microsoft.com/office/powerpoint/2010/main" val="234908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D884633D-11AC-4888-94B9-297E606567D1}" type="datetimeFigureOut">
              <a:rPr lang="en-GB" smtClean="0"/>
              <a:t>09/10/2019</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4633D-11AC-4888-94B9-297E606567D1}" type="datetimeFigureOut">
              <a:rPr lang="en-GB" smtClean="0"/>
              <a:t>09/10/2019</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922D5-DBBB-4193-BE70-B740CC9842E5}" type="slidenum">
              <a:rPr lang="en-GB" smtClean="0"/>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920" y="-518093"/>
                <a:ext cx="99360" cy="21600"/>
              </a:xfrm>
              <a:prstGeom prst="rect">
                <a:avLst/>
              </a:prstGeom>
            </p:spPr>
          </p:pic>
        </mc:Fallback>
      </mc:AlternateContent>
      <p:sp>
        <p:nvSpPr>
          <p:cNvPr id="10" name="Title 1">
            <a:extLst>
              <a:ext uri="{FF2B5EF4-FFF2-40B4-BE49-F238E27FC236}">
                <a16:creationId xmlns:a16="http://schemas.microsoft.com/office/drawing/2014/main" id="{E80E1EBD-C612-45B5-AC3C-325697718FAD}"/>
              </a:ext>
            </a:extLst>
          </p:cNvPr>
          <p:cNvSpPr>
            <a:spLocks noGrp="1"/>
          </p:cNvSpPr>
          <p:nvPr>
            <p:ph type="ctrTitle"/>
          </p:nvPr>
        </p:nvSpPr>
        <p:spPr>
          <a:xfrm>
            <a:off x="0" y="1122363"/>
            <a:ext cx="9931400" cy="2387600"/>
          </a:xfrm>
        </p:spPr>
        <p:txBody>
          <a:bodyPr/>
          <a:lstStyle/>
          <a:p>
            <a:r>
              <a:rPr lang="en-US">
                <a:solidFill>
                  <a:schemeClr val="bg1">
                    <a:lumMod val="95000"/>
                  </a:schemeClr>
                </a:solidFill>
                <a:latin typeface="Arial Nova Light" panose="020B0604020202020204" pitchFamily="34" charset="0"/>
              </a:rPr>
              <a:t>Literature Review</a:t>
            </a:r>
          </a:p>
        </p:txBody>
      </p:sp>
      <p:sp>
        <p:nvSpPr>
          <p:cNvPr id="11" name="Subtitle 2">
            <a:extLst>
              <a:ext uri="{FF2B5EF4-FFF2-40B4-BE49-F238E27FC236}">
                <a16:creationId xmlns:a16="http://schemas.microsoft.com/office/drawing/2014/main" id="{AF625E5D-DC9B-4B48-80CE-8DDD97F292C1}"/>
              </a:ext>
            </a:extLst>
          </p:cNvPr>
          <p:cNvSpPr txBox="1">
            <a:spLocks/>
          </p:cNvSpPr>
          <p:nvPr/>
        </p:nvSpPr>
        <p:spPr>
          <a:xfrm>
            <a:off x="0" y="3602038"/>
            <a:ext cx="99314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lumMod val="95000"/>
                  </a:schemeClr>
                </a:solidFill>
                <a:latin typeface="Arial Nova Light" panose="020B0604020202020204" pitchFamily="34" charset="0"/>
              </a:rPr>
              <a:t>Osamu Katagiri</a:t>
            </a:r>
            <a:br>
              <a:rPr lang="en-GB" dirty="0">
                <a:solidFill>
                  <a:schemeClr val="bg1">
                    <a:lumMod val="95000"/>
                  </a:schemeClr>
                </a:solidFill>
                <a:latin typeface="Arial Nova Light" panose="020B0604020202020204" pitchFamily="34" charset="0"/>
              </a:rPr>
            </a:br>
            <a:r>
              <a:rPr lang="en-GB" sz="2000" dirty="0">
                <a:solidFill>
                  <a:schemeClr val="bg1">
                    <a:lumMod val="95000"/>
                  </a:schemeClr>
                </a:solidFill>
                <a:latin typeface="Arial Nova Light" panose="020B0604020202020204" pitchFamily="34" charset="0"/>
              </a:rPr>
              <a:t>A01212611@itesm.mx</a:t>
            </a:r>
          </a:p>
          <a:p>
            <a:endParaRPr lang="en-GB" dirty="0">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09 </a:t>
            </a:r>
            <a:r>
              <a:rPr lang="en-GB" dirty="0">
                <a:solidFill>
                  <a:schemeClr val="bg1">
                    <a:lumMod val="95000"/>
                  </a:schemeClr>
                </a:solidFill>
                <a:latin typeface="Arial Nova Light" panose="020B0604020202020204" pitchFamily="34" charset="0"/>
              </a:rPr>
              <a:t>Oct 2019</a:t>
            </a:r>
          </a:p>
        </p:txBody>
      </p:sp>
    </p:spTree>
    <p:extLst>
      <p:ext uri="{BB962C8B-B14F-4D97-AF65-F5344CB8AC3E}">
        <p14:creationId xmlns:p14="http://schemas.microsoft.com/office/powerpoint/2010/main" val="340124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7DD878-B76C-4FC5-9BC3-86C7C3DB3BDA}"/>
              </a:ext>
            </a:extLst>
          </p:cNvPr>
          <p:cNvSpPr>
            <a:spLocks noGrp="1"/>
          </p:cNvSpPr>
          <p:nvPr>
            <p:ph type="title"/>
          </p:nvPr>
        </p:nvSpPr>
        <p:spPr>
          <a:xfrm>
            <a:off x="942832" y="2766218"/>
            <a:ext cx="11242960" cy="1325563"/>
          </a:xfrm>
        </p:spPr>
        <p:txBody>
          <a:bodyPr>
            <a:normAutofit/>
          </a:bodyPr>
          <a:lstStyle/>
          <a:p>
            <a:pPr algn="ctr"/>
            <a:r>
              <a:rPr lang="en-GB" sz="6000" b="1" dirty="0">
                <a:solidFill>
                  <a:schemeClr val="tx1">
                    <a:lumMod val="75000"/>
                    <a:lumOff val="25000"/>
                  </a:schemeClr>
                </a:solidFill>
                <a:latin typeface="Gabriola" panose="04040605051002020D02" pitchFamily="82" charset="0"/>
              </a:rPr>
              <a:t>Q&amp;A</a:t>
            </a:r>
          </a:p>
        </p:txBody>
      </p:sp>
      <p:pic>
        <p:nvPicPr>
          <p:cNvPr id="2" name="Picture 2" descr="http://www.landlordreferencing.co.uk/wp-content/uploads/2016/11/489f-hce-q-and-a-jpg.png">
            <a:extLst>
              <a:ext uri="{FF2B5EF4-FFF2-40B4-BE49-F238E27FC236}">
                <a16:creationId xmlns:a16="http://schemas.microsoft.com/office/drawing/2014/main" id="{A3958ADD-11D2-4A36-B683-42F04B78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649413"/>
            <a:ext cx="68770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2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a:normAutofit/>
          </a:bodyPr>
          <a:lstStyle/>
          <a:p>
            <a:pPr marL="514350" indent="-514350">
              <a:buFont typeface="+mj-lt"/>
              <a:buAutoNum type="arabicPeriod"/>
            </a:pPr>
            <a:r>
              <a:rPr lang="en-GB" dirty="0">
                <a:solidFill>
                  <a:schemeClr val="bg1">
                    <a:lumMod val="95000"/>
                  </a:schemeClr>
                </a:solidFill>
                <a:latin typeface="Arial Nova Light" panose="020B0304020202020204" pitchFamily="34" charset="0"/>
              </a:rPr>
              <a:t>Cardenas-Benitez, B., </a:t>
            </a:r>
            <a:r>
              <a:rPr lang="en-GB" dirty="0" err="1">
                <a:solidFill>
                  <a:schemeClr val="bg1">
                    <a:lumMod val="95000"/>
                  </a:schemeClr>
                </a:solidFill>
                <a:latin typeface="Arial Nova Light" panose="020B0304020202020204" pitchFamily="34" charset="0"/>
              </a:rPr>
              <a:t>Eschenbaum</a:t>
            </a:r>
            <a:r>
              <a:rPr lang="en-GB" dirty="0">
                <a:solidFill>
                  <a:schemeClr val="bg1">
                    <a:lumMod val="95000"/>
                  </a:schemeClr>
                </a:solidFill>
                <a:latin typeface="Arial Nova Light" panose="020B0304020202020204" pitchFamily="34" charset="0"/>
              </a:rPr>
              <a:t>, C., </a:t>
            </a:r>
            <a:r>
              <a:rPr lang="en-GB" dirty="0" err="1">
                <a:solidFill>
                  <a:schemeClr val="bg1">
                    <a:lumMod val="95000"/>
                  </a:schemeClr>
                </a:solidFill>
                <a:latin typeface="Arial Nova Light" panose="020B0304020202020204" pitchFamily="34" charset="0"/>
              </a:rPr>
              <a:t>Mager</a:t>
            </a:r>
            <a:r>
              <a:rPr lang="en-GB" dirty="0">
                <a:solidFill>
                  <a:schemeClr val="bg1">
                    <a:lumMod val="95000"/>
                  </a:schemeClr>
                </a:solidFill>
                <a:latin typeface="Arial Nova Light" panose="020B0304020202020204" pitchFamily="34" charset="0"/>
              </a:rPr>
              <a:t>, D., </a:t>
            </a:r>
            <a:r>
              <a:rPr lang="en-GB" dirty="0" err="1">
                <a:solidFill>
                  <a:schemeClr val="bg1">
                    <a:lumMod val="95000"/>
                  </a:schemeClr>
                </a:solidFill>
                <a:latin typeface="Arial Nova Light" panose="020B0304020202020204" pitchFamily="34" charset="0"/>
              </a:rPr>
              <a:t>Korvink</a:t>
            </a:r>
            <a:r>
              <a:rPr lang="en-GB" dirty="0">
                <a:solidFill>
                  <a:schemeClr val="bg1">
                    <a:lumMod val="95000"/>
                  </a:schemeClr>
                </a:solidFill>
                <a:latin typeface="Arial Nova Light" panose="020B0304020202020204" pitchFamily="34" charset="0"/>
              </a:rPr>
              <a:t>, J. G., </a:t>
            </a:r>
            <a:r>
              <a:rPr lang="en-GB" dirty="0" err="1">
                <a:solidFill>
                  <a:schemeClr val="bg1">
                    <a:lumMod val="95000"/>
                  </a:schemeClr>
                </a:solidFill>
                <a:latin typeface="Arial Nova Light" panose="020B0304020202020204" pitchFamily="34" charset="0"/>
              </a:rPr>
              <a:t>Madou</a:t>
            </a:r>
            <a:r>
              <a:rPr lang="en-GB" dirty="0">
                <a:solidFill>
                  <a:schemeClr val="bg1">
                    <a:lumMod val="95000"/>
                  </a:schemeClr>
                </a:solidFill>
                <a:latin typeface="Arial Nova Light" panose="020B0304020202020204" pitchFamily="34" charset="0"/>
              </a:rPr>
              <a:t>, M. J., </a:t>
            </a:r>
            <a:r>
              <a:rPr lang="en-GB" dirty="0" err="1">
                <a:solidFill>
                  <a:schemeClr val="bg1">
                    <a:lumMod val="95000"/>
                  </a:schemeClr>
                </a:solidFill>
                <a:latin typeface="Arial Nova Light" panose="020B0304020202020204" pitchFamily="34" charset="0"/>
              </a:rPr>
              <a:t>Lemmer</a:t>
            </a:r>
            <a:r>
              <a:rPr lang="en-GB" dirty="0">
                <a:solidFill>
                  <a:schemeClr val="bg1">
                    <a:lumMod val="95000"/>
                  </a:schemeClr>
                </a:solidFill>
                <a:latin typeface="Arial Nova Light" panose="020B0304020202020204" pitchFamily="34" charset="0"/>
              </a:rPr>
              <a:t>, U., … Martinez-Chapa, S. O. (2019). Pyrolysis-induced shrinking of three-dimensional structures fabricated by two-photon polymerization: experiment and theoretical model. Microsystems &amp; Nanoengineering, 5(1). https://doi.org/10.1038/s41378-019-0079-9</a:t>
            </a:r>
          </a:p>
          <a:p>
            <a:pPr marL="514350" indent="-514350">
              <a:buFont typeface="+mj-lt"/>
              <a:buAutoNum type="arabicPeriod"/>
            </a:pPr>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360413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03534-FEC8-493E-82C2-EEE7148E85CA}"/>
              </a:ext>
            </a:extLst>
          </p:cNvPr>
          <p:cNvGrpSpPr/>
          <p:nvPr/>
        </p:nvGrpSpPr>
        <p:grpSpPr>
          <a:xfrm>
            <a:off x="937911" y="0"/>
            <a:ext cx="11254089" cy="6858000"/>
            <a:chOff x="937911" y="0"/>
            <a:chExt cx="11254089" cy="6858000"/>
          </a:xfrm>
        </p:grpSpPr>
        <p:grpSp>
          <p:nvGrpSpPr>
            <p:cNvPr id="11" name="Group 10">
              <a:extLst>
                <a:ext uri="{FF2B5EF4-FFF2-40B4-BE49-F238E27FC236}">
                  <a16:creationId xmlns:a16="http://schemas.microsoft.com/office/drawing/2014/main" id="{3FBC5423-B427-493F-9270-155D9D48A767}"/>
                </a:ext>
              </a:extLst>
            </p:cNvPr>
            <p:cNvGrpSpPr/>
            <p:nvPr/>
          </p:nvGrpSpPr>
          <p:grpSpPr>
            <a:xfrm>
              <a:off x="937913" y="0"/>
              <a:ext cx="5121288" cy="3310772"/>
              <a:chOff x="-542545" y="879490"/>
              <a:chExt cx="3819145" cy="2468972"/>
            </a:xfrm>
          </p:grpSpPr>
          <p:pic>
            <p:nvPicPr>
              <p:cNvPr id="5" name="Picture 4">
                <a:extLst>
                  <a:ext uri="{FF2B5EF4-FFF2-40B4-BE49-F238E27FC236}">
                    <a16:creationId xmlns:a16="http://schemas.microsoft.com/office/drawing/2014/main" id="{27FA082B-E21B-40BD-92CA-B2224F3E0B3B}"/>
                  </a:ext>
                </a:extLst>
              </p:cNvPr>
              <p:cNvPicPr>
                <a:picLocks noChangeAspect="1"/>
              </p:cNvPicPr>
              <p:nvPr/>
            </p:nvPicPr>
            <p:blipFill rotWithShape="1">
              <a:blip r:embed="rId3"/>
              <a:srcRect r="34033" b="50351"/>
              <a:stretch/>
            </p:blipFill>
            <p:spPr>
              <a:xfrm>
                <a:off x="-542545" y="879490"/>
                <a:ext cx="3819145" cy="916653"/>
              </a:xfrm>
              <a:prstGeom prst="rect">
                <a:avLst/>
              </a:prstGeom>
            </p:spPr>
          </p:pic>
          <p:pic>
            <p:nvPicPr>
              <p:cNvPr id="9" name="Picture 8">
                <a:extLst>
                  <a:ext uri="{FF2B5EF4-FFF2-40B4-BE49-F238E27FC236}">
                    <a16:creationId xmlns:a16="http://schemas.microsoft.com/office/drawing/2014/main" id="{707C59F7-2CD8-464D-82C0-34ABC93FF0DF}"/>
                  </a:ext>
                </a:extLst>
              </p:cNvPr>
              <p:cNvPicPr>
                <a:picLocks noChangeAspect="1"/>
              </p:cNvPicPr>
              <p:nvPr/>
            </p:nvPicPr>
            <p:blipFill rotWithShape="1">
              <a:blip r:embed="rId3"/>
              <a:srcRect l="68412" b="15921"/>
              <a:stretch/>
            </p:blipFill>
            <p:spPr>
              <a:xfrm>
                <a:off x="1447800" y="1796143"/>
                <a:ext cx="1828800" cy="1552318"/>
              </a:xfrm>
              <a:prstGeom prst="rect">
                <a:avLst/>
              </a:prstGeom>
            </p:spPr>
          </p:pic>
          <p:sp>
            <p:nvSpPr>
              <p:cNvPr id="10" name="Rectangle 9">
                <a:extLst>
                  <a:ext uri="{FF2B5EF4-FFF2-40B4-BE49-F238E27FC236}">
                    <a16:creationId xmlns:a16="http://schemas.microsoft.com/office/drawing/2014/main" id="{1EAE2D87-F999-43A5-8F32-5F5F0A13F233}"/>
                  </a:ext>
                </a:extLst>
              </p:cNvPr>
              <p:cNvSpPr/>
              <p:nvPr/>
            </p:nvSpPr>
            <p:spPr>
              <a:xfrm>
                <a:off x="-542545" y="1796144"/>
                <a:ext cx="1990345" cy="1552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ectangle 11">
              <a:extLst>
                <a:ext uri="{FF2B5EF4-FFF2-40B4-BE49-F238E27FC236}">
                  <a16:creationId xmlns:a16="http://schemas.microsoft.com/office/drawing/2014/main" id="{FB0E9267-2C23-48C8-9C95-FAE8FAAB0741}"/>
                </a:ext>
              </a:extLst>
            </p:cNvPr>
            <p:cNvSpPr/>
            <p:nvPr/>
          </p:nvSpPr>
          <p:spPr>
            <a:xfrm>
              <a:off x="937913" y="3310770"/>
              <a:ext cx="5121289" cy="430887"/>
            </a:xfrm>
            <a:prstGeom prst="rect">
              <a:avLst/>
            </a:prstGeom>
          </p:spPr>
          <p:txBody>
            <a:bodyPr wrap="square">
              <a:spAutoFit/>
            </a:bodyPr>
            <a:lstStyle/>
            <a:p>
              <a:r>
                <a:rPr lang="en-GB" sz="1100" dirty="0">
                  <a:solidFill>
                    <a:schemeClr val="bg1">
                      <a:lumMod val="95000"/>
                    </a:schemeClr>
                  </a:solidFill>
                  <a:latin typeface="Arial Nova Light" panose="020B0304020202020204" pitchFamily="34" charset="0"/>
                </a:rPr>
                <a:t>https://www.fishersci.com/shop/products/NC0702370/nc0702370#?keyword=MICROCHEM+CORP+PHOTORESIST+SU-8</a:t>
              </a:r>
            </a:p>
          </p:txBody>
        </p:sp>
        <p:pic>
          <p:nvPicPr>
            <p:cNvPr id="13" name="Picture 12">
              <a:extLst>
                <a:ext uri="{FF2B5EF4-FFF2-40B4-BE49-F238E27FC236}">
                  <a16:creationId xmlns:a16="http://schemas.microsoft.com/office/drawing/2014/main" id="{EB5ED9C9-656C-44B9-B2EE-424CADE9C2A1}"/>
                </a:ext>
              </a:extLst>
            </p:cNvPr>
            <p:cNvPicPr>
              <a:picLocks noChangeAspect="1"/>
            </p:cNvPicPr>
            <p:nvPr/>
          </p:nvPicPr>
          <p:blipFill rotWithShape="1">
            <a:blip r:embed="rId4"/>
            <a:srcRect r="33967" b="78168"/>
            <a:stretch/>
          </p:blipFill>
          <p:spPr>
            <a:xfrm>
              <a:off x="937913" y="3741657"/>
              <a:ext cx="5121287" cy="547314"/>
            </a:xfrm>
            <a:prstGeom prst="rect">
              <a:avLst/>
            </a:prstGeom>
          </p:spPr>
        </p:pic>
        <p:pic>
          <p:nvPicPr>
            <p:cNvPr id="15" name="Picture 14">
              <a:extLst>
                <a:ext uri="{FF2B5EF4-FFF2-40B4-BE49-F238E27FC236}">
                  <a16:creationId xmlns:a16="http://schemas.microsoft.com/office/drawing/2014/main" id="{7A265108-D9B0-4EB2-9B2C-D9CB8F557DB8}"/>
                </a:ext>
              </a:extLst>
            </p:cNvPr>
            <p:cNvPicPr>
              <a:picLocks noChangeAspect="1"/>
            </p:cNvPicPr>
            <p:nvPr/>
          </p:nvPicPr>
          <p:blipFill rotWithShape="1">
            <a:blip r:embed="rId4"/>
            <a:srcRect l="68753" t="2026" r="227" b="16968"/>
            <a:stretch/>
          </p:blipFill>
          <p:spPr>
            <a:xfrm>
              <a:off x="3653457" y="4284442"/>
              <a:ext cx="2405743" cy="2030772"/>
            </a:xfrm>
            <a:prstGeom prst="rect">
              <a:avLst/>
            </a:prstGeom>
          </p:spPr>
        </p:pic>
        <p:sp>
          <p:nvSpPr>
            <p:cNvPr id="16" name="Rectangle 15">
              <a:extLst>
                <a:ext uri="{FF2B5EF4-FFF2-40B4-BE49-F238E27FC236}">
                  <a16:creationId xmlns:a16="http://schemas.microsoft.com/office/drawing/2014/main" id="{83941588-E730-4DE1-9F55-6BFF98E57E81}"/>
                </a:ext>
              </a:extLst>
            </p:cNvPr>
            <p:cNvSpPr/>
            <p:nvPr/>
          </p:nvSpPr>
          <p:spPr>
            <a:xfrm>
              <a:off x="937913" y="4284442"/>
              <a:ext cx="2715544" cy="2030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56A3043-CBCF-4046-B8C5-5B14ED5951D8}"/>
                </a:ext>
              </a:extLst>
            </p:cNvPr>
            <p:cNvSpPr/>
            <p:nvPr/>
          </p:nvSpPr>
          <p:spPr>
            <a:xfrm>
              <a:off x="937911" y="6315214"/>
              <a:ext cx="5121289" cy="430887"/>
            </a:xfrm>
            <a:prstGeom prst="rect">
              <a:avLst/>
            </a:prstGeom>
          </p:spPr>
          <p:txBody>
            <a:bodyPr wrap="square">
              <a:spAutoFit/>
            </a:bodyPr>
            <a:lstStyle/>
            <a:p>
              <a:r>
                <a:rPr lang="en-GB" sz="1100" dirty="0">
                  <a:solidFill>
                    <a:schemeClr val="bg1">
                      <a:lumMod val="95000"/>
                    </a:schemeClr>
                  </a:solidFill>
                  <a:latin typeface="Arial Nova Light" panose="020B0304020202020204" pitchFamily="34" charset="0"/>
                </a:rPr>
                <a:t>https://www.fishersci.com/shop/products/NC9901158/nc9901158#?keyword=SU-8++developer</a:t>
              </a:r>
            </a:p>
          </p:txBody>
        </p:sp>
        <p:grpSp>
          <p:nvGrpSpPr>
            <p:cNvPr id="21" name="Group 20">
              <a:extLst>
                <a:ext uri="{FF2B5EF4-FFF2-40B4-BE49-F238E27FC236}">
                  <a16:creationId xmlns:a16="http://schemas.microsoft.com/office/drawing/2014/main" id="{056648AE-5AC7-4047-BEED-E9E4FAC2E525}"/>
                </a:ext>
              </a:extLst>
            </p:cNvPr>
            <p:cNvGrpSpPr/>
            <p:nvPr/>
          </p:nvGrpSpPr>
          <p:grpSpPr>
            <a:xfrm>
              <a:off x="6059200" y="0"/>
              <a:ext cx="6132800" cy="6858000"/>
              <a:chOff x="6059200" y="0"/>
              <a:chExt cx="6132800" cy="6858000"/>
            </a:xfrm>
          </p:grpSpPr>
          <p:grpSp>
            <p:nvGrpSpPr>
              <p:cNvPr id="8" name="Group 7">
                <a:extLst>
                  <a:ext uri="{FF2B5EF4-FFF2-40B4-BE49-F238E27FC236}">
                    <a16:creationId xmlns:a16="http://schemas.microsoft.com/office/drawing/2014/main" id="{07737474-B25F-44CB-9DBD-074F07F345C0}"/>
                  </a:ext>
                </a:extLst>
              </p:cNvPr>
              <p:cNvGrpSpPr/>
              <p:nvPr/>
            </p:nvGrpSpPr>
            <p:grpSpPr>
              <a:xfrm>
                <a:off x="6059201" y="0"/>
                <a:ext cx="6132799" cy="6858000"/>
                <a:chOff x="3417753" y="868101"/>
                <a:chExt cx="5356494" cy="5989898"/>
              </a:xfrm>
            </p:grpSpPr>
            <p:pic>
              <p:nvPicPr>
                <p:cNvPr id="6" name="Picture 5">
                  <a:extLst>
                    <a:ext uri="{FF2B5EF4-FFF2-40B4-BE49-F238E27FC236}">
                      <a16:creationId xmlns:a16="http://schemas.microsoft.com/office/drawing/2014/main" id="{DDE1D7D1-6555-42DC-A811-3A79944BD933}"/>
                    </a:ext>
                  </a:extLst>
                </p:cNvPr>
                <p:cNvPicPr>
                  <a:picLocks noChangeAspect="1"/>
                </p:cNvPicPr>
                <p:nvPr/>
              </p:nvPicPr>
              <p:blipFill rotWithShape="1">
                <a:blip r:embed="rId5"/>
                <a:srcRect b="66582"/>
                <a:stretch/>
              </p:blipFill>
              <p:spPr>
                <a:xfrm>
                  <a:off x="3417753" y="868101"/>
                  <a:ext cx="5356494" cy="2291787"/>
                </a:xfrm>
                <a:prstGeom prst="rect">
                  <a:avLst/>
                </a:prstGeom>
              </p:spPr>
            </p:pic>
            <p:pic>
              <p:nvPicPr>
                <p:cNvPr id="7" name="Picture 6">
                  <a:extLst>
                    <a:ext uri="{FF2B5EF4-FFF2-40B4-BE49-F238E27FC236}">
                      <a16:creationId xmlns:a16="http://schemas.microsoft.com/office/drawing/2014/main" id="{46F2E62D-73E4-4AB1-9B5A-8132FBF406D9}"/>
                    </a:ext>
                  </a:extLst>
                </p:cNvPr>
                <p:cNvPicPr>
                  <a:picLocks noChangeAspect="1"/>
                </p:cNvPicPr>
                <p:nvPr/>
              </p:nvPicPr>
              <p:blipFill rotWithShape="1">
                <a:blip r:embed="rId5"/>
                <a:srcRect t="46076"/>
                <a:stretch/>
              </p:blipFill>
              <p:spPr>
                <a:xfrm>
                  <a:off x="3417753" y="3159888"/>
                  <a:ext cx="5356494" cy="3698111"/>
                </a:xfrm>
                <a:prstGeom prst="rect">
                  <a:avLst/>
                </a:prstGeom>
              </p:spPr>
            </p:pic>
          </p:grpSp>
          <p:pic>
            <p:nvPicPr>
              <p:cNvPr id="19" name="Picture 18">
                <a:extLst>
                  <a:ext uri="{FF2B5EF4-FFF2-40B4-BE49-F238E27FC236}">
                    <a16:creationId xmlns:a16="http://schemas.microsoft.com/office/drawing/2014/main" id="{63D0FC75-A10C-46F6-ACE7-D74E32E821C8}"/>
                  </a:ext>
                </a:extLst>
              </p:cNvPr>
              <p:cNvPicPr>
                <a:picLocks noChangeAspect="1"/>
              </p:cNvPicPr>
              <p:nvPr/>
            </p:nvPicPr>
            <p:blipFill rotWithShape="1">
              <a:blip r:embed="rId5">
                <a:duotone>
                  <a:schemeClr val="accent5">
                    <a:shade val="45000"/>
                    <a:satMod val="135000"/>
                  </a:schemeClr>
                  <a:prstClr val="white"/>
                </a:duotone>
              </a:blip>
              <a:srcRect r="55013" b="81795"/>
              <a:stretch/>
            </p:blipFill>
            <p:spPr>
              <a:xfrm>
                <a:off x="6059200" y="0"/>
                <a:ext cx="2758979" cy="1429407"/>
              </a:xfrm>
              <a:prstGeom prst="rect">
                <a:avLst/>
              </a:prstGeom>
            </p:spPr>
          </p:pic>
        </p:grpSp>
        <p:pic>
          <p:nvPicPr>
            <p:cNvPr id="18" name="Picture 17">
              <a:extLst>
                <a:ext uri="{FF2B5EF4-FFF2-40B4-BE49-F238E27FC236}">
                  <a16:creationId xmlns:a16="http://schemas.microsoft.com/office/drawing/2014/main" id="{483702D3-18F1-4152-876C-A5441D9C0A45}"/>
                </a:ext>
              </a:extLst>
            </p:cNvPr>
            <p:cNvPicPr>
              <a:picLocks noChangeAspect="1"/>
            </p:cNvPicPr>
            <p:nvPr/>
          </p:nvPicPr>
          <p:blipFill rotWithShape="1">
            <a:blip r:embed="rId6"/>
            <a:srcRect t="29532" r="70051"/>
            <a:stretch/>
          </p:blipFill>
          <p:spPr>
            <a:xfrm>
              <a:off x="6059196" y="0"/>
              <a:ext cx="6132799" cy="1500579"/>
            </a:xfrm>
            <a:prstGeom prst="rect">
              <a:avLst/>
            </a:prstGeom>
          </p:spPr>
        </p:pic>
        <p:pic>
          <p:nvPicPr>
            <p:cNvPr id="2" name="Picture 1">
              <a:extLst>
                <a:ext uri="{FF2B5EF4-FFF2-40B4-BE49-F238E27FC236}">
                  <a16:creationId xmlns:a16="http://schemas.microsoft.com/office/drawing/2014/main" id="{A9975785-50E5-4EB4-8722-5F801FE25197}"/>
                </a:ext>
              </a:extLst>
            </p:cNvPr>
            <p:cNvPicPr>
              <a:picLocks noChangeAspect="1"/>
            </p:cNvPicPr>
            <p:nvPr/>
          </p:nvPicPr>
          <p:blipFill>
            <a:blip r:embed="rId6"/>
            <a:stretch>
              <a:fillRect/>
            </a:stretch>
          </p:blipFill>
          <p:spPr>
            <a:xfrm>
              <a:off x="6059197" y="524151"/>
              <a:ext cx="6132798" cy="884025"/>
            </a:xfrm>
            <a:prstGeom prst="rect">
              <a:avLst/>
            </a:prstGeom>
          </p:spPr>
        </p:pic>
      </p:grpSp>
    </p:spTree>
    <p:extLst>
      <p:ext uri="{BB962C8B-B14F-4D97-AF65-F5344CB8AC3E}">
        <p14:creationId xmlns:p14="http://schemas.microsoft.com/office/powerpoint/2010/main" val="25239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Problem statement</a:t>
            </a:r>
          </a:p>
        </p:txBody>
      </p:sp>
      <p:sp>
        <p:nvSpPr>
          <p:cNvPr id="14" name="Rectangle 13">
            <a:extLst>
              <a:ext uri="{FF2B5EF4-FFF2-40B4-BE49-F238E27FC236}">
                <a16:creationId xmlns:a16="http://schemas.microsoft.com/office/drawing/2014/main" id="{B1FDEF3E-1872-41D3-A841-FBE14801F476}"/>
              </a:ext>
            </a:extLst>
          </p:cNvPr>
          <p:cNvSpPr/>
          <p:nvPr/>
        </p:nvSpPr>
        <p:spPr>
          <a:xfrm>
            <a:off x="949040" y="1690688"/>
            <a:ext cx="11242960"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Cárdenas-Benitez et al. studied the </a:t>
            </a:r>
            <a:r>
              <a:rPr lang="en-GB" sz="2800" b="1" dirty="0">
                <a:solidFill>
                  <a:schemeClr val="tx2">
                    <a:lumMod val="75000"/>
                  </a:schemeClr>
                </a:solidFill>
                <a:latin typeface="Arial Nova Light" panose="020B0304020202020204" pitchFamily="34" charset="0"/>
              </a:rPr>
              <a:t>pyrolysis-induced shrinkage</a:t>
            </a:r>
          </a:p>
          <a:p>
            <a:r>
              <a:rPr lang="en-GB" sz="2800" b="1" dirty="0">
                <a:solidFill>
                  <a:schemeClr val="tx2">
                    <a:lumMod val="75000"/>
                  </a:schemeClr>
                </a:solidFill>
                <a:latin typeface="Arial Nova Light" panose="020B0304020202020204" pitchFamily="34" charset="0"/>
              </a:rPr>
              <a:t>of structures consisting of suspended microwires </a:t>
            </a:r>
            <a:r>
              <a:rPr lang="en-GB" sz="2800" dirty="0">
                <a:solidFill>
                  <a:schemeClr val="bg1">
                    <a:lumMod val="95000"/>
                  </a:schemeClr>
                </a:solidFill>
                <a:latin typeface="Arial Nova Light" panose="020B0304020202020204" pitchFamily="34" charset="0"/>
              </a:rPr>
              <a:t>of photocured resin (SU-8 2050).</a:t>
            </a:r>
          </a:p>
        </p:txBody>
      </p:sp>
      <p:pic>
        <p:nvPicPr>
          <p:cNvPr id="4" name="Picture 3">
            <a:extLst>
              <a:ext uri="{FF2B5EF4-FFF2-40B4-BE49-F238E27FC236}">
                <a16:creationId xmlns:a16="http://schemas.microsoft.com/office/drawing/2014/main" id="{868F8D45-8CB3-4630-A77F-A3EDCDCA73ED}"/>
              </a:ext>
            </a:extLst>
          </p:cNvPr>
          <p:cNvPicPr>
            <a:picLocks noChangeAspect="1"/>
          </p:cNvPicPr>
          <p:nvPr/>
        </p:nvPicPr>
        <p:blipFill>
          <a:blip r:embed="rId3"/>
          <a:stretch>
            <a:fillRect/>
          </a:stretch>
        </p:blipFill>
        <p:spPr>
          <a:xfrm>
            <a:off x="3199509" y="2601709"/>
            <a:ext cx="7247774" cy="3302184"/>
          </a:xfrm>
          <a:prstGeom prst="rect">
            <a:avLst/>
          </a:prstGeom>
        </p:spPr>
      </p:pic>
      <p:sp>
        <p:nvSpPr>
          <p:cNvPr id="2" name="Rectangle 1">
            <a:extLst>
              <a:ext uri="{FF2B5EF4-FFF2-40B4-BE49-F238E27FC236}">
                <a16:creationId xmlns:a16="http://schemas.microsoft.com/office/drawing/2014/main" id="{AFB49A8D-AAB0-4E9E-809B-88B2C9015A89}"/>
              </a:ext>
            </a:extLst>
          </p:cNvPr>
          <p:cNvSpPr/>
          <p:nvPr/>
        </p:nvSpPr>
        <p:spPr>
          <a:xfrm>
            <a:off x="949040" y="5903893"/>
            <a:ext cx="1124296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No studies (until now) have experimentally and theoretically assessed how nano-rods or micro/nano-wires transform upon carbonization.</a:t>
            </a:r>
          </a:p>
        </p:txBody>
      </p:sp>
    </p:spTree>
    <p:extLst>
      <p:ext uri="{BB962C8B-B14F-4D97-AF65-F5344CB8AC3E}">
        <p14:creationId xmlns:p14="http://schemas.microsoft.com/office/powerpoint/2010/main" val="247415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r>
              <a:rPr lang="en-GB" sz="3600" dirty="0">
                <a:solidFill>
                  <a:schemeClr val="bg1">
                    <a:lumMod val="95000"/>
                  </a:schemeClr>
                </a:solidFill>
                <a:latin typeface="Arial Nova Light" panose="020B0304020202020204" pitchFamily="34" charset="0"/>
              </a:rPr>
              <a:t> - step1 (SU-8 structures)</a:t>
            </a:r>
          </a:p>
        </p:txBody>
      </p:sp>
      <p:grpSp>
        <p:nvGrpSpPr>
          <p:cNvPr id="13" name="Group 12">
            <a:extLst>
              <a:ext uri="{FF2B5EF4-FFF2-40B4-BE49-F238E27FC236}">
                <a16:creationId xmlns:a16="http://schemas.microsoft.com/office/drawing/2014/main" id="{078403C1-A884-435D-9291-8E9368242C5B}"/>
              </a:ext>
            </a:extLst>
          </p:cNvPr>
          <p:cNvGrpSpPr/>
          <p:nvPr/>
        </p:nvGrpSpPr>
        <p:grpSpPr>
          <a:xfrm>
            <a:off x="1082072" y="1690689"/>
            <a:ext cx="3905795" cy="4667801"/>
            <a:chOff x="1717849" y="1690688"/>
            <a:chExt cx="3905795" cy="4667801"/>
          </a:xfrm>
        </p:grpSpPr>
        <p:grpSp>
          <p:nvGrpSpPr>
            <p:cNvPr id="15" name="Group 14">
              <a:extLst>
                <a:ext uri="{FF2B5EF4-FFF2-40B4-BE49-F238E27FC236}">
                  <a16:creationId xmlns:a16="http://schemas.microsoft.com/office/drawing/2014/main" id="{00D22B51-90F6-4887-A5F5-CD4992A1DE29}"/>
                </a:ext>
              </a:extLst>
            </p:cNvPr>
            <p:cNvGrpSpPr/>
            <p:nvPr/>
          </p:nvGrpSpPr>
          <p:grpSpPr>
            <a:xfrm>
              <a:off x="1717849" y="1690688"/>
              <a:ext cx="3905795" cy="2419688"/>
              <a:chOff x="2261293" y="1690688"/>
              <a:chExt cx="3905795" cy="2419688"/>
            </a:xfrm>
          </p:grpSpPr>
          <p:pic>
            <p:nvPicPr>
              <p:cNvPr id="19" name="Picture 18">
                <a:extLst>
                  <a:ext uri="{FF2B5EF4-FFF2-40B4-BE49-F238E27FC236}">
                    <a16:creationId xmlns:a16="http://schemas.microsoft.com/office/drawing/2014/main" id="{B14A615A-8C06-4B28-BBFC-77CD16D84958}"/>
                  </a:ext>
                </a:extLst>
              </p:cNvPr>
              <p:cNvPicPr>
                <a:picLocks noChangeAspect="1"/>
              </p:cNvPicPr>
              <p:nvPr/>
            </p:nvPicPr>
            <p:blipFill>
              <a:blip r:embed="rId3"/>
              <a:stretch>
                <a:fillRect/>
              </a:stretch>
            </p:blipFill>
            <p:spPr>
              <a:xfrm>
                <a:off x="2261293" y="1690688"/>
                <a:ext cx="3905795" cy="2419688"/>
              </a:xfrm>
              <a:prstGeom prst="rect">
                <a:avLst/>
              </a:prstGeom>
            </p:spPr>
          </p:pic>
          <p:sp>
            <p:nvSpPr>
              <p:cNvPr id="20" name="Rectangle 19">
                <a:extLst>
                  <a:ext uri="{FF2B5EF4-FFF2-40B4-BE49-F238E27FC236}">
                    <a16:creationId xmlns:a16="http://schemas.microsoft.com/office/drawing/2014/main" id="{13D47061-ADC0-4935-A0EF-E7548D08EA95}"/>
                  </a:ext>
                </a:extLst>
              </p:cNvPr>
              <p:cNvSpPr/>
              <p:nvPr/>
            </p:nvSpPr>
            <p:spPr>
              <a:xfrm>
                <a:off x="2261293" y="1690688"/>
                <a:ext cx="256620" cy="152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32B290F6-ECF5-4CD1-9CD7-7CE4C9FD0CA1}"/>
                </a:ext>
              </a:extLst>
            </p:cNvPr>
            <p:cNvGrpSpPr/>
            <p:nvPr/>
          </p:nvGrpSpPr>
          <p:grpSpPr>
            <a:xfrm>
              <a:off x="1717849" y="4243623"/>
              <a:ext cx="3905795" cy="2114866"/>
              <a:chOff x="7002262" y="1843088"/>
              <a:chExt cx="3820059" cy="2114866"/>
            </a:xfrm>
          </p:grpSpPr>
          <p:pic>
            <p:nvPicPr>
              <p:cNvPr id="17" name="Picture 16">
                <a:extLst>
                  <a:ext uri="{FF2B5EF4-FFF2-40B4-BE49-F238E27FC236}">
                    <a16:creationId xmlns:a16="http://schemas.microsoft.com/office/drawing/2014/main" id="{825F9096-AD15-452C-87C4-CB22235C3AEA}"/>
                  </a:ext>
                </a:extLst>
              </p:cNvPr>
              <p:cNvPicPr>
                <a:picLocks noChangeAspect="1"/>
              </p:cNvPicPr>
              <p:nvPr/>
            </p:nvPicPr>
            <p:blipFill>
              <a:blip r:embed="rId4"/>
              <a:stretch>
                <a:fillRect/>
              </a:stretch>
            </p:blipFill>
            <p:spPr>
              <a:xfrm>
                <a:off x="7002263" y="1843109"/>
                <a:ext cx="3820058" cy="2114845"/>
              </a:xfrm>
              <a:prstGeom prst="rect">
                <a:avLst/>
              </a:prstGeom>
            </p:spPr>
          </p:pic>
          <p:sp>
            <p:nvSpPr>
              <p:cNvPr id="18" name="Rectangle 17">
                <a:extLst>
                  <a:ext uri="{FF2B5EF4-FFF2-40B4-BE49-F238E27FC236}">
                    <a16:creationId xmlns:a16="http://schemas.microsoft.com/office/drawing/2014/main" id="{D6A93815-7882-4561-A9F3-A3DEB2B1A0ED}"/>
                  </a:ext>
                </a:extLst>
              </p:cNvPr>
              <p:cNvSpPr/>
              <p:nvPr/>
            </p:nvSpPr>
            <p:spPr>
              <a:xfrm>
                <a:off x="7002262" y="1843088"/>
                <a:ext cx="299685" cy="309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2" name="Rectangle 21">
            <a:extLst>
              <a:ext uri="{FF2B5EF4-FFF2-40B4-BE49-F238E27FC236}">
                <a16:creationId xmlns:a16="http://schemas.microsoft.com/office/drawing/2014/main" id="{9ADFAEBB-E768-4582-8F54-700BF2640778}"/>
              </a:ext>
            </a:extLst>
          </p:cNvPr>
          <p:cNvSpPr/>
          <p:nvPr/>
        </p:nvSpPr>
        <p:spPr>
          <a:xfrm>
            <a:off x="4987867" y="1703209"/>
            <a:ext cx="7197926"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TPP threshold for polymerization and successful patterning of the wires was </a:t>
            </a:r>
            <a:r>
              <a:rPr lang="en-GB" sz="2800" b="1" dirty="0">
                <a:solidFill>
                  <a:schemeClr val="tx2">
                    <a:lumMod val="75000"/>
                  </a:schemeClr>
                </a:solidFill>
                <a:latin typeface="Arial Nova Light" panose="020B0304020202020204" pitchFamily="34" charset="0"/>
              </a:rPr>
              <a:t>1.13 ± 0.12 </a:t>
            </a:r>
            <a:r>
              <a:rPr lang="en-GB" sz="2800" b="1" dirty="0" err="1">
                <a:solidFill>
                  <a:schemeClr val="tx2">
                    <a:lumMod val="75000"/>
                  </a:schemeClr>
                </a:solidFill>
                <a:latin typeface="Arial Nova Light" panose="020B0304020202020204" pitchFamily="34" charset="0"/>
              </a:rPr>
              <a:t>mW</a:t>
            </a:r>
            <a:r>
              <a:rPr lang="en-GB" sz="2800" b="1" dirty="0">
                <a:solidFill>
                  <a:schemeClr val="tx2">
                    <a:lumMod val="75000"/>
                  </a:schemeClr>
                </a:solidFill>
                <a:latin typeface="Arial Nova Light" panose="020B0304020202020204" pitchFamily="34" charset="0"/>
              </a:rPr>
              <a:t> </a:t>
            </a:r>
            <a:r>
              <a:rPr lang="en-GB" sz="2800" dirty="0">
                <a:solidFill>
                  <a:schemeClr val="bg1">
                    <a:lumMod val="95000"/>
                  </a:schemeClr>
                </a:solidFill>
                <a:latin typeface="Arial Nova Light" panose="020B0304020202020204" pitchFamily="34" charset="0"/>
              </a:rPr>
              <a:t>laser average power, at a scanning velocity of </a:t>
            </a:r>
            <a:r>
              <a:rPr lang="en-GB" sz="2800" b="1" dirty="0">
                <a:solidFill>
                  <a:schemeClr val="tx2">
                    <a:lumMod val="75000"/>
                  </a:schemeClr>
                </a:solidFill>
                <a:latin typeface="Arial Nova Light" panose="020B0304020202020204" pitchFamily="34" charset="0"/>
              </a:rPr>
              <a:t>0.2 mm/s</a:t>
            </a:r>
            <a:r>
              <a:rPr lang="en-GB" sz="2800" dirty="0">
                <a:solidFill>
                  <a:schemeClr val="bg1">
                    <a:lumMod val="95000"/>
                  </a:schemeClr>
                </a:solidFill>
                <a:latin typeface="Arial Nova Light" panose="020B0304020202020204" pitchFamily="34" charset="0"/>
              </a:rPr>
              <a:t>.</a:t>
            </a:r>
          </a:p>
        </p:txBody>
      </p:sp>
      <p:sp>
        <p:nvSpPr>
          <p:cNvPr id="12" name="Rectangle 11">
            <a:extLst>
              <a:ext uri="{FF2B5EF4-FFF2-40B4-BE49-F238E27FC236}">
                <a16:creationId xmlns:a16="http://schemas.microsoft.com/office/drawing/2014/main" id="{BCC53A60-9AF9-4544-92DE-95BA00EA8D3A}"/>
              </a:ext>
            </a:extLst>
          </p:cNvPr>
          <p:cNvSpPr/>
          <p:nvPr/>
        </p:nvSpPr>
        <p:spPr>
          <a:xfrm>
            <a:off x="4951248" y="5989158"/>
            <a:ext cx="724075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femtosecond pulsed laser (Coherent Mira 900D </a:t>
            </a:r>
            <a:r>
              <a:rPr lang="en-GB" dirty="0" err="1">
                <a:solidFill>
                  <a:schemeClr val="bg1">
                    <a:lumMod val="95000"/>
                  </a:schemeClr>
                </a:solidFill>
                <a:latin typeface="Arial Nova Light" panose="020B0304020202020204" pitchFamily="34" charset="0"/>
              </a:rPr>
              <a:t>titanium:saphire</a:t>
            </a:r>
            <a:r>
              <a:rPr lang="en-GB" dirty="0">
                <a:solidFill>
                  <a:schemeClr val="bg1">
                    <a:lumMod val="95000"/>
                  </a:schemeClr>
                </a:solidFill>
                <a:latin typeface="Arial Nova Light" panose="020B0304020202020204" pitchFamily="34" charset="0"/>
              </a:rPr>
              <a:t> laser)</a:t>
            </a:r>
          </a:p>
        </p:txBody>
      </p:sp>
      <p:sp>
        <p:nvSpPr>
          <p:cNvPr id="3" name="TextBox 2">
            <a:extLst>
              <a:ext uri="{FF2B5EF4-FFF2-40B4-BE49-F238E27FC236}">
                <a16:creationId xmlns:a16="http://schemas.microsoft.com/office/drawing/2014/main" id="{449E59B5-46FA-4B5C-BEB0-4A52F5E84EC3}"/>
              </a:ext>
            </a:extLst>
          </p:cNvPr>
          <p:cNvSpPr txBox="1"/>
          <p:nvPr/>
        </p:nvSpPr>
        <p:spPr>
          <a:xfrm>
            <a:off x="4945041" y="4015460"/>
            <a:ext cx="7240752" cy="1477328"/>
          </a:xfrm>
          <a:prstGeom prst="rect">
            <a:avLst/>
          </a:prstGeom>
          <a:noFill/>
        </p:spPr>
        <p:txBody>
          <a:bodyPr wrap="square" rtlCol="0">
            <a:spAutoFit/>
          </a:bodyPr>
          <a:lstStyle/>
          <a:p>
            <a:r>
              <a:rPr lang="en-GB" dirty="0">
                <a:solidFill>
                  <a:schemeClr val="bg1">
                    <a:lumMod val="95000"/>
                  </a:schemeClr>
                </a:solidFill>
                <a:latin typeface="Arial Nova Light" panose="020B0304020202020204" pitchFamily="34" charset="0"/>
              </a:rPr>
              <a:t>15 pairs of walls were produced, varying the laser average power from 0.2 to 3mW in steps of 0.2 </a:t>
            </a:r>
            <a:r>
              <a:rPr lang="en-GB" dirty="0" err="1">
                <a:solidFill>
                  <a:schemeClr val="bg1">
                    <a:lumMod val="95000"/>
                  </a:schemeClr>
                </a:solidFill>
                <a:latin typeface="Arial Nova Light" panose="020B0304020202020204" pitchFamily="34" charset="0"/>
              </a:rPr>
              <a:t>mW</a:t>
            </a:r>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19 wires were produces for each pair off walls, varying the scanning velocity from 0.2 to 2 mm/s in steps of 0.2 mm/s</a:t>
            </a: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r>
              <a:rPr lang="en-GB" sz="3600" dirty="0">
                <a:solidFill>
                  <a:schemeClr val="bg1">
                    <a:lumMod val="95000"/>
                  </a:schemeClr>
                </a:solidFill>
                <a:latin typeface="Arial Nova Light" panose="020B0304020202020204" pitchFamily="34" charset="0"/>
              </a:rPr>
              <a:t> - step2 (carbon structures)</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945936" y="1690688"/>
            <a:ext cx="4310079" cy="2677656"/>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pyrolysis conditions remained fixed</a:t>
            </a:r>
          </a:p>
          <a:p>
            <a:endParaRPr lang="en-GB" sz="2800" dirty="0">
              <a:solidFill>
                <a:schemeClr val="bg1">
                  <a:lumMod val="95000"/>
                </a:schemeClr>
              </a:solidFill>
              <a:latin typeface="Arial Nova Light" panose="020B0304020202020204" pitchFamily="34" charset="0"/>
            </a:endParaRPr>
          </a:p>
          <a:p>
            <a:r>
              <a:rPr lang="en-GB" sz="2800" dirty="0">
                <a:solidFill>
                  <a:schemeClr val="bg1">
                    <a:lumMod val="95000"/>
                  </a:schemeClr>
                </a:solidFill>
                <a:latin typeface="Arial Nova Light" panose="020B0304020202020204" pitchFamily="34" charset="0"/>
              </a:rPr>
              <a:t>Focus the efforts on the effect of the pre-pyrolysis geometry effect</a:t>
            </a:r>
          </a:p>
        </p:txBody>
      </p:sp>
      <p:pic>
        <p:nvPicPr>
          <p:cNvPr id="4" name="Picture 3">
            <a:extLst>
              <a:ext uri="{FF2B5EF4-FFF2-40B4-BE49-F238E27FC236}">
                <a16:creationId xmlns:a16="http://schemas.microsoft.com/office/drawing/2014/main" id="{9D6898A7-C4BA-4071-A042-ADA3443C3F25}"/>
              </a:ext>
            </a:extLst>
          </p:cNvPr>
          <p:cNvPicPr>
            <a:picLocks noChangeAspect="1"/>
          </p:cNvPicPr>
          <p:nvPr/>
        </p:nvPicPr>
        <p:blipFill>
          <a:blip r:embed="rId3"/>
          <a:stretch>
            <a:fillRect/>
          </a:stretch>
        </p:blipFill>
        <p:spPr>
          <a:xfrm>
            <a:off x="5252912" y="1690688"/>
            <a:ext cx="6793642" cy="4693789"/>
          </a:xfrm>
          <a:prstGeom prst="rect">
            <a:avLst/>
          </a:prstGeom>
        </p:spPr>
      </p:pic>
      <p:sp>
        <p:nvSpPr>
          <p:cNvPr id="5" name="Rectangle 4">
            <a:extLst>
              <a:ext uri="{FF2B5EF4-FFF2-40B4-BE49-F238E27FC236}">
                <a16:creationId xmlns:a16="http://schemas.microsoft.com/office/drawing/2014/main" id="{CA6FCBAF-5C00-4DAD-8C4A-F8E92DF3E375}"/>
              </a:ext>
            </a:extLst>
          </p:cNvPr>
          <p:cNvSpPr/>
          <p:nvPr/>
        </p:nvSpPr>
        <p:spPr>
          <a:xfrm>
            <a:off x="942833" y="5461147"/>
            <a:ext cx="4310079" cy="923330"/>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Chosen temperatures and ramp rates were as depicted by </a:t>
            </a:r>
            <a:r>
              <a:rPr lang="en-GB" dirty="0" err="1">
                <a:solidFill>
                  <a:schemeClr val="bg1">
                    <a:lumMod val="95000"/>
                  </a:schemeClr>
                </a:solidFill>
                <a:latin typeface="Arial Nova Light" panose="020B0304020202020204" pitchFamily="34" charset="0"/>
              </a:rPr>
              <a:t>Microchem</a:t>
            </a:r>
            <a:r>
              <a:rPr lang="en-GB" dirty="0">
                <a:solidFill>
                  <a:schemeClr val="bg1">
                    <a:lumMod val="95000"/>
                  </a:schemeClr>
                </a:solidFill>
                <a:latin typeface="Arial Nova Light" panose="020B0304020202020204" pitchFamily="34" charset="0"/>
              </a:rPr>
              <a:t> in the SU-8 2050 datasheet</a:t>
            </a:r>
          </a:p>
        </p:txBody>
      </p:sp>
    </p:spTree>
    <p:extLst>
      <p:ext uri="{BB962C8B-B14F-4D97-AF65-F5344CB8AC3E}">
        <p14:creationId xmlns:p14="http://schemas.microsoft.com/office/powerpoint/2010/main" val="23595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299811"/>
            <a:ext cx="11242960" cy="1325563"/>
          </a:xfrm>
        </p:spPr>
        <p:txBody>
          <a:bodyPr/>
          <a:lstStyle/>
          <a:p>
            <a:r>
              <a:rPr lang="en-GB" dirty="0">
                <a:solidFill>
                  <a:schemeClr val="bg1">
                    <a:lumMod val="95000"/>
                  </a:schemeClr>
                </a:solidFill>
                <a:latin typeface="Arial Nova Light" panose="020B0304020202020204" pitchFamily="34" charset="0"/>
              </a:rPr>
              <a:t>Characterization</a:t>
            </a:r>
            <a:r>
              <a:rPr lang="en-GB" sz="3600" dirty="0">
                <a:solidFill>
                  <a:schemeClr val="bg1">
                    <a:lumMod val="95000"/>
                  </a:schemeClr>
                </a:solidFill>
                <a:latin typeface="Arial Nova Light" panose="020B0304020202020204" pitchFamily="34" charset="0"/>
              </a:rPr>
              <a:t> - before &amp; after pyrolysis</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7127681" y="6488668"/>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energy dispersive X-ray spectroscopy (EDS)</a:t>
            </a:r>
          </a:p>
        </p:txBody>
      </p:sp>
      <p:grpSp>
        <p:nvGrpSpPr>
          <p:cNvPr id="4" name="Group 3">
            <a:extLst>
              <a:ext uri="{FF2B5EF4-FFF2-40B4-BE49-F238E27FC236}">
                <a16:creationId xmlns:a16="http://schemas.microsoft.com/office/drawing/2014/main" id="{67B461DF-19C9-46C2-8FF5-AC7A583092CA}"/>
              </a:ext>
            </a:extLst>
          </p:cNvPr>
          <p:cNvGrpSpPr/>
          <p:nvPr/>
        </p:nvGrpSpPr>
        <p:grpSpPr>
          <a:xfrm>
            <a:off x="942833" y="1690687"/>
            <a:ext cx="6184848" cy="5167313"/>
            <a:chOff x="942833" y="1690687"/>
            <a:chExt cx="6184848" cy="5167313"/>
          </a:xfrm>
        </p:grpSpPr>
        <p:pic>
          <p:nvPicPr>
            <p:cNvPr id="2" name="Picture 1">
              <a:extLst>
                <a:ext uri="{FF2B5EF4-FFF2-40B4-BE49-F238E27FC236}">
                  <a16:creationId xmlns:a16="http://schemas.microsoft.com/office/drawing/2014/main" id="{A50971AA-20E4-4415-ACA6-9A2A29ABC3D8}"/>
                </a:ext>
              </a:extLst>
            </p:cNvPr>
            <p:cNvPicPr>
              <a:picLocks noChangeAspect="1"/>
            </p:cNvPicPr>
            <p:nvPr/>
          </p:nvPicPr>
          <p:blipFill>
            <a:blip r:embed="rId3"/>
            <a:stretch>
              <a:fillRect/>
            </a:stretch>
          </p:blipFill>
          <p:spPr>
            <a:xfrm>
              <a:off x="942833" y="1690688"/>
              <a:ext cx="6184848" cy="5167312"/>
            </a:xfrm>
            <a:prstGeom prst="rect">
              <a:avLst/>
            </a:prstGeom>
          </p:spPr>
        </p:pic>
        <p:sp>
          <p:nvSpPr>
            <p:cNvPr id="3" name="Rectangle 2">
              <a:extLst>
                <a:ext uri="{FF2B5EF4-FFF2-40B4-BE49-F238E27FC236}">
                  <a16:creationId xmlns:a16="http://schemas.microsoft.com/office/drawing/2014/main" id="{E60140A3-3F7D-496C-89A6-2581B2E327C7}"/>
                </a:ext>
              </a:extLst>
            </p:cNvPr>
            <p:cNvSpPr/>
            <p:nvPr/>
          </p:nvSpPr>
          <p:spPr>
            <a:xfrm>
              <a:off x="942833" y="1690688"/>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990DE61-6C64-499C-854C-83B969C4F4C9}"/>
                </a:ext>
              </a:extLst>
            </p:cNvPr>
            <p:cNvSpPr/>
            <p:nvPr/>
          </p:nvSpPr>
          <p:spPr>
            <a:xfrm>
              <a:off x="4111457" y="1690687"/>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D3D1533-9654-433B-A454-ABF9F8902CB9}"/>
                </a:ext>
              </a:extLst>
            </p:cNvPr>
            <p:cNvSpPr/>
            <p:nvPr/>
          </p:nvSpPr>
          <p:spPr>
            <a:xfrm>
              <a:off x="4111456"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BA5729-6003-45DF-B867-81EC087E5BB6}"/>
                </a:ext>
              </a:extLst>
            </p:cNvPr>
            <p:cNvSpPr/>
            <p:nvPr/>
          </p:nvSpPr>
          <p:spPr>
            <a:xfrm>
              <a:off x="951214"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45FB9D9F-DD62-43B4-83D4-0D4A9614E41E}"/>
              </a:ext>
            </a:extLst>
          </p:cNvPr>
          <p:cNvSpPr/>
          <p:nvPr/>
        </p:nvSpPr>
        <p:spPr>
          <a:xfrm>
            <a:off x="7133888" y="3872355"/>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scanning electron microscopy (SEM)</a:t>
            </a:r>
          </a:p>
        </p:txBody>
      </p:sp>
      <p:sp>
        <p:nvSpPr>
          <p:cNvPr id="5" name="Rectangle 4">
            <a:extLst>
              <a:ext uri="{FF2B5EF4-FFF2-40B4-BE49-F238E27FC236}">
                <a16:creationId xmlns:a16="http://schemas.microsoft.com/office/drawing/2014/main" id="{46DAB528-6E08-4145-AFEB-95BB8A0C22C0}"/>
              </a:ext>
            </a:extLst>
          </p:cNvPr>
          <p:cNvSpPr/>
          <p:nvPr/>
        </p:nvSpPr>
        <p:spPr>
          <a:xfrm>
            <a:off x="7133888" y="1690687"/>
            <a:ext cx="5058112"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High degree of heteroatom volatilization in the samples.</a:t>
            </a:r>
          </a:p>
        </p:txBody>
      </p:sp>
      <p:sp>
        <p:nvSpPr>
          <p:cNvPr id="11" name="Arrow: Right 10">
            <a:extLst>
              <a:ext uri="{FF2B5EF4-FFF2-40B4-BE49-F238E27FC236}">
                <a16:creationId xmlns:a16="http://schemas.microsoft.com/office/drawing/2014/main" id="{8BEDC949-AAD6-4B51-800E-87DF62500C15}"/>
              </a:ext>
            </a:extLst>
          </p:cNvPr>
          <p:cNvSpPr/>
          <p:nvPr/>
        </p:nvSpPr>
        <p:spPr>
          <a:xfrm>
            <a:off x="3869631" y="3522838"/>
            <a:ext cx="483649" cy="1503011"/>
          </a:xfrm>
          <a:prstGeom prst="rightArrow">
            <a:avLst/>
          </a:prstGeom>
          <a:solidFill>
            <a:srgbClr val="C00000">
              <a:alpha val="64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54374915-D168-47AF-A3D5-5E5D8FEF68DE}"/>
              </a:ext>
            </a:extLst>
          </p:cNvPr>
          <p:cNvSpPr txBox="1"/>
          <p:nvPr/>
        </p:nvSpPr>
        <p:spPr>
          <a:xfrm rot="16200000">
            <a:off x="3630711" y="4079951"/>
            <a:ext cx="957941" cy="338554"/>
          </a:xfrm>
          <a:prstGeom prst="rect">
            <a:avLst/>
          </a:prstGeom>
          <a:noFill/>
        </p:spPr>
        <p:txBody>
          <a:bodyPr wrap="square" rtlCol="0">
            <a:spAutoFit/>
          </a:bodyPr>
          <a:lstStyle/>
          <a:p>
            <a:r>
              <a:rPr lang="en-US" sz="1600" dirty="0">
                <a:solidFill>
                  <a:schemeClr val="bg1">
                    <a:lumMod val="95000"/>
                  </a:schemeClr>
                </a:solidFill>
                <a:latin typeface="Arial Nova Light" panose="020B0304020202020204" pitchFamily="34" charset="0"/>
              </a:rPr>
              <a:t>Pyrolysis</a:t>
            </a:r>
          </a:p>
        </p:txBody>
      </p:sp>
    </p:spTree>
    <p:extLst>
      <p:ext uri="{BB962C8B-B14F-4D97-AF65-F5344CB8AC3E}">
        <p14:creationId xmlns:p14="http://schemas.microsoft.com/office/powerpoint/2010/main" val="3664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1690688"/>
            <a:ext cx="11242960"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a:t>
            </a:r>
            <a:r>
              <a:rPr lang="en-GB" sz="2800" b="1" dirty="0">
                <a:solidFill>
                  <a:schemeClr val="tx2">
                    <a:lumMod val="75000"/>
                  </a:schemeClr>
                </a:solidFill>
                <a:latin typeface="Arial Nova Light" panose="020B0304020202020204" pitchFamily="34" charset="0"/>
              </a:rPr>
              <a:t>TPP linewidth </a:t>
            </a:r>
            <a:r>
              <a:rPr lang="en-GB" sz="2800" dirty="0">
                <a:solidFill>
                  <a:schemeClr val="bg1">
                    <a:lumMod val="95000"/>
                  </a:schemeClr>
                </a:solidFill>
                <a:latin typeface="Arial Nova Light" panose="020B0304020202020204" pitchFamily="34" charset="0"/>
              </a:rPr>
              <a:t>(aka. voxel diameter) </a:t>
            </a:r>
            <a:r>
              <a:rPr lang="en-GB" sz="2800" b="1" dirty="0">
                <a:solidFill>
                  <a:schemeClr val="tx2">
                    <a:lumMod val="75000"/>
                  </a:schemeClr>
                </a:solidFill>
                <a:latin typeface="Arial Nova Light" panose="020B0304020202020204" pitchFamily="34" charset="0"/>
              </a:rPr>
              <a:t>before pyrolysis </a:t>
            </a:r>
            <a:r>
              <a:rPr lang="en-GB" sz="2800" dirty="0">
                <a:solidFill>
                  <a:schemeClr val="bg1">
                    <a:lumMod val="95000"/>
                  </a:schemeClr>
                </a:solidFill>
                <a:latin typeface="Arial Nova Light" panose="020B0304020202020204" pitchFamily="34" charset="0"/>
              </a:rPr>
              <a:t>can be described different parameters involved in the fabrication process, such as scanning velocity, average laser power, repetition rate, and pulse duration.</a:t>
            </a:r>
            <a:endParaRPr lang="en-GB" dirty="0"/>
          </a:p>
        </p:txBody>
      </p:sp>
      <p:pic>
        <p:nvPicPr>
          <p:cNvPr id="2" name="Picture 1">
            <a:extLst>
              <a:ext uri="{FF2B5EF4-FFF2-40B4-BE49-F238E27FC236}">
                <a16:creationId xmlns:a16="http://schemas.microsoft.com/office/drawing/2014/main" id="{AC005B56-289A-4E9C-8C3E-E88C9DDAF7F5}"/>
              </a:ext>
            </a:extLst>
          </p:cNvPr>
          <p:cNvPicPr>
            <a:picLocks noChangeAspect="1"/>
          </p:cNvPicPr>
          <p:nvPr/>
        </p:nvPicPr>
        <p:blipFill>
          <a:blip r:embed="rId3"/>
          <a:stretch>
            <a:fillRect/>
          </a:stretch>
        </p:blipFill>
        <p:spPr>
          <a:xfrm>
            <a:off x="1152355" y="3709225"/>
            <a:ext cx="2419688" cy="590632"/>
          </a:xfrm>
          <a:prstGeom prst="rect">
            <a:avLst/>
          </a:prstGeom>
        </p:spPr>
      </p:pic>
      <p:grpSp>
        <p:nvGrpSpPr>
          <p:cNvPr id="5" name="Group 4">
            <a:extLst>
              <a:ext uri="{FF2B5EF4-FFF2-40B4-BE49-F238E27FC236}">
                <a16:creationId xmlns:a16="http://schemas.microsoft.com/office/drawing/2014/main" id="{8BABCC43-2407-41C5-830E-158E6D7B54A7}"/>
              </a:ext>
            </a:extLst>
          </p:cNvPr>
          <p:cNvGrpSpPr/>
          <p:nvPr/>
        </p:nvGrpSpPr>
        <p:grpSpPr>
          <a:xfrm>
            <a:off x="3766457" y="3434287"/>
            <a:ext cx="8425543" cy="3434598"/>
            <a:chOff x="3766457" y="3434287"/>
            <a:chExt cx="8425543" cy="3434598"/>
          </a:xfrm>
        </p:grpSpPr>
        <p:pic>
          <p:nvPicPr>
            <p:cNvPr id="4" name="Picture 3">
              <a:extLst>
                <a:ext uri="{FF2B5EF4-FFF2-40B4-BE49-F238E27FC236}">
                  <a16:creationId xmlns:a16="http://schemas.microsoft.com/office/drawing/2014/main" id="{30B19208-719A-4832-8558-0280F1EA9504}"/>
                </a:ext>
              </a:extLst>
            </p:cNvPr>
            <p:cNvPicPr>
              <a:picLocks noChangeAspect="1"/>
            </p:cNvPicPr>
            <p:nvPr/>
          </p:nvPicPr>
          <p:blipFill>
            <a:blip r:embed="rId4"/>
            <a:stretch>
              <a:fillRect/>
            </a:stretch>
          </p:blipFill>
          <p:spPr>
            <a:xfrm>
              <a:off x="3766457" y="3434287"/>
              <a:ext cx="8425543" cy="3423713"/>
            </a:xfrm>
            <a:prstGeom prst="rect">
              <a:avLst/>
            </a:prstGeom>
          </p:spPr>
        </p:pic>
        <p:pic>
          <p:nvPicPr>
            <p:cNvPr id="9" name="Picture 8">
              <a:extLst>
                <a:ext uri="{FF2B5EF4-FFF2-40B4-BE49-F238E27FC236}">
                  <a16:creationId xmlns:a16="http://schemas.microsoft.com/office/drawing/2014/main" id="{741A3102-C0F6-4B3A-92B1-CC88F763B629}"/>
                </a:ext>
              </a:extLst>
            </p:cNvPr>
            <p:cNvPicPr>
              <a:picLocks noChangeAspect="1"/>
            </p:cNvPicPr>
            <p:nvPr/>
          </p:nvPicPr>
          <p:blipFill>
            <a:blip r:embed="rId4"/>
            <a:stretch>
              <a:fillRect/>
            </a:stretch>
          </p:blipFill>
          <p:spPr>
            <a:xfrm>
              <a:off x="3766457" y="3445172"/>
              <a:ext cx="8425543" cy="3423713"/>
            </a:xfrm>
            <a:prstGeom prst="rect">
              <a:avLst/>
            </a:prstGeom>
          </p:spPr>
        </p:pic>
        <p:pic>
          <p:nvPicPr>
            <p:cNvPr id="11" name="Picture 10">
              <a:extLst>
                <a:ext uri="{FF2B5EF4-FFF2-40B4-BE49-F238E27FC236}">
                  <a16:creationId xmlns:a16="http://schemas.microsoft.com/office/drawing/2014/main" id="{7DDDDF17-8A01-45D0-B24F-8F97AB9F0878}"/>
                </a:ext>
              </a:extLst>
            </p:cNvPr>
            <p:cNvPicPr>
              <a:picLocks noChangeAspect="1"/>
            </p:cNvPicPr>
            <p:nvPr/>
          </p:nvPicPr>
          <p:blipFill rotWithShape="1">
            <a:blip r:embed="rId4"/>
            <a:srcRect t="8152" r="97416" b="86246"/>
            <a:stretch/>
          </p:blipFill>
          <p:spPr>
            <a:xfrm>
              <a:off x="3766458" y="3517456"/>
              <a:ext cx="217714" cy="191769"/>
            </a:xfrm>
            <a:prstGeom prst="rect">
              <a:avLst/>
            </a:prstGeom>
          </p:spPr>
        </p:pic>
        <p:pic>
          <p:nvPicPr>
            <p:cNvPr id="12" name="Picture 11">
              <a:extLst>
                <a:ext uri="{FF2B5EF4-FFF2-40B4-BE49-F238E27FC236}">
                  <a16:creationId xmlns:a16="http://schemas.microsoft.com/office/drawing/2014/main" id="{5EA07212-E245-4B52-A59F-82BA0C414293}"/>
                </a:ext>
              </a:extLst>
            </p:cNvPr>
            <p:cNvPicPr>
              <a:picLocks noChangeAspect="1"/>
            </p:cNvPicPr>
            <p:nvPr/>
          </p:nvPicPr>
          <p:blipFill rotWithShape="1">
            <a:blip r:embed="rId4"/>
            <a:srcRect l="49815" t="7516" r="47601" b="86564"/>
            <a:stretch/>
          </p:blipFill>
          <p:spPr>
            <a:xfrm>
              <a:off x="7957457" y="3506570"/>
              <a:ext cx="217714" cy="202655"/>
            </a:xfrm>
            <a:prstGeom prst="rect">
              <a:avLst/>
            </a:prstGeom>
          </p:spPr>
        </p:pic>
        <p:pic>
          <p:nvPicPr>
            <p:cNvPr id="13" name="Picture 12">
              <a:extLst>
                <a:ext uri="{FF2B5EF4-FFF2-40B4-BE49-F238E27FC236}">
                  <a16:creationId xmlns:a16="http://schemas.microsoft.com/office/drawing/2014/main" id="{0128D0F6-A5BF-4EF8-B491-92DE9669C9C6}"/>
                </a:ext>
              </a:extLst>
            </p:cNvPr>
            <p:cNvPicPr>
              <a:picLocks noChangeAspect="1"/>
            </p:cNvPicPr>
            <p:nvPr/>
          </p:nvPicPr>
          <p:blipFill rotWithShape="1">
            <a:blip r:embed="rId4"/>
            <a:srcRect t="57077" r="97416" b="37322"/>
            <a:stretch/>
          </p:blipFill>
          <p:spPr>
            <a:xfrm>
              <a:off x="3766458" y="5216593"/>
              <a:ext cx="217714" cy="191769"/>
            </a:xfrm>
            <a:prstGeom prst="rect">
              <a:avLst/>
            </a:prstGeom>
          </p:spPr>
        </p:pic>
        <p:pic>
          <p:nvPicPr>
            <p:cNvPr id="15" name="Picture 14">
              <a:extLst>
                <a:ext uri="{FF2B5EF4-FFF2-40B4-BE49-F238E27FC236}">
                  <a16:creationId xmlns:a16="http://schemas.microsoft.com/office/drawing/2014/main" id="{91A79177-2D5B-4736-B9BC-6721D8EB37EA}"/>
                </a:ext>
              </a:extLst>
            </p:cNvPr>
            <p:cNvPicPr>
              <a:picLocks noChangeAspect="1"/>
            </p:cNvPicPr>
            <p:nvPr/>
          </p:nvPicPr>
          <p:blipFill rotWithShape="1">
            <a:blip r:embed="rId4"/>
            <a:srcRect l="49742" t="56759" r="47674" b="37322"/>
            <a:stretch/>
          </p:blipFill>
          <p:spPr>
            <a:xfrm>
              <a:off x="7957457" y="5581724"/>
              <a:ext cx="217714" cy="202655"/>
            </a:xfrm>
            <a:prstGeom prst="rect">
              <a:avLst/>
            </a:prstGeom>
          </p:spPr>
        </p:pic>
      </p:grpSp>
    </p:spTree>
    <p:extLst>
      <p:ext uri="{BB962C8B-B14F-4D97-AF65-F5344CB8AC3E}">
        <p14:creationId xmlns:p14="http://schemas.microsoft.com/office/powerpoint/2010/main" val="148897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p>
        </p:txBody>
      </p:sp>
      <p:sp>
        <p:nvSpPr>
          <p:cNvPr id="4" name="Rectangle 3">
            <a:extLst>
              <a:ext uri="{FF2B5EF4-FFF2-40B4-BE49-F238E27FC236}">
                <a16:creationId xmlns:a16="http://schemas.microsoft.com/office/drawing/2014/main" id="{39C6FCD3-61DD-4D0E-B62D-09738FE5D313}"/>
              </a:ext>
            </a:extLst>
          </p:cNvPr>
          <p:cNvSpPr/>
          <p:nvPr/>
        </p:nvSpPr>
        <p:spPr>
          <a:xfrm>
            <a:off x="942833" y="1690688"/>
            <a:ext cx="11242960"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a:t>
            </a:r>
            <a:r>
              <a:rPr lang="en-GB" sz="2800" b="1" dirty="0">
                <a:solidFill>
                  <a:schemeClr val="tx2">
                    <a:lumMod val="75000"/>
                  </a:schemeClr>
                </a:solidFill>
                <a:latin typeface="Arial Nova Light" panose="020B0304020202020204" pitchFamily="34" charset="0"/>
              </a:rPr>
              <a:t>linewidth reduction after pyrolysis </a:t>
            </a:r>
            <a:r>
              <a:rPr lang="en-GB" sz="2800" dirty="0">
                <a:solidFill>
                  <a:schemeClr val="bg1">
                    <a:lumMod val="95000"/>
                  </a:schemeClr>
                </a:solidFill>
                <a:latin typeface="Arial Nova Light" panose="020B0304020202020204" pitchFamily="34" charset="0"/>
              </a:rPr>
              <a:t>due to the stretching and degassing process can be described in terms of the residual carbon weight fraction, the initial dimensions/geometry, and the initial polymer density </a:t>
            </a:r>
            <a:endParaRPr lang="en-GB" dirty="0"/>
          </a:p>
        </p:txBody>
      </p:sp>
      <p:pic>
        <p:nvPicPr>
          <p:cNvPr id="8" name="Picture 7">
            <a:extLst>
              <a:ext uri="{FF2B5EF4-FFF2-40B4-BE49-F238E27FC236}">
                <a16:creationId xmlns:a16="http://schemas.microsoft.com/office/drawing/2014/main" id="{20649C07-62F2-442E-A511-E0D4CC4ED342}"/>
              </a:ext>
            </a:extLst>
          </p:cNvPr>
          <p:cNvPicPr>
            <a:picLocks noChangeAspect="1"/>
          </p:cNvPicPr>
          <p:nvPr/>
        </p:nvPicPr>
        <p:blipFill>
          <a:blip r:embed="rId3"/>
          <a:stretch>
            <a:fillRect/>
          </a:stretch>
        </p:blipFill>
        <p:spPr>
          <a:xfrm>
            <a:off x="1152355" y="3720110"/>
            <a:ext cx="1705213" cy="352474"/>
          </a:xfrm>
          <a:prstGeom prst="rect">
            <a:avLst/>
          </a:prstGeom>
        </p:spPr>
      </p:pic>
      <p:grpSp>
        <p:nvGrpSpPr>
          <p:cNvPr id="9" name="Group 8">
            <a:extLst>
              <a:ext uri="{FF2B5EF4-FFF2-40B4-BE49-F238E27FC236}">
                <a16:creationId xmlns:a16="http://schemas.microsoft.com/office/drawing/2014/main" id="{66981F90-C252-445F-896E-5D8271060B2F}"/>
              </a:ext>
            </a:extLst>
          </p:cNvPr>
          <p:cNvGrpSpPr/>
          <p:nvPr/>
        </p:nvGrpSpPr>
        <p:grpSpPr>
          <a:xfrm>
            <a:off x="3766457" y="3434287"/>
            <a:ext cx="8425543" cy="3434598"/>
            <a:chOff x="3766457" y="3434287"/>
            <a:chExt cx="8425543" cy="3434598"/>
          </a:xfrm>
        </p:grpSpPr>
        <p:pic>
          <p:nvPicPr>
            <p:cNvPr id="10" name="Picture 9">
              <a:extLst>
                <a:ext uri="{FF2B5EF4-FFF2-40B4-BE49-F238E27FC236}">
                  <a16:creationId xmlns:a16="http://schemas.microsoft.com/office/drawing/2014/main" id="{63EAD110-0BDD-4647-AB61-767F2E780793}"/>
                </a:ext>
              </a:extLst>
            </p:cNvPr>
            <p:cNvPicPr>
              <a:picLocks noChangeAspect="1"/>
            </p:cNvPicPr>
            <p:nvPr/>
          </p:nvPicPr>
          <p:blipFill>
            <a:blip r:embed="rId4"/>
            <a:stretch>
              <a:fillRect/>
            </a:stretch>
          </p:blipFill>
          <p:spPr>
            <a:xfrm>
              <a:off x="3766457" y="3434287"/>
              <a:ext cx="8425543" cy="3423713"/>
            </a:xfrm>
            <a:prstGeom prst="rect">
              <a:avLst/>
            </a:prstGeom>
          </p:spPr>
        </p:pic>
        <p:pic>
          <p:nvPicPr>
            <p:cNvPr id="11" name="Picture 10">
              <a:extLst>
                <a:ext uri="{FF2B5EF4-FFF2-40B4-BE49-F238E27FC236}">
                  <a16:creationId xmlns:a16="http://schemas.microsoft.com/office/drawing/2014/main" id="{D5A93DAF-98DE-40D6-811A-C51F202A3E86}"/>
                </a:ext>
              </a:extLst>
            </p:cNvPr>
            <p:cNvPicPr>
              <a:picLocks noChangeAspect="1"/>
            </p:cNvPicPr>
            <p:nvPr/>
          </p:nvPicPr>
          <p:blipFill>
            <a:blip r:embed="rId4"/>
            <a:stretch>
              <a:fillRect/>
            </a:stretch>
          </p:blipFill>
          <p:spPr>
            <a:xfrm>
              <a:off x="3766457" y="3445172"/>
              <a:ext cx="8425543" cy="3423713"/>
            </a:xfrm>
            <a:prstGeom prst="rect">
              <a:avLst/>
            </a:prstGeom>
          </p:spPr>
        </p:pic>
        <p:pic>
          <p:nvPicPr>
            <p:cNvPr id="12" name="Picture 11">
              <a:extLst>
                <a:ext uri="{FF2B5EF4-FFF2-40B4-BE49-F238E27FC236}">
                  <a16:creationId xmlns:a16="http://schemas.microsoft.com/office/drawing/2014/main" id="{98833D8A-393C-4BCA-A6FC-0488DE18311F}"/>
                </a:ext>
              </a:extLst>
            </p:cNvPr>
            <p:cNvPicPr>
              <a:picLocks noChangeAspect="1"/>
            </p:cNvPicPr>
            <p:nvPr/>
          </p:nvPicPr>
          <p:blipFill rotWithShape="1">
            <a:blip r:embed="rId4"/>
            <a:srcRect t="8152" r="97416" b="86246"/>
            <a:stretch/>
          </p:blipFill>
          <p:spPr>
            <a:xfrm>
              <a:off x="3766458" y="3517456"/>
              <a:ext cx="217714" cy="191769"/>
            </a:xfrm>
            <a:prstGeom prst="rect">
              <a:avLst/>
            </a:prstGeom>
          </p:spPr>
        </p:pic>
        <p:pic>
          <p:nvPicPr>
            <p:cNvPr id="13" name="Picture 12">
              <a:extLst>
                <a:ext uri="{FF2B5EF4-FFF2-40B4-BE49-F238E27FC236}">
                  <a16:creationId xmlns:a16="http://schemas.microsoft.com/office/drawing/2014/main" id="{53A6336D-C885-4529-9213-C707DEF66A08}"/>
                </a:ext>
              </a:extLst>
            </p:cNvPr>
            <p:cNvPicPr>
              <a:picLocks noChangeAspect="1"/>
            </p:cNvPicPr>
            <p:nvPr/>
          </p:nvPicPr>
          <p:blipFill rotWithShape="1">
            <a:blip r:embed="rId4"/>
            <a:srcRect l="49815" t="7516" r="47601" b="86564"/>
            <a:stretch/>
          </p:blipFill>
          <p:spPr>
            <a:xfrm>
              <a:off x="7957457" y="3506570"/>
              <a:ext cx="217714" cy="202655"/>
            </a:xfrm>
            <a:prstGeom prst="rect">
              <a:avLst/>
            </a:prstGeom>
          </p:spPr>
        </p:pic>
        <p:pic>
          <p:nvPicPr>
            <p:cNvPr id="15" name="Picture 14">
              <a:extLst>
                <a:ext uri="{FF2B5EF4-FFF2-40B4-BE49-F238E27FC236}">
                  <a16:creationId xmlns:a16="http://schemas.microsoft.com/office/drawing/2014/main" id="{9683DCDB-94EB-4B37-A1B1-AF23B2D0B04B}"/>
                </a:ext>
              </a:extLst>
            </p:cNvPr>
            <p:cNvPicPr>
              <a:picLocks noChangeAspect="1"/>
            </p:cNvPicPr>
            <p:nvPr/>
          </p:nvPicPr>
          <p:blipFill rotWithShape="1">
            <a:blip r:embed="rId4"/>
            <a:srcRect t="57077" r="97416" b="37322"/>
            <a:stretch/>
          </p:blipFill>
          <p:spPr>
            <a:xfrm>
              <a:off x="3766458" y="5216593"/>
              <a:ext cx="217714" cy="191769"/>
            </a:xfrm>
            <a:prstGeom prst="rect">
              <a:avLst/>
            </a:prstGeom>
          </p:spPr>
        </p:pic>
        <p:pic>
          <p:nvPicPr>
            <p:cNvPr id="16" name="Picture 15">
              <a:extLst>
                <a:ext uri="{FF2B5EF4-FFF2-40B4-BE49-F238E27FC236}">
                  <a16:creationId xmlns:a16="http://schemas.microsoft.com/office/drawing/2014/main" id="{CE958D62-66F1-49F9-AA74-5E54BF59AA96}"/>
                </a:ext>
              </a:extLst>
            </p:cNvPr>
            <p:cNvPicPr>
              <a:picLocks noChangeAspect="1"/>
            </p:cNvPicPr>
            <p:nvPr/>
          </p:nvPicPr>
          <p:blipFill rotWithShape="1">
            <a:blip r:embed="rId4"/>
            <a:srcRect l="49742" t="56759" r="47674" b="37322"/>
            <a:stretch/>
          </p:blipFill>
          <p:spPr>
            <a:xfrm>
              <a:off x="7957457" y="5581724"/>
              <a:ext cx="217714" cy="202655"/>
            </a:xfrm>
            <a:prstGeom prst="rect">
              <a:avLst/>
            </a:prstGeom>
          </p:spPr>
        </p:pic>
      </p:grpSp>
    </p:spTree>
    <p:extLst>
      <p:ext uri="{BB962C8B-B14F-4D97-AF65-F5344CB8AC3E}">
        <p14:creationId xmlns:p14="http://schemas.microsoft.com/office/powerpoint/2010/main" val="148207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r>
              <a:rPr lang="en-GB" sz="3600" dirty="0">
                <a:solidFill>
                  <a:schemeClr val="bg1">
                    <a:lumMod val="95000"/>
                  </a:schemeClr>
                </a:solidFill>
                <a:latin typeface="Arial Nova Light" panose="020B0304020202020204" pitchFamily="34" charset="0"/>
              </a:rPr>
              <a:t> and Experimental Agreement</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942833" y="1690688"/>
            <a:ext cx="5621480"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Voxel linewidth variation with TPP exposure dose in the scanning line configuration</a:t>
            </a:r>
            <a:endParaRPr lang="en-GB" dirty="0"/>
          </a:p>
        </p:txBody>
      </p:sp>
      <p:pic>
        <p:nvPicPr>
          <p:cNvPr id="2" name="Picture 1">
            <a:extLst>
              <a:ext uri="{FF2B5EF4-FFF2-40B4-BE49-F238E27FC236}">
                <a16:creationId xmlns:a16="http://schemas.microsoft.com/office/drawing/2014/main" id="{94308FED-9684-4B11-A074-1308D4283DDE}"/>
              </a:ext>
            </a:extLst>
          </p:cNvPr>
          <p:cNvPicPr>
            <a:picLocks noChangeAspect="1"/>
          </p:cNvPicPr>
          <p:nvPr/>
        </p:nvPicPr>
        <p:blipFill>
          <a:blip r:embed="rId3"/>
          <a:stretch>
            <a:fillRect/>
          </a:stretch>
        </p:blipFill>
        <p:spPr>
          <a:xfrm>
            <a:off x="942833" y="3075683"/>
            <a:ext cx="4660929" cy="3782317"/>
          </a:xfrm>
          <a:prstGeom prst="rect">
            <a:avLst/>
          </a:prstGeom>
        </p:spPr>
      </p:pic>
      <p:pic>
        <p:nvPicPr>
          <p:cNvPr id="3" name="Picture 2">
            <a:extLst>
              <a:ext uri="{FF2B5EF4-FFF2-40B4-BE49-F238E27FC236}">
                <a16:creationId xmlns:a16="http://schemas.microsoft.com/office/drawing/2014/main" id="{64B4805E-7F14-476C-AC61-D5D19B859513}"/>
              </a:ext>
            </a:extLst>
          </p:cNvPr>
          <p:cNvPicPr>
            <a:picLocks noChangeAspect="1"/>
          </p:cNvPicPr>
          <p:nvPr/>
        </p:nvPicPr>
        <p:blipFill>
          <a:blip r:embed="rId4"/>
          <a:stretch>
            <a:fillRect/>
          </a:stretch>
        </p:blipFill>
        <p:spPr>
          <a:xfrm>
            <a:off x="6588240" y="3075682"/>
            <a:ext cx="5014342" cy="3782317"/>
          </a:xfrm>
          <a:prstGeom prst="rect">
            <a:avLst/>
          </a:prstGeom>
        </p:spPr>
      </p:pic>
      <p:sp>
        <p:nvSpPr>
          <p:cNvPr id="7" name="Rectangle 6">
            <a:extLst>
              <a:ext uri="{FF2B5EF4-FFF2-40B4-BE49-F238E27FC236}">
                <a16:creationId xmlns:a16="http://schemas.microsoft.com/office/drawing/2014/main" id="{003A2E31-9F61-4BA2-BAA0-C04CB09C9C62}"/>
              </a:ext>
            </a:extLst>
          </p:cNvPr>
          <p:cNvSpPr/>
          <p:nvPr/>
        </p:nvSpPr>
        <p:spPr>
          <a:xfrm>
            <a:off x="6570520" y="1690688"/>
            <a:ext cx="562148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Feature linewidth shrinkage as a function of the initial voxel linewidth</a:t>
            </a:r>
            <a:endParaRPr lang="en-GB" dirty="0"/>
          </a:p>
        </p:txBody>
      </p:sp>
      <p:sp>
        <p:nvSpPr>
          <p:cNvPr id="4" name="Rectangle 3">
            <a:extLst>
              <a:ext uri="{FF2B5EF4-FFF2-40B4-BE49-F238E27FC236}">
                <a16:creationId xmlns:a16="http://schemas.microsoft.com/office/drawing/2014/main" id="{E02B84C5-4420-43E7-95C7-C81E3C3D0130}"/>
              </a:ext>
            </a:extLst>
          </p:cNvPr>
          <p:cNvSpPr/>
          <p:nvPr/>
        </p:nvSpPr>
        <p:spPr>
          <a:xfrm>
            <a:off x="949040" y="3075683"/>
            <a:ext cx="195942" cy="23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E736C245-9B17-4D97-A8B2-A89FB5E59C6B}"/>
              </a:ext>
            </a:extLst>
          </p:cNvPr>
          <p:cNvSpPr/>
          <p:nvPr/>
        </p:nvSpPr>
        <p:spPr>
          <a:xfrm>
            <a:off x="6588240" y="3075682"/>
            <a:ext cx="195942" cy="23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669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dirty="0">
                <a:solidFill>
                  <a:schemeClr val="bg1">
                    <a:lumMod val="95000"/>
                  </a:schemeClr>
                </a:solidFill>
                <a:latin typeface="Arial Nova Light" panose="020B0304020202020204" pitchFamily="34" charset="0"/>
              </a:rPr>
              <a:t> </a:t>
            </a: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Conclusions:</a:t>
            </a:r>
            <a:endParaRPr lang="en-GB" b="1" dirty="0">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lumMod val="95000"/>
                  </a:schemeClr>
                </a:solidFill>
                <a:latin typeface="Arial Nova Light" panose="020B0304020202020204" pitchFamily="34" charset="0"/>
              </a:rPr>
              <a:t>Shrinking values herein reported range between </a:t>
            </a:r>
            <a:r>
              <a:rPr lang="en-GB" b="1" dirty="0">
                <a:solidFill>
                  <a:schemeClr val="tx2">
                    <a:lumMod val="75000"/>
                  </a:schemeClr>
                </a:solidFill>
                <a:latin typeface="Arial Nova Light" panose="020B0304020202020204" pitchFamily="34" charset="0"/>
              </a:rPr>
              <a:t>70 and 75%</a:t>
            </a:r>
          </a:p>
          <a:p>
            <a:r>
              <a:rPr lang="en-GB" dirty="0">
                <a:solidFill>
                  <a:schemeClr val="bg1">
                    <a:lumMod val="95000"/>
                  </a:schemeClr>
                </a:solidFill>
                <a:latin typeface="Arial Nova Light" panose="020B0304020202020204" pitchFamily="34" charset="0"/>
              </a:rPr>
              <a:t>The reduction is likely caused by </a:t>
            </a:r>
            <a:r>
              <a:rPr lang="en-GB" b="1" dirty="0">
                <a:solidFill>
                  <a:schemeClr val="tx2">
                    <a:lumMod val="75000"/>
                  </a:schemeClr>
                </a:solidFill>
                <a:latin typeface="Arial Nova Light" panose="020B0304020202020204" pitchFamily="34" charset="0"/>
              </a:rPr>
              <a:t>volatilization losses</a:t>
            </a:r>
            <a:r>
              <a:rPr lang="en-GB" dirty="0">
                <a:solidFill>
                  <a:schemeClr val="bg1">
                    <a:lumMod val="95000"/>
                  </a:schemeClr>
                </a:solidFill>
                <a:latin typeface="Arial Nova Light" panose="020B0304020202020204" pitchFamily="34" charset="0"/>
              </a:rPr>
              <a:t>, rather than strain induced effects.</a:t>
            </a:r>
          </a:p>
          <a:p>
            <a:r>
              <a:rPr lang="en-GB" dirty="0">
                <a:solidFill>
                  <a:schemeClr val="bg1">
                    <a:lumMod val="95000"/>
                  </a:schemeClr>
                </a:solidFill>
                <a:latin typeface="Arial Nova Light" panose="020B0304020202020204" pitchFamily="34" charset="0"/>
              </a:rPr>
              <a:t>Volumetric shrinkage depends on the initial linewidth of the suspended microwires. (</a:t>
            </a:r>
            <a:r>
              <a:rPr lang="en-GB" b="1" dirty="0">
                <a:solidFill>
                  <a:schemeClr val="tx2">
                    <a:lumMod val="75000"/>
                  </a:schemeClr>
                </a:solidFill>
                <a:latin typeface="Arial Nova Light" panose="020B0304020202020204" pitchFamily="34" charset="0"/>
              </a:rPr>
              <a:t>thinner samples</a:t>
            </a:r>
            <a:r>
              <a:rPr lang="en-GB" dirty="0">
                <a:solidFill>
                  <a:schemeClr val="bg1">
                    <a:lumMod val="95000"/>
                  </a:schemeClr>
                </a:solidFill>
                <a:latin typeface="Arial Nova Light" panose="020B0304020202020204" pitchFamily="34" charset="0"/>
              </a:rPr>
              <a:t> leading to </a:t>
            </a:r>
            <a:r>
              <a:rPr lang="en-GB" b="1" dirty="0">
                <a:solidFill>
                  <a:schemeClr val="tx2">
                    <a:lumMod val="75000"/>
                  </a:schemeClr>
                </a:solidFill>
                <a:latin typeface="Arial Nova Light" panose="020B0304020202020204" pitchFamily="34" charset="0"/>
              </a:rPr>
              <a:t>greater shrinking values</a:t>
            </a:r>
            <a:r>
              <a:rPr lang="en-GB" dirty="0">
                <a:solidFill>
                  <a:schemeClr val="bg1">
                    <a:lumMod val="95000"/>
                  </a:schemeClr>
                </a:solidFill>
                <a:latin typeface="Arial Nova Light" panose="020B0304020202020204" pitchFamily="34" charset="0"/>
              </a:rPr>
              <a:t>)</a:t>
            </a:r>
          </a:p>
          <a:p>
            <a:r>
              <a:rPr lang="en-GB" dirty="0">
                <a:solidFill>
                  <a:schemeClr val="bg1">
                    <a:lumMod val="95000"/>
                  </a:schemeClr>
                </a:solidFill>
                <a:latin typeface="Arial Nova Light" panose="020B0304020202020204" pitchFamily="34" charset="0"/>
              </a:rPr>
              <a:t>A good agreement was obtained between our model and the experimental linewidth measurements of the fabricated structures.</a:t>
            </a:r>
          </a:p>
          <a:p>
            <a:r>
              <a:rPr lang="en-GB" dirty="0">
                <a:solidFill>
                  <a:schemeClr val="bg1">
                    <a:lumMod val="95000"/>
                  </a:schemeClr>
                </a:solidFill>
                <a:latin typeface="Arial Nova Light" panose="020B0304020202020204" pitchFamily="34" charset="0"/>
              </a:rPr>
              <a:t>TPP comes with </a:t>
            </a:r>
            <a:r>
              <a:rPr lang="en-GB" b="1" dirty="0">
                <a:solidFill>
                  <a:schemeClr val="tx2">
                    <a:lumMod val="75000"/>
                  </a:schemeClr>
                </a:solidFill>
                <a:latin typeface="Arial Nova Light" panose="020B0304020202020204" pitchFamily="34" charset="0"/>
              </a:rPr>
              <a:t>added fabrication complexity </a:t>
            </a:r>
            <a:r>
              <a:rPr lang="en-GB" dirty="0">
                <a:solidFill>
                  <a:schemeClr val="bg1">
                    <a:lumMod val="95000"/>
                  </a:schemeClr>
                </a:solidFill>
                <a:latin typeface="Arial Nova Light" panose="020B0304020202020204" pitchFamily="34" charset="0"/>
              </a:rPr>
              <a:t>(i.e., a stable femtosecond pulsed laser)</a:t>
            </a:r>
          </a:p>
          <a:p>
            <a:r>
              <a:rPr lang="en-GB" dirty="0">
                <a:solidFill>
                  <a:schemeClr val="bg1">
                    <a:lumMod val="95000"/>
                  </a:schemeClr>
                </a:solidFill>
                <a:latin typeface="Arial Nova Light" panose="020B0304020202020204" pitchFamily="34" charset="0"/>
              </a:rPr>
              <a:t>The TPP </a:t>
            </a:r>
            <a:r>
              <a:rPr lang="en-GB" b="1" dirty="0">
                <a:solidFill>
                  <a:schemeClr val="tx2">
                    <a:lumMod val="75000"/>
                  </a:schemeClr>
                </a:solidFill>
                <a:latin typeface="Arial Nova Light" panose="020B0304020202020204" pitchFamily="34" charset="0"/>
              </a:rPr>
              <a:t>voxel asymmetry</a:t>
            </a:r>
            <a:r>
              <a:rPr lang="en-GB" dirty="0">
                <a:solidFill>
                  <a:schemeClr val="bg1">
                    <a:lumMod val="95000"/>
                  </a:schemeClr>
                </a:solidFill>
                <a:latin typeface="Arial Nova Light" panose="020B0304020202020204" pitchFamily="34" charset="0"/>
              </a:rPr>
              <a:t>, can result in carbon nanowires with noncircular cross sections.</a:t>
            </a: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708711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5151</TotalTime>
  <Words>1363</Words>
  <Application>Microsoft Office PowerPoint</Application>
  <PresentationFormat>Widescreen</PresentationFormat>
  <Paragraphs>107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 Light</vt:lpstr>
      <vt:lpstr>Calibri</vt:lpstr>
      <vt:lpstr>Calibri Light</vt:lpstr>
      <vt:lpstr>Gabriola</vt:lpstr>
      <vt:lpstr>Office Theme</vt:lpstr>
      <vt:lpstr>Literature Review</vt:lpstr>
      <vt:lpstr>Problem statement</vt:lpstr>
      <vt:lpstr>Experiment - step1 (SU-8 structures)</vt:lpstr>
      <vt:lpstr>Experiment - step2 (carbon structures)</vt:lpstr>
      <vt:lpstr>Characterization - before &amp; after pyrolysis</vt:lpstr>
      <vt:lpstr>Modelling</vt:lpstr>
      <vt:lpstr>Modelling</vt:lpstr>
      <vt:lpstr>Modelling and Experimental Agreement</vt:lpstr>
      <vt:lpstr>Conclusions:</vt:lpstr>
      <vt:lpstr>Q&amp;A</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KiraSensei 13</cp:lastModifiedBy>
  <cp:revision>63</cp:revision>
  <dcterms:created xsi:type="dcterms:W3CDTF">2019-03-28T22:09:57Z</dcterms:created>
  <dcterms:modified xsi:type="dcterms:W3CDTF">2019-10-09T14:01:07Z</dcterms:modified>
</cp:coreProperties>
</file>