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8F40A-B446-4346-BB7E-459E59E60D1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70FBB-58C3-401D-ACFE-C90CC442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1- First challenging</a:t>
            </a:r>
            <a:r>
              <a:rPr lang="en-US" baseline="0" dirty="0" smtClean="0"/>
              <a:t> step </a:t>
            </a:r>
            <a:r>
              <a:rPr lang="en-US" dirty="0" smtClean="0"/>
              <a:t>: preparing a thick SU-8 sheet the depth</a:t>
            </a:r>
            <a:r>
              <a:rPr lang="en-US" baseline="0" dirty="0" smtClean="0"/>
              <a:t> of mold  (</a:t>
            </a:r>
            <a:r>
              <a:rPr lang="en-US" dirty="0" smtClean="0"/>
              <a:t>Preparation appropriate Mold)</a:t>
            </a:r>
            <a:endParaRPr lang="en-US" baseline="0" dirty="0" smtClean="0"/>
          </a:p>
          <a:p>
            <a:r>
              <a:rPr lang="en-US" baseline="0" dirty="0" smtClean="0"/>
              <a:t>2- Casting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3- Evaporation of solvent  (Second challenging step : thermal cycle)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4- (remove pull off)</a:t>
            </a:r>
          </a:p>
          <a:p>
            <a:r>
              <a:rPr lang="en-US" dirty="0" smtClean="0"/>
              <a:t>5- Applying</a:t>
            </a:r>
            <a:r>
              <a:rPr lang="en-US" baseline="0" dirty="0" smtClean="0"/>
              <a:t> compression stress (its Tg is higher than the room temperature) + heating up clamping with screw +</a:t>
            </a:r>
            <a:r>
              <a:rPr lang="en-US" baseline="0" dirty="0" err="1" smtClean="0"/>
              <a:t>photoiradiation</a:t>
            </a:r>
            <a:r>
              <a:rPr lang="en-US" baseline="0" dirty="0" smtClean="0"/>
              <a:t>   </a:t>
            </a:r>
          </a:p>
          <a:p>
            <a:r>
              <a:rPr lang="en-US" baseline="0" dirty="0" smtClean="0"/>
              <a:t>6- Removing the photocured sheet</a:t>
            </a:r>
          </a:p>
          <a:p>
            <a:r>
              <a:rPr lang="en-US" baseline="0" dirty="0" smtClean="0"/>
              <a:t>7-Pyrolysing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589B9-F911-40A6-A0C6-7A0D25A19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7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1B81-34CF-46B1-AA12-E8F4E6211962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2130-1F96-43AB-A5E3-976A05E2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1B81-34CF-46B1-AA12-E8F4E6211962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2130-1F96-43AB-A5E3-976A05E2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5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1B81-34CF-46B1-AA12-E8F4E6211962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2130-1F96-43AB-A5E3-976A05E2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2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1B81-34CF-46B1-AA12-E8F4E6211962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2130-1F96-43AB-A5E3-976A05E2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0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1B81-34CF-46B1-AA12-E8F4E6211962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2130-1F96-43AB-A5E3-976A05E2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3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1B81-34CF-46B1-AA12-E8F4E6211962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2130-1F96-43AB-A5E3-976A05E2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8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1B81-34CF-46B1-AA12-E8F4E6211962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2130-1F96-43AB-A5E3-976A05E2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6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1B81-34CF-46B1-AA12-E8F4E6211962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2130-1F96-43AB-A5E3-976A05E2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2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1B81-34CF-46B1-AA12-E8F4E6211962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2130-1F96-43AB-A5E3-976A05E2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1B81-34CF-46B1-AA12-E8F4E6211962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2130-1F96-43AB-A5E3-976A05E2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1B81-34CF-46B1-AA12-E8F4E6211962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2130-1F96-43AB-A5E3-976A05E2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5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1B81-34CF-46B1-AA12-E8F4E6211962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02130-1F96-43AB-A5E3-976A05E2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0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127___08\Alan\Project\SU8\IMG_39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23" y="208492"/>
            <a:ext cx="1956081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127___08\Alan\Project\SU8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730" y="208492"/>
            <a:ext cx="1954328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693774" y="2597437"/>
            <a:ext cx="2697627" cy="600881"/>
            <a:chOff x="838862" y="3805132"/>
            <a:chExt cx="3490232" cy="777431"/>
          </a:xfrm>
        </p:grpSpPr>
        <p:sp>
          <p:nvSpPr>
            <p:cNvPr id="7" name="Rectangle 6"/>
            <p:cNvSpPr/>
            <p:nvPr/>
          </p:nvSpPr>
          <p:spPr>
            <a:xfrm>
              <a:off x="1424444" y="3896395"/>
              <a:ext cx="2332201" cy="3392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1995" y="4116123"/>
              <a:ext cx="3477099" cy="466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PDMS</a:t>
              </a:r>
              <a:endParaRPr lang="en-US" sz="11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47324" y="3805132"/>
              <a:ext cx="1399320" cy="31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2060"/>
                  </a:solidFill>
                </a:rPr>
                <a:t>SU-8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862" y="3899006"/>
              <a:ext cx="572449" cy="256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46645" y="3899006"/>
              <a:ext cx="572449" cy="256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128590" y="1908879"/>
            <a:ext cx="2499121" cy="1755314"/>
            <a:chOff x="5959130" y="2928484"/>
            <a:chExt cx="2838451" cy="1993650"/>
          </a:xfrm>
        </p:grpSpPr>
        <p:pic>
          <p:nvPicPr>
            <p:cNvPr id="20" name="Picture 2" descr="D:\127___08\Alan\Project\SU8\image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9130" y="3160009"/>
              <a:ext cx="2838451" cy="176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6075058" y="2928484"/>
              <a:ext cx="2606594" cy="619861"/>
              <a:chOff x="2019301" y="3200400"/>
              <a:chExt cx="6248400" cy="14859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871356" y="3200400"/>
                <a:ext cx="4572000" cy="137159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019301" y="3848100"/>
                <a:ext cx="6248400" cy="838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PDMS</a:t>
                </a:r>
                <a:endParaRPr lang="en-US" sz="1200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579823" y="3304663"/>
                <a:ext cx="2514602" cy="75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2060"/>
                    </a:solidFill>
                  </a:rPr>
                  <a:t>SU-8</a:t>
                </a:r>
                <a:endParaRPr lang="en-US" sz="11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020598" y="3583631"/>
                <a:ext cx="1028699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239000" y="3597486"/>
                <a:ext cx="1028699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162801" y="538641"/>
            <a:ext cx="2126291" cy="505642"/>
            <a:chOff x="2019301" y="3200400"/>
            <a:chExt cx="6248401" cy="1485896"/>
          </a:xfrm>
        </p:grpSpPr>
        <p:sp>
          <p:nvSpPr>
            <p:cNvPr id="25" name="Oval 24"/>
            <p:cNvSpPr/>
            <p:nvPr/>
          </p:nvSpPr>
          <p:spPr>
            <a:xfrm>
              <a:off x="2871356" y="3200400"/>
              <a:ext cx="4572000" cy="137159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9301" y="3848095"/>
              <a:ext cx="6248401" cy="838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PDMS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9822" y="3304663"/>
              <a:ext cx="2514602" cy="81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</a:rPr>
                <a:t>SU-8</a:t>
              </a:r>
              <a:endParaRPr lang="en-US" sz="1100" b="1" dirty="0">
                <a:solidFill>
                  <a:srgbClr val="00206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20598" y="3583631"/>
              <a:ext cx="1028699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39000" y="3597486"/>
              <a:ext cx="1028699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2277848" y="2862498"/>
            <a:ext cx="1733042" cy="276999"/>
            <a:chOff x="548677" y="3886199"/>
            <a:chExt cx="1834306" cy="293183"/>
          </a:xfrm>
        </p:grpSpPr>
        <p:sp>
          <p:nvSpPr>
            <p:cNvPr id="32" name="Rectangle 31"/>
            <p:cNvSpPr/>
            <p:nvPr/>
          </p:nvSpPr>
          <p:spPr>
            <a:xfrm>
              <a:off x="548677" y="3898471"/>
              <a:ext cx="1834306" cy="2325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50826" y="3886199"/>
              <a:ext cx="1100584" cy="29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</a:rPr>
                <a:t>SU-8    Sheet</a:t>
              </a:r>
              <a:endParaRPr lang="en-US" sz="9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3689770" y="661032"/>
            <a:ext cx="593541" cy="435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433872" y="752362"/>
            <a:ext cx="610382" cy="385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7423747" y="2669991"/>
            <a:ext cx="610382" cy="439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804901" y="4135467"/>
            <a:ext cx="2135070" cy="1325462"/>
            <a:chOff x="413611" y="4876800"/>
            <a:chExt cx="2838451" cy="1762125"/>
          </a:xfrm>
        </p:grpSpPr>
        <p:pic>
          <p:nvPicPr>
            <p:cNvPr id="41" name="Picture 2" descr="D:\127___08\Alan\Project\SU8\image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11" y="4876800"/>
              <a:ext cx="2838451" cy="176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/>
            <p:cNvGrpSpPr/>
            <p:nvPr/>
          </p:nvGrpSpPr>
          <p:grpSpPr>
            <a:xfrm>
              <a:off x="609600" y="4893520"/>
              <a:ext cx="2498315" cy="368580"/>
              <a:chOff x="-116071" y="4287982"/>
              <a:chExt cx="4191000" cy="70945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-116071" y="4287982"/>
                <a:ext cx="4191000" cy="609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16562" y="4288610"/>
                <a:ext cx="2514601" cy="708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2060"/>
                    </a:solidFill>
                  </a:rPr>
                  <a:t>SU-8    Sheet</a:t>
                </a:r>
                <a:endParaRPr lang="en-US" sz="900" b="1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735083" y="3775997"/>
            <a:ext cx="2440848" cy="1872796"/>
            <a:chOff x="4150251" y="1501270"/>
            <a:chExt cx="3235037" cy="2482155"/>
          </a:xfrm>
        </p:grpSpPr>
        <p:grpSp>
          <p:nvGrpSpPr>
            <p:cNvPr id="55" name="Group 54"/>
            <p:cNvGrpSpPr/>
            <p:nvPr/>
          </p:nvGrpSpPr>
          <p:grpSpPr>
            <a:xfrm>
              <a:off x="4150251" y="1501270"/>
              <a:ext cx="3235037" cy="2482155"/>
              <a:chOff x="2133600" y="263236"/>
              <a:chExt cx="5715000" cy="4384964"/>
            </a:xfrm>
          </p:grpSpPr>
          <p:sp>
            <p:nvSpPr>
              <p:cNvPr id="65" name="L-Shape 64"/>
              <p:cNvSpPr/>
              <p:nvPr/>
            </p:nvSpPr>
            <p:spPr>
              <a:xfrm>
                <a:off x="2362200" y="2133600"/>
                <a:ext cx="1143000" cy="2514600"/>
              </a:xfrm>
              <a:prstGeom prst="corner">
                <a:avLst>
                  <a:gd name="adj1" fmla="val 50826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L-Shape 65"/>
              <p:cNvSpPr/>
              <p:nvPr/>
            </p:nvSpPr>
            <p:spPr>
              <a:xfrm flipH="1">
                <a:off x="6477000" y="2133600"/>
                <a:ext cx="1143000" cy="2514600"/>
              </a:xfrm>
              <a:prstGeom prst="corner">
                <a:avLst>
                  <a:gd name="adj1" fmla="val 50826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2133600" y="263236"/>
                <a:ext cx="5715000" cy="3775364"/>
                <a:chOff x="2133600" y="263236"/>
                <a:chExt cx="5715000" cy="3775364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2944089" y="2621383"/>
                  <a:ext cx="4190999" cy="304801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495800" y="2530652"/>
                  <a:ext cx="2514600" cy="540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rPr>
                    <a:t>SU-8</a:t>
                  </a:r>
                  <a:endParaRPr lang="en-US" sz="1600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0" name="L-Shape 69"/>
                <p:cNvSpPr/>
                <p:nvPr/>
              </p:nvSpPr>
              <p:spPr>
                <a:xfrm rot="10800000" flipH="1">
                  <a:off x="2362200" y="990600"/>
                  <a:ext cx="1143000" cy="2514600"/>
                </a:xfrm>
                <a:prstGeom prst="corner">
                  <a:avLst>
                    <a:gd name="adj1" fmla="val 50826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L-Shape 70"/>
                <p:cNvSpPr/>
                <p:nvPr/>
              </p:nvSpPr>
              <p:spPr>
                <a:xfrm rot="10800000">
                  <a:off x="6466609" y="990600"/>
                  <a:ext cx="1143000" cy="2514600"/>
                </a:xfrm>
                <a:prstGeom prst="corner">
                  <a:avLst>
                    <a:gd name="adj1" fmla="val 50826"/>
                    <a:gd name="adj2" fmla="val 50000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895600" y="2926184"/>
                  <a:ext cx="4190999" cy="11124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Glass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895600" y="1600199"/>
                  <a:ext cx="4190999" cy="99060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Glass</a:t>
                  </a:r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6830290" y="381000"/>
                  <a:ext cx="4572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248400" y="263236"/>
                  <a:ext cx="16002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2715490" y="422564"/>
                  <a:ext cx="4572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133600" y="304800"/>
                  <a:ext cx="16002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1" name="Down Arrow 50"/>
            <p:cNvSpPr/>
            <p:nvPr/>
          </p:nvSpPr>
          <p:spPr>
            <a:xfrm>
              <a:off x="4665927" y="2362200"/>
              <a:ext cx="287073" cy="38041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6570927" y="2362788"/>
              <a:ext cx="287073" cy="38041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/>
            <p:cNvSpPr/>
            <p:nvPr/>
          </p:nvSpPr>
          <p:spPr>
            <a:xfrm rot="10800000">
              <a:off x="4662055" y="3071569"/>
              <a:ext cx="287073" cy="361865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 rot="10800000">
              <a:off x="6564002" y="3094277"/>
              <a:ext cx="287073" cy="361865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" name="Bent-Up Arrow 2048"/>
          <p:cNvSpPr/>
          <p:nvPr/>
        </p:nvSpPr>
        <p:spPr>
          <a:xfrm flipV="1">
            <a:off x="9499221" y="848572"/>
            <a:ext cx="837502" cy="751628"/>
          </a:xfrm>
          <a:prstGeom prst="bentUpArrow">
            <a:avLst>
              <a:gd name="adj1" fmla="val 25000"/>
              <a:gd name="adj2" fmla="val 2854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10800000">
            <a:off x="4058598" y="2717619"/>
            <a:ext cx="610382" cy="480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ent-Up Arrow 2052"/>
          <p:cNvSpPr/>
          <p:nvPr/>
        </p:nvSpPr>
        <p:spPr>
          <a:xfrm rot="10800000">
            <a:off x="1524001" y="2900276"/>
            <a:ext cx="685799" cy="12013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>
            <a:off x="4069539" y="5064932"/>
            <a:ext cx="610382" cy="480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Bent-Up Arrow 88"/>
          <p:cNvSpPr/>
          <p:nvPr/>
        </p:nvSpPr>
        <p:spPr>
          <a:xfrm flipV="1">
            <a:off x="10063477" y="4712594"/>
            <a:ext cx="546515" cy="751628"/>
          </a:xfrm>
          <a:prstGeom prst="bentUpArrow">
            <a:avLst>
              <a:gd name="adj1" fmla="val 25000"/>
              <a:gd name="adj2" fmla="val 2854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5" name="Group 2054"/>
          <p:cNvGrpSpPr/>
          <p:nvPr/>
        </p:nvGrpSpPr>
        <p:grpSpPr>
          <a:xfrm>
            <a:off x="5469298" y="6202992"/>
            <a:ext cx="2349194" cy="545071"/>
            <a:chOff x="6324600" y="4857690"/>
            <a:chExt cx="2349194" cy="545071"/>
          </a:xfrm>
        </p:grpSpPr>
        <p:sp>
          <p:nvSpPr>
            <p:cNvPr id="80" name="Rectangle 79"/>
            <p:cNvSpPr/>
            <p:nvPr/>
          </p:nvSpPr>
          <p:spPr>
            <a:xfrm>
              <a:off x="6477000" y="5335042"/>
              <a:ext cx="1879221" cy="677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4" name="TextBox 2053"/>
            <p:cNvSpPr txBox="1"/>
            <p:nvPr/>
          </p:nvSpPr>
          <p:spPr>
            <a:xfrm>
              <a:off x="6324600" y="4857690"/>
              <a:ext cx="2349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dirty="0"/>
                <a:t>hotocured  Sheet</a:t>
              </a:r>
              <a:endParaRPr lang="en-US" sz="2000" b="1" dirty="0"/>
            </a:p>
          </p:txBody>
        </p:sp>
      </p:grpSp>
      <p:grpSp>
        <p:nvGrpSpPr>
          <p:cNvPr id="2056" name="Group 2055"/>
          <p:cNvGrpSpPr/>
          <p:nvPr/>
        </p:nvGrpSpPr>
        <p:grpSpPr>
          <a:xfrm>
            <a:off x="2285785" y="6202991"/>
            <a:ext cx="2349194" cy="483104"/>
            <a:chOff x="761785" y="5965910"/>
            <a:chExt cx="2349194" cy="483104"/>
          </a:xfrm>
        </p:grpSpPr>
        <p:sp>
          <p:nvSpPr>
            <p:cNvPr id="88" name="Rectangle 87"/>
            <p:cNvSpPr/>
            <p:nvPr/>
          </p:nvSpPr>
          <p:spPr>
            <a:xfrm>
              <a:off x="776159" y="6381295"/>
              <a:ext cx="1879221" cy="67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1785" y="5965910"/>
              <a:ext cx="2349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Pyrolyzed</a:t>
              </a:r>
              <a:r>
                <a:rPr lang="en-US" sz="2000" b="1" dirty="0"/>
                <a:t> Sheet</a:t>
              </a:r>
              <a:endParaRPr lang="en-US" sz="20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432126" y="6403047"/>
            <a:ext cx="1733042" cy="276999"/>
            <a:chOff x="548677" y="3886199"/>
            <a:chExt cx="1834306" cy="1032448"/>
          </a:xfrm>
        </p:grpSpPr>
        <p:sp>
          <p:nvSpPr>
            <p:cNvPr id="103" name="Rectangle 102"/>
            <p:cNvSpPr/>
            <p:nvPr/>
          </p:nvSpPr>
          <p:spPr>
            <a:xfrm>
              <a:off x="548677" y="3898471"/>
              <a:ext cx="1834306" cy="2325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50826" y="3886199"/>
              <a:ext cx="1100584" cy="103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</a:rPr>
                <a:t>SU-8    Sheet</a:t>
              </a:r>
              <a:endParaRPr lang="en-US" sz="9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8266228" y="5476314"/>
            <a:ext cx="1948136" cy="3449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UV</a:t>
            </a:r>
            <a:endParaRPr lang="en-US" sz="1100" b="1" dirty="0">
              <a:solidFill>
                <a:srgbClr val="FFFF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8266229" y="6008033"/>
            <a:ext cx="1948137" cy="235199"/>
            <a:chOff x="3181480" y="838200"/>
            <a:chExt cx="2582010" cy="311727"/>
          </a:xfrm>
        </p:grpSpPr>
        <p:sp>
          <p:nvSpPr>
            <p:cNvPr id="115" name="Down Arrow 114"/>
            <p:cNvSpPr/>
            <p:nvPr/>
          </p:nvSpPr>
          <p:spPr>
            <a:xfrm>
              <a:off x="5238049" y="838200"/>
              <a:ext cx="199984" cy="304800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Down Arrow 115"/>
            <p:cNvSpPr/>
            <p:nvPr/>
          </p:nvSpPr>
          <p:spPr>
            <a:xfrm>
              <a:off x="4907728" y="838200"/>
              <a:ext cx="199984" cy="304800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4606635" y="838200"/>
              <a:ext cx="199984" cy="304800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Down Arrow 117"/>
            <p:cNvSpPr/>
            <p:nvPr/>
          </p:nvSpPr>
          <p:spPr>
            <a:xfrm>
              <a:off x="4269237" y="838200"/>
              <a:ext cx="199984" cy="304800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Down Arrow 118"/>
            <p:cNvSpPr/>
            <p:nvPr/>
          </p:nvSpPr>
          <p:spPr>
            <a:xfrm>
              <a:off x="3916586" y="845127"/>
              <a:ext cx="199984" cy="304800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Down Arrow 119"/>
            <p:cNvSpPr/>
            <p:nvPr/>
          </p:nvSpPr>
          <p:spPr>
            <a:xfrm>
              <a:off x="3554923" y="845127"/>
              <a:ext cx="199984" cy="304800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own Arrow 120"/>
            <p:cNvSpPr/>
            <p:nvPr/>
          </p:nvSpPr>
          <p:spPr>
            <a:xfrm>
              <a:off x="3181480" y="838200"/>
              <a:ext cx="199984" cy="304800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own Arrow 121"/>
            <p:cNvSpPr/>
            <p:nvPr/>
          </p:nvSpPr>
          <p:spPr>
            <a:xfrm>
              <a:off x="5563506" y="845127"/>
              <a:ext cx="199984" cy="304800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ight Arrow 135"/>
          <p:cNvSpPr/>
          <p:nvPr/>
        </p:nvSpPr>
        <p:spPr>
          <a:xfrm rot="10800000">
            <a:off x="7595588" y="6250534"/>
            <a:ext cx="610382" cy="439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/>
          <p:cNvSpPr/>
          <p:nvPr/>
        </p:nvSpPr>
        <p:spPr>
          <a:xfrm rot="10800000">
            <a:off x="4609807" y="6250534"/>
            <a:ext cx="610382" cy="439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7798613" y="4224776"/>
            <a:ext cx="2349194" cy="545071"/>
            <a:chOff x="6324600" y="4857690"/>
            <a:chExt cx="2349194" cy="545071"/>
          </a:xfrm>
        </p:grpSpPr>
        <p:sp>
          <p:nvSpPr>
            <p:cNvPr id="92" name="Rectangle 91"/>
            <p:cNvSpPr/>
            <p:nvPr/>
          </p:nvSpPr>
          <p:spPr>
            <a:xfrm>
              <a:off x="6477000" y="5335042"/>
              <a:ext cx="1879221" cy="6771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24600" y="4857690"/>
              <a:ext cx="2349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Compressed Sample</a:t>
              </a:r>
            </a:p>
          </p:txBody>
        </p:sp>
      </p:grpSp>
      <p:sp>
        <p:nvSpPr>
          <p:cNvPr id="94" name="Right Arrow 93"/>
          <p:cNvSpPr/>
          <p:nvPr/>
        </p:nvSpPr>
        <p:spPr>
          <a:xfrm>
            <a:off x="7162446" y="4508109"/>
            <a:ext cx="610382" cy="385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570916" y="1806714"/>
            <a:ext cx="2349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Evaporation of solvent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965028" y="3731920"/>
            <a:ext cx="2349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Making it flexible</a:t>
            </a:r>
          </a:p>
        </p:txBody>
      </p:sp>
    </p:spTree>
    <p:extLst>
      <p:ext uri="{BB962C8B-B14F-4D97-AF65-F5344CB8AC3E}">
        <p14:creationId xmlns:p14="http://schemas.microsoft.com/office/powerpoint/2010/main" val="25657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saeedbeigi</dc:creator>
  <cp:lastModifiedBy>saeedbeigi</cp:lastModifiedBy>
  <cp:revision>1</cp:revision>
  <dcterms:created xsi:type="dcterms:W3CDTF">2020-03-14T00:56:51Z</dcterms:created>
  <dcterms:modified xsi:type="dcterms:W3CDTF">2020-03-14T00:57:27Z</dcterms:modified>
</cp:coreProperties>
</file>