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9" r:id="rId3"/>
    <p:sldId id="346" r:id="rId4"/>
    <p:sldId id="259" r:id="rId5"/>
    <p:sldId id="304" r:id="rId6"/>
    <p:sldId id="305" r:id="rId7"/>
    <p:sldId id="306" r:id="rId8"/>
    <p:sldId id="307" r:id="rId9"/>
    <p:sldId id="308" r:id="rId10"/>
    <p:sldId id="309" r:id="rId11"/>
    <p:sldId id="310" r:id="rId12"/>
    <p:sldId id="260" r:id="rId13"/>
    <p:sldId id="311" r:id="rId14"/>
    <p:sldId id="261" r:id="rId15"/>
    <p:sldId id="262" r:id="rId16"/>
    <p:sldId id="268" r:id="rId17"/>
    <p:sldId id="347" r:id="rId18"/>
    <p:sldId id="263" r:id="rId19"/>
    <p:sldId id="312" r:id="rId20"/>
    <p:sldId id="313" r:id="rId21"/>
    <p:sldId id="273" r:id="rId22"/>
    <p:sldId id="274" r:id="rId23"/>
    <p:sldId id="316" r:id="rId24"/>
    <p:sldId id="319" r:id="rId25"/>
    <p:sldId id="320" r:id="rId26"/>
    <p:sldId id="348" r:id="rId27"/>
    <p:sldId id="322" r:id="rId28"/>
    <p:sldId id="323" r:id="rId29"/>
    <p:sldId id="324" r:id="rId30"/>
    <p:sldId id="325" r:id="rId31"/>
    <p:sldId id="326" r:id="rId32"/>
    <p:sldId id="327" r:id="rId33"/>
    <p:sldId id="331" r:id="rId34"/>
    <p:sldId id="332" r:id="rId35"/>
    <p:sldId id="333" r:id="rId36"/>
    <p:sldId id="334" r:id="rId37"/>
    <p:sldId id="336" r:id="rId38"/>
    <p:sldId id="339" r:id="rId39"/>
    <p:sldId id="340" r:id="rId40"/>
    <p:sldId id="341" r:id="rId41"/>
    <p:sldId id="342" r:id="rId42"/>
    <p:sldId id="35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94660"/>
  </p:normalViewPr>
  <p:slideViewPr>
    <p:cSldViewPr>
      <p:cViewPr varScale="1">
        <p:scale>
          <a:sx n="84" d="100"/>
          <a:sy n="84" d="100"/>
        </p:scale>
        <p:origin x="1435"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C0F02-7454-47F0-BA34-C38056FA627B}" type="datetimeFigureOut">
              <a:rPr lang="en-US" smtClean="0"/>
              <a:t>6/28/2016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0C611C-CF28-4110-83AA-9B5F04FE78C1}" type="slidenum">
              <a:rPr lang="en-US" smtClean="0"/>
              <a:t>‹#›</a:t>
            </a:fld>
            <a:endParaRPr lang="en-US"/>
          </a:p>
        </p:txBody>
      </p:sp>
    </p:spTree>
    <p:extLst>
      <p:ext uri="{BB962C8B-B14F-4D97-AF65-F5344CB8AC3E}">
        <p14:creationId xmlns:p14="http://schemas.microsoft.com/office/powerpoint/2010/main" val="297525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6DB19-3AA7-43C7-97D2-84736A5A9C15}" type="slidenum">
              <a:rPr lang="en-GB"/>
              <a:pPr/>
              <a:t>2</a:t>
            </a:fld>
            <a:endParaRPr lang="en-GB"/>
          </a:p>
        </p:txBody>
      </p:sp>
      <p:sp>
        <p:nvSpPr>
          <p:cNvPr id="2637826" name="Rectangle 2"/>
          <p:cNvSpPr>
            <a:spLocks noGrp="1" noRot="1" noChangeAspect="1" noChangeArrowheads="1" noTextEdit="1"/>
          </p:cNvSpPr>
          <p:nvPr>
            <p:ph type="sldImg"/>
          </p:nvPr>
        </p:nvSpPr>
        <p:spPr>
          <a:ln/>
        </p:spPr>
      </p:sp>
      <p:sp>
        <p:nvSpPr>
          <p:cNvPr id="2637827" name="Rectangle 3"/>
          <p:cNvSpPr>
            <a:spLocks noGrp="1" noChangeArrowheads="1"/>
          </p:cNvSpPr>
          <p:nvPr>
            <p:ph type="body" idx="1"/>
          </p:nvPr>
        </p:nvSpPr>
        <p:spPr/>
        <p:txBody>
          <a:bodyPr/>
          <a:lstStyle/>
          <a:p>
            <a:r>
              <a:rPr lang="en-GB"/>
              <a:t>Read slide</a:t>
            </a:r>
            <a:endParaRPr lang="en-US"/>
          </a:p>
        </p:txBody>
      </p:sp>
    </p:spTree>
    <p:extLst>
      <p:ext uri="{BB962C8B-B14F-4D97-AF65-F5344CB8AC3E}">
        <p14:creationId xmlns:p14="http://schemas.microsoft.com/office/powerpoint/2010/main" val="394626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9C428-5E74-449E-A12B-90A7739414FF}" type="slidenum">
              <a:rPr lang="en-US" altLang="en-US"/>
              <a:pPr/>
              <a:t>12</a:t>
            </a:fld>
            <a:endParaRPr lang="en-US" altLang="en-US"/>
          </a:p>
        </p:txBody>
      </p:sp>
      <p:sp>
        <p:nvSpPr>
          <p:cNvPr id="344066" name="Rectangle 2"/>
          <p:cNvSpPr>
            <a:spLocks noGrp="1" noRot="1" noChangeAspect="1" noChangeArrowheads="1" noTextEdit="1"/>
          </p:cNvSpPr>
          <p:nvPr>
            <p:ph type="sldImg"/>
          </p:nvPr>
        </p:nvSpPr>
        <p:spPr>
          <a:xfrm>
            <a:off x="1144588" y="684213"/>
            <a:ext cx="4570412" cy="3429000"/>
          </a:xfrm>
          <a:ln/>
        </p:spPr>
      </p:sp>
      <p:sp>
        <p:nvSpPr>
          <p:cNvPr id="344067" name="Rectangle 3"/>
          <p:cNvSpPr>
            <a:spLocks noGrp="1" noChangeArrowheads="1"/>
          </p:cNvSpPr>
          <p:nvPr>
            <p:ph type="body" idx="1"/>
          </p:nvPr>
        </p:nvSpPr>
        <p:spPr>
          <a:xfrm>
            <a:off x="913805" y="4342191"/>
            <a:ext cx="5030391" cy="4116917"/>
          </a:xfrm>
        </p:spPr>
        <p:txBody>
          <a:bodyPr/>
          <a:lstStyle/>
          <a:p>
            <a:endParaRPr lang="en-US" altLang="en-US"/>
          </a:p>
        </p:txBody>
      </p:sp>
    </p:spTree>
    <p:extLst>
      <p:ext uri="{BB962C8B-B14F-4D97-AF65-F5344CB8AC3E}">
        <p14:creationId xmlns:p14="http://schemas.microsoft.com/office/powerpoint/2010/main" val="210769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D2E54-A128-42FF-BA8E-7073606E0BE6}" type="slidenum">
              <a:rPr lang="en-US" altLang="en-US"/>
              <a:pPr/>
              <a:t>14</a:t>
            </a:fld>
            <a:endParaRPr lang="en-US" alt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670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FD265-9CD0-4A66-8DB9-FB6543F51210}" type="slidenum">
              <a:rPr lang="en-US" altLang="en-US"/>
              <a:pPr/>
              <a:t>15</a:t>
            </a:fld>
            <a:endParaRPr lang="en-US" alt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5582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4E917-5EC9-4807-AE84-1BE6438A5494}" type="slidenum">
              <a:rPr lang="en-US" altLang="en-US"/>
              <a:pPr/>
              <a:t>16</a:t>
            </a:fld>
            <a:endParaRPr lang="en-US" alt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45136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21DF7-CB0E-49EE-9445-D315E8378A6D}" type="slidenum">
              <a:rPr lang="en-US" altLang="en-US"/>
              <a:pPr/>
              <a:t>18</a:t>
            </a:fld>
            <a:endParaRPr lang="en-US" altLang="en-US"/>
          </a:p>
        </p:txBody>
      </p:sp>
      <p:sp>
        <p:nvSpPr>
          <p:cNvPr id="356354" name="Rectangle 2"/>
          <p:cNvSpPr>
            <a:spLocks noGrp="1" noRot="1" noChangeAspect="1" noChangeArrowheads="1" noTextEdit="1"/>
          </p:cNvSpPr>
          <p:nvPr>
            <p:ph type="sldImg"/>
          </p:nvPr>
        </p:nvSpPr>
        <p:spPr>
          <a:xfrm>
            <a:off x="1144588" y="684213"/>
            <a:ext cx="4570412" cy="3429000"/>
          </a:xfrm>
          <a:ln/>
        </p:spPr>
      </p:sp>
      <p:sp>
        <p:nvSpPr>
          <p:cNvPr id="356355" name="Rectangle 3"/>
          <p:cNvSpPr>
            <a:spLocks noGrp="1" noChangeArrowheads="1"/>
          </p:cNvSpPr>
          <p:nvPr>
            <p:ph type="body" idx="1"/>
          </p:nvPr>
        </p:nvSpPr>
        <p:spPr>
          <a:xfrm>
            <a:off x="913805" y="4342191"/>
            <a:ext cx="5030391" cy="4116917"/>
          </a:xfrm>
        </p:spPr>
        <p:txBody>
          <a:bodyPr/>
          <a:lstStyle/>
          <a:p>
            <a:endParaRPr lang="en-US" altLang="en-US"/>
          </a:p>
        </p:txBody>
      </p:sp>
    </p:spTree>
    <p:extLst>
      <p:ext uri="{BB962C8B-B14F-4D97-AF65-F5344CB8AC3E}">
        <p14:creationId xmlns:p14="http://schemas.microsoft.com/office/powerpoint/2010/main" val="49131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49C63-BBC6-463F-9079-23373B7C798A}" type="slidenum">
              <a:rPr lang="en-GB"/>
              <a:pPr/>
              <a:t>19</a:t>
            </a:fld>
            <a:endParaRPr lang="en-GB"/>
          </a:p>
        </p:txBody>
      </p:sp>
      <p:sp>
        <p:nvSpPr>
          <p:cNvPr id="3239938" name="Rectangle 2"/>
          <p:cNvSpPr>
            <a:spLocks noGrp="1" noRot="1" noChangeAspect="1" noChangeArrowheads="1" noTextEdit="1"/>
          </p:cNvSpPr>
          <p:nvPr>
            <p:ph type="sldImg"/>
          </p:nvPr>
        </p:nvSpPr>
        <p:spPr>
          <a:ln/>
        </p:spPr>
      </p:sp>
      <p:sp>
        <p:nvSpPr>
          <p:cNvPr id="32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7363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3A964-30F9-4A3B-8976-8396D1DE46A2}" type="slidenum">
              <a:rPr lang="en-GB"/>
              <a:pPr/>
              <a:t>20</a:t>
            </a:fld>
            <a:endParaRPr lang="en-GB"/>
          </a:p>
        </p:txBody>
      </p:sp>
      <p:sp>
        <p:nvSpPr>
          <p:cNvPr id="2771970" name="Rectangle 2"/>
          <p:cNvSpPr>
            <a:spLocks noGrp="1" noRot="1" noChangeAspect="1" noChangeArrowheads="1" noTextEdit="1"/>
          </p:cNvSpPr>
          <p:nvPr>
            <p:ph type="sldImg"/>
          </p:nvPr>
        </p:nvSpPr>
        <p:spPr>
          <a:ln/>
        </p:spPr>
      </p:sp>
      <p:sp>
        <p:nvSpPr>
          <p:cNvPr id="277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854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5FA57-73E0-40EE-B394-DFEA5756521E}" type="slidenum">
              <a:rPr lang="en-US" altLang="en-US"/>
              <a:pPr/>
              <a:t>21</a:t>
            </a:fld>
            <a:endParaRPr lang="en-US" altLang="en-US"/>
          </a:p>
        </p:txBody>
      </p:sp>
      <p:sp>
        <p:nvSpPr>
          <p:cNvPr id="386050" name="Rectangle 2"/>
          <p:cNvSpPr>
            <a:spLocks noGrp="1" noRot="1" noChangeAspect="1" noChangeArrowheads="1" noTextEdit="1"/>
          </p:cNvSpPr>
          <p:nvPr>
            <p:ph type="sldImg"/>
          </p:nvPr>
        </p:nvSpPr>
        <p:spPr>
          <a:xfrm>
            <a:off x="1144588" y="684213"/>
            <a:ext cx="4570412" cy="3429000"/>
          </a:xfrm>
          <a:ln/>
        </p:spPr>
      </p:sp>
      <p:sp>
        <p:nvSpPr>
          <p:cNvPr id="386051" name="Rectangle 3"/>
          <p:cNvSpPr>
            <a:spLocks noGrp="1" noChangeArrowheads="1"/>
          </p:cNvSpPr>
          <p:nvPr>
            <p:ph type="body" idx="1"/>
          </p:nvPr>
        </p:nvSpPr>
        <p:spPr>
          <a:xfrm>
            <a:off x="913805" y="4342191"/>
            <a:ext cx="5030391" cy="4116917"/>
          </a:xfrm>
        </p:spPr>
        <p:txBody>
          <a:bodyPr/>
          <a:lstStyle/>
          <a:p>
            <a:r>
              <a:rPr lang="en-GB" altLang="en-US"/>
              <a:t>Welcome to a short presentation on the use of zeta potential to aid the preparation of stable dispersions.</a:t>
            </a:r>
          </a:p>
          <a:p>
            <a:r>
              <a:rPr lang="en-GB" altLang="en-US"/>
              <a:t>It is only a few minutes long, but should dispel some of the myths surrounding the subject of charge stabilisation, and help solve your next problem with an unstable sample, or explain differences in stability from batch to batch.</a:t>
            </a:r>
          </a:p>
        </p:txBody>
      </p:sp>
    </p:spTree>
    <p:extLst>
      <p:ext uri="{BB962C8B-B14F-4D97-AF65-F5344CB8AC3E}">
        <p14:creationId xmlns:p14="http://schemas.microsoft.com/office/powerpoint/2010/main" val="1430549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E5433-247A-4ECD-BFE7-E7C215A57665}" type="slidenum">
              <a:rPr lang="en-US" altLang="en-US"/>
              <a:pPr/>
              <a:t>22</a:t>
            </a:fld>
            <a:endParaRPr lang="en-US" altLang="en-US"/>
          </a:p>
        </p:txBody>
      </p:sp>
      <p:sp>
        <p:nvSpPr>
          <p:cNvPr id="526338" name="Rectangle 2"/>
          <p:cNvSpPr>
            <a:spLocks noGrp="1" noRot="1" noChangeAspect="1" noChangeArrowheads="1" noTextEdit="1"/>
          </p:cNvSpPr>
          <p:nvPr>
            <p:ph type="sldImg"/>
          </p:nvPr>
        </p:nvSpPr>
        <p:spPr>
          <a:xfrm>
            <a:off x="1144588" y="684213"/>
            <a:ext cx="4570412" cy="3429000"/>
          </a:xfrm>
          <a:ln/>
        </p:spPr>
      </p:sp>
      <p:sp>
        <p:nvSpPr>
          <p:cNvPr id="526339" name="Rectangle 3"/>
          <p:cNvSpPr>
            <a:spLocks noGrp="1" noChangeArrowheads="1"/>
          </p:cNvSpPr>
          <p:nvPr>
            <p:ph type="body" idx="1"/>
          </p:nvPr>
        </p:nvSpPr>
        <p:spPr>
          <a:xfrm>
            <a:off x="913805" y="4342191"/>
            <a:ext cx="5030391" cy="4116917"/>
          </a:xfrm>
        </p:spPr>
        <p:txBody>
          <a:bodyPr/>
          <a:lstStyle/>
          <a:p>
            <a:r>
              <a:rPr lang="en-GB" altLang="en-US"/>
              <a:t>Básicamente, qué es potencial zeta? Es uno de los parámetros fundamentales que controla la interacción de las partículas en suspensión.</a:t>
            </a:r>
          </a:p>
          <a:p>
            <a:r>
              <a:rPr lang="en-GB" altLang="en-US"/>
              <a:t>Cuando partículas con carga se aproximan entre ellas, el que se repelan depende del equilibrio entre las fuerzas de atracción  experimentadas en todos los cuerpos, y de las fuerzas de repulsión determinadas por la magnitud del potencial en la capa de deslizamiento.  Este es el potencial a una corta distancia de la superficie en dónde las moléculas del dispersante se mueven con respecto a las moléculas en el límite de la superficie. </a:t>
            </a:r>
          </a:p>
        </p:txBody>
      </p:sp>
    </p:spTree>
    <p:extLst>
      <p:ext uri="{BB962C8B-B14F-4D97-AF65-F5344CB8AC3E}">
        <p14:creationId xmlns:p14="http://schemas.microsoft.com/office/powerpoint/2010/main" val="127572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4E9BD-8AC8-472F-877D-3AEE5FF2A37F}" type="slidenum">
              <a:rPr lang="en-GB" altLang="en-US"/>
              <a:pPr/>
              <a:t>23</a:t>
            </a:fld>
            <a:endParaRPr lang="en-GB" altLang="en-US"/>
          </a:p>
        </p:txBody>
      </p:sp>
      <p:sp>
        <p:nvSpPr>
          <p:cNvPr id="112642" name="Rectangle 2"/>
          <p:cNvSpPr>
            <a:spLocks noGrp="1" noChangeArrowheads="1"/>
          </p:cNvSpPr>
          <p:nvPr>
            <p:ph type="body" idx="1"/>
          </p:nvPr>
        </p:nvSpPr>
        <p:spPr>
          <a:xfrm>
            <a:off x="912813"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0" tIns="44446" rIns="90480" bIns="44446"/>
          <a:lstStyle/>
          <a:p>
            <a:endParaRPr lang="en-US" altLang="en-US"/>
          </a:p>
        </p:txBody>
      </p:sp>
      <p:sp>
        <p:nvSpPr>
          <p:cNvPr id="112643" name="Rectangle 3"/>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423776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0807A-846A-4A68-A7F9-43F2D7697586}" type="slidenum">
              <a:rPr lang="en-US" altLang="en-US"/>
              <a:pPr/>
              <a:t>4</a:t>
            </a:fld>
            <a:endParaRPr lang="en-US" altLang="en-US"/>
          </a:p>
        </p:txBody>
      </p:sp>
      <p:sp>
        <p:nvSpPr>
          <p:cNvPr id="339970" name="Rectangle 2"/>
          <p:cNvSpPr>
            <a:spLocks noGrp="1" noRot="1" noChangeAspect="1" noChangeArrowheads="1" noTextEdit="1"/>
          </p:cNvSpPr>
          <p:nvPr>
            <p:ph type="sldImg"/>
          </p:nvPr>
        </p:nvSpPr>
        <p:spPr>
          <a:xfrm>
            <a:off x="1144588" y="684213"/>
            <a:ext cx="4570412" cy="3429000"/>
          </a:xfrm>
          <a:ln/>
        </p:spPr>
      </p:sp>
      <p:sp>
        <p:nvSpPr>
          <p:cNvPr id="339971" name="Rectangle 3"/>
          <p:cNvSpPr>
            <a:spLocks noGrp="1" noChangeArrowheads="1"/>
          </p:cNvSpPr>
          <p:nvPr>
            <p:ph type="body" idx="1"/>
          </p:nvPr>
        </p:nvSpPr>
        <p:spPr>
          <a:xfrm>
            <a:off x="913805" y="4342191"/>
            <a:ext cx="5030391" cy="4116917"/>
          </a:xfrm>
        </p:spPr>
        <p:txBody>
          <a:bodyPr/>
          <a:lstStyle/>
          <a:p>
            <a:endParaRPr lang="en-US" altLang="en-US"/>
          </a:p>
        </p:txBody>
      </p:sp>
    </p:spTree>
    <p:extLst>
      <p:ext uri="{BB962C8B-B14F-4D97-AF65-F5344CB8AC3E}">
        <p14:creationId xmlns:p14="http://schemas.microsoft.com/office/powerpoint/2010/main" val="28736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1A97C-388B-41B5-B165-BA2BCE1EF5CC}" type="slidenum">
              <a:rPr lang="en-GB" altLang="en-US"/>
              <a:pPr/>
              <a:t>24</a:t>
            </a:fld>
            <a:endParaRPr lang="en-GB"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s-MX" altLang="en-US"/>
              <a:t>Y cual es el significado??</a:t>
            </a:r>
          </a:p>
          <a:p>
            <a:r>
              <a:rPr lang="es-MX" altLang="en-US"/>
              <a:t>La forma en que las partículas interactúan nos da un indicio de cuando una suspensión es estable o no, las partículas que estan juntas crecen para formar partículas mas grandes y pueden sedimentar.  El crecimiento en el tamaño de las partículas puede cambiar las propiedades deseadas.</a:t>
            </a:r>
          </a:p>
          <a:p>
            <a:r>
              <a:rPr lang="es-MX" altLang="en-US"/>
              <a:t>Tipicamente en sistemas acuosos, una carga (positiva o negativa) de magnitud 30mV es suficiente como para dar una estabilidad moderada.</a:t>
            </a:r>
          </a:p>
          <a:p>
            <a:r>
              <a:rPr lang="es-MX" altLang="en-US"/>
              <a:t>Esto no es solo un indicador a un problema, sino que nos sugiere rutas para resolver un problema.</a:t>
            </a:r>
            <a:endParaRPr lang="en-US" altLang="en-US"/>
          </a:p>
        </p:txBody>
      </p:sp>
    </p:spTree>
    <p:extLst>
      <p:ext uri="{BB962C8B-B14F-4D97-AF65-F5344CB8AC3E}">
        <p14:creationId xmlns:p14="http://schemas.microsoft.com/office/powerpoint/2010/main" val="2144361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C7FDA-32DC-40CD-A7CB-87D6D6301592}" type="slidenum">
              <a:rPr lang="en-GB" altLang="en-US"/>
              <a:pPr/>
              <a:t>25</a:t>
            </a:fld>
            <a:endParaRPr lang="en-GB"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s-MX" altLang="en-US"/>
              <a:t>Esta es una tabla que no da ejemplos de características de estabilidad</a:t>
            </a:r>
          </a:p>
          <a:p>
            <a:endParaRPr lang="en-US" altLang="en-US"/>
          </a:p>
        </p:txBody>
      </p:sp>
    </p:spTree>
    <p:extLst>
      <p:ext uri="{BB962C8B-B14F-4D97-AF65-F5344CB8AC3E}">
        <p14:creationId xmlns:p14="http://schemas.microsoft.com/office/powerpoint/2010/main" val="410214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BFFD4C45-F348-457E-9E24-CAE91067DA5C}" type="slidenum">
              <a:rPr lang="en-GB" altLang="en-US" sz="1200"/>
              <a:pPr eaLnBrk="1" hangingPunct="1">
                <a:spcBef>
                  <a:spcPct val="0"/>
                </a:spcBef>
              </a:pPr>
              <a:t>26</a:t>
            </a:fld>
            <a:endParaRPr lang="en-GB" altLang="en-US" sz="1200"/>
          </a:p>
        </p:txBody>
      </p:sp>
      <p:sp>
        <p:nvSpPr>
          <p:cNvPr id="335875" name="Rectangle 2"/>
          <p:cNvSpPr>
            <a:spLocks noGrp="1" noRot="1" noChangeAspect="1" noChangeArrowheads="1" noTextEdit="1"/>
          </p:cNvSpPr>
          <p:nvPr>
            <p:ph type="sldImg"/>
          </p:nvPr>
        </p:nvSpPr>
        <p:spPr>
          <a:xfrm>
            <a:off x="1144588" y="685800"/>
            <a:ext cx="4570412" cy="3429000"/>
          </a:xfrm>
          <a:ln/>
        </p:spPr>
      </p:sp>
      <p:sp>
        <p:nvSpPr>
          <p:cNvPr id="335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1936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B5F283-D007-4D9B-AF95-D411E2757688}" type="slidenum">
              <a:rPr lang="en-GB" altLang="en-US"/>
              <a:pPr/>
              <a:t>27</a:t>
            </a:fld>
            <a:endParaRPr lang="en-GB" altLang="en-US"/>
          </a:p>
        </p:txBody>
      </p:sp>
      <p:sp>
        <p:nvSpPr>
          <p:cNvPr id="1146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E9FEDD27-3AC3-4401-841B-292055F59A25}" type="slidenum">
              <a:rPr lang="en-GB" altLang="en-US" sz="1200"/>
              <a:pPr algn="r"/>
              <a:t>27</a:t>
            </a:fld>
            <a:endParaRPr lang="en-GB" altLang="en-US" sz="1200"/>
          </a:p>
        </p:txBody>
      </p:sp>
      <p:sp>
        <p:nvSpPr>
          <p:cNvPr id="114691" name="Rectangle 2"/>
          <p:cNvSpPr>
            <a:spLocks noGrp="1" noRot="1" noChangeAspect="1" noChangeArrowheads="1" noTextEdit="1"/>
          </p:cNvSpPr>
          <p:nvPr>
            <p:ph type="sldImg"/>
          </p:nvPr>
        </p:nvSpPr>
        <p:spPr>
          <a:xfrm>
            <a:off x="1143000" y="684213"/>
            <a:ext cx="4573588" cy="3430587"/>
          </a:xfrm>
          <a:ln/>
        </p:spPr>
      </p:sp>
      <p:sp>
        <p:nvSpPr>
          <p:cNvPr id="114692" name="Rectangle 3"/>
          <p:cNvSpPr>
            <a:spLocks noGrp="1" noChangeArrowheads="1"/>
          </p:cNvSpPr>
          <p:nvPr>
            <p:ph type="body" idx="1"/>
          </p:nvPr>
        </p:nvSpPr>
        <p:spPr>
          <a:xfrm>
            <a:off x="914400" y="4343400"/>
            <a:ext cx="5029200" cy="4116388"/>
          </a:xfrm>
        </p:spPr>
        <p:txBody>
          <a:bodyPr/>
          <a:lstStyle/>
          <a:p>
            <a:endParaRPr lang="en-US" altLang="en-US"/>
          </a:p>
        </p:txBody>
      </p:sp>
    </p:spTree>
    <p:extLst>
      <p:ext uri="{BB962C8B-B14F-4D97-AF65-F5344CB8AC3E}">
        <p14:creationId xmlns:p14="http://schemas.microsoft.com/office/powerpoint/2010/main" val="977359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A308E3D-4B14-4300-8938-44FD16DF2C78}" type="slidenum">
              <a:rPr lang="en-GB" altLang="en-US"/>
              <a:pPr/>
              <a:t>28</a:t>
            </a:fld>
            <a:endParaRPr lang="en-GB" altLang="en-US"/>
          </a:p>
        </p:txBody>
      </p:sp>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F3F4C76D-1A93-47F8-A907-A7631CBB1F24}" type="slidenum">
              <a:rPr lang="en-GB" altLang="en-US" sz="1200"/>
              <a:pPr algn="r"/>
              <a:t>28</a:t>
            </a:fld>
            <a:endParaRPr lang="en-GB" altLang="en-US" sz="1200"/>
          </a:p>
        </p:txBody>
      </p:sp>
      <p:sp>
        <p:nvSpPr>
          <p:cNvPr id="116739" name="Rectangle 2"/>
          <p:cNvSpPr>
            <a:spLocks noGrp="1" noRot="1" noChangeAspect="1" noChangeArrowheads="1" noTextEdit="1"/>
          </p:cNvSpPr>
          <p:nvPr>
            <p:ph type="sldImg"/>
          </p:nvPr>
        </p:nvSpPr>
        <p:spPr>
          <a:xfrm>
            <a:off x="1143000" y="684213"/>
            <a:ext cx="4573588" cy="3430587"/>
          </a:xfrm>
          <a:ln/>
        </p:spPr>
      </p:sp>
      <p:sp>
        <p:nvSpPr>
          <p:cNvPr id="116740" name="Rectangle 3"/>
          <p:cNvSpPr>
            <a:spLocks noGrp="1" noChangeArrowheads="1"/>
          </p:cNvSpPr>
          <p:nvPr>
            <p:ph type="body" idx="1"/>
          </p:nvPr>
        </p:nvSpPr>
        <p:spPr>
          <a:xfrm>
            <a:off x="914400" y="4343400"/>
            <a:ext cx="5029200" cy="4116388"/>
          </a:xfrm>
        </p:spPr>
        <p:txBody>
          <a:bodyPr/>
          <a:lstStyle/>
          <a:p>
            <a:endParaRPr lang="en-US" altLang="en-US"/>
          </a:p>
        </p:txBody>
      </p:sp>
    </p:spTree>
    <p:extLst>
      <p:ext uri="{BB962C8B-B14F-4D97-AF65-F5344CB8AC3E}">
        <p14:creationId xmlns:p14="http://schemas.microsoft.com/office/powerpoint/2010/main" val="208188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316204-3ADB-4947-82B5-8FC7E188C117}" type="slidenum">
              <a:rPr lang="en-GB" altLang="en-US"/>
              <a:pPr/>
              <a:t>29</a:t>
            </a:fld>
            <a:endParaRPr lang="en-GB" altLang="en-US"/>
          </a:p>
        </p:txBody>
      </p:sp>
      <p:sp>
        <p:nvSpPr>
          <p:cNvPr id="118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3B7BE104-871E-4ACF-8397-EDC425F4A55A}" type="slidenum">
              <a:rPr lang="en-GB" altLang="en-US" sz="1200"/>
              <a:pPr algn="r"/>
              <a:t>29</a:t>
            </a:fld>
            <a:endParaRPr lang="en-GB" altLang="en-US" sz="1200"/>
          </a:p>
        </p:txBody>
      </p:sp>
      <p:sp>
        <p:nvSpPr>
          <p:cNvPr id="118787" name="Rectangle 2"/>
          <p:cNvSpPr>
            <a:spLocks noGrp="1" noRot="1" noChangeAspect="1" noChangeArrowheads="1" noTextEdit="1"/>
          </p:cNvSpPr>
          <p:nvPr>
            <p:ph type="sldImg"/>
          </p:nvPr>
        </p:nvSpPr>
        <p:spPr>
          <a:xfrm>
            <a:off x="1143000" y="684213"/>
            <a:ext cx="4573588" cy="3430587"/>
          </a:xfrm>
          <a:ln/>
        </p:spPr>
      </p:sp>
      <p:sp>
        <p:nvSpPr>
          <p:cNvPr id="118788" name="Rectangle 3"/>
          <p:cNvSpPr>
            <a:spLocks noGrp="1" noChangeArrowheads="1"/>
          </p:cNvSpPr>
          <p:nvPr>
            <p:ph type="body" idx="1"/>
          </p:nvPr>
        </p:nvSpPr>
        <p:spPr>
          <a:xfrm>
            <a:off x="914400" y="4343400"/>
            <a:ext cx="5029200" cy="4116388"/>
          </a:xfrm>
        </p:spPr>
        <p:txBody>
          <a:bodyPr/>
          <a:lstStyle/>
          <a:p>
            <a:endParaRPr lang="en-US" altLang="en-US"/>
          </a:p>
        </p:txBody>
      </p:sp>
    </p:spTree>
    <p:extLst>
      <p:ext uri="{BB962C8B-B14F-4D97-AF65-F5344CB8AC3E}">
        <p14:creationId xmlns:p14="http://schemas.microsoft.com/office/powerpoint/2010/main" val="1985155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D840680-7C77-42DA-AA8C-80F67DEC3412}" type="slidenum">
              <a:rPr lang="en-GB" altLang="en-US"/>
              <a:pPr/>
              <a:t>30</a:t>
            </a:fld>
            <a:endParaRPr lang="en-GB" altLang="en-US"/>
          </a:p>
        </p:txBody>
      </p:sp>
      <p:sp>
        <p:nvSpPr>
          <p:cNvPr id="120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4E58A8EE-03DD-42A6-AF22-35D8E385519B}" type="slidenum">
              <a:rPr lang="en-GB" altLang="en-US" sz="1200"/>
              <a:pPr algn="r"/>
              <a:t>30</a:t>
            </a:fld>
            <a:endParaRPr lang="en-GB"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p:txBody>
          <a:bodyPr/>
          <a:lstStyle/>
          <a:p>
            <a:r>
              <a:rPr lang="es-MX" altLang="en-US"/>
              <a:t>Como es medido?</a:t>
            </a:r>
          </a:p>
          <a:p>
            <a:endParaRPr lang="es-MX" altLang="en-US"/>
          </a:p>
          <a:p>
            <a:r>
              <a:rPr lang="es-MX" altLang="en-US"/>
              <a:t>-puede ser directamente – microscopia de fuerza atomica</a:t>
            </a:r>
          </a:p>
          <a:p>
            <a:r>
              <a:rPr lang="es-MX" altLang="en-US"/>
              <a:t>-indirectamente: via el movimiento (movilidad) de una particula bajo la influencia de una campo y luego aplicando la ecuacion de Henry:</a:t>
            </a:r>
          </a:p>
          <a:p>
            <a:endParaRPr lang="es-MX" altLang="en-US"/>
          </a:p>
          <a:p>
            <a:r>
              <a:rPr lang="en-US" altLang="en-US"/>
              <a:t>La ecuación de Henry es la ecuación mas simple utilizada para convertir la velocidad o movilidad de una partícula a potencial zeta. Y porque queremos hacer esta conversión?  Verán, en sistemas conocidos como los acuosos, la magnitud de potencial zeta nos da una guía o una idea de la estabilidad – si las partículas tenderán a coagular o aglomerar o si sedimentarán o se asentarán.  En otros sistemas menos caracterizados será mejor hacer mención de la movilidad únicamente para que la interpretación pueda ser dejada al lector</a:t>
            </a:r>
          </a:p>
          <a:p>
            <a:endParaRPr lang="en-US" altLang="en-US"/>
          </a:p>
        </p:txBody>
      </p:sp>
    </p:spTree>
    <p:extLst>
      <p:ext uri="{BB962C8B-B14F-4D97-AF65-F5344CB8AC3E}">
        <p14:creationId xmlns:p14="http://schemas.microsoft.com/office/powerpoint/2010/main" val="4112823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5A14FC-3713-4CDD-A9A4-D26210176532}" type="slidenum">
              <a:rPr lang="en-GB" altLang="en-US"/>
              <a:pPr/>
              <a:t>31</a:t>
            </a:fld>
            <a:endParaRPr lang="en-GB" altLang="en-US"/>
          </a:p>
        </p:txBody>
      </p:sp>
      <p:sp>
        <p:nvSpPr>
          <p:cNvPr id="1249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r"/>
            <a:fld id="{36C8994C-BF5A-4A99-AD7C-D3C03EB3D155}" type="slidenum">
              <a:rPr lang="en-GB" altLang="en-US" sz="1200"/>
              <a:pPr algn="r"/>
              <a:t>31</a:t>
            </a:fld>
            <a:endParaRPr lang="en-GB"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p:txBody>
          <a:bodyPr/>
          <a:lstStyle/>
          <a:p>
            <a:r>
              <a:rPr lang="en-US" altLang="en-US"/>
              <a:t>Esta es la ecuación básica de Henry formulada en 1931.  En esta ecuación – que esta basada en un modelo rígido esférico, la velocidad o movilidad de una partícula bajo un campo electrico está relacionado con varios parámetros, uno de los cuales es el potencial zeta de la partícula. Los demás componentes de la ecuación son esencialmente constantes para un único medio - la viscosidad del medio en el cual se mueve la partícula, la constante dielectrica del fluido (que es una medida de la polaridad del liquido. Agua es muy polar, hexano es esencialmente no polar).  Las partículas se moverán mas rapidamente en un medio con una constante dielectrica alta.  El 6pi aparece casi en cualquier en ecuación en estos días, entonces el termino al que nos enfocaremos será f(ka) el cual se refiere al espesor de la doble capa alrededor de la partícula.  En solventes polares la doble capa esta fuertemente ligada a la partícula y por lo tanto es muy delgada.  En solventes no polares (con pocos o casi nada de iones presentes) esta doble capa se extiende en el líquido lejos de la partícula.</a:t>
            </a:r>
          </a:p>
          <a:p>
            <a:r>
              <a:rPr lang="es-MX" altLang="en-US"/>
              <a:t>El termino de viscosidad – en sistemas muy concentrados la partícula puede encontrar mas partículas y la viscosidad efectiva se incrementará. Un camino para tratar con sistemas viscosos (como por ejemplo 35 de sucrosa) es añadir un estandar de latex conocido o ajustar la viscosidad de entrada para dar el tamaño correcto del latex.  Y esta viscosidad es entonces utilizada para el material desconocido.</a:t>
            </a:r>
            <a:endParaRPr lang="en-US" altLang="en-US"/>
          </a:p>
          <a:p>
            <a:r>
              <a:rPr lang="en-US" altLang="en-US"/>
              <a:t> This is the basic Henry equation formulated in 1931 based on earlier work – in fact as you’ll see the approximations came earlier.  Rather like Fraunhofer Approximation and Mie theory.  In the Henry equation – which is based on a rigid sphere model – the speed or movement of a particle </a:t>
            </a:r>
            <a:r>
              <a:rPr lang="en-US" altLang="en-US" u="sng"/>
              <a:t>under an electrical field  </a:t>
            </a:r>
            <a:r>
              <a:rPr lang="en-US" altLang="en-US"/>
              <a:t>is related to several parameters,  one of which is the zeta potential of the particle.  The other components of the equation are essentially constant for any single medium – the viscosity of the medium that the particle moves in, the dielectric constant of the liquid (which is a measure of the polarity of the liquid. Water is very polar; hexane is essentially non-polar.  Particles will move more quickly in a medium of higher dielectric constant.  The 6</a:t>
            </a:r>
            <a:r>
              <a:rPr lang="en-US" altLang="en-US">
                <a:latin typeface="Symbol" pitchFamily="18" charset="2"/>
              </a:rPr>
              <a:t>pi</a:t>
            </a:r>
            <a:r>
              <a:rPr lang="en-US" altLang="en-US"/>
              <a:t> appears in virtually every equation around this time!  See the Stokes’ Equation and also the Stokes’-Einstein equation.  The bother term we will talk about is f(ka) which relates to the double layer thickness around the particle.  In polar solvents the double layer is bound very tightly to the particle and is thus thinner.  In non-polar solvents (with little or no ions present) then this boundary extends well into the liquid away from the particle.  </a:t>
            </a:r>
          </a:p>
          <a:p>
            <a:r>
              <a:rPr lang="en-US" altLang="en-US"/>
              <a:t>Note the viscosity term.  In more concentrated systems the particle may encounter more particles and the effective viscosity will increase.  One way of dealing with viscous systems (e.g. 35% sucrose) is to add a known latex standard and adjust the input viscosity to give the correct size for the latex.  This viscosity is then used for the unknown material. </a:t>
            </a:r>
            <a:endParaRPr lang="en-GB" altLang="en-US"/>
          </a:p>
        </p:txBody>
      </p:sp>
    </p:spTree>
    <p:extLst>
      <p:ext uri="{BB962C8B-B14F-4D97-AF65-F5344CB8AC3E}">
        <p14:creationId xmlns:p14="http://schemas.microsoft.com/office/powerpoint/2010/main" val="1570789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4028D-DEB8-4001-8CC9-1E43626D36F1}" type="slidenum">
              <a:rPr lang="en-GB"/>
              <a:pPr/>
              <a:t>32</a:t>
            </a:fld>
            <a:endParaRPr lang="en-GB"/>
          </a:p>
        </p:txBody>
      </p:sp>
      <p:sp>
        <p:nvSpPr>
          <p:cNvPr id="3295234" name="Rectangle 2"/>
          <p:cNvSpPr>
            <a:spLocks noGrp="1" noRot="1" noChangeAspect="1" noChangeArrowheads="1" noTextEdit="1"/>
          </p:cNvSpPr>
          <p:nvPr>
            <p:ph type="sldImg"/>
          </p:nvPr>
        </p:nvSpPr>
        <p:spPr>
          <a:ln/>
        </p:spPr>
      </p:sp>
      <p:sp>
        <p:nvSpPr>
          <p:cNvPr id="3295235" name="Rectangle 3"/>
          <p:cNvSpPr>
            <a:spLocks noGrp="1" noChangeArrowheads="1"/>
          </p:cNvSpPr>
          <p:nvPr>
            <p:ph type="body" idx="1"/>
          </p:nvPr>
        </p:nvSpPr>
        <p:spPr/>
        <p:txBody>
          <a:bodyPr/>
          <a:lstStyle/>
          <a:p>
            <a:r>
              <a:rPr lang="en-GB"/>
              <a:t>We begin by discussing the general purpose analysis option.</a:t>
            </a:r>
          </a:p>
          <a:p>
            <a:endParaRPr lang="en-GB"/>
          </a:p>
          <a:p>
            <a:r>
              <a:rPr lang="en-GB"/>
              <a:t>This is a combination of fast field reversal, F F R, and slow field reversal, S F R. </a:t>
            </a:r>
          </a:p>
          <a:p>
            <a:endParaRPr lang="en-GB"/>
          </a:p>
          <a:p>
            <a:r>
              <a:rPr lang="en-GB"/>
              <a:t>As we have seen in a previous module, fast field reversal allows measurement of the true particle electrophoretic mobility before electro-osmosis starts. The mean zeta potential is obtained.</a:t>
            </a:r>
          </a:p>
          <a:p>
            <a:endParaRPr lang="en-GB"/>
          </a:p>
          <a:p>
            <a:r>
              <a:rPr lang="en-GB"/>
              <a:t>During slow field reversal, electrophoresis and electroosmosis are present. A distribution of zeta potentials is determined which is normalised to the mean value obtained during the FFR part of the measurement.</a:t>
            </a:r>
            <a:endParaRPr lang="en-US"/>
          </a:p>
        </p:txBody>
      </p:sp>
    </p:spTree>
    <p:extLst>
      <p:ext uri="{BB962C8B-B14F-4D97-AF65-F5344CB8AC3E}">
        <p14:creationId xmlns:p14="http://schemas.microsoft.com/office/powerpoint/2010/main" val="3418454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B5279-7FAC-40C5-B500-436FBAA7C325}" type="slidenum">
              <a:rPr lang="en-GB"/>
              <a:pPr/>
              <a:t>33</a:t>
            </a:fld>
            <a:endParaRPr lang="en-GB"/>
          </a:p>
        </p:txBody>
      </p:sp>
      <p:sp>
        <p:nvSpPr>
          <p:cNvPr id="3303426" name="Rectangle 2"/>
          <p:cNvSpPr>
            <a:spLocks noGrp="1" noRot="1" noChangeAspect="1" noChangeArrowheads="1" noTextEdit="1"/>
          </p:cNvSpPr>
          <p:nvPr>
            <p:ph type="sldImg"/>
          </p:nvPr>
        </p:nvSpPr>
        <p:spPr>
          <a:ln/>
        </p:spPr>
      </p:sp>
      <p:sp>
        <p:nvSpPr>
          <p:cNvPr id="3303427" name="Rectangle 3"/>
          <p:cNvSpPr>
            <a:spLocks noGrp="1" noChangeArrowheads="1"/>
          </p:cNvSpPr>
          <p:nvPr>
            <p:ph type="body" idx="1"/>
          </p:nvPr>
        </p:nvSpPr>
        <p:spPr/>
        <p:txBody>
          <a:bodyPr/>
          <a:lstStyle/>
          <a:p>
            <a:r>
              <a:rPr lang="en-GB"/>
              <a:t>We now look at the phase plots obtained from a typical general purpose measurement. The phase plot shows the difference in phase between the measured beat frequency and the reference frequency plotted as a function of time.</a:t>
            </a:r>
            <a:endParaRPr lang="en-US"/>
          </a:p>
        </p:txBody>
      </p:sp>
    </p:spTree>
    <p:extLst>
      <p:ext uri="{BB962C8B-B14F-4D97-AF65-F5344CB8AC3E}">
        <p14:creationId xmlns:p14="http://schemas.microsoft.com/office/powerpoint/2010/main" val="308733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EDAFA-1622-47E2-A2EA-AB7443BD658B}" type="slidenum">
              <a:rPr lang="en-GB"/>
              <a:pPr/>
              <a:t>5</a:t>
            </a:fld>
            <a:endParaRPr lang="en-GB"/>
          </a:p>
        </p:txBody>
      </p:sp>
      <p:sp>
        <p:nvSpPr>
          <p:cNvPr id="2720770" name="Rectangle 2"/>
          <p:cNvSpPr>
            <a:spLocks noGrp="1" noRot="1" noChangeAspect="1" noChangeArrowheads="1" noTextEdit="1"/>
          </p:cNvSpPr>
          <p:nvPr>
            <p:ph type="sldImg"/>
          </p:nvPr>
        </p:nvSpPr>
        <p:spPr>
          <a:ln/>
        </p:spPr>
      </p:sp>
      <p:sp>
        <p:nvSpPr>
          <p:cNvPr id="2720771" name="Rectangle 3"/>
          <p:cNvSpPr>
            <a:spLocks noGrp="1" noChangeArrowheads="1"/>
          </p:cNvSpPr>
          <p:nvPr>
            <p:ph type="body" idx="1"/>
          </p:nvPr>
        </p:nvSpPr>
        <p:spPr/>
        <p:txBody>
          <a:bodyPr/>
          <a:lstStyle/>
          <a:p>
            <a:r>
              <a:rPr lang="en-US"/>
              <a:t>Let us look at how the correlation function is obtained from an intensity trace.  In this diagram, we see a signal which is randomly fluctuating in intensity over time. This will be the case for any random process such as diffusion. </a:t>
            </a:r>
            <a:r>
              <a:rPr lang="en-GB"/>
              <a:t>This schematic shows a typical intensity versus time  plot obtained from a sample of small particles. These small particles will be undergoing rapid Brownian motion which in turn will result in rapid fluctuations in the intensity of scattered light.</a:t>
            </a:r>
          </a:p>
          <a:p>
            <a:endParaRPr lang="en-GB"/>
          </a:p>
          <a:p>
            <a:r>
              <a:rPr lang="en-GB"/>
              <a:t>These intensity fluctuations are passed into a correlator which determines the correlation or similarity of the signal to itself as a function of time.  </a:t>
            </a:r>
            <a:endParaRPr lang="en-US"/>
          </a:p>
        </p:txBody>
      </p:sp>
    </p:spTree>
    <p:extLst>
      <p:ext uri="{BB962C8B-B14F-4D97-AF65-F5344CB8AC3E}">
        <p14:creationId xmlns:p14="http://schemas.microsoft.com/office/powerpoint/2010/main" val="106658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3576B-C784-4496-8BB2-CFB10774462A}" type="slidenum">
              <a:rPr lang="en-GB"/>
              <a:pPr/>
              <a:t>34</a:t>
            </a:fld>
            <a:endParaRPr lang="en-GB"/>
          </a:p>
        </p:txBody>
      </p:sp>
      <p:sp>
        <p:nvSpPr>
          <p:cNvPr id="3305474" name="Rectangle 2"/>
          <p:cNvSpPr>
            <a:spLocks noGrp="1" noRot="1" noChangeAspect="1" noChangeArrowheads="1" noTextEdit="1"/>
          </p:cNvSpPr>
          <p:nvPr>
            <p:ph type="sldImg"/>
          </p:nvPr>
        </p:nvSpPr>
        <p:spPr>
          <a:ln/>
        </p:spPr>
      </p:sp>
      <p:sp>
        <p:nvSpPr>
          <p:cNvPr id="3305475" name="Rectangle 3"/>
          <p:cNvSpPr>
            <a:spLocks noGrp="1" noChangeArrowheads="1"/>
          </p:cNvSpPr>
          <p:nvPr>
            <p:ph type="body" idx="1"/>
          </p:nvPr>
        </p:nvSpPr>
        <p:spPr/>
        <p:txBody>
          <a:bodyPr/>
          <a:lstStyle/>
          <a:p>
            <a:r>
              <a:rPr lang="en-GB"/>
              <a:t>The phase difference during the FFR part of the measurement is plotted over the first 1 point 2 seconds. </a:t>
            </a:r>
          </a:p>
          <a:p>
            <a:endParaRPr lang="en-GB"/>
          </a:p>
          <a:p>
            <a:r>
              <a:rPr lang="en-GB"/>
              <a:t>The mean zeta potential of the sample is determined by averaging the gradients obtained during this FFR part of the measurement.</a:t>
            </a:r>
          </a:p>
          <a:p>
            <a:endParaRPr lang="en-US"/>
          </a:p>
        </p:txBody>
      </p:sp>
    </p:spTree>
    <p:extLst>
      <p:ext uri="{BB962C8B-B14F-4D97-AF65-F5344CB8AC3E}">
        <p14:creationId xmlns:p14="http://schemas.microsoft.com/office/powerpoint/2010/main" val="1305938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44122-CC36-4D9F-A74D-22BB9F8BA638}" type="slidenum">
              <a:rPr lang="en-GB"/>
              <a:pPr/>
              <a:t>35</a:t>
            </a:fld>
            <a:endParaRPr lang="en-GB"/>
          </a:p>
        </p:txBody>
      </p:sp>
      <p:sp>
        <p:nvSpPr>
          <p:cNvPr id="3307522" name="Rectangle 2"/>
          <p:cNvSpPr>
            <a:spLocks noGrp="1" noRot="1" noChangeAspect="1" noChangeArrowheads="1" noTextEdit="1"/>
          </p:cNvSpPr>
          <p:nvPr>
            <p:ph type="sldImg"/>
          </p:nvPr>
        </p:nvSpPr>
        <p:spPr>
          <a:ln/>
        </p:spPr>
      </p:sp>
      <p:sp>
        <p:nvSpPr>
          <p:cNvPr id="3307523" name="Rectangle 3"/>
          <p:cNvSpPr>
            <a:spLocks noGrp="1" noChangeArrowheads="1"/>
          </p:cNvSpPr>
          <p:nvPr>
            <p:ph type="body" idx="1"/>
          </p:nvPr>
        </p:nvSpPr>
        <p:spPr/>
        <p:txBody>
          <a:bodyPr/>
          <a:lstStyle/>
          <a:p>
            <a:r>
              <a:rPr lang="en-GB"/>
              <a:t>The SFR part of the measurement occurs between 1.2 and 2.6 seconds.</a:t>
            </a:r>
            <a:endParaRPr lang="en-US"/>
          </a:p>
        </p:txBody>
      </p:sp>
    </p:spTree>
    <p:extLst>
      <p:ext uri="{BB962C8B-B14F-4D97-AF65-F5344CB8AC3E}">
        <p14:creationId xmlns:p14="http://schemas.microsoft.com/office/powerpoint/2010/main" val="1493001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BECC7-8A96-4A1A-9302-BF1A1C34E02F}" type="slidenum">
              <a:rPr lang="en-GB"/>
              <a:pPr/>
              <a:t>36</a:t>
            </a:fld>
            <a:endParaRPr lang="en-GB"/>
          </a:p>
        </p:txBody>
      </p:sp>
      <p:sp>
        <p:nvSpPr>
          <p:cNvPr id="3338242" name="Rectangle 2"/>
          <p:cNvSpPr>
            <a:spLocks noGrp="1" noRot="1" noChangeAspect="1" noChangeArrowheads="1" noTextEdit="1"/>
          </p:cNvSpPr>
          <p:nvPr>
            <p:ph type="sldImg"/>
          </p:nvPr>
        </p:nvSpPr>
        <p:spPr>
          <a:ln/>
        </p:spPr>
      </p:sp>
      <p:sp>
        <p:nvSpPr>
          <p:cNvPr id="3338243" name="Rectangle 3"/>
          <p:cNvSpPr>
            <a:spLocks noGrp="1" noChangeArrowheads="1"/>
          </p:cNvSpPr>
          <p:nvPr>
            <p:ph type="body" idx="1"/>
          </p:nvPr>
        </p:nvSpPr>
        <p:spPr/>
        <p:txBody>
          <a:bodyPr/>
          <a:lstStyle/>
          <a:p>
            <a:r>
              <a:rPr lang="en-GB"/>
              <a:t>Now we look at the Monomodal analysis option.</a:t>
            </a:r>
          </a:p>
          <a:p>
            <a:endParaRPr lang="en-GB"/>
          </a:p>
          <a:p>
            <a:r>
              <a:rPr lang="en-GB"/>
              <a:t>Monomodal is fast field reversal only which will give a zeta potential mean.</a:t>
            </a:r>
          </a:p>
          <a:p>
            <a:endParaRPr lang="en-GB"/>
          </a:p>
          <a:p>
            <a:r>
              <a:rPr lang="en-GB"/>
              <a:t>No frequency analysis is performed and therefore no zeta potential distribution is obtained from a monomodal analysis. </a:t>
            </a:r>
            <a:endParaRPr lang="en-US"/>
          </a:p>
        </p:txBody>
      </p:sp>
    </p:spTree>
    <p:extLst>
      <p:ext uri="{BB962C8B-B14F-4D97-AF65-F5344CB8AC3E}">
        <p14:creationId xmlns:p14="http://schemas.microsoft.com/office/powerpoint/2010/main" val="112566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08DF6-204C-45A8-9E2E-2C544E510DD3}" type="slidenum">
              <a:rPr lang="en-GB"/>
              <a:pPr/>
              <a:t>37</a:t>
            </a:fld>
            <a:endParaRPr lang="en-GB"/>
          </a:p>
        </p:txBody>
      </p:sp>
      <p:sp>
        <p:nvSpPr>
          <p:cNvPr id="3342338" name="Rectangle 2"/>
          <p:cNvSpPr>
            <a:spLocks noGrp="1" noRot="1" noChangeAspect="1" noChangeArrowheads="1" noTextEdit="1"/>
          </p:cNvSpPr>
          <p:nvPr>
            <p:ph type="sldImg"/>
          </p:nvPr>
        </p:nvSpPr>
        <p:spPr>
          <a:ln/>
        </p:spPr>
      </p:sp>
      <p:sp>
        <p:nvSpPr>
          <p:cNvPr id="3342339" name="Rectangle 3"/>
          <p:cNvSpPr>
            <a:spLocks noGrp="1" noChangeArrowheads="1"/>
          </p:cNvSpPr>
          <p:nvPr>
            <p:ph type="body" idx="1"/>
          </p:nvPr>
        </p:nvSpPr>
        <p:spPr/>
        <p:txBody>
          <a:bodyPr/>
          <a:lstStyle/>
          <a:p>
            <a:r>
              <a:rPr lang="en-GB"/>
              <a:t>This is an example of a phase plot obtained from a monomodal measurement.</a:t>
            </a:r>
          </a:p>
          <a:p>
            <a:endParaRPr lang="en-GB"/>
          </a:p>
          <a:p>
            <a:r>
              <a:rPr lang="en-GB"/>
              <a:t>In this example, the initial phase difference is positive indicating that this sample has a positive zeta potential.</a:t>
            </a:r>
            <a:endParaRPr lang="en-US"/>
          </a:p>
        </p:txBody>
      </p:sp>
    </p:spTree>
    <p:extLst>
      <p:ext uri="{BB962C8B-B14F-4D97-AF65-F5344CB8AC3E}">
        <p14:creationId xmlns:p14="http://schemas.microsoft.com/office/powerpoint/2010/main" val="3368397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061D2-59F2-40F1-B387-3E430A5AB950}" type="slidenum">
              <a:rPr lang="en-GB"/>
              <a:pPr/>
              <a:t>38</a:t>
            </a:fld>
            <a:endParaRPr lang="en-GB"/>
          </a:p>
        </p:txBody>
      </p:sp>
      <p:sp>
        <p:nvSpPr>
          <p:cNvPr id="3389442" name="Rectangle 2"/>
          <p:cNvSpPr>
            <a:spLocks noGrp="1" noRot="1" noChangeAspect="1" noChangeArrowheads="1" noTextEdit="1"/>
          </p:cNvSpPr>
          <p:nvPr>
            <p:ph type="sldImg"/>
          </p:nvPr>
        </p:nvSpPr>
        <p:spPr>
          <a:xfrm>
            <a:off x="1143000" y="685800"/>
            <a:ext cx="4573588" cy="3430588"/>
          </a:xfrm>
          <a:ln/>
        </p:spPr>
      </p:sp>
      <p:sp>
        <p:nvSpPr>
          <p:cNvPr id="3389443" name="Rectangle 3"/>
          <p:cNvSpPr>
            <a:spLocks noGrp="1" noChangeArrowheads="1"/>
          </p:cNvSpPr>
          <p:nvPr>
            <p:ph type="body" idx="1"/>
          </p:nvPr>
        </p:nvSpPr>
        <p:spPr/>
        <p:txBody>
          <a:bodyPr/>
          <a:lstStyle/>
          <a:p>
            <a:r>
              <a:rPr lang="en-US"/>
              <a:t>This slide shows a typical phase plot of good quality obtained from a General Purpose measurement</a:t>
            </a:r>
          </a:p>
          <a:p>
            <a:endParaRPr lang="en-GB"/>
          </a:p>
          <a:p>
            <a:r>
              <a:rPr lang="en-US"/>
              <a:t>This plot shows well defined, alternating slopes of the phase difference with time, which result from the FFR part of the measurement (up to 1.2 seconds). These slopes are averaged to determine the mean phase difference and hence mean zeta potential. In addition, the slopes of the phase difference during the slow field reversal (SFR) part of the measurement are smooth and well defined. </a:t>
            </a:r>
          </a:p>
          <a:p>
            <a:endParaRPr lang="en-US"/>
          </a:p>
        </p:txBody>
      </p:sp>
    </p:spTree>
    <p:extLst>
      <p:ext uri="{BB962C8B-B14F-4D97-AF65-F5344CB8AC3E}">
        <p14:creationId xmlns:p14="http://schemas.microsoft.com/office/powerpoint/2010/main" val="1371377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77F9E-6D80-421B-A8C1-B28787C6D76C}" type="slidenum">
              <a:rPr lang="en-GB"/>
              <a:pPr/>
              <a:t>39</a:t>
            </a:fld>
            <a:endParaRPr lang="en-GB"/>
          </a:p>
        </p:txBody>
      </p:sp>
      <p:sp>
        <p:nvSpPr>
          <p:cNvPr id="3391490" name="Rectangle 2"/>
          <p:cNvSpPr>
            <a:spLocks noGrp="1" noRot="1" noChangeAspect="1" noChangeArrowheads="1" noTextEdit="1"/>
          </p:cNvSpPr>
          <p:nvPr>
            <p:ph type="sldImg"/>
          </p:nvPr>
        </p:nvSpPr>
        <p:spPr>
          <a:xfrm>
            <a:off x="1143000" y="685800"/>
            <a:ext cx="4573588" cy="3430588"/>
          </a:xfrm>
          <a:ln/>
        </p:spPr>
      </p:sp>
      <p:sp>
        <p:nvSpPr>
          <p:cNvPr id="3391491" name="Rectangle 3"/>
          <p:cNvSpPr>
            <a:spLocks noGrp="1" noChangeArrowheads="1"/>
          </p:cNvSpPr>
          <p:nvPr>
            <p:ph type="body" idx="1"/>
          </p:nvPr>
        </p:nvSpPr>
        <p:spPr/>
        <p:txBody>
          <a:bodyPr/>
          <a:lstStyle/>
          <a:p>
            <a:r>
              <a:rPr lang="en-US"/>
              <a:t>This slide shows an example of a poor phase plot obtained from a General Purpose measurement. There are no well-defined alternating slopes during the FFR part of the measurement and the SFR part of the measurement shows noisy data. </a:t>
            </a:r>
            <a:endParaRPr lang="en-GB"/>
          </a:p>
          <a:p>
            <a:endParaRPr lang="en-US"/>
          </a:p>
        </p:txBody>
      </p:sp>
    </p:spTree>
    <p:extLst>
      <p:ext uri="{BB962C8B-B14F-4D97-AF65-F5344CB8AC3E}">
        <p14:creationId xmlns:p14="http://schemas.microsoft.com/office/powerpoint/2010/main" val="419008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F64B8-DF53-47AA-B084-0EA9AB464B19}" type="slidenum">
              <a:rPr lang="en-GB"/>
              <a:pPr/>
              <a:t>40</a:t>
            </a:fld>
            <a:endParaRPr lang="en-GB"/>
          </a:p>
        </p:txBody>
      </p:sp>
      <p:sp>
        <p:nvSpPr>
          <p:cNvPr id="3393538" name="Rectangle 2"/>
          <p:cNvSpPr>
            <a:spLocks noGrp="1" noRot="1" noChangeAspect="1" noChangeArrowheads="1" noTextEdit="1"/>
          </p:cNvSpPr>
          <p:nvPr>
            <p:ph type="sldImg"/>
          </p:nvPr>
        </p:nvSpPr>
        <p:spPr>
          <a:ln/>
        </p:spPr>
      </p:sp>
      <p:sp>
        <p:nvSpPr>
          <p:cNvPr id="3393539" name="Rectangle 3"/>
          <p:cNvSpPr>
            <a:spLocks noGrp="1" noChangeArrowheads="1"/>
          </p:cNvSpPr>
          <p:nvPr>
            <p:ph type="body" idx="1"/>
          </p:nvPr>
        </p:nvSpPr>
        <p:spPr/>
        <p:txBody>
          <a:bodyPr/>
          <a:lstStyle/>
          <a:p>
            <a:r>
              <a:rPr lang="en-US"/>
              <a:t>This is a typical phase plot of good quality obtained from a Monomodal measurement. </a:t>
            </a:r>
          </a:p>
          <a:p>
            <a:endParaRPr lang="en-US"/>
          </a:p>
          <a:p>
            <a:endParaRPr lang="en-US"/>
          </a:p>
        </p:txBody>
      </p:sp>
    </p:spTree>
    <p:extLst>
      <p:ext uri="{BB962C8B-B14F-4D97-AF65-F5344CB8AC3E}">
        <p14:creationId xmlns:p14="http://schemas.microsoft.com/office/powerpoint/2010/main" val="1479270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90139-1B9F-4F4D-817E-93EE5AE409E1}" type="slidenum">
              <a:rPr lang="en-GB"/>
              <a:pPr/>
              <a:t>41</a:t>
            </a:fld>
            <a:endParaRPr lang="en-GB"/>
          </a:p>
        </p:txBody>
      </p:sp>
      <p:sp>
        <p:nvSpPr>
          <p:cNvPr id="3395586" name="Rectangle 2"/>
          <p:cNvSpPr>
            <a:spLocks noGrp="1" noRot="1" noChangeAspect="1" noChangeArrowheads="1" noTextEdit="1"/>
          </p:cNvSpPr>
          <p:nvPr>
            <p:ph type="sldImg"/>
          </p:nvPr>
        </p:nvSpPr>
        <p:spPr>
          <a:ln/>
        </p:spPr>
      </p:sp>
      <p:sp>
        <p:nvSpPr>
          <p:cNvPr id="3395587" name="Rectangle 3"/>
          <p:cNvSpPr>
            <a:spLocks noGrp="1" noChangeArrowheads="1"/>
          </p:cNvSpPr>
          <p:nvPr>
            <p:ph type="body" idx="1"/>
          </p:nvPr>
        </p:nvSpPr>
        <p:spPr/>
        <p:txBody>
          <a:bodyPr/>
          <a:lstStyle/>
          <a:p>
            <a:r>
              <a:rPr lang="en-GB"/>
              <a:t>This slide shows a poor phase plot from a monomodal measurement.</a:t>
            </a:r>
            <a:endParaRPr lang="en-US"/>
          </a:p>
          <a:p>
            <a:endParaRPr lang="en-US"/>
          </a:p>
          <a:p>
            <a:r>
              <a:rPr lang="en-US"/>
              <a:t>Even though the data is noisy, there is discernable phase difference information present in the plot. This could be improved by manually increasing the number of sub runs per measurement.</a:t>
            </a:r>
          </a:p>
        </p:txBody>
      </p:sp>
    </p:spTree>
    <p:extLst>
      <p:ext uri="{BB962C8B-B14F-4D97-AF65-F5344CB8AC3E}">
        <p14:creationId xmlns:p14="http://schemas.microsoft.com/office/powerpoint/2010/main" val="216870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E49D7-57E3-4B82-BF73-B6FE346DC37D}" type="slidenum">
              <a:rPr lang="en-GB"/>
              <a:pPr/>
              <a:t>6</a:t>
            </a:fld>
            <a:endParaRPr lang="en-GB"/>
          </a:p>
        </p:txBody>
      </p:sp>
      <p:sp>
        <p:nvSpPr>
          <p:cNvPr id="2722818" name="Rectangle 2"/>
          <p:cNvSpPr>
            <a:spLocks noGrp="1" noRot="1" noChangeAspect="1" noChangeArrowheads="1" noTextEdit="1"/>
          </p:cNvSpPr>
          <p:nvPr>
            <p:ph type="sldImg"/>
          </p:nvPr>
        </p:nvSpPr>
        <p:spPr>
          <a:ln/>
        </p:spPr>
      </p:sp>
      <p:sp>
        <p:nvSpPr>
          <p:cNvPr id="2722819" name="Rectangle 3"/>
          <p:cNvSpPr>
            <a:spLocks noGrp="1" noChangeArrowheads="1"/>
          </p:cNvSpPr>
          <p:nvPr>
            <p:ph type="body" idx="1"/>
          </p:nvPr>
        </p:nvSpPr>
        <p:spPr/>
        <p:txBody>
          <a:bodyPr/>
          <a:lstStyle/>
          <a:p>
            <a:r>
              <a:rPr lang="en-US"/>
              <a:t>If the signal is multiplied by itself at time tau equal zero, then there would be maximum correlation as the signals are identical.  </a:t>
            </a:r>
          </a:p>
          <a:p>
            <a:endParaRPr lang="en-US"/>
          </a:p>
          <a:p>
            <a:r>
              <a:rPr lang="en-US"/>
              <a:t>After normalisation, perfect correlation is indicated by a correlation coefficient value of 1.</a:t>
            </a:r>
          </a:p>
        </p:txBody>
      </p:sp>
    </p:spTree>
    <p:extLst>
      <p:ext uri="{BB962C8B-B14F-4D97-AF65-F5344CB8AC3E}">
        <p14:creationId xmlns:p14="http://schemas.microsoft.com/office/powerpoint/2010/main" val="396079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D755F-B1DF-49D1-ABBF-A73081C79B62}" type="slidenum">
              <a:rPr lang="en-GB"/>
              <a:pPr/>
              <a:t>7</a:t>
            </a:fld>
            <a:endParaRPr lang="en-GB"/>
          </a:p>
        </p:txBody>
      </p:sp>
      <p:sp>
        <p:nvSpPr>
          <p:cNvPr id="2724866" name="Rectangle 2"/>
          <p:cNvSpPr>
            <a:spLocks noGrp="1" noRot="1" noChangeAspect="1" noChangeArrowheads="1" noTextEdit="1"/>
          </p:cNvSpPr>
          <p:nvPr>
            <p:ph type="sldImg"/>
          </p:nvPr>
        </p:nvSpPr>
        <p:spPr>
          <a:ln/>
        </p:spPr>
      </p:sp>
      <p:sp>
        <p:nvSpPr>
          <p:cNvPr id="2724867" name="Rectangle 3"/>
          <p:cNvSpPr>
            <a:spLocks noGrp="1" noChangeArrowheads="1"/>
          </p:cNvSpPr>
          <p:nvPr>
            <p:ph type="body" idx="1"/>
          </p:nvPr>
        </p:nvSpPr>
        <p:spPr/>
        <p:txBody>
          <a:bodyPr/>
          <a:lstStyle/>
          <a:p>
            <a:r>
              <a:rPr lang="en-US"/>
              <a:t>If the signal sampled at time zero is multiplied by the same signal sampled a short time later, tau equal one, there will be a strong relationship or correlation between the two. However, the correlation will be less than at time zero. </a:t>
            </a:r>
          </a:p>
          <a:p>
            <a:endParaRPr lang="en-US"/>
          </a:p>
          <a:p>
            <a:r>
              <a:rPr lang="en-US"/>
              <a:t>The period of time tau is usually very small, maybe nanoseconds or microseconds and is called the delay time. </a:t>
            </a:r>
          </a:p>
        </p:txBody>
      </p:sp>
    </p:spTree>
    <p:extLst>
      <p:ext uri="{BB962C8B-B14F-4D97-AF65-F5344CB8AC3E}">
        <p14:creationId xmlns:p14="http://schemas.microsoft.com/office/powerpoint/2010/main" val="169120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4EB59-BBE2-41F0-8E2A-79F0641067B9}" type="slidenum">
              <a:rPr lang="en-GB"/>
              <a:pPr/>
              <a:t>8</a:t>
            </a:fld>
            <a:endParaRPr lang="en-GB"/>
          </a:p>
        </p:txBody>
      </p:sp>
      <p:sp>
        <p:nvSpPr>
          <p:cNvPr id="2726914" name="Rectangle 2"/>
          <p:cNvSpPr>
            <a:spLocks noGrp="1" noRot="1" noChangeAspect="1" noChangeArrowheads="1" noTextEdit="1"/>
          </p:cNvSpPr>
          <p:nvPr>
            <p:ph type="sldImg"/>
          </p:nvPr>
        </p:nvSpPr>
        <p:spPr>
          <a:ln/>
        </p:spPr>
      </p:sp>
      <p:sp>
        <p:nvSpPr>
          <p:cNvPr id="2726915" name="Rectangle 3"/>
          <p:cNvSpPr>
            <a:spLocks noGrp="1" noChangeArrowheads="1"/>
          </p:cNvSpPr>
          <p:nvPr>
            <p:ph type="body" idx="1"/>
          </p:nvPr>
        </p:nvSpPr>
        <p:spPr/>
        <p:txBody>
          <a:bodyPr/>
          <a:lstStyle/>
          <a:p>
            <a:r>
              <a:rPr lang="en-US"/>
              <a:t>If the signal sampled at time zero is multiplied by the same signal sampled at later delay times, the correlation coefficient continues to decrease eventually tending to zero as the delay time approaches infinity. </a:t>
            </a:r>
          </a:p>
        </p:txBody>
      </p:sp>
    </p:spTree>
    <p:extLst>
      <p:ext uri="{BB962C8B-B14F-4D97-AF65-F5344CB8AC3E}">
        <p14:creationId xmlns:p14="http://schemas.microsoft.com/office/powerpoint/2010/main" val="31721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47B52-0E84-4AD1-A521-F9A7B3CB9A31}" type="slidenum">
              <a:rPr lang="en-GB"/>
              <a:pPr/>
              <a:t>9</a:t>
            </a:fld>
            <a:endParaRPr lang="en-GB"/>
          </a:p>
        </p:txBody>
      </p:sp>
      <p:sp>
        <p:nvSpPr>
          <p:cNvPr id="2728962" name="Rectangle 2"/>
          <p:cNvSpPr>
            <a:spLocks noGrp="1" noRot="1" noChangeAspect="1" noChangeArrowheads="1" noTextEdit="1"/>
          </p:cNvSpPr>
          <p:nvPr>
            <p:ph type="sldImg"/>
          </p:nvPr>
        </p:nvSpPr>
        <p:spPr>
          <a:ln/>
        </p:spPr>
      </p:sp>
      <p:sp>
        <p:nvSpPr>
          <p:cNvPr id="2728963" name="Rectangle 3"/>
          <p:cNvSpPr>
            <a:spLocks noGrp="1" noChangeArrowheads="1"/>
          </p:cNvSpPr>
          <p:nvPr>
            <p:ph type="body" idx="1"/>
          </p:nvPr>
        </p:nvSpPr>
        <p:spPr/>
        <p:txBody>
          <a:bodyPr/>
          <a:lstStyle/>
          <a:p>
            <a:r>
              <a:rPr lang="en-US"/>
              <a:t> </a:t>
            </a:r>
            <a:endParaRPr lang="en-GB"/>
          </a:p>
        </p:txBody>
      </p:sp>
    </p:spTree>
    <p:extLst>
      <p:ext uri="{BB962C8B-B14F-4D97-AF65-F5344CB8AC3E}">
        <p14:creationId xmlns:p14="http://schemas.microsoft.com/office/powerpoint/2010/main" val="203707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8D79B-1157-431A-AFEB-862FEE76B3AA}" type="slidenum">
              <a:rPr lang="en-GB"/>
              <a:pPr/>
              <a:t>10</a:t>
            </a:fld>
            <a:endParaRPr lang="en-GB"/>
          </a:p>
        </p:txBody>
      </p:sp>
      <p:sp>
        <p:nvSpPr>
          <p:cNvPr id="2731010" name="Rectangle 2"/>
          <p:cNvSpPr>
            <a:spLocks noGrp="1" noRot="1" noChangeAspect="1" noChangeArrowheads="1" noTextEdit="1"/>
          </p:cNvSpPr>
          <p:nvPr>
            <p:ph type="sldImg"/>
          </p:nvPr>
        </p:nvSpPr>
        <p:spPr>
          <a:ln/>
        </p:spPr>
      </p:sp>
      <p:sp>
        <p:nvSpPr>
          <p:cNvPr id="2731011" name="Rectangle 3"/>
          <p:cNvSpPr>
            <a:spLocks noGrp="1" noChangeArrowheads="1"/>
          </p:cNvSpPr>
          <p:nvPr>
            <p:ph type="body" idx="1"/>
          </p:nvPr>
        </p:nvSpPr>
        <p:spPr/>
        <p:txBody>
          <a:bodyPr/>
          <a:lstStyle/>
          <a:p>
            <a:r>
              <a:rPr lang="en-US"/>
              <a:t>In practice, delay times approaching a second are more than sufficient.</a:t>
            </a:r>
          </a:p>
          <a:p>
            <a:endParaRPr lang="en-US"/>
          </a:p>
          <a:p>
            <a:endParaRPr lang="en-GB"/>
          </a:p>
          <a:p>
            <a:endParaRPr lang="en-US"/>
          </a:p>
        </p:txBody>
      </p:sp>
    </p:spTree>
    <p:extLst>
      <p:ext uri="{BB962C8B-B14F-4D97-AF65-F5344CB8AC3E}">
        <p14:creationId xmlns:p14="http://schemas.microsoft.com/office/powerpoint/2010/main" val="151531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E5759-3748-4C7F-87E6-E1046C70D10A}" type="slidenum">
              <a:rPr lang="en-GB"/>
              <a:pPr/>
              <a:t>11</a:t>
            </a:fld>
            <a:endParaRPr lang="en-GB"/>
          </a:p>
        </p:txBody>
      </p:sp>
      <p:sp>
        <p:nvSpPr>
          <p:cNvPr id="2733058" name="Rectangle 2"/>
          <p:cNvSpPr>
            <a:spLocks noGrp="1" noRot="1" noChangeAspect="1" noChangeArrowheads="1" noTextEdit="1"/>
          </p:cNvSpPr>
          <p:nvPr>
            <p:ph type="sldImg"/>
          </p:nvPr>
        </p:nvSpPr>
        <p:spPr>
          <a:ln/>
        </p:spPr>
      </p:sp>
      <p:sp>
        <p:nvSpPr>
          <p:cNvPr id="2733059" name="Rectangle 3"/>
          <p:cNvSpPr>
            <a:spLocks noGrp="1" noChangeArrowheads="1"/>
          </p:cNvSpPr>
          <p:nvPr>
            <p:ph type="body" idx="1"/>
          </p:nvPr>
        </p:nvSpPr>
        <p:spPr/>
        <p:txBody>
          <a:bodyPr/>
          <a:lstStyle/>
          <a:p>
            <a:r>
              <a:rPr lang="en-GB"/>
              <a:t>From the previous slides, it has been seen that the loss of correlation is occurring exponentially. This is true for any random signal such as that obtained from a dispersion of particles undergoing random, Brownian motion. The rate of decay in the correlation will be dependent upon the particle size. By default, the delay times used in the Zetasizer Nano’s correlator are logarithmically spaced as shown in this slide.</a:t>
            </a:r>
          </a:p>
          <a:p>
            <a:endParaRPr lang="en-GB"/>
          </a:p>
          <a:p>
            <a:r>
              <a:rPr lang="en-GB"/>
              <a:t>Here we see the relationship between the rate of the intensity fluctuations and the correlation functions obtained.</a:t>
            </a:r>
          </a:p>
          <a:p>
            <a:endParaRPr lang="en-US"/>
          </a:p>
          <a:p>
            <a:r>
              <a:rPr lang="en-US"/>
              <a:t>If the particles are large, they will diffusing slowly. This will result in the scattered intensity fluctuating at a slow rate. The correlation of this signal will persist for a long time. In the example shown here, the correlation of the signal does not start to significantly decay until about 1000 micro seconds.</a:t>
            </a:r>
          </a:p>
          <a:p>
            <a:endParaRPr lang="en-US"/>
          </a:p>
          <a:p>
            <a:r>
              <a:rPr lang="en-US"/>
              <a:t>Conversely, small particles will undergo rapid diffusion. The scattering intensity will therefore fluctuate more rapidly. This in turn will cause the correlation of the signal to decay more rapidly.  In the example shown here, the correlation of the signal starts to significantly decay after a few micro seconds.</a:t>
            </a:r>
          </a:p>
          <a:p>
            <a:endParaRPr lang="en-GB"/>
          </a:p>
        </p:txBody>
      </p:sp>
    </p:spTree>
    <p:extLst>
      <p:ext uri="{BB962C8B-B14F-4D97-AF65-F5344CB8AC3E}">
        <p14:creationId xmlns:p14="http://schemas.microsoft.com/office/powerpoint/2010/main" val="3599956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395288" y="1412875"/>
            <a:ext cx="8353425" cy="1282700"/>
          </a:xfrm>
        </p:spPr>
        <p:txBody>
          <a:bodyPr/>
          <a:lstStyle>
            <a:lvl1pPr>
              <a:defRPr sz="3200">
                <a:solidFill>
                  <a:schemeClr val="bg1"/>
                </a:solidFill>
              </a:defRPr>
            </a:lvl1pPr>
          </a:lstStyle>
          <a:p>
            <a:pPr lvl="0"/>
            <a:r>
              <a:rPr lang="en-US" noProof="0" smtClean="0"/>
              <a:t>Click to edit Master title style</a:t>
            </a:r>
            <a:endParaRPr lang="en-GB" noProof="0" smtClean="0"/>
          </a:p>
        </p:txBody>
      </p:sp>
      <p:sp>
        <p:nvSpPr>
          <p:cNvPr id="3076" name="Rectangle 4"/>
          <p:cNvSpPr>
            <a:spLocks noGrp="1" noChangeArrowheads="1"/>
          </p:cNvSpPr>
          <p:nvPr>
            <p:ph type="subTitle" idx="1"/>
          </p:nvPr>
        </p:nvSpPr>
        <p:spPr>
          <a:xfrm>
            <a:off x="395288" y="2852738"/>
            <a:ext cx="8353425" cy="3522662"/>
          </a:xfrm>
        </p:spPr>
        <p:txBody>
          <a:bodyPr/>
          <a:lstStyle>
            <a:lvl1pPr marL="0" indent="0">
              <a:buFont typeface="Arial" charset="0"/>
              <a:buNone/>
              <a:defRPr sz="1400" b="1">
                <a:solidFill>
                  <a:schemeClr val="bg1"/>
                </a:solidFill>
              </a:defRPr>
            </a:lvl1pPr>
          </a:lstStyle>
          <a:p>
            <a:pPr lvl="0"/>
            <a:r>
              <a:rPr lang="en-US" noProof="0" smtClean="0"/>
              <a:t>Click to edit Master subtitle style</a:t>
            </a:r>
            <a:endParaRPr lang="en-GB" noProof="0" smtClean="0"/>
          </a:p>
        </p:txBody>
      </p:sp>
    </p:spTree>
    <p:extLst>
      <p:ext uri="{BB962C8B-B14F-4D97-AF65-F5344CB8AC3E}">
        <p14:creationId xmlns:p14="http://schemas.microsoft.com/office/powerpoint/2010/main" val="201126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96976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9825" y="508000"/>
            <a:ext cx="1947863" cy="55657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4650" y="508000"/>
            <a:ext cx="5692775" cy="5565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01388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620713"/>
            <a:ext cx="7778750" cy="82708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09600" y="1447800"/>
            <a:ext cx="7772400" cy="4876800"/>
          </a:xfrm>
        </p:spPr>
        <p:txBody>
          <a:bodyPr/>
          <a:lstStyle/>
          <a:p>
            <a:endParaRPr lang="en-GB"/>
          </a:p>
        </p:txBody>
      </p:sp>
    </p:spTree>
    <p:extLst>
      <p:ext uri="{BB962C8B-B14F-4D97-AF65-F5344CB8AC3E}">
        <p14:creationId xmlns:p14="http://schemas.microsoft.com/office/powerpoint/2010/main" val="1078657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5669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0842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196975"/>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57688" y="1196975"/>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5909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5206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60575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677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6489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4967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508000"/>
            <a:ext cx="77787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95288" y="1196975"/>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endParaRPr lang="en-US" altLang="en-US" smtClean="0"/>
          </a:p>
          <a:p>
            <a:pPr lvl="0"/>
            <a:r>
              <a:rPr lang="en-US" altLang="en-US" smtClean="0"/>
              <a:t>Second level</a:t>
            </a:r>
          </a:p>
          <a:p>
            <a:pPr lvl="1"/>
            <a:r>
              <a:rPr lang="en-US" altLang="en-US" smtClean="0"/>
              <a:t>Third level</a:t>
            </a:r>
          </a:p>
          <a:p>
            <a:pPr lvl="3"/>
            <a:r>
              <a:rPr lang="en-US" altLang="en-US" smtClean="0"/>
              <a:t>Body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1" fontAlgn="base" hangingPunct="1">
        <a:spcBef>
          <a:spcPct val="0"/>
        </a:spcBef>
        <a:spcAft>
          <a:spcPct val="0"/>
        </a:spcAft>
        <a:defRPr sz="2600" b="1">
          <a:solidFill>
            <a:srgbClr val="353939"/>
          </a:solidFill>
          <a:latin typeface="+mj-lt"/>
          <a:ea typeface="+mj-ea"/>
          <a:cs typeface="+mj-cs"/>
        </a:defRPr>
      </a:lvl1pPr>
      <a:lvl2pPr algn="l" rtl="0" eaLnBrk="1" fontAlgn="base" hangingPunct="1">
        <a:spcBef>
          <a:spcPct val="0"/>
        </a:spcBef>
        <a:spcAft>
          <a:spcPct val="0"/>
        </a:spcAft>
        <a:defRPr sz="2600" b="1">
          <a:solidFill>
            <a:srgbClr val="353939"/>
          </a:solidFill>
          <a:latin typeface="Arial" charset="0"/>
        </a:defRPr>
      </a:lvl2pPr>
      <a:lvl3pPr algn="l" rtl="0" eaLnBrk="1" fontAlgn="base" hangingPunct="1">
        <a:spcBef>
          <a:spcPct val="0"/>
        </a:spcBef>
        <a:spcAft>
          <a:spcPct val="0"/>
        </a:spcAft>
        <a:defRPr sz="2600" b="1">
          <a:solidFill>
            <a:srgbClr val="353939"/>
          </a:solidFill>
          <a:latin typeface="Arial" charset="0"/>
        </a:defRPr>
      </a:lvl3pPr>
      <a:lvl4pPr algn="l" rtl="0" eaLnBrk="1" fontAlgn="base" hangingPunct="1">
        <a:spcBef>
          <a:spcPct val="0"/>
        </a:spcBef>
        <a:spcAft>
          <a:spcPct val="0"/>
        </a:spcAft>
        <a:defRPr sz="2600" b="1">
          <a:solidFill>
            <a:srgbClr val="353939"/>
          </a:solidFill>
          <a:latin typeface="Arial" charset="0"/>
        </a:defRPr>
      </a:lvl4pPr>
      <a:lvl5pPr algn="l" rtl="0" eaLnBrk="1" fontAlgn="base" hangingPunct="1">
        <a:spcBef>
          <a:spcPct val="0"/>
        </a:spcBef>
        <a:spcAft>
          <a:spcPct val="0"/>
        </a:spcAft>
        <a:defRPr sz="2600" b="1">
          <a:solidFill>
            <a:srgbClr val="353939"/>
          </a:solidFill>
          <a:latin typeface="Arial" charset="0"/>
        </a:defRPr>
      </a:lvl5pPr>
      <a:lvl6pPr marL="457200" algn="l" rtl="0" eaLnBrk="1" fontAlgn="base" hangingPunct="1">
        <a:spcBef>
          <a:spcPct val="0"/>
        </a:spcBef>
        <a:spcAft>
          <a:spcPct val="0"/>
        </a:spcAft>
        <a:defRPr sz="2600" b="1">
          <a:solidFill>
            <a:srgbClr val="353939"/>
          </a:solidFill>
          <a:latin typeface="Arial" charset="0"/>
        </a:defRPr>
      </a:lvl6pPr>
      <a:lvl7pPr marL="914400" algn="l" rtl="0" eaLnBrk="1" fontAlgn="base" hangingPunct="1">
        <a:spcBef>
          <a:spcPct val="0"/>
        </a:spcBef>
        <a:spcAft>
          <a:spcPct val="0"/>
        </a:spcAft>
        <a:defRPr sz="2600" b="1">
          <a:solidFill>
            <a:srgbClr val="353939"/>
          </a:solidFill>
          <a:latin typeface="Arial" charset="0"/>
        </a:defRPr>
      </a:lvl7pPr>
      <a:lvl8pPr marL="1371600" algn="l" rtl="0" eaLnBrk="1" fontAlgn="base" hangingPunct="1">
        <a:spcBef>
          <a:spcPct val="0"/>
        </a:spcBef>
        <a:spcAft>
          <a:spcPct val="0"/>
        </a:spcAft>
        <a:defRPr sz="2600" b="1">
          <a:solidFill>
            <a:srgbClr val="353939"/>
          </a:solidFill>
          <a:latin typeface="Arial" charset="0"/>
        </a:defRPr>
      </a:lvl8pPr>
      <a:lvl9pPr marL="1828800" algn="l" rtl="0" eaLnBrk="1" fontAlgn="base" hangingPunct="1">
        <a:spcBef>
          <a:spcPct val="0"/>
        </a:spcBef>
        <a:spcAft>
          <a:spcPct val="0"/>
        </a:spcAft>
        <a:defRPr sz="2600" b="1">
          <a:solidFill>
            <a:srgbClr val="353939"/>
          </a:solidFill>
          <a:latin typeface="Arial" charset="0"/>
        </a:defRPr>
      </a:lvl9pPr>
    </p:titleStyle>
    <p:bodyStyle>
      <a:lvl1pPr marL="381000" indent="-381000" algn="l" rtl="0" eaLnBrk="1" fontAlgn="base" hangingPunct="1">
        <a:spcBef>
          <a:spcPct val="20000"/>
        </a:spcBef>
        <a:spcAft>
          <a:spcPct val="0"/>
        </a:spcAft>
        <a:buClr>
          <a:srgbClr val="4CAE6B"/>
        </a:buClr>
        <a:buSzPct val="150000"/>
        <a:buFont typeface="Arial" charset="0"/>
        <a:buChar char="›"/>
        <a:defRPr sz="2600">
          <a:solidFill>
            <a:srgbClr val="353939"/>
          </a:solidFill>
          <a:latin typeface="+mn-lt"/>
          <a:ea typeface="+mn-ea"/>
          <a:cs typeface="+mn-cs"/>
        </a:defRPr>
      </a:lvl1pPr>
      <a:lvl2pPr marL="860425" indent="-288925" algn="l" rtl="0" eaLnBrk="1" fontAlgn="base" hangingPunct="1">
        <a:spcBef>
          <a:spcPct val="20000"/>
        </a:spcBef>
        <a:spcAft>
          <a:spcPct val="0"/>
        </a:spcAft>
        <a:buFont typeface="Wingdings" pitchFamily="2" charset="2"/>
        <a:buChar char="§"/>
        <a:defRPr sz="2000" b="1">
          <a:solidFill>
            <a:srgbClr val="353939"/>
          </a:solidFill>
          <a:latin typeface="+mn-lt"/>
        </a:defRPr>
      </a:lvl2pPr>
      <a:lvl3pPr marL="1239838" indent="-188913" algn="l" rtl="0" eaLnBrk="1" fontAlgn="base" hangingPunct="1">
        <a:spcBef>
          <a:spcPct val="20000"/>
        </a:spcBef>
        <a:spcAft>
          <a:spcPct val="0"/>
        </a:spcAft>
        <a:buChar char="•"/>
        <a:defRPr sz="2000">
          <a:solidFill>
            <a:srgbClr val="353939"/>
          </a:solidFill>
          <a:latin typeface="+mn-lt"/>
        </a:defRPr>
      </a:lvl3pPr>
      <a:lvl4pPr marL="1709738" indent="-185738" algn="l" rtl="0" eaLnBrk="1" fontAlgn="base" hangingPunct="1">
        <a:spcBef>
          <a:spcPct val="20000"/>
        </a:spcBef>
        <a:spcAft>
          <a:spcPct val="0"/>
        </a:spcAft>
        <a:buChar char="•"/>
        <a:defRPr sz="1600">
          <a:solidFill>
            <a:srgbClr val="353939"/>
          </a:solidFill>
          <a:latin typeface="+mn-lt"/>
        </a:defRPr>
      </a:lvl4pPr>
      <a:lvl5pPr marL="1997075" indent="-92075" algn="l" rtl="0" eaLnBrk="1" fontAlgn="base" hangingPunct="1">
        <a:spcBef>
          <a:spcPct val="20000"/>
        </a:spcBef>
        <a:spcAft>
          <a:spcPct val="0"/>
        </a:spcAft>
        <a:buChar char="•"/>
        <a:defRPr sz="1000" b="1">
          <a:solidFill>
            <a:srgbClr val="000066"/>
          </a:solidFill>
          <a:latin typeface="+mn-lt"/>
        </a:defRPr>
      </a:lvl5pPr>
      <a:lvl6pPr marL="2454275" indent="-92075" algn="l" rtl="0" eaLnBrk="1" fontAlgn="base" hangingPunct="1">
        <a:spcBef>
          <a:spcPct val="20000"/>
        </a:spcBef>
        <a:spcAft>
          <a:spcPct val="0"/>
        </a:spcAft>
        <a:buChar char="•"/>
        <a:defRPr sz="1000" b="1">
          <a:solidFill>
            <a:srgbClr val="000066"/>
          </a:solidFill>
          <a:latin typeface="+mn-lt"/>
        </a:defRPr>
      </a:lvl6pPr>
      <a:lvl7pPr marL="2911475" indent="-92075" algn="l" rtl="0" eaLnBrk="1" fontAlgn="base" hangingPunct="1">
        <a:spcBef>
          <a:spcPct val="20000"/>
        </a:spcBef>
        <a:spcAft>
          <a:spcPct val="0"/>
        </a:spcAft>
        <a:buChar char="•"/>
        <a:defRPr sz="1000" b="1">
          <a:solidFill>
            <a:srgbClr val="000066"/>
          </a:solidFill>
          <a:latin typeface="+mn-lt"/>
        </a:defRPr>
      </a:lvl7pPr>
      <a:lvl8pPr marL="3368675" indent="-92075" algn="l" rtl="0" eaLnBrk="1" fontAlgn="base" hangingPunct="1">
        <a:spcBef>
          <a:spcPct val="20000"/>
        </a:spcBef>
        <a:spcAft>
          <a:spcPct val="0"/>
        </a:spcAft>
        <a:buChar char="•"/>
        <a:defRPr sz="1000" b="1">
          <a:solidFill>
            <a:srgbClr val="000066"/>
          </a:solidFill>
          <a:latin typeface="+mn-lt"/>
        </a:defRPr>
      </a:lvl8pPr>
      <a:lvl9pPr marL="3825875" indent="-92075" algn="l" rtl="0" eaLnBrk="1" fontAlgn="base" hangingPunct="1">
        <a:spcBef>
          <a:spcPct val="20000"/>
        </a:spcBef>
        <a:spcAft>
          <a:spcPct val="0"/>
        </a:spcAft>
        <a:buChar char="•"/>
        <a:defRPr sz="1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9.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ideo" Target="file:///E:\Zetasizer%20Nano%20Series%20Service%20Training%2020140519\Zetasizer%20Nano%20Series%20Theory\Brownian%20Motion%20with%20milk%20fat%20droplets.avi"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sz="4400" dirty="0" err="1" smtClean="0"/>
              <a:t>Zetasizer</a:t>
            </a:r>
            <a:r>
              <a:rPr lang="es-MX" sz="4400" dirty="0" smtClean="0"/>
              <a:t> </a:t>
            </a:r>
            <a:endParaRPr lang="en-US" sz="4400" dirty="0"/>
          </a:p>
        </p:txBody>
      </p:sp>
      <p:sp>
        <p:nvSpPr>
          <p:cNvPr id="3" name="Subtitle 2"/>
          <p:cNvSpPr>
            <a:spLocks noGrp="1"/>
          </p:cNvSpPr>
          <p:nvPr>
            <p:ph type="subTitle" idx="1"/>
          </p:nvPr>
        </p:nvSpPr>
        <p:spPr/>
        <p:txBody>
          <a:bodyPr/>
          <a:lstStyle/>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p:txBody>
      </p:sp>
    </p:spTree>
    <p:extLst>
      <p:ext uri="{BB962C8B-B14F-4D97-AF65-F5344CB8AC3E}">
        <p14:creationId xmlns:p14="http://schemas.microsoft.com/office/powerpoint/2010/main" val="2369567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Arc 2"/>
          <p:cNvSpPr>
            <a:spLocks/>
          </p:cNvSpPr>
          <p:nvPr/>
        </p:nvSpPr>
        <p:spPr bwMode="auto">
          <a:xfrm flipH="1" flipV="1">
            <a:off x="6316663" y="2365375"/>
            <a:ext cx="2447925" cy="18002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9987" name="Rectangle 3"/>
          <p:cNvSpPr>
            <a:spLocks noGrp="1" noChangeArrowheads="1"/>
          </p:cNvSpPr>
          <p:nvPr>
            <p:ph type="title"/>
          </p:nvPr>
        </p:nvSpPr>
        <p:spPr>
          <a:xfrm>
            <a:off x="609600" y="381000"/>
            <a:ext cx="7778750" cy="1066800"/>
          </a:xfrm>
        </p:spPr>
        <p:txBody>
          <a:bodyPr/>
          <a:lstStyle/>
          <a:p>
            <a:r>
              <a:rPr lang="en-GB"/>
              <a:t>Correlation:</a:t>
            </a:r>
            <a:br>
              <a:rPr lang="en-GB"/>
            </a:br>
            <a:r>
              <a:rPr lang="en-GB"/>
              <a:t>Small Particles, Rapid Fluctuations</a:t>
            </a:r>
            <a:endParaRPr lang="en-US"/>
          </a:p>
        </p:txBody>
      </p:sp>
      <p:sp>
        <p:nvSpPr>
          <p:cNvPr id="2729988" name="Freeform 4"/>
          <p:cNvSpPr>
            <a:spLocks/>
          </p:cNvSpPr>
          <p:nvPr/>
        </p:nvSpPr>
        <p:spPr bwMode="auto">
          <a:xfrm flipV="1">
            <a:off x="574675"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9989" name="Line 5"/>
          <p:cNvSpPr>
            <a:spLocks noChangeShapeType="1"/>
          </p:cNvSpPr>
          <p:nvPr/>
        </p:nvSpPr>
        <p:spPr bwMode="auto">
          <a:xfrm>
            <a:off x="574675" y="4217988"/>
            <a:ext cx="4319588" cy="317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9990" name="Line 6"/>
          <p:cNvSpPr>
            <a:spLocks noChangeShapeType="1"/>
          </p:cNvSpPr>
          <p:nvPr/>
        </p:nvSpPr>
        <p:spPr bwMode="auto">
          <a:xfrm flipV="1">
            <a:off x="574675" y="2349500"/>
            <a:ext cx="0" cy="186848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9991" name="Text Box 7"/>
          <p:cNvSpPr txBox="1">
            <a:spLocks noChangeArrowheads="1"/>
          </p:cNvSpPr>
          <p:nvPr/>
        </p:nvSpPr>
        <p:spPr bwMode="auto">
          <a:xfrm>
            <a:off x="2374900" y="4365625"/>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29992" name="Text Box 8"/>
          <p:cNvSpPr txBox="1">
            <a:spLocks noChangeArrowheads="1"/>
          </p:cNvSpPr>
          <p:nvPr/>
        </p:nvSpPr>
        <p:spPr bwMode="auto">
          <a:xfrm rot="-5400000">
            <a:off x="-250031" y="3207544"/>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29993" name="Freeform 9"/>
          <p:cNvSpPr>
            <a:spLocks/>
          </p:cNvSpPr>
          <p:nvPr/>
        </p:nvSpPr>
        <p:spPr bwMode="auto">
          <a:xfrm flipV="1">
            <a:off x="1403350"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990033"/>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9994" name="Line 10"/>
          <p:cNvSpPr>
            <a:spLocks noChangeShapeType="1"/>
          </p:cNvSpPr>
          <p:nvPr/>
        </p:nvSpPr>
        <p:spPr bwMode="auto">
          <a:xfrm>
            <a:off x="6300788" y="2405063"/>
            <a:ext cx="0" cy="180975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9995" name="Line 11"/>
          <p:cNvSpPr>
            <a:spLocks noChangeShapeType="1"/>
          </p:cNvSpPr>
          <p:nvPr/>
        </p:nvSpPr>
        <p:spPr bwMode="auto">
          <a:xfrm rot="5400000">
            <a:off x="7524751" y="2990850"/>
            <a:ext cx="0" cy="244792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9996" name="Text Box 12"/>
          <p:cNvSpPr txBox="1">
            <a:spLocks noChangeArrowheads="1"/>
          </p:cNvSpPr>
          <p:nvPr/>
        </p:nvSpPr>
        <p:spPr bwMode="auto">
          <a:xfrm>
            <a:off x="7064375" y="47371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Time</a:t>
            </a:r>
            <a:endParaRPr lang="en-US" sz="1600" b="1" dirty="0">
              <a:solidFill>
                <a:srgbClr val="353939"/>
              </a:solidFill>
              <a:latin typeface="Arial" charset="0"/>
            </a:endParaRPr>
          </a:p>
        </p:txBody>
      </p:sp>
      <p:sp>
        <p:nvSpPr>
          <p:cNvPr id="2729997" name="Line 13"/>
          <p:cNvSpPr>
            <a:spLocks noChangeShapeType="1"/>
          </p:cNvSpPr>
          <p:nvPr/>
        </p:nvSpPr>
        <p:spPr bwMode="auto">
          <a:xfrm>
            <a:off x="6300788" y="421481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9998" name="Line 14"/>
          <p:cNvSpPr>
            <a:spLocks noChangeShapeType="1"/>
          </p:cNvSpPr>
          <p:nvPr/>
        </p:nvSpPr>
        <p:spPr bwMode="auto">
          <a:xfrm>
            <a:off x="8748713" y="421481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9999" name="Line 15"/>
          <p:cNvSpPr>
            <a:spLocks noChangeShapeType="1"/>
          </p:cNvSpPr>
          <p:nvPr/>
        </p:nvSpPr>
        <p:spPr bwMode="auto">
          <a:xfrm rot="5400000">
            <a:off x="6192838" y="41068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0000" name="Line 16"/>
          <p:cNvSpPr>
            <a:spLocks noChangeShapeType="1"/>
          </p:cNvSpPr>
          <p:nvPr/>
        </p:nvSpPr>
        <p:spPr bwMode="auto">
          <a:xfrm rot="5400000">
            <a:off x="6192838" y="22653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0001" name="Text Box 17"/>
          <p:cNvSpPr txBox="1">
            <a:spLocks noChangeArrowheads="1"/>
          </p:cNvSpPr>
          <p:nvPr/>
        </p:nvSpPr>
        <p:spPr bwMode="auto">
          <a:xfrm>
            <a:off x="5795963" y="22034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1</a:t>
            </a:r>
            <a:endParaRPr lang="en-US" sz="1600" b="1">
              <a:solidFill>
                <a:srgbClr val="353939"/>
              </a:solidFill>
              <a:latin typeface="Arial" charset="0"/>
            </a:endParaRPr>
          </a:p>
        </p:txBody>
      </p:sp>
      <p:sp>
        <p:nvSpPr>
          <p:cNvPr id="2730002" name="Text Box 18"/>
          <p:cNvSpPr txBox="1">
            <a:spLocks noChangeArrowheads="1"/>
          </p:cNvSpPr>
          <p:nvPr/>
        </p:nvSpPr>
        <p:spPr bwMode="auto">
          <a:xfrm>
            <a:off x="5795963" y="40608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0</a:t>
            </a:r>
            <a:endParaRPr lang="en-US" sz="1600" b="1">
              <a:solidFill>
                <a:srgbClr val="353939"/>
              </a:solidFill>
              <a:latin typeface="Arial" charset="0"/>
            </a:endParaRPr>
          </a:p>
        </p:txBody>
      </p:sp>
      <p:sp>
        <p:nvSpPr>
          <p:cNvPr id="2730003" name="Text Box 19"/>
          <p:cNvSpPr txBox="1">
            <a:spLocks noChangeArrowheads="1"/>
          </p:cNvSpPr>
          <p:nvPr/>
        </p:nvSpPr>
        <p:spPr bwMode="auto">
          <a:xfrm>
            <a:off x="6148388" y="439578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0</a:t>
            </a:r>
            <a:endParaRPr lang="en-US" sz="1600" b="1">
              <a:solidFill>
                <a:srgbClr val="008000"/>
              </a:solidFill>
              <a:latin typeface="Arial" charset="0"/>
            </a:endParaRPr>
          </a:p>
        </p:txBody>
      </p:sp>
      <p:sp>
        <p:nvSpPr>
          <p:cNvPr id="2730004" name="Text Box 20"/>
          <p:cNvSpPr txBox="1">
            <a:spLocks noChangeArrowheads="1"/>
          </p:cNvSpPr>
          <p:nvPr/>
        </p:nvSpPr>
        <p:spPr bwMode="auto">
          <a:xfrm>
            <a:off x="8604250" y="4395788"/>
            <a:ext cx="328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Symbol" pitchFamily="18" charset="2"/>
                <a:sym typeface="Symbol" pitchFamily="18" charset="2"/>
              </a:rPr>
              <a:t></a:t>
            </a:r>
          </a:p>
        </p:txBody>
      </p:sp>
      <p:sp>
        <p:nvSpPr>
          <p:cNvPr id="2730005" name="Oval 21"/>
          <p:cNvSpPr>
            <a:spLocks noChangeArrowheads="1"/>
          </p:cNvSpPr>
          <p:nvPr/>
        </p:nvSpPr>
        <p:spPr bwMode="auto">
          <a:xfrm>
            <a:off x="6227763" y="230028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0007" name="Text Box 23"/>
          <p:cNvSpPr txBox="1">
            <a:spLocks noChangeArrowheads="1"/>
          </p:cNvSpPr>
          <p:nvPr/>
        </p:nvSpPr>
        <p:spPr bwMode="auto">
          <a:xfrm>
            <a:off x="6659563" y="439737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1</a:t>
            </a:r>
            <a:endParaRPr lang="en-US" sz="1600" b="1">
              <a:solidFill>
                <a:srgbClr val="008000"/>
              </a:solidFill>
              <a:latin typeface="Arial" charset="0"/>
            </a:endParaRPr>
          </a:p>
        </p:txBody>
      </p:sp>
      <p:sp>
        <p:nvSpPr>
          <p:cNvPr id="2730008" name="Line 24"/>
          <p:cNvSpPr>
            <a:spLocks noChangeShapeType="1"/>
          </p:cNvSpPr>
          <p:nvPr/>
        </p:nvSpPr>
        <p:spPr bwMode="auto">
          <a:xfrm>
            <a:off x="678973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0009" name="Oval 25"/>
          <p:cNvSpPr>
            <a:spLocks noChangeArrowheads="1"/>
          </p:cNvSpPr>
          <p:nvPr/>
        </p:nvSpPr>
        <p:spPr bwMode="auto">
          <a:xfrm>
            <a:off x="6716713" y="3349625"/>
            <a:ext cx="144462" cy="144463"/>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0010" name="Line 26"/>
          <p:cNvSpPr>
            <a:spLocks noChangeShapeType="1"/>
          </p:cNvSpPr>
          <p:nvPr/>
        </p:nvSpPr>
        <p:spPr bwMode="auto">
          <a:xfrm>
            <a:off x="727868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0011" name="Line 27"/>
          <p:cNvSpPr>
            <a:spLocks noChangeShapeType="1"/>
          </p:cNvSpPr>
          <p:nvPr/>
        </p:nvSpPr>
        <p:spPr bwMode="auto">
          <a:xfrm>
            <a:off x="7769225"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0012" name="Text Box 28"/>
          <p:cNvSpPr txBox="1">
            <a:spLocks noChangeArrowheads="1"/>
          </p:cNvSpPr>
          <p:nvPr/>
        </p:nvSpPr>
        <p:spPr bwMode="auto">
          <a:xfrm>
            <a:off x="7148513" y="440531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2</a:t>
            </a:r>
            <a:endParaRPr lang="en-US" sz="1600" b="1">
              <a:solidFill>
                <a:srgbClr val="008000"/>
              </a:solidFill>
              <a:latin typeface="Arial" charset="0"/>
            </a:endParaRPr>
          </a:p>
        </p:txBody>
      </p:sp>
      <p:sp>
        <p:nvSpPr>
          <p:cNvPr id="2730013" name="Oval 29"/>
          <p:cNvSpPr>
            <a:spLocks noChangeArrowheads="1"/>
          </p:cNvSpPr>
          <p:nvPr/>
        </p:nvSpPr>
        <p:spPr bwMode="auto">
          <a:xfrm>
            <a:off x="7196138" y="371633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0014" name="Text Box 30"/>
          <p:cNvSpPr txBox="1">
            <a:spLocks noChangeArrowheads="1"/>
          </p:cNvSpPr>
          <p:nvPr/>
        </p:nvSpPr>
        <p:spPr bwMode="auto">
          <a:xfrm>
            <a:off x="7627938" y="440531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3</a:t>
            </a:r>
            <a:endParaRPr lang="en-US" sz="1600" b="1">
              <a:solidFill>
                <a:srgbClr val="008000"/>
              </a:solidFill>
              <a:latin typeface="Arial" charset="0"/>
            </a:endParaRPr>
          </a:p>
        </p:txBody>
      </p:sp>
      <p:sp>
        <p:nvSpPr>
          <p:cNvPr id="2730015" name="Oval 31"/>
          <p:cNvSpPr>
            <a:spLocks noChangeArrowheads="1"/>
          </p:cNvSpPr>
          <p:nvPr/>
        </p:nvSpPr>
        <p:spPr bwMode="auto">
          <a:xfrm>
            <a:off x="7683500" y="3932238"/>
            <a:ext cx="144463"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0016" name="Oval 32"/>
          <p:cNvSpPr>
            <a:spLocks noChangeArrowheads="1"/>
          </p:cNvSpPr>
          <p:nvPr/>
        </p:nvSpPr>
        <p:spPr bwMode="auto">
          <a:xfrm>
            <a:off x="8675688" y="4124325"/>
            <a:ext cx="144462" cy="144463"/>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0017" name="Rectangle 33"/>
          <p:cNvSpPr>
            <a:spLocks noChangeArrowheads="1"/>
          </p:cNvSpPr>
          <p:nvPr/>
        </p:nvSpPr>
        <p:spPr bwMode="auto">
          <a:xfrm>
            <a:off x="4795838" y="2276475"/>
            <a:ext cx="865187" cy="17287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0018" name="Text Box 34"/>
          <p:cNvSpPr txBox="1">
            <a:spLocks noChangeArrowheads="1"/>
          </p:cNvSpPr>
          <p:nvPr/>
        </p:nvSpPr>
        <p:spPr bwMode="auto">
          <a:xfrm rot="-5400000">
            <a:off x="5285582" y="2971006"/>
            <a:ext cx="12684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600" b="1">
                <a:solidFill>
                  <a:srgbClr val="353939"/>
                </a:solidFill>
                <a:latin typeface="Arial" charset="0"/>
              </a:rPr>
              <a:t>Correlation</a:t>
            </a:r>
          </a:p>
          <a:p>
            <a:pPr algn="ctr"/>
            <a:r>
              <a:rPr lang="en-GB" sz="1600" b="1">
                <a:solidFill>
                  <a:srgbClr val="353939"/>
                </a:solidFill>
                <a:latin typeface="Arial" charset="0"/>
              </a:rPr>
              <a:t>Coefficient</a:t>
            </a:r>
            <a:endParaRPr lang="en-US" sz="1600" b="1">
              <a:solidFill>
                <a:srgbClr val="353939"/>
              </a:solidFill>
              <a:latin typeface="Arial" charset="0"/>
            </a:endParaRPr>
          </a:p>
        </p:txBody>
      </p:sp>
      <p:sp>
        <p:nvSpPr>
          <p:cNvPr id="2730019" name="Text Box 35"/>
          <p:cNvSpPr txBox="1">
            <a:spLocks noChangeArrowheads="1"/>
          </p:cNvSpPr>
          <p:nvPr/>
        </p:nvSpPr>
        <p:spPr bwMode="auto">
          <a:xfrm>
            <a:off x="2081213" y="1970088"/>
            <a:ext cx="650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sym typeface="Symbol" pitchFamily="18" charset="2"/>
              </a:rPr>
              <a:t></a:t>
            </a:r>
            <a:r>
              <a:rPr lang="en-GB" sz="1600" b="1">
                <a:solidFill>
                  <a:srgbClr val="008000"/>
                </a:solidFill>
                <a:latin typeface="Arial" charset="0"/>
              </a:rPr>
              <a:t> = </a:t>
            </a:r>
            <a:r>
              <a:rPr lang="en-GB" sz="1600" b="1">
                <a:solidFill>
                  <a:srgbClr val="008000"/>
                </a:solidFill>
                <a:sym typeface="Symbol" pitchFamily="18" charset="2"/>
              </a:rPr>
              <a:t></a:t>
            </a:r>
          </a:p>
        </p:txBody>
      </p:sp>
    </p:spTree>
    <p:extLst>
      <p:ext uri="{BB962C8B-B14F-4D97-AF65-F5344CB8AC3E}">
        <p14:creationId xmlns:p14="http://schemas.microsoft.com/office/powerpoint/2010/main" val="2162301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2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1452563"/>
            <a:ext cx="3084512" cy="2308225"/>
          </a:xfrm>
          <a:prstGeom prst="rect">
            <a:avLst/>
          </a:prstGeom>
          <a:noFill/>
          <a:extLst>
            <a:ext uri="{909E8E84-426E-40DD-AFC4-6F175D3DCCD1}">
              <a14:hiddenFill xmlns:a14="http://schemas.microsoft.com/office/drawing/2010/main">
                <a:solidFill>
                  <a:srgbClr val="FFFFFF"/>
                </a:solidFill>
              </a14:hiddenFill>
            </a:ext>
          </a:extLst>
        </p:spPr>
      </p:pic>
      <p:sp>
        <p:nvSpPr>
          <p:cNvPr id="2732036" name="Rectangle 4"/>
          <p:cNvSpPr>
            <a:spLocks noGrp="1" noChangeArrowheads="1"/>
          </p:cNvSpPr>
          <p:nvPr>
            <p:ph type="title"/>
          </p:nvPr>
        </p:nvSpPr>
        <p:spPr/>
        <p:txBody>
          <a:bodyPr/>
          <a:lstStyle/>
          <a:p>
            <a:r>
              <a:rPr lang="en-GB"/>
              <a:t>Correlation Functions</a:t>
            </a:r>
            <a:endParaRPr lang="en-US"/>
          </a:p>
        </p:txBody>
      </p:sp>
      <p:grpSp>
        <p:nvGrpSpPr>
          <p:cNvPr id="2732055" name="Group 23"/>
          <p:cNvGrpSpPr>
            <a:grpSpLocks/>
          </p:cNvGrpSpPr>
          <p:nvPr/>
        </p:nvGrpSpPr>
        <p:grpSpPr bwMode="auto">
          <a:xfrm>
            <a:off x="292100" y="4037013"/>
            <a:ext cx="8672513" cy="2547937"/>
            <a:chOff x="184" y="2543"/>
            <a:chExt cx="5463" cy="1605"/>
          </a:xfrm>
        </p:grpSpPr>
        <p:pic>
          <p:nvPicPr>
            <p:cNvPr id="27320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 y="2543"/>
              <a:ext cx="1969" cy="1502"/>
            </a:xfrm>
            <a:prstGeom prst="rect">
              <a:avLst/>
            </a:prstGeom>
            <a:noFill/>
            <a:extLst>
              <a:ext uri="{909E8E84-426E-40DD-AFC4-6F175D3DCCD1}">
                <a14:hiddenFill xmlns:a14="http://schemas.microsoft.com/office/drawing/2010/main">
                  <a:solidFill>
                    <a:srgbClr val="FFFFFF"/>
                  </a:solidFill>
                </a14:hiddenFill>
              </a:ext>
            </a:extLst>
          </p:spPr>
        </p:pic>
        <p:sp>
          <p:nvSpPr>
            <p:cNvPr id="2732037" name="AutoShape 5"/>
            <p:cNvSpPr>
              <a:spLocks noChangeArrowheads="1"/>
            </p:cNvSpPr>
            <p:nvPr/>
          </p:nvSpPr>
          <p:spPr bwMode="auto">
            <a:xfrm>
              <a:off x="2835" y="3203"/>
              <a:ext cx="654" cy="189"/>
            </a:xfrm>
            <a:prstGeom prst="rightArrow">
              <a:avLst>
                <a:gd name="adj1" fmla="val 50000"/>
                <a:gd name="adj2" fmla="val 86508"/>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2038" name="Text Box 6"/>
            <p:cNvSpPr txBox="1">
              <a:spLocks noChangeArrowheads="1"/>
            </p:cNvSpPr>
            <p:nvPr/>
          </p:nvSpPr>
          <p:spPr bwMode="auto">
            <a:xfrm>
              <a:off x="2699" y="2956"/>
              <a:ext cx="6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Correlate</a:t>
              </a:r>
            </a:p>
          </p:txBody>
        </p:sp>
        <p:sp>
          <p:nvSpPr>
            <p:cNvPr id="2732039" name="Freeform 7"/>
            <p:cNvSpPr>
              <a:spLocks/>
            </p:cNvSpPr>
            <p:nvPr/>
          </p:nvSpPr>
          <p:spPr bwMode="auto">
            <a:xfrm flipV="1">
              <a:off x="489" y="2942"/>
              <a:ext cx="2064" cy="777"/>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32040" name="Line 8"/>
            <p:cNvSpPr>
              <a:spLocks noChangeShapeType="1"/>
            </p:cNvSpPr>
            <p:nvPr/>
          </p:nvSpPr>
          <p:spPr bwMode="auto">
            <a:xfrm>
              <a:off x="489" y="3847"/>
              <a:ext cx="2112" cy="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32041" name="Line 9"/>
            <p:cNvSpPr>
              <a:spLocks noChangeShapeType="1"/>
            </p:cNvSpPr>
            <p:nvPr/>
          </p:nvSpPr>
          <p:spPr bwMode="auto">
            <a:xfrm flipV="1">
              <a:off x="489" y="2839"/>
              <a:ext cx="0" cy="100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2042" name="Text Box 10"/>
            <p:cNvSpPr txBox="1">
              <a:spLocks noChangeArrowheads="1"/>
            </p:cNvSpPr>
            <p:nvPr/>
          </p:nvSpPr>
          <p:spPr bwMode="auto">
            <a:xfrm>
              <a:off x="1264" y="3936"/>
              <a:ext cx="4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32043" name="Text Box 11"/>
            <p:cNvSpPr txBox="1">
              <a:spLocks noChangeArrowheads="1"/>
            </p:cNvSpPr>
            <p:nvPr/>
          </p:nvSpPr>
          <p:spPr bwMode="auto">
            <a:xfrm rot="-5400000">
              <a:off x="-32" y="3211"/>
              <a:ext cx="6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32044" name="Text Box 12"/>
            <p:cNvSpPr txBox="1">
              <a:spLocks noChangeArrowheads="1"/>
            </p:cNvSpPr>
            <p:nvPr/>
          </p:nvSpPr>
          <p:spPr bwMode="auto">
            <a:xfrm>
              <a:off x="810" y="2673"/>
              <a:ext cx="13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600" b="1">
                  <a:solidFill>
                    <a:srgbClr val="008000"/>
                  </a:solidFill>
                  <a:latin typeface="Arial" charset="0"/>
                </a:rPr>
                <a:t>Small Particles</a:t>
              </a:r>
            </a:p>
          </p:txBody>
        </p:sp>
      </p:grpSp>
      <p:sp>
        <p:nvSpPr>
          <p:cNvPr id="2732045" name="AutoShape 13"/>
          <p:cNvSpPr>
            <a:spLocks noChangeArrowheads="1"/>
          </p:cNvSpPr>
          <p:nvPr/>
        </p:nvSpPr>
        <p:spPr bwMode="auto">
          <a:xfrm>
            <a:off x="4500563" y="2420938"/>
            <a:ext cx="1038225" cy="300037"/>
          </a:xfrm>
          <a:prstGeom prst="rightArrow">
            <a:avLst>
              <a:gd name="adj1" fmla="val 50000"/>
              <a:gd name="adj2" fmla="val 86508"/>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2046" name="Freeform 14"/>
          <p:cNvSpPr>
            <a:spLocks/>
          </p:cNvSpPr>
          <p:nvPr/>
        </p:nvSpPr>
        <p:spPr bwMode="auto">
          <a:xfrm>
            <a:off x="787400" y="1866900"/>
            <a:ext cx="3352800" cy="1460500"/>
          </a:xfrm>
          <a:custGeom>
            <a:avLst/>
            <a:gdLst>
              <a:gd name="T0" fmla="*/ 0 w 764"/>
              <a:gd name="T1" fmla="*/ 104 h 200"/>
              <a:gd name="T2" fmla="*/ 80 w 764"/>
              <a:gd name="T3" fmla="*/ 96 h 200"/>
              <a:gd name="T4" fmla="*/ 104 w 764"/>
              <a:gd name="T5" fmla="*/ 72 h 200"/>
              <a:gd name="T6" fmla="*/ 168 w 764"/>
              <a:gd name="T7" fmla="*/ 56 h 200"/>
              <a:gd name="T8" fmla="*/ 192 w 764"/>
              <a:gd name="T9" fmla="*/ 40 h 200"/>
              <a:gd name="T10" fmla="*/ 208 w 764"/>
              <a:gd name="T11" fmla="*/ 16 h 200"/>
              <a:gd name="T12" fmla="*/ 256 w 764"/>
              <a:gd name="T13" fmla="*/ 0 h 200"/>
              <a:gd name="T14" fmla="*/ 320 w 764"/>
              <a:gd name="T15" fmla="*/ 56 h 200"/>
              <a:gd name="T16" fmla="*/ 320 w 764"/>
              <a:gd name="T17" fmla="*/ 56 h 200"/>
              <a:gd name="T18" fmla="*/ 368 w 764"/>
              <a:gd name="T19" fmla="*/ 88 h 200"/>
              <a:gd name="T20" fmla="*/ 400 w 764"/>
              <a:gd name="T21" fmla="*/ 136 h 200"/>
              <a:gd name="T22" fmla="*/ 408 w 764"/>
              <a:gd name="T23" fmla="*/ 160 h 200"/>
              <a:gd name="T24" fmla="*/ 480 w 764"/>
              <a:gd name="T25" fmla="*/ 200 h 200"/>
              <a:gd name="T26" fmla="*/ 544 w 764"/>
              <a:gd name="T27" fmla="*/ 176 h 200"/>
              <a:gd name="T28" fmla="*/ 552 w 764"/>
              <a:gd name="T29" fmla="*/ 152 h 200"/>
              <a:gd name="T30" fmla="*/ 624 w 764"/>
              <a:gd name="T31" fmla="*/ 72 h 200"/>
              <a:gd name="T32" fmla="*/ 656 w 764"/>
              <a:gd name="T33" fmla="*/ 80 h 200"/>
              <a:gd name="T34" fmla="*/ 672 w 764"/>
              <a:gd name="T35" fmla="*/ 104 h 200"/>
              <a:gd name="T36" fmla="*/ 728 w 764"/>
              <a:gd name="T37" fmla="*/ 12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4" h="200">
                <a:moveTo>
                  <a:pt x="0" y="104"/>
                </a:moveTo>
                <a:cubicBezTo>
                  <a:pt x="27" y="101"/>
                  <a:pt x="54" y="104"/>
                  <a:pt x="80" y="96"/>
                </a:cubicBezTo>
                <a:cubicBezTo>
                  <a:pt x="91" y="93"/>
                  <a:pt x="95" y="78"/>
                  <a:pt x="104" y="72"/>
                </a:cubicBezTo>
                <a:cubicBezTo>
                  <a:pt x="115" y="65"/>
                  <a:pt x="162" y="57"/>
                  <a:pt x="168" y="56"/>
                </a:cubicBezTo>
                <a:cubicBezTo>
                  <a:pt x="176" y="51"/>
                  <a:pt x="185" y="47"/>
                  <a:pt x="192" y="40"/>
                </a:cubicBezTo>
                <a:cubicBezTo>
                  <a:pt x="199" y="33"/>
                  <a:pt x="200" y="21"/>
                  <a:pt x="208" y="16"/>
                </a:cubicBezTo>
                <a:cubicBezTo>
                  <a:pt x="222" y="7"/>
                  <a:pt x="256" y="0"/>
                  <a:pt x="256" y="0"/>
                </a:cubicBezTo>
                <a:lnTo>
                  <a:pt x="320" y="56"/>
                </a:lnTo>
                <a:cubicBezTo>
                  <a:pt x="320" y="56"/>
                  <a:pt x="320" y="56"/>
                  <a:pt x="320" y="56"/>
                </a:cubicBezTo>
                <a:cubicBezTo>
                  <a:pt x="336" y="67"/>
                  <a:pt x="368" y="88"/>
                  <a:pt x="368" y="88"/>
                </a:cubicBezTo>
                <a:cubicBezTo>
                  <a:pt x="379" y="104"/>
                  <a:pt x="389" y="120"/>
                  <a:pt x="400" y="136"/>
                </a:cubicBezTo>
                <a:cubicBezTo>
                  <a:pt x="405" y="143"/>
                  <a:pt x="402" y="154"/>
                  <a:pt x="408" y="160"/>
                </a:cubicBezTo>
                <a:cubicBezTo>
                  <a:pt x="436" y="188"/>
                  <a:pt x="450" y="190"/>
                  <a:pt x="480" y="200"/>
                </a:cubicBezTo>
                <a:cubicBezTo>
                  <a:pt x="502" y="196"/>
                  <a:pt x="528" y="196"/>
                  <a:pt x="544" y="176"/>
                </a:cubicBezTo>
                <a:cubicBezTo>
                  <a:pt x="549" y="169"/>
                  <a:pt x="548" y="159"/>
                  <a:pt x="552" y="152"/>
                </a:cubicBezTo>
                <a:cubicBezTo>
                  <a:pt x="573" y="115"/>
                  <a:pt x="586" y="85"/>
                  <a:pt x="624" y="72"/>
                </a:cubicBezTo>
                <a:cubicBezTo>
                  <a:pt x="635" y="75"/>
                  <a:pt x="647" y="74"/>
                  <a:pt x="656" y="80"/>
                </a:cubicBezTo>
                <a:cubicBezTo>
                  <a:pt x="664" y="85"/>
                  <a:pt x="664" y="99"/>
                  <a:pt x="672" y="104"/>
                </a:cubicBezTo>
                <a:cubicBezTo>
                  <a:pt x="764" y="161"/>
                  <a:pt x="699" y="99"/>
                  <a:pt x="728" y="12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2047" name="Text Box 15"/>
          <p:cNvSpPr txBox="1">
            <a:spLocks noChangeArrowheads="1"/>
          </p:cNvSpPr>
          <p:nvPr/>
        </p:nvSpPr>
        <p:spPr bwMode="auto">
          <a:xfrm>
            <a:off x="2006600" y="35814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32048" name="Text Box 16"/>
          <p:cNvSpPr txBox="1">
            <a:spLocks noChangeArrowheads="1"/>
          </p:cNvSpPr>
          <p:nvPr/>
        </p:nvSpPr>
        <p:spPr bwMode="auto">
          <a:xfrm rot="-5400000">
            <a:off x="-50007" y="2475707"/>
            <a:ext cx="1020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32049" name="Text Box 17"/>
          <p:cNvSpPr txBox="1">
            <a:spLocks noChangeArrowheads="1"/>
          </p:cNvSpPr>
          <p:nvPr/>
        </p:nvSpPr>
        <p:spPr bwMode="auto">
          <a:xfrm>
            <a:off x="1497013" y="145097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600" b="1">
                <a:solidFill>
                  <a:srgbClr val="008000"/>
                </a:solidFill>
                <a:latin typeface="Arial" charset="0"/>
              </a:rPr>
              <a:t>Large Particles</a:t>
            </a:r>
          </a:p>
        </p:txBody>
      </p:sp>
      <p:sp>
        <p:nvSpPr>
          <p:cNvPr id="2732050" name="Line 18"/>
          <p:cNvSpPr>
            <a:spLocks noChangeShapeType="1"/>
          </p:cNvSpPr>
          <p:nvPr/>
        </p:nvSpPr>
        <p:spPr bwMode="auto">
          <a:xfrm flipV="1">
            <a:off x="776288" y="1841500"/>
            <a:ext cx="0" cy="16002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32051" name="Rectangle 19"/>
          <p:cNvSpPr>
            <a:spLocks noChangeArrowheads="1"/>
          </p:cNvSpPr>
          <p:nvPr/>
        </p:nvSpPr>
        <p:spPr bwMode="auto">
          <a:xfrm>
            <a:off x="3933825" y="2538413"/>
            <a:ext cx="2286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2052" name="Line 20"/>
          <p:cNvSpPr>
            <a:spLocks noChangeShapeType="1"/>
          </p:cNvSpPr>
          <p:nvPr/>
        </p:nvSpPr>
        <p:spPr bwMode="auto">
          <a:xfrm>
            <a:off x="773113" y="3441700"/>
            <a:ext cx="3352800" cy="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32053" name="Rectangle 21"/>
          <p:cNvSpPr>
            <a:spLocks noChangeArrowheads="1"/>
          </p:cNvSpPr>
          <p:nvPr/>
        </p:nvSpPr>
        <p:spPr bwMode="auto">
          <a:xfrm>
            <a:off x="3933825" y="2603500"/>
            <a:ext cx="228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32054" name="Text Box 22"/>
          <p:cNvSpPr txBox="1">
            <a:spLocks noChangeArrowheads="1"/>
          </p:cNvSpPr>
          <p:nvPr/>
        </p:nvSpPr>
        <p:spPr bwMode="auto">
          <a:xfrm>
            <a:off x="4284663" y="2020888"/>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Correlate</a:t>
            </a:r>
          </a:p>
        </p:txBody>
      </p:sp>
    </p:spTree>
    <p:extLst>
      <p:ext uri="{BB962C8B-B14F-4D97-AF65-F5344CB8AC3E}">
        <p14:creationId xmlns:p14="http://schemas.microsoft.com/office/powerpoint/2010/main" val="241876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3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GB" altLang="en-US"/>
              <a:t>Función de correlación</a:t>
            </a:r>
            <a:endParaRPr lang="en-US" altLang="en-US"/>
          </a:p>
        </p:txBody>
      </p:sp>
      <p:graphicFrame>
        <p:nvGraphicFramePr>
          <p:cNvPr id="343043" name="Object 3"/>
          <p:cNvGraphicFramePr>
            <a:graphicFrameLocks noChangeAspect="1"/>
          </p:cNvGraphicFramePr>
          <p:nvPr/>
        </p:nvGraphicFramePr>
        <p:xfrm>
          <a:off x="2743200" y="4267200"/>
          <a:ext cx="5257800" cy="2185988"/>
        </p:xfrm>
        <a:graphic>
          <a:graphicData uri="http://schemas.openxmlformats.org/presentationml/2006/ole">
            <mc:AlternateContent xmlns:mc="http://schemas.openxmlformats.org/markup-compatibility/2006">
              <mc:Choice xmlns:v="urn:schemas-microsoft-com:vml" Requires="v">
                <p:oleObj spid="_x0000_s3112" name="Bitmap Image" r:id="rId4" imgW="3000000" imgH="1247619" progId="Paint.Picture">
                  <p:embed/>
                </p:oleObj>
              </mc:Choice>
              <mc:Fallback>
                <p:oleObj name="Bitmap Image" r:id="rId4" imgW="3000000" imgH="124761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267200"/>
                        <a:ext cx="5257800"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3044" name="Object 4"/>
          <p:cNvGraphicFramePr>
            <a:graphicFrameLocks noChangeAspect="1"/>
          </p:cNvGraphicFramePr>
          <p:nvPr/>
        </p:nvGraphicFramePr>
        <p:xfrm>
          <a:off x="1295400" y="1676400"/>
          <a:ext cx="5256213" cy="2185988"/>
        </p:xfrm>
        <a:graphic>
          <a:graphicData uri="http://schemas.openxmlformats.org/presentationml/2006/ole">
            <mc:AlternateContent xmlns:mc="http://schemas.openxmlformats.org/markup-compatibility/2006">
              <mc:Choice xmlns:v="urn:schemas-microsoft-com:vml" Requires="v">
                <p:oleObj spid="_x0000_s3113" name="Bitmap Image" r:id="rId6" imgW="3000000" imgH="1247619" progId="Paint.Picture">
                  <p:embed/>
                </p:oleObj>
              </mc:Choice>
              <mc:Fallback>
                <p:oleObj name="Bitmap Image" r:id="rId6" imgW="3000000" imgH="124761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676400"/>
                        <a:ext cx="5256213"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3045" name="Text Box 5"/>
          <p:cNvSpPr txBox="1">
            <a:spLocks noChangeArrowheads="1"/>
          </p:cNvSpPr>
          <p:nvPr/>
        </p:nvSpPr>
        <p:spPr bwMode="auto">
          <a:xfrm>
            <a:off x="6553200" y="20574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2000"/>
              <a:t>Small Particles</a:t>
            </a:r>
          </a:p>
        </p:txBody>
      </p:sp>
      <p:sp>
        <p:nvSpPr>
          <p:cNvPr id="343046" name="Text Box 6"/>
          <p:cNvSpPr txBox="1">
            <a:spLocks noChangeArrowheads="1"/>
          </p:cNvSpPr>
          <p:nvPr/>
        </p:nvSpPr>
        <p:spPr bwMode="auto">
          <a:xfrm>
            <a:off x="1143000" y="4876800"/>
            <a:ext cx="167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2000"/>
              <a:t>Large Particles</a:t>
            </a:r>
          </a:p>
        </p:txBody>
      </p:sp>
    </p:spTree>
    <p:extLst>
      <p:ext uri="{BB962C8B-B14F-4D97-AF65-F5344CB8AC3E}">
        <p14:creationId xmlns:p14="http://schemas.microsoft.com/office/powerpoint/2010/main" val="2775854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42" name="Rectangle 2"/>
          <p:cNvSpPr>
            <a:spLocks noGrp="1" noChangeArrowheads="1"/>
          </p:cNvSpPr>
          <p:nvPr>
            <p:ph type="title"/>
          </p:nvPr>
        </p:nvSpPr>
        <p:spPr/>
        <p:txBody>
          <a:bodyPr/>
          <a:lstStyle/>
          <a:p>
            <a:r>
              <a:rPr lang="en-GB"/>
              <a:t>Correlation Functions</a:t>
            </a:r>
          </a:p>
        </p:txBody>
      </p:sp>
      <p:pic>
        <p:nvPicPr>
          <p:cNvPr id="3133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1636713"/>
            <a:ext cx="6448425" cy="4794250"/>
          </a:xfrm>
          <a:prstGeom prst="rect">
            <a:avLst/>
          </a:prstGeom>
          <a:noFill/>
          <a:extLst>
            <a:ext uri="{909E8E84-426E-40DD-AFC4-6F175D3DCCD1}">
              <a14:hiddenFill xmlns:a14="http://schemas.microsoft.com/office/drawing/2010/main">
                <a:solidFill>
                  <a:srgbClr val="FFFFFF"/>
                </a:solidFill>
              </a14:hiddenFill>
            </a:ext>
          </a:extLst>
        </p:spPr>
      </p:pic>
      <p:grpSp>
        <p:nvGrpSpPr>
          <p:cNvPr id="3133445" name="Group 5"/>
          <p:cNvGrpSpPr>
            <a:grpSpLocks/>
          </p:cNvGrpSpPr>
          <p:nvPr/>
        </p:nvGrpSpPr>
        <p:grpSpPr bwMode="auto">
          <a:xfrm>
            <a:off x="1836738" y="1282700"/>
            <a:ext cx="1944687" cy="855663"/>
            <a:chOff x="1308" y="1005"/>
            <a:chExt cx="1225" cy="539"/>
          </a:xfrm>
        </p:grpSpPr>
        <p:sp>
          <p:nvSpPr>
            <p:cNvPr id="3133446" name="AutoShape 6"/>
            <p:cNvSpPr>
              <a:spLocks noChangeArrowheads="1"/>
            </p:cNvSpPr>
            <p:nvPr/>
          </p:nvSpPr>
          <p:spPr bwMode="auto">
            <a:xfrm>
              <a:off x="1860" y="1272"/>
              <a:ext cx="90" cy="272"/>
            </a:xfrm>
            <a:prstGeom prst="downArrow">
              <a:avLst>
                <a:gd name="adj1" fmla="val 50000"/>
                <a:gd name="adj2" fmla="val 75556"/>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33447" name="Text Box 7"/>
            <p:cNvSpPr txBox="1">
              <a:spLocks noChangeArrowheads="1"/>
            </p:cNvSpPr>
            <p:nvPr/>
          </p:nvSpPr>
          <p:spPr bwMode="auto">
            <a:xfrm>
              <a:off x="1308" y="1005"/>
              <a:ext cx="1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200" b="1">
                  <a:solidFill>
                    <a:schemeClr val="accent2"/>
                  </a:solidFill>
                  <a:latin typeface="Arial" charset="0"/>
                </a:rPr>
                <a:t>Time when decay starts </a:t>
              </a:r>
            </a:p>
            <a:p>
              <a:pPr algn="ctr"/>
              <a:r>
                <a:rPr lang="en-GB" sz="1200" b="1">
                  <a:solidFill>
                    <a:schemeClr val="accent2"/>
                  </a:solidFill>
                  <a:latin typeface="Arial" charset="0"/>
                </a:rPr>
                <a:t>indicates mean size</a:t>
              </a:r>
              <a:endParaRPr lang="en-US" sz="1200" b="1">
                <a:solidFill>
                  <a:schemeClr val="accent2"/>
                </a:solidFill>
                <a:latin typeface="Arial" charset="0"/>
              </a:endParaRPr>
            </a:p>
          </p:txBody>
        </p:sp>
      </p:grpSp>
      <p:grpSp>
        <p:nvGrpSpPr>
          <p:cNvPr id="3133448" name="Group 8"/>
          <p:cNvGrpSpPr>
            <a:grpSpLocks/>
          </p:cNvGrpSpPr>
          <p:nvPr/>
        </p:nvGrpSpPr>
        <p:grpSpPr bwMode="auto">
          <a:xfrm>
            <a:off x="3363913" y="3117850"/>
            <a:ext cx="1727200" cy="647700"/>
            <a:chOff x="2336" y="2069"/>
            <a:chExt cx="1088" cy="408"/>
          </a:xfrm>
        </p:grpSpPr>
        <p:sp>
          <p:nvSpPr>
            <p:cNvPr id="3133449" name="Text Box 9"/>
            <p:cNvSpPr txBox="1">
              <a:spLocks noChangeArrowheads="1"/>
            </p:cNvSpPr>
            <p:nvPr/>
          </p:nvSpPr>
          <p:spPr bwMode="auto">
            <a:xfrm>
              <a:off x="2381" y="2069"/>
              <a:ext cx="104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200" b="1">
                  <a:solidFill>
                    <a:srgbClr val="008000"/>
                  </a:solidFill>
                  <a:latin typeface="Arial" charset="0"/>
                </a:rPr>
                <a:t>Gradient indicates the polydispersity of sample</a:t>
              </a:r>
              <a:endParaRPr lang="en-US" sz="1200" b="1">
                <a:solidFill>
                  <a:srgbClr val="008000"/>
                </a:solidFill>
                <a:latin typeface="Arial" charset="0"/>
              </a:endParaRPr>
            </a:p>
          </p:txBody>
        </p:sp>
        <p:sp>
          <p:nvSpPr>
            <p:cNvPr id="3133450" name="AutoShape 10"/>
            <p:cNvSpPr>
              <a:spLocks noChangeArrowheads="1"/>
            </p:cNvSpPr>
            <p:nvPr/>
          </p:nvSpPr>
          <p:spPr bwMode="auto">
            <a:xfrm rot="3915767">
              <a:off x="2427" y="2296"/>
              <a:ext cx="90" cy="272"/>
            </a:xfrm>
            <a:prstGeom prst="downArrow">
              <a:avLst>
                <a:gd name="adj1" fmla="val 50000"/>
                <a:gd name="adj2" fmla="val 75556"/>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3133451" name="Group 11"/>
          <p:cNvGrpSpPr>
            <a:grpSpLocks/>
          </p:cNvGrpSpPr>
          <p:nvPr/>
        </p:nvGrpSpPr>
        <p:grpSpPr bwMode="auto">
          <a:xfrm>
            <a:off x="4830763" y="5148263"/>
            <a:ext cx="809625" cy="698500"/>
            <a:chOff x="3015" y="3389"/>
            <a:chExt cx="510" cy="440"/>
          </a:xfrm>
        </p:grpSpPr>
        <p:sp>
          <p:nvSpPr>
            <p:cNvPr id="3133452" name="AutoShape 12"/>
            <p:cNvSpPr>
              <a:spLocks noChangeArrowheads="1"/>
            </p:cNvSpPr>
            <p:nvPr/>
          </p:nvSpPr>
          <p:spPr bwMode="auto">
            <a:xfrm>
              <a:off x="3229" y="3557"/>
              <a:ext cx="90" cy="272"/>
            </a:xfrm>
            <a:prstGeom prst="downArrow">
              <a:avLst>
                <a:gd name="adj1" fmla="val 50000"/>
                <a:gd name="adj2" fmla="val 75556"/>
              </a:avLst>
            </a:prstGeom>
            <a:solidFill>
              <a:srgbClr val="000066"/>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33453" name="Text Box 13"/>
            <p:cNvSpPr txBox="1">
              <a:spLocks noChangeArrowheads="1"/>
            </p:cNvSpPr>
            <p:nvPr/>
          </p:nvSpPr>
          <p:spPr bwMode="auto">
            <a:xfrm>
              <a:off x="3015" y="3389"/>
              <a:ext cx="5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200" b="1">
                  <a:solidFill>
                    <a:srgbClr val="000066"/>
                  </a:solidFill>
                  <a:latin typeface="Arial" charset="0"/>
                </a:rPr>
                <a:t>Baseline</a:t>
              </a:r>
              <a:endParaRPr lang="en-US" sz="1200" b="1">
                <a:solidFill>
                  <a:srgbClr val="000066"/>
                </a:solidFill>
                <a:latin typeface="Arial" charset="0"/>
              </a:endParaRPr>
            </a:p>
          </p:txBody>
        </p:sp>
      </p:grpSp>
      <p:grpSp>
        <p:nvGrpSpPr>
          <p:cNvPr id="3133454" name="Group 14"/>
          <p:cNvGrpSpPr>
            <a:grpSpLocks/>
          </p:cNvGrpSpPr>
          <p:nvPr/>
        </p:nvGrpSpPr>
        <p:grpSpPr bwMode="auto">
          <a:xfrm>
            <a:off x="527050" y="1908175"/>
            <a:ext cx="1652588" cy="274638"/>
            <a:chOff x="431" y="1388"/>
            <a:chExt cx="1041" cy="173"/>
          </a:xfrm>
        </p:grpSpPr>
        <p:sp>
          <p:nvSpPr>
            <p:cNvPr id="3133455" name="AutoShape 15"/>
            <p:cNvSpPr>
              <a:spLocks noChangeArrowheads="1"/>
            </p:cNvSpPr>
            <p:nvPr/>
          </p:nvSpPr>
          <p:spPr bwMode="auto">
            <a:xfrm rot="-5400000">
              <a:off x="1024" y="1352"/>
              <a:ext cx="90" cy="272"/>
            </a:xfrm>
            <a:prstGeom prst="downArrow">
              <a:avLst>
                <a:gd name="adj1" fmla="val 50000"/>
                <a:gd name="adj2" fmla="val 75556"/>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33456" name="Line 16"/>
            <p:cNvSpPr>
              <a:spLocks noChangeShapeType="1"/>
            </p:cNvSpPr>
            <p:nvPr/>
          </p:nvSpPr>
          <p:spPr bwMode="auto">
            <a:xfrm flipH="1">
              <a:off x="1245" y="1485"/>
              <a:ext cx="227"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133457" name="Text Box 17"/>
            <p:cNvSpPr txBox="1">
              <a:spLocks noChangeArrowheads="1"/>
            </p:cNvSpPr>
            <p:nvPr/>
          </p:nvSpPr>
          <p:spPr bwMode="auto">
            <a:xfrm>
              <a:off x="431" y="1388"/>
              <a:ext cx="52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200" b="1">
                  <a:solidFill>
                    <a:srgbClr val="FF0000"/>
                  </a:solidFill>
                  <a:latin typeface="Arial" charset="0"/>
                </a:rPr>
                <a:t>Intercept</a:t>
              </a:r>
              <a:endParaRPr lang="en-US" sz="1200" b="1">
                <a:solidFill>
                  <a:srgbClr val="FF0000"/>
                </a:solidFill>
                <a:latin typeface="Arial" charset="0"/>
              </a:endParaRPr>
            </a:p>
          </p:txBody>
        </p:sp>
      </p:grpSp>
    </p:spTree>
    <p:extLst>
      <p:ext uri="{BB962C8B-B14F-4D97-AF65-F5344CB8AC3E}">
        <p14:creationId xmlns:p14="http://schemas.microsoft.com/office/powerpoint/2010/main" val="1737162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334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334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3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normAutofit/>
          </a:bodyPr>
          <a:lstStyle/>
          <a:p>
            <a:r>
              <a:rPr lang="en-GB" altLang="en-US"/>
              <a:t>VOLUMEN DE DETECCION: Nano S90/Nano S</a:t>
            </a:r>
          </a:p>
        </p:txBody>
      </p:sp>
      <p:sp>
        <p:nvSpPr>
          <p:cNvPr id="372739" name="Rectangle 3"/>
          <p:cNvSpPr>
            <a:spLocks noChangeArrowheads="1"/>
          </p:cNvSpPr>
          <p:nvPr/>
        </p:nvSpPr>
        <p:spPr bwMode="auto">
          <a:xfrm>
            <a:off x="4229100" y="1447800"/>
            <a:ext cx="533400" cy="44196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40" name="Rectangle 4"/>
          <p:cNvSpPr>
            <a:spLocks noChangeArrowheads="1"/>
          </p:cNvSpPr>
          <p:nvPr/>
        </p:nvSpPr>
        <p:spPr bwMode="auto">
          <a:xfrm rot="5400000">
            <a:off x="3086100" y="2209800"/>
            <a:ext cx="533400" cy="2819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41" name="AutoShape 5"/>
          <p:cNvSpPr>
            <a:spLocks noChangeArrowheads="1"/>
          </p:cNvSpPr>
          <p:nvPr/>
        </p:nvSpPr>
        <p:spPr bwMode="auto">
          <a:xfrm>
            <a:off x="1409700" y="3505200"/>
            <a:ext cx="457200" cy="228600"/>
          </a:xfrm>
          <a:prstGeom prst="lef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42" name="Text Box 6"/>
          <p:cNvSpPr txBox="1">
            <a:spLocks noChangeArrowheads="1"/>
          </p:cNvSpPr>
          <p:nvPr/>
        </p:nvSpPr>
        <p:spPr bwMode="auto">
          <a:xfrm>
            <a:off x="266700" y="3400425"/>
            <a:ext cx="1143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GB" altLang="en-US" sz="2000">
                <a:latin typeface="Arial" pitchFamily="34" charset="0"/>
              </a:rPr>
              <a:t>Detector</a:t>
            </a:r>
          </a:p>
        </p:txBody>
      </p:sp>
      <p:sp>
        <p:nvSpPr>
          <p:cNvPr id="372743" name="AutoShape 7"/>
          <p:cNvSpPr>
            <a:spLocks noChangeArrowheads="1"/>
          </p:cNvSpPr>
          <p:nvPr/>
        </p:nvSpPr>
        <p:spPr bwMode="auto">
          <a:xfrm>
            <a:off x="4381500" y="5943600"/>
            <a:ext cx="228600" cy="381000"/>
          </a:xfrm>
          <a:prstGeom prst="upArrow">
            <a:avLst>
              <a:gd name="adj1" fmla="val 50000"/>
              <a:gd name="adj2" fmla="val 416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44" name="Text Box 8"/>
          <p:cNvSpPr txBox="1">
            <a:spLocks noChangeArrowheads="1"/>
          </p:cNvSpPr>
          <p:nvPr/>
        </p:nvSpPr>
        <p:spPr bwMode="auto">
          <a:xfrm>
            <a:off x="4049713" y="6324600"/>
            <a:ext cx="819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GB" altLang="en-US" sz="2000">
                <a:latin typeface="Arial" pitchFamily="34" charset="0"/>
              </a:rPr>
              <a:t>Laser</a:t>
            </a:r>
          </a:p>
        </p:txBody>
      </p:sp>
      <p:sp>
        <p:nvSpPr>
          <p:cNvPr id="372745" name="Line 9"/>
          <p:cNvSpPr>
            <a:spLocks noChangeShapeType="1"/>
          </p:cNvSpPr>
          <p:nvPr/>
        </p:nvSpPr>
        <p:spPr bwMode="auto">
          <a:xfrm>
            <a:off x="4800600" y="3581400"/>
            <a:ext cx="26670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2746" name="Text Box 10"/>
          <p:cNvSpPr txBox="1">
            <a:spLocks noChangeArrowheads="1"/>
          </p:cNvSpPr>
          <p:nvPr/>
        </p:nvSpPr>
        <p:spPr bwMode="auto">
          <a:xfrm>
            <a:off x="7326313" y="3200400"/>
            <a:ext cx="12573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GB" altLang="en-US" sz="2000">
                <a:latin typeface="Arial" pitchFamily="34" charset="0"/>
              </a:rPr>
              <a:t>Detection</a:t>
            </a:r>
          </a:p>
          <a:p>
            <a:pPr algn="ctr" eaLnBrk="0" hangingPunct="0"/>
            <a:r>
              <a:rPr lang="en-GB" altLang="en-US" sz="2000">
                <a:latin typeface="Arial" pitchFamily="34" charset="0"/>
              </a:rPr>
              <a:t>volume</a:t>
            </a:r>
          </a:p>
        </p:txBody>
      </p:sp>
      <p:sp>
        <p:nvSpPr>
          <p:cNvPr id="372747" name="Rectangle 11"/>
          <p:cNvSpPr>
            <a:spLocks noChangeArrowheads="1"/>
          </p:cNvSpPr>
          <p:nvPr/>
        </p:nvSpPr>
        <p:spPr bwMode="auto">
          <a:xfrm>
            <a:off x="2133600" y="1447800"/>
            <a:ext cx="4724400" cy="4305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48" name="Oval 12"/>
          <p:cNvSpPr>
            <a:spLocks noChangeArrowheads="1"/>
          </p:cNvSpPr>
          <p:nvPr/>
        </p:nvSpPr>
        <p:spPr bwMode="auto">
          <a:xfrm>
            <a:off x="2400300" y="1981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49" name="Oval 13"/>
          <p:cNvSpPr>
            <a:spLocks noChangeArrowheads="1"/>
          </p:cNvSpPr>
          <p:nvPr/>
        </p:nvSpPr>
        <p:spPr bwMode="auto">
          <a:xfrm>
            <a:off x="3924300" y="1828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0" name="Oval 14"/>
          <p:cNvSpPr>
            <a:spLocks noChangeArrowheads="1"/>
          </p:cNvSpPr>
          <p:nvPr/>
        </p:nvSpPr>
        <p:spPr bwMode="auto">
          <a:xfrm>
            <a:off x="4495800" y="2438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1" name="Oval 15"/>
          <p:cNvSpPr>
            <a:spLocks noChangeArrowheads="1"/>
          </p:cNvSpPr>
          <p:nvPr/>
        </p:nvSpPr>
        <p:spPr bwMode="auto">
          <a:xfrm>
            <a:off x="2857500" y="2438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2" name="Oval 16"/>
          <p:cNvSpPr>
            <a:spLocks noChangeArrowheads="1"/>
          </p:cNvSpPr>
          <p:nvPr/>
        </p:nvSpPr>
        <p:spPr bwMode="auto">
          <a:xfrm>
            <a:off x="29337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3" name="Oval 17"/>
          <p:cNvSpPr>
            <a:spLocks noChangeArrowheads="1"/>
          </p:cNvSpPr>
          <p:nvPr/>
        </p:nvSpPr>
        <p:spPr bwMode="auto">
          <a:xfrm>
            <a:off x="36957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4" name="Oval 18"/>
          <p:cNvSpPr>
            <a:spLocks noChangeArrowheads="1"/>
          </p:cNvSpPr>
          <p:nvPr/>
        </p:nvSpPr>
        <p:spPr bwMode="auto">
          <a:xfrm>
            <a:off x="44577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5" name="Oval 19"/>
          <p:cNvSpPr>
            <a:spLocks noChangeArrowheads="1"/>
          </p:cNvSpPr>
          <p:nvPr/>
        </p:nvSpPr>
        <p:spPr bwMode="auto">
          <a:xfrm>
            <a:off x="3771900" y="2971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6" name="Oval 20"/>
          <p:cNvSpPr>
            <a:spLocks noChangeArrowheads="1"/>
          </p:cNvSpPr>
          <p:nvPr/>
        </p:nvSpPr>
        <p:spPr bwMode="auto">
          <a:xfrm>
            <a:off x="2857500" y="4800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7" name="Oval 21"/>
          <p:cNvSpPr>
            <a:spLocks noChangeArrowheads="1"/>
          </p:cNvSpPr>
          <p:nvPr/>
        </p:nvSpPr>
        <p:spPr bwMode="auto">
          <a:xfrm>
            <a:off x="3695700" y="3733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8" name="Oval 22"/>
          <p:cNvSpPr>
            <a:spLocks noChangeArrowheads="1"/>
          </p:cNvSpPr>
          <p:nvPr/>
        </p:nvSpPr>
        <p:spPr bwMode="auto">
          <a:xfrm>
            <a:off x="52959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59" name="Oval 23"/>
          <p:cNvSpPr>
            <a:spLocks noChangeArrowheads="1"/>
          </p:cNvSpPr>
          <p:nvPr/>
        </p:nvSpPr>
        <p:spPr bwMode="auto">
          <a:xfrm>
            <a:off x="4305300" y="3581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0" name="Oval 24"/>
          <p:cNvSpPr>
            <a:spLocks noChangeArrowheads="1"/>
          </p:cNvSpPr>
          <p:nvPr/>
        </p:nvSpPr>
        <p:spPr bwMode="auto">
          <a:xfrm>
            <a:off x="4914900" y="3429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1" name="Oval 25"/>
          <p:cNvSpPr>
            <a:spLocks noChangeArrowheads="1"/>
          </p:cNvSpPr>
          <p:nvPr/>
        </p:nvSpPr>
        <p:spPr bwMode="auto">
          <a:xfrm>
            <a:off x="4381500" y="3962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2" name="Oval 26"/>
          <p:cNvSpPr>
            <a:spLocks noChangeArrowheads="1"/>
          </p:cNvSpPr>
          <p:nvPr/>
        </p:nvSpPr>
        <p:spPr bwMode="auto">
          <a:xfrm>
            <a:off x="4267200" y="4419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3" name="Oval 27"/>
          <p:cNvSpPr>
            <a:spLocks noChangeArrowheads="1"/>
          </p:cNvSpPr>
          <p:nvPr/>
        </p:nvSpPr>
        <p:spPr bwMode="auto">
          <a:xfrm>
            <a:off x="3543300" y="5181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4" name="Oval 28"/>
          <p:cNvSpPr>
            <a:spLocks noChangeArrowheads="1"/>
          </p:cNvSpPr>
          <p:nvPr/>
        </p:nvSpPr>
        <p:spPr bwMode="auto">
          <a:xfrm>
            <a:off x="53721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5" name="Oval 29"/>
          <p:cNvSpPr>
            <a:spLocks noChangeArrowheads="1"/>
          </p:cNvSpPr>
          <p:nvPr/>
        </p:nvSpPr>
        <p:spPr bwMode="auto">
          <a:xfrm>
            <a:off x="45339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6" name="Oval 30"/>
          <p:cNvSpPr>
            <a:spLocks noChangeArrowheads="1"/>
          </p:cNvSpPr>
          <p:nvPr/>
        </p:nvSpPr>
        <p:spPr bwMode="auto">
          <a:xfrm>
            <a:off x="5143500" y="4724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7" name="Oval 31"/>
          <p:cNvSpPr>
            <a:spLocks noChangeArrowheads="1"/>
          </p:cNvSpPr>
          <p:nvPr/>
        </p:nvSpPr>
        <p:spPr bwMode="auto">
          <a:xfrm>
            <a:off x="5905500" y="4114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8" name="Oval 32"/>
          <p:cNvSpPr>
            <a:spLocks noChangeArrowheads="1"/>
          </p:cNvSpPr>
          <p:nvPr/>
        </p:nvSpPr>
        <p:spPr bwMode="auto">
          <a:xfrm>
            <a:off x="58293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69" name="Oval 33"/>
          <p:cNvSpPr>
            <a:spLocks noChangeArrowheads="1"/>
          </p:cNvSpPr>
          <p:nvPr/>
        </p:nvSpPr>
        <p:spPr bwMode="auto">
          <a:xfrm>
            <a:off x="6134100" y="4800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0" name="Oval 34"/>
          <p:cNvSpPr>
            <a:spLocks noChangeArrowheads="1"/>
          </p:cNvSpPr>
          <p:nvPr/>
        </p:nvSpPr>
        <p:spPr bwMode="auto">
          <a:xfrm>
            <a:off x="5753100" y="5334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1" name="Oval 35"/>
          <p:cNvSpPr>
            <a:spLocks noChangeArrowheads="1"/>
          </p:cNvSpPr>
          <p:nvPr/>
        </p:nvSpPr>
        <p:spPr bwMode="auto">
          <a:xfrm>
            <a:off x="27813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2" name="Oval 36"/>
          <p:cNvSpPr>
            <a:spLocks noChangeArrowheads="1"/>
          </p:cNvSpPr>
          <p:nvPr/>
        </p:nvSpPr>
        <p:spPr bwMode="auto">
          <a:xfrm>
            <a:off x="2324100" y="2895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3" name="Oval 37"/>
          <p:cNvSpPr>
            <a:spLocks noChangeArrowheads="1"/>
          </p:cNvSpPr>
          <p:nvPr/>
        </p:nvSpPr>
        <p:spPr bwMode="auto">
          <a:xfrm>
            <a:off x="2247900" y="5410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4" name="Oval 38"/>
          <p:cNvSpPr>
            <a:spLocks noChangeArrowheads="1"/>
          </p:cNvSpPr>
          <p:nvPr/>
        </p:nvSpPr>
        <p:spPr bwMode="auto">
          <a:xfrm>
            <a:off x="59817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5" name="Oval 39"/>
          <p:cNvSpPr>
            <a:spLocks noChangeArrowheads="1"/>
          </p:cNvSpPr>
          <p:nvPr/>
        </p:nvSpPr>
        <p:spPr bwMode="auto">
          <a:xfrm>
            <a:off x="4991100" y="1524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6" name="Oval 40"/>
          <p:cNvSpPr>
            <a:spLocks noChangeArrowheads="1"/>
          </p:cNvSpPr>
          <p:nvPr/>
        </p:nvSpPr>
        <p:spPr bwMode="auto">
          <a:xfrm>
            <a:off x="6210300" y="1752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7" name="Oval 41"/>
          <p:cNvSpPr>
            <a:spLocks noChangeArrowheads="1"/>
          </p:cNvSpPr>
          <p:nvPr/>
        </p:nvSpPr>
        <p:spPr bwMode="auto">
          <a:xfrm>
            <a:off x="46863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8" name="Oval 42"/>
          <p:cNvSpPr>
            <a:spLocks noChangeArrowheads="1"/>
          </p:cNvSpPr>
          <p:nvPr/>
        </p:nvSpPr>
        <p:spPr bwMode="auto">
          <a:xfrm>
            <a:off x="3695700" y="4495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79" name="Oval 43"/>
          <p:cNvSpPr>
            <a:spLocks noChangeArrowheads="1"/>
          </p:cNvSpPr>
          <p:nvPr/>
        </p:nvSpPr>
        <p:spPr bwMode="auto">
          <a:xfrm>
            <a:off x="25527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2780" name="Oval 44"/>
          <p:cNvSpPr>
            <a:spLocks noChangeArrowheads="1"/>
          </p:cNvSpPr>
          <p:nvPr/>
        </p:nvSpPr>
        <p:spPr bwMode="auto">
          <a:xfrm>
            <a:off x="4419600" y="1676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37044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normAutofit/>
          </a:bodyPr>
          <a:lstStyle/>
          <a:p>
            <a:r>
              <a:rPr lang="en-GB" altLang="en-US" dirty="0"/>
              <a:t>VOLUMEN DE DETECCION: Nano </a:t>
            </a:r>
            <a:r>
              <a:rPr lang="en-GB" altLang="en-US" dirty="0" smtClean="0"/>
              <a:t>173/Nano </a:t>
            </a:r>
            <a:r>
              <a:rPr lang="en-GB" altLang="en-US" dirty="0"/>
              <a:t>S</a:t>
            </a:r>
          </a:p>
        </p:txBody>
      </p:sp>
      <p:sp>
        <p:nvSpPr>
          <p:cNvPr id="373763" name="Rectangle 3"/>
          <p:cNvSpPr>
            <a:spLocks noChangeArrowheads="1"/>
          </p:cNvSpPr>
          <p:nvPr/>
        </p:nvSpPr>
        <p:spPr bwMode="auto">
          <a:xfrm>
            <a:off x="2133600" y="1447800"/>
            <a:ext cx="4724400" cy="4305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64" name="Oval 4"/>
          <p:cNvSpPr>
            <a:spLocks noChangeArrowheads="1"/>
          </p:cNvSpPr>
          <p:nvPr/>
        </p:nvSpPr>
        <p:spPr bwMode="auto">
          <a:xfrm>
            <a:off x="2400300" y="1981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65" name="Oval 5"/>
          <p:cNvSpPr>
            <a:spLocks noChangeArrowheads="1"/>
          </p:cNvSpPr>
          <p:nvPr/>
        </p:nvSpPr>
        <p:spPr bwMode="auto">
          <a:xfrm>
            <a:off x="3924300" y="1828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66" name="Oval 6"/>
          <p:cNvSpPr>
            <a:spLocks noChangeArrowheads="1"/>
          </p:cNvSpPr>
          <p:nvPr/>
        </p:nvSpPr>
        <p:spPr bwMode="auto">
          <a:xfrm>
            <a:off x="4495800" y="2438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67" name="Oval 7"/>
          <p:cNvSpPr>
            <a:spLocks noChangeArrowheads="1"/>
          </p:cNvSpPr>
          <p:nvPr/>
        </p:nvSpPr>
        <p:spPr bwMode="auto">
          <a:xfrm>
            <a:off x="2857500" y="2438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68" name="Oval 8"/>
          <p:cNvSpPr>
            <a:spLocks noChangeArrowheads="1"/>
          </p:cNvSpPr>
          <p:nvPr/>
        </p:nvSpPr>
        <p:spPr bwMode="auto">
          <a:xfrm>
            <a:off x="29337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69" name="Oval 9"/>
          <p:cNvSpPr>
            <a:spLocks noChangeArrowheads="1"/>
          </p:cNvSpPr>
          <p:nvPr/>
        </p:nvSpPr>
        <p:spPr bwMode="auto">
          <a:xfrm>
            <a:off x="36957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0" name="Oval 10"/>
          <p:cNvSpPr>
            <a:spLocks noChangeArrowheads="1"/>
          </p:cNvSpPr>
          <p:nvPr/>
        </p:nvSpPr>
        <p:spPr bwMode="auto">
          <a:xfrm>
            <a:off x="44577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1" name="Oval 11"/>
          <p:cNvSpPr>
            <a:spLocks noChangeArrowheads="1"/>
          </p:cNvSpPr>
          <p:nvPr/>
        </p:nvSpPr>
        <p:spPr bwMode="auto">
          <a:xfrm>
            <a:off x="3771900" y="2971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2" name="Oval 12"/>
          <p:cNvSpPr>
            <a:spLocks noChangeArrowheads="1"/>
          </p:cNvSpPr>
          <p:nvPr/>
        </p:nvSpPr>
        <p:spPr bwMode="auto">
          <a:xfrm>
            <a:off x="2857500" y="4800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3" name="Oval 13"/>
          <p:cNvSpPr>
            <a:spLocks noChangeArrowheads="1"/>
          </p:cNvSpPr>
          <p:nvPr/>
        </p:nvSpPr>
        <p:spPr bwMode="auto">
          <a:xfrm>
            <a:off x="3695700" y="3733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4" name="Oval 14"/>
          <p:cNvSpPr>
            <a:spLocks noChangeArrowheads="1"/>
          </p:cNvSpPr>
          <p:nvPr/>
        </p:nvSpPr>
        <p:spPr bwMode="auto">
          <a:xfrm>
            <a:off x="5295900" y="2286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5" name="Oval 15"/>
          <p:cNvSpPr>
            <a:spLocks noChangeArrowheads="1"/>
          </p:cNvSpPr>
          <p:nvPr/>
        </p:nvSpPr>
        <p:spPr bwMode="auto">
          <a:xfrm>
            <a:off x="4305300" y="3581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6" name="Oval 16"/>
          <p:cNvSpPr>
            <a:spLocks noChangeArrowheads="1"/>
          </p:cNvSpPr>
          <p:nvPr/>
        </p:nvSpPr>
        <p:spPr bwMode="auto">
          <a:xfrm>
            <a:off x="4914900" y="3429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7" name="Oval 17"/>
          <p:cNvSpPr>
            <a:spLocks noChangeArrowheads="1"/>
          </p:cNvSpPr>
          <p:nvPr/>
        </p:nvSpPr>
        <p:spPr bwMode="auto">
          <a:xfrm>
            <a:off x="4381500" y="3962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8" name="Oval 18"/>
          <p:cNvSpPr>
            <a:spLocks noChangeArrowheads="1"/>
          </p:cNvSpPr>
          <p:nvPr/>
        </p:nvSpPr>
        <p:spPr bwMode="auto">
          <a:xfrm>
            <a:off x="4267200" y="4419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79" name="Oval 19"/>
          <p:cNvSpPr>
            <a:spLocks noChangeArrowheads="1"/>
          </p:cNvSpPr>
          <p:nvPr/>
        </p:nvSpPr>
        <p:spPr bwMode="auto">
          <a:xfrm>
            <a:off x="3543300" y="5181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0" name="Oval 20"/>
          <p:cNvSpPr>
            <a:spLocks noChangeArrowheads="1"/>
          </p:cNvSpPr>
          <p:nvPr/>
        </p:nvSpPr>
        <p:spPr bwMode="auto">
          <a:xfrm>
            <a:off x="53721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1" name="Oval 21"/>
          <p:cNvSpPr>
            <a:spLocks noChangeArrowheads="1"/>
          </p:cNvSpPr>
          <p:nvPr/>
        </p:nvSpPr>
        <p:spPr bwMode="auto">
          <a:xfrm>
            <a:off x="45339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2" name="Oval 22"/>
          <p:cNvSpPr>
            <a:spLocks noChangeArrowheads="1"/>
          </p:cNvSpPr>
          <p:nvPr/>
        </p:nvSpPr>
        <p:spPr bwMode="auto">
          <a:xfrm>
            <a:off x="5143500" y="4724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3" name="Oval 23"/>
          <p:cNvSpPr>
            <a:spLocks noChangeArrowheads="1"/>
          </p:cNvSpPr>
          <p:nvPr/>
        </p:nvSpPr>
        <p:spPr bwMode="auto">
          <a:xfrm>
            <a:off x="5905500" y="4114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4" name="Oval 24"/>
          <p:cNvSpPr>
            <a:spLocks noChangeArrowheads="1"/>
          </p:cNvSpPr>
          <p:nvPr/>
        </p:nvSpPr>
        <p:spPr bwMode="auto">
          <a:xfrm>
            <a:off x="5829300" y="3276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5" name="Oval 25"/>
          <p:cNvSpPr>
            <a:spLocks noChangeArrowheads="1"/>
          </p:cNvSpPr>
          <p:nvPr/>
        </p:nvSpPr>
        <p:spPr bwMode="auto">
          <a:xfrm>
            <a:off x="6134100" y="4800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6" name="Oval 26"/>
          <p:cNvSpPr>
            <a:spLocks noChangeArrowheads="1"/>
          </p:cNvSpPr>
          <p:nvPr/>
        </p:nvSpPr>
        <p:spPr bwMode="auto">
          <a:xfrm>
            <a:off x="5753100" y="5334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7" name="Oval 27"/>
          <p:cNvSpPr>
            <a:spLocks noChangeArrowheads="1"/>
          </p:cNvSpPr>
          <p:nvPr/>
        </p:nvSpPr>
        <p:spPr bwMode="auto">
          <a:xfrm>
            <a:off x="2781300" y="3810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8" name="Oval 28"/>
          <p:cNvSpPr>
            <a:spLocks noChangeArrowheads="1"/>
          </p:cNvSpPr>
          <p:nvPr/>
        </p:nvSpPr>
        <p:spPr bwMode="auto">
          <a:xfrm>
            <a:off x="2324100" y="2895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89" name="Oval 29"/>
          <p:cNvSpPr>
            <a:spLocks noChangeArrowheads="1"/>
          </p:cNvSpPr>
          <p:nvPr/>
        </p:nvSpPr>
        <p:spPr bwMode="auto">
          <a:xfrm>
            <a:off x="2247900" y="5410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0" name="Oval 30"/>
          <p:cNvSpPr>
            <a:spLocks noChangeArrowheads="1"/>
          </p:cNvSpPr>
          <p:nvPr/>
        </p:nvSpPr>
        <p:spPr bwMode="auto">
          <a:xfrm>
            <a:off x="59817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1" name="Oval 31"/>
          <p:cNvSpPr>
            <a:spLocks noChangeArrowheads="1"/>
          </p:cNvSpPr>
          <p:nvPr/>
        </p:nvSpPr>
        <p:spPr bwMode="auto">
          <a:xfrm>
            <a:off x="4991100" y="1524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2" name="Oval 32"/>
          <p:cNvSpPr>
            <a:spLocks noChangeArrowheads="1"/>
          </p:cNvSpPr>
          <p:nvPr/>
        </p:nvSpPr>
        <p:spPr bwMode="auto">
          <a:xfrm>
            <a:off x="6210300" y="1752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3" name="Oval 33"/>
          <p:cNvSpPr>
            <a:spLocks noChangeArrowheads="1"/>
          </p:cNvSpPr>
          <p:nvPr/>
        </p:nvSpPr>
        <p:spPr bwMode="auto">
          <a:xfrm>
            <a:off x="46863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4" name="Oval 34"/>
          <p:cNvSpPr>
            <a:spLocks noChangeArrowheads="1"/>
          </p:cNvSpPr>
          <p:nvPr/>
        </p:nvSpPr>
        <p:spPr bwMode="auto">
          <a:xfrm>
            <a:off x="3695700" y="4495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5" name="Oval 35"/>
          <p:cNvSpPr>
            <a:spLocks noChangeArrowheads="1"/>
          </p:cNvSpPr>
          <p:nvPr/>
        </p:nvSpPr>
        <p:spPr bwMode="auto">
          <a:xfrm>
            <a:off x="25527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6" name="Rectangle 36"/>
          <p:cNvSpPr>
            <a:spLocks noChangeArrowheads="1"/>
          </p:cNvSpPr>
          <p:nvPr/>
        </p:nvSpPr>
        <p:spPr bwMode="auto">
          <a:xfrm>
            <a:off x="4229100" y="1447800"/>
            <a:ext cx="533400" cy="44196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7" name="Rectangle 37"/>
          <p:cNvSpPr>
            <a:spLocks noChangeArrowheads="1"/>
          </p:cNvSpPr>
          <p:nvPr/>
        </p:nvSpPr>
        <p:spPr bwMode="auto">
          <a:xfrm rot="992573">
            <a:off x="4191000" y="1371600"/>
            <a:ext cx="533400" cy="44894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8" name="AutoShape 38"/>
          <p:cNvSpPr>
            <a:spLocks noChangeArrowheads="1"/>
          </p:cNvSpPr>
          <p:nvPr/>
        </p:nvSpPr>
        <p:spPr bwMode="auto">
          <a:xfrm rot="-4270300">
            <a:off x="3467100" y="5905500"/>
            <a:ext cx="457200" cy="228600"/>
          </a:xfrm>
          <a:prstGeom prst="lef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799" name="Text Box 39"/>
          <p:cNvSpPr txBox="1">
            <a:spLocks noChangeArrowheads="1"/>
          </p:cNvSpPr>
          <p:nvPr/>
        </p:nvSpPr>
        <p:spPr bwMode="auto">
          <a:xfrm>
            <a:off x="2819400" y="6324600"/>
            <a:ext cx="1143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GB" altLang="en-US" sz="2000">
                <a:latin typeface="Arial" pitchFamily="34" charset="0"/>
              </a:rPr>
              <a:t>Detector</a:t>
            </a:r>
          </a:p>
        </p:txBody>
      </p:sp>
      <p:sp>
        <p:nvSpPr>
          <p:cNvPr id="373800" name="AutoShape 40"/>
          <p:cNvSpPr>
            <a:spLocks noChangeArrowheads="1"/>
          </p:cNvSpPr>
          <p:nvPr/>
        </p:nvSpPr>
        <p:spPr bwMode="auto">
          <a:xfrm>
            <a:off x="4381500" y="5943600"/>
            <a:ext cx="228600" cy="381000"/>
          </a:xfrm>
          <a:prstGeom prst="upArrow">
            <a:avLst>
              <a:gd name="adj1" fmla="val 50000"/>
              <a:gd name="adj2" fmla="val 416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3801" name="Text Box 41"/>
          <p:cNvSpPr txBox="1">
            <a:spLocks noChangeArrowheads="1"/>
          </p:cNvSpPr>
          <p:nvPr/>
        </p:nvSpPr>
        <p:spPr bwMode="auto">
          <a:xfrm>
            <a:off x="4049713" y="6324600"/>
            <a:ext cx="819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GB" altLang="en-US" sz="2000">
                <a:latin typeface="Arial" pitchFamily="34" charset="0"/>
              </a:rPr>
              <a:t>Laser</a:t>
            </a:r>
          </a:p>
        </p:txBody>
      </p:sp>
      <p:sp>
        <p:nvSpPr>
          <p:cNvPr id="373802" name="Line 42"/>
          <p:cNvSpPr>
            <a:spLocks noChangeShapeType="1"/>
          </p:cNvSpPr>
          <p:nvPr/>
        </p:nvSpPr>
        <p:spPr bwMode="auto">
          <a:xfrm>
            <a:off x="4800600" y="3581400"/>
            <a:ext cx="26670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3803" name="Text Box 43"/>
          <p:cNvSpPr txBox="1">
            <a:spLocks noChangeArrowheads="1"/>
          </p:cNvSpPr>
          <p:nvPr/>
        </p:nvSpPr>
        <p:spPr bwMode="auto">
          <a:xfrm>
            <a:off x="7326313" y="3200400"/>
            <a:ext cx="12573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GB" altLang="en-US" sz="2000">
                <a:latin typeface="Arial" pitchFamily="34" charset="0"/>
              </a:rPr>
              <a:t>Detection</a:t>
            </a:r>
          </a:p>
          <a:p>
            <a:pPr algn="ctr" eaLnBrk="0" hangingPunct="0"/>
            <a:r>
              <a:rPr lang="en-GB" altLang="en-US" sz="2000">
                <a:latin typeface="Arial" pitchFamily="34" charset="0"/>
              </a:rPr>
              <a:t>volume</a:t>
            </a:r>
          </a:p>
        </p:txBody>
      </p:sp>
      <p:sp>
        <p:nvSpPr>
          <p:cNvPr id="373804" name="Oval 44"/>
          <p:cNvSpPr>
            <a:spLocks noChangeArrowheads="1"/>
          </p:cNvSpPr>
          <p:nvPr/>
        </p:nvSpPr>
        <p:spPr bwMode="auto">
          <a:xfrm>
            <a:off x="4419600" y="16764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2874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normAutofit fontScale="90000"/>
          </a:bodyPr>
          <a:lstStyle/>
          <a:p>
            <a:r>
              <a:rPr lang="en-GB" altLang="en-US"/>
              <a:t>POSICIÓN DE LA MEDICIÓN EN EL NANO S/NANO ZS</a:t>
            </a:r>
          </a:p>
        </p:txBody>
      </p:sp>
      <p:sp>
        <p:nvSpPr>
          <p:cNvPr id="379907" name="Rectangle 3"/>
          <p:cNvSpPr>
            <a:spLocks noChangeArrowheads="1"/>
          </p:cNvSpPr>
          <p:nvPr/>
        </p:nvSpPr>
        <p:spPr bwMode="auto">
          <a:xfrm>
            <a:off x="3048000" y="1981200"/>
            <a:ext cx="3321050" cy="3052763"/>
          </a:xfrm>
          <a:prstGeom prst="rect">
            <a:avLst/>
          </a:prstGeom>
          <a:solidFill>
            <a:srgbClr val="C0C0C0"/>
          </a:solidFill>
          <a:ln w="9525">
            <a:solidFill>
              <a:srgbClr val="000000"/>
            </a:solidFill>
            <a:miter lim="800000"/>
            <a:headEnd/>
            <a:tailEnd/>
          </a:ln>
        </p:spPr>
        <p:txBody>
          <a:bodyPr wrap="none" anchor="ctr"/>
          <a:lstStyle/>
          <a:p>
            <a:endParaRPr lang="en-US"/>
          </a:p>
        </p:txBody>
      </p:sp>
      <p:sp>
        <p:nvSpPr>
          <p:cNvPr id="379908" name="Text Box 4"/>
          <p:cNvSpPr txBox="1">
            <a:spLocks noChangeArrowheads="1"/>
          </p:cNvSpPr>
          <p:nvPr/>
        </p:nvSpPr>
        <p:spPr bwMode="auto">
          <a:xfrm>
            <a:off x="6629400" y="2895600"/>
            <a:ext cx="1778000" cy="3968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en-US" sz="2000">
                <a:solidFill>
                  <a:srgbClr val="000000"/>
                </a:solidFill>
                <a:latin typeface="Arial" pitchFamily="34" charset="0"/>
              </a:rPr>
              <a:t>Glass Cuvette</a:t>
            </a:r>
          </a:p>
        </p:txBody>
      </p:sp>
      <p:sp>
        <p:nvSpPr>
          <p:cNvPr id="379909" name="Rectangle 5"/>
          <p:cNvSpPr>
            <a:spLocks noChangeArrowheads="1"/>
          </p:cNvSpPr>
          <p:nvPr/>
        </p:nvSpPr>
        <p:spPr bwMode="auto">
          <a:xfrm>
            <a:off x="3352800" y="2209800"/>
            <a:ext cx="2768600" cy="261937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79910" name="Line 6"/>
          <p:cNvSpPr>
            <a:spLocks noChangeShapeType="1"/>
          </p:cNvSpPr>
          <p:nvPr/>
        </p:nvSpPr>
        <p:spPr bwMode="auto">
          <a:xfrm>
            <a:off x="3429000" y="3581400"/>
            <a:ext cx="276860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911" name="Text Box 7"/>
          <p:cNvSpPr txBox="1">
            <a:spLocks noChangeArrowheads="1"/>
          </p:cNvSpPr>
          <p:nvPr/>
        </p:nvSpPr>
        <p:spPr bwMode="auto">
          <a:xfrm>
            <a:off x="3962400" y="3124200"/>
            <a:ext cx="1833563" cy="3968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2000">
                <a:solidFill>
                  <a:srgbClr val="000000"/>
                </a:solidFill>
                <a:latin typeface="Arial" pitchFamily="34" charset="0"/>
              </a:rPr>
              <a:t>Cuvette centre</a:t>
            </a:r>
          </a:p>
        </p:txBody>
      </p:sp>
      <p:grpSp>
        <p:nvGrpSpPr>
          <p:cNvPr id="379912" name="Group 8"/>
          <p:cNvGrpSpPr>
            <a:grpSpLocks/>
          </p:cNvGrpSpPr>
          <p:nvPr/>
        </p:nvGrpSpPr>
        <p:grpSpPr bwMode="auto">
          <a:xfrm>
            <a:off x="990600" y="1981200"/>
            <a:ext cx="1771650" cy="3322638"/>
            <a:chOff x="720" y="1002"/>
            <a:chExt cx="1116" cy="2093"/>
          </a:xfrm>
        </p:grpSpPr>
        <p:sp>
          <p:nvSpPr>
            <p:cNvPr id="379913" name="Text Box 9"/>
            <p:cNvSpPr txBox="1">
              <a:spLocks noChangeArrowheads="1"/>
            </p:cNvSpPr>
            <p:nvPr/>
          </p:nvSpPr>
          <p:spPr bwMode="auto">
            <a:xfrm>
              <a:off x="789" y="1824"/>
              <a:ext cx="5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1400">
                  <a:solidFill>
                    <a:srgbClr val="000000"/>
                  </a:solidFill>
                  <a:latin typeface="Arial" pitchFamily="34" charset="0"/>
                </a:rPr>
                <a:t>+5.65mm</a:t>
              </a:r>
            </a:p>
          </p:txBody>
        </p:sp>
        <p:sp>
          <p:nvSpPr>
            <p:cNvPr id="379914" name="Text Box 10"/>
            <p:cNvSpPr txBox="1">
              <a:spLocks noChangeArrowheads="1"/>
            </p:cNvSpPr>
            <p:nvPr/>
          </p:nvSpPr>
          <p:spPr bwMode="auto">
            <a:xfrm>
              <a:off x="780" y="2081"/>
              <a:ext cx="5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1400">
                  <a:solidFill>
                    <a:srgbClr val="000000"/>
                  </a:solidFill>
                  <a:latin typeface="Arial" pitchFamily="34" charset="0"/>
                </a:rPr>
                <a:t>+4.65mm</a:t>
              </a:r>
            </a:p>
          </p:txBody>
        </p:sp>
        <p:sp>
          <p:nvSpPr>
            <p:cNvPr id="379915" name="Text Box 11"/>
            <p:cNvSpPr txBox="1">
              <a:spLocks noChangeArrowheads="1"/>
            </p:cNvSpPr>
            <p:nvPr/>
          </p:nvSpPr>
          <p:spPr bwMode="auto">
            <a:xfrm>
              <a:off x="780" y="2359"/>
              <a:ext cx="5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1400">
                  <a:solidFill>
                    <a:srgbClr val="000000"/>
                  </a:solidFill>
                  <a:latin typeface="Arial" pitchFamily="34" charset="0"/>
                </a:rPr>
                <a:t>+2.65mm</a:t>
              </a:r>
            </a:p>
          </p:txBody>
        </p:sp>
        <p:sp>
          <p:nvSpPr>
            <p:cNvPr id="379916" name="Line 12"/>
            <p:cNvSpPr>
              <a:spLocks noChangeShapeType="1"/>
            </p:cNvSpPr>
            <p:nvPr/>
          </p:nvSpPr>
          <p:spPr bwMode="auto">
            <a:xfrm>
              <a:off x="1503" y="2924"/>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17" name="Line 13"/>
            <p:cNvSpPr>
              <a:spLocks noChangeShapeType="1"/>
            </p:cNvSpPr>
            <p:nvPr/>
          </p:nvSpPr>
          <p:spPr bwMode="auto">
            <a:xfrm>
              <a:off x="1503" y="2788"/>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18" name="Text Box 14"/>
            <p:cNvSpPr txBox="1">
              <a:spLocks noChangeArrowheads="1"/>
            </p:cNvSpPr>
            <p:nvPr/>
          </p:nvSpPr>
          <p:spPr bwMode="auto">
            <a:xfrm>
              <a:off x="846" y="2832"/>
              <a:ext cx="364" cy="19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1400">
                  <a:solidFill>
                    <a:srgbClr val="000000"/>
                  </a:solidFill>
                  <a:latin typeface="Arial" pitchFamily="34" charset="0"/>
                </a:rPr>
                <a:t>0mm</a:t>
              </a:r>
            </a:p>
          </p:txBody>
        </p:sp>
        <p:sp>
          <p:nvSpPr>
            <p:cNvPr id="379919" name="Text Box 15"/>
            <p:cNvSpPr txBox="1">
              <a:spLocks noChangeArrowheads="1"/>
            </p:cNvSpPr>
            <p:nvPr/>
          </p:nvSpPr>
          <p:spPr bwMode="auto">
            <a:xfrm>
              <a:off x="780" y="2688"/>
              <a:ext cx="5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1400">
                  <a:solidFill>
                    <a:srgbClr val="000000"/>
                  </a:solidFill>
                  <a:latin typeface="Arial" pitchFamily="34" charset="0"/>
                </a:rPr>
                <a:t>+0.65mm</a:t>
              </a:r>
            </a:p>
          </p:txBody>
        </p:sp>
        <p:sp>
          <p:nvSpPr>
            <p:cNvPr id="379920" name="AutoShape 16"/>
            <p:cNvSpPr>
              <a:spLocks noChangeArrowheads="1"/>
            </p:cNvSpPr>
            <p:nvPr/>
          </p:nvSpPr>
          <p:spPr bwMode="auto">
            <a:xfrm>
              <a:off x="720" y="1002"/>
              <a:ext cx="1116" cy="2093"/>
            </a:xfrm>
            <a:prstGeom prst="roundRect">
              <a:avLst>
                <a:gd name="adj" fmla="val 12620"/>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wrap="none" anchor="ctr"/>
            <a:lstStyle/>
            <a:p>
              <a:endParaRPr lang="en-US"/>
            </a:p>
          </p:txBody>
        </p:sp>
        <p:sp>
          <p:nvSpPr>
            <p:cNvPr id="379921" name="Text Box 17"/>
            <p:cNvSpPr txBox="1">
              <a:spLocks noChangeArrowheads="1"/>
            </p:cNvSpPr>
            <p:nvPr/>
          </p:nvSpPr>
          <p:spPr bwMode="auto">
            <a:xfrm>
              <a:off x="792" y="1076"/>
              <a:ext cx="1031" cy="63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2000">
                  <a:solidFill>
                    <a:srgbClr val="000000"/>
                  </a:solidFill>
                  <a:latin typeface="Arial" pitchFamily="34" charset="0"/>
                </a:rPr>
                <a:t>Zetasizer </a:t>
              </a:r>
            </a:p>
            <a:p>
              <a:pPr algn="ctr" eaLnBrk="0" hangingPunct="0"/>
              <a:r>
                <a:rPr lang="en-US" altLang="en-US" sz="2000">
                  <a:solidFill>
                    <a:srgbClr val="000000"/>
                  </a:solidFill>
                  <a:latin typeface="Arial" pitchFamily="34" charset="0"/>
                </a:rPr>
                <a:t>NanoS/ZS </a:t>
              </a:r>
            </a:p>
            <a:p>
              <a:pPr algn="ctr" eaLnBrk="0" hangingPunct="0"/>
              <a:r>
                <a:rPr lang="en-US" altLang="en-US" sz="2000">
                  <a:solidFill>
                    <a:srgbClr val="000000"/>
                  </a:solidFill>
                  <a:latin typeface="Arial" pitchFamily="34" charset="0"/>
                </a:rPr>
                <a:t>(lens moves)</a:t>
              </a:r>
            </a:p>
          </p:txBody>
        </p:sp>
        <p:sp>
          <p:nvSpPr>
            <p:cNvPr id="379922" name="Line 18"/>
            <p:cNvSpPr>
              <a:spLocks noChangeShapeType="1"/>
            </p:cNvSpPr>
            <p:nvPr/>
          </p:nvSpPr>
          <p:spPr bwMode="auto">
            <a:xfrm>
              <a:off x="1503" y="2468"/>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3" name="Line 19"/>
            <p:cNvSpPr>
              <a:spLocks noChangeShapeType="1"/>
            </p:cNvSpPr>
            <p:nvPr/>
          </p:nvSpPr>
          <p:spPr bwMode="auto">
            <a:xfrm>
              <a:off x="1503" y="2191"/>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4" name="Line 20"/>
            <p:cNvSpPr>
              <a:spLocks noChangeShapeType="1"/>
            </p:cNvSpPr>
            <p:nvPr/>
          </p:nvSpPr>
          <p:spPr bwMode="auto">
            <a:xfrm>
              <a:off x="1503" y="1971"/>
              <a:ext cx="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79925" name="Group 21"/>
          <p:cNvGrpSpPr>
            <a:grpSpLocks/>
          </p:cNvGrpSpPr>
          <p:nvPr/>
        </p:nvGrpSpPr>
        <p:grpSpPr bwMode="auto">
          <a:xfrm>
            <a:off x="3200400" y="2209800"/>
            <a:ext cx="4325938" cy="4475163"/>
            <a:chOff x="1931" y="1141"/>
            <a:chExt cx="2725" cy="2819"/>
          </a:xfrm>
        </p:grpSpPr>
        <p:sp>
          <p:nvSpPr>
            <p:cNvPr id="379926" name="Line 22"/>
            <p:cNvSpPr>
              <a:spLocks noChangeShapeType="1"/>
            </p:cNvSpPr>
            <p:nvPr/>
          </p:nvSpPr>
          <p:spPr bwMode="auto">
            <a:xfrm flipV="1">
              <a:off x="2952" y="3443"/>
              <a:ext cx="0" cy="279"/>
            </a:xfrm>
            <a:prstGeom prst="line">
              <a:avLst/>
            </a:prstGeom>
            <a:noFill/>
            <a:ln w="1905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7" name="Text Box 23"/>
            <p:cNvSpPr txBox="1">
              <a:spLocks noChangeArrowheads="1"/>
            </p:cNvSpPr>
            <p:nvPr/>
          </p:nvSpPr>
          <p:spPr bwMode="auto">
            <a:xfrm>
              <a:off x="3563" y="3062"/>
              <a:ext cx="1093" cy="4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2000">
                  <a:solidFill>
                    <a:srgbClr val="000000"/>
                  </a:solidFill>
                  <a:latin typeface="Arial" pitchFamily="34" charset="0"/>
                </a:rPr>
                <a:t>Measurement</a:t>
              </a:r>
            </a:p>
            <a:p>
              <a:pPr algn="ctr" eaLnBrk="0" hangingPunct="0"/>
              <a:r>
                <a:rPr lang="en-US" altLang="en-US" sz="2000">
                  <a:solidFill>
                    <a:srgbClr val="000000"/>
                  </a:solidFill>
                  <a:latin typeface="Arial" pitchFamily="34" charset="0"/>
                </a:rPr>
                <a:t>volume</a:t>
              </a:r>
            </a:p>
          </p:txBody>
        </p:sp>
        <p:sp>
          <p:nvSpPr>
            <p:cNvPr id="379928" name="Text Box 24"/>
            <p:cNvSpPr txBox="1">
              <a:spLocks noChangeArrowheads="1"/>
            </p:cNvSpPr>
            <p:nvPr/>
          </p:nvSpPr>
          <p:spPr bwMode="auto">
            <a:xfrm>
              <a:off x="2894" y="3518"/>
              <a:ext cx="960" cy="4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2000">
                  <a:solidFill>
                    <a:srgbClr val="000000"/>
                  </a:solidFill>
                  <a:latin typeface="Arial" pitchFamily="34" charset="0"/>
                </a:rPr>
                <a:t>Incident </a:t>
              </a:r>
            </a:p>
            <a:p>
              <a:pPr algn="ctr" eaLnBrk="0" hangingPunct="0"/>
              <a:r>
                <a:rPr lang="en-US" altLang="en-US" sz="2000">
                  <a:solidFill>
                    <a:srgbClr val="000000"/>
                  </a:solidFill>
                  <a:latin typeface="Arial" pitchFamily="34" charset="0"/>
                </a:rPr>
                <a:t>Laser beam</a:t>
              </a:r>
            </a:p>
          </p:txBody>
        </p:sp>
        <p:sp>
          <p:nvSpPr>
            <p:cNvPr id="379929" name="Text Box 25"/>
            <p:cNvSpPr txBox="1">
              <a:spLocks noChangeArrowheads="1"/>
            </p:cNvSpPr>
            <p:nvPr/>
          </p:nvSpPr>
          <p:spPr bwMode="auto">
            <a:xfrm>
              <a:off x="1931" y="3518"/>
              <a:ext cx="844" cy="4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en-US" sz="2000">
                  <a:solidFill>
                    <a:srgbClr val="000000"/>
                  </a:solidFill>
                  <a:latin typeface="Arial" pitchFamily="34" charset="0"/>
                </a:rPr>
                <a:t>Scattered </a:t>
              </a:r>
            </a:p>
            <a:p>
              <a:pPr algn="ctr" eaLnBrk="0" hangingPunct="0"/>
              <a:r>
                <a:rPr lang="en-US" altLang="en-US" sz="2000">
                  <a:solidFill>
                    <a:srgbClr val="000000"/>
                  </a:solidFill>
                  <a:latin typeface="Arial" pitchFamily="34" charset="0"/>
                </a:rPr>
                <a:t>light</a:t>
              </a:r>
            </a:p>
          </p:txBody>
        </p:sp>
        <p:sp>
          <p:nvSpPr>
            <p:cNvPr id="379930" name="Line 26"/>
            <p:cNvSpPr>
              <a:spLocks noChangeShapeType="1"/>
            </p:cNvSpPr>
            <p:nvPr/>
          </p:nvSpPr>
          <p:spPr bwMode="auto">
            <a:xfrm rot="-198229">
              <a:off x="2952" y="2745"/>
              <a:ext cx="628" cy="55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79931" name="Line 27"/>
            <p:cNvSpPr>
              <a:spLocks noChangeShapeType="1"/>
            </p:cNvSpPr>
            <p:nvPr/>
          </p:nvSpPr>
          <p:spPr bwMode="auto">
            <a:xfrm flipH="1">
              <a:off x="2743" y="2745"/>
              <a:ext cx="209" cy="1047"/>
            </a:xfrm>
            <a:prstGeom prst="line">
              <a:avLst/>
            </a:prstGeom>
            <a:noFill/>
            <a:ln w="1905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32" name="Line 28"/>
            <p:cNvSpPr>
              <a:spLocks noChangeShapeType="1"/>
            </p:cNvSpPr>
            <p:nvPr/>
          </p:nvSpPr>
          <p:spPr bwMode="auto">
            <a:xfrm flipV="1">
              <a:off x="2952" y="1141"/>
              <a:ext cx="0" cy="2651"/>
            </a:xfrm>
            <a:prstGeom prst="line">
              <a:avLst/>
            </a:prstGeom>
            <a:noFill/>
            <a:ln w="19050">
              <a:solidFill>
                <a:srgbClr val="FF505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90162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9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9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609600" y="620713"/>
            <a:ext cx="7778750" cy="827087"/>
          </a:xfrm>
          <a:prstGeom prst="rect">
            <a:avLst/>
          </a:prstGeom>
        </p:spPr>
        <p:txBody>
          <a:bodyPr/>
          <a:lstStyle>
            <a:lvl1pPr algn="l" rtl="0" eaLnBrk="1" fontAlgn="base" hangingPunct="1">
              <a:spcBef>
                <a:spcPct val="0"/>
              </a:spcBef>
              <a:spcAft>
                <a:spcPct val="0"/>
              </a:spcAft>
              <a:defRPr sz="2600" b="1">
                <a:solidFill>
                  <a:srgbClr val="353939"/>
                </a:solidFill>
                <a:latin typeface="+mj-lt"/>
                <a:ea typeface="+mj-ea"/>
                <a:cs typeface="+mj-cs"/>
              </a:defRPr>
            </a:lvl1pPr>
            <a:lvl2pPr algn="l" rtl="0" eaLnBrk="1" fontAlgn="base" hangingPunct="1">
              <a:spcBef>
                <a:spcPct val="0"/>
              </a:spcBef>
              <a:spcAft>
                <a:spcPct val="0"/>
              </a:spcAft>
              <a:defRPr sz="2600" b="1">
                <a:solidFill>
                  <a:srgbClr val="353939"/>
                </a:solidFill>
                <a:latin typeface="Arial" charset="0"/>
              </a:defRPr>
            </a:lvl2pPr>
            <a:lvl3pPr algn="l" rtl="0" eaLnBrk="1" fontAlgn="base" hangingPunct="1">
              <a:spcBef>
                <a:spcPct val="0"/>
              </a:spcBef>
              <a:spcAft>
                <a:spcPct val="0"/>
              </a:spcAft>
              <a:defRPr sz="2600" b="1">
                <a:solidFill>
                  <a:srgbClr val="353939"/>
                </a:solidFill>
                <a:latin typeface="Arial" charset="0"/>
              </a:defRPr>
            </a:lvl3pPr>
            <a:lvl4pPr algn="l" rtl="0" eaLnBrk="1" fontAlgn="base" hangingPunct="1">
              <a:spcBef>
                <a:spcPct val="0"/>
              </a:spcBef>
              <a:spcAft>
                <a:spcPct val="0"/>
              </a:spcAft>
              <a:defRPr sz="2600" b="1">
                <a:solidFill>
                  <a:srgbClr val="353939"/>
                </a:solidFill>
                <a:latin typeface="Arial" charset="0"/>
              </a:defRPr>
            </a:lvl4pPr>
            <a:lvl5pPr algn="l" rtl="0" eaLnBrk="1" fontAlgn="base" hangingPunct="1">
              <a:spcBef>
                <a:spcPct val="0"/>
              </a:spcBef>
              <a:spcAft>
                <a:spcPct val="0"/>
              </a:spcAft>
              <a:defRPr sz="2600" b="1">
                <a:solidFill>
                  <a:srgbClr val="353939"/>
                </a:solidFill>
                <a:latin typeface="Arial" charset="0"/>
              </a:defRPr>
            </a:lvl5pPr>
            <a:lvl6pPr marL="457200" algn="l" rtl="0" eaLnBrk="1" fontAlgn="base" hangingPunct="1">
              <a:spcBef>
                <a:spcPct val="0"/>
              </a:spcBef>
              <a:spcAft>
                <a:spcPct val="0"/>
              </a:spcAft>
              <a:defRPr sz="2600" b="1">
                <a:solidFill>
                  <a:srgbClr val="353939"/>
                </a:solidFill>
                <a:latin typeface="Arial" charset="0"/>
              </a:defRPr>
            </a:lvl6pPr>
            <a:lvl7pPr marL="914400" algn="l" rtl="0" eaLnBrk="1" fontAlgn="base" hangingPunct="1">
              <a:spcBef>
                <a:spcPct val="0"/>
              </a:spcBef>
              <a:spcAft>
                <a:spcPct val="0"/>
              </a:spcAft>
              <a:defRPr sz="2600" b="1">
                <a:solidFill>
                  <a:srgbClr val="353939"/>
                </a:solidFill>
                <a:latin typeface="Arial" charset="0"/>
              </a:defRPr>
            </a:lvl7pPr>
            <a:lvl8pPr marL="1371600" algn="l" rtl="0" eaLnBrk="1" fontAlgn="base" hangingPunct="1">
              <a:spcBef>
                <a:spcPct val="0"/>
              </a:spcBef>
              <a:spcAft>
                <a:spcPct val="0"/>
              </a:spcAft>
              <a:defRPr sz="2600" b="1">
                <a:solidFill>
                  <a:srgbClr val="353939"/>
                </a:solidFill>
                <a:latin typeface="Arial" charset="0"/>
              </a:defRPr>
            </a:lvl8pPr>
            <a:lvl9pPr marL="1828800" algn="l" rtl="0" eaLnBrk="1" fontAlgn="base" hangingPunct="1">
              <a:spcBef>
                <a:spcPct val="0"/>
              </a:spcBef>
              <a:spcAft>
                <a:spcPct val="0"/>
              </a:spcAft>
              <a:defRPr sz="2600" b="1">
                <a:solidFill>
                  <a:srgbClr val="353939"/>
                </a:solidFill>
                <a:latin typeface="Arial" charset="0"/>
              </a:defRPr>
            </a:lvl9pPr>
          </a:lstStyle>
          <a:p>
            <a:r>
              <a:rPr lang="en-GB" altLang="en-US" kern="0" smtClean="0"/>
              <a:t>Optical Configuration Of The Nano </a:t>
            </a:r>
          </a:p>
        </p:txBody>
      </p:sp>
      <p:pic>
        <p:nvPicPr>
          <p:cNvPr id="3" name="Picture 4" descr="ill67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1484313"/>
            <a:ext cx="4386262"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735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GB" altLang="en-US"/>
              <a:t>Clásico vs. Backscatter</a:t>
            </a:r>
          </a:p>
        </p:txBody>
      </p:sp>
      <p:graphicFrame>
        <p:nvGraphicFramePr>
          <p:cNvPr id="355331" name="Object 3"/>
          <p:cNvGraphicFramePr>
            <a:graphicFrameLocks noChangeAspect="1"/>
          </p:cNvGraphicFramePr>
          <p:nvPr/>
        </p:nvGraphicFramePr>
        <p:xfrm>
          <a:off x="1981200" y="1447800"/>
          <a:ext cx="5029200" cy="5105400"/>
        </p:xfrm>
        <a:graphic>
          <a:graphicData uri="http://schemas.openxmlformats.org/presentationml/2006/ole">
            <mc:AlternateContent xmlns:mc="http://schemas.openxmlformats.org/markup-compatibility/2006">
              <mc:Choice xmlns:v="urn:schemas-microsoft-com:vml" Requires="v">
                <p:oleObj spid="_x0000_s4117" name="Bitmap Image" r:id="rId4" imgW="4200000" imgH="3753374" progId="Paint.Picture">
                  <p:embed/>
                </p:oleObj>
              </mc:Choice>
              <mc:Fallback>
                <p:oleObj name="Bitmap Image" r:id="rId4" imgW="4200000" imgH="375337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5029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32265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914" name="Rectangle 2"/>
          <p:cNvSpPr>
            <a:spLocks noGrp="1" noChangeArrowheads="1"/>
          </p:cNvSpPr>
          <p:nvPr>
            <p:ph type="title"/>
          </p:nvPr>
        </p:nvSpPr>
        <p:spPr/>
        <p:txBody>
          <a:bodyPr/>
          <a:lstStyle/>
          <a:p>
            <a:r>
              <a:rPr lang="en-GB" dirty="0" err="1" smtClean="0"/>
              <a:t>Analizando</a:t>
            </a:r>
            <a:r>
              <a:rPr lang="en-GB" dirty="0" smtClean="0"/>
              <a:t> la </a:t>
            </a:r>
            <a:r>
              <a:rPr lang="en-GB" dirty="0" err="1" smtClean="0"/>
              <a:t>función</a:t>
            </a:r>
            <a:r>
              <a:rPr lang="en-GB" dirty="0" smtClean="0"/>
              <a:t> de </a:t>
            </a:r>
            <a:r>
              <a:rPr lang="en-GB" dirty="0" err="1" smtClean="0"/>
              <a:t>correlación</a:t>
            </a:r>
            <a:endParaRPr lang="en-US" dirty="0"/>
          </a:p>
        </p:txBody>
      </p:sp>
      <p:sp>
        <p:nvSpPr>
          <p:cNvPr id="3238915" name="Rectangle 3"/>
          <p:cNvSpPr>
            <a:spLocks noGrp="1" noChangeArrowheads="1"/>
          </p:cNvSpPr>
          <p:nvPr>
            <p:ph sz="half" idx="1"/>
          </p:nvPr>
        </p:nvSpPr>
        <p:spPr>
          <a:xfrm>
            <a:off x="609599" y="2060575"/>
            <a:ext cx="3710781" cy="1404938"/>
          </a:xfrm>
        </p:spPr>
        <p:txBody>
          <a:bodyPr/>
          <a:lstStyle/>
          <a:p>
            <a:pPr>
              <a:buFontTx/>
              <a:buNone/>
            </a:pPr>
            <a:r>
              <a:rPr lang="en-GB" sz="2200" b="1" dirty="0" err="1">
                <a:solidFill>
                  <a:srgbClr val="008000"/>
                </a:solidFill>
              </a:rPr>
              <a:t>Cumulants</a:t>
            </a:r>
            <a:r>
              <a:rPr lang="en-GB" sz="2200" b="1" dirty="0">
                <a:solidFill>
                  <a:srgbClr val="008000"/>
                </a:solidFill>
              </a:rPr>
              <a:t> analysis</a:t>
            </a:r>
          </a:p>
          <a:p>
            <a:r>
              <a:rPr lang="en-GB" sz="2000" dirty="0" err="1" smtClean="0"/>
              <a:t>Tamaño</a:t>
            </a:r>
            <a:r>
              <a:rPr lang="en-GB" sz="2000" dirty="0" smtClean="0"/>
              <a:t> </a:t>
            </a:r>
            <a:r>
              <a:rPr lang="en-GB" sz="2000" dirty="0" err="1" smtClean="0"/>
              <a:t>medio</a:t>
            </a:r>
            <a:r>
              <a:rPr lang="en-GB" sz="2000" dirty="0" smtClean="0"/>
              <a:t> (z-average</a:t>
            </a:r>
            <a:r>
              <a:rPr lang="en-GB" sz="2000" dirty="0"/>
              <a:t>) </a:t>
            </a:r>
          </a:p>
          <a:p>
            <a:r>
              <a:rPr lang="en-GB" sz="2000" dirty="0" err="1" smtClean="0"/>
              <a:t>Indice</a:t>
            </a:r>
            <a:r>
              <a:rPr lang="en-GB" sz="2000" dirty="0" smtClean="0"/>
              <a:t> de </a:t>
            </a:r>
            <a:r>
              <a:rPr lang="en-GB" sz="2000" dirty="0" err="1" smtClean="0"/>
              <a:t>polidispersidad</a:t>
            </a:r>
            <a:endParaRPr lang="en-GB" sz="2000" dirty="0"/>
          </a:p>
        </p:txBody>
      </p:sp>
      <p:sp>
        <p:nvSpPr>
          <p:cNvPr id="3238916" name="Rectangle 4"/>
          <p:cNvSpPr>
            <a:spLocks noGrp="1" noChangeArrowheads="1"/>
          </p:cNvSpPr>
          <p:nvPr>
            <p:ph sz="half" idx="2"/>
          </p:nvPr>
        </p:nvSpPr>
        <p:spPr>
          <a:xfrm>
            <a:off x="4500563" y="2060575"/>
            <a:ext cx="3241675" cy="1549400"/>
          </a:xfrm>
        </p:spPr>
        <p:txBody>
          <a:bodyPr/>
          <a:lstStyle/>
          <a:p>
            <a:pPr>
              <a:buFontTx/>
              <a:buNone/>
            </a:pPr>
            <a:r>
              <a:rPr lang="en-GB" sz="2200" b="1" dirty="0">
                <a:solidFill>
                  <a:srgbClr val="008000"/>
                </a:solidFill>
              </a:rPr>
              <a:t>Distribution analysis</a:t>
            </a:r>
          </a:p>
          <a:p>
            <a:r>
              <a:rPr lang="en-US" sz="2000" dirty="0" err="1" smtClean="0"/>
              <a:t>Distribución</a:t>
            </a:r>
            <a:r>
              <a:rPr lang="en-US" sz="2000" dirty="0" smtClean="0"/>
              <a:t> de </a:t>
            </a:r>
            <a:r>
              <a:rPr lang="en-US" sz="2000" dirty="0" err="1" smtClean="0"/>
              <a:t>tamaños</a:t>
            </a:r>
            <a:endParaRPr lang="en-US" sz="2000" dirty="0"/>
          </a:p>
          <a:p>
            <a:endParaRPr lang="en-GB" sz="2000" dirty="0"/>
          </a:p>
        </p:txBody>
      </p:sp>
      <p:sp>
        <p:nvSpPr>
          <p:cNvPr id="3238917" name="Rectangle 5"/>
          <p:cNvSpPr>
            <a:spLocks noChangeArrowheads="1"/>
          </p:cNvSpPr>
          <p:nvPr/>
        </p:nvSpPr>
        <p:spPr bwMode="auto">
          <a:xfrm>
            <a:off x="609600" y="1484313"/>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81000" indent="-381000">
              <a:spcBef>
                <a:spcPct val="20000"/>
              </a:spcBef>
              <a:buFontTx/>
              <a:buBlip>
                <a:blip r:embed="rId3"/>
              </a:buBlip>
            </a:pPr>
            <a:r>
              <a:rPr lang="en-GB" dirty="0" smtClean="0">
                <a:solidFill>
                  <a:srgbClr val="353939"/>
                </a:solidFill>
                <a:latin typeface="Arial" charset="0"/>
              </a:rPr>
              <a:t>Dos </a:t>
            </a:r>
            <a:r>
              <a:rPr lang="en-GB" dirty="0" err="1" smtClean="0">
                <a:solidFill>
                  <a:srgbClr val="353939"/>
                </a:solidFill>
                <a:latin typeface="Arial" charset="0"/>
              </a:rPr>
              <a:t>análisis</a:t>
            </a:r>
            <a:r>
              <a:rPr lang="en-GB" dirty="0" smtClean="0">
                <a:solidFill>
                  <a:srgbClr val="353939"/>
                </a:solidFill>
                <a:latin typeface="Arial" charset="0"/>
              </a:rPr>
              <a:t> </a:t>
            </a:r>
            <a:r>
              <a:rPr lang="en-GB" dirty="0" err="1" smtClean="0">
                <a:solidFill>
                  <a:srgbClr val="353939"/>
                </a:solidFill>
                <a:latin typeface="Arial" charset="0"/>
              </a:rPr>
              <a:t>diferentes</a:t>
            </a:r>
            <a:r>
              <a:rPr lang="en-GB" dirty="0" smtClean="0">
                <a:solidFill>
                  <a:srgbClr val="353939"/>
                </a:solidFill>
                <a:latin typeface="Arial" charset="0"/>
              </a:rPr>
              <a:t>:</a:t>
            </a:r>
            <a:endParaRPr lang="en-GB" dirty="0">
              <a:solidFill>
                <a:srgbClr val="353939"/>
              </a:solidFill>
              <a:latin typeface="Arial" charset="0"/>
            </a:endParaRPr>
          </a:p>
        </p:txBody>
      </p:sp>
      <p:pic>
        <p:nvPicPr>
          <p:cNvPr id="32389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3213100"/>
            <a:ext cx="5235575" cy="3252788"/>
          </a:xfrm>
          <a:prstGeom prst="rect">
            <a:avLst/>
          </a:prstGeom>
          <a:noFill/>
          <a:extLst>
            <a:ext uri="{909E8E84-426E-40DD-AFC4-6F175D3DCCD1}">
              <a14:hiddenFill xmlns:a14="http://schemas.microsoft.com/office/drawing/2010/main">
                <a:solidFill>
                  <a:srgbClr val="FFFFFF"/>
                </a:solidFill>
              </a14:hiddenFill>
            </a:ext>
          </a:extLst>
        </p:spPr>
      </p:pic>
      <p:sp>
        <p:nvSpPr>
          <p:cNvPr id="3238919" name="Rectangle 7"/>
          <p:cNvSpPr>
            <a:spLocks noChangeArrowheads="1"/>
          </p:cNvSpPr>
          <p:nvPr/>
        </p:nvSpPr>
        <p:spPr bwMode="auto">
          <a:xfrm>
            <a:off x="1990725" y="3346450"/>
            <a:ext cx="1368425" cy="431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3238929" name="Group 17"/>
          <p:cNvGrpSpPr>
            <a:grpSpLocks/>
          </p:cNvGrpSpPr>
          <p:nvPr/>
        </p:nvGrpSpPr>
        <p:grpSpPr bwMode="auto">
          <a:xfrm>
            <a:off x="1692275" y="3224213"/>
            <a:ext cx="5256213" cy="3240087"/>
            <a:chOff x="1066" y="2024"/>
            <a:chExt cx="3311" cy="2041"/>
          </a:xfrm>
        </p:grpSpPr>
        <p:sp>
          <p:nvSpPr>
            <p:cNvPr id="3238923" name="Line 11"/>
            <p:cNvSpPr>
              <a:spLocks noChangeShapeType="1"/>
            </p:cNvSpPr>
            <p:nvPr/>
          </p:nvSpPr>
          <p:spPr bwMode="auto">
            <a:xfrm>
              <a:off x="2245" y="2024"/>
              <a:ext cx="21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38924" name="Line 12"/>
            <p:cNvSpPr>
              <a:spLocks noChangeShapeType="1"/>
            </p:cNvSpPr>
            <p:nvPr/>
          </p:nvSpPr>
          <p:spPr bwMode="auto">
            <a:xfrm>
              <a:off x="1066" y="4065"/>
              <a:ext cx="331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38925" name="Line 13"/>
            <p:cNvSpPr>
              <a:spLocks noChangeShapeType="1"/>
            </p:cNvSpPr>
            <p:nvPr/>
          </p:nvSpPr>
          <p:spPr bwMode="auto">
            <a:xfrm flipV="1">
              <a:off x="4377" y="2024"/>
              <a:ext cx="0" cy="204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38926" name="Line 14"/>
            <p:cNvSpPr>
              <a:spLocks noChangeShapeType="1"/>
            </p:cNvSpPr>
            <p:nvPr/>
          </p:nvSpPr>
          <p:spPr bwMode="auto">
            <a:xfrm flipV="1">
              <a:off x="1066" y="2614"/>
              <a:ext cx="0" cy="145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38927" name="Line 15"/>
            <p:cNvSpPr>
              <a:spLocks noChangeShapeType="1"/>
            </p:cNvSpPr>
            <p:nvPr/>
          </p:nvSpPr>
          <p:spPr bwMode="auto">
            <a:xfrm>
              <a:off x="2245" y="2024"/>
              <a:ext cx="0" cy="59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38928" name="Line 16"/>
            <p:cNvSpPr>
              <a:spLocks noChangeShapeType="1"/>
            </p:cNvSpPr>
            <p:nvPr/>
          </p:nvSpPr>
          <p:spPr bwMode="auto">
            <a:xfrm flipH="1">
              <a:off x="1066" y="2614"/>
              <a:ext cx="117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extLst>
      <p:ext uri="{BB962C8B-B14F-4D97-AF65-F5344CB8AC3E}">
        <p14:creationId xmlns:p14="http://schemas.microsoft.com/office/powerpoint/2010/main" val="251290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89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89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891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3891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891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891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3891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389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3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8915" grpId="0" build="p"/>
      <p:bldP spid="3238916" grpId="0" build="p"/>
      <p:bldP spid="3238917" grpId="0" build="p"/>
      <p:bldP spid="32389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2466" name="Rectangle 2"/>
          <p:cNvSpPr>
            <a:spLocks noGrp="1" noChangeArrowheads="1"/>
          </p:cNvSpPr>
          <p:nvPr>
            <p:ph type="title"/>
          </p:nvPr>
        </p:nvSpPr>
        <p:spPr>
          <a:xfrm>
            <a:off x="609600" y="620713"/>
            <a:ext cx="8139113" cy="827087"/>
          </a:xfrm>
        </p:spPr>
        <p:txBody>
          <a:bodyPr/>
          <a:lstStyle/>
          <a:p>
            <a:r>
              <a:rPr lang="en-GB" dirty="0" smtClean="0"/>
              <a:t>DLS (Dynamic Light Scattering) y </a:t>
            </a:r>
            <a:r>
              <a:rPr lang="en-GB" dirty="0" err="1" smtClean="0"/>
              <a:t>movimiento</a:t>
            </a:r>
            <a:r>
              <a:rPr lang="en-GB" dirty="0" smtClean="0"/>
              <a:t>  </a:t>
            </a:r>
            <a:r>
              <a:rPr lang="en-GB" dirty="0" err="1" smtClean="0"/>
              <a:t>Browniano</a:t>
            </a:r>
            <a:endParaRPr lang="en-US" dirty="0"/>
          </a:p>
        </p:txBody>
      </p:sp>
      <p:sp>
        <p:nvSpPr>
          <p:cNvPr id="2622467" name="Rectangle 3"/>
          <p:cNvSpPr>
            <a:spLocks noGrp="1" noChangeArrowheads="1"/>
          </p:cNvSpPr>
          <p:nvPr>
            <p:ph idx="1"/>
          </p:nvPr>
        </p:nvSpPr>
        <p:spPr>
          <a:xfrm>
            <a:off x="395288" y="1676400"/>
            <a:ext cx="7772400" cy="4876800"/>
          </a:xfrm>
        </p:spPr>
        <p:txBody>
          <a:bodyPr/>
          <a:lstStyle/>
          <a:p>
            <a:pPr>
              <a:lnSpc>
                <a:spcPct val="110000"/>
              </a:lnSpc>
            </a:pPr>
            <a:r>
              <a:rPr lang="en-GB" sz="2400" dirty="0" err="1" smtClean="0"/>
              <a:t>Técnica</a:t>
            </a:r>
            <a:r>
              <a:rPr lang="en-GB" sz="2400" dirty="0" smtClean="0"/>
              <a:t> no </a:t>
            </a:r>
            <a:r>
              <a:rPr lang="en-GB" sz="2400" dirty="0" err="1" smtClean="0"/>
              <a:t>invasiva</a:t>
            </a:r>
            <a:r>
              <a:rPr lang="en-GB" sz="2400" dirty="0" smtClean="0"/>
              <a:t> para </a:t>
            </a:r>
            <a:r>
              <a:rPr lang="en-GB" sz="2400" dirty="0" err="1" smtClean="0"/>
              <a:t>medir</a:t>
            </a:r>
            <a:r>
              <a:rPr lang="en-GB" sz="2400" dirty="0" smtClean="0"/>
              <a:t> </a:t>
            </a:r>
            <a:r>
              <a:rPr lang="en-GB" sz="2400" dirty="0" err="1" smtClean="0"/>
              <a:t>tamaño</a:t>
            </a:r>
            <a:r>
              <a:rPr lang="en-GB" sz="2400" dirty="0" smtClean="0"/>
              <a:t> de </a:t>
            </a:r>
            <a:r>
              <a:rPr lang="en-GB" sz="2400" dirty="0" err="1" smtClean="0"/>
              <a:t>partícula</a:t>
            </a:r>
            <a:r>
              <a:rPr lang="en-GB" sz="2400" dirty="0" smtClean="0"/>
              <a:t> y </a:t>
            </a:r>
            <a:r>
              <a:rPr lang="en-GB" sz="2400" dirty="0" err="1" smtClean="0"/>
              <a:t>moléculas</a:t>
            </a:r>
            <a:r>
              <a:rPr lang="en-GB" sz="2400" dirty="0" smtClean="0"/>
              <a:t> en </a:t>
            </a:r>
            <a:r>
              <a:rPr lang="en-GB" sz="2400" dirty="0" err="1" smtClean="0"/>
              <a:t>suspensión</a:t>
            </a:r>
            <a:endParaRPr lang="en-GB" sz="2400" dirty="0"/>
          </a:p>
          <a:p>
            <a:pPr>
              <a:lnSpc>
                <a:spcPct val="110000"/>
              </a:lnSpc>
            </a:pPr>
            <a:r>
              <a:rPr lang="en-GB" sz="2400" dirty="0" err="1" smtClean="0"/>
              <a:t>Movimiento</a:t>
            </a:r>
            <a:r>
              <a:rPr lang="en-GB" sz="2400" dirty="0" smtClean="0"/>
              <a:t> </a:t>
            </a:r>
            <a:r>
              <a:rPr lang="en-GB" sz="2400" dirty="0" err="1" smtClean="0"/>
              <a:t>Browniano</a:t>
            </a:r>
            <a:r>
              <a:rPr lang="en-GB" sz="2400" dirty="0" smtClean="0"/>
              <a:t> </a:t>
            </a:r>
            <a:r>
              <a:rPr lang="en-GB" sz="2400" dirty="0" err="1" smtClean="0"/>
              <a:t>es</a:t>
            </a:r>
            <a:r>
              <a:rPr lang="en-GB" sz="2400" dirty="0" smtClean="0"/>
              <a:t> el </a:t>
            </a:r>
            <a:r>
              <a:rPr lang="en-GB" sz="2400" dirty="0" err="1" smtClean="0"/>
              <a:t>movimiento</a:t>
            </a:r>
            <a:r>
              <a:rPr lang="en-GB" sz="2400" dirty="0" smtClean="0"/>
              <a:t> </a:t>
            </a:r>
            <a:r>
              <a:rPr lang="en-GB" sz="2400" dirty="0" err="1" smtClean="0"/>
              <a:t>aleatorio</a:t>
            </a:r>
            <a:r>
              <a:rPr lang="en-GB" sz="2400" dirty="0" smtClean="0"/>
              <a:t> de </a:t>
            </a:r>
            <a:r>
              <a:rPr lang="en-GB" sz="2400" dirty="0" err="1" smtClean="0"/>
              <a:t>las</a:t>
            </a:r>
            <a:r>
              <a:rPr lang="en-GB" sz="2400" dirty="0" smtClean="0"/>
              <a:t> </a:t>
            </a:r>
            <a:r>
              <a:rPr lang="en-GB" sz="2400" dirty="0" err="1" smtClean="0"/>
              <a:t>partículas</a:t>
            </a:r>
            <a:r>
              <a:rPr lang="en-GB" sz="2400" dirty="0" smtClean="0"/>
              <a:t> </a:t>
            </a:r>
            <a:r>
              <a:rPr lang="en-GB" sz="2400" dirty="0" err="1" smtClean="0"/>
              <a:t>debido</a:t>
            </a:r>
            <a:r>
              <a:rPr lang="en-GB" sz="2400" dirty="0" smtClean="0"/>
              <a:t> al </a:t>
            </a:r>
            <a:r>
              <a:rPr lang="en-GB" sz="2400" dirty="0" err="1" smtClean="0"/>
              <a:t>bombardeo</a:t>
            </a:r>
            <a:r>
              <a:rPr lang="en-GB" sz="2400" dirty="0" smtClean="0"/>
              <a:t> de </a:t>
            </a:r>
            <a:r>
              <a:rPr lang="en-GB" sz="2400" dirty="0" err="1" smtClean="0"/>
              <a:t>las</a:t>
            </a:r>
            <a:r>
              <a:rPr lang="en-GB" sz="2400" dirty="0" smtClean="0"/>
              <a:t> </a:t>
            </a:r>
            <a:r>
              <a:rPr lang="en-GB" sz="2400" dirty="0" err="1" smtClean="0"/>
              <a:t>moléculas</a:t>
            </a:r>
            <a:r>
              <a:rPr lang="en-GB" sz="2400" dirty="0" smtClean="0"/>
              <a:t> del </a:t>
            </a:r>
            <a:r>
              <a:rPr lang="en-GB" sz="2400" dirty="0" err="1" smtClean="0"/>
              <a:t>solvente</a:t>
            </a:r>
            <a:r>
              <a:rPr lang="en-GB" sz="2400" dirty="0" smtClean="0"/>
              <a:t> </a:t>
            </a:r>
            <a:r>
              <a:rPr lang="en-GB" sz="2400" dirty="0" err="1" smtClean="0"/>
              <a:t>que</a:t>
            </a:r>
            <a:r>
              <a:rPr lang="en-GB" sz="2400" dirty="0" smtClean="0"/>
              <a:t> </a:t>
            </a:r>
            <a:r>
              <a:rPr lang="en-GB" sz="2400" dirty="0" err="1" smtClean="0"/>
              <a:t>las</a:t>
            </a:r>
            <a:r>
              <a:rPr lang="en-GB" sz="2400" dirty="0" smtClean="0"/>
              <a:t> </a:t>
            </a:r>
            <a:r>
              <a:rPr lang="en-GB" sz="2400" dirty="0" err="1" smtClean="0"/>
              <a:t>rodean</a:t>
            </a:r>
            <a:endParaRPr lang="en-GB" sz="2400" dirty="0"/>
          </a:p>
          <a:p>
            <a:pPr>
              <a:lnSpc>
                <a:spcPct val="110000"/>
              </a:lnSpc>
            </a:pPr>
            <a:r>
              <a:rPr lang="en-GB" sz="2400" dirty="0"/>
              <a:t>DLS </a:t>
            </a:r>
            <a:r>
              <a:rPr lang="en-GB" sz="2400" dirty="0" err="1" smtClean="0"/>
              <a:t>mide</a:t>
            </a:r>
            <a:r>
              <a:rPr lang="en-GB" sz="2400" dirty="0" smtClean="0"/>
              <a:t> la </a:t>
            </a:r>
            <a:r>
              <a:rPr lang="en-GB" sz="2400" dirty="0" err="1" smtClean="0"/>
              <a:t>velocidad</a:t>
            </a:r>
            <a:r>
              <a:rPr lang="en-GB" sz="2400" dirty="0" smtClean="0"/>
              <a:t> de </a:t>
            </a:r>
            <a:r>
              <a:rPr lang="en-GB" sz="2400" dirty="0" err="1" smtClean="0"/>
              <a:t>estas</a:t>
            </a:r>
            <a:r>
              <a:rPr lang="en-GB" sz="2400" dirty="0" smtClean="0"/>
              <a:t> </a:t>
            </a:r>
            <a:r>
              <a:rPr lang="en-GB" sz="2400" dirty="0" err="1" smtClean="0"/>
              <a:t>partículas</a:t>
            </a:r>
            <a:r>
              <a:rPr lang="en-GB" sz="2400" dirty="0" smtClean="0"/>
              <a:t> </a:t>
            </a:r>
            <a:r>
              <a:rPr lang="en-GB" sz="2400" dirty="0" err="1" smtClean="0"/>
              <a:t>bajo</a:t>
            </a:r>
            <a:r>
              <a:rPr lang="en-GB" sz="2400" dirty="0" smtClean="0"/>
              <a:t> el </a:t>
            </a:r>
            <a:r>
              <a:rPr lang="en-GB" sz="2400" dirty="0" err="1" smtClean="0"/>
              <a:t>movimiento</a:t>
            </a:r>
            <a:r>
              <a:rPr lang="en-GB" sz="2400" dirty="0" smtClean="0"/>
              <a:t> </a:t>
            </a:r>
            <a:r>
              <a:rPr lang="en-GB" sz="2400" dirty="0" err="1" smtClean="0"/>
              <a:t>browniano</a:t>
            </a:r>
            <a:endParaRPr lang="en-US" sz="2400" dirty="0"/>
          </a:p>
        </p:txBody>
      </p:sp>
    </p:spTree>
    <p:extLst>
      <p:ext uri="{BB962C8B-B14F-4D97-AF65-F5344CB8AC3E}">
        <p14:creationId xmlns:p14="http://schemas.microsoft.com/office/powerpoint/2010/main" val="3845445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2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2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4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946" name="Rectangle 2"/>
          <p:cNvSpPr>
            <a:spLocks noGrp="1" noChangeArrowheads="1"/>
          </p:cNvSpPr>
          <p:nvPr>
            <p:ph type="title"/>
          </p:nvPr>
        </p:nvSpPr>
        <p:spPr/>
        <p:txBody>
          <a:bodyPr/>
          <a:lstStyle/>
          <a:p>
            <a:r>
              <a:rPr lang="en-GB"/>
              <a:t>Polydispersity Index</a:t>
            </a:r>
            <a:endParaRPr lang="en-US"/>
          </a:p>
        </p:txBody>
      </p:sp>
      <p:graphicFrame>
        <p:nvGraphicFramePr>
          <p:cNvPr id="2770971" name="Group 27"/>
          <p:cNvGraphicFramePr>
            <a:graphicFrameLocks noGrp="1"/>
          </p:cNvGraphicFramePr>
          <p:nvPr>
            <p:ph type="tbl" idx="1"/>
            <p:extLst>
              <p:ext uri="{D42A27DB-BD31-4B8C-83A1-F6EECF244321}">
                <p14:modId xmlns:p14="http://schemas.microsoft.com/office/powerpoint/2010/main" val="2218605595"/>
              </p:ext>
            </p:extLst>
          </p:nvPr>
        </p:nvGraphicFramePr>
        <p:xfrm>
          <a:off x="609600" y="1447800"/>
          <a:ext cx="7772400" cy="4170364"/>
        </p:xfrm>
        <a:graphic>
          <a:graphicData uri="http://schemas.openxmlformats.org/drawingml/2006/table">
            <a:tbl>
              <a:tblPr/>
              <a:tblGrid>
                <a:gridCol w="2449513"/>
                <a:gridCol w="5322887"/>
              </a:tblGrid>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1" i="0" u="none" strike="noStrike" cap="none" normalizeH="0" baseline="0" dirty="0" smtClean="0">
                          <a:ln>
                            <a:noFill/>
                          </a:ln>
                          <a:solidFill>
                            <a:srgbClr val="008000"/>
                          </a:solidFill>
                          <a:effectLst/>
                          <a:latin typeface="Arial" charset="0"/>
                        </a:rPr>
                        <a:t>Polydispersity Index Value</a:t>
                      </a:r>
                      <a:endParaRPr kumimoji="0" lang="en-US" sz="2200" b="1" i="0" u="none" strike="noStrike" cap="none" normalizeH="0" baseline="0" dirty="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1" i="0" u="none" strike="noStrike" cap="none" normalizeH="0" baseline="0" smtClean="0">
                          <a:ln>
                            <a:noFill/>
                          </a:ln>
                          <a:solidFill>
                            <a:srgbClr val="008000"/>
                          </a:solidFill>
                          <a:effectLst/>
                          <a:latin typeface="Arial" charset="0"/>
                        </a:rPr>
                        <a:t>Comments</a:t>
                      </a:r>
                      <a:endParaRPr kumimoji="0" lang="en-US" sz="2200" b="1" i="0" u="none" strike="noStrike" cap="none" normalizeH="0" baseline="0" smtClean="0">
                        <a:ln>
                          <a:noFill/>
                        </a:ln>
                        <a:solidFill>
                          <a:srgbClr val="008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353939"/>
                          </a:solidFill>
                          <a:effectLst/>
                          <a:latin typeface="Arial" charset="0"/>
                        </a:rPr>
                        <a:t>&lt;0.05</a:t>
                      </a:r>
                      <a:endParaRPr kumimoji="0" lang="en-US" sz="2000" b="0" i="0" u="none" strike="noStrike" cap="none" normalizeH="0" baseline="0" dirty="0" smtClean="0">
                        <a:ln>
                          <a:noFill/>
                        </a:ln>
                        <a:solidFill>
                          <a:srgbClr val="35393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rgbClr val="353939"/>
                          </a:solidFill>
                          <a:effectLst/>
                          <a:latin typeface="Arial" charset="0"/>
                        </a:rPr>
                        <a:t>Very monodisperse</a:t>
                      </a:r>
                      <a:endParaRPr kumimoji="0" lang="en-US" sz="2000" b="0" i="0" u="none" strike="noStrike" cap="none" normalizeH="0" baseline="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8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353939"/>
                          </a:solidFill>
                          <a:effectLst/>
                          <a:latin typeface="Arial" charset="0"/>
                        </a:rPr>
                        <a:t>&lt;0.08</a:t>
                      </a:r>
                      <a:endParaRPr kumimoji="0" lang="en-US" sz="2000" b="0" i="0" u="none" strike="noStrike" cap="none" normalizeH="0" baseline="0" dirty="0" smtClean="0">
                        <a:ln>
                          <a:noFill/>
                        </a:ln>
                        <a:solidFill>
                          <a:srgbClr val="35393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353939"/>
                          </a:solidFill>
                          <a:effectLst/>
                          <a:latin typeface="Arial" charset="0"/>
                        </a:rPr>
                        <a:t>Nearly monodisperse </a:t>
                      </a:r>
                      <a:endParaRPr kumimoji="0" lang="en-US" sz="2000" b="0" i="0" u="none" strike="noStrike" cap="none" normalizeH="0" baseline="0" dirty="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rgbClr val="353939"/>
                          </a:solidFill>
                          <a:effectLst/>
                          <a:latin typeface="Arial" charset="0"/>
                        </a:rPr>
                        <a:t>0.08 to 0.7</a:t>
                      </a:r>
                      <a:endParaRPr kumimoji="0" lang="en-US" sz="2000" b="0" i="0" u="none" strike="noStrike" cap="none" normalizeH="0" baseline="0" smtClean="0">
                        <a:ln>
                          <a:noFill/>
                        </a:ln>
                        <a:solidFill>
                          <a:srgbClr val="353939"/>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353939"/>
                          </a:solidFill>
                          <a:effectLst/>
                          <a:latin typeface="Arial" charset="0"/>
                        </a:rPr>
                        <a:t>Mid-range value - range over which the distribution algorithms best operate over</a:t>
                      </a:r>
                      <a:endParaRPr kumimoji="0" lang="en-US" sz="2000" b="0" i="0" u="none" strike="noStrike" cap="none" normalizeH="0" baseline="0" dirty="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rgbClr val="353939"/>
                          </a:solidFill>
                          <a:effectLst/>
                          <a:latin typeface="Arial" charset="0"/>
                          <a:cs typeface="Arial" charset="0"/>
                        </a:rPr>
                        <a:t>&gt;0.7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353939"/>
                          </a:solidFill>
                          <a:effectLst/>
                          <a:latin typeface="Arial" charset="0"/>
                        </a:rPr>
                        <a:t>Very </a:t>
                      </a:r>
                      <a:r>
                        <a:rPr kumimoji="0" lang="en-GB" sz="2000" b="0" i="0" u="none" strike="noStrike" cap="none" normalizeH="0" baseline="0" dirty="0" err="1" smtClean="0">
                          <a:ln>
                            <a:noFill/>
                          </a:ln>
                          <a:solidFill>
                            <a:srgbClr val="353939"/>
                          </a:solidFill>
                          <a:effectLst/>
                          <a:latin typeface="Arial" charset="0"/>
                        </a:rPr>
                        <a:t>polydisperse</a:t>
                      </a:r>
                      <a:endParaRPr kumimoji="0" lang="en-US" sz="2000" b="0" i="0" u="none" strike="noStrike" cap="none" normalizeH="0" baseline="0" dirty="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38234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ctrTitle"/>
          </p:nvPr>
        </p:nvSpPr>
        <p:spPr>
          <a:xfrm>
            <a:off x="685800" y="2057400"/>
            <a:ext cx="8534400" cy="795338"/>
          </a:xfrm>
        </p:spPr>
        <p:txBody>
          <a:bodyPr>
            <a:normAutofit/>
          </a:bodyPr>
          <a:lstStyle/>
          <a:p>
            <a:r>
              <a:rPr lang="en-GB" altLang="en-US" sz="3800" b="1" dirty="0" err="1">
                <a:cs typeface="Times New Roman" pitchFamily="18" charset="0"/>
              </a:rPr>
              <a:t>Potencial</a:t>
            </a:r>
            <a:r>
              <a:rPr lang="en-GB" altLang="en-US" sz="3800" b="1" dirty="0">
                <a:cs typeface="Times New Roman" pitchFamily="18" charset="0"/>
              </a:rPr>
              <a:t> </a:t>
            </a:r>
            <a:r>
              <a:rPr lang="en-GB" altLang="en-US" sz="3800" b="1" dirty="0" smtClean="0">
                <a:cs typeface="Times New Roman" pitchFamily="18" charset="0"/>
              </a:rPr>
              <a:t>zeta</a:t>
            </a:r>
            <a:endParaRPr lang="en-GB" altLang="en-US" sz="3800" b="1" dirty="0">
              <a:cs typeface="Times New Roman" pitchFamily="18" charset="0"/>
            </a:endParaRPr>
          </a:p>
        </p:txBody>
      </p:sp>
    </p:spTree>
    <p:extLst>
      <p:ext uri="{BB962C8B-B14F-4D97-AF65-F5344CB8AC3E}">
        <p14:creationId xmlns:p14="http://schemas.microsoft.com/office/powerpoint/2010/main" val="571960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GB" altLang="en-US"/>
              <a:t>Qué es potencial zeta?</a:t>
            </a:r>
          </a:p>
        </p:txBody>
      </p:sp>
      <p:sp>
        <p:nvSpPr>
          <p:cNvPr id="525315" name="Rectangle 3"/>
          <p:cNvSpPr>
            <a:spLocks noGrp="1" noChangeArrowheads="1"/>
          </p:cNvSpPr>
          <p:nvPr>
            <p:ph idx="1"/>
          </p:nvPr>
        </p:nvSpPr>
        <p:spPr>
          <a:xfrm>
            <a:off x="457200" y="1524000"/>
            <a:ext cx="7924800" cy="990600"/>
          </a:xfrm>
        </p:spPr>
        <p:txBody>
          <a:bodyPr/>
          <a:lstStyle/>
          <a:p>
            <a:r>
              <a:rPr lang="en-GB" altLang="en-US" sz="2200"/>
              <a:t>El potencial en la capa de deslizamiento.  Las partículas interactúan de acuerdo al potencial en esta capa. </a:t>
            </a:r>
          </a:p>
        </p:txBody>
      </p:sp>
      <p:grpSp>
        <p:nvGrpSpPr>
          <p:cNvPr id="525316" name="Group 4"/>
          <p:cNvGrpSpPr>
            <a:grpSpLocks/>
          </p:cNvGrpSpPr>
          <p:nvPr/>
        </p:nvGrpSpPr>
        <p:grpSpPr bwMode="auto">
          <a:xfrm>
            <a:off x="3733800" y="3962400"/>
            <a:ext cx="4926013" cy="2035175"/>
            <a:chOff x="144" y="912"/>
            <a:chExt cx="3103" cy="1282"/>
          </a:xfrm>
        </p:grpSpPr>
        <p:sp>
          <p:nvSpPr>
            <p:cNvPr id="525317" name="Freeform 5"/>
            <p:cNvSpPr>
              <a:spLocks/>
            </p:cNvSpPr>
            <p:nvPr/>
          </p:nvSpPr>
          <p:spPr bwMode="auto">
            <a:xfrm>
              <a:off x="144" y="919"/>
              <a:ext cx="1273" cy="1275"/>
            </a:xfrm>
            <a:custGeom>
              <a:avLst/>
              <a:gdLst>
                <a:gd name="T0" fmla="*/ 572 w 1273"/>
                <a:gd name="T1" fmla="*/ 1270 h 1275"/>
                <a:gd name="T2" fmla="*/ 478 w 1273"/>
                <a:gd name="T3" fmla="*/ 1254 h 1275"/>
                <a:gd name="T4" fmla="*/ 389 w 1273"/>
                <a:gd name="T5" fmla="*/ 1223 h 1275"/>
                <a:gd name="T6" fmla="*/ 307 w 1273"/>
                <a:gd name="T7" fmla="*/ 1181 h 1275"/>
                <a:gd name="T8" fmla="*/ 232 w 1273"/>
                <a:gd name="T9" fmla="*/ 1128 h 1275"/>
                <a:gd name="T10" fmla="*/ 166 w 1273"/>
                <a:gd name="T11" fmla="*/ 1064 h 1275"/>
                <a:gd name="T12" fmla="*/ 109 w 1273"/>
                <a:gd name="T13" fmla="*/ 991 h 1275"/>
                <a:gd name="T14" fmla="*/ 63 w 1273"/>
                <a:gd name="T15" fmla="*/ 911 h 1275"/>
                <a:gd name="T16" fmla="*/ 29 w 1273"/>
                <a:gd name="T17" fmla="*/ 825 h 1275"/>
                <a:gd name="T18" fmla="*/ 7 w 1273"/>
                <a:gd name="T19" fmla="*/ 734 h 1275"/>
                <a:gd name="T20" fmla="*/ 0 w 1273"/>
                <a:gd name="T21" fmla="*/ 637 h 1275"/>
                <a:gd name="T22" fmla="*/ 7 w 1273"/>
                <a:gd name="T23" fmla="*/ 541 h 1275"/>
                <a:gd name="T24" fmla="*/ 29 w 1273"/>
                <a:gd name="T25" fmla="*/ 448 h 1275"/>
                <a:gd name="T26" fmla="*/ 63 w 1273"/>
                <a:gd name="T27" fmla="*/ 362 h 1275"/>
                <a:gd name="T28" fmla="*/ 109 w 1273"/>
                <a:gd name="T29" fmla="*/ 282 h 1275"/>
                <a:gd name="T30" fmla="*/ 166 w 1273"/>
                <a:gd name="T31" fmla="*/ 210 h 1275"/>
                <a:gd name="T32" fmla="*/ 232 w 1273"/>
                <a:gd name="T33" fmla="*/ 146 h 1275"/>
                <a:gd name="T34" fmla="*/ 307 w 1273"/>
                <a:gd name="T35" fmla="*/ 93 h 1275"/>
                <a:gd name="T36" fmla="*/ 389 w 1273"/>
                <a:gd name="T37" fmla="*/ 51 h 1275"/>
                <a:gd name="T38" fmla="*/ 478 w 1273"/>
                <a:gd name="T39" fmla="*/ 20 h 1275"/>
                <a:gd name="T40" fmla="*/ 572 w 1273"/>
                <a:gd name="T41" fmla="*/ 4 h 1275"/>
                <a:gd name="T42" fmla="*/ 668 w 1273"/>
                <a:gd name="T43" fmla="*/ 1 h 1275"/>
                <a:gd name="T44" fmla="*/ 764 w 1273"/>
                <a:gd name="T45" fmla="*/ 13 h 1275"/>
                <a:gd name="T46" fmla="*/ 854 w 1273"/>
                <a:gd name="T47" fmla="*/ 39 h 1275"/>
                <a:gd name="T48" fmla="*/ 938 w 1273"/>
                <a:gd name="T49" fmla="*/ 78 h 1275"/>
                <a:gd name="T50" fmla="*/ 1016 w 1273"/>
                <a:gd name="T51" fmla="*/ 128 h 1275"/>
                <a:gd name="T52" fmla="*/ 1084 w 1273"/>
                <a:gd name="T53" fmla="*/ 188 h 1275"/>
                <a:gd name="T54" fmla="*/ 1144 w 1273"/>
                <a:gd name="T55" fmla="*/ 256 h 1275"/>
                <a:gd name="T56" fmla="*/ 1194 w 1273"/>
                <a:gd name="T57" fmla="*/ 334 h 1275"/>
                <a:gd name="T58" fmla="*/ 1233 w 1273"/>
                <a:gd name="T59" fmla="*/ 419 h 1275"/>
                <a:gd name="T60" fmla="*/ 1259 w 1273"/>
                <a:gd name="T61" fmla="*/ 509 h 1275"/>
                <a:gd name="T62" fmla="*/ 1271 w 1273"/>
                <a:gd name="T63" fmla="*/ 605 h 1275"/>
                <a:gd name="T64" fmla="*/ 1268 w 1273"/>
                <a:gd name="T65" fmla="*/ 702 h 1275"/>
                <a:gd name="T66" fmla="*/ 1252 w 1273"/>
                <a:gd name="T67" fmla="*/ 795 h 1275"/>
                <a:gd name="T68" fmla="*/ 1221 w 1273"/>
                <a:gd name="T69" fmla="*/ 883 h 1275"/>
                <a:gd name="T70" fmla="*/ 1179 w 1273"/>
                <a:gd name="T71" fmla="*/ 966 h 1275"/>
                <a:gd name="T72" fmla="*/ 1126 w 1273"/>
                <a:gd name="T73" fmla="*/ 1041 h 1275"/>
                <a:gd name="T74" fmla="*/ 1062 w 1273"/>
                <a:gd name="T75" fmla="*/ 1107 h 1275"/>
                <a:gd name="T76" fmla="*/ 991 w 1273"/>
                <a:gd name="T77" fmla="*/ 1164 h 1275"/>
                <a:gd name="T78" fmla="*/ 911 w 1273"/>
                <a:gd name="T79" fmla="*/ 1211 h 1275"/>
                <a:gd name="T80" fmla="*/ 824 w 1273"/>
                <a:gd name="T81" fmla="*/ 1245 h 1275"/>
                <a:gd name="T82" fmla="*/ 732 w 1273"/>
                <a:gd name="T83" fmla="*/ 1267 h 1275"/>
                <a:gd name="T84" fmla="*/ 636 w 1273"/>
                <a:gd name="T85" fmla="*/ 1274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3" h="1275">
                  <a:moveTo>
                    <a:pt x="636" y="1274"/>
                  </a:moveTo>
                  <a:lnTo>
                    <a:pt x="604" y="1273"/>
                  </a:lnTo>
                  <a:lnTo>
                    <a:pt x="572" y="1270"/>
                  </a:lnTo>
                  <a:lnTo>
                    <a:pt x="540" y="1267"/>
                  </a:lnTo>
                  <a:lnTo>
                    <a:pt x="509" y="1261"/>
                  </a:lnTo>
                  <a:lnTo>
                    <a:pt x="478" y="1254"/>
                  </a:lnTo>
                  <a:lnTo>
                    <a:pt x="448" y="1245"/>
                  </a:lnTo>
                  <a:lnTo>
                    <a:pt x="419" y="1235"/>
                  </a:lnTo>
                  <a:lnTo>
                    <a:pt x="389" y="1223"/>
                  </a:lnTo>
                  <a:lnTo>
                    <a:pt x="361" y="1211"/>
                  </a:lnTo>
                  <a:lnTo>
                    <a:pt x="334" y="1196"/>
                  </a:lnTo>
                  <a:lnTo>
                    <a:pt x="307" y="1181"/>
                  </a:lnTo>
                  <a:lnTo>
                    <a:pt x="281" y="1164"/>
                  </a:lnTo>
                  <a:lnTo>
                    <a:pt x="256" y="1146"/>
                  </a:lnTo>
                  <a:lnTo>
                    <a:pt x="232" y="1128"/>
                  </a:lnTo>
                  <a:lnTo>
                    <a:pt x="209" y="1107"/>
                  </a:lnTo>
                  <a:lnTo>
                    <a:pt x="188" y="1086"/>
                  </a:lnTo>
                  <a:lnTo>
                    <a:pt x="166" y="1064"/>
                  </a:lnTo>
                  <a:lnTo>
                    <a:pt x="146" y="1041"/>
                  </a:lnTo>
                  <a:lnTo>
                    <a:pt x="127" y="1017"/>
                  </a:lnTo>
                  <a:lnTo>
                    <a:pt x="109" y="991"/>
                  </a:lnTo>
                  <a:lnTo>
                    <a:pt x="93" y="966"/>
                  </a:lnTo>
                  <a:lnTo>
                    <a:pt x="77" y="939"/>
                  </a:lnTo>
                  <a:lnTo>
                    <a:pt x="63" y="911"/>
                  </a:lnTo>
                  <a:lnTo>
                    <a:pt x="50" y="883"/>
                  </a:lnTo>
                  <a:lnTo>
                    <a:pt x="39" y="854"/>
                  </a:lnTo>
                  <a:lnTo>
                    <a:pt x="29" y="825"/>
                  </a:lnTo>
                  <a:lnTo>
                    <a:pt x="20" y="795"/>
                  </a:lnTo>
                  <a:lnTo>
                    <a:pt x="13" y="765"/>
                  </a:lnTo>
                  <a:lnTo>
                    <a:pt x="7" y="734"/>
                  </a:lnTo>
                  <a:lnTo>
                    <a:pt x="3" y="702"/>
                  </a:lnTo>
                  <a:lnTo>
                    <a:pt x="1" y="670"/>
                  </a:lnTo>
                  <a:lnTo>
                    <a:pt x="0" y="637"/>
                  </a:lnTo>
                  <a:lnTo>
                    <a:pt x="1" y="605"/>
                  </a:lnTo>
                  <a:lnTo>
                    <a:pt x="3" y="572"/>
                  </a:lnTo>
                  <a:lnTo>
                    <a:pt x="7" y="541"/>
                  </a:lnTo>
                  <a:lnTo>
                    <a:pt x="13" y="509"/>
                  </a:lnTo>
                  <a:lnTo>
                    <a:pt x="20" y="478"/>
                  </a:lnTo>
                  <a:lnTo>
                    <a:pt x="29" y="448"/>
                  </a:lnTo>
                  <a:lnTo>
                    <a:pt x="39" y="419"/>
                  </a:lnTo>
                  <a:lnTo>
                    <a:pt x="50" y="390"/>
                  </a:lnTo>
                  <a:lnTo>
                    <a:pt x="63" y="362"/>
                  </a:lnTo>
                  <a:lnTo>
                    <a:pt x="77" y="334"/>
                  </a:lnTo>
                  <a:lnTo>
                    <a:pt x="93" y="307"/>
                  </a:lnTo>
                  <a:lnTo>
                    <a:pt x="109" y="282"/>
                  </a:lnTo>
                  <a:lnTo>
                    <a:pt x="127" y="256"/>
                  </a:lnTo>
                  <a:lnTo>
                    <a:pt x="146" y="233"/>
                  </a:lnTo>
                  <a:lnTo>
                    <a:pt x="166" y="210"/>
                  </a:lnTo>
                  <a:lnTo>
                    <a:pt x="188" y="188"/>
                  </a:lnTo>
                  <a:lnTo>
                    <a:pt x="209" y="167"/>
                  </a:lnTo>
                  <a:lnTo>
                    <a:pt x="232" y="146"/>
                  </a:lnTo>
                  <a:lnTo>
                    <a:pt x="256" y="128"/>
                  </a:lnTo>
                  <a:lnTo>
                    <a:pt x="281" y="110"/>
                  </a:lnTo>
                  <a:lnTo>
                    <a:pt x="307" y="93"/>
                  </a:lnTo>
                  <a:lnTo>
                    <a:pt x="334" y="78"/>
                  </a:lnTo>
                  <a:lnTo>
                    <a:pt x="361" y="63"/>
                  </a:lnTo>
                  <a:lnTo>
                    <a:pt x="389" y="51"/>
                  </a:lnTo>
                  <a:lnTo>
                    <a:pt x="419" y="39"/>
                  </a:lnTo>
                  <a:lnTo>
                    <a:pt x="448" y="29"/>
                  </a:lnTo>
                  <a:lnTo>
                    <a:pt x="478" y="20"/>
                  </a:lnTo>
                  <a:lnTo>
                    <a:pt x="509" y="13"/>
                  </a:lnTo>
                  <a:lnTo>
                    <a:pt x="540" y="7"/>
                  </a:lnTo>
                  <a:lnTo>
                    <a:pt x="572" y="4"/>
                  </a:lnTo>
                  <a:lnTo>
                    <a:pt x="604" y="1"/>
                  </a:lnTo>
                  <a:lnTo>
                    <a:pt x="636" y="0"/>
                  </a:lnTo>
                  <a:lnTo>
                    <a:pt x="668" y="1"/>
                  </a:lnTo>
                  <a:lnTo>
                    <a:pt x="700" y="4"/>
                  </a:lnTo>
                  <a:lnTo>
                    <a:pt x="732" y="7"/>
                  </a:lnTo>
                  <a:lnTo>
                    <a:pt x="764" y="13"/>
                  </a:lnTo>
                  <a:lnTo>
                    <a:pt x="794" y="20"/>
                  </a:lnTo>
                  <a:lnTo>
                    <a:pt x="824" y="29"/>
                  </a:lnTo>
                  <a:lnTo>
                    <a:pt x="854" y="39"/>
                  </a:lnTo>
                  <a:lnTo>
                    <a:pt x="882" y="51"/>
                  </a:lnTo>
                  <a:lnTo>
                    <a:pt x="911" y="63"/>
                  </a:lnTo>
                  <a:lnTo>
                    <a:pt x="938" y="78"/>
                  </a:lnTo>
                  <a:lnTo>
                    <a:pt x="965" y="93"/>
                  </a:lnTo>
                  <a:lnTo>
                    <a:pt x="991" y="110"/>
                  </a:lnTo>
                  <a:lnTo>
                    <a:pt x="1016" y="128"/>
                  </a:lnTo>
                  <a:lnTo>
                    <a:pt x="1039" y="146"/>
                  </a:lnTo>
                  <a:lnTo>
                    <a:pt x="1062" y="167"/>
                  </a:lnTo>
                  <a:lnTo>
                    <a:pt x="1084" y="188"/>
                  </a:lnTo>
                  <a:lnTo>
                    <a:pt x="1106" y="210"/>
                  </a:lnTo>
                  <a:lnTo>
                    <a:pt x="1126" y="233"/>
                  </a:lnTo>
                  <a:lnTo>
                    <a:pt x="1144" y="256"/>
                  </a:lnTo>
                  <a:lnTo>
                    <a:pt x="1162" y="282"/>
                  </a:lnTo>
                  <a:lnTo>
                    <a:pt x="1179" y="307"/>
                  </a:lnTo>
                  <a:lnTo>
                    <a:pt x="1194" y="334"/>
                  </a:lnTo>
                  <a:lnTo>
                    <a:pt x="1209" y="362"/>
                  </a:lnTo>
                  <a:lnTo>
                    <a:pt x="1221" y="390"/>
                  </a:lnTo>
                  <a:lnTo>
                    <a:pt x="1233" y="419"/>
                  </a:lnTo>
                  <a:lnTo>
                    <a:pt x="1243" y="448"/>
                  </a:lnTo>
                  <a:lnTo>
                    <a:pt x="1252" y="478"/>
                  </a:lnTo>
                  <a:lnTo>
                    <a:pt x="1259" y="509"/>
                  </a:lnTo>
                  <a:lnTo>
                    <a:pt x="1265" y="541"/>
                  </a:lnTo>
                  <a:lnTo>
                    <a:pt x="1268" y="572"/>
                  </a:lnTo>
                  <a:lnTo>
                    <a:pt x="1271" y="605"/>
                  </a:lnTo>
                  <a:lnTo>
                    <a:pt x="1272" y="637"/>
                  </a:lnTo>
                  <a:lnTo>
                    <a:pt x="1271" y="670"/>
                  </a:lnTo>
                  <a:lnTo>
                    <a:pt x="1268" y="702"/>
                  </a:lnTo>
                  <a:lnTo>
                    <a:pt x="1265" y="734"/>
                  </a:lnTo>
                  <a:lnTo>
                    <a:pt x="1259" y="765"/>
                  </a:lnTo>
                  <a:lnTo>
                    <a:pt x="1252" y="795"/>
                  </a:lnTo>
                  <a:lnTo>
                    <a:pt x="1243" y="825"/>
                  </a:lnTo>
                  <a:lnTo>
                    <a:pt x="1233" y="854"/>
                  </a:lnTo>
                  <a:lnTo>
                    <a:pt x="1221" y="883"/>
                  </a:lnTo>
                  <a:lnTo>
                    <a:pt x="1209" y="911"/>
                  </a:lnTo>
                  <a:lnTo>
                    <a:pt x="1194" y="939"/>
                  </a:lnTo>
                  <a:lnTo>
                    <a:pt x="1179" y="966"/>
                  </a:lnTo>
                  <a:lnTo>
                    <a:pt x="1162" y="991"/>
                  </a:lnTo>
                  <a:lnTo>
                    <a:pt x="1144" y="1017"/>
                  </a:lnTo>
                  <a:lnTo>
                    <a:pt x="1126" y="1041"/>
                  </a:lnTo>
                  <a:lnTo>
                    <a:pt x="1106" y="1064"/>
                  </a:lnTo>
                  <a:lnTo>
                    <a:pt x="1084" y="1086"/>
                  </a:lnTo>
                  <a:lnTo>
                    <a:pt x="1062" y="1107"/>
                  </a:lnTo>
                  <a:lnTo>
                    <a:pt x="1039" y="1128"/>
                  </a:lnTo>
                  <a:lnTo>
                    <a:pt x="1016" y="1146"/>
                  </a:lnTo>
                  <a:lnTo>
                    <a:pt x="991" y="1164"/>
                  </a:lnTo>
                  <a:lnTo>
                    <a:pt x="965" y="1181"/>
                  </a:lnTo>
                  <a:lnTo>
                    <a:pt x="938" y="1196"/>
                  </a:lnTo>
                  <a:lnTo>
                    <a:pt x="911" y="1211"/>
                  </a:lnTo>
                  <a:lnTo>
                    <a:pt x="882" y="1223"/>
                  </a:lnTo>
                  <a:lnTo>
                    <a:pt x="854" y="1235"/>
                  </a:lnTo>
                  <a:lnTo>
                    <a:pt x="824" y="1245"/>
                  </a:lnTo>
                  <a:lnTo>
                    <a:pt x="794" y="1254"/>
                  </a:lnTo>
                  <a:lnTo>
                    <a:pt x="764" y="1261"/>
                  </a:lnTo>
                  <a:lnTo>
                    <a:pt x="732" y="1267"/>
                  </a:lnTo>
                  <a:lnTo>
                    <a:pt x="700" y="1270"/>
                  </a:lnTo>
                  <a:lnTo>
                    <a:pt x="668" y="1273"/>
                  </a:lnTo>
                  <a:lnTo>
                    <a:pt x="636" y="1274"/>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18" name="Rectangle 6"/>
            <p:cNvSpPr>
              <a:spLocks noChangeArrowheads="1"/>
            </p:cNvSpPr>
            <p:nvPr/>
          </p:nvSpPr>
          <p:spPr bwMode="auto">
            <a:xfrm>
              <a:off x="1629" y="950"/>
              <a:ext cx="1618"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s-MX" altLang="en-US" sz="1800">
                  <a:latin typeface="Arial" pitchFamily="34" charset="0"/>
                </a:rPr>
                <a:t>Capa de deslizamiento </a:t>
              </a:r>
              <a:endParaRPr lang="en-US" altLang="en-US" sz="1800">
                <a:latin typeface="Arial" pitchFamily="34" charset="0"/>
              </a:endParaRPr>
            </a:p>
          </p:txBody>
        </p:sp>
        <p:sp>
          <p:nvSpPr>
            <p:cNvPr id="525319" name="Freeform 7"/>
            <p:cNvSpPr>
              <a:spLocks/>
            </p:cNvSpPr>
            <p:nvPr/>
          </p:nvSpPr>
          <p:spPr bwMode="auto">
            <a:xfrm>
              <a:off x="340" y="1114"/>
              <a:ext cx="883" cy="884"/>
            </a:xfrm>
            <a:custGeom>
              <a:avLst/>
              <a:gdLst>
                <a:gd name="T0" fmla="*/ 397 w 883"/>
                <a:gd name="T1" fmla="*/ 881 h 884"/>
                <a:gd name="T2" fmla="*/ 332 w 883"/>
                <a:gd name="T3" fmla="*/ 869 h 884"/>
                <a:gd name="T4" fmla="*/ 270 w 883"/>
                <a:gd name="T5" fmla="*/ 848 h 884"/>
                <a:gd name="T6" fmla="*/ 213 w 883"/>
                <a:gd name="T7" fmla="*/ 818 h 884"/>
                <a:gd name="T8" fmla="*/ 161 w 883"/>
                <a:gd name="T9" fmla="*/ 781 h 884"/>
                <a:gd name="T10" fmla="*/ 115 w 883"/>
                <a:gd name="T11" fmla="*/ 737 h 884"/>
                <a:gd name="T12" fmla="*/ 75 w 883"/>
                <a:gd name="T13" fmla="*/ 687 h 884"/>
                <a:gd name="T14" fmla="*/ 43 w 883"/>
                <a:gd name="T15" fmla="*/ 632 h 884"/>
                <a:gd name="T16" fmla="*/ 19 w 883"/>
                <a:gd name="T17" fmla="*/ 572 h 884"/>
                <a:gd name="T18" fmla="*/ 5 w 883"/>
                <a:gd name="T19" fmla="*/ 509 h 884"/>
                <a:gd name="T20" fmla="*/ 0 w 883"/>
                <a:gd name="T21" fmla="*/ 441 h 884"/>
                <a:gd name="T22" fmla="*/ 5 w 883"/>
                <a:gd name="T23" fmla="*/ 374 h 884"/>
                <a:gd name="T24" fmla="*/ 19 w 883"/>
                <a:gd name="T25" fmla="*/ 310 h 884"/>
                <a:gd name="T26" fmla="*/ 43 w 883"/>
                <a:gd name="T27" fmla="*/ 250 h 884"/>
                <a:gd name="T28" fmla="*/ 75 w 883"/>
                <a:gd name="T29" fmla="*/ 195 h 884"/>
                <a:gd name="T30" fmla="*/ 115 w 883"/>
                <a:gd name="T31" fmla="*/ 144 h 884"/>
                <a:gd name="T32" fmla="*/ 161 w 883"/>
                <a:gd name="T33" fmla="*/ 100 h 884"/>
                <a:gd name="T34" fmla="*/ 213 w 883"/>
                <a:gd name="T35" fmla="*/ 63 h 884"/>
                <a:gd name="T36" fmla="*/ 270 w 883"/>
                <a:gd name="T37" fmla="*/ 35 h 884"/>
                <a:gd name="T38" fmla="*/ 332 w 883"/>
                <a:gd name="T39" fmla="*/ 14 h 884"/>
                <a:gd name="T40" fmla="*/ 397 w 883"/>
                <a:gd name="T41" fmla="*/ 2 h 884"/>
                <a:gd name="T42" fmla="*/ 463 w 883"/>
                <a:gd name="T43" fmla="*/ 0 h 884"/>
                <a:gd name="T44" fmla="*/ 529 w 883"/>
                <a:gd name="T45" fmla="*/ 9 h 884"/>
                <a:gd name="T46" fmla="*/ 592 w 883"/>
                <a:gd name="T47" fmla="*/ 27 h 884"/>
                <a:gd name="T48" fmla="*/ 651 w 883"/>
                <a:gd name="T49" fmla="*/ 54 h 884"/>
                <a:gd name="T50" fmla="*/ 705 w 883"/>
                <a:gd name="T51" fmla="*/ 87 h 884"/>
                <a:gd name="T52" fmla="*/ 753 w 883"/>
                <a:gd name="T53" fmla="*/ 129 h 884"/>
                <a:gd name="T54" fmla="*/ 795 w 883"/>
                <a:gd name="T55" fmla="*/ 177 h 884"/>
                <a:gd name="T56" fmla="*/ 828 w 883"/>
                <a:gd name="T57" fmla="*/ 231 h 884"/>
                <a:gd name="T58" fmla="*/ 855 w 883"/>
                <a:gd name="T59" fmla="*/ 290 h 884"/>
                <a:gd name="T60" fmla="*/ 873 w 883"/>
                <a:gd name="T61" fmla="*/ 353 h 884"/>
                <a:gd name="T62" fmla="*/ 882 w 883"/>
                <a:gd name="T63" fmla="*/ 419 h 884"/>
                <a:gd name="T64" fmla="*/ 880 w 883"/>
                <a:gd name="T65" fmla="*/ 486 h 884"/>
                <a:gd name="T66" fmla="*/ 868 w 883"/>
                <a:gd name="T67" fmla="*/ 551 h 884"/>
                <a:gd name="T68" fmla="*/ 847 w 883"/>
                <a:gd name="T69" fmla="*/ 612 h 884"/>
                <a:gd name="T70" fmla="*/ 819 w 883"/>
                <a:gd name="T71" fmla="*/ 669 h 884"/>
                <a:gd name="T72" fmla="*/ 781 w 883"/>
                <a:gd name="T73" fmla="*/ 721 h 884"/>
                <a:gd name="T74" fmla="*/ 737 w 883"/>
                <a:gd name="T75" fmla="*/ 767 h 884"/>
                <a:gd name="T76" fmla="*/ 687 w 883"/>
                <a:gd name="T77" fmla="*/ 807 h 884"/>
                <a:gd name="T78" fmla="*/ 632 w 883"/>
                <a:gd name="T79" fmla="*/ 839 h 884"/>
                <a:gd name="T80" fmla="*/ 571 w 883"/>
                <a:gd name="T81" fmla="*/ 863 h 884"/>
                <a:gd name="T82" fmla="*/ 508 w 883"/>
                <a:gd name="T83" fmla="*/ 878 h 884"/>
                <a:gd name="T84" fmla="*/ 441 w 883"/>
                <a:gd name="T85" fmla="*/ 88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3" h="884">
                  <a:moveTo>
                    <a:pt x="441" y="883"/>
                  </a:moveTo>
                  <a:lnTo>
                    <a:pt x="418" y="882"/>
                  </a:lnTo>
                  <a:lnTo>
                    <a:pt x="397" y="881"/>
                  </a:lnTo>
                  <a:lnTo>
                    <a:pt x="374" y="878"/>
                  </a:lnTo>
                  <a:lnTo>
                    <a:pt x="353" y="874"/>
                  </a:lnTo>
                  <a:lnTo>
                    <a:pt x="332" y="869"/>
                  </a:lnTo>
                  <a:lnTo>
                    <a:pt x="311" y="863"/>
                  </a:lnTo>
                  <a:lnTo>
                    <a:pt x="290" y="856"/>
                  </a:lnTo>
                  <a:lnTo>
                    <a:pt x="270" y="848"/>
                  </a:lnTo>
                  <a:lnTo>
                    <a:pt x="250" y="839"/>
                  </a:lnTo>
                  <a:lnTo>
                    <a:pt x="232" y="829"/>
                  </a:lnTo>
                  <a:lnTo>
                    <a:pt x="213" y="818"/>
                  </a:lnTo>
                  <a:lnTo>
                    <a:pt x="195" y="807"/>
                  </a:lnTo>
                  <a:lnTo>
                    <a:pt x="178" y="794"/>
                  </a:lnTo>
                  <a:lnTo>
                    <a:pt x="161" y="781"/>
                  </a:lnTo>
                  <a:lnTo>
                    <a:pt x="145" y="767"/>
                  </a:lnTo>
                  <a:lnTo>
                    <a:pt x="129" y="753"/>
                  </a:lnTo>
                  <a:lnTo>
                    <a:pt x="115" y="737"/>
                  </a:lnTo>
                  <a:lnTo>
                    <a:pt x="101" y="721"/>
                  </a:lnTo>
                  <a:lnTo>
                    <a:pt x="88" y="704"/>
                  </a:lnTo>
                  <a:lnTo>
                    <a:pt x="75" y="687"/>
                  </a:lnTo>
                  <a:lnTo>
                    <a:pt x="64" y="669"/>
                  </a:lnTo>
                  <a:lnTo>
                    <a:pt x="53" y="651"/>
                  </a:lnTo>
                  <a:lnTo>
                    <a:pt x="43" y="632"/>
                  </a:lnTo>
                  <a:lnTo>
                    <a:pt x="34" y="612"/>
                  </a:lnTo>
                  <a:lnTo>
                    <a:pt x="26" y="592"/>
                  </a:lnTo>
                  <a:lnTo>
                    <a:pt x="19" y="572"/>
                  </a:lnTo>
                  <a:lnTo>
                    <a:pt x="13" y="551"/>
                  </a:lnTo>
                  <a:lnTo>
                    <a:pt x="8" y="530"/>
                  </a:lnTo>
                  <a:lnTo>
                    <a:pt x="5" y="509"/>
                  </a:lnTo>
                  <a:lnTo>
                    <a:pt x="2" y="486"/>
                  </a:lnTo>
                  <a:lnTo>
                    <a:pt x="1" y="464"/>
                  </a:lnTo>
                  <a:lnTo>
                    <a:pt x="0" y="441"/>
                  </a:lnTo>
                  <a:lnTo>
                    <a:pt x="1" y="419"/>
                  </a:lnTo>
                  <a:lnTo>
                    <a:pt x="2" y="396"/>
                  </a:lnTo>
                  <a:lnTo>
                    <a:pt x="5" y="374"/>
                  </a:lnTo>
                  <a:lnTo>
                    <a:pt x="8" y="353"/>
                  </a:lnTo>
                  <a:lnTo>
                    <a:pt x="13" y="331"/>
                  </a:lnTo>
                  <a:lnTo>
                    <a:pt x="19" y="310"/>
                  </a:lnTo>
                  <a:lnTo>
                    <a:pt x="26" y="290"/>
                  </a:lnTo>
                  <a:lnTo>
                    <a:pt x="34" y="270"/>
                  </a:lnTo>
                  <a:lnTo>
                    <a:pt x="43" y="250"/>
                  </a:lnTo>
                  <a:lnTo>
                    <a:pt x="53" y="231"/>
                  </a:lnTo>
                  <a:lnTo>
                    <a:pt x="64" y="213"/>
                  </a:lnTo>
                  <a:lnTo>
                    <a:pt x="75" y="195"/>
                  </a:lnTo>
                  <a:lnTo>
                    <a:pt x="88" y="177"/>
                  </a:lnTo>
                  <a:lnTo>
                    <a:pt x="101" y="161"/>
                  </a:lnTo>
                  <a:lnTo>
                    <a:pt x="115" y="144"/>
                  </a:lnTo>
                  <a:lnTo>
                    <a:pt x="129" y="129"/>
                  </a:lnTo>
                  <a:lnTo>
                    <a:pt x="145" y="114"/>
                  </a:lnTo>
                  <a:lnTo>
                    <a:pt x="161" y="100"/>
                  </a:lnTo>
                  <a:lnTo>
                    <a:pt x="178" y="87"/>
                  </a:lnTo>
                  <a:lnTo>
                    <a:pt x="195" y="75"/>
                  </a:lnTo>
                  <a:lnTo>
                    <a:pt x="213" y="63"/>
                  </a:lnTo>
                  <a:lnTo>
                    <a:pt x="232" y="54"/>
                  </a:lnTo>
                  <a:lnTo>
                    <a:pt x="250" y="44"/>
                  </a:lnTo>
                  <a:lnTo>
                    <a:pt x="270" y="35"/>
                  </a:lnTo>
                  <a:lnTo>
                    <a:pt x="290" y="27"/>
                  </a:lnTo>
                  <a:lnTo>
                    <a:pt x="311" y="20"/>
                  </a:lnTo>
                  <a:lnTo>
                    <a:pt x="332" y="14"/>
                  </a:lnTo>
                  <a:lnTo>
                    <a:pt x="353" y="9"/>
                  </a:lnTo>
                  <a:lnTo>
                    <a:pt x="374" y="5"/>
                  </a:lnTo>
                  <a:lnTo>
                    <a:pt x="397" y="2"/>
                  </a:lnTo>
                  <a:lnTo>
                    <a:pt x="418" y="0"/>
                  </a:lnTo>
                  <a:lnTo>
                    <a:pt x="441" y="0"/>
                  </a:lnTo>
                  <a:lnTo>
                    <a:pt x="463" y="0"/>
                  </a:lnTo>
                  <a:lnTo>
                    <a:pt x="485" y="2"/>
                  </a:lnTo>
                  <a:lnTo>
                    <a:pt x="508" y="5"/>
                  </a:lnTo>
                  <a:lnTo>
                    <a:pt x="529" y="9"/>
                  </a:lnTo>
                  <a:lnTo>
                    <a:pt x="550" y="14"/>
                  </a:lnTo>
                  <a:lnTo>
                    <a:pt x="571" y="20"/>
                  </a:lnTo>
                  <a:lnTo>
                    <a:pt x="592" y="27"/>
                  </a:lnTo>
                  <a:lnTo>
                    <a:pt x="612" y="35"/>
                  </a:lnTo>
                  <a:lnTo>
                    <a:pt x="632" y="44"/>
                  </a:lnTo>
                  <a:lnTo>
                    <a:pt x="651" y="54"/>
                  </a:lnTo>
                  <a:lnTo>
                    <a:pt x="669" y="63"/>
                  </a:lnTo>
                  <a:lnTo>
                    <a:pt x="687" y="75"/>
                  </a:lnTo>
                  <a:lnTo>
                    <a:pt x="705" y="87"/>
                  </a:lnTo>
                  <a:lnTo>
                    <a:pt x="721" y="100"/>
                  </a:lnTo>
                  <a:lnTo>
                    <a:pt x="737" y="114"/>
                  </a:lnTo>
                  <a:lnTo>
                    <a:pt x="753" y="129"/>
                  </a:lnTo>
                  <a:lnTo>
                    <a:pt x="768" y="144"/>
                  </a:lnTo>
                  <a:lnTo>
                    <a:pt x="781" y="161"/>
                  </a:lnTo>
                  <a:lnTo>
                    <a:pt x="795" y="177"/>
                  </a:lnTo>
                  <a:lnTo>
                    <a:pt x="807" y="195"/>
                  </a:lnTo>
                  <a:lnTo>
                    <a:pt x="819" y="213"/>
                  </a:lnTo>
                  <a:lnTo>
                    <a:pt x="828" y="231"/>
                  </a:lnTo>
                  <a:lnTo>
                    <a:pt x="838" y="250"/>
                  </a:lnTo>
                  <a:lnTo>
                    <a:pt x="847" y="270"/>
                  </a:lnTo>
                  <a:lnTo>
                    <a:pt x="855" y="290"/>
                  </a:lnTo>
                  <a:lnTo>
                    <a:pt x="862" y="310"/>
                  </a:lnTo>
                  <a:lnTo>
                    <a:pt x="868" y="331"/>
                  </a:lnTo>
                  <a:lnTo>
                    <a:pt x="873" y="353"/>
                  </a:lnTo>
                  <a:lnTo>
                    <a:pt x="877" y="374"/>
                  </a:lnTo>
                  <a:lnTo>
                    <a:pt x="880" y="396"/>
                  </a:lnTo>
                  <a:lnTo>
                    <a:pt x="882" y="419"/>
                  </a:lnTo>
                  <a:lnTo>
                    <a:pt x="882" y="441"/>
                  </a:lnTo>
                  <a:lnTo>
                    <a:pt x="882" y="464"/>
                  </a:lnTo>
                  <a:lnTo>
                    <a:pt x="880" y="486"/>
                  </a:lnTo>
                  <a:lnTo>
                    <a:pt x="877" y="509"/>
                  </a:lnTo>
                  <a:lnTo>
                    <a:pt x="873" y="530"/>
                  </a:lnTo>
                  <a:lnTo>
                    <a:pt x="868" y="551"/>
                  </a:lnTo>
                  <a:lnTo>
                    <a:pt x="862" y="572"/>
                  </a:lnTo>
                  <a:lnTo>
                    <a:pt x="855" y="592"/>
                  </a:lnTo>
                  <a:lnTo>
                    <a:pt x="847" y="612"/>
                  </a:lnTo>
                  <a:lnTo>
                    <a:pt x="838" y="632"/>
                  </a:lnTo>
                  <a:lnTo>
                    <a:pt x="828" y="651"/>
                  </a:lnTo>
                  <a:lnTo>
                    <a:pt x="819" y="669"/>
                  </a:lnTo>
                  <a:lnTo>
                    <a:pt x="807" y="687"/>
                  </a:lnTo>
                  <a:lnTo>
                    <a:pt x="795" y="704"/>
                  </a:lnTo>
                  <a:lnTo>
                    <a:pt x="781" y="721"/>
                  </a:lnTo>
                  <a:lnTo>
                    <a:pt x="768" y="737"/>
                  </a:lnTo>
                  <a:lnTo>
                    <a:pt x="753" y="753"/>
                  </a:lnTo>
                  <a:lnTo>
                    <a:pt x="737" y="767"/>
                  </a:lnTo>
                  <a:lnTo>
                    <a:pt x="721" y="781"/>
                  </a:lnTo>
                  <a:lnTo>
                    <a:pt x="705" y="794"/>
                  </a:lnTo>
                  <a:lnTo>
                    <a:pt x="687" y="807"/>
                  </a:lnTo>
                  <a:lnTo>
                    <a:pt x="669" y="818"/>
                  </a:lnTo>
                  <a:lnTo>
                    <a:pt x="651" y="829"/>
                  </a:lnTo>
                  <a:lnTo>
                    <a:pt x="632" y="839"/>
                  </a:lnTo>
                  <a:lnTo>
                    <a:pt x="612" y="848"/>
                  </a:lnTo>
                  <a:lnTo>
                    <a:pt x="592" y="856"/>
                  </a:lnTo>
                  <a:lnTo>
                    <a:pt x="571" y="863"/>
                  </a:lnTo>
                  <a:lnTo>
                    <a:pt x="550" y="869"/>
                  </a:lnTo>
                  <a:lnTo>
                    <a:pt x="529" y="874"/>
                  </a:lnTo>
                  <a:lnTo>
                    <a:pt x="508" y="878"/>
                  </a:lnTo>
                  <a:lnTo>
                    <a:pt x="485" y="881"/>
                  </a:lnTo>
                  <a:lnTo>
                    <a:pt x="463" y="882"/>
                  </a:lnTo>
                  <a:lnTo>
                    <a:pt x="441" y="883"/>
                  </a:lnTo>
                </a:path>
              </a:pathLst>
            </a:custGeom>
            <a:solidFill>
              <a:srgbClr val="CCCCC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0" name="Freeform 8"/>
            <p:cNvSpPr>
              <a:spLocks/>
            </p:cNvSpPr>
            <p:nvPr/>
          </p:nvSpPr>
          <p:spPr bwMode="auto">
            <a:xfrm>
              <a:off x="480" y="1697"/>
              <a:ext cx="162" cy="161"/>
            </a:xfrm>
            <a:custGeom>
              <a:avLst/>
              <a:gdLst>
                <a:gd name="T0" fmla="*/ 0 w 162"/>
                <a:gd name="T1" fmla="*/ 0 h 161"/>
                <a:gd name="T2" fmla="*/ 6 w 162"/>
                <a:gd name="T3" fmla="*/ 13 h 161"/>
                <a:gd name="T4" fmla="*/ 14 w 162"/>
                <a:gd name="T5" fmla="*/ 26 h 161"/>
                <a:gd name="T6" fmla="*/ 21 w 162"/>
                <a:gd name="T7" fmla="*/ 38 h 161"/>
                <a:gd name="T8" fmla="*/ 30 w 162"/>
                <a:gd name="T9" fmla="*/ 50 h 161"/>
                <a:gd name="T10" fmla="*/ 38 w 162"/>
                <a:gd name="T11" fmla="*/ 62 h 161"/>
                <a:gd name="T12" fmla="*/ 47 w 162"/>
                <a:gd name="T13" fmla="*/ 73 h 161"/>
                <a:gd name="T14" fmla="*/ 57 w 162"/>
                <a:gd name="T15" fmla="*/ 83 h 161"/>
                <a:gd name="T16" fmla="*/ 67 w 162"/>
                <a:gd name="T17" fmla="*/ 94 h 161"/>
                <a:gd name="T18" fmla="*/ 77 w 162"/>
                <a:gd name="T19" fmla="*/ 104 h 161"/>
                <a:gd name="T20" fmla="*/ 88 w 162"/>
                <a:gd name="T21" fmla="*/ 113 h 161"/>
                <a:gd name="T22" fmla="*/ 99 w 162"/>
                <a:gd name="T23" fmla="*/ 122 h 161"/>
                <a:gd name="T24" fmla="*/ 111 w 162"/>
                <a:gd name="T25" fmla="*/ 131 h 161"/>
                <a:gd name="T26" fmla="*/ 123 w 162"/>
                <a:gd name="T27" fmla="*/ 139 h 161"/>
                <a:gd name="T28" fmla="*/ 135 w 162"/>
                <a:gd name="T29" fmla="*/ 147 h 161"/>
                <a:gd name="T30" fmla="*/ 148 w 162"/>
                <a:gd name="T31" fmla="*/ 154 h 161"/>
                <a:gd name="T32" fmla="*/ 161 w 162"/>
                <a:gd name="T33" fmla="*/ 160 h 161"/>
                <a:gd name="T34" fmla="*/ 143 w 162"/>
                <a:gd name="T35" fmla="*/ 148 h 161"/>
                <a:gd name="T36" fmla="*/ 124 w 162"/>
                <a:gd name="T37" fmla="*/ 135 h 161"/>
                <a:gd name="T38" fmla="*/ 106 w 162"/>
                <a:gd name="T39" fmla="*/ 120 h 161"/>
                <a:gd name="T40" fmla="*/ 88 w 162"/>
                <a:gd name="T41" fmla="*/ 105 h 161"/>
                <a:gd name="T42" fmla="*/ 71 w 162"/>
                <a:gd name="T43" fmla="*/ 88 h 161"/>
                <a:gd name="T44" fmla="*/ 55 w 162"/>
                <a:gd name="T45" fmla="*/ 72 h 161"/>
                <a:gd name="T46" fmla="*/ 39 w 162"/>
                <a:gd name="T47" fmla="*/ 54 h 161"/>
                <a:gd name="T48" fmla="*/ 25 w 162"/>
                <a:gd name="T49" fmla="*/ 35 h 161"/>
                <a:gd name="T50" fmla="*/ 11 w 162"/>
                <a:gd name="T51" fmla="*/ 16 h 161"/>
                <a:gd name="T52" fmla="*/ 0 w 162"/>
                <a:gd name="T5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61">
                  <a:moveTo>
                    <a:pt x="0" y="0"/>
                  </a:moveTo>
                  <a:lnTo>
                    <a:pt x="6" y="13"/>
                  </a:lnTo>
                  <a:lnTo>
                    <a:pt x="14" y="26"/>
                  </a:lnTo>
                  <a:lnTo>
                    <a:pt x="21" y="38"/>
                  </a:lnTo>
                  <a:lnTo>
                    <a:pt x="30" y="50"/>
                  </a:lnTo>
                  <a:lnTo>
                    <a:pt x="38" y="62"/>
                  </a:lnTo>
                  <a:lnTo>
                    <a:pt x="47" y="73"/>
                  </a:lnTo>
                  <a:lnTo>
                    <a:pt x="57" y="83"/>
                  </a:lnTo>
                  <a:lnTo>
                    <a:pt x="67" y="94"/>
                  </a:lnTo>
                  <a:lnTo>
                    <a:pt x="77" y="104"/>
                  </a:lnTo>
                  <a:lnTo>
                    <a:pt x="88" y="113"/>
                  </a:lnTo>
                  <a:lnTo>
                    <a:pt x="99" y="122"/>
                  </a:lnTo>
                  <a:lnTo>
                    <a:pt x="111" y="131"/>
                  </a:lnTo>
                  <a:lnTo>
                    <a:pt x="123" y="139"/>
                  </a:lnTo>
                  <a:lnTo>
                    <a:pt x="135" y="147"/>
                  </a:lnTo>
                  <a:lnTo>
                    <a:pt x="148" y="154"/>
                  </a:lnTo>
                  <a:lnTo>
                    <a:pt x="161" y="160"/>
                  </a:lnTo>
                  <a:lnTo>
                    <a:pt x="143" y="148"/>
                  </a:lnTo>
                  <a:lnTo>
                    <a:pt x="124" y="135"/>
                  </a:lnTo>
                  <a:lnTo>
                    <a:pt x="106" y="120"/>
                  </a:lnTo>
                  <a:lnTo>
                    <a:pt x="88" y="105"/>
                  </a:lnTo>
                  <a:lnTo>
                    <a:pt x="71" y="88"/>
                  </a:lnTo>
                  <a:lnTo>
                    <a:pt x="55" y="72"/>
                  </a:lnTo>
                  <a:lnTo>
                    <a:pt x="39" y="54"/>
                  </a:lnTo>
                  <a:lnTo>
                    <a:pt x="25" y="35"/>
                  </a:lnTo>
                  <a:lnTo>
                    <a:pt x="11" y="16"/>
                  </a:lnTo>
                  <a:lnTo>
                    <a:pt x="0" y="0"/>
                  </a:lnTo>
                </a:path>
              </a:pathLst>
            </a:custGeom>
            <a:solidFill>
              <a:srgbClr val="3D1E1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1" name="Freeform 9"/>
            <p:cNvSpPr>
              <a:spLocks/>
            </p:cNvSpPr>
            <p:nvPr/>
          </p:nvSpPr>
          <p:spPr bwMode="auto">
            <a:xfrm>
              <a:off x="453" y="1616"/>
              <a:ext cx="271" cy="269"/>
            </a:xfrm>
            <a:custGeom>
              <a:avLst/>
              <a:gdLst>
                <a:gd name="T0" fmla="*/ 186 w 271"/>
                <a:gd name="T1" fmla="*/ 240 h 269"/>
                <a:gd name="T2" fmla="*/ 191 w 271"/>
                <a:gd name="T3" fmla="*/ 243 h 269"/>
                <a:gd name="T4" fmla="*/ 196 w 271"/>
                <a:gd name="T5" fmla="*/ 245 h 269"/>
                <a:gd name="T6" fmla="*/ 201 w 271"/>
                <a:gd name="T7" fmla="*/ 247 h 269"/>
                <a:gd name="T8" fmla="*/ 206 w 271"/>
                <a:gd name="T9" fmla="*/ 249 h 269"/>
                <a:gd name="T10" fmla="*/ 211 w 271"/>
                <a:gd name="T11" fmla="*/ 251 h 269"/>
                <a:gd name="T12" fmla="*/ 216 w 271"/>
                <a:gd name="T13" fmla="*/ 253 h 269"/>
                <a:gd name="T14" fmla="*/ 222 w 271"/>
                <a:gd name="T15" fmla="*/ 255 h 269"/>
                <a:gd name="T16" fmla="*/ 227 w 271"/>
                <a:gd name="T17" fmla="*/ 257 h 269"/>
                <a:gd name="T18" fmla="*/ 232 w 271"/>
                <a:gd name="T19" fmla="*/ 258 h 269"/>
                <a:gd name="T20" fmla="*/ 237 w 271"/>
                <a:gd name="T21" fmla="*/ 260 h 269"/>
                <a:gd name="T22" fmla="*/ 243 w 271"/>
                <a:gd name="T23" fmla="*/ 261 h 269"/>
                <a:gd name="T24" fmla="*/ 248 w 271"/>
                <a:gd name="T25" fmla="*/ 263 h 269"/>
                <a:gd name="T26" fmla="*/ 254 w 271"/>
                <a:gd name="T27" fmla="*/ 264 h 269"/>
                <a:gd name="T28" fmla="*/ 259 w 271"/>
                <a:gd name="T29" fmla="*/ 266 h 269"/>
                <a:gd name="T30" fmla="*/ 264 w 271"/>
                <a:gd name="T31" fmla="*/ 267 h 269"/>
                <a:gd name="T32" fmla="*/ 270 w 271"/>
                <a:gd name="T33" fmla="*/ 268 h 269"/>
                <a:gd name="T34" fmla="*/ 258 w 271"/>
                <a:gd name="T35" fmla="*/ 263 h 269"/>
                <a:gd name="T36" fmla="*/ 237 w 271"/>
                <a:gd name="T37" fmla="*/ 253 h 269"/>
                <a:gd name="T38" fmla="*/ 216 w 271"/>
                <a:gd name="T39" fmla="*/ 243 h 269"/>
                <a:gd name="T40" fmla="*/ 196 w 271"/>
                <a:gd name="T41" fmla="*/ 232 h 269"/>
                <a:gd name="T42" fmla="*/ 177 w 271"/>
                <a:gd name="T43" fmla="*/ 219 h 269"/>
                <a:gd name="T44" fmla="*/ 158 w 271"/>
                <a:gd name="T45" fmla="*/ 206 h 269"/>
                <a:gd name="T46" fmla="*/ 140 w 271"/>
                <a:gd name="T47" fmla="*/ 192 h 269"/>
                <a:gd name="T48" fmla="*/ 123 w 271"/>
                <a:gd name="T49" fmla="*/ 177 h 269"/>
                <a:gd name="T50" fmla="*/ 107 w 271"/>
                <a:gd name="T51" fmla="*/ 161 h 269"/>
                <a:gd name="T52" fmla="*/ 91 w 271"/>
                <a:gd name="T53" fmla="*/ 144 h 269"/>
                <a:gd name="T54" fmla="*/ 76 w 271"/>
                <a:gd name="T55" fmla="*/ 127 h 269"/>
                <a:gd name="T56" fmla="*/ 62 w 271"/>
                <a:gd name="T57" fmla="*/ 109 h 269"/>
                <a:gd name="T58" fmla="*/ 48 w 271"/>
                <a:gd name="T59" fmla="*/ 90 h 269"/>
                <a:gd name="T60" fmla="*/ 36 w 271"/>
                <a:gd name="T61" fmla="*/ 72 h 269"/>
                <a:gd name="T62" fmla="*/ 24 w 271"/>
                <a:gd name="T63" fmla="*/ 52 h 269"/>
                <a:gd name="T64" fmla="*/ 14 w 271"/>
                <a:gd name="T65" fmla="*/ 31 h 269"/>
                <a:gd name="T66" fmla="*/ 5 w 271"/>
                <a:gd name="T67" fmla="*/ 10 h 269"/>
                <a:gd name="T68" fmla="*/ 0 w 271"/>
                <a:gd name="T69" fmla="*/ 0 h 269"/>
                <a:gd name="T70" fmla="*/ 2 w 271"/>
                <a:gd name="T71" fmla="*/ 6 h 269"/>
                <a:gd name="T72" fmla="*/ 3 w 271"/>
                <a:gd name="T73" fmla="*/ 11 h 269"/>
                <a:gd name="T74" fmla="*/ 4 w 271"/>
                <a:gd name="T75" fmla="*/ 16 h 269"/>
                <a:gd name="T76" fmla="*/ 5 w 271"/>
                <a:gd name="T77" fmla="*/ 22 h 269"/>
                <a:gd name="T78" fmla="*/ 7 w 271"/>
                <a:gd name="T79" fmla="*/ 28 h 269"/>
                <a:gd name="T80" fmla="*/ 8 w 271"/>
                <a:gd name="T81" fmla="*/ 33 h 269"/>
                <a:gd name="T82" fmla="*/ 10 w 271"/>
                <a:gd name="T83" fmla="*/ 38 h 269"/>
                <a:gd name="T84" fmla="*/ 12 w 271"/>
                <a:gd name="T85" fmla="*/ 43 h 269"/>
                <a:gd name="T86" fmla="*/ 13 w 271"/>
                <a:gd name="T87" fmla="*/ 49 h 269"/>
                <a:gd name="T88" fmla="*/ 15 w 271"/>
                <a:gd name="T89" fmla="*/ 54 h 269"/>
                <a:gd name="T90" fmla="*/ 17 w 271"/>
                <a:gd name="T91" fmla="*/ 59 h 269"/>
                <a:gd name="T92" fmla="*/ 19 w 271"/>
                <a:gd name="T93" fmla="*/ 64 h 269"/>
                <a:gd name="T94" fmla="*/ 21 w 271"/>
                <a:gd name="T95" fmla="*/ 69 h 269"/>
                <a:gd name="T96" fmla="*/ 24 w 271"/>
                <a:gd name="T97" fmla="*/ 74 h 269"/>
                <a:gd name="T98" fmla="*/ 26 w 271"/>
                <a:gd name="T99" fmla="*/ 79 h 269"/>
                <a:gd name="T100" fmla="*/ 28 w 271"/>
                <a:gd name="T101" fmla="*/ 83 h 269"/>
                <a:gd name="T102" fmla="*/ 38 w 271"/>
                <a:gd name="T103" fmla="*/ 98 h 269"/>
                <a:gd name="T104" fmla="*/ 51 w 271"/>
                <a:gd name="T105" fmla="*/ 117 h 269"/>
                <a:gd name="T106" fmla="*/ 66 w 271"/>
                <a:gd name="T107" fmla="*/ 135 h 269"/>
                <a:gd name="T108" fmla="*/ 81 w 271"/>
                <a:gd name="T109" fmla="*/ 153 h 269"/>
                <a:gd name="T110" fmla="*/ 98 w 271"/>
                <a:gd name="T111" fmla="*/ 170 h 269"/>
                <a:gd name="T112" fmla="*/ 115 w 271"/>
                <a:gd name="T113" fmla="*/ 186 h 269"/>
                <a:gd name="T114" fmla="*/ 132 w 271"/>
                <a:gd name="T115" fmla="*/ 202 h 269"/>
                <a:gd name="T116" fmla="*/ 151 w 271"/>
                <a:gd name="T117" fmla="*/ 216 h 269"/>
                <a:gd name="T118" fmla="*/ 170 w 271"/>
                <a:gd name="T119" fmla="*/ 230 h 269"/>
                <a:gd name="T120" fmla="*/ 186 w 271"/>
                <a:gd name="T121" fmla="*/ 24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1" h="269">
                  <a:moveTo>
                    <a:pt x="186" y="240"/>
                  </a:moveTo>
                  <a:lnTo>
                    <a:pt x="191" y="243"/>
                  </a:lnTo>
                  <a:lnTo>
                    <a:pt x="196" y="245"/>
                  </a:lnTo>
                  <a:lnTo>
                    <a:pt x="201" y="247"/>
                  </a:lnTo>
                  <a:lnTo>
                    <a:pt x="206" y="249"/>
                  </a:lnTo>
                  <a:lnTo>
                    <a:pt x="211" y="251"/>
                  </a:lnTo>
                  <a:lnTo>
                    <a:pt x="216" y="253"/>
                  </a:lnTo>
                  <a:lnTo>
                    <a:pt x="222" y="255"/>
                  </a:lnTo>
                  <a:lnTo>
                    <a:pt x="227" y="257"/>
                  </a:lnTo>
                  <a:lnTo>
                    <a:pt x="232" y="258"/>
                  </a:lnTo>
                  <a:lnTo>
                    <a:pt x="237" y="260"/>
                  </a:lnTo>
                  <a:lnTo>
                    <a:pt x="243" y="261"/>
                  </a:lnTo>
                  <a:lnTo>
                    <a:pt x="248" y="263"/>
                  </a:lnTo>
                  <a:lnTo>
                    <a:pt x="254" y="264"/>
                  </a:lnTo>
                  <a:lnTo>
                    <a:pt x="259" y="266"/>
                  </a:lnTo>
                  <a:lnTo>
                    <a:pt x="264" y="267"/>
                  </a:lnTo>
                  <a:lnTo>
                    <a:pt x="270" y="268"/>
                  </a:lnTo>
                  <a:lnTo>
                    <a:pt x="258" y="263"/>
                  </a:lnTo>
                  <a:lnTo>
                    <a:pt x="237" y="253"/>
                  </a:lnTo>
                  <a:lnTo>
                    <a:pt x="216" y="243"/>
                  </a:lnTo>
                  <a:lnTo>
                    <a:pt x="196" y="232"/>
                  </a:lnTo>
                  <a:lnTo>
                    <a:pt x="177" y="219"/>
                  </a:lnTo>
                  <a:lnTo>
                    <a:pt x="158" y="206"/>
                  </a:lnTo>
                  <a:lnTo>
                    <a:pt x="140" y="192"/>
                  </a:lnTo>
                  <a:lnTo>
                    <a:pt x="123" y="177"/>
                  </a:lnTo>
                  <a:lnTo>
                    <a:pt x="107" y="161"/>
                  </a:lnTo>
                  <a:lnTo>
                    <a:pt x="91" y="144"/>
                  </a:lnTo>
                  <a:lnTo>
                    <a:pt x="76" y="127"/>
                  </a:lnTo>
                  <a:lnTo>
                    <a:pt x="62" y="109"/>
                  </a:lnTo>
                  <a:lnTo>
                    <a:pt x="48" y="90"/>
                  </a:lnTo>
                  <a:lnTo>
                    <a:pt x="36" y="72"/>
                  </a:lnTo>
                  <a:lnTo>
                    <a:pt x="24" y="52"/>
                  </a:lnTo>
                  <a:lnTo>
                    <a:pt x="14" y="31"/>
                  </a:lnTo>
                  <a:lnTo>
                    <a:pt x="5" y="10"/>
                  </a:lnTo>
                  <a:lnTo>
                    <a:pt x="0" y="0"/>
                  </a:lnTo>
                  <a:lnTo>
                    <a:pt x="2" y="6"/>
                  </a:lnTo>
                  <a:lnTo>
                    <a:pt x="3" y="11"/>
                  </a:lnTo>
                  <a:lnTo>
                    <a:pt x="4" y="16"/>
                  </a:lnTo>
                  <a:lnTo>
                    <a:pt x="5" y="22"/>
                  </a:lnTo>
                  <a:lnTo>
                    <a:pt x="7" y="28"/>
                  </a:lnTo>
                  <a:lnTo>
                    <a:pt x="8" y="33"/>
                  </a:lnTo>
                  <a:lnTo>
                    <a:pt x="10" y="38"/>
                  </a:lnTo>
                  <a:lnTo>
                    <a:pt x="12" y="43"/>
                  </a:lnTo>
                  <a:lnTo>
                    <a:pt x="13" y="49"/>
                  </a:lnTo>
                  <a:lnTo>
                    <a:pt x="15" y="54"/>
                  </a:lnTo>
                  <a:lnTo>
                    <a:pt x="17" y="59"/>
                  </a:lnTo>
                  <a:lnTo>
                    <a:pt x="19" y="64"/>
                  </a:lnTo>
                  <a:lnTo>
                    <a:pt x="21" y="69"/>
                  </a:lnTo>
                  <a:lnTo>
                    <a:pt x="24" y="74"/>
                  </a:lnTo>
                  <a:lnTo>
                    <a:pt x="26" y="79"/>
                  </a:lnTo>
                  <a:lnTo>
                    <a:pt x="28" y="83"/>
                  </a:lnTo>
                  <a:lnTo>
                    <a:pt x="38" y="98"/>
                  </a:lnTo>
                  <a:lnTo>
                    <a:pt x="51" y="117"/>
                  </a:lnTo>
                  <a:lnTo>
                    <a:pt x="66" y="135"/>
                  </a:lnTo>
                  <a:lnTo>
                    <a:pt x="81" y="153"/>
                  </a:lnTo>
                  <a:lnTo>
                    <a:pt x="98" y="170"/>
                  </a:lnTo>
                  <a:lnTo>
                    <a:pt x="115" y="186"/>
                  </a:lnTo>
                  <a:lnTo>
                    <a:pt x="132" y="202"/>
                  </a:lnTo>
                  <a:lnTo>
                    <a:pt x="151" y="216"/>
                  </a:lnTo>
                  <a:lnTo>
                    <a:pt x="170" y="230"/>
                  </a:lnTo>
                  <a:lnTo>
                    <a:pt x="186" y="240"/>
                  </a:lnTo>
                </a:path>
              </a:pathLst>
            </a:custGeom>
            <a:solidFill>
              <a:srgbClr val="29151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2" name="Freeform 10"/>
            <p:cNvSpPr>
              <a:spLocks/>
            </p:cNvSpPr>
            <p:nvPr/>
          </p:nvSpPr>
          <p:spPr bwMode="auto">
            <a:xfrm>
              <a:off x="448" y="1562"/>
              <a:ext cx="329" cy="328"/>
            </a:xfrm>
            <a:custGeom>
              <a:avLst/>
              <a:gdLst>
                <a:gd name="T0" fmla="*/ 272 w 329"/>
                <a:gd name="T1" fmla="*/ 321 h 328"/>
                <a:gd name="T2" fmla="*/ 279 w 329"/>
                <a:gd name="T3" fmla="*/ 322 h 328"/>
                <a:gd name="T4" fmla="*/ 286 w 329"/>
                <a:gd name="T5" fmla="*/ 324 h 328"/>
                <a:gd name="T6" fmla="*/ 293 w 329"/>
                <a:gd name="T7" fmla="*/ 324 h 328"/>
                <a:gd name="T8" fmla="*/ 300 w 329"/>
                <a:gd name="T9" fmla="*/ 325 h 328"/>
                <a:gd name="T10" fmla="*/ 307 w 329"/>
                <a:gd name="T11" fmla="*/ 326 h 328"/>
                <a:gd name="T12" fmla="*/ 313 w 329"/>
                <a:gd name="T13" fmla="*/ 327 h 328"/>
                <a:gd name="T14" fmla="*/ 321 w 329"/>
                <a:gd name="T15" fmla="*/ 327 h 328"/>
                <a:gd name="T16" fmla="*/ 328 w 329"/>
                <a:gd name="T17" fmla="*/ 327 h 328"/>
                <a:gd name="T18" fmla="*/ 309 w 329"/>
                <a:gd name="T19" fmla="*/ 321 h 328"/>
                <a:gd name="T20" fmla="*/ 289 w 329"/>
                <a:gd name="T21" fmla="*/ 314 h 328"/>
                <a:gd name="T22" fmla="*/ 268 w 329"/>
                <a:gd name="T23" fmla="*/ 306 h 328"/>
                <a:gd name="T24" fmla="*/ 247 w 329"/>
                <a:gd name="T25" fmla="*/ 297 h 328"/>
                <a:gd name="T26" fmla="*/ 227 w 329"/>
                <a:gd name="T27" fmla="*/ 286 h 328"/>
                <a:gd name="T28" fmla="*/ 207 w 329"/>
                <a:gd name="T29" fmla="*/ 275 h 328"/>
                <a:gd name="T30" fmla="*/ 189 w 329"/>
                <a:gd name="T31" fmla="*/ 263 h 328"/>
                <a:gd name="T32" fmla="*/ 171 w 329"/>
                <a:gd name="T33" fmla="*/ 250 h 328"/>
                <a:gd name="T34" fmla="*/ 153 w 329"/>
                <a:gd name="T35" fmla="*/ 236 h 328"/>
                <a:gd name="T36" fmla="*/ 136 w 329"/>
                <a:gd name="T37" fmla="*/ 222 h 328"/>
                <a:gd name="T38" fmla="*/ 120 w 329"/>
                <a:gd name="T39" fmla="*/ 206 h 328"/>
                <a:gd name="T40" fmla="*/ 105 w 329"/>
                <a:gd name="T41" fmla="*/ 190 h 328"/>
                <a:gd name="T42" fmla="*/ 90 w 329"/>
                <a:gd name="T43" fmla="*/ 173 h 328"/>
                <a:gd name="T44" fmla="*/ 76 w 329"/>
                <a:gd name="T45" fmla="*/ 156 h 328"/>
                <a:gd name="T46" fmla="*/ 63 w 329"/>
                <a:gd name="T47" fmla="*/ 138 h 328"/>
                <a:gd name="T48" fmla="*/ 51 w 329"/>
                <a:gd name="T49" fmla="*/ 120 h 328"/>
                <a:gd name="T50" fmla="*/ 40 w 329"/>
                <a:gd name="T51" fmla="*/ 100 h 328"/>
                <a:gd name="T52" fmla="*/ 30 w 329"/>
                <a:gd name="T53" fmla="*/ 80 h 328"/>
                <a:gd name="T54" fmla="*/ 20 w 329"/>
                <a:gd name="T55" fmla="*/ 60 h 328"/>
                <a:gd name="T56" fmla="*/ 12 w 329"/>
                <a:gd name="T57" fmla="*/ 39 h 328"/>
                <a:gd name="T58" fmla="*/ 5 w 329"/>
                <a:gd name="T59" fmla="*/ 17 h 328"/>
                <a:gd name="T60" fmla="*/ 0 w 329"/>
                <a:gd name="T61" fmla="*/ 0 h 328"/>
                <a:gd name="T62" fmla="*/ 0 w 329"/>
                <a:gd name="T63" fmla="*/ 7 h 328"/>
                <a:gd name="T64" fmla="*/ 0 w 329"/>
                <a:gd name="T65" fmla="*/ 15 h 328"/>
                <a:gd name="T66" fmla="*/ 1 w 329"/>
                <a:gd name="T67" fmla="*/ 22 h 328"/>
                <a:gd name="T68" fmla="*/ 2 w 329"/>
                <a:gd name="T69" fmla="*/ 29 h 328"/>
                <a:gd name="T70" fmla="*/ 2 w 329"/>
                <a:gd name="T71" fmla="*/ 36 h 328"/>
                <a:gd name="T72" fmla="*/ 4 w 329"/>
                <a:gd name="T73" fmla="*/ 43 h 328"/>
                <a:gd name="T74" fmla="*/ 5 w 329"/>
                <a:gd name="T75" fmla="*/ 50 h 328"/>
                <a:gd name="T76" fmla="*/ 6 w 329"/>
                <a:gd name="T77" fmla="*/ 57 h 328"/>
                <a:gd name="T78" fmla="*/ 9 w 329"/>
                <a:gd name="T79" fmla="*/ 65 h 328"/>
                <a:gd name="T80" fmla="*/ 19 w 329"/>
                <a:gd name="T81" fmla="*/ 86 h 328"/>
                <a:gd name="T82" fmla="*/ 29 w 329"/>
                <a:gd name="T83" fmla="*/ 106 h 328"/>
                <a:gd name="T84" fmla="*/ 41 w 329"/>
                <a:gd name="T85" fmla="*/ 126 h 328"/>
                <a:gd name="T86" fmla="*/ 53 w 329"/>
                <a:gd name="T87" fmla="*/ 145 h 328"/>
                <a:gd name="T88" fmla="*/ 66 w 329"/>
                <a:gd name="T89" fmla="*/ 163 h 328"/>
                <a:gd name="T90" fmla="*/ 80 w 329"/>
                <a:gd name="T91" fmla="*/ 182 h 328"/>
                <a:gd name="T92" fmla="*/ 95 w 329"/>
                <a:gd name="T93" fmla="*/ 199 h 328"/>
                <a:gd name="T94" fmla="*/ 111 w 329"/>
                <a:gd name="T95" fmla="*/ 215 h 328"/>
                <a:gd name="T96" fmla="*/ 128 w 329"/>
                <a:gd name="T97" fmla="*/ 231 h 328"/>
                <a:gd name="T98" fmla="*/ 145 w 329"/>
                <a:gd name="T99" fmla="*/ 246 h 328"/>
                <a:gd name="T100" fmla="*/ 163 w 329"/>
                <a:gd name="T101" fmla="*/ 260 h 328"/>
                <a:gd name="T102" fmla="*/ 182 w 329"/>
                <a:gd name="T103" fmla="*/ 274 h 328"/>
                <a:gd name="T104" fmla="*/ 201 w 329"/>
                <a:gd name="T105" fmla="*/ 286 h 328"/>
                <a:gd name="T106" fmla="*/ 221 w 329"/>
                <a:gd name="T107" fmla="*/ 297 h 328"/>
                <a:gd name="T108" fmla="*/ 242 w 329"/>
                <a:gd name="T109" fmla="*/ 308 h 328"/>
                <a:gd name="T110" fmla="*/ 263 w 329"/>
                <a:gd name="T111" fmla="*/ 317 h 328"/>
                <a:gd name="T112" fmla="*/ 272 w 329"/>
                <a:gd name="T113" fmla="*/ 32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9" h="328">
                  <a:moveTo>
                    <a:pt x="272" y="321"/>
                  </a:moveTo>
                  <a:lnTo>
                    <a:pt x="279" y="322"/>
                  </a:lnTo>
                  <a:lnTo>
                    <a:pt x="286" y="324"/>
                  </a:lnTo>
                  <a:lnTo>
                    <a:pt x="293" y="324"/>
                  </a:lnTo>
                  <a:lnTo>
                    <a:pt x="300" y="325"/>
                  </a:lnTo>
                  <a:lnTo>
                    <a:pt x="307" y="326"/>
                  </a:lnTo>
                  <a:lnTo>
                    <a:pt x="313" y="327"/>
                  </a:lnTo>
                  <a:lnTo>
                    <a:pt x="321" y="327"/>
                  </a:lnTo>
                  <a:lnTo>
                    <a:pt x="328" y="327"/>
                  </a:lnTo>
                  <a:lnTo>
                    <a:pt x="309" y="321"/>
                  </a:lnTo>
                  <a:lnTo>
                    <a:pt x="289" y="314"/>
                  </a:lnTo>
                  <a:lnTo>
                    <a:pt x="268" y="306"/>
                  </a:lnTo>
                  <a:lnTo>
                    <a:pt x="247" y="297"/>
                  </a:lnTo>
                  <a:lnTo>
                    <a:pt x="227" y="286"/>
                  </a:lnTo>
                  <a:lnTo>
                    <a:pt x="207" y="275"/>
                  </a:lnTo>
                  <a:lnTo>
                    <a:pt x="189" y="263"/>
                  </a:lnTo>
                  <a:lnTo>
                    <a:pt x="171" y="250"/>
                  </a:lnTo>
                  <a:lnTo>
                    <a:pt x="153" y="236"/>
                  </a:lnTo>
                  <a:lnTo>
                    <a:pt x="136" y="222"/>
                  </a:lnTo>
                  <a:lnTo>
                    <a:pt x="120" y="206"/>
                  </a:lnTo>
                  <a:lnTo>
                    <a:pt x="105" y="190"/>
                  </a:lnTo>
                  <a:lnTo>
                    <a:pt x="90" y="173"/>
                  </a:lnTo>
                  <a:lnTo>
                    <a:pt x="76" y="156"/>
                  </a:lnTo>
                  <a:lnTo>
                    <a:pt x="63" y="138"/>
                  </a:lnTo>
                  <a:lnTo>
                    <a:pt x="51" y="120"/>
                  </a:lnTo>
                  <a:lnTo>
                    <a:pt x="40" y="100"/>
                  </a:lnTo>
                  <a:lnTo>
                    <a:pt x="30" y="80"/>
                  </a:lnTo>
                  <a:lnTo>
                    <a:pt x="20" y="60"/>
                  </a:lnTo>
                  <a:lnTo>
                    <a:pt x="12" y="39"/>
                  </a:lnTo>
                  <a:lnTo>
                    <a:pt x="5" y="17"/>
                  </a:lnTo>
                  <a:lnTo>
                    <a:pt x="0" y="0"/>
                  </a:lnTo>
                  <a:lnTo>
                    <a:pt x="0" y="7"/>
                  </a:lnTo>
                  <a:lnTo>
                    <a:pt x="0" y="15"/>
                  </a:lnTo>
                  <a:lnTo>
                    <a:pt x="1" y="22"/>
                  </a:lnTo>
                  <a:lnTo>
                    <a:pt x="2" y="29"/>
                  </a:lnTo>
                  <a:lnTo>
                    <a:pt x="2" y="36"/>
                  </a:lnTo>
                  <a:lnTo>
                    <a:pt x="4" y="43"/>
                  </a:lnTo>
                  <a:lnTo>
                    <a:pt x="5" y="50"/>
                  </a:lnTo>
                  <a:lnTo>
                    <a:pt x="6" y="57"/>
                  </a:lnTo>
                  <a:lnTo>
                    <a:pt x="9" y="65"/>
                  </a:lnTo>
                  <a:lnTo>
                    <a:pt x="19" y="86"/>
                  </a:lnTo>
                  <a:lnTo>
                    <a:pt x="29" y="106"/>
                  </a:lnTo>
                  <a:lnTo>
                    <a:pt x="41" y="126"/>
                  </a:lnTo>
                  <a:lnTo>
                    <a:pt x="53" y="145"/>
                  </a:lnTo>
                  <a:lnTo>
                    <a:pt x="66" y="163"/>
                  </a:lnTo>
                  <a:lnTo>
                    <a:pt x="80" y="182"/>
                  </a:lnTo>
                  <a:lnTo>
                    <a:pt x="95" y="199"/>
                  </a:lnTo>
                  <a:lnTo>
                    <a:pt x="111" y="215"/>
                  </a:lnTo>
                  <a:lnTo>
                    <a:pt x="128" y="231"/>
                  </a:lnTo>
                  <a:lnTo>
                    <a:pt x="145" y="246"/>
                  </a:lnTo>
                  <a:lnTo>
                    <a:pt x="163" y="260"/>
                  </a:lnTo>
                  <a:lnTo>
                    <a:pt x="182" y="274"/>
                  </a:lnTo>
                  <a:lnTo>
                    <a:pt x="201" y="286"/>
                  </a:lnTo>
                  <a:lnTo>
                    <a:pt x="221" y="297"/>
                  </a:lnTo>
                  <a:lnTo>
                    <a:pt x="242" y="308"/>
                  </a:lnTo>
                  <a:lnTo>
                    <a:pt x="263" y="317"/>
                  </a:lnTo>
                  <a:lnTo>
                    <a:pt x="272" y="321"/>
                  </a:lnTo>
                </a:path>
              </a:pathLst>
            </a:custGeom>
            <a:solidFill>
              <a:srgbClr val="140A0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3" name="Freeform 11"/>
            <p:cNvSpPr>
              <a:spLocks/>
            </p:cNvSpPr>
            <p:nvPr/>
          </p:nvSpPr>
          <p:spPr bwMode="auto">
            <a:xfrm>
              <a:off x="448" y="1515"/>
              <a:ext cx="376" cy="375"/>
            </a:xfrm>
            <a:custGeom>
              <a:avLst/>
              <a:gdLst>
                <a:gd name="T0" fmla="*/ 328 w 376"/>
                <a:gd name="T1" fmla="*/ 374 h 375"/>
                <a:gd name="T2" fmla="*/ 332 w 376"/>
                <a:gd name="T3" fmla="*/ 374 h 375"/>
                <a:gd name="T4" fmla="*/ 339 w 376"/>
                <a:gd name="T5" fmla="*/ 374 h 375"/>
                <a:gd name="T6" fmla="*/ 350 w 376"/>
                <a:gd name="T7" fmla="*/ 374 h 375"/>
                <a:gd name="T8" fmla="*/ 360 w 376"/>
                <a:gd name="T9" fmla="*/ 373 h 375"/>
                <a:gd name="T10" fmla="*/ 370 w 376"/>
                <a:gd name="T11" fmla="*/ 372 h 375"/>
                <a:gd name="T12" fmla="*/ 356 w 376"/>
                <a:gd name="T13" fmla="*/ 368 h 375"/>
                <a:gd name="T14" fmla="*/ 313 w 376"/>
                <a:gd name="T15" fmla="*/ 357 h 375"/>
                <a:gd name="T16" fmla="*/ 272 w 376"/>
                <a:gd name="T17" fmla="*/ 342 h 375"/>
                <a:gd name="T18" fmla="*/ 233 w 376"/>
                <a:gd name="T19" fmla="*/ 323 h 375"/>
                <a:gd name="T20" fmla="*/ 196 w 376"/>
                <a:gd name="T21" fmla="*/ 300 h 375"/>
                <a:gd name="T22" fmla="*/ 161 w 376"/>
                <a:gd name="T23" fmla="*/ 274 h 375"/>
                <a:gd name="T24" fmla="*/ 129 w 376"/>
                <a:gd name="T25" fmla="*/ 245 h 375"/>
                <a:gd name="T26" fmla="*/ 100 w 376"/>
                <a:gd name="T27" fmla="*/ 213 h 375"/>
                <a:gd name="T28" fmla="*/ 73 w 376"/>
                <a:gd name="T29" fmla="*/ 179 h 375"/>
                <a:gd name="T30" fmla="*/ 51 w 376"/>
                <a:gd name="T31" fmla="*/ 141 h 375"/>
                <a:gd name="T32" fmla="*/ 32 w 376"/>
                <a:gd name="T33" fmla="*/ 102 h 375"/>
                <a:gd name="T34" fmla="*/ 17 w 376"/>
                <a:gd name="T35" fmla="*/ 60 h 375"/>
                <a:gd name="T36" fmla="*/ 5 w 376"/>
                <a:gd name="T37" fmla="*/ 17 h 375"/>
                <a:gd name="T38" fmla="*/ 2 w 376"/>
                <a:gd name="T39" fmla="*/ 4 h 375"/>
                <a:gd name="T40" fmla="*/ 0 w 376"/>
                <a:gd name="T41" fmla="*/ 14 h 375"/>
                <a:gd name="T42" fmla="*/ 0 w 376"/>
                <a:gd name="T43" fmla="*/ 25 h 375"/>
                <a:gd name="T44" fmla="*/ 0 w 376"/>
                <a:gd name="T45" fmla="*/ 35 h 375"/>
                <a:gd name="T46" fmla="*/ 0 w 376"/>
                <a:gd name="T47" fmla="*/ 42 h 375"/>
                <a:gd name="T48" fmla="*/ 0 w 376"/>
                <a:gd name="T49" fmla="*/ 46 h 375"/>
                <a:gd name="T50" fmla="*/ 5 w 376"/>
                <a:gd name="T51" fmla="*/ 64 h 375"/>
                <a:gd name="T52" fmla="*/ 20 w 376"/>
                <a:gd name="T53" fmla="*/ 107 h 375"/>
                <a:gd name="T54" fmla="*/ 40 w 376"/>
                <a:gd name="T55" fmla="*/ 147 h 375"/>
                <a:gd name="T56" fmla="*/ 63 w 376"/>
                <a:gd name="T57" fmla="*/ 185 h 375"/>
                <a:gd name="T58" fmla="*/ 90 w 376"/>
                <a:gd name="T59" fmla="*/ 220 h 375"/>
                <a:gd name="T60" fmla="*/ 120 w 376"/>
                <a:gd name="T61" fmla="*/ 254 h 375"/>
                <a:gd name="T62" fmla="*/ 153 w 376"/>
                <a:gd name="T63" fmla="*/ 284 h 375"/>
                <a:gd name="T64" fmla="*/ 189 w 376"/>
                <a:gd name="T65" fmla="*/ 310 h 375"/>
                <a:gd name="T66" fmla="*/ 227 w 376"/>
                <a:gd name="T67" fmla="*/ 334 h 375"/>
                <a:gd name="T68" fmla="*/ 268 w 376"/>
                <a:gd name="T69" fmla="*/ 354 h 375"/>
                <a:gd name="T70" fmla="*/ 309 w 376"/>
                <a:gd name="T71" fmla="*/ 36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6" h="375">
                  <a:moveTo>
                    <a:pt x="326" y="374"/>
                  </a:moveTo>
                  <a:lnTo>
                    <a:pt x="328" y="374"/>
                  </a:lnTo>
                  <a:lnTo>
                    <a:pt x="330" y="374"/>
                  </a:lnTo>
                  <a:lnTo>
                    <a:pt x="332" y="374"/>
                  </a:lnTo>
                  <a:lnTo>
                    <a:pt x="334" y="374"/>
                  </a:lnTo>
                  <a:lnTo>
                    <a:pt x="339" y="374"/>
                  </a:lnTo>
                  <a:lnTo>
                    <a:pt x="344" y="374"/>
                  </a:lnTo>
                  <a:lnTo>
                    <a:pt x="350" y="374"/>
                  </a:lnTo>
                  <a:lnTo>
                    <a:pt x="355" y="374"/>
                  </a:lnTo>
                  <a:lnTo>
                    <a:pt x="360" y="373"/>
                  </a:lnTo>
                  <a:lnTo>
                    <a:pt x="365" y="373"/>
                  </a:lnTo>
                  <a:lnTo>
                    <a:pt x="370" y="372"/>
                  </a:lnTo>
                  <a:lnTo>
                    <a:pt x="375" y="371"/>
                  </a:lnTo>
                  <a:lnTo>
                    <a:pt x="356" y="368"/>
                  </a:lnTo>
                  <a:lnTo>
                    <a:pt x="334" y="363"/>
                  </a:lnTo>
                  <a:lnTo>
                    <a:pt x="313" y="357"/>
                  </a:lnTo>
                  <a:lnTo>
                    <a:pt x="293" y="350"/>
                  </a:lnTo>
                  <a:lnTo>
                    <a:pt x="272" y="342"/>
                  </a:lnTo>
                  <a:lnTo>
                    <a:pt x="252" y="333"/>
                  </a:lnTo>
                  <a:lnTo>
                    <a:pt x="233" y="323"/>
                  </a:lnTo>
                  <a:lnTo>
                    <a:pt x="214" y="312"/>
                  </a:lnTo>
                  <a:lnTo>
                    <a:pt x="196" y="300"/>
                  </a:lnTo>
                  <a:lnTo>
                    <a:pt x="178" y="287"/>
                  </a:lnTo>
                  <a:lnTo>
                    <a:pt x="161" y="274"/>
                  </a:lnTo>
                  <a:lnTo>
                    <a:pt x="144" y="260"/>
                  </a:lnTo>
                  <a:lnTo>
                    <a:pt x="129" y="245"/>
                  </a:lnTo>
                  <a:lnTo>
                    <a:pt x="114" y="229"/>
                  </a:lnTo>
                  <a:lnTo>
                    <a:pt x="100" y="213"/>
                  </a:lnTo>
                  <a:lnTo>
                    <a:pt x="86" y="196"/>
                  </a:lnTo>
                  <a:lnTo>
                    <a:pt x="73" y="179"/>
                  </a:lnTo>
                  <a:lnTo>
                    <a:pt x="62" y="160"/>
                  </a:lnTo>
                  <a:lnTo>
                    <a:pt x="51" y="141"/>
                  </a:lnTo>
                  <a:lnTo>
                    <a:pt x="41" y="122"/>
                  </a:lnTo>
                  <a:lnTo>
                    <a:pt x="32" y="102"/>
                  </a:lnTo>
                  <a:lnTo>
                    <a:pt x="24" y="81"/>
                  </a:lnTo>
                  <a:lnTo>
                    <a:pt x="17" y="60"/>
                  </a:lnTo>
                  <a:lnTo>
                    <a:pt x="11" y="39"/>
                  </a:lnTo>
                  <a:lnTo>
                    <a:pt x="5" y="17"/>
                  </a:lnTo>
                  <a:lnTo>
                    <a:pt x="2" y="0"/>
                  </a:lnTo>
                  <a:lnTo>
                    <a:pt x="2" y="4"/>
                  </a:lnTo>
                  <a:lnTo>
                    <a:pt x="1" y="10"/>
                  </a:lnTo>
                  <a:lnTo>
                    <a:pt x="0" y="14"/>
                  </a:lnTo>
                  <a:lnTo>
                    <a:pt x="0" y="19"/>
                  </a:lnTo>
                  <a:lnTo>
                    <a:pt x="0" y="25"/>
                  </a:lnTo>
                  <a:lnTo>
                    <a:pt x="0" y="30"/>
                  </a:lnTo>
                  <a:lnTo>
                    <a:pt x="0" y="35"/>
                  </a:lnTo>
                  <a:lnTo>
                    <a:pt x="0" y="40"/>
                  </a:lnTo>
                  <a:lnTo>
                    <a:pt x="0" y="42"/>
                  </a:lnTo>
                  <a:lnTo>
                    <a:pt x="0" y="44"/>
                  </a:lnTo>
                  <a:lnTo>
                    <a:pt x="0" y="46"/>
                  </a:lnTo>
                  <a:lnTo>
                    <a:pt x="0" y="49"/>
                  </a:lnTo>
                  <a:lnTo>
                    <a:pt x="5" y="64"/>
                  </a:lnTo>
                  <a:lnTo>
                    <a:pt x="12" y="86"/>
                  </a:lnTo>
                  <a:lnTo>
                    <a:pt x="20" y="107"/>
                  </a:lnTo>
                  <a:lnTo>
                    <a:pt x="29" y="127"/>
                  </a:lnTo>
                  <a:lnTo>
                    <a:pt x="40" y="147"/>
                  </a:lnTo>
                  <a:lnTo>
                    <a:pt x="51" y="167"/>
                  </a:lnTo>
                  <a:lnTo>
                    <a:pt x="63" y="185"/>
                  </a:lnTo>
                  <a:lnTo>
                    <a:pt x="76" y="203"/>
                  </a:lnTo>
                  <a:lnTo>
                    <a:pt x="90" y="220"/>
                  </a:lnTo>
                  <a:lnTo>
                    <a:pt x="104" y="238"/>
                  </a:lnTo>
                  <a:lnTo>
                    <a:pt x="120" y="254"/>
                  </a:lnTo>
                  <a:lnTo>
                    <a:pt x="136" y="269"/>
                  </a:lnTo>
                  <a:lnTo>
                    <a:pt x="153" y="284"/>
                  </a:lnTo>
                  <a:lnTo>
                    <a:pt x="171" y="297"/>
                  </a:lnTo>
                  <a:lnTo>
                    <a:pt x="189" y="310"/>
                  </a:lnTo>
                  <a:lnTo>
                    <a:pt x="207" y="323"/>
                  </a:lnTo>
                  <a:lnTo>
                    <a:pt x="227" y="334"/>
                  </a:lnTo>
                  <a:lnTo>
                    <a:pt x="247" y="344"/>
                  </a:lnTo>
                  <a:lnTo>
                    <a:pt x="268" y="354"/>
                  </a:lnTo>
                  <a:lnTo>
                    <a:pt x="289" y="362"/>
                  </a:lnTo>
                  <a:lnTo>
                    <a:pt x="309" y="369"/>
                  </a:lnTo>
                  <a:lnTo>
                    <a:pt x="326" y="374"/>
                  </a:lnTo>
                </a:path>
              </a:pathLst>
            </a:custGeom>
            <a:solidFill>
              <a:srgbClr val="0A050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4" name="Freeform 12"/>
            <p:cNvSpPr>
              <a:spLocks/>
            </p:cNvSpPr>
            <p:nvPr/>
          </p:nvSpPr>
          <p:spPr bwMode="auto">
            <a:xfrm>
              <a:off x="450" y="1475"/>
              <a:ext cx="414" cy="413"/>
            </a:xfrm>
            <a:custGeom>
              <a:avLst/>
              <a:gdLst>
                <a:gd name="T0" fmla="*/ 6 w 414"/>
                <a:gd name="T1" fmla="*/ 5 h 413"/>
                <a:gd name="T2" fmla="*/ 4 w 414"/>
                <a:gd name="T3" fmla="*/ 15 h 413"/>
                <a:gd name="T4" fmla="*/ 2 w 414"/>
                <a:gd name="T5" fmla="*/ 25 h 413"/>
                <a:gd name="T6" fmla="*/ 1 w 414"/>
                <a:gd name="T7" fmla="*/ 35 h 413"/>
                <a:gd name="T8" fmla="*/ 3 w 414"/>
                <a:gd name="T9" fmla="*/ 57 h 413"/>
                <a:gd name="T10" fmla="*/ 15 w 414"/>
                <a:gd name="T11" fmla="*/ 100 h 413"/>
                <a:gd name="T12" fmla="*/ 30 w 414"/>
                <a:gd name="T13" fmla="*/ 142 h 413"/>
                <a:gd name="T14" fmla="*/ 49 w 414"/>
                <a:gd name="T15" fmla="*/ 181 h 413"/>
                <a:gd name="T16" fmla="*/ 71 w 414"/>
                <a:gd name="T17" fmla="*/ 219 h 413"/>
                <a:gd name="T18" fmla="*/ 98 w 414"/>
                <a:gd name="T19" fmla="*/ 253 h 413"/>
                <a:gd name="T20" fmla="*/ 127 w 414"/>
                <a:gd name="T21" fmla="*/ 285 h 413"/>
                <a:gd name="T22" fmla="*/ 159 w 414"/>
                <a:gd name="T23" fmla="*/ 314 h 413"/>
                <a:gd name="T24" fmla="*/ 193 w 414"/>
                <a:gd name="T25" fmla="*/ 340 h 413"/>
                <a:gd name="T26" fmla="*/ 231 w 414"/>
                <a:gd name="T27" fmla="*/ 363 h 413"/>
                <a:gd name="T28" fmla="*/ 270 w 414"/>
                <a:gd name="T29" fmla="*/ 382 h 413"/>
                <a:gd name="T30" fmla="*/ 311 w 414"/>
                <a:gd name="T31" fmla="*/ 397 h 413"/>
                <a:gd name="T32" fmla="*/ 354 w 414"/>
                <a:gd name="T33" fmla="*/ 408 h 413"/>
                <a:gd name="T34" fmla="*/ 377 w 414"/>
                <a:gd name="T35" fmla="*/ 411 h 413"/>
                <a:gd name="T36" fmla="*/ 388 w 414"/>
                <a:gd name="T37" fmla="*/ 410 h 413"/>
                <a:gd name="T38" fmla="*/ 398 w 414"/>
                <a:gd name="T39" fmla="*/ 408 h 413"/>
                <a:gd name="T40" fmla="*/ 408 w 414"/>
                <a:gd name="T41" fmla="*/ 405 h 413"/>
                <a:gd name="T42" fmla="*/ 400 w 414"/>
                <a:gd name="T43" fmla="*/ 403 h 413"/>
                <a:gd name="T44" fmla="*/ 357 w 414"/>
                <a:gd name="T45" fmla="*/ 396 h 413"/>
                <a:gd name="T46" fmla="*/ 315 w 414"/>
                <a:gd name="T47" fmla="*/ 385 h 413"/>
                <a:gd name="T48" fmla="*/ 275 w 414"/>
                <a:gd name="T49" fmla="*/ 370 h 413"/>
                <a:gd name="T50" fmla="*/ 237 w 414"/>
                <a:gd name="T51" fmla="*/ 352 h 413"/>
                <a:gd name="T52" fmla="*/ 201 w 414"/>
                <a:gd name="T53" fmla="*/ 330 h 413"/>
                <a:gd name="T54" fmla="*/ 166 w 414"/>
                <a:gd name="T55" fmla="*/ 304 h 413"/>
                <a:gd name="T56" fmla="*/ 135 w 414"/>
                <a:gd name="T57" fmla="*/ 276 h 413"/>
                <a:gd name="T58" fmla="*/ 107 w 414"/>
                <a:gd name="T59" fmla="*/ 245 h 413"/>
                <a:gd name="T60" fmla="*/ 82 w 414"/>
                <a:gd name="T61" fmla="*/ 212 h 413"/>
                <a:gd name="T62" fmla="*/ 60 w 414"/>
                <a:gd name="T63" fmla="*/ 176 h 413"/>
                <a:gd name="T64" fmla="*/ 41 w 414"/>
                <a:gd name="T65" fmla="*/ 137 h 413"/>
                <a:gd name="T66" fmla="*/ 26 w 414"/>
                <a:gd name="T67" fmla="*/ 97 h 413"/>
                <a:gd name="T68" fmla="*/ 15 w 414"/>
                <a:gd name="T69" fmla="*/ 55 h 413"/>
                <a:gd name="T70" fmla="*/ 9 w 414"/>
                <a:gd name="T71" fmla="*/ 1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413">
                  <a:moveTo>
                    <a:pt x="7" y="0"/>
                  </a:moveTo>
                  <a:lnTo>
                    <a:pt x="6" y="5"/>
                  </a:lnTo>
                  <a:lnTo>
                    <a:pt x="5" y="10"/>
                  </a:lnTo>
                  <a:lnTo>
                    <a:pt x="4" y="15"/>
                  </a:lnTo>
                  <a:lnTo>
                    <a:pt x="3" y="20"/>
                  </a:lnTo>
                  <a:lnTo>
                    <a:pt x="2" y="25"/>
                  </a:lnTo>
                  <a:lnTo>
                    <a:pt x="1" y="30"/>
                  </a:lnTo>
                  <a:lnTo>
                    <a:pt x="1" y="35"/>
                  </a:lnTo>
                  <a:lnTo>
                    <a:pt x="0" y="41"/>
                  </a:lnTo>
                  <a:lnTo>
                    <a:pt x="3" y="57"/>
                  </a:lnTo>
                  <a:lnTo>
                    <a:pt x="8" y="79"/>
                  </a:lnTo>
                  <a:lnTo>
                    <a:pt x="15" y="100"/>
                  </a:lnTo>
                  <a:lnTo>
                    <a:pt x="21" y="121"/>
                  </a:lnTo>
                  <a:lnTo>
                    <a:pt x="30" y="142"/>
                  </a:lnTo>
                  <a:lnTo>
                    <a:pt x="39" y="162"/>
                  </a:lnTo>
                  <a:lnTo>
                    <a:pt x="49" y="181"/>
                  </a:lnTo>
                  <a:lnTo>
                    <a:pt x="60" y="201"/>
                  </a:lnTo>
                  <a:lnTo>
                    <a:pt x="71" y="219"/>
                  </a:lnTo>
                  <a:lnTo>
                    <a:pt x="84" y="236"/>
                  </a:lnTo>
                  <a:lnTo>
                    <a:pt x="98" y="253"/>
                  </a:lnTo>
                  <a:lnTo>
                    <a:pt x="112" y="269"/>
                  </a:lnTo>
                  <a:lnTo>
                    <a:pt x="127" y="285"/>
                  </a:lnTo>
                  <a:lnTo>
                    <a:pt x="142" y="300"/>
                  </a:lnTo>
                  <a:lnTo>
                    <a:pt x="159" y="314"/>
                  </a:lnTo>
                  <a:lnTo>
                    <a:pt x="176" y="328"/>
                  </a:lnTo>
                  <a:lnTo>
                    <a:pt x="193" y="340"/>
                  </a:lnTo>
                  <a:lnTo>
                    <a:pt x="212" y="352"/>
                  </a:lnTo>
                  <a:lnTo>
                    <a:pt x="231" y="363"/>
                  </a:lnTo>
                  <a:lnTo>
                    <a:pt x="250" y="373"/>
                  </a:lnTo>
                  <a:lnTo>
                    <a:pt x="270" y="382"/>
                  </a:lnTo>
                  <a:lnTo>
                    <a:pt x="291" y="390"/>
                  </a:lnTo>
                  <a:lnTo>
                    <a:pt x="311" y="397"/>
                  </a:lnTo>
                  <a:lnTo>
                    <a:pt x="332" y="403"/>
                  </a:lnTo>
                  <a:lnTo>
                    <a:pt x="354" y="408"/>
                  </a:lnTo>
                  <a:lnTo>
                    <a:pt x="372" y="412"/>
                  </a:lnTo>
                  <a:lnTo>
                    <a:pt x="377" y="411"/>
                  </a:lnTo>
                  <a:lnTo>
                    <a:pt x="383" y="411"/>
                  </a:lnTo>
                  <a:lnTo>
                    <a:pt x="388" y="410"/>
                  </a:lnTo>
                  <a:lnTo>
                    <a:pt x="393" y="408"/>
                  </a:lnTo>
                  <a:lnTo>
                    <a:pt x="398" y="408"/>
                  </a:lnTo>
                  <a:lnTo>
                    <a:pt x="403" y="407"/>
                  </a:lnTo>
                  <a:lnTo>
                    <a:pt x="408" y="405"/>
                  </a:lnTo>
                  <a:lnTo>
                    <a:pt x="413" y="404"/>
                  </a:lnTo>
                  <a:lnTo>
                    <a:pt x="400" y="403"/>
                  </a:lnTo>
                  <a:lnTo>
                    <a:pt x="378" y="400"/>
                  </a:lnTo>
                  <a:lnTo>
                    <a:pt x="357" y="396"/>
                  </a:lnTo>
                  <a:lnTo>
                    <a:pt x="335" y="391"/>
                  </a:lnTo>
                  <a:lnTo>
                    <a:pt x="315" y="385"/>
                  </a:lnTo>
                  <a:lnTo>
                    <a:pt x="295" y="379"/>
                  </a:lnTo>
                  <a:lnTo>
                    <a:pt x="275" y="370"/>
                  </a:lnTo>
                  <a:lnTo>
                    <a:pt x="256" y="362"/>
                  </a:lnTo>
                  <a:lnTo>
                    <a:pt x="237" y="352"/>
                  </a:lnTo>
                  <a:lnTo>
                    <a:pt x="218" y="341"/>
                  </a:lnTo>
                  <a:lnTo>
                    <a:pt x="201" y="330"/>
                  </a:lnTo>
                  <a:lnTo>
                    <a:pt x="183" y="318"/>
                  </a:lnTo>
                  <a:lnTo>
                    <a:pt x="166" y="304"/>
                  </a:lnTo>
                  <a:lnTo>
                    <a:pt x="151" y="291"/>
                  </a:lnTo>
                  <a:lnTo>
                    <a:pt x="135" y="276"/>
                  </a:lnTo>
                  <a:lnTo>
                    <a:pt x="121" y="261"/>
                  </a:lnTo>
                  <a:lnTo>
                    <a:pt x="107" y="245"/>
                  </a:lnTo>
                  <a:lnTo>
                    <a:pt x="94" y="228"/>
                  </a:lnTo>
                  <a:lnTo>
                    <a:pt x="82" y="212"/>
                  </a:lnTo>
                  <a:lnTo>
                    <a:pt x="70" y="194"/>
                  </a:lnTo>
                  <a:lnTo>
                    <a:pt x="60" y="176"/>
                  </a:lnTo>
                  <a:lnTo>
                    <a:pt x="50" y="157"/>
                  </a:lnTo>
                  <a:lnTo>
                    <a:pt x="41" y="137"/>
                  </a:lnTo>
                  <a:lnTo>
                    <a:pt x="33" y="117"/>
                  </a:lnTo>
                  <a:lnTo>
                    <a:pt x="26" y="97"/>
                  </a:lnTo>
                  <a:lnTo>
                    <a:pt x="20" y="76"/>
                  </a:lnTo>
                  <a:lnTo>
                    <a:pt x="15" y="55"/>
                  </a:lnTo>
                  <a:lnTo>
                    <a:pt x="12" y="33"/>
                  </a:lnTo>
                  <a:lnTo>
                    <a:pt x="9" y="11"/>
                  </a:lnTo>
                  <a:lnTo>
                    <a:pt x="7" y="0"/>
                  </a:lnTo>
                </a:path>
              </a:pathLst>
            </a:custGeom>
            <a:solidFill>
              <a:srgbClr val="050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5" name="Freeform 13"/>
            <p:cNvSpPr>
              <a:spLocks/>
            </p:cNvSpPr>
            <p:nvPr/>
          </p:nvSpPr>
          <p:spPr bwMode="auto">
            <a:xfrm>
              <a:off x="457" y="1439"/>
              <a:ext cx="443" cy="442"/>
            </a:xfrm>
            <a:custGeom>
              <a:avLst/>
              <a:gdLst>
                <a:gd name="T0" fmla="*/ 10 w 443"/>
                <a:gd name="T1" fmla="*/ 4 h 442"/>
                <a:gd name="T2" fmla="*/ 7 w 443"/>
                <a:gd name="T3" fmla="*/ 13 h 442"/>
                <a:gd name="T4" fmla="*/ 4 w 443"/>
                <a:gd name="T5" fmla="*/ 23 h 442"/>
                <a:gd name="T6" fmla="*/ 2 w 443"/>
                <a:gd name="T7" fmla="*/ 32 h 442"/>
                <a:gd name="T8" fmla="*/ 1 w 443"/>
                <a:gd name="T9" fmla="*/ 47 h 442"/>
                <a:gd name="T10" fmla="*/ 8 w 443"/>
                <a:gd name="T11" fmla="*/ 91 h 442"/>
                <a:gd name="T12" fmla="*/ 19 w 443"/>
                <a:gd name="T13" fmla="*/ 133 h 442"/>
                <a:gd name="T14" fmla="*/ 34 w 443"/>
                <a:gd name="T15" fmla="*/ 173 h 442"/>
                <a:gd name="T16" fmla="*/ 52 w 443"/>
                <a:gd name="T17" fmla="*/ 212 h 442"/>
                <a:gd name="T18" fmla="*/ 74 w 443"/>
                <a:gd name="T19" fmla="*/ 248 h 442"/>
                <a:gd name="T20" fmla="*/ 100 w 443"/>
                <a:gd name="T21" fmla="*/ 281 h 442"/>
                <a:gd name="T22" fmla="*/ 128 w 443"/>
                <a:gd name="T23" fmla="*/ 312 h 442"/>
                <a:gd name="T24" fmla="*/ 159 w 443"/>
                <a:gd name="T25" fmla="*/ 341 h 442"/>
                <a:gd name="T26" fmla="*/ 193 w 443"/>
                <a:gd name="T27" fmla="*/ 366 h 442"/>
                <a:gd name="T28" fmla="*/ 230 w 443"/>
                <a:gd name="T29" fmla="*/ 388 h 442"/>
                <a:gd name="T30" fmla="*/ 268 w 443"/>
                <a:gd name="T31" fmla="*/ 407 h 442"/>
                <a:gd name="T32" fmla="*/ 307 w 443"/>
                <a:gd name="T33" fmla="*/ 422 h 442"/>
                <a:gd name="T34" fmla="*/ 350 w 443"/>
                <a:gd name="T35" fmla="*/ 432 h 442"/>
                <a:gd name="T36" fmla="*/ 393 w 443"/>
                <a:gd name="T37" fmla="*/ 439 h 442"/>
                <a:gd name="T38" fmla="*/ 409 w 443"/>
                <a:gd name="T39" fmla="*/ 439 h 442"/>
                <a:gd name="T40" fmla="*/ 419 w 443"/>
                <a:gd name="T41" fmla="*/ 437 h 442"/>
                <a:gd name="T42" fmla="*/ 428 w 443"/>
                <a:gd name="T43" fmla="*/ 434 h 442"/>
                <a:gd name="T44" fmla="*/ 438 w 443"/>
                <a:gd name="T45" fmla="*/ 430 h 442"/>
                <a:gd name="T46" fmla="*/ 438 w 443"/>
                <a:gd name="T47" fmla="*/ 429 h 442"/>
                <a:gd name="T48" fmla="*/ 395 w 443"/>
                <a:gd name="T49" fmla="*/ 427 h 442"/>
                <a:gd name="T50" fmla="*/ 352 w 443"/>
                <a:gd name="T51" fmla="*/ 420 h 442"/>
                <a:gd name="T52" fmla="*/ 311 w 443"/>
                <a:gd name="T53" fmla="*/ 409 h 442"/>
                <a:gd name="T54" fmla="*/ 273 w 443"/>
                <a:gd name="T55" fmla="*/ 395 h 442"/>
                <a:gd name="T56" fmla="*/ 236 w 443"/>
                <a:gd name="T57" fmla="*/ 377 h 442"/>
                <a:gd name="T58" fmla="*/ 200 w 443"/>
                <a:gd name="T59" fmla="*/ 355 h 442"/>
                <a:gd name="T60" fmla="*/ 168 w 443"/>
                <a:gd name="T61" fmla="*/ 331 h 442"/>
                <a:gd name="T62" fmla="*/ 137 w 443"/>
                <a:gd name="T63" fmla="*/ 303 h 442"/>
                <a:gd name="T64" fmla="*/ 109 w 443"/>
                <a:gd name="T65" fmla="*/ 273 h 442"/>
                <a:gd name="T66" fmla="*/ 85 w 443"/>
                <a:gd name="T67" fmla="*/ 241 h 442"/>
                <a:gd name="T68" fmla="*/ 64 w 443"/>
                <a:gd name="T69" fmla="*/ 206 h 442"/>
                <a:gd name="T70" fmla="*/ 46 w 443"/>
                <a:gd name="T71" fmla="*/ 169 h 442"/>
                <a:gd name="T72" fmla="*/ 31 w 443"/>
                <a:gd name="T73" fmla="*/ 129 h 442"/>
                <a:gd name="T74" fmla="*/ 20 w 443"/>
                <a:gd name="T75" fmla="*/ 88 h 442"/>
                <a:gd name="T76" fmla="*/ 14 w 443"/>
                <a:gd name="T77" fmla="*/ 46 h 442"/>
                <a:gd name="T78" fmla="*/ 12 w 443"/>
                <a:gd name="T79" fmla="*/ 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442">
                  <a:moveTo>
                    <a:pt x="12" y="0"/>
                  </a:moveTo>
                  <a:lnTo>
                    <a:pt x="10" y="4"/>
                  </a:lnTo>
                  <a:lnTo>
                    <a:pt x="8" y="9"/>
                  </a:lnTo>
                  <a:lnTo>
                    <a:pt x="7" y="13"/>
                  </a:lnTo>
                  <a:lnTo>
                    <a:pt x="5" y="18"/>
                  </a:lnTo>
                  <a:lnTo>
                    <a:pt x="4" y="23"/>
                  </a:lnTo>
                  <a:lnTo>
                    <a:pt x="3" y="28"/>
                  </a:lnTo>
                  <a:lnTo>
                    <a:pt x="2" y="32"/>
                  </a:lnTo>
                  <a:lnTo>
                    <a:pt x="0" y="37"/>
                  </a:lnTo>
                  <a:lnTo>
                    <a:pt x="1" y="47"/>
                  </a:lnTo>
                  <a:lnTo>
                    <a:pt x="4" y="69"/>
                  </a:lnTo>
                  <a:lnTo>
                    <a:pt x="8" y="91"/>
                  </a:lnTo>
                  <a:lnTo>
                    <a:pt x="13" y="112"/>
                  </a:lnTo>
                  <a:lnTo>
                    <a:pt x="19" y="133"/>
                  </a:lnTo>
                  <a:lnTo>
                    <a:pt x="26" y="154"/>
                  </a:lnTo>
                  <a:lnTo>
                    <a:pt x="34" y="173"/>
                  </a:lnTo>
                  <a:lnTo>
                    <a:pt x="43" y="193"/>
                  </a:lnTo>
                  <a:lnTo>
                    <a:pt x="52" y="212"/>
                  </a:lnTo>
                  <a:lnTo>
                    <a:pt x="63" y="230"/>
                  </a:lnTo>
                  <a:lnTo>
                    <a:pt x="74" y="248"/>
                  </a:lnTo>
                  <a:lnTo>
                    <a:pt x="87" y="265"/>
                  </a:lnTo>
                  <a:lnTo>
                    <a:pt x="100" y="281"/>
                  </a:lnTo>
                  <a:lnTo>
                    <a:pt x="113" y="297"/>
                  </a:lnTo>
                  <a:lnTo>
                    <a:pt x="128" y="312"/>
                  </a:lnTo>
                  <a:lnTo>
                    <a:pt x="143" y="327"/>
                  </a:lnTo>
                  <a:lnTo>
                    <a:pt x="159" y="341"/>
                  </a:lnTo>
                  <a:lnTo>
                    <a:pt x="176" y="354"/>
                  </a:lnTo>
                  <a:lnTo>
                    <a:pt x="193" y="366"/>
                  </a:lnTo>
                  <a:lnTo>
                    <a:pt x="211" y="378"/>
                  </a:lnTo>
                  <a:lnTo>
                    <a:pt x="230" y="388"/>
                  </a:lnTo>
                  <a:lnTo>
                    <a:pt x="248" y="398"/>
                  </a:lnTo>
                  <a:lnTo>
                    <a:pt x="268" y="407"/>
                  </a:lnTo>
                  <a:lnTo>
                    <a:pt x="288" y="415"/>
                  </a:lnTo>
                  <a:lnTo>
                    <a:pt x="307" y="422"/>
                  </a:lnTo>
                  <a:lnTo>
                    <a:pt x="328" y="428"/>
                  </a:lnTo>
                  <a:lnTo>
                    <a:pt x="350" y="432"/>
                  </a:lnTo>
                  <a:lnTo>
                    <a:pt x="371" y="436"/>
                  </a:lnTo>
                  <a:lnTo>
                    <a:pt x="393" y="439"/>
                  </a:lnTo>
                  <a:lnTo>
                    <a:pt x="405" y="441"/>
                  </a:lnTo>
                  <a:lnTo>
                    <a:pt x="409" y="439"/>
                  </a:lnTo>
                  <a:lnTo>
                    <a:pt x="414" y="438"/>
                  </a:lnTo>
                  <a:lnTo>
                    <a:pt x="419" y="437"/>
                  </a:lnTo>
                  <a:lnTo>
                    <a:pt x="424" y="435"/>
                  </a:lnTo>
                  <a:lnTo>
                    <a:pt x="428" y="434"/>
                  </a:lnTo>
                  <a:lnTo>
                    <a:pt x="433" y="432"/>
                  </a:lnTo>
                  <a:lnTo>
                    <a:pt x="438" y="430"/>
                  </a:lnTo>
                  <a:lnTo>
                    <a:pt x="442" y="429"/>
                  </a:lnTo>
                  <a:lnTo>
                    <a:pt x="438" y="429"/>
                  </a:lnTo>
                  <a:lnTo>
                    <a:pt x="416" y="428"/>
                  </a:lnTo>
                  <a:lnTo>
                    <a:pt x="395" y="427"/>
                  </a:lnTo>
                  <a:lnTo>
                    <a:pt x="373" y="424"/>
                  </a:lnTo>
                  <a:lnTo>
                    <a:pt x="352" y="420"/>
                  </a:lnTo>
                  <a:lnTo>
                    <a:pt x="332" y="415"/>
                  </a:lnTo>
                  <a:lnTo>
                    <a:pt x="311" y="409"/>
                  </a:lnTo>
                  <a:lnTo>
                    <a:pt x="292" y="403"/>
                  </a:lnTo>
                  <a:lnTo>
                    <a:pt x="273" y="395"/>
                  </a:lnTo>
                  <a:lnTo>
                    <a:pt x="254" y="386"/>
                  </a:lnTo>
                  <a:lnTo>
                    <a:pt x="236" y="377"/>
                  </a:lnTo>
                  <a:lnTo>
                    <a:pt x="218" y="367"/>
                  </a:lnTo>
                  <a:lnTo>
                    <a:pt x="200" y="355"/>
                  </a:lnTo>
                  <a:lnTo>
                    <a:pt x="184" y="343"/>
                  </a:lnTo>
                  <a:lnTo>
                    <a:pt x="168" y="331"/>
                  </a:lnTo>
                  <a:lnTo>
                    <a:pt x="152" y="317"/>
                  </a:lnTo>
                  <a:lnTo>
                    <a:pt x="137" y="303"/>
                  </a:lnTo>
                  <a:lnTo>
                    <a:pt x="123" y="288"/>
                  </a:lnTo>
                  <a:lnTo>
                    <a:pt x="109" y="273"/>
                  </a:lnTo>
                  <a:lnTo>
                    <a:pt x="97" y="258"/>
                  </a:lnTo>
                  <a:lnTo>
                    <a:pt x="85" y="241"/>
                  </a:lnTo>
                  <a:lnTo>
                    <a:pt x="74" y="224"/>
                  </a:lnTo>
                  <a:lnTo>
                    <a:pt x="64" y="206"/>
                  </a:lnTo>
                  <a:lnTo>
                    <a:pt x="54" y="187"/>
                  </a:lnTo>
                  <a:lnTo>
                    <a:pt x="46" y="169"/>
                  </a:lnTo>
                  <a:lnTo>
                    <a:pt x="38" y="149"/>
                  </a:lnTo>
                  <a:lnTo>
                    <a:pt x="31" y="129"/>
                  </a:lnTo>
                  <a:lnTo>
                    <a:pt x="25" y="109"/>
                  </a:lnTo>
                  <a:lnTo>
                    <a:pt x="20" y="88"/>
                  </a:lnTo>
                  <a:lnTo>
                    <a:pt x="17" y="67"/>
                  </a:lnTo>
                  <a:lnTo>
                    <a:pt x="14" y="46"/>
                  </a:lnTo>
                  <a:lnTo>
                    <a:pt x="12" y="24"/>
                  </a:lnTo>
                  <a:lnTo>
                    <a:pt x="12" y="2"/>
                  </a:lnTo>
                  <a:lnTo>
                    <a:pt x="12" y="0"/>
                  </a:lnTo>
                </a:path>
              </a:pathLst>
            </a:custGeom>
            <a:solidFill>
              <a:srgbClr val="120A0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6" name="Freeform 14"/>
            <p:cNvSpPr>
              <a:spLocks/>
            </p:cNvSpPr>
            <p:nvPr/>
          </p:nvSpPr>
          <p:spPr bwMode="auto">
            <a:xfrm>
              <a:off x="468" y="1408"/>
              <a:ext cx="463" cy="461"/>
            </a:xfrm>
            <a:custGeom>
              <a:avLst/>
              <a:gdLst>
                <a:gd name="T0" fmla="*/ 12 w 463"/>
                <a:gd name="T1" fmla="*/ 4 h 461"/>
                <a:gd name="T2" fmla="*/ 9 w 463"/>
                <a:gd name="T3" fmla="*/ 11 h 461"/>
                <a:gd name="T4" fmla="*/ 5 w 463"/>
                <a:gd name="T5" fmla="*/ 19 h 461"/>
                <a:gd name="T6" fmla="*/ 2 w 463"/>
                <a:gd name="T7" fmla="*/ 28 h 461"/>
                <a:gd name="T8" fmla="*/ 0 w 463"/>
                <a:gd name="T9" fmla="*/ 33 h 461"/>
                <a:gd name="T10" fmla="*/ 3 w 463"/>
                <a:gd name="T11" fmla="*/ 77 h 461"/>
                <a:gd name="T12" fmla="*/ 9 w 463"/>
                <a:gd name="T13" fmla="*/ 119 h 461"/>
                <a:gd name="T14" fmla="*/ 20 w 463"/>
                <a:gd name="T15" fmla="*/ 160 h 461"/>
                <a:gd name="T16" fmla="*/ 34 w 463"/>
                <a:gd name="T17" fmla="*/ 200 h 461"/>
                <a:gd name="T18" fmla="*/ 52 w 463"/>
                <a:gd name="T19" fmla="*/ 237 h 461"/>
                <a:gd name="T20" fmla="*/ 74 w 463"/>
                <a:gd name="T21" fmla="*/ 272 h 461"/>
                <a:gd name="T22" fmla="*/ 98 w 463"/>
                <a:gd name="T23" fmla="*/ 304 h 461"/>
                <a:gd name="T24" fmla="*/ 126 w 463"/>
                <a:gd name="T25" fmla="*/ 335 h 461"/>
                <a:gd name="T26" fmla="*/ 156 w 463"/>
                <a:gd name="T27" fmla="*/ 362 h 461"/>
                <a:gd name="T28" fmla="*/ 189 w 463"/>
                <a:gd name="T29" fmla="*/ 387 h 461"/>
                <a:gd name="T30" fmla="*/ 224 w 463"/>
                <a:gd name="T31" fmla="*/ 408 h 461"/>
                <a:gd name="T32" fmla="*/ 262 w 463"/>
                <a:gd name="T33" fmla="*/ 426 h 461"/>
                <a:gd name="T34" fmla="*/ 300 w 463"/>
                <a:gd name="T35" fmla="*/ 441 h 461"/>
                <a:gd name="T36" fmla="*/ 341 w 463"/>
                <a:gd name="T37" fmla="*/ 452 h 461"/>
                <a:gd name="T38" fmla="*/ 384 w 463"/>
                <a:gd name="T39" fmla="*/ 458 h 461"/>
                <a:gd name="T40" fmla="*/ 427 w 463"/>
                <a:gd name="T41" fmla="*/ 460 h 461"/>
                <a:gd name="T42" fmla="*/ 434 w 463"/>
                <a:gd name="T43" fmla="*/ 459 h 461"/>
                <a:gd name="T44" fmla="*/ 443 w 463"/>
                <a:gd name="T45" fmla="*/ 455 h 461"/>
                <a:gd name="T46" fmla="*/ 451 w 463"/>
                <a:gd name="T47" fmla="*/ 452 h 461"/>
                <a:gd name="T48" fmla="*/ 458 w 463"/>
                <a:gd name="T49" fmla="*/ 448 h 461"/>
                <a:gd name="T50" fmla="*/ 449 w 463"/>
                <a:gd name="T51" fmla="*/ 447 h 461"/>
                <a:gd name="T52" fmla="*/ 406 w 463"/>
                <a:gd name="T53" fmla="*/ 447 h 461"/>
                <a:gd name="T54" fmla="*/ 364 w 463"/>
                <a:gd name="T55" fmla="*/ 443 h 461"/>
                <a:gd name="T56" fmla="*/ 323 w 463"/>
                <a:gd name="T57" fmla="*/ 434 h 461"/>
                <a:gd name="T58" fmla="*/ 285 w 463"/>
                <a:gd name="T59" fmla="*/ 422 h 461"/>
                <a:gd name="T60" fmla="*/ 248 w 463"/>
                <a:gd name="T61" fmla="*/ 407 h 461"/>
                <a:gd name="T62" fmla="*/ 213 w 463"/>
                <a:gd name="T63" fmla="*/ 387 h 461"/>
                <a:gd name="T64" fmla="*/ 180 w 463"/>
                <a:gd name="T65" fmla="*/ 365 h 461"/>
                <a:gd name="T66" fmla="*/ 149 w 463"/>
                <a:gd name="T67" fmla="*/ 340 h 461"/>
                <a:gd name="T68" fmla="*/ 121 w 463"/>
                <a:gd name="T69" fmla="*/ 312 h 461"/>
                <a:gd name="T70" fmla="*/ 95 w 463"/>
                <a:gd name="T71" fmla="*/ 282 h 461"/>
                <a:gd name="T72" fmla="*/ 73 w 463"/>
                <a:gd name="T73" fmla="*/ 248 h 461"/>
                <a:gd name="T74" fmla="*/ 54 w 463"/>
                <a:gd name="T75" fmla="*/ 213 h 461"/>
                <a:gd name="T76" fmla="*/ 38 w 463"/>
                <a:gd name="T77" fmla="*/ 176 h 461"/>
                <a:gd name="T78" fmla="*/ 26 w 463"/>
                <a:gd name="T79" fmla="*/ 137 h 461"/>
                <a:gd name="T80" fmla="*/ 18 w 463"/>
                <a:gd name="T81" fmla="*/ 96 h 461"/>
                <a:gd name="T82" fmla="*/ 13 w 463"/>
                <a:gd name="T83" fmla="*/ 55 h 461"/>
                <a:gd name="T84" fmla="*/ 13 w 463"/>
                <a:gd name="T85" fmla="*/ 1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3" h="461">
                  <a:moveTo>
                    <a:pt x="14" y="0"/>
                  </a:moveTo>
                  <a:lnTo>
                    <a:pt x="12" y="4"/>
                  </a:lnTo>
                  <a:lnTo>
                    <a:pt x="10" y="7"/>
                  </a:lnTo>
                  <a:lnTo>
                    <a:pt x="9" y="11"/>
                  </a:lnTo>
                  <a:lnTo>
                    <a:pt x="7" y="16"/>
                  </a:lnTo>
                  <a:lnTo>
                    <a:pt x="5" y="19"/>
                  </a:lnTo>
                  <a:lnTo>
                    <a:pt x="3" y="24"/>
                  </a:lnTo>
                  <a:lnTo>
                    <a:pt x="2" y="28"/>
                  </a:lnTo>
                  <a:lnTo>
                    <a:pt x="0" y="32"/>
                  </a:lnTo>
                  <a:lnTo>
                    <a:pt x="0" y="33"/>
                  </a:lnTo>
                  <a:lnTo>
                    <a:pt x="1" y="55"/>
                  </a:lnTo>
                  <a:lnTo>
                    <a:pt x="3" y="77"/>
                  </a:lnTo>
                  <a:lnTo>
                    <a:pt x="6" y="98"/>
                  </a:lnTo>
                  <a:lnTo>
                    <a:pt x="9" y="119"/>
                  </a:lnTo>
                  <a:lnTo>
                    <a:pt x="14" y="140"/>
                  </a:lnTo>
                  <a:lnTo>
                    <a:pt x="20" y="160"/>
                  </a:lnTo>
                  <a:lnTo>
                    <a:pt x="27" y="180"/>
                  </a:lnTo>
                  <a:lnTo>
                    <a:pt x="34" y="200"/>
                  </a:lnTo>
                  <a:lnTo>
                    <a:pt x="43" y="218"/>
                  </a:lnTo>
                  <a:lnTo>
                    <a:pt x="52" y="237"/>
                  </a:lnTo>
                  <a:lnTo>
                    <a:pt x="62" y="255"/>
                  </a:lnTo>
                  <a:lnTo>
                    <a:pt x="74" y="272"/>
                  </a:lnTo>
                  <a:lnTo>
                    <a:pt x="86" y="289"/>
                  </a:lnTo>
                  <a:lnTo>
                    <a:pt x="98" y="304"/>
                  </a:lnTo>
                  <a:lnTo>
                    <a:pt x="112" y="320"/>
                  </a:lnTo>
                  <a:lnTo>
                    <a:pt x="126" y="335"/>
                  </a:lnTo>
                  <a:lnTo>
                    <a:pt x="141" y="349"/>
                  </a:lnTo>
                  <a:lnTo>
                    <a:pt x="156" y="362"/>
                  </a:lnTo>
                  <a:lnTo>
                    <a:pt x="172" y="375"/>
                  </a:lnTo>
                  <a:lnTo>
                    <a:pt x="189" y="387"/>
                  </a:lnTo>
                  <a:lnTo>
                    <a:pt x="207" y="398"/>
                  </a:lnTo>
                  <a:lnTo>
                    <a:pt x="224" y="408"/>
                  </a:lnTo>
                  <a:lnTo>
                    <a:pt x="243" y="418"/>
                  </a:lnTo>
                  <a:lnTo>
                    <a:pt x="262" y="426"/>
                  </a:lnTo>
                  <a:lnTo>
                    <a:pt x="281" y="434"/>
                  </a:lnTo>
                  <a:lnTo>
                    <a:pt x="300" y="441"/>
                  </a:lnTo>
                  <a:lnTo>
                    <a:pt x="320" y="446"/>
                  </a:lnTo>
                  <a:lnTo>
                    <a:pt x="341" y="452"/>
                  </a:lnTo>
                  <a:lnTo>
                    <a:pt x="362" y="455"/>
                  </a:lnTo>
                  <a:lnTo>
                    <a:pt x="384" y="458"/>
                  </a:lnTo>
                  <a:lnTo>
                    <a:pt x="405" y="460"/>
                  </a:lnTo>
                  <a:lnTo>
                    <a:pt x="427" y="460"/>
                  </a:lnTo>
                  <a:lnTo>
                    <a:pt x="430" y="460"/>
                  </a:lnTo>
                  <a:lnTo>
                    <a:pt x="434" y="459"/>
                  </a:lnTo>
                  <a:lnTo>
                    <a:pt x="438" y="457"/>
                  </a:lnTo>
                  <a:lnTo>
                    <a:pt x="443" y="455"/>
                  </a:lnTo>
                  <a:lnTo>
                    <a:pt x="446" y="454"/>
                  </a:lnTo>
                  <a:lnTo>
                    <a:pt x="451" y="452"/>
                  </a:lnTo>
                  <a:lnTo>
                    <a:pt x="455" y="450"/>
                  </a:lnTo>
                  <a:lnTo>
                    <a:pt x="458" y="448"/>
                  </a:lnTo>
                  <a:lnTo>
                    <a:pt x="462" y="446"/>
                  </a:lnTo>
                  <a:lnTo>
                    <a:pt x="449" y="447"/>
                  </a:lnTo>
                  <a:lnTo>
                    <a:pt x="427" y="448"/>
                  </a:lnTo>
                  <a:lnTo>
                    <a:pt x="406" y="447"/>
                  </a:lnTo>
                  <a:lnTo>
                    <a:pt x="385" y="446"/>
                  </a:lnTo>
                  <a:lnTo>
                    <a:pt x="364" y="443"/>
                  </a:lnTo>
                  <a:lnTo>
                    <a:pt x="343" y="439"/>
                  </a:lnTo>
                  <a:lnTo>
                    <a:pt x="323" y="434"/>
                  </a:lnTo>
                  <a:lnTo>
                    <a:pt x="304" y="429"/>
                  </a:lnTo>
                  <a:lnTo>
                    <a:pt x="285" y="422"/>
                  </a:lnTo>
                  <a:lnTo>
                    <a:pt x="266" y="415"/>
                  </a:lnTo>
                  <a:lnTo>
                    <a:pt x="248" y="407"/>
                  </a:lnTo>
                  <a:lnTo>
                    <a:pt x="230" y="398"/>
                  </a:lnTo>
                  <a:lnTo>
                    <a:pt x="213" y="387"/>
                  </a:lnTo>
                  <a:lnTo>
                    <a:pt x="196" y="377"/>
                  </a:lnTo>
                  <a:lnTo>
                    <a:pt x="180" y="365"/>
                  </a:lnTo>
                  <a:lnTo>
                    <a:pt x="164" y="353"/>
                  </a:lnTo>
                  <a:lnTo>
                    <a:pt x="149" y="340"/>
                  </a:lnTo>
                  <a:lnTo>
                    <a:pt x="135" y="326"/>
                  </a:lnTo>
                  <a:lnTo>
                    <a:pt x="121" y="312"/>
                  </a:lnTo>
                  <a:lnTo>
                    <a:pt x="108" y="297"/>
                  </a:lnTo>
                  <a:lnTo>
                    <a:pt x="95" y="282"/>
                  </a:lnTo>
                  <a:lnTo>
                    <a:pt x="84" y="265"/>
                  </a:lnTo>
                  <a:lnTo>
                    <a:pt x="73" y="248"/>
                  </a:lnTo>
                  <a:lnTo>
                    <a:pt x="63" y="231"/>
                  </a:lnTo>
                  <a:lnTo>
                    <a:pt x="54" y="213"/>
                  </a:lnTo>
                  <a:lnTo>
                    <a:pt x="45" y="195"/>
                  </a:lnTo>
                  <a:lnTo>
                    <a:pt x="38" y="176"/>
                  </a:lnTo>
                  <a:lnTo>
                    <a:pt x="32" y="157"/>
                  </a:lnTo>
                  <a:lnTo>
                    <a:pt x="26" y="137"/>
                  </a:lnTo>
                  <a:lnTo>
                    <a:pt x="21" y="117"/>
                  </a:lnTo>
                  <a:lnTo>
                    <a:pt x="18" y="96"/>
                  </a:lnTo>
                  <a:lnTo>
                    <a:pt x="15" y="75"/>
                  </a:lnTo>
                  <a:lnTo>
                    <a:pt x="13" y="55"/>
                  </a:lnTo>
                  <a:lnTo>
                    <a:pt x="13" y="33"/>
                  </a:lnTo>
                  <a:lnTo>
                    <a:pt x="13" y="12"/>
                  </a:lnTo>
                  <a:lnTo>
                    <a:pt x="14" y="0"/>
                  </a:lnTo>
                </a:path>
              </a:pathLst>
            </a:custGeom>
            <a:solidFill>
              <a:srgbClr val="1F150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7" name="Freeform 15"/>
            <p:cNvSpPr>
              <a:spLocks/>
            </p:cNvSpPr>
            <p:nvPr/>
          </p:nvSpPr>
          <p:spPr bwMode="auto">
            <a:xfrm>
              <a:off x="480" y="1379"/>
              <a:ext cx="479" cy="478"/>
            </a:xfrm>
            <a:custGeom>
              <a:avLst/>
              <a:gdLst>
                <a:gd name="T0" fmla="*/ 16 w 479"/>
                <a:gd name="T1" fmla="*/ 3 h 478"/>
                <a:gd name="T2" fmla="*/ 12 w 479"/>
                <a:gd name="T3" fmla="*/ 11 h 478"/>
                <a:gd name="T4" fmla="*/ 7 w 479"/>
                <a:gd name="T5" fmla="*/ 18 h 478"/>
                <a:gd name="T6" fmla="*/ 3 w 479"/>
                <a:gd name="T7" fmla="*/ 26 h 478"/>
                <a:gd name="T8" fmla="*/ 1 w 479"/>
                <a:gd name="T9" fmla="*/ 41 h 478"/>
                <a:gd name="T10" fmla="*/ 1 w 479"/>
                <a:gd name="T11" fmla="*/ 84 h 478"/>
                <a:gd name="T12" fmla="*/ 5 w 479"/>
                <a:gd name="T13" fmla="*/ 125 h 478"/>
                <a:gd name="T14" fmla="*/ 14 w 479"/>
                <a:gd name="T15" fmla="*/ 166 h 478"/>
                <a:gd name="T16" fmla="*/ 26 w 479"/>
                <a:gd name="T17" fmla="*/ 205 h 478"/>
                <a:gd name="T18" fmla="*/ 41 w 479"/>
                <a:gd name="T19" fmla="*/ 242 h 478"/>
                <a:gd name="T20" fmla="*/ 61 w 479"/>
                <a:gd name="T21" fmla="*/ 278 h 478"/>
                <a:gd name="T22" fmla="*/ 83 w 479"/>
                <a:gd name="T23" fmla="*/ 311 h 478"/>
                <a:gd name="T24" fmla="*/ 109 w 479"/>
                <a:gd name="T25" fmla="*/ 341 h 478"/>
                <a:gd name="T26" fmla="*/ 137 w 479"/>
                <a:gd name="T27" fmla="*/ 369 h 478"/>
                <a:gd name="T28" fmla="*/ 168 w 479"/>
                <a:gd name="T29" fmla="*/ 394 h 478"/>
                <a:gd name="T30" fmla="*/ 201 w 479"/>
                <a:gd name="T31" fmla="*/ 417 h 478"/>
                <a:gd name="T32" fmla="*/ 236 w 479"/>
                <a:gd name="T33" fmla="*/ 436 h 478"/>
                <a:gd name="T34" fmla="*/ 273 w 479"/>
                <a:gd name="T35" fmla="*/ 452 h 478"/>
                <a:gd name="T36" fmla="*/ 311 w 479"/>
                <a:gd name="T37" fmla="*/ 464 h 478"/>
                <a:gd name="T38" fmla="*/ 352 w 479"/>
                <a:gd name="T39" fmla="*/ 472 h 478"/>
                <a:gd name="T40" fmla="*/ 394 w 479"/>
                <a:gd name="T41" fmla="*/ 477 h 478"/>
                <a:gd name="T42" fmla="*/ 437 w 479"/>
                <a:gd name="T43" fmla="*/ 477 h 478"/>
                <a:gd name="T44" fmla="*/ 453 w 479"/>
                <a:gd name="T45" fmla="*/ 474 h 478"/>
                <a:gd name="T46" fmla="*/ 460 w 479"/>
                <a:gd name="T47" fmla="*/ 470 h 478"/>
                <a:gd name="T48" fmla="*/ 468 w 479"/>
                <a:gd name="T49" fmla="*/ 466 h 478"/>
                <a:gd name="T50" fmla="*/ 475 w 479"/>
                <a:gd name="T51" fmla="*/ 462 h 478"/>
                <a:gd name="T52" fmla="*/ 476 w 479"/>
                <a:gd name="T53" fmla="*/ 460 h 478"/>
                <a:gd name="T54" fmla="*/ 436 w 479"/>
                <a:gd name="T55" fmla="*/ 464 h 478"/>
                <a:gd name="T56" fmla="*/ 395 w 479"/>
                <a:gd name="T57" fmla="*/ 464 h 478"/>
                <a:gd name="T58" fmla="*/ 354 w 479"/>
                <a:gd name="T59" fmla="*/ 460 h 478"/>
                <a:gd name="T60" fmla="*/ 315 w 479"/>
                <a:gd name="T61" fmla="*/ 451 h 478"/>
                <a:gd name="T62" fmla="*/ 277 w 479"/>
                <a:gd name="T63" fmla="*/ 440 h 478"/>
                <a:gd name="T64" fmla="*/ 242 w 479"/>
                <a:gd name="T65" fmla="*/ 424 h 478"/>
                <a:gd name="T66" fmla="*/ 207 w 479"/>
                <a:gd name="T67" fmla="*/ 406 h 478"/>
                <a:gd name="T68" fmla="*/ 175 w 479"/>
                <a:gd name="T69" fmla="*/ 384 h 478"/>
                <a:gd name="T70" fmla="*/ 145 w 479"/>
                <a:gd name="T71" fmla="*/ 359 h 478"/>
                <a:gd name="T72" fmla="*/ 118 w 479"/>
                <a:gd name="T73" fmla="*/ 332 h 478"/>
                <a:gd name="T74" fmla="*/ 93 w 479"/>
                <a:gd name="T75" fmla="*/ 303 h 478"/>
                <a:gd name="T76" fmla="*/ 71 w 479"/>
                <a:gd name="T77" fmla="*/ 271 h 478"/>
                <a:gd name="T78" fmla="*/ 53 w 479"/>
                <a:gd name="T79" fmla="*/ 237 h 478"/>
                <a:gd name="T80" fmla="*/ 38 w 479"/>
                <a:gd name="T81" fmla="*/ 201 h 478"/>
                <a:gd name="T82" fmla="*/ 26 w 479"/>
                <a:gd name="T83" fmla="*/ 163 h 478"/>
                <a:gd name="T84" fmla="*/ 18 w 479"/>
                <a:gd name="T85" fmla="*/ 123 h 478"/>
                <a:gd name="T86" fmla="*/ 14 w 479"/>
                <a:gd name="T87" fmla="*/ 83 h 478"/>
                <a:gd name="T88" fmla="*/ 14 w 479"/>
                <a:gd name="T89" fmla="*/ 42 h 478"/>
                <a:gd name="T90" fmla="*/ 18 w 479"/>
                <a:gd name="T91" fmla="*/ 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 h="478">
                  <a:moveTo>
                    <a:pt x="18" y="0"/>
                  </a:moveTo>
                  <a:lnTo>
                    <a:pt x="16" y="3"/>
                  </a:lnTo>
                  <a:lnTo>
                    <a:pt x="14" y="7"/>
                  </a:lnTo>
                  <a:lnTo>
                    <a:pt x="12" y="11"/>
                  </a:lnTo>
                  <a:lnTo>
                    <a:pt x="9" y="15"/>
                  </a:lnTo>
                  <a:lnTo>
                    <a:pt x="7" y="18"/>
                  </a:lnTo>
                  <a:lnTo>
                    <a:pt x="6" y="22"/>
                  </a:lnTo>
                  <a:lnTo>
                    <a:pt x="3" y="26"/>
                  </a:lnTo>
                  <a:lnTo>
                    <a:pt x="2" y="30"/>
                  </a:lnTo>
                  <a:lnTo>
                    <a:pt x="1" y="41"/>
                  </a:lnTo>
                  <a:lnTo>
                    <a:pt x="0" y="62"/>
                  </a:lnTo>
                  <a:lnTo>
                    <a:pt x="1" y="84"/>
                  </a:lnTo>
                  <a:lnTo>
                    <a:pt x="3" y="104"/>
                  </a:lnTo>
                  <a:lnTo>
                    <a:pt x="5" y="125"/>
                  </a:lnTo>
                  <a:lnTo>
                    <a:pt x="9" y="146"/>
                  </a:lnTo>
                  <a:lnTo>
                    <a:pt x="14" y="166"/>
                  </a:lnTo>
                  <a:lnTo>
                    <a:pt x="19" y="186"/>
                  </a:lnTo>
                  <a:lnTo>
                    <a:pt x="26" y="205"/>
                  </a:lnTo>
                  <a:lnTo>
                    <a:pt x="33" y="224"/>
                  </a:lnTo>
                  <a:lnTo>
                    <a:pt x="41" y="242"/>
                  </a:lnTo>
                  <a:lnTo>
                    <a:pt x="50" y="260"/>
                  </a:lnTo>
                  <a:lnTo>
                    <a:pt x="61" y="278"/>
                  </a:lnTo>
                  <a:lnTo>
                    <a:pt x="71" y="294"/>
                  </a:lnTo>
                  <a:lnTo>
                    <a:pt x="83" y="311"/>
                  </a:lnTo>
                  <a:lnTo>
                    <a:pt x="95" y="326"/>
                  </a:lnTo>
                  <a:lnTo>
                    <a:pt x="109" y="341"/>
                  </a:lnTo>
                  <a:lnTo>
                    <a:pt x="122" y="355"/>
                  </a:lnTo>
                  <a:lnTo>
                    <a:pt x="137" y="369"/>
                  </a:lnTo>
                  <a:lnTo>
                    <a:pt x="152" y="382"/>
                  </a:lnTo>
                  <a:lnTo>
                    <a:pt x="168" y="394"/>
                  </a:lnTo>
                  <a:lnTo>
                    <a:pt x="184" y="406"/>
                  </a:lnTo>
                  <a:lnTo>
                    <a:pt x="201" y="417"/>
                  </a:lnTo>
                  <a:lnTo>
                    <a:pt x="218" y="427"/>
                  </a:lnTo>
                  <a:lnTo>
                    <a:pt x="236" y="436"/>
                  </a:lnTo>
                  <a:lnTo>
                    <a:pt x="254" y="444"/>
                  </a:lnTo>
                  <a:lnTo>
                    <a:pt x="273" y="452"/>
                  </a:lnTo>
                  <a:lnTo>
                    <a:pt x="292" y="458"/>
                  </a:lnTo>
                  <a:lnTo>
                    <a:pt x="311" y="464"/>
                  </a:lnTo>
                  <a:lnTo>
                    <a:pt x="331" y="469"/>
                  </a:lnTo>
                  <a:lnTo>
                    <a:pt x="352" y="472"/>
                  </a:lnTo>
                  <a:lnTo>
                    <a:pt x="373" y="475"/>
                  </a:lnTo>
                  <a:lnTo>
                    <a:pt x="394" y="477"/>
                  </a:lnTo>
                  <a:lnTo>
                    <a:pt x="415" y="477"/>
                  </a:lnTo>
                  <a:lnTo>
                    <a:pt x="437" y="477"/>
                  </a:lnTo>
                  <a:lnTo>
                    <a:pt x="449" y="476"/>
                  </a:lnTo>
                  <a:lnTo>
                    <a:pt x="453" y="474"/>
                  </a:lnTo>
                  <a:lnTo>
                    <a:pt x="457" y="472"/>
                  </a:lnTo>
                  <a:lnTo>
                    <a:pt x="460" y="470"/>
                  </a:lnTo>
                  <a:lnTo>
                    <a:pt x="464" y="468"/>
                  </a:lnTo>
                  <a:lnTo>
                    <a:pt x="468" y="466"/>
                  </a:lnTo>
                  <a:lnTo>
                    <a:pt x="471" y="464"/>
                  </a:lnTo>
                  <a:lnTo>
                    <a:pt x="475" y="462"/>
                  </a:lnTo>
                  <a:lnTo>
                    <a:pt x="478" y="460"/>
                  </a:lnTo>
                  <a:lnTo>
                    <a:pt x="476" y="460"/>
                  </a:lnTo>
                  <a:lnTo>
                    <a:pt x="456" y="462"/>
                  </a:lnTo>
                  <a:lnTo>
                    <a:pt x="436" y="464"/>
                  </a:lnTo>
                  <a:lnTo>
                    <a:pt x="415" y="464"/>
                  </a:lnTo>
                  <a:lnTo>
                    <a:pt x="395" y="464"/>
                  </a:lnTo>
                  <a:lnTo>
                    <a:pt x="374" y="462"/>
                  </a:lnTo>
                  <a:lnTo>
                    <a:pt x="354" y="460"/>
                  </a:lnTo>
                  <a:lnTo>
                    <a:pt x="334" y="456"/>
                  </a:lnTo>
                  <a:lnTo>
                    <a:pt x="315" y="451"/>
                  </a:lnTo>
                  <a:lnTo>
                    <a:pt x="295" y="446"/>
                  </a:lnTo>
                  <a:lnTo>
                    <a:pt x="277" y="440"/>
                  </a:lnTo>
                  <a:lnTo>
                    <a:pt x="259" y="433"/>
                  </a:lnTo>
                  <a:lnTo>
                    <a:pt x="242" y="424"/>
                  </a:lnTo>
                  <a:lnTo>
                    <a:pt x="224" y="415"/>
                  </a:lnTo>
                  <a:lnTo>
                    <a:pt x="207" y="406"/>
                  </a:lnTo>
                  <a:lnTo>
                    <a:pt x="191" y="395"/>
                  </a:lnTo>
                  <a:lnTo>
                    <a:pt x="175" y="384"/>
                  </a:lnTo>
                  <a:lnTo>
                    <a:pt x="160" y="372"/>
                  </a:lnTo>
                  <a:lnTo>
                    <a:pt x="145" y="359"/>
                  </a:lnTo>
                  <a:lnTo>
                    <a:pt x="131" y="346"/>
                  </a:lnTo>
                  <a:lnTo>
                    <a:pt x="118" y="332"/>
                  </a:lnTo>
                  <a:lnTo>
                    <a:pt x="105" y="318"/>
                  </a:lnTo>
                  <a:lnTo>
                    <a:pt x="93" y="303"/>
                  </a:lnTo>
                  <a:lnTo>
                    <a:pt x="82" y="288"/>
                  </a:lnTo>
                  <a:lnTo>
                    <a:pt x="71" y="271"/>
                  </a:lnTo>
                  <a:lnTo>
                    <a:pt x="62" y="254"/>
                  </a:lnTo>
                  <a:lnTo>
                    <a:pt x="53" y="237"/>
                  </a:lnTo>
                  <a:lnTo>
                    <a:pt x="45" y="219"/>
                  </a:lnTo>
                  <a:lnTo>
                    <a:pt x="38" y="201"/>
                  </a:lnTo>
                  <a:lnTo>
                    <a:pt x="31" y="182"/>
                  </a:lnTo>
                  <a:lnTo>
                    <a:pt x="26" y="163"/>
                  </a:lnTo>
                  <a:lnTo>
                    <a:pt x="21" y="143"/>
                  </a:lnTo>
                  <a:lnTo>
                    <a:pt x="18" y="123"/>
                  </a:lnTo>
                  <a:lnTo>
                    <a:pt x="15" y="103"/>
                  </a:lnTo>
                  <a:lnTo>
                    <a:pt x="14" y="83"/>
                  </a:lnTo>
                  <a:lnTo>
                    <a:pt x="13" y="62"/>
                  </a:lnTo>
                  <a:lnTo>
                    <a:pt x="14" y="42"/>
                  </a:lnTo>
                  <a:lnTo>
                    <a:pt x="15" y="21"/>
                  </a:lnTo>
                  <a:lnTo>
                    <a:pt x="18" y="1"/>
                  </a:lnTo>
                  <a:lnTo>
                    <a:pt x="18" y="0"/>
                  </a:lnTo>
                </a:path>
              </a:pathLst>
            </a:custGeom>
            <a:solidFill>
              <a:srgbClr val="2B1C0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8" name="Freeform 16"/>
            <p:cNvSpPr>
              <a:spLocks/>
            </p:cNvSpPr>
            <p:nvPr/>
          </p:nvSpPr>
          <p:spPr bwMode="auto">
            <a:xfrm>
              <a:off x="493" y="1354"/>
              <a:ext cx="492" cy="491"/>
            </a:xfrm>
            <a:custGeom>
              <a:avLst/>
              <a:gdLst>
                <a:gd name="T0" fmla="*/ 20 w 492"/>
                <a:gd name="T1" fmla="*/ 3 h 491"/>
                <a:gd name="T2" fmla="*/ 15 w 492"/>
                <a:gd name="T3" fmla="*/ 10 h 491"/>
                <a:gd name="T4" fmla="*/ 11 w 492"/>
                <a:gd name="T5" fmla="*/ 16 h 491"/>
                <a:gd name="T6" fmla="*/ 7 w 492"/>
                <a:gd name="T7" fmla="*/ 22 h 491"/>
                <a:gd name="T8" fmla="*/ 2 w 492"/>
                <a:gd name="T9" fmla="*/ 46 h 491"/>
                <a:gd name="T10" fmla="*/ 0 w 492"/>
                <a:gd name="T11" fmla="*/ 87 h 491"/>
                <a:gd name="T12" fmla="*/ 2 w 492"/>
                <a:gd name="T13" fmla="*/ 128 h 491"/>
                <a:gd name="T14" fmla="*/ 8 w 492"/>
                <a:gd name="T15" fmla="*/ 168 h 491"/>
                <a:gd name="T16" fmla="*/ 18 w 492"/>
                <a:gd name="T17" fmla="*/ 207 h 491"/>
                <a:gd name="T18" fmla="*/ 31 w 492"/>
                <a:gd name="T19" fmla="*/ 244 h 491"/>
                <a:gd name="T20" fmla="*/ 49 w 492"/>
                <a:gd name="T21" fmla="*/ 279 h 491"/>
                <a:gd name="T22" fmla="*/ 69 w 492"/>
                <a:gd name="T23" fmla="*/ 313 h 491"/>
                <a:gd name="T24" fmla="*/ 92 w 492"/>
                <a:gd name="T25" fmla="*/ 343 h 491"/>
                <a:gd name="T26" fmla="*/ 118 w 492"/>
                <a:gd name="T27" fmla="*/ 371 h 491"/>
                <a:gd name="T28" fmla="*/ 147 w 492"/>
                <a:gd name="T29" fmla="*/ 397 h 491"/>
                <a:gd name="T30" fmla="*/ 178 w 492"/>
                <a:gd name="T31" fmla="*/ 421 h 491"/>
                <a:gd name="T32" fmla="*/ 211 w 492"/>
                <a:gd name="T33" fmla="*/ 441 h 491"/>
                <a:gd name="T34" fmla="*/ 246 w 492"/>
                <a:gd name="T35" fmla="*/ 458 h 491"/>
                <a:gd name="T36" fmla="*/ 282 w 492"/>
                <a:gd name="T37" fmla="*/ 472 h 491"/>
                <a:gd name="T38" fmla="*/ 321 w 492"/>
                <a:gd name="T39" fmla="*/ 482 h 491"/>
                <a:gd name="T40" fmla="*/ 361 w 492"/>
                <a:gd name="T41" fmla="*/ 488 h 491"/>
                <a:gd name="T42" fmla="*/ 402 w 492"/>
                <a:gd name="T43" fmla="*/ 490 h 491"/>
                <a:gd name="T44" fmla="*/ 443 w 492"/>
                <a:gd name="T45" fmla="*/ 488 h 491"/>
                <a:gd name="T46" fmla="*/ 465 w 492"/>
                <a:gd name="T47" fmla="*/ 485 h 491"/>
                <a:gd name="T48" fmla="*/ 471 w 492"/>
                <a:gd name="T49" fmla="*/ 481 h 491"/>
                <a:gd name="T50" fmla="*/ 478 w 492"/>
                <a:gd name="T51" fmla="*/ 476 h 491"/>
                <a:gd name="T52" fmla="*/ 484 w 492"/>
                <a:gd name="T53" fmla="*/ 472 h 491"/>
                <a:gd name="T54" fmla="*/ 491 w 492"/>
                <a:gd name="T55" fmla="*/ 467 h 491"/>
                <a:gd name="T56" fmla="*/ 462 w 492"/>
                <a:gd name="T57" fmla="*/ 473 h 491"/>
                <a:gd name="T58" fmla="*/ 422 w 492"/>
                <a:gd name="T59" fmla="*/ 477 h 491"/>
                <a:gd name="T60" fmla="*/ 382 w 492"/>
                <a:gd name="T61" fmla="*/ 477 h 491"/>
                <a:gd name="T62" fmla="*/ 343 w 492"/>
                <a:gd name="T63" fmla="*/ 473 h 491"/>
                <a:gd name="T64" fmla="*/ 305 w 492"/>
                <a:gd name="T65" fmla="*/ 465 h 491"/>
                <a:gd name="T66" fmla="*/ 268 w 492"/>
                <a:gd name="T67" fmla="*/ 453 h 491"/>
                <a:gd name="T68" fmla="*/ 234 w 492"/>
                <a:gd name="T69" fmla="*/ 439 h 491"/>
                <a:gd name="T70" fmla="*/ 200 w 492"/>
                <a:gd name="T71" fmla="*/ 420 h 491"/>
                <a:gd name="T72" fmla="*/ 169 w 492"/>
                <a:gd name="T73" fmla="*/ 399 h 491"/>
                <a:gd name="T74" fmla="*/ 141 w 492"/>
                <a:gd name="T75" fmla="*/ 375 h 491"/>
                <a:gd name="T76" fmla="*/ 114 w 492"/>
                <a:gd name="T77" fmla="*/ 349 h 491"/>
                <a:gd name="T78" fmla="*/ 90 w 492"/>
                <a:gd name="T79" fmla="*/ 321 h 491"/>
                <a:gd name="T80" fmla="*/ 69 w 492"/>
                <a:gd name="T81" fmla="*/ 290 h 491"/>
                <a:gd name="T82" fmla="*/ 51 w 492"/>
                <a:gd name="T83" fmla="*/ 257 h 491"/>
                <a:gd name="T84" fmla="*/ 36 w 492"/>
                <a:gd name="T85" fmla="*/ 221 h 491"/>
                <a:gd name="T86" fmla="*/ 25 w 492"/>
                <a:gd name="T87" fmla="*/ 185 h 491"/>
                <a:gd name="T88" fmla="*/ 17 w 492"/>
                <a:gd name="T89" fmla="*/ 147 h 491"/>
                <a:gd name="T90" fmla="*/ 13 w 492"/>
                <a:gd name="T91" fmla="*/ 107 h 491"/>
                <a:gd name="T92" fmla="*/ 13 w 492"/>
                <a:gd name="T93" fmla="*/ 67 h 491"/>
                <a:gd name="T94" fmla="*/ 17 w 492"/>
                <a:gd name="T95" fmla="*/ 28 h 491"/>
                <a:gd name="T96" fmla="*/ 22 w 492"/>
                <a:gd name="T9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1">
                  <a:moveTo>
                    <a:pt x="22" y="0"/>
                  </a:moveTo>
                  <a:lnTo>
                    <a:pt x="20" y="3"/>
                  </a:lnTo>
                  <a:lnTo>
                    <a:pt x="17" y="6"/>
                  </a:lnTo>
                  <a:lnTo>
                    <a:pt x="15" y="10"/>
                  </a:lnTo>
                  <a:lnTo>
                    <a:pt x="13" y="13"/>
                  </a:lnTo>
                  <a:lnTo>
                    <a:pt x="11" y="16"/>
                  </a:lnTo>
                  <a:lnTo>
                    <a:pt x="8" y="19"/>
                  </a:lnTo>
                  <a:lnTo>
                    <a:pt x="7" y="22"/>
                  </a:lnTo>
                  <a:lnTo>
                    <a:pt x="5" y="26"/>
                  </a:lnTo>
                  <a:lnTo>
                    <a:pt x="2" y="46"/>
                  </a:lnTo>
                  <a:lnTo>
                    <a:pt x="0" y="67"/>
                  </a:lnTo>
                  <a:lnTo>
                    <a:pt x="0" y="87"/>
                  </a:lnTo>
                  <a:lnTo>
                    <a:pt x="0" y="108"/>
                  </a:lnTo>
                  <a:lnTo>
                    <a:pt x="2" y="128"/>
                  </a:lnTo>
                  <a:lnTo>
                    <a:pt x="5" y="148"/>
                  </a:lnTo>
                  <a:lnTo>
                    <a:pt x="8" y="168"/>
                  </a:lnTo>
                  <a:lnTo>
                    <a:pt x="13" y="188"/>
                  </a:lnTo>
                  <a:lnTo>
                    <a:pt x="18" y="207"/>
                  </a:lnTo>
                  <a:lnTo>
                    <a:pt x="24" y="226"/>
                  </a:lnTo>
                  <a:lnTo>
                    <a:pt x="31" y="244"/>
                  </a:lnTo>
                  <a:lnTo>
                    <a:pt x="40" y="262"/>
                  </a:lnTo>
                  <a:lnTo>
                    <a:pt x="49" y="279"/>
                  </a:lnTo>
                  <a:lnTo>
                    <a:pt x="58" y="296"/>
                  </a:lnTo>
                  <a:lnTo>
                    <a:pt x="69" y="313"/>
                  </a:lnTo>
                  <a:lnTo>
                    <a:pt x="80" y="328"/>
                  </a:lnTo>
                  <a:lnTo>
                    <a:pt x="92" y="343"/>
                  </a:lnTo>
                  <a:lnTo>
                    <a:pt x="105" y="357"/>
                  </a:lnTo>
                  <a:lnTo>
                    <a:pt x="118" y="371"/>
                  </a:lnTo>
                  <a:lnTo>
                    <a:pt x="132" y="385"/>
                  </a:lnTo>
                  <a:lnTo>
                    <a:pt x="147" y="397"/>
                  </a:lnTo>
                  <a:lnTo>
                    <a:pt x="162" y="409"/>
                  </a:lnTo>
                  <a:lnTo>
                    <a:pt x="178" y="421"/>
                  </a:lnTo>
                  <a:lnTo>
                    <a:pt x="194" y="431"/>
                  </a:lnTo>
                  <a:lnTo>
                    <a:pt x="211" y="441"/>
                  </a:lnTo>
                  <a:lnTo>
                    <a:pt x="229" y="450"/>
                  </a:lnTo>
                  <a:lnTo>
                    <a:pt x="246" y="458"/>
                  </a:lnTo>
                  <a:lnTo>
                    <a:pt x="264" y="465"/>
                  </a:lnTo>
                  <a:lnTo>
                    <a:pt x="282" y="472"/>
                  </a:lnTo>
                  <a:lnTo>
                    <a:pt x="302" y="477"/>
                  </a:lnTo>
                  <a:lnTo>
                    <a:pt x="321" y="482"/>
                  </a:lnTo>
                  <a:lnTo>
                    <a:pt x="341" y="485"/>
                  </a:lnTo>
                  <a:lnTo>
                    <a:pt x="361" y="488"/>
                  </a:lnTo>
                  <a:lnTo>
                    <a:pt x="382" y="489"/>
                  </a:lnTo>
                  <a:lnTo>
                    <a:pt x="402" y="490"/>
                  </a:lnTo>
                  <a:lnTo>
                    <a:pt x="423" y="489"/>
                  </a:lnTo>
                  <a:lnTo>
                    <a:pt x="443" y="488"/>
                  </a:lnTo>
                  <a:lnTo>
                    <a:pt x="463" y="485"/>
                  </a:lnTo>
                  <a:lnTo>
                    <a:pt x="465" y="485"/>
                  </a:lnTo>
                  <a:lnTo>
                    <a:pt x="468" y="483"/>
                  </a:lnTo>
                  <a:lnTo>
                    <a:pt x="471" y="481"/>
                  </a:lnTo>
                  <a:lnTo>
                    <a:pt x="474" y="479"/>
                  </a:lnTo>
                  <a:lnTo>
                    <a:pt x="478" y="476"/>
                  </a:lnTo>
                  <a:lnTo>
                    <a:pt x="481" y="474"/>
                  </a:lnTo>
                  <a:lnTo>
                    <a:pt x="484" y="472"/>
                  </a:lnTo>
                  <a:lnTo>
                    <a:pt x="487" y="470"/>
                  </a:lnTo>
                  <a:lnTo>
                    <a:pt x="491" y="467"/>
                  </a:lnTo>
                  <a:lnTo>
                    <a:pt x="481" y="469"/>
                  </a:lnTo>
                  <a:lnTo>
                    <a:pt x="462" y="473"/>
                  </a:lnTo>
                  <a:lnTo>
                    <a:pt x="442" y="475"/>
                  </a:lnTo>
                  <a:lnTo>
                    <a:pt x="422" y="477"/>
                  </a:lnTo>
                  <a:lnTo>
                    <a:pt x="402" y="477"/>
                  </a:lnTo>
                  <a:lnTo>
                    <a:pt x="382" y="477"/>
                  </a:lnTo>
                  <a:lnTo>
                    <a:pt x="362" y="475"/>
                  </a:lnTo>
                  <a:lnTo>
                    <a:pt x="343" y="473"/>
                  </a:lnTo>
                  <a:lnTo>
                    <a:pt x="323" y="469"/>
                  </a:lnTo>
                  <a:lnTo>
                    <a:pt x="305" y="465"/>
                  </a:lnTo>
                  <a:lnTo>
                    <a:pt x="286" y="460"/>
                  </a:lnTo>
                  <a:lnTo>
                    <a:pt x="268" y="453"/>
                  </a:lnTo>
                  <a:lnTo>
                    <a:pt x="251" y="446"/>
                  </a:lnTo>
                  <a:lnTo>
                    <a:pt x="234" y="439"/>
                  </a:lnTo>
                  <a:lnTo>
                    <a:pt x="217" y="430"/>
                  </a:lnTo>
                  <a:lnTo>
                    <a:pt x="200" y="420"/>
                  </a:lnTo>
                  <a:lnTo>
                    <a:pt x="185" y="411"/>
                  </a:lnTo>
                  <a:lnTo>
                    <a:pt x="169" y="399"/>
                  </a:lnTo>
                  <a:lnTo>
                    <a:pt x="155" y="388"/>
                  </a:lnTo>
                  <a:lnTo>
                    <a:pt x="141" y="375"/>
                  </a:lnTo>
                  <a:lnTo>
                    <a:pt x="127" y="363"/>
                  </a:lnTo>
                  <a:lnTo>
                    <a:pt x="114" y="349"/>
                  </a:lnTo>
                  <a:lnTo>
                    <a:pt x="102" y="336"/>
                  </a:lnTo>
                  <a:lnTo>
                    <a:pt x="90" y="321"/>
                  </a:lnTo>
                  <a:lnTo>
                    <a:pt x="79" y="306"/>
                  </a:lnTo>
                  <a:lnTo>
                    <a:pt x="69" y="290"/>
                  </a:lnTo>
                  <a:lnTo>
                    <a:pt x="59" y="273"/>
                  </a:lnTo>
                  <a:lnTo>
                    <a:pt x="51" y="257"/>
                  </a:lnTo>
                  <a:lnTo>
                    <a:pt x="43" y="239"/>
                  </a:lnTo>
                  <a:lnTo>
                    <a:pt x="36" y="221"/>
                  </a:lnTo>
                  <a:lnTo>
                    <a:pt x="30" y="204"/>
                  </a:lnTo>
                  <a:lnTo>
                    <a:pt x="25" y="185"/>
                  </a:lnTo>
                  <a:lnTo>
                    <a:pt x="20" y="166"/>
                  </a:lnTo>
                  <a:lnTo>
                    <a:pt x="17" y="147"/>
                  </a:lnTo>
                  <a:lnTo>
                    <a:pt x="14" y="127"/>
                  </a:lnTo>
                  <a:lnTo>
                    <a:pt x="13" y="107"/>
                  </a:lnTo>
                  <a:lnTo>
                    <a:pt x="12" y="87"/>
                  </a:lnTo>
                  <a:lnTo>
                    <a:pt x="13" y="67"/>
                  </a:lnTo>
                  <a:lnTo>
                    <a:pt x="14" y="47"/>
                  </a:lnTo>
                  <a:lnTo>
                    <a:pt x="17" y="28"/>
                  </a:lnTo>
                  <a:lnTo>
                    <a:pt x="20" y="8"/>
                  </a:lnTo>
                  <a:lnTo>
                    <a:pt x="22" y="0"/>
                  </a:lnTo>
                </a:path>
              </a:pathLst>
            </a:custGeom>
            <a:solidFill>
              <a:srgbClr val="38261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29" name="Freeform 17"/>
            <p:cNvSpPr>
              <a:spLocks/>
            </p:cNvSpPr>
            <p:nvPr/>
          </p:nvSpPr>
          <p:spPr bwMode="auto">
            <a:xfrm>
              <a:off x="505" y="1331"/>
              <a:ext cx="502" cy="502"/>
            </a:xfrm>
            <a:custGeom>
              <a:avLst/>
              <a:gdLst>
                <a:gd name="T0" fmla="*/ 26 w 502"/>
                <a:gd name="T1" fmla="*/ 3 h 502"/>
                <a:gd name="T2" fmla="*/ 21 w 502"/>
                <a:gd name="T3" fmla="*/ 9 h 502"/>
                <a:gd name="T4" fmla="*/ 16 w 502"/>
                <a:gd name="T5" fmla="*/ 15 h 502"/>
                <a:gd name="T6" fmla="*/ 12 w 502"/>
                <a:gd name="T7" fmla="*/ 21 h 502"/>
                <a:gd name="T8" fmla="*/ 8 w 502"/>
                <a:gd name="T9" fmla="*/ 31 h 502"/>
                <a:gd name="T10" fmla="*/ 2 w 502"/>
                <a:gd name="T11" fmla="*/ 70 h 502"/>
                <a:gd name="T12" fmla="*/ 0 w 502"/>
                <a:gd name="T13" fmla="*/ 110 h 502"/>
                <a:gd name="T14" fmla="*/ 2 w 502"/>
                <a:gd name="T15" fmla="*/ 150 h 502"/>
                <a:gd name="T16" fmla="*/ 8 w 502"/>
                <a:gd name="T17" fmla="*/ 189 h 502"/>
                <a:gd name="T18" fmla="*/ 17 w 502"/>
                <a:gd name="T19" fmla="*/ 227 h 502"/>
                <a:gd name="T20" fmla="*/ 31 w 502"/>
                <a:gd name="T21" fmla="*/ 262 h 502"/>
                <a:gd name="T22" fmla="*/ 47 w 502"/>
                <a:gd name="T23" fmla="*/ 297 h 502"/>
                <a:gd name="T24" fmla="*/ 67 w 502"/>
                <a:gd name="T25" fmla="*/ 329 h 502"/>
                <a:gd name="T26" fmla="*/ 89 w 502"/>
                <a:gd name="T27" fmla="*/ 359 h 502"/>
                <a:gd name="T28" fmla="*/ 114 w 502"/>
                <a:gd name="T29" fmla="*/ 386 h 502"/>
                <a:gd name="T30" fmla="*/ 142 w 502"/>
                <a:gd name="T31" fmla="*/ 411 h 502"/>
                <a:gd name="T32" fmla="*/ 173 w 502"/>
                <a:gd name="T33" fmla="*/ 434 h 502"/>
                <a:gd name="T34" fmla="*/ 205 w 502"/>
                <a:gd name="T35" fmla="*/ 453 h 502"/>
                <a:gd name="T36" fmla="*/ 239 w 502"/>
                <a:gd name="T37" fmla="*/ 470 h 502"/>
                <a:gd name="T38" fmla="*/ 274 w 502"/>
                <a:gd name="T39" fmla="*/ 483 h 502"/>
                <a:gd name="T40" fmla="*/ 311 w 502"/>
                <a:gd name="T41" fmla="*/ 493 h 502"/>
                <a:gd name="T42" fmla="*/ 350 w 502"/>
                <a:gd name="T43" fmla="*/ 499 h 502"/>
                <a:gd name="T44" fmla="*/ 390 w 502"/>
                <a:gd name="T45" fmla="*/ 501 h 502"/>
                <a:gd name="T46" fmla="*/ 430 w 502"/>
                <a:gd name="T47" fmla="*/ 499 h 502"/>
                <a:gd name="T48" fmla="*/ 469 w 502"/>
                <a:gd name="T49" fmla="*/ 493 h 502"/>
                <a:gd name="T50" fmla="*/ 481 w 502"/>
                <a:gd name="T51" fmla="*/ 488 h 502"/>
                <a:gd name="T52" fmla="*/ 487 w 502"/>
                <a:gd name="T53" fmla="*/ 484 h 502"/>
                <a:gd name="T54" fmla="*/ 493 w 502"/>
                <a:gd name="T55" fmla="*/ 479 h 502"/>
                <a:gd name="T56" fmla="*/ 498 w 502"/>
                <a:gd name="T57" fmla="*/ 474 h 502"/>
                <a:gd name="T58" fmla="*/ 485 w 502"/>
                <a:gd name="T59" fmla="*/ 476 h 502"/>
                <a:gd name="T60" fmla="*/ 448 w 502"/>
                <a:gd name="T61" fmla="*/ 484 h 502"/>
                <a:gd name="T62" fmla="*/ 409 w 502"/>
                <a:gd name="T63" fmla="*/ 487 h 502"/>
                <a:gd name="T64" fmla="*/ 371 w 502"/>
                <a:gd name="T65" fmla="*/ 487 h 502"/>
                <a:gd name="T66" fmla="*/ 332 w 502"/>
                <a:gd name="T67" fmla="*/ 484 h 502"/>
                <a:gd name="T68" fmla="*/ 296 w 502"/>
                <a:gd name="T69" fmla="*/ 476 h 502"/>
                <a:gd name="T70" fmla="*/ 260 w 502"/>
                <a:gd name="T71" fmla="*/ 465 h 502"/>
                <a:gd name="T72" fmla="*/ 227 w 502"/>
                <a:gd name="T73" fmla="*/ 451 h 502"/>
                <a:gd name="T74" fmla="*/ 195 w 502"/>
                <a:gd name="T75" fmla="*/ 433 h 502"/>
                <a:gd name="T76" fmla="*/ 165 w 502"/>
                <a:gd name="T77" fmla="*/ 413 h 502"/>
                <a:gd name="T78" fmla="*/ 137 w 502"/>
                <a:gd name="T79" fmla="*/ 389 h 502"/>
                <a:gd name="T80" fmla="*/ 111 w 502"/>
                <a:gd name="T81" fmla="*/ 365 h 502"/>
                <a:gd name="T82" fmla="*/ 88 w 502"/>
                <a:gd name="T83" fmla="*/ 337 h 502"/>
                <a:gd name="T84" fmla="*/ 67 w 502"/>
                <a:gd name="T85" fmla="*/ 307 h 502"/>
                <a:gd name="T86" fmla="*/ 50 w 502"/>
                <a:gd name="T87" fmla="*/ 274 h 502"/>
                <a:gd name="T88" fmla="*/ 36 w 502"/>
                <a:gd name="T89" fmla="*/ 240 h 502"/>
                <a:gd name="T90" fmla="*/ 25 w 502"/>
                <a:gd name="T91" fmla="*/ 205 h 502"/>
                <a:gd name="T92" fmla="*/ 17 w 502"/>
                <a:gd name="T93" fmla="*/ 168 h 502"/>
                <a:gd name="T94" fmla="*/ 13 w 502"/>
                <a:gd name="T95" fmla="*/ 129 h 502"/>
                <a:gd name="T96" fmla="*/ 13 w 502"/>
                <a:gd name="T97" fmla="*/ 91 h 502"/>
                <a:gd name="T98" fmla="*/ 17 w 502"/>
                <a:gd name="T99" fmla="*/ 52 h 502"/>
                <a:gd name="T100" fmla="*/ 25 w 502"/>
                <a:gd name="T101" fmla="*/ 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2" h="502">
                  <a:moveTo>
                    <a:pt x="29" y="0"/>
                  </a:moveTo>
                  <a:lnTo>
                    <a:pt x="26" y="3"/>
                  </a:lnTo>
                  <a:lnTo>
                    <a:pt x="24" y="6"/>
                  </a:lnTo>
                  <a:lnTo>
                    <a:pt x="21" y="9"/>
                  </a:lnTo>
                  <a:lnTo>
                    <a:pt x="19" y="12"/>
                  </a:lnTo>
                  <a:lnTo>
                    <a:pt x="16" y="15"/>
                  </a:lnTo>
                  <a:lnTo>
                    <a:pt x="14" y="18"/>
                  </a:lnTo>
                  <a:lnTo>
                    <a:pt x="12" y="21"/>
                  </a:lnTo>
                  <a:lnTo>
                    <a:pt x="9" y="24"/>
                  </a:lnTo>
                  <a:lnTo>
                    <a:pt x="8" y="31"/>
                  </a:lnTo>
                  <a:lnTo>
                    <a:pt x="5" y="51"/>
                  </a:lnTo>
                  <a:lnTo>
                    <a:pt x="2" y="70"/>
                  </a:lnTo>
                  <a:lnTo>
                    <a:pt x="0" y="90"/>
                  </a:lnTo>
                  <a:lnTo>
                    <a:pt x="0" y="110"/>
                  </a:lnTo>
                  <a:lnTo>
                    <a:pt x="0" y="130"/>
                  </a:lnTo>
                  <a:lnTo>
                    <a:pt x="2" y="150"/>
                  </a:lnTo>
                  <a:lnTo>
                    <a:pt x="5" y="170"/>
                  </a:lnTo>
                  <a:lnTo>
                    <a:pt x="8" y="189"/>
                  </a:lnTo>
                  <a:lnTo>
                    <a:pt x="12" y="208"/>
                  </a:lnTo>
                  <a:lnTo>
                    <a:pt x="17" y="227"/>
                  </a:lnTo>
                  <a:lnTo>
                    <a:pt x="24" y="244"/>
                  </a:lnTo>
                  <a:lnTo>
                    <a:pt x="31" y="262"/>
                  </a:lnTo>
                  <a:lnTo>
                    <a:pt x="38" y="280"/>
                  </a:lnTo>
                  <a:lnTo>
                    <a:pt x="47" y="297"/>
                  </a:lnTo>
                  <a:lnTo>
                    <a:pt x="57" y="313"/>
                  </a:lnTo>
                  <a:lnTo>
                    <a:pt x="67" y="329"/>
                  </a:lnTo>
                  <a:lnTo>
                    <a:pt x="78" y="344"/>
                  </a:lnTo>
                  <a:lnTo>
                    <a:pt x="89" y="359"/>
                  </a:lnTo>
                  <a:lnTo>
                    <a:pt x="102" y="372"/>
                  </a:lnTo>
                  <a:lnTo>
                    <a:pt x="114" y="386"/>
                  </a:lnTo>
                  <a:lnTo>
                    <a:pt x="128" y="399"/>
                  </a:lnTo>
                  <a:lnTo>
                    <a:pt x="142" y="411"/>
                  </a:lnTo>
                  <a:lnTo>
                    <a:pt x="157" y="423"/>
                  </a:lnTo>
                  <a:lnTo>
                    <a:pt x="173" y="434"/>
                  </a:lnTo>
                  <a:lnTo>
                    <a:pt x="188" y="444"/>
                  </a:lnTo>
                  <a:lnTo>
                    <a:pt x="205" y="453"/>
                  </a:lnTo>
                  <a:lnTo>
                    <a:pt x="221" y="462"/>
                  </a:lnTo>
                  <a:lnTo>
                    <a:pt x="239" y="470"/>
                  </a:lnTo>
                  <a:lnTo>
                    <a:pt x="256" y="477"/>
                  </a:lnTo>
                  <a:lnTo>
                    <a:pt x="274" y="483"/>
                  </a:lnTo>
                  <a:lnTo>
                    <a:pt x="292" y="488"/>
                  </a:lnTo>
                  <a:lnTo>
                    <a:pt x="311" y="493"/>
                  </a:lnTo>
                  <a:lnTo>
                    <a:pt x="331" y="496"/>
                  </a:lnTo>
                  <a:lnTo>
                    <a:pt x="350" y="499"/>
                  </a:lnTo>
                  <a:lnTo>
                    <a:pt x="370" y="500"/>
                  </a:lnTo>
                  <a:lnTo>
                    <a:pt x="390" y="501"/>
                  </a:lnTo>
                  <a:lnTo>
                    <a:pt x="410" y="500"/>
                  </a:lnTo>
                  <a:lnTo>
                    <a:pt x="430" y="499"/>
                  </a:lnTo>
                  <a:lnTo>
                    <a:pt x="450" y="496"/>
                  </a:lnTo>
                  <a:lnTo>
                    <a:pt x="469" y="493"/>
                  </a:lnTo>
                  <a:lnTo>
                    <a:pt x="478" y="491"/>
                  </a:lnTo>
                  <a:lnTo>
                    <a:pt x="481" y="488"/>
                  </a:lnTo>
                  <a:lnTo>
                    <a:pt x="484" y="486"/>
                  </a:lnTo>
                  <a:lnTo>
                    <a:pt x="487" y="484"/>
                  </a:lnTo>
                  <a:lnTo>
                    <a:pt x="490" y="481"/>
                  </a:lnTo>
                  <a:lnTo>
                    <a:pt x="493" y="479"/>
                  </a:lnTo>
                  <a:lnTo>
                    <a:pt x="495" y="476"/>
                  </a:lnTo>
                  <a:lnTo>
                    <a:pt x="498" y="474"/>
                  </a:lnTo>
                  <a:lnTo>
                    <a:pt x="501" y="471"/>
                  </a:lnTo>
                  <a:lnTo>
                    <a:pt x="485" y="476"/>
                  </a:lnTo>
                  <a:lnTo>
                    <a:pt x="466" y="480"/>
                  </a:lnTo>
                  <a:lnTo>
                    <a:pt x="448" y="484"/>
                  </a:lnTo>
                  <a:lnTo>
                    <a:pt x="429" y="486"/>
                  </a:lnTo>
                  <a:lnTo>
                    <a:pt x="409" y="487"/>
                  </a:lnTo>
                  <a:lnTo>
                    <a:pt x="390" y="488"/>
                  </a:lnTo>
                  <a:lnTo>
                    <a:pt x="371" y="487"/>
                  </a:lnTo>
                  <a:lnTo>
                    <a:pt x="352" y="486"/>
                  </a:lnTo>
                  <a:lnTo>
                    <a:pt x="332" y="484"/>
                  </a:lnTo>
                  <a:lnTo>
                    <a:pt x="314" y="480"/>
                  </a:lnTo>
                  <a:lnTo>
                    <a:pt x="296" y="476"/>
                  </a:lnTo>
                  <a:lnTo>
                    <a:pt x="278" y="471"/>
                  </a:lnTo>
                  <a:lnTo>
                    <a:pt x="260" y="465"/>
                  </a:lnTo>
                  <a:lnTo>
                    <a:pt x="244" y="458"/>
                  </a:lnTo>
                  <a:lnTo>
                    <a:pt x="227" y="451"/>
                  </a:lnTo>
                  <a:lnTo>
                    <a:pt x="211" y="442"/>
                  </a:lnTo>
                  <a:lnTo>
                    <a:pt x="195" y="433"/>
                  </a:lnTo>
                  <a:lnTo>
                    <a:pt x="180" y="423"/>
                  </a:lnTo>
                  <a:lnTo>
                    <a:pt x="165" y="413"/>
                  </a:lnTo>
                  <a:lnTo>
                    <a:pt x="150" y="401"/>
                  </a:lnTo>
                  <a:lnTo>
                    <a:pt x="137" y="389"/>
                  </a:lnTo>
                  <a:lnTo>
                    <a:pt x="124" y="377"/>
                  </a:lnTo>
                  <a:lnTo>
                    <a:pt x="111" y="365"/>
                  </a:lnTo>
                  <a:lnTo>
                    <a:pt x="99" y="351"/>
                  </a:lnTo>
                  <a:lnTo>
                    <a:pt x="88" y="337"/>
                  </a:lnTo>
                  <a:lnTo>
                    <a:pt x="77" y="322"/>
                  </a:lnTo>
                  <a:lnTo>
                    <a:pt x="67" y="307"/>
                  </a:lnTo>
                  <a:lnTo>
                    <a:pt x="58" y="291"/>
                  </a:lnTo>
                  <a:lnTo>
                    <a:pt x="50" y="274"/>
                  </a:lnTo>
                  <a:lnTo>
                    <a:pt x="43" y="257"/>
                  </a:lnTo>
                  <a:lnTo>
                    <a:pt x="36" y="240"/>
                  </a:lnTo>
                  <a:lnTo>
                    <a:pt x="30" y="223"/>
                  </a:lnTo>
                  <a:lnTo>
                    <a:pt x="25" y="205"/>
                  </a:lnTo>
                  <a:lnTo>
                    <a:pt x="20" y="186"/>
                  </a:lnTo>
                  <a:lnTo>
                    <a:pt x="17" y="168"/>
                  </a:lnTo>
                  <a:lnTo>
                    <a:pt x="15" y="149"/>
                  </a:lnTo>
                  <a:lnTo>
                    <a:pt x="13" y="129"/>
                  </a:lnTo>
                  <a:lnTo>
                    <a:pt x="13" y="110"/>
                  </a:lnTo>
                  <a:lnTo>
                    <a:pt x="13" y="91"/>
                  </a:lnTo>
                  <a:lnTo>
                    <a:pt x="15" y="72"/>
                  </a:lnTo>
                  <a:lnTo>
                    <a:pt x="17" y="52"/>
                  </a:lnTo>
                  <a:lnTo>
                    <a:pt x="20" y="34"/>
                  </a:lnTo>
                  <a:lnTo>
                    <a:pt x="25" y="16"/>
                  </a:lnTo>
                  <a:lnTo>
                    <a:pt x="29" y="0"/>
                  </a:lnTo>
                </a:path>
              </a:pathLst>
            </a:custGeom>
            <a:solidFill>
              <a:srgbClr val="452E1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0" name="Freeform 18"/>
            <p:cNvSpPr>
              <a:spLocks/>
            </p:cNvSpPr>
            <p:nvPr/>
          </p:nvSpPr>
          <p:spPr bwMode="auto">
            <a:xfrm>
              <a:off x="517" y="1311"/>
              <a:ext cx="510" cy="509"/>
            </a:xfrm>
            <a:custGeom>
              <a:avLst/>
              <a:gdLst>
                <a:gd name="T0" fmla="*/ 34 w 510"/>
                <a:gd name="T1" fmla="*/ 3 h 509"/>
                <a:gd name="T2" fmla="*/ 28 w 510"/>
                <a:gd name="T3" fmla="*/ 8 h 509"/>
                <a:gd name="T4" fmla="*/ 23 w 510"/>
                <a:gd name="T5" fmla="*/ 13 h 509"/>
                <a:gd name="T6" fmla="*/ 19 w 510"/>
                <a:gd name="T7" fmla="*/ 18 h 509"/>
                <a:gd name="T8" fmla="*/ 12 w 510"/>
                <a:gd name="T9" fmla="*/ 36 h 509"/>
                <a:gd name="T10" fmla="*/ 4 w 510"/>
                <a:gd name="T11" fmla="*/ 72 h 509"/>
                <a:gd name="T12" fmla="*/ 1 w 510"/>
                <a:gd name="T13" fmla="*/ 110 h 509"/>
                <a:gd name="T14" fmla="*/ 1 w 510"/>
                <a:gd name="T15" fmla="*/ 150 h 509"/>
                <a:gd name="T16" fmla="*/ 4 w 510"/>
                <a:gd name="T17" fmla="*/ 188 h 509"/>
                <a:gd name="T18" fmla="*/ 12 w 510"/>
                <a:gd name="T19" fmla="*/ 225 h 509"/>
                <a:gd name="T20" fmla="*/ 23 w 510"/>
                <a:gd name="T21" fmla="*/ 261 h 509"/>
                <a:gd name="T22" fmla="*/ 37 w 510"/>
                <a:gd name="T23" fmla="*/ 294 h 509"/>
                <a:gd name="T24" fmla="*/ 55 w 510"/>
                <a:gd name="T25" fmla="*/ 327 h 509"/>
                <a:gd name="T26" fmla="*/ 75 w 510"/>
                <a:gd name="T27" fmla="*/ 357 h 509"/>
                <a:gd name="T28" fmla="*/ 99 w 510"/>
                <a:gd name="T29" fmla="*/ 385 h 509"/>
                <a:gd name="T30" fmla="*/ 124 w 510"/>
                <a:gd name="T31" fmla="*/ 410 h 509"/>
                <a:gd name="T32" fmla="*/ 152 w 510"/>
                <a:gd name="T33" fmla="*/ 433 h 509"/>
                <a:gd name="T34" fmla="*/ 183 w 510"/>
                <a:gd name="T35" fmla="*/ 454 h 509"/>
                <a:gd name="T36" fmla="*/ 215 w 510"/>
                <a:gd name="T37" fmla="*/ 471 h 509"/>
                <a:gd name="T38" fmla="*/ 248 w 510"/>
                <a:gd name="T39" fmla="*/ 485 h 509"/>
                <a:gd name="T40" fmla="*/ 284 w 510"/>
                <a:gd name="T41" fmla="*/ 496 h 509"/>
                <a:gd name="T42" fmla="*/ 320 w 510"/>
                <a:gd name="T43" fmla="*/ 504 h 509"/>
                <a:gd name="T44" fmla="*/ 358 w 510"/>
                <a:gd name="T45" fmla="*/ 508 h 509"/>
                <a:gd name="T46" fmla="*/ 398 w 510"/>
                <a:gd name="T47" fmla="*/ 508 h 509"/>
                <a:gd name="T48" fmla="*/ 436 w 510"/>
                <a:gd name="T49" fmla="*/ 504 h 509"/>
                <a:gd name="T50" fmla="*/ 473 w 510"/>
                <a:gd name="T51" fmla="*/ 496 h 509"/>
                <a:gd name="T52" fmla="*/ 491 w 510"/>
                <a:gd name="T53" fmla="*/ 489 h 509"/>
                <a:gd name="T54" fmla="*/ 497 w 510"/>
                <a:gd name="T55" fmla="*/ 485 h 509"/>
                <a:gd name="T56" fmla="*/ 502 w 510"/>
                <a:gd name="T57" fmla="*/ 480 h 509"/>
                <a:gd name="T58" fmla="*/ 506 w 510"/>
                <a:gd name="T59" fmla="*/ 474 h 509"/>
                <a:gd name="T60" fmla="*/ 504 w 510"/>
                <a:gd name="T61" fmla="*/ 474 h 509"/>
                <a:gd name="T62" fmla="*/ 470 w 510"/>
                <a:gd name="T63" fmla="*/ 484 h 509"/>
                <a:gd name="T64" fmla="*/ 434 w 510"/>
                <a:gd name="T65" fmla="*/ 492 h 509"/>
                <a:gd name="T66" fmla="*/ 397 w 510"/>
                <a:gd name="T67" fmla="*/ 495 h 509"/>
                <a:gd name="T68" fmla="*/ 359 w 510"/>
                <a:gd name="T69" fmla="*/ 495 h 509"/>
                <a:gd name="T70" fmla="*/ 323 w 510"/>
                <a:gd name="T71" fmla="*/ 492 h 509"/>
                <a:gd name="T72" fmla="*/ 287 w 510"/>
                <a:gd name="T73" fmla="*/ 484 h 509"/>
                <a:gd name="T74" fmla="*/ 252 w 510"/>
                <a:gd name="T75" fmla="*/ 474 h 509"/>
                <a:gd name="T76" fmla="*/ 220 w 510"/>
                <a:gd name="T77" fmla="*/ 459 h 509"/>
                <a:gd name="T78" fmla="*/ 189 w 510"/>
                <a:gd name="T79" fmla="*/ 443 h 509"/>
                <a:gd name="T80" fmla="*/ 160 w 510"/>
                <a:gd name="T81" fmla="*/ 423 h 509"/>
                <a:gd name="T82" fmla="*/ 133 w 510"/>
                <a:gd name="T83" fmla="*/ 400 h 509"/>
                <a:gd name="T84" fmla="*/ 108 w 510"/>
                <a:gd name="T85" fmla="*/ 377 h 509"/>
                <a:gd name="T86" fmla="*/ 85 w 510"/>
                <a:gd name="T87" fmla="*/ 350 h 509"/>
                <a:gd name="T88" fmla="*/ 66 w 510"/>
                <a:gd name="T89" fmla="*/ 320 h 509"/>
                <a:gd name="T90" fmla="*/ 49 w 510"/>
                <a:gd name="T91" fmla="*/ 289 h 509"/>
                <a:gd name="T92" fmla="*/ 35 w 510"/>
                <a:gd name="T93" fmla="*/ 256 h 509"/>
                <a:gd name="T94" fmla="*/ 24 w 510"/>
                <a:gd name="T95" fmla="*/ 222 h 509"/>
                <a:gd name="T96" fmla="*/ 17 w 510"/>
                <a:gd name="T97" fmla="*/ 186 h 509"/>
                <a:gd name="T98" fmla="*/ 13 w 510"/>
                <a:gd name="T99" fmla="*/ 149 h 509"/>
                <a:gd name="T100" fmla="*/ 13 w 510"/>
                <a:gd name="T101" fmla="*/ 111 h 509"/>
                <a:gd name="T102" fmla="*/ 17 w 510"/>
                <a:gd name="T103" fmla="*/ 74 h 509"/>
                <a:gd name="T104" fmla="*/ 24 w 510"/>
                <a:gd name="T105" fmla="*/ 39 h 509"/>
                <a:gd name="T106" fmla="*/ 35 w 510"/>
                <a:gd name="T107" fmla="*/ 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509">
                  <a:moveTo>
                    <a:pt x="36" y="0"/>
                  </a:moveTo>
                  <a:lnTo>
                    <a:pt x="34" y="3"/>
                  </a:lnTo>
                  <a:lnTo>
                    <a:pt x="31" y="5"/>
                  </a:lnTo>
                  <a:lnTo>
                    <a:pt x="28" y="8"/>
                  </a:lnTo>
                  <a:lnTo>
                    <a:pt x="26" y="10"/>
                  </a:lnTo>
                  <a:lnTo>
                    <a:pt x="23" y="13"/>
                  </a:lnTo>
                  <a:lnTo>
                    <a:pt x="21" y="15"/>
                  </a:lnTo>
                  <a:lnTo>
                    <a:pt x="19" y="18"/>
                  </a:lnTo>
                  <a:lnTo>
                    <a:pt x="16" y="21"/>
                  </a:lnTo>
                  <a:lnTo>
                    <a:pt x="12" y="36"/>
                  </a:lnTo>
                  <a:lnTo>
                    <a:pt x="8" y="54"/>
                  </a:lnTo>
                  <a:lnTo>
                    <a:pt x="4" y="72"/>
                  </a:lnTo>
                  <a:lnTo>
                    <a:pt x="2" y="91"/>
                  </a:lnTo>
                  <a:lnTo>
                    <a:pt x="1" y="110"/>
                  </a:lnTo>
                  <a:lnTo>
                    <a:pt x="0" y="130"/>
                  </a:lnTo>
                  <a:lnTo>
                    <a:pt x="1" y="150"/>
                  </a:lnTo>
                  <a:lnTo>
                    <a:pt x="2" y="169"/>
                  </a:lnTo>
                  <a:lnTo>
                    <a:pt x="4" y="188"/>
                  </a:lnTo>
                  <a:lnTo>
                    <a:pt x="8" y="206"/>
                  </a:lnTo>
                  <a:lnTo>
                    <a:pt x="12" y="225"/>
                  </a:lnTo>
                  <a:lnTo>
                    <a:pt x="17" y="243"/>
                  </a:lnTo>
                  <a:lnTo>
                    <a:pt x="23" y="261"/>
                  </a:lnTo>
                  <a:lnTo>
                    <a:pt x="30" y="278"/>
                  </a:lnTo>
                  <a:lnTo>
                    <a:pt x="37" y="294"/>
                  </a:lnTo>
                  <a:lnTo>
                    <a:pt x="46" y="311"/>
                  </a:lnTo>
                  <a:lnTo>
                    <a:pt x="55" y="327"/>
                  </a:lnTo>
                  <a:lnTo>
                    <a:pt x="65" y="342"/>
                  </a:lnTo>
                  <a:lnTo>
                    <a:pt x="75" y="357"/>
                  </a:lnTo>
                  <a:lnTo>
                    <a:pt x="87" y="371"/>
                  </a:lnTo>
                  <a:lnTo>
                    <a:pt x="99" y="385"/>
                  </a:lnTo>
                  <a:lnTo>
                    <a:pt x="111" y="397"/>
                  </a:lnTo>
                  <a:lnTo>
                    <a:pt x="124" y="410"/>
                  </a:lnTo>
                  <a:lnTo>
                    <a:pt x="138" y="422"/>
                  </a:lnTo>
                  <a:lnTo>
                    <a:pt x="152" y="433"/>
                  </a:lnTo>
                  <a:lnTo>
                    <a:pt x="167" y="444"/>
                  </a:lnTo>
                  <a:lnTo>
                    <a:pt x="183" y="454"/>
                  </a:lnTo>
                  <a:lnTo>
                    <a:pt x="199" y="462"/>
                  </a:lnTo>
                  <a:lnTo>
                    <a:pt x="215" y="471"/>
                  </a:lnTo>
                  <a:lnTo>
                    <a:pt x="232" y="478"/>
                  </a:lnTo>
                  <a:lnTo>
                    <a:pt x="248" y="485"/>
                  </a:lnTo>
                  <a:lnTo>
                    <a:pt x="266" y="491"/>
                  </a:lnTo>
                  <a:lnTo>
                    <a:pt x="284" y="496"/>
                  </a:lnTo>
                  <a:lnTo>
                    <a:pt x="302" y="501"/>
                  </a:lnTo>
                  <a:lnTo>
                    <a:pt x="320" y="504"/>
                  </a:lnTo>
                  <a:lnTo>
                    <a:pt x="339" y="506"/>
                  </a:lnTo>
                  <a:lnTo>
                    <a:pt x="358" y="508"/>
                  </a:lnTo>
                  <a:lnTo>
                    <a:pt x="378" y="508"/>
                  </a:lnTo>
                  <a:lnTo>
                    <a:pt x="398" y="508"/>
                  </a:lnTo>
                  <a:lnTo>
                    <a:pt x="417" y="506"/>
                  </a:lnTo>
                  <a:lnTo>
                    <a:pt x="436" y="504"/>
                  </a:lnTo>
                  <a:lnTo>
                    <a:pt x="454" y="501"/>
                  </a:lnTo>
                  <a:lnTo>
                    <a:pt x="473" y="496"/>
                  </a:lnTo>
                  <a:lnTo>
                    <a:pt x="488" y="492"/>
                  </a:lnTo>
                  <a:lnTo>
                    <a:pt x="491" y="489"/>
                  </a:lnTo>
                  <a:lnTo>
                    <a:pt x="494" y="487"/>
                  </a:lnTo>
                  <a:lnTo>
                    <a:pt x="497" y="485"/>
                  </a:lnTo>
                  <a:lnTo>
                    <a:pt x="499" y="482"/>
                  </a:lnTo>
                  <a:lnTo>
                    <a:pt x="502" y="480"/>
                  </a:lnTo>
                  <a:lnTo>
                    <a:pt x="504" y="477"/>
                  </a:lnTo>
                  <a:lnTo>
                    <a:pt x="506" y="474"/>
                  </a:lnTo>
                  <a:lnTo>
                    <a:pt x="509" y="472"/>
                  </a:lnTo>
                  <a:lnTo>
                    <a:pt x="504" y="474"/>
                  </a:lnTo>
                  <a:lnTo>
                    <a:pt x="487" y="479"/>
                  </a:lnTo>
                  <a:lnTo>
                    <a:pt x="470" y="484"/>
                  </a:lnTo>
                  <a:lnTo>
                    <a:pt x="452" y="489"/>
                  </a:lnTo>
                  <a:lnTo>
                    <a:pt x="434" y="492"/>
                  </a:lnTo>
                  <a:lnTo>
                    <a:pt x="416" y="494"/>
                  </a:lnTo>
                  <a:lnTo>
                    <a:pt x="397" y="495"/>
                  </a:lnTo>
                  <a:lnTo>
                    <a:pt x="378" y="496"/>
                  </a:lnTo>
                  <a:lnTo>
                    <a:pt x="359" y="495"/>
                  </a:lnTo>
                  <a:lnTo>
                    <a:pt x="340" y="494"/>
                  </a:lnTo>
                  <a:lnTo>
                    <a:pt x="323" y="492"/>
                  </a:lnTo>
                  <a:lnTo>
                    <a:pt x="304" y="489"/>
                  </a:lnTo>
                  <a:lnTo>
                    <a:pt x="287" y="484"/>
                  </a:lnTo>
                  <a:lnTo>
                    <a:pt x="269" y="479"/>
                  </a:lnTo>
                  <a:lnTo>
                    <a:pt x="252" y="474"/>
                  </a:lnTo>
                  <a:lnTo>
                    <a:pt x="237" y="467"/>
                  </a:lnTo>
                  <a:lnTo>
                    <a:pt x="220" y="459"/>
                  </a:lnTo>
                  <a:lnTo>
                    <a:pt x="205" y="452"/>
                  </a:lnTo>
                  <a:lnTo>
                    <a:pt x="189" y="443"/>
                  </a:lnTo>
                  <a:lnTo>
                    <a:pt x="174" y="433"/>
                  </a:lnTo>
                  <a:lnTo>
                    <a:pt x="160" y="423"/>
                  </a:lnTo>
                  <a:lnTo>
                    <a:pt x="146" y="412"/>
                  </a:lnTo>
                  <a:lnTo>
                    <a:pt x="133" y="400"/>
                  </a:lnTo>
                  <a:lnTo>
                    <a:pt x="120" y="388"/>
                  </a:lnTo>
                  <a:lnTo>
                    <a:pt x="108" y="377"/>
                  </a:lnTo>
                  <a:lnTo>
                    <a:pt x="96" y="363"/>
                  </a:lnTo>
                  <a:lnTo>
                    <a:pt x="85" y="350"/>
                  </a:lnTo>
                  <a:lnTo>
                    <a:pt x="75" y="335"/>
                  </a:lnTo>
                  <a:lnTo>
                    <a:pt x="66" y="320"/>
                  </a:lnTo>
                  <a:lnTo>
                    <a:pt x="57" y="305"/>
                  </a:lnTo>
                  <a:lnTo>
                    <a:pt x="49" y="289"/>
                  </a:lnTo>
                  <a:lnTo>
                    <a:pt x="41" y="273"/>
                  </a:lnTo>
                  <a:lnTo>
                    <a:pt x="35" y="256"/>
                  </a:lnTo>
                  <a:lnTo>
                    <a:pt x="29" y="239"/>
                  </a:lnTo>
                  <a:lnTo>
                    <a:pt x="24" y="222"/>
                  </a:lnTo>
                  <a:lnTo>
                    <a:pt x="20" y="204"/>
                  </a:lnTo>
                  <a:lnTo>
                    <a:pt x="17" y="186"/>
                  </a:lnTo>
                  <a:lnTo>
                    <a:pt x="14" y="168"/>
                  </a:lnTo>
                  <a:lnTo>
                    <a:pt x="13" y="149"/>
                  </a:lnTo>
                  <a:lnTo>
                    <a:pt x="13" y="130"/>
                  </a:lnTo>
                  <a:lnTo>
                    <a:pt x="13" y="111"/>
                  </a:lnTo>
                  <a:lnTo>
                    <a:pt x="14" y="92"/>
                  </a:lnTo>
                  <a:lnTo>
                    <a:pt x="17" y="74"/>
                  </a:lnTo>
                  <a:lnTo>
                    <a:pt x="20" y="56"/>
                  </a:lnTo>
                  <a:lnTo>
                    <a:pt x="24" y="39"/>
                  </a:lnTo>
                  <a:lnTo>
                    <a:pt x="29" y="21"/>
                  </a:lnTo>
                  <a:lnTo>
                    <a:pt x="35" y="4"/>
                  </a:lnTo>
                  <a:lnTo>
                    <a:pt x="36" y="0"/>
                  </a:lnTo>
                </a:path>
              </a:pathLst>
            </a:custGeom>
            <a:solidFill>
              <a:srgbClr val="52361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1" name="Freeform 19"/>
            <p:cNvSpPr>
              <a:spLocks/>
            </p:cNvSpPr>
            <p:nvPr/>
          </p:nvSpPr>
          <p:spPr bwMode="auto">
            <a:xfrm>
              <a:off x="529" y="1293"/>
              <a:ext cx="516" cy="515"/>
            </a:xfrm>
            <a:custGeom>
              <a:avLst/>
              <a:gdLst>
                <a:gd name="T0" fmla="*/ 43 w 516"/>
                <a:gd name="T1" fmla="*/ 2 h 515"/>
                <a:gd name="T2" fmla="*/ 37 w 516"/>
                <a:gd name="T3" fmla="*/ 7 h 515"/>
                <a:gd name="T4" fmla="*/ 31 w 516"/>
                <a:gd name="T5" fmla="*/ 12 h 515"/>
                <a:gd name="T6" fmla="*/ 26 w 516"/>
                <a:gd name="T7" fmla="*/ 16 h 515"/>
                <a:gd name="T8" fmla="*/ 22 w 516"/>
                <a:gd name="T9" fmla="*/ 22 h 515"/>
                <a:gd name="T10" fmla="*/ 12 w 516"/>
                <a:gd name="T11" fmla="*/ 57 h 515"/>
                <a:gd name="T12" fmla="*/ 4 w 516"/>
                <a:gd name="T13" fmla="*/ 92 h 515"/>
                <a:gd name="T14" fmla="*/ 1 w 516"/>
                <a:gd name="T15" fmla="*/ 129 h 515"/>
                <a:gd name="T16" fmla="*/ 1 w 516"/>
                <a:gd name="T17" fmla="*/ 167 h 515"/>
                <a:gd name="T18" fmla="*/ 4 w 516"/>
                <a:gd name="T19" fmla="*/ 204 h 515"/>
                <a:gd name="T20" fmla="*/ 12 w 516"/>
                <a:gd name="T21" fmla="*/ 240 h 515"/>
                <a:gd name="T22" fmla="*/ 22 w 516"/>
                <a:gd name="T23" fmla="*/ 274 h 515"/>
                <a:gd name="T24" fmla="*/ 37 w 516"/>
                <a:gd name="T25" fmla="*/ 307 h 515"/>
                <a:gd name="T26" fmla="*/ 53 w 516"/>
                <a:gd name="T27" fmla="*/ 339 h 515"/>
                <a:gd name="T28" fmla="*/ 73 w 516"/>
                <a:gd name="T29" fmla="*/ 368 h 515"/>
                <a:gd name="T30" fmla="*/ 96 w 516"/>
                <a:gd name="T31" fmla="*/ 395 h 515"/>
                <a:gd name="T32" fmla="*/ 120 w 516"/>
                <a:gd name="T33" fmla="*/ 419 h 515"/>
                <a:gd name="T34" fmla="*/ 148 w 516"/>
                <a:gd name="T35" fmla="*/ 441 h 515"/>
                <a:gd name="T36" fmla="*/ 177 w 516"/>
                <a:gd name="T37" fmla="*/ 461 h 515"/>
                <a:gd name="T38" fmla="*/ 208 w 516"/>
                <a:gd name="T39" fmla="*/ 478 h 515"/>
                <a:gd name="T40" fmla="*/ 240 w 516"/>
                <a:gd name="T41" fmla="*/ 492 h 515"/>
                <a:gd name="T42" fmla="*/ 275 w 516"/>
                <a:gd name="T43" fmla="*/ 503 h 515"/>
                <a:gd name="T44" fmla="*/ 311 w 516"/>
                <a:gd name="T45" fmla="*/ 510 h 515"/>
                <a:gd name="T46" fmla="*/ 347 w 516"/>
                <a:gd name="T47" fmla="*/ 514 h 515"/>
                <a:gd name="T48" fmla="*/ 385 w 516"/>
                <a:gd name="T49" fmla="*/ 514 h 515"/>
                <a:gd name="T50" fmla="*/ 422 w 516"/>
                <a:gd name="T51" fmla="*/ 510 h 515"/>
                <a:gd name="T52" fmla="*/ 458 w 516"/>
                <a:gd name="T53" fmla="*/ 503 h 515"/>
                <a:gd name="T54" fmla="*/ 492 w 516"/>
                <a:gd name="T55" fmla="*/ 492 h 515"/>
                <a:gd name="T56" fmla="*/ 499 w 516"/>
                <a:gd name="T57" fmla="*/ 488 h 515"/>
                <a:gd name="T58" fmla="*/ 504 w 516"/>
                <a:gd name="T59" fmla="*/ 483 h 515"/>
                <a:gd name="T60" fmla="*/ 509 w 516"/>
                <a:gd name="T61" fmla="*/ 477 h 515"/>
                <a:gd name="T62" fmla="*/ 513 w 516"/>
                <a:gd name="T63" fmla="*/ 472 h 515"/>
                <a:gd name="T64" fmla="*/ 504 w 516"/>
                <a:gd name="T65" fmla="*/ 474 h 515"/>
                <a:gd name="T66" fmla="*/ 471 w 516"/>
                <a:gd name="T67" fmla="*/ 486 h 515"/>
                <a:gd name="T68" fmla="*/ 438 w 516"/>
                <a:gd name="T69" fmla="*/ 494 h 515"/>
                <a:gd name="T70" fmla="*/ 402 w 516"/>
                <a:gd name="T71" fmla="*/ 500 h 515"/>
                <a:gd name="T72" fmla="*/ 366 w 516"/>
                <a:gd name="T73" fmla="*/ 501 h 515"/>
                <a:gd name="T74" fmla="*/ 330 w 516"/>
                <a:gd name="T75" fmla="*/ 500 h 515"/>
                <a:gd name="T76" fmla="*/ 295 w 516"/>
                <a:gd name="T77" fmla="*/ 494 h 515"/>
                <a:gd name="T78" fmla="*/ 261 w 516"/>
                <a:gd name="T79" fmla="*/ 486 h 515"/>
                <a:gd name="T80" fmla="*/ 228 w 516"/>
                <a:gd name="T81" fmla="*/ 474 h 515"/>
                <a:gd name="T82" fmla="*/ 198 w 516"/>
                <a:gd name="T83" fmla="*/ 459 h 515"/>
                <a:gd name="T84" fmla="*/ 169 w 516"/>
                <a:gd name="T85" fmla="*/ 441 h 515"/>
                <a:gd name="T86" fmla="*/ 142 w 516"/>
                <a:gd name="T87" fmla="*/ 421 h 515"/>
                <a:gd name="T88" fmla="*/ 117 w 516"/>
                <a:gd name="T89" fmla="*/ 398 h 515"/>
                <a:gd name="T90" fmla="*/ 94 w 516"/>
                <a:gd name="T91" fmla="*/ 374 h 515"/>
                <a:gd name="T92" fmla="*/ 73 w 516"/>
                <a:gd name="T93" fmla="*/ 346 h 515"/>
                <a:gd name="T94" fmla="*/ 56 w 516"/>
                <a:gd name="T95" fmla="*/ 317 h 515"/>
                <a:gd name="T96" fmla="*/ 41 w 516"/>
                <a:gd name="T97" fmla="*/ 286 h 515"/>
                <a:gd name="T98" fmla="*/ 29 w 516"/>
                <a:gd name="T99" fmla="*/ 253 h 515"/>
                <a:gd name="T100" fmla="*/ 20 w 516"/>
                <a:gd name="T101" fmla="*/ 220 h 515"/>
                <a:gd name="T102" fmla="*/ 15 w 516"/>
                <a:gd name="T103" fmla="*/ 184 h 515"/>
                <a:gd name="T104" fmla="*/ 13 w 516"/>
                <a:gd name="T105" fmla="*/ 148 h 515"/>
                <a:gd name="T106" fmla="*/ 15 w 516"/>
                <a:gd name="T107" fmla="*/ 112 h 515"/>
                <a:gd name="T108" fmla="*/ 20 w 516"/>
                <a:gd name="T109" fmla="*/ 77 h 515"/>
                <a:gd name="T110" fmla="*/ 29 w 516"/>
                <a:gd name="T111" fmla="*/ 43 h 515"/>
                <a:gd name="T112" fmla="*/ 41 w 516"/>
                <a:gd name="T113" fmla="*/ 1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6" h="515">
                  <a:moveTo>
                    <a:pt x="46" y="0"/>
                  </a:moveTo>
                  <a:lnTo>
                    <a:pt x="43" y="2"/>
                  </a:lnTo>
                  <a:lnTo>
                    <a:pt x="40" y="4"/>
                  </a:lnTo>
                  <a:lnTo>
                    <a:pt x="37" y="7"/>
                  </a:lnTo>
                  <a:lnTo>
                    <a:pt x="34" y="9"/>
                  </a:lnTo>
                  <a:lnTo>
                    <a:pt x="31" y="12"/>
                  </a:lnTo>
                  <a:lnTo>
                    <a:pt x="29" y="14"/>
                  </a:lnTo>
                  <a:lnTo>
                    <a:pt x="26" y="16"/>
                  </a:lnTo>
                  <a:lnTo>
                    <a:pt x="23" y="19"/>
                  </a:lnTo>
                  <a:lnTo>
                    <a:pt x="22" y="22"/>
                  </a:lnTo>
                  <a:lnTo>
                    <a:pt x="17" y="39"/>
                  </a:lnTo>
                  <a:lnTo>
                    <a:pt x="12" y="57"/>
                  </a:lnTo>
                  <a:lnTo>
                    <a:pt x="7" y="74"/>
                  </a:lnTo>
                  <a:lnTo>
                    <a:pt x="4" y="92"/>
                  </a:lnTo>
                  <a:lnTo>
                    <a:pt x="2" y="110"/>
                  </a:lnTo>
                  <a:lnTo>
                    <a:pt x="1" y="129"/>
                  </a:lnTo>
                  <a:lnTo>
                    <a:pt x="0" y="148"/>
                  </a:lnTo>
                  <a:lnTo>
                    <a:pt x="1" y="167"/>
                  </a:lnTo>
                  <a:lnTo>
                    <a:pt x="2" y="186"/>
                  </a:lnTo>
                  <a:lnTo>
                    <a:pt x="4" y="204"/>
                  </a:lnTo>
                  <a:lnTo>
                    <a:pt x="7" y="222"/>
                  </a:lnTo>
                  <a:lnTo>
                    <a:pt x="12" y="240"/>
                  </a:lnTo>
                  <a:lnTo>
                    <a:pt x="17" y="257"/>
                  </a:lnTo>
                  <a:lnTo>
                    <a:pt x="22" y="274"/>
                  </a:lnTo>
                  <a:lnTo>
                    <a:pt x="29" y="291"/>
                  </a:lnTo>
                  <a:lnTo>
                    <a:pt x="37" y="307"/>
                  </a:lnTo>
                  <a:lnTo>
                    <a:pt x="45" y="323"/>
                  </a:lnTo>
                  <a:lnTo>
                    <a:pt x="53" y="339"/>
                  </a:lnTo>
                  <a:lnTo>
                    <a:pt x="63" y="353"/>
                  </a:lnTo>
                  <a:lnTo>
                    <a:pt x="73" y="368"/>
                  </a:lnTo>
                  <a:lnTo>
                    <a:pt x="84" y="381"/>
                  </a:lnTo>
                  <a:lnTo>
                    <a:pt x="96" y="395"/>
                  </a:lnTo>
                  <a:lnTo>
                    <a:pt x="108" y="406"/>
                  </a:lnTo>
                  <a:lnTo>
                    <a:pt x="120" y="419"/>
                  </a:lnTo>
                  <a:lnTo>
                    <a:pt x="134" y="430"/>
                  </a:lnTo>
                  <a:lnTo>
                    <a:pt x="148" y="441"/>
                  </a:lnTo>
                  <a:lnTo>
                    <a:pt x="162" y="451"/>
                  </a:lnTo>
                  <a:lnTo>
                    <a:pt x="177" y="461"/>
                  </a:lnTo>
                  <a:lnTo>
                    <a:pt x="192" y="470"/>
                  </a:lnTo>
                  <a:lnTo>
                    <a:pt x="208" y="478"/>
                  </a:lnTo>
                  <a:lnTo>
                    <a:pt x="224" y="485"/>
                  </a:lnTo>
                  <a:lnTo>
                    <a:pt x="240" y="492"/>
                  </a:lnTo>
                  <a:lnTo>
                    <a:pt x="257" y="498"/>
                  </a:lnTo>
                  <a:lnTo>
                    <a:pt x="275" y="503"/>
                  </a:lnTo>
                  <a:lnTo>
                    <a:pt x="292" y="507"/>
                  </a:lnTo>
                  <a:lnTo>
                    <a:pt x="311" y="510"/>
                  </a:lnTo>
                  <a:lnTo>
                    <a:pt x="328" y="513"/>
                  </a:lnTo>
                  <a:lnTo>
                    <a:pt x="347" y="514"/>
                  </a:lnTo>
                  <a:lnTo>
                    <a:pt x="366" y="514"/>
                  </a:lnTo>
                  <a:lnTo>
                    <a:pt x="385" y="514"/>
                  </a:lnTo>
                  <a:lnTo>
                    <a:pt x="404" y="513"/>
                  </a:lnTo>
                  <a:lnTo>
                    <a:pt x="422" y="510"/>
                  </a:lnTo>
                  <a:lnTo>
                    <a:pt x="440" y="507"/>
                  </a:lnTo>
                  <a:lnTo>
                    <a:pt x="458" y="503"/>
                  </a:lnTo>
                  <a:lnTo>
                    <a:pt x="475" y="498"/>
                  </a:lnTo>
                  <a:lnTo>
                    <a:pt x="492" y="492"/>
                  </a:lnTo>
                  <a:lnTo>
                    <a:pt x="497" y="490"/>
                  </a:lnTo>
                  <a:lnTo>
                    <a:pt x="499" y="488"/>
                  </a:lnTo>
                  <a:lnTo>
                    <a:pt x="501" y="485"/>
                  </a:lnTo>
                  <a:lnTo>
                    <a:pt x="504" y="483"/>
                  </a:lnTo>
                  <a:lnTo>
                    <a:pt x="506" y="480"/>
                  </a:lnTo>
                  <a:lnTo>
                    <a:pt x="509" y="477"/>
                  </a:lnTo>
                  <a:lnTo>
                    <a:pt x="511" y="474"/>
                  </a:lnTo>
                  <a:lnTo>
                    <a:pt x="513" y="472"/>
                  </a:lnTo>
                  <a:lnTo>
                    <a:pt x="515" y="469"/>
                  </a:lnTo>
                  <a:lnTo>
                    <a:pt x="504" y="474"/>
                  </a:lnTo>
                  <a:lnTo>
                    <a:pt x="488" y="480"/>
                  </a:lnTo>
                  <a:lnTo>
                    <a:pt x="471" y="486"/>
                  </a:lnTo>
                  <a:lnTo>
                    <a:pt x="455" y="490"/>
                  </a:lnTo>
                  <a:lnTo>
                    <a:pt x="438" y="494"/>
                  </a:lnTo>
                  <a:lnTo>
                    <a:pt x="420" y="497"/>
                  </a:lnTo>
                  <a:lnTo>
                    <a:pt x="402" y="500"/>
                  </a:lnTo>
                  <a:lnTo>
                    <a:pt x="385" y="501"/>
                  </a:lnTo>
                  <a:lnTo>
                    <a:pt x="366" y="501"/>
                  </a:lnTo>
                  <a:lnTo>
                    <a:pt x="348" y="501"/>
                  </a:lnTo>
                  <a:lnTo>
                    <a:pt x="330" y="500"/>
                  </a:lnTo>
                  <a:lnTo>
                    <a:pt x="312" y="497"/>
                  </a:lnTo>
                  <a:lnTo>
                    <a:pt x="295" y="494"/>
                  </a:lnTo>
                  <a:lnTo>
                    <a:pt x="278" y="490"/>
                  </a:lnTo>
                  <a:lnTo>
                    <a:pt x="261" y="486"/>
                  </a:lnTo>
                  <a:lnTo>
                    <a:pt x="244" y="480"/>
                  </a:lnTo>
                  <a:lnTo>
                    <a:pt x="228" y="474"/>
                  </a:lnTo>
                  <a:lnTo>
                    <a:pt x="214" y="466"/>
                  </a:lnTo>
                  <a:lnTo>
                    <a:pt x="198" y="459"/>
                  </a:lnTo>
                  <a:lnTo>
                    <a:pt x="184" y="450"/>
                  </a:lnTo>
                  <a:lnTo>
                    <a:pt x="169" y="441"/>
                  </a:lnTo>
                  <a:lnTo>
                    <a:pt x="155" y="431"/>
                  </a:lnTo>
                  <a:lnTo>
                    <a:pt x="142" y="421"/>
                  </a:lnTo>
                  <a:lnTo>
                    <a:pt x="129" y="409"/>
                  </a:lnTo>
                  <a:lnTo>
                    <a:pt x="117" y="398"/>
                  </a:lnTo>
                  <a:lnTo>
                    <a:pt x="105" y="386"/>
                  </a:lnTo>
                  <a:lnTo>
                    <a:pt x="94" y="374"/>
                  </a:lnTo>
                  <a:lnTo>
                    <a:pt x="84" y="360"/>
                  </a:lnTo>
                  <a:lnTo>
                    <a:pt x="73" y="346"/>
                  </a:lnTo>
                  <a:lnTo>
                    <a:pt x="64" y="332"/>
                  </a:lnTo>
                  <a:lnTo>
                    <a:pt x="56" y="317"/>
                  </a:lnTo>
                  <a:lnTo>
                    <a:pt x="48" y="302"/>
                  </a:lnTo>
                  <a:lnTo>
                    <a:pt x="41" y="286"/>
                  </a:lnTo>
                  <a:lnTo>
                    <a:pt x="34" y="270"/>
                  </a:lnTo>
                  <a:lnTo>
                    <a:pt x="29" y="253"/>
                  </a:lnTo>
                  <a:lnTo>
                    <a:pt x="24" y="237"/>
                  </a:lnTo>
                  <a:lnTo>
                    <a:pt x="20" y="220"/>
                  </a:lnTo>
                  <a:lnTo>
                    <a:pt x="17" y="202"/>
                  </a:lnTo>
                  <a:lnTo>
                    <a:pt x="15" y="184"/>
                  </a:lnTo>
                  <a:lnTo>
                    <a:pt x="13" y="167"/>
                  </a:lnTo>
                  <a:lnTo>
                    <a:pt x="13" y="148"/>
                  </a:lnTo>
                  <a:lnTo>
                    <a:pt x="13" y="130"/>
                  </a:lnTo>
                  <a:lnTo>
                    <a:pt x="15" y="112"/>
                  </a:lnTo>
                  <a:lnTo>
                    <a:pt x="17" y="94"/>
                  </a:lnTo>
                  <a:lnTo>
                    <a:pt x="20" y="77"/>
                  </a:lnTo>
                  <a:lnTo>
                    <a:pt x="24" y="60"/>
                  </a:lnTo>
                  <a:lnTo>
                    <a:pt x="29" y="43"/>
                  </a:lnTo>
                  <a:lnTo>
                    <a:pt x="34" y="26"/>
                  </a:lnTo>
                  <a:lnTo>
                    <a:pt x="41" y="10"/>
                  </a:lnTo>
                  <a:lnTo>
                    <a:pt x="46" y="0"/>
                  </a:lnTo>
                </a:path>
              </a:pathLst>
            </a:custGeom>
            <a:solidFill>
              <a:srgbClr val="5E3D1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2" name="Freeform 20"/>
            <p:cNvSpPr>
              <a:spLocks/>
            </p:cNvSpPr>
            <p:nvPr/>
          </p:nvSpPr>
          <p:spPr bwMode="auto">
            <a:xfrm>
              <a:off x="542" y="1277"/>
              <a:ext cx="519" cy="519"/>
            </a:xfrm>
            <a:custGeom>
              <a:avLst/>
              <a:gdLst>
                <a:gd name="T0" fmla="*/ 51 w 519"/>
                <a:gd name="T1" fmla="*/ 2 h 519"/>
                <a:gd name="T2" fmla="*/ 45 w 519"/>
                <a:gd name="T3" fmla="*/ 6 h 519"/>
                <a:gd name="T4" fmla="*/ 40 w 519"/>
                <a:gd name="T5" fmla="*/ 10 h 519"/>
                <a:gd name="T6" fmla="*/ 34 w 519"/>
                <a:gd name="T7" fmla="*/ 14 h 519"/>
                <a:gd name="T8" fmla="*/ 27 w 519"/>
                <a:gd name="T9" fmla="*/ 26 h 519"/>
                <a:gd name="T10" fmla="*/ 15 w 519"/>
                <a:gd name="T11" fmla="*/ 59 h 519"/>
                <a:gd name="T12" fmla="*/ 7 w 519"/>
                <a:gd name="T13" fmla="*/ 93 h 519"/>
                <a:gd name="T14" fmla="*/ 1 w 519"/>
                <a:gd name="T15" fmla="*/ 128 h 519"/>
                <a:gd name="T16" fmla="*/ 0 w 519"/>
                <a:gd name="T17" fmla="*/ 164 h 519"/>
                <a:gd name="T18" fmla="*/ 1 w 519"/>
                <a:gd name="T19" fmla="*/ 200 h 519"/>
                <a:gd name="T20" fmla="*/ 7 w 519"/>
                <a:gd name="T21" fmla="*/ 236 h 519"/>
                <a:gd name="T22" fmla="*/ 15 w 519"/>
                <a:gd name="T23" fmla="*/ 269 h 519"/>
                <a:gd name="T24" fmla="*/ 27 w 519"/>
                <a:gd name="T25" fmla="*/ 302 h 519"/>
                <a:gd name="T26" fmla="*/ 42 w 519"/>
                <a:gd name="T27" fmla="*/ 333 h 519"/>
                <a:gd name="T28" fmla="*/ 60 w 519"/>
                <a:gd name="T29" fmla="*/ 362 h 519"/>
                <a:gd name="T30" fmla="*/ 81 w 519"/>
                <a:gd name="T31" fmla="*/ 390 h 519"/>
                <a:gd name="T32" fmla="*/ 104 w 519"/>
                <a:gd name="T33" fmla="*/ 415 h 519"/>
                <a:gd name="T34" fmla="*/ 129 w 519"/>
                <a:gd name="T35" fmla="*/ 437 h 519"/>
                <a:gd name="T36" fmla="*/ 156 w 519"/>
                <a:gd name="T37" fmla="*/ 457 h 519"/>
                <a:gd name="T38" fmla="*/ 185 w 519"/>
                <a:gd name="T39" fmla="*/ 475 h 519"/>
                <a:gd name="T40" fmla="*/ 215 w 519"/>
                <a:gd name="T41" fmla="*/ 490 h 519"/>
                <a:gd name="T42" fmla="*/ 248 w 519"/>
                <a:gd name="T43" fmla="*/ 502 h 519"/>
                <a:gd name="T44" fmla="*/ 282 w 519"/>
                <a:gd name="T45" fmla="*/ 511 h 519"/>
                <a:gd name="T46" fmla="*/ 317 w 519"/>
                <a:gd name="T47" fmla="*/ 516 h 519"/>
                <a:gd name="T48" fmla="*/ 353 w 519"/>
                <a:gd name="T49" fmla="*/ 518 h 519"/>
                <a:gd name="T50" fmla="*/ 389 w 519"/>
                <a:gd name="T51" fmla="*/ 516 h 519"/>
                <a:gd name="T52" fmla="*/ 425 w 519"/>
                <a:gd name="T53" fmla="*/ 511 h 519"/>
                <a:gd name="T54" fmla="*/ 458 w 519"/>
                <a:gd name="T55" fmla="*/ 502 h 519"/>
                <a:gd name="T56" fmla="*/ 491 w 519"/>
                <a:gd name="T57" fmla="*/ 490 h 519"/>
                <a:gd name="T58" fmla="*/ 504 w 519"/>
                <a:gd name="T59" fmla="*/ 482 h 519"/>
                <a:gd name="T60" fmla="*/ 508 w 519"/>
                <a:gd name="T61" fmla="*/ 477 h 519"/>
                <a:gd name="T62" fmla="*/ 512 w 519"/>
                <a:gd name="T63" fmla="*/ 471 h 519"/>
                <a:gd name="T64" fmla="*/ 516 w 519"/>
                <a:gd name="T65" fmla="*/ 466 h 519"/>
                <a:gd name="T66" fmla="*/ 516 w 519"/>
                <a:gd name="T67" fmla="*/ 464 h 519"/>
                <a:gd name="T68" fmla="*/ 486 w 519"/>
                <a:gd name="T69" fmla="*/ 479 h 519"/>
                <a:gd name="T70" fmla="*/ 455 w 519"/>
                <a:gd name="T71" fmla="*/ 490 h 519"/>
                <a:gd name="T72" fmla="*/ 422 w 519"/>
                <a:gd name="T73" fmla="*/ 499 h 519"/>
                <a:gd name="T74" fmla="*/ 388 w 519"/>
                <a:gd name="T75" fmla="*/ 504 h 519"/>
                <a:gd name="T76" fmla="*/ 353 w 519"/>
                <a:gd name="T77" fmla="*/ 505 h 519"/>
                <a:gd name="T78" fmla="*/ 318 w 519"/>
                <a:gd name="T79" fmla="*/ 504 h 519"/>
                <a:gd name="T80" fmla="*/ 284 w 519"/>
                <a:gd name="T81" fmla="*/ 499 h 519"/>
                <a:gd name="T82" fmla="*/ 251 w 519"/>
                <a:gd name="T83" fmla="*/ 490 h 519"/>
                <a:gd name="T84" fmla="*/ 220 w 519"/>
                <a:gd name="T85" fmla="*/ 479 h 519"/>
                <a:gd name="T86" fmla="*/ 191 w 519"/>
                <a:gd name="T87" fmla="*/ 464 h 519"/>
                <a:gd name="T88" fmla="*/ 163 w 519"/>
                <a:gd name="T89" fmla="*/ 447 h 519"/>
                <a:gd name="T90" fmla="*/ 136 w 519"/>
                <a:gd name="T91" fmla="*/ 427 h 519"/>
                <a:gd name="T92" fmla="*/ 112 w 519"/>
                <a:gd name="T93" fmla="*/ 406 h 519"/>
                <a:gd name="T94" fmla="*/ 90 w 519"/>
                <a:gd name="T95" fmla="*/ 382 h 519"/>
                <a:gd name="T96" fmla="*/ 71 w 519"/>
                <a:gd name="T97" fmla="*/ 355 h 519"/>
                <a:gd name="T98" fmla="*/ 53 w 519"/>
                <a:gd name="T99" fmla="*/ 327 h 519"/>
                <a:gd name="T100" fmla="*/ 39 w 519"/>
                <a:gd name="T101" fmla="*/ 297 h 519"/>
                <a:gd name="T102" fmla="*/ 27 w 519"/>
                <a:gd name="T103" fmla="*/ 266 h 519"/>
                <a:gd name="T104" fmla="*/ 19 w 519"/>
                <a:gd name="T105" fmla="*/ 233 h 519"/>
                <a:gd name="T106" fmla="*/ 14 w 519"/>
                <a:gd name="T107" fmla="*/ 199 h 519"/>
                <a:gd name="T108" fmla="*/ 12 w 519"/>
                <a:gd name="T109" fmla="*/ 164 h 519"/>
                <a:gd name="T110" fmla="*/ 14 w 519"/>
                <a:gd name="T111" fmla="*/ 129 h 519"/>
                <a:gd name="T112" fmla="*/ 19 w 519"/>
                <a:gd name="T113" fmla="*/ 95 h 519"/>
                <a:gd name="T114" fmla="*/ 27 w 519"/>
                <a:gd name="T115" fmla="*/ 62 h 519"/>
                <a:gd name="T116" fmla="*/ 39 w 519"/>
                <a:gd name="T117" fmla="*/ 31 h 519"/>
                <a:gd name="T118" fmla="*/ 53 w 519"/>
                <a:gd name="T119" fmla="*/ 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9" h="519">
                  <a:moveTo>
                    <a:pt x="54" y="0"/>
                  </a:moveTo>
                  <a:lnTo>
                    <a:pt x="51" y="2"/>
                  </a:lnTo>
                  <a:lnTo>
                    <a:pt x="48" y="4"/>
                  </a:lnTo>
                  <a:lnTo>
                    <a:pt x="45" y="6"/>
                  </a:lnTo>
                  <a:lnTo>
                    <a:pt x="43" y="8"/>
                  </a:lnTo>
                  <a:lnTo>
                    <a:pt x="40" y="10"/>
                  </a:lnTo>
                  <a:lnTo>
                    <a:pt x="37" y="12"/>
                  </a:lnTo>
                  <a:lnTo>
                    <a:pt x="34" y="14"/>
                  </a:lnTo>
                  <a:lnTo>
                    <a:pt x="32" y="16"/>
                  </a:lnTo>
                  <a:lnTo>
                    <a:pt x="27" y="26"/>
                  </a:lnTo>
                  <a:lnTo>
                    <a:pt x="21" y="42"/>
                  </a:lnTo>
                  <a:lnTo>
                    <a:pt x="15" y="59"/>
                  </a:lnTo>
                  <a:lnTo>
                    <a:pt x="11" y="76"/>
                  </a:lnTo>
                  <a:lnTo>
                    <a:pt x="7" y="93"/>
                  </a:lnTo>
                  <a:lnTo>
                    <a:pt x="4" y="110"/>
                  </a:lnTo>
                  <a:lnTo>
                    <a:pt x="1" y="128"/>
                  </a:lnTo>
                  <a:lnTo>
                    <a:pt x="0" y="146"/>
                  </a:lnTo>
                  <a:lnTo>
                    <a:pt x="0" y="164"/>
                  </a:lnTo>
                  <a:lnTo>
                    <a:pt x="0" y="183"/>
                  </a:lnTo>
                  <a:lnTo>
                    <a:pt x="1" y="200"/>
                  </a:lnTo>
                  <a:lnTo>
                    <a:pt x="4" y="218"/>
                  </a:lnTo>
                  <a:lnTo>
                    <a:pt x="7" y="236"/>
                  </a:lnTo>
                  <a:lnTo>
                    <a:pt x="11" y="253"/>
                  </a:lnTo>
                  <a:lnTo>
                    <a:pt x="15" y="269"/>
                  </a:lnTo>
                  <a:lnTo>
                    <a:pt x="21" y="286"/>
                  </a:lnTo>
                  <a:lnTo>
                    <a:pt x="27" y="302"/>
                  </a:lnTo>
                  <a:lnTo>
                    <a:pt x="35" y="318"/>
                  </a:lnTo>
                  <a:lnTo>
                    <a:pt x="42" y="333"/>
                  </a:lnTo>
                  <a:lnTo>
                    <a:pt x="51" y="348"/>
                  </a:lnTo>
                  <a:lnTo>
                    <a:pt x="60" y="362"/>
                  </a:lnTo>
                  <a:lnTo>
                    <a:pt x="70" y="376"/>
                  </a:lnTo>
                  <a:lnTo>
                    <a:pt x="81" y="390"/>
                  </a:lnTo>
                  <a:lnTo>
                    <a:pt x="92" y="402"/>
                  </a:lnTo>
                  <a:lnTo>
                    <a:pt x="104" y="415"/>
                  </a:lnTo>
                  <a:lnTo>
                    <a:pt x="116" y="425"/>
                  </a:lnTo>
                  <a:lnTo>
                    <a:pt x="129" y="437"/>
                  </a:lnTo>
                  <a:lnTo>
                    <a:pt x="142" y="447"/>
                  </a:lnTo>
                  <a:lnTo>
                    <a:pt x="156" y="457"/>
                  </a:lnTo>
                  <a:lnTo>
                    <a:pt x="171" y="467"/>
                  </a:lnTo>
                  <a:lnTo>
                    <a:pt x="185" y="475"/>
                  </a:lnTo>
                  <a:lnTo>
                    <a:pt x="201" y="483"/>
                  </a:lnTo>
                  <a:lnTo>
                    <a:pt x="215" y="490"/>
                  </a:lnTo>
                  <a:lnTo>
                    <a:pt x="231" y="496"/>
                  </a:lnTo>
                  <a:lnTo>
                    <a:pt x="248" y="502"/>
                  </a:lnTo>
                  <a:lnTo>
                    <a:pt x="265" y="507"/>
                  </a:lnTo>
                  <a:lnTo>
                    <a:pt x="282" y="511"/>
                  </a:lnTo>
                  <a:lnTo>
                    <a:pt x="299" y="514"/>
                  </a:lnTo>
                  <a:lnTo>
                    <a:pt x="317" y="516"/>
                  </a:lnTo>
                  <a:lnTo>
                    <a:pt x="335" y="517"/>
                  </a:lnTo>
                  <a:lnTo>
                    <a:pt x="353" y="518"/>
                  </a:lnTo>
                  <a:lnTo>
                    <a:pt x="372" y="517"/>
                  </a:lnTo>
                  <a:lnTo>
                    <a:pt x="389" y="516"/>
                  </a:lnTo>
                  <a:lnTo>
                    <a:pt x="407" y="514"/>
                  </a:lnTo>
                  <a:lnTo>
                    <a:pt x="425" y="511"/>
                  </a:lnTo>
                  <a:lnTo>
                    <a:pt x="442" y="507"/>
                  </a:lnTo>
                  <a:lnTo>
                    <a:pt x="458" y="502"/>
                  </a:lnTo>
                  <a:lnTo>
                    <a:pt x="475" y="496"/>
                  </a:lnTo>
                  <a:lnTo>
                    <a:pt x="491" y="490"/>
                  </a:lnTo>
                  <a:lnTo>
                    <a:pt x="502" y="485"/>
                  </a:lnTo>
                  <a:lnTo>
                    <a:pt x="504" y="482"/>
                  </a:lnTo>
                  <a:lnTo>
                    <a:pt x="506" y="479"/>
                  </a:lnTo>
                  <a:lnTo>
                    <a:pt x="508" y="477"/>
                  </a:lnTo>
                  <a:lnTo>
                    <a:pt x="511" y="474"/>
                  </a:lnTo>
                  <a:lnTo>
                    <a:pt x="512" y="471"/>
                  </a:lnTo>
                  <a:lnTo>
                    <a:pt x="514" y="468"/>
                  </a:lnTo>
                  <a:lnTo>
                    <a:pt x="516" y="466"/>
                  </a:lnTo>
                  <a:lnTo>
                    <a:pt x="518" y="463"/>
                  </a:lnTo>
                  <a:lnTo>
                    <a:pt x="516" y="464"/>
                  </a:lnTo>
                  <a:lnTo>
                    <a:pt x="501" y="472"/>
                  </a:lnTo>
                  <a:lnTo>
                    <a:pt x="486" y="479"/>
                  </a:lnTo>
                  <a:lnTo>
                    <a:pt x="471" y="485"/>
                  </a:lnTo>
                  <a:lnTo>
                    <a:pt x="455" y="490"/>
                  </a:lnTo>
                  <a:lnTo>
                    <a:pt x="439" y="495"/>
                  </a:lnTo>
                  <a:lnTo>
                    <a:pt x="422" y="499"/>
                  </a:lnTo>
                  <a:lnTo>
                    <a:pt x="405" y="502"/>
                  </a:lnTo>
                  <a:lnTo>
                    <a:pt x="388" y="504"/>
                  </a:lnTo>
                  <a:lnTo>
                    <a:pt x="371" y="505"/>
                  </a:lnTo>
                  <a:lnTo>
                    <a:pt x="353" y="505"/>
                  </a:lnTo>
                  <a:lnTo>
                    <a:pt x="336" y="505"/>
                  </a:lnTo>
                  <a:lnTo>
                    <a:pt x="318" y="504"/>
                  </a:lnTo>
                  <a:lnTo>
                    <a:pt x="301" y="502"/>
                  </a:lnTo>
                  <a:lnTo>
                    <a:pt x="284" y="499"/>
                  </a:lnTo>
                  <a:lnTo>
                    <a:pt x="268" y="495"/>
                  </a:lnTo>
                  <a:lnTo>
                    <a:pt x="251" y="490"/>
                  </a:lnTo>
                  <a:lnTo>
                    <a:pt x="236" y="485"/>
                  </a:lnTo>
                  <a:lnTo>
                    <a:pt x="220" y="479"/>
                  </a:lnTo>
                  <a:lnTo>
                    <a:pt x="206" y="472"/>
                  </a:lnTo>
                  <a:lnTo>
                    <a:pt x="191" y="464"/>
                  </a:lnTo>
                  <a:lnTo>
                    <a:pt x="177" y="456"/>
                  </a:lnTo>
                  <a:lnTo>
                    <a:pt x="163" y="447"/>
                  </a:lnTo>
                  <a:lnTo>
                    <a:pt x="150" y="437"/>
                  </a:lnTo>
                  <a:lnTo>
                    <a:pt x="136" y="427"/>
                  </a:lnTo>
                  <a:lnTo>
                    <a:pt x="124" y="417"/>
                  </a:lnTo>
                  <a:lnTo>
                    <a:pt x="112" y="406"/>
                  </a:lnTo>
                  <a:lnTo>
                    <a:pt x="101" y="394"/>
                  </a:lnTo>
                  <a:lnTo>
                    <a:pt x="90" y="382"/>
                  </a:lnTo>
                  <a:lnTo>
                    <a:pt x="80" y="369"/>
                  </a:lnTo>
                  <a:lnTo>
                    <a:pt x="71" y="355"/>
                  </a:lnTo>
                  <a:lnTo>
                    <a:pt x="62" y="341"/>
                  </a:lnTo>
                  <a:lnTo>
                    <a:pt x="53" y="327"/>
                  </a:lnTo>
                  <a:lnTo>
                    <a:pt x="46" y="312"/>
                  </a:lnTo>
                  <a:lnTo>
                    <a:pt x="39" y="297"/>
                  </a:lnTo>
                  <a:lnTo>
                    <a:pt x="33" y="282"/>
                  </a:lnTo>
                  <a:lnTo>
                    <a:pt x="27" y="266"/>
                  </a:lnTo>
                  <a:lnTo>
                    <a:pt x="23" y="250"/>
                  </a:lnTo>
                  <a:lnTo>
                    <a:pt x="19" y="233"/>
                  </a:lnTo>
                  <a:lnTo>
                    <a:pt x="16" y="216"/>
                  </a:lnTo>
                  <a:lnTo>
                    <a:pt x="14" y="199"/>
                  </a:lnTo>
                  <a:lnTo>
                    <a:pt x="12" y="182"/>
                  </a:lnTo>
                  <a:lnTo>
                    <a:pt x="12" y="164"/>
                  </a:lnTo>
                  <a:lnTo>
                    <a:pt x="12" y="147"/>
                  </a:lnTo>
                  <a:lnTo>
                    <a:pt x="14" y="129"/>
                  </a:lnTo>
                  <a:lnTo>
                    <a:pt x="16" y="112"/>
                  </a:lnTo>
                  <a:lnTo>
                    <a:pt x="19" y="95"/>
                  </a:lnTo>
                  <a:lnTo>
                    <a:pt x="23" y="79"/>
                  </a:lnTo>
                  <a:lnTo>
                    <a:pt x="27" y="62"/>
                  </a:lnTo>
                  <a:lnTo>
                    <a:pt x="33" y="46"/>
                  </a:lnTo>
                  <a:lnTo>
                    <a:pt x="39" y="31"/>
                  </a:lnTo>
                  <a:lnTo>
                    <a:pt x="46" y="16"/>
                  </a:lnTo>
                  <a:lnTo>
                    <a:pt x="53" y="1"/>
                  </a:lnTo>
                  <a:lnTo>
                    <a:pt x="54" y="0"/>
                  </a:lnTo>
                </a:path>
              </a:pathLst>
            </a:custGeom>
            <a:solidFill>
              <a:srgbClr val="6B472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3" name="Freeform 21"/>
            <p:cNvSpPr>
              <a:spLocks/>
            </p:cNvSpPr>
            <p:nvPr/>
          </p:nvSpPr>
          <p:spPr bwMode="auto">
            <a:xfrm>
              <a:off x="554" y="1263"/>
              <a:ext cx="522" cy="521"/>
            </a:xfrm>
            <a:custGeom>
              <a:avLst/>
              <a:gdLst>
                <a:gd name="T0" fmla="*/ 62 w 522"/>
                <a:gd name="T1" fmla="*/ 1 h 521"/>
                <a:gd name="T2" fmla="*/ 56 w 522"/>
                <a:gd name="T3" fmla="*/ 5 h 521"/>
                <a:gd name="T4" fmla="*/ 50 w 522"/>
                <a:gd name="T5" fmla="*/ 9 h 521"/>
                <a:gd name="T6" fmla="*/ 44 w 522"/>
                <a:gd name="T7" fmla="*/ 13 h 521"/>
                <a:gd name="T8" fmla="*/ 33 w 522"/>
                <a:gd name="T9" fmla="*/ 30 h 521"/>
                <a:gd name="T10" fmla="*/ 21 w 522"/>
                <a:gd name="T11" fmla="*/ 60 h 521"/>
                <a:gd name="T12" fmla="*/ 10 w 522"/>
                <a:gd name="T13" fmla="*/ 93 h 521"/>
                <a:gd name="T14" fmla="*/ 3 w 522"/>
                <a:gd name="T15" fmla="*/ 126 h 521"/>
                <a:gd name="T16" fmla="*/ 0 w 522"/>
                <a:gd name="T17" fmla="*/ 161 h 521"/>
                <a:gd name="T18" fmla="*/ 0 w 522"/>
                <a:gd name="T19" fmla="*/ 196 h 521"/>
                <a:gd name="T20" fmla="*/ 3 w 522"/>
                <a:gd name="T21" fmla="*/ 230 h 521"/>
                <a:gd name="T22" fmla="*/ 10 w 522"/>
                <a:gd name="T23" fmla="*/ 264 h 521"/>
                <a:gd name="T24" fmla="*/ 21 w 522"/>
                <a:gd name="T25" fmla="*/ 296 h 521"/>
                <a:gd name="T26" fmla="*/ 33 w 522"/>
                <a:gd name="T27" fmla="*/ 327 h 521"/>
                <a:gd name="T28" fmla="*/ 49 w 522"/>
                <a:gd name="T29" fmla="*/ 356 h 521"/>
                <a:gd name="T30" fmla="*/ 68 w 522"/>
                <a:gd name="T31" fmla="*/ 383 h 521"/>
                <a:gd name="T32" fmla="*/ 89 w 522"/>
                <a:gd name="T33" fmla="*/ 408 h 521"/>
                <a:gd name="T34" fmla="*/ 112 w 522"/>
                <a:gd name="T35" fmla="*/ 432 h 521"/>
                <a:gd name="T36" fmla="*/ 137 w 522"/>
                <a:gd name="T37" fmla="*/ 452 h 521"/>
                <a:gd name="T38" fmla="*/ 165 w 522"/>
                <a:gd name="T39" fmla="*/ 470 h 521"/>
                <a:gd name="T40" fmla="*/ 194 w 522"/>
                <a:gd name="T41" fmla="*/ 486 h 521"/>
                <a:gd name="T42" fmla="*/ 224 w 522"/>
                <a:gd name="T43" fmla="*/ 499 h 521"/>
                <a:gd name="T44" fmla="*/ 256 w 522"/>
                <a:gd name="T45" fmla="*/ 509 h 521"/>
                <a:gd name="T46" fmla="*/ 289 w 522"/>
                <a:gd name="T47" fmla="*/ 516 h 521"/>
                <a:gd name="T48" fmla="*/ 324 w 522"/>
                <a:gd name="T49" fmla="*/ 519 h 521"/>
                <a:gd name="T50" fmla="*/ 359 w 522"/>
                <a:gd name="T51" fmla="*/ 519 h 521"/>
                <a:gd name="T52" fmla="*/ 393 w 522"/>
                <a:gd name="T53" fmla="*/ 516 h 521"/>
                <a:gd name="T54" fmla="*/ 427 w 522"/>
                <a:gd name="T55" fmla="*/ 509 h 521"/>
                <a:gd name="T56" fmla="*/ 459 w 522"/>
                <a:gd name="T57" fmla="*/ 499 h 521"/>
                <a:gd name="T58" fmla="*/ 490 w 522"/>
                <a:gd name="T59" fmla="*/ 486 h 521"/>
                <a:gd name="T60" fmla="*/ 506 w 522"/>
                <a:gd name="T61" fmla="*/ 478 h 521"/>
                <a:gd name="T62" fmla="*/ 510 w 522"/>
                <a:gd name="T63" fmla="*/ 472 h 521"/>
                <a:gd name="T64" fmla="*/ 513 w 522"/>
                <a:gd name="T65" fmla="*/ 466 h 521"/>
                <a:gd name="T66" fmla="*/ 517 w 522"/>
                <a:gd name="T67" fmla="*/ 460 h 521"/>
                <a:gd name="T68" fmla="*/ 521 w 522"/>
                <a:gd name="T69" fmla="*/ 454 h 521"/>
                <a:gd name="T70" fmla="*/ 498 w 522"/>
                <a:gd name="T71" fmla="*/ 467 h 521"/>
                <a:gd name="T72" fmla="*/ 469 w 522"/>
                <a:gd name="T73" fmla="*/ 481 h 521"/>
                <a:gd name="T74" fmla="*/ 439 w 522"/>
                <a:gd name="T75" fmla="*/ 492 h 521"/>
                <a:gd name="T76" fmla="*/ 407 w 522"/>
                <a:gd name="T77" fmla="*/ 500 h 521"/>
                <a:gd name="T78" fmla="*/ 375 w 522"/>
                <a:gd name="T79" fmla="*/ 505 h 521"/>
                <a:gd name="T80" fmla="*/ 341 w 522"/>
                <a:gd name="T81" fmla="*/ 507 h 521"/>
                <a:gd name="T82" fmla="*/ 307 w 522"/>
                <a:gd name="T83" fmla="*/ 505 h 521"/>
                <a:gd name="T84" fmla="*/ 275 w 522"/>
                <a:gd name="T85" fmla="*/ 500 h 521"/>
                <a:gd name="T86" fmla="*/ 243 w 522"/>
                <a:gd name="T87" fmla="*/ 492 h 521"/>
                <a:gd name="T88" fmla="*/ 213 w 522"/>
                <a:gd name="T89" fmla="*/ 481 h 521"/>
                <a:gd name="T90" fmla="*/ 185 w 522"/>
                <a:gd name="T91" fmla="*/ 467 h 521"/>
                <a:gd name="T92" fmla="*/ 158 w 522"/>
                <a:gd name="T93" fmla="*/ 451 h 521"/>
                <a:gd name="T94" fmla="*/ 133 w 522"/>
                <a:gd name="T95" fmla="*/ 433 h 521"/>
                <a:gd name="T96" fmla="*/ 109 w 522"/>
                <a:gd name="T97" fmla="*/ 411 h 521"/>
                <a:gd name="T98" fmla="*/ 88 w 522"/>
                <a:gd name="T99" fmla="*/ 388 h 521"/>
                <a:gd name="T100" fmla="*/ 69 w 522"/>
                <a:gd name="T101" fmla="*/ 363 h 521"/>
                <a:gd name="T102" fmla="*/ 52 w 522"/>
                <a:gd name="T103" fmla="*/ 335 h 521"/>
                <a:gd name="T104" fmla="*/ 38 w 522"/>
                <a:gd name="T105" fmla="*/ 306 h 521"/>
                <a:gd name="T106" fmla="*/ 27 w 522"/>
                <a:gd name="T107" fmla="*/ 276 h 521"/>
                <a:gd name="T108" fmla="*/ 19 w 522"/>
                <a:gd name="T109" fmla="*/ 244 h 521"/>
                <a:gd name="T110" fmla="*/ 14 w 522"/>
                <a:gd name="T111" fmla="*/ 212 h 521"/>
                <a:gd name="T112" fmla="*/ 12 w 522"/>
                <a:gd name="T113" fmla="*/ 178 h 521"/>
                <a:gd name="T114" fmla="*/ 14 w 522"/>
                <a:gd name="T115" fmla="*/ 144 h 521"/>
                <a:gd name="T116" fmla="*/ 19 w 522"/>
                <a:gd name="T117" fmla="*/ 112 h 521"/>
                <a:gd name="T118" fmla="*/ 27 w 522"/>
                <a:gd name="T119" fmla="*/ 80 h 521"/>
                <a:gd name="T120" fmla="*/ 38 w 522"/>
                <a:gd name="T121" fmla="*/ 50 h 521"/>
                <a:gd name="T122" fmla="*/ 52 w 522"/>
                <a:gd name="T123" fmla="*/ 21 h 521"/>
                <a:gd name="T124" fmla="*/ 65 w 522"/>
                <a:gd name="T1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521">
                  <a:moveTo>
                    <a:pt x="65" y="0"/>
                  </a:moveTo>
                  <a:lnTo>
                    <a:pt x="62" y="1"/>
                  </a:lnTo>
                  <a:lnTo>
                    <a:pt x="59" y="3"/>
                  </a:lnTo>
                  <a:lnTo>
                    <a:pt x="56" y="5"/>
                  </a:lnTo>
                  <a:lnTo>
                    <a:pt x="53" y="7"/>
                  </a:lnTo>
                  <a:lnTo>
                    <a:pt x="50" y="9"/>
                  </a:lnTo>
                  <a:lnTo>
                    <a:pt x="47" y="11"/>
                  </a:lnTo>
                  <a:lnTo>
                    <a:pt x="44" y="13"/>
                  </a:lnTo>
                  <a:lnTo>
                    <a:pt x="41" y="15"/>
                  </a:lnTo>
                  <a:lnTo>
                    <a:pt x="33" y="30"/>
                  </a:lnTo>
                  <a:lnTo>
                    <a:pt x="27" y="45"/>
                  </a:lnTo>
                  <a:lnTo>
                    <a:pt x="21" y="60"/>
                  </a:lnTo>
                  <a:lnTo>
                    <a:pt x="15" y="76"/>
                  </a:lnTo>
                  <a:lnTo>
                    <a:pt x="10" y="93"/>
                  </a:lnTo>
                  <a:lnTo>
                    <a:pt x="6" y="109"/>
                  </a:lnTo>
                  <a:lnTo>
                    <a:pt x="3" y="126"/>
                  </a:lnTo>
                  <a:lnTo>
                    <a:pt x="1" y="143"/>
                  </a:lnTo>
                  <a:lnTo>
                    <a:pt x="0" y="161"/>
                  </a:lnTo>
                  <a:lnTo>
                    <a:pt x="0" y="178"/>
                  </a:lnTo>
                  <a:lnTo>
                    <a:pt x="0" y="196"/>
                  </a:lnTo>
                  <a:lnTo>
                    <a:pt x="1" y="213"/>
                  </a:lnTo>
                  <a:lnTo>
                    <a:pt x="3" y="230"/>
                  </a:lnTo>
                  <a:lnTo>
                    <a:pt x="6" y="247"/>
                  </a:lnTo>
                  <a:lnTo>
                    <a:pt x="10" y="264"/>
                  </a:lnTo>
                  <a:lnTo>
                    <a:pt x="15" y="280"/>
                  </a:lnTo>
                  <a:lnTo>
                    <a:pt x="21" y="296"/>
                  </a:lnTo>
                  <a:lnTo>
                    <a:pt x="27" y="312"/>
                  </a:lnTo>
                  <a:lnTo>
                    <a:pt x="33" y="327"/>
                  </a:lnTo>
                  <a:lnTo>
                    <a:pt x="41" y="342"/>
                  </a:lnTo>
                  <a:lnTo>
                    <a:pt x="49" y="356"/>
                  </a:lnTo>
                  <a:lnTo>
                    <a:pt x="58" y="370"/>
                  </a:lnTo>
                  <a:lnTo>
                    <a:pt x="68" y="383"/>
                  </a:lnTo>
                  <a:lnTo>
                    <a:pt x="78" y="396"/>
                  </a:lnTo>
                  <a:lnTo>
                    <a:pt x="89" y="408"/>
                  </a:lnTo>
                  <a:lnTo>
                    <a:pt x="100" y="420"/>
                  </a:lnTo>
                  <a:lnTo>
                    <a:pt x="112" y="432"/>
                  </a:lnTo>
                  <a:lnTo>
                    <a:pt x="124" y="442"/>
                  </a:lnTo>
                  <a:lnTo>
                    <a:pt x="137" y="452"/>
                  </a:lnTo>
                  <a:lnTo>
                    <a:pt x="151" y="461"/>
                  </a:lnTo>
                  <a:lnTo>
                    <a:pt x="165" y="470"/>
                  </a:lnTo>
                  <a:lnTo>
                    <a:pt x="179" y="478"/>
                  </a:lnTo>
                  <a:lnTo>
                    <a:pt x="194" y="486"/>
                  </a:lnTo>
                  <a:lnTo>
                    <a:pt x="208" y="493"/>
                  </a:lnTo>
                  <a:lnTo>
                    <a:pt x="224" y="499"/>
                  </a:lnTo>
                  <a:lnTo>
                    <a:pt x="239" y="505"/>
                  </a:lnTo>
                  <a:lnTo>
                    <a:pt x="256" y="509"/>
                  </a:lnTo>
                  <a:lnTo>
                    <a:pt x="272" y="513"/>
                  </a:lnTo>
                  <a:lnTo>
                    <a:pt x="289" y="516"/>
                  </a:lnTo>
                  <a:lnTo>
                    <a:pt x="306" y="518"/>
                  </a:lnTo>
                  <a:lnTo>
                    <a:pt x="324" y="519"/>
                  </a:lnTo>
                  <a:lnTo>
                    <a:pt x="341" y="520"/>
                  </a:lnTo>
                  <a:lnTo>
                    <a:pt x="359" y="519"/>
                  </a:lnTo>
                  <a:lnTo>
                    <a:pt x="376" y="518"/>
                  </a:lnTo>
                  <a:lnTo>
                    <a:pt x="393" y="516"/>
                  </a:lnTo>
                  <a:lnTo>
                    <a:pt x="410" y="513"/>
                  </a:lnTo>
                  <a:lnTo>
                    <a:pt x="427" y="509"/>
                  </a:lnTo>
                  <a:lnTo>
                    <a:pt x="443" y="505"/>
                  </a:lnTo>
                  <a:lnTo>
                    <a:pt x="459" y="499"/>
                  </a:lnTo>
                  <a:lnTo>
                    <a:pt x="475" y="493"/>
                  </a:lnTo>
                  <a:lnTo>
                    <a:pt x="490" y="486"/>
                  </a:lnTo>
                  <a:lnTo>
                    <a:pt x="505" y="478"/>
                  </a:lnTo>
                  <a:lnTo>
                    <a:pt x="506" y="478"/>
                  </a:lnTo>
                  <a:lnTo>
                    <a:pt x="507" y="475"/>
                  </a:lnTo>
                  <a:lnTo>
                    <a:pt x="510" y="472"/>
                  </a:lnTo>
                  <a:lnTo>
                    <a:pt x="511" y="469"/>
                  </a:lnTo>
                  <a:lnTo>
                    <a:pt x="513" y="466"/>
                  </a:lnTo>
                  <a:lnTo>
                    <a:pt x="515" y="463"/>
                  </a:lnTo>
                  <a:lnTo>
                    <a:pt x="517" y="460"/>
                  </a:lnTo>
                  <a:lnTo>
                    <a:pt x="519" y="457"/>
                  </a:lnTo>
                  <a:lnTo>
                    <a:pt x="521" y="454"/>
                  </a:lnTo>
                  <a:lnTo>
                    <a:pt x="512" y="459"/>
                  </a:lnTo>
                  <a:lnTo>
                    <a:pt x="498" y="467"/>
                  </a:lnTo>
                  <a:lnTo>
                    <a:pt x="484" y="475"/>
                  </a:lnTo>
                  <a:lnTo>
                    <a:pt x="469" y="481"/>
                  </a:lnTo>
                  <a:lnTo>
                    <a:pt x="454" y="487"/>
                  </a:lnTo>
                  <a:lnTo>
                    <a:pt x="439" y="492"/>
                  </a:lnTo>
                  <a:lnTo>
                    <a:pt x="423" y="497"/>
                  </a:lnTo>
                  <a:lnTo>
                    <a:pt x="407" y="500"/>
                  </a:lnTo>
                  <a:lnTo>
                    <a:pt x="391" y="503"/>
                  </a:lnTo>
                  <a:lnTo>
                    <a:pt x="375" y="505"/>
                  </a:lnTo>
                  <a:lnTo>
                    <a:pt x="358" y="507"/>
                  </a:lnTo>
                  <a:lnTo>
                    <a:pt x="341" y="507"/>
                  </a:lnTo>
                  <a:lnTo>
                    <a:pt x="324" y="507"/>
                  </a:lnTo>
                  <a:lnTo>
                    <a:pt x="307" y="505"/>
                  </a:lnTo>
                  <a:lnTo>
                    <a:pt x="291" y="503"/>
                  </a:lnTo>
                  <a:lnTo>
                    <a:pt x="275" y="500"/>
                  </a:lnTo>
                  <a:lnTo>
                    <a:pt x="259" y="497"/>
                  </a:lnTo>
                  <a:lnTo>
                    <a:pt x="243" y="492"/>
                  </a:lnTo>
                  <a:lnTo>
                    <a:pt x="228" y="487"/>
                  </a:lnTo>
                  <a:lnTo>
                    <a:pt x="213" y="481"/>
                  </a:lnTo>
                  <a:lnTo>
                    <a:pt x="199" y="475"/>
                  </a:lnTo>
                  <a:lnTo>
                    <a:pt x="185" y="467"/>
                  </a:lnTo>
                  <a:lnTo>
                    <a:pt x="171" y="459"/>
                  </a:lnTo>
                  <a:lnTo>
                    <a:pt x="158" y="451"/>
                  </a:lnTo>
                  <a:lnTo>
                    <a:pt x="145" y="442"/>
                  </a:lnTo>
                  <a:lnTo>
                    <a:pt x="133" y="433"/>
                  </a:lnTo>
                  <a:lnTo>
                    <a:pt x="121" y="422"/>
                  </a:lnTo>
                  <a:lnTo>
                    <a:pt x="109" y="411"/>
                  </a:lnTo>
                  <a:lnTo>
                    <a:pt x="98" y="400"/>
                  </a:lnTo>
                  <a:lnTo>
                    <a:pt x="88" y="388"/>
                  </a:lnTo>
                  <a:lnTo>
                    <a:pt x="78" y="375"/>
                  </a:lnTo>
                  <a:lnTo>
                    <a:pt x="69" y="363"/>
                  </a:lnTo>
                  <a:lnTo>
                    <a:pt x="60" y="349"/>
                  </a:lnTo>
                  <a:lnTo>
                    <a:pt x="52" y="335"/>
                  </a:lnTo>
                  <a:lnTo>
                    <a:pt x="45" y="321"/>
                  </a:lnTo>
                  <a:lnTo>
                    <a:pt x="38" y="306"/>
                  </a:lnTo>
                  <a:lnTo>
                    <a:pt x="32" y="292"/>
                  </a:lnTo>
                  <a:lnTo>
                    <a:pt x="27" y="276"/>
                  </a:lnTo>
                  <a:lnTo>
                    <a:pt x="23" y="260"/>
                  </a:lnTo>
                  <a:lnTo>
                    <a:pt x="19" y="244"/>
                  </a:lnTo>
                  <a:lnTo>
                    <a:pt x="16" y="228"/>
                  </a:lnTo>
                  <a:lnTo>
                    <a:pt x="14" y="212"/>
                  </a:lnTo>
                  <a:lnTo>
                    <a:pt x="13" y="195"/>
                  </a:lnTo>
                  <a:lnTo>
                    <a:pt x="12" y="178"/>
                  </a:lnTo>
                  <a:lnTo>
                    <a:pt x="13" y="161"/>
                  </a:lnTo>
                  <a:lnTo>
                    <a:pt x="14" y="144"/>
                  </a:lnTo>
                  <a:lnTo>
                    <a:pt x="16" y="128"/>
                  </a:lnTo>
                  <a:lnTo>
                    <a:pt x="19" y="112"/>
                  </a:lnTo>
                  <a:lnTo>
                    <a:pt x="23" y="96"/>
                  </a:lnTo>
                  <a:lnTo>
                    <a:pt x="27" y="80"/>
                  </a:lnTo>
                  <a:lnTo>
                    <a:pt x="32" y="65"/>
                  </a:lnTo>
                  <a:lnTo>
                    <a:pt x="38" y="50"/>
                  </a:lnTo>
                  <a:lnTo>
                    <a:pt x="45" y="35"/>
                  </a:lnTo>
                  <a:lnTo>
                    <a:pt x="52" y="21"/>
                  </a:lnTo>
                  <a:lnTo>
                    <a:pt x="60" y="7"/>
                  </a:lnTo>
                  <a:lnTo>
                    <a:pt x="65" y="0"/>
                  </a:lnTo>
                </a:path>
              </a:pathLst>
            </a:custGeom>
            <a:solidFill>
              <a:srgbClr val="784F2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4" name="Freeform 22"/>
            <p:cNvSpPr>
              <a:spLocks/>
            </p:cNvSpPr>
            <p:nvPr/>
          </p:nvSpPr>
          <p:spPr bwMode="auto">
            <a:xfrm>
              <a:off x="566" y="1251"/>
              <a:ext cx="522" cy="520"/>
            </a:xfrm>
            <a:custGeom>
              <a:avLst/>
              <a:gdLst>
                <a:gd name="T0" fmla="*/ 71 w 522"/>
                <a:gd name="T1" fmla="*/ 3 h 520"/>
                <a:gd name="T2" fmla="*/ 61 w 522"/>
                <a:gd name="T3" fmla="*/ 7 h 520"/>
                <a:gd name="T4" fmla="*/ 52 w 522"/>
                <a:gd name="T5" fmla="*/ 12 h 520"/>
                <a:gd name="T6" fmla="*/ 32 w 522"/>
                <a:gd name="T7" fmla="*/ 47 h 520"/>
                <a:gd name="T8" fmla="*/ 15 w 522"/>
                <a:gd name="T9" fmla="*/ 92 h 520"/>
                <a:gd name="T10" fmla="*/ 4 w 522"/>
                <a:gd name="T11" fmla="*/ 140 h 520"/>
                <a:gd name="T12" fmla="*/ 0 w 522"/>
                <a:gd name="T13" fmla="*/ 190 h 520"/>
                <a:gd name="T14" fmla="*/ 4 w 522"/>
                <a:gd name="T15" fmla="*/ 240 h 520"/>
                <a:gd name="T16" fmla="*/ 15 w 522"/>
                <a:gd name="T17" fmla="*/ 288 h 520"/>
                <a:gd name="T18" fmla="*/ 32 w 522"/>
                <a:gd name="T19" fmla="*/ 333 h 520"/>
                <a:gd name="T20" fmla="*/ 56 w 522"/>
                <a:gd name="T21" fmla="*/ 375 h 520"/>
                <a:gd name="T22" fmla="*/ 86 w 522"/>
                <a:gd name="T23" fmla="*/ 412 h 520"/>
                <a:gd name="T24" fmla="*/ 120 w 522"/>
                <a:gd name="T25" fmla="*/ 445 h 520"/>
                <a:gd name="T26" fmla="*/ 159 w 522"/>
                <a:gd name="T27" fmla="*/ 472 h 520"/>
                <a:gd name="T28" fmla="*/ 201 w 522"/>
                <a:gd name="T29" fmla="*/ 493 h 520"/>
                <a:gd name="T30" fmla="*/ 247 w 522"/>
                <a:gd name="T31" fmla="*/ 509 h 520"/>
                <a:gd name="T32" fmla="*/ 295 w 522"/>
                <a:gd name="T33" fmla="*/ 518 h 520"/>
                <a:gd name="T34" fmla="*/ 346 w 522"/>
                <a:gd name="T35" fmla="*/ 519 h 520"/>
                <a:gd name="T36" fmla="*/ 395 w 522"/>
                <a:gd name="T37" fmla="*/ 513 h 520"/>
                <a:gd name="T38" fmla="*/ 442 w 522"/>
                <a:gd name="T39" fmla="*/ 499 h 520"/>
                <a:gd name="T40" fmla="*/ 487 w 522"/>
                <a:gd name="T41" fmla="*/ 480 h 520"/>
                <a:gd name="T42" fmla="*/ 510 w 522"/>
                <a:gd name="T43" fmla="*/ 463 h 520"/>
                <a:gd name="T44" fmla="*/ 515 w 522"/>
                <a:gd name="T45" fmla="*/ 454 h 520"/>
                <a:gd name="T46" fmla="*/ 519 w 522"/>
                <a:gd name="T47" fmla="*/ 446 h 520"/>
                <a:gd name="T48" fmla="*/ 507 w 522"/>
                <a:gd name="T49" fmla="*/ 452 h 520"/>
                <a:gd name="T50" fmla="*/ 466 w 522"/>
                <a:gd name="T51" fmla="*/ 475 h 520"/>
                <a:gd name="T52" fmla="*/ 423 w 522"/>
                <a:gd name="T53" fmla="*/ 493 h 520"/>
                <a:gd name="T54" fmla="*/ 377 w 522"/>
                <a:gd name="T55" fmla="*/ 503 h 520"/>
                <a:gd name="T56" fmla="*/ 329 w 522"/>
                <a:gd name="T57" fmla="*/ 507 h 520"/>
                <a:gd name="T58" fmla="*/ 281 w 522"/>
                <a:gd name="T59" fmla="*/ 503 h 520"/>
                <a:gd name="T60" fmla="*/ 235 w 522"/>
                <a:gd name="T61" fmla="*/ 493 h 520"/>
                <a:gd name="T62" fmla="*/ 192 w 522"/>
                <a:gd name="T63" fmla="*/ 475 h 520"/>
                <a:gd name="T64" fmla="*/ 153 w 522"/>
                <a:gd name="T65" fmla="*/ 452 h 520"/>
                <a:gd name="T66" fmla="*/ 117 w 522"/>
                <a:gd name="T67" fmla="*/ 425 h 520"/>
                <a:gd name="T68" fmla="*/ 86 w 522"/>
                <a:gd name="T69" fmla="*/ 392 h 520"/>
                <a:gd name="T70" fmla="*/ 59 w 522"/>
                <a:gd name="T71" fmla="*/ 354 h 520"/>
                <a:gd name="T72" fmla="*/ 38 w 522"/>
                <a:gd name="T73" fmla="*/ 313 h 520"/>
                <a:gd name="T74" fmla="*/ 23 w 522"/>
                <a:gd name="T75" fmla="*/ 269 h 520"/>
                <a:gd name="T76" fmla="*/ 15 w 522"/>
                <a:gd name="T77" fmla="*/ 223 h 520"/>
                <a:gd name="T78" fmla="*/ 13 w 522"/>
                <a:gd name="T79" fmla="*/ 174 h 520"/>
                <a:gd name="T80" fmla="*/ 19 w 522"/>
                <a:gd name="T81" fmla="*/ 126 h 520"/>
                <a:gd name="T82" fmla="*/ 32 w 522"/>
                <a:gd name="T83" fmla="*/ 81 h 520"/>
                <a:gd name="T84" fmla="*/ 51 w 522"/>
                <a:gd name="T85" fmla="*/ 39 h 520"/>
                <a:gd name="T86" fmla="*/ 76 w 522"/>
                <a:gd name="T87"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2" h="520">
                  <a:moveTo>
                    <a:pt x="77" y="0"/>
                  </a:moveTo>
                  <a:lnTo>
                    <a:pt x="74" y="1"/>
                  </a:lnTo>
                  <a:lnTo>
                    <a:pt x="71" y="3"/>
                  </a:lnTo>
                  <a:lnTo>
                    <a:pt x="68" y="4"/>
                  </a:lnTo>
                  <a:lnTo>
                    <a:pt x="65" y="6"/>
                  </a:lnTo>
                  <a:lnTo>
                    <a:pt x="61" y="7"/>
                  </a:lnTo>
                  <a:lnTo>
                    <a:pt x="58" y="9"/>
                  </a:lnTo>
                  <a:lnTo>
                    <a:pt x="55" y="10"/>
                  </a:lnTo>
                  <a:lnTo>
                    <a:pt x="52" y="12"/>
                  </a:lnTo>
                  <a:lnTo>
                    <a:pt x="48" y="19"/>
                  </a:lnTo>
                  <a:lnTo>
                    <a:pt x="40" y="33"/>
                  </a:lnTo>
                  <a:lnTo>
                    <a:pt x="32" y="47"/>
                  </a:lnTo>
                  <a:lnTo>
                    <a:pt x="26" y="62"/>
                  </a:lnTo>
                  <a:lnTo>
                    <a:pt x="20" y="77"/>
                  </a:lnTo>
                  <a:lnTo>
                    <a:pt x="15" y="92"/>
                  </a:lnTo>
                  <a:lnTo>
                    <a:pt x="10" y="108"/>
                  </a:lnTo>
                  <a:lnTo>
                    <a:pt x="7" y="124"/>
                  </a:lnTo>
                  <a:lnTo>
                    <a:pt x="4" y="140"/>
                  </a:lnTo>
                  <a:lnTo>
                    <a:pt x="2" y="156"/>
                  </a:lnTo>
                  <a:lnTo>
                    <a:pt x="0" y="173"/>
                  </a:lnTo>
                  <a:lnTo>
                    <a:pt x="0" y="190"/>
                  </a:lnTo>
                  <a:lnTo>
                    <a:pt x="0" y="207"/>
                  </a:lnTo>
                  <a:lnTo>
                    <a:pt x="2" y="224"/>
                  </a:lnTo>
                  <a:lnTo>
                    <a:pt x="4" y="240"/>
                  </a:lnTo>
                  <a:lnTo>
                    <a:pt x="7" y="256"/>
                  </a:lnTo>
                  <a:lnTo>
                    <a:pt x="10" y="273"/>
                  </a:lnTo>
                  <a:lnTo>
                    <a:pt x="15" y="288"/>
                  </a:lnTo>
                  <a:lnTo>
                    <a:pt x="20" y="304"/>
                  </a:lnTo>
                  <a:lnTo>
                    <a:pt x="26" y="318"/>
                  </a:lnTo>
                  <a:lnTo>
                    <a:pt x="32" y="333"/>
                  </a:lnTo>
                  <a:lnTo>
                    <a:pt x="40" y="348"/>
                  </a:lnTo>
                  <a:lnTo>
                    <a:pt x="48" y="361"/>
                  </a:lnTo>
                  <a:lnTo>
                    <a:pt x="56" y="375"/>
                  </a:lnTo>
                  <a:lnTo>
                    <a:pt x="65" y="388"/>
                  </a:lnTo>
                  <a:lnTo>
                    <a:pt x="75" y="400"/>
                  </a:lnTo>
                  <a:lnTo>
                    <a:pt x="86" y="412"/>
                  </a:lnTo>
                  <a:lnTo>
                    <a:pt x="97" y="424"/>
                  </a:lnTo>
                  <a:lnTo>
                    <a:pt x="108" y="434"/>
                  </a:lnTo>
                  <a:lnTo>
                    <a:pt x="120" y="445"/>
                  </a:lnTo>
                  <a:lnTo>
                    <a:pt x="133" y="454"/>
                  </a:lnTo>
                  <a:lnTo>
                    <a:pt x="146" y="463"/>
                  </a:lnTo>
                  <a:lnTo>
                    <a:pt x="159" y="472"/>
                  </a:lnTo>
                  <a:lnTo>
                    <a:pt x="173" y="480"/>
                  </a:lnTo>
                  <a:lnTo>
                    <a:pt x="187" y="487"/>
                  </a:lnTo>
                  <a:lnTo>
                    <a:pt x="201" y="493"/>
                  </a:lnTo>
                  <a:lnTo>
                    <a:pt x="216" y="499"/>
                  </a:lnTo>
                  <a:lnTo>
                    <a:pt x="231" y="505"/>
                  </a:lnTo>
                  <a:lnTo>
                    <a:pt x="247" y="509"/>
                  </a:lnTo>
                  <a:lnTo>
                    <a:pt x="263" y="513"/>
                  </a:lnTo>
                  <a:lnTo>
                    <a:pt x="279" y="516"/>
                  </a:lnTo>
                  <a:lnTo>
                    <a:pt x="295" y="518"/>
                  </a:lnTo>
                  <a:lnTo>
                    <a:pt x="312" y="519"/>
                  </a:lnTo>
                  <a:lnTo>
                    <a:pt x="329" y="519"/>
                  </a:lnTo>
                  <a:lnTo>
                    <a:pt x="346" y="519"/>
                  </a:lnTo>
                  <a:lnTo>
                    <a:pt x="363" y="518"/>
                  </a:lnTo>
                  <a:lnTo>
                    <a:pt x="379" y="516"/>
                  </a:lnTo>
                  <a:lnTo>
                    <a:pt x="395" y="513"/>
                  </a:lnTo>
                  <a:lnTo>
                    <a:pt x="412" y="509"/>
                  </a:lnTo>
                  <a:lnTo>
                    <a:pt x="427" y="505"/>
                  </a:lnTo>
                  <a:lnTo>
                    <a:pt x="442" y="499"/>
                  </a:lnTo>
                  <a:lnTo>
                    <a:pt x="457" y="493"/>
                  </a:lnTo>
                  <a:lnTo>
                    <a:pt x="472" y="487"/>
                  </a:lnTo>
                  <a:lnTo>
                    <a:pt x="487" y="480"/>
                  </a:lnTo>
                  <a:lnTo>
                    <a:pt x="500" y="472"/>
                  </a:lnTo>
                  <a:lnTo>
                    <a:pt x="508" y="466"/>
                  </a:lnTo>
                  <a:lnTo>
                    <a:pt x="510" y="463"/>
                  </a:lnTo>
                  <a:lnTo>
                    <a:pt x="511" y="460"/>
                  </a:lnTo>
                  <a:lnTo>
                    <a:pt x="513" y="457"/>
                  </a:lnTo>
                  <a:lnTo>
                    <a:pt x="515" y="454"/>
                  </a:lnTo>
                  <a:lnTo>
                    <a:pt x="516" y="451"/>
                  </a:lnTo>
                  <a:lnTo>
                    <a:pt x="518" y="448"/>
                  </a:lnTo>
                  <a:lnTo>
                    <a:pt x="519" y="446"/>
                  </a:lnTo>
                  <a:lnTo>
                    <a:pt x="521" y="443"/>
                  </a:lnTo>
                  <a:lnTo>
                    <a:pt x="519" y="444"/>
                  </a:lnTo>
                  <a:lnTo>
                    <a:pt x="507" y="452"/>
                  </a:lnTo>
                  <a:lnTo>
                    <a:pt x="493" y="460"/>
                  </a:lnTo>
                  <a:lnTo>
                    <a:pt x="480" y="468"/>
                  </a:lnTo>
                  <a:lnTo>
                    <a:pt x="466" y="475"/>
                  </a:lnTo>
                  <a:lnTo>
                    <a:pt x="452" y="482"/>
                  </a:lnTo>
                  <a:lnTo>
                    <a:pt x="438" y="487"/>
                  </a:lnTo>
                  <a:lnTo>
                    <a:pt x="423" y="493"/>
                  </a:lnTo>
                  <a:lnTo>
                    <a:pt x="408" y="497"/>
                  </a:lnTo>
                  <a:lnTo>
                    <a:pt x="393" y="500"/>
                  </a:lnTo>
                  <a:lnTo>
                    <a:pt x="377" y="503"/>
                  </a:lnTo>
                  <a:lnTo>
                    <a:pt x="362" y="505"/>
                  </a:lnTo>
                  <a:lnTo>
                    <a:pt x="345" y="506"/>
                  </a:lnTo>
                  <a:lnTo>
                    <a:pt x="329" y="507"/>
                  </a:lnTo>
                  <a:lnTo>
                    <a:pt x="313" y="506"/>
                  </a:lnTo>
                  <a:lnTo>
                    <a:pt x="297" y="505"/>
                  </a:lnTo>
                  <a:lnTo>
                    <a:pt x="281" y="503"/>
                  </a:lnTo>
                  <a:lnTo>
                    <a:pt x="265" y="500"/>
                  </a:lnTo>
                  <a:lnTo>
                    <a:pt x="250" y="497"/>
                  </a:lnTo>
                  <a:lnTo>
                    <a:pt x="235" y="493"/>
                  </a:lnTo>
                  <a:lnTo>
                    <a:pt x="220" y="487"/>
                  </a:lnTo>
                  <a:lnTo>
                    <a:pt x="206" y="482"/>
                  </a:lnTo>
                  <a:lnTo>
                    <a:pt x="192" y="475"/>
                  </a:lnTo>
                  <a:lnTo>
                    <a:pt x="179" y="468"/>
                  </a:lnTo>
                  <a:lnTo>
                    <a:pt x="166" y="460"/>
                  </a:lnTo>
                  <a:lnTo>
                    <a:pt x="153" y="452"/>
                  </a:lnTo>
                  <a:lnTo>
                    <a:pt x="140" y="444"/>
                  </a:lnTo>
                  <a:lnTo>
                    <a:pt x="128" y="435"/>
                  </a:lnTo>
                  <a:lnTo>
                    <a:pt x="117" y="425"/>
                  </a:lnTo>
                  <a:lnTo>
                    <a:pt x="106" y="414"/>
                  </a:lnTo>
                  <a:lnTo>
                    <a:pt x="95" y="404"/>
                  </a:lnTo>
                  <a:lnTo>
                    <a:pt x="86" y="392"/>
                  </a:lnTo>
                  <a:lnTo>
                    <a:pt x="76" y="380"/>
                  </a:lnTo>
                  <a:lnTo>
                    <a:pt x="67" y="368"/>
                  </a:lnTo>
                  <a:lnTo>
                    <a:pt x="59" y="354"/>
                  </a:lnTo>
                  <a:lnTo>
                    <a:pt x="51" y="341"/>
                  </a:lnTo>
                  <a:lnTo>
                    <a:pt x="44" y="327"/>
                  </a:lnTo>
                  <a:lnTo>
                    <a:pt x="38" y="313"/>
                  </a:lnTo>
                  <a:lnTo>
                    <a:pt x="32" y="299"/>
                  </a:lnTo>
                  <a:lnTo>
                    <a:pt x="27" y="284"/>
                  </a:lnTo>
                  <a:lnTo>
                    <a:pt x="23" y="269"/>
                  </a:lnTo>
                  <a:lnTo>
                    <a:pt x="19" y="254"/>
                  </a:lnTo>
                  <a:lnTo>
                    <a:pt x="17" y="238"/>
                  </a:lnTo>
                  <a:lnTo>
                    <a:pt x="15" y="223"/>
                  </a:lnTo>
                  <a:lnTo>
                    <a:pt x="13" y="206"/>
                  </a:lnTo>
                  <a:lnTo>
                    <a:pt x="13" y="190"/>
                  </a:lnTo>
                  <a:lnTo>
                    <a:pt x="13" y="174"/>
                  </a:lnTo>
                  <a:lnTo>
                    <a:pt x="15" y="158"/>
                  </a:lnTo>
                  <a:lnTo>
                    <a:pt x="17" y="142"/>
                  </a:lnTo>
                  <a:lnTo>
                    <a:pt x="19" y="126"/>
                  </a:lnTo>
                  <a:lnTo>
                    <a:pt x="23" y="111"/>
                  </a:lnTo>
                  <a:lnTo>
                    <a:pt x="27" y="96"/>
                  </a:lnTo>
                  <a:lnTo>
                    <a:pt x="32" y="81"/>
                  </a:lnTo>
                  <a:lnTo>
                    <a:pt x="38" y="67"/>
                  </a:lnTo>
                  <a:lnTo>
                    <a:pt x="44" y="53"/>
                  </a:lnTo>
                  <a:lnTo>
                    <a:pt x="51" y="39"/>
                  </a:lnTo>
                  <a:lnTo>
                    <a:pt x="59" y="26"/>
                  </a:lnTo>
                  <a:lnTo>
                    <a:pt x="67" y="13"/>
                  </a:lnTo>
                  <a:lnTo>
                    <a:pt x="76" y="0"/>
                  </a:lnTo>
                  <a:lnTo>
                    <a:pt x="77" y="0"/>
                  </a:lnTo>
                </a:path>
              </a:pathLst>
            </a:custGeom>
            <a:solidFill>
              <a:srgbClr val="855A2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5" name="Freeform 23"/>
            <p:cNvSpPr>
              <a:spLocks/>
            </p:cNvSpPr>
            <p:nvPr/>
          </p:nvSpPr>
          <p:spPr bwMode="auto">
            <a:xfrm>
              <a:off x="578" y="1240"/>
              <a:ext cx="520" cy="519"/>
            </a:xfrm>
            <a:custGeom>
              <a:avLst/>
              <a:gdLst>
                <a:gd name="T0" fmla="*/ 82 w 520"/>
                <a:gd name="T1" fmla="*/ 3 h 519"/>
                <a:gd name="T2" fmla="*/ 73 w 520"/>
                <a:gd name="T3" fmla="*/ 7 h 519"/>
                <a:gd name="T4" fmla="*/ 64 w 520"/>
                <a:gd name="T5" fmla="*/ 11 h 519"/>
                <a:gd name="T6" fmla="*/ 39 w 520"/>
                <a:gd name="T7" fmla="*/ 50 h 519"/>
                <a:gd name="T8" fmla="*/ 20 w 520"/>
                <a:gd name="T9" fmla="*/ 92 h 519"/>
                <a:gd name="T10" fmla="*/ 7 w 520"/>
                <a:gd name="T11" fmla="*/ 137 h 519"/>
                <a:gd name="T12" fmla="*/ 1 w 520"/>
                <a:gd name="T13" fmla="*/ 185 h 519"/>
                <a:gd name="T14" fmla="*/ 2 w 520"/>
                <a:gd name="T15" fmla="*/ 234 h 519"/>
                <a:gd name="T16" fmla="*/ 10 w 520"/>
                <a:gd name="T17" fmla="*/ 281 h 519"/>
                <a:gd name="T18" fmla="*/ 25 w 520"/>
                <a:gd name="T19" fmla="*/ 325 h 519"/>
                <a:gd name="T20" fmla="*/ 47 w 520"/>
                <a:gd name="T21" fmla="*/ 366 h 519"/>
                <a:gd name="T22" fmla="*/ 73 w 520"/>
                <a:gd name="T23" fmla="*/ 403 h 519"/>
                <a:gd name="T24" fmla="*/ 105 w 520"/>
                <a:gd name="T25" fmla="*/ 436 h 519"/>
                <a:gd name="T26" fmla="*/ 141 w 520"/>
                <a:gd name="T27" fmla="*/ 464 h 519"/>
                <a:gd name="T28" fmla="*/ 179 w 520"/>
                <a:gd name="T29" fmla="*/ 487 h 519"/>
                <a:gd name="T30" fmla="*/ 223 w 520"/>
                <a:gd name="T31" fmla="*/ 504 h 519"/>
                <a:gd name="T32" fmla="*/ 269 w 520"/>
                <a:gd name="T33" fmla="*/ 514 h 519"/>
                <a:gd name="T34" fmla="*/ 317 w 520"/>
                <a:gd name="T35" fmla="*/ 518 h 519"/>
                <a:gd name="T36" fmla="*/ 365 w 520"/>
                <a:gd name="T37" fmla="*/ 514 h 519"/>
                <a:gd name="T38" fmla="*/ 412 w 520"/>
                <a:gd name="T39" fmla="*/ 504 h 519"/>
                <a:gd name="T40" fmla="*/ 455 w 520"/>
                <a:gd name="T41" fmla="*/ 487 h 519"/>
                <a:gd name="T42" fmla="*/ 495 w 520"/>
                <a:gd name="T43" fmla="*/ 464 h 519"/>
                <a:gd name="T44" fmla="*/ 510 w 520"/>
                <a:gd name="T45" fmla="*/ 452 h 519"/>
                <a:gd name="T46" fmla="*/ 513 w 520"/>
                <a:gd name="T47" fmla="*/ 443 h 519"/>
                <a:gd name="T48" fmla="*/ 517 w 520"/>
                <a:gd name="T49" fmla="*/ 433 h 519"/>
                <a:gd name="T50" fmla="*/ 500 w 520"/>
                <a:gd name="T51" fmla="*/ 446 h 519"/>
                <a:gd name="T52" fmla="*/ 463 w 520"/>
                <a:gd name="T53" fmla="*/ 469 h 519"/>
                <a:gd name="T54" fmla="*/ 422 w 520"/>
                <a:gd name="T55" fmla="*/ 487 h 519"/>
                <a:gd name="T56" fmla="*/ 379 w 520"/>
                <a:gd name="T57" fmla="*/ 499 h 519"/>
                <a:gd name="T58" fmla="*/ 333 w 520"/>
                <a:gd name="T59" fmla="*/ 505 h 519"/>
                <a:gd name="T60" fmla="*/ 286 w 520"/>
                <a:gd name="T61" fmla="*/ 504 h 519"/>
                <a:gd name="T62" fmla="*/ 241 w 520"/>
                <a:gd name="T63" fmla="*/ 496 h 519"/>
                <a:gd name="T64" fmla="*/ 198 w 520"/>
                <a:gd name="T65" fmla="*/ 482 h 519"/>
                <a:gd name="T66" fmla="*/ 160 w 520"/>
                <a:gd name="T67" fmla="*/ 462 h 519"/>
                <a:gd name="T68" fmla="*/ 124 w 520"/>
                <a:gd name="T69" fmla="*/ 437 h 519"/>
                <a:gd name="T70" fmla="*/ 92 w 520"/>
                <a:gd name="T71" fmla="*/ 407 h 519"/>
                <a:gd name="T72" fmla="*/ 65 w 520"/>
                <a:gd name="T73" fmla="*/ 372 h 519"/>
                <a:gd name="T74" fmla="*/ 43 w 520"/>
                <a:gd name="T75" fmla="*/ 333 h 519"/>
                <a:gd name="T76" fmla="*/ 26 w 520"/>
                <a:gd name="T77" fmla="*/ 292 h 519"/>
                <a:gd name="T78" fmla="*/ 16 w 520"/>
                <a:gd name="T79" fmla="*/ 248 h 519"/>
                <a:gd name="T80" fmla="*/ 13 w 520"/>
                <a:gd name="T81" fmla="*/ 201 h 519"/>
                <a:gd name="T82" fmla="*/ 16 w 520"/>
                <a:gd name="T83" fmla="*/ 154 h 519"/>
                <a:gd name="T84" fmla="*/ 26 w 520"/>
                <a:gd name="T85" fmla="*/ 110 h 519"/>
                <a:gd name="T86" fmla="*/ 43 w 520"/>
                <a:gd name="T87" fmla="*/ 69 h 519"/>
                <a:gd name="T88" fmla="*/ 65 w 520"/>
                <a:gd name="T89" fmla="*/ 30 h 519"/>
                <a:gd name="T90" fmla="*/ 88 w 520"/>
                <a:gd name="T9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0" h="519">
                  <a:moveTo>
                    <a:pt x="88" y="0"/>
                  </a:moveTo>
                  <a:lnTo>
                    <a:pt x="85" y="2"/>
                  </a:lnTo>
                  <a:lnTo>
                    <a:pt x="82" y="3"/>
                  </a:lnTo>
                  <a:lnTo>
                    <a:pt x="79" y="4"/>
                  </a:lnTo>
                  <a:lnTo>
                    <a:pt x="76" y="6"/>
                  </a:lnTo>
                  <a:lnTo>
                    <a:pt x="73" y="7"/>
                  </a:lnTo>
                  <a:lnTo>
                    <a:pt x="70" y="8"/>
                  </a:lnTo>
                  <a:lnTo>
                    <a:pt x="67" y="9"/>
                  </a:lnTo>
                  <a:lnTo>
                    <a:pt x="64" y="11"/>
                  </a:lnTo>
                  <a:lnTo>
                    <a:pt x="55" y="24"/>
                  </a:lnTo>
                  <a:lnTo>
                    <a:pt x="47" y="36"/>
                  </a:lnTo>
                  <a:lnTo>
                    <a:pt x="39" y="50"/>
                  </a:lnTo>
                  <a:lnTo>
                    <a:pt x="32" y="63"/>
                  </a:lnTo>
                  <a:lnTo>
                    <a:pt x="25" y="77"/>
                  </a:lnTo>
                  <a:lnTo>
                    <a:pt x="20" y="92"/>
                  </a:lnTo>
                  <a:lnTo>
                    <a:pt x="14" y="107"/>
                  </a:lnTo>
                  <a:lnTo>
                    <a:pt x="10" y="122"/>
                  </a:lnTo>
                  <a:lnTo>
                    <a:pt x="7" y="137"/>
                  </a:lnTo>
                  <a:lnTo>
                    <a:pt x="4" y="153"/>
                  </a:lnTo>
                  <a:lnTo>
                    <a:pt x="2" y="169"/>
                  </a:lnTo>
                  <a:lnTo>
                    <a:pt x="1" y="185"/>
                  </a:lnTo>
                  <a:lnTo>
                    <a:pt x="0" y="201"/>
                  </a:lnTo>
                  <a:lnTo>
                    <a:pt x="1" y="217"/>
                  </a:lnTo>
                  <a:lnTo>
                    <a:pt x="2" y="234"/>
                  </a:lnTo>
                  <a:lnTo>
                    <a:pt x="4" y="249"/>
                  </a:lnTo>
                  <a:lnTo>
                    <a:pt x="7" y="265"/>
                  </a:lnTo>
                  <a:lnTo>
                    <a:pt x="10" y="281"/>
                  </a:lnTo>
                  <a:lnTo>
                    <a:pt x="14" y="296"/>
                  </a:lnTo>
                  <a:lnTo>
                    <a:pt x="20" y="310"/>
                  </a:lnTo>
                  <a:lnTo>
                    <a:pt x="25" y="325"/>
                  </a:lnTo>
                  <a:lnTo>
                    <a:pt x="32" y="339"/>
                  </a:lnTo>
                  <a:lnTo>
                    <a:pt x="39" y="353"/>
                  </a:lnTo>
                  <a:lnTo>
                    <a:pt x="47" y="366"/>
                  </a:lnTo>
                  <a:lnTo>
                    <a:pt x="55" y="379"/>
                  </a:lnTo>
                  <a:lnTo>
                    <a:pt x="64" y="391"/>
                  </a:lnTo>
                  <a:lnTo>
                    <a:pt x="73" y="403"/>
                  </a:lnTo>
                  <a:lnTo>
                    <a:pt x="83" y="415"/>
                  </a:lnTo>
                  <a:lnTo>
                    <a:pt x="94" y="426"/>
                  </a:lnTo>
                  <a:lnTo>
                    <a:pt x="105" y="436"/>
                  </a:lnTo>
                  <a:lnTo>
                    <a:pt x="116" y="446"/>
                  </a:lnTo>
                  <a:lnTo>
                    <a:pt x="128" y="456"/>
                  </a:lnTo>
                  <a:lnTo>
                    <a:pt x="141" y="464"/>
                  </a:lnTo>
                  <a:lnTo>
                    <a:pt x="153" y="472"/>
                  </a:lnTo>
                  <a:lnTo>
                    <a:pt x="167" y="480"/>
                  </a:lnTo>
                  <a:lnTo>
                    <a:pt x="179" y="487"/>
                  </a:lnTo>
                  <a:lnTo>
                    <a:pt x="194" y="493"/>
                  </a:lnTo>
                  <a:lnTo>
                    <a:pt x="208" y="499"/>
                  </a:lnTo>
                  <a:lnTo>
                    <a:pt x="223" y="504"/>
                  </a:lnTo>
                  <a:lnTo>
                    <a:pt x="238" y="508"/>
                  </a:lnTo>
                  <a:lnTo>
                    <a:pt x="253" y="512"/>
                  </a:lnTo>
                  <a:lnTo>
                    <a:pt x="269" y="514"/>
                  </a:lnTo>
                  <a:lnTo>
                    <a:pt x="285" y="516"/>
                  </a:lnTo>
                  <a:lnTo>
                    <a:pt x="301" y="518"/>
                  </a:lnTo>
                  <a:lnTo>
                    <a:pt x="317" y="518"/>
                  </a:lnTo>
                  <a:lnTo>
                    <a:pt x="333" y="518"/>
                  </a:lnTo>
                  <a:lnTo>
                    <a:pt x="350" y="516"/>
                  </a:lnTo>
                  <a:lnTo>
                    <a:pt x="365" y="514"/>
                  </a:lnTo>
                  <a:lnTo>
                    <a:pt x="381" y="512"/>
                  </a:lnTo>
                  <a:lnTo>
                    <a:pt x="397" y="508"/>
                  </a:lnTo>
                  <a:lnTo>
                    <a:pt x="412" y="504"/>
                  </a:lnTo>
                  <a:lnTo>
                    <a:pt x="426" y="499"/>
                  </a:lnTo>
                  <a:lnTo>
                    <a:pt x="441" y="493"/>
                  </a:lnTo>
                  <a:lnTo>
                    <a:pt x="455" y="487"/>
                  </a:lnTo>
                  <a:lnTo>
                    <a:pt x="469" y="480"/>
                  </a:lnTo>
                  <a:lnTo>
                    <a:pt x="482" y="472"/>
                  </a:lnTo>
                  <a:lnTo>
                    <a:pt x="495" y="464"/>
                  </a:lnTo>
                  <a:lnTo>
                    <a:pt x="507" y="456"/>
                  </a:lnTo>
                  <a:lnTo>
                    <a:pt x="508" y="455"/>
                  </a:lnTo>
                  <a:lnTo>
                    <a:pt x="510" y="452"/>
                  </a:lnTo>
                  <a:lnTo>
                    <a:pt x="511" y="449"/>
                  </a:lnTo>
                  <a:lnTo>
                    <a:pt x="512" y="446"/>
                  </a:lnTo>
                  <a:lnTo>
                    <a:pt x="513" y="443"/>
                  </a:lnTo>
                  <a:lnTo>
                    <a:pt x="515" y="440"/>
                  </a:lnTo>
                  <a:lnTo>
                    <a:pt x="516" y="437"/>
                  </a:lnTo>
                  <a:lnTo>
                    <a:pt x="517" y="433"/>
                  </a:lnTo>
                  <a:lnTo>
                    <a:pt x="519" y="430"/>
                  </a:lnTo>
                  <a:lnTo>
                    <a:pt x="511" y="437"/>
                  </a:lnTo>
                  <a:lnTo>
                    <a:pt x="500" y="446"/>
                  </a:lnTo>
                  <a:lnTo>
                    <a:pt x="488" y="454"/>
                  </a:lnTo>
                  <a:lnTo>
                    <a:pt x="475" y="462"/>
                  </a:lnTo>
                  <a:lnTo>
                    <a:pt x="463" y="469"/>
                  </a:lnTo>
                  <a:lnTo>
                    <a:pt x="449" y="476"/>
                  </a:lnTo>
                  <a:lnTo>
                    <a:pt x="436" y="482"/>
                  </a:lnTo>
                  <a:lnTo>
                    <a:pt x="422" y="487"/>
                  </a:lnTo>
                  <a:lnTo>
                    <a:pt x="408" y="492"/>
                  </a:lnTo>
                  <a:lnTo>
                    <a:pt x="393" y="496"/>
                  </a:lnTo>
                  <a:lnTo>
                    <a:pt x="379" y="499"/>
                  </a:lnTo>
                  <a:lnTo>
                    <a:pt x="364" y="502"/>
                  </a:lnTo>
                  <a:lnTo>
                    <a:pt x="348" y="504"/>
                  </a:lnTo>
                  <a:lnTo>
                    <a:pt x="333" y="505"/>
                  </a:lnTo>
                  <a:lnTo>
                    <a:pt x="317" y="506"/>
                  </a:lnTo>
                  <a:lnTo>
                    <a:pt x="301" y="505"/>
                  </a:lnTo>
                  <a:lnTo>
                    <a:pt x="286" y="504"/>
                  </a:lnTo>
                  <a:lnTo>
                    <a:pt x="271" y="502"/>
                  </a:lnTo>
                  <a:lnTo>
                    <a:pt x="256" y="499"/>
                  </a:lnTo>
                  <a:lnTo>
                    <a:pt x="241" y="496"/>
                  </a:lnTo>
                  <a:lnTo>
                    <a:pt x="226" y="492"/>
                  </a:lnTo>
                  <a:lnTo>
                    <a:pt x="212" y="487"/>
                  </a:lnTo>
                  <a:lnTo>
                    <a:pt x="198" y="482"/>
                  </a:lnTo>
                  <a:lnTo>
                    <a:pt x="185" y="476"/>
                  </a:lnTo>
                  <a:lnTo>
                    <a:pt x="173" y="469"/>
                  </a:lnTo>
                  <a:lnTo>
                    <a:pt x="160" y="462"/>
                  </a:lnTo>
                  <a:lnTo>
                    <a:pt x="147" y="454"/>
                  </a:lnTo>
                  <a:lnTo>
                    <a:pt x="136" y="446"/>
                  </a:lnTo>
                  <a:lnTo>
                    <a:pt x="124" y="437"/>
                  </a:lnTo>
                  <a:lnTo>
                    <a:pt x="113" y="427"/>
                  </a:lnTo>
                  <a:lnTo>
                    <a:pt x="102" y="417"/>
                  </a:lnTo>
                  <a:lnTo>
                    <a:pt x="92" y="407"/>
                  </a:lnTo>
                  <a:lnTo>
                    <a:pt x="82" y="395"/>
                  </a:lnTo>
                  <a:lnTo>
                    <a:pt x="74" y="384"/>
                  </a:lnTo>
                  <a:lnTo>
                    <a:pt x="65" y="372"/>
                  </a:lnTo>
                  <a:lnTo>
                    <a:pt x="57" y="359"/>
                  </a:lnTo>
                  <a:lnTo>
                    <a:pt x="50" y="347"/>
                  </a:lnTo>
                  <a:lnTo>
                    <a:pt x="43" y="333"/>
                  </a:lnTo>
                  <a:lnTo>
                    <a:pt x="37" y="320"/>
                  </a:lnTo>
                  <a:lnTo>
                    <a:pt x="31" y="306"/>
                  </a:lnTo>
                  <a:lnTo>
                    <a:pt x="26" y="292"/>
                  </a:lnTo>
                  <a:lnTo>
                    <a:pt x="22" y="277"/>
                  </a:lnTo>
                  <a:lnTo>
                    <a:pt x="19" y="263"/>
                  </a:lnTo>
                  <a:lnTo>
                    <a:pt x="16" y="248"/>
                  </a:lnTo>
                  <a:lnTo>
                    <a:pt x="14" y="232"/>
                  </a:lnTo>
                  <a:lnTo>
                    <a:pt x="13" y="217"/>
                  </a:lnTo>
                  <a:lnTo>
                    <a:pt x="13" y="201"/>
                  </a:lnTo>
                  <a:lnTo>
                    <a:pt x="13" y="185"/>
                  </a:lnTo>
                  <a:lnTo>
                    <a:pt x="14" y="170"/>
                  </a:lnTo>
                  <a:lnTo>
                    <a:pt x="16" y="154"/>
                  </a:lnTo>
                  <a:lnTo>
                    <a:pt x="19" y="139"/>
                  </a:lnTo>
                  <a:lnTo>
                    <a:pt x="22" y="125"/>
                  </a:lnTo>
                  <a:lnTo>
                    <a:pt x="26" y="110"/>
                  </a:lnTo>
                  <a:lnTo>
                    <a:pt x="31" y="96"/>
                  </a:lnTo>
                  <a:lnTo>
                    <a:pt x="37" y="82"/>
                  </a:lnTo>
                  <a:lnTo>
                    <a:pt x="43" y="69"/>
                  </a:lnTo>
                  <a:lnTo>
                    <a:pt x="50" y="56"/>
                  </a:lnTo>
                  <a:lnTo>
                    <a:pt x="57" y="43"/>
                  </a:lnTo>
                  <a:lnTo>
                    <a:pt x="65" y="30"/>
                  </a:lnTo>
                  <a:lnTo>
                    <a:pt x="74" y="18"/>
                  </a:lnTo>
                  <a:lnTo>
                    <a:pt x="82" y="7"/>
                  </a:lnTo>
                  <a:lnTo>
                    <a:pt x="88" y="0"/>
                  </a:lnTo>
                </a:path>
              </a:pathLst>
            </a:custGeom>
            <a:solidFill>
              <a:srgbClr val="91613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6" name="Freeform 24"/>
            <p:cNvSpPr>
              <a:spLocks/>
            </p:cNvSpPr>
            <p:nvPr/>
          </p:nvSpPr>
          <p:spPr bwMode="auto">
            <a:xfrm>
              <a:off x="590" y="1232"/>
              <a:ext cx="516" cy="515"/>
            </a:xfrm>
            <a:custGeom>
              <a:avLst/>
              <a:gdLst>
                <a:gd name="T0" fmla="*/ 94 w 516"/>
                <a:gd name="T1" fmla="*/ 2 h 515"/>
                <a:gd name="T2" fmla="*/ 85 w 516"/>
                <a:gd name="T3" fmla="*/ 5 h 515"/>
                <a:gd name="T4" fmla="*/ 76 w 516"/>
                <a:gd name="T5" fmla="*/ 9 h 515"/>
                <a:gd name="T6" fmla="*/ 53 w 516"/>
                <a:gd name="T7" fmla="*/ 38 h 515"/>
                <a:gd name="T8" fmla="*/ 31 w 516"/>
                <a:gd name="T9" fmla="*/ 76 h 515"/>
                <a:gd name="T10" fmla="*/ 14 w 516"/>
                <a:gd name="T11" fmla="*/ 118 h 515"/>
                <a:gd name="T12" fmla="*/ 4 w 516"/>
                <a:gd name="T13" fmla="*/ 162 h 515"/>
                <a:gd name="T14" fmla="*/ 0 w 516"/>
                <a:gd name="T15" fmla="*/ 209 h 515"/>
                <a:gd name="T16" fmla="*/ 4 w 516"/>
                <a:gd name="T17" fmla="*/ 256 h 515"/>
                <a:gd name="T18" fmla="*/ 14 w 516"/>
                <a:gd name="T19" fmla="*/ 300 h 515"/>
                <a:gd name="T20" fmla="*/ 31 w 516"/>
                <a:gd name="T21" fmla="*/ 342 h 515"/>
                <a:gd name="T22" fmla="*/ 53 w 516"/>
                <a:gd name="T23" fmla="*/ 380 h 515"/>
                <a:gd name="T24" fmla="*/ 80 w 516"/>
                <a:gd name="T25" fmla="*/ 415 h 515"/>
                <a:gd name="T26" fmla="*/ 112 w 516"/>
                <a:gd name="T27" fmla="*/ 445 h 515"/>
                <a:gd name="T28" fmla="*/ 148 w 516"/>
                <a:gd name="T29" fmla="*/ 470 h 515"/>
                <a:gd name="T30" fmla="*/ 186 w 516"/>
                <a:gd name="T31" fmla="*/ 490 h 515"/>
                <a:gd name="T32" fmla="*/ 229 w 516"/>
                <a:gd name="T33" fmla="*/ 504 h 515"/>
                <a:gd name="T34" fmla="*/ 274 w 516"/>
                <a:gd name="T35" fmla="*/ 512 h 515"/>
                <a:gd name="T36" fmla="*/ 321 w 516"/>
                <a:gd name="T37" fmla="*/ 514 h 515"/>
                <a:gd name="T38" fmla="*/ 367 w 516"/>
                <a:gd name="T39" fmla="*/ 508 h 515"/>
                <a:gd name="T40" fmla="*/ 410 w 516"/>
                <a:gd name="T41" fmla="*/ 496 h 515"/>
                <a:gd name="T42" fmla="*/ 451 w 516"/>
                <a:gd name="T43" fmla="*/ 477 h 515"/>
                <a:gd name="T44" fmla="*/ 488 w 516"/>
                <a:gd name="T45" fmla="*/ 454 h 515"/>
                <a:gd name="T46" fmla="*/ 507 w 516"/>
                <a:gd name="T47" fmla="*/ 436 h 515"/>
                <a:gd name="T48" fmla="*/ 511 w 516"/>
                <a:gd name="T49" fmla="*/ 427 h 515"/>
                <a:gd name="T50" fmla="*/ 514 w 516"/>
                <a:gd name="T51" fmla="*/ 417 h 515"/>
                <a:gd name="T52" fmla="*/ 502 w 516"/>
                <a:gd name="T53" fmla="*/ 426 h 515"/>
                <a:gd name="T54" fmla="*/ 469 w 516"/>
                <a:gd name="T55" fmla="*/ 452 h 515"/>
                <a:gd name="T56" fmla="*/ 432 w 516"/>
                <a:gd name="T57" fmla="*/ 472 h 515"/>
                <a:gd name="T58" fmla="*/ 392 w 516"/>
                <a:gd name="T59" fmla="*/ 488 h 515"/>
                <a:gd name="T60" fmla="*/ 350 w 516"/>
                <a:gd name="T61" fmla="*/ 498 h 515"/>
                <a:gd name="T62" fmla="*/ 305 w 516"/>
                <a:gd name="T63" fmla="*/ 501 h 515"/>
                <a:gd name="T64" fmla="*/ 261 w 516"/>
                <a:gd name="T65" fmla="*/ 498 h 515"/>
                <a:gd name="T66" fmla="*/ 218 w 516"/>
                <a:gd name="T67" fmla="*/ 488 h 515"/>
                <a:gd name="T68" fmla="*/ 178 w 516"/>
                <a:gd name="T69" fmla="*/ 472 h 515"/>
                <a:gd name="T70" fmla="*/ 142 w 516"/>
                <a:gd name="T71" fmla="*/ 452 h 515"/>
                <a:gd name="T72" fmla="*/ 109 w 516"/>
                <a:gd name="T73" fmla="*/ 426 h 515"/>
                <a:gd name="T74" fmla="*/ 80 w 516"/>
                <a:gd name="T75" fmla="*/ 396 h 515"/>
                <a:gd name="T76" fmla="*/ 56 w 516"/>
                <a:gd name="T77" fmla="*/ 361 h 515"/>
                <a:gd name="T78" fmla="*/ 36 w 516"/>
                <a:gd name="T79" fmla="*/ 323 h 515"/>
                <a:gd name="T80" fmla="*/ 23 w 516"/>
                <a:gd name="T81" fmla="*/ 282 h 515"/>
                <a:gd name="T82" fmla="*/ 15 w 516"/>
                <a:gd name="T83" fmla="*/ 239 h 515"/>
                <a:gd name="T84" fmla="*/ 14 w 516"/>
                <a:gd name="T85" fmla="*/ 194 h 515"/>
                <a:gd name="T86" fmla="*/ 19 w 516"/>
                <a:gd name="T87" fmla="*/ 150 h 515"/>
                <a:gd name="T88" fmla="*/ 31 w 516"/>
                <a:gd name="T89" fmla="*/ 109 h 515"/>
                <a:gd name="T90" fmla="*/ 49 w 516"/>
                <a:gd name="T91" fmla="*/ 70 h 515"/>
                <a:gd name="T92" fmla="*/ 71 w 516"/>
                <a:gd name="T93" fmla="*/ 34 h 515"/>
                <a:gd name="T94" fmla="*/ 99 w 516"/>
                <a:gd name="T95" fmla="*/ 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6" h="515">
                  <a:moveTo>
                    <a:pt x="101" y="0"/>
                  </a:moveTo>
                  <a:lnTo>
                    <a:pt x="98" y="1"/>
                  </a:lnTo>
                  <a:lnTo>
                    <a:pt x="94" y="2"/>
                  </a:lnTo>
                  <a:lnTo>
                    <a:pt x="91" y="3"/>
                  </a:lnTo>
                  <a:lnTo>
                    <a:pt x="88" y="4"/>
                  </a:lnTo>
                  <a:lnTo>
                    <a:pt x="85" y="5"/>
                  </a:lnTo>
                  <a:lnTo>
                    <a:pt x="82" y="6"/>
                  </a:lnTo>
                  <a:lnTo>
                    <a:pt x="79" y="8"/>
                  </a:lnTo>
                  <a:lnTo>
                    <a:pt x="76" y="9"/>
                  </a:lnTo>
                  <a:lnTo>
                    <a:pt x="70" y="15"/>
                  </a:lnTo>
                  <a:lnTo>
                    <a:pt x="61" y="26"/>
                  </a:lnTo>
                  <a:lnTo>
                    <a:pt x="53" y="38"/>
                  </a:lnTo>
                  <a:lnTo>
                    <a:pt x="45" y="51"/>
                  </a:lnTo>
                  <a:lnTo>
                    <a:pt x="37" y="64"/>
                  </a:lnTo>
                  <a:lnTo>
                    <a:pt x="31" y="76"/>
                  </a:lnTo>
                  <a:lnTo>
                    <a:pt x="24" y="90"/>
                  </a:lnTo>
                  <a:lnTo>
                    <a:pt x="19" y="104"/>
                  </a:lnTo>
                  <a:lnTo>
                    <a:pt x="14" y="118"/>
                  </a:lnTo>
                  <a:lnTo>
                    <a:pt x="10" y="133"/>
                  </a:lnTo>
                  <a:lnTo>
                    <a:pt x="7" y="147"/>
                  </a:lnTo>
                  <a:lnTo>
                    <a:pt x="4" y="162"/>
                  </a:lnTo>
                  <a:lnTo>
                    <a:pt x="2" y="178"/>
                  </a:lnTo>
                  <a:lnTo>
                    <a:pt x="1" y="193"/>
                  </a:lnTo>
                  <a:lnTo>
                    <a:pt x="0" y="209"/>
                  </a:lnTo>
                  <a:lnTo>
                    <a:pt x="1" y="225"/>
                  </a:lnTo>
                  <a:lnTo>
                    <a:pt x="2" y="240"/>
                  </a:lnTo>
                  <a:lnTo>
                    <a:pt x="4" y="256"/>
                  </a:lnTo>
                  <a:lnTo>
                    <a:pt x="7" y="271"/>
                  </a:lnTo>
                  <a:lnTo>
                    <a:pt x="10" y="285"/>
                  </a:lnTo>
                  <a:lnTo>
                    <a:pt x="14" y="300"/>
                  </a:lnTo>
                  <a:lnTo>
                    <a:pt x="19" y="314"/>
                  </a:lnTo>
                  <a:lnTo>
                    <a:pt x="24" y="328"/>
                  </a:lnTo>
                  <a:lnTo>
                    <a:pt x="31" y="342"/>
                  </a:lnTo>
                  <a:lnTo>
                    <a:pt x="37" y="355"/>
                  </a:lnTo>
                  <a:lnTo>
                    <a:pt x="45" y="367"/>
                  </a:lnTo>
                  <a:lnTo>
                    <a:pt x="53" y="380"/>
                  </a:lnTo>
                  <a:lnTo>
                    <a:pt x="61" y="392"/>
                  </a:lnTo>
                  <a:lnTo>
                    <a:pt x="70" y="403"/>
                  </a:lnTo>
                  <a:lnTo>
                    <a:pt x="80" y="415"/>
                  </a:lnTo>
                  <a:lnTo>
                    <a:pt x="90" y="425"/>
                  </a:lnTo>
                  <a:lnTo>
                    <a:pt x="101" y="436"/>
                  </a:lnTo>
                  <a:lnTo>
                    <a:pt x="112" y="445"/>
                  </a:lnTo>
                  <a:lnTo>
                    <a:pt x="124" y="454"/>
                  </a:lnTo>
                  <a:lnTo>
                    <a:pt x="135" y="463"/>
                  </a:lnTo>
                  <a:lnTo>
                    <a:pt x="148" y="470"/>
                  </a:lnTo>
                  <a:lnTo>
                    <a:pt x="161" y="477"/>
                  </a:lnTo>
                  <a:lnTo>
                    <a:pt x="173" y="484"/>
                  </a:lnTo>
                  <a:lnTo>
                    <a:pt x="186" y="490"/>
                  </a:lnTo>
                  <a:lnTo>
                    <a:pt x="200" y="496"/>
                  </a:lnTo>
                  <a:lnTo>
                    <a:pt x="214" y="500"/>
                  </a:lnTo>
                  <a:lnTo>
                    <a:pt x="229" y="504"/>
                  </a:lnTo>
                  <a:lnTo>
                    <a:pt x="244" y="508"/>
                  </a:lnTo>
                  <a:lnTo>
                    <a:pt x="259" y="511"/>
                  </a:lnTo>
                  <a:lnTo>
                    <a:pt x="274" y="512"/>
                  </a:lnTo>
                  <a:lnTo>
                    <a:pt x="289" y="514"/>
                  </a:lnTo>
                  <a:lnTo>
                    <a:pt x="305" y="514"/>
                  </a:lnTo>
                  <a:lnTo>
                    <a:pt x="321" y="514"/>
                  </a:lnTo>
                  <a:lnTo>
                    <a:pt x="336" y="512"/>
                  </a:lnTo>
                  <a:lnTo>
                    <a:pt x="352" y="511"/>
                  </a:lnTo>
                  <a:lnTo>
                    <a:pt x="367" y="508"/>
                  </a:lnTo>
                  <a:lnTo>
                    <a:pt x="381" y="504"/>
                  </a:lnTo>
                  <a:lnTo>
                    <a:pt x="396" y="500"/>
                  </a:lnTo>
                  <a:lnTo>
                    <a:pt x="410" y="496"/>
                  </a:lnTo>
                  <a:lnTo>
                    <a:pt x="424" y="490"/>
                  </a:lnTo>
                  <a:lnTo>
                    <a:pt x="438" y="484"/>
                  </a:lnTo>
                  <a:lnTo>
                    <a:pt x="451" y="477"/>
                  </a:lnTo>
                  <a:lnTo>
                    <a:pt x="463" y="470"/>
                  </a:lnTo>
                  <a:lnTo>
                    <a:pt x="476" y="463"/>
                  </a:lnTo>
                  <a:lnTo>
                    <a:pt x="488" y="454"/>
                  </a:lnTo>
                  <a:lnTo>
                    <a:pt x="499" y="445"/>
                  </a:lnTo>
                  <a:lnTo>
                    <a:pt x="506" y="439"/>
                  </a:lnTo>
                  <a:lnTo>
                    <a:pt x="507" y="436"/>
                  </a:lnTo>
                  <a:lnTo>
                    <a:pt x="509" y="433"/>
                  </a:lnTo>
                  <a:lnTo>
                    <a:pt x="510" y="430"/>
                  </a:lnTo>
                  <a:lnTo>
                    <a:pt x="511" y="427"/>
                  </a:lnTo>
                  <a:lnTo>
                    <a:pt x="512" y="423"/>
                  </a:lnTo>
                  <a:lnTo>
                    <a:pt x="513" y="420"/>
                  </a:lnTo>
                  <a:lnTo>
                    <a:pt x="514" y="417"/>
                  </a:lnTo>
                  <a:lnTo>
                    <a:pt x="515" y="414"/>
                  </a:lnTo>
                  <a:lnTo>
                    <a:pt x="512" y="416"/>
                  </a:lnTo>
                  <a:lnTo>
                    <a:pt x="502" y="426"/>
                  </a:lnTo>
                  <a:lnTo>
                    <a:pt x="492" y="435"/>
                  </a:lnTo>
                  <a:lnTo>
                    <a:pt x="480" y="444"/>
                  </a:lnTo>
                  <a:lnTo>
                    <a:pt x="469" y="452"/>
                  </a:lnTo>
                  <a:lnTo>
                    <a:pt x="457" y="460"/>
                  </a:lnTo>
                  <a:lnTo>
                    <a:pt x="445" y="466"/>
                  </a:lnTo>
                  <a:lnTo>
                    <a:pt x="432" y="472"/>
                  </a:lnTo>
                  <a:lnTo>
                    <a:pt x="419" y="478"/>
                  </a:lnTo>
                  <a:lnTo>
                    <a:pt x="406" y="483"/>
                  </a:lnTo>
                  <a:lnTo>
                    <a:pt x="392" y="488"/>
                  </a:lnTo>
                  <a:lnTo>
                    <a:pt x="378" y="492"/>
                  </a:lnTo>
                  <a:lnTo>
                    <a:pt x="364" y="495"/>
                  </a:lnTo>
                  <a:lnTo>
                    <a:pt x="350" y="498"/>
                  </a:lnTo>
                  <a:lnTo>
                    <a:pt x="335" y="500"/>
                  </a:lnTo>
                  <a:lnTo>
                    <a:pt x="320" y="501"/>
                  </a:lnTo>
                  <a:lnTo>
                    <a:pt x="305" y="501"/>
                  </a:lnTo>
                  <a:lnTo>
                    <a:pt x="290" y="501"/>
                  </a:lnTo>
                  <a:lnTo>
                    <a:pt x="275" y="500"/>
                  </a:lnTo>
                  <a:lnTo>
                    <a:pt x="261" y="498"/>
                  </a:lnTo>
                  <a:lnTo>
                    <a:pt x="246" y="495"/>
                  </a:lnTo>
                  <a:lnTo>
                    <a:pt x="232" y="492"/>
                  </a:lnTo>
                  <a:lnTo>
                    <a:pt x="218" y="488"/>
                  </a:lnTo>
                  <a:lnTo>
                    <a:pt x="205" y="483"/>
                  </a:lnTo>
                  <a:lnTo>
                    <a:pt x="191" y="478"/>
                  </a:lnTo>
                  <a:lnTo>
                    <a:pt x="178" y="472"/>
                  </a:lnTo>
                  <a:lnTo>
                    <a:pt x="166" y="466"/>
                  </a:lnTo>
                  <a:lnTo>
                    <a:pt x="154" y="460"/>
                  </a:lnTo>
                  <a:lnTo>
                    <a:pt x="142" y="452"/>
                  </a:lnTo>
                  <a:lnTo>
                    <a:pt x="131" y="444"/>
                  </a:lnTo>
                  <a:lnTo>
                    <a:pt x="120" y="435"/>
                  </a:lnTo>
                  <a:lnTo>
                    <a:pt x="109" y="426"/>
                  </a:lnTo>
                  <a:lnTo>
                    <a:pt x="99" y="416"/>
                  </a:lnTo>
                  <a:lnTo>
                    <a:pt x="89" y="406"/>
                  </a:lnTo>
                  <a:lnTo>
                    <a:pt x="80" y="396"/>
                  </a:lnTo>
                  <a:lnTo>
                    <a:pt x="71" y="385"/>
                  </a:lnTo>
                  <a:lnTo>
                    <a:pt x="63" y="373"/>
                  </a:lnTo>
                  <a:lnTo>
                    <a:pt x="56" y="361"/>
                  </a:lnTo>
                  <a:lnTo>
                    <a:pt x="49" y="349"/>
                  </a:lnTo>
                  <a:lnTo>
                    <a:pt x="42" y="336"/>
                  </a:lnTo>
                  <a:lnTo>
                    <a:pt x="36" y="323"/>
                  </a:lnTo>
                  <a:lnTo>
                    <a:pt x="31" y="310"/>
                  </a:lnTo>
                  <a:lnTo>
                    <a:pt x="26" y="296"/>
                  </a:lnTo>
                  <a:lnTo>
                    <a:pt x="23" y="282"/>
                  </a:lnTo>
                  <a:lnTo>
                    <a:pt x="19" y="268"/>
                  </a:lnTo>
                  <a:lnTo>
                    <a:pt x="17" y="254"/>
                  </a:lnTo>
                  <a:lnTo>
                    <a:pt x="15" y="239"/>
                  </a:lnTo>
                  <a:lnTo>
                    <a:pt x="14" y="224"/>
                  </a:lnTo>
                  <a:lnTo>
                    <a:pt x="13" y="209"/>
                  </a:lnTo>
                  <a:lnTo>
                    <a:pt x="14" y="194"/>
                  </a:lnTo>
                  <a:lnTo>
                    <a:pt x="15" y="179"/>
                  </a:lnTo>
                  <a:lnTo>
                    <a:pt x="17" y="165"/>
                  </a:lnTo>
                  <a:lnTo>
                    <a:pt x="19" y="150"/>
                  </a:lnTo>
                  <a:lnTo>
                    <a:pt x="23" y="136"/>
                  </a:lnTo>
                  <a:lnTo>
                    <a:pt x="26" y="122"/>
                  </a:lnTo>
                  <a:lnTo>
                    <a:pt x="31" y="109"/>
                  </a:lnTo>
                  <a:lnTo>
                    <a:pt x="36" y="95"/>
                  </a:lnTo>
                  <a:lnTo>
                    <a:pt x="42" y="82"/>
                  </a:lnTo>
                  <a:lnTo>
                    <a:pt x="49" y="70"/>
                  </a:lnTo>
                  <a:lnTo>
                    <a:pt x="56" y="57"/>
                  </a:lnTo>
                  <a:lnTo>
                    <a:pt x="63" y="45"/>
                  </a:lnTo>
                  <a:lnTo>
                    <a:pt x="71" y="34"/>
                  </a:lnTo>
                  <a:lnTo>
                    <a:pt x="80" y="23"/>
                  </a:lnTo>
                  <a:lnTo>
                    <a:pt x="89" y="12"/>
                  </a:lnTo>
                  <a:lnTo>
                    <a:pt x="99" y="2"/>
                  </a:lnTo>
                  <a:lnTo>
                    <a:pt x="101" y="0"/>
                  </a:lnTo>
                </a:path>
              </a:pathLst>
            </a:custGeom>
            <a:solidFill>
              <a:srgbClr val="99663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7" name="Freeform 25"/>
            <p:cNvSpPr>
              <a:spLocks/>
            </p:cNvSpPr>
            <p:nvPr/>
          </p:nvSpPr>
          <p:spPr bwMode="auto">
            <a:xfrm>
              <a:off x="603" y="1226"/>
              <a:ext cx="509" cy="509"/>
            </a:xfrm>
            <a:custGeom>
              <a:avLst/>
              <a:gdLst>
                <a:gd name="T0" fmla="*/ 106 w 509"/>
                <a:gd name="T1" fmla="*/ 2 h 509"/>
                <a:gd name="T2" fmla="*/ 96 w 509"/>
                <a:gd name="T3" fmla="*/ 4 h 509"/>
                <a:gd name="T4" fmla="*/ 87 w 509"/>
                <a:gd name="T5" fmla="*/ 7 h 509"/>
                <a:gd name="T6" fmla="*/ 67 w 509"/>
                <a:gd name="T7" fmla="*/ 29 h 509"/>
                <a:gd name="T8" fmla="*/ 43 w 509"/>
                <a:gd name="T9" fmla="*/ 63 h 509"/>
                <a:gd name="T10" fmla="*/ 23 w 509"/>
                <a:gd name="T11" fmla="*/ 101 h 509"/>
                <a:gd name="T12" fmla="*/ 9 w 509"/>
                <a:gd name="T13" fmla="*/ 142 h 509"/>
                <a:gd name="T14" fmla="*/ 1 w 509"/>
                <a:gd name="T15" fmla="*/ 185 h 509"/>
                <a:gd name="T16" fmla="*/ 0 w 509"/>
                <a:gd name="T17" fmla="*/ 230 h 509"/>
                <a:gd name="T18" fmla="*/ 6 w 509"/>
                <a:gd name="T19" fmla="*/ 274 h 509"/>
                <a:gd name="T20" fmla="*/ 18 w 509"/>
                <a:gd name="T21" fmla="*/ 316 h 509"/>
                <a:gd name="T22" fmla="*/ 35 w 509"/>
                <a:gd name="T23" fmla="*/ 355 h 509"/>
                <a:gd name="T24" fmla="*/ 58 w 509"/>
                <a:gd name="T25" fmla="*/ 391 h 509"/>
                <a:gd name="T26" fmla="*/ 86 w 509"/>
                <a:gd name="T27" fmla="*/ 423 h 509"/>
                <a:gd name="T28" fmla="*/ 118 w 509"/>
                <a:gd name="T29" fmla="*/ 450 h 509"/>
                <a:gd name="T30" fmla="*/ 153 w 509"/>
                <a:gd name="T31" fmla="*/ 472 h 509"/>
                <a:gd name="T32" fmla="*/ 191 w 509"/>
                <a:gd name="T33" fmla="*/ 490 h 509"/>
                <a:gd name="T34" fmla="*/ 233 w 509"/>
                <a:gd name="T35" fmla="*/ 502 h 509"/>
                <a:gd name="T36" fmla="*/ 277 w 509"/>
                <a:gd name="T37" fmla="*/ 507 h 509"/>
                <a:gd name="T38" fmla="*/ 322 w 509"/>
                <a:gd name="T39" fmla="*/ 506 h 509"/>
                <a:gd name="T40" fmla="*/ 365 w 509"/>
                <a:gd name="T41" fmla="*/ 498 h 509"/>
                <a:gd name="T42" fmla="*/ 406 w 509"/>
                <a:gd name="T43" fmla="*/ 485 h 509"/>
                <a:gd name="T44" fmla="*/ 444 w 509"/>
                <a:gd name="T45" fmla="*/ 466 h 509"/>
                <a:gd name="T46" fmla="*/ 479 w 509"/>
                <a:gd name="T47" fmla="*/ 442 h 509"/>
                <a:gd name="T48" fmla="*/ 501 w 509"/>
                <a:gd name="T49" fmla="*/ 421 h 509"/>
                <a:gd name="T50" fmla="*/ 504 w 509"/>
                <a:gd name="T51" fmla="*/ 412 h 509"/>
                <a:gd name="T52" fmla="*/ 506 w 509"/>
                <a:gd name="T53" fmla="*/ 402 h 509"/>
                <a:gd name="T54" fmla="*/ 500 w 509"/>
                <a:gd name="T55" fmla="*/ 404 h 509"/>
                <a:gd name="T56" fmla="*/ 471 w 509"/>
                <a:gd name="T57" fmla="*/ 432 h 509"/>
                <a:gd name="T58" fmla="*/ 438 w 509"/>
                <a:gd name="T59" fmla="*/ 456 h 509"/>
                <a:gd name="T60" fmla="*/ 401 w 509"/>
                <a:gd name="T61" fmla="*/ 473 h 509"/>
                <a:gd name="T62" fmla="*/ 362 w 509"/>
                <a:gd name="T63" fmla="*/ 486 h 509"/>
                <a:gd name="T64" fmla="*/ 321 w 509"/>
                <a:gd name="T65" fmla="*/ 494 h 509"/>
                <a:gd name="T66" fmla="*/ 278 w 509"/>
                <a:gd name="T67" fmla="*/ 495 h 509"/>
                <a:gd name="T68" fmla="*/ 236 w 509"/>
                <a:gd name="T69" fmla="*/ 490 h 509"/>
                <a:gd name="T70" fmla="*/ 195 w 509"/>
                <a:gd name="T71" fmla="*/ 478 h 509"/>
                <a:gd name="T72" fmla="*/ 158 w 509"/>
                <a:gd name="T73" fmla="*/ 462 h 509"/>
                <a:gd name="T74" fmla="*/ 125 w 509"/>
                <a:gd name="T75" fmla="*/ 440 h 509"/>
                <a:gd name="T76" fmla="*/ 95 w 509"/>
                <a:gd name="T77" fmla="*/ 414 h 509"/>
                <a:gd name="T78" fmla="*/ 68 w 509"/>
                <a:gd name="T79" fmla="*/ 383 h 509"/>
                <a:gd name="T80" fmla="*/ 46 w 509"/>
                <a:gd name="T81" fmla="*/ 349 h 509"/>
                <a:gd name="T82" fmla="*/ 29 w 509"/>
                <a:gd name="T83" fmla="*/ 312 h 509"/>
                <a:gd name="T84" fmla="*/ 18 w 509"/>
                <a:gd name="T85" fmla="*/ 272 h 509"/>
                <a:gd name="T86" fmla="*/ 13 w 509"/>
                <a:gd name="T87" fmla="*/ 230 h 509"/>
                <a:gd name="T88" fmla="*/ 13 w 509"/>
                <a:gd name="T89" fmla="*/ 186 h 509"/>
                <a:gd name="T90" fmla="*/ 21 w 509"/>
                <a:gd name="T91" fmla="*/ 145 h 509"/>
                <a:gd name="T92" fmla="*/ 34 w 509"/>
                <a:gd name="T93" fmla="*/ 106 h 509"/>
                <a:gd name="T94" fmla="*/ 53 w 509"/>
                <a:gd name="T95" fmla="*/ 70 h 509"/>
                <a:gd name="T96" fmla="*/ 76 w 509"/>
                <a:gd name="T97" fmla="*/ 36 h 509"/>
                <a:gd name="T98" fmla="*/ 105 w 509"/>
                <a:gd name="T99" fmla="*/ 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9" h="509">
                  <a:moveTo>
                    <a:pt x="112" y="0"/>
                  </a:moveTo>
                  <a:lnTo>
                    <a:pt x="109" y="1"/>
                  </a:lnTo>
                  <a:lnTo>
                    <a:pt x="106" y="2"/>
                  </a:lnTo>
                  <a:lnTo>
                    <a:pt x="103" y="2"/>
                  </a:lnTo>
                  <a:lnTo>
                    <a:pt x="99" y="3"/>
                  </a:lnTo>
                  <a:lnTo>
                    <a:pt x="96" y="4"/>
                  </a:lnTo>
                  <a:lnTo>
                    <a:pt x="93" y="5"/>
                  </a:lnTo>
                  <a:lnTo>
                    <a:pt x="90" y="6"/>
                  </a:lnTo>
                  <a:lnTo>
                    <a:pt x="87" y="7"/>
                  </a:lnTo>
                  <a:lnTo>
                    <a:pt x="86" y="8"/>
                  </a:lnTo>
                  <a:lnTo>
                    <a:pt x="76" y="18"/>
                  </a:lnTo>
                  <a:lnTo>
                    <a:pt x="67" y="29"/>
                  </a:lnTo>
                  <a:lnTo>
                    <a:pt x="58" y="40"/>
                  </a:lnTo>
                  <a:lnTo>
                    <a:pt x="50" y="51"/>
                  </a:lnTo>
                  <a:lnTo>
                    <a:pt x="43" y="63"/>
                  </a:lnTo>
                  <a:lnTo>
                    <a:pt x="35" y="75"/>
                  </a:lnTo>
                  <a:lnTo>
                    <a:pt x="29" y="88"/>
                  </a:lnTo>
                  <a:lnTo>
                    <a:pt x="23" y="101"/>
                  </a:lnTo>
                  <a:lnTo>
                    <a:pt x="18" y="114"/>
                  </a:lnTo>
                  <a:lnTo>
                    <a:pt x="13" y="128"/>
                  </a:lnTo>
                  <a:lnTo>
                    <a:pt x="9" y="142"/>
                  </a:lnTo>
                  <a:lnTo>
                    <a:pt x="6" y="156"/>
                  </a:lnTo>
                  <a:lnTo>
                    <a:pt x="3" y="171"/>
                  </a:lnTo>
                  <a:lnTo>
                    <a:pt x="1" y="185"/>
                  </a:lnTo>
                  <a:lnTo>
                    <a:pt x="0" y="200"/>
                  </a:lnTo>
                  <a:lnTo>
                    <a:pt x="0" y="215"/>
                  </a:lnTo>
                  <a:lnTo>
                    <a:pt x="0" y="230"/>
                  </a:lnTo>
                  <a:lnTo>
                    <a:pt x="1" y="245"/>
                  </a:lnTo>
                  <a:lnTo>
                    <a:pt x="3" y="260"/>
                  </a:lnTo>
                  <a:lnTo>
                    <a:pt x="6" y="274"/>
                  </a:lnTo>
                  <a:lnTo>
                    <a:pt x="9" y="288"/>
                  </a:lnTo>
                  <a:lnTo>
                    <a:pt x="13" y="302"/>
                  </a:lnTo>
                  <a:lnTo>
                    <a:pt x="18" y="316"/>
                  </a:lnTo>
                  <a:lnTo>
                    <a:pt x="23" y="329"/>
                  </a:lnTo>
                  <a:lnTo>
                    <a:pt x="29" y="342"/>
                  </a:lnTo>
                  <a:lnTo>
                    <a:pt x="35" y="355"/>
                  </a:lnTo>
                  <a:lnTo>
                    <a:pt x="43" y="367"/>
                  </a:lnTo>
                  <a:lnTo>
                    <a:pt x="50" y="379"/>
                  </a:lnTo>
                  <a:lnTo>
                    <a:pt x="58" y="391"/>
                  </a:lnTo>
                  <a:lnTo>
                    <a:pt x="67" y="402"/>
                  </a:lnTo>
                  <a:lnTo>
                    <a:pt x="76" y="412"/>
                  </a:lnTo>
                  <a:lnTo>
                    <a:pt x="86" y="423"/>
                  </a:lnTo>
                  <a:lnTo>
                    <a:pt x="96" y="432"/>
                  </a:lnTo>
                  <a:lnTo>
                    <a:pt x="107" y="442"/>
                  </a:lnTo>
                  <a:lnTo>
                    <a:pt x="118" y="450"/>
                  </a:lnTo>
                  <a:lnTo>
                    <a:pt x="129" y="459"/>
                  </a:lnTo>
                  <a:lnTo>
                    <a:pt x="141" y="466"/>
                  </a:lnTo>
                  <a:lnTo>
                    <a:pt x="153" y="472"/>
                  </a:lnTo>
                  <a:lnTo>
                    <a:pt x="165" y="479"/>
                  </a:lnTo>
                  <a:lnTo>
                    <a:pt x="178" y="485"/>
                  </a:lnTo>
                  <a:lnTo>
                    <a:pt x="191" y="490"/>
                  </a:lnTo>
                  <a:lnTo>
                    <a:pt x="205" y="494"/>
                  </a:lnTo>
                  <a:lnTo>
                    <a:pt x="219" y="498"/>
                  </a:lnTo>
                  <a:lnTo>
                    <a:pt x="233" y="502"/>
                  </a:lnTo>
                  <a:lnTo>
                    <a:pt x="248" y="504"/>
                  </a:lnTo>
                  <a:lnTo>
                    <a:pt x="262" y="506"/>
                  </a:lnTo>
                  <a:lnTo>
                    <a:pt x="277" y="507"/>
                  </a:lnTo>
                  <a:lnTo>
                    <a:pt x="292" y="508"/>
                  </a:lnTo>
                  <a:lnTo>
                    <a:pt x="307" y="507"/>
                  </a:lnTo>
                  <a:lnTo>
                    <a:pt x="322" y="506"/>
                  </a:lnTo>
                  <a:lnTo>
                    <a:pt x="337" y="504"/>
                  </a:lnTo>
                  <a:lnTo>
                    <a:pt x="351" y="502"/>
                  </a:lnTo>
                  <a:lnTo>
                    <a:pt x="365" y="498"/>
                  </a:lnTo>
                  <a:lnTo>
                    <a:pt x="379" y="494"/>
                  </a:lnTo>
                  <a:lnTo>
                    <a:pt x="393" y="490"/>
                  </a:lnTo>
                  <a:lnTo>
                    <a:pt x="406" y="485"/>
                  </a:lnTo>
                  <a:lnTo>
                    <a:pt x="419" y="479"/>
                  </a:lnTo>
                  <a:lnTo>
                    <a:pt x="432" y="472"/>
                  </a:lnTo>
                  <a:lnTo>
                    <a:pt x="444" y="466"/>
                  </a:lnTo>
                  <a:lnTo>
                    <a:pt x="456" y="459"/>
                  </a:lnTo>
                  <a:lnTo>
                    <a:pt x="467" y="450"/>
                  </a:lnTo>
                  <a:lnTo>
                    <a:pt x="479" y="442"/>
                  </a:lnTo>
                  <a:lnTo>
                    <a:pt x="489" y="432"/>
                  </a:lnTo>
                  <a:lnTo>
                    <a:pt x="500" y="423"/>
                  </a:lnTo>
                  <a:lnTo>
                    <a:pt x="501" y="421"/>
                  </a:lnTo>
                  <a:lnTo>
                    <a:pt x="502" y="418"/>
                  </a:lnTo>
                  <a:lnTo>
                    <a:pt x="503" y="415"/>
                  </a:lnTo>
                  <a:lnTo>
                    <a:pt x="504" y="412"/>
                  </a:lnTo>
                  <a:lnTo>
                    <a:pt x="505" y="408"/>
                  </a:lnTo>
                  <a:lnTo>
                    <a:pt x="506" y="405"/>
                  </a:lnTo>
                  <a:lnTo>
                    <a:pt x="506" y="402"/>
                  </a:lnTo>
                  <a:lnTo>
                    <a:pt x="507" y="399"/>
                  </a:lnTo>
                  <a:lnTo>
                    <a:pt x="508" y="396"/>
                  </a:lnTo>
                  <a:lnTo>
                    <a:pt x="500" y="404"/>
                  </a:lnTo>
                  <a:lnTo>
                    <a:pt x="491" y="414"/>
                  </a:lnTo>
                  <a:lnTo>
                    <a:pt x="481" y="423"/>
                  </a:lnTo>
                  <a:lnTo>
                    <a:pt x="471" y="432"/>
                  </a:lnTo>
                  <a:lnTo>
                    <a:pt x="460" y="440"/>
                  </a:lnTo>
                  <a:lnTo>
                    <a:pt x="449" y="448"/>
                  </a:lnTo>
                  <a:lnTo>
                    <a:pt x="438" y="456"/>
                  </a:lnTo>
                  <a:lnTo>
                    <a:pt x="426" y="462"/>
                  </a:lnTo>
                  <a:lnTo>
                    <a:pt x="414" y="468"/>
                  </a:lnTo>
                  <a:lnTo>
                    <a:pt x="401" y="473"/>
                  </a:lnTo>
                  <a:lnTo>
                    <a:pt x="389" y="478"/>
                  </a:lnTo>
                  <a:lnTo>
                    <a:pt x="376" y="482"/>
                  </a:lnTo>
                  <a:lnTo>
                    <a:pt x="362" y="486"/>
                  </a:lnTo>
                  <a:lnTo>
                    <a:pt x="349" y="490"/>
                  </a:lnTo>
                  <a:lnTo>
                    <a:pt x="335" y="492"/>
                  </a:lnTo>
                  <a:lnTo>
                    <a:pt x="321" y="494"/>
                  </a:lnTo>
                  <a:lnTo>
                    <a:pt x="307" y="495"/>
                  </a:lnTo>
                  <a:lnTo>
                    <a:pt x="292" y="495"/>
                  </a:lnTo>
                  <a:lnTo>
                    <a:pt x="278" y="495"/>
                  </a:lnTo>
                  <a:lnTo>
                    <a:pt x="263" y="494"/>
                  </a:lnTo>
                  <a:lnTo>
                    <a:pt x="249" y="492"/>
                  </a:lnTo>
                  <a:lnTo>
                    <a:pt x="236" y="490"/>
                  </a:lnTo>
                  <a:lnTo>
                    <a:pt x="222" y="486"/>
                  </a:lnTo>
                  <a:lnTo>
                    <a:pt x="209" y="482"/>
                  </a:lnTo>
                  <a:lnTo>
                    <a:pt x="195" y="478"/>
                  </a:lnTo>
                  <a:lnTo>
                    <a:pt x="183" y="473"/>
                  </a:lnTo>
                  <a:lnTo>
                    <a:pt x="171" y="468"/>
                  </a:lnTo>
                  <a:lnTo>
                    <a:pt x="158" y="462"/>
                  </a:lnTo>
                  <a:lnTo>
                    <a:pt x="148" y="456"/>
                  </a:lnTo>
                  <a:lnTo>
                    <a:pt x="136" y="448"/>
                  </a:lnTo>
                  <a:lnTo>
                    <a:pt x="125" y="440"/>
                  </a:lnTo>
                  <a:lnTo>
                    <a:pt x="114" y="432"/>
                  </a:lnTo>
                  <a:lnTo>
                    <a:pt x="105" y="423"/>
                  </a:lnTo>
                  <a:lnTo>
                    <a:pt x="95" y="414"/>
                  </a:lnTo>
                  <a:lnTo>
                    <a:pt x="85" y="404"/>
                  </a:lnTo>
                  <a:lnTo>
                    <a:pt x="76" y="394"/>
                  </a:lnTo>
                  <a:lnTo>
                    <a:pt x="68" y="383"/>
                  </a:lnTo>
                  <a:lnTo>
                    <a:pt x="60" y="372"/>
                  </a:lnTo>
                  <a:lnTo>
                    <a:pt x="53" y="361"/>
                  </a:lnTo>
                  <a:lnTo>
                    <a:pt x="46" y="349"/>
                  </a:lnTo>
                  <a:lnTo>
                    <a:pt x="40" y="337"/>
                  </a:lnTo>
                  <a:lnTo>
                    <a:pt x="34" y="324"/>
                  </a:lnTo>
                  <a:lnTo>
                    <a:pt x="29" y="312"/>
                  </a:lnTo>
                  <a:lnTo>
                    <a:pt x="25" y="299"/>
                  </a:lnTo>
                  <a:lnTo>
                    <a:pt x="21" y="285"/>
                  </a:lnTo>
                  <a:lnTo>
                    <a:pt x="18" y="272"/>
                  </a:lnTo>
                  <a:lnTo>
                    <a:pt x="16" y="258"/>
                  </a:lnTo>
                  <a:lnTo>
                    <a:pt x="13" y="244"/>
                  </a:lnTo>
                  <a:lnTo>
                    <a:pt x="13" y="230"/>
                  </a:lnTo>
                  <a:lnTo>
                    <a:pt x="12" y="215"/>
                  </a:lnTo>
                  <a:lnTo>
                    <a:pt x="13" y="201"/>
                  </a:lnTo>
                  <a:lnTo>
                    <a:pt x="13" y="186"/>
                  </a:lnTo>
                  <a:lnTo>
                    <a:pt x="16" y="172"/>
                  </a:lnTo>
                  <a:lnTo>
                    <a:pt x="18" y="159"/>
                  </a:lnTo>
                  <a:lnTo>
                    <a:pt x="21" y="145"/>
                  </a:lnTo>
                  <a:lnTo>
                    <a:pt x="25" y="132"/>
                  </a:lnTo>
                  <a:lnTo>
                    <a:pt x="29" y="118"/>
                  </a:lnTo>
                  <a:lnTo>
                    <a:pt x="34" y="106"/>
                  </a:lnTo>
                  <a:lnTo>
                    <a:pt x="40" y="94"/>
                  </a:lnTo>
                  <a:lnTo>
                    <a:pt x="46" y="81"/>
                  </a:lnTo>
                  <a:lnTo>
                    <a:pt x="53" y="70"/>
                  </a:lnTo>
                  <a:lnTo>
                    <a:pt x="60" y="58"/>
                  </a:lnTo>
                  <a:lnTo>
                    <a:pt x="68" y="47"/>
                  </a:lnTo>
                  <a:lnTo>
                    <a:pt x="76" y="36"/>
                  </a:lnTo>
                  <a:lnTo>
                    <a:pt x="85" y="26"/>
                  </a:lnTo>
                  <a:lnTo>
                    <a:pt x="95" y="17"/>
                  </a:lnTo>
                  <a:lnTo>
                    <a:pt x="105" y="7"/>
                  </a:lnTo>
                  <a:lnTo>
                    <a:pt x="112" y="0"/>
                  </a:lnTo>
                </a:path>
              </a:pathLst>
            </a:custGeom>
            <a:solidFill>
              <a:srgbClr val="9E6E3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8" name="Freeform 26"/>
            <p:cNvSpPr>
              <a:spLocks/>
            </p:cNvSpPr>
            <p:nvPr/>
          </p:nvSpPr>
          <p:spPr bwMode="auto">
            <a:xfrm>
              <a:off x="615" y="1222"/>
              <a:ext cx="501" cy="501"/>
            </a:xfrm>
            <a:custGeom>
              <a:avLst/>
              <a:gdLst>
                <a:gd name="T0" fmla="*/ 123 w 501"/>
                <a:gd name="T1" fmla="*/ 0 h 501"/>
                <a:gd name="T2" fmla="*/ 116 w 501"/>
                <a:gd name="T3" fmla="*/ 1 h 501"/>
                <a:gd name="T4" fmla="*/ 110 w 501"/>
                <a:gd name="T5" fmla="*/ 3 h 501"/>
                <a:gd name="T6" fmla="*/ 103 w 501"/>
                <a:gd name="T7" fmla="*/ 4 h 501"/>
                <a:gd name="T8" fmla="*/ 92 w 501"/>
                <a:gd name="T9" fmla="*/ 11 h 501"/>
                <a:gd name="T10" fmla="*/ 73 w 501"/>
                <a:gd name="T11" fmla="*/ 30 h 501"/>
                <a:gd name="T12" fmla="*/ 56 w 501"/>
                <a:gd name="T13" fmla="*/ 50 h 501"/>
                <a:gd name="T14" fmla="*/ 40 w 501"/>
                <a:gd name="T15" fmla="*/ 73 h 501"/>
                <a:gd name="T16" fmla="*/ 28 w 501"/>
                <a:gd name="T17" fmla="*/ 97 h 501"/>
                <a:gd name="T18" fmla="*/ 17 w 501"/>
                <a:gd name="T19" fmla="*/ 122 h 501"/>
                <a:gd name="T20" fmla="*/ 9 w 501"/>
                <a:gd name="T21" fmla="*/ 149 h 501"/>
                <a:gd name="T22" fmla="*/ 3 w 501"/>
                <a:gd name="T23" fmla="*/ 176 h 501"/>
                <a:gd name="T24" fmla="*/ 0 w 501"/>
                <a:gd name="T25" fmla="*/ 205 h 501"/>
                <a:gd name="T26" fmla="*/ 0 w 501"/>
                <a:gd name="T27" fmla="*/ 234 h 501"/>
                <a:gd name="T28" fmla="*/ 3 w 501"/>
                <a:gd name="T29" fmla="*/ 262 h 501"/>
                <a:gd name="T30" fmla="*/ 9 w 501"/>
                <a:gd name="T31" fmla="*/ 289 h 501"/>
                <a:gd name="T32" fmla="*/ 17 w 501"/>
                <a:gd name="T33" fmla="*/ 316 h 501"/>
                <a:gd name="T34" fmla="*/ 28 w 501"/>
                <a:gd name="T35" fmla="*/ 341 h 501"/>
                <a:gd name="T36" fmla="*/ 40 w 501"/>
                <a:gd name="T37" fmla="*/ 365 h 501"/>
                <a:gd name="T38" fmla="*/ 56 w 501"/>
                <a:gd name="T39" fmla="*/ 388 h 501"/>
                <a:gd name="T40" fmla="*/ 73 w 501"/>
                <a:gd name="T41" fmla="*/ 408 h 501"/>
                <a:gd name="T42" fmla="*/ 92 w 501"/>
                <a:gd name="T43" fmla="*/ 428 h 501"/>
                <a:gd name="T44" fmla="*/ 113 w 501"/>
                <a:gd name="T45" fmla="*/ 445 h 501"/>
                <a:gd name="T46" fmla="*/ 135 w 501"/>
                <a:gd name="T47" fmla="*/ 460 h 501"/>
                <a:gd name="T48" fmla="*/ 158 w 501"/>
                <a:gd name="T49" fmla="*/ 473 h 501"/>
                <a:gd name="T50" fmla="*/ 183 w 501"/>
                <a:gd name="T51" fmla="*/ 483 h 501"/>
                <a:gd name="T52" fmla="*/ 210 w 501"/>
                <a:gd name="T53" fmla="*/ 491 h 501"/>
                <a:gd name="T54" fmla="*/ 237 w 501"/>
                <a:gd name="T55" fmla="*/ 496 h 501"/>
                <a:gd name="T56" fmla="*/ 266 w 501"/>
                <a:gd name="T57" fmla="*/ 499 h 501"/>
                <a:gd name="T58" fmla="*/ 295 w 501"/>
                <a:gd name="T59" fmla="*/ 499 h 501"/>
                <a:gd name="T60" fmla="*/ 323 w 501"/>
                <a:gd name="T61" fmla="*/ 496 h 501"/>
                <a:gd name="T62" fmla="*/ 350 w 501"/>
                <a:gd name="T63" fmla="*/ 491 h 501"/>
                <a:gd name="T64" fmla="*/ 377 w 501"/>
                <a:gd name="T65" fmla="*/ 483 h 501"/>
                <a:gd name="T66" fmla="*/ 402 w 501"/>
                <a:gd name="T67" fmla="*/ 473 h 501"/>
                <a:gd name="T68" fmla="*/ 426 w 501"/>
                <a:gd name="T69" fmla="*/ 460 h 501"/>
                <a:gd name="T70" fmla="*/ 449 w 501"/>
                <a:gd name="T71" fmla="*/ 445 h 501"/>
                <a:gd name="T72" fmla="*/ 469 w 501"/>
                <a:gd name="T73" fmla="*/ 428 h 501"/>
                <a:gd name="T74" fmla="*/ 488 w 501"/>
                <a:gd name="T75" fmla="*/ 408 h 501"/>
                <a:gd name="T76" fmla="*/ 496 w 501"/>
                <a:gd name="T77" fmla="*/ 397 h 501"/>
                <a:gd name="T78" fmla="*/ 497 w 501"/>
                <a:gd name="T79" fmla="*/ 390 h 501"/>
                <a:gd name="T80" fmla="*/ 499 w 501"/>
                <a:gd name="T81" fmla="*/ 383 h 501"/>
                <a:gd name="T82" fmla="*/ 500 w 501"/>
                <a:gd name="T83" fmla="*/ 377 h 501"/>
                <a:gd name="T84" fmla="*/ 487 w 501"/>
                <a:gd name="T85" fmla="*/ 390 h 501"/>
                <a:gd name="T86" fmla="*/ 451 w 501"/>
                <a:gd name="T87" fmla="*/ 426 h 501"/>
                <a:gd name="T88" fmla="*/ 408 w 501"/>
                <a:gd name="T89" fmla="*/ 455 h 501"/>
                <a:gd name="T90" fmla="*/ 360 w 501"/>
                <a:gd name="T91" fmla="*/ 475 h 501"/>
                <a:gd name="T92" fmla="*/ 308 w 501"/>
                <a:gd name="T93" fmla="*/ 486 h 501"/>
                <a:gd name="T94" fmla="*/ 253 w 501"/>
                <a:gd name="T95" fmla="*/ 486 h 501"/>
                <a:gd name="T96" fmla="*/ 201 w 501"/>
                <a:gd name="T97" fmla="*/ 475 h 501"/>
                <a:gd name="T98" fmla="*/ 152 w 501"/>
                <a:gd name="T99" fmla="*/ 455 h 501"/>
                <a:gd name="T100" fmla="*/ 110 w 501"/>
                <a:gd name="T101" fmla="*/ 426 h 501"/>
                <a:gd name="T102" fmla="*/ 74 w 501"/>
                <a:gd name="T103" fmla="*/ 390 h 501"/>
                <a:gd name="T104" fmla="*/ 45 w 501"/>
                <a:gd name="T105" fmla="*/ 347 h 501"/>
                <a:gd name="T106" fmla="*/ 25 w 501"/>
                <a:gd name="T107" fmla="*/ 299 h 501"/>
                <a:gd name="T108" fmla="*/ 14 w 501"/>
                <a:gd name="T109" fmla="*/ 246 h 501"/>
                <a:gd name="T110" fmla="*/ 14 w 501"/>
                <a:gd name="T111" fmla="*/ 192 h 501"/>
                <a:gd name="T112" fmla="*/ 25 w 501"/>
                <a:gd name="T113" fmla="*/ 140 h 501"/>
                <a:gd name="T114" fmla="*/ 45 w 501"/>
                <a:gd name="T115" fmla="*/ 91 h 501"/>
                <a:gd name="T116" fmla="*/ 74 w 501"/>
                <a:gd name="T117" fmla="*/ 48 h 501"/>
                <a:gd name="T118" fmla="*/ 110 w 501"/>
                <a:gd name="T119" fmla="*/ 12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1">
                  <a:moveTo>
                    <a:pt x="126" y="0"/>
                  </a:moveTo>
                  <a:lnTo>
                    <a:pt x="123" y="0"/>
                  </a:lnTo>
                  <a:lnTo>
                    <a:pt x="119" y="1"/>
                  </a:lnTo>
                  <a:lnTo>
                    <a:pt x="116" y="1"/>
                  </a:lnTo>
                  <a:lnTo>
                    <a:pt x="113" y="2"/>
                  </a:lnTo>
                  <a:lnTo>
                    <a:pt x="110" y="3"/>
                  </a:lnTo>
                  <a:lnTo>
                    <a:pt x="106" y="3"/>
                  </a:lnTo>
                  <a:lnTo>
                    <a:pt x="103" y="4"/>
                  </a:lnTo>
                  <a:lnTo>
                    <a:pt x="99" y="4"/>
                  </a:lnTo>
                  <a:lnTo>
                    <a:pt x="92" y="11"/>
                  </a:lnTo>
                  <a:lnTo>
                    <a:pt x="82" y="20"/>
                  </a:lnTo>
                  <a:lnTo>
                    <a:pt x="73" y="30"/>
                  </a:lnTo>
                  <a:lnTo>
                    <a:pt x="64" y="40"/>
                  </a:lnTo>
                  <a:lnTo>
                    <a:pt x="56" y="50"/>
                  </a:lnTo>
                  <a:lnTo>
                    <a:pt x="48" y="62"/>
                  </a:lnTo>
                  <a:lnTo>
                    <a:pt x="40" y="73"/>
                  </a:lnTo>
                  <a:lnTo>
                    <a:pt x="34" y="85"/>
                  </a:lnTo>
                  <a:lnTo>
                    <a:pt x="28" y="97"/>
                  </a:lnTo>
                  <a:lnTo>
                    <a:pt x="22" y="110"/>
                  </a:lnTo>
                  <a:lnTo>
                    <a:pt x="17" y="122"/>
                  </a:lnTo>
                  <a:lnTo>
                    <a:pt x="13" y="135"/>
                  </a:lnTo>
                  <a:lnTo>
                    <a:pt x="9" y="149"/>
                  </a:lnTo>
                  <a:lnTo>
                    <a:pt x="5" y="163"/>
                  </a:lnTo>
                  <a:lnTo>
                    <a:pt x="3" y="176"/>
                  </a:lnTo>
                  <a:lnTo>
                    <a:pt x="1" y="190"/>
                  </a:lnTo>
                  <a:lnTo>
                    <a:pt x="0" y="205"/>
                  </a:lnTo>
                  <a:lnTo>
                    <a:pt x="0" y="219"/>
                  </a:lnTo>
                  <a:lnTo>
                    <a:pt x="0" y="234"/>
                  </a:lnTo>
                  <a:lnTo>
                    <a:pt x="1" y="248"/>
                  </a:lnTo>
                  <a:lnTo>
                    <a:pt x="3" y="262"/>
                  </a:lnTo>
                  <a:lnTo>
                    <a:pt x="5" y="276"/>
                  </a:lnTo>
                  <a:lnTo>
                    <a:pt x="9" y="289"/>
                  </a:lnTo>
                  <a:lnTo>
                    <a:pt x="13" y="303"/>
                  </a:lnTo>
                  <a:lnTo>
                    <a:pt x="17" y="316"/>
                  </a:lnTo>
                  <a:lnTo>
                    <a:pt x="22" y="329"/>
                  </a:lnTo>
                  <a:lnTo>
                    <a:pt x="28" y="341"/>
                  </a:lnTo>
                  <a:lnTo>
                    <a:pt x="34" y="353"/>
                  </a:lnTo>
                  <a:lnTo>
                    <a:pt x="40" y="365"/>
                  </a:lnTo>
                  <a:lnTo>
                    <a:pt x="48" y="377"/>
                  </a:lnTo>
                  <a:lnTo>
                    <a:pt x="56" y="388"/>
                  </a:lnTo>
                  <a:lnTo>
                    <a:pt x="64" y="398"/>
                  </a:lnTo>
                  <a:lnTo>
                    <a:pt x="73" y="408"/>
                  </a:lnTo>
                  <a:lnTo>
                    <a:pt x="82" y="418"/>
                  </a:lnTo>
                  <a:lnTo>
                    <a:pt x="92" y="428"/>
                  </a:lnTo>
                  <a:lnTo>
                    <a:pt x="102" y="437"/>
                  </a:lnTo>
                  <a:lnTo>
                    <a:pt x="113" y="445"/>
                  </a:lnTo>
                  <a:lnTo>
                    <a:pt x="124" y="453"/>
                  </a:lnTo>
                  <a:lnTo>
                    <a:pt x="135" y="460"/>
                  </a:lnTo>
                  <a:lnTo>
                    <a:pt x="146" y="467"/>
                  </a:lnTo>
                  <a:lnTo>
                    <a:pt x="158" y="473"/>
                  </a:lnTo>
                  <a:lnTo>
                    <a:pt x="171" y="477"/>
                  </a:lnTo>
                  <a:lnTo>
                    <a:pt x="183" y="483"/>
                  </a:lnTo>
                  <a:lnTo>
                    <a:pt x="196" y="487"/>
                  </a:lnTo>
                  <a:lnTo>
                    <a:pt x="210" y="491"/>
                  </a:lnTo>
                  <a:lnTo>
                    <a:pt x="224" y="494"/>
                  </a:lnTo>
                  <a:lnTo>
                    <a:pt x="237" y="496"/>
                  </a:lnTo>
                  <a:lnTo>
                    <a:pt x="251" y="498"/>
                  </a:lnTo>
                  <a:lnTo>
                    <a:pt x="266" y="499"/>
                  </a:lnTo>
                  <a:lnTo>
                    <a:pt x="280" y="500"/>
                  </a:lnTo>
                  <a:lnTo>
                    <a:pt x="295" y="499"/>
                  </a:lnTo>
                  <a:lnTo>
                    <a:pt x="309" y="498"/>
                  </a:lnTo>
                  <a:lnTo>
                    <a:pt x="323" y="496"/>
                  </a:lnTo>
                  <a:lnTo>
                    <a:pt x="337" y="494"/>
                  </a:lnTo>
                  <a:lnTo>
                    <a:pt x="350" y="491"/>
                  </a:lnTo>
                  <a:lnTo>
                    <a:pt x="364" y="487"/>
                  </a:lnTo>
                  <a:lnTo>
                    <a:pt x="377" y="483"/>
                  </a:lnTo>
                  <a:lnTo>
                    <a:pt x="390" y="477"/>
                  </a:lnTo>
                  <a:lnTo>
                    <a:pt x="402" y="473"/>
                  </a:lnTo>
                  <a:lnTo>
                    <a:pt x="414" y="467"/>
                  </a:lnTo>
                  <a:lnTo>
                    <a:pt x="426" y="460"/>
                  </a:lnTo>
                  <a:lnTo>
                    <a:pt x="438" y="453"/>
                  </a:lnTo>
                  <a:lnTo>
                    <a:pt x="449" y="445"/>
                  </a:lnTo>
                  <a:lnTo>
                    <a:pt x="459" y="437"/>
                  </a:lnTo>
                  <a:lnTo>
                    <a:pt x="469" y="428"/>
                  </a:lnTo>
                  <a:lnTo>
                    <a:pt x="479" y="418"/>
                  </a:lnTo>
                  <a:lnTo>
                    <a:pt x="488" y="408"/>
                  </a:lnTo>
                  <a:lnTo>
                    <a:pt x="495" y="400"/>
                  </a:lnTo>
                  <a:lnTo>
                    <a:pt x="496" y="397"/>
                  </a:lnTo>
                  <a:lnTo>
                    <a:pt x="497" y="394"/>
                  </a:lnTo>
                  <a:lnTo>
                    <a:pt x="497" y="390"/>
                  </a:lnTo>
                  <a:lnTo>
                    <a:pt x="498" y="387"/>
                  </a:lnTo>
                  <a:lnTo>
                    <a:pt x="499" y="383"/>
                  </a:lnTo>
                  <a:lnTo>
                    <a:pt x="499" y="380"/>
                  </a:lnTo>
                  <a:lnTo>
                    <a:pt x="500" y="377"/>
                  </a:lnTo>
                  <a:lnTo>
                    <a:pt x="500" y="373"/>
                  </a:lnTo>
                  <a:lnTo>
                    <a:pt x="487" y="390"/>
                  </a:lnTo>
                  <a:lnTo>
                    <a:pt x="470" y="409"/>
                  </a:lnTo>
                  <a:lnTo>
                    <a:pt x="451" y="426"/>
                  </a:lnTo>
                  <a:lnTo>
                    <a:pt x="430" y="442"/>
                  </a:lnTo>
                  <a:lnTo>
                    <a:pt x="408" y="455"/>
                  </a:lnTo>
                  <a:lnTo>
                    <a:pt x="384" y="467"/>
                  </a:lnTo>
                  <a:lnTo>
                    <a:pt x="360" y="475"/>
                  </a:lnTo>
                  <a:lnTo>
                    <a:pt x="334" y="481"/>
                  </a:lnTo>
                  <a:lnTo>
                    <a:pt x="308" y="486"/>
                  </a:lnTo>
                  <a:lnTo>
                    <a:pt x="280" y="487"/>
                  </a:lnTo>
                  <a:lnTo>
                    <a:pt x="253" y="486"/>
                  </a:lnTo>
                  <a:lnTo>
                    <a:pt x="226" y="481"/>
                  </a:lnTo>
                  <a:lnTo>
                    <a:pt x="201" y="475"/>
                  </a:lnTo>
                  <a:lnTo>
                    <a:pt x="176" y="467"/>
                  </a:lnTo>
                  <a:lnTo>
                    <a:pt x="152" y="455"/>
                  </a:lnTo>
                  <a:lnTo>
                    <a:pt x="131" y="442"/>
                  </a:lnTo>
                  <a:lnTo>
                    <a:pt x="110" y="426"/>
                  </a:lnTo>
                  <a:lnTo>
                    <a:pt x="91" y="409"/>
                  </a:lnTo>
                  <a:lnTo>
                    <a:pt x="74" y="390"/>
                  </a:lnTo>
                  <a:lnTo>
                    <a:pt x="58" y="369"/>
                  </a:lnTo>
                  <a:lnTo>
                    <a:pt x="45" y="347"/>
                  </a:lnTo>
                  <a:lnTo>
                    <a:pt x="34" y="324"/>
                  </a:lnTo>
                  <a:lnTo>
                    <a:pt x="25" y="299"/>
                  </a:lnTo>
                  <a:lnTo>
                    <a:pt x="18" y="273"/>
                  </a:lnTo>
                  <a:lnTo>
                    <a:pt x="14" y="246"/>
                  </a:lnTo>
                  <a:lnTo>
                    <a:pt x="13" y="219"/>
                  </a:lnTo>
                  <a:lnTo>
                    <a:pt x="14" y="192"/>
                  </a:lnTo>
                  <a:lnTo>
                    <a:pt x="18" y="165"/>
                  </a:lnTo>
                  <a:lnTo>
                    <a:pt x="25" y="140"/>
                  </a:lnTo>
                  <a:lnTo>
                    <a:pt x="34" y="115"/>
                  </a:lnTo>
                  <a:lnTo>
                    <a:pt x="45" y="91"/>
                  </a:lnTo>
                  <a:lnTo>
                    <a:pt x="58" y="69"/>
                  </a:lnTo>
                  <a:lnTo>
                    <a:pt x="74" y="48"/>
                  </a:lnTo>
                  <a:lnTo>
                    <a:pt x="91" y="29"/>
                  </a:lnTo>
                  <a:lnTo>
                    <a:pt x="110" y="12"/>
                  </a:lnTo>
                  <a:lnTo>
                    <a:pt x="126" y="0"/>
                  </a:lnTo>
                </a:path>
              </a:pathLst>
            </a:custGeom>
            <a:solidFill>
              <a:srgbClr val="A3754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39" name="Freeform 27"/>
            <p:cNvSpPr>
              <a:spLocks/>
            </p:cNvSpPr>
            <p:nvPr/>
          </p:nvSpPr>
          <p:spPr bwMode="auto">
            <a:xfrm>
              <a:off x="627" y="1219"/>
              <a:ext cx="491" cy="491"/>
            </a:xfrm>
            <a:custGeom>
              <a:avLst/>
              <a:gdLst>
                <a:gd name="T0" fmla="*/ 136 w 491"/>
                <a:gd name="T1" fmla="*/ 0 h 491"/>
                <a:gd name="T2" fmla="*/ 129 w 491"/>
                <a:gd name="T3" fmla="*/ 1 h 491"/>
                <a:gd name="T4" fmla="*/ 123 w 491"/>
                <a:gd name="T5" fmla="*/ 2 h 491"/>
                <a:gd name="T6" fmla="*/ 117 w 491"/>
                <a:gd name="T7" fmla="*/ 3 h 491"/>
                <a:gd name="T8" fmla="*/ 98 w 491"/>
                <a:gd name="T9" fmla="*/ 15 h 491"/>
                <a:gd name="T10" fmla="*/ 62 w 491"/>
                <a:gd name="T11" fmla="*/ 51 h 491"/>
                <a:gd name="T12" fmla="*/ 33 w 491"/>
                <a:gd name="T13" fmla="*/ 94 h 491"/>
                <a:gd name="T14" fmla="*/ 12 w 491"/>
                <a:gd name="T15" fmla="*/ 142 h 491"/>
                <a:gd name="T16" fmla="*/ 1 w 491"/>
                <a:gd name="T17" fmla="*/ 195 h 491"/>
                <a:gd name="T18" fmla="*/ 1 w 491"/>
                <a:gd name="T19" fmla="*/ 249 h 491"/>
                <a:gd name="T20" fmla="*/ 12 w 491"/>
                <a:gd name="T21" fmla="*/ 302 h 491"/>
                <a:gd name="T22" fmla="*/ 33 w 491"/>
                <a:gd name="T23" fmla="*/ 350 h 491"/>
                <a:gd name="T24" fmla="*/ 62 w 491"/>
                <a:gd name="T25" fmla="*/ 393 h 491"/>
                <a:gd name="T26" fmla="*/ 98 w 491"/>
                <a:gd name="T27" fmla="*/ 430 h 491"/>
                <a:gd name="T28" fmla="*/ 140 w 491"/>
                <a:gd name="T29" fmla="*/ 459 h 491"/>
                <a:gd name="T30" fmla="*/ 188 w 491"/>
                <a:gd name="T31" fmla="*/ 478 h 491"/>
                <a:gd name="T32" fmla="*/ 241 w 491"/>
                <a:gd name="T33" fmla="*/ 489 h 491"/>
                <a:gd name="T34" fmla="*/ 296 w 491"/>
                <a:gd name="T35" fmla="*/ 489 h 491"/>
                <a:gd name="T36" fmla="*/ 348 w 491"/>
                <a:gd name="T37" fmla="*/ 478 h 491"/>
                <a:gd name="T38" fmla="*/ 396 w 491"/>
                <a:gd name="T39" fmla="*/ 459 h 491"/>
                <a:gd name="T40" fmla="*/ 439 w 491"/>
                <a:gd name="T41" fmla="*/ 430 h 491"/>
                <a:gd name="T42" fmla="*/ 476 w 491"/>
                <a:gd name="T43" fmla="*/ 393 h 491"/>
                <a:gd name="T44" fmla="*/ 488 w 491"/>
                <a:gd name="T45" fmla="*/ 374 h 491"/>
                <a:gd name="T46" fmla="*/ 489 w 491"/>
                <a:gd name="T47" fmla="*/ 367 h 491"/>
                <a:gd name="T48" fmla="*/ 489 w 491"/>
                <a:gd name="T49" fmla="*/ 361 h 491"/>
                <a:gd name="T50" fmla="*/ 490 w 491"/>
                <a:gd name="T51" fmla="*/ 354 h 491"/>
                <a:gd name="T52" fmla="*/ 481 w 491"/>
                <a:gd name="T53" fmla="*/ 365 h 491"/>
                <a:gd name="T54" fmla="*/ 449 w 491"/>
                <a:gd name="T55" fmla="*/ 404 h 491"/>
                <a:gd name="T56" fmla="*/ 411 w 491"/>
                <a:gd name="T57" fmla="*/ 435 h 491"/>
                <a:gd name="T58" fmla="*/ 368 w 491"/>
                <a:gd name="T59" fmla="*/ 459 h 491"/>
                <a:gd name="T60" fmla="*/ 320 w 491"/>
                <a:gd name="T61" fmla="*/ 474 h 491"/>
                <a:gd name="T62" fmla="*/ 268 w 491"/>
                <a:gd name="T63" fmla="*/ 478 h 491"/>
                <a:gd name="T64" fmla="*/ 216 w 491"/>
                <a:gd name="T65" fmla="*/ 474 h 491"/>
                <a:gd name="T66" fmla="*/ 168 w 491"/>
                <a:gd name="T67" fmla="*/ 459 h 491"/>
                <a:gd name="T68" fmla="*/ 126 w 491"/>
                <a:gd name="T69" fmla="*/ 435 h 491"/>
                <a:gd name="T70" fmla="*/ 88 w 491"/>
                <a:gd name="T71" fmla="*/ 404 h 491"/>
                <a:gd name="T72" fmla="*/ 57 w 491"/>
                <a:gd name="T73" fmla="*/ 365 h 491"/>
                <a:gd name="T74" fmla="*/ 33 w 491"/>
                <a:gd name="T75" fmla="*/ 322 h 491"/>
                <a:gd name="T76" fmla="*/ 18 w 491"/>
                <a:gd name="T77" fmla="*/ 274 h 491"/>
                <a:gd name="T78" fmla="*/ 13 w 491"/>
                <a:gd name="T79" fmla="*/ 222 h 491"/>
                <a:gd name="T80" fmla="*/ 18 w 491"/>
                <a:gd name="T81" fmla="*/ 170 h 491"/>
                <a:gd name="T82" fmla="*/ 33 w 491"/>
                <a:gd name="T83" fmla="*/ 122 h 491"/>
                <a:gd name="T84" fmla="*/ 57 w 491"/>
                <a:gd name="T85" fmla="*/ 79 h 491"/>
                <a:gd name="T86" fmla="*/ 88 w 491"/>
                <a:gd name="T87" fmla="*/ 41 h 491"/>
                <a:gd name="T88" fmla="*/ 126 w 491"/>
                <a:gd name="T89" fmla="*/ 9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1" h="491">
                  <a:moveTo>
                    <a:pt x="139" y="0"/>
                  </a:moveTo>
                  <a:lnTo>
                    <a:pt x="136" y="0"/>
                  </a:lnTo>
                  <a:lnTo>
                    <a:pt x="132" y="1"/>
                  </a:lnTo>
                  <a:lnTo>
                    <a:pt x="129" y="1"/>
                  </a:lnTo>
                  <a:lnTo>
                    <a:pt x="127" y="1"/>
                  </a:lnTo>
                  <a:lnTo>
                    <a:pt x="123" y="2"/>
                  </a:lnTo>
                  <a:lnTo>
                    <a:pt x="120" y="2"/>
                  </a:lnTo>
                  <a:lnTo>
                    <a:pt x="117" y="3"/>
                  </a:lnTo>
                  <a:lnTo>
                    <a:pt x="113" y="3"/>
                  </a:lnTo>
                  <a:lnTo>
                    <a:pt x="98" y="15"/>
                  </a:lnTo>
                  <a:lnTo>
                    <a:pt x="79" y="32"/>
                  </a:lnTo>
                  <a:lnTo>
                    <a:pt x="62" y="51"/>
                  </a:lnTo>
                  <a:lnTo>
                    <a:pt x="46" y="71"/>
                  </a:lnTo>
                  <a:lnTo>
                    <a:pt x="33" y="94"/>
                  </a:lnTo>
                  <a:lnTo>
                    <a:pt x="21" y="117"/>
                  </a:lnTo>
                  <a:lnTo>
                    <a:pt x="12" y="142"/>
                  </a:lnTo>
                  <a:lnTo>
                    <a:pt x="6" y="168"/>
                  </a:lnTo>
                  <a:lnTo>
                    <a:pt x="1" y="195"/>
                  </a:lnTo>
                  <a:lnTo>
                    <a:pt x="0" y="222"/>
                  </a:lnTo>
                  <a:lnTo>
                    <a:pt x="1" y="249"/>
                  </a:lnTo>
                  <a:lnTo>
                    <a:pt x="6" y="276"/>
                  </a:lnTo>
                  <a:lnTo>
                    <a:pt x="12" y="302"/>
                  </a:lnTo>
                  <a:lnTo>
                    <a:pt x="21" y="327"/>
                  </a:lnTo>
                  <a:lnTo>
                    <a:pt x="33" y="350"/>
                  </a:lnTo>
                  <a:lnTo>
                    <a:pt x="46" y="373"/>
                  </a:lnTo>
                  <a:lnTo>
                    <a:pt x="62" y="393"/>
                  </a:lnTo>
                  <a:lnTo>
                    <a:pt x="79" y="413"/>
                  </a:lnTo>
                  <a:lnTo>
                    <a:pt x="98" y="430"/>
                  </a:lnTo>
                  <a:lnTo>
                    <a:pt x="119" y="445"/>
                  </a:lnTo>
                  <a:lnTo>
                    <a:pt x="140" y="459"/>
                  </a:lnTo>
                  <a:lnTo>
                    <a:pt x="163" y="470"/>
                  </a:lnTo>
                  <a:lnTo>
                    <a:pt x="188" y="478"/>
                  </a:lnTo>
                  <a:lnTo>
                    <a:pt x="214" y="485"/>
                  </a:lnTo>
                  <a:lnTo>
                    <a:pt x="241" y="489"/>
                  </a:lnTo>
                  <a:lnTo>
                    <a:pt x="268" y="490"/>
                  </a:lnTo>
                  <a:lnTo>
                    <a:pt x="296" y="489"/>
                  </a:lnTo>
                  <a:lnTo>
                    <a:pt x="322" y="485"/>
                  </a:lnTo>
                  <a:lnTo>
                    <a:pt x="348" y="478"/>
                  </a:lnTo>
                  <a:lnTo>
                    <a:pt x="373" y="470"/>
                  </a:lnTo>
                  <a:lnTo>
                    <a:pt x="396" y="459"/>
                  </a:lnTo>
                  <a:lnTo>
                    <a:pt x="419" y="445"/>
                  </a:lnTo>
                  <a:lnTo>
                    <a:pt x="439" y="430"/>
                  </a:lnTo>
                  <a:lnTo>
                    <a:pt x="458" y="413"/>
                  </a:lnTo>
                  <a:lnTo>
                    <a:pt x="476" y="393"/>
                  </a:lnTo>
                  <a:lnTo>
                    <a:pt x="488" y="377"/>
                  </a:lnTo>
                  <a:lnTo>
                    <a:pt x="488" y="374"/>
                  </a:lnTo>
                  <a:lnTo>
                    <a:pt x="488" y="371"/>
                  </a:lnTo>
                  <a:lnTo>
                    <a:pt x="489" y="367"/>
                  </a:lnTo>
                  <a:lnTo>
                    <a:pt x="489" y="364"/>
                  </a:lnTo>
                  <a:lnTo>
                    <a:pt x="489" y="361"/>
                  </a:lnTo>
                  <a:lnTo>
                    <a:pt x="490" y="357"/>
                  </a:lnTo>
                  <a:lnTo>
                    <a:pt x="490" y="354"/>
                  </a:lnTo>
                  <a:lnTo>
                    <a:pt x="490" y="350"/>
                  </a:lnTo>
                  <a:lnTo>
                    <a:pt x="481" y="365"/>
                  </a:lnTo>
                  <a:lnTo>
                    <a:pt x="466" y="386"/>
                  </a:lnTo>
                  <a:lnTo>
                    <a:pt x="449" y="404"/>
                  </a:lnTo>
                  <a:lnTo>
                    <a:pt x="432" y="420"/>
                  </a:lnTo>
                  <a:lnTo>
                    <a:pt x="411" y="435"/>
                  </a:lnTo>
                  <a:lnTo>
                    <a:pt x="390" y="448"/>
                  </a:lnTo>
                  <a:lnTo>
                    <a:pt x="368" y="459"/>
                  </a:lnTo>
                  <a:lnTo>
                    <a:pt x="344" y="467"/>
                  </a:lnTo>
                  <a:lnTo>
                    <a:pt x="320" y="474"/>
                  </a:lnTo>
                  <a:lnTo>
                    <a:pt x="294" y="478"/>
                  </a:lnTo>
                  <a:lnTo>
                    <a:pt x="268" y="478"/>
                  </a:lnTo>
                  <a:lnTo>
                    <a:pt x="242" y="478"/>
                  </a:lnTo>
                  <a:lnTo>
                    <a:pt x="216" y="474"/>
                  </a:lnTo>
                  <a:lnTo>
                    <a:pt x="192" y="467"/>
                  </a:lnTo>
                  <a:lnTo>
                    <a:pt x="168" y="459"/>
                  </a:lnTo>
                  <a:lnTo>
                    <a:pt x="146" y="448"/>
                  </a:lnTo>
                  <a:lnTo>
                    <a:pt x="126" y="435"/>
                  </a:lnTo>
                  <a:lnTo>
                    <a:pt x="106" y="420"/>
                  </a:lnTo>
                  <a:lnTo>
                    <a:pt x="88" y="404"/>
                  </a:lnTo>
                  <a:lnTo>
                    <a:pt x="71" y="386"/>
                  </a:lnTo>
                  <a:lnTo>
                    <a:pt x="57" y="365"/>
                  </a:lnTo>
                  <a:lnTo>
                    <a:pt x="43" y="345"/>
                  </a:lnTo>
                  <a:lnTo>
                    <a:pt x="33" y="322"/>
                  </a:lnTo>
                  <a:lnTo>
                    <a:pt x="24" y="298"/>
                  </a:lnTo>
                  <a:lnTo>
                    <a:pt x="18" y="274"/>
                  </a:lnTo>
                  <a:lnTo>
                    <a:pt x="14" y="248"/>
                  </a:lnTo>
                  <a:lnTo>
                    <a:pt x="13" y="222"/>
                  </a:lnTo>
                  <a:lnTo>
                    <a:pt x="14" y="196"/>
                  </a:lnTo>
                  <a:lnTo>
                    <a:pt x="18" y="170"/>
                  </a:lnTo>
                  <a:lnTo>
                    <a:pt x="24" y="146"/>
                  </a:lnTo>
                  <a:lnTo>
                    <a:pt x="33" y="122"/>
                  </a:lnTo>
                  <a:lnTo>
                    <a:pt x="43" y="100"/>
                  </a:lnTo>
                  <a:lnTo>
                    <a:pt x="57" y="79"/>
                  </a:lnTo>
                  <a:lnTo>
                    <a:pt x="71" y="59"/>
                  </a:lnTo>
                  <a:lnTo>
                    <a:pt x="88" y="41"/>
                  </a:lnTo>
                  <a:lnTo>
                    <a:pt x="106" y="24"/>
                  </a:lnTo>
                  <a:lnTo>
                    <a:pt x="126" y="9"/>
                  </a:lnTo>
                  <a:lnTo>
                    <a:pt x="139" y="0"/>
                  </a:lnTo>
                </a:path>
              </a:pathLst>
            </a:custGeom>
            <a:solidFill>
              <a:srgbClr val="A67B4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0" name="Freeform 28"/>
            <p:cNvSpPr>
              <a:spLocks/>
            </p:cNvSpPr>
            <p:nvPr/>
          </p:nvSpPr>
          <p:spPr bwMode="auto">
            <a:xfrm>
              <a:off x="639" y="1219"/>
              <a:ext cx="479" cy="479"/>
            </a:xfrm>
            <a:custGeom>
              <a:avLst/>
              <a:gdLst>
                <a:gd name="T0" fmla="*/ 129 w 479"/>
                <a:gd name="T1" fmla="*/ 0 h 479"/>
                <a:gd name="T2" fmla="*/ 133 w 479"/>
                <a:gd name="T3" fmla="*/ 0 h 479"/>
                <a:gd name="T4" fmla="*/ 137 w 479"/>
                <a:gd name="T5" fmla="*/ 0 h 479"/>
                <a:gd name="T6" fmla="*/ 141 w 479"/>
                <a:gd name="T7" fmla="*/ 0 h 479"/>
                <a:gd name="T8" fmla="*/ 146 w 479"/>
                <a:gd name="T9" fmla="*/ 0 h 479"/>
                <a:gd name="T10" fmla="*/ 151 w 479"/>
                <a:gd name="T11" fmla="*/ 0 h 479"/>
                <a:gd name="T12" fmla="*/ 140 w 479"/>
                <a:gd name="T13" fmla="*/ 7 h 479"/>
                <a:gd name="T14" fmla="*/ 102 w 479"/>
                <a:gd name="T15" fmla="*/ 34 h 479"/>
                <a:gd name="T16" fmla="*/ 69 w 479"/>
                <a:gd name="T17" fmla="*/ 67 h 479"/>
                <a:gd name="T18" fmla="*/ 42 w 479"/>
                <a:gd name="T19" fmla="*/ 106 h 479"/>
                <a:gd name="T20" fmla="*/ 24 w 479"/>
                <a:gd name="T21" fmla="*/ 149 h 479"/>
                <a:gd name="T22" fmla="*/ 14 w 479"/>
                <a:gd name="T23" fmla="*/ 197 h 479"/>
                <a:gd name="T24" fmla="*/ 14 w 479"/>
                <a:gd name="T25" fmla="*/ 247 h 479"/>
                <a:gd name="T26" fmla="*/ 24 w 479"/>
                <a:gd name="T27" fmla="*/ 295 h 479"/>
                <a:gd name="T28" fmla="*/ 42 w 479"/>
                <a:gd name="T29" fmla="*/ 339 h 479"/>
                <a:gd name="T30" fmla="*/ 69 w 479"/>
                <a:gd name="T31" fmla="*/ 377 h 479"/>
                <a:gd name="T32" fmla="*/ 102 w 479"/>
                <a:gd name="T33" fmla="*/ 410 h 479"/>
                <a:gd name="T34" fmla="*/ 140 w 479"/>
                <a:gd name="T35" fmla="*/ 437 h 479"/>
                <a:gd name="T36" fmla="*/ 183 w 479"/>
                <a:gd name="T37" fmla="*/ 455 h 479"/>
                <a:gd name="T38" fmla="*/ 231 w 479"/>
                <a:gd name="T39" fmla="*/ 465 h 479"/>
                <a:gd name="T40" fmla="*/ 281 w 479"/>
                <a:gd name="T41" fmla="*/ 465 h 479"/>
                <a:gd name="T42" fmla="*/ 329 w 479"/>
                <a:gd name="T43" fmla="*/ 455 h 479"/>
                <a:gd name="T44" fmla="*/ 372 w 479"/>
                <a:gd name="T45" fmla="*/ 437 h 479"/>
                <a:gd name="T46" fmla="*/ 411 w 479"/>
                <a:gd name="T47" fmla="*/ 410 h 479"/>
                <a:gd name="T48" fmla="*/ 444 w 479"/>
                <a:gd name="T49" fmla="*/ 377 h 479"/>
                <a:gd name="T50" fmla="*/ 471 w 479"/>
                <a:gd name="T51" fmla="*/ 339 h 479"/>
                <a:gd name="T52" fmla="*/ 478 w 479"/>
                <a:gd name="T53" fmla="*/ 325 h 479"/>
                <a:gd name="T54" fmla="*/ 478 w 479"/>
                <a:gd name="T55" fmla="*/ 328 h 479"/>
                <a:gd name="T56" fmla="*/ 478 w 479"/>
                <a:gd name="T57" fmla="*/ 331 h 479"/>
                <a:gd name="T58" fmla="*/ 478 w 479"/>
                <a:gd name="T59" fmla="*/ 334 h 479"/>
                <a:gd name="T60" fmla="*/ 478 w 479"/>
                <a:gd name="T61" fmla="*/ 338 h 479"/>
                <a:gd name="T62" fmla="*/ 478 w 479"/>
                <a:gd name="T63" fmla="*/ 342 h 479"/>
                <a:gd name="T64" fmla="*/ 478 w 479"/>
                <a:gd name="T65" fmla="*/ 345 h 479"/>
                <a:gd name="T66" fmla="*/ 478 w 479"/>
                <a:gd name="T67" fmla="*/ 349 h 479"/>
                <a:gd name="T68" fmla="*/ 469 w 479"/>
                <a:gd name="T69" fmla="*/ 366 h 479"/>
                <a:gd name="T70" fmla="*/ 438 w 479"/>
                <a:gd name="T71" fmla="*/ 404 h 479"/>
                <a:gd name="T72" fmla="*/ 400 w 479"/>
                <a:gd name="T73" fmla="*/ 435 h 479"/>
                <a:gd name="T74" fmla="*/ 356 w 479"/>
                <a:gd name="T75" fmla="*/ 459 h 479"/>
                <a:gd name="T76" fmla="*/ 308 w 479"/>
                <a:gd name="T77" fmla="*/ 474 h 479"/>
                <a:gd name="T78" fmla="*/ 256 w 479"/>
                <a:gd name="T79" fmla="*/ 478 h 479"/>
                <a:gd name="T80" fmla="*/ 204 w 479"/>
                <a:gd name="T81" fmla="*/ 474 h 479"/>
                <a:gd name="T82" fmla="*/ 156 w 479"/>
                <a:gd name="T83" fmla="*/ 459 h 479"/>
                <a:gd name="T84" fmla="*/ 113 w 479"/>
                <a:gd name="T85" fmla="*/ 435 h 479"/>
                <a:gd name="T86" fmla="*/ 75 w 479"/>
                <a:gd name="T87" fmla="*/ 404 h 479"/>
                <a:gd name="T88" fmla="*/ 44 w 479"/>
                <a:gd name="T89" fmla="*/ 366 h 479"/>
                <a:gd name="T90" fmla="*/ 20 w 479"/>
                <a:gd name="T91" fmla="*/ 322 h 479"/>
                <a:gd name="T92" fmla="*/ 5 w 479"/>
                <a:gd name="T93" fmla="*/ 274 h 479"/>
                <a:gd name="T94" fmla="*/ 0 w 479"/>
                <a:gd name="T95" fmla="*/ 222 h 479"/>
                <a:gd name="T96" fmla="*/ 5 w 479"/>
                <a:gd name="T97" fmla="*/ 170 h 479"/>
                <a:gd name="T98" fmla="*/ 20 w 479"/>
                <a:gd name="T99" fmla="*/ 122 h 479"/>
                <a:gd name="T100" fmla="*/ 44 w 479"/>
                <a:gd name="T101" fmla="*/ 78 h 479"/>
                <a:gd name="T102" fmla="*/ 75 w 479"/>
                <a:gd name="T103" fmla="*/ 40 h 479"/>
                <a:gd name="T104" fmla="*/ 113 w 479"/>
                <a:gd name="T105" fmla="*/ 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9" h="479">
                  <a:moveTo>
                    <a:pt x="127" y="0"/>
                  </a:moveTo>
                  <a:lnTo>
                    <a:pt x="129" y="0"/>
                  </a:lnTo>
                  <a:lnTo>
                    <a:pt x="131" y="0"/>
                  </a:lnTo>
                  <a:lnTo>
                    <a:pt x="133" y="0"/>
                  </a:lnTo>
                  <a:lnTo>
                    <a:pt x="135" y="0"/>
                  </a:lnTo>
                  <a:lnTo>
                    <a:pt x="137" y="0"/>
                  </a:lnTo>
                  <a:lnTo>
                    <a:pt x="139" y="0"/>
                  </a:lnTo>
                  <a:lnTo>
                    <a:pt x="141" y="0"/>
                  </a:lnTo>
                  <a:lnTo>
                    <a:pt x="143" y="0"/>
                  </a:lnTo>
                  <a:lnTo>
                    <a:pt x="146" y="0"/>
                  </a:lnTo>
                  <a:lnTo>
                    <a:pt x="149" y="0"/>
                  </a:lnTo>
                  <a:lnTo>
                    <a:pt x="151" y="0"/>
                  </a:lnTo>
                  <a:lnTo>
                    <a:pt x="154" y="0"/>
                  </a:lnTo>
                  <a:lnTo>
                    <a:pt x="140" y="7"/>
                  </a:lnTo>
                  <a:lnTo>
                    <a:pt x="120" y="20"/>
                  </a:lnTo>
                  <a:lnTo>
                    <a:pt x="102" y="34"/>
                  </a:lnTo>
                  <a:lnTo>
                    <a:pt x="84" y="49"/>
                  </a:lnTo>
                  <a:lnTo>
                    <a:pt x="69" y="67"/>
                  </a:lnTo>
                  <a:lnTo>
                    <a:pt x="55" y="86"/>
                  </a:lnTo>
                  <a:lnTo>
                    <a:pt x="42" y="106"/>
                  </a:lnTo>
                  <a:lnTo>
                    <a:pt x="32" y="127"/>
                  </a:lnTo>
                  <a:lnTo>
                    <a:pt x="24" y="149"/>
                  </a:lnTo>
                  <a:lnTo>
                    <a:pt x="18" y="173"/>
                  </a:lnTo>
                  <a:lnTo>
                    <a:pt x="14" y="197"/>
                  </a:lnTo>
                  <a:lnTo>
                    <a:pt x="13" y="222"/>
                  </a:lnTo>
                  <a:lnTo>
                    <a:pt x="14" y="247"/>
                  </a:lnTo>
                  <a:lnTo>
                    <a:pt x="18" y="271"/>
                  </a:lnTo>
                  <a:lnTo>
                    <a:pt x="24" y="295"/>
                  </a:lnTo>
                  <a:lnTo>
                    <a:pt x="32" y="317"/>
                  </a:lnTo>
                  <a:lnTo>
                    <a:pt x="42" y="339"/>
                  </a:lnTo>
                  <a:lnTo>
                    <a:pt x="55" y="359"/>
                  </a:lnTo>
                  <a:lnTo>
                    <a:pt x="69" y="377"/>
                  </a:lnTo>
                  <a:lnTo>
                    <a:pt x="84" y="395"/>
                  </a:lnTo>
                  <a:lnTo>
                    <a:pt x="102" y="410"/>
                  </a:lnTo>
                  <a:lnTo>
                    <a:pt x="120" y="425"/>
                  </a:lnTo>
                  <a:lnTo>
                    <a:pt x="140" y="437"/>
                  </a:lnTo>
                  <a:lnTo>
                    <a:pt x="161" y="447"/>
                  </a:lnTo>
                  <a:lnTo>
                    <a:pt x="183" y="455"/>
                  </a:lnTo>
                  <a:lnTo>
                    <a:pt x="207" y="461"/>
                  </a:lnTo>
                  <a:lnTo>
                    <a:pt x="231" y="465"/>
                  </a:lnTo>
                  <a:lnTo>
                    <a:pt x="256" y="466"/>
                  </a:lnTo>
                  <a:lnTo>
                    <a:pt x="281" y="465"/>
                  </a:lnTo>
                  <a:lnTo>
                    <a:pt x="305" y="461"/>
                  </a:lnTo>
                  <a:lnTo>
                    <a:pt x="329" y="455"/>
                  </a:lnTo>
                  <a:lnTo>
                    <a:pt x="351" y="447"/>
                  </a:lnTo>
                  <a:lnTo>
                    <a:pt x="372" y="437"/>
                  </a:lnTo>
                  <a:lnTo>
                    <a:pt x="393" y="425"/>
                  </a:lnTo>
                  <a:lnTo>
                    <a:pt x="411" y="410"/>
                  </a:lnTo>
                  <a:lnTo>
                    <a:pt x="429" y="395"/>
                  </a:lnTo>
                  <a:lnTo>
                    <a:pt x="444" y="377"/>
                  </a:lnTo>
                  <a:lnTo>
                    <a:pt x="458" y="359"/>
                  </a:lnTo>
                  <a:lnTo>
                    <a:pt x="471" y="339"/>
                  </a:lnTo>
                  <a:lnTo>
                    <a:pt x="478" y="323"/>
                  </a:lnTo>
                  <a:lnTo>
                    <a:pt x="478" y="325"/>
                  </a:lnTo>
                  <a:lnTo>
                    <a:pt x="478" y="326"/>
                  </a:lnTo>
                  <a:lnTo>
                    <a:pt x="478" y="328"/>
                  </a:lnTo>
                  <a:lnTo>
                    <a:pt x="478" y="330"/>
                  </a:lnTo>
                  <a:lnTo>
                    <a:pt x="478" y="331"/>
                  </a:lnTo>
                  <a:lnTo>
                    <a:pt x="478" y="333"/>
                  </a:lnTo>
                  <a:lnTo>
                    <a:pt x="478" y="334"/>
                  </a:lnTo>
                  <a:lnTo>
                    <a:pt x="478" y="336"/>
                  </a:lnTo>
                  <a:lnTo>
                    <a:pt x="478" y="338"/>
                  </a:lnTo>
                  <a:lnTo>
                    <a:pt x="478" y="339"/>
                  </a:lnTo>
                  <a:lnTo>
                    <a:pt x="478" y="342"/>
                  </a:lnTo>
                  <a:lnTo>
                    <a:pt x="478" y="343"/>
                  </a:lnTo>
                  <a:lnTo>
                    <a:pt x="478" y="345"/>
                  </a:lnTo>
                  <a:lnTo>
                    <a:pt x="478" y="347"/>
                  </a:lnTo>
                  <a:lnTo>
                    <a:pt x="478" y="349"/>
                  </a:lnTo>
                  <a:lnTo>
                    <a:pt x="478" y="351"/>
                  </a:lnTo>
                  <a:lnTo>
                    <a:pt x="469" y="366"/>
                  </a:lnTo>
                  <a:lnTo>
                    <a:pt x="454" y="386"/>
                  </a:lnTo>
                  <a:lnTo>
                    <a:pt x="438" y="404"/>
                  </a:lnTo>
                  <a:lnTo>
                    <a:pt x="420" y="420"/>
                  </a:lnTo>
                  <a:lnTo>
                    <a:pt x="400" y="435"/>
                  </a:lnTo>
                  <a:lnTo>
                    <a:pt x="378" y="448"/>
                  </a:lnTo>
                  <a:lnTo>
                    <a:pt x="356" y="459"/>
                  </a:lnTo>
                  <a:lnTo>
                    <a:pt x="332" y="468"/>
                  </a:lnTo>
                  <a:lnTo>
                    <a:pt x="308" y="474"/>
                  </a:lnTo>
                  <a:lnTo>
                    <a:pt x="282" y="478"/>
                  </a:lnTo>
                  <a:lnTo>
                    <a:pt x="256" y="478"/>
                  </a:lnTo>
                  <a:lnTo>
                    <a:pt x="230" y="478"/>
                  </a:lnTo>
                  <a:lnTo>
                    <a:pt x="204" y="474"/>
                  </a:lnTo>
                  <a:lnTo>
                    <a:pt x="180" y="468"/>
                  </a:lnTo>
                  <a:lnTo>
                    <a:pt x="156" y="459"/>
                  </a:lnTo>
                  <a:lnTo>
                    <a:pt x="134" y="448"/>
                  </a:lnTo>
                  <a:lnTo>
                    <a:pt x="113" y="435"/>
                  </a:lnTo>
                  <a:lnTo>
                    <a:pt x="94" y="420"/>
                  </a:lnTo>
                  <a:lnTo>
                    <a:pt x="75" y="404"/>
                  </a:lnTo>
                  <a:lnTo>
                    <a:pt x="59" y="386"/>
                  </a:lnTo>
                  <a:lnTo>
                    <a:pt x="44" y="366"/>
                  </a:lnTo>
                  <a:lnTo>
                    <a:pt x="31" y="345"/>
                  </a:lnTo>
                  <a:lnTo>
                    <a:pt x="20" y="322"/>
                  </a:lnTo>
                  <a:lnTo>
                    <a:pt x="12" y="298"/>
                  </a:lnTo>
                  <a:lnTo>
                    <a:pt x="5" y="274"/>
                  </a:lnTo>
                  <a:lnTo>
                    <a:pt x="1" y="248"/>
                  </a:lnTo>
                  <a:lnTo>
                    <a:pt x="0" y="222"/>
                  </a:lnTo>
                  <a:lnTo>
                    <a:pt x="1" y="196"/>
                  </a:lnTo>
                  <a:lnTo>
                    <a:pt x="5" y="170"/>
                  </a:lnTo>
                  <a:lnTo>
                    <a:pt x="12" y="146"/>
                  </a:lnTo>
                  <a:lnTo>
                    <a:pt x="20" y="122"/>
                  </a:lnTo>
                  <a:lnTo>
                    <a:pt x="31" y="100"/>
                  </a:lnTo>
                  <a:lnTo>
                    <a:pt x="44" y="78"/>
                  </a:lnTo>
                  <a:lnTo>
                    <a:pt x="59" y="59"/>
                  </a:lnTo>
                  <a:lnTo>
                    <a:pt x="75" y="40"/>
                  </a:lnTo>
                  <a:lnTo>
                    <a:pt x="94" y="24"/>
                  </a:lnTo>
                  <a:lnTo>
                    <a:pt x="113" y="9"/>
                  </a:lnTo>
                  <a:lnTo>
                    <a:pt x="127" y="0"/>
                  </a:lnTo>
                </a:path>
              </a:pathLst>
            </a:custGeom>
            <a:solidFill>
              <a:srgbClr val="AB825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1" name="Freeform 29"/>
            <p:cNvSpPr>
              <a:spLocks/>
            </p:cNvSpPr>
            <p:nvPr/>
          </p:nvSpPr>
          <p:spPr bwMode="auto">
            <a:xfrm>
              <a:off x="652" y="1219"/>
              <a:ext cx="466" cy="468"/>
            </a:xfrm>
            <a:custGeom>
              <a:avLst/>
              <a:gdLst>
                <a:gd name="T0" fmla="*/ 165 w 466"/>
                <a:gd name="T1" fmla="*/ 2 h 468"/>
                <a:gd name="T2" fmla="*/ 158 w 466"/>
                <a:gd name="T3" fmla="*/ 1 h 468"/>
                <a:gd name="T4" fmla="*/ 151 w 466"/>
                <a:gd name="T5" fmla="*/ 1 h 468"/>
                <a:gd name="T6" fmla="*/ 144 w 466"/>
                <a:gd name="T7" fmla="*/ 0 h 468"/>
                <a:gd name="T8" fmla="*/ 127 w 466"/>
                <a:gd name="T9" fmla="*/ 7 h 468"/>
                <a:gd name="T10" fmla="*/ 89 w 466"/>
                <a:gd name="T11" fmla="*/ 33 h 468"/>
                <a:gd name="T12" fmla="*/ 56 w 466"/>
                <a:gd name="T13" fmla="*/ 67 h 468"/>
                <a:gd name="T14" fmla="*/ 29 w 466"/>
                <a:gd name="T15" fmla="*/ 106 h 468"/>
                <a:gd name="T16" fmla="*/ 11 w 466"/>
                <a:gd name="T17" fmla="*/ 149 h 468"/>
                <a:gd name="T18" fmla="*/ 1 w 466"/>
                <a:gd name="T19" fmla="*/ 197 h 468"/>
                <a:gd name="T20" fmla="*/ 1 w 466"/>
                <a:gd name="T21" fmla="*/ 247 h 468"/>
                <a:gd name="T22" fmla="*/ 11 w 466"/>
                <a:gd name="T23" fmla="*/ 295 h 468"/>
                <a:gd name="T24" fmla="*/ 29 w 466"/>
                <a:gd name="T25" fmla="*/ 339 h 468"/>
                <a:gd name="T26" fmla="*/ 56 w 466"/>
                <a:gd name="T27" fmla="*/ 377 h 468"/>
                <a:gd name="T28" fmla="*/ 89 w 466"/>
                <a:gd name="T29" fmla="*/ 411 h 468"/>
                <a:gd name="T30" fmla="*/ 127 w 466"/>
                <a:gd name="T31" fmla="*/ 437 h 468"/>
                <a:gd name="T32" fmla="*/ 170 w 466"/>
                <a:gd name="T33" fmla="*/ 456 h 468"/>
                <a:gd name="T34" fmla="*/ 218 w 466"/>
                <a:gd name="T35" fmla="*/ 466 h 468"/>
                <a:gd name="T36" fmla="*/ 268 w 466"/>
                <a:gd name="T37" fmla="*/ 466 h 468"/>
                <a:gd name="T38" fmla="*/ 316 w 466"/>
                <a:gd name="T39" fmla="*/ 456 h 468"/>
                <a:gd name="T40" fmla="*/ 359 w 466"/>
                <a:gd name="T41" fmla="*/ 437 h 468"/>
                <a:gd name="T42" fmla="*/ 398 w 466"/>
                <a:gd name="T43" fmla="*/ 411 h 468"/>
                <a:gd name="T44" fmla="*/ 432 w 466"/>
                <a:gd name="T45" fmla="*/ 377 h 468"/>
                <a:gd name="T46" fmla="*/ 458 w 466"/>
                <a:gd name="T47" fmla="*/ 339 h 468"/>
                <a:gd name="T48" fmla="*/ 465 w 466"/>
                <a:gd name="T49" fmla="*/ 321 h 468"/>
                <a:gd name="T50" fmla="*/ 465 w 466"/>
                <a:gd name="T51" fmla="*/ 314 h 468"/>
                <a:gd name="T52" fmla="*/ 464 w 466"/>
                <a:gd name="T53" fmla="*/ 307 h 468"/>
                <a:gd name="T54" fmla="*/ 463 w 466"/>
                <a:gd name="T55" fmla="*/ 300 h 468"/>
                <a:gd name="T56" fmla="*/ 457 w 466"/>
                <a:gd name="T57" fmla="*/ 312 h 468"/>
                <a:gd name="T58" fmla="*/ 436 w 466"/>
                <a:gd name="T59" fmla="*/ 352 h 468"/>
                <a:gd name="T60" fmla="*/ 407 w 466"/>
                <a:gd name="T61" fmla="*/ 386 h 468"/>
                <a:gd name="T62" fmla="*/ 373 w 466"/>
                <a:gd name="T63" fmla="*/ 415 h 468"/>
                <a:gd name="T64" fmla="*/ 333 w 466"/>
                <a:gd name="T65" fmla="*/ 436 h 468"/>
                <a:gd name="T66" fmla="*/ 290 w 466"/>
                <a:gd name="T67" fmla="*/ 450 h 468"/>
                <a:gd name="T68" fmla="*/ 243 w 466"/>
                <a:gd name="T69" fmla="*/ 454 h 468"/>
                <a:gd name="T70" fmla="*/ 197 w 466"/>
                <a:gd name="T71" fmla="*/ 450 h 468"/>
                <a:gd name="T72" fmla="*/ 153 w 466"/>
                <a:gd name="T73" fmla="*/ 436 h 468"/>
                <a:gd name="T74" fmla="*/ 114 w 466"/>
                <a:gd name="T75" fmla="*/ 415 h 468"/>
                <a:gd name="T76" fmla="*/ 80 w 466"/>
                <a:gd name="T77" fmla="*/ 386 h 468"/>
                <a:gd name="T78" fmla="*/ 52 w 466"/>
                <a:gd name="T79" fmla="*/ 352 h 468"/>
                <a:gd name="T80" fmla="*/ 30 w 466"/>
                <a:gd name="T81" fmla="*/ 312 h 468"/>
                <a:gd name="T82" fmla="*/ 17 w 466"/>
                <a:gd name="T83" fmla="*/ 269 h 468"/>
                <a:gd name="T84" fmla="*/ 12 w 466"/>
                <a:gd name="T85" fmla="*/ 222 h 468"/>
                <a:gd name="T86" fmla="*/ 17 w 466"/>
                <a:gd name="T87" fmla="*/ 175 h 468"/>
                <a:gd name="T88" fmla="*/ 30 w 466"/>
                <a:gd name="T89" fmla="*/ 132 h 468"/>
                <a:gd name="T90" fmla="*/ 52 w 466"/>
                <a:gd name="T91" fmla="*/ 92 h 468"/>
                <a:gd name="T92" fmla="*/ 80 w 466"/>
                <a:gd name="T93" fmla="*/ 58 h 468"/>
                <a:gd name="T94" fmla="*/ 114 w 466"/>
                <a:gd name="T95" fmla="*/ 30 h 468"/>
                <a:gd name="T96" fmla="*/ 153 w 466"/>
                <a:gd name="T97" fmla="*/ 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 h="468">
                  <a:moveTo>
                    <a:pt x="168" y="3"/>
                  </a:moveTo>
                  <a:lnTo>
                    <a:pt x="165" y="2"/>
                  </a:lnTo>
                  <a:lnTo>
                    <a:pt x="161" y="2"/>
                  </a:lnTo>
                  <a:lnTo>
                    <a:pt x="158" y="1"/>
                  </a:lnTo>
                  <a:lnTo>
                    <a:pt x="155" y="1"/>
                  </a:lnTo>
                  <a:lnTo>
                    <a:pt x="151" y="1"/>
                  </a:lnTo>
                  <a:lnTo>
                    <a:pt x="147" y="1"/>
                  </a:lnTo>
                  <a:lnTo>
                    <a:pt x="144" y="0"/>
                  </a:lnTo>
                  <a:lnTo>
                    <a:pt x="140" y="0"/>
                  </a:lnTo>
                  <a:lnTo>
                    <a:pt x="127" y="7"/>
                  </a:lnTo>
                  <a:lnTo>
                    <a:pt x="107" y="19"/>
                  </a:lnTo>
                  <a:lnTo>
                    <a:pt x="89" y="33"/>
                  </a:lnTo>
                  <a:lnTo>
                    <a:pt x="71" y="49"/>
                  </a:lnTo>
                  <a:lnTo>
                    <a:pt x="56" y="67"/>
                  </a:lnTo>
                  <a:lnTo>
                    <a:pt x="41" y="86"/>
                  </a:lnTo>
                  <a:lnTo>
                    <a:pt x="29" y="106"/>
                  </a:lnTo>
                  <a:lnTo>
                    <a:pt x="19" y="127"/>
                  </a:lnTo>
                  <a:lnTo>
                    <a:pt x="11" y="149"/>
                  </a:lnTo>
                  <a:lnTo>
                    <a:pt x="5" y="173"/>
                  </a:lnTo>
                  <a:lnTo>
                    <a:pt x="1" y="197"/>
                  </a:lnTo>
                  <a:lnTo>
                    <a:pt x="0" y="222"/>
                  </a:lnTo>
                  <a:lnTo>
                    <a:pt x="1" y="247"/>
                  </a:lnTo>
                  <a:lnTo>
                    <a:pt x="5" y="271"/>
                  </a:lnTo>
                  <a:lnTo>
                    <a:pt x="11" y="295"/>
                  </a:lnTo>
                  <a:lnTo>
                    <a:pt x="19" y="317"/>
                  </a:lnTo>
                  <a:lnTo>
                    <a:pt x="29" y="339"/>
                  </a:lnTo>
                  <a:lnTo>
                    <a:pt x="41" y="359"/>
                  </a:lnTo>
                  <a:lnTo>
                    <a:pt x="56" y="377"/>
                  </a:lnTo>
                  <a:lnTo>
                    <a:pt x="71" y="395"/>
                  </a:lnTo>
                  <a:lnTo>
                    <a:pt x="89" y="411"/>
                  </a:lnTo>
                  <a:lnTo>
                    <a:pt x="107" y="425"/>
                  </a:lnTo>
                  <a:lnTo>
                    <a:pt x="127" y="437"/>
                  </a:lnTo>
                  <a:lnTo>
                    <a:pt x="148" y="448"/>
                  </a:lnTo>
                  <a:lnTo>
                    <a:pt x="170" y="456"/>
                  </a:lnTo>
                  <a:lnTo>
                    <a:pt x="194" y="462"/>
                  </a:lnTo>
                  <a:lnTo>
                    <a:pt x="218" y="466"/>
                  </a:lnTo>
                  <a:lnTo>
                    <a:pt x="243" y="467"/>
                  </a:lnTo>
                  <a:lnTo>
                    <a:pt x="268" y="466"/>
                  </a:lnTo>
                  <a:lnTo>
                    <a:pt x="292" y="462"/>
                  </a:lnTo>
                  <a:lnTo>
                    <a:pt x="316" y="456"/>
                  </a:lnTo>
                  <a:lnTo>
                    <a:pt x="338" y="448"/>
                  </a:lnTo>
                  <a:lnTo>
                    <a:pt x="359" y="437"/>
                  </a:lnTo>
                  <a:lnTo>
                    <a:pt x="380" y="425"/>
                  </a:lnTo>
                  <a:lnTo>
                    <a:pt x="398" y="411"/>
                  </a:lnTo>
                  <a:lnTo>
                    <a:pt x="416" y="395"/>
                  </a:lnTo>
                  <a:lnTo>
                    <a:pt x="432" y="377"/>
                  </a:lnTo>
                  <a:lnTo>
                    <a:pt x="446" y="359"/>
                  </a:lnTo>
                  <a:lnTo>
                    <a:pt x="458" y="339"/>
                  </a:lnTo>
                  <a:lnTo>
                    <a:pt x="465" y="324"/>
                  </a:lnTo>
                  <a:lnTo>
                    <a:pt x="465" y="321"/>
                  </a:lnTo>
                  <a:lnTo>
                    <a:pt x="465" y="317"/>
                  </a:lnTo>
                  <a:lnTo>
                    <a:pt x="465" y="314"/>
                  </a:lnTo>
                  <a:lnTo>
                    <a:pt x="464" y="310"/>
                  </a:lnTo>
                  <a:lnTo>
                    <a:pt x="464" y="307"/>
                  </a:lnTo>
                  <a:lnTo>
                    <a:pt x="464" y="303"/>
                  </a:lnTo>
                  <a:lnTo>
                    <a:pt x="463" y="300"/>
                  </a:lnTo>
                  <a:lnTo>
                    <a:pt x="463" y="297"/>
                  </a:lnTo>
                  <a:lnTo>
                    <a:pt x="457" y="312"/>
                  </a:lnTo>
                  <a:lnTo>
                    <a:pt x="447" y="333"/>
                  </a:lnTo>
                  <a:lnTo>
                    <a:pt x="436" y="352"/>
                  </a:lnTo>
                  <a:lnTo>
                    <a:pt x="422" y="370"/>
                  </a:lnTo>
                  <a:lnTo>
                    <a:pt x="407" y="386"/>
                  </a:lnTo>
                  <a:lnTo>
                    <a:pt x="391" y="401"/>
                  </a:lnTo>
                  <a:lnTo>
                    <a:pt x="373" y="415"/>
                  </a:lnTo>
                  <a:lnTo>
                    <a:pt x="353" y="426"/>
                  </a:lnTo>
                  <a:lnTo>
                    <a:pt x="333" y="436"/>
                  </a:lnTo>
                  <a:lnTo>
                    <a:pt x="312" y="444"/>
                  </a:lnTo>
                  <a:lnTo>
                    <a:pt x="290" y="450"/>
                  </a:lnTo>
                  <a:lnTo>
                    <a:pt x="267" y="453"/>
                  </a:lnTo>
                  <a:lnTo>
                    <a:pt x="243" y="454"/>
                  </a:lnTo>
                  <a:lnTo>
                    <a:pt x="220" y="453"/>
                  </a:lnTo>
                  <a:lnTo>
                    <a:pt x="197" y="450"/>
                  </a:lnTo>
                  <a:lnTo>
                    <a:pt x="174" y="444"/>
                  </a:lnTo>
                  <a:lnTo>
                    <a:pt x="153" y="436"/>
                  </a:lnTo>
                  <a:lnTo>
                    <a:pt x="133" y="426"/>
                  </a:lnTo>
                  <a:lnTo>
                    <a:pt x="114" y="415"/>
                  </a:lnTo>
                  <a:lnTo>
                    <a:pt x="97" y="401"/>
                  </a:lnTo>
                  <a:lnTo>
                    <a:pt x="80" y="386"/>
                  </a:lnTo>
                  <a:lnTo>
                    <a:pt x="65" y="370"/>
                  </a:lnTo>
                  <a:lnTo>
                    <a:pt x="52" y="352"/>
                  </a:lnTo>
                  <a:lnTo>
                    <a:pt x="40" y="333"/>
                  </a:lnTo>
                  <a:lnTo>
                    <a:pt x="30" y="312"/>
                  </a:lnTo>
                  <a:lnTo>
                    <a:pt x="22" y="291"/>
                  </a:lnTo>
                  <a:lnTo>
                    <a:pt x="17" y="269"/>
                  </a:lnTo>
                  <a:lnTo>
                    <a:pt x="13" y="246"/>
                  </a:lnTo>
                  <a:lnTo>
                    <a:pt x="12" y="222"/>
                  </a:lnTo>
                  <a:lnTo>
                    <a:pt x="13" y="199"/>
                  </a:lnTo>
                  <a:lnTo>
                    <a:pt x="17" y="175"/>
                  </a:lnTo>
                  <a:lnTo>
                    <a:pt x="22" y="153"/>
                  </a:lnTo>
                  <a:lnTo>
                    <a:pt x="30" y="132"/>
                  </a:lnTo>
                  <a:lnTo>
                    <a:pt x="40" y="112"/>
                  </a:lnTo>
                  <a:lnTo>
                    <a:pt x="52" y="92"/>
                  </a:lnTo>
                  <a:lnTo>
                    <a:pt x="65" y="74"/>
                  </a:lnTo>
                  <a:lnTo>
                    <a:pt x="80" y="58"/>
                  </a:lnTo>
                  <a:lnTo>
                    <a:pt x="97" y="43"/>
                  </a:lnTo>
                  <a:lnTo>
                    <a:pt x="114" y="30"/>
                  </a:lnTo>
                  <a:lnTo>
                    <a:pt x="133" y="18"/>
                  </a:lnTo>
                  <a:lnTo>
                    <a:pt x="153" y="8"/>
                  </a:lnTo>
                  <a:lnTo>
                    <a:pt x="168" y="3"/>
                  </a:lnTo>
                </a:path>
              </a:pathLst>
            </a:custGeom>
            <a:solidFill>
              <a:srgbClr val="B08A6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2" name="Freeform 30"/>
            <p:cNvSpPr>
              <a:spLocks/>
            </p:cNvSpPr>
            <p:nvPr/>
          </p:nvSpPr>
          <p:spPr bwMode="auto">
            <a:xfrm>
              <a:off x="663" y="1221"/>
              <a:ext cx="453" cy="454"/>
            </a:xfrm>
            <a:custGeom>
              <a:avLst/>
              <a:gdLst>
                <a:gd name="T0" fmla="*/ 182 w 453"/>
                <a:gd name="T1" fmla="*/ 4 h 454"/>
                <a:gd name="T2" fmla="*/ 175 w 453"/>
                <a:gd name="T3" fmla="*/ 3 h 454"/>
                <a:gd name="T4" fmla="*/ 168 w 453"/>
                <a:gd name="T5" fmla="*/ 2 h 454"/>
                <a:gd name="T6" fmla="*/ 160 w 453"/>
                <a:gd name="T7" fmla="*/ 1 h 454"/>
                <a:gd name="T8" fmla="*/ 141 w 453"/>
                <a:gd name="T9" fmla="*/ 6 h 454"/>
                <a:gd name="T10" fmla="*/ 102 w 453"/>
                <a:gd name="T11" fmla="*/ 27 h 454"/>
                <a:gd name="T12" fmla="*/ 69 w 453"/>
                <a:gd name="T13" fmla="*/ 55 h 454"/>
                <a:gd name="T14" fmla="*/ 40 w 453"/>
                <a:gd name="T15" fmla="*/ 90 h 454"/>
                <a:gd name="T16" fmla="*/ 19 w 453"/>
                <a:gd name="T17" fmla="*/ 129 h 454"/>
                <a:gd name="T18" fmla="*/ 5 w 453"/>
                <a:gd name="T19" fmla="*/ 173 h 454"/>
                <a:gd name="T20" fmla="*/ 0 w 453"/>
                <a:gd name="T21" fmla="*/ 220 h 454"/>
                <a:gd name="T22" fmla="*/ 5 w 453"/>
                <a:gd name="T23" fmla="*/ 267 h 454"/>
                <a:gd name="T24" fmla="*/ 19 w 453"/>
                <a:gd name="T25" fmla="*/ 311 h 454"/>
                <a:gd name="T26" fmla="*/ 40 w 453"/>
                <a:gd name="T27" fmla="*/ 350 h 454"/>
                <a:gd name="T28" fmla="*/ 69 w 453"/>
                <a:gd name="T29" fmla="*/ 384 h 454"/>
                <a:gd name="T30" fmla="*/ 102 w 453"/>
                <a:gd name="T31" fmla="*/ 413 h 454"/>
                <a:gd name="T32" fmla="*/ 141 w 453"/>
                <a:gd name="T33" fmla="*/ 435 h 454"/>
                <a:gd name="T34" fmla="*/ 185 w 453"/>
                <a:gd name="T35" fmla="*/ 448 h 454"/>
                <a:gd name="T36" fmla="*/ 232 w 453"/>
                <a:gd name="T37" fmla="*/ 453 h 454"/>
                <a:gd name="T38" fmla="*/ 279 w 453"/>
                <a:gd name="T39" fmla="*/ 448 h 454"/>
                <a:gd name="T40" fmla="*/ 323 w 453"/>
                <a:gd name="T41" fmla="*/ 435 h 454"/>
                <a:gd name="T42" fmla="*/ 362 w 453"/>
                <a:gd name="T43" fmla="*/ 413 h 454"/>
                <a:gd name="T44" fmla="*/ 397 w 453"/>
                <a:gd name="T45" fmla="*/ 384 h 454"/>
                <a:gd name="T46" fmla="*/ 425 w 453"/>
                <a:gd name="T47" fmla="*/ 350 h 454"/>
                <a:gd name="T48" fmla="*/ 446 w 453"/>
                <a:gd name="T49" fmla="*/ 311 h 454"/>
                <a:gd name="T50" fmla="*/ 452 w 453"/>
                <a:gd name="T51" fmla="*/ 292 h 454"/>
                <a:gd name="T52" fmla="*/ 451 w 453"/>
                <a:gd name="T53" fmla="*/ 284 h 454"/>
                <a:gd name="T54" fmla="*/ 449 w 453"/>
                <a:gd name="T55" fmla="*/ 277 h 454"/>
                <a:gd name="T56" fmla="*/ 448 w 453"/>
                <a:gd name="T57" fmla="*/ 269 h 454"/>
                <a:gd name="T58" fmla="*/ 442 w 453"/>
                <a:gd name="T59" fmla="*/ 286 h 454"/>
                <a:gd name="T60" fmla="*/ 425 w 453"/>
                <a:gd name="T61" fmla="*/ 325 h 454"/>
                <a:gd name="T62" fmla="*/ 401 w 453"/>
                <a:gd name="T63" fmla="*/ 360 h 454"/>
                <a:gd name="T64" fmla="*/ 372 w 453"/>
                <a:gd name="T65" fmla="*/ 390 h 454"/>
                <a:gd name="T66" fmla="*/ 337 w 453"/>
                <a:gd name="T67" fmla="*/ 414 h 454"/>
                <a:gd name="T68" fmla="*/ 298 w 453"/>
                <a:gd name="T69" fmla="*/ 430 h 454"/>
                <a:gd name="T70" fmla="*/ 254 w 453"/>
                <a:gd name="T71" fmla="*/ 439 h 454"/>
                <a:gd name="T72" fmla="*/ 210 w 453"/>
                <a:gd name="T73" fmla="*/ 439 h 454"/>
                <a:gd name="T74" fmla="*/ 167 w 453"/>
                <a:gd name="T75" fmla="*/ 430 h 454"/>
                <a:gd name="T76" fmla="*/ 127 w 453"/>
                <a:gd name="T77" fmla="*/ 414 h 454"/>
                <a:gd name="T78" fmla="*/ 93 w 453"/>
                <a:gd name="T79" fmla="*/ 390 h 454"/>
                <a:gd name="T80" fmla="*/ 64 w 453"/>
                <a:gd name="T81" fmla="*/ 360 h 454"/>
                <a:gd name="T82" fmla="*/ 40 w 453"/>
                <a:gd name="T83" fmla="*/ 325 h 454"/>
                <a:gd name="T84" fmla="*/ 23 w 453"/>
                <a:gd name="T85" fmla="*/ 286 h 454"/>
                <a:gd name="T86" fmla="*/ 15 w 453"/>
                <a:gd name="T87" fmla="*/ 242 h 454"/>
                <a:gd name="T88" fmla="*/ 15 w 453"/>
                <a:gd name="T89" fmla="*/ 198 h 454"/>
                <a:gd name="T90" fmla="*/ 23 w 453"/>
                <a:gd name="T91" fmla="*/ 155 h 454"/>
                <a:gd name="T92" fmla="*/ 40 w 453"/>
                <a:gd name="T93" fmla="*/ 115 h 454"/>
                <a:gd name="T94" fmla="*/ 64 w 453"/>
                <a:gd name="T95" fmla="*/ 80 h 454"/>
                <a:gd name="T96" fmla="*/ 93 w 453"/>
                <a:gd name="T97" fmla="*/ 51 h 454"/>
                <a:gd name="T98" fmla="*/ 127 w 453"/>
                <a:gd name="T99" fmla="*/ 27 h 454"/>
                <a:gd name="T100" fmla="*/ 167 w 453"/>
                <a:gd name="T101" fmla="*/ 1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 h="454">
                  <a:moveTo>
                    <a:pt x="186" y="5"/>
                  </a:moveTo>
                  <a:lnTo>
                    <a:pt x="182" y="4"/>
                  </a:lnTo>
                  <a:lnTo>
                    <a:pt x="179" y="4"/>
                  </a:lnTo>
                  <a:lnTo>
                    <a:pt x="175" y="3"/>
                  </a:lnTo>
                  <a:lnTo>
                    <a:pt x="171" y="2"/>
                  </a:lnTo>
                  <a:lnTo>
                    <a:pt x="168" y="2"/>
                  </a:lnTo>
                  <a:lnTo>
                    <a:pt x="164" y="1"/>
                  </a:lnTo>
                  <a:lnTo>
                    <a:pt x="160" y="1"/>
                  </a:lnTo>
                  <a:lnTo>
                    <a:pt x="156" y="0"/>
                  </a:lnTo>
                  <a:lnTo>
                    <a:pt x="141" y="6"/>
                  </a:lnTo>
                  <a:lnTo>
                    <a:pt x="121" y="16"/>
                  </a:lnTo>
                  <a:lnTo>
                    <a:pt x="102" y="27"/>
                  </a:lnTo>
                  <a:lnTo>
                    <a:pt x="85" y="40"/>
                  </a:lnTo>
                  <a:lnTo>
                    <a:pt x="69" y="55"/>
                  </a:lnTo>
                  <a:lnTo>
                    <a:pt x="54" y="72"/>
                  </a:lnTo>
                  <a:lnTo>
                    <a:pt x="40" y="90"/>
                  </a:lnTo>
                  <a:lnTo>
                    <a:pt x="29" y="109"/>
                  </a:lnTo>
                  <a:lnTo>
                    <a:pt x="19" y="129"/>
                  </a:lnTo>
                  <a:lnTo>
                    <a:pt x="11" y="151"/>
                  </a:lnTo>
                  <a:lnTo>
                    <a:pt x="5" y="173"/>
                  </a:lnTo>
                  <a:lnTo>
                    <a:pt x="2" y="196"/>
                  </a:lnTo>
                  <a:lnTo>
                    <a:pt x="0" y="220"/>
                  </a:lnTo>
                  <a:lnTo>
                    <a:pt x="2" y="244"/>
                  </a:lnTo>
                  <a:lnTo>
                    <a:pt x="5" y="267"/>
                  </a:lnTo>
                  <a:lnTo>
                    <a:pt x="11" y="289"/>
                  </a:lnTo>
                  <a:lnTo>
                    <a:pt x="19" y="311"/>
                  </a:lnTo>
                  <a:lnTo>
                    <a:pt x="29" y="331"/>
                  </a:lnTo>
                  <a:lnTo>
                    <a:pt x="40" y="350"/>
                  </a:lnTo>
                  <a:lnTo>
                    <a:pt x="54" y="368"/>
                  </a:lnTo>
                  <a:lnTo>
                    <a:pt x="69" y="384"/>
                  </a:lnTo>
                  <a:lnTo>
                    <a:pt x="85" y="400"/>
                  </a:lnTo>
                  <a:lnTo>
                    <a:pt x="102" y="413"/>
                  </a:lnTo>
                  <a:lnTo>
                    <a:pt x="121" y="425"/>
                  </a:lnTo>
                  <a:lnTo>
                    <a:pt x="141" y="435"/>
                  </a:lnTo>
                  <a:lnTo>
                    <a:pt x="163" y="443"/>
                  </a:lnTo>
                  <a:lnTo>
                    <a:pt x="185" y="448"/>
                  </a:lnTo>
                  <a:lnTo>
                    <a:pt x="208" y="452"/>
                  </a:lnTo>
                  <a:lnTo>
                    <a:pt x="232" y="453"/>
                  </a:lnTo>
                  <a:lnTo>
                    <a:pt x="256" y="452"/>
                  </a:lnTo>
                  <a:lnTo>
                    <a:pt x="279" y="448"/>
                  </a:lnTo>
                  <a:lnTo>
                    <a:pt x="301" y="443"/>
                  </a:lnTo>
                  <a:lnTo>
                    <a:pt x="323" y="435"/>
                  </a:lnTo>
                  <a:lnTo>
                    <a:pt x="343" y="425"/>
                  </a:lnTo>
                  <a:lnTo>
                    <a:pt x="362" y="413"/>
                  </a:lnTo>
                  <a:lnTo>
                    <a:pt x="380" y="400"/>
                  </a:lnTo>
                  <a:lnTo>
                    <a:pt x="397" y="384"/>
                  </a:lnTo>
                  <a:lnTo>
                    <a:pt x="412" y="368"/>
                  </a:lnTo>
                  <a:lnTo>
                    <a:pt x="425" y="350"/>
                  </a:lnTo>
                  <a:lnTo>
                    <a:pt x="437" y="331"/>
                  </a:lnTo>
                  <a:lnTo>
                    <a:pt x="446" y="311"/>
                  </a:lnTo>
                  <a:lnTo>
                    <a:pt x="452" y="295"/>
                  </a:lnTo>
                  <a:lnTo>
                    <a:pt x="452" y="292"/>
                  </a:lnTo>
                  <a:lnTo>
                    <a:pt x="451" y="288"/>
                  </a:lnTo>
                  <a:lnTo>
                    <a:pt x="451" y="284"/>
                  </a:lnTo>
                  <a:lnTo>
                    <a:pt x="450" y="280"/>
                  </a:lnTo>
                  <a:lnTo>
                    <a:pt x="449" y="277"/>
                  </a:lnTo>
                  <a:lnTo>
                    <a:pt x="449" y="273"/>
                  </a:lnTo>
                  <a:lnTo>
                    <a:pt x="448" y="269"/>
                  </a:lnTo>
                  <a:lnTo>
                    <a:pt x="447" y="265"/>
                  </a:lnTo>
                  <a:lnTo>
                    <a:pt x="442" y="286"/>
                  </a:lnTo>
                  <a:lnTo>
                    <a:pt x="434" y="306"/>
                  </a:lnTo>
                  <a:lnTo>
                    <a:pt x="425" y="325"/>
                  </a:lnTo>
                  <a:lnTo>
                    <a:pt x="414" y="343"/>
                  </a:lnTo>
                  <a:lnTo>
                    <a:pt x="401" y="360"/>
                  </a:lnTo>
                  <a:lnTo>
                    <a:pt x="387" y="375"/>
                  </a:lnTo>
                  <a:lnTo>
                    <a:pt x="372" y="390"/>
                  </a:lnTo>
                  <a:lnTo>
                    <a:pt x="355" y="402"/>
                  </a:lnTo>
                  <a:lnTo>
                    <a:pt x="337" y="414"/>
                  </a:lnTo>
                  <a:lnTo>
                    <a:pt x="318" y="423"/>
                  </a:lnTo>
                  <a:lnTo>
                    <a:pt x="298" y="430"/>
                  </a:lnTo>
                  <a:lnTo>
                    <a:pt x="276" y="436"/>
                  </a:lnTo>
                  <a:lnTo>
                    <a:pt x="254" y="439"/>
                  </a:lnTo>
                  <a:lnTo>
                    <a:pt x="232" y="440"/>
                  </a:lnTo>
                  <a:lnTo>
                    <a:pt x="210" y="439"/>
                  </a:lnTo>
                  <a:lnTo>
                    <a:pt x="188" y="436"/>
                  </a:lnTo>
                  <a:lnTo>
                    <a:pt x="167" y="430"/>
                  </a:lnTo>
                  <a:lnTo>
                    <a:pt x="147" y="423"/>
                  </a:lnTo>
                  <a:lnTo>
                    <a:pt x="127" y="414"/>
                  </a:lnTo>
                  <a:lnTo>
                    <a:pt x="109" y="402"/>
                  </a:lnTo>
                  <a:lnTo>
                    <a:pt x="93" y="390"/>
                  </a:lnTo>
                  <a:lnTo>
                    <a:pt x="78" y="375"/>
                  </a:lnTo>
                  <a:lnTo>
                    <a:pt x="64" y="360"/>
                  </a:lnTo>
                  <a:lnTo>
                    <a:pt x="51" y="343"/>
                  </a:lnTo>
                  <a:lnTo>
                    <a:pt x="40" y="325"/>
                  </a:lnTo>
                  <a:lnTo>
                    <a:pt x="31" y="306"/>
                  </a:lnTo>
                  <a:lnTo>
                    <a:pt x="23" y="286"/>
                  </a:lnTo>
                  <a:lnTo>
                    <a:pt x="18" y="264"/>
                  </a:lnTo>
                  <a:lnTo>
                    <a:pt x="15" y="242"/>
                  </a:lnTo>
                  <a:lnTo>
                    <a:pt x="13" y="220"/>
                  </a:lnTo>
                  <a:lnTo>
                    <a:pt x="15" y="198"/>
                  </a:lnTo>
                  <a:lnTo>
                    <a:pt x="18" y="176"/>
                  </a:lnTo>
                  <a:lnTo>
                    <a:pt x="23" y="155"/>
                  </a:lnTo>
                  <a:lnTo>
                    <a:pt x="31" y="135"/>
                  </a:lnTo>
                  <a:lnTo>
                    <a:pt x="40" y="115"/>
                  </a:lnTo>
                  <a:lnTo>
                    <a:pt x="51" y="97"/>
                  </a:lnTo>
                  <a:lnTo>
                    <a:pt x="64" y="80"/>
                  </a:lnTo>
                  <a:lnTo>
                    <a:pt x="78" y="65"/>
                  </a:lnTo>
                  <a:lnTo>
                    <a:pt x="93" y="51"/>
                  </a:lnTo>
                  <a:lnTo>
                    <a:pt x="109" y="38"/>
                  </a:lnTo>
                  <a:lnTo>
                    <a:pt x="127" y="27"/>
                  </a:lnTo>
                  <a:lnTo>
                    <a:pt x="147" y="18"/>
                  </a:lnTo>
                  <a:lnTo>
                    <a:pt x="167" y="10"/>
                  </a:lnTo>
                  <a:lnTo>
                    <a:pt x="186" y="5"/>
                  </a:lnTo>
                </a:path>
              </a:pathLst>
            </a:custGeom>
            <a:solidFill>
              <a:srgbClr val="B58F6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3" name="Freeform 31"/>
            <p:cNvSpPr>
              <a:spLocks/>
            </p:cNvSpPr>
            <p:nvPr/>
          </p:nvSpPr>
          <p:spPr bwMode="auto">
            <a:xfrm>
              <a:off x="676" y="1226"/>
              <a:ext cx="435" cy="437"/>
            </a:xfrm>
            <a:custGeom>
              <a:avLst/>
              <a:gdLst>
                <a:gd name="T0" fmla="*/ 201 w 435"/>
                <a:gd name="T1" fmla="*/ 7 h 437"/>
                <a:gd name="T2" fmla="*/ 193 w 435"/>
                <a:gd name="T3" fmla="*/ 5 h 437"/>
                <a:gd name="T4" fmla="*/ 184 w 435"/>
                <a:gd name="T5" fmla="*/ 2 h 437"/>
                <a:gd name="T6" fmla="*/ 176 w 435"/>
                <a:gd name="T7" fmla="*/ 1 h 437"/>
                <a:gd name="T8" fmla="*/ 154 w 435"/>
                <a:gd name="T9" fmla="*/ 5 h 437"/>
                <a:gd name="T10" fmla="*/ 114 w 435"/>
                <a:gd name="T11" fmla="*/ 21 h 437"/>
                <a:gd name="T12" fmla="*/ 80 w 435"/>
                <a:gd name="T13" fmla="*/ 45 h 437"/>
                <a:gd name="T14" fmla="*/ 50 w 435"/>
                <a:gd name="T15" fmla="*/ 75 h 437"/>
                <a:gd name="T16" fmla="*/ 26 w 435"/>
                <a:gd name="T17" fmla="*/ 110 h 437"/>
                <a:gd name="T18" fmla="*/ 10 w 435"/>
                <a:gd name="T19" fmla="*/ 150 h 437"/>
                <a:gd name="T20" fmla="*/ 1 w 435"/>
                <a:gd name="T21" fmla="*/ 192 h 437"/>
                <a:gd name="T22" fmla="*/ 1 w 435"/>
                <a:gd name="T23" fmla="*/ 238 h 437"/>
                <a:gd name="T24" fmla="*/ 10 w 435"/>
                <a:gd name="T25" fmla="*/ 281 h 437"/>
                <a:gd name="T26" fmla="*/ 26 w 435"/>
                <a:gd name="T27" fmla="*/ 320 h 437"/>
                <a:gd name="T28" fmla="*/ 50 w 435"/>
                <a:gd name="T29" fmla="*/ 355 h 437"/>
                <a:gd name="T30" fmla="*/ 80 w 435"/>
                <a:gd name="T31" fmla="*/ 385 h 437"/>
                <a:gd name="T32" fmla="*/ 114 w 435"/>
                <a:gd name="T33" fmla="*/ 409 h 437"/>
                <a:gd name="T34" fmla="*/ 154 w 435"/>
                <a:gd name="T35" fmla="*/ 426 h 437"/>
                <a:gd name="T36" fmla="*/ 196 w 435"/>
                <a:gd name="T37" fmla="*/ 434 h 437"/>
                <a:gd name="T38" fmla="*/ 242 w 435"/>
                <a:gd name="T39" fmla="*/ 434 h 437"/>
                <a:gd name="T40" fmla="*/ 285 w 435"/>
                <a:gd name="T41" fmla="*/ 426 h 437"/>
                <a:gd name="T42" fmla="*/ 324 w 435"/>
                <a:gd name="T43" fmla="*/ 409 h 437"/>
                <a:gd name="T44" fmla="*/ 359 w 435"/>
                <a:gd name="T45" fmla="*/ 385 h 437"/>
                <a:gd name="T46" fmla="*/ 389 w 435"/>
                <a:gd name="T47" fmla="*/ 355 h 437"/>
                <a:gd name="T48" fmla="*/ 413 w 435"/>
                <a:gd name="T49" fmla="*/ 320 h 437"/>
                <a:gd name="T50" fmla="*/ 430 w 435"/>
                <a:gd name="T51" fmla="*/ 281 h 437"/>
                <a:gd name="T52" fmla="*/ 433 w 435"/>
                <a:gd name="T53" fmla="*/ 257 h 437"/>
                <a:gd name="T54" fmla="*/ 432 w 435"/>
                <a:gd name="T55" fmla="*/ 249 h 437"/>
                <a:gd name="T56" fmla="*/ 430 w 435"/>
                <a:gd name="T57" fmla="*/ 241 h 437"/>
                <a:gd name="T58" fmla="*/ 427 w 435"/>
                <a:gd name="T59" fmla="*/ 233 h 437"/>
                <a:gd name="T60" fmla="*/ 426 w 435"/>
                <a:gd name="T61" fmla="*/ 237 h 437"/>
                <a:gd name="T62" fmla="*/ 418 w 435"/>
                <a:gd name="T63" fmla="*/ 277 h 437"/>
                <a:gd name="T64" fmla="*/ 402 w 435"/>
                <a:gd name="T65" fmla="*/ 314 h 437"/>
                <a:gd name="T66" fmla="*/ 380 w 435"/>
                <a:gd name="T67" fmla="*/ 347 h 437"/>
                <a:gd name="T68" fmla="*/ 351 w 435"/>
                <a:gd name="T69" fmla="*/ 376 h 437"/>
                <a:gd name="T70" fmla="*/ 318 w 435"/>
                <a:gd name="T71" fmla="*/ 398 h 437"/>
                <a:gd name="T72" fmla="*/ 281 w 435"/>
                <a:gd name="T73" fmla="*/ 414 h 437"/>
                <a:gd name="T74" fmla="*/ 241 w 435"/>
                <a:gd name="T75" fmla="*/ 422 h 437"/>
                <a:gd name="T76" fmla="*/ 198 w 435"/>
                <a:gd name="T77" fmla="*/ 422 h 437"/>
                <a:gd name="T78" fmla="*/ 158 w 435"/>
                <a:gd name="T79" fmla="*/ 414 h 437"/>
                <a:gd name="T80" fmla="*/ 120 w 435"/>
                <a:gd name="T81" fmla="*/ 398 h 437"/>
                <a:gd name="T82" fmla="*/ 87 w 435"/>
                <a:gd name="T83" fmla="*/ 376 h 437"/>
                <a:gd name="T84" fmla="*/ 60 w 435"/>
                <a:gd name="T85" fmla="*/ 347 h 437"/>
                <a:gd name="T86" fmla="*/ 38 w 435"/>
                <a:gd name="T87" fmla="*/ 314 h 437"/>
                <a:gd name="T88" fmla="*/ 22 w 435"/>
                <a:gd name="T89" fmla="*/ 277 h 437"/>
                <a:gd name="T90" fmla="*/ 14 w 435"/>
                <a:gd name="T91" fmla="*/ 237 h 437"/>
                <a:gd name="T92" fmla="*/ 14 w 435"/>
                <a:gd name="T93" fmla="*/ 194 h 437"/>
                <a:gd name="T94" fmla="*/ 22 w 435"/>
                <a:gd name="T95" fmla="*/ 153 h 437"/>
                <a:gd name="T96" fmla="*/ 38 w 435"/>
                <a:gd name="T97" fmla="*/ 116 h 437"/>
                <a:gd name="T98" fmla="*/ 60 w 435"/>
                <a:gd name="T99" fmla="*/ 83 h 437"/>
                <a:gd name="T100" fmla="*/ 87 w 435"/>
                <a:gd name="T101" fmla="*/ 55 h 437"/>
                <a:gd name="T102" fmla="*/ 120 w 435"/>
                <a:gd name="T103" fmla="*/ 32 h 437"/>
                <a:gd name="T104" fmla="*/ 158 w 435"/>
                <a:gd name="T105" fmla="*/ 17 h 437"/>
                <a:gd name="T106" fmla="*/ 198 w 435"/>
                <a:gd name="T107"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5" h="437">
                  <a:moveTo>
                    <a:pt x="205" y="8"/>
                  </a:moveTo>
                  <a:lnTo>
                    <a:pt x="201" y="7"/>
                  </a:lnTo>
                  <a:lnTo>
                    <a:pt x="196" y="6"/>
                  </a:lnTo>
                  <a:lnTo>
                    <a:pt x="193" y="5"/>
                  </a:lnTo>
                  <a:lnTo>
                    <a:pt x="188" y="4"/>
                  </a:lnTo>
                  <a:lnTo>
                    <a:pt x="184" y="2"/>
                  </a:lnTo>
                  <a:lnTo>
                    <a:pt x="180" y="2"/>
                  </a:lnTo>
                  <a:lnTo>
                    <a:pt x="176" y="1"/>
                  </a:lnTo>
                  <a:lnTo>
                    <a:pt x="172" y="0"/>
                  </a:lnTo>
                  <a:lnTo>
                    <a:pt x="154" y="5"/>
                  </a:lnTo>
                  <a:lnTo>
                    <a:pt x="134" y="12"/>
                  </a:lnTo>
                  <a:lnTo>
                    <a:pt x="114" y="21"/>
                  </a:lnTo>
                  <a:lnTo>
                    <a:pt x="96" y="32"/>
                  </a:lnTo>
                  <a:lnTo>
                    <a:pt x="80" y="45"/>
                  </a:lnTo>
                  <a:lnTo>
                    <a:pt x="64" y="59"/>
                  </a:lnTo>
                  <a:lnTo>
                    <a:pt x="50" y="75"/>
                  </a:lnTo>
                  <a:lnTo>
                    <a:pt x="38" y="92"/>
                  </a:lnTo>
                  <a:lnTo>
                    <a:pt x="26" y="110"/>
                  </a:lnTo>
                  <a:lnTo>
                    <a:pt x="17" y="130"/>
                  </a:lnTo>
                  <a:lnTo>
                    <a:pt x="10" y="150"/>
                  </a:lnTo>
                  <a:lnTo>
                    <a:pt x="4" y="171"/>
                  </a:lnTo>
                  <a:lnTo>
                    <a:pt x="1" y="192"/>
                  </a:lnTo>
                  <a:lnTo>
                    <a:pt x="0" y="215"/>
                  </a:lnTo>
                  <a:lnTo>
                    <a:pt x="1" y="238"/>
                  </a:lnTo>
                  <a:lnTo>
                    <a:pt x="4" y="260"/>
                  </a:lnTo>
                  <a:lnTo>
                    <a:pt x="10" y="281"/>
                  </a:lnTo>
                  <a:lnTo>
                    <a:pt x="17" y="301"/>
                  </a:lnTo>
                  <a:lnTo>
                    <a:pt x="26" y="320"/>
                  </a:lnTo>
                  <a:lnTo>
                    <a:pt x="38" y="338"/>
                  </a:lnTo>
                  <a:lnTo>
                    <a:pt x="50" y="355"/>
                  </a:lnTo>
                  <a:lnTo>
                    <a:pt x="64" y="371"/>
                  </a:lnTo>
                  <a:lnTo>
                    <a:pt x="80" y="385"/>
                  </a:lnTo>
                  <a:lnTo>
                    <a:pt x="96" y="398"/>
                  </a:lnTo>
                  <a:lnTo>
                    <a:pt x="114" y="409"/>
                  </a:lnTo>
                  <a:lnTo>
                    <a:pt x="134" y="418"/>
                  </a:lnTo>
                  <a:lnTo>
                    <a:pt x="154" y="426"/>
                  </a:lnTo>
                  <a:lnTo>
                    <a:pt x="175" y="431"/>
                  </a:lnTo>
                  <a:lnTo>
                    <a:pt x="196" y="434"/>
                  </a:lnTo>
                  <a:lnTo>
                    <a:pt x="219" y="436"/>
                  </a:lnTo>
                  <a:lnTo>
                    <a:pt x="242" y="434"/>
                  </a:lnTo>
                  <a:lnTo>
                    <a:pt x="264" y="431"/>
                  </a:lnTo>
                  <a:lnTo>
                    <a:pt x="285" y="426"/>
                  </a:lnTo>
                  <a:lnTo>
                    <a:pt x="305" y="418"/>
                  </a:lnTo>
                  <a:lnTo>
                    <a:pt x="324" y="409"/>
                  </a:lnTo>
                  <a:lnTo>
                    <a:pt x="342" y="398"/>
                  </a:lnTo>
                  <a:lnTo>
                    <a:pt x="359" y="385"/>
                  </a:lnTo>
                  <a:lnTo>
                    <a:pt x="375" y="371"/>
                  </a:lnTo>
                  <a:lnTo>
                    <a:pt x="389" y="355"/>
                  </a:lnTo>
                  <a:lnTo>
                    <a:pt x="402" y="338"/>
                  </a:lnTo>
                  <a:lnTo>
                    <a:pt x="413" y="320"/>
                  </a:lnTo>
                  <a:lnTo>
                    <a:pt x="422" y="301"/>
                  </a:lnTo>
                  <a:lnTo>
                    <a:pt x="430" y="281"/>
                  </a:lnTo>
                  <a:lnTo>
                    <a:pt x="434" y="261"/>
                  </a:lnTo>
                  <a:lnTo>
                    <a:pt x="433" y="257"/>
                  </a:lnTo>
                  <a:lnTo>
                    <a:pt x="433" y="253"/>
                  </a:lnTo>
                  <a:lnTo>
                    <a:pt x="432" y="249"/>
                  </a:lnTo>
                  <a:lnTo>
                    <a:pt x="430" y="245"/>
                  </a:lnTo>
                  <a:lnTo>
                    <a:pt x="430" y="241"/>
                  </a:lnTo>
                  <a:lnTo>
                    <a:pt x="428" y="237"/>
                  </a:lnTo>
                  <a:lnTo>
                    <a:pt x="427" y="233"/>
                  </a:lnTo>
                  <a:lnTo>
                    <a:pt x="426" y="229"/>
                  </a:lnTo>
                  <a:lnTo>
                    <a:pt x="426" y="237"/>
                  </a:lnTo>
                  <a:lnTo>
                    <a:pt x="423" y="257"/>
                  </a:lnTo>
                  <a:lnTo>
                    <a:pt x="418" y="277"/>
                  </a:lnTo>
                  <a:lnTo>
                    <a:pt x="411" y="296"/>
                  </a:lnTo>
                  <a:lnTo>
                    <a:pt x="402" y="314"/>
                  </a:lnTo>
                  <a:lnTo>
                    <a:pt x="391" y="332"/>
                  </a:lnTo>
                  <a:lnTo>
                    <a:pt x="380" y="347"/>
                  </a:lnTo>
                  <a:lnTo>
                    <a:pt x="366" y="362"/>
                  </a:lnTo>
                  <a:lnTo>
                    <a:pt x="351" y="376"/>
                  </a:lnTo>
                  <a:lnTo>
                    <a:pt x="335" y="388"/>
                  </a:lnTo>
                  <a:lnTo>
                    <a:pt x="318" y="398"/>
                  </a:lnTo>
                  <a:lnTo>
                    <a:pt x="300" y="407"/>
                  </a:lnTo>
                  <a:lnTo>
                    <a:pt x="281" y="414"/>
                  </a:lnTo>
                  <a:lnTo>
                    <a:pt x="261" y="419"/>
                  </a:lnTo>
                  <a:lnTo>
                    <a:pt x="241" y="422"/>
                  </a:lnTo>
                  <a:lnTo>
                    <a:pt x="219" y="423"/>
                  </a:lnTo>
                  <a:lnTo>
                    <a:pt x="198" y="422"/>
                  </a:lnTo>
                  <a:lnTo>
                    <a:pt x="177" y="419"/>
                  </a:lnTo>
                  <a:lnTo>
                    <a:pt x="158" y="414"/>
                  </a:lnTo>
                  <a:lnTo>
                    <a:pt x="138" y="407"/>
                  </a:lnTo>
                  <a:lnTo>
                    <a:pt x="120" y="398"/>
                  </a:lnTo>
                  <a:lnTo>
                    <a:pt x="103" y="388"/>
                  </a:lnTo>
                  <a:lnTo>
                    <a:pt x="87" y="376"/>
                  </a:lnTo>
                  <a:lnTo>
                    <a:pt x="73" y="362"/>
                  </a:lnTo>
                  <a:lnTo>
                    <a:pt x="60" y="347"/>
                  </a:lnTo>
                  <a:lnTo>
                    <a:pt x="48" y="332"/>
                  </a:lnTo>
                  <a:lnTo>
                    <a:pt x="38" y="314"/>
                  </a:lnTo>
                  <a:lnTo>
                    <a:pt x="29" y="296"/>
                  </a:lnTo>
                  <a:lnTo>
                    <a:pt x="22" y="277"/>
                  </a:lnTo>
                  <a:lnTo>
                    <a:pt x="17" y="257"/>
                  </a:lnTo>
                  <a:lnTo>
                    <a:pt x="14" y="237"/>
                  </a:lnTo>
                  <a:lnTo>
                    <a:pt x="12" y="215"/>
                  </a:lnTo>
                  <a:lnTo>
                    <a:pt x="14" y="194"/>
                  </a:lnTo>
                  <a:lnTo>
                    <a:pt x="17" y="173"/>
                  </a:lnTo>
                  <a:lnTo>
                    <a:pt x="22" y="153"/>
                  </a:lnTo>
                  <a:lnTo>
                    <a:pt x="29" y="134"/>
                  </a:lnTo>
                  <a:lnTo>
                    <a:pt x="38" y="116"/>
                  </a:lnTo>
                  <a:lnTo>
                    <a:pt x="48" y="99"/>
                  </a:lnTo>
                  <a:lnTo>
                    <a:pt x="60" y="83"/>
                  </a:lnTo>
                  <a:lnTo>
                    <a:pt x="73" y="68"/>
                  </a:lnTo>
                  <a:lnTo>
                    <a:pt x="87" y="55"/>
                  </a:lnTo>
                  <a:lnTo>
                    <a:pt x="103" y="43"/>
                  </a:lnTo>
                  <a:lnTo>
                    <a:pt x="120" y="32"/>
                  </a:lnTo>
                  <a:lnTo>
                    <a:pt x="138" y="23"/>
                  </a:lnTo>
                  <a:lnTo>
                    <a:pt x="158" y="17"/>
                  </a:lnTo>
                  <a:lnTo>
                    <a:pt x="177" y="11"/>
                  </a:lnTo>
                  <a:lnTo>
                    <a:pt x="198" y="8"/>
                  </a:lnTo>
                  <a:lnTo>
                    <a:pt x="205" y="8"/>
                  </a:lnTo>
                </a:path>
              </a:pathLst>
            </a:custGeom>
            <a:solidFill>
              <a:srgbClr val="BA997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4" name="Freeform 32"/>
            <p:cNvSpPr>
              <a:spLocks/>
            </p:cNvSpPr>
            <p:nvPr/>
          </p:nvSpPr>
          <p:spPr bwMode="auto">
            <a:xfrm>
              <a:off x="688" y="1234"/>
              <a:ext cx="415" cy="417"/>
            </a:xfrm>
            <a:custGeom>
              <a:avLst/>
              <a:gdLst>
                <a:gd name="T0" fmla="*/ 222 w 415"/>
                <a:gd name="T1" fmla="*/ 11 h 417"/>
                <a:gd name="T2" fmla="*/ 213 w 415"/>
                <a:gd name="T3" fmla="*/ 7 h 417"/>
                <a:gd name="T4" fmla="*/ 205 w 415"/>
                <a:gd name="T5" fmla="*/ 4 h 417"/>
                <a:gd name="T6" fmla="*/ 196 w 415"/>
                <a:gd name="T7" fmla="*/ 1 h 417"/>
                <a:gd name="T8" fmla="*/ 186 w 415"/>
                <a:gd name="T9" fmla="*/ 0 h 417"/>
                <a:gd name="T10" fmla="*/ 146 w 415"/>
                <a:gd name="T11" fmla="*/ 8 h 417"/>
                <a:gd name="T12" fmla="*/ 108 w 415"/>
                <a:gd name="T13" fmla="*/ 24 h 417"/>
                <a:gd name="T14" fmla="*/ 75 w 415"/>
                <a:gd name="T15" fmla="*/ 47 h 417"/>
                <a:gd name="T16" fmla="*/ 48 w 415"/>
                <a:gd name="T17" fmla="*/ 75 h 417"/>
                <a:gd name="T18" fmla="*/ 25 w 415"/>
                <a:gd name="T19" fmla="*/ 108 h 417"/>
                <a:gd name="T20" fmla="*/ 9 w 415"/>
                <a:gd name="T21" fmla="*/ 145 h 417"/>
                <a:gd name="T22" fmla="*/ 1 w 415"/>
                <a:gd name="T23" fmla="*/ 186 h 417"/>
                <a:gd name="T24" fmla="*/ 1 w 415"/>
                <a:gd name="T25" fmla="*/ 229 h 417"/>
                <a:gd name="T26" fmla="*/ 9 w 415"/>
                <a:gd name="T27" fmla="*/ 269 h 417"/>
                <a:gd name="T28" fmla="*/ 25 w 415"/>
                <a:gd name="T29" fmla="*/ 306 h 417"/>
                <a:gd name="T30" fmla="*/ 48 w 415"/>
                <a:gd name="T31" fmla="*/ 339 h 417"/>
                <a:gd name="T32" fmla="*/ 75 w 415"/>
                <a:gd name="T33" fmla="*/ 368 h 417"/>
                <a:gd name="T34" fmla="*/ 108 w 415"/>
                <a:gd name="T35" fmla="*/ 390 h 417"/>
                <a:gd name="T36" fmla="*/ 146 w 415"/>
                <a:gd name="T37" fmla="*/ 406 h 417"/>
                <a:gd name="T38" fmla="*/ 186 w 415"/>
                <a:gd name="T39" fmla="*/ 414 h 417"/>
                <a:gd name="T40" fmla="*/ 229 w 415"/>
                <a:gd name="T41" fmla="*/ 414 h 417"/>
                <a:gd name="T42" fmla="*/ 269 w 415"/>
                <a:gd name="T43" fmla="*/ 406 h 417"/>
                <a:gd name="T44" fmla="*/ 306 w 415"/>
                <a:gd name="T45" fmla="*/ 390 h 417"/>
                <a:gd name="T46" fmla="*/ 339 w 415"/>
                <a:gd name="T47" fmla="*/ 368 h 417"/>
                <a:gd name="T48" fmla="*/ 368 w 415"/>
                <a:gd name="T49" fmla="*/ 339 h 417"/>
                <a:gd name="T50" fmla="*/ 390 w 415"/>
                <a:gd name="T51" fmla="*/ 306 h 417"/>
                <a:gd name="T52" fmla="*/ 406 w 415"/>
                <a:gd name="T53" fmla="*/ 269 h 417"/>
                <a:gd name="T54" fmla="*/ 414 w 415"/>
                <a:gd name="T55" fmla="*/ 229 h 417"/>
                <a:gd name="T56" fmla="*/ 414 w 415"/>
                <a:gd name="T57" fmla="*/ 220 h 417"/>
                <a:gd name="T58" fmla="*/ 412 w 415"/>
                <a:gd name="T59" fmla="*/ 217 h 417"/>
                <a:gd name="T60" fmla="*/ 411 w 415"/>
                <a:gd name="T61" fmla="*/ 213 h 417"/>
                <a:gd name="T62" fmla="*/ 410 w 415"/>
                <a:gd name="T63" fmla="*/ 209 h 417"/>
                <a:gd name="T64" fmla="*/ 403 w 415"/>
                <a:gd name="T65" fmla="*/ 207 h 417"/>
                <a:gd name="T66" fmla="*/ 403 w 415"/>
                <a:gd name="T67" fmla="*/ 190 h 417"/>
                <a:gd name="T68" fmla="*/ 405 w 415"/>
                <a:gd name="T69" fmla="*/ 195 h 417"/>
                <a:gd name="T70" fmla="*/ 406 w 415"/>
                <a:gd name="T71" fmla="*/ 200 h 417"/>
                <a:gd name="T72" fmla="*/ 409 w 415"/>
                <a:gd name="T73" fmla="*/ 205 h 417"/>
                <a:gd name="T74" fmla="*/ 403 w 415"/>
                <a:gd name="T75" fmla="*/ 207 h 417"/>
                <a:gd name="T76" fmla="*/ 399 w 415"/>
                <a:gd name="T77" fmla="*/ 246 h 417"/>
                <a:gd name="T78" fmla="*/ 387 w 415"/>
                <a:gd name="T79" fmla="*/ 283 h 417"/>
                <a:gd name="T80" fmla="*/ 369 w 415"/>
                <a:gd name="T81" fmla="*/ 316 h 417"/>
                <a:gd name="T82" fmla="*/ 345 w 415"/>
                <a:gd name="T83" fmla="*/ 345 h 417"/>
                <a:gd name="T84" fmla="*/ 316 w 415"/>
                <a:gd name="T85" fmla="*/ 369 h 417"/>
                <a:gd name="T86" fmla="*/ 283 w 415"/>
                <a:gd name="T87" fmla="*/ 387 h 417"/>
                <a:gd name="T88" fmla="*/ 246 w 415"/>
                <a:gd name="T89" fmla="*/ 399 h 417"/>
                <a:gd name="T90" fmla="*/ 207 w 415"/>
                <a:gd name="T91" fmla="*/ 403 h 417"/>
                <a:gd name="T92" fmla="*/ 168 w 415"/>
                <a:gd name="T93" fmla="*/ 399 h 417"/>
                <a:gd name="T94" fmla="*/ 131 w 415"/>
                <a:gd name="T95" fmla="*/ 387 h 417"/>
                <a:gd name="T96" fmla="*/ 98 w 415"/>
                <a:gd name="T97" fmla="*/ 369 h 417"/>
                <a:gd name="T98" fmla="*/ 69 w 415"/>
                <a:gd name="T99" fmla="*/ 345 h 417"/>
                <a:gd name="T100" fmla="*/ 46 w 415"/>
                <a:gd name="T101" fmla="*/ 316 h 417"/>
                <a:gd name="T102" fmla="*/ 28 w 415"/>
                <a:gd name="T103" fmla="*/ 283 h 417"/>
                <a:gd name="T104" fmla="*/ 17 w 415"/>
                <a:gd name="T105" fmla="*/ 246 h 417"/>
                <a:gd name="T106" fmla="*/ 13 w 415"/>
                <a:gd name="T107" fmla="*/ 207 h 417"/>
                <a:gd name="T108" fmla="*/ 17 w 415"/>
                <a:gd name="T109" fmla="*/ 168 h 417"/>
                <a:gd name="T110" fmla="*/ 28 w 415"/>
                <a:gd name="T111" fmla="*/ 131 h 417"/>
                <a:gd name="T112" fmla="*/ 46 w 415"/>
                <a:gd name="T113" fmla="*/ 98 h 417"/>
                <a:gd name="T114" fmla="*/ 69 w 415"/>
                <a:gd name="T115" fmla="*/ 69 h 417"/>
                <a:gd name="T116" fmla="*/ 98 w 415"/>
                <a:gd name="T117" fmla="*/ 45 h 417"/>
                <a:gd name="T118" fmla="*/ 131 w 415"/>
                <a:gd name="T119" fmla="*/ 27 h 417"/>
                <a:gd name="T120" fmla="*/ 168 w 415"/>
                <a:gd name="T121" fmla="*/ 15 h 417"/>
                <a:gd name="T122" fmla="*/ 207 w 415"/>
                <a:gd name="T123" fmla="*/ 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5" h="417">
                  <a:moveTo>
                    <a:pt x="226" y="12"/>
                  </a:moveTo>
                  <a:lnTo>
                    <a:pt x="222" y="11"/>
                  </a:lnTo>
                  <a:lnTo>
                    <a:pt x="217" y="9"/>
                  </a:lnTo>
                  <a:lnTo>
                    <a:pt x="213" y="7"/>
                  </a:lnTo>
                  <a:lnTo>
                    <a:pt x="209" y="6"/>
                  </a:lnTo>
                  <a:lnTo>
                    <a:pt x="205" y="4"/>
                  </a:lnTo>
                  <a:lnTo>
                    <a:pt x="200" y="3"/>
                  </a:lnTo>
                  <a:lnTo>
                    <a:pt x="196" y="1"/>
                  </a:lnTo>
                  <a:lnTo>
                    <a:pt x="191" y="0"/>
                  </a:lnTo>
                  <a:lnTo>
                    <a:pt x="186" y="0"/>
                  </a:lnTo>
                  <a:lnTo>
                    <a:pt x="165" y="3"/>
                  </a:lnTo>
                  <a:lnTo>
                    <a:pt x="146" y="8"/>
                  </a:lnTo>
                  <a:lnTo>
                    <a:pt x="126" y="15"/>
                  </a:lnTo>
                  <a:lnTo>
                    <a:pt x="108" y="24"/>
                  </a:lnTo>
                  <a:lnTo>
                    <a:pt x="91" y="34"/>
                  </a:lnTo>
                  <a:lnTo>
                    <a:pt x="75" y="47"/>
                  </a:lnTo>
                  <a:lnTo>
                    <a:pt x="61" y="60"/>
                  </a:lnTo>
                  <a:lnTo>
                    <a:pt x="48" y="75"/>
                  </a:lnTo>
                  <a:lnTo>
                    <a:pt x="35" y="91"/>
                  </a:lnTo>
                  <a:lnTo>
                    <a:pt x="25" y="108"/>
                  </a:lnTo>
                  <a:lnTo>
                    <a:pt x="16" y="126"/>
                  </a:lnTo>
                  <a:lnTo>
                    <a:pt x="9" y="145"/>
                  </a:lnTo>
                  <a:lnTo>
                    <a:pt x="4" y="165"/>
                  </a:lnTo>
                  <a:lnTo>
                    <a:pt x="1" y="186"/>
                  </a:lnTo>
                  <a:lnTo>
                    <a:pt x="0" y="207"/>
                  </a:lnTo>
                  <a:lnTo>
                    <a:pt x="1" y="229"/>
                  </a:lnTo>
                  <a:lnTo>
                    <a:pt x="4" y="249"/>
                  </a:lnTo>
                  <a:lnTo>
                    <a:pt x="9" y="269"/>
                  </a:lnTo>
                  <a:lnTo>
                    <a:pt x="16" y="288"/>
                  </a:lnTo>
                  <a:lnTo>
                    <a:pt x="25" y="306"/>
                  </a:lnTo>
                  <a:lnTo>
                    <a:pt x="35" y="324"/>
                  </a:lnTo>
                  <a:lnTo>
                    <a:pt x="48" y="339"/>
                  </a:lnTo>
                  <a:lnTo>
                    <a:pt x="61" y="354"/>
                  </a:lnTo>
                  <a:lnTo>
                    <a:pt x="75" y="368"/>
                  </a:lnTo>
                  <a:lnTo>
                    <a:pt x="91" y="380"/>
                  </a:lnTo>
                  <a:lnTo>
                    <a:pt x="108" y="390"/>
                  </a:lnTo>
                  <a:lnTo>
                    <a:pt x="126" y="399"/>
                  </a:lnTo>
                  <a:lnTo>
                    <a:pt x="146" y="406"/>
                  </a:lnTo>
                  <a:lnTo>
                    <a:pt x="165" y="411"/>
                  </a:lnTo>
                  <a:lnTo>
                    <a:pt x="186" y="414"/>
                  </a:lnTo>
                  <a:lnTo>
                    <a:pt x="207" y="416"/>
                  </a:lnTo>
                  <a:lnTo>
                    <a:pt x="229" y="414"/>
                  </a:lnTo>
                  <a:lnTo>
                    <a:pt x="249" y="411"/>
                  </a:lnTo>
                  <a:lnTo>
                    <a:pt x="269" y="406"/>
                  </a:lnTo>
                  <a:lnTo>
                    <a:pt x="288" y="399"/>
                  </a:lnTo>
                  <a:lnTo>
                    <a:pt x="306" y="390"/>
                  </a:lnTo>
                  <a:lnTo>
                    <a:pt x="323" y="380"/>
                  </a:lnTo>
                  <a:lnTo>
                    <a:pt x="339" y="368"/>
                  </a:lnTo>
                  <a:lnTo>
                    <a:pt x="354" y="354"/>
                  </a:lnTo>
                  <a:lnTo>
                    <a:pt x="368" y="339"/>
                  </a:lnTo>
                  <a:lnTo>
                    <a:pt x="380" y="324"/>
                  </a:lnTo>
                  <a:lnTo>
                    <a:pt x="390" y="306"/>
                  </a:lnTo>
                  <a:lnTo>
                    <a:pt x="399" y="288"/>
                  </a:lnTo>
                  <a:lnTo>
                    <a:pt x="406" y="269"/>
                  </a:lnTo>
                  <a:lnTo>
                    <a:pt x="411" y="249"/>
                  </a:lnTo>
                  <a:lnTo>
                    <a:pt x="414" y="229"/>
                  </a:lnTo>
                  <a:lnTo>
                    <a:pt x="414" y="222"/>
                  </a:lnTo>
                  <a:lnTo>
                    <a:pt x="414" y="220"/>
                  </a:lnTo>
                  <a:lnTo>
                    <a:pt x="413" y="218"/>
                  </a:lnTo>
                  <a:lnTo>
                    <a:pt x="412" y="217"/>
                  </a:lnTo>
                  <a:lnTo>
                    <a:pt x="412" y="214"/>
                  </a:lnTo>
                  <a:lnTo>
                    <a:pt x="411" y="213"/>
                  </a:lnTo>
                  <a:lnTo>
                    <a:pt x="411" y="211"/>
                  </a:lnTo>
                  <a:lnTo>
                    <a:pt x="410" y="209"/>
                  </a:lnTo>
                  <a:lnTo>
                    <a:pt x="409" y="207"/>
                  </a:lnTo>
                  <a:lnTo>
                    <a:pt x="403" y="207"/>
                  </a:lnTo>
                  <a:lnTo>
                    <a:pt x="402" y="188"/>
                  </a:lnTo>
                  <a:lnTo>
                    <a:pt x="403" y="190"/>
                  </a:lnTo>
                  <a:lnTo>
                    <a:pt x="404" y="193"/>
                  </a:lnTo>
                  <a:lnTo>
                    <a:pt x="405" y="195"/>
                  </a:lnTo>
                  <a:lnTo>
                    <a:pt x="406" y="197"/>
                  </a:lnTo>
                  <a:lnTo>
                    <a:pt x="406" y="200"/>
                  </a:lnTo>
                  <a:lnTo>
                    <a:pt x="408" y="202"/>
                  </a:lnTo>
                  <a:lnTo>
                    <a:pt x="409" y="205"/>
                  </a:lnTo>
                  <a:lnTo>
                    <a:pt x="409" y="207"/>
                  </a:lnTo>
                  <a:lnTo>
                    <a:pt x="403" y="207"/>
                  </a:lnTo>
                  <a:lnTo>
                    <a:pt x="402" y="227"/>
                  </a:lnTo>
                  <a:lnTo>
                    <a:pt x="399" y="246"/>
                  </a:lnTo>
                  <a:lnTo>
                    <a:pt x="394" y="265"/>
                  </a:lnTo>
                  <a:lnTo>
                    <a:pt x="387" y="283"/>
                  </a:lnTo>
                  <a:lnTo>
                    <a:pt x="379" y="300"/>
                  </a:lnTo>
                  <a:lnTo>
                    <a:pt x="369" y="316"/>
                  </a:lnTo>
                  <a:lnTo>
                    <a:pt x="358" y="332"/>
                  </a:lnTo>
                  <a:lnTo>
                    <a:pt x="345" y="345"/>
                  </a:lnTo>
                  <a:lnTo>
                    <a:pt x="332" y="358"/>
                  </a:lnTo>
                  <a:lnTo>
                    <a:pt x="316" y="369"/>
                  </a:lnTo>
                  <a:lnTo>
                    <a:pt x="300" y="379"/>
                  </a:lnTo>
                  <a:lnTo>
                    <a:pt x="283" y="387"/>
                  </a:lnTo>
                  <a:lnTo>
                    <a:pt x="265" y="394"/>
                  </a:lnTo>
                  <a:lnTo>
                    <a:pt x="246" y="399"/>
                  </a:lnTo>
                  <a:lnTo>
                    <a:pt x="227" y="402"/>
                  </a:lnTo>
                  <a:lnTo>
                    <a:pt x="207" y="403"/>
                  </a:lnTo>
                  <a:lnTo>
                    <a:pt x="187" y="402"/>
                  </a:lnTo>
                  <a:lnTo>
                    <a:pt x="168" y="399"/>
                  </a:lnTo>
                  <a:lnTo>
                    <a:pt x="149" y="394"/>
                  </a:lnTo>
                  <a:lnTo>
                    <a:pt x="131" y="387"/>
                  </a:lnTo>
                  <a:lnTo>
                    <a:pt x="114" y="379"/>
                  </a:lnTo>
                  <a:lnTo>
                    <a:pt x="98" y="369"/>
                  </a:lnTo>
                  <a:lnTo>
                    <a:pt x="83" y="358"/>
                  </a:lnTo>
                  <a:lnTo>
                    <a:pt x="69" y="345"/>
                  </a:lnTo>
                  <a:lnTo>
                    <a:pt x="57" y="332"/>
                  </a:lnTo>
                  <a:lnTo>
                    <a:pt x="46" y="316"/>
                  </a:lnTo>
                  <a:lnTo>
                    <a:pt x="36" y="300"/>
                  </a:lnTo>
                  <a:lnTo>
                    <a:pt x="28" y="283"/>
                  </a:lnTo>
                  <a:lnTo>
                    <a:pt x="22" y="265"/>
                  </a:lnTo>
                  <a:lnTo>
                    <a:pt x="17" y="246"/>
                  </a:lnTo>
                  <a:lnTo>
                    <a:pt x="14" y="227"/>
                  </a:lnTo>
                  <a:lnTo>
                    <a:pt x="13" y="207"/>
                  </a:lnTo>
                  <a:lnTo>
                    <a:pt x="14" y="187"/>
                  </a:lnTo>
                  <a:lnTo>
                    <a:pt x="17" y="168"/>
                  </a:lnTo>
                  <a:lnTo>
                    <a:pt x="22" y="149"/>
                  </a:lnTo>
                  <a:lnTo>
                    <a:pt x="28" y="131"/>
                  </a:lnTo>
                  <a:lnTo>
                    <a:pt x="36" y="114"/>
                  </a:lnTo>
                  <a:lnTo>
                    <a:pt x="46" y="98"/>
                  </a:lnTo>
                  <a:lnTo>
                    <a:pt x="57" y="83"/>
                  </a:lnTo>
                  <a:lnTo>
                    <a:pt x="69" y="69"/>
                  </a:lnTo>
                  <a:lnTo>
                    <a:pt x="83" y="56"/>
                  </a:lnTo>
                  <a:lnTo>
                    <a:pt x="98" y="45"/>
                  </a:lnTo>
                  <a:lnTo>
                    <a:pt x="114" y="35"/>
                  </a:lnTo>
                  <a:lnTo>
                    <a:pt x="131" y="27"/>
                  </a:lnTo>
                  <a:lnTo>
                    <a:pt x="149" y="21"/>
                  </a:lnTo>
                  <a:lnTo>
                    <a:pt x="168" y="15"/>
                  </a:lnTo>
                  <a:lnTo>
                    <a:pt x="187" y="12"/>
                  </a:lnTo>
                  <a:lnTo>
                    <a:pt x="207" y="12"/>
                  </a:lnTo>
                  <a:lnTo>
                    <a:pt x="226" y="12"/>
                  </a:lnTo>
                </a:path>
              </a:pathLst>
            </a:custGeom>
            <a:solidFill>
              <a:srgbClr val="BFA0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5" name="Freeform 33"/>
            <p:cNvSpPr>
              <a:spLocks/>
            </p:cNvSpPr>
            <p:nvPr/>
          </p:nvSpPr>
          <p:spPr bwMode="auto">
            <a:xfrm>
              <a:off x="700" y="1245"/>
              <a:ext cx="392" cy="393"/>
            </a:xfrm>
            <a:custGeom>
              <a:avLst/>
              <a:gdLst>
                <a:gd name="T0" fmla="*/ 250 w 392"/>
                <a:gd name="T1" fmla="*/ 20 h 393"/>
                <a:gd name="T2" fmla="*/ 240 w 392"/>
                <a:gd name="T3" fmla="*/ 14 h 393"/>
                <a:gd name="T4" fmla="*/ 229 w 392"/>
                <a:gd name="T5" fmla="*/ 9 h 393"/>
                <a:gd name="T6" fmla="*/ 218 w 392"/>
                <a:gd name="T7" fmla="*/ 4 h 393"/>
                <a:gd name="T8" fmla="*/ 195 w 392"/>
                <a:gd name="T9" fmla="*/ 0 h 393"/>
                <a:gd name="T10" fmla="*/ 156 w 392"/>
                <a:gd name="T11" fmla="*/ 4 h 393"/>
                <a:gd name="T12" fmla="*/ 119 w 392"/>
                <a:gd name="T13" fmla="*/ 16 h 393"/>
                <a:gd name="T14" fmla="*/ 86 w 392"/>
                <a:gd name="T15" fmla="*/ 33 h 393"/>
                <a:gd name="T16" fmla="*/ 57 w 392"/>
                <a:gd name="T17" fmla="*/ 57 h 393"/>
                <a:gd name="T18" fmla="*/ 34 w 392"/>
                <a:gd name="T19" fmla="*/ 87 h 393"/>
                <a:gd name="T20" fmla="*/ 16 w 392"/>
                <a:gd name="T21" fmla="*/ 120 h 393"/>
                <a:gd name="T22" fmla="*/ 4 w 392"/>
                <a:gd name="T23" fmla="*/ 157 h 393"/>
                <a:gd name="T24" fmla="*/ 0 w 392"/>
                <a:gd name="T25" fmla="*/ 196 h 393"/>
                <a:gd name="T26" fmla="*/ 4 w 392"/>
                <a:gd name="T27" fmla="*/ 235 h 393"/>
                <a:gd name="T28" fmla="*/ 16 w 392"/>
                <a:gd name="T29" fmla="*/ 272 h 393"/>
                <a:gd name="T30" fmla="*/ 34 w 392"/>
                <a:gd name="T31" fmla="*/ 306 h 393"/>
                <a:gd name="T32" fmla="*/ 57 w 392"/>
                <a:gd name="T33" fmla="*/ 334 h 393"/>
                <a:gd name="T34" fmla="*/ 86 w 392"/>
                <a:gd name="T35" fmla="*/ 359 h 393"/>
                <a:gd name="T36" fmla="*/ 119 w 392"/>
                <a:gd name="T37" fmla="*/ 377 h 393"/>
                <a:gd name="T38" fmla="*/ 156 w 392"/>
                <a:gd name="T39" fmla="*/ 388 h 393"/>
                <a:gd name="T40" fmla="*/ 195 w 392"/>
                <a:gd name="T41" fmla="*/ 392 h 393"/>
                <a:gd name="T42" fmla="*/ 234 w 392"/>
                <a:gd name="T43" fmla="*/ 388 h 393"/>
                <a:gd name="T44" fmla="*/ 271 w 392"/>
                <a:gd name="T45" fmla="*/ 377 h 393"/>
                <a:gd name="T46" fmla="*/ 305 w 392"/>
                <a:gd name="T47" fmla="*/ 359 h 393"/>
                <a:gd name="T48" fmla="*/ 334 w 392"/>
                <a:gd name="T49" fmla="*/ 334 h 393"/>
                <a:gd name="T50" fmla="*/ 358 w 392"/>
                <a:gd name="T51" fmla="*/ 306 h 393"/>
                <a:gd name="T52" fmla="*/ 376 w 392"/>
                <a:gd name="T53" fmla="*/ 272 h 393"/>
                <a:gd name="T54" fmla="*/ 387 w 392"/>
                <a:gd name="T55" fmla="*/ 235 h 393"/>
                <a:gd name="T56" fmla="*/ 391 w 392"/>
                <a:gd name="T57" fmla="*/ 196 h 393"/>
                <a:gd name="T58" fmla="*/ 378 w 392"/>
                <a:gd name="T59" fmla="*/ 177 h 393"/>
                <a:gd name="T60" fmla="*/ 370 w 392"/>
                <a:gd name="T61" fmla="*/ 142 h 393"/>
                <a:gd name="T62" fmla="*/ 370 w 392"/>
                <a:gd name="T63" fmla="*/ 140 h 393"/>
                <a:gd name="T64" fmla="*/ 377 w 392"/>
                <a:gd name="T65" fmla="*/ 151 h 393"/>
                <a:gd name="T66" fmla="*/ 382 w 392"/>
                <a:gd name="T67" fmla="*/ 161 h 393"/>
                <a:gd name="T68" fmla="*/ 388 w 392"/>
                <a:gd name="T69" fmla="*/ 173 h 393"/>
                <a:gd name="T70" fmla="*/ 391 w 392"/>
                <a:gd name="T71" fmla="*/ 196 h 393"/>
                <a:gd name="T72" fmla="*/ 378 w 392"/>
                <a:gd name="T73" fmla="*/ 215 h 393"/>
                <a:gd name="T74" fmla="*/ 370 w 392"/>
                <a:gd name="T75" fmla="*/ 250 h 393"/>
                <a:gd name="T76" fmla="*/ 356 w 392"/>
                <a:gd name="T77" fmla="*/ 283 h 393"/>
                <a:gd name="T78" fmla="*/ 337 w 392"/>
                <a:gd name="T79" fmla="*/ 313 h 393"/>
                <a:gd name="T80" fmla="*/ 311 w 392"/>
                <a:gd name="T81" fmla="*/ 338 h 393"/>
                <a:gd name="T82" fmla="*/ 282 w 392"/>
                <a:gd name="T83" fmla="*/ 357 h 393"/>
                <a:gd name="T84" fmla="*/ 249 w 392"/>
                <a:gd name="T85" fmla="*/ 372 h 393"/>
                <a:gd name="T86" fmla="*/ 214 w 392"/>
                <a:gd name="T87" fmla="*/ 379 h 393"/>
                <a:gd name="T88" fmla="*/ 176 w 392"/>
                <a:gd name="T89" fmla="*/ 379 h 393"/>
                <a:gd name="T90" fmla="*/ 141 w 392"/>
                <a:gd name="T91" fmla="*/ 372 h 393"/>
                <a:gd name="T92" fmla="*/ 108 w 392"/>
                <a:gd name="T93" fmla="*/ 357 h 393"/>
                <a:gd name="T94" fmla="*/ 79 w 392"/>
                <a:gd name="T95" fmla="*/ 338 h 393"/>
                <a:gd name="T96" fmla="*/ 55 w 392"/>
                <a:gd name="T97" fmla="*/ 313 h 393"/>
                <a:gd name="T98" fmla="*/ 35 w 392"/>
                <a:gd name="T99" fmla="*/ 283 h 393"/>
                <a:gd name="T100" fmla="*/ 21 w 392"/>
                <a:gd name="T101" fmla="*/ 250 h 393"/>
                <a:gd name="T102" fmla="*/ 14 w 392"/>
                <a:gd name="T103" fmla="*/ 215 h 393"/>
                <a:gd name="T104" fmla="*/ 14 w 392"/>
                <a:gd name="T105" fmla="*/ 177 h 393"/>
                <a:gd name="T106" fmla="*/ 21 w 392"/>
                <a:gd name="T107" fmla="*/ 142 h 393"/>
                <a:gd name="T108" fmla="*/ 35 w 392"/>
                <a:gd name="T109" fmla="*/ 109 h 393"/>
                <a:gd name="T110" fmla="*/ 55 w 392"/>
                <a:gd name="T111" fmla="*/ 80 h 393"/>
                <a:gd name="T112" fmla="*/ 79 w 392"/>
                <a:gd name="T113" fmla="*/ 54 h 393"/>
                <a:gd name="T114" fmla="*/ 108 w 392"/>
                <a:gd name="T115" fmla="*/ 35 h 393"/>
                <a:gd name="T116" fmla="*/ 141 w 392"/>
                <a:gd name="T117" fmla="*/ 21 h 393"/>
                <a:gd name="T118" fmla="*/ 176 w 392"/>
                <a:gd name="T119" fmla="*/ 13 h 393"/>
                <a:gd name="T120" fmla="*/ 214 w 392"/>
                <a:gd name="T121" fmla="*/ 13 h 393"/>
                <a:gd name="T122" fmla="*/ 249 w 392"/>
                <a:gd name="T123" fmla="*/ 2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2" h="393">
                  <a:moveTo>
                    <a:pt x="255" y="23"/>
                  </a:moveTo>
                  <a:lnTo>
                    <a:pt x="250" y="20"/>
                  </a:lnTo>
                  <a:lnTo>
                    <a:pt x="245" y="17"/>
                  </a:lnTo>
                  <a:lnTo>
                    <a:pt x="240" y="14"/>
                  </a:lnTo>
                  <a:lnTo>
                    <a:pt x="234" y="11"/>
                  </a:lnTo>
                  <a:lnTo>
                    <a:pt x="229" y="9"/>
                  </a:lnTo>
                  <a:lnTo>
                    <a:pt x="224" y="6"/>
                  </a:lnTo>
                  <a:lnTo>
                    <a:pt x="218" y="4"/>
                  </a:lnTo>
                  <a:lnTo>
                    <a:pt x="213" y="1"/>
                  </a:lnTo>
                  <a:lnTo>
                    <a:pt x="195" y="0"/>
                  </a:lnTo>
                  <a:lnTo>
                    <a:pt x="175" y="1"/>
                  </a:lnTo>
                  <a:lnTo>
                    <a:pt x="156" y="4"/>
                  </a:lnTo>
                  <a:lnTo>
                    <a:pt x="137" y="9"/>
                  </a:lnTo>
                  <a:lnTo>
                    <a:pt x="119" y="16"/>
                  </a:lnTo>
                  <a:lnTo>
                    <a:pt x="102" y="24"/>
                  </a:lnTo>
                  <a:lnTo>
                    <a:pt x="86" y="33"/>
                  </a:lnTo>
                  <a:lnTo>
                    <a:pt x="71" y="45"/>
                  </a:lnTo>
                  <a:lnTo>
                    <a:pt x="57" y="57"/>
                  </a:lnTo>
                  <a:lnTo>
                    <a:pt x="45" y="72"/>
                  </a:lnTo>
                  <a:lnTo>
                    <a:pt x="34" y="87"/>
                  </a:lnTo>
                  <a:lnTo>
                    <a:pt x="24" y="103"/>
                  </a:lnTo>
                  <a:lnTo>
                    <a:pt x="16" y="120"/>
                  </a:lnTo>
                  <a:lnTo>
                    <a:pt x="9" y="138"/>
                  </a:lnTo>
                  <a:lnTo>
                    <a:pt x="4" y="157"/>
                  </a:lnTo>
                  <a:lnTo>
                    <a:pt x="1" y="176"/>
                  </a:lnTo>
                  <a:lnTo>
                    <a:pt x="0" y="196"/>
                  </a:lnTo>
                  <a:lnTo>
                    <a:pt x="1" y="216"/>
                  </a:lnTo>
                  <a:lnTo>
                    <a:pt x="4" y="235"/>
                  </a:lnTo>
                  <a:lnTo>
                    <a:pt x="9" y="254"/>
                  </a:lnTo>
                  <a:lnTo>
                    <a:pt x="16" y="272"/>
                  </a:lnTo>
                  <a:lnTo>
                    <a:pt x="24" y="289"/>
                  </a:lnTo>
                  <a:lnTo>
                    <a:pt x="34" y="306"/>
                  </a:lnTo>
                  <a:lnTo>
                    <a:pt x="45" y="321"/>
                  </a:lnTo>
                  <a:lnTo>
                    <a:pt x="57" y="334"/>
                  </a:lnTo>
                  <a:lnTo>
                    <a:pt x="71" y="347"/>
                  </a:lnTo>
                  <a:lnTo>
                    <a:pt x="86" y="359"/>
                  </a:lnTo>
                  <a:lnTo>
                    <a:pt x="102" y="369"/>
                  </a:lnTo>
                  <a:lnTo>
                    <a:pt x="119" y="377"/>
                  </a:lnTo>
                  <a:lnTo>
                    <a:pt x="137" y="383"/>
                  </a:lnTo>
                  <a:lnTo>
                    <a:pt x="156" y="388"/>
                  </a:lnTo>
                  <a:lnTo>
                    <a:pt x="175" y="391"/>
                  </a:lnTo>
                  <a:lnTo>
                    <a:pt x="195" y="392"/>
                  </a:lnTo>
                  <a:lnTo>
                    <a:pt x="215" y="391"/>
                  </a:lnTo>
                  <a:lnTo>
                    <a:pt x="234" y="388"/>
                  </a:lnTo>
                  <a:lnTo>
                    <a:pt x="253" y="383"/>
                  </a:lnTo>
                  <a:lnTo>
                    <a:pt x="271" y="377"/>
                  </a:lnTo>
                  <a:lnTo>
                    <a:pt x="288" y="369"/>
                  </a:lnTo>
                  <a:lnTo>
                    <a:pt x="305" y="359"/>
                  </a:lnTo>
                  <a:lnTo>
                    <a:pt x="320" y="347"/>
                  </a:lnTo>
                  <a:lnTo>
                    <a:pt x="334" y="334"/>
                  </a:lnTo>
                  <a:lnTo>
                    <a:pt x="346" y="321"/>
                  </a:lnTo>
                  <a:lnTo>
                    <a:pt x="358" y="306"/>
                  </a:lnTo>
                  <a:lnTo>
                    <a:pt x="367" y="289"/>
                  </a:lnTo>
                  <a:lnTo>
                    <a:pt x="376" y="272"/>
                  </a:lnTo>
                  <a:lnTo>
                    <a:pt x="382" y="254"/>
                  </a:lnTo>
                  <a:lnTo>
                    <a:pt x="387" y="235"/>
                  </a:lnTo>
                  <a:lnTo>
                    <a:pt x="390" y="216"/>
                  </a:lnTo>
                  <a:lnTo>
                    <a:pt x="391" y="196"/>
                  </a:lnTo>
                  <a:lnTo>
                    <a:pt x="379" y="196"/>
                  </a:lnTo>
                  <a:lnTo>
                    <a:pt x="378" y="177"/>
                  </a:lnTo>
                  <a:lnTo>
                    <a:pt x="375" y="159"/>
                  </a:lnTo>
                  <a:lnTo>
                    <a:pt x="370" y="142"/>
                  </a:lnTo>
                  <a:lnTo>
                    <a:pt x="367" y="135"/>
                  </a:lnTo>
                  <a:lnTo>
                    <a:pt x="370" y="140"/>
                  </a:lnTo>
                  <a:lnTo>
                    <a:pt x="374" y="145"/>
                  </a:lnTo>
                  <a:lnTo>
                    <a:pt x="377" y="151"/>
                  </a:lnTo>
                  <a:lnTo>
                    <a:pt x="379" y="156"/>
                  </a:lnTo>
                  <a:lnTo>
                    <a:pt x="382" y="161"/>
                  </a:lnTo>
                  <a:lnTo>
                    <a:pt x="385" y="167"/>
                  </a:lnTo>
                  <a:lnTo>
                    <a:pt x="388" y="173"/>
                  </a:lnTo>
                  <a:lnTo>
                    <a:pt x="390" y="178"/>
                  </a:lnTo>
                  <a:lnTo>
                    <a:pt x="391" y="196"/>
                  </a:lnTo>
                  <a:lnTo>
                    <a:pt x="379" y="196"/>
                  </a:lnTo>
                  <a:lnTo>
                    <a:pt x="378" y="215"/>
                  </a:lnTo>
                  <a:lnTo>
                    <a:pt x="375" y="233"/>
                  </a:lnTo>
                  <a:lnTo>
                    <a:pt x="370" y="250"/>
                  </a:lnTo>
                  <a:lnTo>
                    <a:pt x="364" y="268"/>
                  </a:lnTo>
                  <a:lnTo>
                    <a:pt x="356" y="283"/>
                  </a:lnTo>
                  <a:lnTo>
                    <a:pt x="347" y="298"/>
                  </a:lnTo>
                  <a:lnTo>
                    <a:pt x="337" y="313"/>
                  </a:lnTo>
                  <a:lnTo>
                    <a:pt x="325" y="326"/>
                  </a:lnTo>
                  <a:lnTo>
                    <a:pt x="311" y="338"/>
                  </a:lnTo>
                  <a:lnTo>
                    <a:pt x="297" y="348"/>
                  </a:lnTo>
                  <a:lnTo>
                    <a:pt x="282" y="357"/>
                  </a:lnTo>
                  <a:lnTo>
                    <a:pt x="267" y="365"/>
                  </a:lnTo>
                  <a:lnTo>
                    <a:pt x="249" y="372"/>
                  </a:lnTo>
                  <a:lnTo>
                    <a:pt x="232" y="376"/>
                  </a:lnTo>
                  <a:lnTo>
                    <a:pt x="214" y="379"/>
                  </a:lnTo>
                  <a:lnTo>
                    <a:pt x="195" y="380"/>
                  </a:lnTo>
                  <a:lnTo>
                    <a:pt x="176" y="379"/>
                  </a:lnTo>
                  <a:lnTo>
                    <a:pt x="158" y="376"/>
                  </a:lnTo>
                  <a:lnTo>
                    <a:pt x="141" y="372"/>
                  </a:lnTo>
                  <a:lnTo>
                    <a:pt x="124" y="365"/>
                  </a:lnTo>
                  <a:lnTo>
                    <a:pt x="108" y="357"/>
                  </a:lnTo>
                  <a:lnTo>
                    <a:pt x="93" y="348"/>
                  </a:lnTo>
                  <a:lnTo>
                    <a:pt x="79" y="338"/>
                  </a:lnTo>
                  <a:lnTo>
                    <a:pt x="66" y="326"/>
                  </a:lnTo>
                  <a:lnTo>
                    <a:pt x="55" y="313"/>
                  </a:lnTo>
                  <a:lnTo>
                    <a:pt x="44" y="298"/>
                  </a:lnTo>
                  <a:lnTo>
                    <a:pt x="35" y="283"/>
                  </a:lnTo>
                  <a:lnTo>
                    <a:pt x="27" y="268"/>
                  </a:lnTo>
                  <a:lnTo>
                    <a:pt x="21" y="250"/>
                  </a:lnTo>
                  <a:lnTo>
                    <a:pt x="17" y="233"/>
                  </a:lnTo>
                  <a:lnTo>
                    <a:pt x="14" y="215"/>
                  </a:lnTo>
                  <a:lnTo>
                    <a:pt x="13" y="196"/>
                  </a:lnTo>
                  <a:lnTo>
                    <a:pt x="14" y="177"/>
                  </a:lnTo>
                  <a:lnTo>
                    <a:pt x="17" y="159"/>
                  </a:lnTo>
                  <a:lnTo>
                    <a:pt x="21" y="142"/>
                  </a:lnTo>
                  <a:lnTo>
                    <a:pt x="27" y="125"/>
                  </a:lnTo>
                  <a:lnTo>
                    <a:pt x="35" y="109"/>
                  </a:lnTo>
                  <a:lnTo>
                    <a:pt x="44" y="94"/>
                  </a:lnTo>
                  <a:lnTo>
                    <a:pt x="55" y="80"/>
                  </a:lnTo>
                  <a:lnTo>
                    <a:pt x="66" y="66"/>
                  </a:lnTo>
                  <a:lnTo>
                    <a:pt x="79" y="54"/>
                  </a:lnTo>
                  <a:lnTo>
                    <a:pt x="93" y="44"/>
                  </a:lnTo>
                  <a:lnTo>
                    <a:pt x="108" y="35"/>
                  </a:lnTo>
                  <a:lnTo>
                    <a:pt x="124" y="27"/>
                  </a:lnTo>
                  <a:lnTo>
                    <a:pt x="141" y="21"/>
                  </a:lnTo>
                  <a:lnTo>
                    <a:pt x="158" y="16"/>
                  </a:lnTo>
                  <a:lnTo>
                    <a:pt x="176" y="13"/>
                  </a:lnTo>
                  <a:lnTo>
                    <a:pt x="195" y="13"/>
                  </a:lnTo>
                  <a:lnTo>
                    <a:pt x="214" y="13"/>
                  </a:lnTo>
                  <a:lnTo>
                    <a:pt x="232" y="16"/>
                  </a:lnTo>
                  <a:lnTo>
                    <a:pt x="249" y="21"/>
                  </a:lnTo>
                  <a:lnTo>
                    <a:pt x="255" y="23"/>
                  </a:lnTo>
                </a:path>
              </a:pathLst>
            </a:custGeom>
            <a:solidFill>
              <a:srgbClr val="C4A88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6" name="Freeform 34"/>
            <p:cNvSpPr>
              <a:spLocks/>
            </p:cNvSpPr>
            <p:nvPr/>
          </p:nvSpPr>
          <p:spPr bwMode="auto">
            <a:xfrm>
              <a:off x="712" y="1257"/>
              <a:ext cx="368" cy="369"/>
            </a:xfrm>
            <a:custGeom>
              <a:avLst/>
              <a:gdLst>
                <a:gd name="T0" fmla="*/ 346 w 368"/>
                <a:gd name="T1" fmla="*/ 108 h 369"/>
                <a:gd name="T2" fmla="*/ 327 w 368"/>
                <a:gd name="T3" fmla="*/ 83 h 369"/>
                <a:gd name="T4" fmla="*/ 306 w 368"/>
                <a:gd name="T5" fmla="*/ 60 h 369"/>
                <a:gd name="T6" fmla="*/ 283 w 368"/>
                <a:gd name="T7" fmla="*/ 40 h 369"/>
                <a:gd name="T8" fmla="*/ 258 w 368"/>
                <a:gd name="T9" fmla="*/ 21 h 369"/>
                <a:gd name="T10" fmla="*/ 238 w 368"/>
                <a:gd name="T11" fmla="*/ 8 h 369"/>
                <a:gd name="T12" fmla="*/ 183 w 368"/>
                <a:gd name="T13" fmla="*/ 0 h 369"/>
                <a:gd name="T14" fmla="*/ 128 w 368"/>
                <a:gd name="T15" fmla="*/ 8 h 369"/>
                <a:gd name="T16" fmla="*/ 80 w 368"/>
                <a:gd name="T17" fmla="*/ 32 h 369"/>
                <a:gd name="T18" fmla="*/ 42 w 368"/>
                <a:gd name="T19" fmla="*/ 67 h 369"/>
                <a:gd name="T20" fmla="*/ 15 w 368"/>
                <a:gd name="T21" fmla="*/ 113 h 369"/>
                <a:gd name="T22" fmla="*/ 1 w 368"/>
                <a:gd name="T23" fmla="*/ 165 h 369"/>
                <a:gd name="T24" fmla="*/ 4 w 368"/>
                <a:gd name="T25" fmla="*/ 221 h 369"/>
                <a:gd name="T26" fmla="*/ 22 w 368"/>
                <a:gd name="T27" fmla="*/ 272 h 369"/>
                <a:gd name="T28" fmla="*/ 53 w 368"/>
                <a:gd name="T29" fmla="*/ 314 h 369"/>
                <a:gd name="T30" fmla="*/ 95 w 368"/>
                <a:gd name="T31" fmla="*/ 346 h 369"/>
                <a:gd name="T32" fmla="*/ 146 w 368"/>
                <a:gd name="T33" fmla="*/ 364 h 369"/>
                <a:gd name="T34" fmla="*/ 202 w 368"/>
                <a:gd name="T35" fmla="*/ 367 h 369"/>
                <a:gd name="T36" fmla="*/ 255 w 368"/>
                <a:gd name="T37" fmla="*/ 354 h 369"/>
                <a:gd name="T38" fmla="*/ 300 w 368"/>
                <a:gd name="T39" fmla="*/ 326 h 369"/>
                <a:gd name="T40" fmla="*/ 335 w 368"/>
                <a:gd name="T41" fmla="*/ 287 h 369"/>
                <a:gd name="T42" fmla="*/ 359 w 368"/>
                <a:gd name="T43" fmla="*/ 239 h 369"/>
                <a:gd name="T44" fmla="*/ 367 w 368"/>
                <a:gd name="T45" fmla="*/ 184 h 369"/>
                <a:gd name="T46" fmla="*/ 351 w 368"/>
                <a:gd name="T47" fmla="*/ 150 h 369"/>
                <a:gd name="T48" fmla="*/ 334 w 368"/>
                <a:gd name="T49" fmla="*/ 103 h 369"/>
                <a:gd name="T50" fmla="*/ 304 w 368"/>
                <a:gd name="T51" fmla="*/ 63 h 369"/>
                <a:gd name="T52" fmla="*/ 264 w 368"/>
                <a:gd name="T53" fmla="*/ 33 h 369"/>
                <a:gd name="T54" fmla="*/ 217 w 368"/>
                <a:gd name="T55" fmla="*/ 16 h 369"/>
                <a:gd name="T56" fmla="*/ 166 w 368"/>
                <a:gd name="T57" fmla="*/ 14 h 369"/>
                <a:gd name="T58" fmla="*/ 117 w 368"/>
                <a:gd name="T59" fmla="*/ 27 h 369"/>
                <a:gd name="T60" fmla="*/ 75 w 368"/>
                <a:gd name="T61" fmla="*/ 52 h 369"/>
                <a:gd name="T62" fmla="*/ 43 w 368"/>
                <a:gd name="T63" fmla="*/ 89 h 369"/>
                <a:gd name="T64" fmla="*/ 21 w 368"/>
                <a:gd name="T65" fmla="*/ 133 h 369"/>
                <a:gd name="T66" fmla="*/ 13 w 368"/>
                <a:gd name="T67" fmla="*/ 184 h 369"/>
                <a:gd name="T68" fmla="*/ 21 w 368"/>
                <a:gd name="T69" fmla="*/ 235 h 369"/>
                <a:gd name="T70" fmla="*/ 43 w 368"/>
                <a:gd name="T71" fmla="*/ 280 h 369"/>
                <a:gd name="T72" fmla="*/ 75 w 368"/>
                <a:gd name="T73" fmla="*/ 316 h 369"/>
                <a:gd name="T74" fmla="*/ 117 w 368"/>
                <a:gd name="T75" fmla="*/ 342 h 369"/>
                <a:gd name="T76" fmla="*/ 166 w 368"/>
                <a:gd name="T77" fmla="*/ 354 h 369"/>
                <a:gd name="T78" fmla="*/ 217 w 368"/>
                <a:gd name="T79" fmla="*/ 352 h 369"/>
                <a:gd name="T80" fmla="*/ 264 w 368"/>
                <a:gd name="T81" fmla="*/ 335 h 369"/>
                <a:gd name="T82" fmla="*/ 304 w 368"/>
                <a:gd name="T83" fmla="*/ 305 h 369"/>
                <a:gd name="T84" fmla="*/ 334 w 368"/>
                <a:gd name="T85" fmla="*/ 265 h 369"/>
                <a:gd name="T86" fmla="*/ 351 w 368"/>
                <a:gd name="T87" fmla="*/ 218 h 369"/>
                <a:gd name="T88" fmla="*/ 367 w 368"/>
                <a:gd name="T89" fmla="*/ 184 h 369"/>
                <a:gd name="T90" fmla="*/ 359 w 368"/>
                <a:gd name="T91" fmla="*/ 12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 h="369">
                  <a:moveTo>
                    <a:pt x="357" y="125"/>
                  </a:moveTo>
                  <a:lnTo>
                    <a:pt x="352" y="116"/>
                  </a:lnTo>
                  <a:lnTo>
                    <a:pt x="346" y="108"/>
                  </a:lnTo>
                  <a:lnTo>
                    <a:pt x="340" y="100"/>
                  </a:lnTo>
                  <a:lnTo>
                    <a:pt x="334" y="91"/>
                  </a:lnTo>
                  <a:lnTo>
                    <a:pt x="327" y="83"/>
                  </a:lnTo>
                  <a:lnTo>
                    <a:pt x="320" y="75"/>
                  </a:lnTo>
                  <a:lnTo>
                    <a:pt x="313" y="68"/>
                  </a:lnTo>
                  <a:lnTo>
                    <a:pt x="306" y="60"/>
                  </a:lnTo>
                  <a:lnTo>
                    <a:pt x="299" y="53"/>
                  </a:lnTo>
                  <a:lnTo>
                    <a:pt x="291" y="46"/>
                  </a:lnTo>
                  <a:lnTo>
                    <a:pt x="283" y="40"/>
                  </a:lnTo>
                  <a:lnTo>
                    <a:pt x="275" y="33"/>
                  </a:lnTo>
                  <a:lnTo>
                    <a:pt x="267" y="27"/>
                  </a:lnTo>
                  <a:lnTo>
                    <a:pt x="258" y="21"/>
                  </a:lnTo>
                  <a:lnTo>
                    <a:pt x="250" y="15"/>
                  </a:lnTo>
                  <a:lnTo>
                    <a:pt x="241" y="10"/>
                  </a:lnTo>
                  <a:lnTo>
                    <a:pt x="238" y="8"/>
                  </a:lnTo>
                  <a:lnTo>
                    <a:pt x="220" y="4"/>
                  </a:lnTo>
                  <a:lnTo>
                    <a:pt x="202" y="1"/>
                  </a:lnTo>
                  <a:lnTo>
                    <a:pt x="183" y="0"/>
                  </a:lnTo>
                  <a:lnTo>
                    <a:pt x="164" y="1"/>
                  </a:lnTo>
                  <a:lnTo>
                    <a:pt x="146" y="4"/>
                  </a:lnTo>
                  <a:lnTo>
                    <a:pt x="128" y="8"/>
                  </a:lnTo>
                  <a:lnTo>
                    <a:pt x="112" y="15"/>
                  </a:lnTo>
                  <a:lnTo>
                    <a:pt x="95" y="22"/>
                  </a:lnTo>
                  <a:lnTo>
                    <a:pt x="80" y="32"/>
                  </a:lnTo>
                  <a:lnTo>
                    <a:pt x="66" y="42"/>
                  </a:lnTo>
                  <a:lnTo>
                    <a:pt x="53" y="54"/>
                  </a:lnTo>
                  <a:lnTo>
                    <a:pt x="42" y="67"/>
                  </a:lnTo>
                  <a:lnTo>
                    <a:pt x="32" y="81"/>
                  </a:lnTo>
                  <a:lnTo>
                    <a:pt x="22" y="96"/>
                  </a:lnTo>
                  <a:lnTo>
                    <a:pt x="15" y="113"/>
                  </a:lnTo>
                  <a:lnTo>
                    <a:pt x="8" y="129"/>
                  </a:lnTo>
                  <a:lnTo>
                    <a:pt x="4" y="147"/>
                  </a:lnTo>
                  <a:lnTo>
                    <a:pt x="1" y="165"/>
                  </a:lnTo>
                  <a:lnTo>
                    <a:pt x="0" y="184"/>
                  </a:lnTo>
                  <a:lnTo>
                    <a:pt x="1" y="203"/>
                  </a:lnTo>
                  <a:lnTo>
                    <a:pt x="4" y="221"/>
                  </a:lnTo>
                  <a:lnTo>
                    <a:pt x="8" y="239"/>
                  </a:lnTo>
                  <a:lnTo>
                    <a:pt x="15" y="256"/>
                  </a:lnTo>
                  <a:lnTo>
                    <a:pt x="22" y="272"/>
                  </a:lnTo>
                  <a:lnTo>
                    <a:pt x="32" y="287"/>
                  </a:lnTo>
                  <a:lnTo>
                    <a:pt x="42" y="301"/>
                  </a:lnTo>
                  <a:lnTo>
                    <a:pt x="53" y="314"/>
                  </a:lnTo>
                  <a:lnTo>
                    <a:pt x="66" y="326"/>
                  </a:lnTo>
                  <a:lnTo>
                    <a:pt x="80" y="336"/>
                  </a:lnTo>
                  <a:lnTo>
                    <a:pt x="95" y="346"/>
                  </a:lnTo>
                  <a:lnTo>
                    <a:pt x="112" y="354"/>
                  </a:lnTo>
                  <a:lnTo>
                    <a:pt x="128" y="360"/>
                  </a:lnTo>
                  <a:lnTo>
                    <a:pt x="146" y="364"/>
                  </a:lnTo>
                  <a:lnTo>
                    <a:pt x="164" y="367"/>
                  </a:lnTo>
                  <a:lnTo>
                    <a:pt x="183" y="368"/>
                  </a:lnTo>
                  <a:lnTo>
                    <a:pt x="202" y="367"/>
                  </a:lnTo>
                  <a:lnTo>
                    <a:pt x="220" y="364"/>
                  </a:lnTo>
                  <a:lnTo>
                    <a:pt x="238" y="360"/>
                  </a:lnTo>
                  <a:lnTo>
                    <a:pt x="255" y="354"/>
                  </a:lnTo>
                  <a:lnTo>
                    <a:pt x="271" y="346"/>
                  </a:lnTo>
                  <a:lnTo>
                    <a:pt x="286" y="336"/>
                  </a:lnTo>
                  <a:lnTo>
                    <a:pt x="300" y="326"/>
                  </a:lnTo>
                  <a:lnTo>
                    <a:pt x="313" y="314"/>
                  </a:lnTo>
                  <a:lnTo>
                    <a:pt x="325" y="301"/>
                  </a:lnTo>
                  <a:lnTo>
                    <a:pt x="335" y="287"/>
                  </a:lnTo>
                  <a:lnTo>
                    <a:pt x="345" y="272"/>
                  </a:lnTo>
                  <a:lnTo>
                    <a:pt x="352" y="256"/>
                  </a:lnTo>
                  <a:lnTo>
                    <a:pt x="359" y="239"/>
                  </a:lnTo>
                  <a:lnTo>
                    <a:pt x="363" y="221"/>
                  </a:lnTo>
                  <a:lnTo>
                    <a:pt x="366" y="203"/>
                  </a:lnTo>
                  <a:lnTo>
                    <a:pt x="367" y="184"/>
                  </a:lnTo>
                  <a:lnTo>
                    <a:pt x="354" y="184"/>
                  </a:lnTo>
                  <a:lnTo>
                    <a:pt x="353" y="167"/>
                  </a:lnTo>
                  <a:lnTo>
                    <a:pt x="351" y="150"/>
                  </a:lnTo>
                  <a:lnTo>
                    <a:pt x="347" y="133"/>
                  </a:lnTo>
                  <a:lnTo>
                    <a:pt x="341" y="118"/>
                  </a:lnTo>
                  <a:lnTo>
                    <a:pt x="334" y="103"/>
                  </a:lnTo>
                  <a:lnTo>
                    <a:pt x="325" y="89"/>
                  </a:lnTo>
                  <a:lnTo>
                    <a:pt x="315" y="75"/>
                  </a:lnTo>
                  <a:lnTo>
                    <a:pt x="304" y="63"/>
                  </a:lnTo>
                  <a:lnTo>
                    <a:pt x="292" y="52"/>
                  </a:lnTo>
                  <a:lnTo>
                    <a:pt x="279" y="42"/>
                  </a:lnTo>
                  <a:lnTo>
                    <a:pt x="264" y="33"/>
                  </a:lnTo>
                  <a:lnTo>
                    <a:pt x="249" y="27"/>
                  </a:lnTo>
                  <a:lnTo>
                    <a:pt x="234" y="21"/>
                  </a:lnTo>
                  <a:lnTo>
                    <a:pt x="217" y="16"/>
                  </a:lnTo>
                  <a:lnTo>
                    <a:pt x="201" y="14"/>
                  </a:lnTo>
                  <a:lnTo>
                    <a:pt x="183" y="13"/>
                  </a:lnTo>
                  <a:lnTo>
                    <a:pt x="166" y="14"/>
                  </a:lnTo>
                  <a:lnTo>
                    <a:pt x="149" y="16"/>
                  </a:lnTo>
                  <a:lnTo>
                    <a:pt x="132" y="21"/>
                  </a:lnTo>
                  <a:lnTo>
                    <a:pt x="117" y="27"/>
                  </a:lnTo>
                  <a:lnTo>
                    <a:pt x="102" y="33"/>
                  </a:lnTo>
                  <a:lnTo>
                    <a:pt x="88" y="42"/>
                  </a:lnTo>
                  <a:lnTo>
                    <a:pt x="75" y="52"/>
                  </a:lnTo>
                  <a:lnTo>
                    <a:pt x="63" y="63"/>
                  </a:lnTo>
                  <a:lnTo>
                    <a:pt x="51" y="75"/>
                  </a:lnTo>
                  <a:lnTo>
                    <a:pt x="43" y="89"/>
                  </a:lnTo>
                  <a:lnTo>
                    <a:pt x="34" y="103"/>
                  </a:lnTo>
                  <a:lnTo>
                    <a:pt x="27" y="118"/>
                  </a:lnTo>
                  <a:lnTo>
                    <a:pt x="21" y="133"/>
                  </a:lnTo>
                  <a:lnTo>
                    <a:pt x="16" y="150"/>
                  </a:lnTo>
                  <a:lnTo>
                    <a:pt x="14" y="167"/>
                  </a:lnTo>
                  <a:lnTo>
                    <a:pt x="13" y="184"/>
                  </a:lnTo>
                  <a:lnTo>
                    <a:pt x="14" y="202"/>
                  </a:lnTo>
                  <a:lnTo>
                    <a:pt x="16" y="218"/>
                  </a:lnTo>
                  <a:lnTo>
                    <a:pt x="21" y="235"/>
                  </a:lnTo>
                  <a:lnTo>
                    <a:pt x="27" y="250"/>
                  </a:lnTo>
                  <a:lnTo>
                    <a:pt x="34" y="265"/>
                  </a:lnTo>
                  <a:lnTo>
                    <a:pt x="43" y="280"/>
                  </a:lnTo>
                  <a:lnTo>
                    <a:pt x="51" y="293"/>
                  </a:lnTo>
                  <a:lnTo>
                    <a:pt x="63" y="305"/>
                  </a:lnTo>
                  <a:lnTo>
                    <a:pt x="75" y="316"/>
                  </a:lnTo>
                  <a:lnTo>
                    <a:pt x="88" y="326"/>
                  </a:lnTo>
                  <a:lnTo>
                    <a:pt x="102" y="335"/>
                  </a:lnTo>
                  <a:lnTo>
                    <a:pt x="117" y="342"/>
                  </a:lnTo>
                  <a:lnTo>
                    <a:pt x="132" y="348"/>
                  </a:lnTo>
                  <a:lnTo>
                    <a:pt x="149" y="352"/>
                  </a:lnTo>
                  <a:lnTo>
                    <a:pt x="166" y="354"/>
                  </a:lnTo>
                  <a:lnTo>
                    <a:pt x="183" y="355"/>
                  </a:lnTo>
                  <a:lnTo>
                    <a:pt x="201" y="354"/>
                  </a:lnTo>
                  <a:lnTo>
                    <a:pt x="217" y="352"/>
                  </a:lnTo>
                  <a:lnTo>
                    <a:pt x="234" y="348"/>
                  </a:lnTo>
                  <a:lnTo>
                    <a:pt x="249" y="342"/>
                  </a:lnTo>
                  <a:lnTo>
                    <a:pt x="264" y="335"/>
                  </a:lnTo>
                  <a:lnTo>
                    <a:pt x="279" y="326"/>
                  </a:lnTo>
                  <a:lnTo>
                    <a:pt x="292" y="316"/>
                  </a:lnTo>
                  <a:lnTo>
                    <a:pt x="304" y="305"/>
                  </a:lnTo>
                  <a:lnTo>
                    <a:pt x="315" y="293"/>
                  </a:lnTo>
                  <a:lnTo>
                    <a:pt x="325" y="280"/>
                  </a:lnTo>
                  <a:lnTo>
                    <a:pt x="334" y="265"/>
                  </a:lnTo>
                  <a:lnTo>
                    <a:pt x="341" y="250"/>
                  </a:lnTo>
                  <a:lnTo>
                    <a:pt x="347" y="235"/>
                  </a:lnTo>
                  <a:lnTo>
                    <a:pt x="351" y="218"/>
                  </a:lnTo>
                  <a:lnTo>
                    <a:pt x="353" y="202"/>
                  </a:lnTo>
                  <a:lnTo>
                    <a:pt x="354" y="184"/>
                  </a:lnTo>
                  <a:lnTo>
                    <a:pt x="367" y="184"/>
                  </a:lnTo>
                  <a:lnTo>
                    <a:pt x="366" y="165"/>
                  </a:lnTo>
                  <a:lnTo>
                    <a:pt x="363" y="147"/>
                  </a:lnTo>
                  <a:lnTo>
                    <a:pt x="359" y="129"/>
                  </a:lnTo>
                  <a:lnTo>
                    <a:pt x="357" y="125"/>
                  </a:lnTo>
                </a:path>
              </a:pathLst>
            </a:custGeom>
            <a:solidFill>
              <a:srgbClr val="C9AD9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7" name="Freeform 35"/>
            <p:cNvSpPr>
              <a:spLocks/>
            </p:cNvSpPr>
            <p:nvPr/>
          </p:nvSpPr>
          <p:spPr bwMode="auto">
            <a:xfrm>
              <a:off x="725" y="1269"/>
              <a:ext cx="343" cy="345"/>
            </a:xfrm>
            <a:custGeom>
              <a:avLst/>
              <a:gdLst>
                <a:gd name="T0" fmla="*/ 338 w 343"/>
                <a:gd name="T1" fmla="*/ 137 h 345"/>
                <a:gd name="T2" fmla="*/ 321 w 343"/>
                <a:gd name="T3" fmla="*/ 90 h 345"/>
                <a:gd name="T4" fmla="*/ 291 w 343"/>
                <a:gd name="T5" fmla="*/ 51 h 345"/>
                <a:gd name="T6" fmla="*/ 252 w 343"/>
                <a:gd name="T7" fmla="*/ 21 h 345"/>
                <a:gd name="T8" fmla="*/ 205 w 343"/>
                <a:gd name="T9" fmla="*/ 4 h 345"/>
                <a:gd name="T10" fmla="*/ 153 w 343"/>
                <a:gd name="T11" fmla="*/ 1 h 345"/>
                <a:gd name="T12" fmla="*/ 103 w 343"/>
                <a:gd name="T13" fmla="*/ 14 h 345"/>
                <a:gd name="T14" fmla="*/ 61 w 343"/>
                <a:gd name="T15" fmla="*/ 40 h 345"/>
                <a:gd name="T16" fmla="*/ 29 w 343"/>
                <a:gd name="T17" fmla="*/ 76 h 345"/>
                <a:gd name="T18" fmla="*/ 7 w 343"/>
                <a:gd name="T19" fmla="*/ 121 h 345"/>
                <a:gd name="T20" fmla="*/ 0 w 343"/>
                <a:gd name="T21" fmla="*/ 172 h 345"/>
                <a:gd name="T22" fmla="*/ 7 w 343"/>
                <a:gd name="T23" fmla="*/ 223 h 345"/>
                <a:gd name="T24" fmla="*/ 29 w 343"/>
                <a:gd name="T25" fmla="*/ 268 h 345"/>
                <a:gd name="T26" fmla="*/ 61 w 343"/>
                <a:gd name="T27" fmla="*/ 304 h 345"/>
                <a:gd name="T28" fmla="*/ 103 w 343"/>
                <a:gd name="T29" fmla="*/ 330 h 345"/>
                <a:gd name="T30" fmla="*/ 153 w 343"/>
                <a:gd name="T31" fmla="*/ 343 h 345"/>
                <a:gd name="T32" fmla="*/ 205 w 343"/>
                <a:gd name="T33" fmla="*/ 340 h 345"/>
                <a:gd name="T34" fmla="*/ 252 w 343"/>
                <a:gd name="T35" fmla="*/ 323 h 345"/>
                <a:gd name="T36" fmla="*/ 291 w 343"/>
                <a:gd name="T37" fmla="*/ 293 h 345"/>
                <a:gd name="T38" fmla="*/ 321 w 343"/>
                <a:gd name="T39" fmla="*/ 254 h 345"/>
                <a:gd name="T40" fmla="*/ 338 w 343"/>
                <a:gd name="T41" fmla="*/ 207 h 345"/>
                <a:gd name="T42" fmla="*/ 329 w 343"/>
                <a:gd name="T43" fmla="*/ 172 h 345"/>
                <a:gd name="T44" fmla="*/ 322 w 343"/>
                <a:gd name="T45" fmla="*/ 125 h 345"/>
                <a:gd name="T46" fmla="*/ 301 w 343"/>
                <a:gd name="T47" fmla="*/ 84 h 345"/>
                <a:gd name="T48" fmla="*/ 271 w 343"/>
                <a:gd name="T49" fmla="*/ 50 h 345"/>
                <a:gd name="T50" fmla="*/ 232 w 343"/>
                <a:gd name="T51" fmla="*/ 26 h 345"/>
                <a:gd name="T52" fmla="*/ 186 w 343"/>
                <a:gd name="T53" fmla="*/ 14 h 345"/>
                <a:gd name="T54" fmla="*/ 138 w 343"/>
                <a:gd name="T55" fmla="*/ 17 h 345"/>
                <a:gd name="T56" fmla="*/ 95 w 343"/>
                <a:gd name="T57" fmla="*/ 33 h 345"/>
                <a:gd name="T58" fmla="*/ 58 w 343"/>
                <a:gd name="T59" fmla="*/ 60 h 345"/>
                <a:gd name="T60" fmla="*/ 31 w 343"/>
                <a:gd name="T61" fmla="*/ 97 h 345"/>
                <a:gd name="T62" fmla="*/ 16 w 343"/>
                <a:gd name="T63" fmla="*/ 140 h 345"/>
                <a:gd name="T64" fmla="*/ 13 w 343"/>
                <a:gd name="T65" fmla="*/ 188 h 345"/>
                <a:gd name="T66" fmla="*/ 25 w 343"/>
                <a:gd name="T67" fmla="*/ 234 h 345"/>
                <a:gd name="T68" fmla="*/ 48 w 343"/>
                <a:gd name="T69" fmla="*/ 273 h 345"/>
                <a:gd name="T70" fmla="*/ 82 w 343"/>
                <a:gd name="T71" fmla="*/ 303 h 345"/>
                <a:gd name="T72" fmla="*/ 123 w 343"/>
                <a:gd name="T73" fmla="*/ 324 h 345"/>
                <a:gd name="T74" fmla="*/ 170 w 343"/>
                <a:gd name="T75" fmla="*/ 331 h 345"/>
                <a:gd name="T76" fmla="*/ 217 w 343"/>
                <a:gd name="T77" fmla="*/ 324 h 345"/>
                <a:gd name="T78" fmla="*/ 259 w 343"/>
                <a:gd name="T79" fmla="*/ 303 h 345"/>
                <a:gd name="T80" fmla="*/ 292 w 343"/>
                <a:gd name="T81" fmla="*/ 273 h 345"/>
                <a:gd name="T82" fmla="*/ 316 w 343"/>
                <a:gd name="T83" fmla="*/ 234 h 345"/>
                <a:gd name="T84" fmla="*/ 328 w 343"/>
                <a:gd name="T85" fmla="*/ 188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3" h="345">
                  <a:moveTo>
                    <a:pt x="342" y="172"/>
                  </a:moveTo>
                  <a:lnTo>
                    <a:pt x="341" y="155"/>
                  </a:lnTo>
                  <a:lnTo>
                    <a:pt x="338" y="137"/>
                  </a:lnTo>
                  <a:lnTo>
                    <a:pt x="334" y="121"/>
                  </a:lnTo>
                  <a:lnTo>
                    <a:pt x="328" y="105"/>
                  </a:lnTo>
                  <a:lnTo>
                    <a:pt x="321" y="90"/>
                  </a:lnTo>
                  <a:lnTo>
                    <a:pt x="312" y="76"/>
                  </a:lnTo>
                  <a:lnTo>
                    <a:pt x="302" y="63"/>
                  </a:lnTo>
                  <a:lnTo>
                    <a:pt x="291" y="51"/>
                  </a:lnTo>
                  <a:lnTo>
                    <a:pt x="279" y="40"/>
                  </a:lnTo>
                  <a:lnTo>
                    <a:pt x="266" y="30"/>
                  </a:lnTo>
                  <a:lnTo>
                    <a:pt x="252" y="21"/>
                  </a:lnTo>
                  <a:lnTo>
                    <a:pt x="237" y="14"/>
                  </a:lnTo>
                  <a:lnTo>
                    <a:pt x="221" y="8"/>
                  </a:lnTo>
                  <a:lnTo>
                    <a:pt x="205" y="4"/>
                  </a:lnTo>
                  <a:lnTo>
                    <a:pt x="188" y="1"/>
                  </a:lnTo>
                  <a:lnTo>
                    <a:pt x="170" y="0"/>
                  </a:lnTo>
                  <a:lnTo>
                    <a:pt x="153" y="1"/>
                  </a:lnTo>
                  <a:lnTo>
                    <a:pt x="135" y="4"/>
                  </a:lnTo>
                  <a:lnTo>
                    <a:pt x="119" y="8"/>
                  </a:lnTo>
                  <a:lnTo>
                    <a:pt x="103" y="14"/>
                  </a:lnTo>
                  <a:lnTo>
                    <a:pt x="88" y="21"/>
                  </a:lnTo>
                  <a:lnTo>
                    <a:pt x="74" y="30"/>
                  </a:lnTo>
                  <a:lnTo>
                    <a:pt x="61" y="40"/>
                  </a:lnTo>
                  <a:lnTo>
                    <a:pt x="49" y="51"/>
                  </a:lnTo>
                  <a:lnTo>
                    <a:pt x="38" y="63"/>
                  </a:lnTo>
                  <a:lnTo>
                    <a:pt x="29" y="76"/>
                  </a:lnTo>
                  <a:lnTo>
                    <a:pt x="20" y="90"/>
                  </a:lnTo>
                  <a:lnTo>
                    <a:pt x="13" y="105"/>
                  </a:lnTo>
                  <a:lnTo>
                    <a:pt x="7" y="121"/>
                  </a:lnTo>
                  <a:lnTo>
                    <a:pt x="3" y="137"/>
                  </a:lnTo>
                  <a:lnTo>
                    <a:pt x="0" y="155"/>
                  </a:lnTo>
                  <a:lnTo>
                    <a:pt x="0" y="172"/>
                  </a:lnTo>
                  <a:lnTo>
                    <a:pt x="0" y="190"/>
                  </a:lnTo>
                  <a:lnTo>
                    <a:pt x="3" y="207"/>
                  </a:lnTo>
                  <a:lnTo>
                    <a:pt x="7" y="223"/>
                  </a:lnTo>
                  <a:lnTo>
                    <a:pt x="13" y="239"/>
                  </a:lnTo>
                  <a:lnTo>
                    <a:pt x="20" y="254"/>
                  </a:lnTo>
                  <a:lnTo>
                    <a:pt x="29" y="268"/>
                  </a:lnTo>
                  <a:lnTo>
                    <a:pt x="38" y="281"/>
                  </a:lnTo>
                  <a:lnTo>
                    <a:pt x="49" y="293"/>
                  </a:lnTo>
                  <a:lnTo>
                    <a:pt x="61" y="304"/>
                  </a:lnTo>
                  <a:lnTo>
                    <a:pt x="74" y="314"/>
                  </a:lnTo>
                  <a:lnTo>
                    <a:pt x="88" y="323"/>
                  </a:lnTo>
                  <a:lnTo>
                    <a:pt x="103" y="330"/>
                  </a:lnTo>
                  <a:lnTo>
                    <a:pt x="119" y="336"/>
                  </a:lnTo>
                  <a:lnTo>
                    <a:pt x="135" y="340"/>
                  </a:lnTo>
                  <a:lnTo>
                    <a:pt x="153" y="343"/>
                  </a:lnTo>
                  <a:lnTo>
                    <a:pt x="170" y="344"/>
                  </a:lnTo>
                  <a:lnTo>
                    <a:pt x="188" y="343"/>
                  </a:lnTo>
                  <a:lnTo>
                    <a:pt x="205" y="340"/>
                  </a:lnTo>
                  <a:lnTo>
                    <a:pt x="221" y="336"/>
                  </a:lnTo>
                  <a:lnTo>
                    <a:pt x="237" y="330"/>
                  </a:lnTo>
                  <a:lnTo>
                    <a:pt x="252" y="323"/>
                  </a:lnTo>
                  <a:lnTo>
                    <a:pt x="266" y="314"/>
                  </a:lnTo>
                  <a:lnTo>
                    <a:pt x="279" y="304"/>
                  </a:lnTo>
                  <a:lnTo>
                    <a:pt x="291" y="293"/>
                  </a:lnTo>
                  <a:lnTo>
                    <a:pt x="302" y="281"/>
                  </a:lnTo>
                  <a:lnTo>
                    <a:pt x="312" y="268"/>
                  </a:lnTo>
                  <a:lnTo>
                    <a:pt x="321" y="254"/>
                  </a:lnTo>
                  <a:lnTo>
                    <a:pt x="328" y="239"/>
                  </a:lnTo>
                  <a:lnTo>
                    <a:pt x="334" y="223"/>
                  </a:lnTo>
                  <a:lnTo>
                    <a:pt x="338" y="207"/>
                  </a:lnTo>
                  <a:lnTo>
                    <a:pt x="341" y="190"/>
                  </a:lnTo>
                  <a:lnTo>
                    <a:pt x="342" y="172"/>
                  </a:lnTo>
                  <a:lnTo>
                    <a:pt x="329" y="172"/>
                  </a:lnTo>
                  <a:lnTo>
                    <a:pt x="328" y="156"/>
                  </a:lnTo>
                  <a:lnTo>
                    <a:pt x="325" y="140"/>
                  </a:lnTo>
                  <a:lnTo>
                    <a:pt x="322" y="125"/>
                  </a:lnTo>
                  <a:lnTo>
                    <a:pt x="316" y="110"/>
                  </a:lnTo>
                  <a:lnTo>
                    <a:pt x="310" y="97"/>
                  </a:lnTo>
                  <a:lnTo>
                    <a:pt x="301" y="84"/>
                  </a:lnTo>
                  <a:lnTo>
                    <a:pt x="292" y="71"/>
                  </a:lnTo>
                  <a:lnTo>
                    <a:pt x="282" y="60"/>
                  </a:lnTo>
                  <a:lnTo>
                    <a:pt x="271" y="50"/>
                  </a:lnTo>
                  <a:lnTo>
                    <a:pt x="259" y="41"/>
                  </a:lnTo>
                  <a:lnTo>
                    <a:pt x="245" y="33"/>
                  </a:lnTo>
                  <a:lnTo>
                    <a:pt x="232" y="26"/>
                  </a:lnTo>
                  <a:lnTo>
                    <a:pt x="217" y="21"/>
                  </a:lnTo>
                  <a:lnTo>
                    <a:pt x="202" y="17"/>
                  </a:lnTo>
                  <a:lnTo>
                    <a:pt x="186" y="14"/>
                  </a:lnTo>
                  <a:lnTo>
                    <a:pt x="170" y="13"/>
                  </a:lnTo>
                  <a:lnTo>
                    <a:pt x="154" y="14"/>
                  </a:lnTo>
                  <a:lnTo>
                    <a:pt x="138" y="17"/>
                  </a:lnTo>
                  <a:lnTo>
                    <a:pt x="123" y="21"/>
                  </a:lnTo>
                  <a:lnTo>
                    <a:pt x="109" y="26"/>
                  </a:lnTo>
                  <a:lnTo>
                    <a:pt x="95" y="33"/>
                  </a:lnTo>
                  <a:lnTo>
                    <a:pt x="82" y="41"/>
                  </a:lnTo>
                  <a:lnTo>
                    <a:pt x="69" y="50"/>
                  </a:lnTo>
                  <a:lnTo>
                    <a:pt x="58" y="60"/>
                  </a:lnTo>
                  <a:lnTo>
                    <a:pt x="48" y="71"/>
                  </a:lnTo>
                  <a:lnTo>
                    <a:pt x="39" y="84"/>
                  </a:lnTo>
                  <a:lnTo>
                    <a:pt x="31" y="97"/>
                  </a:lnTo>
                  <a:lnTo>
                    <a:pt x="25" y="110"/>
                  </a:lnTo>
                  <a:lnTo>
                    <a:pt x="20" y="125"/>
                  </a:lnTo>
                  <a:lnTo>
                    <a:pt x="16" y="140"/>
                  </a:lnTo>
                  <a:lnTo>
                    <a:pt x="13" y="156"/>
                  </a:lnTo>
                  <a:lnTo>
                    <a:pt x="12" y="172"/>
                  </a:lnTo>
                  <a:lnTo>
                    <a:pt x="13" y="188"/>
                  </a:lnTo>
                  <a:lnTo>
                    <a:pt x="16" y="204"/>
                  </a:lnTo>
                  <a:lnTo>
                    <a:pt x="20" y="219"/>
                  </a:lnTo>
                  <a:lnTo>
                    <a:pt x="25" y="234"/>
                  </a:lnTo>
                  <a:lnTo>
                    <a:pt x="31" y="247"/>
                  </a:lnTo>
                  <a:lnTo>
                    <a:pt x="39" y="261"/>
                  </a:lnTo>
                  <a:lnTo>
                    <a:pt x="48" y="273"/>
                  </a:lnTo>
                  <a:lnTo>
                    <a:pt x="58" y="284"/>
                  </a:lnTo>
                  <a:lnTo>
                    <a:pt x="69" y="295"/>
                  </a:lnTo>
                  <a:lnTo>
                    <a:pt x="82" y="303"/>
                  </a:lnTo>
                  <a:lnTo>
                    <a:pt x="95" y="312"/>
                  </a:lnTo>
                  <a:lnTo>
                    <a:pt x="109" y="318"/>
                  </a:lnTo>
                  <a:lnTo>
                    <a:pt x="123" y="324"/>
                  </a:lnTo>
                  <a:lnTo>
                    <a:pt x="138" y="327"/>
                  </a:lnTo>
                  <a:lnTo>
                    <a:pt x="154" y="330"/>
                  </a:lnTo>
                  <a:lnTo>
                    <a:pt x="170" y="331"/>
                  </a:lnTo>
                  <a:lnTo>
                    <a:pt x="186" y="330"/>
                  </a:lnTo>
                  <a:lnTo>
                    <a:pt x="202" y="327"/>
                  </a:lnTo>
                  <a:lnTo>
                    <a:pt x="217" y="324"/>
                  </a:lnTo>
                  <a:lnTo>
                    <a:pt x="232" y="318"/>
                  </a:lnTo>
                  <a:lnTo>
                    <a:pt x="245" y="312"/>
                  </a:lnTo>
                  <a:lnTo>
                    <a:pt x="259" y="303"/>
                  </a:lnTo>
                  <a:lnTo>
                    <a:pt x="271" y="295"/>
                  </a:lnTo>
                  <a:lnTo>
                    <a:pt x="282" y="284"/>
                  </a:lnTo>
                  <a:lnTo>
                    <a:pt x="292" y="273"/>
                  </a:lnTo>
                  <a:lnTo>
                    <a:pt x="301" y="261"/>
                  </a:lnTo>
                  <a:lnTo>
                    <a:pt x="310" y="247"/>
                  </a:lnTo>
                  <a:lnTo>
                    <a:pt x="316" y="234"/>
                  </a:lnTo>
                  <a:lnTo>
                    <a:pt x="322" y="219"/>
                  </a:lnTo>
                  <a:lnTo>
                    <a:pt x="325" y="204"/>
                  </a:lnTo>
                  <a:lnTo>
                    <a:pt x="328" y="188"/>
                  </a:lnTo>
                  <a:lnTo>
                    <a:pt x="329" y="172"/>
                  </a:lnTo>
                  <a:lnTo>
                    <a:pt x="342" y="172"/>
                  </a:lnTo>
                </a:path>
              </a:pathLst>
            </a:custGeom>
            <a:solidFill>
              <a:srgbClr val="CFB8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8" name="Freeform 36"/>
            <p:cNvSpPr>
              <a:spLocks/>
            </p:cNvSpPr>
            <p:nvPr/>
          </p:nvSpPr>
          <p:spPr bwMode="auto">
            <a:xfrm>
              <a:off x="737" y="1282"/>
              <a:ext cx="318" cy="319"/>
            </a:xfrm>
            <a:custGeom>
              <a:avLst/>
              <a:gdLst>
                <a:gd name="T0" fmla="*/ 314 w 318"/>
                <a:gd name="T1" fmla="*/ 127 h 319"/>
                <a:gd name="T2" fmla="*/ 298 w 318"/>
                <a:gd name="T3" fmla="*/ 83 h 319"/>
                <a:gd name="T4" fmla="*/ 271 w 318"/>
                <a:gd name="T5" fmla="*/ 47 h 319"/>
                <a:gd name="T6" fmla="*/ 234 w 318"/>
                <a:gd name="T7" fmla="*/ 19 h 319"/>
                <a:gd name="T8" fmla="*/ 190 w 318"/>
                <a:gd name="T9" fmla="*/ 3 h 319"/>
                <a:gd name="T10" fmla="*/ 142 w 318"/>
                <a:gd name="T11" fmla="*/ 1 h 319"/>
                <a:gd name="T12" fmla="*/ 96 w 318"/>
                <a:gd name="T13" fmla="*/ 12 h 319"/>
                <a:gd name="T14" fmla="*/ 57 w 318"/>
                <a:gd name="T15" fmla="*/ 36 h 319"/>
                <a:gd name="T16" fmla="*/ 26 w 318"/>
                <a:gd name="T17" fmla="*/ 70 h 319"/>
                <a:gd name="T18" fmla="*/ 7 w 318"/>
                <a:gd name="T19" fmla="*/ 112 h 319"/>
                <a:gd name="T20" fmla="*/ 0 w 318"/>
                <a:gd name="T21" fmla="*/ 159 h 319"/>
                <a:gd name="T22" fmla="*/ 7 w 318"/>
                <a:gd name="T23" fmla="*/ 206 h 319"/>
                <a:gd name="T24" fmla="*/ 26 w 318"/>
                <a:gd name="T25" fmla="*/ 248 h 319"/>
                <a:gd name="T26" fmla="*/ 57 w 318"/>
                <a:gd name="T27" fmla="*/ 282 h 319"/>
                <a:gd name="T28" fmla="*/ 96 w 318"/>
                <a:gd name="T29" fmla="*/ 306 h 319"/>
                <a:gd name="T30" fmla="*/ 142 w 318"/>
                <a:gd name="T31" fmla="*/ 317 h 319"/>
                <a:gd name="T32" fmla="*/ 190 w 318"/>
                <a:gd name="T33" fmla="*/ 315 h 319"/>
                <a:gd name="T34" fmla="*/ 234 w 318"/>
                <a:gd name="T35" fmla="*/ 299 h 319"/>
                <a:gd name="T36" fmla="*/ 271 w 318"/>
                <a:gd name="T37" fmla="*/ 272 h 319"/>
                <a:gd name="T38" fmla="*/ 298 w 318"/>
                <a:gd name="T39" fmla="*/ 235 h 319"/>
                <a:gd name="T40" fmla="*/ 314 w 318"/>
                <a:gd name="T41" fmla="*/ 191 h 319"/>
                <a:gd name="T42" fmla="*/ 305 w 318"/>
                <a:gd name="T43" fmla="*/ 159 h 319"/>
                <a:gd name="T44" fmla="*/ 298 w 318"/>
                <a:gd name="T45" fmla="*/ 115 h 319"/>
                <a:gd name="T46" fmla="*/ 280 w 318"/>
                <a:gd name="T47" fmla="*/ 77 h 319"/>
                <a:gd name="T48" fmla="*/ 251 w 318"/>
                <a:gd name="T49" fmla="*/ 46 h 319"/>
                <a:gd name="T50" fmla="*/ 215 w 318"/>
                <a:gd name="T51" fmla="*/ 24 h 319"/>
                <a:gd name="T52" fmla="*/ 173 w 318"/>
                <a:gd name="T53" fmla="*/ 13 h 319"/>
                <a:gd name="T54" fmla="*/ 129 w 318"/>
                <a:gd name="T55" fmla="*/ 15 h 319"/>
                <a:gd name="T56" fmla="*/ 88 w 318"/>
                <a:gd name="T57" fmla="*/ 30 h 319"/>
                <a:gd name="T58" fmla="*/ 55 w 318"/>
                <a:gd name="T59" fmla="*/ 56 h 319"/>
                <a:gd name="T60" fmla="*/ 29 w 318"/>
                <a:gd name="T61" fmla="*/ 89 h 319"/>
                <a:gd name="T62" fmla="*/ 15 w 318"/>
                <a:gd name="T63" fmla="*/ 130 h 319"/>
                <a:gd name="T64" fmla="*/ 13 w 318"/>
                <a:gd name="T65" fmla="*/ 174 h 319"/>
                <a:gd name="T66" fmla="*/ 23 w 318"/>
                <a:gd name="T67" fmla="*/ 216 h 319"/>
                <a:gd name="T68" fmla="*/ 45 w 318"/>
                <a:gd name="T69" fmla="*/ 252 h 319"/>
                <a:gd name="T70" fmla="*/ 76 w 318"/>
                <a:gd name="T71" fmla="*/ 281 h 319"/>
                <a:gd name="T72" fmla="*/ 115 w 318"/>
                <a:gd name="T73" fmla="*/ 299 h 319"/>
                <a:gd name="T74" fmla="*/ 158 w 318"/>
                <a:gd name="T75" fmla="*/ 306 h 319"/>
                <a:gd name="T76" fmla="*/ 202 w 318"/>
                <a:gd name="T77" fmla="*/ 299 h 319"/>
                <a:gd name="T78" fmla="*/ 240 w 318"/>
                <a:gd name="T79" fmla="*/ 281 h 319"/>
                <a:gd name="T80" fmla="*/ 271 w 318"/>
                <a:gd name="T81" fmla="*/ 252 h 319"/>
                <a:gd name="T82" fmla="*/ 293 w 318"/>
                <a:gd name="T83" fmla="*/ 216 h 319"/>
                <a:gd name="T84" fmla="*/ 304 w 318"/>
                <a:gd name="T85" fmla="*/ 17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8" h="319">
                  <a:moveTo>
                    <a:pt x="317" y="159"/>
                  </a:moveTo>
                  <a:lnTo>
                    <a:pt x="316" y="143"/>
                  </a:lnTo>
                  <a:lnTo>
                    <a:pt x="314" y="127"/>
                  </a:lnTo>
                  <a:lnTo>
                    <a:pt x="310" y="112"/>
                  </a:lnTo>
                  <a:lnTo>
                    <a:pt x="305" y="97"/>
                  </a:lnTo>
                  <a:lnTo>
                    <a:pt x="298" y="83"/>
                  </a:lnTo>
                  <a:lnTo>
                    <a:pt x="290" y="70"/>
                  </a:lnTo>
                  <a:lnTo>
                    <a:pt x="281" y="58"/>
                  </a:lnTo>
                  <a:lnTo>
                    <a:pt x="271"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2" y="19"/>
                  </a:lnTo>
                  <a:lnTo>
                    <a:pt x="69" y="27"/>
                  </a:lnTo>
                  <a:lnTo>
                    <a:pt x="57" y="36"/>
                  </a:lnTo>
                  <a:lnTo>
                    <a:pt x="46" y="47"/>
                  </a:lnTo>
                  <a:lnTo>
                    <a:pt x="35" y="58"/>
                  </a:lnTo>
                  <a:lnTo>
                    <a:pt x="26"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6" y="248"/>
                  </a:lnTo>
                  <a:lnTo>
                    <a:pt x="35" y="260"/>
                  </a:lnTo>
                  <a:lnTo>
                    <a:pt x="46" y="272"/>
                  </a:lnTo>
                  <a:lnTo>
                    <a:pt x="57" y="282"/>
                  </a:lnTo>
                  <a:lnTo>
                    <a:pt x="69" y="291"/>
                  </a:lnTo>
                  <a:lnTo>
                    <a:pt x="82" y="299"/>
                  </a:lnTo>
                  <a:lnTo>
                    <a:pt x="96" y="306"/>
                  </a:lnTo>
                  <a:lnTo>
                    <a:pt x="111" y="311"/>
                  </a:lnTo>
                  <a:lnTo>
                    <a:pt x="126" y="315"/>
                  </a:lnTo>
                  <a:lnTo>
                    <a:pt x="142" y="317"/>
                  </a:lnTo>
                  <a:lnTo>
                    <a:pt x="158" y="318"/>
                  </a:ln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05" y="159"/>
                  </a:lnTo>
                  <a:lnTo>
                    <a:pt x="304" y="144"/>
                  </a:lnTo>
                  <a:lnTo>
                    <a:pt x="302" y="130"/>
                  </a:lnTo>
                  <a:lnTo>
                    <a:pt x="298" y="115"/>
                  </a:lnTo>
                  <a:lnTo>
                    <a:pt x="293" y="102"/>
                  </a:lnTo>
                  <a:lnTo>
                    <a:pt x="287" y="89"/>
                  </a:lnTo>
                  <a:lnTo>
                    <a:pt x="280" y="77"/>
                  </a:lnTo>
                  <a:lnTo>
                    <a:pt x="271" y="66"/>
                  </a:lnTo>
                  <a:lnTo>
                    <a:pt x="262" y="56"/>
                  </a:lnTo>
                  <a:lnTo>
                    <a:pt x="251" y="46"/>
                  </a:lnTo>
                  <a:lnTo>
                    <a:pt x="240" y="38"/>
                  </a:lnTo>
                  <a:lnTo>
                    <a:pt x="228" y="30"/>
                  </a:lnTo>
                  <a:lnTo>
                    <a:pt x="215" y="24"/>
                  </a:lnTo>
                  <a:lnTo>
                    <a:pt x="202" y="19"/>
                  </a:lnTo>
                  <a:lnTo>
                    <a:pt x="188" y="15"/>
                  </a:lnTo>
                  <a:lnTo>
                    <a:pt x="173" y="13"/>
                  </a:lnTo>
                  <a:lnTo>
                    <a:pt x="158" y="12"/>
                  </a:lnTo>
                  <a:lnTo>
                    <a:pt x="143" y="13"/>
                  </a:lnTo>
                  <a:lnTo>
                    <a:pt x="129" y="15"/>
                  </a:lnTo>
                  <a:lnTo>
                    <a:pt x="115" y="19"/>
                  </a:lnTo>
                  <a:lnTo>
                    <a:pt x="101" y="24"/>
                  </a:lnTo>
                  <a:lnTo>
                    <a:pt x="88" y="30"/>
                  </a:lnTo>
                  <a:lnTo>
                    <a:pt x="76" y="38"/>
                  </a:lnTo>
                  <a:lnTo>
                    <a:pt x="65" y="46"/>
                  </a:lnTo>
                  <a:lnTo>
                    <a:pt x="55" y="56"/>
                  </a:lnTo>
                  <a:lnTo>
                    <a:pt x="45" y="66"/>
                  </a:lnTo>
                  <a:lnTo>
                    <a:pt x="37" y="77"/>
                  </a:lnTo>
                  <a:lnTo>
                    <a:pt x="29" y="89"/>
                  </a:lnTo>
                  <a:lnTo>
                    <a:pt x="23" y="102"/>
                  </a:lnTo>
                  <a:lnTo>
                    <a:pt x="19" y="115"/>
                  </a:lnTo>
                  <a:lnTo>
                    <a:pt x="15" y="130"/>
                  </a:lnTo>
                  <a:lnTo>
                    <a:pt x="13" y="144"/>
                  </a:lnTo>
                  <a:lnTo>
                    <a:pt x="12" y="159"/>
                  </a:lnTo>
                  <a:lnTo>
                    <a:pt x="13" y="174"/>
                  </a:lnTo>
                  <a:lnTo>
                    <a:pt x="15" y="189"/>
                  </a:lnTo>
                  <a:lnTo>
                    <a:pt x="19" y="203"/>
                  </a:lnTo>
                  <a:lnTo>
                    <a:pt x="23" y="216"/>
                  </a:lnTo>
                  <a:lnTo>
                    <a:pt x="29" y="229"/>
                  </a:lnTo>
                  <a:lnTo>
                    <a:pt x="37" y="241"/>
                  </a:lnTo>
                  <a:lnTo>
                    <a:pt x="45" y="252"/>
                  </a:lnTo>
                  <a:lnTo>
                    <a:pt x="55" y="263"/>
                  </a:lnTo>
                  <a:lnTo>
                    <a:pt x="65" y="273"/>
                  </a:lnTo>
                  <a:lnTo>
                    <a:pt x="76" y="281"/>
                  </a:lnTo>
                  <a:lnTo>
                    <a:pt x="88" y="288"/>
                  </a:lnTo>
                  <a:lnTo>
                    <a:pt x="101" y="294"/>
                  </a:lnTo>
                  <a:lnTo>
                    <a:pt x="115" y="299"/>
                  </a:lnTo>
                  <a:lnTo>
                    <a:pt x="129" y="303"/>
                  </a:lnTo>
                  <a:lnTo>
                    <a:pt x="143" y="305"/>
                  </a:lnTo>
                  <a:lnTo>
                    <a:pt x="158" y="306"/>
                  </a:lnTo>
                  <a:lnTo>
                    <a:pt x="173" y="305"/>
                  </a:lnTo>
                  <a:lnTo>
                    <a:pt x="188" y="303"/>
                  </a:lnTo>
                  <a:lnTo>
                    <a:pt x="202" y="299"/>
                  </a:lnTo>
                  <a:lnTo>
                    <a:pt x="215" y="294"/>
                  </a:lnTo>
                  <a:lnTo>
                    <a:pt x="228" y="288"/>
                  </a:lnTo>
                  <a:lnTo>
                    <a:pt x="240" y="281"/>
                  </a:lnTo>
                  <a:lnTo>
                    <a:pt x="251" y="273"/>
                  </a:lnTo>
                  <a:lnTo>
                    <a:pt x="262" y="263"/>
                  </a:lnTo>
                  <a:lnTo>
                    <a:pt x="271" y="252"/>
                  </a:lnTo>
                  <a:lnTo>
                    <a:pt x="280" y="241"/>
                  </a:lnTo>
                  <a:lnTo>
                    <a:pt x="287" y="229"/>
                  </a:lnTo>
                  <a:lnTo>
                    <a:pt x="293" y="216"/>
                  </a:lnTo>
                  <a:lnTo>
                    <a:pt x="298" y="203"/>
                  </a:lnTo>
                  <a:lnTo>
                    <a:pt x="302" y="189"/>
                  </a:lnTo>
                  <a:lnTo>
                    <a:pt x="304" y="174"/>
                  </a:lnTo>
                  <a:lnTo>
                    <a:pt x="305" y="159"/>
                  </a:lnTo>
                  <a:lnTo>
                    <a:pt x="317" y="159"/>
                  </a:lnTo>
                </a:path>
              </a:pathLst>
            </a:custGeom>
            <a:solidFill>
              <a:srgbClr val="D4B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49" name="Freeform 37"/>
            <p:cNvSpPr>
              <a:spLocks/>
            </p:cNvSpPr>
            <p:nvPr/>
          </p:nvSpPr>
          <p:spPr bwMode="auto">
            <a:xfrm>
              <a:off x="749" y="1294"/>
              <a:ext cx="294" cy="295"/>
            </a:xfrm>
            <a:custGeom>
              <a:avLst/>
              <a:gdLst>
                <a:gd name="T0" fmla="*/ 290 w 294"/>
                <a:gd name="T1" fmla="*/ 118 h 295"/>
                <a:gd name="T2" fmla="*/ 275 w 294"/>
                <a:gd name="T3" fmla="*/ 77 h 295"/>
                <a:gd name="T4" fmla="*/ 250 w 294"/>
                <a:gd name="T5" fmla="*/ 43 h 295"/>
                <a:gd name="T6" fmla="*/ 216 w 294"/>
                <a:gd name="T7" fmla="*/ 18 h 295"/>
                <a:gd name="T8" fmla="*/ 176 w 294"/>
                <a:gd name="T9" fmla="*/ 3 h 295"/>
                <a:gd name="T10" fmla="*/ 131 w 294"/>
                <a:gd name="T11" fmla="*/ 1 h 295"/>
                <a:gd name="T12" fmla="*/ 89 w 294"/>
                <a:gd name="T13" fmla="*/ 11 h 295"/>
                <a:gd name="T14" fmla="*/ 53 w 294"/>
                <a:gd name="T15" fmla="*/ 34 h 295"/>
                <a:gd name="T16" fmla="*/ 24 w 294"/>
                <a:gd name="T17" fmla="*/ 65 h 295"/>
                <a:gd name="T18" fmla="*/ 7 w 294"/>
                <a:gd name="T19" fmla="*/ 103 h 295"/>
                <a:gd name="T20" fmla="*/ 0 w 294"/>
                <a:gd name="T21" fmla="*/ 147 h 295"/>
                <a:gd name="T22" fmla="*/ 7 w 294"/>
                <a:gd name="T23" fmla="*/ 191 h 295"/>
                <a:gd name="T24" fmla="*/ 24 w 294"/>
                <a:gd name="T25" fmla="*/ 229 h 295"/>
                <a:gd name="T26" fmla="*/ 53 w 294"/>
                <a:gd name="T27" fmla="*/ 261 h 295"/>
                <a:gd name="T28" fmla="*/ 89 w 294"/>
                <a:gd name="T29" fmla="*/ 283 h 295"/>
                <a:gd name="T30" fmla="*/ 131 w 294"/>
                <a:gd name="T31" fmla="*/ 293 h 295"/>
                <a:gd name="T32" fmla="*/ 176 w 294"/>
                <a:gd name="T33" fmla="*/ 291 h 295"/>
                <a:gd name="T34" fmla="*/ 216 w 294"/>
                <a:gd name="T35" fmla="*/ 276 h 295"/>
                <a:gd name="T36" fmla="*/ 250 w 294"/>
                <a:gd name="T37" fmla="*/ 251 h 295"/>
                <a:gd name="T38" fmla="*/ 275 w 294"/>
                <a:gd name="T39" fmla="*/ 217 h 295"/>
                <a:gd name="T40" fmla="*/ 290 w 294"/>
                <a:gd name="T41" fmla="*/ 177 h 295"/>
                <a:gd name="T42" fmla="*/ 280 w 294"/>
                <a:gd name="T43" fmla="*/ 147 h 295"/>
                <a:gd name="T44" fmla="*/ 274 w 294"/>
                <a:gd name="T45" fmla="*/ 107 h 295"/>
                <a:gd name="T46" fmla="*/ 257 w 294"/>
                <a:gd name="T47" fmla="*/ 72 h 295"/>
                <a:gd name="T48" fmla="*/ 232 w 294"/>
                <a:gd name="T49" fmla="*/ 44 h 295"/>
                <a:gd name="T50" fmla="*/ 198 w 294"/>
                <a:gd name="T51" fmla="*/ 23 h 295"/>
                <a:gd name="T52" fmla="*/ 160 w 294"/>
                <a:gd name="T53" fmla="*/ 14 h 295"/>
                <a:gd name="T54" fmla="*/ 119 w 294"/>
                <a:gd name="T55" fmla="*/ 15 h 295"/>
                <a:gd name="T56" fmla="*/ 82 w 294"/>
                <a:gd name="T57" fmla="*/ 29 h 295"/>
                <a:gd name="T58" fmla="*/ 51 w 294"/>
                <a:gd name="T59" fmla="*/ 52 h 295"/>
                <a:gd name="T60" fmla="*/ 28 w 294"/>
                <a:gd name="T61" fmla="*/ 83 h 295"/>
                <a:gd name="T62" fmla="*/ 14 w 294"/>
                <a:gd name="T63" fmla="*/ 120 h 295"/>
                <a:gd name="T64" fmla="*/ 13 w 294"/>
                <a:gd name="T65" fmla="*/ 161 h 295"/>
                <a:gd name="T66" fmla="*/ 23 w 294"/>
                <a:gd name="T67" fmla="*/ 199 h 295"/>
                <a:gd name="T68" fmla="*/ 43 w 294"/>
                <a:gd name="T69" fmla="*/ 233 h 295"/>
                <a:gd name="T70" fmla="*/ 71 w 294"/>
                <a:gd name="T71" fmla="*/ 258 h 295"/>
                <a:gd name="T72" fmla="*/ 106 w 294"/>
                <a:gd name="T73" fmla="*/ 275 h 295"/>
                <a:gd name="T74" fmla="*/ 146 w 294"/>
                <a:gd name="T75" fmla="*/ 281 h 295"/>
                <a:gd name="T76" fmla="*/ 186 w 294"/>
                <a:gd name="T77" fmla="*/ 275 h 295"/>
                <a:gd name="T78" fmla="*/ 221 w 294"/>
                <a:gd name="T79" fmla="*/ 258 h 295"/>
                <a:gd name="T80" fmla="*/ 250 w 294"/>
                <a:gd name="T81" fmla="*/ 233 h 295"/>
                <a:gd name="T82" fmla="*/ 270 w 294"/>
                <a:gd name="T83" fmla="*/ 199 h 295"/>
                <a:gd name="T84" fmla="*/ 280 w 294"/>
                <a:gd name="T85" fmla="*/ 16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4" h="295">
                  <a:moveTo>
                    <a:pt x="293" y="147"/>
                  </a:moveTo>
                  <a:lnTo>
                    <a:pt x="292" y="132"/>
                  </a:lnTo>
                  <a:lnTo>
                    <a:pt x="290" y="118"/>
                  </a:lnTo>
                  <a:lnTo>
                    <a:pt x="286" y="103"/>
                  </a:lnTo>
                  <a:lnTo>
                    <a:pt x="282" y="90"/>
                  </a:lnTo>
                  <a:lnTo>
                    <a:pt x="275" y="77"/>
                  </a:lnTo>
                  <a:lnTo>
                    <a:pt x="268" y="65"/>
                  </a:lnTo>
                  <a:lnTo>
                    <a:pt x="259" y="54"/>
                  </a:lnTo>
                  <a:lnTo>
                    <a:pt x="250" y="43"/>
                  </a:lnTo>
                  <a:lnTo>
                    <a:pt x="239" y="34"/>
                  </a:lnTo>
                  <a:lnTo>
                    <a:pt x="228" y="25"/>
                  </a:lnTo>
                  <a:lnTo>
                    <a:pt x="216" y="18"/>
                  </a:lnTo>
                  <a:lnTo>
                    <a:pt x="203" y="11"/>
                  </a:lnTo>
                  <a:lnTo>
                    <a:pt x="190" y="7"/>
                  </a:lnTo>
                  <a:lnTo>
                    <a:pt x="176" y="3"/>
                  </a:lnTo>
                  <a:lnTo>
                    <a:pt x="161" y="1"/>
                  </a:lnTo>
                  <a:lnTo>
                    <a:pt x="146" y="0"/>
                  </a:lnTo>
                  <a:lnTo>
                    <a:pt x="131" y="1"/>
                  </a:lnTo>
                  <a:lnTo>
                    <a:pt x="117" y="3"/>
                  </a:lnTo>
                  <a:lnTo>
                    <a:pt x="103" y="7"/>
                  </a:lnTo>
                  <a:lnTo>
                    <a:pt x="89" y="11"/>
                  </a:lnTo>
                  <a:lnTo>
                    <a:pt x="76" y="18"/>
                  </a:lnTo>
                  <a:lnTo>
                    <a:pt x="64" y="25"/>
                  </a:lnTo>
                  <a:lnTo>
                    <a:pt x="53" y="34"/>
                  </a:lnTo>
                  <a:lnTo>
                    <a:pt x="42" y="43"/>
                  </a:lnTo>
                  <a:lnTo>
                    <a:pt x="33" y="54"/>
                  </a:lnTo>
                  <a:lnTo>
                    <a:pt x="24" y="65"/>
                  </a:lnTo>
                  <a:lnTo>
                    <a:pt x="17" y="77"/>
                  </a:lnTo>
                  <a:lnTo>
                    <a:pt x="11" y="90"/>
                  </a:lnTo>
                  <a:lnTo>
                    <a:pt x="7" y="103"/>
                  </a:lnTo>
                  <a:lnTo>
                    <a:pt x="3" y="118"/>
                  </a:lnTo>
                  <a:lnTo>
                    <a:pt x="1" y="132"/>
                  </a:lnTo>
                  <a:lnTo>
                    <a:pt x="0" y="147"/>
                  </a:lnTo>
                  <a:lnTo>
                    <a:pt x="1" y="162"/>
                  </a:lnTo>
                  <a:lnTo>
                    <a:pt x="3" y="177"/>
                  </a:lnTo>
                  <a:lnTo>
                    <a:pt x="7" y="191"/>
                  </a:lnTo>
                  <a:lnTo>
                    <a:pt x="11" y="204"/>
                  </a:lnTo>
                  <a:lnTo>
                    <a:pt x="17" y="217"/>
                  </a:lnTo>
                  <a:lnTo>
                    <a:pt x="24" y="229"/>
                  </a:lnTo>
                  <a:lnTo>
                    <a:pt x="33" y="240"/>
                  </a:lnTo>
                  <a:lnTo>
                    <a:pt x="42" y="251"/>
                  </a:lnTo>
                  <a:lnTo>
                    <a:pt x="53" y="261"/>
                  </a:lnTo>
                  <a:lnTo>
                    <a:pt x="64" y="269"/>
                  </a:lnTo>
                  <a:lnTo>
                    <a:pt x="76" y="276"/>
                  </a:lnTo>
                  <a:lnTo>
                    <a:pt x="89" y="283"/>
                  </a:lnTo>
                  <a:lnTo>
                    <a:pt x="103" y="287"/>
                  </a:lnTo>
                  <a:lnTo>
                    <a:pt x="117" y="291"/>
                  </a:lnTo>
                  <a:lnTo>
                    <a:pt x="131" y="293"/>
                  </a:lnTo>
                  <a:lnTo>
                    <a:pt x="146" y="294"/>
                  </a:lnTo>
                  <a:lnTo>
                    <a:pt x="161" y="293"/>
                  </a:lnTo>
                  <a:lnTo>
                    <a:pt x="176" y="291"/>
                  </a:lnTo>
                  <a:lnTo>
                    <a:pt x="190" y="287"/>
                  </a:lnTo>
                  <a:lnTo>
                    <a:pt x="203" y="283"/>
                  </a:lnTo>
                  <a:lnTo>
                    <a:pt x="216" y="276"/>
                  </a:lnTo>
                  <a:lnTo>
                    <a:pt x="228" y="269"/>
                  </a:lnTo>
                  <a:lnTo>
                    <a:pt x="239" y="261"/>
                  </a:lnTo>
                  <a:lnTo>
                    <a:pt x="250" y="251"/>
                  </a:lnTo>
                  <a:lnTo>
                    <a:pt x="259" y="240"/>
                  </a:lnTo>
                  <a:lnTo>
                    <a:pt x="268" y="229"/>
                  </a:lnTo>
                  <a:lnTo>
                    <a:pt x="275" y="217"/>
                  </a:lnTo>
                  <a:lnTo>
                    <a:pt x="282" y="204"/>
                  </a:lnTo>
                  <a:lnTo>
                    <a:pt x="286" y="191"/>
                  </a:lnTo>
                  <a:lnTo>
                    <a:pt x="290" y="177"/>
                  </a:lnTo>
                  <a:lnTo>
                    <a:pt x="292" y="162"/>
                  </a:lnTo>
                  <a:lnTo>
                    <a:pt x="293" y="147"/>
                  </a:lnTo>
                  <a:lnTo>
                    <a:pt x="280" y="147"/>
                  </a:lnTo>
                  <a:lnTo>
                    <a:pt x="280" y="133"/>
                  </a:lnTo>
                  <a:lnTo>
                    <a:pt x="278" y="120"/>
                  </a:lnTo>
                  <a:lnTo>
                    <a:pt x="274" y="107"/>
                  </a:lnTo>
                  <a:lnTo>
                    <a:pt x="270" y="95"/>
                  </a:lnTo>
                  <a:lnTo>
                    <a:pt x="264" y="83"/>
                  </a:lnTo>
                  <a:lnTo>
                    <a:pt x="257" y="72"/>
                  </a:lnTo>
                  <a:lnTo>
                    <a:pt x="250" y="62"/>
                  </a:lnTo>
                  <a:lnTo>
                    <a:pt x="241" y="52"/>
                  </a:lnTo>
                  <a:lnTo>
                    <a:pt x="232" y="44"/>
                  </a:lnTo>
                  <a:lnTo>
                    <a:pt x="221" y="36"/>
                  </a:lnTo>
                  <a:lnTo>
                    <a:pt x="210" y="29"/>
                  </a:lnTo>
                  <a:lnTo>
                    <a:pt x="198" y="23"/>
                  </a:lnTo>
                  <a:lnTo>
                    <a:pt x="186" y="19"/>
                  </a:lnTo>
                  <a:lnTo>
                    <a:pt x="173" y="15"/>
                  </a:lnTo>
                  <a:lnTo>
                    <a:pt x="160" y="14"/>
                  </a:lnTo>
                  <a:lnTo>
                    <a:pt x="146" y="13"/>
                  </a:lnTo>
                  <a:lnTo>
                    <a:pt x="132" y="14"/>
                  </a:lnTo>
                  <a:lnTo>
                    <a:pt x="119" y="15"/>
                  </a:lnTo>
                  <a:lnTo>
                    <a:pt x="106" y="19"/>
                  </a:lnTo>
                  <a:lnTo>
                    <a:pt x="94" y="23"/>
                  </a:lnTo>
                  <a:lnTo>
                    <a:pt x="82" y="29"/>
                  </a:lnTo>
                  <a:lnTo>
                    <a:pt x="71" y="36"/>
                  </a:lnTo>
                  <a:lnTo>
                    <a:pt x="61" y="44"/>
                  </a:lnTo>
                  <a:lnTo>
                    <a:pt x="51" y="52"/>
                  </a:lnTo>
                  <a:lnTo>
                    <a:pt x="43" y="62"/>
                  </a:lnTo>
                  <a:lnTo>
                    <a:pt x="35" y="72"/>
                  </a:lnTo>
                  <a:lnTo>
                    <a:pt x="28" y="83"/>
                  </a:lnTo>
                  <a:lnTo>
                    <a:pt x="23" y="95"/>
                  </a:lnTo>
                  <a:lnTo>
                    <a:pt x="18" y="107"/>
                  </a:lnTo>
                  <a:lnTo>
                    <a:pt x="14" y="120"/>
                  </a:lnTo>
                  <a:lnTo>
                    <a:pt x="13" y="133"/>
                  </a:lnTo>
                  <a:lnTo>
                    <a:pt x="12" y="147"/>
                  </a:lnTo>
                  <a:lnTo>
                    <a:pt x="13" y="161"/>
                  </a:lnTo>
                  <a:lnTo>
                    <a:pt x="14" y="174"/>
                  </a:lnTo>
                  <a:lnTo>
                    <a:pt x="18" y="187"/>
                  </a:lnTo>
                  <a:lnTo>
                    <a:pt x="23" y="199"/>
                  </a:lnTo>
                  <a:lnTo>
                    <a:pt x="28" y="211"/>
                  </a:lnTo>
                  <a:lnTo>
                    <a:pt x="35" y="222"/>
                  </a:lnTo>
                  <a:lnTo>
                    <a:pt x="43" y="233"/>
                  </a:lnTo>
                  <a:lnTo>
                    <a:pt x="51" y="242"/>
                  </a:lnTo>
                  <a:lnTo>
                    <a:pt x="61" y="251"/>
                  </a:lnTo>
                  <a:lnTo>
                    <a:pt x="71" y="258"/>
                  </a:lnTo>
                  <a:lnTo>
                    <a:pt x="82" y="265"/>
                  </a:lnTo>
                  <a:lnTo>
                    <a:pt x="94" y="271"/>
                  </a:lnTo>
                  <a:lnTo>
                    <a:pt x="106" y="275"/>
                  </a:lnTo>
                  <a:lnTo>
                    <a:pt x="119" y="279"/>
                  </a:lnTo>
                  <a:lnTo>
                    <a:pt x="132" y="281"/>
                  </a:lnTo>
                  <a:lnTo>
                    <a:pt x="146" y="281"/>
                  </a:lnTo>
                  <a:lnTo>
                    <a:pt x="160" y="281"/>
                  </a:lnTo>
                  <a:lnTo>
                    <a:pt x="173" y="279"/>
                  </a:lnTo>
                  <a:lnTo>
                    <a:pt x="186" y="275"/>
                  </a:lnTo>
                  <a:lnTo>
                    <a:pt x="198" y="271"/>
                  </a:lnTo>
                  <a:lnTo>
                    <a:pt x="210" y="265"/>
                  </a:lnTo>
                  <a:lnTo>
                    <a:pt x="221" y="258"/>
                  </a:lnTo>
                  <a:lnTo>
                    <a:pt x="232" y="251"/>
                  </a:lnTo>
                  <a:lnTo>
                    <a:pt x="241" y="242"/>
                  </a:lnTo>
                  <a:lnTo>
                    <a:pt x="250" y="233"/>
                  </a:lnTo>
                  <a:lnTo>
                    <a:pt x="257" y="222"/>
                  </a:lnTo>
                  <a:lnTo>
                    <a:pt x="264" y="211"/>
                  </a:lnTo>
                  <a:lnTo>
                    <a:pt x="270" y="199"/>
                  </a:lnTo>
                  <a:lnTo>
                    <a:pt x="274" y="187"/>
                  </a:lnTo>
                  <a:lnTo>
                    <a:pt x="278" y="174"/>
                  </a:lnTo>
                  <a:lnTo>
                    <a:pt x="280" y="161"/>
                  </a:lnTo>
                  <a:lnTo>
                    <a:pt x="280" y="147"/>
                  </a:lnTo>
                  <a:lnTo>
                    <a:pt x="293" y="147"/>
                  </a:lnTo>
                </a:path>
              </a:pathLst>
            </a:custGeom>
            <a:solidFill>
              <a:srgbClr val="D6C2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0" name="Freeform 38"/>
            <p:cNvSpPr>
              <a:spLocks/>
            </p:cNvSpPr>
            <p:nvPr/>
          </p:nvSpPr>
          <p:spPr bwMode="auto">
            <a:xfrm>
              <a:off x="760" y="1306"/>
              <a:ext cx="271" cy="271"/>
            </a:xfrm>
            <a:custGeom>
              <a:avLst/>
              <a:gdLst>
                <a:gd name="T0" fmla="*/ 267 w 271"/>
                <a:gd name="T1" fmla="*/ 108 h 271"/>
                <a:gd name="T2" fmla="*/ 254 w 271"/>
                <a:gd name="T3" fmla="*/ 71 h 271"/>
                <a:gd name="T4" fmla="*/ 230 w 271"/>
                <a:gd name="T5" fmla="*/ 40 h 271"/>
                <a:gd name="T6" fmla="*/ 199 w 271"/>
                <a:gd name="T7" fmla="*/ 17 h 271"/>
                <a:gd name="T8" fmla="*/ 162 w 271"/>
                <a:gd name="T9" fmla="*/ 3 h 271"/>
                <a:gd name="T10" fmla="*/ 121 w 271"/>
                <a:gd name="T11" fmla="*/ 1 h 271"/>
                <a:gd name="T12" fmla="*/ 83 w 271"/>
                <a:gd name="T13" fmla="*/ 11 h 271"/>
                <a:gd name="T14" fmla="*/ 50 w 271"/>
                <a:gd name="T15" fmla="*/ 31 h 271"/>
                <a:gd name="T16" fmla="*/ 24 w 271"/>
                <a:gd name="T17" fmla="*/ 60 h 271"/>
                <a:gd name="T18" fmla="*/ 6 w 271"/>
                <a:gd name="T19" fmla="*/ 95 h 271"/>
                <a:gd name="T20" fmla="*/ 0 w 271"/>
                <a:gd name="T21" fmla="*/ 135 h 271"/>
                <a:gd name="T22" fmla="*/ 6 w 271"/>
                <a:gd name="T23" fmla="*/ 175 h 271"/>
                <a:gd name="T24" fmla="*/ 24 w 271"/>
                <a:gd name="T25" fmla="*/ 210 h 271"/>
                <a:gd name="T26" fmla="*/ 50 w 271"/>
                <a:gd name="T27" fmla="*/ 239 h 271"/>
                <a:gd name="T28" fmla="*/ 83 w 271"/>
                <a:gd name="T29" fmla="*/ 259 h 271"/>
                <a:gd name="T30" fmla="*/ 121 w 271"/>
                <a:gd name="T31" fmla="*/ 269 h 271"/>
                <a:gd name="T32" fmla="*/ 162 w 271"/>
                <a:gd name="T33" fmla="*/ 267 h 271"/>
                <a:gd name="T34" fmla="*/ 199 w 271"/>
                <a:gd name="T35" fmla="*/ 254 h 271"/>
                <a:gd name="T36" fmla="*/ 230 w 271"/>
                <a:gd name="T37" fmla="*/ 230 h 271"/>
                <a:gd name="T38" fmla="*/ 254 w 271"/>
                <a:gd name="T39" fmla="*/ 199 h 271"/>
                <a:gd name="T40" fmla="*/ 267 w 271"/>
                <a:gd name="T41" fmla="*/ 162 h 271"/>
                <a:gd name="T42" fmla="*/ 257 w 271"/>
                <a:gd name="T43" fmla="*/ 135 h 271"/>
                <a:gd name="T44" fmla="*/ 252 w 271"/>
                <a:gd name="T45" fmla="*/ 99 h 271"/>
                <a:gd name="T46" fmla="*/ 236 w 271"/>
                <a:gd name="T47" fmla="*/ 67 h 271"/>
                <a:gd name="T48" fmla="*/ 213 w 271"/>
                <a:gd name="T49" fmla="*/ 41 h 271"/>
                <a:gd name="T50" fmla="*/ 183 w 271"/>
                <a:gd name="T51" fmla="*/ 23 h 271"/>
                <a:gd name="T52" fmla="*/ 148 w 271"/>
                <a:gd name="T53" fmla="*/ 13 h 271"/>
                <a:gd name="T54" fmla="*/ 111 w 271"/>
                <a:gd name="T55" fmla="*/ 15 h 271"/>
                <a:gd name="T56" fmla="*/ 77 w 271"/>
                <a:gd name="T57" fmla="*/ 28 h 271"/>
                <a:gd name="T58" fmla="*/ 49 w 271"/>
                <a:gd name="T59" fmla="*/ 49 h 271"/>
                <a:gd name="T60" fmla="*/ 28 w 271"/>
                <a:gd name="T61" fmla="*/ 77 h 271"/>
                <a:gd name="T62" fmla="*/ 15 w 271"/>
                <a:gd name="T63" fmla="*/ 111 h 271"/>
                <a:gd name="T64" fmla="*/ 13 w 271"/>
                <a:gd name="T65" fmla="*/ 148 h 271"/>
                <a:gd name="T66" fmla="*/ 23 w 271"/>
                <a:gd name="T67" fmla="*/ 183 h 271"/>
                <a:gd name="T68" fmla="*/ 41 w 271"/>
                <a:gd name="T69" fmla="*/ 213 h 271"/>
                <a:gd name="T70" fmla="*/ 67 w 271"/>
                <a:gd name="T71" fmla="*/ 237 h 271"/>
                <a:gd name="T72" fmla="*/ 99 w 271"/>
                <a:gd name="T73" fmla="*/ 252 h 271"/>
                <a:gd name="T74" fmla="*/ 135 w 271"/>
                <a:gd name="T75" fmla="*/ 258 h 271"/>
                <a:gd name="T76" fmla="*/ 171 w 271"/>
                <a:gd name="T77" fmla="*/ 252 h 271"/>
                <a:gd name="T78" fmla="*/ 203 w 271"/>
                <a:gd name="T79" fmla="*/ 237 h 271"/>
                <a:gd name="T80" fmla="*/ 229 w 271"/>
                <a:gd name="T81" fmla="*/ 213 h 271"/>
                <a:gd name="T82" fmla="*/ 248 w 271"/>
                <a:gd name="T83" fmla="*/ 183 h 271"/>
                <a:gd name="T84" fmla="*/ 257 w 271"/>
                <a:gd name="T85" fmla="*/ 14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71">
                  <a:moveTo>
                    <a:pt x="270" y="135"/>
                  </a:moveTo>
                  <a:lnTo>
                    <a:pt x="269" y="121"/>
                  </a:lnTo>
                  <a:lnTo>
                    <a:pt x="267" y="108"/>
                  </a:lnTo>
                  <a:lnTo>
                    <a:pt x="264" y="95"/>
                  </a:lnTo>
                  <a:lnTo>
                    <a:pt x="259" y="83"/>
                  </a:lnTo>
                  <a:lnTo>
                    <a:pt x="254" y="71"/>
                  </a:lnTo>
                  <a:lnTo>
                    <a:pt x="247" y="60"/>
                  </a:lnTo>
                  <a:lnTo>
                    <a:pt x="239" y="50"/>
                  </a:lnTo>
                  <a:lnTo>
                    <a:pt x="230" y="40"/>
                  </a:lnTo>
                  <a:lnTo>
                    <a:pt x="221" y="31"/>
                  </a:lnTo>
                  <a:lnTo>
                    <a:pt x="210" y="23"/>
                  </a:lnTo>
                  <a:lnTo>
                    <a:pt x="199" y="17"/>
                  </a:lnTo>
                  <a:lnTo>
                    <a:pt x="187" y="11"/>
                  </a:lnTo>
                  <a:lnTo>
                    <a:pt x="175" y="6"/>
                  </a:lnTo>
                  <a:lnTo>
                    <a:pt x="162" y="3"/>
                  </a:lnTo>
                  <a:lnTo>
                    <a:pt x="149" y="1"/>
                  </a:lnTo>
                  <a:lnTo>
                    <a:pt x="135" y="0"/>
                  </a:lnTo>
                  <a:lnTo>
                    <a:pt x="121" y="1"/>
                  </a:lnTo>
                  <a:lnTo>
                    <a:pt x="108" y="3"/>
                  </a:lnTo>
                  <a:lnTo>
                    <a:pt x="95" y="6"/>
                  </a:lnTo>
                  <a:lnTo>
                    <a:pt x="83" y="11"/>
                  </a:lnTo>
                  <a:lnTo>
                    <a:pt x="71" y="17"/>
                  </a:lnTo>
                  <a:lnTo>
                    <a:pt x="60" y="23"/>
                  </a:lnTo>
                  <a:lnTo>
                    <a:pt x="50" y="31"/>
                  </a:lnTo>
                  <a:lnTo>
                    <a:pt x="40" y="40"/>
                  </a:lnTo>
                  <a:lnTo>
                    <a:pt x="31" y="50"/>
                  </a:lnTo>
                  <a:lnTo>
                    <a:pt x="24" y="60"/>
                  </a:lnTo>
                  <a:lnTo>
                    <a:pt x="17" y="71"/>
                  </a:lnTo>
                  <a:lnTo>
                    <a:pt x="11" y="83"/>
                  </a:lnTo>
                  <a:lnTo>
                    <a:pt x="6" y="95"/>
                  </a:lnTo>
                  <a:lnTo>
                    <a:pt x="3" y="108"/>
                  </a:lnTo>
                  <a:lnTo>
                    <a:pt x="1" y="121"/>
                  </a:lnTo>
                  <a:lnTo>
                    <a:pt x="0" y="135"/>
                  </a:lnTo>
                  <a:lnTo>
                    <a:pt x="1" y="149"/>
                  </a:lnTo>
                  <a:lnTo>
                    <a:pt x="3" y="162"/>
                  </a:lnTo>
                  <a:lnTo>
                    <a:pt x="6" y="175"/>
                  </a:lnTo>
                  <a:lnTo>
                    <a:pt x="11" y="187"/>
                  </a:lnTo>
                  <a:lnTo>
                    <a:pt x="17" y="199"/>
                  </a:lnTo>
                  <a:lnTo>
                    <a:pt x="24" y="210"/>
                  </a:lnTo>
                  <a:lnTo>
                    <a:pt x="31" y="221"/>
                  </a:lnTo>
                  <a:lnTo>
                    <a:pt x="40" y="230"/>
                  </a:lnTo>
                  <a:lnTo>
                    <a:pt x="50" y="239"/>
                  </a:lnTo>
                  <a:lnTo>
                    <a:pt x="60" y="247"/>
                  </a:lnTo>
                  <a:lnTo>
                    <a:pt x="71" y="254"/>
                  </a:lnTo>
                  <a:lnTo>
                    <a:pt x="83" y="259"/>
                  </a:lnTo>
                  <a:lnTo>
                    <a:pt x="95" y="264"/>
                  </a:lnTo>
                  <a:lnTo>
                    <a:pt x="108" y="267"/>
                  </a:lnTo>
                  <a:lnTo>
                    <a:pt x="121" y="269"/>
                  </a:lnTo>
                  <a:lnTo>
                    <a:pt x="135" y="270"/>
                  </a:lnTo>
                  <a:lnTo>
                    <a:pt x="149" y="269"/>
                  </a:lnTo>
                  <a:lnTo>
                    <a:pt x="162" y="267"/>
                  </a:lnTo>
                  <a:lnTo>
                    <a:pt x="175" y="264"/>
                  </a:lnTo>
                  <a:lnTo>
                    <a:pt x="187" y="259"/>
                  </a:lnTo>
                  <a:lnTo>
                    <a:pt x="199" y="254"/>
                  </a:lnTo>
                  <a:lnTo>
                    <a:pt x="210" y="247"/>
                  </a:lnTo>
                  <a:lnTo>
                    <a:pt x="221" y="239"/>
                  </a:lnTo>
                  <a:lnTo>
                    <a:pt x="230" y="230"/>
                  </a:lnTo>
                  <a:lnTo>
                    <a:pt x="239" y="221"/>
                  </a:lnTo>
                  <a:lnTo>
                    <a:pt x="247" y="210"/>
                  </a:lnTo>
                  <a:lnTo>
                    <a:pt x="254" y="199"/>
                  </a:lnTo>
                  <a:lnTo>
                    <a:pt x="259" y="187"/>
                  </a:lnTo>
                  <a:lnTo>
                    <a:pt x="264" y="175"/>
                  </a:lnTo>
                  <a:lnTo>
                    <a:pt x="267" y="162"/>
                  </a:lnTo>
                  <a:lnTo>
                    <a:pt x="269" y="149"/>
                  </a:lnTo>
                  <a:lnTo>
                    <a:pt x="270" y="135"/>
                  </a:lnTo>
                  <a:lnTo>
                    <a:pt x="257" y="135"/>
                  </a:lnTo>
                  <a:lnTo>
                    <a:pt x="257" y="123"/>
                  </a:lnTo>
                  <a:lnTo>
                    <a:pt x="255" y="111"/>
                  </a:lnTo>
                  <a:lnTo>
                    <a:pt x="252" y="99"/>
                  </a:lnTo>
                  <a:lnTo>
                    <a:pt x="248" y="88"/>
                  </a:lnTo>
                  <a:lnTo>
                    <a:pt x="242" y="77"/>
                  </a:lnTo>
                  <a:lnTo>
                    <a:pt x="236" y="67"/>
                  </a:lnTo>
                  <a:lnTo>
                    <a:pt x="229" y="57"/>
                  </a:lnTo>
                  <a:lnTo>
                    <a:pt x="222" y="49"/>
                  </a:lnTo>
                  <a:lnTo>
                    <a:pt x="213" y="41"/>
                  </a:lnTo>
                  <a:lnTo>
                    <a:pt x="203" y="34"/>
                  </a:lnTo>
                  <a:lnTo>
                    <a:pt x="193" y="28"/>
                  </a:lnTo>
                  <a:lnTo>
                    <a:pt x="183" y="23"/>
                  </a:lnTo>
                  <a:lnTo>
                    <a:pt x="171" y="18"/>
                  </a:lnTo>
                  <a:lnTo>
                    <a:pt x="160" y="15"/>
                  </a:lnTo>
                  <a:lnTo>
                    <a:pt x="148" y="13"/>
                  </a:lnTo>
                  <a:lnTo>
                    <a:pt x="135" y="13"/>
                  </a:lnTo>
                  <a:lnTo>
                    <a:pt x="123" y="13"/>
                  </a:lnTo>
                  <a:lnTo>
                    <a:pt x="111" y="15"/>
                  </a:lnTo>
                  <a:lnTo>
                    <a:pt x="99" y="18"/>
                  </a:lnTo>
                  <a:lnTo>
                    <a:pt x="88" y="23"/>
                  </a:lnTo>
                  <a:lnTo>
                    <a:pt x="77" y="28"/>
                  </a:lnTo>
                  <a:lnTo>
                    <a:pt x="67" y="34"/>
                  </a:lnTo>
                  <a:lnTo>
                    <a:pt x="57" y="41"/>
                  </a:lnTo>
                  <a:lnTo>
                    <a:pt x="49" y="49"/>
                  </a:lnTo>
                  <a:lnTo>
                    <a:pt x="41" y="57"/>
                  </a:lnTo>
                  <a:lnTo>
                    <a:pt x="34" y="67"/>
                  </a:lnTo>
                  <a:lnTo>
                    <a:pt x="28" y="77"/>
                  </a:lnTo>
                  <a:lnTo>
                    <a:pt x="23" y="88"/>
                  </a:lnTo>
                  <a:lnTo>
                    <a:pt x="18" y="99"/>
                  </a:lnTo>
                  <a:lnTo>
                    <a:pt x="15" y="111"/>
                  </a:lnTo>
                  <a:lnTo>
                    <a:pt x="13" y="123"/>
                  </a:lnTo>
                  <a:lnTo>
                    <a:pt x="13" y="135"/>
                  </a:lnTo>
                  <a:lnTo>
                    <a:pt x="13" y="148"/>
                  </a:lnTo>
                  <a:lnTo>
                    <a:pt x="15" y="160"/>
                  </a:lnTo>
                  <a:lnTo>
                    <a:pt x="18" y="171"/>
                  </a:lnTo>
                  <a:lnTo>
                    <a:pt x="23" y="183"/>
                  </a:lnTo>
                  <a:lnTo>
                    <a:pt x="28" y="193"/>
                  </a:lnTo>
                  <a:lnTo>
                    <a:pt x="34" y="203"/>
                  </a:lnTo>
                  <a:lnTo>
                    <a:pt x="41" y="213"/>
                  </a:lnTo>
                  <a:lnTo>
                    <a:pt x="49" y="222"/>
                  </a:lnTo>
                  <a:lnTo>
                    <a:pt x="57" y="229"/>
                  </a:lnTo>
                  <a:lnTo>
                    <a:pt x="67" y="237"/>
                  </a:lnTo>
                  <a:lnTo>
                    <a:pt x="77" y="243"/>
                  </a:lnTo>
                  <a:lnTo>
                    <a:pt x="88" y="248"/>
                  </a:lnTo>
                  <a:lnTo>
                    <a:pt x="99" y="252"/>
                  </a:lnTo>
                  <a:lnTo>
                    <a:pt x="111" y="255"/>
                  </a:lnTo>
                  <a:lnTo>
                    <a:pt x="123" y="257"/>
                  </a:lnTo>
                  <a:lnTo>
                    <a:pt x="135" y="258"/>
                  </a:lnTo>
                  <a:lnTo>
                    <a:pt x="148" y="257"/>
                  </a:lnTo>
                  <a:lnTo>
                    <a:pt x="160" y="255"/>
                  </a:lnTo>
                  <a:lnTo>
                    <a:pt x="171" y="252"/>
                  </a:lnTo>
                  <a:lnTo>
                    <a:pt x="183" y="248"/>
                  </a:lnTo>
                  <a:lnTo>
                    <a:pt x="193" y="243"/>
                  </a:lnTo>
                  <a:lnTo>
                    <a:pt x="203" y="237"/>
                  </a:lnTo>
                  <a:lnTo>
                    <a:pt x="213" y="229"/>
                  </a:lnTo>
                  <a:lnTo>
                    <a:pt x="222" y="222"/>
                  </a:lnTo>
                  <a:lnTo>
                    <a:pt x="229" y="213"/>
                  </a:lnTo>
                  <a:lnTo>
                    <a:pt x="236" y="203"/>
                  </a:lnTo>
                  <a:lnTo>
                    <a:pt x="242" y="193"/>
                  </a:lnTo>
                  <a:lnTo>
                    <a:pt x="248" y="183"/>
                  </a:lnTo>
                  <a:lnTo>
                    <a:pt x="252" y="171"/>
                  </a:lnTo>
                  <a:lnTo>
                    <a:pt x="255" y="160"/>
                  </a:lnTo>
                  <a:lnTo>
                    <a:pt x="257" y="148"/>
                  </a:lnTo>
                  <a:lnTo>
                    <a:pt x="257" y="135"/>
                  </a:lnTo>
                  <a:lnTo>
                    <a:pt x="270" y="135"/>
                  </a:lnTo>
                </a:path>
              </a:pathLst>
            </a:custGeom>
            <a:solidFill>
              <a:srgbClr val="D9C7B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1" name="Freeform 39"/>
            <p:cNvSpPr>
              <a:spLocks/>
            </p:cNvSpPr>
            <p:nvPr/>
          </p:nvSpPr>
          <p:spPr bwMode="auto">
            <a:xfrm>
              <a:off x="772" y="1318"/>
              <a:ext cx="247" cy="247"/>
            </a:xfrm>
            <a:custGeom>
              <a:avLst/>
              <a:gdLst>
                <a:gd name="T0" fmla="*/ 243 w 247"/>
                <a:gd name="T1" fmla="*/ 98 h 247"/>
                <a:gd name="T2" fmla="*/ 231 w 247"/>
                <a:gd name="T3" fmla="*/ 64 h 247"/>
                <a:gd name="T4" fmla="*/ 210 w 247"/>
                <a:gd name="T5" fmla="*/ 36 h 247"/>
                <a:gd name="T6" fmla="*/ 182 w 247"/>
                <a:gd name="T7" fmla="*/ 15 h 247"/>
                <a:gd name="T8" fmla="*/ 148 w 247"/>
                <a:gd name="T9" fmla="*/ 3 h 247"/>
                <a:gd name="T10" fmla="*/ 111 w 247"/>
                <a:gd name="T11" fmla="*/ 1 h 247"/>
                <a:gd name="T12" fmla="*/ 76 w 247"/>
                <a:gd name="T13" fmla="*/ 10 h 247"/>
                <a:gd name="T14" fmla="*/ 45 w 247"/>
                <a:gd name="T15" fmla="*/ 29 h 247"/>
                <a:gd name="T16" fmla="*/ 21 w 247"/>
                <a:gd name="T17" fmla="*/ 55 h 247"/>
                <a:gd name="T18" fmla="*/ 6 w 247"/>
                <a:gd name="T19" fmla="*/ 87 h 247"/>
                <a:gd name="T20" fmla="*/ 0 w 247"/>
                <a:gd name="T21" fmla="*/ 123 h 247"/>
                <a:gd name="T22" fmla="*/ 6 w 247"/>
                <a:gd name="T23" fmla="*/ 159 h 247"/>
                <a:gd name="T24" fmla="*/ 21 w 247"/>
                <a:gd name="T25" fmla="*/ 192 h 247"/>
                <a:gd name="T26" fmla="*/ 45 w 247"/>
                <a:gd name="T27" fmla="*/ 218 h 247"/>
                <a:gd name="T28" fmla="*/ 76 w 247"/>
                <a:gd name="T29" fmla="*/ 236 h 247"/>
                <a:gd name="T30" fmla="*/ 111 w 247"/>
                <a:gd name="T31" fmla="*/ 246 h 247"/>
                <a:gd name="T32" fmla="*/ 148 w 247"/>
                <a:gd name="T33" fmla="*/ 243 h 247"/>
                <a:gd name="T34" fmla="*/ 182 w 247"/>
                <a:gd name="T35" fmla="*/ 231 h 247"/>
                <a:gd name="T36" fmla="*/ 210 w 247"/>
                <a:gd name="T37" fmla="*/ 210 h 247"/>
                <a:gd name="T38" fmla="*/ 231 w 247"/>
                <a:gd name="T39" fmla="*/ 182 h 247"/>
                <a:gd name="T40" fmla="*/ 243 w 247"/>
                <a:gd name="T41" fmla="*/ 148 h 247"/>
                <a:gd name="T42" fmla="*/ 233 w 247"/>
                <a:gd name="T43" fmla="*/ 123 h 247"/>
                <a:gd name="T44" fmla="*/ 228 w 247"/>
                <a:gd name="T45" fmla="*/ 91 h 247"/>
                <a:gd name="T46" fmla="*/ 214 w 247"/>
                <a:gd name="T47" fmla="*/ 62 h 247"/>
                <a:gd name="T48" fmla="*/ 193 w 247"/>
                <a:gd name="T49" fmla="*/ 38 h 247"/>
                <a:gd name="T50" fmla="*/ 166 w 247"/>
                <a:gd name="T51" fmla="*/ 22 h 247"/>
                <a:gd name="T52" fmla="*/ 134 w 247"/>
                <a:gd name="T53" fmla="*/ 14 h 247"/>
                <a:gd name="T54" fmla="*/ 101 w 247"/>
                <a:gd name="T55" fmla="*/ 15 h 247"/>
                <a:gd name="T56" fmla="*/ 71 w 247"/>
                <a:gd name="T57" fmla="*/ 26 h 247"/>
                <a:gd name="T58" fmla="*/ 46 w 247"/>
                <a:gd name="T59" fmla="*/ 46 h 247"/>
                <a:gd name="T60" fmla="*/ 26 w 247"/>
                <a:gd name="T61" fmla="*/ 71 h 247"/>
                <a:gd name="T62" fmla="*/ 15 w 247"/>
                <a:gd name="T63" fmla="*/ 101 h 247"/>
                <a:gd name="T64" fmla="*/ 14 w 247"/>
                <a:gd name="T65" fmla="*/ 134 h 247"/>
                <a:gd name="T66" fmla="*/ 22 w 247"/>
                <a:gd name="T67" fmla="*/ 166 h 247"/>
                <a:gd name="T68" fmla="*/ 38 w 247"/>
                <a:gd name="T69" fmla="*/ 193 h 247"/>
                <a:gd name="T70" fmla="*/ 62 w 247"/>
                <a:gd name="T71" fmla="*/ 214 h 247"/>
                <a:gd name="T72" fmla="*/ 91 w 247"/>
                <a:gd name="T73" fmla="*/ 228 h 247"/>
                <a:gd name="T74" fmla="*/ 123 w 247"/>
                <a:gd name="T75" fmla="*/ 233 h 247"/>
                <a:gd name="T76" fmla="*/ 156 w 247"/>
                <a:gd name="T77" fmla="*/ 228 h 247"/>
                <a:gd name="T78" fmla="*/ 184 w 247"/>
                <a:gd name="T79" fmla="*/ 214 h 247"/>
                <a:gd name="T80" fmla="*/ 208 w 247"/>
                <a:gd name="T81" fmla="*/ 193 h 247"/>
                <a:gd name="T82" fmla="*/ 224 w 247"/>
                <a:gd name="T83" fmla="*/ 166 h 247"/>
                <a:gd name="T84" fmla="*/ 233 w 247"/>
                <a:gd name="T85" fmla="*/ 1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7" h="247">
                  <a:moveTo>
                    <a:pt x="246" y="123"/>
                  </a:moveTo>
                  <a:lnTo>
                    <a:pt x="245" y="111"/>
                  </a:lnTo>
                  <a:lnTo>
                    <a:pt x="243" y="98"/>
                  </a:lnTo>
                  <a:lnTo>
                    <a:pt x="240" y="87"/>
                  </a:lnTo>
                  <a:lnTo>
                    <a:pt x="236" y="75"/>
                  </a:lnTo>
                  <a:lnTo>
                    <a:pt x="231" y="64"/>
                  </a:lnTo>
                  <a:lnTo>
                    <a:pt x="225" y="55"/>
                  </a:lnTo>
                  <a:lnTo>
                    <a:pt x="218" y="45"/>
                  </a:lnTo>
                  <a:lnTo>
                    <a:pt x="210" y="36"/>
                  </a:lnTo>
                  <a:lnTo>
                    <a:pt x="201" y="29"/>
                  </a:lnTo>
                  <a:lnTo>
                    <a:pt x="192" y="21"/>
                  </a:lnTo>
                  <a:lnTo>
                    <a:pt x="182" y="15"/>
                  </a:lnTo>
                  <a:lnTo>
                    <a:pt x="171" y="10"/>
                  </a:lnTo>
                  <a:lnTo>
                    <a:pt x="159" y="6"/>
                  </a:lnTo>
                  <a:lnTo>
                    <a:pt x="148" y="3"/>
                  </a:lnTo>
                  <a:lnTo>
                    <a:pt x="136" y="1"/>
                  </a:lnTo>
                  <a:lnTo>
                    <a:pt x="123" y="0"/>
                  </a:lnTo>
                  <a:lnTo>
                    <a:pt x="111" y="1"/>
                  </a:lnTo>
                  <a:lnTo>
                    <a:pt x="98" y="3"/>
                  </a:lnTo>
                  <a:lnTo>
                    <a:pt x="87" y="6"/>
                  </a:lnTo>
                  <a:lnTo>
                    <a:pt x="76" y="10"/>
                  </a:lnTo>
                  <a:lnTo>
                    <a:pt x="65" y="15"/>
                  </a:lnTo>
                  <a:lnTo>
                    <a:pt x="55" y="21"/>
                  </a:lnTo>
                  <a:lnTo>
                    <a:pt x="45" y="29"/>
                  </a:lnTo>
                  <a:lnTo>
                    <a:pt x="36" y="36"/>
                  </a:lnTo>
                  <a:lnTo>
                    <a:pt x="29" y="45"/>
                  </a:lnTo>
                  <a:lnTo>
                    <a:pt x="21" y="55"/>
                  </a:lnTo>
                  <a:lnTo>
                    <a:pt x="15" y="64"/>
                  </a:lnTo>
                  <a:lnTo>
                    <a:pt x="10" y="75"/>
                  </a:lnTo>
                  <a:lnTo>
                    <a:pt x="6" y="87"/>
                  </a:lnTo>
                  <a:lnTo>
                    <a:pt x="3" y="98"/>
                  </a:lnTo>
                  <a:lnTo>
                    <a:pt x="1" y="111"/>
                  </a:lnTo>
                  <a:lnTo>
                    <a:pt x="0" y="123"/>
                  </a:lnTo>
                  <a:lnTo>
                    <a:pt x="1" y="136"/>
                  </a:lnTo>
                  <a:lnTo>
                    <a:pt x="3" y="148"/>
                  </a:lnTo>
                  <a:lnTo>
                    <a:pt x="6" y="159"/>
                  </a:lnTo>
                  <a:lnTo>
                    <a:pt x="10" y="171"/>
                  </a:lnTo>
                  <a:lnTo>
                    <a:pt x="15" y="182"/>
                  </a:lnTo>
                  <a:lnTo>
                    <a:pt x="21" y="192"/>
                  </a:lnTo>
                  <a:lnTo>
                    <a:pt x="29" y="201"/>
                  </a:lnTo>
                  <a:lnTo>
                    <a:pt x="36" y="210"/>
                  </a:lnTo>
                  <a:lnTo>
                    <a:pt x="45" y="218"/>
                  </a:lnTo>
                  <a:lnTo>
                    <a:pt x="55" y="225"/>
                  </a:lnTo>
                  <a:lnTo>
                    <a:pt x="65" y="231"/>
                  </a:lnTo>
                  <a:lnTo>
                    <a:pt x="76" y="236"/>
                  </a:lnTo>
                  <a:lnTo>
                    <a:pt x="87" y="240"/>
                  </a:lnTo>
                  <a:lnTo>
                    <a:pt x="98" y="243"/>
                  </a:lnTo>
                  <a:lnTo>
                    <a:pt x="111" y="246"/>
                  </a:lnTo>
                  <a:lnTo>
                    <a:pt x="123" y="246"/>
                  </a:lnTo>
                  <a:lnTo>
                    <a:pt x="136" y="246"/>
                  </a:lnTo>
                  <a:lnTo>
                    <a:pt x="148" y="243"/>
                  </a:lnTo>
                  <a:lnTo>
                    <a:pt x="159" y="240"/>
                  </a:lnTo>
                  <a:lnTo>
                    <a:pt x="171" y="236"/>
                  </a:lnTo>
                  <a:lnTo>
                    <a:pt x="182" y="231"/>
                  </a:lnTo>
                  <a:lnTo>
                    <a:pt x="192" y="225"/>
                  </a:lnTo>
                  <a:lnTo>
                    <a:pt x="201" y="218"/>
                  </a:lnTo>
                  <a:lnTo>
                    <a:pt x="210" y="210"/>
                  </a:lnTo>
                  <a:lnTo>
                    <a:pt x="218" y="201"/>
                  </a:lnTo>
                  <a:lnTo>
                    <a:pt x="225" y="192"/>
                  </a:lnTo>
                  <a:lnTo>
                    <a:pt x="231" y="182"/>
                  </a:lnTo>
                  <a:lnTo>
                    <a:pt x="236" y="171"/>
                  </a:lnTo>
                  <a:lnTo>
                    <a:pt x="240" y="159"/>
                  </a:lnTo>
                  <a:lnTo>
                    <a:pt x="243" y="148"/>
                  </a:lnTo>
                  <a:lnTo>
                    <a:pt x="245" y="136"/>
                  </a:lnTo>
                  <a:lnTo>
                    <a:pt x="246" y="123"/>
                  </a:lnTo>
                  <a:lnTo>
                    <a:pt x="233" y="123"/>
                  </a:lnTo>
                  <a:lnTo>
                    <a:pt x="233" y="112"/>
                  </a:lnTo>
                  <a:lnTo>
                    <a:pt x="231" y="101"/>
                  </a:lnTo>
                  <a:lnTo>
                    <a:pt x="228" y="91"/>
                  </a:lnTo>
                  <a:lnTo>
                    <a:pt x="224" y="80"/>
                  </a:lnTo>
                  <a:lnTo>
                    <a:pt x="220" y="71"/>
                  </a:lnTo>
                  <a:lnTo>
                    <a:pt x="214" y="62"/>
                  </a:lnTo>
                  <a:lnTo>
                    <a:pt x="208" y="53"/>
                  </a:lnTo>
                  <a:lnTo>
                    <a:pt x="201" y="46"/>
                  </a:lnTo>
                  <a:lnTo>
                    <a:pt x="193" y="38"/>
                  </a:lnTo>
                  <a:lnTo>
                    <a:pt x="184" y="32"/>
                  </a:lnTo>
                  <a:lnTo>
                    <a:pt x="175" y="26"/>
                  </a:lnTo>
                  <a:lnTo>
                    <a:pt x="166" y="22"/>
                  </a:lnTo>
                  <a:lnTo>
                    <a:pt x="156" y="18"/>
                  </a:lnTo>
                  <a:lnTo>
                    <a:pt x="145" y="15"/>
                  </a:lnTo>
                  <a:lnTo>
                    <a:pt x="134" y="14"/>
                  </a:lnTo>
                  <a:lnTo>
                    <a:pt x="123" y="13"/>
                  </a:lnTo>
                  <a:lnTo>
                    <a:pt x="112" y="14"/>
                  </a:lnTo>
                  <a:lnTo>
                    <a:pt x="101" y="15"/>
                  </a:lnTo>
                  <a:lnTo>
                    <a:pt x="91" y="18"/>
                  </a:lnTo>
                  <a:lnTo>
                    <a:pt x="80" y="22"/>
                  </a:lnTo>
                  <a:lnTo>
                    <a:pt x="71" y="26"/>
                  </a:lnTo>
                  <a:lnTo>
                    <a:pt x="62" y="32"/>
                  </a:lnTo>
                  <a:lnTo>
                    <a:pt x="53" y="38"/>
                  </a:lnTo>
                  <a:lnTo>
                    <a:pt x="46" y="46"/>
                  </a:lnTo>
                  <a:lnTo>
                    <a:pt x="38" y="53"/>
                  </a:lnTo>
                  <a:lnTo>
                    <a:pt x="32" y="62"/>
                  </a:lnTo>
                  <a:lnTo>
                    <a:pt x="26" y="71"/>
                  </a:lnTo>
                  <a:lnTo>
                    <a:pt x="22" y="80"/>
                  </a:lnTo>
                  <a:lnTo>
                    <a:pt x="18" y="91"/>
                  </a:lnTo>
                  <a:lnTo>
                    <a:pt x="15" y="101"/>
                  </a:lnTo>
                  <a:lnTo>
                    <a:pt x="14" y="112"/>
                  </a:lnTo>
                  <a:lnTo>
                    <a:pt x="13" y="123"/>
                  </a:lnTo>
                  <a:lnTo>
                    <a:pt x="14" y="134"/>
                  </a:lnTo>
                  <a:lnTo>
                    <a:pt x="15" y="145"/>
                  </a:lnTo>
                  <a:lnTo>
                    <a:pt x="18" y="156"/>
                  </a:lnTo>
                  <a:lnTo>
                    <a:pt x="22" y="166"/>
                  </a:lnTo>
                  <a:lnTo>
                    <a:pt x="26" y="175"/>
                  </a:lnTo>
                  <a:lnTo>
                    <a:pt x="32" y="184"/>
                  </a:lnTo>
                  <a:lnTo>
                    <a:pt x="38" y="193"/>
                  </a:lnTo>
                  <a:lnTo>
                    <a:pt x="46" y="201"/>
                  </a:lnTo>
                  <a:lnTo>
                    <a:pt x="53" y="208"/>
                  </a:lnTo>
                  <a:lnTo>
                    <a:pt x="62" y="214"/>
                  </a:lnTo>
                  <a:lnTo>
                    <a:pt x="71" y="220"/>
                  </a:lnTo>
                  <a:lnTo>
                    <a:pt x="80" y="225"/>
                  </a:lnTo>
                  <a:lnTo>
                    <a:pt x="91" y="228"/>
                  </a:lnTo>
                  <a:lnTo>
                    <a:pt x="101" y="231"/>
                  </a:lnTo>
                  <a:lnTo>
                    <a:pt x="112" y="233"/>
                  </a:lnTo>
                  <a:lnTo>
                    <a:pt x="123" y="233"/>
                  </a:lnTo>
                  <a:lnTo>
                    <a:pt x="134" y="233"/>
                  </a:lnTo>
                  <a:lnTo>
                    <a:pt x="145" y="231"/>
                  </a:lnTo>
                  <a:lnTo>
                    <a:pt x="156" y="228"/>
                  </a:lnTo>
                  <a:lnTo>
                    <a:pt x="166" y="225"/>
                  </a:lnTo>
                  <a:lnTo>
                    <a:pt x="175" y="220"/>
                  </a:lnTo>
                  <a:lnTo>
                    <a:pt x="184" y="214"/>
                  </a:lnTo>
                  <a:lnTo>
                    <a:pt x="193" y="208"/>
                  </a:lnTo>
                  <a:lnTo>
                    <a:pt x="201" y="201"/>
                  </a:lnTo>
                  <a:lnTo>
                    <a:pt x="208" y="193"/>
                  </a:lnTo>
                  <a:lnTo>
                    <a:pt x="214" y="184"/>
                  </a:lnTo>
                  <a:lnTo>
                    <a:pt x="220" y="175"/>
                  </a:lnTo>
                  <a:lnTo>
                    <a:pt x="224" y="166"/>
                  </a:lnTo>
                  <a:lnTo>
                    <a:pt x="228" y="156"/>
                  </a:lnTo>
                  <a:lnTo>
                    <a:pt x="231" y="145"/>
                  </a:lnTo>
                  <a:lnTo>
                    <a:pt x="233" y="134"/>
                  </a:lnTo>
                  <a:lnTo>
                    <a:pt x="233" y="123"/>
                  </a:lnTo>
                  <a:lnTo>
                    <a:pt x="246" y="123"/>
                  </a:lnTo>
                </a:path>
              </a:pathLst>
            </a:custGeom>
            <a:solidFill>
              <a:srgbClr val="DECFB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2" name="Freeform 40"/>
            <p:cNvSpPr>
              <a:spLocks/>
            </p:cNvSpPr>
            <p:nvPr/>
          </p:nvSpPr>
          <p:spPr bwMode="auto">
            <a:xfrm>
              <a:off x="785" y="1331"/>
              <a:ext cx="221" cy="222"/>
            </a:xfrm>
            <a:custGeom>
              <a:avLst/>
              <a:gdLst>
                <a:gd name="T0" fmla="*/ 218 w 221"/>
                <a:gd name="T1" fmla="*/ 88 h 222"/>
                <a:gd name="T2" fmla="*/ 207 w 221"/>
                <a:gd name="T3" fmla="*/ 57 h 222"/>
                <a:gd name="T4" fmla="*/ 188 w 221"/>
                <a:gd name="T5" fmla="*/ 32 h 222"/>
                <a:gd name="T6" fmla="*/ 163 w 221"/>
                <a:gd name="T7" fmla="*/ 13 h 222"/>
                <a:gd name="T8" fmla="*/ 132 w 221"/>
                <a:gd name="T9" fmla="*/ 2 h 222"/>
                <a:gd name="T10" fmla="*/ 99 w 221"/>
                <a:gd name="T11" fmla="*/ 0 h 222"/>
                <a:gd name="T12" fmla="*/ 67 w 221"/>
                <a:gd name="T13" fmla="*/ 8 h 222"/>
                <a:gd name="T14" fmla="*/ 40 w 221"/>
                <a:gd name="T15" fmla="*/ 25 h 222"/>
                <a:gd name="T16" fmla="*/ 19 w 221"/>
                <a:gd name="T17" fmla="*/ 48 h 222"/>
                <a:gd name="T18" fmla="*/ 5 w 221"/>
                <a:gd name="T19" fmla="*/ 77 h 222"/>
                <a:gd name="T20" fmla="*/ 0 w 221"/>
                <a:gd name="T21" fmla="*/ 110 h 222"/>
                <a:gd name="T22" fmla="*/ 5 w 221"/>
                <a:gd name="T23" fmla="*/ 143 h 222"/>
                <a:gd name="T24" fmla="*/ 19 w 221"/>
                <a:gd name="T25" fmla="*/ 172 h 222"/>
                <a:gd name="T26" fmla="*/ 40 w 221"/>
                <a:gd name="T27" fmla="*/ 195 h 222"/>
                <a:gd name="T28" fmla="*/ 67 w 221"/>
                <a:gd name="T29" fmla="*/ 212 h 222"/>
                <a:gd name="T30" fmla="*/ 99 w 221"/>
                <a:gd name="T31" fmla="*/ 220 h 222"/>
                <a:gd name="T32" fmla="*/ 132 w 221"/>
                <a:gd name="T33" fmla="*/ 218 h 222"/>
                <a:gd name="T34" fmla="*/ 163 w 221"/>
                <a:gd name="T35" fmla="*/ 207 h 222"/>
                <a:gd name="T36" fmla="*/ 188 w 221"/>
                <a:gd name="T37" fmla="*/ 188 h 222"/>
                <a:gd name="T38" fmla="*/ 207 w 221"/>
                <a:gd name="T39" fmla="*/ 163 h 222"/>
                <a:gd name="T40" fmla="*/ 218 w 221"/>
                <a:gd name="T41" fmla="*/ 132 h 222"/>
                <a:gd name="T42" fmla="*/ 208 w 221"/>
                <a:gd name="T43" fmla="*/ 110 h 222"/>
                <a:gd name="T44" fmla="*/ 204 w 221"/>
                <a:gd name="T45" fmla="*/ 81 h 222"/>
                <a:gd name="T46" fmla="*/ 191 w 221"/>
                <a:gd name="T47" fmla="*/ 55 h 222"/>
                <a:gd name="T48" fmla="*/ 172 w 221"/>
                <a:gd name="T49" fmla="*/ 34 h 222"/>
                <a:gd name="T50" fmla="*/ 148 w 221"/>
                <a:gd name="T51" fmla="*/ 20 h 222"/>
                <a:gd name="T52" fmla="*/ 120 w 221"/>
                <a:gd name="T53" fmla="*/ 13 h 222"/>
                <a:gd name="T54" fmla="*/ 90 w 221"/>
                <a:gd name="T55" fmla="*/ 14 h 222"/>
                <a:gd name="T56" fmla="*/ 64 w 221"/>
                <a:gd name="T57" fmla="*/ 24 h 222"/>
                <a:gd name="T58" fmla="*/ 41 w 221"/>
                <a:gd name="T59" fmla="*/ 41 h 222"/>
                <a:gd name="T60" fmla="*/ 24 w 221"/>
                <a:gd name="T61" fmla="*/ 63 h 222"/>
                <a:gd name="T62" fmla="*/ 14 w 221"/>
                <a:gd name="T63" fmla="*/ 90 h 222"/>
                <a:gd name="T64" fmla="*/ 13 w 221"/>
                <a:gd name="T65" fmla="*/ 120 h 222"/>
                <a:gd name="T66" fmla="*/ 20 w 221"/>
                <a:gd name="T67" fmla="*/ 148 h 222"/>
                <a:gd name="T68" fmla="*/ 34 w 221"/>
                <a:gd name="T69" fmla="*/ 172 h 222"/>
                <a:gd name="T70" fmla="*/ 55 w 221"/>
                <a:gd name="T71" fmla="*/ 191 h 222"/>
                <a:gd name="T72" fmla="*/ 81 w 221"/>
                <a:gd name="T73" fmla="*/ 204 h 222"/>
                <a:gd name="T74" fmla="*/ 110 w 221"/>
                <a:gd name="T75" fmla="*/ 208 h 222"/>
                <a:gd name="T76" fmla="*/ 139 w 221"/>
                <a:gd name="T77" fmla="*/ 204 h 222"/>
                <a:gd name="T78" fmla="*/ 165 w 221"/>
                <a:gd name="T79" fmla="*/ 191 h 222"/>
                <a:gd name="T80" fmla="*/ 186 w 221"/>
                <a:gd name="T81" fmla="*/ 172 h 222"/>
                <a:gd name="T82" fmla="*/ 200 w 221"/>
                <a:gd name="T83" fmla="*/ 148 h 222"/>
                <a:gd name="T84" fmla="*/ 208 w 221"/>
                <a:gd name="T85"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22">
                  <a:moveTo>
                    <a:pt x="220" y="110"/>
                  </a:moveTo>
                  <a:lnTo>
                    <a:pt x="220" y="99"/>
                  </a:lnTo>
                  <a:lnTo>
                    <a:pt x="218" y="88"/>
                  </a:lnTo>
                  <a:lnTo>
                    <a:pt x="215" y="77"/>
                  </a:lnTo>
                  <a:lnTo>
                    <a:pt x="212" y="67"/>
                  </a:lnTo>
                  <a:lnTo>
                    <a:pt x="207" y="57"/>
                  </a:lnTo>
                  <a:lnTo>
                    <a:pt x="202" y="48"/>
                  </a:lnTo>
                  <a:lnTo>
                    <a:pt x="195" y="40"/>
                  </a:lnTo>
                  <a:lnTo>
                    <a:pt x="188" y="32"/>
                  </a:lnTo>
                  <a:lnTo>
                    <a:pt x="180" y="25"/>
                  </a:lnTo>
                  <a:lnTo>
                    <a:pt x="172" y="19"/>
                  </a:lnTo>
                  <a:lnTo>
                    <a:pt x="163" y="13"/>
                  </a:lnTo>
                  <a:lnTo>
                    <a:pt x="153" y="8"/>
                  </a:lnTo>
                  <a:lnTo>
                    <a:pt x="143" y="5"/>
                  </a:lnTo>
                  <a:lnTo>
                    <a:pt x="132" y="2"/>
                  </a:lnTo>
                  <a:lnTo>
                    <a:pt x="121" y="0"/>
                  </a:lnTo>
                  <a:lnTo>
                    <a:pt x="110" y="0"/>
                  </a:lnTo>
                  <a:lnTo>
                    <a:pt x="99" y="0"/>
                  </a:lnTo>
                  <a:lnTo>
                    <a:pt x="88" y="2"/>
                  </a:lnTo>
                  <a:lnTo>
                    <a:pt x="77" y="5"/>
                  </a:lnTo>
                  <a:lnTo>
                    <a:pt x="67" y="8"/>
                  </a:lnTo>
                  <a:lnTo>
                    <a:pt x="58" y="13"/>
                  </a:lnTo>
                  <a:lnTo>
                    <a:pt x="49" y="19"/>
                  </a:lnTo>
                  <a:lnTo>
                    <a:pt x="40" y="25"/>
                  </a:lnTo>
                  <a:lnTo>
                    <a:pt x="32" y="32"/>
                  </a:lnTo>
                  <a:lnTo>
                    <a:pt x="25" y="40"/>
                  </a:lnTo>
                  <a:lnTo>
                    <a:pt x="19" y="48"/>
                  </a:lnTo>
                  <a:lnTo>
                    <a:pt x="13" y="57"/>
                  </a:lnTo>
                  <a:lnTo>
                    <a:pt x="8" y="67"/>
                  </a:lnTo>
                  <a:lnTo>
                    <a:pt x="5" y="77"/>
                  </a:lnTo>
                  <a:lnTo>
                    <a:pt x="2" y="88"/>
                  </a:lnTo>
                  <a:lnTo>
                    <a:pt x="0" y="99"/>
                  </a:lnTo>
                  <a:lnTo>
                    <a:pt x="0" y="110"/>
                  </a:lnTo>
                  <a:lnTo>
                    <a:pt x="0" y="121"/>
                  </a:lnTo>
                  <a:lnTo>
                    <a:pt x="2" y="132"/>
                  </a:lnTo>
                  <a:lnTo>
                    <a:pt x="5" y="143"/>
                  </a:lnTo>
                  <a:lnTo>
                    <a:pt x="8" y="153"/>
                  </a:lnTo>
                  <a:lnTo>
                    <a:pt x="13" y="163"/>
                  </a:lnTo>
                  <a:lnTo>
                    <a:pt x="19" y="172"/>
                  </a:lnTo>
                  <a:lnTo>
                    <a:pt x="25" y="180"/>
                  </a:lnTo>
                  <a:lnTo>
                    <a:pt x="32" y="188"/>
                  </a:lnTo>
                  <a:lnTo>
                    <a:pt x="40" y="195"/>
                  </a:lnTo>
                  <a:lnTo>
                    <a:pt x="49" y="202"/>
                  </a:lnTo>
                  <a:lnTo>
                    <a:pt x="58" y="207"/>
                  </a:lnTo>
                  <a:lnTo>
                    <a:pt x="67" y="212"/>
                  </a:lnTo>
                  <a:lnTo>
                    <a:pt x="77" y="215"/>
                  </a:lnTo>
                  <a:lnTo>
                    <a:pt x="88" y="218"/>
                  </a:lnTo>
                  <a:lnTo>
                    <a:pt x="99" y="220"/>
                  </a:lnTo>
                  <a:lnTo>
                    <a:pt x="110" y="221"/>
                  </a:lnTo>
                  <a:lnTo>
                    <a:pt x="121" y="220"/>
                  </a:lnTo>
                  <a:lnTo>
                    <a:pt x="132" y="218"/>
                  </a:lnTo>
                  <a:lnTo>
                    <a:pt x="143" y="215"/>
                  </a:lnTo>
                  <a:lnTo>
                    <a:pt x="153" y="212"/>
                  </a:lnTo>
                  <a:lnTo>
                    <a:pt x="163" y="207"/>
                  </a:lnTo>
                  <a:lnTo>
                    <a:pt x="172" y="202"/>
                  </a:lnTo>
                  <a:lnTo>
                    <a:pt x="180" y="195"/>
                  </a:lnTo>
                  <a:lnTo>
                    <a:pt x="188" y="188"/>
                  </a:lnTo>
                  <a:lnTo>
                    <a:pt x="195" y="180"/>
                  </a:lnTo>
                  <a:lnTo>
                    <a:pt x="202" y="172"/>
                  </a:lnTo>
                  <a:lnTo>
                    <a:pt x="207" y="163"/>
                  </a:lnTo>
                  <a:lnTo>
                    <a:pt x="212" y="153"/>
                  </a:lnTo>
                  <a:lnTo>
                    <a:pt x="215" y="143"/>
                  </a:lnTo>
                  <a:lnTo>
                    <a:pt x="218" y="132"/>
                  </a:lnTo>
                  <a:lnTo>
                    <a:pt x="220" y="121"/>
                  </a:lnTo>
                  <a:lnTo>
                    <a:pt x="220" y="110"/>
                  </a:lnTo>
                  <a:lnTo>
                    <a:pt x="208" y="110"/>
                  </a:lnTo>
                  <a:lnTo>
                    <a:pt x="208" y="100"/>
                  </a:lnTo>
                  <a:lnTo>
                    <a:pt x="206" y="90"/>
                  </a:lnTo>
                  <a:lnTo>
                    <a:pt x="204" y="81"/>
                  </a:lnTo>
                  <a:lnTo>
                    <a:pt x="200" y="72"/>
                  </a:lnTo>
                  <a:lnTo>
                    <a:pt x="196" y="63"/>
                  </a:lnTo>
                  <a:lnTo>
                    <a:pt x="191" y="55"/>
                  </a:lnTo>
                  <a:lnTo>
                    <a:pt x="186" y="48"/>
                  </a:lnTo>
                  <a:lnTo>
                    <a:pt x="179" y="41"/>
                  </a:lnTo>
                  <a:lnTo>
                    <a:pt x="172" y="34"/>
                  </a:lnTo>
                  <a:lnTo>
                    <a:pt x="165" y="29"/>
                  </a:lnTo>
                  <a:lnTo>
                    <a:pt x="157" y="24"/>
                  </a:lnTo>
                  <a:lnTo>
                    <a:pt x="148" y="20"/>
                  </a:lnTo>
                  <a:lnTo>
                    <a:pt x="139" y="16"/>
                  </a:lnTo>
                  <a:lnTo>
                    <a:pt x="130" y="14"/>
                  </a:lnTo>
                  <a:lnTo>
                    <a:pt x="120" y="13"/>
                  </a:lnTo>
                  <a:lnTo>
                    <a:pt x="110" y="12"/>
                  </a:lnTo>
                  <a:lnTo>
                    <a:pt x="100" y="13"/>
                  </a:lnTo>
                  <a:lnTo>
                    <a:pt x="90" y="14"/>
                  </a:lnTo>
                  <a:lnTo>
                    <a:pt x="81" y="16"/>
                  </a:lnTo>
                  <a:lnTo>
                    <a:pt x="72" y="20"/>
                  </a:lnTo>
                  <a:lnTo>
                    <a:pt x="64" y="24"/>
                  </a:lnTo>
                  <a:lnTo>
                    <a:pt x="55" y="29"/>
                  </a:lnTo>
                  <a:lnTo>
                    <a:pt x="48" y="34"/>
                  </a:lnTo>
                  <a:lnTo>
                    <a:pt x="41" y="41"/>
                  </a:lnTo>
                  <a:lnTo>
                    <a:pt x="34" y="48"/>
                  </a:lnTo>
                  <a:lnTo>
                    <a:pt x="29" y="55"/>
                  </a:lnTo>
                  <a:lnTo>
                    <a:pt x="24" y="63"/>
                  </a:lnTo>
                  <a:lnTo>
                    <a:pt x="20" y="72"/>
                  </a:lnTo>
                  <a:lnTo>
                    <a:pt x="16" y="81"/>
                  </a:lnTo>
                  <a:lnTo>
                    <a:pt x="14" y="90"/>
                  </a:lnTo>
                  <a:lnTo>
                    <a:pt x="13" y="100"/>
                  </a:lnTo>
                  <a:lnTo>
                    <a:pt x="12" y="110"/>
                  </a:lnTo>
                  <a:lnTo>
                    <a:pt x="13" y="120"/>
                  </a:lnTo>
                  <a:lnTo>
                    <a:pt x="14" y="130"/>
                  </a:lnTo>
                  <a:lnTo>
                    <a:pt x="16" y="139"/>
                  </a:lnTo>
                  <a:lnTo>
                    <a:pt x="20" y="148"/>
                  </a:lnTo>
                  <a:lnTo>
                    <a:pt x="24" y="157"/>
                  </a:lnTo>
                  <a:lnTo>
                    <a:pt x="29" y="165"/>
                  </a:lnTo>
                  <a:lnTo>
                    <a:pt x="34" y="172"/>
                  </a:lnTo>
                  <a:lnTo>
                    <a:pt x="41" y="179"/>
                  </a:lnTo>
                  <a:lnTo>
                    <a:pt x="48" y="186"/>
                  </a:lnTo>
                  <a:lnTo>
                    <a:pt x="55" y="191"/>
                  </a:lnTo>
                  <a:lnTo>
                    <a:pt x="64" y="196"/>
                  </a:lnTo>
                  <a:lnTo>
                    <a:pt x="72" y="200"/>
                  </a:lnTo>
                  <a:lnTo>
                    <a:pt x="81" y="204"/>
                  </a:lnTo>
                  <a:lnTo>
                    <a:pt x="90" y="206"/>
                  </a:lnTo>
                  <a:lnTo>
                    <a:pt x="100" y="208"/>
                  </a:lnTo>
                  <a:lnTo>
                    <a:pt x="110" y="208"/>
                  </a:lnTo>
                  <a:lnTo>
                    <a:pt x="120" y="208"/>
                  </a:lnTo>
                  <a:lnTo>
                    <a:pt x="130" y="206"/>
                  </a:lnTo>
                  <a:lnTo>
                    <a:pt x="139" y="204"/>
                  </a:lnTo>
                  <a:lnTo>
                    <a:pt x="148" y="200"/>
                  </a:lnTo>
                  <a:lnTo>
                    <a:pt x="157" y="196"/>
                  </a:lnTo>
                  <a:lnTo>
                    <a:pt x="165" y="191"/>
                  </a:lnTo>
                  <a:lnTo>
                    <a:pt x="172" y="186"/>
                  </a:lnTo>
                  <a:lnTo>
                    <a:pt x="179" y="179"/>
                  </a:lnTo>
                  <a:lnTo>
                    <a:pt x="186" y="172"/>
                  </a:lnTo>
                  <a:lnTo>
                    <a:pt x="191" y="165"/>
                  </a:lnTo>
                  <a:lnTo>
                    <a:pt x="196" y="157"/>
                  </a:lnTo>
                  <a:lnTo>
                    <a:pt x="200" y="148"/>
                  </a:lnTo>
                  <a:lnTo>
                    <a:pt x="204" y="139"/>
                  </a:lnTo>
                  <a:lnTo>
                    <a:pt x="206" y="130"/>
                  </a:lnTo>
                  <a:lnTo>
                    <a:pt x="208" y="120"/>
                  </a:lnTo>
                  <a:lnTo>
                    <a:pt x="208" y="110"/>
                  </a:lnTo>
                  <a:lnTo>
                    <a:pt x="220" y="110"/>
                  </a:lnTo>
                </a:path>
              </a:pathLst>
            </a:custGeom>
            <a:solidFill>
              <a:srgbClr val="E3D6C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3" name="Freeform 41"/>
            <p:cNvSpPr>
              <a:spLocks/>
            </p:cNvSpPr>
            <p:nvPr/>
          </p:nvSpPr>
          <p:spPr bwMode="auto">
            <a:xfrm>
              <a:off x="797" y="1343"/>
              <a:ext cx="197" cy="198"/>
            </a:xfrm>
            <a:custGeom>
              <a:avLst/>
              <a:gdLst>
                <a:gd name="T0" fmla="*/ 194 w 197"/>
                <a:gd name="T1" fmla="*/ 78 h 198"/>
                <a:gd name="T2" fmla="*/ 185 w 197"/>
                <a:gd name="T3" fmla="*/ 51 h 198"/>
                <a:gd name="T4" fmla="*/ 168 w 197"/>
                <a:gd name="T5" fmla="*/ 28 h 198"/>
                <a:gd name="T6" fmla="*/ 145 w 197"/>
                <a:gd name="T7" fmla="*/ 12 h 198"/>
                <a:gd name="T8" fmla="*/ 118 w 197"/>
                <a:gd name="T9" fmla="*/ 2 h 198"/>
                <a:gd name="T10" fmla="*/ 88 w 197"/>
                <a:gd name="T11" fmla="*/ 0 h 198"/>
                <a:gd name="T12" fmla="*/ 60 w 197"/>
                <a:gd name="T13" fmla="*/ 7 h 198"/>
                <a:gd name="T14" fmla="*/ 36 w 197"/>
                <a:gd name="T15" fmla="*/ 22 h 198"/>
                <a:gd name="T16" fmla="*/ 16 w 197"/>
                <a:gd name="T17" fmla="*/ 43 h 198"/>
                <a:gd name="T18" fmla="*/ 4 w 197"/>
                <a:gd name="T19" fmla="*/ 69 h 198"/>
                <a:gd name="T20" fmla="*/ 0 w 197"/>
                <a:gd name="T21" fmla="*/ 98 h 198"/>
                <a:gd name="T22" fmla="*/ 4 w 197"/>
                <a:gd name="T23" fmla="*/ 127 h 198"/>
                <a:gd name="T24" fmla="*/ 16 w 197"/>
                <a:gd name="T25" fmla="*/ 153 h 198"/>
                <a:gd name="T26" fmla="*/ 36 w 197"/>
                <a:gd name="T27" fmla="*/ 174 h 198"/>
                <a:gd name="T28" fmla="*/ 60 w 197"/>
                <a:gd name="T29" fmla="*/ 189 h 198"/>
                <a:gd name="T30" fmla="*/ 88 w 197"/>
                <a:gd name="T31" fmla="*/ 196 h 198"/>
                <a:gd name="T32" fmla="*/ 118 w 197"/>
                <a:gd name="T33" fmla="*/ 194 h 198"/>
                <a:gd name="T34" fmla="*/ 145 w 197"/>
                <a:gd name="T35" fmla="*/ 185 h 198"/>
                <a:gd name="T36" fmla="*/ 168 w 197"/>
                <a:gd name="T37" fmla="*/ 168 h 198"/>
                <a:gd name="T38" fmla="*/ 185 w 197"/>
                <a:gd name="T39" fmla="*/ 145 h 198"/>
                <a:gd name="T40" fmla="*/ 194 w 197"/>
                <a:gd name="T41" fmla="*/ 118 h 198"/>
                <a:gd name="T42" fmla="*/ 184 w 197"/>
                <a:gd name="T43" fmla="*/ 98 h 198"/>
                <a:gd name="T44" fmla="*/ 180 w 197"/>
                <a:gd name="T45" fmla="*/ 73 h 198"/>
                <a:gd name="T46" fmla="*/ 169 w 197"/>
                <a:gd name="T47" fmla="*/ 50 h 198"/>
                <a:gd name="T48" fmla="*/ 152 w 197"/>
                <a:gd name="T49" fmla="*/ 32 h 198"/>
                <a:gd name="T50" fmla="*/ 131 w 197"/>
                <a:gd name="T51" fmla="*/ 19 h 198"/>
                <a:gd name="T52" fmla="*/ 107 w 197"/>
                <a:gd name="T53" fmla="*/ 13 h 198"/>
                <a:gd name="T54" fmla="*/ 81 w 197"/>
                <a:gd name="T55" fmla="*/ 14 h 198"/>
                <a:gd name="T56" fmla="*/ 58 w 197"/>
                <a:gd name="T57" fmla="*/ 23 h 198"/>
                <a:gd name="T58" fmla="*/ 38 w 197"/>
                <a:gd name="T59" fmla="*/ 38 h 198"/>
                <a:gd name="T60" fmla="*/ 23 w 197"/>
                <a:gd name="T61" fmla="*/ 57 h 198"/>
                <a:gd name="T62" fmla="*/ 14 w 197"/>
                <a:gd name="T63" fmla="*/ 81 h 198"/>
                <a:gd name="T64" fmla="*/ 13 w 197"/>
                <a:gd name="T65" fmla="*/ 107 h 198"/>
                <a:gd name="T66" fmla="*/ 19 w 197"/>
                <a:gd name="T67" fmla="*/ 131 h 198"/>
                <a:gd name="T68" fmla="*/ 32 w 197"/>
                <a:gd name="T69" fmla="*/ 152 h 198"/>
                <a:gd name="T70" fmla="*/ 50 w 197"/>
                <a:gd name="T71" fmla="*/ 169 h 198"/>
                <a:gd name="T72" fmla="*/ 73 w 197"/>
                <a:gd name="T73" fmla="*/ 180 h 198"/>
                <a:gd name="T74" fmla="*/ 98 w 197"/>
                <a:gd name="T75" fmla="*/ 184 h 198"/>
                <a:gd name="T76" fmla="*/ 123 w 197"/>
                <a:gd name="T77" fmla="*/ 180 h 198"/>
                <a:gd name="T78" fmla="*/ 146 w 197"/>
                <a:gd name="T79" fmla="*/ 169 h 198"/>
                <a:gd name="T80" fmla="*/ 164 w 197"/>
                <a:gd name="T81" fmla="*/ 152 h 198"/>
                <a:gd name="T82" fmla="*/ 177 w 197"/>
                <a:gd name="T83" fmla="*/ 131 h 198"/>
                <a:gd name="T84" fmla="*/ 183 w 197"/>
                <a:gd name="T85"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7" h="198">
                  <a:moveTo>
                    <a:pt x="196" y="98"/>
                  </a:moveTo>
                  <a:lnTo>
                    <a:pt x="196" y="88"/>
                  </a:lnTo>
                  <a:lnTo>
                    <a:pt x="194" y="78"/>
                  </a:lnTo>
                  <a:lnTo>
                    <a:pt x="192" y="69"/>
                  </a:lnTo>
                  <a:lnTo>
                    <a:pt x="189" y="60"/>
                  </a:lnTo>
                  <a:lnTo>
                    <a:pt x="185" y="51"/>
                  </a:lnTo>
                  <a:lnTo>
                    <a:pt x="180" y="43"/>
                  </a:lnTo>
                  <a:lnTo>
                    <a:pt x="174" y="36"/>
                  </a:lnTo>
                  <a:lnTo>
                    <a:pt x="168" y="28"/>
                  </a:lnTo>
                  <a:lnTo>
                    <a:pt x="161" y="22"/>
                  </a:lnTo>
                  <a:lnTo>
                    <a:pt x="153" y="16"/>
                  </a:lnTo>
                  <a:lnTo>
                    <a:pt x="145" y="12"/>
                  </a:lnTo>
                  <a:lnTo>
                    <a:pt x="137" y="7"/>
                  </a:lnTo>
                  <a:lnTo>
                    <a:pt x="127" y="4"/>
                  </a:lnTo>
                  <a:lnTo>
                    <a:pt x="118" y="2"/>
                  </a:lnTo>
                  <a:lnTo>
                    <a:pt x="108" y="0"/>
                  </a:lnTo>
                  <a:lnTo>
                    <a:pt x="98" y="0"/>
                  </a:lnTo>
                  <a:lnTo>
                    <a:pt x="88" y="0"/>
                  </a:lnTo>
                  <a:lnTo>
                    <a:pt x="78" y="2"/>
                  </a:lnTo>
                  <a:lnTo>
                    <a:pt x="69" y="4"/>
                  </a:lnTo>
                  <a:lnTo>
                    <a:pt x="60" y="7"/>
                  </a:lnTo>
                  <a:lnTo>
                    <a:pt x="51" y="12"/>
                  </a:lnTo>
                  <a:lnTo>
                    <a:pt x="43" y="16"/>
                  </a:lnTo>
                  <a:lnTo>
                    <a:pt x="36" y="22"/>
                  </a:lnTo>
                  <a:lnTo>
                    <a:pt x="28" y="28"/>
                  </a:lnTo>
                  <a:lnTo>
                    <a:pt x="22" y="36"/>
                  </a:lnTo>
                  <a:lnTo>
                    <a:pt x="16" y="43"/>
                  </a:lnTo>
                  <a:lnTo>
                    <a:pt x="12" y="51"/>
                  </a:lnTo>
                  <a:lnTo>
                    <a:pt x="7" y="60"/>
                  </a:lnTo>
                  <a:lnTo>
                    <a:pt x="4" y="69"/>
                  </a:lnTo>
                  <a:lnTo>
                    <a:pt x="2" y="78"/>
                  </a:lnTo>
                  <a:lnTo>
                    <a:pt x="0" y="88"/>
                  </a:lnTo>
                  <a:lnTo>
                    <a:pt x="0" y="98"/>
                  </a:lnTo>
                  <a:lnTo>
                    <a:pt x="0" y="108"/>
                  </a:lnTo>
                  <a:lnTo>
                    <a:pt x="2" y="118"/>
                  </a:lnTo>
                  <a:lnTo>
                    <a:pt x="4" y="127"/>
                  </a:lnTo>
                  <a:lnTo>
                    <a:pt x="7" y="137"/>
                  </a:lnTo>
                  <a:lnTo>
                    <a:pt x="12" y="145"/>
                  </a:lnTo>
                  <a:lnTo>
                    <a:pt x="16" y="153"/>
                  </a:lnTo>
                  <a:lnTo>
                    <a:pt x="22" y="161"/>
                  </a:lnTo>
                  <a:lnTo>
                    <a:pt x="28" y="168"/>
                  </a:lnTo>
                  <a:lnTo>
                    <a:pt x="36" y="174"/>
                  </a:lnTo>
                  <a:lnTo>
                    <a:pt x="43" y="180"/>
                  </a:lnTo>
                  <a:lnTo>
                    <a:pt x="51" y="185"/>
                  </a:lnTo>
                  <a:lnTo>
                    <a:pt x="60" y="189"/>
                  </a:lnTo>
                  <a:lnTo>
                    <a:pt x="69" y="192"/>
                  </a:lnTo>
                  <a:lnTo>
                    <a:pt x="78" y="194"/>
                  </a:lnTo>
                  <a:lnTo>
                    <a:pt x="88" y="196"/>
                  </a:lnTo>
                  <a:lnTo>
                    <a:pt x="98" y="197"/>
                  </a:lnTo>
                  <a:lnTo>
                    <a:pt x="108" y="196"/>
                  </a:lnTo>
                  <a:lnTo>
                    <a:pt x="118" y="194"/>
                  </a:lnTo>
                  <a:lnTo>
                    <a:pt x="127" y="192"/>
                  </a:lnTo>
                  <a:lnTo>
                    <a:pt x="137" y="189"/>
                  </a:lnTo>
                  <a:lnTo>
                    <a:pt x="145" y="185"/>
                  </a:lnTo>
                  <a:lnTo>
                    <a:pt x="153" y="180"/>
                  </a:lnTo>
                  <a:lnTo>
                    <a:pt x="161" y="174"/>
                  </a:lnTo>
                  <a:lnTo>
                    <a:pt x="168" y="168"/>
                  </a:lnTo>
                  <a:lnTo>
                    <a:pt x="174" y="161"/>
                  </a:lnTo>
                  <a:lnTo>
                    <a:pt x="180" y="153"/>
                  </a:lnTo>
                  <a:lnTo>
                    <a:pt x="185" y="145"/>
                  </a:lnTo>
                  <a:lnTo>
                    <a:pt x="189" y="137"/>
                  </a:lnTo>
                  <a:lnTo>
                    <a:pt x="192" y="127"/>
                  </a:lnTo>
                  <a:lnTo>
                    <a:pt x="194" y="118"/>
                  </a:lnTo>
                  <a:lnTo>
                    <a:pt x="196" y="108"/>
                  </a:lnTo>
                  <a:lnTo>
                    <a:pt x="196" y="98"/>
                  </a:lnTo>
                  <a:lnTo>
                    <a:pt x="184" y="98"/>
                  </a:lnTo>
                  <a:lnTo>
                    <a:pt x="183" y="90"/>
                  </a:lnTo>
                  <a:lnTo>
                    <a:pt x="182" y="81"/>
                  </a:lnTo>
                  <a:lnTo>
                    <a:pt x="180" y="73"/>
                  </a:lnTo>
                  <a:lnTo>
                    <a:pt x="177" y="65"/>
                  </a:lnTo>
                  <a:lnTo>
                    <a:pt x="173" y="57"/>
                  </a:lnTo>
                  <a:lnTo>
                    <a:pt x="169" y="50"/>
                  </a:lnTo>
                  <a:lnTo>
                    <a:pt x="164" y="44"/>
                  </a:lnTo>
                  <a:lnTo>
                    <a:pt x="158" y="38"/>
                  </a:lnTo>
                  <a:lnTo>
                    <a:pt x="152" y="32"/>
                  </a:lnTo>
                  <a:lnTo>
                    <a:pt x="146" y="27"/>
                  </a:lnTo>
                  <a:lnTo>
                    <a:pt x="139" y="23"/>
                  </a:lnTo>
                  <a:lnTo>
                    <a:pt x="131" y="19"/>
                  </a:lnTo>
                  <a:lnTo>
                    <a:pt x="123" y="16"/>
                  </a:lnTo>
                  <a:lnTo>
                    <a:pt x="115" y="14"/>
                  </a:lnTo>
                  <a:lnTo>
                    <a:pt x="107" y="13"/>
                  </a:lnTo>
                  <a:lnTo>
                    <a:pt x="98" y="13"/>
                  </a:lnTo>
                  <a:lnTo>
                    <a:pt x="90" y="13"/>
                  </a:lnTo>
                  <a:lnTo>
                    <a:pt x="81" y="14"/>
                  </a:lnTo>
                  <a:lnTo>
                    <a:pt x="73" y="16"/>
                  </a:lnTo>
                  <a:lnTo>
                    <a:pt x="65" y="19"/>
                  </a:lnTo>
                  <a:lnTo>
                    <a:pt x="58" y="23"/>
                  </a:lnTo>
                  <a:lnTo>
                    <a:pt x="50" y="27"/>
                  </a:lnTo>
                  <a:lnTo>
                    <a:pt x="44" y="32"/>
                  </a:lnTo>
                  <a:lnTo>
                    <a:pt x="38" y="38"/>
                  </a:lnTo>
                  <a:lnTo>
                    <a:pt x="32" y="44"/>
                  </a:lnTo>
                  <a:lnTo>
                    <a:pt x="27" y="50"/>
                  </a:lnTo>
                  <a:lnTo>
                    <a:pt x="23" y="57"/>
                  </a:lnTo>
                  <a:lnTo>
                    <a:pt x="19" y="65"/>
                  </a:lnTo>
                  <a:lnTo>
                    <a:pt x="16" y="73"/>
                  </a:lnTo>
                  <a:lnTo>
                    <a:pt x="14" y="81"/>
                  </a:lnTo>
                  <a:lnTo>
                    <a:pt x="13" y="90"/>
                  </a:lnTo>
                  <a:lnTo>
                    <a:pt x="13" y="98"/>
                  </a:lnTo>
                  <a:lnTo>
                    <a:pt x="13" y="107"/>
                  </a:lnTo>
                  <a:lnTo>
                    <a:pt x="14" y="115"/>
                  </a:lnTo>
                  <a:lnTo>
                    <a:pt x="16" y="123"/>
                  </a:lnTo>
                  <a:lnTo>
                    <a:pt x="19" y="131"/>
                  </a:lnTo>
                  <a:lnTo>
                    <a:pt x="23" y="139"/>
                  </a:lnTo>
                  <a:lnTo>
                    <a:pt x="27" y="146"/>
                  </a:lnTo>
                  <a:lnTo>
                    <a:pt x="32" y="152"/>
                  </a:lnTo>
                  <a:lnTo>
                    <a:pt x="38" y="158"/>
                  </a:lnTo>
                  <a:lnTo>
                    <a:pt x="44" y="164"/>
                  </a:lnTo>
                  <a:lnTo>
                    <a:pt x="50" y="169"/>
                  </a:lnTo>
                  <a:lnTo>
                    <a:pt x="58" y="173"/>
                  </a:lnTo>
                  <a:lnTo>
                    <a:pt x="65" y="177"/>
                  </a:lnTo>
                  <a:lnTo>
                    <a:pt x="73" y="180"/>
                  </a:lnTo>
                  <a:lnTo>
                    <a:pt x="81" y="182"/>
                  </a:lnTo>
                  <a:lnTo>
                    <a:pt x="90" y="183"/>
                  </a:lnTo>
                  <a:lnTo>
                    <a:pt x="98" y="184"/>
                  </a:lnTo>
                  <a:lnTo>
                    <a:pt x="107" y="183"/>
                  </a:lnTo>
                  <a:lnTo>
                    <a:pt x="115" y="182"/>
                  </a:lnTo>
                  <a:lnTo>
                    <a:pt x="123" y="180"/>
                  </a:lnTo>
                  <a:lnTo>
                    <a:pt x="131" y="177"/>
                  </a:lnTo>
                  <a:lnTo>
                    <a:pt x="139" y="173"/>
                  </a:lnTo>
                  <a:lnTo>
                    <a:pt x="146" y="169"/>
                  </a:lnTo>
                  <a:lnTo>
                    <a:pt x="152" y="164"/>
                  </a:lnTo>
                  <a:lnTo>
                    <a:pt x="158" y="158"/>
                  </a:lnTo>
                  <a:lnTo>
                    <a:pt x="164" y="152"/>
                  </a:lnTo>
                  <a:lnTo>
                    <a:pt x="169" y="146"/>
                  </a:lnTo>
                  <a:lnTo>
                    <a:pt x="173" y="139"/>
                  </a:lnTo>
                  <a:lnTo>
                    <a:pt x="177" y="131"/>
                  </a:lnTo>
                  <a:lnTo>
                    <a:pt x="180" y="123"/>
                  </a:lnTo>
                  <a:lnTo>
                    <a:pt x="182" y="115"/>
                  </a:lnTo>
                  <a:lnTo>
                    <a:pt x="183" y="107"/>
                  </a:lnTo>
                  <a:lnTo>
                    <a:pt x="184" y="98"/>
                  </a:lnTo>
                  <a:lnTo>
                    <a:pt x="196" y="98"/>
                  </a:lnTo>
                </a:path>
              </a:pathLst>
            </a:custGeom>
            <a:solidFill>
              <a:srgbClr val="E8DED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4" name="Freeform 42"/>
            <p:cNvSpPr>
              <a:spLocks/>
            </p:cNvSpPr>
            <p:nvPr/>
          </p:nvSpPr>
          <p:spPr bwMode="auto">
            <a:xfrm>
              <a:off x="809" y="1355"/>
              <a:ext cx="173" cy="173"/>
            </a:xfrm>
            <a:custGeom>
              <a:avLst/>
              <a:gdLst>
                <a:gd name="T0" fmla="*/ 170 w 173"/>
                <a:gd name="T1" fmla="*/ 69 h 173"/>
                <a:gd name="T2" fmla="*/ 162 w 173"/>
                <a:gd name="T3" fmla="*/ 45 h 173"/>
                <a:gd name="T4" fmla="*/ 147 w 173"/>
                <a:gd name="T5" fmla="*/ 25 h 173"/>
                <a:gd name="T6" fmla="*/ 127 w 173"/>
                <a:gd name="T7" fmla="*/ 10 h 173"/>
                <a:gd name="T8" fmla="*/ 104 w 173"/>
                <a:gd name="T9" fmla="*/ 2 h 173"/>
                <a:gd name="T10" fmla="*/ 77 w 173"/>
                <a:gd name="T11" fmla="*/ 1 h 173"/>
                <a:gd name="T12" fmla="*/ 53 w 173"/>
                <a:gd name="T13" fmla="*/ 7 h 173"/>
                <a:gd name="T14" fmla="*/ 31 w 173"/>
                <a:gd name="T15" fmla="*/ 20 h 173"/>
                <a:gd name="T16" fmla="*/ 15 w 173"/>
                <a:gd name="T17" fmla="*/ 38 h 173"/>
                <a:gd name="T18" fmla="*/ 4 w 173"/>
                <a:gd name="T19" fmla="*/ 60 h 173"/>
                <a:gd name="T20" fmla="*/ 0 w 173"/>
                <a:gd name="T21" fmla="*/ 86 h 173"/>
                <a:gd name="T22" fmla="*/ 4 w 173"/>
                <a:gd name="T23" fmla="*/ 112 h 173"/>
                <a:gd name="T24" fmla="*/ 15 w 173"/>
                <a:gd name="T25" fmla="*/ 134 h 173"/>
                <a:gd name="T26" fmla="*/ 31 w 173"/>
                <a:gd name="T27" fmla="*/ 152 h 173"/>
                <a:gd name="T28" fmla="*/ 53 w 173"/>
                <a:gd name="T29" fmla="*/ 165 h 173"/>
                <a:gd name="T30" fmla="*/ 77 w 173"/>
                <a:gd name="T31" fmla="*/ 172 h 173"/>
                <a:gd name="T32" fmla="*/ 104 w 173"/>
                <a:gd name="T33" fmla="*/ 170 h 173"/>
                <a:gd name="T34" fmla="*/ 127 w 173"/>
                <a:gd name="T35" fmla="*/ 162 h 173"/>
                <a:gd name="T36" fmla="*/ 147 w 173"/>
                <a:gd name="T37" fmla="*/ 147 h 173"/>
                <a:gd name="T38" fmla="*/ 162 w 173"/>
                <a:gd name="T39" fmla="*/ 127 h 173"/>
                <a:gd name="T40" fmla="*/ 170 w 173"/>
                <a:gd name="T41" fmla="*/ 104 h 173"/>
                <a:gd name="T42" fmla="*/ 160 w 173"/>
                <a:gd name="T43" fmla="*/ 86 h 173"/>
                <a:gd name="T44" fmla="*/ 156 w 173"/>
                <a:gd name="T45" fmla="*/ 64 h 173"/>
                <a:gd name="T46" fmla="*/ 147 w 173"/>
                <a:gd name="T47" fmla="*/ 45 h 173"/>
                <a:gd name="T48" fmla="*/ 133 w 173"/>
                <a:gd name="T49" fmla="*/ 30 h 173"/>
                <a:gd name="T50" fmla="*/ 115 w 173"/>
                <a:gd name="T51" fmla="*/ 18 h 173"/>
                <a:gd name="T52" fmla="*/ 93 w 173"/>
                <a:gd name="T53" fmla="*/ 13 h 173"/>
                <a:gd name="T54" fmla="*/ 72 w 173"/>
                <a:gd name="T55" fmla="*/ 14 h 173"/>
                <a:gd name="T56" fmla="*/ 51 w 173"/>
                <a:gd name="T57" fmla="*/ 21 h 173"/>
                <a:gd name="T58" fmla="*/ 34 w 173"/>
                <a:gd name="T59" fmla="*/ 34 h 173"/>
                <a:gd name="T60" fmla="*/ 22 w 173"/>
                <a:gd name="T61" fmla="*/ 51 h 173"/>
                <a:gd name="T62" fmla="*/ 14 w 173"/>
                <a:gd name="T63" fmla="*/ 72 h 173"/>
                <a:gd name="T64" fmla="*/ 13 w 173"/>
                <a:gd name="T65" fmla="*/ 93 h 173"/>
                <a:gd name="T66" fmla="*/ 19 w 173"/>
                <a:gd name="T67" fmla="*/ 115 h 173"/>
                <a:gd name="T68" fmla="*/ 30 w 173"/>
                <a:gd name="T69" fmla="*/ 133 h 173"/>
                <a:gd name="T70" fmla="*/ 45 w 173"/>
                <a:gd name="T71" fmla="*/ 147 h 173"/>
                <a:gd name="T72" fmla="*/ 64 w 173"/>
                <a:gd name="T73" fmla="*/ 156 h 173"/>
                <a:gd name="T74" fmla="*/ 86 w 173"/>
                <a:gd name="T75" fmla="*/ 160 h 173"/>
                <a:gd name="T76" fmla="*/ 108 w 173"/>
                <a:gd name="T77" fmla="*/ 156 h 173"/>
                <a:gd name="T78" fmla="*/ 127 w 173"/>
                <a:gd name="T79" fmla="*/ 147 h 173"/>
                <a:gd name="T80" fmla="*/ 143 w 173"/>
                <a:gd name="T81" fmla="*/ 133 h 173"/>
                <a:gd name="T82" fmla="*/ 154 w 173"/>
                <a:gd name="T83" fmla="*/ 115 h 173"/>
                <a:gd name="T84" fmla="*/ 159 w 173"/>
                <a:gd name="T85"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 h="173">
                  <a:moveTo>
                    <a:pt x="172" y="86"/>
                  </a:moveTo>
                  <a:lnTo>
                    <a:pt x="172" y="77"/>
                  </a:lnTo>
                  <a:lnTo>
                    <a:pt x="170" y="69"/>
                  </a:lnTo>
                  <a:lnTo>
                    <a:pt x="168" y="60"/>
                  </a:lnTo>
                  <a:lnTo>
                    <a:pt x="165" y="53"/>
                  </a:lnTo>
                  <a:lnTo>
                    <a:pt x="162" y="45"/>
                  </a:lnTo>
                  <a:lnTo>
                    <a:pt x="158" y="38"/>
                  </a:lnTo>
                  <a:lnTo>
                    <a:pt x="152" y="31"/>
                  </a:lnTo>
                  <a:lnTo>
                    <a:pt x="147" y="25"/>
                  </a:lnTo>
                  <a:lnTo>
                    <a:pt x="141" y="20"/>
                  </a:lnTo>
                  <a:lnTo>
                    <a:pt x="134" y="15"/>
                  </a:lnTo>
                  <a:lnTo>
                    <a:pt x="127" y="10"/>
                  </a:lnTo>
                  <a:lnTo>
                    <a:pt x="119" y="7"/>
                  </a:lnTo>
                  <a:lnTo>
                    <a:pt x="112" y="4"/>
                  </a:lnTo>
                  <a:lnTo>
                    <a:pt x="104" y="2"/>
                  </a:lnTo>
                  <a:lnTo>
                    <a:pt x="95" y="1"/>
                  </a:lnTo>
                  <a:lnTo>
                    <a:pt x="86" y="0"/>
                  </a:lnTo>
                  <a:lnTo>
                    <a:pt x="77" y="1"/>
                  </a:lnTo>
                  <a:lnTo>
                    <a:pt x="69" y="2"/>
                  </a:lnTo>
                  <a:lnTo>
                    <a:pt x="60" y="4"/>
                  </a:lnTo>
                  <a:lnTo>
                    <a:pt x="53" y="7"/>
                  </a:lnTo>
                  <a:lnTo>
                    <a:pt x="45" y="10"/>
                  </a:lnTo>
                  <a:lnTo>
                    <a:pt x="38" y="15"/>
                  </a:lnTo>
                  <a:lnTo>
                    <a:pt x="31" y="20"/>
                  </a:lnTo>
                  <a:lnTo>
                    <a:pt x="25" y="25"/>
                  </a:lnTo>
                  <a:lnTo>
                    <a:pt x="20" y="31"/>
                  </a:lnTo>
                  <a:lnTo>
                    <a:pt x="15" y="38"/>
                  </a:lnTo>
                  <a:lnTo>
                    <a:pt x="10" y="45"/>
                  </a:lnTo>
                  <a:lnTo>
                    <a:pt x="7" y="53"/>
                  </a:lnTo>
                  <a:lnTo>
                    <a:pt x="4" y="60"/>
                  </a:lnTo>
                  <a:lnTo>
                    <a:pt x="2" y="69"/>
                  </a:lnTo>
                  <a:lnTo>
                    <a:pt x="1" y="77"/>
                  </a:lnTo>
                  <a:lnTo>
                    <a:pt x="0" y="86"/>
                  </a:lnTo>
                  <a:lnTo>
                    <a:pt x="1" y="95"/>
                  </a:lnTo>
                  <a:lnTo>
                    <a:pt x="2" y="104"/>
                  </a:lnTo>
                  <a:lnTo>
                    <a:pt x="4" y="112"/>
                  </a:lnTo>
                  <a:lnTo>
                    <a:pt x="7" y="119"/>
                  </a:lnTo>
                  <a:lnTo>
                    <a:pt x="10" y="127"/>
                  </a:lnTo>
                  <a:lnTo>
                    <a:pt x="15" y="134"/>
                  </a:lnTo>
                  <a:lnTo>
                    <a:pt x="20" y="141"/>
                  </a:lnTo>
                  <a:lnTo>
                    <a:pt x="25" y="147"/>
                  </a:lnTo>
                  <a:lnTo>
                    <a:pt x="31" y="152"/>
                  </a:lnTo>
                  <a:lnTo>
                    <a:pt x="38" y="158"/>
                  </a:lnTo>
                  <a:lnTo>
                    <a:pt x="45" y="162"/>
                  </a:lnTo>
                  <a:lnTo>
                    <a:pt x="53" y="165"/>
                  </a:lnTo>
                  <a:lnTo>
                    <a:pt x="60" y="168"/>
                  </a:lnTo>
                  <a:lnTo>
                    <a:pt x="69" y="170"/>
                  </a:lnTo>
                  <a:lnTo>
                    <a:pt x="77" y="172"/>
                  </a:lnTo>
                  <a:lnTo>
                    <a:pt x="86" y="172"/>
                  </a:lnTo>
                  <a:lnTo>
                    <a:pt x="95" y="172"/>
                  </a:lnTo>
                  <a:lnTo>
                    <a:pt x="104" y="170"/>
                  </a:lnTo>
                  <a:lnTo>
                    <a:pt x="112" y="168"/>
                  </a:lnTo>
                  <a:lnTo>
                    <a:pt x="119" y="165"/>
                  </a:lnTo>
                  <a:lnTo>
                    <a:pt x="127" y="162"/>
                  </a:lnTo>
                  <a:lnTo>
                    <a:pt x="134" y="158"/>
                  </a:lnTo>
                  <a:lnTo>
                    <a:pt x="141" y="152"/>
                  </a:lnTo>
                  <a:lnTo>
                    <a:pt x="147" y="147"/>
                  </a:lnTo>
                  <a:lnTo>
                    <a:pt x="152" y="141"/>
                  </a:lnTo>
                  <a:lnTo>
                    <a:pt x="158" y="134"/>
                  </a:lnTo>
                  <a:lnTo>
                    <a:pt x="162" y="127"/>
                  </a:lnTo>
                  <a:lnTo>
                    <a:pt x="165" y="119"/>
                  </a:lnTo>
                  <a:lnTo>
                    <a:pt x="168" y="112"/>
                  </a:lnTo>
                  <a:lnTo>
                    <a:pt x="170" y="104"/>
                  </a:lnTo>
                  <a:lnTo>
                    <a:pt x="172" y="95"/>
                  </a:lnTo>
                  <a:lnTo>
                    <a:pt x="172" y="86"/>
                  </a:lnTo>
                  <a:lnTo>
                    <a:pt x="160" y="86"/>
                  </a:lnTo>
                  <a:lnTo>
                    <a:pt x="159" y="79"/>
                  </a:lnTo>
                  <a:lnTo>
                    <a:pt x="158" y="72"/>
                  </a:lnTo>
                  <a:lnTo>
                    <a:pt x="156" y="64"/>
                  </a:lnTo>
                  <a:lnTo>
                    <a:pt x="154" y="57"/>
                  </a:lnTo>
                  <a:lnTo>
                    <a:pt x="151" y="51"/>
                  </a:lnTo>
                  <a:lnTo>
                    <a:pt x="147" y="45"/>
                  </a:lnTo>
                  <a:lnTo>
                    <a:pt x="143" y="39"/>
                  </a:lnTo>
                  <a:lnTo>
                    <a:pt x="138" y="34"/>
                  </a:lnTo>
                  <a:lnTo>
                    <a:pt x="133" y="30"/>
                  </a:lnTo>
                  <a:lnTo>
                    <a:pt x="127" y="25"/>
                  </a:lnTo>
                  <a:lnTo>
                    <a:pt x="121" y="21"/>
                  </a:lnTo>
                  <a:lnTo>
                    <a:pt x="115" y="18"/>
                  </a:lnTo>
                  <a:lnTo>
                    <a:pt x="108" y="16"/>
                  </a:lnTo>
                  <a:lnTo>
                    <a:pt x="101" y="14"/>
                  </a:lnTo>
                  <a:lnTo>
                    <a:pt x="93" y="13"/>
                  </a:lnTo>
                  <a:lnTo>
                    <a:pt x="86" y="12"/>
                  </a:lnTo>
                  <a:lnTo>
                    <a:pt x="79" y="13"/>
                  </a:lnTo>
                  <a:lnTo>
                    <a:pt x="72" y="14"/>
                  </a:lnTo>
                  <a:lnTo>
                    <a:pt x="64" y="16"/>
                  </a:lnTo>
                  <a:lnTo>
                    <a:pt x="57" y="18"/>
                  </a:lnTo>
                  <a:lnTo>
                    <a:pt x="51" y="21"/>
                  </a:lnTo>
                  <a:lnTo>
                    <a:pt x="45" y="25"/>
                  </a:lnTo>
                  <a:lnTo>
                    <a:pt x="40" y="30"/>
                  </a:lnTo>
                  <a:lnTo>
                    <a:pt x="34" y="34"/>
                  </a:lnTo>
                  <a:lnTo>
                    <a:pt x="30" y="39"/>
                  </a:lnTo>
                  <a:lnTo>
                    <a:pt x="25" y="45"/>
                  </a:lnTo>
                  <a:lnTo>
                    <a:pt x="22" y="51"/>
                  </a:lnTo>
                  <a:lnTo>
                    <a:pt x="19" y="57"/>
                  </a:lnTo>
                  <a:lnTo>
                    <a:pt x="16" y="64"/>
                  </a:lnTo>
                  <a:lnTo>
                    <a:pt x="14" y="72"/>
                  </a:lnTo>
                  <a:lnTo>
                    <a:pt x="13" y="79"/>
                  </a:lnTo>
                  <a:lnTo>
                    <a:pt x="13" y="86"/>
                  </a:lnTo>
                  <a:lnTo>
                    <a:pt x="13" y="93"/>
                  </a:lnTo>
                  <a:lnTo>
                    <a:pt x="14" y="101"/>
                  </a:lnTo>
                  <a:lnTo>
                    <a:pt x="16" y="108"/>
                  </a:lnTo>
                  <a:lnTo>
                    <a:pt x="19" y="115"/>
                  </a:lnTo>
                  <a:lnTo>
                    <a:pt x="22" y="121"/>
                  </a:lnTo>
                  <a:lnTo>
                    <a:pt x="25" y="127"/>
                  </a:lnTo>
                  <a:lnTo>
                    <a:pt x="30" y="133"/>
                  </a:lnTo>
                  <a:lnTo>
                    <a:pt x="34" y="138"/>
                  </a:lnTo>
                  <a:lnTo>
                    <a:pt x="40" y="143"/>
                  </a:lnTo>
                  <a:lnTo>
                    <a:pt x="45" y="147"/>
                  </a:lnTo>
                  <a:lnTo>
                    <a:pt x="51" y="151"/>
                  </a:lnTo>
                  <a:lnTo>
                    <a:pt x="57" y="154"/>
                  </a:lnTo>
                  <a:lnTo>
                    <a:pt x="64" y="156"/>
                  </a:lnTo>
                  <a:lnTo>
                    <a:pt x="72" y="158"/>
                  </a:lnTo>
                  <a:lnTo>
                    <a:pt x="79" y="159"/>
                  </a:lnTo>
                  <a:lnTo>
                    <a:pt x="86" y="160"/>
                  </a:lnTo>
                  <a:lnTo>
                    <a:pt x="93" y="159"/>
                  </a:lnTo>
                  <a:lnTo>
                    <a:pt x="101" y="158"/>
                  </a:lnTo>
                  <a:lnTo>
                    <a:pt x="108" y="156"/>
                  </a:lnTo>
                  <a:lnTo>
                    <a:pt x="115" y="154"/>
                  </a:lnTo>
                  <a:lnTo>
                    <a:pt x="121" y="151"/>
                  </a:lnTo>
                  <a:lnTo>
                    <a:pt x="127" y="147"/>
                  </a:lnTo>
                  <a:lnTo>
                    <a:pt x="133" y="143"/>
                  </a:lnTo>
                  <a:lnTo>
                    <a:pt x="138" y="138"/>
                  </a:lnTo>
                  <a:lnTo>
                    <a:pt x="143" y="133"/>
                  </a:lnTo>
                  <a:lnTo>
                    <a:pt x="147" y="127"/>
                  </a:lnTo>
                  <a:lnTo>
                    <a:pt x="151" y="121"/>
                  </a:lnTo>
                  <a:lnTo>
                    <a:pt x="154" y="115"/>
                  </a:lnTo>
                  <a:lnTo>
                    <a:pt x="156" y="108"/>
                  </a:lnTo>
                  <a:lnTo>
                    <a:pt x="158" y="101"/>
                  </a:lnTo>
                  <a:lnTo>
                    <a:pt x="159" y="93"/>
                  </a:lnTo>
                  <a:lnTo>
                    <a:pt x="160" y="86"/>
                  </a:lnTo>
                  <a:lnTo>
                    <a:pt x="172" y="86"/>
                  </a:lnTo>
                </a:path>
              </a:pathLst>
            </a:custGeom>
            <a:solidFill>
              <a:srgbClr val="EDE3D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5" name="Freeform 43"/>
            <p:cNvSpPr>
              <a:spLocks/>
            </p:cNvSpPr>
            <p:nvPr/>
          </p:nvSpPr>
          <p:spPr bwMode="auto">
            <a:xfrm>
              <a:off x="821" y="1367"/>
              <a:ext cx="149" cy="149"/>
            </a:xfrm>
            <a:custGeom>
              <a:avLst/>
              <a:gdLst>
                <a:gd name="T0" fmla="*/ 148 w 149"/>
                <a:gd name="T1" fmla="*/ 66 h 149"/>
                <a:gd name="T2" fmla="*/ 145 w 149"/>
                <a:gd name="T3" fmla="*/ 52 h 149"/>
                <a:gd name="T4" fmla="*/ 139 w 149"/>
                <a:gd name="T5" fmla="*/ 39 h 149"/>
                <a:gd name="T6" fmla="*/ 131 w 149"/>
                <a:gd name="T7" fmla="*/ 27 h 149"/>
                <a:gd name="T8" fmla="*/ 121 w 149"/>
                <a:gd name="T9" fmla="*/ 17 h 149"/>
                <a:gd name="T10" fmla="*/ 109 w 149"/>
                <a:gd name="T11" fmla="*/ 9 h 149"/>
                <a:gd name="T12" fmla="*/ 96 w 149"/>
                <a:gd name="T13" fmla="*/ 3 h 149"/>
                <a:gd name="T14" fmla="*/ 82 w 149"/>
                <a:gd name="T15" fmla="*/ 0 h 149"/>
                <a:gd name="T16" fmla="*/ 66 w 149"/>
                <a:gd name="T17" fmla="*/ 0 h 149"/>
                <a:gd name="T18" fmla="*/ 52 w 149"/>
                <a:gd name="T19" fmla="*/ 3 h 149"/>
                <a:gd name="T20" fmla="*/ 39 w 149"/>
                <a:gd name="T21" fmla="*/ 9 h 149"/>
                <a:gd name="T22" fmla="*/ 27 w 149"/>
                <a:gd name="T23" fmla="*/ 17 h 149"/>
                <a:gd name="T24" fmla="*/ 17 w 149"/>
                <a:gd name="T25" fmla="*/ 27 h 149"/>
                <a:gd name="T26" fmla="*/ 9 w 149"/>
                <a:gd name="T27" fmla="*/ 39 h 149"/>
                <a:gd name="T28" fmla="*/ 4 w 149"/>
                <a:gd name="T29" fmla="*/ 52 h 149"/>
                <a:gd name="T30" fmla="*/ 1 w 149"/>
                <a:gd name="T31" fmla="*/ 66 h 149"/>
                <a:gd name="T32" fmla="*/ 1 w 149"/>
                <a:gd name="T33" fmla="*/ 82 h 149"/>
                <a:gd name="T34" fmla="*/ 4 w 149"/>
                <a:gd name="T35" fmla="*/ 96 h 149"/>
                <a:gd name="T36" fmla="*/ 9 w 149"/>
                <a:gd name="T37" fmla="*/ 109 h 149"/>
                <a:gd name="T38" fmla="*/ 17 w 149"/>
                <a:gd name="T39" fmla="*/ 121 h 149"/>
                <a:gd name="T40" fmla="*/ 27 w 149"/>
                <a:gd name="T41" fmla="*/ 131 h 149"/>
                <a:gd name="T42" fmla="*/ 39 w 149"/>
                <a:gd name="T43" fmla="*/ 139 h 149"/>
                <a:gd name="T44" fmla="*/ 52 w 149"/>
                <a:gd name="T45" fmla="*/ 145 h 149"/>
                <a:gd name="T46" fmla="*/ 66 w 149"/>
                <a:gd name="T47" fmla="*/ 148 h 149"/>
                <a:gd name="T48" fmla="*/ 82 w 149"/>
                <a:gd name="T49" fmla="*/ 148 h 149"/>
                <a:gd name="T50" fmla="*/ 96 w 149"/>
                <a:gd name="T51" fmla="*/ 145 h 149"/>
                <a:gd name="T52" fmla="*/ 109 w 149"/>
                <a:gd name="T53" fmla="*/ 139 h 149"/>
                <a:gd name="T54" fmla="*/ 121 w 149"/>
                <a:gd name="T55" fmla="*/ 131 h 149"/>
                <a:gd name="T56" fmla="*/ 131 w 149"/>
                <a:gd name="T57" fmla="*/ 121 h 149"/>
                <a:gd name="T58" fmla="*/ 139 w 149"/>
                <a:gd name="T59" fmla="*/ 109 h 149"/>
                <a:gd name="T60" fmla="*/ 145 w 149"/>
                <a:gd name="T61" fmla="*/ 96 h 149"/>
                <a:gd name="T62" fmla="*/ 148 w 149"/>
                <a:gd name="T63" fmla="*/ 82 h 149"/>
                <a:gd name="T64" fmla="*/ 135 w 149"/>
                <a:gd name="T65" fmla="*/ 74 h 149"/>
                <a:gd name="T66" fmla="*/ 131 w 149"/>
                <a:gd name="T67" fmla="*/ 51 h 149"/>
                <a:gd name="T68" fmla="*/ 117 w 149"/>
                <a:gd name="T69" fmla="*/ 31 h 149"/>
                <a:gd name="T70" fmla="*/ 98 w 149"/>
                <a:gd name="T71" fmla="*/ 18 h 149"/>
                <a:gd name="T72" fmla="*/ 74 w 149"/>
                <a:gd name="T73" fmla="*/ 13 h 149"/>
                <a:gd name="T74" fmla="*/ 51 w 149"/>
                <a:gd name="T75" fmla="*/ 18 h 149"/>
                <a:gd name="T76" fmla="*/ 31 w 149"/>
                <a:gd name="T77" fmla="*/ 31 h 149"/>
                <a:gd name="T78" fmla="*/ 18 w 149"/>
                <a:gd name="T79" fmla="*/ 51 h 149"/>
                <a:gd name="T80" fmla="*/ 13 w 149"/>
                <a:gd name="T81" fmla="*/ 74 h 149"/>
                <a:gd name="T82" fmla="*/ 18 w 149"/>
                <a:gd name="T83" fmla="*/ 98 h 149"/>
                <a:gd name="T84" fmla="*/ 31 w 149"/>
                <a:gd name="T85" fmla="*/ 117 h 149"/>
                <a:gd name="T86" fmla="*/ 51 w 149"/>
                <a:gd name="T87" fmla="*/ 131 h 149"/>
                <a:gd name="T88" fmla="*/ 74 w 149"/>
                <a:gd name="T89" fmla="*/ 135 h 149"/>
                <a:gd name="T90" fmla="*/ 98 w 149"/>
                <a:gd name="T91" fmla="*/ 131 h 149"/>
                <a:gd name="T92" fmla="*/ 117 w 149"/>
                <a:gd name="T93" fmla="*/ 117 h 149"/>
                <a:gd name="T94" fmla="*/ 131 w 149"/>
                <a:gd name="T95" fmla="*/ 98 h 149"/>
                <a:gd name="T96" fmla="*/ 135 w 149"/>
                <a:gd name="T97"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148" y="74"/>
                  </a:moveTo>
                  <a:lnTo>
                    <a:pt x="148" y="66"/>
                  </a:lnTo>
                  <a:lnTo>
                    <a:pt x="146" y="59"/>
                  </a:lnTo>
                  <a:lnTo>
                    <a:pt x="145" y="52"/>
                  </a:lnTo>
                  <a:lnTo>
                    <a:pt x="142" y="45"/>
                  </a:lnTo>
                  <a:lnTo>
                    <a:pt x="139" y="39"/>
                  </a:lnTo>
                  <a:lnTo>
                    <a:pt x="135" y="33"/>
                  </a:lnTo>
                  <a:lnTo>
                    <a:pt x="131" y="27"/>
                  </a:lnTo>
                  <a:lnTo>
                    <a:pt x="126" y="22"/>
                  </a:lnTo>
                  <a:lnTo>
                    <a:pt x="121" y="17"/>
                  </a:lnTo>
                  <a:lnTo>
                    <a:pt x="115" y="13"/>
                  </a:lnTo>
                  <a:lnTo>
                    <a:pt x="109" y="9"/>
                  </a:lnTo>
                  <a:lnTo>
                    <a:pt x="103" y="6"/>
                  </a:lnTo>
                  <a:lnTo>
                    <a:pt x="96" y="3"/>
                  </a:lnTo>
                  <a:lnTo>
                    <a:pt x="89" y="2"/>
                  </a:lnTo>
                  <a:lnTo>
                    <a:pt x="82" y="0"/>
                  </a:lnTo>
                  <a:lnTo>
                    <a:pt x="74" y="0"/>
                  </a:lnTo>
                  <a:lnTo>
                    <a:pt x="66" y="0"/>
                  </a:lnTo>
                  <a:lnTo>
                    <a:pt x="59" y="2"/>
                  </a:lnTo>
                  <a:lnTo>
                    <a:pt x="52" y="3"/>
                  </a:lnTo>
                  <a:lnTo>
                    <a:pt x="45" y="6"/>
                  </a:lnTo>
                  <a:lnTo>
                    <a:pt x="39" y="9"/>
                  </a:lnTo>
                  <a:lnTo>
                    <a:pt x="33" y="13"/>
                  </a:lnTo>
                  <a:lnTo>
                    <a:pt x="27" y="17"/>
                  </a:lnTo>
                  <a:lnTo>
                    <a:pt x="22" y="22"/>
                  </a:lnTo>
                  <a:lnTo>
                    <a:pt x="17" y="27"/>
                  </a:lnTo>
                  <a:lnTo>
                    <a:pt x="13" y="33"/>
                  </a:lnTo>
                  <a:lnTo>
                    <a:pt x="9" y="39"/>
                  </a:lnTo>
                  <a:lnTo>
                    <a:pt x="6" y="45"/>
                  </a:lnTo>
                  <a:lnTo>
                    <a:pt x="4" y="52"/>
                  </a:lnTo>
                  <a:lnTo>
                    <a:pt x="2" y="59"/>
                  </a:lnTo>
                  <a:lnTo>
                    <a:pt x="1" y="66"/>
                  </a:lnTo>
                  <a:lnTo>
                    <a:pt x="0" y="74"/>
                  </a:lnTo>
                  <a:lnTo>
                    <a:pt x="1" y="82"/>
                  </a:lnTo>
                  <a:lnTo>
                    <a:pt x="2" y="89"/>
                  </a:lnTo>
                  <a:lnTo>
                    <a:pt x="4" y="96"/>
                  </a:lnTo>
                  <a:lnTo>
                    <a:pt x="6" y="103"/>
                  </a:lnTo>
                  <a:lnTo>
                    <a:pt x="9" y="109"/>
                  </a:lnTo>
                  <a:lnTo>
                    <a:pt x="13" y="115"/>
                  </a:lnTo>
                  <a:lnTo>
                    <a:pt x="17" y="121"/>
                  </a:lnTo>
                  <a:lnTo>
                    <a:pt x="22" y="126"/>
                  </a:lnTo>
                  <a:lnTo>
                    <a:pt x="27" y="131"/>
                  </a:lnTo>
                  <a:lnTo>
                    <a:pt x="33" y="135"/>
                  </a:lnTo>
                  <a:lnTo>
                    <a:pt x="39" y="139"/>
                  </a:lnTo>
                  <a:lnTo>
                    <a:pt x="45" y="142"/>
                  </a:lnTo>
                  <a:lnTo>
                    <a:pt x="52" y="145"/>
                  </a:lnTo>
                  <a:lnTo>
                    <a:pt x="59" y="146"/>
                  </a:lnTo>
                  <a:lnTo>
                    <a:pt x="66" y="148"/>
                  </a:lnTo>
                  <a:lnTo>
                    <a:pt x="74" y="148"/>
                  </a:lnTo>
                  <a:lnTo>
                    <a:pt x="82" y="148"/>
                  </a:lnTo>
                  <a:lnTo>
                    <a:pt x="89" y="146"/>
                  </a:lnTo>
                  <a:lnTo>
                    <a:pt x="96" y="145"/>
                  </a:lnTo>
                  <a:lnTo>
                    <a:pt x="103" y="142"/>
                  </a:lnTo>
                  <a:lnTo>
                    <a:pt x="109" y="139"/>
                  </a:lnTo>
                  <a:lnTo>
                    <a:pt x="115" y="135"/>
                  </a:lnTo>
                  <a:lnTo>
                    <a:pt x="121" y="131"/>
                  </a:lnTo>
                  <a:lnTo>
                    <a:pt x="126" y="126"/>
                  </a:lnTo>
                  <a:lnTo>
                    <a:pt x="131" y="121"/>
                  </a:lnTo>
                  <a:lnTo>
                    <a:pt x="135" y="115"/>
                  </a:lnTo>
                  <a:lnTo>
                    <a:pt x="139" y="109"/>
                  </a:lnTo>
                  <a:lnTo>
                    <a:pt x="142" y="103"/>
                  </a:lnTo>
                  <a:lnTo>
                    <a:pt x="145" y="96"/>
                  </a:lnTo>
                  <a:lnTo>
                    <a:pt x="146" y="89"/>
                  </a:lnTo>
                  <a:lnTo>
                    <a:pt x="148" y="82"/>
                  </a:lnTo>
                  <a:lnTo>
                    <a:pt x="148" y="74"/>
                  </a:lnTo>
                  <a:lnTo>
                    <a:pt x="135" y="74"/>
                  </a:lnTo>
                  <a:lnTo>
                    <a:pt x="134" y="62"/>
                  </a:lnTo>
                  <a:lnTo>
                    <a:pt x="131" y="51"/>
                  </a:lnTo>
                  <a:lnTo>
                    <a:pt x="125" y="40"/>
                  </a:lnTo>
                  <a:lnTo>
                    <a:pt x="117" y="31"/>
                  </a:lnTo>
                  <a:lnTo>
                    <a:pt x="108" y="24"/>
                  </a:lnTo>
                  <a:lnTo>
                    <a:pt x="98" y="18"/>
                  </a:lnTo>
                  <a:lnTo>
                    <a:pt x="87" y="14"/>
                  </a:lnTo>
                  <a:lnTo>
                    <a:pt x="74" y="13"/>
                  </a:lnTo>
                  <a:lnTo>
                    <a:pt x="62" y="14"/>
                  </a:lnTo>
                  <a:lnTo>
                    <a:pt x="51" y="18"/>
                  </a:lnTo>
                  <a:lnTo>
                    <a:pt x="40" y="24"/>
                  </a:lnTo>
                  <a:lnTo>
                    <a:pt x="31" y="31"/>
                  </a:lnTo>
                  <a:lnTo>
                    <a:pt x="24" y="40"/>
                  </a:lnTo>
                  <a:lnTo>
                    <a:pt x="18" y="51"/>
                  </a:lnTo>
                  <a:lnTo>
                    <a:pt x="14" y="62"/>
                  </a:lnTo>
                  <a:lnTo>
                    <a:pt x="13" y="74"/>
                  </a:lnTo>
                  <a:lnTo>
                    <a:pt x="14" y="87"/>
                  </a:lnTo>
                  <a:lnTo>
                    <a:pt x="18" y="98"/>
                  </a:lnTo>
                  <a:lnTo>
                    <a:pt x="24" y="108"/>
                  </a:lnTo>
                  <a:lnTo>
                    <a:pt x="31" y="117"/>
                  </a:lnTo>
                  <a:lnTo>
                    <a:pt x="40" y="125"/>
                  </a:lnTo>
                  <a:lnTo>
                    <a:pt x="51" y="131"/>
                  </a:lnTo>
                  <a:lnTo>
                    <a:pt x="62" y="134"/>
                  </a:lnTo>
                  <a:lnTo>
                    <a:pt x="74" y="135"/>
                  </a:lnTo>
                  <a:lnTo>
                    <a:pt x="87" y="134"/>
                  </a:lnTo>
                  <a:lnTo>
                    <a:pt x="98" y="131"/>
                  </a:lnTo>
                  <a:lnTo>
                    <a:pt x="108" y="125"/>
                  </a:lnTo>
                  <a:lnTo>
                    <a:pt x="117" y="117"/>
                  </a:lnTo>
                  <a:lnTo>
                    <a:pt x="125" y="108"/>
                  </a:lnTo>
                  <a:lnTo>
                    <a:pt x="131" y="98"/>
                  </a:lnTo>
                  <a:lnTo>
                    <a:pt x="134" y="87"/>
                  </a:lnTo>
                  <a:lnTo>
                    <a:pt x="135" y="74"/>
                  </a:lnTo>
                  <a:lnTo>
                    <a:pt x="148" y="74"/>
                  </a:lnTo>
                </a:path>
              </a:pathLst>
            </a:custGeom>
            <a:solidFill>
              <a:srgbClr val="F2ED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6" name="Freeform 44"/>
            <p:cNvSpPr>
              <a:spLocks/>
            </p:cNvSpPr>
            <p:nvPr/>
          </p:nvSpPr>
          <p:spPr bwMode="auto">
            <a:xfrm>
              <a:off x="834" y="1379"/>
              <a:ext cx="124" cy="125"/>
            </a:xfrm>
            <a:custGeom>
              <a:avLst/>
              <a:gdLst>
                <a:gd name="T0" fmla="*/ 121 w 124"/>
                <a:gd name="T1" fmla="*/ 50 h 125"/>
                <a:gd name="T2" fmla="*/ 112 w 124"/>
                <a:gd name="T3" fmla="*/ 28 h 125"/>
                <a:gd name="T4" fmla="*/ 95 w 124"/>
                <a:gd name="T5" fmla="*/ 11 h 125"/>
                <a:gd name="T6" fmla="*/ 74 w 124"/>
                <a:gd name="T7" fmla="*/ 2 h 125"/>
                <a:gd name="T8" fmla="*/ 49 w 124"/>
                <a:gd name="T9" fmla="*/ 2 h 125"/>
                <a:gd name="T10" fmla="*/ 27 w 124"/>
                <a:gd name="T11" fmla="*/ 11 h 125"/>
                <a:gd name="T12" fmla="*/ 10 w 124"/>
                <a:gd name="T13" fmla="*/ 28 h 125"/>
                <a:gd name="T14" fmla="*/ 1 w 124"/>
                <a:gd name="T15" fmla="*/ 50 h 125"/>
                <a:gd name="T16" fmla="*/ 1 w 124"/>
                <a:gd name="T17" fmla="*/ 75 h 125"/>
                <a:gd name="T18" fmla="*/ 10 w 124"/>
                <a:gd name="T19" fmla="*/ 96 h 125"/>
                <a:gd name="T20" fmla="*/ 27 w 124"/>
                <a:gd name="T21" fmla="*/ 113 h 125"/>
                <a:gd name="T22" fmla="*/ 49 w 124"/>
                <a:gd name="T23" fmla="*/ 122 h 125"/>
                <a:gd name="T24" fmla="*/ 74 w 124"/>
                <a:gd name="T25" fmla="*/ 122 h 125"/>
                <a:gd name="T26" fmla="*/ 95 w 124"/>
                <a:gd name="T27" fmla="*/ 113 h 125"/>
                <a:gd name="T28" fmla="*/ 112 w 124"/>
                <a:gd name="T29" fmla="*/ 96 h 125"/>
                <a:gd name="T30" fmla="*/ 121 w 124"/>
                <a:gd name="T31" fmla="*/ 75 h 125"/>
                <a:gd name="T32" fmla="*/ 110 w 124"/>
                <a:gd name="T33" fmla="*/ 62 h 125"/>
                <a:gd name="T34" fmla="*/ 106 w 124"/>
                <a:gd name="T35" fmla="*/ 43 h 125"/>
                <a:gd name="T36" fmla="*/ 96 w 124"/>
                <a:gd name="T37" fmla="*/ 27 h 125"/>
                <a:gd name="T38" fmla="*/ 80 w 124"/>
                <a:gd name="T39" fmla="*/ 17 h 125"/>
                <a:gd name="T40" fmla="*/ 61 w 124"/>
                <a:gd name="T41" fmla="*/ 13 h 125"/>
                <a:gd name="T42" fmla="*/ 42 w 124"/>
                <a:gd name="T43" fmla="*/ 17 h 125"/>
                <a:gd name="T44" fmla="*/ 26 w 124"/>
                <a:gd name="T45" fmla="*/ 27 h 125"/>
                <a:gd name="T46" fmla="*/ 16 w 124"/>
                <a:gd name="T47" fmla="*/ 43 h 125"/>
                <a:gd name="T48" fmla="*/ 12 w 124"/>
                <a:gd name="T49" fmla="*/ 62 h 125"/>
                <a:gd name="T50" fmla="*/ 16 w 124"/>
                <a:gd name="T51" fmla="*/ 81 h 125"/>
                <a:gd name="T52" fmla="*/ 26 w 124"/>
                <a:gd name="T53" fmla="*/ 97 h 125"/>
                <a:gd name="T54" fmla="*/ 42 w 124"/>
                <a:gd name="T55" fmla="*/ 107 h 125"/>
                <a:gd name="T56" fmla="*/ 61 w 124"/>
                <a:gd name="T57" fmla="*/ 111 h 125"/>
                <a:gd name="T58" fmla="*/ 80 w 124"/>
                <a:gd name="T59" fmla="*/ 107 h 125"/>
                <a:gd name="T60" fmla="*/ 96 w 124"/>
                <a:gd name="T61" fmla="*/ 97 h 125"/>
                <a:gd name="T62" fmla="*/ 106 w 124"/>
                <a:gd name="T63" fmla="*/ 81 h 125"/>
                <a:gd name="T64" fmla="*/ 110 w 124"/>
                <a:gd name="T65"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25">
                  <a:moveTo>
                    <a:pt x="123" y="62"/>
                  </a:moveTo>
                  <a:lnTo>
                    <a:pt x="121" y="50"/>
                  </a:lnTo>
                  <a:lnTo>
                    <a:pt x="118" y="38"/>
                  </a:lnTo>
                  <a:lnTo>
                    <a:pt x="112" y="28"/>
                  </a:lnTo>
                  <a:lnTo>
                    <a:pt x="105" y="18"/>
                  </a:lnTo>
                  <a:lnTo>
                    <a:pt x="95" y="11"/>
                  </a:lnTo>
                  <a:lnTo>
                    <a:pt x="85" y="5"/>
                  </a:lnTo>
                  <a:lnTo>
                    <a:pt x="74" y="2"/>
                  </a:lnTo>
                  <a:lnTo>
                    <a:pt x="61" y="0"/>
                  </a:lnTo>
                  <a:lnTo>
                    <a:pt x="49" y="2"/>
                  </a:lnTo>
                  <a:lnTo>
                    <a:pt x="37" y="5"/>
                  </a:lnTo>
                  <a:lnTo>
                    <a:pt x="27" y="11"/>
                  </a:lnTo>
                  <a:lnTo>
                    <a:pt x="18" y="18"/>
                  </a:lnTo>
                  <a:lnTo>
                    <a:pt x="10" y="28"/>
                  </a:lnTo>
                  <a:lnTo>
                    <a:pt x="4" y="38"/>
                  </a:lnTo>
                  <a:lnTo>
                    <a:pt x="1" y="50"/>
                  </a:lnTo>
                  <a:lnTo>
                    <a:pt x="0" y="62"/>
                  </a:lnTo>
                  <a:lnTo>
                    <a:pt x="1" y="75"/>
                  </a:lnTo>
                  <a:lnTo>
                    <a:pt x="4" y="86"/>
                  </a:lnTo>
                  <a:lnTo>
                    <a:pt x="10" y="96"/>
                  </a:lnTo>
                  <a:lnTo>
                    <a:pt x="18" y="106"/>
                  </a:lnTo>
                  <a:lnTo>
                    <a:pt x="27" y="113"/>
                  </a:lnTo>
                  <a:lnTo>
                    <a:pt x="37" y="119"/>
                  </a:lnTo>
                  <a:lnTo>
                    <a:pt x="49" y="122"/>
                  </a:lnTo>
                  <a:lnTo>
                    <a:pt x="61" y="124"/>
                  </a:lnTo>
                  <a:lnTo>
                    <a:pt x="74" y="122"/>
                  </a:lnTo>
                  <a:lnTo>
                    <a:pt x="85" y="119"/>
                  </a:lnTo>
                  <a:lnTo>
                    <a:pt x="95" y="113"/>
                  </a:lnTo>
                  <a:lnTo>
                    <a:pt x="105" y="106"/>
                  </a:lnTo>
                  <a:lnTo>
                    <a:pt x="112" y="96"/>
                  </a:lnTo>
                  <a:lnTo>
                    <a:pt x="118" y="86"/>
                  </a:lnTo>
                  <a:lnTo>
                    <a:pt x="121" y="75"/>
                  </a:lnTo>
                  <a:lnTo>
                    <a:pt x="123" y="62"/>
                  </a:lnTo>
                  <a:lnTo>
                    <a:pt x="110" y="62"/>
                  </a:lnTo>
                  <a:lnTo>
                    <a:pt x="109" y="52"/>
                  </a:lnTo>
                  <a:lnTo>
                    <a:pt x="106" y="43"/>
                  </a:lnTo>
                  <a:lnTo>
                    <a:pt x="102" y="35"/>
                  </a:lnTo>
                  <a:lnTo>
                    <a:pt x="96" y="27"/>
                  </a:lnTo>
                  <a:lnTo>
                    <a:pt x="89" y="21"/>
                  </a:lnTo>
                  <a:lnTo>
                    <a:pt x="80" y="17"/>
                  </a:lnTo>
                  <a:lnTo>
                    <a:pt x="71" y="14"/>
                  </a:lnTo>
                  <a:lnTo>
                    <a:pt x="61" y="13"/>
                  </a:lnTo>
                  <a:lnTo>
                    <a:pt x="51" y="14"/>
                  </a:lnTo>
                  <a:lnTo>
                    <a:pt x="42" y="17"/>
                  </a:lnTo>
                  <a:lnTo>
                    <a:pt x="34" y="21"/>
                  </a:lnTo>
                  <a:lnTo>
                    <a:pt x="26" y="27"/>
                  </a:lnTo>
                  <a:lnTo>
                    <a:pt x="21" y="35"/>
                  </a:lnTo>
                  <a:lnTo>
                    <a:pt x="16" y="43"/>
                  </a:lnTo>
                  <a:lnTo>
                    <a:pt x="13" y="52"/>
                  </a:lnTo>
                  <a:lnTo>
                    <a:pt x="12" y="62"/>
                  </a:lnTo>
                  <a:lnTo>
                    <a:pt x="13" y="72"/>
                  </a:lnTo>
                  <a:lnTo>
                    <a:pt x="16" y="81"/>
                  </a:lnTo>
                  <a:lnTo>
                    <a:pt x="21" y="89"/>
                  </a:lnTo>
                  <a:lnTo>
                    <a:pt x="26" y="97"/>
                  </a:lnTo>
                  <a:lnTo>
                    <a:pt x="34" y="103"/>
                  </a:lnTo>
                  <a:lnTo>
                    <a:pt x="42" y="107"/>
                  </a:lnTo>
                  <a:lnTo>
                    <a:pt x="51" y="110"/>
                  </a:lnTo>
                  <a:lnTo>
                    <a:pt x="61" y="111"/>
                  </a:lnTo>
                  <a:lnTo>
                    <a:pt x="71" y="110"/>
                  </a:lnTo>
                  <a:lnTo>
                    <a:pt x="80" y="107"/>
                  </a:lnTo>
                  <a:lnTo>
                    <a:pt x="89" y="103"/>
                  </a:lnTo>
                  <a:lnTo>
                    <a:pt x="96" y="97"/>
                  </a:lnTo>
                  <a:lnTo>
                    <a:pt x="102" y="89"/>
                  </a:lnTo>
                  <a:lnTo>
                    <a:pt x="106" y="81"/>
                  </a:lnTo>
                  <a:lnTo>
                    <a:pt x="109" y="72"/>
                  </a:lnTo>
                  <a:lnTo>
                    <a:pt x="110" y="62"/>
                  </a:lnTo>
                  <a:lnTo>
                    <a:pt x="123" y="62"/>
                  </a:lnTo>
                </a:path>
              </a:pathLst>
            </a:custGeom>
            <a:solidFill>
              <a:srgbClr val="F7F4E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7" name="Freeform 45"/>
            <p:cNvSpPr>
              <a:spLocks/>
            </p:cNvSpPr>
            <p:nvPr/>
          </p:nvSpPr>
          <p:spPr bwMode="auto">
            <a:xfrm>
              <a:off x="846" y="1391"/>
              <a:ext cx="100" cy="101"/>
            </a:xfrm>
            <a:custGeom>
              <a:avLst/>
              <a:gdLst>
                <a:gd name="T0" fmla="*/ 98 w 100"/>
                <a:gd name="T1" fmla="*/ 40 h 101"/>
                <a:gd name="T2" fmla="*/ 90 w 100"/>
                <a:gd name="T3" fmla="*/ 22 h 101"/>
                <a:gd name="T4" fmla="*/ 77 w 100"/>
                <a:gd name="T5" fmla="*/ 9 h 101"/>
                <a:gd name="T6" fmla="*/ 59 w 100"/>
                <a:gd name="T7" fmla="*/ 1 h 101"/>
                <a:gd name="T8" fmla="*/ 39 w 100"/>
                <a:gd name="T9" fmla="*/ 1 h 101"/>
                <a:gd name="T10" fmla="*/ 21 w 100"/>
                <a:gd name="T11" fmla="*/ 9 h 101"/>
                <a:gd name="T12" fmla="*/ 8 w 100"/>
                <a:gd name="T13" fmla="*/ 22 h 101"/>
                <a:gd name="T14" fmla="*/ 0 w 100"/>
                <a:gd name="T15" fmla="*/ 40 h 101"/>
                <a:gd name="T16" fmla="*/ 0 w 100"/>
                <a:gd name="T17" fmla="*/ 60 h 101"/>
                <a:gd name="T18" fmla="*/ 8 w 100"/>
                <a:gd name="T19" fmla="*/ 78 h 101"/>
                <a:gd name="T20" fmla="*/ 21 w 100"/>
                <a:gd name="T21" fmla="*/ 91 h 101"/>
                <a:gd name="T22" fmla="*/ 39 w 100"/>
                <a:gd name="T23" fmla="*/ 99 h 101"/>
                <a:gd name="T24" fmla="*/ 59 w 100"/>
                <a:gd name="T25" fmla="*/ 99 h 101"/>
                <a:gd name="T26" fmla="*/ 77 w 100"/>
                <a:gd name="T27" fmla="*/ 91 h 101"/>
                <a:gd name="T28" fmla="*/ 90 w 100"/>
                <a:gd name="T29" fmla="*/ 78 h 101"/>
                <a:gd name="T30" fmla="*/ 98 w 100"/>
                <a:gd name="T31" fmla="*/ 60 h 101"/>
                <a:gd name="T32" fmla="*/ 86 w 100"/>
                <a:gd name="T33" fmla="*/ 50 h 101"/>
                <a:gd name="T34" fmla="*/ 83 w 100"/>
                <a:gd name="T35" fmla="*/ 36 h 101"/>
                <a:gd name="T36" fmla="*/ 75 w 100"/>
                <a:gd name="T37" fmla="*/ 24 h 101"/>
                <a:gd name="T38" fmla="*/ 63 w 100"/>
                <a:gd name="T39" fmla="*/ 16 h 101"/>
                <a:gd name="T40" fmla="*/ 49 w 100"/>
                <a:gd name="T41" fmla="*/ 13 h 101"/>
                <a:gd name="T42" fmla="*/ 35 w 100"/>
                <a:gd name="T43" fmla="*/ 16 h 101"/>
                <a:gd name="T44" fmla="*/ 23 w 100"/>
                <a:gd name="T45" fmla="*/ 24 h 101"/>
                <a:gd name="T46" fmla="*/ 15 w 100"/>
                <a:gd name="T47" fmla="*/ 36 h 101"/>
                <a:gd name="T48" fmla="*/ 12 w 100"/>
                <a:gd name="T49" fmla="*/ 50 h 101"/>
                <a:gd name="T50" fmla="*/ 15 w 100"/>
                <a:gd name="T51" fmla="*/ 64 h 101"/>
                <a:gd name="T52" fmla="*/ 23 w 100"/>
                <a:gd name="T53" fmla="*/ 76 h 101"/>
                <a:gd name="T54" fmla="*/ 35 w 100"/>
                <a:gd name="T55" fmla="*/ 84 h 101"/>
                <a:gd name="T56" fmla="*/ 49 w 100"/>
                <a:gd name="T57" fmla="*/ 87 h 101"/>
                <a:gd name="T58" fmla="*/ 63 w 100"/>
                <a:gd name="T59" fmla="*/ 84 h 101"/>
                <a:gd name="T60" fmla="*/ 75 w 100"/>
                <a:gd name="T61" fmla="*/ 76 h 101"/>
                <a:gd name="T62" fmla="*/ 83 w 100"/>
                <a:gd name="T63" fmla="*/ 64 h 101"/>
                <a:gd name="T64" fmla="*/ 86 w 100"/>
                <a:gd name="T65"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1">
                  <a:moveTo>
                    <a:pt x="99" y="50"/>
                  </a:moveTo>
                  <a:lnTo>
                    <a:pt x="98" y="40"/>
                  </a:lnTo>
                  <a:lnTo>
                    <a:pt x="95" y="31"/>
                  </a:lnTo>
                  <a:lnTo>
                    <a:pt x="90" y="22"/>
                  </a:lnTo>
                  <a:lnTo>
                    <a:pt x="84" y="15"/>
                  </a:lnTo>
                  <a:lnTo>
                    <a:pt x="77" y="9"/>
                  </a:lnTo>
                  <a:lnTo>
                    <a:pt x="68" y="4"/>
                  </a:lnTo>
                  <a:lnTo>
                    <a:pt x="59" y="1"/>
                  </a:lnTo>
                  <a:lnTo>
                    <a:pt x="49" y="0"/>
                  </a:lnTo>
                  <a:lnTo>
                    <a:pt x="39" y="1"/>
                  </a:lnTo>
                  <a:lnTo>
                    <a:pt x="30" y="4"/>
                  </a:lnTo>
                  <a:lnTo>
                    <a:pt x="21" y="9"/>
                  </a:lnTo>
                  <a:lnTo>
                    <a:pt x="14" y="15"/>
                  </a:lnTo>
                  <a:lnTo>
                    <a:pt x="8" y="22"/>
                  </a:lnTo>
                  <a:lnTo>
                    <a:pt x="3" y="31"/>
                  </a:lnTo>
                  <a:lnTo>
                    <a:pt x="0" y="40"/>
                  </a:lnTo>
                  <a:lnTo>
                    <a:pt x="0" y="50"/>
                  </a:lnTo>
                  <a:lnTo>
                    <a:pt x="0" y="60"/>
                  </a:lnTo>
                  <a:lnTo>
                    <a:pt x="3" y="69"/>
                  </a:lnTo>
                  <a:lnTo>
                    <a:pt x="8" y="78"/>
                  </a:lnTo>
                  <a:lnTo>
                    <a:pt x="14" y="85"/>
                  </a:lnTo>
                  <a:lnTo>
                    <a:pt x="21" y="91"/>
                  </a:lnTo>
                  <a:lnTo>
                    <a:pt x="30" y="96"/>
                  </a:lnTo>
                  <a:lnTo>
                    <a:pt x="39" y="99"/>
                  </a:lnTo>
                  <a:lnTo>
                    <a:pt x="49" y="100"/>
                  </a:lnTo>
                  <a:lnTo>
                    <a:pt x="59" y="99"/>
                  </a:lnTo>
                  <a:lnTo>
                    <a:pt x="68" y="96"/>
                  </a:lnTo>
                  <a:lnTo>
                    <a:pt x="77" y="91"/>
                  </a:lnTo>
                  <a:lnTo>
                    <a:pt x="84" y="85"/>
                  </a:lnTo>
                  <a:lnTo>
                    <a:pt x="90" y="78"/>
                  </a:lnTo>
                  <a:lnTo>
                    <a:pt x="95" y="69"/>
                  </a:lnTo>
                  <a:lnTo>
                    <a:pt x="98" y="60"/>
                  </a:lnTo>
                  <a:lnTo>
                    <a:pt x="99" y="50"/>
                  </a:lnTo>
                  <a:lnTo>
                    <a:pt x="86" y="50"/>
                  </a:lnTo>
                  <a:lnTo>
                    <a:pt x="85" y="43"/>
                  </a:lnTo>
                  <a:lnTo>
                    <a:pt x="83" y="36"/>
                  </a:lnTo>
                  <a:lnTo>
                    <a:pt x="79" y="30"/>
                  </a:lnTo>
                  <a:lnTo>
                    <a:pt x="75" y="24"/>
                  </a:lnTo>
                  <a:lnTo>
                    <a:pt x="70" y="20"/>
                  </a:lnTo>
                  <a:lnTo>
                    <a:pt x="63" y="16"/>
                  </a:lnTo>
                  <a:lnTo>
                    <a:pt x="56" y="14"/>
                  </a:lnTo>
                  <a:lnTo>
                    <a:pt x="49" y="13"/>
                  </a:lnTo>
                  <a:lnTo>
                    <a:pt x="42" y="14"/>
                  </a:lnTo>
                  <a:lnTo>
                    <a:pt x="35" y="16"/>
                  </a:lnTo>
                  <a:lnTo>
                    <a:pt x="29" y="20"/>
                  </a:lnTo>
                  <a:lnTo>
                    <a:pt x="23" y="24"/>
                  </a:lnTo>
                  <a:lnTo>
                    <a:pt x="19" y="30"/>
                  </a:lnTo>
                  <a:lnTo>
                    <a:pt x="15" y="36"/>
                  </a:lnTo>
                  <a:lnTo>
                    <a:pt x="13" y="43"/>
                  </a:lnTo>
                  <a:lnTo>
                    <a:pt x="12" y="50"/>
                  </a:lnTo>
                  <a:lnTo>
                    <a:pt x="13" y="57"/>
                  </a:lnTo>
                  <a:lnTo>
                    <a:pt x="15" y="64"/>
                  </a:lnTo>
                  <a:lnTo>
                    <a:pt x="19" y="71"/>
                  </a:lnTo>
                  <a:lnTo>
                    <a:pt x="23" y="76"/>
                  </a:lnTo>
                  <a:lnTo>
                    <a:pt x="29" y="80"/>
                  </a:lnTo>
                  <a:lnTo>
                    <a:pt x="35" y="84"/>
                  </a:lnTo>
                  <a:lnTo>
                    <a:pt x="42" y="86"/>
                  </a:lnTo>
                  <a:lnTo>
                    <a:pt x="49" y="87"/>
                  </a:lnTo>
                  <a:lnTo>
                    <a:pt x="56" y="86"/>
                  </a:lnTo>
                  <a:lnTo>
                    <a:pt x="63" y="84"/>
                  </a:lnTo>
                  <a:lnTo>
                    <a:pt x="70" y="80"/>
                  </a:lnTo>
                  <a:lnTo>
                    <a:pt x="75" y="76"/>
                  </a:lnTo>
                  <a:lnTo>
                    <a:pt x="79" y="71"/>
                  </a:lnTo>
                  <a:lnTo>
                    <a:pt x="83" y="64"/>
                  </a:lnTo>
                  <a:lnTo>
                    <a:pt x="85" y="57"/>
                  </a:lnTo>
                  <a:lnTo>
                    <a:pt x="86" y="50"/>
                  </a:lnTo>
                  <a:lnTo>
                    <a:pt x="99" y="50"/>
                  </a:lnTo>
                </a:path>
              </a:pathLst>
            </a:custGeom>
            <a:solidFill>
              <a:srgbClr val="FCFCF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8" name="Freeform 46"/>
            <p:cNvSpPr>
              <a:spLocks/>
            </p:cNvSpPr>
            <p:nvPr/>
          </p:nvSpPr>
          <p:spPr bwMode="auto">
            <a:xfrm>
              <a:off x="858" y="1404"/>
              <a:ext cx="75" cy="75"/>
            </a:xfrm>
            <a:custGeom>
              <a:avLst/>
              <a:gdLst>
                <a:gd name="T0" fmla="*/ 73 w 75"/>
                <a:gd name="T1" fmla="*/ 29 h 75"/>
                <a:gd name="T2" fmla="*/ 68 w 75"/>
                <a:gd name="T3" fmla="*/ 16 h 75"/>
                <a:gd name="T4" fmla="*/ 58 w 75"/>
                <a:gd name="T5" fmla="*/ 6 h 75"/>
                <a:gd name="T6" fmla="*/ 45 w 75"/>
                <a:gd name="T7" fmla="*/ 1 h 75"/>
                <a:gd name="T8" fmla="*/ 29 w 75"/>
                <a:gd name="T9" fmla="*/ 1 h 75"/>
                <a:gd name="T10" fmla="*/ 16 w 75"/>
                <a:gd name="T11" fmla="*/ 6 h 75"/>
                <a:gd name="T12" fmla="*/ 6 w 75"/>
                <a:gd name="T13" fmla="*/ 16 h 75"/>
                <a:gd name="T14" fmla="*/ 1 w 75"/>
                <a:gd name="T15" fmla="*/ 29 h 75"/>
                <a:gd name="T16" fmla="*/ 1 w 75"/>
                <a:gd name="T17" fmla="*/ 45 h 75"/>
                <a:gd name="T18" fmla="*/ 6 w 75"/>
                <a:gd name="T19" fmla="*/ 58 h 75"/>
                <a:gd name="T20" fmla="*/ 16 w 75"/>
                <a:gd name="T21" fmla="*/ 68 h 75"/>
                <a:gd name="T22" fmla="*/ 29 w 75"/>
                <a:gd name="T23" fmla="*/ 73 h 75"/>
                <a:gd name="T24" fmla="*/ 45 w 75"/>
                <a:gd name="T25" fmla="*/ 73 h 75"/>
                <a:gd name="T26" fmla="*/ 58 w 75"/>
                <a:gd name="T27" fmla="*/ 68 h 75"/>
                <a:gd name="T28" fmla="*/ 68 w 75"/>
                <a:gd name="T29" fmla="*/ 58 h 75"/>
                <a:gd name="T30" fmla="*/ 73 w 75"/>
                <a:gd name="T31" fmla="*/ 45 h 75"/>
                <a:gd name="T32" fmla="*/ 62 w 75"/>
                <a:gd name="T33" fmla="*/ 37 h 75"/>
                <a:gd name="T34" fmla="*/ 60 w 75"/>
                <a:gd name="T35" fmla="*/ 27 h 75"/>
                <a:gd name="T36" fmla="*/ 55 w 75"/>
                <a:gd name="T37" fmla="*/ 20 h 75"/>
                <a:gd name="T38" fmla="*/ 47 w 75"/>
                <a:gd name="T39" fmla="*/ 14 h 75"/>
                <a:gd name="T40" fmla="*/ 37 w 75"/>
                <a:gd name="T41" fmla="*/ 12 h 75"/>
                <a:gd name="T42" fmla="*/ 27 w 75"/>
                <a:gd name="T43" fmla="*/ 14 h 75"/>
                <a:gd name="T44" fmla="*/ 20 w 75"/>
                <a:gd name="T45" fmla="*/ 20 h 75"/>
                <a:gd name="T46" fmla="*/ 14 w 75"/>
                <a:gd name="T47" fmla="*/ 27 h 75"/>
                <a:gd name="T48" fmla="*/ 12 w 75"/>
                <a:gd name="T49" fmla="*/ 37 h 75"/>
                <a:gd name="T50" fmla="*/ 14 w 75"/>
                <a:gd name="T51" fmla="*/ 47 h 75"/>
                <a:gd name="T52" fmla="*/ 20 w 75"/>
                <a:gd name="T53" fmla="*/ 55 h 75"/>
                <a:gd name="T54" fmla="*/ 27 w 75"/>
                <a:gd name="T55" fmla="*/ 60 h 75"/>
                <a:gd name="T56" fmla="*/ 37 w 75"/>
                <a:gd name="T57" fmla="*/ 62 h 75"/>
                <a:gd name="T58" fmla="*/ 47 w 75"/>
                <a:gd name="T59" fmla="*/ 60 h 75"/>
                <a:gd name="T60" fmla="*/ 55 w 75"/>
                <a:gd name="T61" fmla="*/ 55 h 75"/>
                <a:gd name="T62" fmla="*/ 60 w 75"/>
                <a:gd name="T63" fmla="*/ 47 h 75"/>
                <a:gd name="T64" fmla="*/ 62 w 75"/>
                <a:gd name="T65"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5">
                  <a:moveTo>
                    <a:pt x="74" y="37"/>
                  </a:moveTo>
                  <a:lnTo>
                    <a:pt x="73" y="29"/>
                  </a:lnTo>
                  <a:lnTo>
                    <a:pt x="71" y="23"/>
                  </a:lnTo>
                  <a:lnTo>
                    <a:pt x="68" y="16"/>
                  </a:lnTo>
                  <a:lnTo>
                    <a:pt x="64" y="11"/>
                  </a:lnTo>
                  <a:lnTo>
                    <a:pt x="58" y="6"/>
                  </a:lnTo>
                  <a:lnTo>
                    <a:pt x="52" y="3"/>
                  </a:lnTo>
                  <a:lnTo>
                    <a:pt x="45" y="1"/>
                  </a:lnTo>
                  <a:lnTo>
                    <a:pt x="37" y="0"/>
                  </a:lnTo>
                  <a:lnTo>
                    <a:pt x="29" y="1"/>
                  </a:lnTo>
                  <a:lnTo>
                    <a:pt x="23" y="3"/>
                  </a:lnTo>
                  <a:lnTo>
                    <a:pt x="16" y="6"/>
                  </a:lnTo>
                  <a:lnTo>
                    <a:pt x="11" y="11"/>
                  </a:lnTo>
                  <a:lnTo>
                    <a:pt x="6" y="16"/>
                  </a:lnTo>
                  <a:lnTo>
                    <a:pt x="3" y="23"/>
                  </a:lnTo>
                  <a:lnTo>
                    <a:pt x="1" y="29"/>
                  </a:lnTo>
                  <a:lnTo>
                    <a:pt x="0" y="37"/>
                  </a:lnTo>
                  <a:lnTo>
                    <a:pt x="1" y="45"/>
                  </a:lnTo>
                  <a:lnTo>
                    <a:pt x="3" y="52"/>
                  </a:lnTo>
                  <a:lnTo>
                    <a:pt x="6" y="58"/>
                  </a:lnTo>
                  <a:lnTo>
                    <a:pt x="11" y="63"/>
                  </a:lnTo>
                  <a:lnTo>
                    <a:pt x="16" y="68"/>
                  </a:lnTo>
                  <a:lnTo>
                    <a:pt x="23" y="71"/>
                  </a:lnTo>
                  <a:lnTo>
                    <a:pt x="29" y="73"/>
                  </a:lnTo>
                  <a:lnTo>
                    <a:pt x="37" y="74"/>
                  </a:lnTo>
                  <a:lnTo>
                    <a:pt x="45" y="73"/>
                  </a:lnTo>
                  <a:lnTo>
                    <a:pt x="52" y="71"/>
                  </a:lnTo>
                  <a:lnTo>
                    <a:pt x="58" y="68"/>
                  </a:lnTo>
                  <a:lnTo>
                    <a:pt x="64" y="63"/>
                  </a:lnTo>
                  <a:lnTo>
                    <a:pt x="68" y="58"/>
                  </a:lnTo>
                  <a:lnTo>
                    <a:pt x="71" y="52"/>
                  </a:lnTo>
                  <a:lnTo>
                    <a:pt x="73" y="45"/>
                  </a:lnTo>
                  <a:lnTo>
                    <a:pt x="74" y="37"/>
                  </a:lnTo>
                  <a:lnTo>
                    <a:pt x="62" y="37"/>
                  </a:lnTo>
                  <a:lnTo>
                    <a:pt x="62" y="32"/>
                  </a:lnTo>
                  <a:lnTo>
                    <a:pt x="60" y="27"/>
                  </a:lnTo>
                  <a:lnTo>
                    <a:pt x="58" y="23"/>
                  </a:lnTo>
                  <a:lnTo>
                    <a:pt x="55" y="20"/>
                  </a:lnTo>
                  <a:lnTo>
                    <a:pt x="51" y="17"/>
                  </a:lnTo>
                  <a:lnTo>
                    <a:pt x="47" y="14"/>
                  </a:lnTo>
                  <a:lnTo>
                    <a:pt x="42" y="13"/>
                  </a:lnTo>
                  <a:lnTo>
                    <a:pt x="37" y="12"/>
                  </a:lnTo>
                  <a:lnTo>
                    <a:pt x="32" y="13"/>
                  </a:lnTo>
                  <a:lnTo>
                    <a:pt x="27" y="14"/>
                  </a:lnTo>
                  <a:lnTo>
                    <a:pt x="23" y="17"/>
                  </a:lnTo>
                  <a:lnTo>
                    <a:pt x="20" y="20"/>
                  </a:lnTo>
                  <a:lnTo>
                    <a:pt x="17" y="23"/>
                  </a:lnTo>
                  <a:lnTo>
                    <a:pt x="14" y="27"/>
                  </a:lnTo>
                  <a:lnTo>
                    <a:pt x="13" y="32"/>
                  </a:lnTo>
                  <a:lnTo>
                    <a:pt x="12" y="37"/>
                  </a:lnTo>
                  <a:lnTo>
                    <a:pt x="13" y="42"/>
                  </a:lnTo>
                  <a:lnTo>
                    <a:pt x="14" y="47"/>
                  </a:lnTo>
                  <a:lnTo>
                    <a:pt x="17" y="51"/>
                  </a:lnTo>
                  <a:lnTo>
                    <a:pt x="20" y="55"/>
                  </a:lnTo>
                  <a:lnTo>
                    <a:pt x="23" y="58"/>
                  </a:lnTo>
                  <a:lnTo>
                    <a:pt x="27" y="60"/>
                  </a:lnTo>
                  <a:lnTo>
                    <a:pt x="32" y="62"/>
                  </a:lnTo>
                  <a:lnTo>
                    <a:pt x="37" y="62"/>
                  </a:lnTo>
                  <a:lnTo>
                    <a:pt x="42" y="62"/>
                  </a:lnTo>
                  <a:lnTo>
                    <a:pt x="47" y="60"/>
                  </a:lnTo>
                  <a:lnTo>
                    <a:pt x="51" y="58"/>
                  </a:lnTo>
                  <a:lnTo>
                    <a:pt x="55" y="55"/>
                  </a:lnTo>
                  <a:lnTo>
                    <a:pt x="58" y="51"/>
                  </a:lnTo>
                  <a:lnTo>
                    <a:pt x="60" y="47"/>
                  </a:lnTo>
                  <a:lnTo>
                    <a:pt x="62" y="42"/>
                  </a:lnTo>
                  <a:lnTo>
                    <a:pt x="62" y="37"/>
                  </a:lnTo>
                  <a:lnTo>
                    <a:pt x="74" y="37"/>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59" name="Freeform 47"/>
            <p:cNvSpPr>
              <a:spLocks/>
            </p:cNvSpPr>
            <p:nvPr/>
          </p:nvSpPr>
          <p:spPr bwMode="auto">
            <a:xfrm>
              <a:off x="870" y="1416"/>
              <a:ext cx="51" cy="51"/>
            </a:xfrm>
            <a:custGeom>
              <a:avLst/>
              <a:gdLst>
                <a:gd name="T0" fmla="*/ 50 w 51"/>
                <a:gd name="T1" fmla="*/ 25 h 51"/>
                <a:gd name="T2" fmla="*/ 50 w 51"/>
                <a:gd name="T3" fmla="*/ 20 h 51"/>
                <a:gd name="T4" fmla="*/ 48 w 51"/>
                <a:gd name="T5" fmla="*/ 15 h 51"/>
                <a:gd name="T6" fmla="*/ 46 w 51"/>
                <a:gd name="T7" fmla="*/ 11 h 51"/>
                <a:gd name="T8" fmla="*/ 43 w 51"/>
                <a:gd name="T9" fmla="*/ 7 h 51"/>
                <a:gd name="T10" fmla="*/ 39 w 51"/>
                <a:gd name="T11" fmla="*/ 4 h 51"/>
                <a:gd name="T12" fmla="*/ 35 w 51"/>
                <a:gd name="T13" fmla="*/ 2 h 51"/>
                <a:gd name="T14" fmla="*/ 30 w 51"/>
                <a:gd name="T15" fmla="*/ 0 h 51"/>
                <a:gd name="T16" fmla="*/ 25 w 51"/>
                <a:gd name="T17" fmla="*/ 0 h 51"/>
                <a:gd name="T18" fmla="*/ 20 w 51"/>
                <a:gd name="T19" fmla="*/ 0 h 51"/>
                <a:gd name="T20" fmla="*/ 15 w 51"/>
                <a:gd name="T21" fmla="*/ 2 h 51"/>
                <a:gd name="T22" fmla="*/ 11 w 51"/>
                <a:gd name="T23" fmla="*/ 4 h 51"/>
                <a:gd name="T24" fmla="*/ 8 w 51"/>
                <a:gd name="T25" fmla="*/ 7 h 51"/>
                <a:gd name="T26" fmla="*/ 4 w 51"/>
                <a:gd name="T27" fmla="*/ 11 h 51"/>
                <a:gd name="T28" fmla="*/ 2 w 51"/>
                <a:gd name="T29" fmla="*/ 15 h 51"/>
                <a:gd name="T30" fmla="*/ 0 w 51"/>
                <a:gd name="T31" fmla="*/ 20 h 51"/>
                <a:gd name="T32" fmla="*/ 0 w 51"/>
                <a:gd name="T33" fmla="*/ 25 h 51"/>
                <a:gd name="T34" fmla="*/ 0 w 51"/>
                <a:gd name="T35" fmla="*/ 30 h 51"/>
                <a:gd name="T36" fmla="*/ 2 w 51"/>
                <a:gd name="T37" fmla="*/ 35 h 51"/>
                <a:gd name="T38" fmla="*/ 4 w 51"/>
                <a:gd name="T39" fmla="*/ 39 h 51"/>
                <a:gd name="T40" fmla="*/ 8 w 51"/>
                <a:gd name="T41" fmla="*/ 43 h 51"/>
                <a:gd name="T42" fmla="*/ 11 w 51"/>
                <a:gd name="T43" fmla="*/ 46 h 51"/>
                <a:gd name="T44" fmla="*/ 15 w 51"/>
                <a:gd name="T45" fmla="*/ 48 h 51"/>
                <a:gd name="T46" fmla="*/ 20 w 51"/>
                <a:gd name="T47" fmla="*/ 50 h 51"/>
                <a:gd name="T48" fmla="*/ 25 w 51"/>
                <a:gd name="T49" fmla="*/ 50 h 51"/>
                <a:gd name="T50" fmla="*/ 30 w 51"/>
                <a:gd name="T51" fmla="*/ 50 h 51"/>
                <a:gd name="T52" fmla="*/ 35 w 51"/>
                <a:gd name="T53" fmla="*/ 48 h 51"/>
                <a:gd name="T54" fmla="*/ 39 w 51"/>
                <a:gd name="T55" fmla="*/ 46 h 51"/>
                <a:gd name="T56" fmla="*/ 43 w 51"/>
                <a:gd name="T57" fmla="*/ 43 h 51"/>
                <a:gd name="T58" fmla="*/ 46 w 51"/>
                <a:gd name="T59" fmla="*/ 39 h 51"/>
                <a:gd name="T60" fmla="*/ 48 w 51"/>
                <a:gd name="T61" fmla="*/ 35 h 51"/>
                <a:gd name="T62" fmla="*/ 50 w 51"/>
                <a:gd name="T63" fmla="*/ 30 h 51"/>
                <a:gd name="T64" fmla="*/ 50 w 51"/>
                <a:gd name="T65"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50" y="25"/>
                  </a:moveTo>
                  <a:lnTo>
                    <a:pt x="50" y="20"/>
                  </a:lnTo>
                  <a:lnTo>
                    <a:pt x="48" y="15"/>
                  </a:lnTo>
                  <a:lnTo>
                    <a:pt x="46" y="11"/>
                  </a:lnTo>
                  <a:lnTo>
                    <a:pt x="43" y="7"/>
                  </a:lnTo>
                  <a:lnTo>
                    <a:pt x="39" y="4"/>
                  </a:lnTo>
                  <a:lnTo>
                    <a:pt x="35" y="2"/>
                  </a:lnTo>
                  <a:lnTo>
                    <a:pt x="30" y="0"/>
                  </a:lnTo>
                  <a:lnTo>
                    <a:pt x="25" y="0"/>
                  </a:lnTo>
                  <a:lnTo>
                    <a:pt x="20" y="0"/>
                  </a:lnTo>
                  <a:lnTo>
                    <a:pt x="15" y="2"/>
                  </a:lnTo>
                  <a:lnTo>
                    <a:pt x="11" y="4"/>
                  </a:lnTo>
                  <a:lnTo>
                    <a:pt x="8" y="7"/>
                  </a:lnTo>
                  <a:lnTo>
                    <a:pt x="4" y="11"/>
                  </a:lnTo>
                  <a:lnTo>
                    <a:pt x="2" y="15"/>
                  </a:lnTo>
                  <a:lnTo>
                    <a:pt x="0" y="20"/>
                  </a:lnTo>
                  <a:lnTo>
                    <a:pt x="0" y="25"/>
                  </a:lnTo>
                  <a:lnTo>
                    <a:pt x="0" y="30"/>
                  </a:lnTo>
                  <a:lnTo>
                    <a:pt x="2" y="35"/>
                  </a:lnTo>
                  <a:lnTo>
                    <a:pt x="4" y="39"/>
                  </a:lnTo>
                  <a:lnTo>
                    <a:pt x="8" y="43"/>
                  </a:lnTo>
                  <a:lnTo>
                    <a:pt x="11" y="46"/>
                  </a:lnTo>
                  <a:lnTo>
                    <a:pt x="15" y="48"/>
                  </a:lnTo>
                  <a:lnTo>
                    <a:pt x="20" y="50"/>
                  </a:lnTo>
                  <a:lnTo>
                    <a:pt x="25" y="50"/>
                  </a:lnTo>
                  <a:lnTo>
                    <a:pt x="30" y="50"/>
                  </a:lnTo>
                  <a:lnTo>
                    <a:pt x="35" y="48"/>
                  </a:lnTo>
                  <a:lnTo>
                    <a:pt x="39" y="46"/>
                  </a:lnTo>
                  <a:lnTo>
                    <a:pt x="43" y="43"/>
                  </a:lnTo>
                  <a:lnTo>
                    <a:pt x="46" y="39"/>
                  </a:lnTo>
                  <a:lnTo>
                    <a:pt x="48" y="35"/>
                  </a:lnTo>
                  <a:lnTo>
                    <a:pt x="50" y="30"/>
                  </a:lnTo>
                  <a:lnTo>
                    <a:pt x="50" y="2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0" name="Freeform 48"/>
            <p:cNvSpPr>
              <a:spLocks/>
            </p:cNvSpPr>
            <p:nvPr/>
          </p:nvSpPr>
          <p:spPr bwMode="auto">
            <a:xfrm>
              <a:off x="882" y="1428"/>
              <a:ext cx="27" cy="27"/>
            </a:xfrm>
            <a:custGeom>
              <a:avLst/>
              <a:gdLst>
                <a:gd name="T0" fmla="*/ 26 w 27"/>
                <a:gd name="T1" fmla="*/ 13 h 27"/>
                <a:gd name="T2" fmla="*/ 26 w 27"/>
                <a:gd name="T3" fmla="*/ 11 h 27"/>
                <a:gd name="T4" fmla="*/ 25 w 27"/>
                <a:gd name="T5" fmla="*/ 8 h 27"/>
                <a:gd name="T6" fmla="*/ 24 w 27"/>
                <a:gd name="T7" fmla="*/ 6 h 27"/>
                <a:gd name="T8" fmla="*/ 22 w 27"/>
                <a:gd name="T9" fmla="*/ 4 h 27"/>
                <a:gd name="T10" fmla="*/ 20 w 27"/>
                <a:gd name="T11" fmla="*/ 2 h 27"/>
                <a:gd name="T12" fmla="*/ 18 w 27"/>
                <a:gd name="T13" fmla="*/ 1 h 27"/>
                <a:gd name="T14" fmla="*/ 16 w 27"/>
                <a:gd name="T15" fmla="*/ 1 h 27"/>
                <a:gd name="T16" fmla="*/ 13 w 27"/>
                <a:gd name="T17" fmla="*/ 0 h 27"/>
                <a:gd name="T18" fmla="*/ 11 w 27"/>
                <a:gd name="T19" fmla="*/ 1 h 27"/>
                <a:gd name="T20" fmla="*/ 8 w 27"/>
                <a:gd name="T21" fmla="*/ 1 h 27"/>
                <a:gd name="T22" fmla="*/ 6 w 27"/>
                <a:gd name="T23" fmla="*/ 2 h 27"/>
                <a:gd name="T24" fmla="*/ 4 w 27"/>
                <a:gd name="T25" fmla="*/ 4 h 27"/>
                <a:gd name="T26" fmla="*/ 2 w 27"/>
                <a:gd name="T27" fmla="*/ 6 h 27"/>
                <a:gd name="T28" fmla="*/ 1 w 27"/>
                <a:gd name="T29" fmla="*/ 8 h 27"/>
                <a:gd name="T30" fmla="*/ 1 w 27"/>
                <a:gd name="T31" fmla="*/ 11 h 27"/>
                <a:gd name="T32" fmla="*/ 0 w 27"/>
                <a:gd name="T33" fmla="*/ 13 h 27"/>
                <a:gd name="T34" fmla="*/ 1 w 27"/>
                <a:gd name="T35" fmla="*/ 16 h 27"/>
                <a:gd name="T36" fmla="*/ 1 w 27"/>
                <a:gd name="T37" fmla="*/ 18 h 27"/>
                <a:gd name="T38" fmla="*/ 2 w 27"/>
                <a:gd name="T39" fmla="*/ 20 h 27"/>
                <a:gd name="T40" fmla="*/ 4 w 27"/>
                <a:gd name="T41" fmla="*/ 22 h 27"/>
                <a:gd name="T42" fmla="*/ 6 w 27"/>
                <a:gd name="T43" fmla="*/ 24 h 27"/>
                <a:gd name="T44" fmla="*/ 8 w 27"/>
                <a:gd name="T45" fmla="*/ 25 h 27"/>
                <a:gd name="T46" fmla="*/ 11 w 27"/>
                <a:gd name="T47" fmla="*/ 26 h 27"/>
                <a:gd name="T48" fmla="*/ 13 w 27"/>
                <a:gd name="T49" fmla="*/ 26 h 27"/>
                <a:gd name="T50" fmla="*/ 16 w 27"/>
                <a:gd name="T51" fmla="*/ 26 h 27"/>
                <a:gd name="T52" fmla="*/ 18 w 27"/>
                <a:gd name="T53" fmla="*/ 25 h 27"/>
                <a:gd name="T54" fmla="*/ 20 w 27"/>
                <a:gd name="T55" fmla="*/ 24 h 27"/>
                <a:gd name="T56" fmla="*/ 22 w 27"/>
                <a:gd name="T57" fmla="*/ 22 h 27"/>
                <a:gd name="T58" fmla="*/ 24 w 27"/>
                <a:gd name="T59" fmla="*/ 20 h 27"/>
                <a:gd name="T60" fmla="*/ 25 w 27"/>
                <a:gd name="T61" fmla="*/ 18 h 27"/>
                <a:gd name="T62" fmla="*/ 26 w 27"/>
                <a:gd name="T63" fmla="*/ 16 h 27"/>
                <a:gd name="T64" fmla="*/ 26 w 27"/>
                <a:gd name="T65"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27">
                  <a:moveTo>
                    <a:pt x="26" y="13"/>
                  </a:moveTo>
                  <a:lnTo>
                    <a:pt x="26" y="11"/>
                  </a:lnTo>
                  <a:lnTo>
                    <a:pt x="25" y="8"/>
                  </a:lnTo>
                  <a:lnTo>
                    <a:pt x="24" y="6"/>
                  </a:lnTo>
                  <a:lnTo>
                    <a:pt x="22" y="4"/>
                  </a:lnTo>
                  <a:lnTo>
                    <a:pt x="20" y="2"/>
                  </a:lnTo>
                  <a:lnTo>
                    <a:pt x="18" y="1"/>
                  </a:lnTo>
                  <a:lnTo>
                    <a:pt x="16" y="1"/>
                  </a:lnTo>
                  <a:lnTo>
                    <a:pt x="13" y="0"/>
                  </a:lnTo>
                  <a:lnTo>
                    <a:pt x="11" y="1"/>
                  </a:lnTo>
                  <a:lnTo>
                    <a:pt x="8" y="1"/>
                  </a:lnTo>
                  <a:lnTo>
                    <a:pt x="6" y="2"/>
                  </a:lnTo>
                  <a:lnTo>
                    <a:pt x="4" y="4"/>
                  </a:lnTo>
                  <a:lnTo>
                    <a:pt x="2" y="6"/>
                  </a:lnTo>
                  <a:lnTo>
                    <a:pt x="1" y="8"/>
                  </a:lnTo>
                  <a:lnTo>
                    <a:pt x="1" y="11"/>
                  </a:lnTo>
                  <a:lnTo>
                    <a:pt x="0" y="13"/>
                  </a:lnTo>
                  <a:lnTo>
                    <a:pt x="1" y="16"/>
                  </a:lnTo>
                  <a:lnTo>
                    <a:pt x="1" y="18"/>
                  </a:lnTo>
                  <a:lnTo>
                    <a:pt x="2" y="20"/>
                  </a:lnTo>
                  <a:lnTo>
                    <a:pt x="4" y="22"/>
                  </a:lnTo>
                  <a:lnTo>
                    <a:pt x="6" y="24"/>
                  </a:lnTo>
                  <a:lnTo>
                    <a:pt x="8" y="25"/>
                  </a:lnTo>
                  <a:lnTo>
                    <a:pt x="11" y="26"/>
                  </a:lnTo>
                  <a:lnTo>
                    <a:pt x="13" y="26"/>
                  </a:lnTo>
                  <a:lnTo>
                    <a:pt x="16" y="26"/>
                  </a:lnTo>
                  <a:lnTo>
                    <a:pt x="18" y="25"/>
                  </a:lnTo>
                  <a:lnTo>
                    <a:pt x="20" y="24"/>
                  </a:lnTo>
                  <a:lnTo>
                    <a:pt x="22" y="22"/>
                  </a:lnTo>
                  <a:lnTo>
                    <a:pt x="24" y="20"/>
                  </a:lnTo>
                  <a:lnTo>
                    <a:pt x="25" y="18"/>
                  </a:lnTo>
                  <a:lnTo>
                    <a:pt x="26" y="16"/>
                  </a:lnTo>
                  <a:lnTo>
                    <a:pt x="26"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1" name="Freeform 49"/>
            <p:cNvSpPr>
              <a:spLocks/>
            </p:cNvSpPr>
            <p:nvPr/>
          </p:nvSpPr>
          <p:spPr bwMode="auto">
            <a:xfrm>
              <a:off x="1120" y="1417"/>
              <a:ext cx="91" cy="92"/>
            </a:xfrm>
            <a:custGeom>
              <a:avLst/>
              <a:gdLst>
                <a:gd name="T0" fmla="*/ 44 w 91"/>
                <a:gd name="T1" fmla="*/ 91 h 92"/>
                <a:gd name="T2" fmla="*/ 36 w 91"/>
                <a:gd name="T3" fmla="*/ 90 h 92"/>
                <a:gd name="T4" fmla="*/ 27 w 91"/>
                <a:gd name="T5" fmla="*/ 88 h 92"/>
                <a:gd name="T6" fmla="*/ 20 w 91"/>
                <a:gd name="T7" fmla="*/ 84 h 92"/>
                <a:gd name="T8" fmla="*/ 13 w 91"/>
                <a:gd name="T9" fmla="*/ 78 h 92"/>
                <a:gd name="T10" fmla="*/ 7 w 91"/>
                <a:gd name="T11" fmla="*/ 71 h 92"/>
                <a:gd name="T12" fmla="*/ 3 w 91"/>
                <a:gd name="T13" fmla="*/ 63 h 92"/>
                <a:gd name="T14" fmla="*/ 1 w 91"/>
                <a:gd name="T15" fmla="*/ 55 h 92"/>
                <a:gd name="T16" fmla="*/ 0 w 91"/>
                <a:gd name="T17" fmla="*/ 46 h 92"/>
                <a:gd name="T18" fmla="*/ 1 w 91"/>
                <a:gd name="T19" fmla="*/ 36 h 92"/>
                <a:gd name="T20" fmla="*/ 3 w 91"/>
                <a:gd name="T21" fmla="*/ 28 h 92"/>
                <a:gd name="T22" fmla="*/ 7 w 91"/>
                <a:gd name="T23" fmla="*/ 20 h 92"/>
                <a:gd name="T24" fmla="*/ 13 w 91"/>
                <a:gd name="T25" fmla="*/ 13 h 92"/>
                <a:gd name="T26" fmla="*/ 20 w 91"/>
                <a:gd name="T27" fmla="*/ 7 h 92"/>
                <a:gd name="T28" fmla="*/ 27 w 91"/>
                <a:gd name="T29" fmla="*/ 3 h 92"/>
                <a:gd name="T30" fmla="*/ 36 w 91"/>
                <a:gd name="T31" fmla="*/ 1 h 92"/>
                <a:gd name="T32" fmla="*/ 44 w 91"/>
                <a:gd name="T33" fmla="*/ 0 h 92"/>
                <a:gd name="T34" fmla="*/ 54 w 91"/>
                <a:gd name="T35" fmla="*/ 1 h 92"/>
                <a:gd name="T36" fmla="*/ 62 w 91"/>
                <a:gd name="T37" fmla="*/ 3 h 92"/>
                <a:gd name="T38" fmla="*/ 70 w 91"/>
                <a:gd name="T39" fmla="*/ 7 h 92"/>
                <a:gd name="T40" fmla="*/ 77 w 91"/>
                <a:gd name="T41" fmla="*/ 13 h 92"/>
                <a:gd name="T42" fmla="*/ 82 w 91"/>
                <a:gd name="T43" fmla="*/ 20 h 92"/>
                <a:gd name="T44" fmla="*/ 87 w 91"/>
                <a:gd name="T45" fmla="*/ 28 h 92"/>
                <a:gd name="T46" fmla="*/ 89 w 91"/>
                <a:gd name="T47" fmla="*/ 36 h 92"/>
                <a:gd name="T48" fmla="*/ 90 w 91"/>
                <a:gd name="T49" fmla="*/ 46 h 92"/>
                <a:gd name="T50" fmla="*/ 89 w 91"/>
                <a:gd name="T51" fmla="*/ 55 h 92"/>
                <a:gd name="T52" fmla="*/ 87 w 91"/>
                <a:gd name="T53" fmla="*/ 63 h 92"/>
                <a:gd name="T54" fmla="*/ 82 w 91"/>
                <a:gd name="T55" fmla="*/ 71 h 92"/>
                <a:gd name="T56" fmla="*/ 77 w 91"/>
                <a:gd name="T57" fmla="*/ 78 h 92"/>
                <a:gd name="T58" fmla="*/ 70 w 91"/>
                <a:gd name="T59" fmla="*/ 84 h 92"/>
                <a:gd name="T60" fmla="*/ 62 w 91"/>
                <a:gd name="T61" fmla="*/ 88 h 92"/>
                <a:gd name="T62" fmla="*/ 54 w 91"/>
                <a:gd name="T63" fmla="*/ 90 h 92"/>
                <a:gd name="T64" fmla="*/ 44 w 91"/>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2">
                  <a:moveTo>
                    <a:pt x="44" y="91"/>
                  </a:moveTo>
                  <a:lnTo>
                    <a:pt x="36" y="90"/>
                  </a:lnTo>
                  <a:lnTo>
                    <a:pt x="27" y="88"/>
                  </a:lnTo>
                  <a:lnTo>
                    <a:pt x="20" y="84"/>
                  </a:lnTo>
                  <a:lnTo>
                    <a:pt x="13" y="78"/>
                  </a:lnTo>
                  <a:lnTo>
                    <a:pt x="7" y="71"/>
                  </a:lnTo>
                  <a:lnTo>
                    <a:pt x="3" y="63"/>
                  </a:lnTo>
                  <a:lnTo>
                    <a:pt x="1" y="55"/>
                  </a:lnTo>
                  <a:lnTo>
                    <a:pt x="0" y="46"/>
                  </a:lnTo>
                  <a:lnTo>
                    <a:pt x="1" y="36"/>
                  </a:lnTo>
                  <a:lnTo>
                    <a:pt x="3" y="28"/>
                  </a:lnTo>
                  <a:lnTo>
                    <a:pt x="7" y="20"/>
                  </a:lnTo>
                  <a:lnTo>
                    <a:pt x="13" y="13"/>
                  </a:lnTo>
                  <a:lnTo>
                    <a:pt x="20" y="7"/>
                  </a:lnTo>
                  <a:lnTo>
                    <a:pt x="27" y="3"/>
                  </a:lnTo>
                  <a:lnTo>
                    <a:pt x="36" y="1"/>
                  </a:lnTo>
                  <a:lnTo>
                    <a:pt x="44" y="0"/>
                  </a:lnTo>
                  <a:lnTo>
                    <a:pt x="54" y="1"/>
                  </a:lnTo>
                  <a:lnTo>
                    <a:pt x="62" y="3"/>
                  </a:lnTo>
                  <a:lnTo>
                    <a:pt x="70" y="7"/>
                  </a:lnTo>
                  <a:lnTo>
                    <a:pt x="77" y="13"/>
                  </a:lnTo>
                  <a:lnTo>
                    <a:pt x="82" y="20"/>
                  </a:lnTo>
                  <a:lnTo>
                    <a:pt x="87" y="28"/>
                  </a:lnTo>
                  <a:lnTo>
                    <a:pt x="89" y="36"/>
                  </a:lnTo>
                  <a:lnTo>
                    <a:pt x="90" y="46"/>
                  </a:lnTo>
                  <a:lnTo>
                    <a:pt x="89" y="55"/>
                  </a:lnTo>
                  <a:lnTo>
                    <a:pt x="87" y="63"/>
                  </a:lnTo>
                  <a:lnTo>
                    <a:pt x="82" y="71"/>
                  </a:lnTo>
                  <a:lnTo>
                    <a:pt x="77" y="78"/>
                  </a:lnTo>
                  <a:lnTo>
                    <a:pt x="70" y="84"/>
                  </a:lnTo>
                  <a:lnTo>
                    <a:pt x="62" y="88"/>
                  </a:lnTo>
                  <a:lnTo>
                    <a:pt x="54" y="90"/>
                  </a:lnTo>
                  <a:lnTo>
                    <a:pt x="44"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2" name="Freeform 50"/>
            <p:cNvSpPr>
              <a:spLocks/>
            </p:cNvSpPr>
            <p:nvPr/>
          </p:nvSpPr>
          <p:spPr bwMode="auto">
            <a:xfrm>
              <a:off x="1120" y="1417"/>
              <a:ext cx="91" cy="92"/>
            </a:xfrm>
            <a:custGeom>
              <a:avLst/>
              <a:gdLst>
                <a:gd name="T0" fmla="*/ 44 w 91"/>
                <a:gd name="T1" fmla="*/ 91 h 92"/>
                <a:gd name="T2" fmla="*/ 36 w 91"/>
                <a:gd name="T3" fmla="*/ 90 h 92"/>
                <a:gd name="T4" fmla="*/ 27 w 91"/>
                <a:gd name="T5" fmla="*/ 88 h 92"/>
                <a:gd name="T6" fmla="*/ 20 w 91"/>
                <a:gd name="T7" fmla="*/ 84 h 92"/>
                <a:gd name="T8" fmla="*/ 13 w 91"/>
                <a:gd name="T9" fmla="*/ 78 h 92"/>
                <a:gd name="T10" fmla="*/ 7 w 91"/>
                <a:gd name="T11" fmla="*/ 71 h 92"/>
                <a:gd name="T12" fmla="*/ 3 w 91"/>
                <a:gd name="T13" fmla="*/ 63 h 92"/>
                <a:gd name="T14" fmla="*/ 1 w 91"/>
                <a:gd name="T15" fmla="*/ 55 h 92"/>
                <a:gd name="T16" fmla="*/ 0 w 91"/>
                <a:gd name="T17" fmla="*/ 46 h 92"/>
                <a:gd name="T18" fmla="*/ 1 w 91"/>
                <a:gd name="T19" fmla="*/ 36 h 92"/>
                <a:gd name="T20" fmla="*/ 3 w 91"/>
                <a:gd name="T21" fmla="*/ 28 h 92"/>
                <a:gd name="T22" fmla="*/ 7 w 91"/>
                <a:gd name="T23" fmla="*/ 20 h 92"/>
                <a:gd name="T24" fmla="*/ 13 w 91"/>
                <a:gd name="T25" fmla="*/ 13 h 92"/>
                <a:gd name="T26" fmla="*/ 20 w 91"/>
                <a:gd name="T27" fmla="*/ 7 h 92"/>
                <a:gd name="T28" fmla="*/ 27 w 91"/>
                <a:gd name="T29" fmla="*/ 3 h 92"/>
                <a:gd name="T30" fmla="*/ 36 w 91"/>
                <a:gd name="T31" fmla="*/ 1 h 92"/>
                <a:gd name="T32" fmla="*/ 44 w 91"/>
                <a:gd name="T33" fmla="*/ 0 h 92"/>
                <a:gd name="T34" fmla="*/ 54 w 91"/>
                <a:gd name="T35" fmla="*/ 1 h 92"/>
                <a:gd name="T36" fmla="*/ 62 w 91"/>
                <a:gd name="T37" fmla="*/ 3 h 92"/>
                <a:gd name="T38" fmla="*/ 70 w 91"/>
                <a:gd name="T39" fmla="*/ 7 h 92"/>
                <a:gd name="T40" fmla="*/ 77 w 91"/>
                <a:gd name="T41" fmla="*/ 13 h 92"/>
                <a:gd name="T42" fmla="*/ 82 w 91"/>
                <a:gd name="T43" fmla="*/ 20 h 92"/>
                <a:gd name="T44" fmla="*/ 87 w 91"/>
                <a:gd name="T45" fmla="*/ 28 h 92"/>
                <a:gd name="T46" fmla="*/ 89 w 91"/>
                <a:gd name="T47" fmla="*/ 36 h 92"/>
                <a:gd name="T48" fmla="*/ 90 w 91"/>
                <a:gd name="T49" fmla="*/ 46 h 92"/>
                <a:gd name="T50" fmla="*/ 89 w 91"/>
                <a:gd name="T51" fmla="*/ 55 h 92"/>
                <a:gd name="T52" fmla="*/ 87 w 91"/>
                <a:gd name="T53" fmla="*/ 63 h 92"/>
                <a:gd name="T54" fmla="*/ 82 w 91"/>
                <a:gd name="T55" fmla="*/ 71 h 92"/>
                <a:gd name="T56" fmla="*/ 77 w 91"/>
                <a:gd name="T57" fmla="*/ 78 h 92"/>
                <a:gd name="T58" fmla="*/ 70 w 91"/>
                <a:gd name="T59" fmla="*/ 84 h 92"/>
                <a:gd name="T60" fmla="*/ 62 w 91"/>
                <a:gd name="T61" fmla="*/ 88 h 92"/>
                <a:gd name="T62" fmla="*/ 54 w 91"/>
                <a:gd name="T63" fmla="*/ 90 h 92"/>
                <a:gd name="T64" fmla="*/ 44 w 91"/>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2">
                  <a:moveTo>
                    <a:pt x="44" y="91"/>
                  </a:moveTo>
                  <a:lnTo>
                    <a:pt x="36" y="90"/>
                  </a:lnTo>
                  <a:lnTo>
                    <a:pt x="27" y="88"/>
                  </a:lnTo>
                  <a:lnTo>
                    <a:pt x="20" y="84"/>
                  </a:lnTo>
                  <a:lnTo>
                    <a:pt x="13" y="78"/>
                  </a:lnTo>
                  <a:lnTo>
                    <a:pt x="7" y="71"/>
                  </a:lnTo>
                  <a:lnTo>
                    <a:pt x="3" y="63"/>
                  </a:lnTo>
                  <a:lnTo>
                    <a:pt x="1" y="55"/>
                  </a:lnTo>
                  <a:lnTo>
                    <a:pt x="0" y="46"/>
                  </a:lnTo>
                  <a:lnTo>
                    <a:pt x="1" y="36"/>
                  </a:lnTo>
                  <a:lnTo>
                    <a:pt x="3" y="28"/>
                  </a:lnTo>
                  <a:lnTo>
                    <a:pt x="7" y="20"/>
                  </a:lnTo>
                  <a:lnTo>
                    <a:pt x="13" y="13"/>
                  </a:lnTo>
                  <a:lnTo>
                    <a:pt x="20" y="7"/>
                  </a:lnTo>
                  <a:lnTo>
                    <a:pt x="27" y="3"/>
                  </a:lnTo>
                  <a:lnTo>
                    <a:pt x="36" y="1"/>
                  </a:lnTo>
                  <a:lnTo>
                    <a:pt x="44" y="0"/>
                  </a:lnTo>
                  <a:lnTo>
                    <a:pt x="54" y="1"/>
                  </a:lnTo>
                  <a:lnTo>
                    <a:pt x="62" y="3"/>
                  </a:lnTo>
                  <a:lnTo>
                    <a:pt x="70" y="7"/>
                  </a:lnTo>
                  <a:lnTo>
                    <a:pt x="77" y="13"/>
                  </a:lnTo>
                  <a:lnTo>
                    <a:pt x="82" y="20"/>
                  </a:lnTo>
                  <a:lnTo>
                    <a:pt x="87" y="28"/>
                  </a:lnTo>
                  <a:lnTo>
                    <a:pt x="89" y="36"/>
                  </a:lnTo>
                  <a:lnTo>
                    <a:pt x="90" y="46"/>
                  </a:lnTo>
                  <a:lnTo>
                    <a:pt x="89" y="55"/>
                  </a:lnTo>
                  <a:lnTo>
                    <a:pt x="87" y="63"/>
                  </a:lnTo>
                  <a:lnTo>
                    <a:pt x="82" y="71"/>
                  </a:lnTo>
                  <a:lnTo>
                    <a:pt x="77" y="78"/>
                  </a:lnTo>
                  <a:lnTo>
                    <a:pt x="70" y="84"/>
                  </a:lnTo>
                  <a:lnTo>
                    <a:pt x="62" y="88"/>
                  </a:lnTo>
                  <a:lnTo>
                    <a:pt x="54" y="90"/>
                  </a:lnTo>
                  <a:lnTo>
                    <a:pt x="44"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3" name="Freeform 51"/>
            <p:cNvSpPr>
              <a:spLocks/>
            </p:cNvSpPr>
            <p:nvPr/>
          </p:nvSpPr>
          <p:spPr bwMode="auto">
            <a:xfrm>
              <a:off x="1132" y="1429"/>
              <a:ext cx="68" cy="69"/>
            </a:xfrm>
            <a:custGeom>
              <a:avLst/>
              <a:gdLst>
                <a:gd name="T0" fmla="*/ 36 w 68"/>
                <a:gd name="T1" fmla="*/ 31 h 69"/>
                <a:gd name="T2" fmla="*/ 36 w 68"/>
                <a:gd name="T3" fmla="*/ 0 h 69"/>
                <a:gd name="T4" fmla="*/ 31 w 68"/>
                <a:gd name="T5" fmla="*/ 0 h 69"/>
                <a:gd name="T6" fmla="*/ 31 w 68"/>
                <a:gd name="T7" fmla="*/ 31 h 69"/>
                <a:gd name="T8" fmla="*/ 0 w 68"/>
                <a:gd name="T9" fmla="*/ 31 h 69"/>
                <a:gd name="T10" fmla="*/ 0 w 68"/>
                <a:gd name="T11" fmla="*/ 38 h 69"/>
                <a:gd name="T12" fmla="*/ 31 w 68"/>
                <a:gd name="T13" fmla="*/ 38 h 69"/>
                <a:gd name="T14" fmla="*/ 31 w 68"/>
                <a:gd name="T15" fmla="*/ 68 h 69"/>
                <a:gd name="T16" fmla="*/ 36 w 68"/>
                <a:gd name="T17" fmla="*/ 68 h 69"/>
                <a:gd name="T18" fmla="*/ 36 w 68"/>
                <a:gd name="T19" fmla="*/ 38 h 69"/>
                <a:gd name="T20" fmla="*/ 67 w 68"/>
                <a:gd name="T21" fmla="*/ 38 h 69"/>
                <a:gd name="T22" fmla="*/ 67 w 68"/>
                <a:gd name="T23" fmla="*/ 31 h 69"/>
                <a:gd name="T24" fmla="*/ 36 w 68"/>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9">
                  <a:moveTo>
                    <a:pt x="36" y="31"/>
                  </a:moveTo>
                  <a:lnTo>
                    <a:pt x="36" y="0"/>
                  </a:lnTo>
                  <a:lnTo>
                    <a:pt x="31" y="0"/>
                  </a:lnTo>
                  <a:lnTo>
                    <a:pt x="31" y="31"/>
                  </a:lnTo>
                  <a:lnTo>
                    <a:pt x="0" y="31"/>
                  </a:lnTo>
                  <a:lnTo>
                    <a:pt x="0" y="38"/>
                  </a:lnTo>
                  <a:lnTo>
                    <a:pt x="31" y="38"/>
                  </a:lnTo>
                  <a:lnTo>
                    <a:pt x="31" y="68"/>
                  </a:lnTo>
                  <a:lnTo>
                    <a:pt x="36" y="68"/>
                  </a:lnTo>
                  <a:lnTo>
                    <a:pt x="36" y="38"/>
                  </a:lnTo>
                  <a:lnTo>
                    <a:pt x="67" y="38"/>
                  </a:lnTo>
                  <a:lnTo>
                    <a:pt x="67" y="31"/>
                  </a:lnTo>
                  <a:lnTo>
                    <a:pt x="36"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4" name="Freeform 52"/>
            <p:cNvSpPr>
              <a:spLocks/>
            </p:cNvSpPr>
            <p:nvPr/>
          </p:nvSpPr>
          <p:spPr bwMode="auto">
            <a:xfrm>
              <a:off x="1061" y="1296"/>
              <a:ext cx="92" cy="93"/>
            </a:xfrm>
            <a:custGeom>
              <a:avLst/>
              <a:gdLst>
                <a:gd name="T0" fmla="*/ 45 w 92"/>
                <a:gd name="T1" fmla="*/ 92 h 93"/>
                <a:gd name="T2" fmla="*/ 36 w 92"/>
                <a:gd name="T3" fmla="*/ 91 h 93"/>
                <a:gd name="T4" fmla="*/ 27 w 92"/>
                <a:gd name="T5" fmla="*/ 89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1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1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9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9"/>
                  </a:lnTo>
                  <a:lnTo>
                    <a:pt x="20" y="84"/>
                  </a:lnTo>
                  <a:lnTo>
                    <a:pt x="13" y="79"/>
                  </a:lnTo>
                  <a:lnTo>
                    <a:pt x="7" y="72"/>
                  </a:lnTo>
                  <a:lnTo>
                    <a:pt x="3" y="64"/>
                  </a:lnTo>
                  <a:lnTo>
                    <a:pt x="0" y="56"/>
                  </a:lnTo>
                  <a:lnTo>
                    <a:pt x="0" y="46"/>
                  </a:lnTo>
                  <a:lnTo>
                    <a:pt x="0" y="37"/>
                  </a:lnTo>
                  <a:lnTo>
                    <a:pt x="3" y="28"/>
                  </a:lnTo>
                  <a:lnTo>
                    <a:pt x="7" y="21"/>
                  </a:lnTo>
                  <a:lnTo>
                    <a:pt x="13" y="14"/>
                  </a:lnTo>
                  <a:lnTo>
                    <a:pt x="20" y="8"/>
                  </a:lnTo>
                  <a:lnTo>
                    <a:pt x="27" y="4"/>
                  </a:lnTo>
                  <a:lnTo>
                    <a:pt x="36" y="1"/>
                  </a:lnTo>
                  <a:lnTo>
                    <a:pt x="45" y="0"/>
                  </a:lnTo>
                  <a:lnTo>
                    <a:pt x="55" y="1"/>
                  </a:lnTo>
                  <a:lnTo>
                    <a:pt x="63" y="4"/>
                  </a:lnTo>
                  <a:lnTo>
                    <a:pt x="71" y="8"/>
                  </a:lnTo>
                  <a:lnTo>
                    <a:pt x="78" y="14"/>
                  </a:lnTo>
                  <a:lnTo>
                    <a:pt x="83" y="21"/>
                  </a:lnTo>
                  <a:lnTo>
                    <a:pt x="88" y="28"/>
                  </a:lnTo>
                  <a:lnTo>
                    <a:pt x="90" y="37"/>
                  </a:lnTo>
                  <a:lnTo>
                    <a:pt x="91" y="46"/>
                  </a:lnTo>
                  <a:lnTo>
                    <a:pt x="90" y="56"/>
                  </a:lnTo>
                  <a:lnTo>
                    <a:pt x="88" y="64"/>
                  </a:lnTo>
                  <a:lnTo>
                    <a:pt x="83" y="72"/>
                  </a:lnTo>
                  <a:lnTo>
                    <a:pt x="78" y="79"/>
                  </a:lnTo>
                  <a:lnTo>
                    <a:pt x="71" y="84"/>
                  </a:lnTo>
                  <a:lnTo>
                    <a:pt x="63" y="89"/>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5" name="Freeform 53"/>
            <p:cNvSpPr>
              <a:spLocks/>
            </p:cNvSpPr>
            <p:nvPr/>
          </p:nvSpPr>
          <p:spPr bwMode="auto">
            <a:xfrm>
              <a:off x="1061" y="1296"/>
              <a:ext cx="92" cy="93"/>
            </a:xfrm>
            <a:custGeom>
              <a:avLst/>
              <a:gdLst>
                <a:gd name="T0" fmla="*/ 45 w 92"/>
                <a:gd name="T1" fmla="*/ 92 h 93"/>
                <a:gd name="T2" fmla="*/ 36 w 92"/>
                <a:gd name="T3" fmla="*/ 91 h 93"/>
                <a:gd name="T4" fmla="*/ 27 w 92"/>
                <a:gd name="T5" fmla="*/ 89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1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1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9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9"/>
                  </a:lnTo>
                  <a:lnTo>
                    <a:pt x="20" y="84"/>
                  </a:lnTo>
                  <a:lnTo>
                    <a:pt x="13" y="79"/>
                  </a:lnTo>
                  <a:lnTo>
                    <a:pt x="7" y="72"/>
                  </a:lnTo>
                  <a:lnTo>
                    <a:pt x="3" y="64"/>
                  </a:lnTo>
                  <a:lnTo>
                    <a:pt x="0" y="56"/>
                  </a:lnTo>
                  <a:lnTo>
                    <a:pt x="0" y="46"/>
                  </a:lnTo>
                  <a:lnTo>
                    <a:pt x="0" y="37"/>
                  </a:lnTo>
                  <a:lnTo>
                    <a:pt x="3" y="28"/>
                  </a:lnTo>
                  <a:lnTo>
                    <a:pt x="7" y="21"/>
                  </a:lnTo>
                  <a:lnTo>
                    <a:pt x="13" y="14"/>
                  </a:lnTo>
                  <a:lnTo>
                    <a:pt x="20" y="8"/>
                  </a:lnTo>
                  <a:lnTo>
                    <a:pt x="27" y="4"/>
                  </a:lnTo>
                  <a:lnTo>
                    <a:pt x="36" y="1"/>
                  </a:lnTo>
                  <a:lnTo>
                    <a:pt x="45" y="0"/>
                  </a:lnTo>
                  <a:lnTo>
                    <a:pt x="55" y="1"/>
                  </a:lnTo>
                  <a:lnTo>
                    <a:pt x="63" y="4"/>
                  </a:lnTo>
                  <a:lnTo>
                    <a:pt x="71" y="8"/>
                  </a:lnTo>
                  <a:lnTo>
                    <a:pt x="78" y="14"/>
                  </a:lnTo>
                  <a:lnTo>
                    <a:pt x="83" y="21"/>
                  </a:lnTo>
                  <a:lnTo>
                    <a:pt x="88" y="28"/>
                  </a:lnTo>
                  <a:lnTo>
                    <a:pt x="90" y="37"/>
                  </a:lnTo>
                  <a:lnTo>
                    <a:pt x="91" y="46"/>
                  </a:lnTo>
                  <a:lnTo>
                    <a:pt x="90" y="56"/>
                  </a:lnTo>
                  <a:lnTo>
                    <a:pt x="88" y="64"/>
                  </a:lnTo>
                  <a:lnTo>
                    <a:pt x="83" y="72"/>
                  </a:lnTo>
                  <a:lnTo>
                    <a:pt x="78" y="79"/>
                  </a:lnTo>
                  <a:lnTo>
                    <a:pt x="71" y="84"/>
                  </a:lnTo>
                  <a:lnTo>
                    <a:pt x="63" y="89"/>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6" name="Freeform 54"/>
            <p:cNvSpPr>
              <a:spLocks/>
            </p:cNvSpPr>
            <p:nvPr/>
          </p:nvSpPr>
          <p:spPr bwMode="auto">
            <a:xfrm>
              <a:off x="1073" y="1308"/>
              <a:ext cx="69" cy="70"/>
            </a:xfrm>
            <a:custGeom>
              <a:avLst/>
              <a:gdLst>
                <a:gd name="T0" fmla="*/ 37 w 69"/>
                <a:gd name="T1" fmla="*/ 32 h 70"/>
                <a:gd name="T2" fmla="*/ 37 w 69"/>
                <a:gd name="T3" fmla="*/ 0 h 70"/>
                <a:gd name="T4" fmla="*/ 31 w 69"/>
                <a:gd name="T5" fmla="*/ 0 h 70"/>
                <a:gd name="T6" fmla="*/ 31 w 69"/>
                <a:gd name="T7" fmla="*/ 32 h 70"/>
                <a:gd name="T8" fmla="*/ 0 w 69"/>
                <a:gd name="T9" fmla="*/ 32 h 70"/>
                <a:gd name="T10" fmla="*/ 0 w 69"/>
                <a:gd name="T11" fmla="*/ 39 h 70"/>
                <a:gd name="T12" fmla="*/ 31 w 69"/>
                <a:gd name="T13" fmla="*/ 39 h 70"/>
                <a:gd name="T14" fmla="*/ 31 w 69"/>
                <a:gd name="T15" fmla="*/ 69 h 70"/>
                <a:gd name="T16" fmla="*/ 37 w 69"/>
                <a:gd name="T17" fmla="*/ 69 h 70"/>
                <a:gd name="T18" fmla="*/ 37 w 69"/>
                <a:gd name="T19" fmla="*/ 39 h 70"/>
                <a:gd name="T20" fmla="*/ 68 w 69"/>
                <a:gd name="T21" fmla="*/ 39 h 70"/>
                <a:gd name="T22" fmla="*/ 68 w 69"/>
                <a:gd name="T23" fmla="*/ 32 h 70"/>
                <a:gd name="T24" fmla="*/ 37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2"/>
                  </a:moveTo>
                  <a:lnTo>
                    <a:pt x="37" y="0"/>
                  </a:lnTo>
                  <a:lnTo>
                    <a:pt x="31" y="0"/>
                  </a:lnTo>
                  <a:lnTo>
                    <a:pt x="31" y="32"/>
                  </a:lnTo>
                  <a:lnTo>
                    <a:pt x="0" y="32"/>
                  </a:lnTo>
                  <a:lnTo>
                    <a:pt x="0" y="39"/>
                  </a:lnTo>
                  <a:lnTo>
                    <a:pt x="31" y="39"/>
                  </a:lnTo>
                  <a:lnTo>
                    <a:pt x="31" y="69"/>
                  </a:lnTo>
                  <a:lnTo>
                    <a:pt x="37" y="69"/>
                  </a:lnTo>
                  <a:lnTo>
                    <a:pt x="37" y="39"/>
                  </a:lnTo>
                  <a:lnTo>
                    <a:pt x="68" y="39"/>
                  </a:lnTo>
                  <a:lnTo>
                    <a:pt x="68" y="32"/>
                  </a:lnTo>
                  <a:lnTo>
                    <a:pt x="37"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7" name="Freeform 55"/>
            <p:cNvSpPr>
              <a:spLocks/>
            </p:cNvSpPr>
            <p:nvPr/>
          </p:nvSpPr>
          <p:spPr bwMode="auto">
            <a:xfrm>
              <a:off x="982" y="1219"/>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8" name="Freeform 56"/>
            <p:cNvSpPr>
              <a:spLocks/>
            </p:cNvSpPr>
            <p:nvPr/>
          </p:nvSpPr>
          <p:spPr bwMode="auto">
            <a:xfrm>
              <a:off x="982" y="1219"/>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69" name="Freeform 57"/>
            <p:cNvSpPr>
              <a:spLocks/>
            </p:cNvSpPr>
            <p:nvPr/>
          </p:nvSpPr>
          <p:spPr bwMode="auto">
            <a:xfrm>
              <a:off x="993" y="1231"/>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0" name="Freeform 58"/>
            <p:cNvSpPr>
              <a:spLocks/>
            </p:cNvSpPr>
            <p:nvPr/>
          </p:nvSpPr>
          <p:spPr bwMode="auto">
            <a:xfrm>
              <a:off x="789" y="1128"/>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1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4 h 92"/>
                <a:gd name="T42" fmla="*/ 84 w 93"/>
                <a:gd name="T43" fmla="*/ 21 h 92"/>
                <a:gd name="T44" fmla="*/ 89 w 93"/>
                <a:gd name="T45" fmla="*/ 28 h 92"/>
                <a:gd name="T46" fmla="*/ 91 w 93"/>
                <a:gd name="T47" fmla="*/ 37 h 92"/>
                <a:gd name="T48" fmla="*/ 92 w 93"/>
                <a:gd name="T49" fmla="*/ 46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6"/>
                  </a:lnTo>
                  <a:lnTo>
                    <a:pt x="1" y="37"/>
                  </a:lnTo>
                  <a:lnTo>
                    <a:pt x="4" y="28"/>
                  </a:lnTo>
                  <a:lnTo>
                    <a:pt x="8" y="21"/>
                  </a:lnTo>
                  <a:lnTo>
                    <a:pt x="14" y="14"/>
                  </a:lnTo>
                  <a:lnTo>
                    <a:pt x="21" y="8"/>
                  </a:lnTo>
                  <a:lnTo>
                    <a:pt x="28" y="4"/>
                  </a:lnTo>
                  <a:lnTo>
                    <a:pt x="37" y="1"/>
                  </a:lnTo>
                  <a:lnTo>
                    <a:pt x="46" y="0"/>
                  </a:lnTo>
                  <a:lnTo>
                    <a:pt x="56" y="1"/>
                  </a:lnTo>
                  <a:lnTo>
                    <a:pt x="64" y="4"/>
                  </a:lnTo>
                  <a:lnTo>
                    <a:pt x="72" y="8"/>
                  </a:lnTo>
                  <a:lnTo>
                    <a:pt x="79" y="14"/>
                  </a:lnTo>
                  <a:lnTo>
                    <a:pt x="84" y="21"/>
                  </a:lnTo>
                  <a:lnTo>
                    <a:pt x="89" y="28"/>
                  </a:lnTo>
                  <a:lnTo>
                    <a:pt x="91" y="37"/>
                  </a:lnTo>
                  <a:lnTo>
                    <a:pt x="92" y="46"/>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1" name="Freeform 59"/>
            <p:cNvSpPr>
              <a:spLocks/>
            </p:cNvSpPr>
            <p:nvPr/>
          </p:nvSpPr>
          <p:spPr bwMode="auto">
            <a:xfrm>
              <a:off x="789" y="1128"/>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1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4 h 92"/>
                <a:gd name="T42" fmla="*/ 84 w 93"/>
                <a:gd name="T43" fmla="*/ 21 h 92"/>
                <a:gd name="T44" fmla="*/ 89 w 93"/>
                <a:gd name="T45" fmla="*/ 28 h 92"/>
                <a:gd name="T46" fmla="*/ 91 w 93"/>
                <a:gd name="T47" fmla="*/ 37 h 92"/>
                <a:gd name="T48" fmla="*/ 92 w 93"/>
                <a:gd name="T49" fmla="*/ 46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6"/>
                  </a:lnTo>
                  <a:lnTo>
                    <a:pt x="1" y="37"/>
                  </a:lnTo>
                  <a:lnTo>
                    <a:pt x="4" y="28"/>
                  </a:lnTo>
                  <a:lnTo>
                    <a:pt x="8" y="21"/>
                  </a:lnTo>
                  <a:lnTo>
                    <a:pt x="14" y="14"/>
                  </a:lnTo>
                  <a:lnTo>
                    <a:pt x="21" y="8"/>
                  </a:lnTo>
                  <a:lnTo>
                    <a:pt x="28" y="4"/>
                  </a:lnTo>
                  <a:lnTo>
                    <a:pt x="37" y="1"/>
                  </a:lnTo>
                  <a:lnTo>
                    <a:pt x="46" y="0"/>
                  </a:lnTo>
                  <a:lnTo>
                    <a:pt x="56" y="1"/>
                  </a:lnTo>
                  <a:lnTo>
                    <a:pt x="64" y="4"/>
                  </a:lnTo>
                  <a:lnTo>
                    <a:pt x="72" y="8"/>
                  </a:lnTo>
                  <a:lnTo>
                    <a:pt x="79" y="14"/>
                  </a:lnTo>
                  <a:lnTo>
                    <a:pt x="84" y="21"/>
                  </a:lnTo>
                  <a:lnTo>
                    <a:pt x="89" y="28"/>
                  </a:lnTo>
                  <a:lnTo>
                    <a:pt x="91" y="37"/>
                  </a:lnTo>
                  <a:lnTo>
                    <a:pt x="92" y="46"/>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2" name="Freeform 60"/>
            <p:cNvSpPr>
              <a:spLocks/>
            </p:cNvSpPr>
            <p:nvPr/>
          </p:nvSpPr>
          <p:spPr bwMode="auto">
            <a:xfrm>
              <a:off x="801" y="1140"/>
              <a:ext cx="69" cy="69"/>
            </a:xfrm>
            <a:custGeom>
              <a:avLst/>
              <a:gdLst>
                <a:gd name="T0" fmla="*/ 38 w 69"/>
                <a:gd name="T1" fmla="*/ 32 h 69"/>
                <a:gd name="T2" fmla="*/ 38 w 69"/>
                <a:gd name="T3" fmla="*/ 0 h 69"/>
                <a:gd name="T4" fmla="*/ 32 w 69"/>
                <a:gd name="T5" fmla="*/ 0 h 69"/>
                <a:gd name="T6" fmla="*/ 32 w 69"/>
                <a:gd name="T7" fmla="*/ 32 h 69"/>
                <a:gd name="T8" fmla="*/ 0 w 69"/>
                <a:gd name="T9" fmla="*/ 32 h 69"/>
                <a:gd name="T10" fmla="*/ 0 w 69"/>
                <a:gd name="T11" fmla="*/ 37 h 69"/>
                <a:gd name="T12" fmla="*/ 32 w 69"/>
                <a:gd name="T13" fmla="*/ 37 h 69"/>
                <a:gd name="T14" fmla="*/ 32 w 69"/>
                <a:gd name="T15" fmla="*/ 68 h 69"/>
                <a:gd name="T16" fmla="*/ 38 w 69"/>
                <a:gd name="T17" fmla="*/ 68 h 69"/>
                <a:gd name="T18" fmla="*/ 38 w 69"/>
                <a:gd name="T19" fmla="*/ 37 h 69"/>
                <a:gd name="T20" fmla="*/ 68 w 69"/>
                <a:gd name="T21" fmla="*/ 37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2" y="0"/>
                  </a:lnTo>
                  <a:lnTo>
                    <a:pt x="32" y="32"/>
                  </a:lnTo>
                  <a:lnTo>
                    <a:pt x="0" y="32"/>
                  </a:lnTo>
                  <a:lnTo>
                    <a:pt x="0" y="37"/>
                  </a:lnTo>
                  <a:lnTo>
                    <a:pt x="32" y="37"/>
                  </a:lnTo>
                  <a:lnTo>
                    <a:pt x="32" y="68"/>
                  </a:lnTo>
                  <a:lnTo>
                    <a:pt x="38" y="68"/>
                  </a:lnTo>
                  <a:lnTo>
                    <a:pt x="38" y="37"/>
                  </a:lnTo>
                  <a:lnTo>
                    <a:pt x="68" y="37"/>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3" name="Freeform 61"/>
            <p:cNvSpPr>
              <a:spLocks/>
            </p:cNvSpPr>
            <p:nvPr/>
          </p:nvSpPr>
          <p:spPr bwMode="auto">
            <a:xfrm>
              <a:off x="905" y="1159"/>
              <a:ext cx="93" cy="91"/>
            </a:xfrm>
            <a:custGeom>
              <a:avLst/>
              <a:gdLst>
                <a:gd name="T0" fmla="*/ 46 w 93"/>
                <a:gd name="T1" fmla="*/ 90 h 91"/>
                <a:gd name="T2" fmla="*/ 37 w 93"/>
                <a:gd name="T3" fmla="*/ 90 h 91"/>
                <a:gd name="T4" fmla="*/ 28 w 93"/>
                <a:gd name="T5" fmla="*/ 87 h 91"/>
                <a:gd name="T6" fmla="*/ 20 w 93"/>
                <a:gd name="T7" fmla="*/ 83 h 91"/>
                <a:gd name="T8" fmla="*/ 14 w 93"/>
                <a:gd name="T9" fmla="*/ 77 h 91"/>
                <a:gd name="T10" fmla="*/ 8 w 93"/>
                <a:gd name="T11" fmla="*/ 70 h 91"/>
                <a:gd name="T12" fmla="*/ 4 w 93"/>
                <a:gd name="T13" fmla="*/ 63 h 91"/>
                <a:gd name="T14" fmla="*/ 1 w 93"/>
                <a:gd name="T15" fmla="*/ 54 h 91"/>
                <a:gd name="T16" fmla="*/ 0 w 93"/>
                <a:gd name="T17" fmla="*/ 45 h 91"/>
                <a:gd name="T18" fmla="*/ 1 w 93"/>
                <a:gd name="T19" fmla="*/ 35 h 91"/>
                <a:gd name="T20" fmla="*/ 4 w 93"/>
                <a:gd name="T21" fmla="*/ 27 h 91"/>
                <a:gd name="T22" fmla="*/ 8 w 93"/>
                <a:gd name="T23" fmla="*/ 19 h 91"/>
                <a:gd name="T24" fmla="*/ 14 w 93"/>
                <a:gd name="T25" fmla="*/ 13 h 91"/>
                <a:gd name="T26" fmla="*/ 20 w 93"/>
                <a:gd name="T27" fmla="*/ 7 h 91"/>
                <a:gd name="T28" fmla="*/ 28 w 93"/>
                <a:gd name="T29" fmla="*/ 3 h 91"/>
                <a:gd name="T30" fmla="*/ 37 w 93"/>
                <a:gd name="T31" fmla="*/ 1 h 91"/>
                <a:gd name="T32" fmla="*/ 46 w 93"/>
                <a:gd name="T33" fmla="*/ 0 h 91"/>
                <a:gd name="T34" fmla="*/ 56 w 93"/>
                <a:gd name="T35" fmla="*/ 1 h 91"/>
                <a:gd name="T36" fmla="*/ 64 w 93"/>
                <a:gd name="T37" fmla="*/ 3 h 91"/>
                <a:gd name="T38" fmla="*/ 72 w 93"/>
                <a:gd name="T39" fmla="*/ 7 h 91"/>
                <a:gd name="T40" fmla="*/ 79 w 93"/>
                <a:gd name="T41" fmla="*/ 13 h 91"/>
                <a:gd name="T42" fmla="*/ 84 w 93"/>
                <a:gd name="T43" fmla="*/ 19 h 91"/>
                <a:gd name="T44" fmla="*/ 88 w 93"/>
                <a:gd name="T45" fmla="*/ 27 h 91"/>
                <a:gd name="T46" fmla="*/ 91 w 93"/>
                <a:gd name="T47" fmla="*/ 35 h 91"/>
                <a:gd name="T48" fmla="*/ 92 w 93"/>
                <a:gd name="T49" fmla="*/ 45 h 91"/>
                <a:gd name="T50" fmla="*/ 91 w 93"/>
                <a:gd name="T51" fmla="*/ 54 h 91"/>
                <a:gd name="T52" fmla="*/ 88 w 93"/>
                <a:gd name="T53" fmla="*/ 63 h 91"/>
                <a:gd name="T54" fmla="*/ 84 w 93"/>
                <a:gd name="T55" fmla="*/ 70 h 91"/>
                <a:gd name="T56" fmla="*/ 79 w 93"/>
                <a:gd name="T57" fmla="*/ 77 h 91"/>
                <a:gd name="T58" fmla="*/ 72 w 93"/>
                <a:gd name="T59" fmla="*/ 83 h 91"/>
                <a:gd name="T60" fmla="*/ 64 w 93"/>
                <a:gd name="T61" fmla="*/ 87 h 91"/>
                <a:gd name="T62" fmla="*/ 56 w 93"/>
                <a:gd name="T63" fmla="*/ 90 h 91"/>
                <a:gd name="T64" fmla="*/ 46 w 93"/>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1">
                  <a:moveTo>
                    <a:pt x="46" y="90"/>
                  </a:moveTo>
                  <a:lnTo>
                    <a:pt x="37" y="90"/>
                  </a:lnTo>
                  <a:lnTo>
                    <a:pt x="28" y="87"/>
                  </a:lnTo>
                  <a:lnTo>
                    <a:pt x="20" y="83"/>
                  </a:lnTo>
                  <a:lnTo>
                    <a:pt x="14" y="77"/>
                  </a:lnTo>
                  <a:lnTo>
                    <a:pt x="8" y="70"/>
                  </a:lnTo>
                  <a:lnTo>
                    <a:pt x="4" y="63"/>
                  </a:lnTo>
                  <a:lnTo>
                    <a:pt x="1" y="54"/>
                  </a:lnTo>
                  <a:lnTo>
                    <a:pt x="0" y="45"/>
                  </a:lnTo>
                  <a:lnTo>
                    <a:pt x="1" y="35"/>
                  </a:lnTo>
                  <a:lnTo>
                    <a:pt x="4" y="27"/>
                  </a:lnTo>
                  <a:lnTo>
                    <a:pt x="8" y="19"/>
                  </a:lnTo>
                  <a:lnTo>
                    <a:pt x="14" y="13"/>
                  </a:lnTo>
                  <a:lnTo>
                    <a:pt x="20" y="7"/>
                  </a:lnTo>
                  <a:lnTo>
                    <a:pt x="28" y="3"/>
                  </a:lnTo>
                  <a:lnTo>
                    <a:pt x="37" y="1"/>
                  </a:lnTo>
                  <a:lnTo>
                    <a:pt x="46" y="0"/>
                  </a:lnTo>
                  <a:lnTo>
                    <a:pt x="56" y="1"/>
                  </a:lnTo>
                  <a:lnTo>
                    <a:pt x="64" y="3"/>
                  </a:lnTo>
                  <a:lnTo>
                    <a:pt x="72" y="7"/>
                  </a:lnTo>
                  <a:lnTo>
                    <a:pt x="79" y="13"/>
                  </a:lnTo>
                  <a:lnTo>
                    <a:pt x="84" y="19"/>
                  </a:lnTo>
                  <a:lnTo>
                    <a:pt x="88" y="27"/>
                  </a:lnTo>
                  <a:lnTo>
                    <a:pt x="91" y="35"/>
                  </a:lnTo>
                  <a:lnTo>
                    <a:pt x="92" y="45"/>
                  </a:lnTo>
                  <a:lnTo>
                    <a:pt x="91" y="54"/>
                  </a:lnTo>
                  <a:lnTo>
                    <a:pt x="88" y="63"/>
                  </a:lnTo>
                  <a:lnTo>
                    <a:pt x="84" y="70"/>
                  </a:lnTo>
                  <a:lnTo>
                    <a:pt x="79" y="77"/>
                  </a:lnTo>
                  <a:lnTo>
                    <a:pt x="72" y="83"/>
                  </a:lnTo>
                  <a:lnTo>
                    <a:pt x="64" y="87"/>
                  </a:lnTo>
                  <a:lnTo>
                    <a:pt x="56" y="90"/>
                  </a:lnTo>
                  <a:lnTo>
                    <a:pt x="46" y="90"/>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4" name="Freeform 62"/>
            <p:cNvSpPr>
              <a:spLocks/>
            </p:cNvSpPr>
            <p:nvPr/>
          </p:nvSpPr>
          <p:spPr bwMode="auto">
            <a:xfrm>
              <a:off x="905" y="1159"/>
              <a:ext cx="93" cy="91"/>
            </a:xfrm>
            <a:custGeom>
              <a:avLst/>
              <a:gdLst>
                <a:gd name="T0" fmla="*/ 46 w 93"/>
                <a:gd name="T1" fmla="*/ 90 h 91"/>
                <a:gd name="T2" fmla="*/ 37 w 93"/>
                <a:gd name="T3" fmla="*/ 90 h 91"/>
                <a:gd name="T4" fmla="*/ 28 w 93"/>
                <a:gd name="T5" fmla="*/ 87 h 91"/>
                <a:gd name="T6" fmla="*/ 20 w 93"/>
                <a:gd name="T7" fmla="*/ 83 h 91"/>
                <a:gd name="T8" fmla="*/ 14 w 93"/>
                <a:gd name="T9" fmla="*/ 77 h 91"/>
                <a:gd name="T10" fmla="*/ 8 w 93"/>
                <a:gd name="T11" fmla="*/ 70 h 91"/>
                <a:gd name="T12" fmla="*/ 4 w 93"/>
                <a:gd name="T13" fmla="*/ 63 h 91"/>
                <a:gd name="T14" fmla="*/ 1 w 93"/>
                <a:gd name="T15" fmla="*/ 54 h 91"/>
                <a:gd name="T16" fmla="*/ 0 w 93"/>
                <a:gd name="T17" fmla="*/ 45 h 91"/>
                <a:gd name="T18" fmla="*/ 1 w 93"/>
                <a:gd name="T19" fmla="*/ 35 h 91"/>
                <a:gd name="T20" fmla="*/ 4 w 93"/>
                <a:gd name="T21" fmla="*/ 27 h 91"/>
                <a:gd name="T22" fmla="*/ 8 w 93"/>
                <a:gd name="T23" fmla="*/ 19 h 91"/>
                <a:gd name="T24" fmla="*/ 14 w 93"/>
                <a:gd name="T25" fmla="*/ 13 h 91"/>
                <a:gd name="T26" fmla="*/ 20 w 93"/>
                <a:gd name="T27" fmla="*/ 7 h 91"/>
                <a:gd name="T28" fmla="*/ 28 w 93"/>
                <a:gd name="T29" fmla="*/ 3 h 91"/>
                <a:gd name="T30" fmla="*/ 37 w 93"/>
                <a:gd name="T31" fmla="*/ 1 h 91"/>
                <a:gd name="T32" fmla="*/ 46 w 93"/>
                <a:gd name="T33" fmla="*/ 0 h 91"/>
                <a:gd name="T34" fmla="*/ 56 w 93"/>
                <a:gd name="T35" fmla="*/ 1 h 91"/>
                <a:gd name="T36" fmla="*/ 64 w 93"/>
                <a:gd name="T37" fmla="*/ 3 h 91"/>
                <a:gd name="T38" fmla="*/ 72 w 93"/>
                <a:gd name="T39" fmla="*/ 7 h 91"/>
                <a:gd name="T40" fmla="*/ 79 w 93"/>
                <a:gd name="T41" fmla="*/ 13 h 91"/>
                <a:gd name="T42" fmla="*/ 84 w 93"/>
                <a:gd name="T43" fmla="*/ 19 h 91"/>
                <a:gd name="T44" fmla="*/ 88 w 93"/>
                <a:gd name="T45" fmla="*/ 27 h 91"/>
                <a:gd name="T46" fmla="*/ 91 w 93"/>
                <a:gd name="T47" fmla="*/ 35 h 91"/>
                <a:gd name="T48" fmla="*/ 92 w 93"/>
                <a:gd name="T49" fmla="*/ 45 h 91"/>
                <a:gd name="T50" fmla="*/ 91 w 93"/>
                <a:gd name="T51" fmla="*/ 54 h 91"/>
                <a:gd name="T52" fmla="*/ 88 w 93"/>
                <a:gd name="T53" fmla="*/ 63 h 91"/>
                <a:gd name="T54" fmla="*/ 84 w 93"/>
                <a:gd name="T55" fmla="*/ 70 h 91"/>
                <a:gd name="T56" fmla="*/ 79 w 93"/>
                <a:gd name="T57" fmla="*/ 77 h 91"/>
                <a:gd name="T58" fmla="*/ 72 w 93"/>
                <a:gd name="T59" fmla="*/ 83 h 91"/>
                <a:gd name="T60" fmla="*/ 64 w 93"/>
                <a:gd name="T61" fmla="*/ 87 h 91"/>
                <a:gd name="T62" fmla="*/ 56 w 93"/>
                <a:gd name="T63" fmla="*/ 90 h 91"/>
                <a:gd name="T64" fmla="*/ 46 w 93"/>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1">
                  <a:moveTo>
                    <a:pt x="46" y="90"/>
                  </a:moveTo>
                  <a:lnTo>
                    <a:pt x="37" y="90"/>
                  </a:lnTo>
                  <a:lnTo>
                    <a:pt x="28" y="87"/>
                  </a:lnTo>
                  <a:lnTo>
                    <a:pt x="20" y="83"/>
                  </a:lnTo>
                  <a:lnTo>
                    <a:pt x="14" y="77"/>
                  </a:lnTo>
                  <a:lnTo>
                    <a:pt x="8" y="70"/>
                  </a:lnTo>
                  <a:lnTo>
                    <a:pt x="4" y="63"/>
                  </a:lnTo>
                  <a:lnTo>
                    <a:pt x="1" y="54"/>
                  </a:lnTo>
                  <a:lnTo>
                    <a:pt x="0" y="45"/>
                  </a:lnTo>
                  <a:lnTo>
                    <a:pt x="1" y="35"/>
                  </a:lnTo>
                  <a:lnTo>
                    <a:pt x="4" y="27"/>
                  </a:lnTo>
                  <a:lnTo>
                    <a:pt x="8" y="19"/>
                  </a:lnTo>
                  <a:lnTo>
                    <a:pt x="14" y="13"/>
                  </a:lnTo>
                  <a:lnTo>
                    <a:pt x="20" y="7"/>
                  </a:lnTo>
                  <a:lnTo>
                    <a:pt x="28" y="3"/>
                  </a:lnTo>
                  <a:lnTo>
                    <a:pt x="37" y="1"/>
                  </a:lnTo>
                  <a:lnTo>
                    <a:pt x="46" y="0"/>
                  </a:lnTo>
                  <a:lnTo>
                    <a:pt x="56" y="1"/>
                  </a:lnTo>
                  <a:lnTo>
                    <a:pt x="64" y="3"/>
                  </a:lnTo>
                  <a:lnTo>
                    <a:pt x="72" y="7"/>
                  </a:lnTo>
                  <a:lnTo>
                    <a:pt x="79" y="13"/>
                  </a:lnTo>
                  <a:lnTo>
                    <a:pt x="84" y="19"/>
                  </a:lnTo>
                  <a:lnTo>
                    <a:pt x="88" y="27"/>
                  </a:lnTo>
                  <a:lnTo>
                    <a:pt x="91" y="35"/>
                  </a:lnTo>
                  <a:lnTo>
                    <a:pt x="92" y="45"/>
                  </a:lnTo>
                  <a:lnTo>
                    <a:pt x="91" y="54"/>
                  </a:lnTo>
                  <a:lnTo>
                    <a:pt x="88" y="63"/>
                  </a:lnTo>
                  <a:lnTo>
                    <a:pt x="84" y="70"/>
                  </a:lnTo>
                  <a:lnTo>
                    <a:pt x="79" y="77"/>
                  </a:lnTo>
                  <a:lnTo>
                    <a:pt x="72" y="83"/>
                  </a:lnTo>
                  <a:lnTo>
                    <a:pt x="64" y="87"/>
                  </a:lnTo>
                  <a:lnTo>
                    <a:pt x="56" y="90"/>
                  </a:lnTo>
                  <a:lnTo>
                    <a:pt x="46" y="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5" name="Freeform 63"/>
            <p:cNvSpPr>
              <a:spLocks/>
            </p:cNvSpPr>
            <p:nvPr/>
          </p:nvSpPr>
          <p:spPr bwMode="auto">
            <a:xfrm>
              <a:off x="917" y="1171"/>
              <a:ext cx="69" cy="68"/>
            </a:xfrm>
            <a:custGeom>
              <a:avLst/>
              <a:gdLst>
                <a:gd name="T0" fmla="*/ 38 w 69"/>
                <a:gd name="T1" fmla="*/ 30 h 68"/>
                <a:gd name="T2" fmla="*/ 38 w 69"/>
                <a:gd name="T3" fmla="*/ 0 h 68"/>
                <a:gd name="T4" fmla="*/ 32 w 69"/>
                <a:gd name="T5" fmla="*/ 0 h 68"/>
                <a:gd name="T6" fmla="*/ 32 w 69"/>
                <a:gd name="T7" fmla="*/ 30 h 68"/>
                <a:gd name="T8" fmla="*/ 0 w 69"/>
                <a:gd name="T9" fmla="*/ 30 h 68"/>
                <a:gd name="T10" fmla="*/ 0 w 69"/>
                <a:gd name="T11" fmla="*/ 37 h 68"/>
                <a:gd name="T12" fmla="*/ 32 w 69"/>
                <a:gd name="T13" fmla="*/ 37 h 68"/>
                <a:gd name="T14" fmla="*/ 32 w 69"/>
                <a:gd name="T15" fmla="*/ 67 h 68"/>
                <a:gd name="T16" fmla="*/ 38 w 69"/>
                <a:gd name="T17" fmla="*/ 67 h 68"/>
                <a:gd name="T18" fmla="*/ 38 w 69"/>
                <a:gd name="T19" fmla="*/ 37 h 68"/>
                <a:gd name="T20" fmla="*/ 68 w 69"/>
                <a:gd name="T21" fmla="*/ 37 h 68"/>
                <a:gd name="T22" fmla="*/ 68 w 69"/>
                <a:gd name="T23" fmla="*/ 30 h 68"/>
                <a:gd name="T24" fmla="*/ 38 w 69"/>
                <a:gd name="T25"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8">
                  <a:moveTo>
                    <a:pt x="38" y="30"/>
                  </a:moveTo>
                  <a:lnTo>
                    <a:pt x="38" y="0"/>
                  </a:lnTo>
                  <a:lnTo>
                    <a:pt x="32" y="0"/>
                  </a:lnTo>
                  <a:lnTo>
                    <a:pt x="32" y="30"/>
                  </a:lnTo>
                  <a:lnTo>
                    <a:pt x="0" y="30"/>
                  </a:lnTo>
                  <a:lnTo>
                    <a:pt x="0" y="37"/>
                  </a:lnTo>
                  <a:lnTo>
                    <a:pt x="32" y="37"/>
                  </a:lnTo>
                  <a:lnTo>
                    <a:pt x="32" y="67"/>
                  </a:lnTo>
                  <a:lnTo>
                    <a:pt x="38" y="67"/>
                  </a:lnTo>
                  <a:lnTo>
                    <a:pt x="38" y="37"/>
                  </a:lnTo>
                  <a:lnTo>
                    <a:pt x="68" y="37"/>
                  </a:lnTo>
                  <a:lnTo>
                    <a:pt x="68" y="30"/>
                  </a:lnTo>
                  <a:lnTo>
                    <a:pt x="38" y="3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6" name="Freeform 64"/>
            <p:cNvSpPr>
              <a:spLocks/>
            </p:cNvSpPr>
            <p:nvPr/>
          </p:nvSpPr>
          <p:spPr bwMode="auto">
            <a:xfrm>
              <a:off x="635" y="1128"/>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5 h 92"/>
                <a:gd name="T52" fmla="*/ 88 w 93"/>
                <a:gd name="T53" fmla="*/ 63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3"/>
                  </a:lnTo>
                  <a:lnTo>
                    <a:pt x="1" y="55"/>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5"/>
                  </a:lnTo>
                  <a:lnTo>
                    <a:pt x="88" y="63"/>
                  </a:lnTo>
                  <a:lnTo>
                    <a:pt x="84" y="71"/>
                  </a:lnTo>
                  <a:lnTo>
                    <a:pt x="79"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7" name="Freeform 65"/>
            <p:cNvSpPr>
              <a:spLocks/>
            </p:cNvSpPr>
            <p:nvPr/>
          </p:nvSpPr>
          <p:spPr bwMode="auto">
            <a:xfrm>
              <a:off x="635" y="1128"/>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5 h 92"/>
                <a:gd name="T52" fmla="*/ 88 w 93"/>
                <a:gd name="T53" fmla="*/ 63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3"/>
                  </a:lnTo>
                  <a:lnTo>
                    <a:pt x="1" y="55"/>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5"/>
                  </a:lnTo>
                  <a:lnTo>
                    <a:pt x="88" y="63"/>
                  </a:lnTo>
                  <a:lnTo>
                    <a:pt x="84" y="71"/>
                  </a:lnTo>
                  <a:lnTo>
                    <a:pt x="79"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8" name="Freeform 66"/>
            <p:cNvSpPr>
              <a:spLocks/>
            </p:cNvSpPr>
            <p:nvPr/>
          </p:nvSpPr>
          <p:spPr bwMode="auto">
            <a:xfrm>
              <a:off x="647" y="1140"/>
              <a:ext cx="69" cy="69"/>
            </a:xfrm>
            <a:custGeom>
              <a:avLst/>
              <a:gdLst>
                <a:gd name="T0" fmla="*/ 38 w 69"/>
                <a:gd name="T1" fmla="*/ 32 h 69"/>
                <a:gd name="T2" fmla="*/ 38 w 69"/>
                <a:gd name="T3" fmla="*/ 0 h 69"/>
                <a:gd name="T4" fmla="*/ 31 w 69"/>
                <a:gd name="T5" fmla="*/ 0 h 69"/>
                <a:gd name="T6" fmla="*/ 31 w 69"/>
                <a:gd name="T7" fmla="*/ 32 h 69"/>
                <a:gd name="T8" fmla="*/ 0 w 69"/>
                <a:gd name="T9" fmla="*/ 32 h 69"/>
                <a:gd name="T10" fmla="*/ 0 w 69"/>
                <a:gd name="T11" fmla="*/ 37 h 69"/>
                <a:gd name="T12" fmla="*/ 31 w 69"/>
                <a:gd name="T13" fmla="*/ 37 h 69"/>
                <a:gd name="T14" fmla="*/ 31 w 69"/>
                <a:gd name="T15" fmla="*/ 68 h 69"/>
                <a:gd name="T16" fmla="*/ 38 w 69"/>
                <a:gd name="T17" fmla="*/ 68 h 69"/>
                <a:gd name="T18" fmla="*/ 38 w 69"/>
                <a:gd name="T19" fmla="*/ 37 h 69"/>
                <a:gd name="T20" fmla="*/ 68 w 69"/>
                <a:gd name="T21" fmla="*/ 37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1" y="0"/>
                  </a:lnTo>
                  <a:lnTo>
                    <a:pt x="31" y="32"/>
                  </a:lnTo>
                  <a:lnTo>
                    <a:pt x="0" y="32"/>
                  </a:lnTo>
                  <a:lnTo>
                    <a:pt x="0" y="37"/>
                  </a:lnTo>
                  <a:lnTo>
                    <a:pt x="31" y="37"/>
                  </a:lnTo>
                  <a:lnTo>
                    <a:pt x="31" y="68"/>
                  </a:lnTo>
                  <a:lnTo>
                    <a:pt x="38" y="68"/>
                  </a:lnTo>
                  <a:lnTo>
                    <a:pt x="38" y="37"/>
                  </a:lnTo>
                  <a:lnTo>
                    <a:pt x="68" y="37"/>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79" name="Freeform 67"/>
            <p:cNvSpPr>
              <a:spLocks/>
            </p:cNvSpPr>
            <p:nvPr/>
          </p:nvSpPr>
          <p:spPr bwMode="auto">
            <a:xfrm>
              <a:off x="521" y="1174"/>
              <a:ext cx="93" cy="93"/>
            </a:xfrm>
            <a:custGeom>
              <a:avLst/>
              <a:gdLst>
                <a:gd name="T0" fmla="*/ 46 w 93"/>
                <a:gd name="T1" fmla="*/ 92 h 93"/>
                <a:gd name="T2" fmla="*/ 36 w 93"/>
                <a:gd name="T3" fmla="*/ 91 h 93"/>
                <a:gd name="T4" fmla="*/ 28 w 93"/>
                <a:gd name="T5" fmla="*/ 88 h 93"/>
                <a:gd name="T6" fmla="*/ 20 w 93"/>
                <a:gd name="T7" fmla="*/ 84 h 93"/>
                <a:gd name="T8" fmla="*/ 13 w 93"/>
                <a:gd name="T9" fmla="*/ 78 h 93"/>
                <a:gd name="T10" fmla="*/ 8 w 93"/>
                <a:gd name="T11" fmla="*/ 72 h 93"/>
                <a:gd name="T12" fmla="*/ 3 w 93"/>
                <a:gd name="T13" fmla="*/ 64 h 93"/>
                <a:gd name="T14" fmla="*/ 1 w 93"/>
                <a:gd name="T15" fmla="*/ 55 h 93"/>
                <a:gd name="T16" fmla="*/ 0 w 93"/>
                <a:gd name="T17" fmla="*/ 46 h 93"/>
                <a:gd name="T18" fmla="*/ 1 w 93"/>
                <a:gd name="T19" fmla="*/ 36 h 93"/>
                <a:gd name="T20" fmla="*/ 3 w 93"/>
                <a:gd name="T21" fmla="*/ 28 h 93"/>
                <a:gd name="T22" fmla="*/ 8 w 93"/>
                <a:gd name="T23" fmla="*/ 20 h 93"/>
                <a:gd name="T24" fmla="*/ 13 w 93"/>
                <a:gd name="T25" fmla="*/ 13 h 93"/>
                <a:gd name="T26" fmla="*/ 20 w 93"/>
                <a:gd name="T27" fmla="*/ 8 h 93"/>
                <a:gd name="T28" fmla="*/ 28 w 93"/>
                <a:gd name="T29" fmla="*/ 3 h 93"/>
                <a:gd name="T30" fmla="*/ 36 w 93"/>
                <a:gd name="T31" fmla="*/ 1 h 93"/>
                <a:gd name="T32" fmla="*/ 46 w 93"/>
                <a:gd name="T33" fmla="*/ 0 h 93"/>
                <a:gd name="T34" fmla="*/ 55 w 93"/>
                <a:gd name="T35" fmla="*/ 1 h 93"/>
                <a:gd name="T36" fmla="*/ 64 w 93"/>
                <a:gd name="T37" fmla="*/ 3 h 93"/>
                <a:gd name="T38" fmla="*/ 71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1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6" y="91"/>
                  </a:lnTo>
                  <a:lnTo>
                    <a:pt x="28" y="88"/>
                  </a:lnTo>
                  <a:lnTo>
                    <a:pt x="20" y="84"/>
                  </a:lnTo>
                  <a:lnTo>
                    <a:pt x="13" y="78"/>
                  </a:lnTo>
                  <a:lnTo>
                    <a:pt x="8" y="72"/>
                  </a:lnTo>
                  <a:lnTo>
                    <a:pt x="3" y="64"/>
                  </a:lnTo>
                  <a:lnTo>
                    <a:pt x="1" y="55"/>
                  </a:lnTo>
                  <a:lnTo>
                    <a:pt x="0" y="46"/>
                  </a:lnTo>
                  <a:lnTo>
                    <a:pt x="1" y="36"/>
                  </a:lnTo>
                  <a:lnTo>
                    <a:pt x="3" y="28"/>
                  </a:lnTo>
                  <a:lnTo>
                    <a:pt x="8" y="20"/>
                  </a:lnTo>
                  <a:lnTo>
                    <a:pt x="13" y="13"/>
                  </a:lnTo>
                  <a:lnTo>
                    <a:pt x="20" y="8"/>
                  </a:lnTo>
                  <a:lnTo>
                    <a:pt x="28" y="3"/>
                  </a:lnTo>
                  <a:lnTo>
                    <a:pt x="36" y="1"/>
                  </a:lnTo>
                  <a:lnTo>
                    <a:pt x="46" y="0"/>
                  </a:lnTo>
                  <a:lnTo>
                    <a:pt x="55" y="1"/>
                  </a:lnTo>
                  <a:lnTo>
                    <a:pt x="64" y="3"/>
                  </a:lnTo>
                  <a:lnTo>
                    <a:pt x="71" y="8"/>
                  </a:lnTo>
                  <a:lnTo>
                    <a:pt x="78" y="13"/>
                  </a:lnTo>
                  <a:lnTo>
                    <a:pt x="84" y="20"/>
                  </a:lnTo>
                  <a:lnTo>
                    <a:pt x="88" y="28"/>
                  </a:lnTo>
                  <a:lnTo>
                    <a:pt x="91" y="36"/>
                  </a:lnTo>
                  <a:lnTo>
                    <a:pt x="92" y="46"/>
                  </a:lnTo>
                  <a:lnTo>
                    <a:pt x="91" y="55"/>
                  </a:lnTo>
                  <a:lnTo>
                    <a:pt x="88" y="64"/>
                  </a:lnTo>
                  <a:lnTo>
                    <a:pt x="84" y="72"/>
                  </a:lnTo>
                  <a:lnTo>
                    <a:pt x="78" y="78"/>
                  </a:lnTo>
                  <a:lnTo>
                    <a:pt x="71"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0" name="Freeform 68"/>
            <p:cNvSpPr>
              <a:spLocks/>
            </p:cNvSpPr>
            <p:nvPr/>
          </p:nvSpPr>
          <p:spPr bwMode="auto">
            <a:xfrm>
              <a:off x="521" y="1174"/>
              <a:ext cx="93" cy="93"/>
            </a:xfrm>
            <a:custGeom>
              <a:avLst/>
              <a:gdLst>
                <a:gd name="T0" fmla="*/ 46 w 93"/>
                <a:gd name="T1" fmla="*/ 92 h 93"/>
                <a:gd name="T2" fmla="*/ 36 w 93"/>
                <a:gd name="T3" fmla="*/ 91 h 93"/>
                <a:gd name="T4" fmla="*/ 28 w 93"/>
                <a:gd name="T5" fmla="*/ 88 h 93"/>
                <a:gd name="T6" fmla="*/ 20 w 93"/>
                <a:gd name="T7" fmla="*/ 84 h 93"/>
                <a:gd name="T8" fmla="*/ 13 w 93"/>
                <a:gd name="T9" fmla="*/ 78 h 93"/>
                <a:gd name="T10" fmla="*/ 8 w 93"/>
                <a:gd name="T11" fmla="*/ 72 h 93"/>
                <a:gd name="T12" fmla="*/ 3 w 93"/>
                <a:gd name="T13" fmla="*/ 64 h 93"/>
                <a:gd name="T14" fmla="*/ 1 w 93"/>
                <a:gd name="T15" fmla="*/ 55 h 93"/>
                <a:gd name="T16" fmla="*/ 0 w 93"/>
                <a:gd name="T17" fmla="*/ 46 h 93"/>
                <a:gd name="T18" fmla="*/ 1 w 93"/>
                <a:gd name="T19" fmla="*/ 36 h 93"/>
                <a:gd name="T20" fmla="*/ 3 w 93"/>
                <a:gd name="T21" fmla="*/ 28 h 93"/>
                <a:gd name="T22" fmla="*/ 8 w 93"/>
                <a:gd name="T23" fmla="*/ 20 h 93"/>
                <a:gd name="T24" fmla="*/ 13 w 93"/>
                <a:gd name="T25" fmla="*/ 13 h 93"/>
                <a:gd name="T26" fmla="*/ 20 w 93"/>
                <a:gd name="T27" fmla="*/ 8 h 93"/>
                <a:gd name="T28" fmla="*/ 28 w 93"/>
                <a:gd name="T29" fmla="*/ 3 h 93"/>
                <a:gd name="T30" fmla="*/ 36 w 93"/>
                <a:gd name="T31" fmla="*/ 1 h 93"/>
                <a:gd name="T32" fmla="*/ 46 w 93"/>
                <a:gd name="T33" fmla="*/ 0 h 93"/>
                <a:gd name="T34" fmla="*/ 55 w 93"/>
                <a:gd name="T35" fmla="*/ 1 h 93"/>
                <a:gd name="T36" fmla="*/ 64 w 93"/>
                <a:gd name="T37" fmla="*/ 3 h 93"/>
                <a:gd name="T38" fmla="*/ 71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1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6" y="91"/>
                  </a:lnTo>
                  <a:lnTo>
                    <a:pt x="28" y="88"/>
                  </a:lnTo>
                  <a:lnTo>
                    <a:pt x="20" y="84"/>
                  </a:lnTo>
                  <a:lnTo>
                    <a:pt x="13" y="78"/>
                  </a:lnTo>
                  <a:lnTo>
                    <a:pt x="8" y="72"/>
                  </a:lnTo>
                  <a:lnTo>
                    <a:pt x="3" y="64"/>
                  </a:lnTo>
                  <a:lnTo>
                    <a:pt x="1" y="55"/>
                  </a:lnTo>
                  <a:lnTo>
                    <a:pt x="0" y="46"/>
                  </a:lnTo>
                  <a:lnTo>
                    <a:pt x="1" y="36"/>
                  </a:lnTo>
                  <a:lnTo>
                    <a:pt x="3" y="28"/>
                  </a:lnTo>
                  <a:lnTo>
                    <a:pt x="8" y="20"/>
                  </a:lnTo>
                  <a:lnTo>
                    <a:pt x="13" y="13"/>
                  </a:lnTo>
                  <a:lnTo>
                    <a:pt x="20" y="8"/>
                  </a:lnTo>
                  <a:lnTo>
                    <a:pt x="28" y="3"/>
                  </a:lnTo>
                  <a:lnTo>
                    <a:pt x="36" y="1"/>
                  </a:lnTo>
                  <a:lnTo>
                    <a:pt x="46" y="0"/>
                  </a:lnTo>
                  <a:lnTo>
                    <a:pt x="55" y="1"/>
                  </a:lnTo>
                  <a:lnTo>
                    <a:pt x="64" y="3"/>
                  </a:lnTo>
                  <a:lnTo>
                    <a:pt x="71" y="8"/>
                  </a:lnTo>
                  <a:lnTo>
                    <a:pt x="78" y="13"/>
                  </a:lnTo>
                  <a:lnTo>
                    <a:pt x="84" y="20"/>
                  </a:lnTo>
                  <a:lnTo>
                    <a:pt x="88" y="28"/>
                  </a:lnTo>
                  <a:lnTo>
                    <a:pt x="91" y="36"/>
                  </a:lnTo>
                  <a:lnTo>
                    <a:pt x="92" y="46"/>
                  </a:lnTo>
                  <a:lnTo>
                    <a:pt x="91" y="55"/>
                  </a:lnTo>
                  <a:lnTo>
                    <a:pt x="88" y="64"/>
                  </a:lnTo>
                  <a:lnTo>
                    <a:pt x="84" y="72"/>
                  </a:lnTo>
                  <a:lnTo>
                    <a:pt x="78" y="78"/>
                  </a:lnTo>
                  <a:lnTo>
                    <a:pt x="71"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1" name="Freeform 69"/>
            <p:cNvSpPr>
              <a:spLocks/>
            </p:cNvSpPr>
            <p:nvPr/>
          </p:nvSpPr>
          <p:spPr bwMode="auto">
            <a:xfrm>
              <a:off x="533" y="1186"/>
              <a:ext cx="69" cy="70"/>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2" name="Freeform 70"/>
            <p:cNvSpPr>
              <a:spLocks/>
            </p:cNvSpPr>
            <p:nvPr/>
          </p:nvSpPr>
          <p:spPr bwMode="auto">
            <a:xfrm>
              <a:off x="432" y="1263"/>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2 h 93"/>
                <a:gd name="T12" fmla="*/ 3 w 92"/>
                <a:gd name="T13" fmla="*/ 64 h 93"/>
                <a:gd name="T14" fmla="*/ 1 w 92"/>
                <a:gd name="T15" fmla="*/ 55 h 93"/>
                <a:gd name="T16" fmla="*/ 0 w 92"/>
                <a:gd name="T17" fmla="*/ 46 h 93"/>
                <a:gd name="T18" fmla="*/ 1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4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4 w 92"/>
                <a:gd name="T55" fmla="*/ 72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2"/>
                  </a:lnTo>
                  <a:lnTo>
                    <a:pt x="3" y="64"/>
                  </a:lnTo>
                  <a:lnTo>
                    <a:pt x="1" y="55"/>
                  </a:lnTo>
                  <a:lnTo>
                    <a:pt x="0" y="46"/>
                  </a:lnTo>
                  <a:lnTo>
                    <a:pt x="1" y="36"/>
                  </a:lnTo>
                  <a:lnTo>
                    <a:pt x="3" y="28"/>
                  </a:lnTo>
                  <a:lnTo>
                    <a:pt x="7" y="20"/>
                  </a:lnTo>
                  <a:lnTo>
                    <a:pt x="13" y="13"/>
                  </a:lnTo>
                  <a:lnTo>
                    <a:pt x="20" y="8"/>
                  </a:lnTo>
                  <a:lnTo>
                    <a:pt x="27" y="3"/>
                  </a:lnTo>
                  <a:lnTo>
                    <a:pt x="36" y="1"/>
                  </a:lnTo>
                  <a:lnTo>
                    <a:pt x="45" y="0"/>
                  </a:lnTo>
                  <a:lnTo>
                    <a:pt x="55" y="1"/>
                  </a:lnTo>
                  <a:lnTo>
                    <a:pt x="63" y="3"/>
                  </a:lnTo>
                  <a:lnTo>
                    <a:pt x="71" y="8"/>
                  </a:lnTo>
                  <a:lnTo>
                    <a:pt x="78" y="13"/>
                  </a:lnTo>
                  <a:lnTo>
                    <a:pt x="84" y="20"/>
                  </a:lnTo>
                  <a:lnTo>
                    <a:pt x="88" y="28"/>
                  </a:lnTo>
                  <a:lnTo>
                    <a:pt x="90" y="36"/>
                  </a:lnTo>
                  <a:lnTo>
                    <a:pt x="91" y="46"/>
                  </a:lnTo>
                  <a:lnTo>
                    <a:pt x="90" y="55"/>
                  </a:lnTo>
                  <a:lnTo>
                    <a:pt x="88" y="64"/>
                  </a:lnTo>
                  <a:lnTo>
                    <a:pt x="84" y="72"/>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3" name="Freeform 71"/>
            <p:cNvSpPr>
              <a:spLocks/>
            </p:cNvSpPr>
            <p:nvPr/>
          </p:nvSpPr>
          <p:spPr bwMode="auto">
            <a:xfrm>
              <a:off x="432" y="1263"/>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2 h 93"/>
                <a:gd name="T12" fmla="*/ 3 w 92"/>
                <a:gd name="T13" fmla="*/ 64 h 93"/>
                <a:gd name="T14" fmla="*/ 1 w 92"/>
                <a:gd name="T15" fmla="*/ 55 h 93"/>
                <a:gd name="T16" fmla="*/ 0 w 92"/>
                <a:gd name="T17" fmla="*/ 46 h 93"/>
                <a:gd name="T18" fmla="*/ 1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4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4 w 92"/>
                <a:gd name="T55" fmla="*/ 72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2"/>
                  </a:lnTo>
                  <a:lnTo>
                    <a:pt x="3" y="64"/>
                  </a:lnTo>
                  <a:lnTo>
                    <a:pt x="1" y="55"/>
                  </a:lnTo>
                  <a:lnTo>
                    <a:pt x="0" y="46"/>
                  </a:lnTo>
                  <a:lnTo>
                    <a:pt x="1" y="36"/>
                  </a:lnTo>
                  <a:lnTo>
                    <a:pt x="3" y="28"/>
                  </a:lnTo>
                  <a:lnTo>
                    <a:pt x="7" y="20"/>
                  </a:lnTo>
                  <a:lnTo>
                    <a:pt x="13" y="13"/>
                  </a:lnTo>
                  <a:lnTo>
                    <a:pt x="20" y="8"/>
                  </a:lnTo>
                  <a:lnTo>
                    <a:pt x="27" y="3"/>
                  </a:lnTo>
                  <a:lnTo>
                    <a:pt x="36" y="1"/>
                  </a:lnTo>
                  <a:lnTo>
                    <a:pt x="45" y="0"/>
                  </a:lnTo>
                  <a:lnTo>
                    <a:pt x="55" y="1"/>
                  </a:lnTo>
                  <a:lnTo>
                    <a:pt x="63" y="3"/>
                  </a:lnTo>
                  <a:lnTo>
                    <a:pt x="71" y="8"/>
                  </a:lnTo>
                  <a:lnTo>
                    <a:pt x="78" y="13"/>
                  </a:lnTo>
                  <a:lnTo>
                    <a:pt x="84" y="20"/>
                  </a:lnTo>
                  <a:lnTo>
                    <a:pt x="88" y="28"/>
                  </a:lnTo>
                  <a:lnTo>
                    <a:pt x="90" y="36"/>
                  </a:lnTo>
                  <a:lnTo>
                    <a:pt x="91" y="46"/>
                  </a:lnTo>
                  <a:lnTo>
                    <a:pt x="90" y="55"/>
                  </a:lnTo>
                  <a:lnTo>
                    <a:pt x="88" y="64"/>
                  </a:lnTo>
                  <a:lnTo>
                    <a:pt x="84" y="72"/>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4" name="Freeform 72"/>
            <p:cNvSpPr>
              <a:spLocks/>
            </p:cNvSpPr>
            <p:nvPr/>
          </p:nvSpPr>
          <p:spPr bwMode="auto">
            <a:xfrm>
              <a:off x="444" y="1275"/>
              <a:ext cx="69" cy="70"/>
            </a:xfrm>
            <a:custGeom>
              <a:avLst/>
              <a:gdLst>
                <a:gd name="T0" fmla="*/ 37 w 69"/>
                <a:gd name="T1" fmla="*/ 31 h 70"/>
                <a:gd name="T2" fmla="*/ 37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7 w 69"/>
                <a:gd name="T17" fmla="*/ 69 h 70"/>
                <a:gd name="T18" fmla="*/ 37 w 69"/>
                <a:gd name="T19" fmla="*/ 38 h 70"/>
                <a:gd name="T20" fmla="*/ 68 w 69"/>
                <a:gd name="T21" fmla="*/ 38 h 70"/>
                <a:gd name="T22" fmla="*/ 68 w 69"/>
                <a:gd name="T23" fmla="*/ 31 h 70"/>
                <a:gd name="T24" fmla="*/ 37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1"/>
                  </a:moveTo>
                  <a:lnTo>
                    <a:pt x="37" y="0"/>
                  </a:lnTo>
                  <a:lnTo>
                    <a:pt x="31" y="0"/>
                  </a:lnTo>
                  <a:lnTo>
                    <a:pt x="31" y="31"/>
                  </a:lnTo>
                  <a:lnTo>
                    <a:pt x="0" y="31"/>
                  </a:lnTo>
                  <a:lnTo>
                    <a:pt x="0" y="38"/>
                  </a:lnTo>
                  <a:lnTo>
                    <a:pt x="31" y="38"/>
                  </a:lnTo>
                  <a:lnTo>
                    <a:pt x="31" y="69"/>
                  </a:lnTo>
                  <a:lnTo>
                    <a:pt x="37" y="69"/>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5" name="Freeform 73"/>
            <p:cNvSpPr>
              <a:spLocks/>
            </p:cNvSpPr>
            <p:nvPr/>
          </p:nvSpPr>
          <p:spPr bwMode="auto">
            <a:xfrm>
              <a:off x="1173" y="1174"/>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5 h 92"/>
                <a:gd name="T18" fmla="*/ 1 w 92"/>
                <a:gd name="T19" fmla="*/ 36 h 92"/>
                <a:gd name="T20" fmla="*/ 3 w 92"/>
                <a:gd name="T21" fmla="*/ 27 h 92"/>
                <a:gd name="T22" fmla="*/ 8 w 92"/>
                <a:gd name="T23" fmla="*/ 20 h 92"/>
                <a:gd name="T24" fmla="*/ 13 w 92"/>
                <a:gd name="T25" fmla="*/ 13 h 92"/>
                <a:gd name="T26" fmla="*/ 20 w 92"/>
                <a:gd name="T27" fmla="*/ 7 h 92"/>
                <a:gd name="T28" fmla="*/ 28 w 92"/>
                <a:gd name="T29" fmla="*/ 3 h 92"/>
                <a:gd name="T30" fmla="*/ 36 w 92"/>
                <a:gd name="T31" fmla="*/ 0 h 92"/>
                <a:gd name="T32" fmla="*/ 46 w 92"/>
                <a:gd name="T33" fmla="*/ 0 h 92"/>
                <a:gd name="T34" fmla="*/ 55 w 92"/>
                <a:gd name="T35" fmla="*/ 0 h 92"/>
                <a:gd name="T36" fmla="*/ 64 w 92"/>
                <a:gd name="T37" fmla="*/ 3 h 92"/>
                <a:gd name="T38" fmla="*/ 71 w 92"/>
                <a:gd name="T39" fmla="*/ 7 h 92"/>
                <a:gd name="T40" fmla="*/ 78 w 92"/>
                <a:gd name="T41" fmla="*/ 13 h 92"/>
                <a:gd name="T42" fmla="*/ 84 w 92"/>
                <a:gd name="T43" fmla="*/ 20 h 92"/>
                <a:gd name="T44" fmla="*/ 88 w 92"/>
                <a:gd name="T45" fmla="*/ 27 h 92"/>
                <a:gd name="T46" fmla="*/ 91 w 92"/>
                <a:gd name="T47" fmla="*/ 36 h 92"/>
                <a:gd name="T48" fmla="*/ 91 w 92"/>
                <a:gd name="T49" fmla="*/ 45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5"/>
                  </a:lnTo>
                  <a:lnTo>
                    <a:pt x="1" y="36"/>
                  </a:lnTo>
                  <a:lnTo>
                    <a:pt x="3" y="27"/>
                  </a:lnTo>
                  <a:lnTo>
                    <a:pt x="8" y="20"/>
                  </a:lnTo>
                  <a:lnTo>
                    <a:pt x="13" y="13"/>
                  </a:lnTo>
                  <a:lnTo>
                    <a:pt x="20" y="7"/>
                  </a:lnTo>
                  <a:lnTo>
                    <a:pt x="28" y="3"/>
                  </a:lnTo>
                  <a:lnTo>
                    <a:pt x="36" y="0"/>
                  </a:lnTo>
                  <a:lnTo>
                    <a:pt x="46" y="0"/>
                  </a:lnTo>
                  <a:lnTo>
                    <a:pt x="55" y="0"/>
                  </a:lnTo>
                  <a:lnTo>
                    <a:pt x="64" y="3"/>
                  </a:lnTo>
                  <a:lnTo>
                    <a:pt x="71" y="7"/>
                  </a:lnTo>
                  <a:lnTo>
                    <a:pt x="78" y="13"/>
                  </a:lnTo>
                  <a:lnTo>
                    <a:pt x="84" y="20"/>
                  </a:lnTo>
                  <a:lnTo>
                    <a:pt x="88" y="27"/>
                  </a:lnTo>
                  <a:lnTo>
                    <a:pt x="91" y="36"/>
                  </a:lnTo>
                  <a:lnTo>
                    <a:pt x="91" y="45"/>
                  </a:lnTo>
                  <a:lnTo>
                    <a:pt x="91" y="55"/>
                  </a:lnTo>
                  <a:lnTo>
                    <a:pt x="88" y="63"/>
                  </a:lnTo>
                  <a:lnTo>
                    <a:pt x="84" y="71"/>
                  </a:lnTo>
                  <a:lnTo>
                    <a:pt x="78" y="78"/>
                  </a:lnTo>
                  <a:lnTo>
                    <a:pt x="71"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6" name="Freeform 74"/>
            <p:cNvSpPr>
              <a:spLocks/>
            </p:cNvSpPr>
            <p:nvPr/>
          </p:nvSpPr>
          <p:spPr bwMode="auto">
            <a:xfrm>
              <a:off x="1173" y="1174"/>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5 h 92"/>
                <a:gd name="T18" fmla="*/ 1 w 92"/>
                <a:gd name="T19" fmla="*/ 36 h 92"/>
                <a:gd name="T20" fmla="*/ 3 w 92"/>
                <a:gd name="T21" fmla="*/ 27 h 92"/>
                <a:gd name="T22" fmla="*/ 8 w 92"/>
                <a:gd name="T23" fmla="*/ 20 h 92"/>
                <a:gd name="T24" fmla="*/ 13 w 92"/>
                <a:gd name="T25" fmla="*/ 13 h 92"/>
                <a:gd name="T26" fmla="*/ 20 w 92"/>
                <a:gd name="T27" fmla="*/ 7 h 92"/>
                <a:gd name="T28" fmla="*/ 28 w 92"/>
                <a:gd name="T29" fmla="*/ 3 h 92"/>
                <a:gd name="T30" fmla="*/ 36 w 92"/>
                <a:gd name="T31" fmla="*/ 0 h 92"/>
                <a:gd name="T32" fmla="*/ 46 w 92"/>
                <a:gd name="T33" fmla="*/ 0 h 92"/>
                <a:gd name="T34" fmla="*/ 55 w 92"/>
                <a:gd name="T35" fmla="*/ 0 h 92"/>
                <a:gd name="T36" fmla="*/ 64 w 92"/>
                <a:gd name="T37" fmla="*/ 3 h 92"/>
                <a:gd name="T38" fmla="*/ 71 w 92"/>
                <a:gd name="T39" fmla="*/ 7 h 92"/>
                <a:gd name="T40" fmla="*/ 78 w 92"/>
                <a:gd name="T41" fmla="*/ 13 h 92"/>
                <a:gd name="T42" fmla="*/ 84 w 92"/>
                <a:gd name="T43" fmla="*/ 20 h 92"/>
                <a:gd name="T44" fmla="*/ 88 w 92"/>
                <a:gd name="T45" fmla="*/ 27 h 92"/>
                <a:gd name="T46" fmla="*/ 91 w 92"/>
                <a:gd name="T47" fmla="*/ 36 h 92"/>
                <a:gd name="T48" fmla="*/ 91 w 92"/>
                <a:gd name="T49" fmla="*/ 45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5"/>
                  </a:lnTo>
                  <a:lnTo>
                    <a:pt x="1" y="36"/>
                  </a:lnTo>
                  <a:lnTo>
                    <a:pt x="3" y="27"/>
                  </a:lnTo>
                  <a:lnTo>
                    <a:pt x="8" y="20"/>
                  </a:lnTo>
                  <a:lnTo>
                    <a:pt x="13" y="13"/>
                  </a:lnTo>
                  <a:lnTo>
                    <a:pt x="20" y="7"/>
                  </a:lnTo>
                  <a:lnTo>
                    <a:pt x="28" y="3"/>
                  </a:lnTo>
                  <a:lnTo>
                    <a:pt x="36" y="0"/>
                  </a:lnTo>
                  <a:lnTo>
                    <a:pt x="46" y="0"/>
                  </a:lnTo>
                  <a:lnTo>
                    <a:pt x="55" y="0"/>
                  </a:lnTo>
                  <a:lnTo>
                    <a:pt x="64" y="3"/>
                  </a:lnTo>
                  <a:lnTo>
                    <a:pt x="71" y="7"/>
                  </a:lnTo>
                  <a:lnTo>
                    <a:pt x="78" y="13"/>
                  </a:lnTo>
                  <a:lnTo>
                    <a:pt x="84" y="20"/>
                  </a:lnTo>
                  <a:lnTo>
                    <a:pt x="88" y="27"/>
                  </a:lnTo>
                  <a:lnTo>
                    <a:pt x="91" y="36"/>
                  </a:lnTo>
                  <a:lnTo>
                    <a:pt x="91" y="45"/>
                  </a:lnTo>
                  <a:lnTo>
                    <a:pt x="91" y="55"/>
                  </a:lnTo>
                  <a:lnTo>
                    <a:pt x="88" y="63"/>
                  </a:lnTo>
                  <a:lnTo>
                    <a:pt x="84" y="71"/>
                  </a:lnTo>
                  <a:lnTo>
                    <a:pt x="78" y="78"/>
                  </a:lnTo>
                  <a:lnTo>
                    <a:pt x="71"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7" name="Freeform 75"/>
            <p:cNvSpPr>
              <a:spLocks/>
            </p:cNvSpPr>
            <p:nvPr/>
          </p:nvSpPr>
          <p:spPr bwMode="auto">
            <a:xfrm>
              <a:off x="1185" y="1186"/>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8" name="Freeform 76"/>
            <p:cNvSpPr>
              <a:spLocks/>
            </p:cNvSpPr>
            <p:nvPr/>
          </p:nvSpPr>
          <p:spPr bwMode="auto">
            <a:xfrm>
              <a:off x="1279" y="1353"/>
              <a:ext cx="93" cy="93"/>
            </a:xfrm>
            <a:custGeom>
              <a:avLst/>
              <a:gdLst>
                <a:gd name="T0" fmla="*/ 46 w 93"/>
                <a:gd name="T1" fmla="*/ 92 h 93"/>
                <a:gd name="T2" fmla="*/ 37 w 93"/>
                <a:gd name="T3" fmla="*/ 91 h 93"/>
                <a:gd name="T4" fmla="*/ 28 w 93"/>
                <a:gd name="T5" fmla="*/ 89 h 93"/>
                <a:gd name="T6" fmla="*/ 21 w 93"/>
                <a:gd name="T7" fmla="*/ 84 h 93"/>
                <a:gd name="T8" fmla="*/ 14 w 93"/>
                <a:gd name="T9" fmla="*/ 79 h 93"/>
                <a:gd name="T10" fmla="*/ 8 w 93"/>
                <a:gd name="T11" fmla="*/ 72 h 93"/>
                <a:gd name="T12" fmla="*/ 4 w 93"/>
                <a:gd name="T13" fmla="*/ 64 h 93"/>
                <a:gd name="T14" fmla="*/ 1 w 93"/>
                <a:gd name="T15" fmla="*/ 56 h 93"/>
                <a:gd name="T16" fmla="*/ 0 w 93"/>
                <a:gd name="T17" fmla="*/ 46 h 93"/>
                <a:gd name="T18" fmla="*/ 1 w 93"/>
                <a:gd name="T19" fmla="*/ 37 h 93"/>
                <a:gd name="T20" fmla="*/ 4 w 93"/>
                <a:gd name="T21" fmla="*/ 28 h 93"/>
                <a:gd name="T22" fmla="*/ 8 w 93"/>
                <a:gd name="T23" fmla="*/ 20 h 93"/>
                <a:gd name="T24" fmla="*/ 14 w 93"/>
                <a:gd name="T25" fmla="*/ 14 h 93"/>
                <a:gd name="T26" fmla="*/ 21 w 93"/>
                <a:gd name="T27" fmla="*/ 8 h 93"/>
                <a:gd name="T28" fmla="*/ 28 w 93"/>
                <a:gd name="T29" fmla="*/ 4 h 93"/>
                <a:gd name="T30" fmla="*/ 37 w 93"/>
                <a:gd name="T31" fmla="*/ 1 h 93"/>
                <a:gd name="T32" fmla="*/ 46 w 93"/>
                <a:gd name="T33" fmla="*/ 0 h 93"/>
                <a:gd name="T34" fmla="*/ 56 w 93"/>
                <a:gd name="T35" fmla="*/ 1 h 93"/>
                <a:gd name="T36" fmla="*/ 64 w 93"/>
                <a:gd name="T37" fmla="*/ 4 h 93"/>
                <a:gd name="T38" fmla="*/ 72 w 93"/>
                <a:gd name="T39" fmla="*/ 8 h 93"/>
                <a:gd name="T40" fmla="*/ 79 w 93"/>
                <a:gd name="T41" fmla="*/ 14 h 93"/>
                <a:gd name="T42" fmla="*/ 84 w 93"/>
                <a:gd name="T43" fmla="*/ 20 h 93"/>
                <a:gd name="T44" fmla="*/ 89 w 93"/>
                <a:gd name="T45" fmla="*/ 28 h 93"/>
                <a:gd name="T46" fmla="*/ 91 w 93"/>
                <a:gd name="T47" fmla="*/ 37 h 93"/>
                <a:gd name="T48" fmla="*/ 92 w 93"/>
                <a:gd name="T49" fmla="*/ 46 h 93"/>
                <a:gd name="T50" fmla="*/ 91 w 93"/>
                <a:gd name="T51" fmla="*/ 56 h 93"/>
                <a:gd name="T52" fmla="*/ 89 w 93"/>
                <a:gd name="T53" fmla="*/ 64 h 93"/>
                <a:gd name="T54" fmla="*/ 84 w 93"/>
                <a:gd name="T55" fmla="*/ 72 h 93"/>
                <a:gd name="T56" fmla="*/ 79 w 93"/>
                <a:gd name="T57" fmla="*/ 79 h 93"/>
                <a:gd name="T58" fmla="*/ 72 w 93"/>
                <a:gd name="T59" fmla="*/ 84 h 93"/>
                <a:gd name="T60" fmla="*/ 64 w 93"/>
                <a:gd name="T61" fmla="*/ 89 h 93"/>
                <a:gd name="T62" fmla="*/ 56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9"/>
                  </a:lnTo>
                  <a:lnTo>
                    <a:pt x="21" y="84"/>
                  </a:lnTo>
                  <a:lnTo>
                    <a:pt x="14" y="79"/>
                  </a:lnTo>
                  <a:lnTo>
                    <a:pt x="8" y="72"/>
                  </a:lnTo>
                  <a:lnTo>
                    <a:pt x="4" y="64"/>
                  </a:lnTo>
                  <a:lnTo>
                    <a:pt x="1" y="56"/>
                  </a:lnTo>
                  <a:lnTo>
                    <a:pt x="0" y="46"/>
                  </a:lnTo>
                  <a:lnTo>
                    <a:pt x="1" y="37"/>
                  </a:lnTo>
                  <a:lnTo>
                    <a:pt x="4" y="28"/>
                  </a:lnTo>
                  <a:lnTo>
                    <a:pt x="8" y="20"/>
                  </a:lnTo>
                  <a:lnTo>
                    <a:pt x="14" y="14"/>
                  </a:lnTo>
                  <a:lnTo>
                    <a:pt x="21" y="8"/>
                  </a:lnTo>
                  <a:lnTo>
                    <a:pt x="28" y="4"/>
                  </a:lnTo>
                  <a:lnTo>
                    <a:pt x="37" y="1"/>
                  </a:lnTo>
                  <a:lnTo>
                    <a:pt x="46" y="0"/>
                  </a:lnTo>
                  <a:lnTo>
                    <a:pt x="56" y="1"/>
                  </a:lnTo>
                  <a:lnTo>
                    <a:pt x="64" y="4"/>
                  </a:lnTo>
                  <a:lnTo>
                    <a:pt x="72" y="8"/>
                  </a:lnTo>
                  <a:lnTo>
                    <a:pt x="79" y="14"/>
                  </a:lnTo>
                  <a:lnTo>
                    <a:pt x="84" y="20"/>
                  </a:lnTo>
                  <a:lnTo>
                    <a:pt x="89" y="28"/>
                  </a:lnTo>
                  <a:lnTo>
                    <a:pt x="91" y="37"/>
                  </a:lnTo>
                  <a:lnTo>
                    <a:pt x="92" y="46"/>
                  </a:lnTo>
                  <a:lnTo>
                    <a:pt x="91" y="56"/>
                  </a:lnTo>
                  <a:lnTo>
                    <a:pt x="89" y="64"/>
                  </a:lnTo>
                  <a:lnTo>
                    <a:pt x="84" y="72"/>
                  </a:lnTo>
                  <a:lnTo>
                    <a:pt x="79" y="79"/>
                  </a:lnTo>
                  <a:lnTo>
                    <a:pt x="72" y="84"/>
                  </a:lnTo>
                  <a:lnTo>
                    <a:pt x="64" y="89"/>
                  </a:lnTo>
                  <a:lnTo>
                    <a:pt x="56"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89" name="Freeform 77"/>
            <p:cNvSpPr>
              <a:spLocks/>
            </p:cNvSpPr>
            <p:nvPr/>
          </p:nvSpPr>
          <p:spPr bwMode="auto">
            <a:xfrm>
              <a:off x="1279" y="1353"/>
              <a:ext cx="93" cy="93"/>
            </a:xfrm>
            <a:custGeom>
              <a:avLst/>
              <a:gdLst>
                <a:gd name="T0" fmla="*/ 46 w 93"/>
                <a:gd name="T1" fmla="*/ 92 h 93"/>
                <a:gd name="T2" fmla="*/ 37 w 93"/>
                <a:gd name="T3" fmla="*/ 91 h 93"/>
                <a:gd name="T4" fmla="*/ 28 w 93"/>
                <a:gd name="T5" fmla="*/ 89 h 93"/>
                <a:gd name="T6" fmla="*/ 21 w 93"/>
                <a:gd name="T7" fmla="*/ 84 h 93"/>
                <a:gd name="T8" fmla="*/ 14 w 93"/>
                <a:gd name="T9" fmla="*/ 79 h 93"/>
                <a:gd name="T10" fmla="*/ 8 w 93"/>
                <a:gd name="T11" fmla="*/ 72 h 93"/>
                <a:gd name="T12" fmla="*/ 4 w 93"/>
                <a:gd name="T13" fmla="*/ 64 h 93"/>
                <a:gd name="T14" fmla="*/ 1 w 93"/>
                <a:gd name="T15" fmla="*/ 56 h 93"/>
                <a:gd name="T16" fmla="*/ 0 w 93"/>
                <a:gd name="T17" fmla="*/ 46 h 93"/>
                <a:gd name="T18" fmla="*/ 1 w 93"/>
                <a:gd name="T19" fmla="*/ 37 h 93"/>
                <a:gd name="T20" fmla="*/ 4 w 93"/>
                <a:gd name="T21" fmla="*/ 28 h 93"/>
                <a:gd name="T22" fmla="*/ 8 w 93"/>
                <a:gd name="T23" fmla="*/ 20 h 93"/>
                <a:gd name="T24" fmla="*/ 14 w 93"/>
                <a:gd name="T25" fmla="*/ 14 h 93"/>
                <a:gd name="T26" fmla="*/ 21 w 93"/>
                <a:gd name="T27" fmla="*/ 8 h 93"/>
                <a:gd name="T28" fmla="*/ 28 w 93"/>
                <a:gd name="T29" fmla="*/ 4 h 93"/>
                <a:gd name="T30" fmla="*/ 37 w 93"/>
                <a:gd name="T31" fmla="*/ 1 h 93"/>
                <a:gd name="T32" fmla="*/ 46 w 93"/>
                <a:gd name="T33" fmla="*/ 0 h 93"/>
                <a:gd name="T34" fmla="*/ 56 w 93"/>
                <a:gd name="T35" fmla="*/ 1 h 93"/>
                <a:gd name="T36" fmla="*/ 64 w 93"/>
                <a:gd name="T37" fmla="*/ 4 h 93"/>
                <a:gd name="T38" fmla="*/ 72 w 93"/>
                <a:gd name="T39" fmla="*/ 8 h 93"/>
                <a:gd name="T40" fmla="*/ 79 w 93"/>
                <a:gd name="T41" fmla="*/ 14 h 93"/>
                <a:gd name="T42" fmla="*/ 84 w 93"/>
                <a:gd name="T43" fmla="*/ 20 h 93"/>
                <a:gd name="T44" fmla="*/ 89 w 93"/>
                <a:gd name="T45" fmla="*/ 28 h 93"/>
                <a:gd name="T46" fmla="*/ 91 w 93"/>
                <a:gd name="T47" fmla="*/ 37 h 93"/>
                <a:gd name="T48" fmla="*/ 92 w 93"/>
                <a:gd name="T49" fmla="*/ 46 h 93"/>
                <a:gd name="T50" fmla="*/ 91 w 93"/>
                <a:gd name="T51" fmla="*/ 56 h 93"/>
                <a:gd name="T52" fmla="*/ 89 w 93"/>
                <a:gd name="T53" fmla="*/ 64 h 93"/>
                <a:gd name="T54" fmla="*/ 84 w 93"/>
                <a:gd name="T55" fmla="*/ 72 h 93"/>
                <a:gd name="T56" fmla="*/ 79 w 93"/>
                <a:gd name="T57" fmla="*/ 79 h 93"/>
                <a:gd name="T58" fmla="*/ 72 w 93"/>
                <a:gd name="T59" fmla="*/ 84 h 93"/>
                <a:gd name="T60" fmla="*/ 64 w 93"/>
                <a:gd name="T61" fmla="*/ 89 h 93"/>
                <a:gd name="T62" fmla="*/ 56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9"/>
                  </a:lnTo>
                  <a:lnTo>
                    <a:pt x="21" y="84"/>
                  </a:lnTo>
                  <a:lnTo>
                    <a:pt x="14" y="79"/>
                  </a:lnTo>
                  <a:lnTo>
                    <a:pt x="8" y="72"/>
                  </a:lnTo>
                  <a:lnTo>
                    <a:pt x="4" y="64"/>
                  </a:lnTo>
                  <a:lnTo>
                    <a:pt x="1" y="56"/>
                  </a:lnTo>
                  <a:lnTo>
                    <a:pt x="0" y="46"/>
                  </a:lnTo>
                  <a:lnTo>
                    <a:pt x="1" y="37"/>
                  </a:lnTo>
                  <a:lnTo>
                    <a:pt x="4" y="28"/>
                  </a:lnTo>
                  <a:lnTo>
                    <a:pt x="8" y="20"/>
                  </a:lnTo>
                  <a:lnTo>
                    <a:pt x="14" y="14"/>
                  </a:lnTo>
                  <a:lnTo>
                    <a:pt x="21" y="8"/>
                  </a:lnTo>
                  <a:lnTo>
                    <a:pt x="28" y="4"/>
                  </a:lnTo>
                  <a:lnTo>
                    <a:pt x="37" y="1"/>
                  </a:lnTo>
                  <a:lnTo>
                    <a:pt x="46" y="0"/>
                  </a:lnTo>
                  <a:lnTo>
                    <a:pt x="56" y="1"/>
                  </a:lnTo>
                  <a:lnTo>
                    <a:pt x="64" y="4"/>
                  </a:lnTo>
                  <a:lnTo>
                    <a:pt x="72" y="8"/>
                  </a:lnTo>
                  <a:lnTo>
                    <a:pt x="79" y="14"/>
                  </a:lnTo>
                  <a:lnTo>
                    <a:pt x="84" y="20"/>
                  </a:lnTo>
                  <a:lnTo>
                    <a:pt x="89" y="28"/>
                  </a:lnTo>
                  <a:lnTo>
                    <a:pt x="91" y="37"/>
                  </a:lnTo>
                  <a:lnTo>
                    <a:pt x="92" y="46"/>
                  </a:lnTo>
                  <a:lnTo>
                    <a:pt x="91" y="56"/>
                  </a:lnTo>
                  <a:lnTo>
                    <a:pt x="89" y="64"/>
                  </a:lnTo>
                  <a:lnTo>
                    <a:pt x="84" y="72"/>
                  </a:lnTo>
                  <a:lnTo>
                    <a:pt x="79" y="79"/>
                  </a:lnTo>
                  <a:lnTo>
                    <a:pt x="72" y="84"/>
                  </a:lnTo>
                  <a:lnTo>
                    <a:pt x="64" y="89"/>
                  </a:lnTo>
                  <a:lnTo>
                    <a:pt x="56"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0" name="Freeform 78"/>
            <p:cNvSpPr>
              <a:spLocks/>
            </p:cNvSpPr>
            <p:nvPr/>
          </p:nvSpPr>
          <p:spPr bwMode="auto">
            <a:xfrm>
              <a:off x="1291" y="1365"/>
              <a:ext cx="69" cy="70"/>
            </a:xfrm>
            <a:custGeom>
              <a:avLst/>
              <a:gdLst>
                <a:gd name="T0" fmla="*/ 38 w 69"/>
                <a:gd name="T1" fmla="*/ 32 h 70"/>
                <a:gd name="T2" fmla="*/ 38 w 69"/>
                <a:gd name="T3" fmla="*/ 0 h 70"/>
                <a:gd name="T4" fmla="*/ 32 w 69"/>
                <a:gd name="T5" fmla="*/ 0 h 70"/>
                <a:gd name="T6" fmla="*/ 32 w 69"/>
                <a:gd name="T7" fmla="*/ 32 h 70"/>
                <a:gd name="T8" fmla="*/ 0 w 69"/>
                <a:gd name="T9" fmla="*/ 32 h 70"/>
                <a:gd name="T10" fmla="*/ 0 w 69"/>
                <a:gd name="T11" fmla="*/ 38 h 70"/>
                <a:gd name="T12" fmla="*/ 32 w 69"/>
                <a:gd name="T13" fmla="*/ 38 h 70"/>
                <a:gd name="T14" fmla="*/ 32 w 69"/>
                <a:gd name="T15" fmla="*/ 69 h 70"/>
                <a:gd name="T16" fmla="*/ 38 w 69"/>
                <a:gd name="T17" fmla="*/ 69 h 70"/>
                <a:gd name="T18" fmla="*/ 38 w 69"/>
                <a:gd name="T19" fmla="*/ 38 h 70"/>
                <a:gd name="T20" fmla="*/ 68 w 69"/>
                <a:gd name="T21" fmla="*/ 38 h 70"/>
                <a:gd name="T22" fmla="*/ 68 w 69"/>
                <a:gd name="T23" fmla="*/ 32 h 70"/>
                <a:gd name="T24" fmla="*/ 38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2"/>
                  </a:moveTo>
                  <a:lnTo>
                    <a:pt x="38" y="0"/>
                  </a:lnTo>
                  <a:lnTo>
                    <a:pt x="32" y="0"/>
                  </a:lnTo>
                  <a:lnTo>
                    <a:pt x="32" y="32"/>
                  </a:lnTo>
                  <a:lnTo>
                    <a:pt x="0" y="32"/>
                  </a:lnTo>
                  <a:lnTo>
                    <a:pt x="0" y="38"/>
                  </a:lnTo>
                  <a:lnTo>
                    <a:pt x="32" y="38"/>
                  </a:lnTo>
                  <a:lnTo>
                    <a:pt x="32" y="69"/>
                  </a:lnTo>
                  <a:lnTo>
                    <a:pt x="38" y="69"/>
                  </a:lnTo>
                  <a:lnTo>
                    <a:pt x="38" y="38"/>
                  </a:lnTo>
                  <a:lnTo>
                    <a:pt x="68" y="38"/>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1" name="Freeform 79"/>
            <p:cNvSpPr>
              <a:spLocks/>
            </p:cNvSpPr>
            <p:nvPr/>
          </p:nvSpPr>
          <p:spPr bwMode="auto">
            <a:xfrm>
              <a:off x="760" y="2050"/>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2" name="Freeform 80"/>
            <p:cNvSpPr>
              <a:spLocks/>
            </p:cNvSpPr>
            <p:nvPr/>
          </p:nvSpPr>
          <p:spPr bwMode="auto">
            <a:xfrm>
              <a:off x="760" y="2050"/>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3" name="Freeform 81"/>
            <p:cNvSpPr>
              <a:spLocks/>
            </p:cNvSpPr>
            <p:nvPr/>
          </p:nvSpPr>
          <p:spPr bwMode="auto">
            <a:xfrm>
              <a:off x="772" y="2062"/>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4" name="Freeform 82"/>
            <p:cNvSpPr>
              <a:spLocks/>
            </p:cNvSpPr>
            <p:nvPr/>
          </p:nvSpPr>
          <p:spPr bwMode="auto">
            <a:xfrm>
              <a:off x="372" y="1931"/>
              <a:ext cx="93" cy="92"/>
            </a:xfrm>
            <a:custGeom>
              <a:avLst/>
              <a:gdLst>
                <a:gd name="T0" fmla="*/ 46 w 93"/>
                <a:gd name="T1" fmla="*/ 91 h 92"/>
                <a:gd name="T2" fmla="*/ 37 w 93"/>
                <a:gd name="T3" fmla="*/ 90 h 92"/>
                <a:gd name="T4" fmla="*/ 28 w 93"/>
                <a:gd name="T5" fmla="*/ 88 h 92"/>
                <a:gd name="T6" fmla="*/ 20 w 93"/>
                <a:gd name="T7" fmla="*/ 83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7 w 93"/>
                <a:gd name="T31" fmla="*/ 0 h 92"/>
                <a:gd name="T32" fmla="*/ 46 w 93"/>
                <a:gd name="T33" fmla="*/ 0 h 92"/>
                <a:gd name="T34" fmla="*/ 55 w 93"/>
                <a:gd name="T35" fmla="*/ 0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3" y="78"/>
                  </a:lnTo>
                  <a:lnTo>
                    <a:pt x="8" y="71"/>
                  </a:lnTo>
                  <a:lnTo>
                    <a:pt x="4" y="63"/>
                  </a:lnTo>
                  <a:lnTo>
                    <a:pt x="1" y="55"/>
                  </a:lnTo>
                  <a:lnTo>
                    <a:pt x="0" y="45"/>
                  </a:lnTo>
                  <a:lnTo>
                    <a:pt x="1" y="36"/>
                  </a:lnTo>
                  <a:lnTo>
                    <a:pt x="4" y="27"/>
                  </a:lnTo>
                  <a:lnTo>
                    <a:pt x="8" y="20"/>
                  </a:lnTo>
                  <a:lnTo>
                    <a:pt x="13" y="13"/>
                  </a:lnTo>
                  <a:lnTo>
                    <a:pt x="20" y="7"/>
                  </a:lnTo>
                  <a:lnTo>
                    <a:pt x="28" y="3"/>
                  </a:lnTo>
                  <a:lnTo>
                    <a:pt x="37" y="0"/>
                  </a:lnTo>
                  <a:lnTo>
                    <a:pt x="46" y="0"/>
                  </a:lnTo>
                  <a:lnTo>
                    <a:pt x="55" y="0"/>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5" name="Freeform 83"/>
            <p:cNvSpPr>
              <a:spLocks/>
            </p:cNvSpPr>
            <p:nvPr/>
          </p:nvSpPr>
          <p:spPr bwMode="auto">
            <a:xfrm>
              <a:off x="372" y="1931"/>
              <a:ext cx="93" cy="92"/>
            </a:xfrm>
            <a:custGeom>
              <a:avLst/>
              <a:gdLst>
                <a:gd name="T0" fmla="*/ 46 w 93"/>
                <a:gd name="T1" fmla="*/ 91 h 92"/>
                <a:gd name="T2" fmla="*/ 37 w 93"/>
                <a:gd name="T3" fmla="*/ 90 h 92"/>
                <a:gd name="T4" fmla="*/ 28 w 93"/>
                <a:gd name="T5" fmla="*/ 88 h 92"/>
                <a:gd name="T6" fmla="*/ 20 w 93"/>
                <a:gd name="T7" fmla="*/ 83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7 w 93"/>
                <a:gd name="T31" fmla="*/ 0 h 92"/>
                <a:gd name="T32" fmla="*/ 46 w 93"/>
                <a:gd name="T33" fmla="*/ 0 h 92"/>
                <a:gd name="T34" fmla="*/ 55 w 93"/>
                <a:gd name="T35" fmla="*/ 0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3" y="78"/>
                  </a:lnTo>
                  <a:lnTo>
                    <a:pt x="8" y="71"/>
                  </a:lnTo>
                  <a:lnTo>
                    <a:pt x="4" y="63"/>
                  </a:lnTo>
                  <a:lnTo>
                    <a:pt x="1" y="55"/>
                  </a:lnTo>
                  <a:lnTo>
                    <a:pt x="0" y="45"/>
                  </a:lnTo>
                  <a:lnTo>
                    <a:pt x="1" y="36"/>
                  </a:lnTo>
                  <a:lnTo>
                    <a:pt x="4" y="27"/>
                  </a:lnTo>
                  <a:lnTo>
                    <a:pt x="8" y="20"/>
                  </a:lnTo>
                  <a:lnTo>
                    <a:pt x="13" y="13"/>
                  </a:lnTo>
                  <a:lnTo>
                    <a:pt x="20" y="7"/>
                  </a:lnTo>
                  <a:lnTo>
                    <a:pt x="28" y="3"/>
                  </a:lnTo>
                  <a:lnTo>
                    <a:pt x="37" y="0"/>
                  </a:lnTo>
                  <a:lnTo>
                    <a:pt x="46" y="0"/>
                  </a:lnTo>
                  <a:lnTo>
                    <a:pt x="55" y="0"/>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6" name="Freeform 84"/>
            <p:cNvSpPr>
              <a:spLocks/>
            </p:cNvSpPr>
            <p:nvPr/>
          </p:nvSpPr>
          <p:spPr bwMode="auto">
            <a:xfrm>
              <a:off x="384" y="1943"/>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7" name="Freeform 85"/>
            <p:cNvSpPr>
              <a:spLocks/>
            </p:cNvSpPr>
            <p:nvPr/>
          </p:nvSpPr>
          <p:spPr bwMode="auto">
            <a:xfrm>
              <a:off x="251" y="1675"/>
              <a:ext cx="93" cy="92"/>
            </a:xfrm>
            <a:custGeom>
              <a:avLst/>
              <a:gdLst>
                <a:gd name="T0" fmla="*/ 46 w 93"/>
                <a:gd name="T1" fmla="*/ 91 h 92"/>
                <a:gd name="T2" fmla="*/ 37 w 93"/>
                <a:gd name="T3" fmla="*/ 90 h 92"/>
                <a:gd name="T4" fmla="*/ 28 w 93"/>
                <a:gd name="T5" fmla="*/ 87 h 92"/>
                <a:gd name="T6" fmla="*/ 20 w 93"/>
                <a:gd name="T7" fmla="*/ 83 h 92"/>
                <a:gd name="T8" fmla="*/ 14 w 93"/>
                <a:gd name="T9" fmla="*/ 78 h 92"/>
                <a:gd name="T10" fmla="*/ 8 w 93"/>
                <a:gd name="T11" fmla="*/ 71 h 92"/>
                <a:gd name="T12" fmla="*/ 4 w 93"/>
                <a:gd name="T13" fmla="*/ 63 h 92"/>
                <a:gd name="T14" fmla="*/ 1 w 93"/>
                <a:gd name="T15" fmla="*/ 54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4 h 92"/>
                <a:gd name="T52" fmla="*/ 88 w 93"/>
                <a:gd name="T53" fmla="*/ 63 h 92"/>
                <a:gd name="T54" fmla="*/ 84 w 93"/>
                <a:gd name="T55" fmla="*/ 71 h 92"/>
                <a:gd name="T56" fmla="*/ 79 w 93"/>
                <a:gd name="T57" fmla="*/ 78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0" y="83"/>
                  </a:lnTo>
                  <a:lnTo>
                    <a:pt x="14" y="78"/>
                  </a:lnTo>
                  <a:lnTo>
                    <a:pt x="8" y="71"/>
                  </a:lnTo>
                  <a:lnTo>
                    <a:pt x="4" y="63"/>
                  </a:lnTo>
                  <a:lnTo>
                    <a:pt x="1" y="54"/>
                  </a:lnTo>
                  <a:lnTo>
                    <a:pt x="0" y="45"/>
                  </a:lnTo>
                  <a:lnTo>
                    <a:pt x="1" y="36"/>
                  </a:lnTo>
                  <a:lnTo>
                    <a:pt x="4" y="27"/>
                  </a:lnTo>
                  <a:lnTo>
                    <a:pt x="8" y="20"/>
                  </a:lnTo>
                  <a:lnTo>
                    <a:pt x="14" y="13"/>
                  </a:lnTo>
                  <a:lnTo>
                    <a:pt x="20" y="8"/>
                  </a:lnTo>
                  <a:lnTo>
                    <a:pt x="28" y="4"/>
                  </a:lnTo>
                  <a:lnTo>
                    <a:pt x="37" y="1"/>
                  </a:lnTo>
                  <a:lnTo>
                    <a:pt x="46" y="0"/>
                  </a:lnTo>
                  <a:lnTo>
                    <a:pt x="56" y="1"/>
                  </a:lnTo>
                  <a:lnTo>
                    <a:pt x="64" y="4"/>
                  </a:lnTo>
                  <a:lnTo>
                    <a:pt x="72" y="8"/>
                  </a:lnTo>
                  <a:lnTo>
                    <a:pt x="79" y="13"/>
                  </a:lnTo>
                  <a:lnTo>
                    <a:pt x="84" y="20"/>
                  </a:lnTo>
                  <a:lnTo>
                    <a:pt x="88" y="27"/>
                  </a:lnTo>
                  <a:lnTo>
                    <a:pt x="91" y="36"/>
                  </a:lnTo>
                  <a:lnTo>
                    <a:pt x="92" y="45"/>
                  </a:lnTo>
                  <a:lnTo>
                    <a:pt x="91" y="54"/>
                  </a:lnTo>
                  <a:lnTo>
                    <a:pt x="88" y="63"/>
                  </a:lnTo>
                  <a:lnTo>
                    <a:pt x="84" y="71"/>
                  </a:lnTo>
                  <a:lnTo>
                    <a:pt x="79" y="78"/>
                  </a:lnTo>
                  <a:lnTo>
                    <a:pt x="72" y="83"/>
                  </a:lnTo>
                  <a:lnTo>
                    <a:pt x="64" y="87"/>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8" name="Freeform 86"/>
            <p:cNvSpPr>
              <a:spLocks/>
            </p:cNvSpPr>
            <p:nvPr/>
          </p:nvSpPr>
          <p:spPr bwMode="auto">
            <a:xfrm>
              <a:off x="251" y="1675"/>
              <a:ext cx="93" cy="92"/>
            </a:xfrm>
            <a:custGeom>
              <a:avLst/>
              <a:gdLst>
                <a:gd name="T0" fmla="*/ 46 w 93"/>
                <a:gd name="T1" fmla="*/ 91 h 92"/>
                <a:gd name="T2" fmla="*/ 37 w 93"/>
                <a:gd name="T3" fmla="*/ 90 h 92"/>
                <a:gd name="T4" fmla="*/ 28 w 93"/>
                <a:gd name="T5" fmla="*/ 87 h 92"/>
                <a:gd name="T6" fmla="*/ 20 w 93"/>
                <a:gd name="T7" fmla="*/ 83 h 92"/>
                <a:gd name="T8" fmla="*/ 14 w 93"/>
                <a:gd name="T9" fmla="*/ 78 h 92"/>
                <a:gd name="T10" fmla="*/ 8 w 93"/>
                <a:gd name="T11" fmla="*/ 71 h 92"/>
                <a:gd name="T12" fmla="*/ 4 w 93"/>
                <a:gd name="T13" fmla="*/ 63 h 92"/>
                <a:gd name="T14" fmla="*/ 1 w 93"/>
                <a:gd name="T15" fmla="*/ 54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4 h 92"/>
                <a:gd name="T52" fmla="*/ 88 w 93"/>
                <a:gd name="T53" fmla="*/ 63 h 92"/>
                <a:gd name="T54" fmla="*/ 84 w 93"/>
                <a:gd name="T55" fmla="*/ 71 h 92"/>
                <a:gd name="T56" fmla="*/ 79 w 93"/>
                <a:gd name="T57" fmla="*/ 78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0" y="83"/>
                  </a:lnTo>
                  <a:lnTo>
                    <a:pt x="14" y="78"/>
                  </a:lnTo>
                  <a:lnTo>
                    <a:pt x="8" y="71"/>
                  </a:lnTo>
                  <a:lnTo>
                    <a:pt x="4" y="63"/>
                  </a:lnTo>
                  <a:lnTo>
                    <a:pt x="1" y="54"/>
                  </a:lnTo>
                  <a:lnTo>
                    <a:pt x="0" y="45"/>
                  </a:lnTo>
                  <a:lnTo>
                    <a:pt x="1" y="36"/>
                  </a:lnTo>
                  <a:lnTo>
                    <a:pt x="4" y="27"/>
                  </a:lnTo>
                  <a:lnTo>
                    <a:pt x="8" y="20"/>
                  </a:lnTo>
                  <a:lnTo>
                    <a:pt x="14" y="13"/>
                  </a:lnTo>
                  <a:lnTo>
                    <a:pt x="20" y="8"/>
                  </a:lnTo>
                  <a:lnTo>
                    <a:pt x="28" y="4"/>
                  </a:lnTo>
                  <a:lnTo>
                    <a:pt x="37" y="1"/>
                  </a:lnTo>
                  <a:lnTo>
                    <a:pt x="46" y="0"/>
                  </a:lnTo>
                  <a:lnTo>
                    <a:pt x="56" y="1"/>
                  </a:lnTo>
                  <a:lnTo>
                    <a:pt x="64" y="4"/>
                  </a:lnTo>
                  <a:lnTo>
                    <a:pt x="72" y="8"/>
                  </a:lnTo>
                  <a:lnTo>
                    <a:pt x="79" y="13"/>
                  </a:lnTo>
                  <a:lnTo>
                    <a:pt x="84" y="20"/>
                  </a:lnTo>
                  <a:lnTo>
                    <a:pt x="88" y="27"/>
                  </a:lnTo>
                  <a:lnTo>
                    <a:pt x="91" y="36"/>
                  </a:lnTo>
                  <a:lnTo>
                    <a:pt x="92" y="45"/>
                  </a:lnTo>
                  <a:lnTo>
                    <a:pt x="91" y="54"/>
                  </a:lnTo>
                  <a:lnTo>
                    <a:pt x="88" y="63"/>
                  </a:lnTo>
                  <a:lnTo>
                    <a:pt x="84" y="71"/>
                  </a:lnTo>
                  <a:lnTo>
                    <a:pt x="79" y="78"/>
                  </a:lnTo>
                  <a:lnTo>
                    <a:pt x="72" y="83"/>
                  </a:lnTo>
                  <a:lnTo>
                    <a:pt x="64" y="87"/>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99" name="Freeform 87"/>
            <p:cNvSpPr>
              <a:spLocks/>
            </p:cNvSpPr>
            <p:nvPr/>
          </p:nvSpPr>
          <p:spPr bwMode="auto">
            <a:xfrm>
              <a:off x="263" y="1687"/>
              <a:ext cx="69" cy="69"/>
            </a:xfrm>
            <a:custGeom>
              <a:avLst/>
              <a:gdLst>
                <a:gd name="T0" fmla="*/ 38 w 69"/>
                <a:gd name="T1" fmla="*/ 30 h 69"/>
                <a:gd name="T2" fmla="*/ 38 w 69"/>
                <a:gd name="T3" fmla="*/ 0 h 69"/>
                <a:gd name="T4" fmla="*/ 32 w 69"/>
                <a:gd name="T5" fmla="*/ 0 h 69"/>
                <a:gd name="T6" fmla="*/ 32 w 69"/>
                <a:gd name="T7" fmla="*/ 30 h 69"/>
                <a:gd name="T8" fmla="*/ 0 w 69"/>
                <a:gd name="T9" fmla="*/ 30 h 69"/>
                <a:gd name="T10" fmla="*/ 0 w 69"/>
                <a:gd name="T11" fmla="*/ 37 h 69"/>
                <a:gd name="T12" fmla="*/ 32 w 69"/>
                <a:gd name="T13" fmla="*/ 37 h 69"/>
                <a:gd name="T14" fmla="*/ 32 w 69"/>
                <a:gd name="T15" fmla="*/ 68 h 69"/>
                <a:gd name="T16" fmla="*/ 38 w 69"/>
                <a:gd name="T17" fmla="*/ 68 h 69"/>
                <a:gd name="T18" fmla="*/ 38 w 69"/>
                <a:gd name="T19" fmla="*/ 37 h 69"/>
                <a:gd name="T20" fmla="*/ 68 w 69"/>
                <a:gd name="T21" fmla="*/ 37 h 69"/>
                <a:gd name="T22" fmla="*/ 68 w 69"/>
                <a:gd name="T23" fmla="*/ 30 h 69"/>
                <a:gd name="T24" fmla="*/ 38 w 69"/>
                <a:gd name="T2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0"/>
                  </a:moveTo>
                  <a:lnTo>
                    <a:pt x="38" y="0"/>
                  </a:lnTo>
                  <a:lnTo>
                    <a:pt x="32" y="0"/>
                  </a:lnTo>
                  <a:lnTo>
                    <a:pt x="32" y="30"/>
                  </a:lnTo>
                  <a:lnTo>
                    <a:pt x="0" y="30"/>
                  </a:lnTo>
                  <a:lnTo>
                    <a:pt x="0" y="37"/>
                  </a:lnTo>
                  <a:lnTo>
                    <a:pt x="32" y="37"/>
                  </a:lnTo>
                  <a:lnTo>
                    <a:pt x="32" y="68"/>
                  </a:lnTo>
                  <a:lnTo>
                    <a:pt x="38" y="68"/>
                  </a:lnTo>
                  <a:lnTo>
                    <a:pt x="38" y="37"/>
                  </a:lnTo>
                  <a:lnTo>
                    <a:pt x="68" y="37"/>
                  </a:lnTo>
                  <a:lnTo>
                    <a:pt x="68" y="30"/>
                  </a:lnTo>
                  <a:lnTo>
                    <a:pt x="38" y="3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0" name="Freeform 88"/>
            <p:cNvSpPr>
              <a:spLocks/>
            </p:cNvSpPr>
            <p:nvPr/>
          </p:nvSpPr>
          <p:spPr bwMode="auto">
            <a:xfrm>
              <a:off x="779" y="937"/>
              <a:ext cx="93" cy="93"/>
            </a:xfrm>
            <a:custGeom>
              <a:avLst/>
              <a:gdLst>
                <a:gd name="T0" fmla="*/ 46 w 93"/>
                <a:gd name="T1" fmla="*/ 92 h 93"/>
                <a:gd name="T2" fmla="*/ 37 w 93"/>
                <a:gd name="T3" fmla="*/ 91 h 93"/>
                <a:gd name="T4" fmla="*/ 28 w 93"/>
                <a:gd name="T5" fmla="*/ 88 h 93"/>
                <a:gd name="T6" fmla="*/ 20 w 93"/>
                <a:gd name="T7" fmla="*/ 84 h 93"/>
                <a:gd name="T8" fmla="*/ 13 w 93"/>
                <a:gd name="T9" fmla="*/ 78 h 93"/>
                <a:gd name="T10" fmla="*/ 8 w 93"/>
                <a:gd name="T11" fmla="*/ 72 h 93"/>
                <a:gd name="T12" fmla="*/ 4 w 93"/>
                <a:gd name="T13" fmla="*/ 64 h 93"/>
                <a:gd name="T14" fmla="*/ 1 w 93"/>
                <a:gd name="T15" fmla="*/ 55 h 93"/>
                <a:gd name="T16" fmla="*/ 0 w 93"/>
                <a:gd name="T17" fmla="*/ 46 h 93"/>
                <a:gd name="T18" fmla="*/ 1 w 93"/>
                <a:gd name="T19" fmla="*/ 36 h 93"/>
                <a:gd name="T20" fmla="*/ 4 w 93"/>
                <a:gd name="T21" fmla="*/ 28 h 93"/>
                <a:gd name="T22" fmla="*/ 8 w 93"/>
                <a:gd name="T23" fmla="*/ 20 h 93"/>
                <a:gd name="T24" fmla="*/ 13 w 93"/>
                <a:gd name="T25" fmla="*/ 13 h 93"/>
                <a:gd name="T26" fmla="*/ 20 w 93"/>
                <a:gd name="T27" fmla="*/ 8 h 93"/>
                <a:gd name="T28" fmla="*/ 28 w 93"/>
                <a:gd name="T29" fmla="*/ 4 h 93"/>
                <a:gd name="T30" fmla="*/ 37 w 93"/>
                <a:gd name="T31" fmla="*/ 1 h 93"/>
                <a:gd name="T32" fmla="*/ 46 w 93"/>
                <a:gd name="T33" fmla="*/ 0 h 93"/>
                <a:gd name="T34" fmla="*/ 55 w 93"/>
                <a:gd name="T35" fmla="*/ 1 h 93"/>
                <a:gd name="T36" fmla="*/ 64 w 93"/>
                <a:gd name="T37" fmla="*/ 4 h 93"/>
                <a:gd name="T38" fmla="*/ 72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2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4"/>
                  </a:lnTo>
                  <a:lnTo>
                    <a:pt x="37" y="1"/>
                  </a:lnTo>
                  <a:lnTo>
                    <a:pt x="46" y="0"/>
                  </a:lnTo>
                  <a:lnTo>
                    <a:pt x="55" y="1"/>
                  </a:lnTo>
                  <a:lnTo>
                    <a:pt x="64" y="4"/>
                  </a:lnTo>
                  <a:lnTo>
                    <a:pt x="72" y="8"/>
                  </a:lnTo>
                  <a:lnTo>
                    <a:pt x="78" y="13"/>
                  </a:lnTo>
                  <a:lnTo>
                    <a:pt x="84" y="20"/>
                  </a:lnTo>
                  <a:lnTo>
                    <a:pt x="88" y="28"/>
                  </a:lnTo>
                  <a:lnTo>
                    <a:pt x="91" y="36"/>
                  </a:lnTo>
                  <a:lnTo>
                    <a:pt x="92" y="46"/>
                  </a:lnTo>
                  <a:lnTo>
                    <a:pt x="91" y="55"/>
                  </a:lnTo>
                  <a:lnTo>
                    <a:pt x="88" y="64"/>
                  </a:lnTo>
                  <a:lnTo>
                    <a:pt x="84" y="72"/>
                  </a:lnTo>
                  <a:lnTo>
                    <a:pt x="78" y="78"/>
                  </a:lnTo>
                  <a:lnTo>
                    <a:pt x="72"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1" name="Freeform 89"/>
            <p:cNvSpPr>
              <a:spLocks/>
            </p:cNvSpPr>
            <p:nvPr/>
          </p:nvSpPr>
          <p:spPr bwMode="auto">
            <a:xfrm>
              <a:off x="779" y="937"/>
              <a:ext cx="93" cy="93"/>
            </a:xfrm>
            <a:custGeom>
              <a:avLst/>
              <a:gdLst>
                <a:gd name="T0" fmla="*/ 46 w 93"/>
                <a:gd name="T1" fmla="*/ 92 h 93"/>
                <a:gd name="T2" fmla="*/ 37 w 93"/>
                <a:gd name="T3" fmla="*/ 91 h 93"/>
                <a:gd name="T4" fmla="*/ 28 w 93"/>
                <a:gd name="T5" fmla="*/ 88 h 93"/>
                <a:gd name="T6" fmla="*/ 20 w 93"/>
                <a:gd name="T7" fmla="*/ 84 h 93"/>
                <a:gd name="T8" fmla="*/ 13 w 93"/>
                <a:gd name="T9" fmla="*/ 78 h 93"/>
                <a:gd name="T10" fmla="*/ 8 w 93"/>
                <a:gd name="T11" fmla="*/ 72 h 93"/>
                <a:gd name="T12" fmla="*/ 4 w 93"/>
                <a:gd name="T13" fmla="*/ 64 h 93"/>
                <a:gd name="T14" fmla="*/ 1 w 93"/>
                <a:gd name="T15" fmla="*/ 55 h 93"/>
                <a:gd name="T16" fmla="*/ 0 w 93"/>
                <a:gd name="T17" fmla="*/ 46 h 93"/>
                <a:gd name="T18" fmla="*/ 1 w 93"/>
                <a:gd name="T19" fmla="*/ 36 h 93"/>
                <a:gd name="T20" fmla="*/ 4 w 93"/>
                <a:gd name="T21" fmla="*/ 28 h 93"/>
                <a:gd name="T22" fmla="*/ 8 w 93"/>
                <a:gd name="T23" fmla="*/ 20 h 93"/>
                <a:gd name="T24" fmla="*/ 13 w 93"/>
                <a:gd name="T25" fmla="*/ 13 h 93"/>
                <a:gd name="T26" fmla="*/ 20 w 93"/>
                <a:gd name="T27" fmla="*/ 8 h 93"/>
                <a:gd name="T28" fmla="*/ 28 w 93"/>
                <a:gd name="T29" fmla="*/ 4 h 93"/>
                <a:gd name="T30" fmla="*/ 37 w 93"/>
                <a:gd name="T31" fmla="*/ 1 h 93"/>
                <a:gd name="T32" fmla="*/ 46 w 93"/>
                <a:gd name="T33" fmla="*/ 0 h 93"/>
                <a:gd name="T34" fmla="*/ 55 w 93"/>
                <a:gd name="T35" fmla="*/ 1 h 93"/>
                <a:gd name="T36" fmla="*/ 64 w 93"/>
                <a:gd name="T37" fmla="*/ 4 h 93"/>
                <a:gd name="T38" fmla="*/ 72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2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4"/>
                  </a:lnTo>
                  <a:lnTo>
                    <a:pt x="37" y="1"/>
                  </a:lnTo>
                  <a:lnTo>
                    <a:pt x="46" y="0"/>
                  </a:lnTo>
                  <a:lnTo>
                    <a:pt x="55" y="1"/>
                  </a:lnTo>
                  <a:lnTo>
                    <a:pt x="64" y="4"/>
                  </a:lnTo>
                  <a:lnTo>
                    <a:pt x="72" y="8"/>
                  </a:lnTo>
                  <a:lnTo>
                    <a:pt x="78" y="13"/>
                  </a:lnTo>
                  <a:lnTo>
                    <a:pt x="84" y="20"/>
                  </a:lnTo>
                  <a:lnTo>
                    <a:pt x="88" y="28"/>
                  </a:lnTo>
                  <a:lnTo>
                    <a:pt x="91" y="36"/>
                  </a:lnTo>
                  <a:lnTo>
                    <a:pt x="92" y="46"/>
                  </a:lnTo>
                  <a:lnTo>
                    <a:pt x="91" y="55"/>
                  </a:lnTo>
                  <a:lnTo>
                    <a:pt x="88" y="64"/>
                  </a:lnTo>
                  <a:lnTo>
                    <a:pt x="84" y="72"/>
                  </a:lnTo>
                  <a:lnTo>
                    <a:pt x="78" y="78"/>
                  </a:lnTo>
                  <a:lnTo>
                    <a:pt x="72"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2" name="Freeform 90"/>
            <p:cNvSpPr>
              <a:spLocks/>
            </p:cNvSpPr>
            <p:nvPr/>
          </p:nvSpPr>
          <p:spPr bwMode="auto">
            <a:xfrm>
              <a:off x="791" y="949"/>
              <a:ext cx="69" cy="70"/>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3" name="Freeform 91"/>
            <p:cNvSpPr>
              <a:spLocks/>
            </p:cNvSpPr>
            <p:nvPr/>
          </p:nvSpPr>
          <p:spPr bwMode="auto">
            <a:xfrm>
              <a:off x="1274" y="964"/>
              <a:ext cx="39" cy="38"/>
            </a:xfrm>
            <a:custGeom>
              <a:avLst/>
              <a:gdLst>
                <a:gd name="T0" fmla="*/ 0 w 39"/>
                <a:gd name="T1" fmla="*/ 0 h 38"/>
                <a:gd name="T2" fmla="*/ 2 w 39"/>
                <a:gd name="T3" fmla="*/ 7 h 38"/>
                <a:gd name="T4" fmla="*/ 5 w 39"/>
                <a:gd name="T5" fmla="*/ 13 h 38"/>
                <a:gd name="T6" fmla="*/ 8 w 39"/>
                <a:gd name="T7" fmla="*/ 19 h 38"/>
                <a:gd name="T8" fmla="*/ 13 w 39"/>
                <a:gd name="T9" fmla="*/ 25 h 38"/>
                <a:gd name="T10" fmla="*/ 18 w 39"/>
                <a:gd name="T11" fmla="*/ 29 h 38"/>
                <a:gd name="T12" fmla="*/ 25 w 39"/>
                <a:gd name="T13" fmla="*/ 33 h 38"/>
                <a:gd name="T14" fmla="*/ 31 w 39"/>
                <a:gd name="T15" fmla="*/ 36 h 38"/>
                <a:gd name="T16" fmla="*/ 38 w 39"/>
                <a:gd name="T17" fmla="*/ 37 h 38"/>
                <a:gd name="T18" fmla="*/ 32 w 39"/>
                <a:gd name="T19" fmla="*/ 34 h 38"/>
                <a:gd name="T20" fmla="*/ 26 w 39"/>
                <a:gd name="T21" fmla="*/ 30 h 38"/>
                <a:gd name="T22" fmla="*/ 20 w 39"/>
                <a:gd name="T23" fmla="*/ 26 h 38"/>
                <a:gd name="T24" fmla="*/ 15 w 39"/>
                <a:gd name="T25" fmla="*/ 22 h 38"/>
                <a:gd name="T26" fmla="*/ 11 w 39"/>
                <a:gd name="T27" fmla="*/ 17 h 38"/>
                <a:gd name="T28" fmla="*/ 7 w 39"/>
                <a:gd name="T29" fmla="*/ 11 h 38"/>
                <a:gd name="T30" fmla="*/ 3 w 39"/>
                <a:gd name="T31" fmla="*/ 6 h 38"/>
                <a:gd name="T32" fmla="*/ 0 w 39"/>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8">
                  <a:moveTo>
                    <a:pt x="0" y="0"/>
                  </a:moveTo>
                  <a:lnTo>
                    <a:pt x="2" y="7"/>
                  </a:lnTo>
                  <a:lnTo>
                    <a:pt x="5" y="13"/>
                  </a:lnTo>
                  <a:lnTo>
                    <a:pt x="8" y="19"/>
                  </a:lnTo>
                  <a:lnTo>
                    <a:pt x="13" y="25"/>
                  </a:lnTo>
                  <a:lnTo>
                    <a:pt x="18" y="29"/>
                  </a:lnTo>
                  <a:lnTo>
                    <a:pt x="25" y="33"/>
                  </a:lnTo>
                  <a:lnTo>
                    <a:pt x="31" y="36"/>
                  </a:lnTo>
                  <a:lnTo>
                    <a:pt x="38" y="37"/>
                  </a:lnTo>
                  <a:lnTo>
                    <a:pt x="32" y="34"/>
                  </a:lnTo>
                  <a:lnTo>
                    <a:pt x="26" y="30"/>
                  </a:lnTo>
                  <a:lnTo>
                    <a:pt x="20" y="26"/>
                  </a:lnTo>
                  <a:lnTo>
                    <a:pt x="15" y="22"/>
                  </a:lnTo>
                  <a:lnTo>
                    <a:pt x="11" y="17"/>
                  </a:lnTo>
                  <a:lnTo>
                    <a:pt x="7" y="11"/>
                  </a:lnTo>
                  <a:lnTo>
                    <a:pt x="3" y="6"/>
                  </a:lnTo>
                  <a:lnTo>
                    <a:pt x="0" y="0"/>
                  </a:lnTo>
                </a:path>
              </a:pathLst>
            </a:custGeom>
            <a:solidFill>
              <a:srgbClr val="29292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4" name="Freeform 92"/>
            <p:cNvSpPr>
              <a:spLocks/>
            </p:cNvSpPr>
            <p:nvPr/>
          </p:nvSpPr>
          <p:spPr bwMode="auto">
            <a:xfrm>
              <a:off x="1273" y="948"/>
              <a:ext cx="58" cy="55"/>
            </a:xfrm>
            <a:custGeom>
              <a:avLst/>
              <a:gdLst>
                <a:gd name="T0" fmla="*/ 38 w 58"/>
                <a:gd name="T1" fmla="*/ 53 h 55"/>
                <a:gd name="T2" fmla="*/ 40 w 58"/>
                <a:gd name="T3" fmla="*/ 54 h 55"/>
                <a:gd name="T4" fmla="*/ 42 w 58"/>
                <a:gd name="T5" fmla="*/ 54 h 55"/>
                <a:gd name="T6" fmla="*/ 45 w 58"/>
                <a:gd name="T7" fmla="*/ 54 h 55"/>
                <a:gd name="T8" fmla="*/ 47 w 58"/>
                <a:gd name="T9" fmla="*/ 54 h 55"/>
                <a:gd name="T10" fmla="*/ 49 w 58"/>
                <a:gd name="T11" fmla="*/ 54 h 55"/>
                <a:gd name="T12" fmla="*/ 52 w 58"/>
                <a:gd name="T13" fmla="*/ 54 h 55"/>
                <a:gd name="T14" fmla="*/ 54 w 58"/>
                <a:gd name="T15" fmla="*/ 53 h 55"/>
                <a:gd name="T16" fmla="*/ 57 w 58"/>
                <a:gd name="T17" fmla="*/ 53 h 55"/>
                <a:gd name="T18" fmla="*/ 53 w 58"/>
                <a:gd name="T19" fmla="*/ 52 h 55"/>
                <a:gd name="T20" fmla="*/ 41 w 58"/>
                <a:gd name="T21" fmla="*/ 49 h 55"/>
                <a:gd name="T22" fmla="*/ 30 w 58"/>
                <a:gd name="T23" fmla="*/ 43 h 55"/>
                <a:gd name="T24" fmla="*/ 20 w 58"/>
                <a:gd name="T25" fmla="*/ 34 h 55"/>
                <a:gd name="T26" fmla="*/ 12 w 58"/>
                <a:gd name="T27" fmla="*/ 25 h 55"/>
                <a:gd name="T28" fmla="*/ 6 w 58"/>
                <a:gd name="T29" fmla="*/ 14 h 55"/>
                <a:gd name="T30" fmla="*/ 2 w 58"/>
                <a:gd name="T31" fmla="*/ 1 h 55"/>
                <a:gd name="T32" fmla="*/ 1 w 58"/>
                <a:gd name="T33" fmla="*/ 0 h 55"/>
                <a:gd name="T34" fmla="*/ 1 w 58"/>
                <a:gd name="T35" fmla="*/ 2 h 55"/>
                <a:gd name="T36" fmla="*/ 1 w 58"/>
                <a:gd name="T37" fmla="*/ 5 h 55"/>
                <a:gd name="T38" fmla="*/ 0 w 58"/>
                <a:gd name="T39" fmla="*/ 7 h 55"/>
                <a:gd name="T40" fmla="*/ 0 w 58"/>
                <a:gd name="T41" fmla="*/ 9 h 55"/>
                <a:gd name="T42" fmla="*/ 0 w 58"/>
                <a:gd name="T43" fmla="*/ 11 h 55"/>
                <a:gd name="T44" fmla="*/ 1 w 58"/>
                <a:gd name="T45" fmla="*/ 13 h 55"/>
                <a:gd name="T46" fmla="*/ 1 w 58"/>
                <a:gd name="T47" fmla="*/ 15 h 55"/>
                <a:gd name="T48" fmla="*/ 1 w 58"/>
                <a:gd name="T49" fmla="*/ 17 h 55"/>
                <a:gd name="T50" fmla="*/ 4 w 58"/>
                <a:gd name="T51" fmla="*/ 22 h 55"/>
                <a:gd name="T52" fmla="*/ 8 w 58"/>
                <a:gd name="T53" fmla="*/ 28 h 55"/>
                <a:gd name="T54" fmla="*/ 12 w 58"/>
                <a:gd name="T55" fmla="*/ 33 h 55"/>
                <a:gd name="T56" fmla="*/ 16 w 58"/>
                <a:gd name="T57" fmla="*/ 38 h 55"/>
                <a:gd name="T58" fmla="*/ 21 w 58"/>
                <a:gd name="T59" fmla="*/ 43 h 55"/>
                <a:gd name="T60" fmla="*/ 27 w 58"/>
                <a:gd name="T61" fmla="*/ 46 h 55"/>
                <a:gd name="T62" fmla="*/ 33 w 58"/>
                <a:gd name="T63" fmla="*/ 50 h 55"/>
                <a:gd name="T64" fmla="*/ 38 w 58"/>
                <a:gd name="T65"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55">
                  <a:moveTo>
                    <a:pt x="38" y="53"/>
                  </a:moveTo>
                  <a:lnTo>
                    <a:pt x="40" y="54"/>
                  </a:lnTo>
                  <a:lnTo>
                    <a:pt x="42" y="54"/>
                  </a:lnTo>
                  <a:lnTo>
                    <a:pt x="45" y="54"/>
                  </a:lnTo>
                  <a:lnTo>
                    <a:pt x="47" y="54"/>
                  </a:lnTo>
                  <a:lnTo>
                    <a:pt x="49" y="54"/>
                  </a:lnTo>
                  <a:lnTo>
                    <a:pt x="52" y="54"/>
                  </a:lnTo>
                  <a:lnTo>
                    <a:pt x="54" y="53"/>
                  </a:lnTo>
                  <a:lnTo>
                    <a:pt x="57" y="53"/>
                  </a:lnTo>
                  <a:lnTo>
                    <a:pt x="53" y="52"/>
                  </a:lnTo>
                  <a:lnTo>
                    <a:pt x="41" y="49"/>
                  </a:lnTo>
                  <a:lnTo>
                    <a:pt x="30" y="43"/>
                  </a:lnTo>
                  <a:lnTo>
                    <a:pt x="20" y="34"/>
                  </a:lnTo>
                  <a:lnTo>
                    <a:pt x="12" y="25"/>
                  </a:lnTo>
                  <a:lnTo>
                    <a:pt x="6" y="14"/>
                  </a:lnTo>
                  <a:lnTo>
                    <a:pt x="2" y="1"/>
                  </a:lnTo>
                  <a:lnTo>
                    <a:pt x="1" y="0"/>
                  </a:lnTo>
                  <a:lnTo>
                    <a:pt x="1" y="2"/>
                  </a:lnTo>
                  <a:lnTo>
                    <a:pt x="1" y="5"/>
                  </a:lnTo>
                  <a:lnTo>
                    <a:pt x="0" y="7"/>
                  </a:lnTo>
                  <a:lnTo>
                    <a:pt x="0" y="9"/>
                  </a:lnTo>
                  <a:lnTo>
                    <a:pt x="0" y="11"/>
                  </a:lnTo>
                  <a:lnTo>
                    <a:pt x="1" y="13"/>
                  </a:lnTo>
                  <a:lnTo>
                    <a:pt x="1" y="15"/>
                  </a:lnTo>
                  <a:lnTo>
                    <a:pt x="1" y="17"/>
                  </a:lnTo>
                  <a:lnTo>
                    <a:pt x="4" y="22"/>
                  </a:lnTo>
                  <a:lnTo>
                    <a:pt x="8" y="28"/>
                  </a:lnTo>
                  <a:lnTo>
                    <a:pt x="12" y="33"/>
                  </a:lnTo>
                  <a:lnTo>
                    <a:pt x="16" y="38"/>
                  </a:lnTo>
                  <a:lnTo>
                    <a:pt x="21" y="43"/>
                  </a:lnTo>
                  <a:lnTo>
                    <a:pt x="27" y="46"/>
                  </a:lnTo>
                  <a:lnTo>
                    <a:pt x="33" y="50"/>
                  </a:lnTo>
                  <a:lnTo>
                    <a:pt x="38" y="53"/>
                  </a:lnTo>
                </a:path>
              </a:pathLst>
            </a:custGeom>
            <a:solidFill>
              <a:srgbClr val="0D0D0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5" name="Freeform 93"/>
            <p:cNvSpPr>
              <a:spLocks/>
            </p:cNvSpPr>
            <p:nvPr/>
          </p:nvSpPr>
          <p:spPr bwMode="auto">
            <a:xfrm>
              <a:off x="1274" y="937"/>
              <a:ext cx="68" cy="65"/>
            </a:xfrm>
            <a:custGeom>
              <a:avLst/>
              <a:gdLst>
                <a:gd name="T0" fmla="*/ 4 w 68"/>
                <a:gd name="T1" fmla="*/ 0 h 65"/>
                <a:gd name="T2" fmla="*/ 3 w 68"/>
                <a:gd name="T3" fmla="*/ 1 h 65"/>
                <a:gd name="T4" fmla="*/ 3 w 68"/>
                <a:gd name="T5" fmla="*/ 3 h 65"/>
                <a:gd name="T6" fmla="*/ 2 w 68"/>
                <a:gd name="T7" fmla="*/ 4 h 65"/>
                <a:gd name="T8" fmla="*/ 2 w 68"/>
                <a:gd name="T9" fmla="*/ 6 h 65"/>
                <a:gd name="T10" fmla="*/ 1 w 68"/>
                <a:gd name="T11" fmla="*/ 8 h 65"/>
                <a:gd name="T12" fmla="*/ 1 w 68"/>
                <a:gd name="T13" fmla="*/ 9 h 65"/>
                <a:gd name="T14" fmla="*/ 0 w 68"/>
                <a:gd name="T15" fmla="*/ 11 h 65"/>
                <a:gd name="T16" fmla="*/ 0 w 68"/>
                <a:gd name="T17" fmla="*/ 13 h 65"/>
                <a:gd name="T18" fmla="*/ 4 w 68"/>
                <a:gd name="T19" fmla="*/ 25 h 65"/>
                <a:gd name="T20" fmla="*/ 11 w 68"/>
                <a:gd name="T21" fmla="*/ 36 h 65"/>
                <a:gd name="T22" fmla="*/ 19 w 68"/>
                <a:gd name="T23" fmla="*/ 45 h 65"/>
                <a:gd name="T24" fmla="*/ 29 w 68"/>
                <a:gd name="T25" fmla="*/ 54 h 65"/>
                <a:gd name="T26" fmla="*/ 40 w 68"/>
                <a:gd name="T27" fmla="*/ 60 h 65"/>
                <a:gd name="T28" fmla="*/ 52 w 68"/>
                <a:gd name="T29" fmla="*/ 64 h 65"/>
                <a:gd name="T30" fmla="*/ 54 w 68"/>
                <a:gd name="T31" fmla="*/ 64 h 65"/>
                <a:gd name="T32" fmla="*/ 56 w 68"/>
                <a:gd name="T33" fmla="*/ 64 h 65"/>
                <a:gd name="T34" fmla="*/ 57 w 68"/>
                <a:gd name="T35" fmla="*/ 63 h 65"/>
                <a:gd name="T36" fmla="*/ 59 w 68"/>
                <a:gd name="T37" fmla="*/ 63 h 65"/>
                <a:gd name="T38" fmla="*/ 61 w 68"/>
                <a:gd name="T39" fmla="*/ 63 h 65"/>
                <a:gd name="T40" fmla="*/ 62 w 68"/>
                <a:gd name="T41" fmla="*/ 62 h 65"/>
                <a:gd name="T42" fmla="*/ 64 w 68"/>
                <a:gd name="T43" fmla="*/ 61 h 65"/>
                <a:gd name="T44" fmla="*/ 65 w 68"/>
                <a:gd name="T45" fmla="*/ 61 h 65"/>
                <a:gd name="T46" fmla="*/ 67 w 68"/>
                <a:gd name="T47" fmla="*/ 60 h 65"/>
                <a:gd name="T48" fmla="*/ 65 w 68"/>
                <a:gd name="T49" fmla="*/ 60 h 65"/>
                <a:gd name="T50" fmla="*/ 53 w 68"/>
                <a:gd name="T51" fmla="*/ 59 h 65"/>
                <a:gd name="T52" fmla="*/ 42 w 68"/>
                <a:gd name="T53" fmla="*/ 55 h 65"/>
                <a:gd name="T54" fmla="*/ 31 w 68"/>
                <a:gd name="T55" fmla="*/ 49 h 65"/>
                <a:gd name="T56" fmla="*/ 22 w 68"/>
                <a:gd name="T57" fmla="*/ 42 h 65"/>
                <a:gd name="T58" fmla="*/ 15 w 68"/>
                <a:gd name="T59" fmla="*/ 33 h 65"/>
                <a:gd name="T60" fmla="*/ 9 w 68"/>
                <a:gd name="T61" fmla="*/ 22 h 65"/>
                <a:gd name="T62" fmla="*/ 5 w 68"/>
                <a:gd name="T63" fmla="*/ 11 h 65"/>
                <a:gd name="T64" fmla="*/ 4 w 68"/>
                <a:gd name="T6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5">
                  <a:moveTo>
                    <a:pt x="4" y="0"/>
                  </a:moveTo>
                  <a:lnTo>
                    <a:pt x="3" y="1"/>
                  </a:lnTo>
                  <a:lnTo>
                    <a:pt x="3" y="3"/>
                  </a:lnTo>
                  <a:lnTo>
                    <a:pt x="2" y="4"/>
                  </a:lnTo>
                  <a:lnTo>
                    <a:pt x="2" y="6"/>
                  </a:lnTo>
                  <a:lnTo>
                    <a:pt x="1" y="8"/>
                  </a:lnTo>
                  <a:lnTo>
                    <a:pt x="1" y="9"/>
                  </a:lnTo>
                  <a:lnTo>
                    <a:pt x="0" y="11"/>
                  </a:lnTo>
                  <a:lnTo>
                    <a:pt x="0" y="13"/>
                  </a:lnTo>
                  <a:lnTo>
                    <a:pt x="4" y="25"/>
                  </a:lnTo>
                  <a:lnTo>
                    <a:pt x="11" y="36"/>
                  </a:lnTo>
                  <a:lnTo>
                    <a:pt x="19" y="45"/>
                  </a:lnTo>
                  <a:lnTo>
                    <a:pt x="29" y="54"/>
                  </a:lnTo>
                  <a:lnTo>
                    <a:pt x="40" y="60"/>
                  </a:lnTo>
                  <a:lnTo>
                    <a:pt x="52" y="64"/>
                  </a:lnTo>
                  <a:lnTo>
                    <a:pt x="54" y="64"/>
                  </a:lnTo>
                  <a:lnTo>
                    <a:pt x="56" y="64"/>
                  </a:lnTo>
                  <a:lnTo>
                    <a:pt x="57" y="63"/>
                  </a:lnTo>
                  <a:lnTo>
                    <a:pt x="59" y="63"/>
                  </a:lnTo>
                  <a:lnTo>
                    <a:pt x="61" y="63"/>
                  </a:lnTo>
                  <a:lnTo>
                    <a:pt x="62" y="62"/>
                  </a:lnTo>
                  <a:lnTo>
                    <a:pt x="64" y="61"/>
                  </a:lnTo>
                  <a:lnTo>
                    <a:pt x="65" y="61"/>
                  </a:lnTo>
                  <a:lnTo>
                    <a:pt x="67" y="60"/>
                  </a:lnTo>
                  <a:lnTo>
                    <a:pt x="65" y="60"/>
                  </a:lnTo>
                  <a:lnTo>
                    <a:pt x="53" y="59"/>
                  </a:lnTo>
                  <a:lnTo>
                    <a:pt x="42" y="55"/>
                  </a:lnTo>
                  <a:lnTo>
                    <a:pt x="31" y="49"/>
                  </a:lnTo>
                  <a:lnTo>
                    <a:pt x="22" y="42"/>
                  </a:lnTo>
                  <a:lnTo>
                    <a:pt x="15" y="33"/>
                  </a:lnTo>
                  <a:lnTo>
                    <a:pt x="9" y="22"/>
                  </a:lnTo>
                  <a:lnTo>
                    <a:pt x="5" y="11"/>
                  </a:lnTo>
                  <a:lnTo>
                    <a:pt x="4" y="0"/>
                  </a:lnTo>
                </a:path>
              </a:pathLst>
            </a:custGeom>
            <a:solidFill>
              <a:srgbClr val="0D0D0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6" name="Freeform 94"/>
            <p:cNvSpPr>
              <a:spLocks/>
            </p:cNvSpPr>
            <p:nvPr/>
          </p:nvSpPr>
          <p:spPr bwMode="auto">
            <a:xfrm>
              <a:off x="1278" y="928"/>
              <a:ext cx="73" cy="70"/>
            </a:xfrm>
            <a:custGeom>
              <a:avLst/>
              <a:gdLst>
                <a:gd name="T0" fmla="*/ 6 w 73"/>
                <a:gd name="T1" fmla="*/ 0 h 70"/>
                <a:gd name="T2" fmla="*/ 4 w 73"/>
                <a:gd name="T3" fmla="*/ 2 h 70"/>
                <a:gd name="T4" fmla="*/ 2 w 73"/>
                <a:gd name="T5" fmla="*/ 4 h 70"/>
                <a:gd name="T6" fmla="*/ 1 w 73"/>
                <a:gd name="T7" fmla="*/ 7 h 70"/>
                <a:gd name="T8" fmla="*/ 0 w 73"/>
                <a:gd name="T9" fmla="*/ 10 h 70"/>
                <a:gd name="T10" fmla="*/ 1 w 73"/>
                <a:gd name="T11" fmla="*/ 20 h 70"/>
                <a:gd name="T12" fmla="*/ 4 w 73"/>
                <a:gd name="T13" fmla="*/ 32 h 70"/>
                <a:gd name="T14" fmla="*/ 10 w 73"/>
                <a:gd name="T15" fmla="*/ 42 h 70"/>
                <a:gd name="T16" fmla="*/ 18 w 73"/>
                <a:gd name="T17" fmla="*/ 51 h 70"/>
                <a:gd name="T18" fmla="*/ 27 w 73"/>
                <a:gd name="T19" fmla="*/ 59 h 70"/>
                <a:gd name="T20" fmla="*/ 37 w 73"/>
                <a:gd name="T21" fmla="*/ 65 h 70"/>
                <a:gd name="T22" fmla="*/ 49 w 73"/>
                <a:gd name="T23" fmla="*/ 68 h 70"/>
                <a:gd name="T24" fmla="*/ 61 w 73"/>
                <a:gd name="T25" fmla="*/ 69 h 70"/>
                <a:gd name="T26" fmla="*/ 62 w 73"/>
                <a:gd name="T27" fmla="*/ 69 h 70"/>
                <a:gd name="T28" fmla="*/ 64 w 73"/>
                <a:gd name="T29" fmla="*/ 68 h 70"/>
                <a:gd name="T30" fmla="*/ 67 w 73"/>
                <a:gd name="T31" fmla="*/ 67 h 70"/>
                <a:gd name="T32" fmla="*/ 69 w 73"/>
                <a:gd name="T33" fmla="*/ 65 h 70"/>
                <a:gd name="T34" fmla="*/ 72 w 73"/>
                <a:gd name="T35" fmla="*/ 63 h 70"/>
                <a:gd name="T36" fmla="*/ 61 w 73"/>
                <a:gd name="T37" fmla="*/ 64 h 70"/>
                <a:gd name="T38" fmla="*/ 50 w 73"/>
                <a:gd name="T39" fmla="*/ 63 h 70"/>
                <a:gd name="T40" fmla="*/ 40 w 73"/>
                <a:gd name="T41" fmla="*/ 60 h 70"/>
                <a:gd name="T42" fmla="*/ 30 w 73"/>
                <a:gd name="T43" fmla="*/ 54 h 70"/>
                <a:gd name="T44" fmla="*/ 22 w 73"/>
                <a:gd name="T45" fmla="*/ 48 h 70"/>
                <a:gd name="T46" fmla="*/ 15 w 73"/>
                <a:gd name="T47" fmla="*/ 39 h 70"/>
                <a:gd name="T48" fmla="*/ 10 w 73"/>
                <a:gd name="T49" fmla="*/ 30 h 70"/>
                <a:gd name="T50" fmla="*/ 6 w 73"/>
                <a:gd name="T51" fmla="*/ 19 h 70"/>
                <a:gd name="T52" fmla="*/ 5 w 73"/>
                <a:gd name="T53" fmla="*/ 8 h 70"/>
                <a:gd name="T54" fmla="*/ 6 w 73"/>
                <a:gd name="T5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70">
                  <a:moveTo>
                    <a:pt x="6" y="0"/>
                  </a:moveTo>
                  <a:lnTo>
                    <a:pt x="4" y="2"/>
                  </a:lnTo>
                  <a:lnTo>
                    <a:pt x="2" y="4"/>
                  </a:lnTo>
                  <a:lnTo>
                    <a:pt x="1" y="7"/>
                  </a:lnTo>
                  <a:lnTo>
                    <a:pt x="0" y="10"/>
                  </a:lnTo>
                  <a:lnTo>
                    <a:pt x="1" y="20"/>
                  </a:lnTo>
                  <a:lnTo>
                    <a:pt x="4" y="32"/>
                  </a:lnTo>
                  <a:lnTo>
                    <a:pt x="10" y="42"/>
                  </a:lnTo>
                  <a:lnTo>
                    <a:pt x="18" y="51"/>
                  </a:lnTo>
                  <a:lnTo>
                    <a:pt x="27" y="59"/>
                  </a:lnTo>
                  <a:lnTo>
                    <a:pt x="37" y="65"/>
                  </a:lnTo>
                  <a:lnTo>
                    <a:pt x="49" y="68"/>
                  </a:lnTo>
                  <a:lnTo>
                    <a:pt x="61" y="69"/>
                  </a:lnTo>
                  <a:lnTo>
                    <a:pt x="62" y="69"/>
                  </a:lnTo>
                  <a:lnTo>
                    <a:pt x="64" y="68"/>
                  </a:lnTo>
                  <a:lnTo>
                    <a:pt x="67" y="67"/>
                  </a:lnTo>
                  <a:lnTo>
                    <a:pt x="69" y="65"/>
                  </a:lnTo>
                  <a:lnTo>
                    <a:pt x="72" y="63"/>
                  </a:lnTo>
                  <a:lnTo>
                    <a:pt x="61" y="64"/>
                  </a:lnTo>
                  <a:lnTo>
                    <a:pt x="50" y="63"/>
                  </a:lnTo>
                  <a:lnTo>
                    <a:pt x="40" y="60"/>
                  </a:lnTo>
                  <a:lnTo>
                    <a:pt x="30" y="54"/>
                  </a:lnTo>
                  <a:lnTo>
                    <a:pt x="22" y="48"/>
                  </a:lnTo>
                  <a:lnTo>
                    <a:pt x="15" y="39"/>
                  </a:lnTo>
                  <a:lnTo>
                    <a:pt x="10" y="30"/>
                  </a:lnTo>
                  <a:lnTo>
                    <a:pt x="6" y="19"/>
                  </a:lnTo>
                  <a:lnTo>
                    <a:pt x="5" y="8"/>
                  </a:lnTo>
                  <a:lnTo>
                    <a:pt x="6" y="0"/>
                  </a:lnTo>
                </a:path>
              </a:pathLst>
            </a:custGeom>
            <a:solidFill>
              <a:srgbClr val="24242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7" name="Freeform 95"/>
            <p:cNvSpPr>
              <a:spLocks/>
            </p:cNvSpPr>
            <p:nvPr/>
          </p:nvSpPr>
          <p:spPr bwMode="auto">
            <a:xfrm>
              <a:off x="1282" y="921"/>
              <a:ext cx="75" cy="73"/>
            </a:xfrm>
            <a:custGeom>
              <a:avLst/>
              <a:gdLst>
                <a:gd name="T0" fmla="*/ 8 w 75"/>
                <a:gd name="T1" fmla="*/ 0 h 73"/>
                <a:gd name="T2" fmla="*/ 6 w 75"/>
                <a:gd name="T3" fmla="*/ 2 h 73"/>
                <a:gd name="T4" fmla="*/ 4 w 75"/>
                <a:gd name="T5" fmla="*/ 4 h 73"/>
                <a:gd name="T6" fmla="*/ 3 w 75"/>
                <a:gd name="T7" fmla="*/ 6 h 73"/>
                <a:gd name="T8" fmla="*/ 1 w 75"/>
                <a:gd name="T9" fmla="*/ 8 h 73"/>
                <a:gd name="T10" fmla="*/ 0 w 75"/>
                <a:gd name="T11" fmla="*/ 15 h 73"/>
                <a:gd name="T12" fmla="*/ 2 w 75"/>
                <a:gd name="T13" fmla="*/ 26 h 73"/>
                <a:gd name="T14" fmla="*/ 5 w 75"/>
                <a:gd name="T15" fmla="*/ 37 h 73"/>
                <a:gd name="T16" fmla="*/ 10 w 75"/>
                <a:gd name="T17" fmla="*/ 46 h 73"/>
                <a:gd name="T18" fmla="*/ 17 w 75"/>
                <a:gd name="T19" fmla="*/ 55 h 73"/>
                <a:gd name="T20" fmla="*/ 26 w 75"/>
                <a:gd name="T21" fmla="*/ 62 h 73"/>
                <a:gd name="T22" fmla="*/ 35 w 75"/>
                <a:gd name="T23" fmla="*/ 67 h 73"/>
                <a:gd name="T24" fmla="*/ 46 w 75"/>
                <a:gd name="T25" fmla="*/ 70 h 73"/>
                <a:gd name="T26" fmla="*/ 57 w 75"/>
                <a:gd name="T27" fmla="*/ 72 h 73"/>
                <a:gd name="T28" fmla="*/ 67 w 75"/>
                <a:gd name="T29" fmla="*/ 71 h 73"/>
                <a:gd name="T30" fmla="*/ 68 w 75"/>
                <a:gd name="T31" fmla="*/ 69 h 73"/>
                <a:gd name="T32" fmla="*/ 71 w 75"/>
                <a:gd name="T33" fmla="*/ 67 h 73"/>
                <a:gd name="T34" fmla="*/ 72 w 75"/>
                <a:gd name="T35" fmla="*/ 65 h 73"/>
                <a:gd name="T36" fmla="*/ 74 w 75"/>
                <a:gd name="T37" fmla="*/ 64 h 73"/>
                <a:gd name="T38" fmla="*/ 68 w 75"/>
                <a:gd name="T39" fmla="*/ 66 h 73"/>
                <a:gd name="T40" fmla="*/ 57 w 75"/>
                <a:gd name="T41" fmla="*/ 67 h 73"/>
                <a:gd name="T42" fmla="*/ 47 w 75"/>
                <a:gd name="T43" fmla="*/ 66 h 73"/>
                <a:gd name="T44" fmla="*/ 37 w 75"/>
                <a:gd name="T45" fmla="*/ 62 h 73"/>
                <a:gd name="T46" fmla="*/ 29 w 75"/>
                <a:gd name="T47" fmla="*/ 58 h 73"/>
                <a:gd name="T48" fmla="*/ 21 w 75"/>
                <a:gd name="T49" fmla="*/ 51 h 73"/>
                <a:gd name="T50" fmla="*/ 15 w 75"/>
                <a:gd name="T51" fmla="*/ 43 h 73"/>
                <a:gd name="T52" fmla="*/ 10 w 75"/>
                <a:gd name="T53" fmla="*/ 35 h 73"/>
                <a:gd name="T54" fmla="*/ 6 w 75"/>
                <a:gd name="T55" fmla="*/ 25 h 73"/>
                <a:gd name="T56" fmla="*/ 6 w 75"/>
                <a:gd name="T57" fmla="*/ 15 h 73"/>
                <a:gd name="T58" fmla="*/ 6 w 75"/>
                <a:gd name="T59" fmla="*/ 5 h 73"/>
                <a:gd name="T60" fmla="*/ 8 w 75"/>
                <a:gd name="T6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73">
                  <a:moveTo>
                    <a:pt x="8" y="0"/>
                  </a:moveTo>
                  <a:lnTo>
                    <a:pt x="6" y="2"/>
                  </a:lnTo>
                  <a:lnTo>
                    <a:pt x="4" y="4"/>
                  </a:lnTo>
                  <a:lnTo>
                    <a:pt x="3" y="6"/>
                  </a:lnTo>
                  <a:lnTo>
                    <a:pt x="1" y="8"/>
                  </a:lnTo>
                  <a:lnTo>
                    <a:pt x="0" y="15"/>
                  </a:lnTo>
                  <a:lnTo>
                    <a:pt x="2" y="26"/>
                  </a:lnTo>
                  <a:lnTo>
                    <a:pt x="5" y="37"/>
                  </a:lnTo>
                  <a:lnTo>
                    <a:pt x="10" y="46"/>
                  </a:lnTo>
                  <a:lnTo>
                    <a:pt x="17" y="55"/>
                  </a:lnTo>
                  <a:lnTo>
                    <a:pt x="26" y="62"/>
                  </a:lnTo>
                  <a:lnTo>
                    <a:pt x="35" y="67"/>
                  </a:lnTo>
                  <a:lnTo>
                    <a:pt x="46" y="70"/>
                  </a:lnTo>
                  <a:lnTo>
                    <a:pt x="57" y="72"/>
                  </a:lnTo>
                  <a:lnTo>
                    <a:pt x="67" y="71"/>
                  </a:lnTo>
                  <a:lnTo>
                    <a:pt x="68" y="69"/>
                  </a:lnTo>
                  <a:lnTo>
                    <a:pt x="71" y="67"/>
                  </a:lnTo>
                  <a:lnTo>
                    <a:pt x="72" y="65"/>
                  </a:lnTo>
                  <a:lnTo>
                    <a:pt x="74" y="64"/>
                  </a:lnTo>
                  <a:lnTo>
                    <a:pt x="68" y="66"/>
                  </a:lnTo>
                  <a:lnTo>
                    <a:pt x="57" y="67"/>
                  </a:lnTo>
                  <a:lnTo>
                    <a:pt x="47" y="66"/>
                  </a:lnTo>
                  <a:lnTo>
                    <a:pt x="37" y="62"/>
                  </a:lnTo>
                  <a:lnTo>
                    <a:pt x="29" y="58"/>
                  </a:lnTo>
                  <a:lnTo>
                    <a:pt x="21" y="51"/>
                  </a:lnTo>
                  <a:lnTo>
                    <a:pt x="15" y="43"/>
                  </a:lnTo>
                  <a:lnTo>
                    <a:pt x="10" y="35"/>
                  </a:lnTo>
                  <a:lnTo>
                    <a:pt x="6" y="25"/>
                  </a:lnTo>
                  <a:lnTo>
                    <a:pt x="6" y="15"/>
                  </a:lnTo>
                  <a:lnTo>
                    <a:pt x="6" y="5"/>
                  </a:lnTo>
                  <a:lnTo>
                    <a:pt x="8" y="0"/>
                  </a:lnTo>
                </a:path>
              </a:pathLst>
            </a:custGeom>
            <a:solidFill>
              <a:srgbClr val="3B3B3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8" name="Freeform 96"/>
            <p:cNvSpPr>
              <a:spLocks/>
            </p:cNvSpPr>
            <p:nvPr/>
          </p:nvSpPr>
          <p:spPr bwMode="auto">
            <a:xfrm>
              <a:off x="1287" y="917"/>
              <a:ext cx="74" cy="72"/>
            </a:xfrm>
            <a:custGeom>
              <a:avLst/>
              <a:gdLst>
                <a:gd name="T0" fmla="*/ 10 w 74"/>
                <a:gd name="T1" fmla="*/ 0 h 72"/>
                <a:gd name="T2" fmla="*/ 8 w 74"/>
                <a:gd name="T3" fmla="*/ 1 h 72"/>
                <a:gd name="T4" fmla="*/ 6 w 74"/>
                <a:gd name="T5" fmla="*/ 2 h 72"/>
                <a:gd name="T6" fmla="*/ 4 w 74"/>
                <a:gd name="T7" fmla="*/ 3 h 72"/>
                <a:gd name="T8" fmla="*/ 2 w 74"/>
                <a:gd name="T9" fmla="*/ 5 h 72"/>
                <a:gd name="T10" fmla="*/ 1 w 74"/>
                <a:gd name="T11" fmla="*/ 9 h 72"/>
                <a:gd name="T12" fmla="*/ 0 w 74"/>
                <a:gd name="T13" fmla="*/ 19 h 72"/>
                <a:gd name="T14" fmla="*/ 1 w 74"/>
                <a:gd name="T15" fmla="*/ 29 h 72"/>
                <a:gd name="T16" fmla="*/ 4 w 74"/>
                <a:gd name="T17" fmla="*/ 39 h 72"/>
                <a:gd name="T18" fmla="*/ 9 w 74"/>
                <a:gd name="T19" fmla="*/ 48 h 72"/>
                <a:gd name="T20" fmla="*/ 16 w 74"/>
                <a:gd name="T21" fmla="*/ 56 h 72"/>
                <a:gd name="T22" fmla="*/ 23 w 74"/>
                <a:gd name="T23" fmla="*/ 62 h 72"/>
                <a:gd name="T24" fmla="*/ 32 w 74"/>
                <a:gd name="T25" fmla="*/ 67 h 72"/>
                <a:gd name="T26" fmla="*/ 42 w 74"/>
                <a:gd name="T27" fmla="*/ 70 h 72"/>
                <a:gd name="T28" fmla="*/ 52 w 74"/>
                <a:gd name="T29" fmla="*/ 71 h 72"/>
                <a:gd name="T30" fmla="*/ 63 w 74"/>
                <a:gd name="T31" fmla="*/ 70 h 72"/>
                <a:gd name="T32" fmla="*/ 68 w 74"/>
                <a:gd name="T33" fmla="*/ 68 h 72"/>
                <a:gd name="T34" fmla="*/ 70 w 74"/>
                <a:gd name="T35" fmla="*/ 66 h 72"/>
                <a:gd name="T36" fmla="*/ 71 w 74"/>
                <a:gd name="T37" fmla="*/ 65 h 72"/>
                <a:gd name="T38" fmla="*/ 72 w 74"/>
                <a:gd name="T39" fmla="*/ 62 h 72"/>
                <a:gd name="T40" fmla="*/ 73 w 74"/>
                <a:gd name="T41" fmla="*/ 61 h 72"/>
                <a:gd name="T42" fmla="*/ 71 w 74"/>
                <a:gd name="T43" fmla="*/ 62 h 72"/>
                <a:gd name="T44" fmla="*/ 62 w 74"/>
                <a:gd name="T45" fmla="*/ 65 h 72"/>
                <a:gd name="T46" fmla="*/ 52 w 74"/>
                <a:gd name="T47" fmla="*/ 66 h 72"/>
                <a:gd name="T48" fmla="*/ 43 w 74"/>
                <a:gd name="T49" fmla="*/ 65 h 72"/>
                <a:gd name="T50" fmla="*/ 34 w 74"/>
                <a:gd name="T51" fmla="*/ 62 h 72"/>
                <a:gd name="T52" fmla="*/ 26 w 74"/>
                <a:gd name="T53" fmla="*/ 58 h 72"/>
                <a:gd name="T54" fmla="*/ 19 w 74"/>
                <a:gd name="T55" fmla="*/ 52 h 72"/>
                <a:gd name="T56" fmla="*/ 13 w 74"/>
                <a:gd name="T57" fmla="*/ 45 h 72"/>
                <a:gd name="T58" fmla="*/ 9 w 74"/>
                <a:gd name="T59" fmla="*/ 37 h 72"/>
                <a:gd name="T60" fmla="*/ 6 w 74"/>
                <a:gd name="T61" fmla="*/ 28 h 72"/>
                <a:gd name="T62" fmla="*/ 5 w 74"/>
                <a:gd name="T63" fmla="*/ 19 h 72"/>
                <a:gd name="T64" fmla="*/ 6 w 74"/>
                <a:gd name="T65" fmla="*/ 9 h 72"/>
                <a:gd name="T66" fmla="*/ 9 w 74"/>
                <a:gd name="T67" fmla="*/ 0 h 72"/>
                <a:gd name="T68" fmla="*/ 10 w 74"/>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72">
                  <a:moveTo>
                    <a:pt x="10" y="0"/>
                  </a:moveTo>
                  <a:lnTo>
                    <a:pt x="8" y="1"/>
                  </a:lnTo>
                  <a:lnTo>
                    <a:pt x="6" y="2"/>
                  </a:lnTo>
                  <a:lnTo>
                    <a:pt x="4" y="3"/>
                  </a:lnTo>
                  <a:lnTo>
                    <a:pt x="2" y="5"/>
                  </a:lnTo>
                  <a:lnTo>
                    <a:pt x="1" y="9"/>
                  </a:lnTo>
                  <a:lnTo>
                    <a:pt x="0" y="19"/>
                  </a:lnTo>
                  <a:lnTo>
                    <a:pt x="1" y="29"/>
                  </a:lnTo>
                  <a:lnTo>
                    <a:pt x="4" y="39"/>
                  </a:lnTo>
                  <a:lnTo>
                    <a:pt x="9" y="48"/>
                  </a:lnTo>
                  <a:lnTo>
                    <a:pt x="16" y="56"/>
                  </a:lnTo>
                  <a:lnTo>
                    <a:pt x="23" y="62"/>
                  </a:lnTo>
                  <a:lnTo>
                    <a:pt x="32" y="67"/>
                  </a:lnTo>
                  <a:lnTo>
                    <a:pt x="42" y="70"/>
                  </a:lnTo>
                  <a:lnTo>
                    <a:pt x="52" y="71"/>
                  </a:lnTo>
                  <a:lnTo>
                    <a:pt x="63" y="70"/>
                  </a:lnTo>
                  <a:lnTo>
                    <a:pt x="68" y="68"/>
                  </a:lnTo>
                  <a:lnTo>
                    <a:pt x="70" y="66"/>
                  </a:lnTo>
                  <a:lnTo>
                    <a:pt x="71" y="65"/>
                  </a:lnTo>
                  <a:lnTo>
                    <a:pt x="72" y="62"/>
                  </a:lnTo>
                  <a:lnTo>
                    <a:pt x="73" y="61"/>
                  </a:lnTo>
                  <a:lnTo>
                    <a:pt x="71" y="62"/>
                  </a:lnTo>
                  <a:lnTo>
                    <a:pt x="62" y="65"/>
                  </a:lnTo>
                  <a:lnTo>
                    <a:pt x="52" y="66"/>
                  </a:lnTo>
                  <a:lnTo>
                    <a:pt x="43" y="65"/>
                  </a:lnTo>
                  <a:lnTo>
                    <a:pt x="34" y="62"/>
                  </a:lnTo>
                  <a:lnTo>
                    <a:pt x="26" y="58"/>
                  </a:lnTo>
                  <a:lnTo>
                    <a:pt x="19" y="52"/>
                  </a:lnTo>
                  <a:lnTo>
                    <a:pt x="13" y="45"/>
                  </a:lnTo>
                  <a:lnTo>
                    <a:pt x="9" y="37"/>
                  </a:lnTo>
                  <a:lnTo>
                    <a:pt x="6" y="28"/>
                  </a:lnTo>
                  <a:lnTo>
                    <a:pt x="5" y="19"/>
                  </a:lnTo>
                  <a:lnTo>
                    <a:pt x="6" y="9"/>
                  </a:lnTo>
                  <a:lnTo>
                    <a:pt x="9" y="0"/>
                  </a:lnTo>
                  <a:lnTo>
                    <a:pt x="10" y="0"/>
                  </a:lnTo>
                </a:path>
              </a:pathLst>
            </a:custGeom>
            <a:solidFill>
              <a:srgbClr val="52525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09" name="Freeform 97"/>
            <p:cNvSpPr>
              <a:spLocks/>
            </p:cNvSpPr>
            <p:nvPr/>
          </p:nvSpPr>
          <p:spPr bwMode="auto">
            <a:xfrm>
              <a:off x="1292" y="913"/>
              <a:ext cx="72" cy="71"/>
            </a:xfrm>
            <a:custGeom>
              <a:avLst/>
              <a:gdLst>
                <a:gd name="T0" fmla="*/ 12 w 72"/>
                <a:gd name="T1" fmla="*/ 0 h 71"/>
                <a:gd name="T2" fmla="*/ 10 w 72"/>
                <a:gd name="T3" fmla="*/ 1 h 71"/>
                <a:gd name="T4" fmla="*/ 8 w 72"/>
                <a:gd name="T5" fmla="*/ 2 h 71"/>
                <a:gd name="T6" fmla="*/ 6 w 72"/>
                <a:gd name="T7" fmla="*/ 3 h 71"/>
                <a:gd name="T8" fmla="*/ 4 w 72"/>
                <a:gd name="T9" fmla="*/ 4 h 71"/>
                <a:gd name="T10" fmla="*/ 1 w 72"/>
                <a:gd name="T11" fmla="*/ 13 h 71"/>
                <a:gd name="T12" fmla="*/ 0 w 72"/>
                <a:gd name="T13" fmla="*/ 23 h 71"/>
                <a:gd name="T14" fmla="*/ 1 w 72"/>
                <a:gd name="T15" fmla="*/ 32 h 71"/>
                <a:gd name="T16" fmla="*/ 4 w 72"/>
                <a:gd name="T17" fmla="*/ 41 h 71"/>
                <a:gd name="T18" fmla="*/ 8 w 72"/>
                <a:gd name="T19" fmla="*/ 49 h 71"/>
                <a:gd name="T20" fmla="*/ 14 w 72"/>
                <a:gd name="T21" fmla="*/ 56 h 71"/>
                <a:gd name="T22" fmla="*/ 21 w 72"/>
                <a:gd name="T23" fmla="*/ 62 h 71"/>
                <a:gd name="T24" fmla="*/ 29 w 72"/>
                <a:gd name="T25" fmla="*/ 66 h 71"/>
                <a:gd name="T26" fmla="*/ 38 w 72"/>
                <a:gd name="T27" fmla="*/ 69 h 71"/>
                <a:gd name="T28" fmla="*/ 47 w 72"/>
                <a:gd name="T29" fmla="*/ 70 h 71"/>
                <a:gd name="T30" fmla="*/ 57 w 72"/>
                <a:gd name="T31" fmla="*/ 69 h 71"/>
                <a:gd name="T32" fmla="*/ 66 w 72"/>
                <a:gd name="T33" fmla="*/ 66 h 71"/>
                <a:gd name="T34" fmla="*/ 68 w 72"/>
                <a:gd name="T35" fmla="*/ 66 h 71"/>
                <a:gd name="T36" fmla="*/ 69 w 72"/>
                <a:gd name="T37" fmla="*/ 63 h 71"/>
                <a:gd name="T38" fmla="*/ 70 w 72"/>
                <a:gd name="T39" fmla="*/ 62 h 71"/>
                <a:gd name="T40" fmla="*/ 70 w 72"/>
                <a:gd name="T41" fmla="*/ 60 h 71"/>
                <a:gd name="T42" fmla="*/ 71 w 72"/>
                <a:gd name="T43" fmla="*/ 58 h 71"/>
                <a:gd name="T44" fmla="*/ 64 w 72"/>
                <a:gd name="T45" fmla="*/ 62 h 71"/>
                <a:gd name="T46" fmla="*/ 56 w 72"/>
                <a:gd name="T47" fmla="*/ 64 h 71"/>
                <a:gd name="T48" fmla="*/ 47 w 72"/>
                <a:gd name="T49" fmla="*/ 65 h 71"/>
                <a:gd name="T50" fmla="*/ 39 w 72"/>
                <a:gd name="T51" fmla="*/ 64 h 71"/>
                <a:gd name="T52" fmla="*/ 31 w 72"/>
                <a:gd name="T53" fmla="*/ 62 h 71"/>
                <a:gd name="T54" fmla="*/ 24 w 72"/>
                <a:gd name="T55" fmla="*/ 58 h 71"/>
                <a:gd name="T56" fmla="*/ 17 w 72"/>
                <a:gd name="T57" fmla="*/ 53 h 71"/>
                <a:gd name="T58" fmla="*/ 12 w 72"/>
                <a:gd name="T59" fmla="*/ 46 h 71"/>
                <a:gd name="T60" fmla="*/ 8 w 72"/>
                <a:gd name="T61" fmla="*/ 39 h 71"/>
                <a:gd name="T62" fmla="*/ 6 w 72"/>
                <a:gd name="T63" fmla="*/ 31 h 71"/>
                <a:gd name="T64" fmla="*/ 5 w 72"/>
                <a:gd name="T65" fmla="*/ 23 h 71"/>
                <a:gd name="T66" fmla="*/ 6 w 72"/>
                <a:gd name="T67" fmla="*/ 14 h 71"/>
                <a:gd name="T68" fmla="*/ 8 w 72"/>
                <a:gd name="T69" fmla="*/ 7 h 71"/>
                <a:gd name="T70" fmla="*/ 12 w 72"/>
                <a:gd name="T7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71">
                  <a:moveTo>
                    <a:pt x="12" y="0"/>
                  </a:moveTo>
                  <a:lnTo>
                    <a:pt x="10" y="1"/>
                  </a:lnTo>
                  <a:lnTo>
                    <a:pt x="8" y="2"/>
                  </a:lnTo>
                  <a:lnTo>
                    <a:pt x="6" y="3"/>
                  </a:lnTo>
                  <a:lnTo>
                    <a:pt x="4" y="4"/>
                  </a:lnTo>
                  <a:lnTo>
                    <a:pt x="1" y="13"/>
                  </a:lnTo>
                  <a:lnTo>
                    <a:pt x="0" y="23"/>
                  </a:lnTo>
                  <a:lnTo>
                    <a:pt x="1" y="32"/>
                  </a:lnTo>
                  <a:lnTo>
                    <a:pt x="4" y="41"/>
                  </a:lnTo>
                  <a:lnTo>
                    <a:pt x="8" y="49"/>
                  </a:lnTo>
                  <a:lnTo>
                    <a:pt x="14" y="56"/>
                  </a:lnTo>
                  <a:lnTo>
                    <a:pt x="21" y="62"/>
                  </a:lnTo>
                  <a:lnTo>
                    <a:pt x="29" y="66"/>
                  </a:lnTo>
                  <a:lnTo>
                    <a:pt x="38" y="69"/>
                  </a:lnTo>
                  <a:lnTo>
                    <a:pt x="47" y="70"/>
                  </a:lnTo>
                  <a:lnTo>
                    <a:pt x="57" y="69"/>
                  </a:lnTo>
                  <a:lnTo>
                    <a:pt x="66" y="66"/>
                  </a:lnTo>
                  <a:lnTo>
                    <a:pt x="68" y="66"/>
                  </a:lnTo>
                  <a:lnTo>
                    <a:pt x="69" y="63"/>
                  </a:lnTo>
                  <a:lnTo>
                    <a:pt x="70" y="62"/>
                  </a:lnTo>
                  <a:lnTo>
                    <a:pt x="70" y="60"/>
                  </a:lnTo>
                  <a:lnTo>
                    <a:pt x="71" y="58"/>
                  </a:lnTo>
                  <a:lnTo>
                    <a:pt x="64" y="62"/>
                  </a:lnTo>
                  <a:lnTo>
                    <a:pt x="56" y="64"/>
                  </a:lnTo>
                  <a:lnTo>
                    <a:pt x="47" y="65"/>
                  </a:lnTo>
                  <a:lnTo>
                    <a:pt x="39" y="64"/>
                  </a:lnTo>
                  <a:lnTo>
                    <a:pt x="31" y="62"/>
                  </a:lnTo>
                  <a:lnTo>
                    <a:pt x="24" y="58"/>
                  </a:lnTo>
                  <a:lnTo>
                    <a:pt x="17" y="53"/>
                  </a:lnTo>
                  <a:lnTo>
                    <a:pt x="12" y="46"/>
                  </a:lnTo>
                  <a:lnTo>
                    <a:pt x="8" y="39"/>
                  </a:lnTo>
                  <a:lnTo>
                    <a:pt x="6" y="31"/>
                  </a:lnTo>
                  <a:lnTo>
                    <a:pt x="5" y="23"/>
                  </a:lnTo>
                  <a:lnTo>
                    <a:pt x="6" y="14"/>
                  </a:lnTo>
                  <a:lnTo>
                    <a:pt x="8" y="7"/>
                  </a:lnTo>
                  <a:lnTo>
                    <a:pt x="12" y="0"/>
                  </a:lnTo>
                </a:path>
              </a:pathLst>
            </a:custGeom>
            <a:solidFill>
              <a:srgbClr val="69696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0" name="Freeform 98"/>
            <p:cNvSpPr>
              <a:spLocks/>
            </p:cNvSpPr>
            <p:nvPr/>
          </p:nvSpPr>
          <p:spPr bwMode="auto">
            <a:xfrm>
              <a:off x="1297" y="912"/>
              <a:ext cx="69" cy="68"/>
            </a:xfrm>
            <a:custGeom>
              <a:avLst/>
              <a:gdLst>
                <a:gd name="T0" fmla="*/ 14 w 69"/>
                <a:gd name="T1" fmla="*/ 0 h 68"/>
                <a:gd name="T2" fmla="*/ 12 w 69"/>
                <a:gd name="T3" fmla="*/ 0 h 68"/>
                <a:gd name="T4" fmla="*/ 10 w 69"/>
                <a:gd name="T5" fmla="*/ 0 h 68"/>
                <a:gd name="T6" fmla="*/ 8 w 69"/>
                <a:gd name="T7" fmla="*/ 1 h 68"/>
                <a:gd name="T8" fmla="*/ 6 w 69"/>
                <a:gd name="T9" fmla="*/ 2 h 68"/>
                <a:gd name="T10" fmla="*/ 3 w 69"/>
                <a:gd name="T11" fmla="*/ 7 h 68"/>
                <a:gd name="T12" fmla="*/ 0 w 69"/>
                <a:gd name="T13" fmla="*/ 15 h 68"/>
                <a:gd name="T14" fmla="*/ 0 w 69"/>
                <a:gd name="T15" fmla="*/ 24 h 68"/>
                <a:gd name="T16" fmla="*/ 0 w 69"/>
                <a:gd name="T17" fmla="*/ 32 h 68"/>
                <a:gd name="T18" fmla="*/ 3 w 69"/>
                <a:gd name="T19" fmla="*/ 41 h 68"/>
                <a:gd name="T20" fmla="*/ 7 w 69"/>
                <a:gd name="T21" fmla="*/ 48 h 68"/>
                <a:gd name="T22" fmla="*/ 12 w 69"/>
                <a:gd name="T23" fmla="*/ 54 h 68"/>
                <a:gd name="T24" fmla="*/ 18 w 69"/>
                <a:gd name="T25" fmla="*/ 59 h 68"/>
                <a:gd name="T26" fmla="*/ 26 w 69"/>
                <a:gd name="T27" fmla="*/ 63 h 68"/>
                <a:gd name="T28" fmla="*/ 34 w 69"/>
                <a:gd name="T29" fmla="*/ 66 h 68"/>
                <a:gd name="T30" fmla="*/ 42 w 69"/>
                <a:gd name="T31" fmla="*/ 67 h 68"/>
                <a:gd name="T32" fmla="*/ 51 w 69"/>
                <a:gd name="T33" fmla="*/ 66 h 68"/>
                <a:gd name="T34" fmla="*/ 59 w 69"/>
                <a:gd name="T35" fmla="*/ 63 h 68"/>
                <a:gd name="T36" fmla="*/ 66 w 69"/>
                <a:gd name="T37" fmla="*/ 60 h 68"/>
                <a:gd name="T38" fmla="*/ 66 w 69"/>
                <a:gd name="T39" fmla="*/ 58 h 68"/>
                <a:gd name="T40" fmla="*/ 67 w 69"/>
                <a:gd name="T41" fmla="*/ 55 h 68"/>
                <a:gd name="T42" fmla="*/ 67 w 69"/>
                <a:gd name="T43" fmla="*/ 53 h 68"/>
                <a:gd name="T44" fmla="*/ 68 w 69"/>
                <a:gd name="T45" fmla="*/ 51 h 68"/>
                <a:gd name="T46" fmla="*/ 63 w 69"/>
                <a:gd name="T47" fmla="*/ 55 h 68"/>
                <a:gd name="T48" fmla="*/ 57 w 69"/>
                <a:gd name="T49" fmla="*/ 58 h 68"/>
                <a:gd name="T50" fmla="*/ 50 w 69"/>
                <a:gd name="T51" fmla="*/ 61 h 68"/>
                <a:gd name="T52" fmla="*/ 42 w 69"/>
                <a:gd name="T53" fmla="*/ 61 h 68"/>
                <a:gd name="T54" fmla="*/ 35 w 69"/>
                <a:gd name="T55" fmla="*/ 61 h 68"/>
                <a:gd name="T56" fmla="*/ 28 w 69"/>
                <a:gd name="T57" fmla="*/ 58 h 68"/>
                <a:gd name="T58" fmla="*/ 21 w 69"/>
                <a:gd name="T59" fmla="*/ 55 h 68"/>
                <a:gd name="T60" fmla="*/ 16 w 69"/>
                <a:gd name="T61" fmla="*/ 50 h 68"/>
                <a:gd name="T62" fmla="*/ 11 w 69"/>
                <a:gd name="T63" fmla="*/ 45 h 68"/>
                <a:gd name="T64" fmla="*/ 8 w 69"/>
                <a:gd name="T65" fmla="*/ 38 h 68"/>
                <a:gd name="T66" fmla="*/ 6 w 69"/>
                <a:gd name="T67" fmla="*/ 32 h 68"/>
                <a:gd name="T68" fmla="*/ 5 w 69"/>
                <a:gd name="T69" fmla="*/ 24 h 68"/>
                <a:gd name="T70" fmla="*/ 6 w 69"/>
                <a:gd name="T71" fmla="*/ 16 h 68"/>
                <a:gd name="T72" fmla="*/ 8 w 69"/>
                <a:gd name="T73" fmla="*/ 9 h 68"/>
                <a:gd name="T74" fmla="*/ 11 w 69"/>
                <a:gd name="T75" fmla="*/ 3 h 68"/>
                <a:gd name="T76" fmla="*/ 14 w 69"/>
                <a:gd name="T7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68">
                  <a:moveTo>
                    <a:pt x="14" y="0"/>
                  </a:moveTo>
                  <a:lnTo>
                    <a:pt x="12" y="0"/>
                  </a:lnTo>
                  <a:lnTo>
                    <a:pt x="10" y="0"/>
                  </a:lnTo>
                  <a:lnTo>
                    <a:pt x="8" y="1"/>
                  </a:lnTo>
                  <a:lnTo>
                    <a:pt x="6" y="2"/>
                  </a:lnTo>
                  <a:lnTo>
                    <a:pt x="3" y="7"/>
                  </a:lnTo>
                  <a:lnTo>
                    <a:pt x="0" y="15"/>
                  </a:lnTo>
                  <a:lnTo>
                    <a:pt x="0" y="24"/>
                  </a:lnTo>
                  <a:lnTo>
                    <a:pt x="0" y="32"/>
                  </a:lnTo>
                  <a:lnTo>
                    <a:pt x="3" y="41"/>
                  </a:lnTo>
                  <a:lnTo>
                    <a:pt x="7" y="48"/>
                  </a:lnTo>
                  <a:lnTo>
                    <a:pt x="12" y="54"/>
                  </a:lnTo>
                  <a:lnTo>
                    <a:pt x="18" y="59"/>
                  </a:lnTo>
                  <a:lnTo>
                    <a:pt x="26" y="63"/>
                  </a:lnTo>
                  <a:lnTo>
                    <a:pt x="34" y="66"/>
                  </a:lnTo>
                  <a:lnTo>
                    <a:pt x="42" y="67"/>
                  </a:lnTo>
                  <a:lnTo>
                    <a:pt x="51" y="66"/>
                  </a:lnTo>
                  <a:lnTo>
                    <a:pt x="59" y="63"/>
                  </a:lnTo>
                  <a:lnTo>
                    <a:pt x="66" y="60"/>
                  </a:lnTo>
                  <a:lnTo>
                    <a:pt x="66" y="58"/>
                  </a:lnTo>
                  <a:lnTo>
                    <a:pt x="67" y="55"/>
                  </a:lnTo>
                  <a:lnTo>
                    <a:pt x="67" y="53"/>
                  </a:lnTo>
                  <a:lnTo>
                    <a:pt x="68" y="51"/>
                  </a:lnTo>
                  <a:lnTo>
                    <a:pt x="63" y="55"/>
                  </a:lnTo>
                  <a:lnTo>
                    <a:pt x="57" y="58"/>
                  </a:lnTo>
                  <a:lnTo>
                    <a:pt x="50" y="61"/>
                  </a:lnTo>
                  <a:lnTo>
                    <a:pt x="42" y="61"/>
                  </a:lnTo>
                  <a:lnTo>
                    <a:pt x="35" y="61"/>
                  </a:lnTo>
                  <a:lnTo>
                    <a:pt x="28" y="58"/>
                  </a:lnTo>
                  <a:lnTo>
                    <a:pt x="21" y="55"/>
                  </a:lnTo>
                  <a:lnTo>
                    <a:pt x="16" y="50"/>
                  </a:lnTo>
                  <a:lnTo>
                    <a:pt x="11" y="45"/>
                  </a:lnTo>
                  <a:lnTo>
                    <a:pt x="8" y="38"/>
                  </a:lnTo>
                  <a:lnTo>
                    <a:pt x="6" y="32"/>
                  </a:lnTo>
                  <a:lnTo>
                    <a:pt x="5" y="24"/>
                  </a:lnTo>
                  <a:lnTo>
                    <a:pt x="6" y="16"/>
                  </a:lnTo>
                  <a:lnTo>
                    <a:pt x="8" y="9"/>
                  </a:lnTo>
                  <a:lnTo>
                    <a:pt x="11" y="3"/>
                  </a:lnTo>
                  <a:lnTo>
                    <a:pt x="14"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1" name="Freeform 99"/>
            <p:cNvSpPr>
              <a:spLocks/>
            </p:cNvSpPr>
            <p:nvPr/>
          </p:nvSpPr>
          <p:spPr bwMode="auto">
            <a:xfrm>
              <a:off x="1301" y="912"/>
              <a:ext cx="65" cy="63"/>
            </a:xfrm>
            <a:custGeom>
              <a:avLst/>
              <a:gdLst>
                <a:gd name="T0" fmla="*/ 18 w 65"/>
                <a:gd name="T1" fmla="*/ 0 h 63"/>
                <a:gd name="T2" fmla="*/ 16 w 65"/>
                <a:gd name="T3" fmla="*/ 0 h 63"/>
                <a:gd name="T4" fmla="*/ 14 w 65"/>
                <a:gd name="T5" fmla="*/ 0 h 63"/>
                <a:gd name="T6" fmla="*/ 11 w 65"/>
                <a:gd name="T7" fmla="*/ 0 h 63"/>
                <a:gd name="T8" fmla="*/ 9 w 65"/>
                <a:gd name="T9" fmla="*/ 0 h 63"/>
                <a:gd name="T10" fmla="*/ 7 w 65"/>
                <a:gd name="T11" fmla="*/ 2 h 63"/>
                <a:gd name="T12" fmla="*/ 3 w 65"/>
                <a:gd name="T13" fmla="*/ 9 h 63"/>
                <a:gd name="T14" fmla="*/ 1 w 65"/>
                <a:gd name="T15" fmla="*/ 16 h 63"/>
                <a:gd name="T16" fmla="*/ 0 w 65"/>
                <a:gd name="T17" fmla="*/ 24 h 63"/>
                <a:gd name="T18" fmla="*/ 1 w 65"/>
                <a:gd name="T19" fmla="*/ 32 h 63"/>
                <a:gd name="T20" fmla="*/ 3 w 65"/>
                <a:gd name="T21" fmla="*/ 39 h 63"/>
                <a:gd name="T22" fmla="*/ 7 w 65"/>
                <a:gd name="T23" fmla="*/ 45 h 63"/>
                <a:gd name="T24" fmla="*/ 11 w 65"/>
                <a:gd name="T25" fmla="*/ 51 h 63"/>
                <a:gd name="T26" fmla="*/ 17 w 65"/>
                <a:gd name="T27" fmla="*/ 55 h 63"/>
                <a:gd name="T28" fmla="*/ 23 w 65"/>
                <a:gd name="T29" fmla="*/ 59 h 63"/>
                <a:gd name="T30" fmla="*/ 31 w 65"/>
                <a:gd name="T31" fmla="*/ 61 h 63"/>
                <a:gd name="T32" fmla="*/ 38 w 65"/>
                <a:gd name="T33" fmla="*/ 62 h 63"/>
                <a:gd name="T34" fmla="*/ 46 w 65"/>
                <a:gd name="T35" fmla="*/ 61 h 63"/>
                <a:gd name="T36" fmla="*/ 53 w 65"/>
                <a:gd name="T37" fmla="*/ 59 h 63"/>
                <a:gd name="T38" fmla="*/ 60 w 65"/>
                <a:gd name="T39" fmla="*/ 55 h 63"/>
                <a:gd name="T40" fmla="*/ 64 w 65"/>
                <a:gd name="T41" fmla="*/ 52 h 63"/>
                <a:gd name="T42" fmla="*/ 64 w 65"/>
                <a:gd name="T43" fmla="*/ 50 h 63"/>
                <a:gd name="T44" fmla="*/ 64 w 65"/>
                <a:gd name="T45" fmla="*/ 49 h 63"/>
                <a:gd name="T46" fmla="*/ 64 w 65"/>
                <a:gd name="T47" fmla="*/ 47 h 63"/>
                <a:gd name="T48" fmla="*/ 64 w 65"/>
                <a:gd name="T49" fmla="*/ 45 h 63"/>
                <a:gd name="T50" fmla="*/ 64 w 65"/>
                <a:gd name="T51" fmla="*/ 44 h 63"/>
                <a:gd name="T52" fmla="*/ 61 w 65"/>
                <a:gd name="T53" fmla="*/ 47 h 63"/>
                <a:gd name="T54" fmla="*/ 57 w 65"/>
                <a:gd name="T55" fmla="*/ 51 h 63"/>
                <a:gd name="T56" fmla="*/ 51 w 65"/>
                <a:gd name="T57" fmla="*/ 54 h 63"/>
                <a:gd name="T58" fmla="*/ 45 w 65"/>
                <a:gd name="T59" fmla="*/ 56 h 63"/>
                <a:gd name="T60" fmla="*/ 38 w 65"/>
                <a:gd name="T61" fmla="*/ 57 h 63"/>
                <a:gd name="T62" fmla="*/ 32 w 65"/>
                <a:gd name="T63" fmla="*/ 56 h 63"/>
                <a:gd name="T64" fmla="*/ 26 w 65"/>
                <a:gd name="T65" fmla="*/ 54 h 63"/>
                <a:gd name="T66" fmla="*/ 20 w 65"/>
                <a:gd name="T67" fmla="*/ 51 h 63"/>
                <a:gd name="T68" fmla="*/ 15 w 65"/>
                <a:gd name="T69" fmla="*/ 47 h 63"/>
                <a:gd name="T70" fmla="*/ 11 w 65"/>
                <a:gd name="T71" fmla="*/ 42 h 63"/>
                <a:gd name="T72" fmla="*/ 8 w 65"/>
                <a:gd name="T73" fmla="*/ 37 h 63"/>
                <a:gd name="T74" fmla="*/ 6 w 65"/>
                <a:gd name="T75" fmla="*/ 30 h 63"/>
                <a:gd name="T76" fmla="*/ 5 w 65"/>
                <a:gd name="T77" fmla="*/ 24 h 63"/>
                <a:gd name="T78" fmla="*/ 6 w 65"/>
                <a:gd name="T79" fmla="*/ 17 h 63"/>
                <a:gd name="T80" fmla="*/ 8 w 65"/>
                <a:gd name="T81" fmla="*/ 11 h 63"/>
                <a:gd name="T82" fmla="*/ 11 w 65"/>
                <a:gd name="T83" fmla="*/ 5 h 63"/>
                <a:gd name="T84" fmla="*/ 15 w 65"/>
                <a:gd name="T85" fmla="*/ 1 h 63"/>
                <a:gd name="T86" fmla="*/ 18 w 65"/>
                <a:gd name="T8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3">
                  <a:moveTo>
                    <a:pt x="18" y="0"/>
                  </a:moveTo>
                  <a:lnTo>
                    <a:pt x="16" y="0"/>
                  </a:lnTo>
                  <a:lnTo>
                    <a:pt x="14" y="0"/>
                  </a:lnTo>
                  <a:lnTo>
                    <a:pt x="11" y="0"/>
                  </a:lnTo>
                  <a:lnTo>
                    <a:pt x="9" y="0"/>
                  </a:lnTo>
                  <a:lnTo>
                    <a:pt x="7" y="2"/>
                  </a:lnTo>
                  <a:lnTo>
                    <a:pt x="3" y="9"/>
                  </a:lnTo>
                  <a:lnTo>
                    <a:pt x="1" y="16"/>
                  </a:lnTo>
                  <a:lnTo>
                    <a:pt x="0" y="24"/>
                  </a:lnTo>
                  <a:lnTo>
                    <a:pt x="1" y="32"/>
                  </a:lnTo>
                  <a:lnTo>
                    <a:pt x="3" y="39"/>
                  </a:lnTo>
                  <a:lnTo>
                    <a:pt x="7" y="45"/>
                  </a:lnTo>
                  <a:lnTo>
                    <a:pt x="11" y="51"/>
                  </a:lnTo>
                  <a:lnTo>
                    <a:pt x="17" y="55"/>
                  </a:lnTo>
                  <a:lnTo>
                    <a:pt x="23" y="59"/>
                  </a:lnTo>
                  <a:lnTo>
                    <a:pt x="31" y="61"/>
                  </a:lnTo>
                  <a:lnTo>
                    <a:pt x="38" y="62"/>
                  </a:lnTo>
                  <a:lnTo>
                    <a:pt x="46" y="61"/>
                  </a:lnTo>
                  <a:lnTo>
                    <a:pt x="53" y="59"/>
                  </a:lnTo>
                  <a:lnTo>
                    <a:pt x="60" y="55"/>
                  </a:lnTo>
                  <a:lnTo>
                    <a:pt x="64" y="52"/>
                  </a:lnTo>
                  <a:lnTo>
                    <a:pt x="64" y="50"/>
                  </a:lnTo>
                  <a:lnTo>
                    <a:pt x="64" y="49"/>
                  </a:lnTo>
                  <a:lnTo>
                    <a:pt x="64" y="47"/>
                  </a:lnTo>
                  <a:lnTo>
                    <a:pt x="64" y="45"/>
                  </a:lnTo>
                  <a:lnTo>
                    <a:pt x="64" y="44"/>
                  </a:lnTo>
                  <a:lnTo>
                    <a:pt x="61" y="47"/>
                  </a:lnTo>
                  <a:lnTo>
                    <a:pt x="57" y="51"/>
                  </a:lnTo>
                  <a:lnTo>
                    <a:pt x="51" y="54"/>
                  </a:lnTo>
                  <a:lnTo>
                    <a:pt x="45" y="56"/>
                  </a:lnTo>
                  <a:lnTo>
                    <a:pt x="38" y="57"/>
                  </a:lnTo>
                  <a:lnTo>
                    <a:pt x="32" y="56"/>
                  </a:lnTo>
                  <a:lnTo>
                    <a:pt x="26" y="54"/>
                  </a:lnTo>
                  <a:lnTo>
                    <a:pt x="20" y="51"/>
                  </a:lnTo>
                  <a:lnTo>
                    <a:pt x="15" y="47"/>
                  </a:lnTo>
                  <a:lnTo>
                    <a:pt x="11" y="42"/>
                  </a:lnTo>
                  <a:lnTo>
                    <a:pt x="8" y="37"/>
                  </a:lnTo>
                  <a:lnTo>
                    <a:pt x="6" y="30"/>
                  </a:lnTo>
                  <a:lnTo>
                    <a:pt x="5" y="24"/>
                  </a:lnTo>
                  <a:lnTo>
                    <a:pt x="6" y="17"/>
                  </a:lnTo>
                  <a:lnTo>
                    <a:pt x="8" y="11"/>
                  </a:lnTo>
                  <a:lnTo>
                    <a:pt x="11" y="5"/>
                  </a:lnTo>
                  <a:lnTo>
                    <a:pt x="15" y="1"/>
                  </a:lnTo>
                  <a:lnTo>
                    <a:pt x="18" y="0"/>
                  </a:lnTo>
                </a:path>
              </a:pathLst>
            </a:custGeom>
            <a:solidFill>
              <a:srgbClr val="8F8F8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2" name="Freeform 100"/>
            <p:cNvSpPr>
              <a:spLocks/>
            </p:cNvSpPr>
            <p:nvPr/>
          </p:nvSpPr>
          <p:spPr bwMode="auto">
            <a:xfrm>
              <a:off x="1306" y="912"/>
              <a:ext cx="60" cy="58"/>
            </a:xfrm>
            <a:custGeom>
              <a:avLst/>
              <a:gdLst>
                <a:gd name="T0" fmla="*/ 12 w 60"/>
                <a:gd name="T1" fmla="*/ 0 h 58"/>
                <a:gd name="T2" fmla="*/ 13 w 60"/>
                <a:gd name="T3" fmla="*/ 0 h 58"/>
                <a:gd name="T4" fmla="*/ 14 w 60"/>
                <a:gd name="T5" fmla="*/ 0 h 58"/>
                <a:gd name="T6" fmla="*/ 15 w 60"/>
                <a:gd name="T7" fmla="*/ 0 h 58"/>
                <a:gd name="T8" fmla="*/ 17 w 60"/>
                <a:gd name="T9" fmla="*/ 0 h 58"/>
                <a:gd name="T10" fmla="*/ 19 w 60"/>
                <a:gd name="T11" fmla="*/ 0 h 58"/>
                <a:gd name="T12" fmla="*/ 21 w 60"/>
                <a:gd name="T13" fmla="*/ 0 h 58"/>
                <a:gd name="T14" fmla="*/ 18 w 60"/>
                <a:gd name="T15" fmla="*/ 0 h 58"/>
                <a:gd name="T16" fmla="*/ 14 w 60"/>
                <a:gd name="T17" fmla="*/ 4 h 58"/>
                <a:gd name="T18" fmla="*/ 10 w 60"/>
                <a:gd name="T19" fmla="*/ 8 h 58"/>
                <a:gd name="T20" fmla="*/ 7 w 60"/>
                <a:gd name="T21" fmla="*/ 13 h 58"/>
                <a:gd name="T22" fmla="*/ 6 w 60"/>
                <a:gd name="T23" fmla="*/ 18 h 58"/>
                <a:gd name="T24" fmla="*/ 5 w 60"/>
                <a:gd name="T25" fmla="*/ 24 h 58"/>
                <a:gd name="T26" fmla="*/ 6 w 60"/>
                <a:gd name="T27" fmla="*/ 29 h 58"/>
                <a:gd name="T28" fmla="*/ 7 w 60"/>
                <a:gd name="T29" fmla="*/ 35 h 58"/>
                <a:gd name="T30" fmla="*/ 10 w 60"/>
                <a:gd name="T31" fmla="*/ 40 h 58"/>
                <a:gd name="T32" fmla="*/ 14 w 60"/>
                <a:gd name="T33" fmla="*/ 44 h 58"/>
                <a:gd name="T34" fmla="*/ 18 w 60"/>
                <a:gd name="T35" fmla="*/ 47 h 58"/>
                <a:gd name="T36" fmla="*/ 23 w 60"/>
                <a:gd name="T37" fmla="*/ 50 h 58"/>
                <a:gd name="T38" fmla="*/ 28 w 60"/>
                <a:gd name="T39" fmla="*/ 52 h 58"/>
                <a:gd name="T40" fmla="*/ 33 w 60"/>
                <a:gd name="T41" fmla="*/ 52 h 58"/>
                <a:gd name="T42" fmla="*/ 39 w 60"/>
                <a:gd name="T43" fmla="*/ 52 h 58"/>
                <a:gd name="T44" fmla="*/ 44 w 60"/>
                <a:gd name="T45" fmla="*/ 50 h 58"/>
                <a:gd name="T46" fmla="*/ 49 w 60"/>
                <a:gd name="T47" fmla="*/ 47 h 58"/>
                <a:gd name="T48" fmla="*/ 53 w 60"/>
                <a:gd name="T49" fmla="*/ 44 h 58"/>
                <a:gd name="T50" fmla="*/ 57 w 60"/>
                <a:gd name="T51" fmla="*/ 40 h 58"/>
                <a:gd name="T52" fmla="*/ 59 w 60"/>
                <a:gd name="T53" fmla="*/ 36 h 58"/>
                <a:gd name="T54" fmla="*/ 59 w 60"/>
                <a:gd name="T55" fmla="*/ 38 h 58"/>
                <a:gd name="T56" fmla="*/ 59 w 60"/>
                <a:gd name="T57" fmla="*/ 41 h 58"/>
                <a:gd name="T58" fmla="*/ 59 w 60"/>
                <a:gd name="T59" fmla="*/ 43 h 58"/>
                <a:gd name="T60" fmla="*/ 59 w 60"/>
                <a:gd name="T61" fmla="*/ 45 h 58"/>
                <a:gd name="T62" fmla="*/ 57 w 60"/>
                <a:gd name="T63" fmla="*/ 47 h 58"/>
                <a:gd name="T64" fmla="*/ 52 w 60"/>
                <a:gd name="T65" fmla="*/ 52 h 58"/>
                <a:gd name="T66" fmla="*/ 46 w 60"/>
                <a:gd name="T67" fmla="*/ 55 h 58"/>
                <a:gd name="T68" fmla="*/ 40 w 60"/>
                <a:gd name="T69" fmla="*/ 56 h 58"/>
                <a:gd name="T70" fmla="*/ 33 w 60"/>
                <a:gd name="T71" fmla="*/ 57 h 58"/>
                <a:gd name="T72" fmla="*/ 26 w 60"/>
                <a:gd name="T73" fmla="*/ 56 h 58"/>
                <a:gd name="T74" fmla="*/ 21 w 60"/>
                <a:gd name="T75" fmla="*/ 55 h 58"/>
                <a:gd name="T76" fmla="*/ 15 w 60"/>
                <a:gd name="T77" fmla="*/ 52 h 58"/>
                <a:gd name="T78" fmla="*/ 10 w 60"/>
                <a:gd name="T79" fmla="*/ 47 h 58"/>
                <a:gd name="T80" fmla="*/ 6 w 60"/>
                <a:gd name="T81" fmla="*/ 43 h 58"/>
                <a:gd name="T82" fmla="*/ 3 w 60"/>
                <a:gd name="T83" fmla="*/ 37 h 58"/>
                <a:gd name="T84" fmla="*/ 1 w 60"/>
                <a:gd name="T85" fmla="*/ 31 h 58"/>
                <a:gd name="T86" fmla="*/ 0 w 60"/>
                <a:gd name="T87" fmla="*/ 24 h 58"/>
                <a:gd name="T88" fmla="*/ 1 w 60"/>
                <a:gd name="T89" fmla="*/ 17 h 58"/>
                <a:gd name="T90" fmla="*/ 3 w 60"/>
                <a:gd name="T91" fmla="*/ 11 h 58"/>
                <a:gd name="T92" fmla="*/ 6 w 60"/>
                <a:gd name="T93" fmla="*/ 5 h 58"/>
                <a:gd name="T94" fmla="*/ 10 w 60"/>
                <a:gd name="T95" fmla="*/ 0 h 58"/>
                <a:gd name="T96" fmla="*/ 12 w 60"/>
                <a:gd name="T9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58">
                  <a:moveTo>
                    <a:pt x="12" y="0"/>
                  </a:moveTo>
                  <a:lnTo>
                    <a:pt x="13" y="0"/>
                  </a:lnTo>
                  <a:lnTo>
                    <a:pt x="14" y="0"/>
                  </a:lnTo>
                  <a:lnTo>
                    <a:pt x="15" y="0"/>
                  </a:lnTo>
                  <a:lnTo>
                    <a:pt x="17" y="0"/>
                  </a:lnTo>
                  <a:lnTo>
                    <a:pt x="19" y="0"/>
                  </a:lnTo>
                  <a:lnTo>
                    <a:pt x="21" y="0"/>
                  </a:lnTo>
                  <a:lnTo>
                    <a:pt x="18" y="0"/>
                  </a:lnTo>
                  <a:lnTo>
                    <a:pt x="14" y="4"/>
                  </a:lnTo>
                  <a:lnTo>
                    <a:pt x="10" y="8"/>
                  </a:lnTo>
                  <a:lnTo>
                    <a:pt x="7" y="13"/>
                  </a:lnTo>
                  <a:lnTo>
                    <a:pt x="6" y="18"/>
                  </a:lnTo>
                  <a:lnTo>
                    <a:pt x="5" y="24"/>
                  </a:lnTo>
                  <a:lnTo>
                    <a:pt x="6" y="29"/>
                  </a:lnTo>
                  <a:lnTo>
                    <a:pt x="7" y="35"/>
                  </a:lnTo>
                  <a:lnTo>
                    <a:pt x="10" y="40"/>
                  </a:lnTo>
                  <a:lnTo>
                    <a:pt x="14" y="44"/>
                  </a:lnTo>
                  <a:lnTo>
                    <a:pt x="18" y="47"/>
                  </a:lnTo>
                  <a:lnTo>
                    <a:pt x="23" y="50"/>
                  </a:lnTo>
                  <a:lnTo>
                    <a:pt x="28" y="52"/>
                  </a:lnTo>
                  <a:lnTo>
                    <a:pt x="33" y="52"/>
                  </a:lnTo>
                  <a:lnTo>
                    <a:pt x="39" y="52"/>
                  </a:lnTo>
                  <a:lnTo>
                    <a:pt x="44" y="50"/>
                  </a:lnTo>
                  <a:lnTo>
                    <a:pt x="49" y="47"/>
                  </a:lnTo>
                  <a:lnTo>
                    <a:pt x="53" y="44"/>
                  </a:lnTo>
                  <a:lnTo>
                    <a:pt x="57" y="40"/>
                  </a:lnTo>
                  <a:lnTo>
                    <a:pt x="59" y="36"/>
                  </a:lnTo>
                  <a:lnTo>
                    <a:pt x="59" y="38"/>
                  </a:lnTo>
                  <a:lnTo>
                    <a:pt x="59" y="41"/>
                  </a:lnTo>
                  <a:lnTo>
                    <a:pt x="59" y="43"/>
                  </a:lnTo>
                  <a:lnTo>
                    <a:pt x="59" y="45"/>
                  </a:lnTo>
                  <a:lnTo>
                    <a:pt x="57" y="47"/>
                  </a:lnTo>
                  <a:lnTo>
                    <a:pt x="52" y="52"/>
                  </a:lnTo>
                  <a:lnTo>
                    <a:pt x="46" y="55"/>
                  </a:lnTo>
                  <a:lnTo>
                    <a:pt x="40" y="56"/>
                  </a:lnTo>
                  <a:lnTo>
                    <a:pt x="33" y="57"/>
                  </a:lnTo>
                  <a:lnTo>
                    <a:pt x="26" y="56"/>
                  </a:lnTo>
                  <a:lnTo>
                    <a:pt x="21" y="55"/>
                  </a:lnTo>
                  <a:lnTo>
                    <a:pt x="15" y="52"/>
                  </a:lnTo>
                  <a:lnTo>
                    <a:pt x="10" y="47"/>
                  </a:lnTo>
                  <a:lnTo>
                    <a:pt x="6" y="43"/>
                  </a:lnTo>
                  <a:lnTo>
                    <a:pt x="3" y="37"/>
                  </a:lnTo>
                  <a:lnTo>
                    <a:pt x="1" y="31"/>
                  </a:lnTo>
                  <a:lnTo>
                    <a:pt x="0" y="24"/>
                  </a:lnTo>
                  <a:lnTo>
                    <a:pt x="1" y="17"/>
                  </a:lnTo>
                  <a:lnTo>
                    <a:pt x="3" y="11"/>
                  </a:lnTo>
                  <a:lnTo>
                    <a:pt x="6" y="5"/>
                  </a:lnTo>
                  <a:lnTo>
                    <a:pt x="10" y="0"/>
                  </a:lnTo>
                  <a:lnTo>
                    <a:pt x="12" y="0"/>
                  </a:lnTo>
                </a:path>
              </a:pathLst>
            </a:custGeom>
            <a:solidFill>
              <a:srgbClr val="9E9E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3" name="Freeform 101"/>
            <p:cNvSpPr>
              <a:spLocks/>
            </p:cNvSpPr>
            <p:nvPr/>
          </p:nvSpPr>
          <p:spPr bwMode="auto">
            <a:xfrm>
              <a:off x="1311" y="912"/>
              <a:ext cx="55" cy="53"/>
            </a:xfrm>
            <a:custGeom>
              <a:avLst/>
              <a:gdLst>
                <a:gd name="T0" fmla="*/ 24 w 55"/>
                <a:gd name="T1" fmla="*/ 1 h 53"/>
                <a:gd name="T2" fmla="*/ 22 w 55"/>
                <a:gd name="T3" fmla="*/ 0 h 53"/>
                <a:gd name="T4" fmla="*/ 19 w 55"/>
                <a:gd name="T5" fmla="*/ 0 h 53"/>
                <a:gd name="T6" fmla="*/ 17 w 55"/>
                <a:gd name="T7" fmla="*/ 0 h 53"/>
                <a:gd name="T8" fmla="*/ 15 w 55"/>
                <a:gd name="T9" fmla="*/ 0 h 53"/>
                <a:gd name="T10" fmla="*/ 13 w 55"/>
                <a:gd name="T11" fmla="*/ 0 h 53"/>
                <a:gd name="T12" fmla="*/ 8 w 55"/>
                <a:gd name="T13" fmla="*/ 4 h 53"/>
                <a:gd name="T14" fmla="*/ 4 w 55"/>
                <a:gd name="T15" fmla="*/ 8 h 53"/>
                <a:gd name="T16" fmla="*/ 2 w 55"/>
                <a:gd name="T17" fmla="*/ 13 h 53"/>
                <a:gd name="T18" fmla="*/ 0 w 55"/>
                <a:gd name="T19" fmla="*/ 18 h 53"/>
                <a:gd name="T20" fmla="*/ 0 w 55"/>
                <a:gd name="T21" fmla="*/ 24 h 53"/>
                <a:gd name="T22" fmla="*/ 0 w 55"/>
                <a:gd name="T23" fmla="*/ 30 h 53"/>
                <a:gd name="T24" fmla="*/ 2 w 55"/>
                <a:gd name="T25" fmla="*/ 35 h 53"/>
                <a:gd name="T26" fmla="*/ 4 w 55"/>
                <a:gd name="T27" fmla="*/ 40 h 53"/>
                <a:gd name="T28" fmla="*/ 8 w 55"/>
                <a:gd name="T29" fmla="*/ 44 h 53"/>
                <a:gd name="T30" fmla="*/ 13 w 55"/>
                <a:gd name="T31" fmla="*/ 48 h 53"/>
                <a:gd name="T32" fmla="*/ 17 w 55"/>
                <a:gd name="T33" fmla="*/ 50 h 53"/>
                <a:gd name="T34" fmla="*/ 22 w 55"/>
                <a:gd name="T35" fmla="*/ 52 h 53"/>
                <a:gd name="T36" fmla="*/ 28 w 55"/>
                <a:gd name="T37" fmla="*/ 52 h 53"/>
                <a:gd name="T38" fmla="*/ 34 w 55"/>
                <a:gd name="T39" fmla="*/ 52 h 53"/>
                <a:gd name="T40" fmla="*/ 39 w 55"/>
                <a:gd name="T41" fmla="*/ 50 h 53"/>
                <a:gd name="T42" fmla="*/ 44 w 55"/>
                <a:gd name="T43" fmla="*/ 48 h 53"/>
                <a:gd name="T44" fmla="*/ 48 w 55"/>
                <a:gd name="T45" fmla="*/ 44 h 53"/>
                <a:gd name="T46" fmla="*/ 52 w 55"/>
                <a:gd name="T47" fmla="*/ 40 h 53"/>
                <a:gd name="T48" fmla="*/ 54 w 55"/>
                <a:gd name="T49" fmla="*/ 37 h 53"/>
                <a:gd name="T50" fmla="*/ 53 w 55"/>
                <a:gd name="T51" fmla="*/ 35 h 53"/>
                <a:gd name="T52" fmla="*/ 53 w 55"/>
                <a:gd name="T53" fmla="*/ 32 h 53"/>
                <a:gd name="T54" fmla="*/ 52 w 55"/>
                <a:gd name="T55" fmla="*/ 30 h 53"/>
                <a:gd name="T56" fmla="*/ 51 w 55"/>
                <a:gd name="T57" fmla="*/ 28 h 53"/>
                <a:gd name="T58" fmla="*/ 51 w 55"/>
                <a:gd name="T59" fmla="*/ 29 h 53"/>
                <a:gd name="T60" fmla="*/ 50 w 55"/>
                <a:gd name="T61" fmla="*/ 33 h 53"/>
                <a:gd name="T62" fmla="*/ 48 w 55"/>
                <a:gd name="T63" fmla="*/ 37 h 53"/>
                <a:gd name="T64" fmla="*/ 45 w 55"/>
                <a:gd name="T65" fmla="*/ 41 h 53"/>
                <a:gd name="T66" fmla="*/ 42 w 55"/>
                <a:gd name="T67" fmla="*/ 44 h 53"/>
                <a:gd name="T68" fmla="*/ 37 w 55"/>
                <a:gd name="T69" fmla="*/ 46 h 53"/>
                <a:gd name="T70" fmla="*/ 33 w 55"/>
                <a:gd name="T71" fmla="*/ 47 h 53"/>
                <a:gd name="T72" fmla="*/ 28 w 55"/>
                <a:gd name="T73" fmla="*/ 47 h 53"/>
                <a:gd name="T74" fmla="*/ 24 w 55"/>
                <a:gd name="T75" fmla="*/ 47 h 53"/>
                <a:gd name="T76" fmla="*/ 19 w 55"/>
                <a:gd name="T77" fmla="*/ 46 h 53"/>
                <a:gd name="T78" fmla="*/ 15 w 55"/>
                <a:gd name="T79" fmla="*/ 44 h 53"/>
                <a:gd name="T80" fmla="*/ 12 w 55"/>
                <a:gd name="T81" fmla="*/ 41 h 53"/>
                <a:gd name="T82" fmla="*/ 9 w 55"/>
                <a:gd name="T83" fmla="*/ 37 h 53"/>
                <a:gd name="T84" fmla="*/ 7 w 55"/>
                <a:gd name="T85" fmla="*/ 33 h 53"/>
                <a:gd name="T86" fmla="*/ 5 w 55"/>
                <a:gd name="T87" fmla="*/ 29 h 53"/>
                <a:gd name="T88" fmla="*/ 5 w 55"/>
                <a:gd name="T89" fmla="*/ 24 h 53"/>
                <a:gd name="T90" fmla="*/ 5 w 55"/>
                <a:gd name="T91" fmla="*/ 19 h 53"/>
                <a:gd name="T92" fmla="*/ 7 w 55"/>
                <a:gd name="T93" fmla="*/ 15 h 53"/>
                <a:gd name="T94" fmla="*/ 9 w 55"/>
                <a:gd name="T95" fmla="*/ 11 h 53"/>
                <a:gd name="T96" fmla="*/ 12 w 55"/>
                <a:gd name="T97" fmla="*/ 7 h 53"/>
                <a:gd name="T98" fmla="*/ 15 w 55"/>
                <a:gd name="T99" fmla="*/ 4 h 53"/>
                <a:gd name="T100" fmla="*/ 19 w 55"/>
                <a:gd name="T101" fmla="*/ 2 h 53"/>
                <a:gd name="T102" fmla="*/ 24 w 55"/>
                <a:gd name="T103"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 h="53">
                  <a:moveTo>
                    <a:pt x="24" y="1"/>
                  </a:moveTo>
                  <a:lnTo>
                    <a:pt x="22" y="0"/>
                  </a:lnTo>
                  <a:lnTo>
                    <a:pt x="19" y="0"/>
                  </a:lnTo>
                  <a:lnTo>
                    <a:pt x="17" y="0"/>
                  </a:lnTo>
                  <a:lnTo>
                    <a:pt x="15" y="0"/>
                  </a:lnTo>
                  <a:lnTo>
                    <a:pt x="13" y="0"/>
                  </a:lnTo>
                  <a:lnTo>
                    <a:pt x="8" y="4"/>
                  </a:lnTo>
                  <a:lnTo>
                    <a:pt x="4" y="8"/>
                  </a:lnTo>
                  <a:lnTo>
                    <a:pt x="2" y="13"/>
                  </a:lnTo>
                  <a:lnTo>
                    <a:pt x="0" y="18"/>
                  </a:lnTo>
                  <a:lnTo>
                    <a:pt x="0" y="24"/>
                  </a:lnTo>
                  <a:lnTo>
                    <a:pt x="0" y="30"/>
                  </a:lnTo>
                  <a:lnTo>
                    <a:pt x="2" y="35"/>
                  </a:lnTo>
                  <a:lnTo>
                    <a:pt x="4" y="40"/>
                  </a:lnTo>
                  <a:lnTo>
                    <a:pt x="8" y="44"/>
                  </a:lnTo>
                  <a:lnTo>
                    <a:pt x="13" y="48"/>
                  </a:lnTo>
                  <a:lnTo>
                    <a:pt x="17" y="50"/>
                  </a:lnTo>
                  <a:lnTo>
                    <a:pt x="22" y="52"/>
                  </a:lnTo>
                  <a:lnTo>
                    <a:pt x="28" y="52"/>
                  </a:lnTo>
                  <a:lnTo>
                    <a:pt x="34" y="52"/>
                  </a:lnTo>
                  <a:lnTo>
                    <a:pt x="39" y="50"/>
                  </a:lnTo>
                  <a:lnTo>
                    <a:pt x="44" y="48"/>
                  </a:lnTo>
                  <a:lnTo>
                    <a:pt x="48" y="44"/>
                  </a:lnTo>
                  <a:lnTo>
                    <a:pt x="52" y="40"/>
                  </a:lnTo>
                  <a:lnTo>
                    <a:pt x="54" y="37"/>
                  </a:lnTo>
                  <a:lnTo>
                    <a:pt x="53" y="35"/>
                  </a:lnTo>
                  <a:lnTo>
                    <a:pt x="53" y="32"/>
                  </a:lnTo>
                  <a:lnTo>
                    <a:pt x="52" y="30"/>
                  </a:lnTo>
                  <a:lnTo>
                    <a:pt x="51" y="28"/>
                  </a:lnTo>
                  <a:lnTo>
                    <a:pt x="51" y="29"/>
                  </a:lnTo>
                  <a:lnTo>
                    <a:pt x="50" y="33"/>
                  </a:lnTo>
                  <a:lnTo>
                    <a:pt x="48" y="37"/>
                  </a:lnTo>
                  <a:lnTo>
                    <a:pt x="45" y="41"/>
                  </a:lnTo>
                  <a:lnTo>
                    <a:pt x="42" y="44"/>
                  </a:lnTo>
                  <a:lnTo>
                    <a:pt x="37" y="46"/>
                  </a:lnTo>
                  <a:lnTo>
                    <a:pt x="33" y="47"/>
                  </a:lnTo>
                  <a:lnTo>
                    <a:pt x="28" y="47"/>
                  </a:lnTo>
                  <a:lnTo>
                    <a:pt x="24" y="47"/>
                  </a:lnTo>
                  <a:lnTo>
                    <a:pt x="19" y="46"/>
                  </a:lnTo>
                  <a:lnTo>
                    <a:pt x="15" y="44"/>
                  </a:lnTo>
                  <a:lnTo>
                    <a:pt x="12" y="41"/>
                  </a:lnTo>
                  <a:lnTo>
                    <a:pt x="9" y="37"/>
                  </a:lnTo>
                  <a:lnTo>
                    <a:pt x="7" y="33"/>
                  </a:lnTo>
                  <a:lnTo>
                    <a:pt x="5" y="29"/>
                  </a:lnTo>
                  <a:lnTo>
                    <a:pt x="5" y="24"/>
                  </a:lnTo>
                  <a:lnTo>
                    <a:pt x="5" y="19"/>
                  </a:lnTo>
                  <a:lnTo>
                    <a:pt x="7" y="15"/>
                  </a:lnTo>
                  <a:lnTo>
                    <a:pt x="9" y="11"/>
                  </a:lnTo>
                  <a:lnTo>
                    <a:pt x="12" y="7"/>
                  </a:lnTo>
                  <a:lnTo>
                    <a:pt x="15" y="4"/>
                  </a:lnTo>
                  <a:lnTo>
                    <a:pt x="19" y="2"/>
                  </a:lnTo>
                  <a:lnTo>
                    <a:pt x="24" y="1"/>
                  </a:lnTo>
                </a:path>
              </a:pathLst>
            </a:custGeom>
            <a:solidFill>
              <a:srgbClr val="ADAD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4" name="Freeform 102"/>
            <p:cNvSpPr>
              <a:spLocks/>
            </p:cNvSpPr>
            <p:nvPr/>
          </p:nvSpPr>
          <p:spPr bwMode="auto">
            <a:xfrm>
              <a:off x="1315" y="913"/>
              <a:ext cx="48" cy="48"/>
            </a:xfrm>
            <a:custGeom>
              <a:avLst/>
              <a:gdLst>
                <a:gd name="T0" fmla="*/ 28 w 48"/>
                <a:gd name="T1" fmla="*/ 4 h 48"/>
                <a:gd name="T2" fmla="*/ 22 w 48"/>
                <a:gd name="T3" fmla="*/ 1 h 48"/>
                <a:gd name="T4" fmla="*/ 15 w 48"/>
                <a:gd name="T5" fmla="*/ 1 h 48"/>
                <a:gd name="T6" fmla="*/ 8 w 48"/>
                <a:gd name="T7" fmla="*/ 6 h 48"/>
                <a:gd name="T8" fmla="*/ 3 w 48"/>
                <a:gd name="T9" fmla="*/ 14 h 48"/>
                <a:gd name="T10" fmla="*/ 0 w 48"/>
                <a:gd name="T11" fmla="*/ 23 h 48"/>
                <a:gd name="T12" fmla="*/ 3 w 48"/>
                <a:gd name="T13" fmla="*/ 32 h 48"/>
                <a:gd name="T14" fmla="*/ 8 w 48"/>
                <a:gd name="T15" fmla="*/ 40 h 48"/>
                <a:gd name="T16" fmla="*/ 15 w 48"/>
                <a:gd name="T17" fmla="*/ 45 h 48"/>
                <a:gd name="T18" fmla="*/ 24 w 48"/>
                <a:gd name="T19" fmla="*/ 47 h 48"/>
                <a:gd name="T20" fmla="*/ 33 w 48"/>
                <a:gd name="T21" fmla="*/ 45 h 48"/>
                <a:gd name="T22" fmla="*/ 41 w 48"/>
                <a:gd name="T23" fmla="*/ 40 h 48"/>
                <a:gd name="T24" fmla="*/ 46 w 48"/>
                <a:gd name="T25" fmla="*/ 32 h 48"/>
                <a:gd name="T26" fmla="*/ 47 w 48"/>
                <a:gd name="T27" fmla="*/ 27 h 48"/>
                <a:gd name="T28" fmla="*/ 46 w 48"/>
                <a:gd name="T29" fmla="*/ 24 h 48"/>
                <a:gd name="T30" fmla="*/ 43 w 48"/>
                <a:gd name="T31" fmla="*/ 23 h 48"/>
                <a:gd name="T32" fmla="*/ 42 w 48"/>
                <a:gd name="T33" fmla="*/ 16 h 48"/>
                <a:gd name="T34" fmla="*/ 44 w 48"/>
                <a:gd name="T35" fmla="*/ 19 h 48"/>
                <a:gd name="T36" fmla="*/ 46 w 48"/>
                <a:gd name="T37" fmla="*/ 23 h 48"/>
                <a:gd name="T38" fmla="*/ 43 w 48"/>
                <a:gd name="T39" fmla="*/ 27 h 48"/>
                <a:gd name="T40" fmla="*/ 40 w 48"/>
                <a:gd name="T41" fmla="*/ 33 h 48"/>
                <a:gd name="T42" fmla="*/ 35 w 48"/>
                <a:gd name="T43" fmla="*/ 38 h 48"/>
                <a:gd name="T44" fmla="*/ 28 w 48"/>
                <a:gd name="T45" fmla="*/ 41 h 48"/>
                <a:gd name="T46" fmla="*/ 20 w 48"/>
                <a:gd name="T47" fmla="*/ 41 h 48"/>
                <a:gd name="T48" fmla="*/ 14 w 48"/>
                <a:gd name="T49" fmla="*/ 38 h 48"/>
                <a:gd name="T50" fmla="*/ 9 w 48"/>
                <a:gd name="T51" fmla="*/ 33 h 48"/>
                <a:gd name="T52" fmla="*/ 6 w 48"/>
                <a:gd name="T53" fmla="*/ 27 h 48"/>
                <a:gd name="T54" fmla="*/ 6 w 48"/>
                <a:gd name="T55" fmla="*/ 19 h 48"/>
                <a:gd name="T56" fmla="*/ 9 w 48"/>
                <a:gd name="T57" fmla="*/ 13 h 48"/>
                <a:gd name="T58" fmla="*/ 14 w 48"/>
                <a:gd name="T59" fmla="*/ 7 h 48"/>
                <a:gd name="T60" fmla="*/ 20 w 48"/>
                <a:gd name="T61" fmla="*/ 4 h 48"/>
                <a:gd name="T62" fmla="*/ 28 w 48"/>
                <a:gd name="T63"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8">
                  <a:moveTo>
                    <a:pt x="31" y="5"/>
                  </a:moveTo>
                  <a:lnTo>
                    <a:pt x="28" y="4"/>
                  </a:lnTo>
                  <a:lnTo>
                    <a:pt x="25" y="2"/>
                  </a:lnTo>
                  <a:lnTo>
                    <a:pt x="22" y="1"/>
                  </a:lnTo>
                  <a:lnTo>
                    <a:pt x="19" y="0"/>
                  </a:lnTo>
                  <a:lnTo>
                    <a:pt x="15" y="1"/>
                  </a:lnTo>
                  <a:lnTo>
                    <a:pt x="11" y="3"/>
                  </a:lnTo>
                  <a:lnTo>
                    <a:pt x="8" y="6"/>
                  </a:lnTo>
                  <a:lnTo>
                    <a:pt x="5" y="10"/>
                  </a:lnTo>
                  <a:lnTo>
                    <a:pt x="3" y="14"/>
                  </a:lnTo>
                  <a:lnTo>
                    <a:pt x="1" y="18"/>
                  </a:lnTo>
                  <a:lnTo>
                    <a:pt x="0" y="23"/>
                  </a:lnTo>
                  <a:lnTo>
                    <a:pt x="1" y="28"/>
                  </a:lnTo>
                  <a:lnTo>
                    <a:pt x="3" y="32"/>
                  </a:lnTo>
                  <a:lnTo>
                    <a:pt x="5" y="36"/>
                  </a:lnTo>
                  <a:lnTo>
                    <a:pt x="8" y="40"/>
                  </a:lnTo>
                  <a:lnTo>
                    <a:pt x="11" y="43"/>
                  </a:lnTo>
                  <a:lnTo>
                    <a:pt x="15" y="45"/>
                  </a:lnTo>
                  <a:lnTo>
                    <a:pt x="20" y="46"/>
                  </a:lnTo>
                  <a:lnTo>
                    <a:pt x="24" y="47"/>
                  </a:lnTo>
                  <a:lnTo>
                    <a:pt x="29" y="46"/>
                  </a:lnTo>
                  <a:lnTo>
                    <a:pt x="33" y="45"/>
                  </a:lnTo>
                  <a:lnTo>
                    <a:pt x="38" y="43"/>
                  </a:lnTo>
                  <a:lnTo>
                    <a:pt x="41" y="40"/>
                  </a:lnTo>
                  <a:lnTo>
                    <a:pt x="44" y="36"/>
                  </a:lnTo>
                  <a:lnTo>
                    <a:pt x="46" y="32"/>
                  </a:lnTo>
                  <a:lnTo>
                    <a:pt x="47" y="28"/>
                  </a:lnTo>
                  <a:lnTo>
                    <a:pt x="47" y="27"/>
                  </a:lnTo>
                  <a:lnTo>
                    <a:pt x="47" y="25"/>
                  </a:lnTo>
                  <a:lnTo>
                    <a:pt x="46" y="24"/>
                  </a:lnTo>
                  <a:lnTo>
                    <a:pt x="46" y="23"/>
                  </a:lnTo>
                  <a:lnTo>
                    <a:pt x="43" y="23"/>
                  </a:lnTo>
                  <a:lnTo>
                    <a:pt x="43" y="19"/>
                  </a:lnTo>
                  <a:lnTo>
                    <a:pt x="42" y="16"/>
                  </a:lnTo>
                  <a:lnTo>
                    <a:pt x="43" y="18"/>
                  </a:lnTo>
                  <a:lnTo>
                    <a:pt x="44" y="19"/>
                  </a:lnTo>
                  <a:lnTo>
                    <a:pt x="45" y="21"/>
                  </a:lnTo>
                  <a:lnTo>
                    <a:pt x="46" y="23"/>
                  </a:lnTo>
                  <a:lnTo>
                    <a:pt x="43" y="23"/>
                  </a:lnTo>
                  <a:lnTo>
                    <a:pt x="43" y="27"/>
                  </a:lnTo>
                  <a:lnTo>
                    <a:pt x="42" y="30"/>
                  </a:lnTo>
                  <a:lnTo>
                    <a:pt x="40" y="33"/>
                  </a:lnTo>
                  <a:lnTo>
                    <a:pt x="38" y="36"/>
                  </a:lnTo>
                  <a:lnTo>
                    <a:pt x="35" y="38"/>
                  </a:lnTo>
                  <a:lnTo>
                    <a:pt x="32" y="40"/>
                  </a:lnTo>
                  <a:lnTo>
                    <a:pt x="28" y="41"/>
                  </a:lnTo>
                  <a:lnTo>
                    <a:pt x="24" y="42"/>
                  </a:lnTo>
                  <a:lnTo>
                    <a:pt x="20" y="41"/>
                  </a:lnTo>
                  <a:lnTo>
                    <a:pt x="17" y="40"/>
                  </a:lnTo>
                  <a:lnTo>
                    <a:pt x="14" y="38"/>
                  </a:lnTo>
                  <a:lnTo>
                    <a:pt x="11" y="36"/>
                  </a:lnTo>
                  <a:lnTo>
                    <a:pt x="9" y="33"/>
                  </a:lnTo>
                  <a:lnTo>
                    <a:pt x="7" y="30"/>
                  </a:lnTo>
                  <a:lnTo>
                    <a:pt x="6" y="27"/>
                  </a:lnTo>
                  <a:lnTo>
                    <a:pt x="6" y="23"/>
                  </a:lnTo>
                  <a:lnTo>
                    <a:pt x="6" y="19"/>
                  </a:lnTo>
                  <a:lnTo>
                    <a:pt x="7" y="16"/>
                  </a:lnTo>
                  <a:lnTo>
                    <a:pt x="9" y="13"/>
                  </a:lnTo>
                  <a:lnTo>
                    <a:pt x="11" y="10"/>
                  </a:lnTo>
                  <a:lnTo>
                    <a:pt x="14" y="7"/>
                  </a:lnTo>
                  <a:lnTo>
                    <a:pt x="17" y="5"/>
                  </a:lnTo>
                  <a:lnTo>
                    <a:pt x="20" y="4"/>
                  </a:lnTo>
                  <a:lnTo>
                    <a:pt x="24" y="4"/>
                  </a:lnTo>
                  <a:lnTo>
                    <a:pt x="28" y="4"/>
                  </a:lnTo>
                  <a:lnTo>
                    <a:pt x="31" y="5"/>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5" name="Freeform 103"/>
            <p:cNvSpPr>
              <a:spLocks/>
            </p:cNvSpPr>
            <p:nvPr/>
          </p:nvSpPr>
          <p:spPr bwMode="auto">
            <a:xfrm>
              <a:off x="1320" y="917"/>
              <a:ext cx="40" cy="39"/>
            </a:xfrm>
            <a:custGeom>
              <a:avLst/>
              <a:gdLst>
                <a:gd name="T0" fmla="*/ 34 w 40"/>
                <a:gd name="T1" fmla="*/ 9 h 39"/>
                <a:gd name="T2" fmla="*/ 29 w 40"/>
                <a:gd name="T3" fmla="*/ 4 h 39"/>
                <a:gd name="T4" fmla="*/ 23 w 40"/>
                <a:gd name="T5" fmla="*/ 0 h 39"/>
                <a:gd name="T6" fmla="*/ 15 w 40"/>
                <a:gd name="T7" fmla="*/ 0 h 39"/>
                <a:gd name="T8" fmla="*/ 9 w 40"/>
                <a:gd name="T9" fmla="*/ 3 h 39"/>
                <a:gd name="T10" fmla="*/ 4 w 40"/>
                <a:gd name="T11" fmla="*/ 8 h 39"/>
                <a:gd name="T12" fmla="*/ 1 w 40"/>
                <a:gd name="T13" fmla="*/ 15 h 39"/>
                <a:gd name="T14" fmla="*/ 1 w 40"/>
                <a:gd name="T15" fmla="*/ 23 h 39"/>
                <a:gd name="T16" fmla="*/ 4 w 40"/>
                <a:gd name="T17" fmla="*/ 30 h 39"/>
                <a:gd name="T18" fmla="*/ 9 w 40"/>
                <a:gd name="T19" fmla="*/ 35 h 39"/>
                <a:gd name="T20" fmla="*/ 15 w 40"/>
                <a:gd name="T21" fmla="*/ 38 h 39"/>
                <a:gd name="T22" fmla="*/ 23 w 40"/>
                <a:gd name="T23" fmla="*/ 38 h 39"/>
                <a:gd name="T24" fmla="*/ 30 w 40"/>
                <a:gd name="T25" fmla="*/ 35 h 39"/>
                <a:gd name="T26" fmla="*/ 35 w 40"/>
                <a:gd name="T27" fmla="*/ 30 h 39"/>
                <a:gd name="T28" fmla="*/ 38 w 40"/>
                <a:gd name="T29" fmla="*/ 23 h 39"/>
                <a:gd name="T30" fmla="*/ 33 w 40"/>
                <a:gd name="T31" fmla="*/ 19 h 39"/>
                <a:gd name="T32" fmla="*/ 32 w 40"/>
                <a:gd name="T33" fmla="*/ 13 h 39"/>
                <a:gd name="T34" fmla="*/ 29 w 40"/>
                <a:gd name="T35" fmla="*/ 9 h 39"/>
                <a:gd name="T36" fmla="*/ 25 w 40"/>
                <a:gd name="T37" fmla="*/ 6 h 39"/>
                <a:gd name="T38" fmla="*/ 19 w 40"/>
                <a:gd name="T39" fmla="*/ 5 h 39"/>
                <a:gd name="T40" fmla="*/ 14 w 40"/>
                <a:gd name="T41" fmla="*/ 6 h 39"/>
                <a:gd name="T42" fmla="*/ 10 w 40"/>
                <a:gd name="T43" fmla="*/ 9 h 39"/>
                <a:gd name="T44" fmla="*/ 7 w 40"/>
                <a:gd name="T45" fmla="*/ 13 h 39"/>
                <a:gd name="T46" fmla="*/ 5 w 40"/>
                <a:gd name="T47" fmla="*/ 19 h 39"/>
                <a:gd name="T48" fmla="*/ 7 w 40"/>
                <a:gd name="T49" fmla="*/ 24 h 39"/>
                <a:gd name="T50" fmla="*/ 10 w 40"/>
                <a:gd name="T51" fmla="*/ 29 h 39"/>
                <a:gd name="T52" fmla="*/ 14 w 40"/>
                <a:gd name="T53" fmla="*/ 32 h 39"/>
                <a:gd name="T54" fmla="*/ 19 w 40"/>
                <a:gd name="T55" fmla="*/ 33 h 39"/>
                <a:gd name="T56" fmla="*/ 25 w 40"/>
                <a:gd name="T57" fmla="*/ 32 h 39"/>
                <a:gd name="T58" fmla="*/ 29 w 40"/>
                <a:gd name="T59" fmla="*/ 29 h 39"/>
                <a:gd name="T60" fmla="*/ 32 w 40"/>
                <a:gd name="T61" fmla="*/ 24 h 39"/>
                <a:gd name="T62" fmla="*/ 33 w 40"/>
                <a:gd name="T63" fmla="*/ 19 h 39"/>
                <a:gd name="T64" fmla="*/ 38 w 40"/>
                <a:gd name="T65"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39">
                  <a:moveTo>
                    <a:pt x="37" y="13"/>
                  </a:moveTo>
                  <a:lnTo>
                    <a:pt x="34" y="9"/>
                  </a:lnTo>
                  <a:lnTo>
                    <a:pt x="32" y="6"/>
                  </a:lnTo>
                  <a:lnTo>
                    <a:pt x="29" y="4"/>
                  </a:lnTo>
                  <a:lnTo>
                    <a:pt x="25" y="1"/>
                  </a:lnTo>
                  <a:lnTo>
                    <a:pt x="23" y="0"/>
                  </a:lnTo>
                  <a:lnTo>
                    <a:pt x="19" y="0"/>
                  </a:lnTo>
                  <a:lnTo>
                    <a:pt x="15" y="0"/>
                  </a:lnTo>
                  <a:lnTo>
                    <a:pt x="12" y="1"/>
                  </a:lnTo>
                  <a:lnTo>
                    <a:pt x="9" y="3"/>
                  </a:lnTo>
                  <a:lnTo>
                    <a:pt x="6" y="5"/>
                  </a:lnTo>
                  <a:lnTo>
                    <a:pt x="4" y="8"/>
                  </a:lnTo>
                  <a:lnTo>
                    <a:pt x="2" y="12"/>
                  </a:lnTo>
                  <a:lnTo>
                    <a:pt x="1" y="15"/>
                  </a:lnTo>
                  <a:lnTo>
                    <a:pt x="0" y="19"/>
                  </a:lnTo>
                  <a:lnTo>
                    <a:pt x="1" y="23"/>
                  </a:lnTo>
                  <a:lnTo>
                    <a:pt x="2" y="26"/>
                  </a:lnTo>
                  <a:lnTo>
                    <a:pt x="4" y="30"/>
                  </a:lnTo>
                  <a:lnTo>
                    <a:pt x="6" y="32"/>
                  </a:lnTo>
                  <a:lnTo>
                    <a:pt x="9" y="35"/>
                  </a:lnTo>
                  <a:lnTo>
                    <a:pt x="12" y="36"/>
                  </a:lnTo>
                  <a:lnTo>
                    <a:pt x="15" y="38"/>
                  </a:lnTo>
                  <a:lnTo>
                    <a:pt x="19" y="38"/>
                  </a:lnTo>
                  <a:lnTo>
                    <a:pt x="23" y="38"/>
                  </a:lnTo>
                  <a:lnTo>
                    <a:pt x="27" y="36"/>
                  </a:lnTo>
                  <a:lnTo>
                    <a:pt x="30" y="35"/>
                  </a:lnTo>
                  <a:lnTo>
                    <a:pt x="33" y="32"/>
                  </a:lnTo>
                  <a:lnTo>
                    <a:pt x="35" y="30"/>
                  </a:lnTo>
                  <a:lnTo>
                    <a:pt x="37" y="26"/>
                  </a:lnTo>
                  <a:lnTo>
                    <a:pt x="38" y="23"/>
                  </a:lnTo>
                  <a:lnTo>
                    <a:pt x="39" y="19"/>
                  </a:lnTo>
                  <a:lnTo>
                    <a:pt x="33" y="19"/>
                  </a:lnTo>
                  <a:lnTo>
                    <a:pt x="33" y="16"/>
                  </a:lnTo>
                  <a:lnTo>
                    <a:pt x="32" y="13"/>
                  </a:lnTo>
                  <a:lnTo>
                    <a:pt x="31" y="11"/>
                  </a:lnTo>
                  <a:lnTo>
                    <a:pt x="29" y="9"/>
                  </a:lnTo>
                  <a:lnTo>
                    <a:pt x="27" y="7"/>
                  </a:lnTo>
                  <a:lnTo>
                    <a:pt x="25" y="6"/>
                  </a:lnTo>
                  <a:lnTo>
                    <a:pt x="22" y="5"/>
                  </a:lnTo>
                  <a:lnTo>
                    <a:pt x="19" y="5"/>
                  </a:lnTo>
                  <a:lnTo>
                    <a:pt x="16" y="5"/>
                  </a:lnTo>
                  <a:lnTo>
                    <a:pt x="14" y="6"/>
                  </a:lnTo>
                  <a:lnTo>
                    <a:pt x="12" y="7"/>
                  </a:lnTo>
                  <a:lnTo>
                    <a:pt x="10" y="9"/>
                  </a:lnTo>
                  <a:lnTo>
                    <a:pt x="8" y="11"/>
                  </a:lnTo>
                  <a:lnTo>
                    <a:pt x="7" y="13"/>
                  </a:lnTo>
                  <a:lnTo>
                    <a:pt x="6" y="16"/>
                  </a:lnTo>
                  <a:lnTo>
                    <a:pt x="5" y="19"/>
                  </a:lnTo>
                  <a:lnTo>
                    <a:pt x="6" y="22"/>
                  </a:lnTo>
                  <a:lnTo>
                    <a:pt x="7" y="24"/>
                  </a:lnTo>
                  <a:lnTo>
                    <a:pt x="8" y="27"/>
                  </a:lnTo>
                  <a:lnTo>
                    <a:pt x="10" y="29"/>
                  </a:lnTo>
                  <a:lnTo>
                    <a:pt x="12" y="30"/>
                  </a:lnTo>
                  <a:lnTo>
                    <a:pt x="14" y="32"/>
                  </a:lnTo>
                  <a:lnTo>
                    <a:pt x="16" y="33"/>
                  </a:lnTo>
                  <a:lnTo>
                    <a:pt x="19" y="33"/>
                  </a:lnTo>
                  <a:lnTo>
                    <a:pt x="22" y="33"/>
                  </a:lnTo>
                  <a:lnTo>
                    <a:pt x="25" y="32"/>
                  </a:lnTo>
                  <a:lnTo>
                    <a:pt x="27" y="30"/>
                  </a:lnTo>
                  <a:lnTo>
                    <a:pt x="29" y="29"/>
                  </a:lnTo>
                  <a:lnTo>
                    <a:pt x="31" y="27"/>
                  </a:lnTo>
                  <a:lnTo>
                    <a:pt x="32" y="24"/>
                  </a:lnTo>
                  <a:lnTo>
                    <a:pt x="33" y="22"/>
                  </a:lnTo>
                  <a:lnTo>
                    <a:pt x="33" y="19"/>
                  </a:lnTo>
                  <a:lnTo>
                    <a:pt x="39" y="19"/>
                  </a:lnTo>
                  <a:lnTo>
                    <a:pt x="38" y="15"/>
                  </a:lnTo>
                  <a:lnTo>
                    <a:pt x="37" y="13"/>
                  </a:lnTo>
                </a:path>
              </a:pathLst>
            </a:custGeom>
            <a:solidFill>
              <a:srgbClr val="CFCFC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6" name="Freeform 104"/>
            <p:cNvSpPr>
              <a:spLocks/>
            </p:cNvSpPr>
            <p:nvPr/>
          </p:nvSpPr>
          <p:spPr bwMode="auto">
            <a:xfrm>
              <a:off x="1325" y="921"/>
              <a:ext cx="30" cy="30"/>
            </a:xfrm>
            <a:custGeom>
              <a:avLst/>
              <a:gdLst>
                <a:gd name="T0" fmla="*/ 29 w 30"/>
                <a:gd name="T1" fmla="*/ 15 h 30"/>
                <a:gd name="T2" fmla="*/ 28 w 30"/>
                <a:gd name="T3" fmla="*/ 12 h 30"/>
                <a:gd name="T4" fmla="*/ 28 w 30"/>
                <a:gd name="T5" fmla="*/ 9 h 30"/>
                <a:gd name="T6" fmla="*/ 26 w 30"/>
                <a:gd name="T7" fmla="*/ 7 h 30"/>
                <a:gd name="T8" fmla="*/ 25 w 30"/>
                <a:gd name="T9" fmla="*/ 5 h 30"/>
                <a:gd name="T10" fmla="*/ 22 w 30"/>
                <a:gd name="T11" fmla="*/ 3 h 30"/>
                <a:gd name="T12" fmla="*/ 20 w 30"/>
                <a:gd name="T13" fmla="*/ 2 h 30"/>
                <a:gd name="T14" fmla="*/ 17 w 30"/>
                <a:gd name="T15" fmla="*/ 1 h 30"/>
                <a:gd name="T16" fmla="*/ 14 w 30"/>
                <a:gd name="T17" fmla="*/ 0 h 30"/>
                <a:gd name="T18" fmla="*/ 11 w 30"/>
                <a:gd name="T19" fmla="*/ 1 h 30"/>
                <a:gd name="T20" fmla="*/ 9 w 30"/>
                <a:gd name="T21" fmla="*/ 2 h 30"/>
                <a:gd name="T22" fmla="*/ 6 w 30"/>
                <a:gd name="T23" fmla="*/ 3 h 30"/>
                <a:gd name="T24" fmla="*/ 4 w 30"/>
                <a:gd name="T25" fmla="*/ 5 h 30"/>
                <a:gd name="T26" fmla="*/ 2 w 30"/>
                <a:gd name="T27" fmla="*/ 7 h 30"/>
                <a:gd name="T28" fmla="*/ 1 w 30"/>
                <a:gd name="T29" fmla="*/ 9 h 30"/>
                <a:gd name="T30" fmla="*/ 0 w 30"/>
                <a:gd name="T31" fmla="*/ 12 h 30"/>
                <a:gd name="T32" fmla="*/ 0 w 30"/>
                <a:gd name="T33" fmla="*/ 15 h 30"/>
                <a:gd name="T34" fmla="*/ 0 w 30"/>
                <a:gd name="T35" fmla="*/ 18 h 30"/>
                <a:gd name="T36" fmla="*/ 1 w 30"/>
                <a:gd name="T37" fmla="*/ 20 h 30"/>
                <a:gd name="T38" fmla="*/ 2 w 30"/>
                <a:gd name="T39" fmla="*/ 23 h 30"/>
                <a:gd name="T40" fmla="*/ 4 w 30"/>
                <a:gd name="T41" fmla="*/ 25 h 30"/>
                <a:gd name="T42" fmla="*/ 6 w 30"/>
                <a:gd name="T43" fmla="*/ 27 h 30"/>
                <a:gd name="T44" fmla="*/ 9 w 30"/>
                <a:gd name="T45" fmla="*/ 28 h 30"/>
                <a:gd name="T46" fmla="*/ 11 w 30"/>
                <a:gd name="T47" fmla="*/ 29 h 30"/>
                <a:gd name="T48" fmla="*/ 14 w 30"/>
                <a:gd name="T49" fmla="*/ 29 h 30"/>
                <a:gd name="T50" fmla="*/ 17 w 30"/>
                <a:gd name="T51" fmla="*/ 29 h 30"/>
                <a:gd name="T52" fmla="*/ 20 w 30"/>
                <a:gd name="T53" fmla="*/ 28 h 30"/>
                <a:gd name="T54" fmla="*/ 22 w 30"/>
                <a:gd name="T55" fmla="*/ 27 h 30"/>
                <a:gd name="T56" fmla="*/ 25 w 30"/>
                <a:gd name="T57" fmla="*/ 25 h 30"/>
                <a:gd name="T58" fmla="*/ 26 w 30"/>
                <a:gd name="T59" fmla="*/ 23 h 30"/>
                <a:gd name="T60" fmla="*/ 28 w 30"/>
                <a:gd name="T61" fmla="*/ 20 h 30"/>
                <a:gd name="T62" fmla="*/ 28 w 30"/>
                <a:gd name="T63" fmla="*/ 18 h 30"/>
                <a:gd name="T64" fmla="*/ 29 w 30"/>
                <a:gd name="T65" fmla="*/ 15 h 30"/>
                <a:gd name="T66" fmla="*/ 24 w 30"/>
                <a:gd name="T67" fmla="*/ 15 h 30"/>
                <a:gd name="T68" fmla="*/ 23 w 30"/>
                <a:gd name="T69" fmla="*/ 11 h 30"/>
                <a:gd name="T70" fmla="*/ 21 w 30"/>
                <a:gd name="T71" fmla="*/ 8 h 30"/>
                <a:gd name="T72" fmla="*/ 18 w 30"/>
                <a:gd name="T73" fmla="*/ 6 h 30"/>
                <a:gd name="T74" fmla="*/ 14 w 30"/>
                <a:gd name="T75" fmla="*/ 5 h 30"/>
                <a:gd name="T76" fmla="*/ 11 w 30"/>
                <a:gd name="T77" fmla="*/ 6 h 30"/>
                <a:gd name="T78" fmla="*/ 8 w 30"/>
                <a:gd name="T79" fmla="*/ 8 h 30"/>
                <a:gd name="T80" fmla="*/ 6 w 30"/>
                <a:gd name="T81" fmla="*/ 11 h 30"/>
                <a:gd name="T82" fmla="*/ 5 w 30"/>
                <a:gd name="T83" fmla="*/ 15 h 30"/>
                <a:gd name="T84" fmla="*/ 6 w 30"/>
                <a:gd name="T85" fmla="*/ 18 h 30"/>
                <a:gd name="T86" fmla="*/ 8 w 30"/>
                <a:gd name="T87" fmla="*/ 21 h 30"/>
                <a:gd name="T88" fmla="*/ 11 w 30"/>
                <a:gd name="T89" fmla="*/ 23 h 30"/>
                <a:gd name="T90" fmla="*/ 14 w 30"/>
                <a:gd name="T91" fmla="*/ 24 h 30"/>
                <a:gd name="T92" fmla="*/ 18 w 30"/>
                <a:gd name="T93" fmla="*/ 23 h 30"/>
                <a:gd name="T94" fmla="*/ 21 w 30"/>
                <a:gd name="T95" fmla="*/ 21 h 30"/>
                <a:gd name="T96" fmla="*/ 23 w 30"/>
                <a:gd name="T97" fmla="*/ 18 h 30"/>
                <a:gd name="T98" fmla="*/ 24 w 30"/>
                <a:gd name="T99" fmla="*/ 15 h 30"/>
                <a:gd name="T100" fmla="*/ 29 w 30"/>
                <a:gd name="T10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0">
                  <a:moveTo>
                    <a:pt x="29" y="15"/>
                  </a:moveTo>
                  <a:lnTo>
                    <a:pt x="28" y="12"/>
                  </a:lnTo>
                  <a:lnTo>
                    <a:pt x="28" y="9"/>
                  </a:lnTo>
                  <a:lnTo>
                    <a:pt x="26" y="7"/>
                  </a:lnTo>
                  <a:lnTo>
                    <a:pt x="25" y="5"/>
                  </a:lnTo>
                  <a:lnTo>
                    <a:pt x="22" y="3"/>
                  </a:lnTo>
                  <a:lnTo>
                    <a:pt x="20" y="2"/>
                  </a:lnTo>
                  <a:lnTo>
                    <a:pt x="17" y="1"/>
                  </a:lnTo>
                  <a:lnTo>
                    <a:pt x="14" y="0"/>
                  </a:lnTo>
                  <a:lnTo>
                    <a:pt x="11" y="1"/>
                  </a:lnTo>
                  <a:lnTo>
                    <a:pt x="9" y="2"/>
                  </a:lnTo>
                  <a:lnTo>
                    <a:pt x="6" y="3"/>
                  </a:lnTo>
                  <a:lnTo>
                    <a:pt x="4" y="5"/>
                  </a:lnTo>
                  <a:lnTo>
                    <a:pt x="2" y="7"/>
                  </a:lnTo>
                  <a:lnTo>
                    <a:pt x="1" y="9"/>
                  </a:lnTo>
                  <a:lnTo>
                    <a:pt x="0" y="12"/>
                  </a:lnTo>
                  <a:lnTo>
                    <a:pt x="0" y="15"/>
                  </a:lnTo>
                  <a:lnTo>
                    <a:pt x="0" y="18"/>
                  </a:lnTo>
                  <a:lnTo>
                    <a:pt x="1" y="20"/>
                  </a:lnTo>
                  <a:lnTo>
                    <a:pt x="2" y="23"/>
                  </a:lnTo>
                  <a:lnTo>
                    <a:pt x="4" y="25"/>
                  </a:lnTo>
                  <a:lnTo>
                    <a:pt x="6" y="27"/>
                  </a:lnTo>
                  <a:lnTo>
                    <a:pt x="9" y="28"/>
                  </a:lnTo>
                  <a:lnTo>
                    <a:pt x="11" y="29"/>
                  </a:lnTo>
                  <a:lnTo>
                    <a:pt x="14" y="29"/>
                  </a:lnTo>
                  <a:lnTo>
                    <a:pt x="17" y="29"/>
                  </a:lnTo>
                  <a:lnTo>
                    <a:pt x="20" y="28"/>
                  </a:lnTo>
                  <a:lnTo>
                    <a:pt x="22" y="27"/>
                  </a:lnTo>
                  <a:lnTo>
                    <a:pt x="25" y="25"/>
                  </a:lnTo>
                  <a:lnTo>
                    <a:pt x="26" y="23"/>
                  </a:lnTo>
                  <a:lnTo>
                    <a:pt x="28" y="20"/>
                  </a:lnTo>
                  <a:lnTo>
                    <a:pt x="28" y="18"/>
                  </a:lnTo>
                  <a:lnTo>
                    <a:pt x="29" y="15"/>
                  </a:lnTo>
                  <a:lnTo>
                    <a:pt x="24" y="15"/>
                  </a:lnTo>
                  <a:lnTo>
                    <a:pt x="23" y="11"/>
                  </a:lnTo>
                  <a:lnTo>
                    <a:pt x="21" y="8"/>
                  </a:lnTo>
                  <a:lnTo>
                    <a:pt x="18" y="6"/>
                  </a:lnTo>
                  <a:lnTo>
                    <a:pt x="14" y="5"/>
                  </a:lnTo>
                  <a:lnTo>
                    <a:pt x="11" y="6"/>
                  </a:lnTo>
                  <a:lnTo>
                    <a:pt x="8" y="8"/>
                  </a:lnTo>
                  <a:lnTo>
                    <a:pt x="6" y="11"/>
                  </a:lnTo>
                  <a:lnTo>
                    <a:pt x="5" y="15"/>
                  </a:lnTo>
                  <a:lnTo>
                    <a:pt x="6" y="18"/>
                  </a:lnTo>
                  <a:lnTo>
                    <a:pt x="8" y="21"/>
                  </a:lnTo>
                  <a:lnTo>
                    <a:pt x="11" y="23"/>
                  </a:lnTo>
                  <a:lnTo>
                    <a:pt x="14" y="24"/>
                  </a:lnTo>
                  <a:lnTo>
                    <a:pt x="18" y="23"/>
                  </a:lnTo>
                  <a:lnTo>
                    <a:pt x="21" y="21"/>
                  </a:lnTo>
                  <a:lnTo>
                    <a:pt x="23" y="18"/>
                  </a:lnTo>
                  <a:lnTo>
                    <a:pt x="24" y="15"/>
                  </a:lnTo>
                  <a:lnTo>
                    <a:pt x="29" y="15"/>
                  </a:lnTo>
                </a:path>
              </a:pathLst>
            </a:custGeom>
            <a:solidFill>
              <a:srgbClr val="DEDED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7" name="Freeform 105"/>
            <p:cNvSpPr>
              <a:spLocks/>
            </p:cNvSpPr>
            <p:nvPr/>
          </p:nvSpPr>
          <p:spPr bwMode="auto">
            <a:xfrm>
              <a:off x="1330" y="926"/>
              <a:ext cx="20" cy="21"/>
            </a:xfrm>
            <a:custGeom>
              <a:avLst/>
              <a:gdLst>
                <a:gd name="T0" fmla="*/ 19 w 20"/>
                <a:gd name="T1" fmla="*/ 10 h 21"/>
                <a:gd name="T2" fmla="*/ 18 w 20"/>
                <a:gd name="T3" fmla="*/ 6 h 21"/>
                <a:gd name="T4" fmla="*/ 16 w 20"/>
                <a:gd name="T5" fmla="*/ 3 h 21"/>
                <a:gd name="T6" fmla="*/ 13 w 20"/>
                <a:gd name="T7" fmla="*/ 1 h 21"/>
                <a:gd name="T8" fmla="*/ 9 w 20"/>
                <a:gd name="T9" fmla="*/ 0 h 21"/>
                <a:gd name="T10" fmla="*/ 5 w 20"/>
                <a:gd name="T11" fmla="*/ 1 h 21"/>
                <a:gd name="T12" fmla="*/ 2 w 20"/>
                <a:gd name="T13" fmla="*/ 3 h 21"/>
                <a:gd name="T14" fmla="*/ 0 w 20"/>
                <a:gd name="T15" fmla="*/ 6 h 21"/>
                <a:gd name="T16" fmla="*/ 0 w 20"/>
                <a:gd name="T17" fmla="*/ 10 h 21"/>
                <a:gd name="T18" fmla="*/ 0 w 20"/>
                <a:gd name="T19" fmla="*/ 14 h 21"/>
                <a:gd name="T20" fmla="*/ 2 w 20"/>
                <a:gd name="T21" fmla="*/ 17 h 21"/>
                <a:gd name="T22" fmla="*/ 5 w 20"/>
                <a:gd name="T23" fmla="*/ 19 h 21"/>
                <a:gd name="T24" fmla="*/ 9 w 20"/>
                <a:gd name="T25" fmla="*/ 20 h 21"/>
                <a:gd name="T26" fmla="*/ 13 w 20"/>
                <a:gd name="T27" fmla="*/ 19 h 21"/>
                <a:gd name="T28" fmla="*/ 16 w 20"/>
                <a:gd name="T29" fmla="*/ 17 h 21"/>
                <a:gd name="T30" fmla="*/ 18 w 20"/>
                <a:gd name="T31" fmla="*/ 14 h 21"/>
                <a:gd name="T32" fmla="*/ 19 w 20"/>
                <a:gd name="T3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1">
                  <a:moveTo>
                    <a:pt x="19" y="10"/>
                  </a:moveTo>
                  <a:lnTo>
                    <a:pt x="18" y="6"/>
                  </a:lnTo>
                  <a:lnTo>
                    <a:pt x="16" y="3"/>
                  </a:lnTo>
                  <a:lnTo>
                    <a:pt x="13" y="1"/>
                  </a:lnTo>
                  <a:lnTo>
                    <a:pt x="9" y="0"/>
                  </a:lnTo>
                  <a:lnTo>
                    <a:pt x="5" y="1"/>
                  </a:lnTo>
                  <a:lnTo>
                    <a:pt x="2" y="3"/>
                  </a:lnTo>
                  <a:lnTo>
                    <a:pt x="0" y="6"/>
                  </a:lnTo>
                  <a:lnTo>
                    <a:pt x="0" y="10"/>
                  </a:lnTo>
                  <a:lnTo>
                    <a:pt x="0" y="14"/>
                  </a:lnTo>
                  <a:lnTo>
                    <a:pt x="2" y="17"/>
                  </a:lnTo>
                  <a:lnTo>
                    <a:pt x="5" y="19"/>
                  </a:lnTo>
                  <a:lnTo>
                    <a:pt x="9" y="20"/>
                  </a:lnTo>
                  <a:lnTo>
                    <a:pt x="13" y="19"/>
                  </a:lnTo>
                  <a:lnTo>
                    <a:pt x="16" y="17"/>
                  </a:lnTo>
                  <a:lnTo>
                    <a:pt x="18" y="14"/>
                  </a:lnTo>
                  <a:lnTo>
                    <a:pt x="19" y="10"/>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8" name="Freeform 106"/>
            <p:cNvSpPr>
              <a:spLocks/>
            </p:cNvSpPr>
            <p:nvPr/>
          </p:nvSpPr>
          <p:spPr bwMode="auto">
            <a:xfrm>
              <a:off x="1334" y="931"/>
              <a:ext cx="17" cy="17"/>
            </a:xfrm>
            <a:custGeom>
              <a:avLst/>
              <a:gdLst>
                <a:gd name="T0" fmla="*/ 16 w 17"/>
                <a:gd name="T1" fmla="*/ 8 h 17"/>
                <a:gd name="T2" fmla="*/ 16 w 17"/>
                <a:gd name="T3" fmla="*/ 5 h 17"/>
                <a:gd name="T4" fmla="*/ 14 w 17"/>
                <a:gd name="T5" fmla="*/ 2 h 17"/>
                <a:gd name="T6" fmla="*/ 11 w 17"/>
                <a:gd name="T7" fmla="*/ 0 h 17"/>
                <a:gd name="T8" fmla="*/ 8 w 17"/>
                <a:gd name="T9" fmla="*/ 0 h 17"/>
                <a:gd name="T10" fmla="*/ 6 w 17"/>
                <a:gd name="T11" fmla="*/ 0 h 17"/>
                <a:gd name="T12" fmla="*/ 3 w 17"/>
                <a:gd name="T13" fmla="*/ 2 h 17"/>
                <a:gd name="T14" fmla="*/ 2 w 17"/>
                <a:gd name="T15" fmla="*/ 5 h 17"/>
                <a:gd name="T16" fmla="*/ 0 w 17"/>
                <a:gd name="T17" fmla="*/ 8 h 17"/>
                <a:gd name="T18" fmla="*/ 2 w 17"/>
                <a:gd name="T19" fmla="*/ 11 h 17"/>
                <a:gd name="T20" fmla="*/ 3 w 17"/>
                <a:gd name="T21" fmla="*/ 13 h 17"/>
                <a:gd name="T22" fmla="*/ 6 w 17"/>
                <a:gd name="T23" fmla="*/ 16 h 17"/>
                <a:gd name="T24" fmla="*/ 8 w 17"/>
                <a:gd name="T25" fmla="*/ 16 h 17"/>
                <a:gd name="T26" fmla="*/ 11 w 17"/>
                <a:gd name="T27" fmla="*/ 16 h 17"/>
                <a:gd name="T28" fmla="*/ 14 w 17"/>
                <a:gd name="T29" fmla="*/ 13 h 17"/>
                <a:gd name="T30" fmla="*/ 16 w 17"/>
                <a:gd name="T31" fmla="*/ 11 h 17"/>
                <a:gd name="T32" fmla="*/ 16 w 17"/>
                <a:gd name="T3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16" y="8"/>
                  </a:moveTo>
                  <a:lnTo>
                    <a:pt x="16" y="5"/>
                  </a:lnTo>
                  <a:lnTo>
                    <a:pt x="14" y="2"/>
                  </a:lnTo>
                  <a:lnTo>
                    <a:pt x="11" y="0"/>
                  </a:lnTo>
                  <a:lnTo>
                    <a:pt x="8" y="0"/>
                  </a:lnTo>
                  <a:lnTo>
                    <a:pt x="6" y="0"/>
                  </a:lnTo>
                  <a:lnTo>
                    <a:pt x="3" y="2"/>
                  </a:lnTo>
                  <a:lnTo>
                    <a:pt x="2" y="5"/>
                  </a:lnTo>
                  <a:lnTo>
                    <a:pt x="0" y="8"/>
                  </a:lnTo>
                  <a:lnTo>
                    <a:pt x="2" y="11"/>
                  </a:lnTo>
                  <a:lnTo>
                    <a:pt x="3" y="13"/>
                  </a:lnTo>
                  <a:lnTo>
                    <a:pt x="6" y="16"/>
                  </a:lnTo>
                  <a:lnTo>
                    <a:pt x="8" y="16"/>
                  </a:lnTo>
                  <a:lnTo>
                    <a:pt x="11" y="16"/>
                  </a:lnTo>
                  <a:lnTo>
                    <a:pt x="14" y="13"/>
                  </a:lnTo>
                  <a:lnTo>
                    <a:pt x="16" y="11"/>
                  </a:lnTo>
                  <a:lnTo>
                    <a:pt x="16" y="8"/>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19" name="Freeform 107"/>
            <p:cNvSpPr>
              <a:spLocks/>
            </p:cNvSpPr>
            <p:nvPr/>
          </p:nvSpPr>
          <p:spPr bwMode="auto">
            <a:xfrm>
              <a:off x="1273" y="912"/>
              <a:ext cx="93" cy="92"/>
            </a:xfrm>
            <a:custGeom>
              <a:avLst/>
              <a:gdLst>
                <a:gd name="T0" fmla="*/ 46 w 93"/>
                <a:gd name="T1" fmla="*/ 91 h 92"/>
                <a:gd name="T2" fmla="*/ 37 w 93"/>
                <a:gd name="T3" fmla="*/ 90 h 92"/>
                <a:gd name="T4" fmla="*/ 28 w 93"/>
                <a:gd name="T5" fmla="*/ 87 h 92"/>
                <a:gd name="T6" fmla="*/ 21 w 93"/>
                <a:gd name="T7" fmla="*/ 83 h 92"/>
                <a:gd name="T8" fmla="*/ 14 w 93"/>
                <a:gd name="T9" fmla="*/ 77 h 92"/>
                <a:gd name="T10" fmla="*/ 8 w 93"/>
                <a:gd name="T11" fmla="*/ 70 h 92"/>
                <a:gd name="T12" fmla="*/ 4 w 93"/>
                <a:gd name="T13" fmla="*/ 63 h 92"/>
                <a:gd name="T14" fmla="*/ 1 w 93"/>
                <a:gd name="T15" fmla="*/ 54 h 92"/>
                <a:gd name="T16" fmla="*/ 0 w 93"/>
                <a:gd name="T17" fmla="*/ 45 h 92"/>
                <a:gd name="T18" fmla="*/ 1 w 93"/>
                <a:gd name="T19" fmla="*/ 35 h 92"/>
                <a:gd name="T20" fmla="*/ 4 w 93"/>
                <a:gd name="T21" fmla="*/ 27 h 92"/>
                <a:gd name="T22" fmla="*/ 8 w 93"/>
                <a:gd name="T23" fmla="*/ 19 h 92"/>
                <a:gd name="T24" fmla="*/ 14 w 93"/>
                <a:gd name="T25" fmla="*/ 12 h 92"/>
                <a:gd name="T26" fmla="*/ 21 w 93"/>
                <a:gd name="T27" fmla="*/ 7 h 92"/>
                <a:gd name="T28" fmla="*/ 28 w 93"/>
                <a:gd name="T29" fmla="*/ 2 h 92"/>
                <a:gd name="T30" fmla="*/ 37 w 93"/>
                <a:gd name="T31" fmla="*/ 0 h 92"/>
                <a:gd name="T32" fmla="*/ 46 w 93"/>
                <a:gd name="T33" fmla="*/ 0 h 92"/>
                <a:gd name="T34" fmla="*/ 56 w 93"/>
                <a:gd name="T35" fmla="*/ 0 h 92"/>
                <a:gd name="T36" fmla="*/ 64 w 93"/>
                <a:gd name="T37" fmla="*/ 2 h 92"/>
                <a:gd name="T38" fmla="*/ 72 w 93"/>
                <a:gd name="T39" fmla="*/ 7 h 92"/>
                <a:gd name="T40" fmla="*/ 79 w 93"/>
                <a:gd name="T41" fmla="*/ 12 h 92"/>
                <a:gd name="T42" fmla="*/ 84 w 93"/>
                <a:gd name="T43" fmla="*/ 19 h 92"/>
                <a:gd name="T44" fmla="*/ 89 w 93"/>
                <a:gd name="T45" fmla="*/ 27 h 92"/>
                <a:gd name="T46" fmla="*/ 91 w 93"/>
                <a:gd name="T47" fmla="*/ 35 h 92"/>
                <a:gd name="T48" fmla="*/ 92 w 93"/>
                <a:gd name="T49" fmla="*/ 45 h 92"/>
                <a:gd name="T50" fmla="*/ 91 w 93"/>
                <a:gd name="T51" fmla="*/ 54 h 92"/>
                <a:gd name="T52" fmla="*/ 89 w 93"/>
                <a:gd name="T53" fmla="*/ 63 h 92"/>
                <a:gd name="T54" fmla="*/ 84 w 93"/>
                <a:gd name="T55" fmla="*/ 70 h 92"/>
                <a:gd name="T56" fmla="*/ 79 w 93"/>
                <a:gd name="T57" fmla="*/ 77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1" y="83"/>
                  </a:lnTo>
                  <a:lnTo>
                    <a:pt x="14" y="77"/>
                  </a:lnTo>
                  <a:lnTo>
                    <a:pt x="8" y="70"/>
                  </a:lnTo>
                  <a:lnTo>
                    <a:pt x="4" y="63"/>
                  </a:lnTo>
                  <a:lnTo>
                    <a:pt x="1" y="54"/>
                  </a:lnTo>
                  <a:lnTo>
                    <a:pt x="0" y="45"/>
                  </a:lnTo>
                  <a:lnTo>
                    <a:pt x="1" y="35"/>
                  </a:lnTo>
                  <a:lnTo>
                    <a:pt x="4" y="27"/>
                  </a:lnTo>
                  <a:lnTo>
                    <a:pt x="8" y="19"/>
                  </a:lnTo>
                  <a:lnTo>
                    <a:pt x="14" y="12"/>
                  </a:lnTo>
                  <a:lnTo>
                    <a:pt x="21" y="7"/>
                  </a:lnTo>
                  <a:lnTo>
                    <a:pt x="28" y="2"/>
                  </a:lnTo>
                  <a:lnTo>
                    <a:pt x="37" y="0"/>
                  </a:lnTo>
                  <a:lnTo>
                    <a:pt x="46" y="0"/>
                  </a:lnTo>
                  <a:lnTo>
                    <a:pt x="56" y="0"/>
                  </a:lnTo>
                  <a:lnTo>
                    <a:pt x="64" y="2"/>
                  </a:lnTo>
                  <a:lnTo>
                    <a:pt x="72" y="7"/>
                  </a:lnTo>
                  <a:lnTo>
                    <a:pt x="79" y="12"/>
                  </a:lnTo>
                  <a:lnTo>
                    <a:pt x="84" y="19"/>
                  </a:lnTo>
                  <a:lnTo>
                    <a:pt x="89" y="27"/>
                  </a:lnTo>
                  <a:lnTo>
                    <a:pt x="91" y="35"/>
                  </a:lnTo>
                  <a:lnTo>
                    <a:pt x="92" y="45"/>
                  </a:lnTo>
                  <a:lnTo>
                    <a:pt x="91" y="54"/>
                  </a:lnTo>
                  <a:lnTo>
                    <a:pt x="89" y="63"/>
                  </a:lnTo>
                  <a:lnTo>
                    <a:pt x="84" y="70"/>
                  </a:lnTo>
                  <a:lnTo>
                    <a:pt x="79" y="77"/>
                  </a:lnTo>
                  <a:lnTo>
                    <a:pt x="72" y="83"/>
                  </a:lnTo>
                  <a:lnTo>
                    <a:pt x="64" y="87"/>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0" name="Freeform 108"/>
            <p:cNvSpPr>
              <a:spLocks/>
            </p:cNvSpPr>
            <p:nvPr/>
          </p:nvSpPr>
          <p:spPr bwMode="auto">
            <a:xfrm>
              <a:off x="1285" y="923"/>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1" name="Freeform 109"/>
            <p:cNvSpPr>
              <a:spLocks/>
            </p:cNvSpPr>
            <p:nvPr/>
          </p:nvSpPr>
          <p:spPr bwMode="auto">
            <a:xfrm>
              <a:off x="460" y="1079"/>
              <a:ext cx="92" cy="93"/>
            </a:xfrm>
            <a:custGeom>
              <a:avLst/>
              <a:gdLst>
                <a:gd name="T0" fmla="*/ 46 w 92"/>
                <a:gd name="T1" fmla="*/ 92 h 93"/>
                <a:gd name="T2" fmla="*/ 36 w 92"/>
                <a:gd name="T3" fmla="*/ 91 h 93"/>
                <a:gd name="T4" fmla="*/ 28 w 92"/>
                <a:gd name="T5" fmla="*/ 88 h 93"/>
                <a:gd name="T6" fmla="*/ 20 w 92"/>
                <a:gd name="T7" fmla="*/ 84 h 93"/>
                <a:gd name="T8" fmla="*/ 13 w 92"/>
                <a:gd name="T9" fmla="*/ 79 h 93"/>
                <a:gd name="T10" fmla="*/ 8 w 92"/>
                <a:gd name="T11" fmla="*/ 72 h 93"/>
                <a:gd name="T12" fmla="*/ 3 w 92"/>
                <a:gd name="T13" fmla="*/ 64 h 93"/>
                <a:gd name="T14" fmla="*/ 1 w 92"/>
                <a:gd name="T15" fmla="*/ 55 h 93"/>
                <a:gd name="T16" fmla="*/ 0 w 92"/>
                <a:gd name="T17" fmla="*/ 46 h 93"/>
                <a:gd name="T18" fmla="*/ 1 w 92"/>
                <a:gd name="T19" fmla="*/ 37 h 93"/>
                <a:gd name="T20" fmla="*/ 3 w 92"/>
                <a:gd name="T21" fmla="*/ 28 h 93"/>
                <a:gd name="T22" fmla="*/ 8 w 92"/>
                <a:gd name="T23" fmla="*/ 20 h 93"/>
                <a:gd name="T24" fmla="*/ 13 w 92"/>
                <a:gd name="T25" fmla="*/ 13 h 93"/>
                <a:gd name="T26" fmla="*/ 20 w 92"/>
                <a:gd name="T27" fmla="*/ 8 h 93"/>
                <a:gd name="T28" fmla="*/ 28 w 92"/>
                <a:gd name="T29" fmla="*/ 4 h 93"/>
                <a:gd name="T30" fmla="*/ 36 w 92"/>
                <a:gd name="T31" fmla="*/ 1 h 93"/>
                <a:gd name="T32" fmla="*/ 46 w 92"/>
                <a:gd name="T33" fmla="*/ 0 h 93"/>
                <a:gd name="T34" fmla="*/ 55 w 92"/>
                <a:gd name="T35" fmla="*/ 1 h 93"/>
                <a:gd name="T36" fmla="*/ 64 w 92"/>
                <a:gd name="T37" fmla="*/ 4 h 93"/>
                <a:gd name="T38" fmla="*/ 71 w 92"/>
                <a:gd name="T39" fmla="*/ 8 h 93"/>
                <a:gd name="T40" fmla="*/ 78 w 92"/>
                <a:gd name="T41" fmla="*/ 13 h 93"/>
                <a:gd name="T42" fmla="*/ 84 w 92"/>
                <a:gd name="T43" fmla="*/ 20 h 93"/>
                <a:gd name="T44" fmla="*/ 88 w 92"/>
                <a:gd name="T45" fmla="*/ 28 h 93"/>
                <a:gd name="T46" fmla="*/ 91 w 92"/>
                <a:gd name="T47" fmla="*/ 37 h 93"/>
                <a:gd name="T48" fmla="*/ 91 w 92"/>
                <a:gd name="T49" fmla="*/ 46 h 93"/>
                <a:gd name="T50" fmla="*/ 91 w 92"/>
                <a:gd name="T51" fmla="*/ 55 h 93"/>
                <a:gd name="T52" fmla="*/ 88 w 92"/>
                <a:gd name="T53" fmla="*/ 64 h 93"/>
                <a:gd name="T54" fmla="*/ 84 w 92"/>
                <a:gd name="T55" fmla="*/ 72 h 93"/>
                <a:gd name="T56" fmla="*/ 78 w 92"/>
                <a:gd name="T57" fmla="*/ 79 h 93"/>
                <a:gd name="T58" fmla="*/ 71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5" y="1"/>
                  </a:lnTo>
                  <a:lnTo>
                    <a:pt x="64" y="4"/>
                  </a:lnTo>
                  <a:lnTo>
                    <a:pt x="71" y="8"/>
                  </a:lnTo>
                  <a:lnTo>
                    <a:pt x="78" y="13"/>
                  </a:lnTo>
                  <a:lnTo>
                    <a:pt x="84" y="20"/>
                  </a:lnTo>
                  <a:lnTo>
                    <a:pt x="88" y="28"/>
                  </a:lnTo>
                  <a:lnTo>
                    <a:pt x="91" y="37"/>
                  </a:lnTo>
                  <a:lnTo>
                    <a:pt x="91" y="46"/>
                  </a:lnTo>
                  <a:lnTo>
                    <a:pt x="91" y="55"/>
                  </a:lnTo>
                  <a:lnTo>
                    <a:pt x="88" y="64"/>
                  </a:lnTo>
                  <a:lnTo>
                    <a:pt x="84" y="72"/>
                  </a:lnTo>
                  <a:lnTo>
                    <a:pt x="78" y="79"/>
                  </a:lnTo>
                  <a:lnTo>
                    <a:pt x="71"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2" name="Freeform 110"/>
            <p:cNvSpPr>
              <a:spLocks/>
            </p:cNvSpPr>
            <p:nvPr/>
          </p:nvSpPr>
          <p:spPr bwMode="auto">
            <a:xfrm>
              <a:off x="460" y="1079"/>
              <a:ext cx="92" cy="93"/>
            </a:xfrm>
            <a:custGeom>
              <a:avLst/>
              <a:gdLst>
                <a:gd name="T0" fmla="*/ 46 w 92"/>
                <a:gd name="T1" fmla="*/ 92 h 93"/>
                <a:gd name="T2" fmla="*/ 36 w 92"/>
                <a:gd name="T3" fmla="*/ 91 h 93"/>
                <a:gd name="T4" fmla="*/ 28 w 92"/>
                <a:gd name="T5" fmla="*/ 88 h 93"/>
                <a:gd name="T6" fmla="*/ 20 w 92"/>
                <a:gd name="T7" fmla="*/ 84 h 93"/>
                <a:gd name="T8" fmla="*/ 13 w 92"/>
                <a:gd name="T9" fmla="*/ 79 h 93"/>
                <a:gd name="T10" fmla="*/ 8 w 92"/>
                <a:gd name="T11" fmla="*/ 72 h 93"/>
                <a:gd name="T12" fmla="*/ 3 w 92"/>
                <a:gd name="T13" fmla="*/ 64 h 93"/>
                <a:gd name="T14" fmla="*/ 1 w 92"/>
                <a:gd name="T15" fmla="*/ 55 h 93"/>
                <a:gd name="T16" fmla="*/ 0 w 92"/>
                <a:gd name="T17" fmla="*/ 46 h 93"/>
                <a:gd name="T18" fmla="*/ 1 w 92"/>
                <a:gd name="T19" fmla="*/ 37 h 93"/>
                <a:gd name="T20" fmla="*/ 3 w 92"/>
                <a:gd name="T21" fmla="*/ 28 h 93"/>
                <a:gd name="T22" fmla="*/ 8 w 92"/>
                <a:gd name="T23" fmla="*/ 20 h 93"/>
                <a:gd name="T24" fmla="*/ 13 w 92"/>
                <a:gd name="T25" fmla="*/ 13 h 93"/>
                <a:gd name="T26" fmla="*/ 20 w 92"/>
                <a:gd name="T27" fmla="*/ 8 h 93"/>
                <a:gd name="T28" fmla="*/ 28 w 92"/>
                <a:gd name="T29" fmla="*/ 4 h 93"/>
                <a:gd name="T30" fmla="*/ 36 w 92"/>
                <a:gd name="T31" fmla="*/ 1 h 93"/>
                <a:gd name="T32" fmla="*/ 46 w 92"/>
                <a:gd name="T33" fmla="*/ 0 h 93"/>
                <a:gd name="T34" fmla="*/ 55 w 92"/>
                <a:gd name="T35" fmla="*/ 1 h 93"/>
                <a:gd name="T36" fmla="*/ 64 w 92"/>
                <a:gd name="T37" fmla="*/ 4 h 93"/>
                <a:gd name="T38" fmla="*/ 71 w 92"/>
                <a:gd name="T39" fmla="*/ 8 h 93"/>
                <a:gd name="T40" fmla="*/ 78 w 92"/>
                <a:gd name="T41" fmla="*/ 13 h 93"/>
                <a:gd name="T42" fmla="*/ 84 w 92"/>
                <a:gd name="T43" fmla="*/ 20 h 93"/>
                <a:gd name="T44" fmla="*/ 88 w 92"/>
                <a:gd name="T45" fmla="*/ 28 h 93"/>
                <a:gd name="T46" fmla="*/ 91 w 92"/>
                <a:gd name="T47" fmla="*/ 37 h 93"/>
                <a:gd name="T48" fmla="*/ 91 w 92"/>
                <a:gd name="T49" fmla="*/ 46 h 93"/>
                <a:gd name="T50" fmla="*/ 91 w 92"/>
                <a:gd name="T51" fmla="*/ 55 h 93"/>
                <a:gd name="T52" fmla="*/ 88 w 92"/>
                <a:gd name="T53" fmla="*/ 64 h 93"/>
                <a:gd name="T54" fmla="*/ 84 w 92"/>
                <a:gd name="T55" fmla="*/ 72 h 93"/>
                <a:gd name="T56" fmla="*/ 78 w 92"/>
                <a:gd name="T57" fmla="*/ 79 h 93"/>
                <a:gd name="T58" fmla="*/ 71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5" y="1"/>
                  </a:lnTo>
                  <a:lnTo>
                    <a:pt x="64" y="4"/>
                  </a:lnTo>
                  <a:lnTo>
                    <a:pt x="71" y="8"/>
                  </a:lnTo>
                  <a:lnTo>
                    <a:pt x="78" y="13"/>
                  </a:lnTo>
                  <a:lnTo>
                    <a:pt x="84" y="20"/>
                  </a:lnTo>
                  <a:lnTo>
                    <a:pt x="88" y="28"/>
                  </a:lnTo>
                  <a:lnTo>
                    <a:pt x="91" y="37"/>
                  </a:lnTo>
                  <a:lnTo>
                    <a:pt x="91" y="46"/>
                  </a:lnTo>
                  <a:lnTo>
                    <a:pt x="91" y="55"/>
                  </a:lnTo>
                  <a:lnTo>
                    <a:pt x="88" y="64"/>
                  </a:lnTo>
                  <a:lnTo>
                    <a:pt x="84" y="72"/>
                  </a:lnTo>
                  <a:lnTo>
                    <a:pt x="78" y="79"/>
                  </a:lnTo>
                  <a:lnTo>
                    <a:pt x="71"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3" name="Freeform 111"/>
            <p:cNvSpPr>
              <a:spLocks/>
            </p:cNvSpPr>
            <p:nvPr/>
          </p:nvSpPr>
          <p:spPr bwMode="auto">
            <a:xfrm>
              <a:off x="472" y="1091"/>
              <a:ext cx="69" cy="70"/>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4" name="Freeform 112"/>
            <p:cNvSpPr>
              <a:spLocks/>
            </p:cNvSpPr>
            <p:nvPr/>
          </p:nvSpPr>
          <p:spPr bwMode="auto">
            <a:xfrm>
              <a:off x="371" y="1405"/>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6 h 92"/>
                <a:gd name="T18" fmla="*/ 1 w 92"/>
                <a:gd name="T19" fmla="*/ 36 h 92"/>
                <a:gd name="T20" fmla="*/ 3 w 92"/>
                <a:gd name="T21" fmla="*/ 28 h 92"/>
                <a:gd name="T22" fmla="*/ 8 w 92"/>
                <a:gd name="T23" fmla="*/ 20 h 92"/>
                <a:gd name="T24" fmla="*/ 13 w 92"/>
                <a:gd name="T25" fmla="*/ 13 h 92"/>
                <a:gd name="T26" fmla="*/ 20 w 92"/>
                <a:gd name="T27" fmla="*/ 7 h 92"/>
                <a:gd name="T28" fmla="*/ 28 w 92"/>
                <a:gd name="T29" fmla="*/ 3 h 92"/>
                <a:gd name="T30" fmla="*/ 36 w 92"/>
                <a:gd name="T31" fmla="*/ 1 h 92"/>
                <a:gd name="T32" fmla="*/ 46 w 92"/>
                <a:gd name="T33" fmla="*/ 0 h 92"/>
                <a:gd name="T34" fmla="*/ 55 w 92"/>
                <a:gd name="T35" fmla="*/ 1 h 92"/>
                <a:gd name="T36" fmla="*/ 64 w 92"/>
                <a:gd name="T37" fmla="*/ 3 h 92"/>
                <a:gd name="T38" fmla="*/ 71 w 92"/>
                <a:gd name="T39" fmla="*/ 7 h 92"/>
                <a:gd name="T40" fmla="*/ 78 w 92"/>
                <a:gd name="T41" fmla="*/ 13 h 92"/>
                <a:gd name="T42" fmla="*/ 84 w 92"/>
                <a:gd name="T43" fmla="*/ 20 h 92"/>
                <a:gd name="T44" fmla="*/ 88 w 92"/>
                <a:gd name="T45" fmla="*/ 28 h 92"/>
                <a:gd name="T46" fmla="*/ 91 w 92"/>
                <a:gd name="T47" fmla="*/ 36 h 92"/>
                <a:gd name="T48" fmla="*/ 91 w 92"/>
                <a:gd name="T49" fmla="*/ 46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6"/>
                  </a:lnTo>
                  <a:lnTo>
                    <a:pt x="1" y="36"/>
                  </a:lnTo>
                  <a:lnTo>
                    <a:pt x="3" y="28"/>
                  </a:lnTo>
                  <a:lnTo>
                    <a:pt x="8" y="20"/>
                  </a:lnTo>
                  <a:lnTo>
                    <a:pt x="13" y="13"/>
                  </a:lnTo>
                  <a:lnTo>
                    <a:pt x="20" y="7"/>
                  </a:lnTo>
                  <a:lnTo>
                    <a:pt x="28" y="3"/>
                  </a:lnTo>
                  <a:lnTo>
                    <a:pt x="36" y="1"/>
                  </a:lnTo>
                  <a:lnTo>
                    <a:pt x="46" y="0"/>
                  </a:lnTo>
                  <a:lnTo>
                    <a:pt x="55" y="1"/>
                  </a:lnTo>
                  <a:lnTo>
                    <a:pt x="64" y="3"/>
                  </a:lnTo>
                  <a:lnTo>
                    <a:pt x="71" y="7"/>
                  </a:lnTo>
                  <a:lnTo>
                    <a:pt x="78" y="13"/>
                  </a:lnTo>
                  <a:lnTo>
                    <a:pt x="84" y="20"/>
                  </a:lnTo>
                  <a:lnTo>
                    <a:pt x="88" y="28"/>
                  </a:lnTo>
                  <a:lnTo>
                    <a:pt x="91" y="36"/>
                  </a:lnTo>
                  <a:lnTo>
                    <a:pt x="91" y="46"/>
                  </a:lnTo>
                  <a:lnTo>
                    <a:pt x="91" y="55"/>
                  </a:lnTo>
                  <a:lnTo>
                    <a:pt x="88" y="63"/>
                  </a:lnTo>
                  <a:lnTo>
                    <a:pt x="84" y="71"/>
                  </a:lnTo>
                  <a:lnTo>
                    <a:pt x="78" y="78"/>
                  </a:lnTo>
                  <a:lnTo>
                    <a:pt x="71"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5" name="Freeform 113"/>
            <p:cNvSpPr>
              <a:spLocks/>
            </p:cNvSpPr>
            <p:nvPr/>
          </p:nvSpPr>
          <p:spPr bwMode="auto">
            <a:xfrm>
              <a:off x="371" y="1405"/>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6 h 92"/>
                <a:gd name="T18" fmla="*/ 1 w 92"/>
                <a:gd name="T19" fmla="*/ 36 h 92"/>
                <a:gd name="T20" fmla="*/ 3 w 92"/>
                <a:gd name="T21" fmla="*/ 28 h 92"/>
                <a:gd name="T22" fmla="*/ 8 w 92"/>
                <a:gd name="T23" fmla="*/ 20 h 92"/>
                <a:gd name="T24" fmla="*/ 13 w 92"/>
                <a:gd name="T25" fmla="*/ 13 h 92"/>
                <a:gd name="T26" fmla="*/ 20 w 92"/>
                <a:gd name="T27" fmla="*/ 7 h 92"/>
                <a:gd name="T28" fmla="*/ 28 w 92"/>
                <a:gd name="T29" fmla="*/ 3 h 92"/>
                <a:gd name="T30" fmla="*/ 36 w 92"/>
                <a:gd name="T31" fmla="*/ 1 h 92"/>
                <a:gd name="T32" fmla="*/ 46 w 92"/>
                <a:gd name="T33" fmla="*/ 0 h 92"/>
                <a:gd name="T34" fmla="*/ 55 w 92"/>
                <a:gd name="T35" fmla="*/ 1 h 92"/>
                <a:gd name="T36" fmla="*/ 64 w 92"/>
                <a:gd name="T37" fmla="*/ 3 h 92"/>
                <a:gd name="T38" fmla="*/ 71 w 92"/>
                <a:gd name="T39" fmla="*/ 7 h 92"/>
                <a:gd name="T40" fmla="*/ 78 w 92"/>
                <a:gd name="T41" fmla="*/ 13 h 92"/>
                <a:gd name="T42" fmla="*/ 84 w 92"/>
                <a:gd name="T43" fmla="*/ 20 h 92"/>
                <a:gd name="T44" fmla="*/ 88 w 92"/>
                <a:gd name="T45" fmla="*/ 28 h 92"/>
                <a:gd name="T46" fmla="*/ 91 w 92"/>
                <a:gd name="T47" fmla="*/ 36 h 92"/>
                <a:gd name="T48" fmla="*/ 91 w 92"/>
                <a:gd name="T49" fmla="*/ 46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6"/>
                  </a:lnTo>
                  <a:lnTo>
                    <a:pt x="1" y="36"/>
                  </a:lnTo>
                  <a:lnTo>
                    <a:pt x="3" y="28"/>
                  </a:lnTo>
                  <a:lnTo>
                    <a:pt x="8" y="20"/>
                  </a:lnTo>
                  <a:lnTo>
                    <a:pt x="13" y="13"/>
                  </a:lnTo>
                  <a:lnTo>
                    <a:pt x="20" y="7"/>
                  </a:lnTo>
                  <a:lnTo>
                    <a:pt x="28" y="3"/>
                  </a:lnTo>
                  <a:lnTo>
                    <a:pt x="36" y="1"/>
                  </a:lnTo>
                  <a:lnTo>
                    <a:pt x="46" y="0"/>
                  </a:lnTo>
                  <a:lnTo>
                    <a:pt x="55" y="1"/>
                  </a:lnTo>
                  <a:lnTo>
                    <a:pt x="64" y="3"/>
                  </a:lnTo>
                  <a:lnTo>
                    <a:pt x="71" y="7"/>
                  </a:lnTo>
                  <a:lnTo>
                    <a:pt x="78" y="13"/>
                  </a:lnTo>
                  <a:lnTo>
                    <a:pt x="84" y="20"/>
                  </a:lnTo>
                  <a:lnTo>
                    <a:pt x="88" y="28"/>
                  </a:lnTo>
                  <a:lnTo>
                    <a:pt x="91" y="36"/>
                  </a:lnTo>
                  <a:lnTo>
                    <a:pt x="91" y="46"/>
                  </a:lnTo>
                  <a:lnTo>
                    <a:pt x="91" y="55"/>
                  </a:lnTo>
                  <a:lnTo>
                    <a:pt x="88" y="63"/>
                  </a:lnTo>
                  <a:lnTo>
                    <a:pt x="84" y="71"/>
                  </a:lnTo>
                  <a:lnTo>
                    <a:pt x="78" y="78"/>
                  </a:lnTo>
                  <a:lnTo>
                    <a:pt x="71"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6" name="Freeform 114"/>
            <p:cNvSpPr>
              <a:spLocks/>
            </p:cNvSpPr>
            <p:nvPr/>
          </p:nvSpPr>
          <p:spPr bwMode="auto">
            <a:xfrm>
              <a:off x="383" y="1417"/>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7" name="Freeform 115"/>
            <p:cNvSpPr>
              <a:spLocks/>
            </p:cNvSpPr>
            <p:nvPr/>
          </p:nvSpPr>
          <p:spPr bwMode="auto">
            <a:xfrm>
              <a:off x="356" y="1508"/>
              <a:ext cx="92" cy="93"/>
            </a:xfrm>
            <a:custGeom>
              <a:avLst/>
              <a:gdLst>
                <a:gd name="T0" fmla="*/ 45 w 92"/>
                <a:gd name="T1" fmla="*/ 92 h 93"/>
                <a:gd name="T2" fmla="*/ 36 w 92"/>
                <a:gd name="T3" fmla="*/ 91 h 93"/>
                <a:gd name="T4" fmla="*/ 27 w 92"/>
                <a:gd name="T5" fmla="*/ 88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0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0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9"/>
                  </a:lnTo>
                  <a:lnTo>
                    <a:pt x="7" y="72"/>
                  </a:lnTo>
                  <a:lnTo>
                    <a:pt x="3" y="64"/>
                  </a:lnTo>
                  <a:lnTo>
                    <a:pt x="0" y="56"/>
                  </a:lnTo>
                  <a:lnTo>
                    <a:pt x="0" y="46"/>
                  </a:lnTo>
                  <a:lnTo>
                    <a:pt x="0" y="37"/>
                  </a:lnTo>
                  <a:lnTo>
                    <a:pt x="3" y="28"/>
                  </a:lnTo>
                  <a:lnTo>
                    <a:pt x="7" y="20"/>
                  </a:lnTo>
                  <a:lnTo>
                    <a:pt x="13" y="14"/>
                  </a:lnTo>
                  <a:lnTo>
                    <a:pt x="20" y="8"/>
                  </a:lnTo>
                  <a:lnTo>
                    <a:pt x="27" y="4"/>
                  </a:lnTo>
                  <a:lnTo>
                    <a:pt x="36" y="1"/>
                  </a:lnTo>
                  <a:lnTo>
                    <a:pt x="45" y="0"/>
                  </a:lnTo>
                  <a:lnTo>
                    <a:pt x="55" y="1"/>
                  </a:lnTo>
                  <a:lnTo>
                    <a:pt x="63" y="4"/>
                  </a:lnTo>
                  <a:lnTo>
                    <a:pt x="71" y="8"/>
                  </a:lnTo>
                  <a:lnTo>
                    <a:pt x="78" y="14"/>
                  </a:lnTo>
                  <a:lnTo>
                    <a:pt x="83" y="20"/>
                  </a:lnTo>
                  <a:lnTo>
                    <a:pt x="88" y="28"/>
                  </a:lnTo>
                  <a:lnTo>
                    <a:pt x="90" y="37"/>
                  </a:lnTo>
                  <a:lnTo>
                    <a:pt x="91" y="46"/>
                  </a:lnTo>
                  <a:lnTo>
                    <a:pt x="90" y="56"/>
                  </a:lnTo>
                  <a:lnTo>
                    <a:pt x="88" y="64"/>
                  </a:lnTo>
                  <a:lnTo>
                    <a:pt x="83" y="72"/>
                  </a:lnTo>
                  <a:lnTo>
                    <a:pt x="78" y="79"/>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8" name="Freeform 116"/>
            <p:cNvSpPr>
              <a:spLocks/>
            </p:cNvSpPr>
            <p:nvPr/>
          </p:nvSpPr>
          <p:spPr bwMode="auto">
            <a:xfrm>
              <a:off x="356" y="1508"/>
              <a:ext cx="92" cy="93"/>
            </a:xfrm>
            <a:custGeom>
              <a:avLst/>
              <a:gdLst>
                <a:gd name="T0" fmla="*/ 45 w 92"/>
                <a:gd name="T1" fmla="*/ 92 h 93"/>
                <a:gd name="T2" fmla="*/ 36 w 92"/>
                <a:gd name="T3" fmla="*/ 91 h 93"/>
                <a:gd name="T4" fmla="*/ 27 w 92"/>
                <a:gd name="T5" fmla="*/ 88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0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0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9"/>
                  </a:lnTo>
                  <a:lnTo>
                    <a:pt x="7" y="72"/>
                  </a:lnTo>
                  <a:lnTo>
                    <a:pt x="3" y="64"/>
                  </a:lnTo>
                  <a:lnTo>
                    <a:pt x="0" y="56"/>
                  </a:lnTo>
                  <a:lnTo>
                    <a:pt x="0" y="46"/>
                  </a:lnTo>
                  <a:lnTo>
                    <a:pt x="0" y="37"/>
                  </a:lnTo>
                  <a:lnTo>
                    <a:pt x="3" y="28"/>
                  </a:lnTo>
                  <a:lnTo>
                    <a:pt x="7" y="20"/>
                  </a:lnTo>
                  <a:lnTo>
                    <a:pt x="13" y="14"/>
                  </a:lnTo>
                  <a:lnTo>
                    <a:pt x="20" y="8"/>
                  </a:lnTo>
                  <a:lnTo>
                    <a:pt x="27" y="4"/>
                  </a:lnTo>
                  <a:lnTo>
                    <a:pt x="36" y="1"/>
                  </a:lnTo>
                  <a:lnTo>
                    <a:pt x="45" y="0"/>
                  </a:lnTo>
                  <a:lnTo>
                    <a:pt x="55" y="1"/>
                  </a:lnTo>
                  <a:lnTo>
                    <a:pt x="63" y="4"/>
                  </a:lnTo>
                  <a:lnTo>
                    <a:pt x="71" y="8"/>
                  </a:lnTo>
                  <a:lnTo>
                    <a:pt x="78" y="14"/>
                  </a:lnTo>
                  <a:lnTo>
                    <a:pt x="83" y="20"/>
                  </a:lnTo>
                  <a:lnTo>
                    <a:pt x="88" y="28"/>
                  </a:lnTo>
                  <a:lnTo>
                    <a:pt x="90" y="37"/>
                  </a:lnTo>
                  <a:lnTo>
                    <a:pt x="91" y="46"/>
                  </a:lnTo>
                  <a:lnTo>
                    <a:pt x="90" y="56"/>
                  </a:lnTo>
                  <a:lnTo>
                    <a:pt x="88" y="64"/>
                  </a:lnTo>
                  <a:lnTo>
                    <a:pt x="83" y="72"/>
                  </a:lnTo>
                  <a:lnTo>
                    <a:pt x="78" y="79"/>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29" name="Freeform 117"/>
            <p:cNvSpPr>
              <a:spLocks/>
            </p:cNvSpPr>
            <p:nvPr/>
          </p:nvSpPr>
          <p:spPr bwMode="auto">
            <a:xfrm>
              <a:off x="368" y="1520"/>
              <a:ext cx="69" cy="70"/>
            </a:xfrm>
            <a:custGeom>
              <a:avLst/>
              <a:gdLst>
                <a:gd name="T0" fmla="*/ 37 w 69"/>
                <a:gd name="T1" fmla="*/ 32 h 70"/>
                <a:gd name="T2" fmla="*/ 37 w 69"/>
                <a:gd name="T3" fmla="*/ 0 h 70"/>
                <a:gd name="T4" fmla="*/ 31 w 69"/>
                <a:gd name="T5" fmla="*/ 0 h 70"/>
                <a:gd name="T6" fmla="*/ 31 w 69"/>
                <a:gd name="T7" fmla="*/ 32 h 70"/>
                <a:gd name="T8" fmla="*/ 0 w 69"/>
                <a:gd name="T9" fmla="*/ 32 h 70"/>
                <a:gd name="T10" fmla="*/ 0 w 69"/>
                <a:gd name="T11" fmla="*/ 38 h 70"/>
                <a:gd name="T12" fmla="*/ 31 w 69"/>
                <a:gd name="T13" fmla="*/ 38 h 70"/>
                <a:gd name="T14" fmla="*/ 31 w 69"/>
                <a:gd name="T15" fmla="*/ 69 h 70"/>
                <a:gd name="T16" fmla="*/ 37 w 69"/>
                <a:gd name="T17" fmla="*/ 69 h 70"/>
                <a:gd name="T18" fmla="*/ 37 w 69"/>
                <a:gd name="T19" fmla="*/ 38 h 70"/>
                <a:gd name="T20" fmla="*/ 68 w 69"/>
                <a:gd name="T21" fmla="*/ 38 h 70"/>
                <a:gd name="T22" fmla="*/ 68 w 69"/>
                <a:gd name="T23" fmla="*/ 32 h 70"/>
                <a:gd name="T24" fmla="*/ 37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2"/>
                  </a:moveTo>
                  <a:lnTo>
                    <a:pt x="37" y="0"/>
                  </a:lnTo>
                  <a:lnTo>
                    <a:pt x="31" y="0"/>
                  </a:lnTo>
                  <a:lnTo>
                    <a:pt x="31" y="32"/>
                  </a:lnTo>
                  <a:lnTo>
                    <a:pt x="0" y="32"/>
                  </a:lnTo>
                  <a:lnTo>
                    <a:pt x="0" y="38"/>
                  </a:lnTo>
                  <a:lnTo>
                    <a:pt x="31" y="38"/>
                  </a:lnTo>
                  <a:lnTo>
                    <a:pt x="31" y="69"/>
                  </a:lnTo>
                  <a:lnTo>
                    <a:pt x="37" y="69"/>
                  </a:lnTo>
                  <a:lnTo>
                    <a:pt x="37" y="38"/>
                  </a:lnTo>
                  <a:lnTo>
                    <a:pt x="68" y="38"/>
                  </a:lnTo>
                  <a:lnTo>
                    <a:pt x="68" y="32"/>
                  </a:lnTo>
                  <a:lnTo>
                    <a:pt x="37"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0" name="Freeform 118"/>
            <p:cNvSpPr>
              <a:spLocks/>
            </p:cNvSpPr>
            <p:nvPr/>
          </p:nvSpPr>
          <p:spPr bwMode="auto">
            <a:xfrm>
              <a:off x="366" y="1629"/>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4 h 92"/>
                <a:gd name="T14" fmla="*/ 1 w 93"/>
                <a:gd name="T15" fmla="*/ 56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6 h 92"/>
                <a:gd name="T52" fmla="*/ 88 w 93"/>
                <a:gd name="T53" fmla="*/ 64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4"/>
                  </a:lnTo>
                  <a:lnTo>
                    <a:pt x="1" y="56"/>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6"/>
                  </a:lnTo>
                  <a:lnTo>
                    <a:pt x="88" y="64"/>
                  </a:lnTo>
                  <a:lnTo>
                    <a:pt x="84" y="71"/>
                  </a:lnTo>
                  <a:lnTo>
                    <a:pt x="79"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1" name="Freeform 119"/>
            <p:cNvSpPr>
              <a:spLocks/>
            </p:cNvSpPr>
            <p:nvPr/>
          </p:nvSpPr>
          <p:spPr bwMode="auto">
            <a:xfrm>
              <a:off x="366" y="1629"/>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4 h 92"/>
                <a:gd name="T14" fmla="*/ 1 w 93"/>
                <a:gd name="T15" fmla="*/ 56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6 h 92"/>
                <a:gd name="T52" fmla="*/ 88 w 93"/>
                <a:gd name="T53" fmla="*/ 64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4"/>
                  </a:lnTo>
                  <a:lnTo>
                    <a:pt x="1" y="56"/>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6"/>
                  </a:lnTo>
                  <a:lnTo>
                    <a:pt x="88" y="64"/>
                  </a:lnTo>
                  <a:lnTo>
                    <a:pt x="84" y="71"/>
                  </a:lnTo>
                  <a:lnTo>
                    <a:pt x="79"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2" name="Freeform 120"/>
            <p:cNvSpPr>
              <a:spLocks/>
            </p:cNvSpPr>
            <p:nvPr/>
          </p:nvSpPr>
          <p:spPr bwMode="auto">
            <a:xfrm>
              <a:off x="378" y="1641"/>
              <a:ext cx="69" cy="69"/>
            </a:xfrm>
            <a:custGeom>
              <a:avLst/>
              <a:gdLst>
                <a:gd name="T0" fmla="*/ 38 w 69"/>
                <a:gd name="T1" fmla="*/ 32 h 69"/>
                <a:gd name="T2" fmla="*/ 38 w 69"/>
                <a:gd name="T3" fmla="*/ 0 h 69"/>
                <a:gd name="T4" fmla="*/ 31 w 69"/>
                <a:gd name="T5" fmla="*/ 0 h 69"/>
                <a:gd name="T6" fmla="*/ 31 w 69"/>
                <a:gd name="T7" fmla="*/ 32 h 69"/>
                <a:gd name="T8" fmla="*/ 0 w 69"/>
                <a:gd name="T9" fmla="*/ 32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1" y="0"/>
                  </a:lnTo>
                  <a:lnTo>
                    <a:pt x="31" y="32"/>
                  </a:lnTo>
                  <a:lnTo>
                    <a:pt x="0" y="32"/>
                  </a:lnTo>
                  <a:lnTo>
                    <a:pt x="0" y="38"/>
                  </a:lnTo>
                  <a:lnTo>
                    <a:pt x="31" y="38"/>
                  </a:lnTo>
                  <a:lnTo>
                    <a:pt x="31" y="68"/>
                  </a:lnTo>
                  <a:lnTo>
                    <a:pt x="38" y="68"/>
                  </a:lnTo>
                  <a:lnTo>
                    <a:pt x="38" y="38"/>
                  </a:lnTo>
                  <a:lnTo>
                    <a:pt x="68" y="38"/>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3" name="Freeform 121"/>
            <p:cNvSpPr>
              <a:spLocks/>
            </p:cNvSpPr>
            <p:nvPr/>
          </p:nvSpPr>
          <p:spPr bwMode="auto">
            <a:xfrm>
              <a:off x="405" y="1722"/>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6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6"/>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6"/>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4" name="Freeform 122"/>
            <p:cNvSpPr>
              <a:spLocks/>
            </p:cNvSpPr>
            <p:nvPr/>
          </p:nvSpPr>
          <p:spPr bwMode="auto">
            <a:xfrm>
              <a:off x="405" y="1722"/>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6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6"/>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6"/>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5" name="Freeform 123"/>
            <p:cNvSpPr>
              <a:spLocks/>
            </p:cNvSpPr>
            <p:nvPr/>
          </p:nvSpPr>
          <p:spPr bwMode="auto">
            <a:xfrm>
              <a:off x="417" y="1734"/>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6" name="Freeform 124"/>
            <p:cNvSpPr>
              <a:spLocks/>
            </p:cNvSpPr>
            <p:nvPr/>
          </p:nvSpPr>
          <p:spPr bwMode="auto">
            <a:xfrm>
              <a:off x="483" y="1791"/>
              <a:ext cx="92" cy="92"/>
            </a:xfrm>
            <a:custGeom>
              <a:avLst/>
              <a:gdLst>
                <a:gd name="T0" fmla="*/ 45 w 92"/>
                <a:gd name="T1" fmla="*/ 91 h 92"/>
                <a:gd name="T2" fmla="*/ 36 w 92"/>
                <a:gd name="T3" fmla="*/ 90 h 92"/>
                <a:gd name="T4" fmla="*/ 27 w 92"/>
                <a:gd name="T5" fmla="*/ 88 h 92"/>
                <a:gd name="T6" fmla="*/ 20 w 92"/>
                <a:gd name="T7" fmla="*/ 83 h 92"/>
                <a:gd name="T8" fmla="*/ 13 w 92"/>
                <a:gd name="T9" fmla="*/ 78 h 92"/>
                <a:gd name="T10" fmla="*/ 7 w 92"/>
                <a:gd name="T11" fmla="*/ 71 h 92"/>
                <a:gd name="T12" fmla="*/ 3 w 92"/>
                <a:gd name="T13" fmla="*/ 63 h 92"/>
                <a:gd name="T14" fmla="*/ 0 w 92"/>
                <a:gd name="T15" fmla="*/ 55 h 92"/>
                <a:gd name="T16" fmla="*/ 0 w 92"/>
                <a:gd name="T17" fmla="*/ 45 h 92"/>
                <a:gd name="T18" fmla="*/ 0 w 92"/>
                <a:gd name="T19" fmla="*/ 36 h 92"/>
                <a:gd name="T20" fmla="*/ 3 w 92"/>
                <a:gd name="T21" fmla="*/ 27 h 92"/>
                <a:gd name="T22" fmla="*/ 7 w 92"/>
                <a:gd name="T23" fmla="*/ 20 h 92"/>
                <a:gd name="T24" fmla="*/ 13 w 92"/>
                <a:gd name="T25" fmla="*/ 13 h 92"/>
                <a:gd name="T26" fmla="*/ 20 w 92"/>
                <a:gd name="T27" fmla="*/ 7 h 92"/>
                <a:gd name="T28" fmla="*/ 27 w 92"/>
                <a:gd name="T29" fmla="*/ 3 h 92"/>
                <a:gd name="T30" fmla="*/ 36 w 92"/>
                <a:gd name="T31" fmla="*/ 0 h 92"/>
                <a:gd name="T32" fmla="*/ 45 w 92"/>
                <a:gd name="T33" fmla="*/ 0 h 92"/>
                <a:gd name="T34" fmla="*/ 55 w 92"/>
                <a:gd name="T35" fmla="*/ 0 h 92"/>
                <a:gd name="T36" fmla="*/ 63 w 92"/>
                <a:gd name="T37" fmla="*/ 3 h 92"/>
                <a:gd name="T38" fmla="*/ 71 w 92"/>
                <a:gd name="T39" fmla="*/ 7 h 92"/>
                <a:gd name="T40" fmla="*/ 78 w 92"/>
                <a:gd name="T41" fmla="*/ 13 h 92"/>
                <a:gd name="T42" fmla="*/ 83 w 92"/>
                <a:gd name="T43" fmla="*/ 20 h 92"/>
                <a:gd name="T44" fmla="*/ 88 w 92"/>
                <a:gd name="T45" fmla="*/ 27 h 92"/>
                <a:gd name="T46" fmla="*/ 90 w 92"/>
                <a:gd name="T47" fmla="*/ 36 h 92"/>
                <a:gd name="T48" fmla="*/ 91 w 92"/>
                <a:gd name="T49" fmla="*/ 45 h 92"/>
                <a:gd name="T50" fmla="*/ 90 w 92"/>
                <a:gd name="T51" fmla="*/ 55 h 92"/>
                <a:gd name="T52" fmla="*/ 88 w 92"/>
                <a:gd name="T53" fmla="*/ 63 h 92"/>
                <a:gd name="T54" fmla="*/ 83 w 92"/>
                <a:gd name="T55" fmla="*/ 71 h 92"/>
                <a:gd name="T56" fmla="*/ 78 w 92"/>
                <a:gd name="T57" fmla="*/ 78 h 92"/>
                <a:gd name="T58" fmla="*/ 71 w 92"/>
                <a:gd name="T59" fmla="*/ 83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3"/>
                  </a:lnTo>
                  <a:lnTo>
                    <a:pt x="13" y="78"/>
                  </a:lnTo>
                  <a:lnTo>
                    <a:pt x="7" y="71"/>
                  </a:lnTo>
                  <a:lnTo>
                    <a:pt x="3" y="63"/>
                  </a:lnTo>
                  <a:lnTo>
                    <a:pt x="0" y="55"/>
                  </a:lnTo>
                  <a:lnTo>
                    <a:pt x="0" y="45"/>
                  </a:lnTo>
                  <a:lnTo>
                    <a:pt x="0" y="36"/>
                  </a:lnTo>
                  <a:lnTo>
                    <a:pt x="3" y="27"/>
                  </a:lnTo>
                  <a:lnTo>
                    <a:pt x="7" y="20"/>
                  </a:lnTo>
                  <a:lnTo>
                    <a:pt x="13" y="13"/>
                  </a:lnTo>
                  <a:lnTo>
                    <a:pt x="20" y="7"/>
                  </a:lnTo>
                  <a:lnTo>
                    <a:pt x="27" y="3"/>
                  </a:lnTo>
                  <a:lnTo>
                    <a:pt x="36" y="0"/>
                  </a:lnTo>
                  <a:lnTo>
                    <a:pt x="45" y="0"/>
                  </a:lnTo>
                  <a:lnTo>
                    <a:pt x="55" y="0"/>
                  </a:lnTo>
                  <a:lnTo>
                    <a:pt x="63" y="3"/>
                  </a:lnTo>
                  <a:lnTo>
                    <a:pt x="71" y="7"/>
                  </a:lnTo>
                  <a:lnTo>
                    <a:pt x="78" y="13"/>
                  </a:lnTo>
                  <a:lnTo>
                    <a:pt x="83" y="20"/>
                  </a:lnTo>
                  <a:lnTo>
                    <a:pt x="88" y="27"/>
                  </a:lnTo>
                  <a:lnTo>
                    <a:pt x="90" y="36"/>
                  </a:lnTo>
                  <a:lnTo>
                    <a:pt x="91" y="45"/>
                  </a:lnTo>
                  <a:lnTo>
                    <a:pt x="90" y="55"/>
                  </a:lnTo>
                  <a:lnTo>
                    <a:pt x="88" y="63"/>
                  </a:lnTo>
                  <a:lnTo>
                    <a:pt x="83" y="71"/>
                  </a:lnTo>
                  <a:lnTo>
                    <a:pt x="78" y="78"/>
                  </a:lnTo>
                  <a:lnTo>
                    <a:pt x="71" y="83"/>
                  </a:lnTo>
                  <a:lnTo>
                    <a:pt x="63" y="88"/>
                  </a:lnTo>
                  <a:lnTo>
                    <a:pt x="55" y="90"/>
                  </a:lnTo>
                  <a:lnTo>
                    <a:pt x="45"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7" name="Freeform 125"/>
            <p:cNvSpPr>
              <a:spLocks/>
            </p:cNvSpPr>
            <p:nvPr/>
          </p:nvSpPr>
          <p:spPr bwMode="auto">
            <a:xfrm>
              <a:off x="483" y="1791"/>
              <a:ext cx="92" cy="92"/>
            </a:xfrm>
            <a:custGeom>
              <a:avLst/>
              <a:gdLst>
                <a:gd name="T0" fmla="*/ 45 w 92"/>
                <a:gd name="T1" fmla="*/ 91 h 92"/>
                <a:gd name="T2" fmla="*/ 36 w 92"/>
                <a:gd name="T3" fmla="*/ 90 h 92"/>
                <a:gd name="T4" fmla="*/ 27 w 92"/>
                <a:gd name="T5" fmla="*/ 88 h 92"/>
                <a:gd name="T6" fmla="*/ 20 w 92"/>
                <a:gd name="T7" fmla="*/ 83 h 92"/>
                <a:gd name="T8" fmla="*/ 13 w 92"/>
                <a:gd name="T9" fmla="*/ 78 h 92"/>
                <a:gd name="T10" fmla="*/ 7 w 92"/>
                <a:gd name="T11" fmla="*/ 71 h 92"/>
                <a:gd name="T12" fmla="*/ 3 w 92"/>
                <a:gd name="T13" fmla="*/ 63 h 92"/>
                <a:gd name="T14" fmla="*/ 0 w 92"/>
                <a:gd name="T15" fmla="*/ 55 h 92"/>
                <a:gd name="T16" fmla="*/ 0 w 92"/>
                <a:gd name="T17" fmla="*/ 45 h 92"/>
                <a:gd name="T18" fmla="*/ 0 w 92"/>
                <a:gd name="T19" fmla="*/ 36 h 92"/>
                <a:gd name="T20" fmla="*/ 3 w 92"/>
                <a:gd name="T21" fmla="*/ 27 h 92"/>
                <a:gd name="T22" fmla="*/ 7 w 92"/>
                <a:gd name="T23" fmla="*/ 20 h 92"/>
                <a:gd name="T24" fmla="*/ 13 w 92"/>
                <a:gd name="T25" fmla="*/ 13 h 92"/>
                <a:gd name="T26" fmla="*/ 20 w 92"/>
                <a:gd name="T27" fmla="*/ 7 h 92"/>
                <a:gd name="T28" fmla="*/ 27 w 92"/>
                <a:gd name="T29" fmla="*/ 3 h 92"/>
                <a:gd name="T30" fmla="*/ 36 w 92"/>
                <a:gd name="T31" fmla="*/ 0 h 92"/>
                <a:gd name="T32" fmla="*/ 45 w 92"/>
                <a:gd name="T33" fmla="*/ 0 h 92"/>
                <a:gd name="T34" fmla="*/ 55 w 92"/>
                <a:gd name="T35" fmla="*/ 0 h 92"/>
                <a:gd name="T36" fmla="*/ 63 w 92"/>
                <a:gd name="T37" fmla="*/ 3 h 92"/>
                <a:gd name="T38" fmla="*/ 71 w 92"/>
                <a:gd name="T39" fmla="*/ 7 h 92"/>
                <a:gd name="T40" fmla="*/ 78 w 92"/>
                <a:gd name="T41" fmla="*/ 13 h 92"/>
                <a:gd name="T42" fmla="*/ 83 w 92"/>
                <a:gd name="T43" fmla="*/ 20 h 92"/>
                <a:gd name="T44" fmla="*/ 88 w 92"/>
                <a:gd name="T45" fmla="*/ 27 h 92"/>
                <a:gd name="T46" fmla="*/ 90 w 92"/>
                <a:gd name="T47" fmla="*/ 36 h 92"/>
                <a:gd name="T48" fmla="*/ 91 w 92"/>
                <a:gd name="T49" fmla="*/ 45 h 92"/>
                <a:gd name="T50" fmla="*/ 90 w 92"/>
                <a:gd name="T51" fmla="*/ 55 h 92"/>
                <a:gd name="T52" fmla="*/ 88 w 92"/>
                <a:gd name="T53" fmla="*/ 63 h 92"/>
                <a:gd name="T54" fmla="*/ 83 w 92"/>
                <a:gd name="T55" fmla="*/ 71 h 92"/>
                <a:gd name="T56" fmla="*/ 78 w 92"/>
                <a:gd name="T57" fmla="*/ 78 h 92"/>
                <a:gd name="T58" fmla="*/ 71 w 92"/>
                <a:gd name="T59" fmla="*/ 83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3"/>
                  </a:lnTo>
                  <a:lnTo>
                    <a:pt x="13" y="78"/>
                  </a:lnTo>
                  <a:lnTo>
                    <a:pt x="7" y="71"/>
                  </a:lnTo>
                  <a:lnTo>
                    <a:pt x="3" y="63"/>
                  </a:lnTo>
                  <a:lnTo>
                    <a:pt x="0" y="55"/>
                  </a:lnTo>
                  <a:lnTo>
                    <a:pt x="0" y="45"/>
                  </a:lnTo>
                  <a:lnTo>
                    <a:pt x="0" y="36"/>
                  </a:lnTo>
                  <a:lnTo>
                    <a:pt x="3" y="27"/>
                  </a:lnTo>
                  <a:lnTo>
                    <a:pt x="7" y="20"/>
                  </a:lnTo>
                  <a:lnTo>
                    <a:pt x="13" y="13"/>
                  </a:lnTo>
                  <a:lnTo>
                    <a:pt x="20" y="7"/>
                  </a:lnTo>
                  <a:lnTo>
                    <a:pt x="27" y="3"/>
                  </a:lnTo>
                  <a:lnTo>
                    <a:pt x="36" y="0"/>
                  </a:lnTo>
                  <a:lnTo>
                    <a:pt x="45" y="0"/>
                  </a:lnTo>
                  <a:lnTo>
                    <a:pt x="55" y="0"/>
                  </a:lnTo>
                  <a:lnTo>
                    <a:pt x="63" y="3"/>
                  </a:lnTo>
                  <a:lnTo>
                    <a:pt x="71" y="7"/>
                  </a:lnTo>
                  <a:lnTo>
                    <a:pt x="78" y="13"/>
                  </a:lnTo>
                  <a:lnTo>
                    <a:pt x="83" y="20"/>
                  </a:lnTo>
                  <a:lnTo>
                    <a:pt x="88" y="27"/>
                  </a:lnTo>
                  <a:lnTo>
                    <a:pt x="90" y="36"/>
                  </a:lnTo>
                  <a:lnTo>
                    <a:pt x="91" y="45"/>
                  </a:lnTo>
                  <a:lnTo>
                    <a:pt x="90" y="55"/>
                  </a:lnTo>
                  <a:lnTo>
                    <a:pt x="88" y="63"/>
                  </a:lnTo>
                  <a:lnTo>
                    <a:pt x="83" y="71"/>
                  </a:lnTo>
                  <a:lnTo>
                    <a:pt x="78" y="78"/>
                  </a:lnTo>
                  <a:lnTo>
                    <a:pt x="71" y="83"/>
                  </a:lnTo>
                  <a:lnTo>
                    <a:pt x="63" y="88"/>
                  </a:lnTo>
                  <a:lnTo>
                    <a:pt x="55" y="90"/>
                  </a:lnTo>
                  <a:lnTo>
                    <a:pt x="45"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8" name="Freeform 126"/>
            <p:cNvSpPr>
              <a:spLocks/>
            </p:cNvSpPr>
            <p:nvPr/>
          </p:nvSpPr>
          <p:spPr bwMode="auto">
            <a:xfrm>
              <a:off x="495" y="1803"/>
              <a:ext cx="69" cy="69"/>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39" name="Freeform 127"/>
            <p:cNvSpPr>
              <a:spLocks/>
            </p:cNvSpPr>
            <p:nvPr/>
          </p:nvSpPr>
          <p:spPr bwMode="auto">
            <a:xfrm>
              <a:off x="577" y="1859"/>
              <a:ext cx="93" cy="92"/>
            </a:xfrm>
            <a:custGeom>
              <a:avLst/>
              <a:gdLst>
                <a:gd name="T0" fmla="*/ 46 w 93"/>
                <a:gd name="T1" fmla="*/ 91 h 92"/>
                <a:gd name="T2" fmla="*/ 36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6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6" y="90"/>
                  </a:lnTo>
                  <a:lnTo>
                    <a:pt x="28" y="88"/>
                  </a:lnTo>
                  <a:lnTo>
                    <a:pt x="20" y="84"/>
                  </a:lnTo>
                  <a:lnTo>
                    <a:pt x="13" y="78"/>
                  </a:lnTo>
                  <a:lnTo>
                    <a:pt x="8" y="71"/>
                  </a:lnTo>
                  <a:lnTo>
                    <a:pt x="4" y="63"/>
                  </a:lnTo>
                  <a:lnTo>
                    <a:pt x="1" y="55"/>
                  </a:lnTo>
                  <a:lnTo>
                    <a:pt x="0" y="45"/>
                  </a:lnTo>
                  <a:lnTo>
                    <a:pt x="1" y="36"/>
                  </a:lnTo>
                  <a:lnTo>
                    <a:pt x="4" y="27"/>
                  </a:lnTo>
                  <a:lnTo>
                    <a:pt x="8" y="20"/>
                  </a:lnTo>
                  <a:lnTo>
                    <a:pt x="13" y="13"/>
                  </a:lnTo>
                  <a:lnTo>
                    <a:pt x="20" y="7"/>
                  </a:lnTo>
                  <a:lnTo>
                    <a:pt x="28" y="3"/>
                  </a:lnTo>
                  <a:lnTo>
                    <a:pt x="36" y="1"/>
                  </a:lnTo>
                  <a:lnTo>
                    <a:pt x="46" y="0"/>
                  </a:lnTo>
                  <a:lnTo>
                    <a:pt x="55" y="1"/>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0" name="Freeform 128"/>
            <p:cNvSpPr>
              <a:spLocks/>
            </p:cNvSpPr>
            <p:nvPr/>
          </p:nvSpPr>
          <p:spPr bwMode="auto">
            <a:xfrm>
              <a:off x="577" y="1859"/>
              <a:ext cx="93" cy="92"/>
            </a:xfrm>
            <a:custGeom>
              <a:avLst/>
              <a:gdLst>
                <a:gd name="T0" fmla="*/ 46 w 93"/>
                <a:gd name="T1" fmla="*/ 91 h 92"/>
                <a:gd name="T2" fmla="*/ 36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6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6" y="90"/>
                  </a:lnTo>
                  <a:lnTo>
                    <a:pt x="28" y="88"/>
                  </a:lnTo>
                  <a:lnTo>
                    <a:pt x="20" y="84"/>
                  </a:lnTo>
                  <a:lnTo>
                    <a:pt x="13" y="78"/>
                  </a:lnTo>
                  <a:lnTo>
                    <a:pt x="8" y="71"/>
                  </a:lnTo>
                  <a:lnTo>
                    <a:pt x="4" y="63"/>
                  </a:lnTo>
                  <a:lnTo>
                    <a:pt x="1" y="55"/>
                  </a:lnTo>
                  <a:lnTo>
                    <a:pt x="0" y="45"/>
                  </a:lnTo>
                  <a:lnTo>
                    <a:pt x="1" y="36"/>
                  </a:lnTo>
                  <a:lnTo>
                    <a:pt x="4" y="27"/>
                  </a:lnTo>
                  <a:lnTo>
                    <a:pt x="8" y="20"/>
                  </a:lnTo>
                  <a:lnTo>
                    <a:pt x="13" y="13"/>
                  </a:lnTo>
                  <a:lnTo>
                    <a:pt x="20" y="7"/>
                  </a:lnTo>
                  <a:lnTo>
                    <a:pt x="28" y="3"/>
                  </a:lnTo>
                  <a:lnTo>
                    <a:pt x="36" y="1"/>
                  </a:lnTo>
                  <a:lnTo>
                    <a:pt x="46" y="0"/>
                  </a:lnTo>
                  <a:lnTo>
                    <a:pt x="55" y="1"/>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1" name="Freeform 129"/>
            <p:cNvSpPr>
              <a:spLocks/>
            </p:cNvSpPr>
            <p:nvPr/>
          </p:nvSpPr>
          <p:spPr bwMode="auto">
            <a:xfrm>
              <a:off x="589" y="1871"/>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2" name="Freeform 130"/>
            <p:cNvSpPr>
              <a:spLocks/>
            </p:cNvSpPr>
            <p:nvPr/>
          </p:nvSpPr>
          <p:spPr bwMode="auto">
            <a:xfrm>
              <a:off x="680" y="1886"/>
              <a:ext cx="92" cy="93"/>
            </a:xfrm>
            <a:custGeom>
              <a:avLst/>
              <a:gdLst>
                <a:gd name="T0" fmla="*/ 46 w 92"/>
                <a:gd name="T1" fmla="*/ 92 h 93"/>
                <a:gd name="T2" fmla="*/ 37 w 92"/>
                <a:gd name="T3" fmla="*/ 91 h 93"/>
                <a:gd name="T4" fmla="*/ 28 w 92"/>
                <a:gd name="T5" fmla="*/ 88 h 93"/>
                <a:gd name="T6" fmla="*/ 20 w 92"/>
                <a:gd name="T7" fmla="*/ 84 h 93"/>
                <a:gd name="T8" fmla="*/ 13 w 92"/>
                <a:gd name="T9" fmla="*/ 78 h 93"/>
                <a:gd name="T10" fmla="*/ 8 w 92"/>
                <a:gd name="T11" fmla="*/ 72 h 93"/>
                <a:gd name="T12" fmla="*/ 4 w 92"/>
                <a:gd name="T13" fmla="*/ 64 h 93"/>
                <a:gd name="T14" fmla="*/ 1 w 92"/>
                <a:gd name="T15" fmla="*/ 55 h 93"/>
                <a:gd name="T16" fmla="*/ 0 w 92"/>
                <a:gd name="T17" fmla="*/ 46 h 93"/>
                <a:gd name="T18" fmla="*/ 1 w 92"/>
                <a:gd name="T19" fmla="*/ 36 h 93"/>
                <a:gd name="T20" fmla="*/ 4 w 92"/>
                <a:gd name="T21" fmla="*/ 28 h 93"/>
                <a:gd name="T22" fmla="*/ 8 w 92"/>
                <a:gd name="T23" fmla="*/ 20 h 93"/>
                <a:gd name="T24" fmla="*/ 13 w 92"/>
                <a:gd name="T25" fmla="*/ 13 h 93"/>
                <a:gd name="T26" fmla="*/ 20 w 92"/>
                <a:gd name="T27" fmla="*/ 8 h 93"/>
                <a:gd name="T28" fmla="*/ 28 w 92"/>
                <a:gd name="T29" fmla="*/ 3 h 93"/>
                <a:gd name="T30" fmla="*/ 37 w 92"/>
                <a:gd name="T31" fmla="*/ 1 h 93"/>
                <a:gd name="T32" fmla="*/ 46 w 92"/>
                <a:gd name="T33" fmla="*/ 0 h 93"/>
                <a:gd name="T34" fmla="*/ 55 w 92"/>
                <a:gd name="T35" fmla="*/ 1 h 93"/>
                <a:gd name="T36" fmla="*/ 64 w 92"/>
                <a:gd name="T37" fmla="*/ 3 h 93"/>
                <a:gd name="T38" fmla="*/ 72 w 92"/>
                <a:gd name="T39" fmla="*/ 8 h 93"/>
                <a:gd name="T40" fmla="*/ 77 w 92"/>
                <a:gd name="T41" fmla="*/ 13 h 93"/>
                <a:gd name="T42" fmla="*/ 83 w 92"/>
                <a:gd name="T43" fmla="*/ 20 h 93"/>
                <a:gd name="T44" fmla="*/ 87 w 92"/>
                <a:gd name="T45" fmla="*/ 28 h 93"/>
                <a:gd name="T46" fmla="*/ 90 w 92"/>
                <a:gd name="T47" fmla="*/ 36 h 93"/>
                <a:gd name="T48" fmla="*/ 91 w 92"/>
                <a:gd name="T49" fmla="*/ 46 h 93"/>
                <a:gd name="T50" fmla="*/ 90 w 92"/>
                <a:gd name="T51" fmla="*/ 55 h 93"/>
                <a:gd name="T52" fmla="*/ 87 w 92"/>
                <a:gd name="T53" fmla="*/ 64 h 93"/>
                <a:gd name="T54" fmla="*/ 83 w 92"/>
                <a:gd name="T55" fmla="*/ 72 h 93"/>
                <a:gd name="T56" fmla="*/ 77 w 92"/>
                <a:gd name="T57" fmla="*/ 78 h 93"/>
                <a:gd name="T58" fmla="*/ 72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3"/>
                  </a:lnTo>
                  <a:lnTo>
                    <a:pt x="37" y="1"/>
                  </a:lnTo>
                  <a:lnTo>
                    <a:pt x="46" y="0"/>
                  </a:lnTo>
                  <a:lnTo>
                    <a:pt x="55" y="1"/>
                  </a:lnTo>
                  <a:lnTo>
                    <a:pt x="64" y="3"/>
                  </a:lnTo>
                  <a:lnTo>
                    <a:pt x="72" y="8"/>
                  </a:lnTo>
                  <a:lnTo>
                    <a:pt x="77" y="13"/>
                  </a:lnTo>
                  <a:lnTo>
                    <a:pt x="83" y="20"/>
                  </a:lnTo>
                  <a:lnTo>
                    <a:pt x="87" y="28"/>
                  </a:lnTo>
                  <a:lnTo>
                    <a:pt x="90" y="36"/>
                  </a:lnTo>
                  <a:lnTo>
                    <a:pt x="91" y="46"/>
                  </a:lnTo>
                  <a:lnTo>
                    <a:pt x="90" y="55"/>
                  </a:lnTo>
                  <a:lnTo>
                    <a:pt x="87" y="64"/>
                  </a:lnTo>
                  <a:lnTo>
                    <a:pt x="83" y="72"/>
                  </a:lnTo>
                  <a:lnTo>
                    <a:pt x="77" y="78"/>
                  </a:lnTo>
                  <a:lnTo>
                    <a:pt x="72"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3" name="Freeform 131"/>
            <p:cNvSpPr>
              <a:spLocks/>
            </p:cNvSpPr>
            <p:nvPr/>
          </p:nvSpPr>
          <p:spPr bwMode="auto">
            <a:xfrm>
              <a:off x="680" y="1886"/>
              <a:ext cx="92" cy="93"/>
            </a:xfrm>
            <a:custGeom>
              <a:avLst/>
              <a:gdLst>
                <a:gd name="T0" fmla="*/ 46 w 92"/>
                <a:gd name="T1" fmla="*/ 92 h 93"/>
                <a:gd name="T2" fmla="*/ 37 w 92"/>
                <a:gd name="T3" fmla="*/ 91 h 93"/>
                <a:gd name="T4" fmla="*/ 28 w 92"/>
                <a:gd name="T5" fmla="*/ 88 h 93"/>
                <a:gd name="T6" fmla="*/ 20 w 92"/>
                <a:gd name="T7" fmla="*/ 84 h 93"/>
                <a:gd name="T8" fmla="*/ 13 w 92"/>
                <a:gd name="T9" fmla="*/ 78 h 93"/>
                <a:gd name="T10" fmla="*/ 8 w 92"/>
                <a:gd name="T11" fmla="*/ 72 h 93"/>
                <a:gd name="T12" fmla="*/ 4 w 92"/>
                <a:gd name="T13" fmla="*/ 64 h 93"/>
                <a:gd name="T14" fmla="*/ 1 w 92"/>
                <a:gd name="T15" fmla="*/ 55 h 93"/>
                <a:gd name="T16" fmla="*/ 0 w 92"/>
                <a:gd name="T17" fmla="*/ 46 h 93"/>
                <a:gd name="T18" fmla="*/ 1 w 92"/>
                <a:gd name="T19" fmla="*/ 36 h 93"/>
                <a:gd name="T20" fmla="*/ 4 w 92"/>
                <a:gd name="T21" fmla="*/ 28 h 93"/>
                <a:gd name="T22" fmla="*/ 8 w 92"/>
                <a:gd name="T23" fmla="*/ 20 h 93"/>
                <a:gd name="T24" fmla="*/ 13 w 92"/>
                <a:gd name="T25" fmla="*/ 13 h 93"/>
                <a:gd name="T26" fmla="*/ 20 w 92"/>
                <a:gd name="T27" fmla="*/ 8 h 93"/>
                <a:gd name="T28" fmla="*/ 28 w 92"/>
                <a:gd name="T29" fmla="*/ 3 h 93"/>
                <a:gd name="T30" fmla="*/ 37 w 92"/>
                <a:gd name="T31" fmla="*/ 1 h 93"/>
                <a:gd name="T32" fmla="*/ 46 w 92"/>
                <a:gd name="T33" fmla="*/ 0 h 93"/>
                <a:gd name="T34" fmla="*/ 55 w 92"/>
                <a:gd name="T35" fmla="*/ 1 h 93"/>
                <a:gd name="T36" fmla="*/ 64 w 92"/>
                <a:gd name="T37" fmla="*/ 3 h 93"/>
                <a:gd name="T38" fmla="*/ 72 w 92"/>
                <a:gd name="T39" fmla="*/ 8 h 93"/>
                <a:gd name="T40" fmla="*/ 77 w 92"/>
                <a:gd name="T41" fmla="*/ 13 h 93"/>
                <a:gd name="T42" fmla="*/ 83 w 92"/>
                <a:gd name="T43" fmla="*/ 20 h 93"/>
                <a:gd name="T44" fmla="*/ 87 w 92"/>
                <a:gd name="T45" fmla="*/ 28 h 93"/>
                <a:gd name="T46" fmla="*/ 90 w 92"/>
                <a:gd name="T47" fmla="*/ 36 h 93"/>
                <a:gd name="T48" fmla="*/ 91 w 92"/>
                <a:gd name="T49" fmla="*/ 46 h 93"/>
                <a:gd name="T50" fmla="*/ 90 w 92"/>
                <a:gd name="T51" fmla="*/ 55 h 93"/>
                <a:gd name="T52" fmla="*/ 87 w 92"/>
                <a:gd name="T53" fmla="*/ 64 h 93"/>
                <a:gd name="T54" fmla="*/ 83 w 92"/>
                <a:gd name="T55" fmla="*/ 72 h 93"/>
                <a:gd name="T56" fmla="*/ 77 w 92"/>
                <a:gd name="T57" fmla="*/ 78 h 93"/>
                <a:gd name="T58" fmla="*/ 72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3"/>
                  </a:lnTo>
                  <a:lnTo>
                    <a:pt x="37" y="1"/>
                  </a:lnTo>
                  <a:lnTo>
                    <a:pt x="46" y="0"/>
                  </a:lnTo>
                  <a:lnTo>
                    <a:pt x="55" y="1"/>
                  </a:lnTo>
                  <a:lnTo>
                    <a:pt x="64" y="3"/>
                  </a:lnTo>
                  <a:lnTo>
                    <a:pt x="72" y="8"/>
                  </a:lnTo>
                  <a:lnTo>
                    <a:pt x="77" y="13"/>
                  </a:lnTo>
                  <a:lnTo>
                    <a:pt x="83" y="20"/>
                  </a:lnTo>
                  <a:lnTo>
                    <a:pt x="87" y="28"/>
                  </a:lnTo>
                  <a:lnTo>
                    <a:pt x="90" y="36"/>
                  </a:lnTo>
                  <a:lnTo>
                    <a:pt x="91" y="46"/>
                  </a:lnTo>
                  <a:lnTo>
                    <a:pt x="90" y="55"/>
                  </a:lnTo>
                  <a:lnTo>
                    <a:pt x="87" y="64"/>
                  </a:lnTo>
                  <a:lnTo>
                    <a:pt x="83" y="72"/>
                  </a:lnTo>
                  <a:lnTo>
                    <a:pt x="77" y="78"/>
                  </a:lnTo>
                  <a:lnTo>
                    <a:pt x="72"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4" name="Freeform 132"/>
            <p:cNvSpPr>
              <a:spLocks/>
            </p:cNvSpPr>
            <p:nvPr/>
          </p:nvSpPr>
          <p:spPr bwMode="auto">
            <a:xfrm>
              <a:off x="692" y="1898"/>
              <a:ext cx="68" cy="70"/>
            </a:xfrm>
            <a:custGeom>
              <a:avLst/>
              <a:gdLst>
                <a:gd name="T0" fmla="*/ 38 w 68"/>
                <a:gd name="T1" fmla="*/ 31 h 70"/>
                <a:gd name="T2" fmla="*/ 38 w 68"/>
                <a:gd name="T3" fmla="*/ 0 h 70"/>
                <a:gd name="T4" fmla="*/ 31 w 68"/>
                <a:gd name="T5" fmla="*/ 0 h 70"/>
                <a:gd name="T6" fmla="*/ 31 w 68"/>
                <a:gd name="T7" fmla="*/ 31 h 70"/>
                <a:gd name="T8" fmla="*/ 0 w 68"/>
                <a:gd name="T9" fmla="*/ 31 h 70"/>
                <a:gd name="T10" fmla="*/ 0 w 68"/>
                <a:gd name="T11" fmla="*/ 38 h 70"/>
                <a:gd name="T12" fmla="*/ 31 w 68"/>
                <a:gd name="T13" fmla="*/ 38 h 70"/>
                <a:gd name="T14" fmla="*/ 31 w 68"/>
                <a:gd name="T15" fmla="*/ 69 h 70"/>
                <a:gd name="T16" fmla="*/ 38 w 68"/>
                <a:gd name="T17" fmla="*/ 69 h 70"/>
                <a:gd name="T18" fmla="*/ 38 w 68"/>
                <a:gd name="T19" fmla="*/ 38 h 70"/>
                <a:gd name="T20" fmla="*/ 67 w 68"/>
                <a:gd name="T21" fmla="*/ 38 h 70"/>
                <a:gd name="T22" fmla="*/ 67 w 68"/>
                <a:gd name="T23" fmla="*/ 31 h 70"/>
                <a:gd name="T24" fmla="*/ 38 w 68"/>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0">
                  <a:moveTo>
                    <a:pt x="38" y="31"/>
                  </a:moveTo>
                  <a:lnTo>
                    <a:pt x="38" y="0"/>
                  </a:lnTo>
                  <a:lnTo>
                    <a:pt x="31" y="0"/>
                  </a:lnTo>
                  <a:lnTo>
                    <a:pt x="31" y="31"/>
                  </a:lnTo>
                  <a:lnTo>
                    <a:pt x="0" y="31"/>
                  </a:lnTo>
                  <a:lnTo>
                    <a:pt x="0" y="38"/>
                  </a:lnTo>
                  <a:lnTo>
                    <a:pt x="31" y="38"/>
                  </a:lnTo>
                  <a:lnTo>
                    <a:pt x="31" y="69"/>
                  </a:lnTo>
                  <a:lnTo>
                    <a:pt x="38" y="69"/>
                  </a:lnTo>
                  <a:lnTo>
                    <a:pt x="38" y="38"/>
                  </a:lnTo>
                  <a:lnTo>
                    <a:pt x="67" y="38"/>
                  </a:lnTo>
                  <a:lnTo>
                    <a:pt x="67"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5" name="Freeform 133"/>
            <p:cNvSpPr>
              <a:spLocks/>
            </p:cNvSpPr>
            <p:nvPr/>
          </p:nvSpPr>
          <p:spPr bwMode="auto">
            <a:xfrm>
              <a:off x="240" y="1230"/>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5"/>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5"/>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6" name="Freeform 134"/>
            <p:cNvSpPr>
              <a:spLocks/>
            </p:cNvSpPr>
            <p:nvPr/>
          </p:nvSpPr>
          <p:spPr bwMode="auto">
            <a:xfrm>
              <a:off x="240" y="1230"/>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5"/>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5"/>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7" name="Freeform 135"/>
            <p:cNvSpPr>
              <a:spLocks/>
            </p:cNvSpPr>
            <p:nvPr/>
          </p:nvSpPr>
          <p:spPr bwMode="auto">
            <a:xfrm>
              <a:off x="252" y="1273"/>
              <a:ext cx="69" cy="17"/>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8" name="Freeform 136"/>
            <p:cNvSpPr>
              <a:spLocks/>
            </p:cNvSpPr>
            <p:nvPr/>
          </p:nvSpPr>
          <p:spPr bwMode="auto">
            <a:xfrm>
              <a:off x="1574" y="1777"/>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49" name="Freeform 137"/>
            <p:cNvSpPr>
              <a:spLocks/>
            </p:cNvSpPr>
            <p:nvPr/>
          </p:nvSpPr>
          <p:spPr bwMode="auto">
            <a:xfrm>
              <a:off x="1574" y="1777"/>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0" name="Freeform 138"/>
            <p:cNvSpPr>
              <a:spLocks/>
            </p:cNvSpPr>
            <p:nvPr/>
          </p:nvSpPr>
          <p:spPr bwMode="auto">
            <a:xfrm>
              <a:off x="1586" y="1821"/>
              <a:ext cx="69" cy="17"/>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1" name="Freeform 139"/>
            <p:cNvSpPr>
              <a:spLocks/>
            </p:cNvSpPr>
            <p:nvPr/>
          </p:nvSpPr>
          <p:spPr bwMode="auto">
            <a:xfrm>
              <a:off x="1335" y="1070"/>
              <a:ext cx="326" cy="178"/>
            </a:xfrm>
            <a:custGeom>
              <a:avLst/>
              <a:gdLst>
                <a:gd name="T0" fmla="*/ 77 w 326"/>
                <a:gd name="T1" fmla="*/ 88 h 178"/>
                <a:gd name="T2" fmla="*/ 71 w 326"/>
                <a:gd name="T3" fmla="*/ 122 h 178"/>
                <a:gd name="T4" fmla="*/ 325 w 326"/>
                <a:gd name="T5" fmla="*/ 0 h 178"/>
                <a:gd name="T6" fmla="*/ 84 w 326"/>
                <a:gd name="T7" fmla="*/ 148 h 178"/>
                <a:gd name="T8" fmla="*/ 118 w 326"/>
                <a:gd name="T9" fmla="*/ 161 h 178"/>
                <a:gd name="T10" fmla="*/ 0 w 326"/>
                <a:gd name="T11" fmla="*/ 177 h 178"/>
                <a:gd name="T12" fmla="*/ 77 w 326"/>
                <a:gd name="T13" fmla="*/ 88 h 178"/>
              </a:gdLst>
              <a:ahLst/>
              <a:cxnLst>
                <a:cxn ang="0">
                  <a:pos x="T0" y="T1"/>
                </a:cxn>
                <a:cxn ang="0">
                  <a:pos x="T2" y="T3"/>
                </a:cxn>
                <a:cxn ang="0">
                  <a:pos x="T4" y="T5"/>
                </a:cxn>
                <a:cxn ang="0">
                  <a:pos x="T6" y="T7"/>
                </a:cxn>
                <a:cxn ang="0">
                  <a:pos x="T8" y="T9"/>
                </a:cxn>
                <a:cxn ang="0">
                  <a:pos x="T10" y="T11"/>
                </a:cxn>
                <a:cxn ang="0">
                  <a:pos x="T12" y="T13"/>
                </a:cxn>
              </a:cxnLst>
              <a:rect l="0" t="0" r="r" b="b"/>
              <a:pathLst>
                <a:path w="326" h="178">
                  <a:moveTo>
                    <a:pt x="77" y="88"/>
                  </a:moveTo>
                  <a:lnTo>
                    <a:pt x="71" y="122"/>
                  </a:lnTo>
                  <a:lnTo>
                    <a:pt x="325" y="0"/>
                  </a:lnTo>
                  <a:lnTo>
                    <a:pt x="84" y="148"/>
                  </a:lnTo>
                  <a:lnTo>
                    <a:pt x="118" y="161"/>
                  </a:lnTo>
                  <a:lnTo>
                    <a:pt x="0" y="177"/>
                  </a:lnTo>
                  <a:lnTo>
                    <a:pt x="77" y="88"/>
                  </a:lnTo>
                </a:path>
              </a:pathLst>
            </a:custGeom>
            <a:solidFill>
              <a:srgbClr val="E3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2" name="Freeform 140"/>
            <p:cNvSpPr>
              <a:spLocks/>
            </p:cNvSpPr>
            <p:nvPr/>
          </p:nvSpPr>
          <p:spPr bwMode="auto">
            <a:xfrm>
              <a:off x="953" y="1409"/>
              <a:ext cx="797" cy="138"/>
            </a:xfrm>
            <a:custGeom>
              <a:avLst/>
              <a:gdLst>
                <a:gd name="T0" fmla="*/ 104 w 797"/>
                <a:gd name="T1" fmla="*/ 53 h 138"/>
                <a:gd name="T2" fmla="*/ 85 w 797"/>
                <a:gd name="T3" fmla="*/ 84 h 138"/>
                <a:gd name="T4" fmla="*/ 796 w 797"/>
                <a:gd name="T5" fmla="*/ 0 h 138"/>
                <a:gd name="T6" fmla="*/ 90 w 797"/>
                <a:gd name="T7" fmla="*/ 113 h 138"/>
                <a:gd name="T8" fmla="*/ 116 w 797"/>
                <a:gd name="T9" fmla="*/ 137 h 138"/>
                <a:gd name="T10" fmla="*/ 0 w 797"/>
                <a:gd name="T11" fmla="*/ 110 h 138"/>
                <a:gd name="T12" fmla="*/ 104 w 797"/>
                <a:gd name="T13" fmla="*/ 53 h 138"/>
              </a:gdLst>
              <a:ahLst/>
              <a:cxnLst>
                <a:cxn ang="0">
                  <a:pos x="T0" y="T1"/>
                </a:cxn>
                <a:cxn ang="0">
                  <a:pos x="T2" y="T3"/>
                </a:cxn>
                <a:cxn ang="0">
                  <a:pos x="T4" y="T5"/>
                </a:cxn>
                <a:cxn ang="0">
                  <a:pos x="T6" y="T7"/>
                </a:cxn>
                <a:cxn ang="0">
                  <a:pos x="T8" y="T9"/>
                </a:cxn>
                <a:cxn ang="0">
                  <a:pos x="T10" y="T11"/>
                </a:cxn>
                <a:cxn ang="0">
                  <a:pos x="T12" y="T13"/>
                </a:cxn>
              </a:cxnLst>
              <a:rect l="0" t="0" r="r" b="b"/>
              <a:pathLst>
                <a:path w="797" h="138">
                  <a:moveTo>
                    <a:pt x="104" y="53"/>
                  </a:moveTo>
                  <a:lnTo>
                    <a:pt x="85" y="84"/>
                  </a:lnTo>
                  <a:lnTo>
                    <a:pt x="796" y="0"/>
                  </a:lnTo>
                  <a:lnTo>
                    <a:pt x="90" y="113"/>
                  </a:lnTo>
                  <a:lnTo>
                    <a:pt x="116" y="137"/>
                  </a:lnTo>
                  <a:lnTo>
                    <a:pt x="0" y="110"/>
                  </a:lnTo>
                  <a:lnTo>
                    <a:pt x="104" y="53"/>
                  </a:lnTo>
                </a:path>
              </a:pathLst>
            </a:custGeom>
            <a:solidFill>
              <a:srgbClr val="E3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3" name="Freeform 141"/>
            <p:cNvSpPr>
              <a:spLocks/>
            </p:cNvSpPr>
            <p:nvPr/>
          </p:nvSpPr>
          <p:spPr bwMode="auto">
            <a:xfrm>
              <a:off x="1082" y="1689"/>
              <a:ext cx="91" cy="91"/>
            </a:xfrm>
            <a:custGeom>
              <a:avLst/>
              <a:gdLst>
                <a:gd name="T0" fmla="*/ 45 w 91"/>
                <a:gd name="T1" fmla="*/ 90 h 91"/>
                <a:gd name="T2" fmla="*/ 36 w 91"/>
                <a:gd name="T3" fmla="*/ 90 h 91"/>
                <a:gd name="T4" fmla="*/ 27 w 91"/>
                <a:gd name="T5" fmla="*/ 87 h 91"/>
                <a:gd name="T6" fmla="*/ 20 w 91"/>
                <a:gd name="T7" fmla="*/ 83 h 91"/>
                <a:gd name="T8" fmla="*/ 13 w 91"/>
                <a:gd name="T9" fmla="*/ 77 h 91"/>
                <a:gd name="T10" fmla="*/ 7 w 91"/>
                <a:gd name="T11" fmla="*/ 70 h 91"/>
                <a:gd name="T12" fmla="*/ 3 w 91"/>
                <a:gd name="T13" fmla="*/ 63 h 91"/>
                <a:gd name="T14" fmla="*/ 0 w 91"/>
                <a:gd name="T15" fmla="*/ 54 h 91"/>
                <a:gd name="T16" fmla="*/ 0 w 91"/>
                <a:gd name="T17" fmla="*/ 45 h 91"/>
                <a:gd name="T18" fmla="*/ 0 w 91"/>
                <a:gd name="T19" fmla="*/ 35 h 91"/>
                <a:gd name="T20" fmla="*/ 3 w 91"/>
                <a:gd name="T21" fmla="*/ 27 h 91"/>
                <a:gd name="T22" fmla="*/ 7 w 91"/>
                <a:gd name="T23" fmla="*/ 19 h 91"/>
                <a:gd name="T24" fmla="*/ 13 w 91"/>
                <a:gd name="T25" fmla="*/ 12 h 91"/>
                <a:gd name="T26" fmla="*/ 20 w 91"/>
                <a:gd name="T27" fmla="*/ 8 h 91"/>
                <a:gd name="T28" fmla="*/ 27 w 91"/>
                <a:gd name="T29" fmla="*/ 3 h 91"/>
                <a:gd name="T30" fmla="*/ 36 w 91"/>
                <a:gd name="T31" fmla="*/ 1 h 91"/>
                <a:gd name="T32" fmla="*/ 45 w 91"/>
                <a:gd name="T33" fmla="*/ 0 h 91"/>
                <a:gd name="T34" fmla="*/ 55 w 91"/>
                <a:gd name="T35" fmla="*/ 1 h 91"/>
                <a:gd name="T36" fmla="*/ 63 w 91"/>
                <a:gd name="T37" fmla="*/ 3 h 91"/>
                <a:gd name="T38" fmla="*/ 71 w 91"/>
                <a:gd name="T39" fmla="*/ 8 h 91"/>
                <a:gd name="T40" fmla="*/ 78 w 91"/>
                <a:gd name="T41" fmla="*/ 12 h 91"/>
                <a:gd name="T42" fmla="*/ 82 w 91"/>
                <a:gd name="T43" fmla="*/ 19 h 91"/>
                <a:gd name="T44" fmla="*/ 87 w 91"/>
                <a:gd name="T45" fmla="*/ 27 h 91"/>
                <a:gd name="T46" fmla="*/ 89 w 91"/>
                <a:gd name="T47" fmla="*/ 35 h 91"/>
                <a:gd name="T48" fmla="*/ 90 w 91"/>
                <a:gd name="T49" fmla="*/ 45 h 91"/>
                <a:gd name="T50" fmla="*/ 89 w 91"/>
                <a:gd name="T51" fmla="*/ 54 h 91"/>
                <a:gd name="T52" fmla="*/ 87 w 91"/>
                <a:gd name="T53" fmla="*/ 63 h 91"/>
                <a:gd name="T54" fmla="*/ 82 w 91"/>
                <a:gd name="T55" fmla="*/ 70 h 91"/>
                <a:gd name="T56" fmla="*/ 78 w 91"/>
                <a:gd name="T57" fmla="*/ 77 h 91"/>
                <a:gd name="T58" fmla="*/ 71 w 91"/>
                <a:gd name="T59" fmla="*/ 83 h 91"/>
                <a:gd name="T60" fmla="*/ 63 w 91"/>
                <a:gd name="T61" fmla="*/ 87 h 91"/>
                <a:gd name="T62" fmla="*/ 55 w 91"/>
                <a:gd name="T63" fmla="*/ 90 h 91"/>
                <a:gd name="T64" fmla="*/ 45 w 91"/>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1">
                  <a:moveTo>
                    <a:pt x="45" y="90"/>
                  </a:moveTo>
                  <a:lnTo>
                    <a:pt x="36" y="90"/>
                  </a:lnTo>
                  <a:lnTo>
                    <a:pt x="27" y="87"/>
                  </a:lnTo>
                  <a:lnTo>
                    <a:pt x="20" y="83"/>
                  </a:lnTo>
                  <a:lnTo>
                    <a:pt x="13" y="77"/>
                  </a:lnTo>
                  <a:lnTo>
                    <a:pt x="7" y="70"/>
                  </a:lnTo>
                  <a:lnTo>
                    <a:pt x="3" y="63"/>
                  </a:lnTo>
                  <a:lnTo>
                    <a:pt x="0" y="54"/>
                  </a:lnTo>
                  <a:lnTo>
                    <a:pt x="0" y="45"/>
                  </a:lnTo>
                  <a:lnTo>
                    <a:pt x="0" y="35"/>
                  </a:lnTo>
                  <a:lnTo>
                    <a:pt x="3" y="27"/>
                  </a:lnTo>
                  <a:lnTo>
                    <a:pt x="7" y="19"/>
                  </a:lnTo>
                  <a:lnTo>
                    <a:pt x="13" y="12"/>
                  </a:lnTo>
                  <a:lnTo>
                    <a:pt x="20" y="8"/>
                  </a:lnTo>
                  <a:lnTo>
                    <a:pt x="27" y="3"/>
                  </a:lnTo>
                  <a:lnTo>
                    <a:pt x="36" y="1"/>
                  </a:lnTo>
                  <a:lnTo>
                    <a:pt x="45" y="0"/>
                  </a:lnTo>
                  <a:lnTo>
                    <a:pt x="55" y="1"/>
                  </a:lnTo>
                  <a:lnTo>
                    <a:pt x="63" y="3"/>
                  </a:lnTo>
                  <a:lnTo>
                    <a:pt x="71" y="8"/>
                  </a:lnTo>
                  <a:lnTo>
                    <a:pt x="78" y="12"/>
                  </a:lnTo>
                  <a:lnTo>
                    <a:pt x="82" y="19"/>
                  </a:lnTo>
                  <a:lnTo>
                    <a:pt x="87" y="27"/>
                  </a:lnTo>
                  <a:lnTo>
                    <a:pt x="89" y="35"/>
                  </a:lnTo>
                  <a:lnTo>
                    <a:pt x="90" y="45"/>
                  </a:lnTo>
                  <a:lnTo>
                    <a:pt x="89" y="54"/>
                  </a:lnTo>
                  <a:lnTo>
                    <a:pt x="87" y="63"/>
                  </a:lnTo>
                  <a:lnTo>
                    <a:pt x="82" y="70"/>
                  </a:lnTo>
                  <a:lnTo>
                    <a:pt x="78" y="77"/>
                  </a:lnTo>
                  <a:lnTo>
                    <a:pt x="71" y="83"/>
                  </a:lnTo>
                  <a:lnTo>
                    <a:pt x="63" y="87"/>
                  </a:lnTo>
                  <a:lnTo>
                    <a:pt x="55" y="90"/>
                  </a:lnTo>
                  <a:lnTo>
                    <a:pt x="45" y="90"/>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4" name="Freeform 142"/>
            <p:cNvSpPr>
              <a:spLocks/>
            </p:cNvSpPr>
            <p:nvPr/>
          </p:nvSpPr>
          <p:spPr bwMode="auto">
            <a:xfrm>
              <a:off x="1082" y="1689"/>
              <a:ext cx="91" cy="91"/>
            </a:xfrm>
            <a:custGeom>
              <a:avLst/>
              <a:gdLst>
                <a:gd name="T0" fmla="*/ 45 w 91"/>
                <a:gd name="T1" fmla="*/ 90 h 91"/>
                <a:gd name="T2" fmla="*/ 36 w 91"/>
                <a:gd name="T3" fmla="*/ 90 h 91"/>
                <a:gd name="T4" fmla="*/ 27 w 91"/>
                <a:gd name="T5" fmla="*/ 87 h 91"/>
                <a:gd name="T6" fmla="*/ 20 w 91"/>
                <a:gd name="T7" fmla="*/ 83 h 91"/>
                <a:gd name="T8" fmla="*/ 13 w 91"/>
                <a:gd name="T9" fmla="*/ 77 h 91"/>
                <a:gd name="T10" fmla="*/ 7 w 91"/>
                <a:gd name="T11" fmla="*/ 70 h 91"/>
                <a:gd name="T12" fmla="*/ 3 w 91"/>
                <a:gd name="T13" fmla="*/ 63 h 91"/>
                <a:gd name="T14" fmla="*/ 0 w 91"/>
                <a:gd name="T15" fmla="*/ 54 h 91"/>
                <a:gd name="T16" fmla="*/ 0 w 91"/>
                <a:gd name="T17" fmla="*/ 45 h 91"/>
                <a:gd name="T18" fmla="*/ 0 w 91"/>
                <a:gd name="T19" fmla="*/ 35 h 91"/>
                <a:gd name="T20" fmla="*/ 3 w 91"/>
                <a:gd name="T21" fmla="*/ 27 h 91"/>
                <a:gd name="T22" fmla="*/ 7 w 91"/>
                <a:gd name="T23" fmla="*/ 19 h 91"/>
                <a:gd name="T24" fmla="*/ 13 w 91"/>
                <a:gd name="T25" fmla="*/ 12 h 91"/>
                <a:gd name="T26" fmla="*/ 20 w 91"/>
                <a:gd name="T27" fmla="*/ 8 h 91"/>
                <a:gd name="T28" fmla="*/ 27 w 91"/>
                <a:gd name="T29" fmla="*/ 3 h 91"/>
                <a:gd name="T30" fmla="*/ 36 w 91"/>
                <a:gd name="T31" fmla="*/ 1 h 91"/>
                <a:gd name="T32" fmla="*/ 45 w 91"/>
                <a:gd name="T33" fmla="*/ 0 h 91"/>
                <a:gd name="T34" fmla="*/ 55 w 91"/>
                <a:gd name="T35" fmla="*/ 1 h 91"/>
                <a:gd name="T36" fmla="*/ 63 w 91"/>
                <a:gd name="T37" fmla="*/ 3 h 91"/>
                <a:gd name="T38" fmla="*/ 71 w 91"/>
                <a:gd name="T39" fmla="*/ 8 h 91"/>
                <a:gd name="T40" fmla="*/ 78 w 91"/>
                <a:gd name="T41" fmla="*/ 12 h 91"/>
                <a:gd name="T42" fmla="*/ 82 w 91"/>
                <a:gd name="T43" fmla="*/ 19 h 91"/>
                <a:gd name="T44" fmla="*/ 87 w 91"/>
                <a:gd name="T45" fmla="*/ 27 h 91"/>
                <a:gd name="T46" fmla="*/ 89 w 91"/>
                <a:gd name="T47" fmla="*/ 35 h 91"/>
                <a:gd name="T48" fmla="*/ 90 w 91"/>
                <a:gd name="T49" fmla="*/ 45 h 91"/>
                <a:gd name="T50" fmla="*/ 89 w 91"/>
                <a:gd name="T51" fmla="*/ 54 h 91"/>
                <a:gd name="T52" fmla="*/ 87 w 91"/>
                <a:gd name="T53" fmla="*/ 63 h 91"/>
                <a:gd name="T54" fmla="*/ 82 w 91"/>
                <a:gd name="T55" fmla="*/ 70 h 91"/>
                <a:gd name="T56" fmla="*/ 78 w 91"/>
                <a:gd name="T57" fmla="*/ 77 h 91"/>
                <a:gd name="T58" fmla="*/ 71 w 91"/>
                <a:gd name="T59" fmla="*/ 83 h 91"/>
                <a:gd name="T60" fmla="*/ 63 w 91"/>
                <a:gd name="T61" fmla="*/ 87 h 91"/>
                <a:gd name="T62" fmla="*/ 55 w 91"/>
                <a:gd name="T63" fmla="*/ 90 h 91"/>
                <a:gd name="T64" fmla="*/ 45 w 91"/>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1">
                  <a:moveTo>
                    <a:pt x="45" y="90"/>
                  </a:moveTo>
                  <a:lnTo>
                    <a:pt x="36" y="90"/>
                  </a:lnTo>
                  <a:lnTo>
                    <a:pt x="27" y="87"/>
                  </a:lnTo>
                  <a:lnTo>
                    <a:pt x="20" y="83"/>
                  </a:lnTo>
                  <a:lnTo>
                    <a:pt x="13" y="77"/>
                  </a:lnTo>
                  <a:lnTo>
                    <a:pt x="7" y="70"/>
                  </a:lnTo>
                  <a:lnTo>
                    <a:pt x="3" y="63"/>
                  </a:lnTo>
                  <a:lnTo>
                    <a:pt x="0" y="54"/>
                  </a:lnTo>
                  <a:lnTo>
                    <a:pt x="0" y="45"/>
                  </a:lnTo>
                  <a:lnTo>
                    <a:pt x="0" y="35"/>
                  </a:lnTo>
                  <a:lnTo>
                    <a:pt x="3" y="27"/>
                  </a:lnTo>
                  <a:lnTo>
                    <a:pt x="7" y="19"/>
                  </a:lnTo>
                  <a:lnTo>
                    <a:pt x="13" y="12"/>
                  </a:lnTo>
                  <a:lnTo>
                    <a:pt x="20" y="8"/>
                  </a:lnTo>
                  <a:lnTo>
                    <a:pt x="27" y="3"/>
                  </a:lnTo>
                  <a:lnTo>
                    <a:pt x="36" y="1"/>
                  </a:lnTo>
                  <a:lnTo>
                    <a:pt x="45" y="0"/>
                  </a:lnTo>
                  <a:lnTo>
                    <a:pt x="55" y="1"/>
                  </a:lnTo>
                  <a:lnTo>
                    <a:pt x="63" y="3"/>
                  </a:lnTo>
                  <a:lnTo>
                    <a:pt x="71" y="8"/>
                  </a:lnTo>
                  <a:lnTo>
                    <a:pt x="78" y="12"/>
                  </a:lnTo>
                  <a:lnTo>
                    <a:pt x="82" y="19"/>
                  </a:lnTo>
                  <a:lnTo>
                    <a:pt x="87" y="27"/>
                  </a:lnTo>
                  <a:lnTo>
                    <a:pt x="89" y="35"/>
                  </a:lnTo>
                  <a:lnTo>
                    <a:pt x="90" y="45"/>
                  </a:lnTo>
                  <a:lnTo>
                    <a:pt x="89" y="54"/>
                  </a:lnTo>
                  <a:lnTo>
                    <a:pt x="87" y="63"/>
                  </a:lnTo>
                  <a:lnTo>
                    <a:pt x="82" y="70"/>
                  </a:lnTo>
                  <a:lnTo>
                    <a:pt x="78" y="77"/>
                  </a:lnTo>
                  <a:lnTo>
                    <a:pt x="71" y="83"/>
                  </a:lnTo>
                  <a:lnTo>
                    <a:pt x="63" y="87"/>
                  </a:lnTo>
                  <a:lnTo>
                    <a:pt x="55" y="90"/>
                  </a:lnTo>
                  <a:lnTo>
                    <a:pt x="45" y="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5" name="Freeform 143"/>
            <p:cNvSpPr>
              <a:spLocks/>
            </p:cNvSpPr>
            <p:nvPr/>
          </p:nvSpPr>
          <p:spPr bwMode="auto">
            <a:xfrm>
              <a:off x="1094" y="1700"/>
              <a:ext cx="69" cy="69"/>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6" name="Freeform 144"/>
            <p:cNvSpPr>
              <a:spLocks/>
            </p:cNvSpPr>
            <p:nvPr/>
          </p:nvSpPr>
          <p:spPr bwMode="auto">
            <a:xfrm>
              <a:off x="1115" y="1565"/>
              <a:ext cx="91" cy="93"/>
            </a:xfrm>
            <a:custGeom>
              <a:avLst/>
              <a:gdLst>
                <a:gd name="T0" fmla="*/ 46 w 91"/>
                <a:gd name="T1" fmla="*/ 92 h 93"/>
                <a:gd name="T2" fmla="*/ 36 w 91"/>
                <a:gd name="T3" fmla="*/ 91 h 93"/>
                <a:gd name="T4" fmla="*/ 28 w 91"/>
                <a:gd name="T5" fmla="*/ 88 h 93"/>
                <a:gd name="T6" fmla="*/ 20 w 91"/>
                <a:gd name="T7" fmla="*/ 84 h 93"/>
                <a:gd name="T8" fmla="*/ 13 w 91"/>
                <a:gd name="T9" fmla="*/ 79 h 93"/>
                <a:gd name="T10" fmla="*/ 8 w 91"/>
                <a:gd name="T11" fmla="*/ 72 h 93"/>
                <a:gd name="T12" fmla="*/ 3 w 91"/>
                <a:gd name="T13" fmla="*/ 64 h 93"/>
                <a:gd name="T14" fmla="*/ 1 w 91"/>
                <a:gd name="T15" fmla="*/ 55 h 93"/>
                <a:gd name="T16" fmla="*/ 0 w 91"/>
                <a:gd name="T17" fmla="*/ 46 h 93"/>
                <a:gd name="T18" fmla="*/ 1 w 91"/>
                <a:gd name="T19" fmla="*/ 37 h 93"/>
                <a:gd name="T20" fmla="*/ 3 w 91"/>
                <a:gd name="T21" fmla="*/ 28 h 93"/>
                <a:gd name="T22" fmla="*/ 8 w 91"/>
                <a:gd name="T23" fmla="*/ 20 h 93"/>
                <a:gd name="T24" fmla="*/ 13 w 91"/>
                <a:gd name="T25" fmla="*/ 13 h 93"/>
                <a:gd name="T26" fmla="*/ 20 w 91"/>
                <a:gd name="T27" fmla="*/ 8 h 93"/>
                <a:gd name="T28" fmla="*/ 28 w 91"/>
                <a:gd name="T29" fmla="*/ 4 h 93"/>
                <a:gd name="T30" fmla="*/ 36 w 91"/>
                <a:gd name="T31" fmla="*/ 1 h 93"/>
                <a:gd name="T32" fmla="*/ 46 w 91"/>
                <a:gd name="T33" fmla="*/ 0 h 93"/>
                <a:gd name="T34" fmla="*/ 54 w 91"/>
                <a:gd name="T35" fmla="*/ 1 h 93"/>
                <a:gd name="T36" fmla="*/ 63 w 91"/>
                <a:gd name="T37" fmla="*/ 4 h 93"/>
                <a:gd name="T38" fmla="*/ 70 w 91"/>
                <a:gd name="T39" fmla="*/ 8 h 93"/>
                <a:gd name="T40" fmla="*/ 77 w 91"/>
                <a:gd name="T41" fmla="*/ 13 h 93"/>
                <a:gd name="T42" fmla="*/ 83 w 91"/>
                <a:gd name="T43" fmla="*/ 20 h 93"/>
                <a:gd name="T44" fmla="*/ 87 w 91"/>
                <a:gd name="T45" fmla="*/ 28 h 93"/>
                <a:gd name="T46" fmla="*/ 90 w 91"/>
                <a:gd name="T47" fmla="*/ 37 h 93"/>
                <a:gd name="T48" fmla="*/ 90 w 91"/>
                <a:gd name="T49" fmla="*/ 46 h 93"/>
                <a:gd name="T50" fmla="*/ 90 w 91"/>
                <a:gd name="T51" fmla="*/ 55 h 93"/>
                <a:gd name="T52" fmla="*/ 87 w 91"/>
                <a:gd name="T53" fmla="*/ 64 h 93"/>
                <a:gd name="T54" fmla="*/ 83 w 91"/>
                <a:gd name="T55" fmla="*/ 72 h 93"/>
                <a:gd name="T56" fmla="*/ 77 w 91"/>
                <a:gd name="T57" fmla="*/ 79 h 93"/>
                <a:gd name="T58" fmla="*/ 70 w 91"/>
                <a:gd name="T59" fmla="*/ 84 h 93"/>
                <a:gd name="T60" fmla="*/ 63 w 91"/>
                <a:gd name="T61" fmla="*/ 88 h 93"/>
                <a:gd name="T62" fmla="*/ 54 w 91"/>
                <a:gd name="T63" fmla="*/ 91 h 93"/>
                <a:gd name="T64" fmla="*/ 46 w 91"/>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4" y="1"/>
                  </a:lnTo>
                  <a:lnTo>
                    <a:pt x="63" y="4"/>
                  </a:lnTo>
                  <a:lnTo>
                    <a:pt x="70" y="8"/>
                  </a:lnTo>
                  <a:lnTo>
                    <a:pt x="77" y="13"/>
                  </a:lnTo>
                  <a:lnTo>
                    <a:pt x="83" y="20"/>
                  </a:lnTo>
                  <a:lnTo>
                    <a:pt x="87" y="28"/>
                  </a:lnTo>
                  <a:lnTo>
                    <a:pt x="90" y="37"/>
                  </a:lnTo>
                  <a:lnTo>
                    <a:pt x="90" y="46"/>
                  </a:lnTo>
                  <a:lnTo>
                    <a:pt x="90" y="55"/>
                  </a:lnTo>
                  <a:lnTo>
                    <a:pt x="87" y="64"/>
                  </a:lnTo>
                  <a:lnTo>
                    <a:pt x="83" y="72"/>
                  </a:lnTo>
                  <a:lnTo>
                    <a:pt x="77" y="79"/>
                  </a:lnTo>
                  <a:lnTo>
                    <a:pt x="70" y="84"/>
                  </a:lnTo>
                  <a:lnTo>
                    <a:pt x="63" y="88"/>
                  </a:lnTo>
                  <a:lnTo>
                    <a:pt x="54"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7" name="Freeform 145"/>
            <p:cNvSpPr>
              <a:spLocks/>
            </p:cNvSpPr>
            <p:nvPr/>
          </p:nvSpPr>
          <p:spPr bwMode="auto">
            <a:xfrm>
              <a:off x="1115" y="1565"/>
              <a:ext cx="91" cy="93"/>
            </a:xfrm>
            <a:custGeom>
              <a:avLst/>
              <a:gdLst>
                <a:gd name="T0" fmla="*/ 46 w 91"/>
                <a:gd name="T1" fmla="*/ 92 h 93"/>
                <a:gd name="T2" fmla="*/ 36 w 91"/>
                <a:gd name="T3" fmla="*/ 91 h 93"/>
                <a:gd name="T4" fmla="*/ 28 w 91"/>
                <a:gd name="T5" fmla="*/ 88 h 93"/>
                <a:gd name="T6" fmla="*/ 20 w 91"/>
                <a:gd name="T7" fmla="*/ 84 h 93"/>
                <a:gd name="T8" fmla="*/ 13 w 91"/>
                <a:gd name="T9" fmla="*/ 79 h 93"/>
                <a:gd name="T10" fmla="*/ 8 w 91"/>
                <a:gd name="T11" fmla="*/ 72 h 93"/>
                <a:gd name="T12" fmla="*/ 3 w 91"/>
                <a:gd name="T13" fmla="*/ 64 h 93"/>
                <a:gd name="T14" fmla="*/ 1 w 91"/>
                <a:gd name="T15" fmla="*/ 55 h 93"/>
                <a:gd name="T16" fmla="*/ 0 w 91"/>
                <a:gd name="T17" fmla="*/ 46 h 93"/>
                <a:gd name="T18" fmla="*/ 1 w 91"/>
                <a:gd name="T19" fmla="*/ 37 h 93"/>
                <a:gd name="T20" fmla="*/ 3 w 91"/>
                <a:gd name="T21" fmla="*/ 28 h 93"/>
                <a:gd name="T22" fmla="*/ 8 w 91"/>
                <a:gd name="T23" fmla="*/ 20 h 93"/>
                <a:gd name="T24" fmla="*/ 13 w 91"/>
                <a:gd name="T25" fmla="*/ 13 h 93"/>
                <a:gd name="T26" fmla="*/ 20 w 91"/>
                <a:gd name="T27" fmla="*/ 8 h 93"/>
                <a:gd name="T28" fmla="*/ 28 w 91"/>
                <a:gd name="T29" fmla="*/ 4 h 93"/>
                <a:gd name="T30" fmla="*/ 36 w 91"/>
                <a:gd name="T31" fmla="*/ 1 h 93"/>
                <a:gd name="T32" fmla="*/ 46 w 91"/>
                <a:gd name="T33" fmla="*/ 0 h 93"/>
                <a:gd name="T34" fmla="*/ 54 w 91"/>
                <a:gd name="T35" fmla="*/ 1 h 93"/>
                <a:gd name="T36" fmla="*/ 63 w 91"/>
                <a:gd name="T37" fmla="*/ 4 h 93"/>
                <a:gd name="T38" fmla="*/ 70 w 91"/>
                <a:gd name="T39" fmla="*/ 8 h 93"/>
                <a:gd name="T40" fmla="*/ 77 w 91"/>
                <a:gd name="T41" fmla="*/ 13 h 93"/>
                <a:gd name="T42" fmla="*/ 83 w 91"/>
                <a:gd name="T43" fmla="*/ 20 h 93"/>
                <a:gd name="T44" fmla="*/ 87 w 91"/>
                <a:gd name="T45" fmla="*/ 28 h 93"/>
                <a:gd name="T46" fmla="*/ 90 w 91"/>
                <a:gd name="T47" fmla="*/ 37 h 93"/>
                <a:gd name="T48" fmla="*/ 90 w 91"/>
                <a:gd name="T49" fmla="*/ 46 h 93"/>
                <a:gd name="T50" fmla="*/ 90 w 91"/>
                <a:gd name="T51" fmla="*/ 55 h 93"/>
                <a:gd name="T52" fmla="*/ 87 w 91"/>
                <a:gd name="T53" fmla="*/ 64 h 93"/>
                <a:gd name="T54" fmla="*/ 83 w 91"/>
                <a:gd name="T55" fmla="*/ 72 h 93"/>
                <a:gd name="T56" fmla="*/ 77 w 91"/>
                <a:gd name="T57" fmla="*/ 79 h 93"/>
                <a:gd name="T58" fmla="*/ 70 w 91"/>
                <a:gd name="T59" fmla="*/ 84 h 93"/>
                <a:gd name="T60" fmla="*/ 63 w 91"/>
                <a:gd name="T61" fmla="*/ 88 h 93"/>
                <a:gd name="T62" fmla="*/ 54 w 91"/>
                <a:gd name="T63" fmla="*/ 91 h 93"/>
                <a:gd name="T64" fmla="*/ 46 w 91"/>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4" y="1"/>
                  </a:lnTo>
                  <a:lnTo>
                    <a:pt x="63" y="4"/>
                  </a:lnTo>
                  <a:lnTo>
                    <a:pt x="70" y="8"/>
                  </a:lnTo>
                  <a:lnTo>
                    <a:pt x="77" y="13"/>
                  </a:lnTo>
                  <a:lnTo>
                    <a:pt x="83" y="20"/>
                  </a:lnTo>
                  <a:lnTo>
                    <a:pt x="87" y="28"/>
                  </a:lnTo>
                  <a:lnTo>
                    <a:pt x="90" y="37"/>
                  </a:lnTo>
                  <a:lnTo>
                    <a:pt x="90" y="46"/>
                  </a:lnTo>
                  <a:lnTo>
                    <a:pt x="90" y="55"/>
                  </a:lnTo>
                  <a:lnTo>
                    <a:pt x="87" y="64"/>
                  </a:lnTo>
                  <a:lnTo>
                    <a:pt x="83" y="72"/>
                  </a:lnTo>
                  <a:lnTo>
                    <a:pt x="77" y="79"/>
                  </a:lnTo>
                  <a:lnTo>
                    <a:pt x="70" y="84"/>
                  </a:lnTo>
                  <a:lnTo>
                    <a:pt x="63" y="88"/>
                  </a:lnTo>
                  <a:lnTo>
                    <a:pt x="54"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8" name="Freeform 146"/>
            <p:cNvSpPr>
              <a:spLocks/>
            </p:cNvSpPr>
            <p:nvPr/>
          </p:nvSpPr>
          <p:spPr bwMode="auto">
            <a:xfrm>
              <a:off x="1127" y="1577"/>
              <a:ext cx="68" cy="70"/>
            </a:xfrm>
            <a:custGeom>
              <a:avLst/>
              <a:gdLst>
                <a:gd name="T0" fmla="*/ 37 w 68"/>
                <a:gd name="T1" fmla="*/ 31 h 70"/>
                <a:gd name="T2" fmla="*/ 37 w 68"/>
                <a:gd name="T3" fmla="*/ 0 h 70"/>
                <a:gd name="T4" fmla="*/ 31 w 68"/>
                <a:gd name="T5" fmla="*/ 0 h 70"/>
                <a:gd name="T6" fmla="*/ 31 w 68"/>
                <a:gd name="T7" fmla="*/ 31 h 70"/>
                <a:gd name="T8" fmla="*/ 0 w 68"/>
                <a:gd name="T9" fmla="*/ 31 h 70"/>
                <a:gd name="T10" fmla="*/ 0 w 68"/>
                <a:gd name="T11" fmla="*/ 38 h 70"/>
                <a:gd name="T12" fmla="*/ 31 w 68"/>
                <a:gd name="T13" fmla="*/ 38 h 70"/>
                <a:gd name="T14" fmla="*/ 31 w 68"/>
                <a:gd name="T15" fmla="*/ 69 h 70"/>
                <a:gd name="T16" fmla="*/ 37 w 68"/>
                <a:gd name="T17" fmla="*/ 69 h 70"/>
                <a:gd name="T18" fmla="*/ 37 w 68"/>
                <a:gd name="T19" fmla="*/ 38 h 70"/>
                <a:gd name="T20" fmla="*/ 67 w 68"/>
                <a:gd name="T21" fmla="*/ 38 h 70"/>
                <a:gd name="T22" fmla="*/ 67 w 68"/>
                <a:gd name="T23" fmla="*/ 31 h 70"/>
                <a:gd name="T24" fmla="*/ 37 w 68"/>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0">
                  <a:moveTo>
                    <a:pt x="37" y="31"/>
                  </a:moveTo>
                  <a:lnTo>
                    <a:pt x="37" y="0"/>
                  </a:lnTo>
                  <a:lnTo>
                    <a:pt x="31" y="0"/>
                  </a:lnTo>
                  <a:lnTo>
                    <a:pt x="31" y="31"/>
                  </a:lnTo>
                  <a:lnTo>
                    <a:pt x="0" y="31"/>
                  </a:lnTo>
                  <a:lnTo>
                    <a:pt x="0" y="38"/>
                  </a:lnTo>
                  <a:lnTo>
                    <a:pt x="31" y="38"/>
                  </a:lnTo>
                  <a:lnTo>
                    <a:pt x="31" y="69"/>
                  </a:lnTo>
                  <a:lnTo>
                    <a:pt x="37" y="69"/>
                  </a:lnTo>
                  <a:lnTo>
                    <a:pt x="37" y="38"/>
                  </a:lnTo>
                  <a:lnTo>
                    <a:pt x="67" y="38"/>
                  </a:lnTo>
                  <a:lnTo>
                    <a:pt x="67"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59" name="Freeform 147"/>
            <p:cNvSpPr>
              <a:spLocks/>
            </p:cNvSpPr>
            <p:nvPr/>
          </p:nvSpPr>
          <p:spPr bwMode="auto">
            <a:xfrm>
              <a:off x="852" y="1871"/>
              <a:ext cx="93" cy="92"/>
            </a:xfrm>
            <a:custGeom>
              <a:avLst/>
              <a:gdLst>
                <a:gd name="T0" fmla="*/ 46 w 93"/>
                <a:gd name="T1" fmla="*/ 91 h 92"/>
                <a:gd name="T2" fmla="*/ 37 w 93"/>
                <a:gd name="T3" fmla="*/ 90 h 92"/>
                <a:gd name="T4" fmla="*/ 28 w 93"/>
                <a:gd name="T5" fmla="*/ 88 h 92"/>
                <a:gd name="T6" fmla="*/ 20 w 93"/>
                <a:gd name="T7" fmla="*/ 84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9 w 93"/>
                <a:gd name="T57" fmla="*/ 78 h 92"/>
                <a:gd name="T58" fmla="*/ 72 w 93"/>
                <a:gd name="T59" fmla="*/ 84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4" y="78"/>
                  </a:lnTo>
                  <a:lnTo>
                    <a:pt x="8" y="71"/>
                  </a:lnTo>
                  <a:lnTo>
                    <a:pt x="4" y="63"/>
                  </a:lnTo>
                  <a:lnTo>
                    <a:pt x="1" y="55"/>
                  </a:lnTo>
                  <a:lnTo>
                    <a:pt x="0" y="45"/>
                  </a:lnTo>
                  <a:lnTo>
                    <a:pt x="1" y="36"/>
                  </a:lnTo>
                  <a:lnTo>
                    <a:pt x="4" y="27"/>
                  </a:lnTo>
                  <a:lnTo>
                    <a:pt x="8" y="20"/>
                  </a:lnTo>
                  <a:lnTo>
                    <a:pt x="14" y="13"/>
                  </a:lnTo>
                  <a:lnTo>
                    <a:pt x="20" y="7"/>
                  </a:lnTo>
                  <a:lnTo>
                    <a:pt x="28" y="3"/>
                  </a:lnTo>
                  <a:lnTo>
                    <a:pt x="37" y="0"/>
                  </a:lnTo>
                  <a:lnTo>
                    <a:pt x="46" y="0"/>
                  </a:lnTo>
                  <a:lnTo>
                    <a:pt x="56" y="0"/>
                  </a:lnTo>
                  <a:lnTo>
                    <a:pt x="64" y="3"/>
                  </a:lnTo>
                  <a:lnTo>
                    <a:pt x="72" y="7"/>
                  </a:lnTo>
                  <a:lnTo>
                    <a:pt x="79" y="13"/>
                  </a:lnTo>
                  <a:lnTo>
                    <a:pt x="84" y="20"/>
                  </a:lnTo>
                  <a:lnTo>
                    <a:pt x="88" y="27"/>
                  </a:lnTo>
                  <a:lnTo>
                    <a:pt x="91" y="36"/>
                  </a:lnTo>
                  <a:lnTo>
                    <a:pt x="92" y="45"/>
                  </a:lnTo>
                  <a:lnTo>
                    <a:pt x="91" y="55"/>
                  </a:lnTo>
                  <a:lnTo>
                    <a:pt x="88" y="63"/>
                  </a:lnTo>
                  <a:lnTo>
                    <a:pt x="84" y="71"/>
                  </a:lnTo>
                  <a:lnTo>
                    <a:pt x="79" y="78"/>
                  </a:lnTo>
                  <a:lnTo>
                    <a:pt x="72" y="84"/>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0" name="Freeform 148"/>
            <p:cNvSpPr>
              <a:spLocks/>
            </p:cNvSpPr>
            <p:nvPr/>
          </p:nvSpPr>
          <p:spPr bwMode="auto">
            <a:xfrm>
              <a:off x="852" y="1871"/>
              <a:ext cx="93" cy="92"/>
            </a:xfrm>
            <a:custGeom>
              <a:avLst/>
              <a:gdLst>
                <a:gd name="T0" fmla="*/ 46 w 93"/>
                <a:gd name="T1" fmla="*/ 91 h 92"/>
                <a:gd name="T2" fmla="*/ 37 w 93"/>
                <a:gd name="T3" fmla="*/ 90 h 92"/>
                <a:gd name="T4" fmla="*/ 28 w 93"/>
                <a:gd name="T5" fmla="*/ 88 h 92"/>
                <a:gd name="T6" fmla="*/ 20 w 93"/>
                <a:gd name="T7" fmla="*/ 84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9 w 93"/>
                <a:gd name="T57" fmla="*/ 78 h 92"/>
                <a:gd name="T58" fmla="*/ 72 w 93"/>
                <a:gd name="T59" fmla="*/ 84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4" y="78"/>
                  </a:lnTo>
                  <a:lnTo>
                    <a:pt x="8" y="71"/>
                  </a:lnTo>
                  <a:lnTo>
                    <a:pt x="4" y="63"/>
                  </a:lnTo>
                  <a:lnTo>
                    <a:pt x="1" y="55"/>
                  </a:lnTo>
                  <a:lnTo>
                    <a:pt x="0" y="45"/>
                  </a:lnTo>
                  <a:lnTo>
                    <a:pt x="1" y="36"/>
                  </a:lnTo>
                  <a:lnTo>
                    <a:pt x="4" y="27"/>
                  </a:lnTo>
                  <a:lnTo>
                    <a:pt x="8" y="20"/>
                  </a:lnTo>
                  <a:lnTo>
                    <a:pt x="14" y="13"/>
                  </a:lnTo>
                  <a:lnTo>
                    <a:pt x="20" y="7"/>
                  </a:lnTo>
                  <a:lnTo>
                    <a:pt x="28" y="3"/>
                  </a:lnTo>
                  <a:lnTo>
                    <a:pt x="37" y="0"/>
                  </a:lnTo>
                  <a:lnTo>
                    <a:pt x="46" y="0"/>
                  </a:lnTo>
                  <a:lnTo>
                    <a:pt x="56" y="0"/>
                  </a:lnTo>
                  <a:lnTo>
                    <a:pt x="64" y="3"/>
                  </a:lnTo>
                  <a:lnTo>
                    <a:pt x="72" y="7"/>
                  </a:lnTo>
                  <a:lnTo>
                    <a:pt x="79" y="13"/>
                  </a:lnTo>
                  <a:lnTo>
                    <a:pt x="84" y="20"/>
                  </a:lnTo>
                  <a:lnTo>
                    <a:pt x="88" y="27"/>
                  </a:lnTo>
                  <a:lnTo>
                    <a:pt x="91" y="36"/>
                  </a:lnTo>
                  <a:lnTo>
                    <a:pt x="92" y="45"/>
                  </a:lnTo>
                  <a:lnTo>
                    <a:pt x="91" y="55"/>
                  </a:lnTo>
                  <a:lnTo>
                    <a:pt x="88" y="63"/>
                  </a:lnTo>
                  <a:lnTo>
                    <a:pt x="84" y="71"/>
                  </a:lnTo>
                  <a:lnTo>
                    <a:pt x="79" y="78"/>
                  </a:lnTo>
                  <a:lnTo>
                    <a:pt x="72" y="84"/>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1" name="Freeform 149"/>
            <p:cNvSpPr>
              <a:spLocks/>
            </p:cNvSpPr>
            <p:nvPr/>
          </p:nvSpPr>
          <p:spPr bwMode="auto">
            <a:xfrm>
              <a:off x="864" y="1883"/>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2" name="Freeform 150"/>
            <p:cNvSpPr>
              <a:spLocks/>
            </p:cNvSpPr>
            <p:nvPr/>
          </p:nvSpPr>
          <p:spPr bwMode="auto">
            <a:xfrm>
              <a:off x="952" y="1823"/>
              <a:ext cx="92" cy="92"/>
            </a:xfrm>
            <a:custGeom>
              <a:avLst/>
              <a:gdLst>
                <a:gd name="T0" fmla="*/ 45 w 92"/>
                <a:gd name="T1" fmla="*/ 91 h 92"/>
                <a:gd name="T2" fmla="*/ 36 w 92"/>
                <a:gd name="T3" fmla="*/ 90 h 92"/>
                <a:gd name="T4" fmla="*/ 27 w 92"/>
                <a:gd name="T5" fmla="*/ 88 h 92"/>
                <a:gd name="T6" fmla="*/ 20 w 92"/>
                <a:gd name="T7" fmla="*/ 84 h 92"/>
                <a:gd name="T8" fmla="*/ 13 w 92"/>
                <a:gd name="T9" fmla="*/ 78 h 92"/>
                <a:gd name="T10" fmla="*/ 7 w 92"/>
                <a:gd name="T11" fmla="*/ 71 h 92"/>
                <a:gd name="T12" fmla="*/ 3 w 92"/>
                <a:gd name="T13" fmla="*/ 63 h 92"/>
                <a:gd name="T14" fmla="*/ 0 w 92"/>
                <a:gd name="T15" fmla="*/ 55 h 92"/>
                <a:gd name="T16" fmla="*/ 0 w 92"/>
                <a:gd name="T17" fmla="*/ 46 h 92"/>
                <a:gd name="T18" fmla="*/ 0 w 92"/>
                <a:gd name="T19" fmla="*/ 36 h 92"/>
                <a:gd name="T20" fmla="*/ 3 w 92"/>
                <a:gd name="T21" fmla="*/ 28 h 92"/>
                <a:gd name="T22" fmla="*/ 7 w 92"/>
                <a:gd name="T23" fmla="*/ 20 h 92"/>
                <a:gd name="T24" fmla="*/ 13 w 92"/>
                <a:gd name="T25" fmla="*/ 13 h 92"/>
                <a:gd name="T26" fmla="*/ 20 w 92"/>
                <a:gd name="T27" fmla="*/ 7 h 92"/>
                <a:gd name="T28" fmla="*/ 27 w 92"/>
                <a:gd name="T29" fmla="*/ 3 h 92"/>
                <a:gd name="T30" fmla="*/ 36 w 92"/>
                <a:gd name="T31" fmla="*/ 1 h 92"/>
                <a:gd name="T32" fmla="*/ 45 w 92"/>
                <a:gd name="T33" fmla="*/ 0 h 92"/>
                <a:gd name="T34" fmla="*/ 55 w 92"/>
                <a:gd name="T35" fmla="*/ 1 h 92"/>
                <a:gd name="T36" fmla="*/ 63 w 92"/>
                <a:gd name="T37" fmla="*/ 3 h 92"/>
                <a:gd name="T38" fmla="*/ 71 w 92"/>
                <a:gd name="T39" fmla="*/ 7 h 92"/>
                <a:gd name="T40" fmla="*/ 78 w 92"/>
                <a:gd name="T41" fmla="*/ 13 h 92"/>
                <a:gd name="T42" fmla="*/ 83 w 92"/>
                <a:gd name="T43" fmla="*/ 20 h 92"/>
                <a:gd name="T44" fmla="*/ 88 w 92"/>
                <a:gd name="T45" fmla="*/ 28 h 92"/>
                <a:gd name="T46" fmla="*/ 90 w 92"/>
                <a:gd name="T47" fmla="*/ 36 h 92"/>
                <a:gd name="T48" fmla="*/ 91 w 92"/>
                <a:gd name="T49" fmla="*/ 46 h 92"/>
                <a:gd name="T50" fmla="*/ 90 w 92"/>
                <a:gd name="T51" fmla="*/ 55 h 92"/>
                <a:gd name="T52" fmla="*/ 88 w 92"/>
                <a:gd name="T53" fmla="*/ 63 h 92"/>
                <a:gd name="T54" fmla="*/ 83 w 92"/>
                <a:gd name="T55" fmla="*/ 71 h 92"/>
                <a:gd name="T56" fmla="*/ 78 w 92"/>
                <a:gd name="T57" fmla="*/ 78 h 92"/>
                <a:gd name="T58" fmla="*/ 71 w 92"/>
                <a:gd name="T59" fmla="*/ 84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4"/>
                  </a:lnTo>
                  <a:lnTo>
                    <a:pt x="13" y="78"/>
                  </a:lnTo>
                  <a:lnTo>
                    <a:pt x="7" y="71"/>
                  </a:lnTo>
                  <a:lnTo>
                    <a:pt x="3" y="63"/>
                  </a:lnTo>
                  <a:lnTo>
                    <a:pt x="0" y="55"/>
                  </a:lnTo>
                  <a:lnTo>
                    <a:pt x="0" y="46"/>
                  </a:lnTo>
                  <a:lnTo>
                    <a:pt x="0" y="36"/>
                  </a:lnTo>
                  <a:lnTo>
                    <a:pt x="3" y="28"/>
                  </a:lnTo>
                  <a:lnTo>
                    <a:pt x="7" y="20"/>
                  </a:lnTo>
                  <a:lnTo>
                    <a:pt x="13" y="13"/>
                  </a:lnTo>
                  <a:lnTo>
                    <a:pt x="20" y="7"/>
                  </a:lnTo>
                  <a:lnTo>
                    <a:pt x="27" y="3"/>
                  </a:lnTo>
                  <a:lnTo>
                    <a:pt x="36" y="1"/>
                  </a:lnTo>
                  <a:lnTo>
                    <a:pt x="45" y="0"/>
                  </a:lnTo>
                  <a:lnTo>
                    <a:pt x="55" y="1"/>
                  </a:lnTo>
                  <a:lnTo>
                    <a:pt x="63" y="3"/>
                  </a:lnTo>
                  <a:lnTo>
                    <a:pt x="71" y="7"/>
                  </a:lnTo>
                  <a:lnTo>
                    <a:pt x="78" y="13"/>
                  </a:lnTo>
                  <a:lnTo>
                    <a:pt x="83" y="20"/>
                  </a:lnTo>
                  <a:lnTo>
                    <a:pt x="88" y="28"/>
                  </a:lnTo>
                  <a:lnTo>
                    <a:pt x="90" y="36"/>
                  </a:lnTo>
                  <a:lnTo>
                    <a:pt x="91" y="46"/>
                  </a:lnTo>
                  <a:lnTo>
                    <a:pt x="90" y="55"/>
                  </a:lnTo>
                  <a:lnTo>
                    <a:pt x="88" y="63"/>
                  </a:lnTo>
                  <a:lnTo>
                    <a:pt x="83" y="71"/>
                  </a:lnTo>
                  <a:lnTo>
                    <a:pt x="78" y="78"/>
                  </a:lnTo>
                  <a:lnTo>
                    <a:pt x="71" y="84"/>
                  </a:lnTo>
                  <a:lnTo>
                    <a:pt x="63" y="88"/>
                  </a:lnTo>
                  <a:lnTo>
                    <a:pt x="55" y="90"/>
                  </a:lnTo>
                  <a:lnTo>
                    <a:pt x="45"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3" name="Freeform 151"/>
            <p:cNvSpPr>
              <a:spLocks/>
            </p:cNvSpPr>
            <p:nvPr/>
          </p:nvSpPr>
          <p:spPr bwMode="auto">
            <a:xfrm>
              <a:off x="952" y="1823"/>
              <a:ext cx="92" cy="92"/>
            </a:xfrm>
            <a:custGeom>
              <a:avLst/>
              <a:gdLst>
                <a:gd name="T0" fmla="*/ 45 w 92"/>
                <a:gd name="T1" fmla="*/ 91 h 92"/>
                <a:gd name="T2" fmla="*/ 36 w 92"/>
                <a:gd name="T3" fmla="*/ 90 h 92"/>
                <a:gd name="T4" fmla="*/ 27 w 92"/>
                <a:gd name="T5" fmla="*/ 88 h 92"/>
                <a:gd name="T6" fmla="*/ 20 w 92"/>
                <a:gd name="T7" fmla="*/ 84 h 92"/>
                <a:gd name="T8" fmla="*/ 13 w 92"/>
                <a:gd name="T9" fmla="*/ 78 h 92"/>
                <a:gd name="T10" fmla="*/ 7 w 92"/>
                <a:gd name="T11" fmla="*/ 71 h 92"/>
                <a:gd name="T12" fmla="*/ 3 w 92"/>
                <a:gd name="T13" fmla="*/ 63 h 92"/>
                <a:gd name="T14" fmla="*/ 0 w 92"/>
                <a:gd name="T15" fmla="*/ 55 h 92"/>
                <a:gd name="T16" fmla="*/ 0 w 92"/>
                <a:gd name="T17" fmla="*/ 46 h 92"/>
                <a:gd name="T18" fmla="*/ 0 w 92"/>
                <a:gd name="T19" fmla="*/ 36 h 92"/>
                <a:gd name="T20" fmla="*/ 3 w 92"/>
                <a:gd name="T21" fmla="*/ 28 h 92"/>
                <a:gd name="T22" fmla="*/ 7 w 92"/>
                <a:gd name="T23" fmla="*/ 20 h 92"/>
                <a:gd name="T24" fmla="*/ 13 w 92"/>
                <a:gd name="T25" fmla="*/ 13 h 92"/>
                <a:gd name="T26" fmla="*/ 20 w 92"/>
                <a:gd name="T27" fmla="*/ 7 h 92"/>
                <a:gd name="T28" fmla="*/ 27 w 92"/>
                <a:gd name="T29" fmla="*/ 3 h 92"/>
                <a:gd name="T30" fmla="*/ 36 w 92"/>
                <a:gd name="T31" fmla="*/ 1 h 92"/>
                <a:gd name="T32" fmla="*/ 45 w 92"/>
                <a:gd name="T33" fmla="*/ 0 h 92"/>
                <a:gd name="T34" fmla="*/ 55 w 92"/>
                <a:gd name="T35" fmla="*/ 1 h 92"/>
                <a:gd name="T36" fmla="*/ 63 w 92"/>
                <a:gd name="T37" fmla="*/ 3 h 92"/>
                <a:gd name="T38" fmla="*/ 71 w 92"/>
                <a:gd name="T39" fmla="*/ 7 h 92"/>
                <a:gd name="T40" fmla="*/ 78 w 92"/>
                <a:gd name="T41" fmla="*/ 13 h 92"/>
                <a:gd name="T42" fmla="*/ 83 w 92"/>
                <a:gd name="T43" fmla="*/ 20 h 92"/>
                <a:gd name="T44" fmla="*/ 88 w 92"/>
                <a:gd name="T45" fmla="*/ 28 h 92"/>
                <a:gd name="T46" fmla="*/ 90 w 92"/>
                <a:gd name="T47" fmla="*/ 36 h 92"/>
                <a:gd name="T48" fmla="*/ 91 w 92"/>
                <a:gd name="T49" fmla="*/ 46 h 92"/>
                <a:gd name="T50" fmla="*/ 90 w 92"/>
                <a:gd name="T51" fmla="*/ 55 h 92"/>
                <a:gd name="T52" fmla="*/ 88 w 92"/>
                <a:gd name="T53" fmla="*/ 63 h 92"/>
                <a:gd name="T54" fmla="*/ 83 w 92"/>
                <a:gd name="T55" fmla="*/ 71 h 92"/>
                <a:gd name="T56" fmla="*/ 78 w 92"/>
                <a:gd name="T57" fmla="*/ 78 h 92"/>
                <a:gd name="T58" fmla="*/ 71 w 92"/>
                <a:gd name="T59" fmla="*/ 84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4"/>
                  </a:lnTo>
                  <a:lnTo>
                    <a:pt x="13" y="78"/>
                  </a:lnTo>
                  <a:lnTo>
                    <a:pt x="7" y="71"/>
                  </a:lnTo>
                  <a:lnTo>
                    <a:pt x="3" y="63"/>
                  </a:lnTo>
                  <a:lnTo>
                    <a:pt x="0" y="55"/>
                  </a:lnTo>
                  <a:lnTo>
                    <a:pt x="0" y="46"/>
                  </a:lnTo>
                  <a:lnTo>
                    <a:pt x="0" y="36"/>
                  </a:lnTo>
                  <a:lnTo>
                    <a:pt x="3" y="28"/>
                  </a:lnTo>
                  <a:lnTo>
                    <a:pt x="7" y="20"/>
                  </a:lnTo>
                  <a:lnTo>
                    <a:pt x="13" y="13"/>
                  </a:lnTo>
                  <a:lnTo>
                    <a:pt x="20" y="7"/>
                  </a:lnTo>
                  <a:lnTo>
                    <a:pt x="27" y="3"/>
                  </a:lnTo>
                  <a:lnTo>
                    <a:pt x="36" y="1"/>
                  </a:lnTo>
                  <a:lnTo>
                    <a:pt x="45" y="0"/>
                  </a:lnTo>
                  <a:lnTo>
                    <a:pt x="55" y="1"/>
                  </a:lnTo>
                  <a:lnTo>
                    <a:pt x="63" y="3"/>
                  </a:lnTo>
                  <a:lnTo>
                    <a:pt x="71" y="7"/>
                  </a:lnTo>
                  <a:lnTo>
                    <a:pt x="78" y="13"/>
                  </a:lnTo>
                  <a:lnTo>
                    <a:pt x="83" y="20"/>
                  </a:lnTo>
                  <a:lnTo>
                    <a:pt x="88" y="28"/>
                  </a:lnTo>
                  <a:lnTo>
                    <a:pt x="90" y="36"/>
                  </a:lnTo>
                  <a:lnTo>
                    <a:pt x="91" y="46"/>
                  </a:lnTo>
                  <a:lnTo>
                    <a:pt x="90" y="55"/>
                  </a:lnTo>
                  <a:lnTo>
                    <a:pt x="88" y="63"/>
                  </a:lnTo>
                  <a:lnTo>
                    <a:pt x="83" y="71"/>
                  </a:lnTo>
                  <a:lnTo>
                    <a:pt x="78" y="78"/>
                  </a:lnTo>
                  <a:lnTo>
                    <a:pt x="71" y="84"/>
                  </a:lnTo>
                  <a:lnTo>
                    <a:pt x="63" y="88"/>
                  </a:lnTo>
                  <a:lnTo>
                    <a:pt x="55" y="90"/>
                  </a:lnTo>
                  <a:lnTo>
                    <a:pt x="45"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4" name="Freeform 152"/>
            <p:cNvSpPr>
              <a:spLocks/>
            </p:cNvSpPr>
            <p:nvPr/>
          </p:nvSpPr>
          <p:spPr bwMode="auto">
            <a:xfrm>
              <a:off x="964" y="1835"/>
              <a:ext cx="69" cy="69"/>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5" name="Freeform 153"/>
            <p:cNvSpPr>
              <a:spLocks/>
            </p:cNvSpPr>
            <p:nvPr/>
          </p:nvSpPr>
          <p:spPr bwMode="auto">
            <a:xfrm>
              <a:off x="1030" y="1980"/>
              <a:ext cx="93" cy="92"/>
            </a:xfrm>
            <a:custGeom>
              <a:avLst/>
              <a:gdLst>
                <a:gd name="T0" fmla="*/ 46 w 93"/>
                <a:gd name="T1" fmla="*/ 91 h 92"/>
                <a:gd name="T2" fmla="*/ 37 w 93"/>
                <a:gd name="T3" fmla="*/ 91 h 92"/>
                <a:gd name="T4" fmla="*/ 28 w 93"/>
                <a:gd name="T5" fmla="*/ 88 h 92"/>
                <a:gd name="T6" fmla="*/ 20 w 93"/>
                <a:gd name="T7" fmla="*/ 84 h 92"/>
                <a:gd name="T8" fmla="*/ 14 w 93"/>
                <a:gd name="T9" fmla="*/ 78 h 92"/>
                <a:gd name="T10" fmla="*/ 8 w 93"/>
                <a:gd name="T11" fmla="*/ 71 h 92"/>
                <a:gd name="T12" fmla="*/ 4 w 93"/>
                <a:gd name="T13" fmla="*/ 64 h 92"/>
                <a:gd name="T14" fmla="*/ 1 w 93"/>
                <a:gd name="T15" fmla="*/ 55 h 92"/>
                <a:gd name="T16" fmla="*/ 0 w 93"/>
                <a:gd name="T17" fmla="*/ 46 h 92"/>
                <a:gd name="T18" fmla="*/ 1 w 93"/>
                <a:gd name="T19" fmla="*/ 36 h 92"/>
                <a:gd name="T20" fmla="*/ 4 w 93"/>
                <a:gd name="T21" fmla="*/ 28 h 92"/>
                <a:gd name="T22" fmla="*/ 8 w 93"/>
                <a:gd name="T23" fmla="*/ 20 h 92"/>
                <a:gd name="T24" fmla="*/ 14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9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4 h 92"/>
                <a:gd name="T54" fmla="*/ 84 w 93"/>
                <a:gd name="T55" fmla="*/ 71 h 92"/>
                <a:gd name="T56" fmla="*/ 79 w 93"/>
                <a:gd name="T57" fmla="*/ 78 h 92"/>
                <a:gd name="T58" fmla="*/ 72 w 93"/>
                <a:gd name="T59" fmla="*/ 84 h 92"/>
                <a:gd name="T60" fmla="*/ 64 w 93"/>
                <a:gd name="T61" fmla="*/ 88 h 92"/>
                <a:gd name="T62" fmla="*/ 55 w 93"/>
                <a:gd name="T63" fmla="*/ 91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1"/>
                  </a:lnTo>
                  <a:lnTo>
                    <a:pt x="28" y="88"/>
                  </a:lnTo>
                  <a:lnTo>
                    <a:pt x="20" y="84"/>
                  </a:lnTo>
                  <a:lnTo>
                    <a:pt x="14" y="78"/>
                  </a:lnTo>
                  <a:lnTo>
                    <a:pt x="8" y="71"/>
                  </a:lnTo>
                  <a:lnTo>
                    <a:pt x="4" y="64"/>
                  </a:lnTo>
                  <a:lnTo>
                    <a:pt x="1" y="55"/>
                  </a:lnTo>
                  <a:lnTo>
                    <a:pt x="0" y="46"/>
                  </a:lnTo>
                  <a:lnTo>
                    <a:pt x="1" y="36"/>
                  </a:lnTo>
                  <a:lnTo>
                    <a:pt x="4" y="28"/>
                  </a:lnTo>
                  <a:lnTo>
                    <a:pt x="8" y="20"/>
                  </a:lnTo>
                  <a:lnTo>
                    <a:pt x="14" y="13"/>
                  </a:lnTo>
                  <a:lnTo>
                    <a:pt x="20" y="7"/>
                  </a:lnTo>
                  <a:lnTo>
                    <a:pt x="28" y="3"/>
                  </a:lnTo>
                  <a:lnTo>
                    <a:pt x="37" y="1"/>
                  </a:lnTo>
                  <a:lnTo>
                    <a:pt x="46" y="0"/>
                  </a:lnTo>
                  <a:lnTo>
                    <a:pt x="55" y="1"/>
                  </a:lnTo>
                  <a:lnTo>
                    <a:pt x="64" y="3"/>
                  </a:lnTo>
                  <a:lnTo>
                    <a:pt x="72" y="7"/>
                  </a:lnTo>
                  <a:lnTo>
                    <a:pt x="79" y="13"/>
                  </a:lnTo>
                  <a:lnTo>
                    <a:pt x="84" y="20"/>
                  </a:lnTo>
                  <a:lnTo>
                    <a:pt x="88" y="28"/>
                  </a:lnTo>
                  <a:lnTo>
                    <a:pt x="91" y="36"/>
                  </a:lnTo>
                  <a:lnTo>
                    <a:pt x="92" y="46"/>
                  </a:lnTo>
                  <a:lnTo>
                    <a:pt x="91" y="55"/>
                  </a:lnTo>
                  <a:lnTo>
                    <a:pt x="88" y="64"/>
                  </a:lnTo>
                  <a:lnTo>
                    <a:pt x="84" y="71"/>
                  </a:lnTo>
                  <a:lnTo>
                    <a:pt x="79" y="78"/>
                  </a:lnTo>
                  <a:lnTo>
                    <a:pt x="72" y="84"/>
                  </a:lnTo>
                  <a:lnTo>
                    <a:pt x="64" y="88"/>
                  </a:lnTo>
                  <a:lnTo>
                    <a:pt x="55" y="91"/>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6" name="Freeform 154"/>
            <p:cNvSpPr>
              <a:spLocks/>
            </p:cNvSpPr>
            <p:nvPr/>
          </p:nvSpPr>
          <p:spPr bwMode="auto">
            <a:xfrm>
              <a:off x="1030" y="1980"/>
              <a:ext cx="93" cy="92"/>
            </a:xfrm>
            <a:custGeom>
              <a:avLst/>
              <a:gdLst>
                <a:gd name="T0" fmla="*/ 46 w 93"/>
                <a:gd name="T1" fmla="*/ 91 h 92"/>
                <a:gd name="T2" fmla="*/ 37 w 93"/>
                <a:gd name="T3" fmla="*/ 91 h 92"/>
                <a:gd name="T4" fmla="*/ 28 w 93"/>
                <a:gd name="T5" fmla="*/ 88 h 92"/>
                <a:gd name="T6" fmla="*/ 20 w 93"/>
                <a:gd name="T7" fmla="*/ 84 h 92"/>
                <a:gd name="T8" fmla="*/ 14 w 93"/>
                <a:gd name="T9" fmla="*/ 78 h 92"/>
                <a:gd name="T10" fmla="*/ 8 w 93"/>
                <a:gd name="T11" fmla="*/ 71 h 92"/>
                <a:gd name="T12" fmla="*/ 4 w 93"/>
                <a:gd name="T13" fmla="*/ 64 h 92"/>
                <a:gd name="T14" fmla="*/ 1 w 93"/>
                <a:gd name="T15" fmla="*/ 55 h 92"/>
                <a:gd name="T16" fmla="*/ 0 w 93"/>
                <a:gd name="T17" fmla="*/ 46 h 92"/>
                <a:gd name="T18" fmla="*/ 1 w 93"/>
                <a:gd name="T19" fmla="*/ 36 h 92"/>
                <a:gd name="T20" fmla="*/ 4 w 93"/>
                <a:gd name="T21" fmla="*/ 28 h 92"/>
                <a:gd name="T22" fmla="*/ 8 w 93"/>
                <a:gd name="T23" fmla="*/ 20 h 92"/>
                <a:gd name="T24" fmla="*/ 14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9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4 h 92"/>
                <a:gd name="T54" fmla="*/ 84 w 93"/>
                <a:gd name="T55" fmla="*/ 71 h 92"/>
                <a:gd name="T56" fmla="*/ 79 w 93"/>
                <a:gd name="T57" fmla="*/ 78 h 92"/>
                <a:gd name="T58" fmla="*/ 72 w 93"/>
                <a:gd name="T59" fmla="*/ 84 h 92"/>
                <a:gd name="T60" fmla="*/ 64 w 93"/>
                <a:gd name="T61" fmla="*/ 88 h 92"/>
                <a:gd name="T62" fmla="*/ 55 w 93"/>
                <a:gd name="T63" fmla="*/ 91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1"/>
                  </a:lnTo>
                  <a:lnTo>
                    <a:pt x="28" y="88"/>
                  </a:lnTo>
                  <a:lnTo>
                    <a:pt x="20" y="84"/>
                  </a:lnTo>
                  <a:lnTo>
                    <a:pt x="14" y="78"/>
                  </a:lnTo>
                  <a:lnTo>
                    <a:pt x="8" y="71"/>
                  </a:lnTo>
                  <a:lnTo>
                    <a:pt x="4" y="64"/>
                  </a:lnTo>
                  <a:lnTo>
                    <a:pt x="1" y="55"/>
                  </a:lnTo>
                  <a:lnTo>
                    <a:pt x="0" y="46"/>
                  </a:lnTo>
                  <a:lnTo>
                    <a:pt x="1" y="36"/>
                  </a:lnTo>
                  <a:lnTo>
                    <a:pt x="4" y="28"/>
                  </a:lnTo>
                  <a:lnTo>
                    <a:pt x="8" y="20"/>
                  </a:lnTo>
                  <a:lnTo>
                    <a:pt x="14" y="13"/>
                  </a:lnTo>
                  <a:lnTo>
                    <a:pt x="20" y="7"/>
                  </a:lnTo>
                  <a:lnTo>
                    <a:pt x="28" y="3"/>
                  </a:lnTo>
                  <a:lnTo>
                    <a:pt x="37" y="1"/>
                  </a:lnTo>
                  <a:lnTo>
                    <a:pt x="46" y="0"/>
                  </a:lnTo>
                  <a:lnTo>
                    <a:pt x="55" y="1"/>
                  </a:lnTo>
                  <a:lnTo>
                    <a:pt x="64" y="3"/>
                  </a:lnTo>
                  <a:lnTo>
                    <a:pt x="72" y="7"/>
                  </a:lnTo>
                  <a:lnTo>
                    <a:pt x="79" y="13"/>
                  </a:lnTo>
                  <a:lnTo>
                    <a:pt x="84" y="20"/>
                  </a:lnTo>
                  <a:lnTo>
                    <a:pt x="88" y="28"/>
                  </a:lnTo>
                  <a:lnTo>
                    <a:pt x="91" y="36"/>
                  </a:lnTo>
                  <a:lnTo>
                    <a:pt x="92" y="46"/>
                  </a:lnTo>
                  <a:lnTo>
                    <a:pt x="91" y="55"/>
                  </a:lnTo>
                  <a:lnTo>
                    <a:pt x="88" y="64"/>
                  </a:lnTo>
                  <a:lnTo>
                    <a:pt x="84" y="71"/>
                  </a:lnTo>
                  <a:lnTo>
                    <a:pt x="79" y="78"/>
                  </a:lnTo>
                  <a:lnTo>
                    <a:pt x="72" y="84"/>
                  </a:lnTo>
                  <a:lnTo>
                    <a:pt x="64" y="88"/>
                  </a:lnTo>
                  <a:lnTo>
                    <a:pt x="55" y="91"/>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7" name="Freeform 155"/>
            <p:cNvSpPr>
              <a:spLocks/>
            </p:cNvSpPr>
            <p:nvPr/>
          </p:nvSpPr>
          <p:spPr bwMode="auto">
            <a:xfrm>
              <a:off x="1042" y="1992"/>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8" name="Freeform 156"/>
            <p:cNvSpPr>
              <a:spLocks/>
            </p:cNvSpPr>
            <p:nvPr/>
          </p:nvSpPr>
          <p:spPr bwMode="auto">
            <a:xfrm>
              <a:off x="1241" y="1750"/>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69" name="Freeform 157"/>
            <p:cNvSpPr>
              <a:spLocks/>
            </p:cNvSpPr>
            <p:nvPr/>
          </p:nvSpPr>
          <p:spPr bwMode="auto">
            <a:xfrm>
              <a:off x="1241" y="1750"/>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0" name="Rectangle 158"/>
            <p:cNvSpPr>
              <a:spLocks noChangeArrowheads="1"/>
            </p:cNvSpPr>
            <p:nvPr/>
          </p:nvSpPr>
          <p:spPr bwMode="auto">
            <a:xfrm>
              <a:off x="1740" y="1273"/>
              <a:ext cx="722"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s-MX" altLang="en-US" sz="1800">
                  <a:effectLst>
                    <a:outerShdw blurRad="38100" dist="38100" dir="2700000" algn="tl">
                      <a:srgbClr val="C0C0C0"/>
                    </a:outerShdw>
                  </a:effectLst>
                  <a:latin typeface="Arial" pitchFamily="34" charset="0"/>
                </a:rPr>
                <a:t>Partícula </a:t>
              </a:r>
            </a:p>
            <a:p>
              <a:pPr algn="ctr" eaLnBrk="0" hangingPunct="0"/>
              <a:r>
                <a:rPr lang="es-MX" altLang="en-US" sz="1800">
                  <a:effectLst>
                    <a:outerShdw blurRad="38100" dist="38100" dir="2700000" algn="tl">
                      <a:srgbClr val="C0C0C0"/>
                    </a:outerShdw>
                  </a:effectLst>
                  <a:latin typeface="Arial" pitchFamily="34" charset="0"/>
                </a:rPr>
                <a:t>cargada</a:t>
              </a:r>
              <a:endParaRPr lang="en-US" altLang="en-US" sz="1800">
                <a:effectLst>
                  <a:outerShdw blurRad="38100" dist="38100" dir="2700000" algn="tl">
                    <a:srgbClr val="C0C0C0"/>
                  </a:outerShdw>
                </a:effectLst>
                <a:latin typeface="Arial" pitchFamily="34" charset="0"/>
              </a:endParaRPr>
            </a:p>
          </p:txBody>
        </p:sp>
      </p:grpSp>
      <p:grpSp>
        <p:nvGrpSpPr>
          <p:cNvPr id="525471" name="Group 159"/>
          <p:cNvGrpSpPr>
            <a:grpSpLocks/>
          </p:cNvGrpSpPr>
          <p:nvPr/>
        </p:nvGrpSpPr>
        <p:grpSpPr bwMode="auto">
          <a:xfrm>
            <a:off x="1905000" y="3048000"/>
            <a:ext cx="2416175" cy="2035175"/>
            <a:chOff x="624" y="1584"/>
            <a:chExt cx="1522" cy="1282"/>
          </a:xfrm>
        </p:grpSpPr>
        <p:sp>
          <p:nvSpPr>
            <p:cNvPr id="525472" name="Freeform 160"/>
            <p:cNvSpPr>
              <a:spLocks/>
            </p:cNvSpPr>
            <p:nvPr/>
          </p:nvSpPr>
          <p:spPr bwMode="auto">
            <a:xfrm>
              <a:off x="624" y="1591"/>
              <a:ext cx="1273" cy="1275"/>
            </a:xfrm>
            <a:custGeom>
              <a:avLst/>
              <a:gdLst>
                <a:gd name="T0" fmla="*/ 572 w 1273"/>
                <a:gd name="T1" fmla="*/ 1270 h 1275"/>
                <a:gd name="T2" fmla="*/ 478 w 1273"/>
                <a:gd name="T3" fmla="*/ 1254 h 1275"/>
                <a:gd name="T4" fmla="*/ 389 w 1273"/>
                <a:gd name="T5" fmla="*/ 1223 h 1275"/>
                <a:gd name="T6" fmla="*/ 307 w 1273"/>
                <a:gd name="T7" fmla="*/ 1181 h 1275"/>
                <a:gd name="T8" fmla="*/ 232 w 1273"/>
                <a:gd name="T9" fmla="*/ 1128 h 1275"/>
                <a:gd name="T10" fmla="*/ 166 w 1273"/>
                <a:gd name="T11" fmla="*/ 1064 h 1275"/>
                <a:gd name="T12" fmla="*/ 109 w 1273"/>
                <a:gd name="T13" fmla="*/ 991 h 1275"/>
                <a:gd name="T14" fmla="*/ 63 w 1273"/>
                <a:gd name="T15" fmla="*/ 911 h 1275"/>
                <a:gd name="T16" fmla="*/ 29 w 1273"/>
                <a:gd name="T17" fmla="*/ 825 h 1275"/>
                <a:gd name="T18" fmla="*/ 7 w 1273"/>
                <a:gd name="T19" fmla="*/ 734 h 1275"/>
                <a:gd name="T20" fmla="*/ 0 w 1273"/>
                <a:gd name="T21" fmla="*/ 637 h 1275"/>
                <a:gd name="T22" fmla="*/ 7 w 1273"/>
                <a:gd name="T23" fmla="*/ 541 h 1275"/>
                <a:gd name="T24" fmla="*/ 29 w 1273"/>
                <a:gd name="T25" fmla="*/ 448 h 1275"/>
                <a:gd name="T26" fmla="*/ 63 w 1273"/>
                <a:gd name="T27" fmla="*/ 362 h 1275"/>
                <a:gd name="T28" fmla="*/ 109 w 1273"/>
                <a:gd name="T29" fmla="*/ 282 h 1275"/>
                <a:gd name="T30" fmla="*/ 166 w 1273"/>
                <a:gd name="T31" fmla="*/ 210 h 1275"/>
                <a:gd name="T32" fmla="*/ 232 w 1273"/>
                <a:gd name="T33" fmla="*/ 146 h 1275"/>
                <a:gd name="T34" fmla="*/ 307 w 1273"/>
                <a:gd name="T35" fmla="*/ 93 h 1275"/>
                <a:gd name="T36" fmla="*/ 389 w 1273"/>
                <a:gd name="T37" fmla="*/ 51 h 1275"/>
                <a:gd name="T38" fmla="*/ 478 w 1273"/>
                <a:gd name="T39" fmla="*/ 20 h 1275"/>
                <a:gd name="T40" fmla="*/ 572 w 1273"/>
                <a:gd name="T41" fmla="*/ 4 h 1275"/>
                <a:gd name="T42" fmla="*/ 668 w 1273"/>
                <a:gd name="T43" fmla="*/ 1 h 1275"/>
                <a:gd name="T44" fmla="*/ 764 w 1273"/>
                <a:gd name="T45" fmla="*/ 13 h 1275"/>
                <a:gd name="T46" fmla="*/ 854 w 1273"/>
                <a:gd name="T47" fmla="*/ 39 h 1275"/>
                <a:gd name="T48" fmla="*/ 938 w 1273"/>
                <a:gd name="T49" fmla="*/ 78 h 1275"/>
                <a:gd name="T50" fmla="*/ 1016 w 1273"/>
                <a:gd name="T51" fmla="*/ 128 h 1275"/>
                <a:gd name="T52" fmla="*/ 1084 w 1273"/>
                <a:gd name="T53" fmla="*/ 188 h 1275"/>
                <a:gd name="T54" fmla="*/ 1144 w 1273"/>
                <a:gd name="T55" fmla="*/ 256 h 1275"/>
                <a:gd name="T56" fmla="*/ 1194 w 1273"/>
                <a:gd name="T57" fmla="*/ 334 h 1275"/>
                <a:gd name="T58" fmla="*/ 1233 w 1273"/>
                <a:gd name="T59" fmla="*/ 419 h 1275"/>
                <a:gd name="T60" fmla="*/ 1259 w 1273"/>
                <a:gd name="T61" fmla="*/ 509 h 1275"/>
                <a:gd name="T62" fmla="*/ 1271 w 1273"/>
                <a:gd name="T63" fmla="*/ 605 h 1275"/>
                <a:gd name="T64" fmla="*/ 1268 w 1273"/>
                <a:gd name="T65" fmla="*/ 702 h 1275"/>
                <a:gd name="T66" fmla="*/ 1252 w 1273"/>
                <a:gd name="T67" fmla="*/ 795 h 1275"/>
                <a:gd name="T68" fmla="*/ 1221 w 1273"/>
                <a:gd name="T69" fmla="*/ 883 h 1275"/>
                <a:gd name="T70" fmla="*/ 1179 w 1273"/>
                <a:gd name="T71" fmla="*/ 966 h 1275"/>
                <a:gd name="T72" fmla="*/ 1126 w 1273"/>
                <a:gd name="T73" fmla="*/ 1041 h 1275"/>
                <a:gd name="T74" fmla="*/ 1062 w 1273"/>
                <a:gd name="T75" fmla="*/ 1107 h 1275"/>
                <a:gd name="T76" fmla="*/ 991 w 1273"/>
                <a:gd name="T77" fmla="*/ 1164 h 1275"/>
                <a:gd name="T78" fmla="*/ 911 w 1273"/>
                <a:gd name="T79" fmla="*/ 1211 h 1275"/>
                <a:gd name="T80" fmla="*/ 824 w 1273"/>
                <a:gd name="T81" fmla="*/ 1245 h 1275"/>
                <a:gd name="T82" fmla="*/ 732 w 1273"/>
                <a:gd name="T83" fmla="*/ 1267 h 1275"/>
                <a:gd name="T84" fmla="*/ 636 w 1273"/>
                <a:gd name="T85" fmla="*/ 1274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3" h="1275">
                  <a:moveTo>
                    <a:pt x="636" y="1274"/>
                  </a:moveTo>
                  <a:lnTo>
                    <a:pt x="604" y="1273"/>
                  </a:lnTo>
                  <a:lnTo>
                    <a:pt x="572" y="1270"/>
                  </a:lnTo>
                  <a:lnTo>
                    <a:pt x="540" y="1267"/>
                  </a:lnTo>
                  <a:lnTo>
                    <a:pt x="509" y="1261"/>
                  </a:lnTo>
                  <a:lnTo>
                    <a:pt x="478" y="1254"/>
                  </a:lnTo>
                  <a:lnTo>
                    <a:pt x="448" y="1245"/>
                  </a:lnTo>
                  <a:lnTo>
                    <a:pt x="419" y="1235"/>
                  </a:lnTo>
                  <a:lnTo>
                    <a:pt x="389" y="1223"/>
                  </a:lnTo>
                  <a:lnTo>
                    <a:pt x="361" y="1211"/>
                  </a:lnTo>
                  <a:lnTo>
                    <a:pt x="334" y="1196"/>
                  </a:lnTo>
                  <a:lnTo>
                    <a:pt x="307" y="1181"/>
                  </a:lnTo>
                  <a:lnTo>
                    <a:pt x="281" y="1164"/>
                  </a:lnTo>
                  <a:lnTo>
                    <a:pt x="256" y="1146"/>
                  </a:lnTo>
                  <a:lnTo>
                    <a:pt x="232" y="1128"/>
                  </a:lnTo>
                  <a:lnTo>
                    <a:pt x="209" y="1107"/>
                  </a:lnTo>
                  <a:lnTo>
                    <a:pt x="188" y="1086"/>
                  </a:lnTo>
                  <a:lnTo>
                    <a:pt x="166" y="1064"/>
                  </a:lnTo>
                  <a:lnTo>
                    <a:pt x="146" y="1041"/>
                  </a:lnTo>
                  <a:lnTo>
                    <a:pt x="127" y="1017"/>
                  </a:lnTo>
                  <a:lnTo>
                    <a:pt x="109" y="991"/>
                  </a:lnTo>
                  <a:lnTo>
                    <a:pt x="93" y="966"/>
                  </a:lnTo>
                  <a:lnTo>
                    <a:pt x="77" y="939"/>
                  </a:lnTo>
                  <a:lnTo>
                    <a:pt x="63" y="911"/>
                  </a:lnTo>
                  <a:lnTo>
                    <a:pt x="50" y="883"/>
                  </a:lnTo>
                  <a:lnTo>
                    <a:pt x="39" y="854"/>
                  </a:lnTo>
                  <a:lnTo>
                    <a:pt x="29" y="825"/>
                  </a:lnTo>
                  <a:lnTo>
                    <a:pt x="20" y="795"/>
                  </a:lnTo>
                  <a:lnTo>
                    <a:pt x="13" y="765"/>
                  </a:lnTo>
                  <a:lnTo>
                    <a:pt x="7" y="734"/>
                  </a:lnTo>
                  <a:lnTo>
                    <a:pt x="3" y="702"/>
                  </a:lnTo>
                  <a:lnTo>
                    <a:pt x="1" y="670"/>
                  </a:lnTo>
                  <a:lnTo>
                    <a:pt x="0" y="637"/>
                  </a:lnTo>
                  <a:lnTo>
                    <a:pt x="1" y="605"/>
                  </a:lnTo>
                  <a:lnTo>
                    <a:pt x="3" y="572"/>
                  </a:lnTo>
                  <a:lnTo>
                    <a:pt x="7" y="541"/>
                  </a:lnTo>
                  <a:lnTo>
                    <a:pt x="13" y="509"/>
                  </a:lnTo>
                  <a:lnTo>
                    <a:pt x="20" y="478"/>
                  </a:lnTo>
                  <a:lnTo>
                    <a:pt x="29" y="448"/>
                  </a:lnTo>
                  <a:lnTo>
                    <a:pt x="39" y="419"/>
                  </a:lnTo>
                  <a:lnTo>
                    <a:pt x="50" y="390"/>
                  </a:lnTo>
                  <a:lnTo>
                    <a:pt x="63" y="362"/>
                  </a:lnTo>
                  <a:lnTo>
                    <a:pt x="77" y="334"/>
                  </a:lnTo>
                  <a:lnTo>
                    <a:pt x="93" y="307"/>
                  </a:lnTo>
                  <a:lnTo>
                    <a:pt x="109" y="282"/>
                  </a:lnTo>
                  <a:lnTo>
                    <a:pt x="127" y="256"/>
                  </a:lnTo>
                  <a:lnTo>
                    <a:pt x="146" y="233"/>
                  </a:lnTo>
                  <a:lnTo>
                    <a:pt x="166" y="210"/>
                  </a:lnTo>
                  <a:lnTo>
                    <a:pt x="188" y="188"/>
                  </a:lnTo>
                  <a:lnTo>
                    <a:pt x="209" y="167"/>
                  </a:lnTo>
                  <a:lnTo>
                    <a:pt x="232" y="146"/>
                  </a:lnTo>
                  <a:lnTo>
                    <a:pt x="256" y="128"/>
                  </a:lnTo>
                  <a:lnTo>
                    <a:pt x="281" y="110"/>
                  </a:lnTo>
                  <a:lnTo>
                    <a:pt x="307" y="93"/>
                  </a:lnTo>
                  <a:lnTo>
                    <a:pt x="334" y="78"/>
                  </a:lnTo>
                  <a:lnTo>
                    <a:pt x="361" y="63"/>
                  </a:lnTo>
                  <a:lnTo>
                    <a:pt x="389" y="51"/>
                  </a:lnTo>
                  <a:lnTo>
                    <a:pt x="419" y="39"/>
                  </a:lnTo>
                  <a:lnTo>
                    <a:pt x="448" y="29"/>
                  </a:lnTo>
                  <a:lnTo>
                    <a:pt x="478" y="20"/>
                  </a:lnTo>
                  <a:lnTo>
                    <a:pt x="509" y="13"/>
                  </a:lnTo>
                  <a:lnTo>
                    <a:pt x="540" y="7"/>
                  </a:lnTo>
                  <a:lnTo>
                    <a:pt x="572" y="4"/>
                  </a:lnTo>
                  <a:lnTo>
                    <a:pt x="604" y="1"/>
                  </a:lnTo>
                  <a:lnTo>
                    <a:pt x="636" y="0"/>
                  </a:lnTo>
                  <a:lnTo>
                    <a:pt x="668" y="1"/>
                  </a:lnTo>
                  <a:lnTo>
                    <a:pt x="700" y="4"/>
                  </a:lnTo>
                  <a:lnTo>
                    <a:pt x="732" y="7"/>
                  </a:lnTo>
                  <a:lnTo>
                    <a:pt x="764" y="13"/>
                  </a:lnTo>
                  <a:lnTo>
                    <a:pt x="794" y="20"/>
                  </a:lnTo>
                  <a:lnTo>
                    <a:pt x="824" y="29"/>
                  </a:lnTo>
                  <a:lnTo>
                    <a:pt x="854" y="39"/>
                  </a:lnTo>
                  <a:lnTo>
                    <a:pt x="882" y="51"/>
                  </a:lnTo>
                  <a:lnTo>
                    <a:pt x="911" y="63"/>
                  </a:lnTo>
                  <a:lnTo>
                    <a:pt x="938" y="78"/>
                  </a:lnTo>
                  <a:lnTo>
                    <a:pt x="965" y="93"/>
                  </a:lnTo>
                  <a:lnTo>
                    <a:pt x="991" y="110"/>
                  </a:lnTo>
                  <a:lnTo>
                    <a:pt x="1016" y="128"/>
                  </a:lnTo>
                  <a:lnTo>
                    <a:pt x="1039" y="146"/>
                  </a:lnTo>
                  <a:lnTo>
                    <a:pt x="1062" y="167"/>
                  </a:lnTo>
                  <a:lnTo>
                    <a:pt x="1084" y="188"/>
                  </a:lnTo>
                  <a:lnTo>
                    <a:pt x="1106" y="210"/>
                  </a:lnTo>
                  <a:lnTo>
                    <a:pt x="1126" y="233"/>
                  </a:lnTo>
                  <a:lnTo>
                    <a:pt x="1144" y="256"/>
                  </a:lnTo>
                  <a:lnTo>
                    <a:pt x="1162" y="282"/>
                  </a:lnTo>
                  <a:lnTo>
                    <a:pt x="1179" y="307"/>
                  </a:lnTo>
                  <a:lnTo>
                    <a:pt x="1194" y="334"/>
                  </a:lnTo>
                  <a:lnTo>
                    <a:pt x="1209" y="362"/>
                  </a:lnTo>
                  <a:lnTo>
                    <a:pt x="1221" y="390"/>
                  </a:lnTo>
                  <a:lnTo>
                    <a:pt x="1233" y="419"/>
                  </a:lnTo>
                  <a:lnTo>
                    <a:pt x="1243" y="448"/>
                  </a:lnTo>
                  <a:lnTo>
                    <a:pt x="1252" y="478"/>
                  </a:lnTo>
                  <a:lnTo>
                    <a:pt x="1259" y="509"/>
                  </a:lnTo>
                  <a:lnTo>
                    <a:pt x="1265" y="541"/>
                  </a:lnTo>
                  <a:lnTo>
                    <a:pt x="1268" y="572"/>
                  </a:lnTo>
                  <a:lnTo>
                    <a:pt x="1271" y="605"/>
                  </a:lnTo>
                  <a:lnTo>
                    <a:pt x="1272" y="637"/>
                  </a:lnTo>
                  <a:lnTo>
                    <a:pt x="1271" y="670"/>
                  </a:lnTo>
                  <a:lnTo>
                    <a:pt x="1268" y="702"/>
                  </a:lnTo>
                  <a:lnTo>
                    <a:pt x="1265" y="734"/>
                  </a:lnTo>
                  <a:lnTo>
                    <a:pt x="1259" y="765"/>
                  </a:lnTo>
                  <a:lnTo>
                    <a:pt x="1252" y="795"/>
                  </a:lnTo>
                  <a:lnTo>
                    <a:pt x="1243" y="825"/>
                  </a:lnTo>
                  <a:lnTo>
                    <a:pt x="1233" y="854"/>
                  </a:lnTo>
                  <a:lnTo>
                    <a:pt x="1221" y="883"/>
                  </a:lnTo>
                  <a:lnTo>
                    <a:pt x="1209" y="911"/>
                  </a:lnTo>
                  <a:lnTo>
                    <a:pt x="1194" y="939"/>
                  </a:lnTo>
                  <a:lnTo>
                    <a:pt x="1179" y="966"/>
                  </a:lnTo>
                  <a:lnTo>
                    <a:pt x="1162" y="991"/>
                  </a:lnTo>
                  <a:lnTo>
                    <a:pt x="1144" y="1017"/>
                  </a:lnTo>
                  <a:lnTo>
                    <a:pt x="1126" y="1041"/>
                  </a:lnTo>
                  <a:lnTo>
                    <a:pt x="1106" y="1064"/>
                  </a:lnTo>
                  <a:lnTo>
                    <a:pt x="1084" y="1086"/>
                  </a:lnTo>
                  <a:lnTo>
                    <a:pt x="1062" y="1107"/>
                  </a:lnTo>
                  <a:lnTo>
                    <a:pt x="1039" y="1128"/>
                  </a:lnTo>
                  <a:lnTo>
                    <a:pt x="1016" y="1146"/>
                  </a:lnTo>
                  <a:lnTo>
                    <a:pt x="991" y="1164"/>
                  </a:lnTo>
                  <a:lnTo>
                    <a:pt x="965" y="1181"/>
                  </a:lnTo>
                  <a:lnTo>
                    <a:pt x="938" y="1196"/>
                  </a:lnTo>
                  <a:lnTo>
                    <a:pt x="911" y="1211"/>
                  </a:lnTo>
                  <a:lnTo>
                    <a:pt x="882" y="1223"/>
                  </a:lnTo>
                  <a:lnTo>
                    <a:pt x="854" y="1235"/>
                  </a:lnTo>
                  <a:lnTo>
                    <a:pt x="824" y="1245"/>
                  </a:lnTo>
                  <a:lnTo>
                    <a:pt x="794" y="1254"/>
                  </a:lnTo>
                  <a:lnTo>
                    <a:pt x="764" y="1261"/>
                  </a:lnTo>
                  <a:lnTo>
                    <a:pt x="732" y="1267"/>
                  </a:lnTo>
                  <a:lnTo>
                    <a:pt x="700" y="1270"/>
                  </a:lnTo>
                  <a:lnTo>
                    <a:pt x="668" y="1273"/>
                  </a:lnTo>
                  <a:lnTo>
                    <a:pt x="636" y="1274"/>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3" name="Freeform 161"/>
            <p:cNvSpPr>
              <a:spLocks/>
            </p:cNvSpPr>
            <p:nvPr/>
          </p:nvSpPr>
          <p:spPr bwMode="auto">
            <a:xfrm>
              <a:off x="820" y="1786"/>
              <a:ext cx="883" cy="884"/>
            </a:xfrm>
            <a:custGeom>
              <a:avLst/>
              <a:gdLst>
                <a:gd name="T0" fmla="*/ 397 w 883"/>
                <a:gd name="T1" fmla="*/ 881 h 884"/>
                <a:gd name="T2" fmla="*/ 332 w 883"/>
                <a:gd name="T3" fmla="*/ 869 h 884"/>
                <a:gd name="T4" fmla="*/ 270 w 883"/>
                <a:gd name="T5" fmla="*/ 848 h 884"/>
                <a:gd name="T6" fmla="*/ 213 w 883"/>
                <a:gd name="T7" fmla="*/ 818 h 884"/>
                <a:gd name="T8" fmla="*/ 161 w 883"/>
                <a:gd name="T9" fmla="*/ 781 h 884"/>
                <a:gd name="T10" fmla="*/ 115 w 883"/>
                <a:gd name="T11" fmla="*/ 737 h 884"/>
                <a:gd name="T12" fmla="*/ 75 w 883"/>
                <a:gd name="T13" fmla="*/ 687 h 884"/>
                <a:gd name="T14" fmla="*/ 43 w 883"/>
                <a:gd name="T15" fmla="*/ 632 h 884"/>
                <a:gd name="T16" fmla="*/ 19 w 883"/>
                <a:gd name="T17" fmla="*/ 572 h 884"/>
                <a:gd name="T18" fmla="*/ 5 w 883"/>
                <a:gd name="T19" fmla="*/ 509 h 884"/>
                <a:gd name="T20" fmla="*/ 0 w 883"/>
                <a:gd name="T21" fmla="*/ 441 h 884"/>
                <a:gd name="T22" fmla="*/ 5 w 883"/>
                <a:gd name="T23" fmla="*/ 374 h 884"/>
                <a:gd name="T24" fmla="*/ 19 w 883"/>
                <a:gd name="T25" fmla="*/ 310 h 884"/>
                <a:gd name="T26" fmla="*/ 43 w 883"/>
                <a:gd name="T27" fmla="*/ 250 h 884"/>
                <a:gd name="T28" fmla="*/ 75 w 883"/>
                <a:gd name="T29" fmla="*/ 195 h 884"/>
                <a:gd name="T30" fmla="*/ 115 w 883"/>
                <a:gd name="T31" fmla="*/ 144 h 884"/>
                <a:gd name="T32" fmla="*/ 161 w 883"/>
                <a:gd name="T33" fmla="*/ 100 h 884"/>
                <a:gd name="T34" fmla="*/ 213 w 883"/>
                <a:gd name="T35" fmla="*/ 63 h 884"/>
                <a:gd name="T36" fmla="*/ 270 w 883"/>
                <a:gd name="T37" fmla="*/ 35 h 884"/>
                <a:gd name="T38" fmla="*/ 332 w 883"/>
                <a:gd name="T39" fmla="*/ 14 h 884"/>
                <a:gd name="T40" fmla="*/ 397 w 883"/>
                <a:gd name="T41" fmla="*/ 2 h 884"/>
                <a:gd name="T42" fmla="*/ 463 w 883"/>
                <a:gd name="T43" fmla="*/ 0 h 884"/>
                <a:gd name="T44" fmla="*/ 529 w 883"/>
                <a:gd name="T45" fmla="*/ 9 h 884"/>
                <a:gd name="T46" fmla="*/ 592 w 883"/>
                <a:gd name="T47" fmla="*/ 27 h 884"/>
                <a:gd name="T48" fmla="*/ 651 w 883"/>
                <a:gd name="T49" fmla="*/ 54 h 884"/>
                <a:gd name="T50" fmla="*/ 705 w 883"/>
                <a:gd name="T51" fmla="*/ 87 h 884"/>
                <a:gd name="T52" fmla="*/ 753 w 883"/>
                <a:gd name="T53" fmla="*/ 129 h 884"/>
                <a:gd name="T54" fmla="*/ 795 w 883"/>
                <a:gd name="T55" fmla="*/ 177 h 884"/>
                <a:gd name="T56" fmla="*/ 828 w 883"/>
                <a:gd name="T57" fmla="*/ 231 h 884"/>
                <a:gd name="T58" fmla="*/ 855 w 883"/>
                <a:gd name="T59" fmla="*/ 290 h 884"/>
                <a:gd name="T60" fmla="*/ 873 w 883"/>
                <a:gd name="T61" fmla="*/ 353 h 884"/>
                <a:gd name="T62" fmla="*/ 882 w 883"/>
                <a:gd name="T63" fmla="*/ 419 h 884"/>
                <a:gd name="T64" fmla="*/ 880 w 883"/>
                <a:gd name="T65" fmla="*/ 486 h 884"/>
                <a:gd name="T66" fmla="*/ 868 w 883"/>
                <a:gd name="T67" fmla="*/ 551 h 884"/>
                <a:gd name="T68" fmla="*/ 847 w 883"/>
                <a:gd name="T69" fmla="*/ 612 h 884"/>
                <a:gd name="T70" fmla="*/ 819 w 883"/>
                <a:gd name="T71" fmla="*/ 669 h 884"/>
                <a:gd name="T72" fmla="*/ 781 w 883"/>
                <a:gd name="T73" fmla="*/ 721 h 884"/>
                <a:gd name="T74" fmla="*/ 737 w 883"/>
                <a:gd name="T75" fmla="*/ 767 h 884"/>
                <a:gd name="T76" fmla="*/ 687 w 883"/>
                <a:gd name="T77" fmla="*/ 807 h 884"/>
                <a:gd name="T78" fmla="*/ 632 w 883"/>
                <a:gd name="T79" fmla="*/ 839 h 884"/>
                <a:gd name="T80" fmla="*/ 571 w 883"/>
                <a:gd name="T81" fmla="*/ 863 h 884"/>
                <a:gd name="T82" fmla="*/ 508 w 883"/>
                <a:gd name="T83" fmla="*/ 878 h 884"/>
                <a:gd name="T84" fmla="*/ 441 w 883"/>
                <a:gd name="T85" fmla="*/ 88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3" h="884">
                  <a:moveTo>
                    <a:pt x="441" y="883"/>
                  </a:moveTo>
                  <a:lnTo>
                    <a:pt x="418" y="882"/>
                  </a:lnTo>
                  <a:lnTo>
                    <a:pt x="397" y="881"/>
                  </a:lnTo>
                  <a:lnTo>
                    <a:pt x="374" y="878"/>
                  </a:lnTo>
                  <a:lnTo>
                    <a:pt x="353" y="874"/>
                  </a:lnTo>
                  <a:lnTo>
                    <a:pt x="332" y="869"/>
                  </a:lnTo>
                  <a:lnTo>
                    <a:pt x="311" y="863"/>
                  </a:lnTo>
                  <a:lnTo>
                    <a:pt x="290" y="856"/>
                  </a:lnTo>
                  <a:lnTo>
                    <a:pt x="270" y="848"/>
                  </a:lnTo>
                  <a:lnTo>
                    <a:pt x="250" y="839"/>
                  </a:lnTo>
                  <a:lnTo>
                    <a:pt x="232" y="829"/>
                  </a:lnTo>
                  <a:lnTo>
                    <a:pt x="213" y="818"/>
                  </a:lnTo>
                  <a:lnTo>
                    <a:pt x="195" y="807"/>
                  </a:lnTo>
                  <a:lnTo>
                    <a:pt x="178" y="794"/>
                  </a:lnTo>
                  <a:lnTo>
                    <a:pt x="161" y="781"/>
                  </a:lnTo>
                  <a:lnTo>
                    <a:pt x="145" y="767"/>
                  </a:lnTo>
                  <a:lnTo>
                    <a:pt x="129" y="753"/>
                  </a:lnTo>
                  <a:lnTo>
                    <a:pt x="115" y="737"/>
                  </a:lnTo>
                  <a:lnTo>
                    <a:pt x="101" y="721"/>
                  </a:lnTo>
                  <a:lnTo>
                    <a:pt x="88" y="704"/>
                  </a:lnTo>
                  <a:lnTo>
                    <a:pt x="75" y="687"/>
                  </a:lnTo>
                  <a:lnTo>
                    <a:pt x="64" y="669"/>
                  </a:lnTo>
                  <a:lnTo>
                    <a:pt x="53" y="651"/>
                  </a:lnTo>
                  <a:lnTo>
                    <a:pt x="43" y="632"/>
                  </a:lnTo>
                  <a:lnTo>
                    <a:pt x="34" y="612"/>
                  </a:lnTo>
                  <a:lnTo>
                    <a:pt x="26" y="592"/>
                  </a:lnTo>
                  <a:lnTo>
                    <a:pt x="19" y="572"/>
                  </a:lnTo>
                  <a:lnTo>
                    <a:pt x="13" y="551"/>
                  </a:lnTo>
                  <a:lnTo>
                    <a:pt x="8" y="530"/>
                  </a:lnTo>
                  <a:lnTo>
                    <a:pt x="5" y="509"/>
                  </a:lnTo>
                  <a:lnTo>
                    <a:pt x="2" y="486"/>
                  </a:lnTo>
                  <a:lnTo>
                    <a:pt x="1" y="464"/>
                  </a:lnTo>
                  <a:lnTo>
                    <a:pt x="0" y="441"/>
                  </a:lnTo>
                  <a:lnTo>
                    <a:pt x="1" y="419"/>
                  </a:lnTo>
                  <a:lnTo>
                    <a:pt x="2" y="396"/>
                  </a:lnTo>
                  <a:lnTo>
                    <a:pt x="5" y="374"/>
                  </a:lnTo>
                  <a:lnTo>
                    <a:pt x="8" y="353"/>
                  </a:lnTo>
                  <a:lnTo>
                    <a:pt x="13" y="331"/>
                  </a:lnTo>
                  <a:lnTo>
                    <a:pt x="19" y="310"/>
                  </a:lnTo>
                  <a:lnTo>
                    <a:pt x="26" y="290"/>
                  </a:lnTo>
                  <a:lnTo>
                    <a:pt x="34" y="270"/>
                  </a:lnTo>
                  <a:lnTo>
                    <a:pt x="43" y="250"/>
                  </a:lnTo>
                  <a:lnTo>
                    <a:pt x="53" y="231"/>
                  </a:lnTo>
                  <a:lnTo>
                    <a:pt x="64" y="213"/>
                  </a:lnTo>
                  <a:lnTo>
                    <a:pt x="75" y="195"/>
                  </a:lnTo>
                  <a:lnTo>
                    <a:pt x="88" y="177"/>
                  </a:lnTo>
                  <a:lnTo>
                    <a:pt x="101" y="161"/>
                  </a:lnTo>
                  <a:lnTo>
                    <a:pt x="115" y="144"/>
                  </a:lnTo>
                  <a:lnTo>
                    <a:pt x="129" y="129"/>
                  </a:lnTo>
                  <a:lnTo>
                    <a:pt x="145" y="114"/>
                  </a:lnTo>
                  <a:lnTo>
                    <a:pt x="161" y="100"/>
                  </a:lnTo>
                  <a:lnTo>
                    <a:pt x="178" y="87"/>
                  </a:lnTo>
                  <a:lnTo>
                    <a:pt x="195" y="75"/>
                  </a:lnTo>
                  <a:lnTo>
                    <a:pt x="213" y="63"/>
                  </a:lnTo>
                  <a:lnTo>
                    <a:pt x="232" y="54"/>
                  </a:lnTo>
                  <a:lnTo>
                    <a:pt x="250" y="44"/>
                  </a:lnTo>
                  <a:lnTo>
                    <a:pt x="270" y="35"/>
                  </a:lnTo>
                  <a:lnTo>
                    <a:pt x="290" y="27"/>
                  </a:lnTo>
                  <a:lnTo>
                    <a:pt x="311" y="20"/>
                  </a:lnTo>
                  <a:lnTo>
                    <a:pt x="332" y="14"/>
                  </a:lnTo>
                  <a:lnTo>
                    <a:pt x="353" y="9"/>
                  </a:lnTo>
                  <a:lnTo>
                    <a:pt x="374" y="5"/>
                  </a:lnTo>
                  <a:lnTo>
                    <a:pt x="397" y="2"/>
                  </a:lnTo>
                  <a:lnTo>
                    <a:pt x="418" y="0"/>
                  </a:lnTo>
                  <a:lnTo>
                    <a:pt x="441" y="0"/>
                  </a:lnTo>
                  <a:lnTo>
                    <a:pt x="463" y="0"/>
                  </a:lnTo>
                  <a:lnTo>
                    <a:pt x="485" y="2"/>
                  </a:lnTo>
                  <a:lnTo>
                    <a:pt x="508" y="5"/>
                  </a:lnTo>
                  <a:lnTo>
                    <a:pt x="529" y="9"/>
                  </a:lnTo>
                  <a:lnTo>
                    <a:pt x="550" y="14"/>
                  </a:lnTo>
                  <a:lnTo>
                    <a:pt x="571" y="20"/>
                  </a:lnTo>
                  <a:lnTo>
                    <a:pt x="592" y="27"/>
                  </a:lnTo>
                  <a:lnTo>
                    <a:pt x="612" y="35"/>
                  </a:lnTo>
                  <a:lnTo>
                    <a:pt x="632" y="44"/>
                  </a:lnTo>
                  <a:lnTo>
                    <a:pt x="651" y="54"/>
                  </a:lnTo>
                  <a:lnTo>
                    <a:pt x="669" y="63"/>
                  </a:lnTo>
                  <a:lnTo>
                    <a:pt x="687" y="75"/>
                  </a:lnTo>
                  <a:lnTo>
                    <a:pt x="705" y="87"/>
                  </a:lnTo>
                  <a:lnTo>
                    <a:pt x="721" y="100"/>
                  </a:lnTo>
                  <a:lnTo>
                    <a:pt x="737" y="114"/>
                  </a:lnTo>
                  <a:lnTo>
                    <a:pt x="753" y="129"/>
                  </a:lnTo>
                  <a:lnTo>
                    <a:pt x="768" y="144"/>
                  </a:lnTo>
                  <a:lnTo>
                    <a:pt x="781" y="161"/>
                  </a:lnTo>
                  <a:lnTo>
                    <a:pt x="795" y="177"/>
                  </a:lnTo>
                  <a:lnTo>
                    <a:pt x="807" y="195"/>
                  </a:lnTo>
                  <a:lnTo>
                    <a:pt x="819" y="213"/>
                  </a:lnTo>
                  <a:lnTo>
                    <a:pt x="828" y="231"/>
                  </a:lnTo>
                  <a:lnTo>
                    <a:pt x="838" y="250"/>
                  </a:lnTo>
                  <a:lnTo>
                    <a:pt x="847" y="270"/>
                  </a:lnTo>
                  <a:lnTo>
                    <a:pt x="855" y="290"/>
                  </a:lnTo>
                  <a:lnTo>
                    <a:pt x="862" y="310"/>
                  </a:lnTo>
                  <a:lnTo>
                    <a:pt x="868" y="331"/>
                  </a:lnTo>
                  <a:lnTo>
                    <a:pt x="873" y="353"/>
                  </a:lnTo>
                  <a:lnTo>
                    <a:pt x="877" y="374"/>
                  </a:lnTo>
                  <a:lnTo>
                    <a:pt x="880" y="396"/>
                  </a:lnTo>
                  <a:lnTo>
                    <a:pt x="882" y="419"/>
                  </a:lnTo>
                  <a:lnTo>
                    <a:pt x="882" y="441"/>
                  </a:lnTo>
                  <a:lnTo>
                    <a:pt x="882" y="464"/>
                  </a:lnTo>
                  <a:lnTo>
                    <a:pt x="880" y="486"/>
                  </a:lnTo>
                  <a:lnTo>
                    <a:pt x="877" y="509"/>
                  </a:lnTo>
                  <a:lnTo>
                    <a:pt x="873" y="530"/>
                  </a:lnTo>
                  <a:lnTo>
                    <a:pt x="868" y="551"/>
                  </a:lnTo>
                  <a:lnTo>
                    <a:pt x="862" y="572"/>
                  </a:lnTo>
                  <a:lnTo>
                    <a:pt x="855" y="592"/>
                  </a:lnTo>
                  <a:lnTo>
                    <a:pt x="847" y="612"/>
                  </a:lnTo>
                  <a:lnTo>
                    <a:pt x="838" y="632"/>
                  </a:lnTo>
                  <a:lnTo>
                    <a:pt x="828" y="651"/>
                  </a:lnTo>
                  <a:lnTo>
                    <a:pt x="819" y="669"/>
                  </a:lnTo>
                  <a:lnTo>
                    <a:pt x="807" y="687"/>
                  </a:lnTo>
                  <a:lnTo>
                    <a:pt x="795" y="704"/>
                  </a:lnTo>
                  <a:lnTo>
                    <a:pt x="781" y="721"/>
                  </a:lnTo>
                  <a:lnTo>
                    <a:pt x="768" y="737"/>
                  </a:lnTo>
                  <a:lnTo>
                    <a:pt x="753" y="753"/>
                  </a:lnTo>
                  <a:lnTo>
                    <a:pt x="737" y="767"/>
                  </a:lnTo>
                  <a:lnTo>
                    <a:pt x="721" y="781"/>
                  </a:lnTo>
                  <a:lnTo>
                    <a:pt x="705" y="794"/>
                  </a:lnTo>
                  <a:lnTo>
                    <a:pt x="687" y="807"/>
                  </a:lnTo>
                  <a:lnTo>
                    <a:pt x="669" y="818"/>
                  </a:lnTo>
                  <a:lnTo>
                    <a:pt x="651" y="829"/>
                  </a:lnTo>
                  <a:lnTo>
                    <a:pt x="632" y="839"/>
                  </a:lnTo>
                  <a:lnTo>
                    <a:pt x="612" y="848"/>
                  </a:lnTo>
                  <a:lnTo>
                    <a:pt x="592" y="856"/>
                  </a:lnTo>
                  <a:lnTo>
                    <a:pt x="571" y="863"/>
                  </a:lnTo>
                  <a:lnTo>
                    <a:pt x="550" y="869"/>
                  </a:lnTo>
                  <a:lnTo>
                    <a:pt x="529" y="874"/>
                  </a:lnTo>
                  <a:lnTo>
                    <a:pt x="508" y="878"/>
                  </a:lnTo>
                  <a:lnTo>
                    <a:pt x="485" y="881"/>
                  </a:lnTo>
                  <a:lnTo>
                    <a:pt x="463" y="882"/>
                  </a:lnTo>
                  <a:lnTo>
                    <a:pt x="441" y="883"/>
                  </a:lnTo>
                </a:path>
              </a:pathLst>
            </a:custGeom>
            <a:solidFill>
              <a:srgbClr val="CCCCC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4" name="Freeform 162"/>
            <p:cNvSpPr>
              <a:spLocks/>
            </p:cNvSpPr>
            <p:nvPr/>
          </p:nvSpPr>
          <p:spPr bwMode="auto">
            <a:xfrm>
              <a:off x="960" y="2369"/>
              <a:ext cx="162" cy="161"/>
            </a:xfrm>
            <a:custGeom>
              <a:avLst/>
              <a:gdLst>
                <a:gd name="T0" fmla="*/ 0 w 162"/>
                <a:gd name="T1" fmla="*/ 0 h 161"/>
                <a:gd name="T2" fmla="*/ 6 w 162"/>
                <a:gd name="T3" fmla="*/ 13 h 161"/>
                <a:gd name="T4" fmla="*/ 14 w 162"/>
                <a:gd name="T5" fmla="*/ 26 h 161"/>
                <a:gd name="T6" fmla="*/ 21 w 162"/>
                <a:gd name="T7" fmla="*/ 38 h 161"/>
                <a:gd name="T8" fmla="*/ 30 w 162"/>
                <a:gd name="T9" fmla="*/ 50 h 161"/>
                <a:gd name="T10" fmla="*/ 38 w 162"/>
                <a:gd name="T11" fmla="*/ 62 h 161"/>
                <a:gd name="T12" fmla="*/ 47 w 162"/>
                <a:gd name="T13" fmla="*/ 73 h 161"/>
                <a:gd name="T14" fmla="*/ 57 w 162"/>
                <a:gd name="T15" fmla="*/ 83 h 161"/>
                <a:gd name="T16" fmla="*/ 67 w 162"/>
                <a:gd name="T17" fmla="*/ 94 h 161"/>
                <a:gd name="T18" fmla="*/ 77 w 162"/>
                <a:gd name="T19" fmla="*/ 104 h 161"/>
                <a:gd name="T20" fmla="*/ 88 w 162"/>
                <a:gd name="T21" fmla="*/ 113 h 161"/>
                <a:gd name="T22" fmla="*/ 99 w 162"/>
                <a:gd name="T23" fmla="*/ 122 h 161"/>
                <a:gd name="T24" fmla="*/ 111 w 162"/>
                <a:gd name="T25" fmla="*/ 131 h 161"/>
                <a:gd name="T26" fmla="*/ 123 w 162"/>
                <a:gd name="T27" fmla="*/ 139 h 161"/>
                <a:gd name="T28" fmla="*/ 135 w 162"/>
                <a:gd name="T29" fmla="*/ 147 h 161"/>
                <a:gd name="T30" fmla="*/ 148 w 162"/>
                <a:gd name="T31" fmla="*/ 154 h 161"/>
                <a:gd name="T32" fmla="*/ 161 w 162"/>
                <a:gd name="T33" fmla="*/ 160 h 161"/>
                <a:gd name="T34" fmla="*/ 143 w 162"/>
                <a:gd name="T35" fmla="*/ 148 h 161"/>
                <a:gd name="T36" fmla="*/ 124 w 162"/>
                <a:gd name="T37" fmla="*/ 135 h 161"/>
                <a:gd name="T38" fmla="*/ 106 w 162"/>
                <a:gd name="T39" fmla="*/ 120 h 161"/>
                <a:gd name="T40" fmla="*/ 88 w 162"/>
                <a:gd name="T41" fmla="*/ 105 h 161"/>
                <a:gd name="T42" fmla="*/ 71 w 162"/>
                <a:gd name="T43" fmla="*/ 88 h 161"/>
                <a:gd name="T44" fmla="*/ 55 w 162"/>
                <a:gd name="T45" fmla="*/ 72 h 161"/>
                <a:gd name="T46" fmla="*/ 39 w 162"/>
                <a:gd name="T47" fmla="*/ 54 h 161"/>
                <a:gd name="T48" fmla="*/ 25 w 162"/>
                <a:gd name="T49" fmla="*/ 35 h 161"/>
                <a:gd name="T50" fmla="*/ 11 w 162"/>
                <a:gd name="T51" fmla="*/ 16 h 161"/>
                <a:gd name="T52" fmla="*/ 0 w 162"/>
                <a:gd name="T5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61">
                  <a:moveTo>
                    <a:pt x="0" y="0"/>
                  </a:moveTo>
                  <a:lnTo>
                    <a:pt x="6" y="13"/>
                  </a:lnTo>
                  <a:lnTo>
                    <a:pt x="14" y="26"/>
                  </a:lnTo>
                  <a:lnTo>
                    <a:pt x="21" y="38"/>
                  </a:lnTo>
                  <a:lnTo>
                    <a:pt x="30" y="50"/>
                  </a:lnTo>
                  <a:lnTo>
                    <a:pt x="38" y="62"/>
                  </a:lnTo>
                  <a:lnTo>
                    <a:pt x="47" y="73"/>
                  </a:lnTo>
                  <a:lnTo>
                    <a:pt x="57" y="83"/>
                  </a:lnTo>
                  <a:lnTo>
                    <a:pt x="67" y="94"/>
                  </a:lnTo>
                  <a:lnTo>
                    <a:pt x="77" y="104"/>
                  </a:lnTo>
                  <a:lnTo>
                    <a:pt x="88" y="113"/>
                  </a:lnTo>
                  <a:lnTo>
                    <a:pt x="99" y="122"/>
                  </a:lnTo>
                  <a:lnTo>
                    <a:pt x="111" y="131"/>
                  </a:lnTo>
                  <a:lnTo>
                    <a:pt x="123" y="139"/>
                  </a:lnTo>
                  <a:lnTo>
                    <a:pt x="135" y="147"/>
                  </a:lnTo>
                  <a:lnTo>
                    <a:pt x="148" y="154"/>
                  </a:lnTo>
                  <a:lnTo>
                    <a:pt x="161" y="160"/>
                  </a:lnTo>
                  <a:lnTo>
                    <a:pt x="143" y="148"/>
                  </a:lnTo>
                  <a:lnTo>
                    <a:pt x="124" y="135"/>
                  </a:lnTo>
                  <a:lnTo>
                    <a:pt x="106" y="120"/>
                  </a:lnTo>
                  <a:lnTo>
                    <a:pt x="88" y="105"/>
                  </a:lnTo>
                  <a:lnTo>
                    <a:pt x="71" y="88"/>
                  </a:lnTo>
                  <a:lnTo>
                    <a:pt x="55" y="72"/>
                  </a:lnTo>
                  <a:lnTo>
                    <a:pt x="39" y="54"/>
                  </a:lnTo>
                  <a:lnTo>
                    <a:pt x="25" y="35"/>
                  </a:lnTo>
                  <a:lnTo>
                    <a:pt x="11" y="16"/>
                  </a:lnTo>
                  <a:lnTo>
                    <a:pt x="0" y="0"/>
                  </a:lnTo>
                </a:path>
              </a:pathLst>
            </a:custGeom>
            <a:solidFill>
              <a:srgbClr val="3D1E1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5" name="Freeform 163"/>
            <p:cNvSpPr>
              <a:spLocks/>
            </p:cNvSpPr>
            <p:nvPr/>
          </p:nvSpPr>
          <p:spPr bwMode="auto">
            <a:xfrm>
              <a:off x="933" y="2288"/>
              <a:ext cx="271" cy="269"/>
            </a:xfrm>
            <a:custGeom>
              <a:avLst/>
              <a:gdLst>
                <a:gd name="T0" fmla="*/ 186 w 271"/>
                <a:gd name="T1" fmla="*/ 240 h 269"/>
                <a:gd name="T2" fmla="*/ 191 w 271"/>
                <a:gd name="T3" fmla="*/ 243 h 269"/>
                <a:gd name="T4" fmla="*/ 196 w 271"/>
                <a:gd name="T5" fmla="*/ 245 h 269"/>
                <a:gd name="T6" fmla="*/ 201 w 271"/>
                <a:gd name="T7" fmla="*/ 247 h 269"/>
                <a:gd name="T8" fmla="*/ 206 w 271"/>
                <a:gd name="T9" fmla="*/ 249 h 269"/>
                <a:gd name="T10" fmla="*/ 211 w 271"/>
                <a:gd name="T11" fmla="*/ 251 h 269"/>
                <a:gd name="T12" fmla="*/ 216 w 271"/>
                <a:gd name="T13" fmla="*/ 253 h 269"/>
                <a:gd name="T14" fmla="*/ 222 w 271"/>
                <a:gd name="T15" fmla="*/ 255 h 269"/>
                <a:gd name="T16" fmla="*/ 227 w 271"/>
                <a:gd name="T17" fmla="*/ 257 h 269"/>
                <a:gd name="T18" fmla="*/ 232 w 271"/>
                <a:gd name="T19" fmla="*/ 258 h 269"/>
                <a:gd name="T20" fmla="*/ 237 w 271"/>
                <a:gd name="T21" fmla="*/ 260 h 269"/>
                <a:gd name="T22" fmla="*/ 243 w 271"/>
                <a:gd name="T23" fmla="*/ 261 h 269"/>
                <a:gd name="T24" fmla="*/ 248 w 271"/>
                <a:gd name="T25" fmla="*/ 263 h 269"/>
                <a:gd name="T26" fmla="*/ 254 w 271"/>
                <a:gd name="T27" fmla="*/ 264 h 269"/>
                <a:gd name="T28" fmla="*/ 259 w 271"/>
                <a:gd name="T29" fmla="*/ 266 h 269"/>
                <a:gd name="T30" fmla="*/ 264 w 271"/>
                <a:gd name="T31" fmla="*/ 267 h 269"/>
                <a:gd name="T32" fmla="*/ 270 w 271"/>
                <a:gd name="T33" fmla="*/ 268 h 269"/>
                <a:gd name="T34" fmla="*/ 258 w 271"/>
                <a:gd name="T35" fmla="*/ 263 h 269"/>
                <a:gd name="T36" fmla="*/ 237 w 271"/>
                <a:gd name="T37" fmla="*/ 253 h 269"/>
                <a:gd name="T38" fmla="*/ 216 w 271"/>
                <a:gd name="T39" fmla="*/ 243 h 269"/>
                <a:gd name="T40" fmla="*/ 196 w 271"/>
                <a:gd name="T41" fmla="*/ 232 h 269"/>
                <a:gd name="T42" fmla="*/ 177 w 271"/>
                <a:gd name="T43" fmla="*/ 219 h 269"/>
                <a:gd name="T44" fmla="*/ 158 w 271"/>
                <a:gd name="T45" fmla="*/ 206 h 269"/>
                <a:gd name="T46" fmla="*/ 140 w 271"/>
                <a:gd name="T47" fmla="*/ 192 h 269"/>
                <a:gd name="T48" fmla="*/ 123 w 271"/>
                <a:gd name="T49" fmla="*/ 177 h 269"/>
                <a:gd name="T50" fmla="*/ 107 w 271"/>
                <a:gd name="T51" fmla="*/ 161 h 269"/>
                <a:gd name="T52" fmla="*/ 91 w 271"/>
                <a:gd name="T53" fmla="*/ 144 h 269"/>
                <a:gd name="T54" fmla="*/ 76 w 271"/>
                <a:gd name="T55" fmla="*/ 127 h 269"/>
                <a:gd name="T56" fmla="*/ 62 w 271"/>
                <a:gd name="T57" fmla="*/ 109 h 269"/>
                <a:gd name="T58" fmla="*/ 48 w 271"/>
                <a:gd name="T59" fmla="*/ 90 h 269"/>
                <a:gd name="T60" fmla="*/ 36 w 271"/>
                <a:gd name="T61" fmla="*/ 72 h 269"/>
                <a:gd name="T62" fmla="*/ 24 w 271"/>
                <a:gd name="T63" fmla="*/ 52 h 269"/>
                <a:gd name="T64" fmla="*/ 14 w 271"/>
                <a:gd name="T65" fmla="*/ 31 h 269"/>
                <a:gd name="T66" fmla="*/ 5 w 271"/>
                <a:gd name="T67" fmla="*/ 10 h 269"/>
                <a:gd name="T68" fmla="*/ 0 w 271"/>
                <a:gd name="T69" fmla="*/ 0 h 269"/>
                <a:gd name="T70" fmla="*/ 2 w 271"/>
                <a:gd name="T71" fmla="*/ 6 h 269"/>
                <a:gd name="T72" fmla="*/ 3 w 271"/>
                <a:gd name="T73" fmla="*/ 11 h 269"/>
                <a:gd name="T74" fmla="*/ 4 w 271"/>
                <a:gd name="T75" fmla="*/ 16 h 269"/>
                <a:gd name="T76" fmla="*/ 5 w 271"/>
                <a:gd name="T77" fmla="*/ 22 h 269"/>
                <a:gd name="T78" fmla="*/ 7 w 271"/>
                <a:gd name="T79" fmla="*/ 28 h 269"/>
                <a:gd name="T80" fmla="*/ 8 w 271"/>
                <a:gd name="T81" fmla="*/ 33 h 269"/>
                <a:gd name="T82" fmla="*/ 10 w 271"/>
                <a:gd name="T83" fmla="*/ 38 h 269"/>
                <a:gd name="T84" fmla="*/ 12 w 271"/>
                <a:gd name="T85" fmla="*/ 43 h 269"/>
                <a:gd name="T86" fmla="*/ 13 w 271"/>
                <a:gd name="T87" fmla="*/ 49 h 269"/>
                <a:gd name="T88" fmla="*/ 15 w 271"/>
                <a:gd name="T89" fmla="*/ 54 h 269"/>
                <a:gd name="T90" fmla="*/ 17 w 271"/>
                <a:gd name="T91" fmla="*/ 59 h 269"/>
                <a:gd name="T92" fmla="*/ 19 w 271"/>
                <a:gd name="T93" fmla="*/ 64 h 269"/>
                <a:gd name="T94" fmla="*/ 21 w 271"/>
                <a:gd name="T95" fmla="*/ 69 h 269"/>
                <a:gd name="T96" fmla="*/ 24 w 271"/>
                <a:gd name="T97" fmla="*/ 74 h 269"/>
                <a:gd name="T98" fmla="*/ 26 w 271"/>
                <a:gd name="T99" fmla="*/ 79 h 269"/>
                <a:gd name="T100" fmla="*/ 28 w 271"/>
                <a:gd name="T101" fmla="*/ 83 h 269"/>
                <a:gd name="T102" fmla="*/ 38 w 271"/>
                <a:gd name="T103" fmla="*/ 98 h 269"/>
                <a:gd name="T104" fmla="*/ 51 w 271"/>
                <a:gd name="T105" fmla="*/ 117 h 269"/>
                <a:gd name="T106" fmla="*/ 66 w 271"/>
                <a:gd name="T107" fmla="*/ 135 h 269"/>
                <a:gd name="T108" fmla="*/ 81 w 271"/>
                <a:gd name="T109" fmla="*/ 153 h 269"/>
                <a:gd name="T110" fmla="*/ 98 w 271"/>
                <a:gd name="T111" fmla="*/ 170 h 269"/>
                <a:gd name="T112" fmla="*/ 115 w 271"/>
                <a:gd name="T113" fmla="*/ 186 h 269"/>
                <a:gd name="T114" fmla="*/ 132 w 271"/>
                <a:gd name="T115" fmla="*/ 202 h 269"/>
                <a:gd name="T116" fmla="*/ 151 w 271"/>
                <a:gd name="T117" fmla="*/ 216 h 269"/>
                <a:gd name="T118" fmla="*/ 170 w 271"/>
                <a:gd name="T119" fmla="*/ 230 h 269"/>
                <a:gd name="T120" fmla="*/ 186 w 271"/>
                <a:gd name="T121" fmla="*/ 24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1" h="269">
                  <a:moveTo>
                    <a:pt x="186" y="240"/>
                  </a:moveTo>
                  <a:lnTo>
                    <a:pt x="191" y="243"/>
                  </a:lnTo>
                  <a:lnTo>
                    <a:pt x="196" y="245"/>
                  </a:lnTo>
                  <a:lnTo>
                    <a:pt x="201" y="247"/>
                  </a:lnTo>
                  <a:lnTo>
                    <a:pt x="206" y="249"/>
                  </a:lnTo>
                  <a:lnTo>
                    <a:pt x="211" y="251"/>
                  </a:lnTo>
                  <a:lnTo>
                    <a:pt x="216" y="253"/>
                  </a:lnTo>
                  <a:lnTo>
                    <a:pt x="222" y="255"/>
                  </a:lnTo>
                  <a:lnTo>
                    <a:pt x="227" y="257"/>
                  </a:lnTo>
                  <a:lnTo>
                    <a:pt x="232" y="258"/>
                  </a:lnTo>
                  <a:lnTo>
                    <a:pt x="237" y="260"/>
                  </a:lnTo>
                  <a:lnTo>
                    <a:pt x="243" y="261"/>
                  </a:lnTo>
                  <a:lnTo>
                    <a:pt x="248" y="263"/>
                  </a:lnTo>
                  <a:lnTo>
                    <a:pt x="254" y="264"/>
                  </a:lnTo>
                  <a:lnTo>
                    <a:pt x="259" y="266"/>
                  </a:lnTo>
                  <a:lnTo>
                    <a:pt x="264" y="267"/>
                  </a:lnTo>
                  <a:lnTo>
                    <a:pt x="270" y="268"/>
                  </a:lnTo>
                  <a:lnTo>
                    <a:pt x="258" y="263"/>
                  </a:lnTo>
                  <a:lnTo>
                    <a:pt x="237" y="253"/>
                  </a:lnTo>
                  <a:lnTo>
                    <a:pt x="216" y="243"/>
                  </a:lnTo>
                  <a:lnTo>
                    <a:pt x="196" y="232"/>
                  </a:lnTo>
                  <a:lnTo>
                    <a:pt x="177" y="219"/>
                  </a:lnTo>
                  <a:lnTo>
                    <a:pt x="158" y="206"/>
                  </a:lnTo>
                  <a:lnTo>
                    <a:pt x="140" y="192"/>
                  </a:lnTo>
                  <a:lnTo>
                    <a:pt x="123" y="177"/>
                  </a:lnTo>
                  <a:lnTo>
                    <a:pt x="107" y="161"/>
                  </a:lnTo>
                  <a:lnTo>
                    <a:pt x="91" y="144"/>
                  </a:lnTo>
                  <a:lnTo>
                    <a:pt x="76" y="127"/>
                  </a:lnTo>
                  <a:lnTo>
                    <a:pt x="62" y="109"/>
                  </a:lnTo>
                  <a:lnTo>
                    <a:pt x="48" y="90"/>
                  </a:lnTo>
                  <a:lnTo>
                    <a:pt x="36" y="72"/>
                  </a:lnTo>
                  <a:lnTo>
                    <a:pt x="24" y="52"/>
                  </a:lnTo>
                  <a:lnTo>
                    <a:pt x="14" y="31"/>
                  </a:lnTo>
                  <a:lnTo>
                    <a:pt x="5" y="10"/>
                  </a:lnTo>
                  <a:lnTo>
                    <a:pt x="0" y="0"/>
                  </a:lnTo>
                  <a:lnTo>
                    <a:pt x="2" y="6"/>
                  </a:lnTo>
                  <a:lnTo>
                    <a:pt x="3" y="11"/>
                  </a:lnTo>
                  <a:lnTo>
                    <a:pt x="4" y="16"/>
                  </a:lnTo>
                  <a:lnTo>
                    <a:pt x="5" y="22"/>
                  </a:lnTo>
                  <a:lnTo>
                    <a:pt x="7" y="28"/>
                  </a:lnTo>
                  <a:lnTo>
                    <a:pt x="8" y="33"/>
                  </a:lnTo>
                  <a:lnTo>
                    <a:pt x="10" y="38"/>
                  </a:lnTo>
                  <a:lnTo>
                    <a:pt x="12" y="43"/>
                  </a:lnTo>
                  <a:lnTo>
                    <a:pt x="13" y="49"/>
                  </a:lnTo>
                  <a:lnTo>
                    <a:pt x="15" y="54"/>
                  </a:lnTo>
                  <a:lnTo>
                    <a:pt x="17" y="59"/>
                  </a:lnTo>
                  <a:lnTo>
                    <a:pt x="19" y="64"/>
                  </a:lnTo>
                  <a:lnTo>
                    <a:pt x="21" y="69"/>
                  </a:lnTo>
                  <a:lnTo>
                    <a:pt x="24" y="74"/>
                  </a:lnTo>
                  <a:lnTo>
                    <a:pt x="26" y="79"/>
                  </a:lnTo>
                  <a:lnTo>
                    <a:pt x="28" y="83"/>
                  </a:lnTo>
                  <a:lnTo>
                    <a:pt x="38" y="98"/>
                  </a:lnTo>
                  <a:lnTo>
                    <a:pt x="51" y="117"/>
                  </a:lnTo>
                  <a:lnTo>
                    <a:pt x="66" y="135"/>
                  </a:lnTo>
                  <a:lnTo>
                    <a:pt x="81" y="153"/>
                  </a:lnTo>
                  <a:lnTo>
                    <a:pt x="98" y="170"/>
                  </a:lnTo>
                  <a:lnTo>
                    <a:pt x="115" y="186"/>
                  </a:lnTo>
                  <a:lnTo>
                    <a:pt x="132" y="202"/>
                  </a:lnTo>
                  <a:lnTo>
                    <a:pt x="151" y="216"/>
                  </a:lnTo>
                  <a:lnTo>
                    <a:pt x="170" y="230"/>
                  </a:lnTo>
                  <a:lnTo>
                    <a:pt x="186" y="240"/>
                  </a:lnTo>
                </a:path>
              </a:pathLst>
            </a:custGeom>
            <a:solidFill>
              <a:srgbClr val="29151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6" name="Freeform 164"/>
            <p:cNvSpPr>
              <a:spLocks/>
            </p:cNvSpPr>
            <p:nvPr/>
          </p:nvSpPr>
          <p:spPr bwMode="auto">
            <a:xfrm>
              <a:off x="928" y="2234"/>
              <a:ext cx="329" cy="328"/>
            </a:xfrm>
            <a:custGeom>
              <a:avLst/>
              <a:gdLst>
                <a:gd name="T0" fmla="*/ 272 w 329"/>
                <a:gd name="T1" fmla="*/ 321 h 328"/>
                <a:gd name="T2" fmla="*/ 279 w 329"/>
                <a:gd name="T3" fmla="*/ 322 h 328"/>
                <a:gd name="T4" fmla="*/ 286 w 329"/>
                <a:gd name="T5" fmla="*/ 324 h 328"/>
                <a:gd name="T6" fmla="*/ 293 w 329"/>
                <a:gd name="T7" fmla="*/ 324 h 328"/>
                <a:gd name="T8" fmla="*/ 300 w 329"/>
                <a:gd name="T9" fmla="*/ 325 h 328"/>
                <a:gd name="T10" fmla="*/ 307 w 329"/>
                <a:gd name="T11" fmla="*/ 326 h 328"/>
                <a:gd name="T12" fmla="*/ 313 w 329"/>
                <a:gd name="T13" fmla="*/ 327 h 328"/>
                <a:gd name="T14" fmla="*/ 321 w 329"/>
                <a:gd name="T15" fmla="*/ 327 h 328"/>
                <a:gd name="T16" fmla="*/ 328 w 329"/>
                <a:gd name="T17" fmla="*/ 327 h 328"/>
                <a:gd name="T18" fmla="*/ 309 w 329"/>
                <a:gd name="T19" fmla="*/ 321 h 328"/>
                <a:gd name="T20" fmla="*/ 289 w 329"/>
                <a:gd name="T21" fmla="*/ 314 h 328"/>
                <a:gd name="T22" fmla="*/ 268 w 329"/>
                <a:gd name="T23" fmla="*/ 306 h 328"/>
                <a:gd name="T24" fmla="*/ 247 w 329"/>
                <a:gd name="T25" fmla="*/ 297 h 328"/>
                <a:gd name="T26" fmla="*/ 227 w 329"/>
                <a:gd name="T27" fmla="*/ 286 h 328"/>
                <a:gd name="T28" fmla="*/ 207 w 329"/>
                <a:gd name="T29" fmla="*/ 275 h 328"/>
                <a:gd name="T30" fmla="*/ 189 w 329"/>
                <a:gd name="T31" fmla="*/ 263 h 328"/>
                <a:gd name="T32" fmla="*/ 171 w 329"/>
                <a:gd name="T33" fmla="*/ 250 h 328"/>
                <a:gd name="T34" fmla="*/ 153 w 329"/>
                <a:gd name="T35" fmla="*/ 236 h 328"/>
                <a:gd name="T36" fmla="*/ 136 w 329"/>
                <a:gd name="T37" fmla="*/ 222 h 328"/>
                <a:gd name="T38" fmla="*/ 120 w 329"/>
                <a:gd name="T39" fmla="*/ 206 h 328"/>
                <a:gd name="T40" fmla="*/ 105 w 329"/>
                <a:gd name="T41" fmla="*/ 190 h 328"/>
                <a:gd name="T42" fmla="*/ 90 w 329"/>
                <a:gd name="T43" fmla="*/ 173 h 328"/>
                <a:gd name="T44" fmla="*/ 76 w 329"/>
                <a:gd name="T45" fmla="*/ 156 h 328"/>
                <a:gd name="T46" fmla="*/ 63 w 329"/>
                <a:gd name="T47" fmla="*/ 138 h 328"/>
                <a:gd name="T48" fmla="*/ 51 w 329"/>
                <a:gd name="T49" fmla="*/ 120 h 328"/>
                <a:gd name="T50" fmla="*/ 40 w 329"/>
                <a:gd name="T51" fmla="*/ 100 h 328"/>
                <a:gd name="T52" fmla="*/ 30 w 329"/>
                <a:gd name="T53" fmla="*/ 80 h 328"/>
                <a:gd name="T54" fmla="*/ 20 w 329"/>
                <a:gd name="T55" fmla="*/ 60 h 328"/>
                <a:gd name="T56" fmla="*/ 12 w 329"/>
                <a:gd name="T57" fmla="*/ 39 h 328"/>
                <a:gd name="T58" fmla="*/ 5 w 329"/>
                <a:gd name="T59" fmla="*/ 17 h 328"/>
                <a:gd name="T60" fmla="*/ 0 w 329"/>
                <a:gd name="T61" fmla="*/ 0 h 328"/>
                <a:gd name="T62" fmla="*/ 0 w 329"/>
                <a:gd name="T63" fmla="*/ 7 h 328"/>
                <a:gd name="T64" fmla="*/ 0 w 329"/>
                <a:gd name="T65" fmla="*/ 15 h 328"/>
                <a:gd name="T66" fmla="*/ 1 w 329"/>
                <a:gd name="T67" fmla="*/ 22 h 328"/>
                <a:gd name="T68" fmla="*/ 2 w 329"/>
                <a:gd name="T69" fmla="*/ 29 h 328"/>
                <a:gd name="T70" fmla="*/ 2 w 329"/>
                <a:gd name="T71" fmla="*/ 36 h 328"/>
                <a:gd name="T72" fmla="*/ 4 w 329"/>
                <a:gd name="T73" fmla="*/ 43 h 328"/>
                <a:gd name="T74" fmla="*/ 5 w 329"/>
                <a:gd name="T75" fmla="*/ 50 h 328"/>
                <a:gd name="T76" fmla="*/ 6 w 329"/>
                <a:gd name="T77" fmla="*/ 57 h 328"/>
                <a:gd name="T78" fmla="*/ 9 w 329"/>
                <a:gd name="T79" fmla="*/ 65 h 328"/>
                <a:gd name="T80" fmla="*/ 19 w 329"/>
                <a:gd name="T81" fmla="*/ 86 h 328"/>
                <a:gd name="T82" fmla="*/ 29 w 329"/>
                <a:gd name="T83" fmla="*/ 106 h 328"/>
                <a:gd name="T84" fmla="*/ 41 w 329"/>
                <a:gd name="T85" fmla="*/ 126 h 328"/>
                <a:gd name="T86" fmla="*/ 53 w 329"/>
                <a:gd name="T87" fmla="*/ 145 h 328"/>
                <a:gd name="T88" fmla="*/ 66 w 329"/>
                <a:gd name="T89" fmla="*/ 163 h 328"/>
                <a:gd name="T90" fmla="*/ 80 w 329"/>
                <a:gd name="T91" fmla="*/ 182 h 328"/>
                <a:gd name="T92" fmla="*/ 95 w 329"/>
                <a:gd name="T93" fmla="*/ 199 h 328"/>
                <a:gd name="T94" fmla="*/ 111 w 329"/>
                <a:gd name="T95" fmla="*/ 215 h 328"/>
                <a:gd name="T96" fmla="*/ 128 w 329"/>
                <a:gd name="T97" fmla="*/ 231 h 328"/>
                <a:gd name="T98" fmla="*/ 145 w 329"/>
                <a:gd name="T99" fmla="*/ 246 h 328"/>
                <a:gd name="T100" fmla="*/ 163 w 329"/>
                <a:gd name="T101" fmla="*/ 260 h 328"/>
                <a:gd name="T102" fmla="*/ 182 w 329"/>
                <a:gd name="T103" fmla="*/ 274 h 328"/>
                <a:gd name="T104" fmla="*/ 201 w 329"/>
                <a:gd name="T105" fmla="*/ 286 h 328"/>
                <a:gd name="T106" fmla="*/ 221 w 329"/>
                <a:gd name="T107" fmla="*/ 297 h 328"/>
                <a:gd name="T108" fmla="*/ 242 w 329"/>
                <a:gd name="T109" fmla="*/ 308 h 328"/>
                <a:gd name="T110" fmla="*/ 263 w 329"/>
                <a:gd name="T111" fmla="*/ 317 h 328"/>
                <a:gd name="T112" fmla="*/ 272 w 329"/>
                <a:gd name="T113" fmla="*/ 32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9" h="328">
                  <a:moveTo>
                    <a:pt x="272" y="321"/>
                  </a:moveTo>
                  <a:lnTo>
                    <a:pt x="279" y="322"/>
                  </a:lnTo>
                  <a:lnTo>
                    <a:pt x="286" y="324"/>
                  </a:lnTo>
                  <a:lnTo>
                    <a:pt x="293" y="324"/>
                  </a:lnTo>
                  <a:lnTo>
                    <a:pt x="300" y="325"/>
                  </a:lnTo>
                  <a:lnTo>
                    <a:pt x="307" y="326"/>
                  </a:lnTo>
                  <a:lnTo>
                    <a:pt x="313" y="327"/>
                  </a:lnTo>
                  <a:lnTo>
                    <a:pt x="321" y="327"/>
                  </a:lnTo>
                  <a:lnTo>
                    <a:pt x="328" y="327"/>
                  </a:lnTo>
                  <a:lnTo>
                    <a:pt x="309" y="321"/>
                  </a:lnTo>
                  <a:lnTo>
                    <a:pt x="289" y="314"/>
                  </a:lnTo>
                  <a:lnTo>
                    <a:pt x="268" y="306"/>
                  </a:lnTo>
                  <a:lnTo>
                    <a:pt x="247" y="297"/>
                  </a:lnTo>
                  <a:lnTo>
                    <a:pt x="227" y="286"/>
                  </a:lnTo>
                  <a:lnTo>
                    <a:pt x="207" y="275"/>
                  </a:lnTo>
                  <a:lnTo>
                    <a:pt x="189" y="263"/>
                  </a:lnTo>
                  <a:lnTo>
                    <a:pt x="171" y="250"/>
                  </a:lnTo>
                  <a:lnTo>
                    <a:pt x="153" y="236"/>
                  </a:lnTo>
                  <a:lnTo>
                    <a:pt x="136" y="222"/>
                  </a:lnTo>
                  <a:lnTo>
                    <a:pt x="120" y="206"/>
                  </a:lnTo>
                  <a:lnTo>
                    <a:pt x="105" y="190"/>
                  </a:lnTo>
                  <a:lnTo>
                    <a:pt x="90" y="173"/>
                  </a:lnTo>
                  <a:lnTo>
                    <a:pt x="76" y="156"/>
                  </a:lnTo>
                  <a:lnTo>
                    <a:pt x="63" y="138"/>
                  </a:lnTo>
                  <a:lnTo>
                    <a:pt x="51" y="120"/>
                  </a:lnTo>
                  <a:lnTo>
                    <a:pt x="40" y="100"/>
                  </a:lnTo>
                  <a:lnTo>
                    <a:pt x="30" y="80"/>
                  </a:lnTo>
                  <a:lnTo>
                    <a:pt x="20" y="60"/>
                  </a:lnTo>
                  <a:lnTo>
                    <a:pt x="12" y="39"/>
                  </a:lnTo>
                  <a:lnTo>
                    <a:pt x="5" y="17"/>
                  </a:lnTo>
                  <a:lnTo>
                    <a:pt x="0" y="0"/>
                  </a:lnTo>
                  <a:lnTo>
                    <a:pt x="0" y="7"/>
                  </a:lnTo>
                  <a:lnTo>
                    <a:pt x="0" y="15"/>
                  </a:lnTo>
                  <a:lnTo>
                    <a:pt x="1" y="22"/>
                  </a:lnTo>
                  <a:lnTo>
                    <a:pt x="2" y="29"/>
                  </a:lnTo>
                  <a:lnTo>
                    <a:pt x="2" y="36"/>
                  </a:lnTo>
                  <a:lnTo>
                    <a:pt x="4" y="43"/>
                  </a:lnTo>
                  <a:lnTo>
                    <a:pt x="5" y="50"/>
                  </a:lnTo>
                  <a:lnTo>
                    <a:pt x="6" y="57"/>
                  </a:lnTo>
                  <a:lnTo>
                    <a:pt x="9" y="65"/>
                  </a:lnTo>
                  <a:lnTo>
                    <a:pt x="19" y="86"/>
                  </a:lnTo>
                  <a:lnTo>
                    <a:pt x="29" y="106"/>
                  </a:lnTo>
                  <a:lnTo>
                    <a:pt x="41" y="126"/>
                  </a:lnTo>
                  <a:lnTo>
                    <a:pt x="53" y="145"/>
                  </a:lnTo>
                  <a:lnTo>
                    <a:pt x="66" y="163"/>
                  </a:lnTo>
                  <a:lnTo>
                    <a:pt x="80" y="182"/>
                  </a:lnTo>
                  <a:lnTo>
                    <a:pt x="95" y="199"/>
                  </a:lnTo>
                  <a:lnTo>
                    <a:pt x="111" y="215"/>
                  </a:lnTo>
                  <a:lnTo>
                    <a:pt x="128" y="231"/>
                  </a:lnTo>
                  <a:lnTo>
                    <a:pt x="145" y="246"/>
                  </a:lnTo>
                  <a:lnTo>
                    <a:pt x="163" y="260"/>
                  </a:lnTo>
                  <a:lnTo>
                    <a:pt x="182" y="274"/>
                  </a:lnTo>
                  <a:lnTo>
                    <a:pt x="201" y="286"/>
                  </a:lnTo>
                  <a:lnTo>
                    <a:pt x="221" y="297"/>
                  </a:lnTo>
                  <a:lnTo>
                    <a:pt x="242" y="308"/>
                  </a:lnTo>
                  <a:lnTo>
                    <a:pt x="263" y="317"/>
                  </a:lnTo>
                  <a:lnTo>
                    <a:pt x="272" y="321"/>
                  </a:lnTo>
                </a:path>
              </a:pathLst>
            </a:custGeom>
            <a:solidFill>
              <a:srgbClr val="140A0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7" name="Freeform 165"/>
            <p:cNvSpPr>
              <a:spLocks/>
            </p:cNvSpPr>
            <p:nvPr/>
          </p:nvSpPr>
          <p:spPr bwMode="auto">
            <a:xfrm>
              <a:off x="928" y="2187"/>
              <a:ext cx="376" cy="375"/>
            </a:xfrm>
            <a:custGeom>
              <a:avLst/>
              <a:gdLst>
                <a:gd name="T0" fmla="*/ 328 w 376"/>
                <a:gd name="T1" fmla="*/ 374 h 375"/>
                <a:gd name="T2" fmla="*/ 332 w 376"/>
                <a:gd name="T3" fmla="*/ 374 h 375"/>
                <a:gd name="T4" fmla="*/ 339 w 376"/>
                <a:gd name="T5" fmla="*/ 374 h 375"/>
                <a:gd name="T6" fmla="*/ 350 w 376"/>
                <a:gd name="T7" fmla="*/ 374 h 375"/>
                <a:gd name="T8" fmla="*/ 360 w 376"/>
                <a:gd name="T9" fmla="*/ 373 h 375"/>
                <a:gd name="T10" fmla="*/ 370 w 376"/>
                <a:gd name="T11" fmla="*/ 372 h 375"/>
                <a:gd name="T12" fmla="*/ 356 w 376"/>
                <a:gd name="T13" fmla="*/ 368 h 375"/>
                <a:gd name="T14" fmla="*/ 313 w 376"/>
                <a:gd name="T15" fmla="*/ 357 h 375"/>
                <a:gd name="T16" fmla="*/ 272 w 376"/>
                <a:gd name="T17" fmla="*/ 342 h 375"/>
                <a:gd name="T18" fmla="*/ 233 w 376"/>
                <a:gd name="T19" fmla="*/ 323 h 375"/>
                <a:gd name="T20" fmla="*/ 196 w 376"/>
                <a:gd name="T21" fmla="*/ 300 h 375"/>
                <a:gd name="T22" fmla="*/ 161 w 376"/>
                <a:gd name="T23" fmla="*/ 274 h 375"/>
                <a:gd name="T24" fmla="*/ 129 w 376"/>
                <a:gd name="T25" fmla="*/ 245 h 375"/>
                <a:gd name="T26" fmla="*/ 100 w 376"/>
                <a:gd name="T27" fmla="*/ 213 h 375"/>
                <a:gd name="T28" fmla="*/ 73 w 376"/>
                <a:gd name="T29" fmla="*/ 179 h 375"/>
                <a:gd name="T30" fmla="*/ 51 w 376"/>
                <a:gd name="T31" fmla="*/ 141 h 375"/>
                <a:gd name="T32" fmla="*/ 32 w 376"/>
                <a:gd name="T33" fmla="*/ 102 h 375"/>
                <a:gd name="T34" fmla="*/ 17 w 376"/>
                <a:gd name="T35" fmla="*/ 60 h 375"/>
                <a:gd name="T36" fmla="*/ 5 w 376"/>
                <a:gd name="T37" fmla="*/ 17 h 375"/>
                <a:gd name="T38" fmla="*/ 2 w 376"/>
                <a:gd name="T39" fmla="*/ 4 h 375"/>
                <a:gd name="T40" fmla="*/ 0 w 376"/>
                <a:gd name="T41" fmla="*/ 14 h 375"/>
                <a:gd name="T42" fmla="*/ 0 w 376"/>
                <a:gd name="T43" fmla="*/ 25 h 375"/>
                <a:gd name="T44" fmla="*/ 0 w 376"/>
                <a:gd name="T45" fmla="*/ 35 h 375"/>
                <a:gd name="T46" fmla="*/ 0 w 376"/>
                <a:gd name="T47" fmla="*/ 42 h 375"/>
                <a:gd name="T48" fmla="*/ 0 w 376"/>
                <a:gd name="T49" fmla="*/ 46 h 375"/>
                <a:gd name="T50" fmla="*/ 5 w 376"/>
                <a:gd name="T51" fmla="*/ 64 h 375"/>
                <a:gd name="T52" fmla="*/ 20 w 376"/>
                <a:gd name="T53" fmla="*/ 107 h 375"/>
                <a:gd name="T54" fmla="*/ 40 w 376"/>
                <a:gd name="T55" fmla="*/ 147 h 375"/>
                <a:gd name="T56" fmla="*/ 63 w 376"/>
                <a:gd name="T57" fmla="*/ 185 h 375"/>
                <a:gd name="T58" fmla="*/ 90 w 376"/>
                <a:gd name="T59" fmla="*/ 220 h 375"/>
                <a:gd name="T60" fmla="*/ 120 w 376"/>
                <a:gd name="T61" fmla="*/ 254 h 375"/>
                <a:gd name="T62" fmla="*/ 153 w 376"/>
                <a:gd name="T63" fmla="*/ 284 h 375"/>
                <a:gd name="T64" fmla="*/ 189 w 376"/>
                <a:gd name="T65" fmla="*/ 310 h 375"/>
                <a:gd name="T66" fmla="*/ 227 w 376"/>
                <a:gd name="T67" fmla="*/ 334 h 375"/>
                <a:gd name="T68" fmla="*/ 268 w 376"/>
                <a:gd name="T69" fmla="*/ 354 h 375"/>
                <a:gd name="T70" fmla="*/ 309 w 376"/>
                <a:gd name="T71" fmla="*/ 36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6" h="375">
                  <a:moveTo>
                    <a:pt x="326" y="374"/>
                  </a:moveTo>
                  <a:lnTo>
                    <a:pt x="328" y="374"/>
                  </a:lnTo>
                  <a:lnTo>
                    <a:pt x="330" y="374"/>
                  </a:lnTo>
                  <a:lnTo>
                    <a:pt x="332" y="374"/>
                  </a:lnTo>
                  <a:lnTo>
                    <a:pt x="334" y="374"/>
                  </a:lnTo>
                  <a:lnTo>
                    <a:pt x="339" y="374"/>
                  </a:lnTo>
                  <a:lnTo>
                    <a:pt x="344" y="374"/>
                  </a:lnTo>
                  <a:lnTo>
                    <a:pt x="350" y="374"/>
                  </a:lnTo>
                  <a:lnTo>
                    <a:pt x="355" y="374"/>
                  </a:lnTo>
                  <a:lnTo>
                    <a:pt x="360" y="373"/>
                  </a:lnTo>
                  <a:lnTo>
                    <a:pt x="365" y="373"/>
                  </a:lnTo>
                  <a:lnTo>
                    <a:pt x="370" y="372"/>
                  </a:lnTo>
                  <a:lnTo>
                    <a:pt x="375" y="371"/>
                  </a:lnTo>
                  <a:lnTo>
                    <a:pt x="356" y="368"/>
                  </a:lnTo>
                  <a:lnTo>
                    <a:pt x="334" y="363"/>
                  </a:lnTo>
                  <a:lnTo>
                    <a:pt x="313" y="357"/>
                  </a:lnTo>
                  <a:lnTo>
                    <a:pt x="293" y="350"/>
                  </a:lnTo>
                  <a:lnTo>
                    <a:pt x="272" y="342"/>
                  </a:lnTo>
                  <a:lnTo>
                    <a:pt x="252" y="333"/>
                  </a:lnTo>
                  <a:lnTo>
                    <a:pt x="233" y="323"/>
                  </a:lnTo>
                  <a:lnTo>
                    <a:pt x="214" y="312"/>
                  </a:lnTo>
                  <a:lnTo>
                    <a:pt x="196" y="300"/>
                  </a:lnTo>
                  <a:lnTo>
                    <a:pt x="178" y="287"/>
                  </a:lnTo>
                  <a:lnTo>
                    <a:pt x="161" y="274"/>
                  </a:lnTo>
                  <a:lnTo>
                    <a:pt x="144" y="260"/>
                  </a:lnTo>
                  <a:lnTo>
                    <a:pt x="129" y="245"/>
                  </a:lnTo>
                  <a:lnTo>
                    <a:pt x="114" y="229"/>
                  </a:lnTo>
                  <a:lnTo>
                    <a:pt x="100" y="213"/>
                  </a:lnTo>
                  <a:lnTo>
                    <a:pt x="86" y="196"/>
                  </a:lnTo>
                  <a:lnTo>
                    <a:pt x="73" y="179"/>
                  </a:lnTo>
                  <a:lnTo>
                    <a:pt x="62" y="160"/>
                  </a:lnTo>
                  <a:lnTo>
                    <a:pt x="51" y="141"/>
                  </a:lnTo>
                  <a:lnTo>
                    <a:pt x="41" y="122"/>
                  </a:lnTo>
                  <a:lnTo>
                    <a:pt x="32" y="102"/>
                  </a:lnTo>
                  <a:lnTo>
                    <a:pt x="24" y="81"/>
                  </a:lnTo>
                  <a:lnTo>
                    <a:pt x="17" y="60"/>
                  </a:lnTo>
                  <a:lnTo>
                    <a:pt x="11" y="39"/>
                  </a:lnTo>
                  <a:lnTo>
                    <a:pt x="5" y="17"/>
                  </a:lnTo>
                  <a:lnTo>
                    <a:pt x="2" y="0"/>
                  </a:lnTo>
                  <a:lnTo>
                    <a:pt x="2" y="4"/>
                  </a:lnTo>
                  <a:lnTo>
                    <a:pt x="1" y="10"/>
                  </a:lnTo>
                  <a:lnTo>
                    <a:pt x="0" y="14"/>
                  </a:lnTo>
                  <a:lnTo>
                    <a:pt x="0" y="19"/>
                  </a:lnTo>
                  <a:lnTo>
                    <a:pt x="0" y="25"/>
                  </a:lnTo>
                  <a:lnTo>
                    <a:pt x="0" y="30"/>
                  </a:lnTo>
                  <a:lnTo>
                    <a:pt x="0" y="35"/>
                  </a:lnTo>
                  <a:lnTo>
                    <a:pt x="0" y="40"/>
                  </a:lnTo>
                  <a:lnTo>
                    <a:pt x="0" y="42"/>
                  </a:lnTo>
                  <a:lnTo>
                    <a:pt x="0" y="44"/>
                  </a:lnTo>
                  <a:lnTo>
                    <a:pt x="0" y="46"/>
                  </a:lnTo>
                  <a:lnTo>
                    <a:pt x="0" y="49"/>
                  </a:lnTo>
                  <a:lnTo>
                    <a:pt x="5" y="64"/>
                  </a:lnTo>
                  <a:lnTo>
                    <a:pt x="12" y="86"/>
                  </a:lnTo>
                  <a:lnTo>
                    <a:pt x="20" y="107"/>
                  </a:lnTo>
                  <a:lnTo>
                    <a:pt x="29" y="127"/>
                  </a:lnTo>
                  <a:lnTo>
                    <a:pt x="40" y="147"/>
                  </a:lnTo>
                  <a:lnTo>
                    <a:pt x="51" y="167"/>
                  </a:lnTo>
                  <a:lnTo>
                    <a:pt x="63" y="185"/>
                  </a:lnTo>
                  <a:lnTo>
                    <a:pt x="76" y="203"/>
                  </a:lnTo>
                  <a:lnTo>
                    <a:pt x="90" y="220"/>
                  </a:lnTo>
                  <a:lnTo>
                    <a:pt x="104" y="238"/>
                  </a:lnTo>
                  <a:lnTo>
                    <a:pt x="120" y="254"/>
                  </a:lnTo>
                  <a:lnTo>
                    <a:pt x="136" y="269"/>
                  </a:lnTo>
                  <a:lnTo>
                    <a:pt x="153" y="284"/>
                  </a:lnTo>
                  <a:lnTo>
                    <a:pt x="171" y="297"/>
                  </a:lnTo>
                  <a:lnTo>
                    <a:pt x="189" y="310"/>
                  </a:lnTo>
                  <a:lnTo>
                    <a:pt x="207" y="323"/>
                  </a:lnTo>
                  <a:lnTo>
                    <a:pt x="227" y="334"/>
                  </a:lnTo>
                  <a:lnTo>
                    <a:pt x="247" y="344"/>
                  </a:lnTo>
                  <a:lnTo>
                    <a:pt x="268" y="354"/>
                  </a:lnTo>
                  <a:lnTo>
                    <a:pt x="289" y="362"/>
                  </a:lnTo>
                  <a:lnTo>
                    <a:pt x="309" y="369"/>
                  </a:lnTo>
                  <a:lnTo>
                    <a:pt x="326" y="374"/>
                  </a:lnTo>
                </a:path>
              </a:pathLst>
            </a:custGeom>
            <a:solidFill>
              <a:srgbClr val="0A050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8" name="Freeform 166"/>
            <p:cNvSpPr>
              <a:spLocks/>
            </p:cNvSpPr>
            <p:nvPr/>
          </p:nvSpPr>
          <p:spPr bwMode="auto">
            <a:xfrm>
              <a:off x="930" y="2147"/>
              <a:ext cx="414" cy="413"/>
            </a:xfrm>
            <a:custGeom>
              <a:avLst/>
              <a:gdLst>
                <a:gd name="T0" fmla="*/ 6 w 414"/>
                <a:gd name="T1" fmla="*/ 5 h 413"/>
                <a:gd name="T2" fmla="*/ 4 w 414"/>
                <a:gd name="T3" fmla="*/ 15 h 413"/>
                <a:gd name="T4" fmla="*/ 2 w 414"/>
                <a:gd name="T5" fmla="*/ 25 h 413"/>
                <a:gd name="T6" fmla="*/ 1 w 414"/>
                <a:gd name="T7" fmla="*/ 35 h 413"/>
                <a:gd name="T8" fmla="*/ 3 w 414"/>
                <a:gd name="T9" fmla="*/ 57 h 413"/>
                <a:gd name="T10" fmla="*/ 15 w 414"/>
                <a:gd name="T11" fmla="*/ 100 h 413"/>
                <a:gd name="T12" fmla="*/ 30 w 414"/>
                <a:gd name="T13" fmla="*/ 142 h 413"/>
                <a:gd name="T14" fmla="*/ 49 w 414"/>
                <a:gd name="T15" fmla="*/ 181 h 413"/>
                <a:gd name="T16" fmla="*/ 71 w 414"/>
                <a:gd name="T17" fmla="*/ 219 h 413"/>
                <a:gd name="T18" fmla="*/ 98 w 414"/>
                <a:gd name="T19" fmla="*/ 253 h 413"/>
                <a:gd name="T20" fmla="*/ 127 w 414"/>
                <a:gd name="T21" fmla="*/ 285 h 413"/>
                <a:gd name="T22" fmla="*/ 159 w 414"/>
                <a:gd name="T23" fmla="*/ 314 h 413"/>
                <a:gd name="T24" fmla="*/ 193 w 414"/>
                <a:gd name="T25" fmla="*/ 340 h 413"/>
                <a:gd name="T26" fmla="*/ 231 w 414"/>
                <a:gd name="T27" fmla="*/ 363 h 413"/>
                <a:gd name="T28" fmla="*/ 270 w 414"/>
                <a:gd name="T29" fmla="*/ 382 h 413"/>
                <a:gd name="T30" fmla="*/ 311 w 414"/>
                <a:gd name="T31" fmla="*/ 397 h 413"/>
                <a:gd name="T32" fmla="*/ 354 w 414"/>
                <a:gd name="T33" fmla="*/ 408 h 413"/>
                <a:gd name="T34" fmla="*/ 377 w 414"/>
                <a:gd name="T35" fmla="*/ 411 h 413"/>
                <a:gd name="T36" fmla="*/ 388 w 414"/>
                <a:gd name="T37" fmla="*/ 410 h 413"/>
                <a:gd name="T38" fmla="*/ 398 w 414"/>
                <a:gd name="T39" fmla="*/ 408 h 413"/>
                <a:gd name="T40" fmla="*/ 408 w 414"/>
                <a:gd name="T41" fmla="*/ 405 h 413"/>
                <a:gd name="T42" fmla="*/ 400 w 414"/>
                <a:gd name="T43" fmla="*/ 403 h 413"/>
                <a:gd name="T44" fmla="*/ 357 w 414"/>
                <a:gd name="T45" fmla="*/ 396 h 413"/>
                <a:gd name="T46" fmla="*/ 315 w 414"/>
                <a:gd name="T47" fmla="*/ 385 h 413"/>
                <a:gd name="T48" fmla="*/ 275 w 414"/>
                <a:gd name="T49" fmla="*/ 370 h 413"/>
                <a:gd name="T50" fmla="*/ 237 w 414"/>
                <a:gd name="T51" fmla="*/ 352 h 413"/>
                <a:gd name="T52" fmla="*/ 201 w 414"/>
                <a:gd name="T53" fmla="*/ 330 h 413"/>
                <a:gd name="T54" fmla="*/ 166 w 414"/>
                <a:gd name="T55" fmla="*/ 304 h 413"/>
                <a:gd name="T56" fmla="*/ 135 w 414"/>
                <a:gd name="T57" fmla="*/ 276 h 413"/>
                <a:gd name="T58" fmla="*/ 107 w 414"/>
                <a:gd name="T59" fmla="*/ 245 h 413"/>
                <a:gd name="T60" fmla="*/ 82 w 414"/>
                <a:gd name="T61" fmla="*/ 212 h 413"/>
                <a:gd name="T62" fmla="*/ 60 w 414"/>
                <a:gd name="T63" fmla="*/ 176 h 413"/>
                <a:gd name="T64" fmla="*/ 41 w 414"/>
                <a:gd name="T65" fmla="*/ 137 h 413"/>
                <a:gd name="T66" fmla="*/ 26 w 414"/>
                <a:gd name="T67" fmla="*/ 97 h 413"/>
                <a:gd name="T68" fmla="*/ 15 w 414"/>
                <a:gd name="T69" fmla="*/ 55 h 413"/>
                <a:gd name="T70" fmla="*/ 9 w 414"/>
                <a:gd name="T71" fmla="*/ 1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413">
                  <a:moveTo>
                    <a:pt x="7" y="0"/>
                  </a:moveTo>
                  <a:lnTo>
                    <a:pt x="6" y="5"/>
                  </a:lnTo>
                  <a:lnTo>
                    <a:pt x="5" y="10"/>
                  </a:lnTo>
                  <a:lnTo>
                    <a:pt x="4" y="15"/>
                  </a:lnTo>
                  <a:lnTo>
                    <a:pt x="3" y="20"/>
                  </a:lnTo>
                  <a:lnTo>
                    <a:pt x="2" y="25"/>
                  </a:lnTo>
                  <a:lnTo>
                    <a:pt x="1" y="30"/>
                  </a:lnTo>
                  <a:lnTo>
                    <a:pt x="1" y="35"/>
                  </a:lnTo>
                  <a:lnTo>
                    <a:pt x="0" y="41"/>
                  </a:lnTo>
                  <a:lnTo>
                    <a:pt x="3" y="57"/>
                  </a:lnTo>
                  <a:lnTo>
                    <a:pt x="8" y="79"/>
                  </a:lnTo>
                  <a:lnTo>
                    <a:pt x="15" y="100"/>
                  </a:lnTo>
                  <a:lnTo>
                    <a:pt x="21" y="121"/>
                  </a:lnTo>
                  <a:lnTo>
                    <a:pt x="30" y="142"/>
                  </a:lnTo>
                  <a:lnTo>
                    <a:pt x="39" y="162"/>
                  </a:lnTo>
                  <a:lnTo>
                    <a:pt x="49" y="181"/>
                  </a:lnTo>
                  <a:lnTo>
                    <a:pt x="60" y="201"/>
                  </a:lnTo>
                  <a:lnTo>
                    <a:pt x="71" y="219"/>
                  </a:lnTo>
                  <a:lnTo>
                    <a:pt x="84" y="236"/>
                  </a:lnTo>
                  <a:lnTo>
                    <a:pt x="98" y="253"/>
                  </a:lnTo>
                  <a:lnTo>
                    <a:pt x="112" y="269"/>
                  </a:lnTo>
                  <a:lnTo>
                    <a:pt x="127" y="285"/>
                  </a:lnTo>
                  <a:lnTo>
                    <a:pt x="142" y="300"/>
                  </a:lnTo>
                  <a:lnTo>
                    <a:pt x="159" y="314"/>
                  </a:lnTo>
                  <a:lnTo>
                    <a:pt x="176" y="328"/>
                  </a:lnTo>
                  <a:lnTo>
                    <a:pt x="193" y="340"/>
                  </a:lnTo>
                  <a:lnTo>
                    <a:pt x="212" y="352"/>
                  </a:lnTo>
                  <a:lnTo>
                    <a:pt x="231" y="363"/>
                  </a:lnTo>
                  <a:lnTo>
                    <a:pt x="250" y="373"/>
                  </a:lnTo>
                  <a:lnTo>
                    <a:pt x="270" y="382"/>
                  </a:lnTo>
                  <a:lnTo>
                    <a:pt x="291" y="390"/>
                  </a:lnTo>
                  <a:lnTo>
                    <a:pt x="311" y="397"/>
                  </a:lnTo>
                  <a:lnTo>
                    <a:pt x="332" y="403"/>
                  </a:lnTo>
                  <a:lnTo>
                    <a:pt x="354" y="408"/>
                  </a:lnTo>
                  <a:lnTo>
                    <a:pt x="372" y="412"/>
                  </a:lnTo>
                  <a:lnTo>
                    <a:pt x="377" y="411"/>
                  </a:lnTo>
                  <a:lnTo>
                    <a:pt x="383" y="411"/>
                  </a:lnTo>
                  <a:lnTo>
                    <a:pt x="388" y="410"/>
                  </a:lnTo>
                  <a:lnTo>
                    <a:pt x="393" y="408"/>
                  </a:lnTo>
                  <a:lnTo>
                    <a:pt x="398" y="408"/>
                  </a:lnTo>
                  <a:lnTo>
                    <a:pt x="403" y="407"/>
                  </a:lnTo>
                  <a:lnTo>
                    <a:pt x="408" y="405"/>
                  </a:lnTo>
                  <a:lnTo>
                    <a:pt x="413" y="404"/>
                  </a:lnTo>
                  <a:lnTo>
                    <a:pt x="400" y="403"/>
                  </a:lnTo>
                  <a:lnTo>
                    <a:pt x="378" y="400"/>
                  </a:lnTo>
                  <a:lnTo>
                    <a:pt x="357" y="396"/>
                  </a:lnTo>
                  <a:lnTo>
                    <a:pt x="335" y="391"/>
                  </a:lnTo>
                  <a:lnTo>
                    <a:pt x="315" y="385"/>
                  </a:lnTo>
                  <a:lnTo>
                    <a:pt x="295" y="379"/>
                  </a:lnTo>
                  <a:lnTo>
                    <a:pt x="275" y="370"/>
                  </a:lnTo>
                  <a:lnTo>
                    <a:pt x="256" y="362"/>
                  </a:lnTo>
                  <a:lnTo>
                    <a:pt x="237" y="352"/>
                  </a:lnTo>
                  <a:lnTo>
                    <a:pt x="218" y="341"/>
                  </a:lnTo>
                  <a:lnTo>
                    <a:pt x="201" y="330"/>
                  </a:lnTo>
                  <a:lnTo>
                    <a:pt x="183" y="318"/>
                  </a:lnTo>
                  <a:lnTo>
                    <a:pt x="166" y="304"/>
                  </a:lnTo>
                  <a:lnTo>
                    <a:pt x="151" y="291"/>
                  </a:lnTo>
                  <a:lnTo>
                    <a:pt x="135" y="276"/>
                  </a:lnTo>
                  <a:lnTo>
                    <a:pt x="121" y="261"/>
                  </a:lnTo>
                  <a:lnTo>
                    <a:pt x="107" y="245"/>
                  </a:lnTo>
                  <a:lnTo>
                    <a:pt x="94" y="228"/>
                  </a:lnTo>
                  <a:lnTo>
                    <a:pt x="82" y="212"/>
                  </a:lnTo>
                  <a:lnTo>
                    <a:pt x="70" y="194"/>
                  </a:lnTo>
                  <a:lnTo>
                    <a:pt x="60" y="176"/>
                  </a:lnTo>
                  <a:lnTo>
                    <a:pt x="50" y="157"/>
                  </a:lnTo>
                  <a:lnTo>
                    <a:pt x="41" y="137"/>
                  </a:lnTo>
                  <a:lnTo>
                    <a:pt x="33" y="117"/>
                  </a:lnTo>
                  <a:lnTo>
                    <a:pt x="26" y="97"/>
                  </a:lnTo>
                  <a:lnTo>
                    <a:pt x="20" y="76"/>
                  </a:lnTo>
                  <a:lnTo>
                    <a:pt x="15" y="55"/>
                  </a:lnTo>
                  <a:lnTo>
                    <a:pt x="12" y="33"/>
                  </a:lnTo>
                  <a:lnTo>
                    <a:pt x="9" y="11"/>
                  </a:lnTo>
                  <a:lnTo>
                    <a:pt x="7" y="0"/>
                  </a:lnTo>
                </a:path>
              </a:pathLst>
            </a:custGeom>
            <a:solidFill>
              <a:srgbClr val="050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79" name="Freeform 167"/>
            <p:cNvSpPr>
              <a:spLocks/>
            </p:cNvSpPr>
            <p:nvPr/>
          </p:nvSpPr>
          <p:spPr bwMode="auto">
            <a:xfrm>
              <a:off x="937" y="2111"/>
              <a:ext cx="443" cy="442"/>
            </a:xfrm>
            <a:custGeom>
              <a:avLst/>
              <a:gdLst>
                <a:gd name="T0" fmla="*/ 10 w 443"/>
                <a:gd name="T1" fmla="*/ 4 h 442"/>
                <a:gd name="T2" fmla="*/ 7 w 443"/>
                <a:gd name="T3" fmla="*/ 13 h 442"/>
                <a:gd name="T4" fmla="*/ 4 w 443"/>
                <a:gd name="T5" fmla="*/ 23 h 442"/>
                <a:gd name="T6" fmla="*/ 2 w 443"/>
                <a:gd name="T7" fmla="*/ 32 h 442"/>
                <a:gd name="T8" fmla="*/ 1 w 443"/>
                <a:gd name="T9" fmla="*/ 47 h 442"/>
                <a:gd name="T10" fmla="*/ 8 w 443"/>
                <a:gd name="T11" fmla="*/ 91 h 442"/>
                <a:gd name="T12" fmla="*/ 19 w 443"/>
                <a:gd name="T13" fmla="*/ 133 h 442"/>
                <a:gd name="T14" fmla="*/ 34 w 443"/>
                <a:gd name="T15" fmla="*/ 173 h 442"/>
                <a:gd name="T16" fmla="*/ 52 w 443"/>
                <a:gd name="T17" fmla="*/ 212 h 442"/>
                <a:gd name="T18" fmla="*/ 74 w 443"/>
                <a:gd name="T19" fmla="*/ 248 h 442"/>
                <a:gd name="T20" fmla="*/ 100 w 443"/>
                <a:gd name="T21" fmla="*/ 281 h 442"/>
                <a:gd name="T22" fmla="*/ 128 w 443"/>
                <a:gd name="T23" fmla="*/ 312 h 442"/>
                <a:gd name="T24" fmla="*/ 159 w 443"/>
                <a:gd name="T25" fmla="*/ 341 h 442"/>
                <a:gd name="T26" fmla="*/ 193 w 443"/>
                <a:gd name="T27" fmla="*/ 366 h 442"/>
                <a:gd name="T28" fmla="*/ 230 w 443"/>
                <a:gd name="T29" fmla="*/ 388 h 442"/>
                <a:gd name="T30" fmla="*/ 268 w 443"/>
                <a:gd name="T31" fmla="*/ 407 h 442"/>
                <a:gd name="T32" fmla="*/ 307 w 443"/>
                <a:gd name="T33" fmla="*/ 422 h 442"/>
                <a:gd name="T34" fmla="*/ 350 w 443"/>
                <a:gd name="T35" fmla="*/ 432 h 442"/>
                <a:gd name="T36" fmla="*/ 393 w 443"/>
                <a:gd name="T37" fmla="*/ 439 h 442"/>
                <a:gd name="T38" fmla="*/ 409 w 443"/>
                <a:gd name="T39" fmla="*/ 439 h 442"/>
                <a:gd name="T40" fmla="*/ 419 w 443"/>
                <a:gd name="T41" fmla="*/ 437 h 442"/>
                <a:gd name="T42" fmla="*/ 428 w 443"/>
                <a:gd name="T43" fmla="*/ 434 h 442"/>
                <a:gd name="T44" fmla="*/ 438 w 443"/>
                <a:gd name="T45" fmla="*/ 430 h 442"/>
                <a:gd name="T46" fmla="*/ 438 w 443"/>
                <a:gd name="T47" fmla="*/ 429 h 442"/>
                <a:gd name="T48" fmla="*/ 395 w 443"/>
                <a:gd name="T49" fmla="*/ 427 h 442"/>
                <a:gd name="T50" fmla="*/ 352 w 443"/>
                <a:gd name="T51" fmla="*/ 420 h 442"/>
                <a:gd name="T52" fmla="*/ 311 w 443"/>
                <a:gd name="T53" fmla="*/ 409 h 442"/>
                <a:gd name="T54" fmla="*/ 273 w 443"/>
                <a:gd name="T55" fmla="*/ 395 h 442"/>
                <a:gd name="T56" fmla="*/ 236 w 443"/>
                <a:gd name="T57" fmla="*/ 377 h 442"/>
                <a:gd name="T58" fmla="*/ 200 w 443"/>
                <a:gd name="T59" fmla="*/ 355 h 442"/>
                <a:gd name="T60" fmla="*/ 168 w 443"/>
                <a:gd name="T61" fmla="*/ 331 h 442"/>
                <a:gd name="T62" fmla="*/ 137 w 443"/>
                <a:gd name="T63" fmla="*/ 303 h 442"/>
                <a:gd name="T64" fmla="*/ 109 w 443"/>
                <a:gd name="T65" fmla="*/ 273 h 442"/>
                <a:gd name="T66" fmla="*/ 85 w 443"/>
                <a:gd name="T67" fmla="*/ 241 h 442"/>
                <a:gd name="T68" fmla="*/ 64 w 443"/>
                <a:gd name="T69" fmla="*/ 206 h 442"/>
                <a:gd name="T70" fmla="*/ 46 w 443"/>
                <a:gd name="T71" fmla="*/ 169 h 442"/>
                <a:gd name="T72" fmla="*/ 31 w 443"/>
                <a:gd name="T73" fmla="*/ 129 h 442"/>
                <a:gd name="T74" fmla="*/ 20 w 443"/>
                <a:gd name="T75" fmla="*/ 88 h 442"/>
                <a:gd name="T76" fmla="*/ 14 w 443"/>
                <a:gd name="T77" fmla="*/ 46 h 442"/>
                <a:gd name="T78" fmla="*/ 12 w 443"/>
                <a:gd name="T79" fmla="*/ 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442">
                  <a:moveTo>
                    <a:pt x="12" y="0"/>
                  </a:moveTo>
                  <a:lnTo>
                    <a:pt x="10" y="4"/>
                  </a:lnTo>
                  <a:lnTo>
                    <a:pt x="8" y="9"/>
                  </a:lnTo>
                  <a:lnTo>
                    <a:pt x="7" y="13"/>
                  </a:lnTo>
                  <a:lnTo>
                    <a:pt x="5" y="18"/>
                  </a:lnTo>
                  <a:lnTo>
                    <a:pt x="4" y="23"/>
                  </a:lnTo>
                  <a:lnTo>
                    <a:pt x="3" y="28"/>
                  </a:lnTo>
                  <a:lnTo>
                    <a:pt x="2" y="32"/>
                  </a:lnTo>
                  <a:lnTo>
                    <a:pt x="0" y="37"/>
                  </a:lnTo>
                  <a:lnTo>
                    <a:pt x="1" y="47"/>
                  </a:lnTo>
                  <a:lnTo>
                    <a:pt x="4" y="69"/>
                  </a:lnTo>
                  <a:lnTo>
                    <a:pt x="8" y="91"/>
                  </a:lnTo>
                  <a:lnTo>
                    <a:pt x="13" y="112"/>
                  </a:lnTo>
                  <a:lnTo>
                    <a:pt x="19" y="133"/>
                  </a:lnTo>
                  <a:lnTo>
                    <a:pt x="26" y="154"/>
                  </a:lnTo>
                  <a:lnTo>
                    <a:pt x="34" y="173"/>
                  </a:lnTo>
                  <a:lnTo>
                    <a:pt x="43" y="193"/>
                  </a:lnTo>
                  <a:lnTo>
                    <a:pt x="52" y="212"/>
                  </a:lnTo>
                  <a:lnTo>
                    <a:pt x="63" y="230"/>
                  </a:lnTo>
                  <a:lnTo>
                    <a:pt x="74" y="248"/>
                  </a:lnTo>
                  <a:lnTo>
                    <a:pt x="87" y="265"/>
                  </a:lnTo>
                  <a:lnTo>
                    <a:pt x="100" y="281"/>
                  </a:lnTo>
                  <a:lnTo>
                    <a:pt x="113" y="297"/>
                  </a:lnTo>
                  <a:lnTo>
                    <a:pt x="128" y="312"/>
                  </a:lnTo>
                  <a:lnTo>
                    <a:pt x="143" y="327"/>
                  </a:lnTo>
                  <a:lnTo>
                    <a:pt x="159" y="341"/>
                  </a:lnTo>
                  <a:lnTo>
                    <a:pt x="176" y="354"/>
                  </a:lnTo>
                  <a:lnTo>
                    <a:pt x="193" y="366"/>
                  </a:lnTo>
                  <a:lnTo>
                    <a:pt x="211" y="378"/>
                  </a:lnTo>
                  <a:lnTo>
                    <a:pt x="230" y="388"/>
                  </a:lnTo>
                  <a:lnTo>
                    <a:pt x="248" y="398"/>
                  </a:lnTo>
                  <a:lnTo>
                    <a:pt x="268" y="407"/>
                  </a:lnTo>
                  <a:lnTo>
                    <a:pt x="288" y="415"/>
                  </a:lnTo>
                  <a:lnTo>
                    <a:pt x="307" y="422"/>
                  </a:lnTo>
                  <a:lnTo>
                    <a:pt x="328" y="428"/>
                  </a:lnTo>
                  <a:lnTo>
                    <a:pt x="350" y="432"/>
                  </a:lnTo>
                  <a:lnTo>
                    <a:pt x="371" y="436"/>
                  </a:lnTo>
                  <a:lnTo>
                    <a:pt x="393" y="439"/>
                  </a:lnTo>
                  <a:lnTo>
                    <a:pt x="405" y="441"/>
                  </a:lnTo>
                  <a:lnTo>
                    <a:pt x="409" y="439"/>
                  </a:lnTo>
                  <a:lnTo>
                    <a:pt x="414" y="438"/>
                  </a:lnTo>
                  <a:lnTo>
                    <a:pt x="419" y="437"/>
                  </a:lnTo>
                  <a:lnTo>
                    <a:pt x="424" y="435"/>
                  </a:lnTo>
                  <a:lnTo>
                    <a:pt x="428" y="434"/>
                  </a:lnTo>
                  <a:lnTo>
                    <a:pt x="433" y="432"/>
                  </a:lnTo>
                  <a:lnTo>
                    <a:pt x="438" y="430"/>
                  </a:lnTo>
                  <a:lnTo>
                    <a:pt x="442" y="429"/>
                  </a:lnTo>
                  <a:lnTo>
                    <a:pt x="438" y="429"/>
                  </a:lnTo>
                  <a:lnTo>
                    <a:pt x="416" y="428"/>
                  </a:lnTo>
                  <a:lnTo>
                    <a:pt x="395" y="427"/>
                  </a:lnTo>
                  <a:lnTo>
                    <a:pt x="373" y="424"/>
                  </a:lnTo>
                  <a:lnTo>
                    <a:pt x="352" y="420"/>
                  </a:lnTo>
                  <a:lnTo>
                    <a:pt x="332" y="415"/>
                  </a:lnTo>
                  <a:lnTo>
                    <a:pt x="311" y="409"/>
                  </a:lnTo>
                  <a:lnTo>
                    <a:pt x="292" y="403"/>
                  </a:lnTo>
                  <a:lnTo>
                    <a:pt x="273" y="395"/>
                  </a:lnTo>
                  <a:lnTo>
                    <a:pt x="254" y="386"/>
                  </a:lnTo>
                  <a:lnTo>
                    <a:pt x="236" y="377"/>
                  </a:lnTo>
                  <a:lnTo>
                    <a:pt x="218" y="367"/>
                  </a:lnTo>
                  <a:lnTo>
                    <a:pt x="200" y="355"/>
                  </a:lnTo>
                  <a:lnTo>
                    <a:pt x="184" y="343"/>
                  </a:lnTo>
                  <a:lnTo>
                    <a:pt x="168" y="331"/>
                  </a:lnTo>
                  <a:lnTo>
                    <a:pt x="152" y="317"/>
                  </a:lnTo>
                  <a:lnTo>
                    <a:pt x="137" y="303"/>
                  </a:lnTo>
                  <a:lnTo>
                    <a:pt x="123" y="288"/>
                  </a:lnTo>
                  <a:lnTo>
                    <a:pt x="109" y="273"/>
                  </a:lnTo>
                  <a:lnTo>
                    <a:pt x="97" y="258"/>
                  </a:lnTo>
                  <a:lnTo>
                    <a:pt x="85" y="241"/>
                  </a:lnTo>
                  <a:lnTo>
                    <a:pt x="74" y="224"/>
                  </a:lnTo>
                  <a:lnTo>
                    <a:pt x="64" y="206"/>
                  </a:lnTo>
                  <a:lnTo>
                    <a:pt x="54" y="187"/>
                  </a:lnTo>
                  <a:lnTo>
                    <a:pt x="46" y="169"/>
                  </a:lnTo>
                  <a:lnTo>
                    <a:pt x="38" y="149"/>
                  </a:lnTo>
                  <a:lnTo>
                    <a:pt x="31" y="129"/>
                  </a:lnTo>
                  <a:lnTo>
                    <a:pt x="25" y="109"/>
                  </a:lnTo>
                  <a:lnTo>
                    <a:pt x="20" y="88"/>
                  </a:lnTo>
                  <a:lnTo>
                    <a:pt x="17" y="67"/>
                  </a:lnTo>
                  <a:lnTo>
                    <a:pt x="14" y="46"/>
                  </a:lnTo>
                  <a:lnTo>
                    <a:pt x="12" y="24"/>
                  </a:lnTo>
                  <a:lnTo>
                    <a:pt x="12" y="2"/>
                  </a:lnTo>
                  <a:lnTo>
                    <a:pt x="12" y="0"/>
                  </a:lnTo>
                </a:path>
              </a:pathLst>
            </a:custGeom>
            <a:solidFill>
              <a:srgbClr val="120A0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0" name="Freeform 168"/>
            <p:cNvSpPr>
              <a:spLocks/>
            </p:cNvSpPr>
            <p:nvPr/>
          </p:nvSpPr>
          <p:spPr bwMode="auto">
            <a:xfrm>
              <a:off x="948" y="2080"/>
              <a:ext cx="463" cy="461"/>
            </a:xfrm>
            <a:custGeom>
              <a:avLst/>
              <a:gdLst>
                <a:gd name="T0" fmla="*/ 12 w 463"/>
                <a:gd name="T1" fmla="*/ 4 h 461"/>
                <a:gd name="T2" fmla="*/ 9 w 463"/>
                <a:gd name="T3" fmla="*/ 11 h 461"/>
                <a:gd name="T4" fmla="*/ 5 w 463"/>
                <a:gd name="T5" fmla="*/ 19 h 461"/>
                <a:gd name="T6" fmla="*/ 2 w 463"/>
                <a:gd name="T7" fmla="*/ 28 h 461"/>
                <a:gd name="T8" fmla="*/ 0 w 463"/>
                <a:gd name="T9" fmla="*/ 33 h 461"/>
                <a:gd name="T10" fmla="*/ 3 w 463"/>
                <a:gd name="T11" fmla="*/ 77 h 461"/>
                <a:gd name="T12" fmla="*/ 9 w 463"/>
                <a:gd name="T13" fmla="*/ 119 h 461"/>
                <a:gd name="T14" fmla="*/ 20 w 463"/>
                <a:gd name="T15" fmla="*/ 160 h 461"/>
                <a:gd name="T16" fmla="*/ 34 w 463"/>
                <a:gd name="T17" fmla="*/ 200 h 461"/>
                <a:gd name="T18" fmla="*/ 52 w 463"/>
                <a:gd name="T19" fmla="*/ 237 h 461"/>
                <a:gd name="T20" fmla="*/ 74 w 463"/>
                <a:gd name="T21" fmla="*/ 272 h 461"/>
                <a:gd name="T22" fmla="*/ 98 w 463"/>
                <a:gd name="T23" fmla="*/ 304 h 461"/>
                <a:gd name="T24" fmla="*/ 126 w 463"/>
                <a:gd name="T25" fmla="*/ 335 h 461"/>
                <a:gd name="T26" fmla="*/ 156 w 463"/>
                <a:gd name="T27" fmla="*/ 362 h 461"/>
                <a:gd name="T28" fmla="*/ 189 w 463"/>
                <a:gd name="T29" fmla="*/ 387 h 461"/>
                <a:gd name="T30" fmla="*/ 224 w 463"/>
                <a:gd name="T31" fmla="*/ 408 h 461"/>
                <a:gd name="T32" fmla="*/ 262 w 463"/>
                <a:gd name="T33" fmla="*/ 426 h 461"/>
                <a:gd name="T34" fmla="*/ 300 w 463"/>
                <a:gd name="T35" fmla="*/ 441 h 461"/>
                <a:gd name="T36" fmla="*/ 341 w 463"/>
                <a:gd name="T37" fmla="*/ 452 h 461"/>
                <a:gd name="T38" fmla="*/ 384 w 463"/>
                <a:gd name="T39" fmla="*/ 458 h 461"/>
                <a:gd name="T40" fmla="*/ 427 w 463"/>
                <a:gd name="T41" fmla="*/ 460 h 461"/>
                <a:gd name="T42" fmla="*/ 434 w 463"/>
                <a:gd name="T43" fmla="*/ 459 h 461"/>
                <a:gd name="T44" fmla="*/ 443 w 463"/>
                <a:gd name="T45" fmla="*/ 455 h 461"/>
                <a:gd name="T46" fmla="*/ 451 w 463"/>
                <a:gd name="T47" fmla="*/ 452 h 461"/>
                <a:gd name="T48" fmla="*/ 458 w 463"/>
                <a:gd name="T49" fmla="*/ 448 h 461"/>
                <a:gd name="T50" fmla="*/ 449 w 463"/>
                <a:gd name="T51" fmla="*/ 447 h 461"/>
                <a:gd name="T52" fmla="*/ 406 w 463"/>
                <a:gd name="T53" fmla="*/ 447 h 461"/>
                <a:gd name="T54" fmla="*/ 364 w 463"/>
                <a:gd name="T55" fmla="*/ 443 h 461"/>
                <a:gd name="T56" fmla="*/ 323 w 463"/>
                <a:gd name="T57" fmla="*/ 434 h 461"/>
                <a:gd name="T58" fmla="*/ 285 w 463"/>
                <a:gd name="T59" fmla="*/ 422 h 461"/>
                <a:gd name="T60" fmla="*/ 248 w 463"/>
                <a:gd name="T61" fmla="*/ 407 h 461"/>
                <a:gd name="T62" fmla="*/ 213 w 463"/>
                <a:gd name="T63" fmla="*/ 387 h 461"/>
                <a:gd name="T64" fmla="*/ 180 w 463"/>
                <a:gd name="T65" fmla="*/ 365 h 461"/>
                <a:gd name="T66" fmla="*/ 149 w 463"/>
                <a:gd name="T67" fmla="*/ 340 h 461"/>
                <a:gd name="T68" fmla="*/ 121 w 463"/>
                <a:gd name="T69" fmla="*/ 312 h 461"/>
                <a:gd name="T70" fmla="*/ 95 w 463"/>
                <a:gd name="T71" fmla="*/ 282 h 461"/>
                <a:gd name="T72" fmla="*/ 73 w 463"/>
                <a:gd name="T73" fmla="*/ 248 h 461"/>
                <a:gd name="T74" fmla="*/ 54 w 463"/>
                <a:gd name="T75" fmla="*/ 213 h 461"/>
                <a:gd name="T76" fmla="*/ 38 w 463"/>
                <a:gd name="T77" fmla="*/ 176 h 461"/>
                <a:gd name="T78" fmla="*/ 26 w 463"/>
                <a:gd name="T79" fmla="*/ 137 h 461"/>
                <a:gd name="T80" fmla="*/ 18 w 463"/>
                <a:gd name="T81" fmla="*/ 96 h 461"/>
                <a:gd name="T82" fmla="*/ 13 w 463"/>
                <a:gd name="T83" fmla="*/ 55 h 461"/>
                <a:gd name="T84" fmla="*/ 13 w 463"/>
                <a:gd name="T85" fmla="*/ 1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3" h="461">
                  <a:moveTo>
                    <a:pt x="14" y="0"/>
                  </a:moveTo>
                  <a:lnTo>
                    <a:pt x="12" y="4"/>
                  </a:lnTo>
                  <a:lnTo>
                    <a:pt x="10" y="7"/>
                  </a:lnTo>
                  <a:lnTo>
                    <a:pt x="9" y="11"/>
                  </a:lnTo>
                  <a:lnTo>
                    <a:pt x="7" y="16"/>
                  </a:lnTo>
                  <a:lnTo>
                    <a:pt x="5" y="19"/>
                  </a:lnTo>
                  <a:lnTo>
                    <a:pt x="3" y="24"/>
                  </a:lnTo>
                  <a:lnTo>
                    <a:pt x="2" y="28"/>
                  </a:lnTo>
                  <a:lnTo>
                    <a:pt x="0" y="32"/>
                  </a:lnTo>
                  <a:lnTo>
                    <a:pt x="0" y="33"/>
                  </a:lnTo>
                  <a:lnTo>
                    <a:pt x="1" y="55"/>
                  </a:lnTo>
                  <a:lnTo>
                    <a:pt x="3" y="77"/>
                  </a:lnTo>
                  <a:lnTo>
                    <a:pt x="6" y="98"/>
                  </a:lnTo>
                  <a:lnTo>
                    <a:pt x="9" y="119"/>
                  </a:lnTo>
                  <a:lnTo>
                    <a:pt x="14" y="140"/>
                  </a:lnTo>
                  <a:lnTo>
                    <a:pt x="20" y="160"/>
                  </a:lnTo>
                  <a:lnTo>
                    <a:pt x="27" y="180"/>
                  </a:lnTo>
                  <a:lnTo>
                    <a:pt x="34" y="200"/>
                  </a:lnTo>
                  <a:lnTo>
                    <a:pt x="43" y="218"/>
                  </a:lnTo>
                  <a:lnTo>
                    <a:pt x="52" y="237"/>
                  </a:lnTo>
                  <a:lnTo>
                    <a:pt x="62" y="255"/>
                  </a:lnTo>
                  <a:lnTo>
                    <a:pt x="74" y="272"/>
                  </a:lnTo>
                  <a:lnTo>
                    <a:pt x="86" y="289"/>
                  </a:lnTo>
                  <a:lnTo>
                    <a:pt x="98" y="304"/>
                  </a:lnTo>
                  <a:lnTo>
                    <a:pt x="112" y="320"/>
                  </a:lnTo>
                  <a:lnTo>
                    <a:pt x="126" y="335"/>
                  </a:lnTo>
                  <a:lnTo>
                    <a:pt x="141" y="349"/>
                  </a:lnTo>
                  <a:lnTo>
                    <a:pt x="156" y="362"/>
                  </a:lnTo>
                  <a:lnTo>
                    <a:pt x="172" y="375"/>
                  </a:lnTo>
                  <a:lnTo>
                    <a:pt x="189" y="387"/>
                  </a:lnTo>
                  <a:lnTo>
                    <a:pt x="207" y="398"/>
                  </a:lnTo>
                  <a:lnTo>
                    <a:pt x="224" y="408"/>
                  </a:lnTo>
                  <a:lnTo>
                    <a:pt x="243" y="418"/>
                  </a:lnTo>
                  <a:lnTo>
                    <a:pt x="262" y="426"/>
                  </a:lnTo>
                  <a:lnTo>
                    <a:pt x="281" y="434"/>
                  </a:lnTo>
                  <a:lnTo>
                    <a:pt x="300" y="441"/>
                  </a:lnTo>
                  <a:lnTo>
                    <a:pt x="320" y="446"/>
                  </a:lnTo>
                  <a:lnTo>
                    <a:pt x="341" y="452"/>
                  </a:lnTo>
                  <a:lnTo>
                    <a:pt x="362" y="455"/>
                  </a:lnTo>
                  <a:lnTo>
                    <a:pt x="384" y="458"/>
                  </a:lnTo>
                  <a:lnTo>
                    <a:pt x="405" y="460"/>
                  </a:lnTo>
                  <a:lnTo>
                    <a:pt x="427" y="460"/>
                  </a:lnTo>
                  <a:lnTo>
                    <a:pt x="430" y="460"/>
                  </a:lnTo>
                  <a:lnTo>
                    <a:pt x="434" y="459"/>
                  </a:lnTo>
                  <a:lnTo>
                    <a:pt x="438" y="457"/>
                  </a:lnTo>
                  <a:lnTo>
                    <a:pt x="443" y="455"/>
                  </a:lnTo>
                  <a:lnTo>
                    <a:pt x="446" y="454"/>
                  </a:lnTo>
                  <a:lnTo>
                    <a:pt x="451" y="452"/>
                  </a:lnTo>
                  <a:lnTo>
                    <a:pt x="455" y="450"/>
                  </a:lnTo>
                  <a:lnTo>
                    <a:pt x="458" y="448"/>
                  </a:lnTo>
                  <a:lnTo>
                    <a:pt x="462" y="446"/>
                  </a:lnTo>
                  <a:lnTo>
                    <a:pt x="449" y="447"/>
                  </a:lnTo>
                  <a:lnTo>
                    <a:pt x="427" y="448"/>
                  </a:lnTo>
                  <a:lnTo>
                    <a:pt x="406" y="447"/>
                  </a:lnTo>
                  <a:lnTo>
                    <a:pt x="385" y="446"/>
                  </a:lnTo>
                  <a:lnTo>
                    <a:pt x="364" y="443"/>
                  </a:lnTo>
                  <a:lnTo>
                    <a:pt x="343" y="439"/>
                  </a:lnTo>
                  <a:lnTo>
                    <a:pt x="323" y="434"/>
                  </a:lnTo>
                  <a:lnTo>
                    <a:pt x="304" y="429"/>
                  </a:lnTo>
                  <a:lnTo>
                    <a:pt x="285" y="422"/>
                  </a:lnTo>
                  <a:lnTo>
                    <a:pt x="266" y="415"/>
                  </a:lnTo>
                  <a:lnTo>
                    <a:pt x="248" y="407"/>
                  </a:lnTo>
                  <a:lnTo>
                    <a:pt x="230" y="398"/>
                  </a:lnTo>
                  <a:lnTo>
                    <a:pt x="213" y="387"/>
                  </a:lnTo>
                  <a:lnTo>
                    <a:pt x="196" y="377"/>
                  </a:lnTo>
                  <a:lnTo>
                    <a:pt x="180" y="365"/>
                  </a:lnTo>
                  <a:lnTo>
                    <a:pt x="164" y="353"/>
                  </a:lnTo>
                  <a:lnTo>
                    <a:pt x="149" y="340"/>
                  </a:lnTo>
                  <a:lnTo>
                    <a:pt x="135" y="326"/>
                  </a:lnTo>
                  <a:lnTo>
                    <a:pt x="121" y="312"/>
                  </a:lnTo>
                  <a:lnTo>
                    <a:pt x="108" y="297"/>
                  </a:lnTo>
                  <a:lnTo>
                    <a:pt x="95" y="282"/>
                  </a:lnTo>
                  <a:lnTo>
                    <a:pt x="84" y="265"/>
                  </a:lnTo>
                  <a:lnTo>
                    <a:pt x="73" y="248"/>
                  </a:lnTo>
                  <a:lnTo>
                    <a:pt x="63" y="231"/>
                  </a:lnTo>
                  <a:lnTo>
                    <a:pt x="54" y="213"/>
                  </a:lnTo>
                  <a:lnTo>
                    <a:pt x="45" y="195"/>
                  </a:lnTo>
                  <a:lnTo>
                    <a:pt x="38" y="176"/>
                  </a:lnTo>
                  <a:lnTo>
                    <a:pt x="32" y="157"/>
                  </a:lnTo>
                  <a:lnTo>
                    <a:pt x="26" y="137"/>
                  </a:lnTo>
                  <a:lnTo>
                    <a:pt x="21" y="117"/>
                  </a:lnTo>
                  <a:lnTo>
                    <a:pt x="18" y="96"/>
                  </a:lnTo>
                  <a:lnTo>
                    <a:pt x="15" y="75"/>
                  </a:lnTo>
                  <a:lnTo>
                    <a:pt x="13" y="55"/>
                  </a:lnTo>
                  <a:lnTo>
                    <a:pt x="13" y="33"/>
                  </a:lnTo>
                  <a:lnTo>
                    <a:pt x="13" y="12"/>
                  </a:lnTo>
                  <a:lnTo>
                    <a:pt x="14" y="0"/>
                  </a:lnTo>
                </a:path>
              </a:pathLst>
            </a:custGeom>
            <a:solidFill>
              <a:srgbClr val="1F150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1" name="Freeform 169"/>
            <p:cNvSpPr>
              <a:spLocks/>
            </p:cNvSpPr>
            <p:nvPr/>
          </p:nvSpPr>
          <p:spPr bwMode="auto">
            <a:xfrm>
              <a:off x="960" y="2051"/>
              <a:ext cx="479" cy="478"/>
            </a:xfrm>
            <a:custGeom>
              <a:avLst/>
              <a:gdLst>
                <a:gd name="T0" fmla="*/ 16 w 479"/>
                <a:gd name="T1" fmla="*/ 3 h 478"/>
                <a:gd name="T2" fmla="*/ 12 w 479"/>
                <a:gd name="T3" fmla="*/ 11 h 478"/>
                <a:gd name="T4" fmla="*/ 7 w 479"/>
                <a:gd name="T5" fmla="*/ 18 h 478"/>
                <a:gd name="T6" fmla="*/ 3 w 479"/>
                <a:gd name="T7" fmla="*/ 26 h 478"/>
                <a:gd name="T8" fmla="*/ 1 w 479"/>
                <a:gd name="T9" fmla="*/ 41 h 478"/>
                <a:gd name="T10" fmla="*/ 1 w 479"/>
                <a:gd name="T11" fmla="*/ 84 h 478"/>
                <a:gd name="T12" fmla="*/ 5 w 479"/>
                <a:gd name="T13" fmla="*/ 125 h 478"/>
                <a:gd name="T14" fmla="*/ 14 w 479"/>
                <a:gd name="T15" fmla="*/ 166 h 478"/>
                <a:gd name="T16" fmla="*/ 26 w 479"/>
                <a:gd name="T17" fmla="*/ 205 h 478"/>
                <a:gd name="T18" fmla="*/ 41 w 479"/>
                <a:gd name="T19" fmla="*/ 242 h 478"/>
                <a:gd name="T20" fmla="*/ 61 w 479"/>
                <a:gd name="T21" fmla="*/ 278 h 478"/>
                <a:gd name="T22" fmla="*/ 83 w 479"/>
                <a:gd name="T23" fmla="*/ 311 h 478"/>
                <a:gd name="T24" fmla="*/ 109 w 479"/>
                <a:gd name="T25" fmla="*/ 341 h 478"/>
                <a:gd name="T26" fmla="*/ 137 w 479"/>
                <a:gd name="T27" fmla="*/ 369 h 478"/>
                <a:gd name="T28" fmla="*/ 168 w 479"/>
                <a:gd name="T29" fmla="*/ 394 h 478"/>
                <a:gd name="T30" fmla="*/ 201 w 479"/>
                <a:gd name="T31" fmla="*/ 417 h 478"/>
                <a:gd name="T32" fmla="*/ 236 w 479"/>
                <a:gd name="T33" fmla="*/ 436 h 478"/>
                <a:gd name="T34" fmla="*/ 273 w 479"/>
                <a:gd name="T35" fmla="*/ 452 h 478"/>
                <a:gd name="T36" fmla="*/ 311 w 479"/>
                <a:gd name="T37" fmla="*/ 464 h 478"/>
                <a:gd name="T38" fmla="*/ 352 w 479"/>
                <a:gd name="T39" fmla="*/ 472 h 478"/>
                <a:gd name="T40" fmla="*/ 394 w 479"/>
                <a:gd name="T41" fmla="*/ 477 h 478"/>
                <a:gd name="T42" fmla="*/ 437 w 479"/>
                <a:gd name="T43" fmla="*/ 477 h 478"/>
                <a:gd name="T44" fmla="*/ 453 w 479"/>
                <a:gd name="T45" fmla="*/ 474 h 478"/>
                <a:gd name="T46" fmla="*/ 460 w 479"/>
                <a:gd name="T47" fmla="*/ 470 h 478"/>
                <a:gd name="T48" fmla="*/ 468 w 479"/>
                <a:gd name="T49" fmla="*/ 466 h 478"/>
                <a:gd name="T50" fmla="*/ 475 w 479"/>
                <a:gd name="T51" fmla="*/ 462 h 478"/>
                <a:gd name="T52" fmla="*/ 476 w 479"/>
                <a:gd name="T53" fmla="*/ 460 h 478"/>
                <a:gd name="T54" fmla="*/ 436 w 479"/>
                <a:gd name="T55" fmla="*/ 464 h 478"/>
                <a:gd name="T56" fmla="*/ 395 w 479"/>
                <a:gd name="T57" fmla="*/ 464 h 478"/>
                <a:gd name="T58" fmla="*/ 354 w 479"/>
                <a:gd name="T59" fmla="*/ 460 h 478"/>
                <a:gd name="T60" fmla="*/ 315 w 479"/>
                <a:gd name="T61" fmla="*/ 451 h 478"/>
                <a:gd name="T62" fmla="*/ 277 w 479"/>
                <a:gd name="T63" fmla="*/ 440 h 478"/>
                <a:gd name="T64" fmla="*/ 242 w 479"/>
                <a:gd name="T65" fmla="*/ 424 h 478"/>
                <a:gd name="T66" fmla="*/ 207 w 479"/>
                <a:gd name="T67" fmla="*/ 406 h 478"/>
                <a:gd name="T68" fmla="*/ 175 w 479"/>
                <a:gd name="T69" fmla="*/ 384 h 478"/>
                <a:gd name="T70" fmla="*/ 145 w 479"/>
                <a:gd name="T71" fmla="*/ 359 h 478"/>
                <a:gd name="T72" fmla="*/ 118 w 479"/>
                <a:gd name="T73" fmla="*/ 332 h 478"/>
                <a:gd name="T74" fmla="*/ 93 w 479"/>
                <a:gd name="T75" fmla="*/ 303 h 478"/>
                <a:gd name="T76" fmla="*/ 71 w 479"/>
                <a:gd name="T77" fmla="*/ 271 h 478"/>
                <a:gd name="T78" fmla="*/ 53 w 479"/>
                <a:gd name="T79" fmla="*/ 237 h 478"/>
                <a:gd name="T80" fmla="*/ 38 w 479"/>
                <a:gd name="T81" fmla="*/ 201 h 478"/>
                <a:gd name="T82" fmla="*/ 26 w 479"/>
                <a:gd name="T83" fmla="*/ 163 h 478"/>
                <a:gd name="T84" fmla="*/ 18 w 479"/>
                <a:gd name="T85" fmla="*/ 123 h 478"/>
                <a:gd name="T86" fmla="*/ 14 w 479"/>
                <a:gd name="T87" fmla="*/ 83 h 478"/>
                <a:gd name="T88" fmla="*/ 14 w 479"/>
                <a:gd name="T89" fmla="*/ 42 h 478"/>
                <a:gd name="T90" fmla="*/ 18 w 479"/>
                <a:gd name="T91" fmla="*/ 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 h="478">
                  <a:moveTo>
                    <a:pt x="18" y="0"/>
                  </a:moveTo>
                  <a:lnTo>
                    <a:pt x="16" y="3"/>
                  </a:lnTo>
                  <a:lnTo>
                    <a:pt x="14" y="7"/>
                  </a:lnTo>
                  <a:lnTo>
                    <a:pt x="12" y="11"/>
                  </a:lnTo>
                  <a:lnTo>
                    <a:pt x="9" y="15"/>
                  </a:lnTo>
                  <a:lnTo>
                    <a:pt x="7" y="18"/>
                  </a:lnTo>
                  <a:lnTo>
                    <a:pt x="6" y="22"/>
                  </a:lnTo>
                  <a:lnTo>
                    <a:pt x="3" y="26"/>
                  </a:lnTo>
                  <a:lnTo>
                    <a:pt x="2" y="30"/>
                  </a:lnTo>
                  <a:lnTo>
                    <a:pt x="1" y="41"/>
                  </a:lnTo>
                  <a:lnTo>
                    <a:pt x="0" y="62"/>
                  </a:lnTo>
                  <a:lnTo>
                    <a:pt x="1" y="84"/>
                  </a:lnTo>
                  <a:lnTo>
                    <a:pt x="3" y="104"/>
                  </a:lnTo>
                  <a:lnTo>
                    <a:pt x="5" y="125"/>
                  </a:lnTo>
                  <a:lnTo>
                    <a:pt x="9" y="146"/>
                  </a:lnTo>
                  <a:lnTo>
                    <a:pt x="14" y="166"/>
                  </a:lnTo>
                  <a:lnTo>
                    <a:pt x="19" y="186"/>
                  </a:lnTo>
                  <a:lnTo>
                    <a:pt x="26" y="205"/>
                  </a:lnTo>
                  <a:lnTo>
                    <a:pt x="33" y="224"/>
                  </a:lnTo>
                  <a:lnTo>
                    <a:pt x="41" y="242"/>
                  </a:lnTo>
                  <a:lnTo>
                    <a:pt x="50" y="260"/>
                  </a:lnTo>
                  <a:lnTo>
                    <a:pt x="61" y="278"/>
                  </a:lnTo>
                  <a:lnTo>
                    <a:pt x="71" y="294"/>
                  </a:lnTo>
                  <a:lnTo>
                    <a:pt x="83" y="311"/>
                  </a:lnTo>
                  <a:lnTo>
                    <a:pt x="95" y="326"/>
                  </a:lnTo>
                  <a:lnTo>
                    <a:pt x="109" y="341"/>
                  </a:lnTo>
                  <a:lnTo>
                    <a:pt x="122" y="355"/>
                  </a:lnTo>
                  <a:lnTo>
                    <a:pt x="137" y="369"/>
                  </a:lnTo>
                  <a:lnTo>
                    <a:pt x="152" y="382"/>
                  </a:lnTo>
                  <a:lnTo>
                    <a:pt x="168" y="394"/>
                  </a:lnTo>
                  <a:lnTo>
                    <a:pt x="184" y="406"/>
                  </a:lnTo>
                  <a:lnTo>
                    <a:pt x="201" y="417"/>
                  </a:lnTo>
                  <a:lnTo>
                    <a:pt x="218" y="427"/>
                  </a:lnTo>
                  <a:lnTo>
                    <a:pt x="236" y="436"/>
                  </a:lnTo>
                  <a:lnTo>
                    <a:pt x="254" y="444"/>
                  </a:lnTo>
                  <a:lnTo>
                    <a:pt x="273" y="452"/>
                  </a:lnTo>
                  <a:lnTo>
                    <a:pt x="292" y="458"/>
                  </a:lnTo>
                  <a:lnTo>
                    <a:pt x="311" y="464"/>
                  </a:lnTo>
                  <a:lnTo>
                    <a:pt x="331" y="469"/>
                  </a:lnTo>
                  <a:lnTo>
                    <a:pt x="352" y="472"/>
                  </a:lnTo>
                  <a:lnTo>
                    <a:pt x="373" y="475"/>
                  </a:lnTo>
                  <a:lnTo>
                    <a:pt x="394" y="477"/>
                  </a:lnTo>
                  <a:lnTo>
                    <a:pt x="415" y="477"/>
                  </a:lnTo>
                  <a:lnTo>
                    <a:pt x="437" y="477"/>
                  </a:lnTo>
                  <a:lnTo>
                    <a:pt x="449" y="476"/>
                  </a:lnTo>
                  <a:lnTo>
                    <a:pt x="453" y="474"/>
                  </a:lnTo>
                  <a:lnTo>
                    <a:pt x="457" y="472"/>
                  </a:lnTo>
                  <a:lnTo>
                    <a:pt x="460" y="470"/>
                  </a:lnTo>
                  <a:lnTo>
                    <a:pt x="464" y="468"/>
                  </a:lnTo>
                  <a:lnTo>
                    <a:pt x="468" y="466"/>
                  </a:lnTo>
                  <a:lnTo>
                    <a:pt x="471" y="464"/>
                  </a:lnTo>
                  <a:lnTo>
                    <a:pt x="475" y="462"/>
                  </a:lnTo>
                  <a:lnTo>
                    <a:pt x="478" y="460"/>
                  </a:lnTo>
                  <a:lnTo>
                    <a:pt x="476" y="460"/>
                  </a:lnTo>
                  <a:lnTo>
                    <a:pt x="456" y="462"/>
                  </a:lnTo>
                  <a:lnTo>
                    <a:pt x="436" y="464"/>
                  </a:lnTo>
                  <a:lnTo>
                    <a:pt x="415" y="464"/>
                  </a:lnTo>
                  <a:lnTo>
                    <a:pt x="395" y="464"/>
                  </a:lnTo>
                  <a:lnTo>
                    <a:pt x="374" y="462"/>
                  </a:lnTo>
                  <a:lnTo>
                    <a:pt x="354" y="460"/>
                  </a:lnTo>
                  <a:lnTo>
                    <a:pt x="334" y="456"/>
                  </a:lnTo>
                  <a:lnTo>
                    <a:pt x="315" y="451"/>
                  </a:lnTo>
                  <a:lnTo>
                    <a:pt x="295" y="446"/>
                  </a:lnTo>
                  <a:lnTo>
                    <a:pt x="277" y="440"/>
                  </a:lnTo>
                  <a:lnTo>
                    <a:pt x="259" y="433"/>
                  </a:lnTo>
                  <a:lnTo>
                    <a:pt x="242" y="424"/>
                  </a:lnTo>
                  <a:lnTo>
                    <a:pt x="224" y="415"/>
                  </a:lnTo>
                  <a:lnTo>
                    <a:pt x="207" y="406"/>
                  </a:lnTo>
                  <a:lnTo>
                    <a:pt x="191" y="395"/>
                  </a:lnTo>
                  <a:lnTo>
                    <a:pt x="175" y="384"/>
                  </a:lnTo>
                  <a:lnTo>
                    <a:pt x="160" y="372"/>
                  </a:lnTo>
                  <a:lnTo>
                    <a:pt x="145" y="359"/>
                  </a:lnTo>
                  <a:lnTo>
                    <a:pt x="131" y="346"/>
                  </a:lnTo>
                  <a:lnTo>
                    <a:pt x="118" y="332"/>
                  </a:lnTo>
                  <a:lnTo>
                    <a:pt x="105" y="318"/>
                  </a:lnTo>
                  <a:lnTo>
                    <a:pt x="93" y="303"/>
                  </a:lnTo>
                  <a:lnTo>
                    <a:pt x="82" y="288"/>
                  </a:lnTo>
                  <a:lnTo>
                    <a:pt x="71" y="271"/>
                  </a:lnTo>
                  <a:lnTo>
                    <a:pt x="62" y="254"/>
                  </a:lnTo>
                  <a:lnTo>
                    <a:pt x="53" y="237"/>
                  </a:lnTo>
                  <a:lnTo>
                    <a:pt x="45" y="219"/>
                  </a:lnTo>
                  <a:lnTo>
                    <a:pt x="38" y="201"/>
                  </a:lnTo>
                  <a:lnTo>
                    <a:pt x="31" y="182"/>
                  </a:lnTo>
                  <a:lnTo>
                    <a:pt x="26" y="163"/>
                  </a:lnTo>
                  <a:lnTo>
                    <a:pt x="21" y="143"/>
                  </a:lnTo>
                  <a:lnTo>
                    <a:pt x="18" y="123"/>
                  </a:lnTo>
                  <a:lnTo>
                    <a:pt x="15" y="103"/>
                  </a:lnTo>
                  <a:lnTo>
                    <a:pt x="14" y="83"/>
                  </a:lnTo>
                  <a:lnTo>
                    <a:pt x="13" y="62"/>
                  </a:lnTo>
                  <a:lnTo>
                    <a:pt x="14" y="42"/>
                  </a:lnTo>
                  <a:lnTo>
                    <a:pt x="15" y="21"/>
                  </a:lnTo>
                  <a:lnTo>
                    <a:pt x="18" y="1"/>
                  </a:lnTo>
                  <a:lnTo>
                    <a:pt x="18" y="0"/>
                  </a:lnTo>
                </a:path>
              </a:pathLst>
            </a:custGeom>
            <a:solidFill>
              <a:srgbClr val="2B1C0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2" name="Freeform 170"/>
            <p:cNvSpPr>
              <a:spLocks/>
            </p:cNvSpPr>
            <p:nvPr/>
          </p:nvSpPr>
          <p:spPr bwMode="auto">
            <a:xfrm>
              <a:off x="973" y="2026"/>
              <a:ext cx="492" cy="491"/>
            </a:xfrm>
            <a:custGeom>
              <a:avLst/>
              <a:gdLst>
                <a:gd name="T0" fmla="*/ 20 w 492"/>
                <a:gd name="T1" fmla="*/ 3 h 491"/>
                <a:gd name="T2" fmla="*/ 15 w 492"/>
                <a:gd name="T3" fmla="*/ 10 h 491"/>
                <a:gd name="T4" fmla="*/ 11 w 492"/>
                <a:gd name="T5" fmla="*/ 16 h 491"/>
                <a:gd name="T6" fmla="*/ 7 w 492"/>
                <a:gd name="T7" fmla="*/ 22 h 491"/>
                <a:gd name="T8" fmla="*/ 2 w 492"/>
                <a:gd name="T9" fmla="*/ 46 h 491"/>
                <a:gd name="T10" fmla="*/ 0 w 492"/>
                <a:gd name="T11" fmla="*/ 87 h 491"/>
                <a:gd name="T12" fmla="*/ 2 w 492"/>
                <a:gd name="T13" fmla="*/ 128 h 491"/>
                <a:gd name="T14" fmla="*/ 8 w 492"/>
                <a:gd name="T15" fmla="*/ 168 h 491"/>
                <a:gd name="T16" fmla="*/ 18 w 492"/>
                <a:gd name="T17" fmla="*/ 207 h 491"/>
                <a:gd name="T18" fmla="*/ 31 w 492"/>
                <a:gd name="T19" fmla="*/ 244 h 491"/>
                <a:gd name="T20" fmla="*/ 49 w 492"/>
                <a:gd name="T21" fmla="*/ 279 h 491"/>
                <a:gd name="T22" fmla="*/ 69 w 492"/>
                <a:gd name="T23" fmla="*/ 313 h 491"/>
                <a:gd name="T24" fmla="*/ 92 w 492"/>
                <a:gd name="T25" fmla="*/ 343 h 491"/>
                <a:gd name="T26" fmla="*/ 118 w 492"/>
                <a:gd name="T27" fmla="*/ 371 h 491"/>
                <a:gd name="T28" fmla="*/ 147 w 492"/>
                <a:gd name="T29" fmla="*/ 397 h 491"/>
                <a:gd name="T30" fmla="*/ 178 w 492"/>
                <a:gd name="T31" fmla="*/ 421 h 491"/>
                <a:gd name="T32" fmla="*/ 211 w 492"/>
                <a:gd name="T33" fmla="*/ 441 h 491"/>
                <a:gd name="T34" fmla="*/ 246 w 492"/>
                <a:gd name="T35" fmla="*/ 458 h 491"/>
                <a:gd name="T36" fmla="*/ 282 w 492"/>
                <a:gd name="T37" fmla="*/ 472 h 491"/>
                <a:gd name="T38" fmla="*/ 321 w 492"/>
                <a:gd name="T39" fmla="*/ 482 h 491"/>
                <a:gd name="T40" fmla="*/ 361 w 492"/>
                <a:gd name="T41" fmla="*/ 488 h 491"/>
                <a:gd name="T42" fmla="*/ 402 w 492"/>
                <a:gd name="T43" fmla="*/ 490 h 491"/>
                <a:gd name="T44" fmla="*/ 443 w 492"/>
                <a:gd name="T45" fmla="*/ 488 h 491"/>
                <a:gd name="T46" fmla="*/ 465 w 492"/>
                <a:gd name="T47" fmla="*/ 485 h 491"/>
                <a:gd name="T48" fmla="*/ 471 w 492"/>
                <a:gd name="T49" fmla="*/ 481 h 491"/>
                <a:gd name="T50" fmla="*/ 478 w 492"/>
                <a:gd name="T51" fmla="*/ 476 h 491"/>
                <a:gd name="T52" fmla="*/ 484 w 492"/>
                <a:gd name="T53" fmla="*/ 472 h 491"/>
                <a:gd name="T54" fmla="*/ 491 w 492"/>
                <a:gd name="T55" fmla="*/ 467 h 491"/>
                <a:gd name="T56" fmla="*/ 462 w 492"/>
                <a:gd name="T57" fmla="*/ 473 h 491"/>
                <a:gd name="T58" fmla="*/ 422 w 492"/>
                <a:gd name="T59" fmla="*/ 477 h 491"/>
                <a:gd name="T60" fmla="*/ 382 w 492"/>
                <a:gd name="T61" fmla="*/ 477 h 491"/>
                <a:gd name="T62" fmla="*/ 343 w 492"/>
                <a:gd name="T63" fmla="*/ 473 h 491"/>
                <a:gd name="T64" fmla="*/ 305 w 492"/>
                <a:gd name="T65" fmla="*/ 465 h 491"/>
                <a:gd name="T66" fmla="*/ 268 w 492"/>
                <a:gd name="T67" fmla="*/ 453 h 491"/>
                <a:gd name="T68" fmla="*/ 234 w 492"/>
                <a:gd name="T69" fmla="*/ 439 h 491"/>
                <a:gd name="T70" fmla="*/ 200 w 492"/>
                <a:gd name="T71" fmla="*/ 420 h 491"/>
                <a:gd name="T72" fmla="*/ 169 w 492"/>
                <a:gd name="T73" fmla="*/ 399 h 491"/>
                <a:gd name="T74" fmla="*/ 141 w 492"/>
                <a:gd name="T75" fmla="*/ 375 h 491"/>
                <a:gd name="T76" fmla="*/ 114 w 492"/>
                <a:gd name="T77" fmla="*/ 349 h 491"/>
                <a:gd name="T78" fmla="*/ 90 w 492"/>
                <a:gd name="T79" fmla="*/ 321 h 491"/>
                <a:gd name="T80" fmla="*/ 69 w 492"/>
                <a:gd name="T81" fmla="*/ 290 h 491"/>
                <a:gd name="T82" fmla="*/ 51 w 492"/>
                <a:gd name="T83" fmla="*/ 257 h 491"/>
                <a:gd name="T84" fmla="*/ 36 w 492"/>
                <a:gd name="T85" fmla="*/ 221 h 491"/>
                <a:gd name="T86" fmla="*/ 25 w 492"/>
                <a:gd name="T87" fmla="*/ 185 h 491"/>
                <a:gd name="T88" fmla="*/ 17 w 492"/>
                <a:gd name="T89" fmla="*/ 147 h 491"/>
                <a:gd name="T90" fmla="*/ 13 w 492"/>
                <a:gd name="T91" fmla="*/ 107 h 491"/>
                <a:gd name="T92" fmla="*/ 13 w 492"/>
                <a:gd name="T93" fmla="*/ 67 h 491"/>
                <a:gd name="T94" fmla="*/ 17 w 492"/>
                <a:gd name="T95" fmla="*/ 28 h 491"/>
                <a:gd name="T96" fmla="*/ 22 w 492"/>
                <a:gd name="T9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1">
                  <a:moveTo>
                    <a:pt x="22" y="0"/>
                  </a:moveTo>
                  <a:lnTo>
                    <a:pt x="20" y="3"/>
                  </a:lnTo>
                  <a:lnTo>
                    <a:pt x="17" y="6"/>
                  </a:lnTo>
                  <a:lnTo>
                    <a:pt x="15" y="10"/>
                  </a:lnTo>
                  <a:lnTo>
                    <a:pt x="13" y="13"/>
                  </a:lnTo>
                  <a:lnTo>
                    <a:pt x="11" y="16"/>
                  </a:lnTo>
                  <a:lnTo>
                    <a:pt x="8" y="19"/>
                  </a:lnTo>
                  <a:lnTo>
                    <a:pt x="7" y="22"/>
                  </a:lnTo>
                  <a:lnTo>
                    <a:pt x="5" y="26"/>
                  </a:lnTo>
                  <a:lnTo>
                    <a:pt x="2" y="46"/>
                  </a:lnTo>
                  <a:lnTo>
                    <a:pt x="0" y="67"/>
                  </a:lnTo>
                  <a:lnTo>
                    <a:pt x="0" y="87"/>
                  </a:lnTo>
                  <a:lnTo>
                    <a:pt x="0" y="108"/>
                  </a:lnTo>
                  <a:lnTo>
                    <a:pt x="2" y="128"/>
                  </a:lnTo>
                  <a:lnTo>
                    <a:pt x="5" y="148"/>
                  </a:lnTo>
                  <a:lnTo>
                    <a:pt x="8" y="168"/>
                  </a:lnTo>
                  <a:lnTo>
                    <a:pt x="13" y="188"/>
                  </a:lnTo>
                  <a:lnTo>
                    <a:pt x="18" y="207"/>
                  </a:lnTo>
                  <a:lnTo>
                    <a:pt x="24" y="226"/>
                  </a:lnTo>
                  <a:lnTo>
                    <a:pt x="31" y="244"/>
                  </a:lnTo>
                  <a:lnTo>
                    <a:pt x="40" y="262"/>
                  </a:lnTo>
                  <a:lnTo>
                    <a:pt x="49" y="279"/>
                  </a:lnTo>
                  <a:lnTo>
                    <a:pt x="58" y="296"/>
                  </a:lnTo>
                  <a:lnTo>
                    <a:pt x="69" y="313"/>
                  </a:lnTo>
                  <a:lnTo>
                    <a:pt x="80" y="328"/>
                  </a:lnTo>
                  <a:lnTo>
                    <a:pt x="92" y="343"/>
                  </a:lnTo>
                  <a:lnTo>
                    <a:pt x="105" y="357"/>
                  </a:lnTo>
                  <a:lnTo>
                    <a:pt x="118" y="371"/>
                  </a:lnTo>
                  <a:lnTo>
                    <a:pt x="132" y="385"/>
                  </a:lnTo>
                  <a:lnTo>
                    <a:pt x="147" y="397"/>
                  </a:lnTo>
                  <a:lnTo>
                    <a:pt x="162" y="409"/>
                  </a:lnTo>
                  <a:lnTo>
                    <a:pt x="178" y="421"/>
                  </a:lnTo>
                  <a:lnTo>
                    <a:pt x="194" y="431"/>
                  </a:lnTo>
                  <a:lnTo>
                    <a:pt x="211" y="441"/>
                  </a:lnTo>
                  <a:lnTo>
                    <a:pt x="229" y="450"/>
                  </a:lnTo>
                  <a:lnTo>
                    <a:pt x="246" y="458"/>
                  </a:lnTo>
                  <a:lnTo>
                    <a:pt x="264" y="465"/>
                  </a:lnTo>
                  <a:lnTo>
                    <a:pt x="282" y="472"/>
                  </a:lnTo>
                  <a:lnTo>
                    <a:pt x="302" y="477"/>
                  </a:lnTo>
                  <a:lnTo>
                    <a:pt x="321" y="482"/>
                  </a:lnTo>
                  <a:lnTo>
                    <a:pt x="341" y="485"/>
                  </a:lnTo>
                  <a:lnTo>
                    <a:pt x="361" y="488"/>
                  </a:lnTo>
                  <a:lnTo>
                    <a:pt x="382" y="489"/>
                  </a:lnTo>
                  <a:lnTo>
                    <a:pt x="402" y="490"/>
                  </a:lnTo>
                  <a:lnTo>
                    <a:pt x="423" y="489"/>
                  </a:lnTo>
                  <a:lnTo>
                    <a:pt x="443" y="488"/>
                  </a:lnTo>
                  <a:lnTo>
                    <a:pt x="463" y="485"/>
                  </a:lnTo>
                  <a:lnTo>
                    <a:pt x="465" y="485"/>
                  </a:lnTo>
                  <a:lnTo>
                    <a:pt x="468" y="483"/>
                  </a:lnTo>
                  <a:lnTo>
                    <a:pt x="471" y="481"/>
                  </a:lnTo>
                  <a:lnTo>
                    <a:pt x="474" y="479"/>
                  </a:lnTo>
                  <a:lnTo>
                    <a:pt x="478" y="476"/>
                  </a:lnTo>
                  <a:lnTo>
                    <a:pt x="481" y="474"/>
                  </a:lnTo>
                  <a:lnTo>
                    <a:pt x="484" y="472"/>
                  </a:lnTo>
                  <a:lnTo>
                    <a:pt x="487" y="470"/>
                  </a:lnTo>
                  <a:lnTo>
                    <a:pt x="491" y="467"/>
                  </a:lnTo>
                  <a:lnTo>
                    <a:pt x="481" y="469"/>
                  </a:lnTo>
                  <a:lnTo>
                    <a:pt x="462" y="473"/>
                  </a:lnTo>
                  <a:lnTo>
                    <a:pt x="442" y="475"/>
                  </a:lnTo>
                  <a:lnTo>
                    <a:pt x="422" y="477"/>
                  </a:lnTo>
                  <a:lnTo>
                    <a:pt x="402" y="477"/>
                  </a:lnTo>
                  <a:lnTo>
                    <a:pt x="382" y="477"/>
                  </a:lnTo>
                  <a:lnTo>
                    <a:pt x="362" y="475"/>
                  </a:lnTo>
                  <a:lnTo>
                    <a:pt x="343" y="473"/>
                  </a:lnTo>
                  <a:lnTo>
                    <a:pt x="323" y="469"/>
                  </a:lnTo>
                  <a:lnTo>
                    <a:pt x="305" y="465"/>
                  </a:lnTo>
                  <a:lnTo>
                    <a:pt x="286" y="460"/>
                  </a:lnTo>
                  <a:lnTo>
                    <a:pt x="268" y="453"/>
                  </a:lnTo>
                  <a:lnTo>
                    <a:pt x="251" y="446"/>
                  </a:lnTo>
                  <a:lnTo>
                    <a:pt x="234" y="439"/>
                  </a:lnTo>
                  <a:lnTo>
                    <a:pt x="217" y="430"/>
                  </a:lnTo>
                  <a:lnTo>
                    <a:pt x="200" y="420"/>
                  </a:lnTo>
                  <a:lnTo>
                    <a:pt x="185" y="411"/>
                  </a:lnTo>
                  <a:lnTo>
                    <a:pt x="169" y="399"/>
                  </a:lnTo>
                  <a:lnTo>
                    <a:pt x="155" y="388"/>
                  </a:lnTo>
                  <a:lnTo>
                    <a:pt x="141" y="375"/>
                  </a:lnTo>
                  <a:lnTo>
                    <a:pt x="127" y="363"/>
                  </a:lnTo>
                  <a:lnTo>
                    <a:pt x="114" y="349"/>
                  </a:lnTo>
                  <a:lnTo>
                    <a:pt x="102" y="336"/>
                  </a:lnTo>
                  <a:lnTo>
                    <a:pt x="90" y="321"/>
                  </a:lnTo>
                  <a:lnTo>
                    <a:pt x="79" y="306"/>
                  </a:lnTo>
                  <a:lnTo>
                    <a:pt x="69" y="290"/>
                  </a:lnTo>
                  <a:lnTo>
                    <a:pt x="59" y="273"/>
                  </a:lnTo>
                  <a:lnTo>
                    <a:pt x="51" y="257"/>
                  </a:lnTo>
                  <a:lnTo>
                    <a:pt x="43" y="239"/>
                  </a:lnTo>
                  <a:lnTo>
                    <a:pt x="36" y="221"/>
                  </a:lnTo>
                  <a:lnTo>
                    <a:pt x="30" y="204"/>
                  </a:lnTo>
                  <a:lnTo>
                    <a:pt x="25" y="185"/>
                  </a:lnTo>
                  <a:lnTo>
                    <a:pt x="20" y="166"/>
                  </a:lnTo>
                  <a:lnTo>
                    <a:pt x="17" y="147"/>
                  </a:lnTo>
                  <a:lnTo>
                    <a:pt x="14" y="127"/>
                  </a:lnTo>
                  <a:lnTo>
                    <a:pt x="13" y="107"/>
                  </a:lnTo>
                  <a:lnTo>
                    <a:pt x="12" y="87"/>
                  </a:lnTo>
                  <a:lnTo>
                    <a:pt x="13" y="67"/>
                  </a:lnTo>
                  <a:lnTo>
                    <a:pt x="14" y="47"/>
                  </a:lnTo>
                  <a:lnTo>
                    <a:pt x="17" y="28"/>
                  </a:lnTo>
                  <a:lnTo>
                    <a:pt x="20" y="8"/>
                  </a:lnTo>
                  <a:lnTo>
                    <a:pt x="22" y="0"/>
                  </a:lnTo>
                </a:path>
              </a:pathLst>
            </a:custGeom>
            <a:solidFill>
              <a:srgbClr val="38261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3" name="Freeform 171"/>
            <p:cNvSpPr>
              <a:spLocks/>
            </p:cNvSpPr>
            <p:nvPr/>
          </p:nvSpPr>
          <p:spPr bwMode="auto">
            <a:xfrm>
              <a:off x="985" y="2003"/>
              <a:ext cx="502" cy="502"/>
            </a:xfrm>
            <a:custGeom>
              <a:avLst/>
              <a:gdLst>
                <a:gd name="T0" fmla="*/ 26 w 502"/>
                <a:gd name="T1" fmla="*/ 3 h 502"/>
                <a:gd name="T2" fmla="*/ 21 w 502"/>
                <a:gd name="T3" fmla="*/ 9 h 502"/>
                <a:gd name="T4" fmla="*/ 16 w 502"/>
                <a:gd name="T5" fmla="*/ 15 h 502"/>
                <a:gd name="T6" fmla="*/ 12 w 502"/>
                <a:gd name="T7" fmla="*/ 21 h 502"/>
                <a:gd name="T8" fmla="*/ 8 w 502"/>
                <a:gd name="T9" fmla="*/ 31 h 502"/>
                <a:gd name="T10" fmla="*/ 2 w 502"/>
                <a:gd name="T11" fmla="*/ 70 h 502"/>
                <a:gd name="T12" fmla="*/ 0 w 502"/>
                <a:gd name="T13" fmla="*/ 110 h 502"/>
                <a:gd name="T14" fmla="*/ 2 w 502"/>
                <a:gd name="T15" fmla="*/ 150 h 502"/>
                <a:gd name="T16" fmla="*/ 8 w 502"/>
                <a:gd name="T17" fmla="*/ 189 h 502"/>
                <a:gd name="T18" fmla="*/ 17 w 502"/>
                <a:gd name="T19" fmla="*/ 227 h 502"/>
                <a:gd name="T20" fmla="*/ 31 w 502"/>
                <a:gd name="T21" fmla="*/ 262 h 502"/>
                <a:gd name="T22" fmla="*/ 47 w 502"/>
                <a:gd name="T23" fmla="*/ 297 h 502"/>
                <a:gd name="T24" fmla="*/ 67 w 502"/>
                <a:gd name="T25" fmla="*/ 329 h 502"/>
                <a:gd name="T26" fmla="*/ 89 w 502"/>
                <a:gd name="T27" fmla="*/ 359 h 502"/>
                <a:gd name="T28" fmla="*/ 114 w 502"/>
                <a:gd name="T29" fmla="*/ 386 h 502"/>
                <a:gd name="T30" fmla="*/ 142 w 502"/>
                <a:gd name="T31" fmla="*/ 411 h 502"/>
                <a:gd name="T32" fmla="*/ 173 w 502"/>
                <a:gd name="T33" fmla="*/ 434 h 502"/>
                <a:gd name="T34" fmla="*/ 205 w 502"/>
                <a:gd name="T35" fmla="*/ 453 h 502"/>
                <a:gd name="T36" fmla="*/ 239 w 502"/>
                <a:gd name="T37" fmla="*/ 470 h 502"/>
                <a:gd name="T38" fmla="*/ 274 w 502"/>
                <a:gd name="T39" fmla="*/ 483 h 502"/>
                <a:gd name="T40" fmla="*/ 311 w 502"/>
                <a:gd name="T41" fmla="*/ 493 h 502"/>
                <a:gd name="T42" fmla="*/ 350 w 502"/>
                <a:gd name="T43" fmla="*/ 499 h 502"/>
                <a:gd name="T44" fmla="*/ 390 w 502"/>
                <a:gd name="T45" fmla="*/ 501 h 502"/>
                <a:gd name="T46" fmla="*/ 430 w 502"/>
                <a:gd name="T47" fmla="*/ 499 h 502"/>
                <a:gd name="T48" fmla="*/ 469 w 502"/>
                <a:gd name="T49" fmla="*/ 493 h 502"/>
                <a:gd name="T50" fmla="*/ 481 w 502"/>
                <a:gd name="T51" fmla="*/ 488 h 502"/>
                <a:gd name="T52" fmla="*/ 487 w 502"/>
                <a:gd name="T53" fmla="*/ 484 h 502"/>
                <a:gd name="T54" fmla="*/ 493 w 502"/>
                <a:gd name="T55" fmla="*/ 479 h 502"/>
                <a:gd name="T56" fmla="*/ 498 w 502"/>
                <a:gd name="T57" fmla="*/ 474 h 502"/>
                <a:gd name="T58" fmla="*/ 485 w 502"/>
                <a:gd name="T59" fmla="*/ 476 h 502"/>
                <a:gd name="T60" fmla="*/ 448 w 502"/>
                <a:gd name="T61" fmla="*/ 484 h 502"/>
                <a:gd name="T62" fmla="*/ 409 w 502"/>
                <a:gd name="T63" fmla="*/ 487 h 502"/>
                <a:gd name="T64" fmla="*/ 371 w 502"/>
                <a:gd name="T65" fmla="*/ 487 h 502"/>
                <a:gd name="T66" fmla="*/ 332 w 502"/>
                <a:gd name="T67" fmla="*/ 484 h 502"/>
                <a:gd name="T68" fmla="*/ 296 w 502"/>
                <a:gd name="T69" fmla="*/ 476 h 502"/>
                <a:gd name="T70" fmla="*/ 260 w 502"/>
                <a:gd name="T71" fmla="*/ 465 h 502"/>
                <a:gd name="T72" fmla="*/ 227 w 502"/>
                <a:gd name="T73" fmla="*/ 451 h 502"/>
                <a:gd name="T74" fmla="*/ 195 w 502"/>
                <a:gd name="T75" fmla="*/ 433 h 502"/>
                <a:gd name="T76" fmla="*/ 165 w 502"/>
                <a:gd name="T77" fmla="*/ 413 h 502"/>
                <a:gd name="T78" fmla="*/ 137 w 502"/>
                <a:gd name="T79" fmla="*/ 389 h 502"/>
                <a:gd name="T80" fmla="*/ 111 w 502"/>
                <a:gd name="T81" fmla="*/ 365 h 502"/>
                <a:gd name="T82" fmla="*/ 88 w 502"/>
                <a:gd name="T83" fmla="*/ 337 h 502"/>
                <a:gd name="T84" fmla="*/ 67 w 502"/>
                <a:gd name="T85" fmla="*/ 307 h 502"/>
                <a:gd name="T86" fmla="*/ 50 w 502"/>
                <a:gd name="T87" fmla="*/ 274 h 502"/>
                <a:gd name="T88" fmla="*/ 36 w 502"/>
                <a:gd name="T89" fmla="*/ 240 h 502"/>
                <a:gd name="T90" fmla="*/ 25 w 502"/>
                <a:gd name="T91" fmla="*/ 205 h 502"/>
                <a:gd name="T92" fmla="*/ 17 w 502"/>
                <a:gd name="T93" fmla="*/ 168 h 502"/>
                <a:gd name="T94" fmla="*/ 13 w 502"/>
                <a:gd name="T95" fmla="*/ 129 h 502"/>
                <a:gd name="T96" fmla="*/ 13 w 502"/>
                <a:gd name="T97" fmla="*/ 91 h 502"/>
                <a:gd name="T98" fmla="*/ 17 w 502"/>
                <a:gd name="T99" fmla="*/ 52 h 502"/>
                <a:gd name="T100" fmla="*/ 25 w 502"/>
                <a:gd name="T101" fmla="*/ 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2" h="502">
                  <a:moveTo>
                    <a:pt x="29" y="0"/>
                  </a:moveTo>
                  <a:lnTo>
                    <a:pt x="26" y="3"/>
                  </a:lnTo>
                  <a:lnTo>
                    <a:pt x="24" y="6"/>
                  </a:lnTo>
                  <a:lnTo>
                    <a:pt x="21" y="9"/>
                  </a:lnTo>
                  <a:lnTo>
                    <a:pt x="19" y="12"/>
                  </a:lnTo>
                  <a:lnTo>
                    <a:pt x="16" y="15"/>
                  </a:lnTo>
                  <a:lnTo>
                    <a:pt x="14" y="18"/>
                  </a:lnTo>
                  <a:lnTo>
                    <a:pt x="12" y="21"/>
                  </a:lnTo>
                  <a:lnTo>
                    <a:pt x="9" y="24"/>
                  </a:lnTo>
                  <a:lnTo>
                    <a:pt x="8" y="31"/>
                  </a:lnTo>
                  <a:lnTo>
                    <a:pt x="5" y="51"/>
                  </a:lnTo>
                  <a:lnTo>
                    <a:pt x="2" y="70"/>
                  </a:lnTo>
                  <a:lnTo>
                    <a:pt x="0" y="90"/>
                  </a:lnTo>
                  <a:lnTo>
                    <a:pt x="0" y="110"/>
                  </a:lnTo>
                  <a:lnTo>
                    <a:pt x="0" y="130"/>
                  </a:lnTo>
                  <a:lnTo>
                    <a:pt x="2" y="150"/>
                  </a:lnTo>
                  <a:lnTo>
                    <a:pt x="5" y="170"/>
                  </a:lnTo>
                  <a:lnTo>
                    <a:pt x="8" y="189"/>
                  </a:lnTo>
                  <a:lnTo>
                    <a:pt x="12" y="208"/>
                  </a:lnTo>
                  <a:lnTo>
                    <a:pt x="17" y="227"/>
                  </a:lnTo>
                  <a:lnTo>
                    <a:pt x="24" y="244"/>
                  </a:lnTo>
                  <a:lnTo>
                    <a:pt x="31" y="262"/>
                  </a:lnTo>
                  <a:lnTo>
                    <a:pt x="38" y="280"/>
                  </a:lnTo>
                  <a:lnTo>
                    <a:pt x="47" y="297"/>
                  </a:lnTo>
                  <a:lnTo>
                    <a:pt x="57" y="313"/>
                  </a:lnTo>
                  <a:lnTo>
                    <a:pt x="67" y="329"/>
                  </a:lnTo>
                  <a:lnTo>
                    <a:pt x="78" y="344"/>
                  </a:lnTo>
                  <a:lnTo>
                    <a:pt x="89" y="359"/>
                  </a:lnTo>
                  <a:lnTo>
                    <a:pt x="102" y="372"/>
                  </a:lnTo>
                  <a:lnTo>
                    <a:pt x="114" y="386"/>
                  </a:lnTo>
                  <a:lnTo>
                    <a:pt x="128" y="399"/>
                  </a:lnTo>
                  <a:lnTo>
                    <a:pt x="142" y="411"/>
                  </a:lnTo>
                  <a:lnTo>
                    <a:pt x="157" y="423"/>
                  </a:lnTo>
                  <a:lnTo>
                    <a:pt x="173" y="434"/>
                  </a:lnTo>
                  <a:lnTo>
                    <a:pt x="188" y="444"/>
                  </a:lnTo>
                  <a:lnTo>
                    <a:pt x="205" y="453"/>
                  </a:lnTo>
                  <a:lnTo>
                    <a:pt x="221" y="462"/>
                  </a:lnTo>
                  <a:lnTo>
                    <a:pt x="239" y="470"/>
                  </a:lnTo>
                  <a:lnTo>
                    <a:pt x="256" y="477"/>
                  </a:lnTo>
                  <a:lnTo>
                    <a:pt x="274" y="483"/>
                  </a:lnTo>
                  <a:lnTo>
                    <a:pt x="292" y="488"/>
                  </a:lnTo>
                  <a:lnTo>
                    <a:pt x="311" y="493"/>
                  </a:lnTo>
                  <a:lnTo>
                    <a:pt x="331" y="496"/>
                  </a:lnTo>
                  <a:lnTo>
                    <a:pt x="350" y="499"/>
                  </a:lnTo>
                  <a:lnTo>
                    <a:pt x="370" y="500"/>
                  </a:lnTo>
                  <a:lnTo>
                    <a:pt x="390" y="501"/>
                  </a:lnTo>
                  <a:lnTo>
                    <a:pt x="410" y="500"/>
                  </a:lnTo>
                  <a:lnTo>
                    <a:pt x="430" y="499"/>
                  </a:lnTo>
                  <a:lnTo>
                    <a:pt x="450" y="496"/>
                  </a:lnTo>
                  <a:lnTo>
                    <a:pt x="469" y="493"/>
                  </a:lnTo>
                  <a:lnTo>
                    <a:pt x="478" y="491"/>
                  </a:lnTo>
                  <a:lnTo>
                    <a:pt x="481" y="488"/>
                  </a:lnTo>
                  <a:lnTo>
                    <a:pt x="484" y="486"/>
                  </a:lnTo>
                  <a:lnTo>
                    <a:pt x="487" y="484"/>
                  </a:lnTo>
                  <a:lnTo>
                    <a:pt x="490" y="481"/>
                  </a:lnTo>
                  <a:lnTo>
                    <a:pt x="493" y="479"/>
                  </a:lnTo>
                  <a:lnTo>
                    <a:pt x="495" y="476"/>
                  </a:lnTo>
                  <a:lnTo>
                    <a:pt x="498" y="474"/>
                  </a:lnTo>
                  <a:lnTo>
                    <a:pt x="501" y="471"/>
                  </a:lnTo>
                  <a:lnTo>
                    <a:pt x="485" y="476"/>
                  </a:lnTo>
                  <a:lnTo>
                    <a:pt x="466" y="480"/>
                  </a:lnTo>
                  <a:lnTo>
                    <a:pt x="448" y="484"/>
                  </a:lnTo>
                  <a:lnTo>
                    <a:pt x="429" y="486"/>
                  </a:lnTo>
                  <a:lnTo>
                    <a:pt x="409" y="487"/>
                  </a:lnTo>
                  <a:lnTo>
                    <a:pt x="390" y="488"/>
                  </a:lnTo>
                  <a:lnTo>
                    <a:pt x="371" y="487"/>
                  </a:lnTo>
                  <a:lnTo>
                    <a:pt x="352" y="486"/>
                  </a:lnTo>
                  <a:lnTo>
                    <a:pt x="332" y="484"/>
                  </a:lnTo>
                  <a:lnTo>
                    <a:pt x="314" y="480"/>
                  </a:lnTo>
                  <a:lnTo>
                    <a:pt x="296" y="476"/>
                  </a:lnTo>
                  <a:lnTo>
                    <a:pt x="278" y="471"/>
                  </a:lnTo>
                  <a:lnTo>
                    <a:pt x="260" y="465"/>
                  </a:lnTo>
                  <a:lnTo>
                    <a:pt x="244" y="458"/>
                  </a:lnTo>
                  <a:lnTo>
                    <a:pt x="227" y="451"/>
                  </a:lnTo>
                  <a:lnTo>
                    <a:pt x="211" y="442"/>
                  </a:lnTo>
                  <a:lnTo>
                    <a:pt x="195" y="433"/>
                  </a:lnTo>
                  <a:lnTo>
                    <a:pt x="180" y="423"/>
                  </a:lnTo>
                  <a:lnTo>
                    <a:pt x="165" y="413"/>
                  </a:lnTo>
                  <a:lnTo>
                    <a:pt x="150" y="401"/>
                  </a:lnTo>
                  <a:lnTo>
                    <a:pt x="137" y="389"/>
                  </a:lnTo>
                  <a:lnTo>
                    <a:pt x="124" y="377"/>
                  </a:lnTo>
                  <a:lnTo>
                    <a:pt x="111" y="365"/>
                  </a:lnTo>
                  <a:lnTo>
                    <a:pt x="99" y="351"/>
                  </a:lnTo>
                  <a:lnTo>
                    <a:pt x="88" y="337"/>
                  </a:lnTo>
                  <a:lnTo>
                    <a:pt x="77" y="322"/>
                  </a:lnTo>
                  <a:lnTo>
                    <a:pt x="67" y="307"/>
                  </a:lnTo>
                  <a:lnTo>
                    <a:pt x="58" y="291"/>
                  </a:lnTo>
                  <a:lnTo>
                    <a:pt x="50" y="274"/>
                  </a:lnTo>
                  <a:lnTo>
                    <a:pt x="43" y="257"/>
                  </a:lnTo>
                  <a:lnTo>
                    <a:pt x="36" y="240"/>
                  </a:lnTo>
                  <a:lnTo>
                    <a:pt x="30" y="223"/>
                  </a:lnTo>
                  <a:lnTo>
                    <a:pt x="25" y="205"/>
                  </a:lnTo>
                  <a:lnTo>
                    <a:pt x="20" y="186"/>
                  </a:lnTo>
                  <a:lnTo>
                    <a:pt x="17" y="168"/>
                  </a:lnTo>
                  <a:lnTo>
                    <a:pt x="15" y="149"/>
                  </a:lnTo>
                  <a:lnTo>
                    <a:pt x="13" y="129"/>
                  </a:lnTo>
                  <a:lnTo>
                    <a:pt x="13" y="110"/>
                  </a:lnTo>
                  <a:lnTo>
                    <a:pt x="13" y="91"/>
                  </a:lnTo>
                  <a:lnTo>
                    <a:pt x="15" y="72"/>
                  </a:lnTo>
                  <a:lnTo>
                    <a:pt x="17" y="52"/>
                  </a:lnTo>
                  <a:lnTo>
                    <a:pt x="20" y="34"/>
                  </a:lnTo>
                  <a:lnTo>
                    <a:pt x="25" y="16"/>
                  </a:lnTo>
                  <a:lnTo>
                    <a:pt x="29" y="0"/>
                  </a:lnTo>
                </a:path>
              </a:pathLst>
            </a:custGeom>
            <a:solidFill>
              <a:srgbClr val="452E1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4" name="Freeform 172"/>
            <p:cNvSpPr>
              <a:spLocks/>
            </p:cNvSpPr>
            <p:nvPr/>
          </p:nvSpPr>
          <p:spPr bwMode="auto">
            <a:xfrm>
              <a:off x="997" y="1983"/>
              <a:ext cx="510" cy="509"/>
            </a:xfrm>
            <a:custGeom>
              <a:avLst/>
              <a:gdLst>
                <a:gd name="T0" fmla="*/ 34 w 510"/>
                <a:gd name="T1" fmla="*/ 3 h 509"/>
                <a:gd name="T2" fmla="*/ 28 w 510"/>
                <a:gd name="T3" fmla="*/ 8 h 509"/>
                <a:gd name="T4" fmla="*/ 23 w 510"/>
                <a:gd name="T5" fmla="*/ 13 h 509"/>
                <a:gd name="T6" fmla="*/ 19 w 510"/>
                <a:gd name="T7" fmla="*/ 18 h 509"/>
                <a:gd name="T8" fmla="*/ 12 w 510"/>
                <a:gd name="T9" fmla="*/ 36 h 509"/>
                <a:gd name="T10" fmla="*/ 4 w 510"/>
                <a:gd name="T11" fmla="*/ 72 h 509"/>
                <a:gd name="T12" fmla="*/ 1 w 510"/>
                <a:gd name="T13" fmla="*/ 110 h 509"/>
                <a:gd name="T14" fmla="*/ 1 w 510"/>
                <a:gd name="T15" fmla="*/ 150 h 509"/>
                <a:gd name="T16" fmla="*/ 4 w 510"/>
                <a:gd name="T17" fmla="*/ 188 h 509"/>
                <a:gd name="T18" fmla="*/ 12 w 510"/>
                <a:gd name="T19" fmla="*/ 225 h 509"/>
                <a:gd name="T20" fmla="*/ 23 w 510"/>
                <a:gd name="T21" fmla="*/ 261 h 509"/>
                <a:gd name="T22" fmla="*/ 37 w 510"/>
                <a:gd name="T23" fmla="*/ 294 h 509"/>
                <a:gd name="T24" fmla="*/ 55 w 510"/>
                <a:gd name="T25" fmla="*/ 327 h 509"/>
                <a:gd name="T26" fmla="*/ 75 w 510"/>
                <a:gd name="T27" fmla="*/ 357 h 509"/>
                <a:gd name="T28" fmla="*/ 99 w 510"/>
                <a:gd name="T29" fmla="*/ 385 h 509"/>
                <a:gd name="T30" fmla="*/ 124 w 510"/>
                <a:gd name="T31" fmla="*/ 410 h 509"/>
                <a:gd name="T32" fmla="*/ 152 w 510"/>
                <a:gd name="T33" fmla="*/ 433 h 509"/>
                <a:gd name="T34" fmla="*/ 183 w 510"/>
                <a:gd name="T35" fmla="*/ 454 h 509"/>
                <a:gd name="T36" fmla="*/ 215 w 510"/>
                <a:gd name="T37" fmla="*/ 471 h 509"/>
                <a:gd name="T38" fmla="*/ 248 w 510"/>
                <a:gd name="T39" fmla="*/ 485 h 509"/>
                <a:gd name="T40" fmla="*/ 284 w 510"/>
                <a:gd name="T41" fmla="*/ 496 h 509"/>
                <a:gd name="T42" fmla="*/ 320 w 510"/>
                <a:gd name="T43" fmla="*/ 504 h 509"/>
                <a:gd name="T44" fmla="*/ 358 w 510"/>
                <a:gd name="T45" fmla="*/ 508 h 509"/>
                <a:gd name="T46" fmla="*/ 398 w 510"/>
                <a:gd name="T47" fmla="*/ 508 h 509"/>
                <a:gd name="T48" fmla="*/ 436 w 510"/>
                <a:gd name="T49" fmla="*/ 504 h 509"/>
                <a:gd name="T50" fmla="*/ 473 w 510"/>
                <a:gd name="T51" fmla="*/ 496 h 509"/>
                <a:gd name="T52" fmla="*/ 491 w 510"/>
                <a:gd name="T53" fmla="*/ 489 h 509"/>
                <a:gd name="T54" fmla="*/ 497 w 510"/>
                <a:gd name="T55" fmla="*/ 485 h 509"/>
                <a:gd name="T56" fmla="*/ 502 w 510"/>
                <a:gd name="T57" fmla="*/ 480 h 509"/>
                <a:gd name="T58" fmla="*/ 506 w 510"/>
                <a:gd name="T59" fmla="*/ 474 h 509"/>
                <a:gd name="T60" fmla="*/ 504 w 510"/>
                <a:gd name="T61" fmla="*/ 474 h 509"/>
                <a:gd name="T62" fmla="*/ 470 w 510"/>
                <a:gd name="T63" fmla="*/ 484 h 509"/>
                <a:gd name="T64" fmla="*/ 434 w 510"/>
                <a:gd name="T65" fmla="*/ 492 h 509"/>
                <a:gd name="T66" fmla="*/ 397 w 510"/>
                <a:gd name="T67" fmla="*/ 495 h 509"/>
                <a:gd name="T68" fmla="*/ 359 w 510"/>
                <a:gd name="T69" fmla="*/ 495 h 509"/>
                <a:gd name="T70" fmla="*/ 323 w 510"/>
                <a:gd name="T71" fmla="*/ 492 h 509"/>
                <a:gd name="T72" fmla="*/ 287 w 510"/>
                <a:gd name="T73" fmla="*/ 484 h 509"/>
                <a:gd name="T74" fmla="*/ 252 w 510"/>
                <a:gd name="T75" fmla="*/ 474 h 509"/>
                <a:gd name="T76" fmla="*/ 220 w 510"/>
                <a:gd name="T77" fmla="*/ 459 h 509"/>
                <a:gd name="T78" fmla="*/ 189 w 510"/>
                <a:gd name="T79" fmla="*/ 443 h 509"/>
                <a:gd name="T80" fmla="*/ 160 w 510"/>
                <a:gd name="T81" fmla="*/ 423 h 509"/>
                <a:gd name="T82" fmla="*/ 133 w 510"/>
                <a:gd name="T83" fmla="*/ 400 h 509"/>
                <a:gd name="T84" fmla="*/ 108 w 510"/>
                <a:gd name="T85" fmla="*/ 377 h 509"/>
                <a:gd name="T86" fmla="*/ 85 w 510"/>
                <a:gd name="T87" fmla="*/ 350 h 509"/>
                <a:gd name="T88" fmla="*/ 66 w 510"/>
                <a:gd name="T89" fmla="*/ 320 h 509"/>
                <a:gd name="T90" fmla="*/ 49 w 510"/>
                <a:gd name="T91" fmla="*/ 289 h 509"/>
                <a:gd name="T92" fmla="*/ 35 w 510"/>
                <a:gd name="T93" fmla="*/ 256 h 509"/>
                <a:gd name="T94" fmla="*/ 24 w 510"/>
                <a:gd name="T95" fmla="*/ 222 h 509"/>
                <a:gd name="T96" fmla="*/ 17 w 510"/>
                <a:gd name="T97" fmla="*/ 186 h 509"/>
                <a:gd name="T98" fmla="*/ 13 w 510"/>
                <a:gd name="T99" fmla="*/ 149 h 509"/>
                <a:gd name="T100" fmla="*/ 13 w 510"/>
                <a:gd name="T101" fmla="*/ 111 h 509"/>
                <a:gd name="T102" fmla="*/ 17 w 510"/>
                <a:gd name="T103" fmla="*/ 74 h 509"/>
                <a:gd name="T104" fmla="*/ 24 w 510"/>
                <a:gd name="T105" fmla="*/ 39 h 509"/>
                <a:gd name="T106" fmla="*/ 35 w 510"/>
                <a:gd name="T107" fmla="*/ 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509">
                  <a:moveTo>
                    <a:pt x="36" y="0"/>
                  </a:moveTo>
                  <a:lnTo>
                    <a:pt x="34" y="3"/>
                  </a:lnTo>
                  <a:lnTo>
                    <a:pt x="31" y="5"/>
                  </a:lnTo>
                  <a:lnTo>
                    <a:pt x="28" y="8"/>
                  </a:lnTo>
                  <a:lnTo>
                    <a:pt x="26" y="10"/>
                  </a:lnTo>
                  <a:lnTo>
                    <a:pt x="23" y="13"/>
                  </a:lnTo>
                  <a:lnTo>
                    <a:pt x="21" y="15"/>
                  </a:lnTo>
                  <a:lnTo>
                    <a:pt x="19" y="18"/>
                  </a:lnTo>
                  <a:lnTo>
                    <a:pt x="16" y="21"/>
                  </a:lnTo>
                  <a:lnTo>
                    <a:pt x="12" y="36"/>
                  </a:lnTo>
                  <a:lnTo>
                    <a:pt x="8" y="54"/>
                  </a:lnTo>
                  <a:lnTo>
                    <a:pt x="4" y="72"/>
                  </a:lnTo>
                  <a:lnTo>
                    <a:pt x="2" y="91"/>
                  </a:lnTo>
                  <a:lnTo>
                    <a:pt x="1" y="110"/>
                  </a:lnTo>
                  <a:lnTo>
                    <a:pt x="0" y="130"/>
                  </a:lnTo>
                  <a:lnTo>
                    <a:pt x="1" y="150"/>
                  </a:lnTo>
                  <a:lnTo>
                    <a:pt x="2" y="169"/>
                  </a:lnTo>
                  <a:lnTo>
                    <a:pt x="4" y="188"/>
                  </a:lnTo>
                  <a:lnTo>
                    <a:pt x="8" y="206"/>
                  </a:lnTo>
                  <a:lnTo>
                    <a:pt x="12" y="225"/>
                  </a:lnTo>
                  <a:lnTo>
                    <a:pt x="17" y="243"/>
                  </a:lnTo>
                  <a:lnTo>
                    <a:pt x="23" y="261"/>
                  </a:lnTo>
                  <a:lnTo>
                    <a:pt x="30" y="278"/>
                  </a:lnTo>
                  <a:lnTo>
                    <a:pt x="37" y="294"/>
                  </a:lnTo>
                  <a:lnTo>
                    <a:pt x="46" y="311"/>
                  </a:lnTo>
                  <a:lnTo>
                    <a:pt x="55" y="327"/>
                  </a:lnTo>
                  <a:lnTo>
                    <a:pt x="65" y="342"/>
                  </a:lnTo>
                  <a:lnTo>
                    <a:pt x="75" y="357"/>
                  </a:lnTo>
                  <a:lnTo>
                    <a:pt x="87" y="371"/>
                  </a:lnTo>
                  <a:lnTo>
                    <a:pt x="99" y="385"/>
                  </a:lnTo>
                  <a:lnTo>
                    <a:pt x="111" y="397"/>
                  </a:lnTo>
                  <a:lnTo>
                    <a:pt x="124" y="410"/>
                  </a:lnTo>
                  <a:lnTo>
                    <a:pt x="138" y="422"/>
                  </a:lnTo>
                  <a:lnTo>
                    <a:pt x="152" y="433"/>
                  </a:lnTo>
                  <a:lnTo>
                    <a:pt x="167" y="444"/>
                  </a:lnTo>
                  <a:lnTo>
                    <a:pt x="183" y="454"/>
                  </a:lnTo>
                  <a:lnTo>
                    <a:pt x="199" y="462"/>
                  </a:lnTo>
                  <a:lnTo>
                    <a:pt x="215" y="471"/>
                  </a:lnTo>
                  <a:lnTo>
                    <a:pt x="232" y="478"/>
                  </a:lnTo>
                  <a:lnTo>
                    <a:pt x="248" y="485"/>
                  </a:lnTo>
                  <a:lnTo>
                    <a:pt x="266" y="491"/>
                  </a:lnTo>
                  <a:lnTo>
                    <a:pt x="284" y="496"/>
                  </a:lnTo>
                  <a:lnTo>
                    <a:pt x="302" y="501"/>
                  </a:lnTo>
                  <a:lnTo>
                    <a:pt x="320" y="504"/>
                  </a:lnTo>
                  <a:lnTo>
                    <a:pt x="339" y="506"/>
                  </a:lnTo>
                  <a:lnTo>
                    <a:pt x="358" y="508"/>
                  </a:lnTo>
                  <a:lnTo>
                    <a:pt x="378" y="508"/>
                  </a:lnTo>
                  <a:lnTo>
                    <a:pt x="398" y="508"/>
                  </a:lnTo>
                  <a:lnTo>
                    <a:pt x="417" y="506"/>
                  </a:lnTo>
                  <a:lnTo>
                    <a:pt x="436" y="504"/>
                  </a:lnTo>
                  <a:lnTo>
                    <a:pt x="454" y="501"/>
                  </a:lnTo>
                  <a:lnTo>
                    <a:pt x="473" y="496"/>
                  </a:lnTo>
                  <a:lnTo>
                    <a:pt x="488" y="492"/>
                  </a:lnTo>
                  <a:lnTo>
                    <a:pt x="491" y="489"/>
                  </a:lnTo>
                  <a:lnTo>
                    <a:pt x="494" y="487"/>
                  </a:lnTo>
                  <a:lnTo>
                    <a:pt x="497" y="485"/>
                  </a:lnTo>
                  <a:lnTo>
                    <a:pt x="499" y="482"/>
                  </a:lnTo>
                  <a:lnTo>
                    <a:pt x="502" y="480"/>
                  </a:lnTo>
                  <a:lnTo>
                    <a:pt x="504" y="477"/>
                  </a:lnTo>
                  <a:lnTo>
                    <a:pt x="506" y="474"/>
                  </a:lnTo>
                  <a:lnTo>
                    <a:pt x="509" y="472"/>
                  </a:lnTo>
                  <a:lnTo>
                    <a:pt x="504" y="474"/>
                  </a:lnTo>
                  <a:lnTo>
                    <a:pt x="487" y="479"/>
                  </a:lnTo>
                  <a:lnTo>
                    <a:pt x="470" y="484"/>
                  </a:lnTo>
                  <a:lnTo>
                    <a:pt x="452" y="489"/>
                  </a:lnTo>
                  <a:lnTo>
                    <a:pt x="434" y="492"/>
                  </a:lnTo>
                  <a:lnTo>
                    <a:pt x="416" y="494"/>
                  </a:lnTo>
                  <a:lnTo>
                    <a:pt x="397" y="495"/>
                  </a:lnTo>
                  <a:lnTo>
                    <a:pt x="378" y="496"/>
                  </a:lnTo>
                  <a:lnTo>
                    <a:pt x="359" y="495"/>
                  </a:lnTo>
                  <a:lnTo>
                    <a:pt x="340" y="494"/>
                  </a:lnTo>
                  <a:lnTo>
                    <a:pt x="323" y="492"/>
                  </a:lnTo>
                  <a:lnTo>
                    <a:pt x="304" y="489"/>
                  </a:lnTo>
                  <a:lnTo>
                    <a:pt x="287" y="484"/>
                  </a:lnTo>
                  <a:lnTo>
                    <a:pt x="269" y="479"/>
                  </a:lnTo>
                  <a:lnTo>
                    <a:pt x="252" y="474"/>
                  </a:lnTo>
                  <a:lnTo>
                    <a:pt x="237" y="467"/>
                  </a:lnTo>
                  <a:lnTo>
                    <a:pt x="220" y="459"/>
                  </a:lnTo>
                  <a:lnTo>
                    <a:pt x="205" y="452"/>
                  </a:lnTo>
                  <a:lnTo>
                    <a:pt x="189" y="443"/>
                  </a:lnTo>
                  <a:lnTo>
                    <a:pt x="174" y="433"/>
                  </a:lnTo>
                  <a:lnTo>
                    <a:pt x="160" y="423"/>
                  </a:lnTo>
                  <a:lnTo>
                    <a:pt x="146" y="412"/>
                  </a:lnTo>
                  <a:lnTo>
                    <a:pt x="133" y="400"/>
                  </a:lnTo>
                  <a:lnTo>
                    <a:pt x="120" y="388"/>
                  </a:lnTo>
                  <a:lnTo>
                    <a:pt x="108" y="377"/>
                  </a:lnTo>
                  <a:lnTo>
                    <a:pt x="96" y="363"/>
                  </a:lnTo>
                  <a:lnTo>
                    <a:pt x="85" y="350"/>
                  </a:lnTo>
                  <a:lnTo>
                    <a:pt x="75" y="335"/>
                  </a:lnTo>
                  <a:lnTo>
                    <a:pt x="66" y="320"/>
                  </a:lnTo>
                  <a:lnTo>
                    <a:pt x="57" y="305"/>
                  </a:lnTo>
                  <a:lnTo>
                    <a:pt x="49" y="289"/>
                  </a:lnTo>
                  <a:lnTo>
                    <a:pt x="41" y="273"/>
                  </a:lnTo>
                  <a:lnTo>
                    <a:pt x="35" y="256"/>
                  </a:lnTo>
                  <a:lnTo>
                    <a:pt x="29" y="239"/>
                  </a:lnTo>
                  <a:lnTo>
                    <a:pt x="24" y="222"/>
                  </a:lnTo>
                  <a:lnTo>
                    <a:pt x="20" y="204"/>
                  </a:lnTo>
                  <a:lnTo>
                    <a:pt x="17" y="186"/>
                  </a:lnTo>
                  <a:lnTo>
                    <a:pt x="14" y="168"/>
                  </a:lnTo>
                  <a:lnTo>
                    <a:pt x="13" y="149"/>
                  </a:lnTo>
                  <a:lnTo>
                    <a:pt x="13" y="130"/>
                  </a:lnTo>
                  <a:lnTo>
                    <a:pt x="13" y="111"/>
                  </a:lnTo>
                  <a:lnTo>
                    <a:pt x="14" y="92"/>
                  </a:lnTo>
                  <a:lnTo>
                    <a:pt x="17" y="74"/>
                  </a:lnTo>
                  <a:lnTo>
                    <a:pt x="20" y="56"/>
                  </a:lnTo>
                  <a:lnTo>
                    <a:pt x="24" y="39"/>
                  </a:lnTo>
                  <a:lnTo>
                    <a:pt x="29" y="21"/>
                  </a:lnTo>
                  <a:lnTo>
                    <a:pt x="35" y="4"/>
                  </a:lnTo>
                  <a:lnTo>
                    <a:pt x="36" y="0"/>
                  </a:lnTo>
                </a:path>
              </a:pathLst>
            </a:custGeom>
            <a:solidFill>
              <a:srgbClr val="52361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5" name="Freeform 173"/>
            <p:cNvSpPr>
              <a:spLocks/>
            </p:cNvSpPr>
            <p:nvPr/>
          </p:nvSpPr>
          <p:spPr bwMode="auto">
            <a:xfrm>
              <a:off x="1009" y="1965"/>
              <a:ext cx="516" cy="515"/>
            </a:xfrm>
            <a:custGeom>
              <a:avLst/>
              <a:gdLst>
                <a:gd name="T0" fmla="*/ 43 w 516"/>
                <a:gd name="T1" fmla="*/ 2 h 515"/>
                <a:gd name="T2" fmla="*/ 37 w 516"/>
                <a:gd name="T3" fmla="*/ 7 h 515"/>
                <a:gd name="T4" fmla="*/ 31 w 516"/>
                <a:gd name="T5" fmla="*/ 12 h 515"/>
                <a:gd name="T6" fmla="*/ 26 w 516"/>
                <a:gd name="T7" fmla="*/ 16 h 515"/>
                <a:gd name="T8" fmla="*/ 22 w 516"/>
                <a:gd name="T9" fmla="*/ 22 h 515"/>
                <a:gd name="T10" fmla="*/ 12 w 516"/>
                <a:gd name="T11" fmla="*/ 57 h 515"/>
                <a:gd name="T12" fmla="*/ 4 w 516"/>
                <a:gd name="T13" fmla="*/ 92 h 515"/>
                <a:gd name="T14" fmla="*/ 1 w 516"/>
                <a:gd name="T15" fmla="*/ 129 h 515"/>
                <a:gd name="T16" fmla="*/ 1 w 516"/>
                <a:gd name="T17" fmla="*/ 167 h 515"/>
                <a:gd name="T18" fmla="*/ 4 w 516"/>
                <a:gd name="T19" fmla="*/ 204 h 515"/>
                <a:gd name="T20" fmla="*/ 12 w 516"/>
                <a:gd name="T21" fmla="*/ 240 h 515"/>
                <a:gd name="T22" fmla="*/ 22 w 516"/>
                <a:gd name="T23" fmla="*/ 274 h 515"/>
                <a:gd name="T24" fmla="*/ 37 w 516"/>
                <a:gd name="T25" fmla="*/ 307 h 515"/>
                <a:gd name="T26" fmla="*/ 53 w 516"/>
                <a:gd name="T27" fmla="*/ 339 h 515"/>
                <a:gd name="T28" fmla="*/ 73 w 516"/>
                <a:gd name="T29" fmla="*/ 368 h 515"/>
                <a:gd name="T30" fmla="*/ 96 w 516"/>
                <a:gd name="T31" fmla="*/ 395 h 515"/>
                <a:gd name="T32" fmla="*/ 120 w 516"/>
                <a:gd name="T33" fmla="*/ 419 h 515"/>
                <a:gd name="T34" fmla="*/ 148 w 516"/>
                <a:gd name="T35" fmla="*/ 441 h 515"/>
                <a:gd name="T36" fmla="*/ 177 w 516"/>
                <a:gd name="T37" fmla="*/ 461 h 515"/>
                <a:gd name="T38" fmla="*/ 208 w 516"/>
                <a:gd name="T39" fmla="*/ 478 h 515"/>
                <a:gd name="T40" fmla="*/ 240 w 516"/>
                <a:gd name="T41" fmla="*/ 492 h 515"/>
                <a:gd name="T42" fmla="*/ 275 w 516"/>
                <a:gd name="T43" fmla="*/ 503 h 515"/>
                <a:gd name="T44" fmla="*/ 311 w 516"/>
                <a:gd name="T45" fmla="*/ 510 h 515"/>
                <a:gd name="T46" fmla="*/ 347 w 516"/>
                <a:gd name="T47" fmla="*/ 514 h 515"/>
                <a:gd name="T48" fmla="*/ 385 w 516"/>
                <a:gd name="T49" fmla="*/ 514 h 515"/>
                <a:gd name="T50" fmla="*/ 422 w 516"/>
                <a:gd name="T51" fmla="*/ 510 h 515"/>
                <a:gd name="T52" fmla="*/ 458 w 516"/>
                <a:gd name="T53" fmla="*/ 503 h 515"/>
                <a:gd name="T54" fmla="*/ 492 w 516"/>
                <a:gd name="T55" fmla="*/ 492 h 515"/>
                <a:gd name="T56" fmla="*/ 499 w 516"/>
                <a:gd name="T57" fmla="*/ 488 h 515"/>
                <a:gd name="T58" fmla="*/ 504 w 516"/>
                <a:gd name="T59" fmla="*/ 483 h 515"/>
                <a:gd name="T60" fmla="*/ 509 w 516"/>
                <a:gd name="T61" fmla="*/ 477 h 515"/>
                <a:gd name="T62" fmla="*/ 513 w 516"/>
                <a:gd name="T63" fmla="*/ 472 h 515"/>
                <a:gd name="T64" fmla="*/ 504 w 516"/>
                <a:gd name="T65" fmla="*/ 474 h 515"/>
                <a:gd name="T66" fmla="*/ 471 w 516"/>
                <a:gd name="T67" fmla="*/ 486 h 515"/>
                <a:gd name="T68" fmla="*/ 438 w 516"/>
                <a:gd name="T69" fmla="*/ 494 h 515"/>
                <a:gd name="T70" fmla="*/ 402 w 516"/>
                <a:gd name="T71" fmla="*/ 500 h 515"/>
                <a:gd name="T72" fmla="*/ 366 w 516"/>
                <a:gd name="T73" fmla="*/ 501 h 515"/>
                <a:gd name="T74" fmla="*/ 330 w 516"/>
                <a:gd name="T75" fmla="*/ 500 h 515"/>
                <a:gd name="T76" fmla="*/ 295 w 516"/>
                <a:gd name="T77" fmla="*/ 494 h 515"/>
                <a:gd name="T78" fmla="*/ 261 w 516"/>
                <a:gd name="T79" fmla="*/ 486 h 515"/>
                <a:gd name="T80" fmla="*/ 228 w 516"/>
                <a:gd name="T81" fmla="*/ 474 h 515"/>
                <a:gd name="T82" fmla="*/ 198 w 516"/>
                <a:gd name="T83" fmla="*/ 459 h 515"/>
                <a:gd name="T84" fmla="*/ 169 w 516"/>
                <a:gd name="T85" fmla="*/ 441 h 515"/>
                <a:gd name="T86" fmla="*/ 142 w 516"/>
                <a:gd name="T87" fmla="*/ 421 h 515"/>
                <a:gd name="T88" fmla="*/ 117 w 516"/>
                <a:gd name="T89" fmla="*/ 398 h 515"/>
                <a:gd name="T90" fmla="*/ 94 w 516"/>
                <a:gd name="T91" fmla="*/ 374 h 515"/>
                <a:gd name="T92" fmla="*/ 73 w 516"/>
                <a:gd name="T93" fmla="*/ 346 h 515"/>
                <a:gd name="T94" fmla="*/ 56 w 516"/>
                <a:gd name="T95" fmla="*/ 317 h 515"/>
                <a:gd name="T96" fmla="*/ 41 w 516"/>
                <a:gd name="T97" fmla="*/ 286 h 515"/>
                <a:gd name="T98" fmla="*/ 29 w 516"/>
                <a:gd name="T99" fmla="*/ 253 h 515"/>
                <a:gd name="T100" fmla="*/ 20 w 516"/>
                <a:gd name="T101" fmla="*/ 220 h 515"/>
                <a:gd name="T102" fmla="*/ 15 w 516"/>
                <a:gd name="T103" fmla="*/ 184 h 515"/>
                <a:gd name="T104" fmla="*/ 13 w 516"/>
                <a:gd name="T105" fmla="*/ 148 h 515"/>
                <a:gd name="T106" fmla="*/ 15 w 516"/>
                <a:gd name="T107" fmla="*/ 112 h 515"/>
                <a:gd name="T108" fmla="*/ 20 w 516"/>
                <a:gd name="T109" fmla="*/ 77 h 515"/>
                <a:gd name="T110" fmla="*/ 29 w 516"/>
                <a:gd name="T111" fmla="*/ 43 h 515"/>
                <a:gd name="T112" fmla="*/ 41 w 516"/>
                <a:gd name="T113" fmla="*/ 1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6" h="515">
                  <a:moveTo>
                    <a:pt x="46" y="0"/>
                  </a:moveTo>
                  <a:lnTo>
                    <a:pt x="43" y="2"/>
                  </a:lnTo>
                  <a:lnTo>
                    <a:pt x="40" y="4"/>
                  </a:lnTo>
                  <a:lnTo>
                    <a:pt x="37" y="7"/>
                  </a:lnTo>
                  <a:lnTo>
                    <a:pt x="34" y="9"/>
                  </a:lnTo>
                  <a:lnTo>
                    <a:pt x="31" y="12"/>
                  </a:lnTo>
                  <a:lnTo>
                    <a:pt x="29" y="14"/>
                  </a:lnTo>
                  <a:lnTo>
                    <a:pt x="26" y="16"/>
                  </a:lnTo>
                  <a:lnTo>
                    <a:pt x="23" y="19"/>
                  </a:lnTo>
                  <a:lnTo>
                    <a:pt x="22" y="22"/>
                  </a:lnTo>
                  <a:lnTo>
                    <a:pt x="17" y="39"/>
                  </a:lnTo>
                  <a:lnTo>
                    <a:pt x="12" y="57"/>
                  </a:lnTo>
                  <a:lnTo>
                    <a:pt x="7" y="74"/>
                  </a:lnTo>
                  <a:lnTo>
                    <a:pt x="4" y="92"/>
                  </a:lnTo>
                  <a:lnTo>
                    <a:pt x="2" y="110"/>
                  </a:lnTo>
                  <a:lnTo>
                    <a:pt x="1" y="129"/>
                  </a:lnTo>
                  <a:lnTo>
                    <a:pt x="0" y="148"/>
                  </a:lnTo>
                  <a:lnTo>
                    <a:pt x="1" y="167"/>
                  </a:lnTo>
                  <a:lnTo>
                    <a:pt x="2" y="186"/>
                  </a:lnTo>
                  <a:lnTo>
                    <a:pt x="4" y="204"/>
                  </a:lnTo>
                  <a:lnTo>
                    <a:pt x="7" y="222"/>
                  </a:lnTo>
                  <a:lnTo>
                    <a:pt x="12" y="240"/>
                  </a:lnTo>
                  <a:lnTo>
                    <a:pt x="17" y="257"/>
                  </a:lnTo>
                  <a:lnTo>
                    <a:pt x="22" y="274"/>
                  </a:lnTo>
                  <a:lnTo>
                    <a:pt x="29" y="291"/>
                  </a:lnTo>
                  <a:lnTo>
                    <a:pt x="37" y="307"/>
                  </a:lnTo>
                  <a:lnTo>
                    <a:pt x="45" y="323"/>
                  </a:lnTo>
                  <a:lnTo>
                    <a:pt x="53" y="339"/>
                  </a:lnTo>
                  <a:lnTo>
                    <a:pt x="63" y="353"/>
                  </a:lnTo>
                  <a:lnTo>
                    <a:pt x="73" y="368"/>
                  </a:lnTo>
                  <a:lnTo>
                    <a:pt x="84" y="381"/>
                  </a:lnTo>
                  <a:lnTo>
                    <a:pt x="96" y="395"/>
                  </a:lnTo>
                  <a:lnTo>
                    <a:pt x="108" y="406"/>
                  </a:lnTo>
                  <a:lnTo>
                    <a:pt x="120" y="419"/>
                  </a:lnTo>
                  <a:lnTo>
                    <a:pt x="134" y="430"/>
                  </a:lnTo>
                  <a:lnTo>
                    <a:pt x="148" y="441"/>
                  </a:lnTo>
                  <a:lnTo>
                    <a:pt x="162" y="451"/>
                  </a:lnTo>
                  <a:lnTo>
                    <a:pt x="177" y="461"/>
                  </a:lnTo>
                  <a:lnTo>
                    <a:pt x="192" y="470"/>
                  </a:lnTo>
                  <a:lnTo>
                    <a:pt x="208" y="478"/>
                  </a:lnTo>
                  <a:lnTo>
                    <a:pt x="224" y="485"/>
                  </a:lnTo>
                  <a:lnTo>
                    <a:pt x="240" y="492"/>
                  </a:lnTo>
                  <a:lnTo>
                    <a:pt x="257" y="498"/>
                  </a:lnTo>
                  <a:lnTo>
                    <a:pt x="275" y="503"/>
                  </a:lnTo>
                  <a:lnTo>
                    <a:pt x="292" y="507"/>
                  </a:lnTo>
                  <a:lnTo>
                    <a:pt x="311" y="510"/>
                  </a:lnTo>
                  <a:lnTo>
                    <a:pt x="328" y="513"/>
                  </a:lnTo>
                  <a:lnTo>
                    <a:pt x="347" y="514"/>
                  </a:lnTo>
                  <a:lnTo>
                    <a:pt x="366" y="514"/>
                  </a:lnTo>
                  <a:lnTo>
                    <a:pt x="385" y="514"/>
                  </a:lnTo>
                  <a:lnTo>
                    <a:pt x="404" y="513"/>
                  </a:lnTo>
                  <a:lnTo>
                    <a:pt x="422" y="510"/>
                  </a:lnTo>
                  <a:lnTo>
                    <a:pt x="440" y="507"/>
                  </a:lnTo>
                  <a:lnTo>
                    <a:pt x="458" y="503"/>
                  </a:lnTo>
                  <a:lnTo>
                    <a:pt x="475" y="498"/>
                  </a:lnTo>
                  <a:lnTo>
                    <a:pt x="492" y="492"/>
                  </a:lnTo>
                  <a:lnTo>
                    <a:pt x="497" y="490"/>
                  </a:lnTo>
                  <a:lnTo>
                    <a:pt x="499" y="488"/>
                  </a:lnTo>
                  <a:lnTo>
                    <a:pt x="501" y="485"/>
                  </a:lnTo>
                  <a:lnTo>
                    <a:pt x="504" y="483"/>
                  </a:lnTo>
                  <a:lnTo>
                    <a:pt x="506" y="480"/>
                  </a:lnTo>
                  <a:lnTo>
                    <a:pt x="509" y="477"/>
                  </a:lnTo>
                  <a:lnTo>
                    <a:pt x="511" y="474"/>
                  </a:lnTo>
                  <a:lnTo>
                    <a:pt x="513" y="472"/>
                  </a:lnTo>
                  <a:lnTo>
                    <a:pt x="515" y="469"/>
                  </a:lnTo>
                  <a:lnTo>
                    <a:pt x="504" y="474"/>
                  </a:lnTo>
                  <a:lnTo>
                    <a:pt x="488" y="480"/>
                  </a:lnTo>
                  <a:lnTo>
                    <a:pt x="471" y="486"/>
                  </a:lnTo>
                  <a:lnTo>
                    <a:pt x="455" y="490"/>
                  </a:lnTo>
                  <a:lnTo>
                    <a:pt x="438" y="494"/>
                  </a:lnTo>
                  <a:lnTo>
                    <a:pt x="420" y="497"/>
                  </a:lnTo>
                  <a:lnTo>
                    <a:pt x="402" y="500"/>
                  </a:lnTo>
                  <a:lnTo>
                    <a:pt x="385" y="501"/>
                  </a:lnTo>
                  <a:lnTo>
                    <a:pt x="366" y="501"/>
                  </a:lnTo>
                  <a:lnTo>
                    <a:pt x="348" y="501"/>
                  </a:lnTo>
                  <a:lnTo>
                    <a:pt x="330" y="500"/>
                  </a:lnTo>
                  <a:lnTo>
                    <a:pt x="312" y="497"/>
                  </a:lnTo>
                  <a:lnTo>
                    <a:pt x="295" y="494"/>
                  </a:lnTo>
                  <a:lnTo>
                    <a:pt x="278" y="490"/>
                  </a:lnTo>
                  <a:lnTo>
                    <a:pt x="261" y="486"/>
                  </a:lnTo>
                  <a:lnTo>
                    <a:pt x="244" y="480"/>
                  </a:lnTo>
                  <a:lnTo>
                    <a:pt x="228" y="474"/>
                  </a:lnTo>
                  <a:lnTo>
                    <a:pt x="214" y="466"/>
                  </a:lnTo>
                  <a:lnTo>
                    <a:pt x="198" y="459"/>
                  </a:lnTo>
                  <a:lnTo>
                    <a:pt x="184" y="450"/>
                  </a:lnTo>
                  <a:lnTo>
                    <a:pt x="169" y="441"/>
                  </a:lnTo>
                  <a:lnTo>
                    <a:pt x="155" y="431"/>
                  </a:lnTo>
                  <a:lnTo>
                    <a:pt x="142" y="421"/>
                  </a:lnTo>
                  <a:lnTo>
                    <a:pt x="129" y="409"/>
                  </a:lnTo>
                  <a:lnTo>
                    <a:pt x="117" y="398"/>
                  </a:lnTo>
                  <a:lnTo>
                    <a:pt x="105" y="386"/>
                  </a:lnTo>
                  <a:lnTo>
                    <a:pt x="94" y="374"/>
                  </a:lnTo>
                  <a:lnTo>
                    <a:pt x="84" y="360"/>
                  </a:lnTo>
                  <a:lnTo>
                    <a:pt x="73" y="346"/>
                  </a:lnTo>
                  <a:lnTo>
                    <a:pt x="64" y="332"/>
                  </a:lnTo>
                  <a:lnTo>
                    <a:pt x="56" y="317"/>
                  </a:lnTo>
                  <a:lnTo>
                    <a:pt x="48" y="302"/>
                  </a:lnTo>
                  <a:lnTo>
                    <a:pt x="41" y="286"/>
                  </a:lnTo>
                  <a:lnTo>
                    <a:pt x="34" y="270"/>
                  </a:lnTo>
                  <a:lnTo>
                    <a:pt x="29" y="253"/>
                  </a:lnTo>
                  <a:lnTo>
                    <a:pt x="24" y="237"/>
                  </a:lnTo>
                  <a:lnTo>
                    <a:pt x="20" y="220"/>
                  </a:lnTo>
                  <a:lnTo>
                    <a:pt x="17" y="202"/>
                  </a:lnTo>
                  <a:lnTo>
                    <a:pt x="15" y="184"/>
                  </a:lnTo>
                  <a:lnTo>
                    <a:pt x="13" y="167"/>
                  </a:lnTo>
                  <a:lnTo>
                    <a:pt x="13" y="148"/>
                  </a:lnTo>
                  <a:lnTo>
                    <a:pt x="13" y="130"/>
                  </a:lnTo>
                  <a:lnTo>
                    <a:pt x="15" y="112"/>
                  </a:lnTo>
                  <a:lnTo>
                    <a:pt x="17" y="94"/>
                  </a:lnTo>
                  <a:lnTo>
                    <a:pt x="20" y="77"/>
                  </a:lnTo>
                  <a:lnTo>
                    <a:pt x="24" y="60"/>
                  </a:lnTo>
                  <a:lnTo>
                    <a:pt x="29" y="43"/>
                  </a:lnTo>
                  <a:lnTo>
                    <a:pt x="34" y="26"/>
                  </a:lnTo>
                  <a:lnTo>
                    <a:pt x="41" y="10"/>
                  </a:lnTo>
                  <a:lnTo>
                    <a:pt x="46" y="0"/>
                  </a:lnTo>
                </a:path>
              </a:pathLst>
            </a:custGeom>
            <a:solidFill>
              <a:srgbClr val="5E3D1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6" name="Freeform 174"/>
            <p:cNvSpPr>
              <a:spLocks/>
            </p:cNvSpPr>
            <p:nvPr/>
          </p:nvSpPr>
          <p:spPr bwMode="auto">
            <a:xfrm>
              <a:off x="1022" y="1949"/>
              <a:ext cx="519" cy="519"/>
            </a:xfrm>
            <a:custGeom>
              <a:avLst/>
              <a:gdLst>
                <a:gd name="T0" fmla="*/ 51 w 519"/>
                <a:gd name="T1" fmla="*/ 2 h 519"/>
                <a:gd name="T2" fmla="*/ 45 w 519"/>
                <a:gd name="T3" fmla="*/ 6 h 519"/>
                <a:gd name="T4" fmla="*/ 40 w 519"/>
                <a:gd name="T5" fmla="*/ 10 h 519"/>
                <a:gd name="T6" fmla="*/ 34 w 519"/>
                <a:gd name="T7" fmla="*/ 14 h 519"/>
                <a:gd name="T8" fmla="*/ 27 w 519"/>
                <a:gd name="T9" fmla="*/ 26 h 519"/>
                <a:gd name="T10" fmla="*/ 15 w 519"/>
                <a:gd name="T11" fmla="*/ 59 h 519"/>
                <a:gd name="T12" fmla="*/ 7 w 519"/>
                <a:gd name="T13" fmla="*/ 93 h 519"/>
                <a:gd name="T14" fmla="*/ 1 w 519"/>
                <a:gd name="T15" fmla="*/ 128 h 519"/>
                <a:gd name="T16" fmla="*/ 0 w 519"/>
                <a:gd name="T17" fmla="*/ 164 h 519"/>
                <a:gd name="T18" fmla="*/ 1 w 519"/>
                <a:gd name="T19" fmla="*/ 200 h 519"/>
                <a:gd name="T20" fmla="*/ 7 w 519"/>
                <a:gd name="T21" fmla="*/ 236 h 519"/>
                <a:gd name="T22" fmla="*/ 15 w 519"/>
                <a:gd name="T23" fmla="*/ 269 h 519"/>
                <a:gd name="T24" fmla="*/ 27 w 519"/>
                <a:gd name="T25" fmla="*/ 302 h 519"/>
                <a:gd name="T26" fmla="*/ 42 w 519"/>
                <a:gd name="T27" fmla="*/ 333 h 519"/>
                <a:gd name="T28" fmla="*/ 60 w 519"/>
                <a:gd name="T29" fmla="*/ 362 h 519"/>
                <a:gd name="T30" fmla="*/ 81 w 519"/>
                <a:gd name="T31" fmla="*/ 390 h 519"/>
                <a:gd name="T32" fmla="*/ 104 w 519"/>
                <a:gd name="T33" fmla="*/ 415 h 519"/>
                <a:gd name="T34" fmla="*/ 129 w 519"/>
                <a:gd name="T35" fmla="*/ 437 h 519"/>
                <a:gd name="T36" fmla="*/ 156 w 519"/>
                <a:gd name="T37" fmla="*/ 457 h 519"/>
                <a:gd name="T38" fmla="*/ 185 w 519"/>
                <a:gd name="T39" fmla="*/ 475 h 519"/>
                <a:gd name="T40" fmla="*/ 215 w 519"/>
                <a:gd name="T41" fmla="*/ 490 h 519"/>
                <a:gd name="T42" fmla="*/ 248 w 519"/>
                <a:gd name="T43" fmla="*/ 502 h 519"/>
                <a:gd name="T44" fmla="*/ 282 w 519"/>
                <a:gd name="T45" fmla="*/ 511 h 519"/>
                <a:gd name="T46" fmla="*/ 317 w 519"/>
                <a:gd name="T47" fmla="*/ 516 h 519"/>
                <a:gd name="T48" fmla="*/ 353 w 519"/>
                <a:gd name="T49" fmla="*/ 518 h 519"/>
                <a:gd name="T50" fmla="*/ 389 w 519"/>
                <a:gd name="T51" fmla="*/ 516 h 519"/>
                <a:gd name="T52" fmla="*/ 425 w 519"/>
                <a:gd name="T53" fmla="*/ 511 h 519"/>
                <a:gd name="T54" fmla="*/ 458 w 519"/>
                <a:gd name="T55" fmla="*/ 502 h 519"/>
                <a:gd name="T56" fmla="*/ 491 w 519"/>
                <a:gd name="T57" fmla="*/ 490 h 519"/>
                <a:gd name="T58" fmla="*/ 504 w 519"/>
                <a:gd name="T59" fmla="*/ 482 h 519"/>
                <a:gd name="T60" fmla="*/ 508 w 519"/>
                <a:gd name="T61" fmla="*/ 477 h 519"/>
                <a:gd name="T62" fmla="*/ 512 w 519"/>
                <a:gd name="T63" fmla="*/ 471 h 519"/>
                <a:gd name="T64" fmla="*/ 516 w 519"/>
                <a:gd name="T65" fmla="*/ 466 h 519"/>
                <a:gd name="T66" fmla="*/ 516 w 519"/>
                <a:gd name="T67" fmla="*/ 464 h 519"/>
                <a:gd name="T68" fmla="*/ 486 w 519"/>
                <a:gd name="T69" fmla="*/ 479 h 519"/>
                <a:gd name="T70" fmla="*/ 455 w 519"/>
                <a:gd name="T71" fmla="*/ 490 h 519"/>
                <a:gd name="T72" fmla="*/ 422 w 519"/>
                <a:gd name="T73" fmla="*/ 499 h 519"/>
                <a:gd name="T74" fmla="*/ 388 w 519"/>
                <a:gd name="T75" fmla="*/ 504 h 519"/>
                <a:gd name="T76" fmla="*/ 353 w 519"/>
                <a:gd name="T77" fmla="*/ 505 h 519"/>
                <a:gd name="T78" fmla="*/ 318 w 519"/>
                <a:gd name="T79" fmla="*/ 504 h 519"/>
                <a:gd name="T80" fmla="*/ 284 w 519"/>
                <a:gd name="T81" fmla="*/ 499 h 519"/>
                <a:gd name="T82" fmla="*/ 251 w 519"/>
                <a:gd name="T83" fmla="*/ 490 h 519"/>
                <a:gd name="T84" fmla="*/ 220 w 519"/>
                <a:gd name="T85" fmla="*/ 479 h 519"/>
                <a:gd name="T86" fmla="*/ 191 w 519"/>
                <a:gd name="T87" fmla="*/ 464 h 519"/>
                <a:gd name="T88" fmla="*/ 163 w 519"/>
                <a:gd name="T89" fmla="*/ 447 h 519"/>
                <a:gd name="T90" fmla="*/ 136 w 519"/>
                <a:gd name="T91" fmla="*/ 427 h 519"/>
                <a:gd name="T92" fmla="*/ 112 w 519"/>
                <a:gd name="T93" fmla="*/ 406 h 519"/>
                <a:gd name="T94" fmla="*/ 90 w 519"/>
                <a:gd name="T95" fmla="*/ 382 h 519"/>
                <a:gd name="T96" fmla="*/ 71 w 519"/>
                <a:gd name="T97" fmla="*/ 355 h 519"/>
                <a:gd name="T98" fmla="*/ 53 w 519"/>
                <a:gd name="T99" fmla="*/ 327 h 519"/>
                <a:gd name="T100" fmla="*/ 39 w 519"/>
                <a:gd name="T101" fmla="*/ 297 h 519"/>
                <a:gd name="T102" fmla="*/ 27 w 519"/>
                <a:gd name="T103" fmla="*/ 266 h 519"/>
                <a:gd name="T104" fmla="*/ 19 w 519"/>
                <a:gd name="T105" fmla="*/ 233 h 519"/>
                <a:gd name="T106" fmla="*/ 14 w 519"/>
                <a:gd name="T107" fmla="*/ 199 h 519"/>
                <a:gd name="T108" fmla="*/ 12 w 519"/>
                <a:gd name="T109" fmla="*/ 164 h 519"/>
                <a:gd name="T110" fmla="*/ 14 w 519"/>
                <a:gd name="T111" fmla="*/ 129 h 519"/>
                <a:gd name="T112" fmla="*/ 19 w 519"/>
                <a:gd name="T113" fmla="*/ 95 h 519"/>
                <a:gd name="T114" fmla="*/ 27 w 519"/>
                <a:gd name="T115" fmla="*/ 62 h 519"/>
                <a:gd name="T116" fmla="*/ 39 w 519"/>
                <a:gd name="T117" fmla="*/ 31 h 519"/>
                <a:gd name="T118" fmla="*/ 53 w 519"/>
                <a:gd name="T119" fmla="*/ 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9" h="519">
                  <a:moveTo>
                    <a:pt x="54" y="0"/>
                  </a:moveTo>
                  <a:lnTo>
                    <a:pt x="51" y="2"/>
                  </a:lnTo>
                  <a:lnTo>
                    <a:pt x="48" y="4"/>
                  </a:lnTo>
                  <a:lnTo>
                    <a:pt x="45" y="6"/>
                  </a:lnTo>
                  <a:lnTo>
                    <a:pt x="43" y="8"/>
                  </a:lnTo>
                  <a:lnTo>
                    <a:pt x="40" y="10"/>
                  </a:lnTo>
                  <a:lnTo>
                    <a:pt x="37" y="12"/>
                  </a:lnTo>
                  <a:lnTo>
                    <a:pt x="34" y="14"/>
                  </a:lnTo>
                  <a:lnTo>
                    <a:pt x="32" y="16"/>
                  </a:lnTo>
                  <a:lnTo>
                    <a:pt x="27" y="26"/>
                  </a:lnTo>
                  <a:lnTo>
                    <a:pt x="21" y="42"/>
                  </a:lnTo>
                  <a:lnTo>
                    <a:pt x="15" y="59"/>
                  </a:lnTo>
                  <a:lnTo>
                    <a:pt x="11" y="76"/>
                  </a:lnTo>
                  <a:lnTo>
                    <a:pt x="7" y="93"/>
                  </a:lnTo>
                  <a:lnTo>
                    <a:pt x="4" y="110"/>
                  </a:lnTo>
                  <a:lnTo>
                    <a:pt x="1" y="128"/>
                  </a:lnTo>
                  <a:lnTo>
                    <a:pt x="0" y="146"/>
                  </a:lnTo>
                  <a:lnTo>
                    <a:pt x="0" y="164"/>
                  </a:lnTo>
                  <a:lnTo>
                    <a:pt x="0" y="183"/>
                  </a:lnTo>
                  <a:lnTo>
                    <a:pt x="1" y="200"/>
                  </a:lnTo>
                  <a:lnTo>
                    <a:pt x="4" y="218"/>
                  </a:lnTo>
                  <a:lnTo>
                    <a:pt x="7" y="236"/>
                  </a:lnTo>
                  <a:lnTo>
                    <a:pt x="11" y="253"/>
                  </a:lnTo>
                  <a:lnTo>
                    <a:pt x="15" y="269"/>
                  </a:lnTo>
                  <a:lnTo>
                    <a:pt x="21" y="286"/>
                  </a:lnTo>
                  <a:lnTo>
                    <a:pt x="27" y="302"/>
                  </a:lnTo>
                  <a:lnTo>
                    <a:pt x="35" y="318"/>
                  </a:lnTo>
                  <a:lnTo>
                    <a:pt x="42" y="333"/>
                  </a:lnTo>
                  <a:lnTo>
                    <a:pt x="51" y="348"/>
                  </a:lnTo>
                  <a:lnTo>
                    <a:pt x="60" y="362"/>
                  </a:lnTo>
                  <a:lnTo>
                    <a:pt x="70" y="376"/>
                  </a:lnTo>
                  <a:lnTo>
                    <a:pt x="81" y="390"/>
                  </a:lnTo>
                  <a:lnTo>
                    <a:pt x="92" y="402"/>
                  </a:lnTo>
                  <a:lnTo>
                    <a:pt x="104" y="415"/>
                  </a:lnTo>
                  <a:lnTo>
                    <a:pt x="116" y="425"/>
                  </a:lnTo>
                  <a:lnTo>
                    <a:pt x="129" y="437"/>
                  </a:lnTo>
                  <a:lnTo>
                    <a:pt x="142" y="447"/>
                  </a:lnTo>
                  <a:lnTo>
                    <a:pt x="156" y="457"/>
                  </a:lnTo>
                  <a:lnTo>
                    <a:pt x="171" y="467"/>
                  </a:lnTo>
                  <a:lnTo>
                    <a:pt x="185" y="475"/>
                  </a:lnTo>
                  <a:lnTo>
                    <a:pt x="201" y="483"/>
                  </a:lnTo>
                  <a:lnTo>
                    <a:pt x="215" y="490"/>
                  </a:lnTo>
                  <a:lnTo>
                    <a:pt x="231" y="496"/>
                  </a:lnTo>
                  <a:lnTo>
                    <a:pt x="248" y="502"/>
                  </a:lnTo>
                  <a:lnTo>
                    <a:pt x="265" y="507"/>
                  </a:lnTo>
                  <a:lnTo>
                    <a:pt x="282" y="511"/>
                  </a:lnTo>
                  <a:lnTo>
                    <a:pt x="299" y="514"/>
                  </a:lnTo>
                  <a:lnTo>
                    <a:pt x="317" y="516"/>
                  </a:lnTo>
                  <a:lnTo>
                    <a:pt x="335" y="517"/>
                  </a:lnTo>
                  <a:lnTo>
                    <a:pt x="353" y="518"/>
                  </a:lnTo>
                  <a:lnTo>
                    <a:pt x="372" y="517"/>
                  </a:lnTo>
                  <a:lnTo>
                    <a:pt x="389" y="516"/>
                  </a:lnTo>
                  <a:lnTo>
                    <a:pt x="407" y="514"/>
                  </a:lnTo>
                  <a:lnTo>
                    <a:pt x="425" y="511"/>
                  </a:lnTo>
                  <a:lnTo>
                    <a:pt x="442" y="507"/>
                  </a:lnTo>
                  <a:lnTo>
                    <a:pt x="458" y="502"/>
                  </a:lnTo>
                  <a:lnTo>
                    <a:pt x="475" y="496"/>
                  </a:lnTo>
                  <a:lnTo>
                    <a:pt x="491" y="490"/>
                  </a:lnTo>
                  <a:lnTo>
                    <a:pt x="502" y="485"/>
                  </a:lnTo>
                  <a:lnTo>
                    <a:pt x="504" y="482"/>
                  </a:lnTo>
                  <a:lnTo>
                    <a:pt x="506" y="479"/>
                  </a:lnTo>
                  <a:lnTo>
                    <a:pt x="508" y="477"/>
                  </a:lnTo>
                  <a:lnTo>
                    <a:pt x="511" y="474"/>
                  </a:lnTo>
                  <a:lnTo>
                    <a:pt x="512" y="471"/>
                  </a:lnTo>
                  <a:lnTo>
                    <a:pt x="514" y="468"/>
                  </a:lnTo>
                  <a:lnTo>
                    <a:pt x="516" y="466"/>
                  </a:lnTo>
                  <a:lnTo>
                    <a:pt x="518" y="463"/>
                  </a:lnTo>
                  <a:lnTo>
                    <a:pt x="516" y="464"/>
                  </a:lnTo>
                  <a:lnTo>
                    <a:pt x="501" y="472"/>
                  </a:lnTo>
                  <a:lnTo>
                    <a:pt x="486" y="479"/>
                  </a:lnTo>
                  <a:lnTo>
                    <a:pt x="471" y="485"/>
                  </a:lnTo>
                  <a:lnTo>
                    <a:pt x="455" y="490"/>
                  </a:lnTo>
                  <a:lnTo>
                    <a:pt x="439" y="495"/>
                  </a:lnTo>
                  <a:lnTo>
                    <a:pt x="422" y="499"/>
                  </a:lnTo>
                  <a:lnTo>
                    <a:pt x="405" y="502"/>
                  </a:lnTo>
                  <a:lnTo>
                    <a:pt x="388" y="504"/>
                  </a:lnTo>
                  <a:lnTo>
                    <a:pt x="371" y="505"/>
                  </a:lnTo>
                  <a:lnTo>
                    <a:pt x="353" y="505"/>
                  </a:lnTo>
                  <a:lnTo>
                    <a:pt x="336" y="505"/>
                  </a:lnTo>
                  <a:lnTo>
                    <a:pt x="318" y="504"/>
                  </a:lnTo>
                  <a:lnTo>
                    <a:pt x="301" y="502"/>
                  </a:lnTo>
                  <a:lnTo>
                    <a:pt x="284" y="499"/>
                  </a:lnTo>
                  <a:lnTo>
                    <a:pt x="268" y="495"/>
                  </a:lnTo>
                  <a:lnTo>
                    <a:pt x="251" y="490"/>
                  </a:lnTo>
                  <a:lnTo>
                    <a:pt x="236" y="485"/>
                  </a:lnTo>
                  <a:lnTo>
                    <a:pt x="220" y="479"/>
                  </a:lnTo>
                  <a:lnTo>
                    <a:pt x="206" y="472"/>
                  </a:lnTo>
                  <a:lnTo>
                    <a:pt x="191" y="464"/>
                  </a:lnTo>
                  <a:lnTo>
                    <a:pt x="177" y="456"/>
                  </a:lnTo>
                  <a:lnTo>
                    <a:pt x="163" y="447"/>
                  </a:lnTo>
                  <a:lnTo>
                    <a:pt x="150" y="437"/>
                  </a:lnTo>
                  <a:lnTo>
                    <a:pt x="136" y="427"/>
                  </a:lnTo>
                  <a:lnTo>
                    <a:pt x="124" y="417"/>
                  </a:lnTo>
                  <a:lnTo>
                    <a:pt x="112" y="406"/>
                  </a:lnTo>
                  <a:lnTo>
                    <a:pt x="101" y="394"/>
                  </a:lnTo>
                  <a:lnTo>
                    <a:pt x="90" y="382"/>
                  </a:lnTo>
                  <a:lnTo>
                    <a:pt x="80" y="369"/>
                  </a:lnTo>
                  <a:lnTo>
                    <a:pt x="71" y="355"/>
                  </a:lnTo>
                  <a:lnTo>
                    <a:pt x="62" y="341"/>
                  </a:lnTo>
                  <a:lnTo>
                    <a:pt x="53" y="327"/>
                  </a:lnTo>
                  <a:lnTo>
                    <a:pt x="46" y="312"/>
                  </a:lnTo>
                  <a:lnTo>
                    <a:pt x="39" y="297"/>
                  </a:lnTo>
                  <a:lnTo>
                    <a:pt x="33" y="282"/>
                  </a:lnTo>
                  <a:lnTo>
                    <a:pt x="27" y="266"/>
                  </a:lnTo>
                  <a:lnTo>
                    <a:pt x="23" y="250"/>
                  </a:lnTo>
                  <a:lnTo>
                    <a:pt x="19" y="233"/>
                  </a:lnTo>
                  <a:lnTo>
                    <a:pt x="16" y="216"/>
                  </a:lnTo>
                  <a:lnTo>
                    <a:pt x="14" y="199"/>
                  </a:lnTo>
                  <a:lnTo>
                    <a:pt x="12" y="182"/>
                  </a:lnTo>
                  <a:lnTo>
                    <a:pt x="12" y="164"/>
                  </a:lnTo>
                  <a:lnTo>
                    <a:pt x="12" y="147"/>
                  </a:lnTo>
                  <a:lnTo>
                    <a:pt x="14" y="129"/>
                  </a:lnTo>
                  <a:lnTo>
                    <a:pt x="16" y="112"/>
                  </a:lnTo>
                  <a:lnTo>
                    <a:pt x="19" y="95"/>
                  </a:lnTo>
                  <a:lnTo>
                    <a:pt x="23" y="79"/>
                  </a:lnTo>
                  <a:lnTo>
                    <a:pt x="27" y="62"/>
                  </a:lnTo>
                  <a:lnTo>
                    <a:pt x="33" y="46"/>
                  </a:lnTo>
                  <a:lnTo>
                    <a:pt x="39" y="31"/>
                  </a:lnTo>
                  <a:lnTo>
                    <a:pt x="46" y="16"/>
                  </a:lnTo>
                  <a:lnTo>
                    <a:pt x="53" y="1"/>
                  </a:lnTo>
                  <a:lnTo>
                    <a:pt x="54" y="0"/>
                  </a:lnTo>
                </a:path>
              </a:pathLst>
            </a:custGeom>
            <a:solidFill>
              <a:srgbClr val="6B472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7" name="Freeform 175"/>
            <p:cNvSpPr>
              <a:spLocks/>
            </p:cNvSpPr>
            <p:nvPr/>
          </p:nvSpPr>
          <p:spPr bwMode="auto">
            <a:xfrm>
              <a:off x="1034" y="1935"/>
              <a:ext cx="522" cy="521"/>
            </a:xfrm>
            <a:custGeom>
              <a:avLst/>
              <a:gdLst>
                <a:gd name="T0" fmla="*/ 62 w 522"/>
                <a:gd name="T1" fmla="*/ 1 h 521"/>
                <a:gd name="T2" fmla="*/ 56 w 522"/>
                <a:gd name="T3" fmla="*/ 5 h 521"/>
                <a:gd name="T4" fmla="*/ 50 w 522"/>
                <a:gd name="T5" fmla="*/ 9 h 521"/>
                <a:gd name="T6" fmla="*/ 44 w 522"/>
                <a:gd name="T7" fmla="*/ 13 h 521"/>
                <a:gd name="T8" fmla="*/ 33 w 522"/>
                <a:gd name="T9" fmla="*/ 30 h 521"/>
                <a:gd name="T10" fmla="*/ 21 w 522"/>
                <a:gd name="T11" fmla="*/ 60 h 521"/>
                <a:gd name="T12" fmla="*/ 10 w 522"/>
                <a:gd name="T13" fmla="*/ 93 h 521"/>
                <a:gd name="T14" fmla="*/ 3 w 522"/>
                <a:gd name="T15" fmla="*/ 126 h 521"/>
                <a:gd name="T16" fmla="*/ 0 w 522"/>
                <a:gd name="T17" fmla="*/ 161 h 521"/>
                <a:gd name="T18" fmla="*/ 0 w 522"/>
                <a:gd name="T19" fmla="*/ 196 h 521"/>
                <a:gd name="T20" fmla="*/ 3 w 522"/>
                <a:gd name="T21" fmla="*/ 230 h 521"/>
                <a:gd name="T22" fmla="*/ 10 w 522"/>
                <a:gd name="T23" fmla="*/ 264 h 521"/>
                <a:gd name="T24" fmla="*/ 21 w 522"/>
                <a:gd name="T25" fmla="*/ 296 h 521"/>
                <a:gd name="T26" fmla="*/ 33 w 522"/>
                <a:gd name="T27" fmla="*/ 327 h 521"/>
                <a:gd name="T28" fmla="*/ 49 w 522"/>
                <a:gd name="T29" fmla="*/ 356 h 521"/>
                <a:gd name="T30" fmla="*/ 68 w 522"/>
                <a:gd name="T31" fmla="*/ 383 h 521"/>
                <a:gd name="T32" fmla="*/ 89 w 522"/>
                <a:gd name="T33" fmla="*/ 408 h 521"/>
                <a:gd name="T34" fmla="*/ 112 w 522"/>
                <a:gd name="T35" fmla="*/ 432 h 521"/>
                <a:gd name="T36" fmla="*/ 137 w 522"/>
                <a:gd name="T37" fmla="*/ 452 h 521"/>
                <a:gd name="T38" fmla="*/ 165 w 522"/>
                <a:gd name="T39" fmla="*/ 470 h 521"/>
                <a:gd name="T40" fmla="*/ 194 w 522"/>
                <a:gd name="T41" fmla="*/ 486 h 521"/>
                <a:gd name="T42" fmla="*/ 224 w 522"/>
                <a:gd name="T43" fmla="*/ 499 h 521"/>
                <a:gd name="T44" fmla="*/ 256 w 522"/>
                <a:gd name="T45" fmla="*/ 509 h 521"/>
                <a:gd name="T46" fmla="*/ 289 w 522"/>
                <a:gd name="T47" fmla="*/ 516 h 521"/>
                <a:gd name="T48" fmla="*/ 324 w 522"/>
                <a:gd name="T49" fmla="*/ 519 h 521"/>
                <a:gd name="T50" fmla="*/ 359 w 522"/>
                <a:gd name="T51" fmla="*/ 519 h 521"/>
                <a:gd name="T52" fmla="*/ 393 w 522"/>
                <a:gd name="T53" fmla="*/ 516 h 521"/>
                <a:gd name="T54" fmla="*/ 427 w 522"/>
                <a:gd name="T55" fmla="*/ 509 h 521"/>
                <a:gd name="T56" fmla="*/ 459 w 522"/>
                <a:gd name="T57" fmla="*/ 499 h 521"/>
                <a:gd name="T58" fmla="*/ 490 w 522"/>
                <a:gd name="T59" fmla="*/ 486 h 521"/>
                <a:gd name="T60" fmla="*/ 506 w 522"/>
                <a:gd name="T61" fmla="*/ 478 h 521"/>
                <a:gd name="T62" fmla="*/ 510 w 522"/>
                <a:gd name="T63" fmla="*/ 472 h 521"/>
                <a:gd name="T64" fmla="*/ 513 w 522"/>
                <a:gd name="T65" fmla="*/ 466 h 521"/>
                <a:gd name="T66" fmla="*/ 517 w 522"/>
                <a:gd name="T67" fmla="*/ 460 h 521"/>
                <a:gd name="T68" fmla="*/ 521 w 522"/>
                <a:gd name="T69" fmla="*/ 454 h 521"/>
                <a:gd name="T70" fmla="*/ 498 w 522"/>
                <a:gd name="T71" fmla="*/ 467 h 521"/>
                <a:gd name="T72" fmla="*/ 469 w 522"/>
                <a:gd name="T73" fmla="*/ 481 h 521"/>
                <a:gd name="T74" fmla="*/ 439 w 522"/>
                <a:gd name="T75" fmla="*/ 492 h 521"/>
                <a:gd name="T76" fmla="*/ 407 w 522"/>
                <a:gd name="T77" fmla="*/ 500 h 521"/>
                <a:gd name="T78" fmla="*/ 375 w 522"/>
                <a:gd name="T79" fmla="*/ 505 h 521"/>
                <a:gd name="T80" fmla="*/ 341 w 522"/>
                <a:gd name="T81" fmla="*/ 507 h 521"/>
                <a:gd name="T82" fmla="*/ 307 w 522"/>
                <a:gd name="T83" fmla="*/ 505 h 521"/>
                <a:gd name="T84" fmla="*/ 275 w 522"/>
                <a:gd name="T85" fmla="*/ 500 h 521"/>
                <a:gd name="T86" fmla="*/ 243 w 522"/>
                <a:gd name="T87" fmla="*/ 492 h 521"/>
                <a:gd name="T88" fmla="*/ 213 w 522"/>
                <a:gd name="T89" fmla="*/ 481 h 521"/>
                <a:gd name="T90" fmla="*/ 185 w 522"/>
                <a:gd name="T91" fmla="*/ 467 h 521"/>
                <a:gd name="T92" fmla="*/ 158 w 522"/>
                <a:gd name="T93" fmla="*/ 451 h 521"/>
                <a:gd name="T94" fmla="*/ 133 w 522"/>
                <a:gd name="T95" fmla="*/ 433 h 521"/>
                <a:gd name="T96" fmla="*/ 109 w 522"/>
                <a:gd name="T97" fmla="*/ 411 h 521"/>
                <a:gd name="T98" fmla="*/ 88 w 522"/>
                <a:gd name="T99" fmla="*/ 388 h 521"/>
                <a:gd name="T100" fmla="*/ 69 w 522"/>
                <a:gd name="T101" fmla="*/ 363 h 521"/>
                <a:gd name="T102" fmla="*/ 52 w 522"/>
                <a:gd name="T103" fmla="*/ 335 h 521"/>
                <a:gd name="T104" fmla="*/ 38 w 522"/>
                <a:gd name="T105" fmla="*/ 306 h 521"/>
                <a:gd name="T106" fmla="*/ 27 w 522"/>
                <a:gd name="T107" fmla="*/ 276 h 521"/>
                <a:gd name="T108" fmla="*/ 19 w 522"/>
                <a:gd name="T109" fmla="*/ 244 h 521"/>
                <a:gd name="T110" fmla="*/ 14 w 522"/>
                <a:gd name="T111" fmla="*/ 212 h 521"/>
                <a:gd name="T112" fmla="*/ 12 w 522"/>
                <a:gd name="T113" fmla="*/ 178 h 521"/>
                <a:gd name="T114" fmla="*/ 14 w 522"/>
                <a:gd name="T115" fmla="*/ 144 h 521"/>
                <a:gd name="T116" fmla="*/ 19 w 522"/>
                <a:gd name="T117" fmla="*/ 112 h 521"/>
                <a:gd name="T118" fmla="*/ 27 w 522"/>
                <a:gd name="T119" fmla="*/ 80 h 521"/>
                <a:gd name="T120" fmla="*/ 38 w 522"/>
                <a:gd name="T121" fmla="*/ 50 h 521"/>
                <a:gd name="T122" fmla="*/ 52 w 522"/>
                <a:gd name="T123" fmla="*/ 21 h 521"/>
                <a:gd name="T124" fmla="*/ 65 w 522"/>
                <a:gd name="T1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521">
                  <a:moveTo>
                    <a:pt x="65" y="0"/>
                  </a:moveTo>
                  <a:lnTo>
                    <a:pt x="62" y="1"/>
                  </a:lnTo>
                  <a:lnTo>
                    <a:pt x="59" y="3"/>
                  </a:lnTo>
                  <a:lnTo>
                    <a:pt x="56" y="5"/>
                  </a:lnTo>
                  <a:lnTo>
                    <a:pt x="53" y="7"/>
                  </a:lnTo>
                  <a:lnTo>
                    <a:pt x="50" y="9"/>
                  </a:lnTo>
                  <a:lnTo>
                    <a:pt x="47" y="11"/>
                  </a:lnTo>
                  <a:lnTo>
                    <a:pt x="44" y="13"/>
                  </a:lnTo>
                  <a:lnTo>
                    <a:pt x="41" y="15"/>
                  </a:lnTo>
                  <a:lnTo>
                    <a:pt x="33" y="30"/>
                  </a:lnTo>
                  <a:lnTo>
                    <a:pt x="27" y="45"/>
                  </a:lnTo>
                  <a:lnTo>
                    <a:pt x="21" y="60"/>
                  </a:lnTo>
                  <a:lnTo>
                    <a:pt x="15" y="76"/>
                  </a:lnTo>
                  <a:lnTo>
                    <a:pt x="10" y="93"/>
                  </a:lnTo>
                  <a:lnTo>
                    <a:pt x="6" y="109"/>
                  </a:lnTo>
                  <a:lnTo>
                    <a:pt x="3" y="126"/>
                  </a:lnTo>
                  <a:lnTo>
                    <a:pt x="1" y="143"/>
                  </a:lnTo>
                  <a:lnTo>
                    <a:pt x="0" y="161"/>
                  </a:lnTo>
                  <a:lnTo>
                    <a:pt x="0" y="178"/>
                  </a:lnTo>
                  <a:lnTo>
                    <a:pt x="0" y="196"/>
                  </a:lnTo>
                  <a:lnTo>
                    <a:pt x="1" y="213"/>
                  </a:lnTo>
                  <a:lnTo>
                    <a:pt x="3" y="230"/>
                  </a:lnTo>
                  <a:lnTo>
                    <a:pt x="6" y="247"/>
                  </a:lnTo>
                  <a:lnTo>
                    <a:pt x="10" y="264"/>
                  </a:lnTo>
                  <a:lnTo>
                    <a:pt x="15" y="280"/>
                  </a:lnTo>
                  <a:lnTo>
                    <a:pt x="21" y="296"/>
                  </a:lnTo>
                  <a:lnTo>
                    <a:pt x="27" y="312"/>
                  </a:lnTo>
                  <a:lnTo>
                    <a:pt x="33" y="327"/>
                  </a:lnTo>
                  <a:lnTo>
                    <a:pt x="41" y="342"/>
                  </a:lnTo>
                  <a:lnTo>
                    <a:pt x="49" y="356"/>
                  </a:lnTo>
                  <a:lnTo>
                    <a:pt x="58" y="370"/>
                  </a:lnTo>
                  <a:lnTo>
                    <a:pt x="68" y="383"/>
                  </a:lnTo>
                  <a:lnTo>
                    <a:pt x="78" y="396"/>
                  </a:lnTo>
                  <a:lnTo>
                    <a:pt x="89" y="408"/>
                  </a:lnTo>
                  <a:lnTo>
                    <a:pt x="100" y="420"/>
                  </a:lnTo>
                  <a:lnTo>
                    <a:pt x="112" y="432"/>
                  </a:lnTo>
                  <a:lnTo>
                    <a:pt x="124" y="442"/>
                  </a:lnTo>
                  <a:lnTo>
                    <a:pt x="137" y="452"/>
                  </a:lnTo>
                  <a:lnTo>
                    <a:pt x="151" y="461"/>
                  </a:lnTo>
                  <a:lnTo>
                    <a:pt x="165" y="470"/>
                  </a:lnTo>
                  <a:lnTo>
                    <a:pt x="179" y="478"/>
                  </a:lnTo>
                  <a:lnTo>
                    <a:pt x="194" y="486"/>
                  </a:lnTo>
                  <a:lnTo>
                    <a:pt x="208" y="493"/>
                  </a:lnTo>
                  <a:lnTo>
                    <a:pt x="224" y="499"/>
                  </a:lnTo>
                  <a:lnTo>
                    <a:pt x="239" y="505"/>
                  </a:lnTo>
                  <a:lnTo>
                    <a:pt x="256" y="509"/>
                  </a:lnTo>
                  <a:lnTo>
                    <a:pt x="272" y="513"/>
                  </a:lnTo>
                  <a:lnTo>
                    <a:pt x="289" y="516"/>
                  </a:lnTo>
                  <a:lnTo>
                    <a:pt x="306" y="518"/>
                  </a:lnTo>
                  <a:lnTo>
                    <a:pt x="324" y="519"/>
                  </a:lnTo>
                  <a:lnTo>
                    <a:pt x="341" y="520"/>
                  </a:lnTo>
                  <a:lnTo>
                    <a:pt x="359" y="519"/>
                  </a:lnTo>
                  <a:lnTo>
                    <a:pt x="376" y="518"/>
                  </a:lnTo>
                  <a:lnTo>
                    <a:pt x="393" y="516"/>
                  </a:lnTo>
                  <a:lnTo>
                    <a:pt x="410" y="513"/>
                  </a:lnTo>
                  <a:lnTo>
                    <a:pt x="427" y="509"/>
                  </a:lnTo>
                  <a:lnTo>
                    <a:pt x="443" y="505"/>
                  </a:lnTo>
                  <a:lnTo>
                    <a:pt x="459" y="499"/>
                  </a:lnTo>
                  <a:lnTo>
                    <a:pt x="475" y="493"/>
                  </a:lnTo>
                  <a:lnTo>
                    <a:pt x="490" y="486"/>
                  </a:lnTo>
                  <a:lnTo>
                    <a:pt x="505" y="478"/>
                  </a:lnTo>
                  <a:lnTo>
                    <a:pt x="506" y="478"/>
                  </a:lnTo>
                  <a:lnTo>
                    <a:pt x="507" y="475"/>
                  </a:lnTo>
                  <a:lnTo>
                    <a:pt x="510" y="472"/>
                  </a:lnTo>
                  <a:lnTo>
                    <a:pt x="511" y="469"/>
                  </a:lnTo>
                  <a:lnTo>
                    <a:pt x="513" y="466"/>
                  </a:lnTo>
                  <a:lnTo>
                    <a:pt x="515" y="463"/>
                  </a:lnTo>
                  <a:lnTo>
                    <a:pt x="517" y="460"/>
                  </a:lnTo>
                  <a:lnTo>
                    <a:pt x="519" y="457"/>
                  </a:lnTo>
                  <a:lnTo>
                    <a:pt x="521" y="454"/>
                  </a:lnTo>
                  <a:lnTo>
                    <a:pt x="512" y="459"/>
                  </a:lnTo>
                  <a:lnTo>
                    <a:pt x="498" y="467"/>
                  </a:lnTo>
                  <a:lnTo>
                    <a:pt x="484" y="475"/>
                  </a:lnTo>
                  <a:lnTo>
                    <a:pt x="469" y="481"/>
                  </a:lnTo>
                  <a:lnTo>
                    <a:pt x="454" y="487"/>
                  </a:lnTo>
                  <a:lnTo>
                    <a:pt x="439" y="492"/>
                  </a:lnTo>
                  <a:lnTo>
                    <a:pt x="423" y="497"/>
                  </a:lnTo>
                  <a:lnTo>
                    <a:pt x="407" y="500"/>
                  </a:lnTo>
                  <a:lnTo>
                    <a:pt x="391" y="503"/>
                  </a:lnTo>
                  <a:lnTo>
                    <a:pt x="375" y="505"/>
                  </a:lnTo>
                  <a:lnTo>
                    <a:pt x="358" y="507"/>
                  </a:lnTo>
                  <a:lnTo>
                    <a:pt x="341" y="507"/>
                  </a:lnTo>
                  <a:lnTo>
                    <a:pt x="324" y="507"/>
                  </a:lnTo>
                  <a:lnTo>
                    <a:pt x="307" y="505"/>
                  </a:lnTo>
                  <a:lnTo>
                    <a:pt x="291" y="503"/>
                  </a:lnTo>
                  <a:lnTo>
                    <a:pt x="275" y="500"/>
                  </a:lnTo>
                  <a:lnTo>
                    <a:pt x="259" y="497"/>
                  </a:lnTo>
                  <a:lnTo>
                    <a:pt x="243" y="492"/>
                  </a:lnTo>
                  <a:lnTo>
                    <a:pt x="228" y="487"/>
                  </a:lnTo>
                  <a:lnTo>
                    <a:pt x="213" y="481"/>
                  </a:lnTo>
                  <a:lnTo>
                    <a:pt x="199" y="475"/>
                  </a:lnTo>
                  <a:lnTo>
                    <a:pt x="185" y="467"/>
                  </a:lnTo>
                  <a:lnTo>
                    <a:pt x="171" y="459"/>
                  </a:lnTo>
                  <a:lnTo>
                    <a:pt x="158" y="451"/>
                  </a:lnTo>
                  <a:lnTo>
                    <a:pt x="145" y="442"/>
                  </a:lnTo>
                  <a:lnTo>
                    <a:pt x="133" y="433"/>
                  </a:lnTo>
                  <a:lnTo>
                    <a:pt x="121" y="422"/>
                  </a:lnTo>
                  <a:lnTo>
                    <a:pt x="109" y="411"/>
                  </a:lnTo>
                  <a:lnTo>
                    <a:pt x="98" y="400"/>
                  </a:lnTo>
                  <a:lnTo>
                    <a:pt x="88" y="388"/>
                  </a:lnTo>
                  <a:lnTo>
                    <a:pt x="78" y="375"/>
                  </a:lnTo>
                  <a:lnTo>
                    <a:pt x="69" y="363"/>
                  </a:lnTo>
                  <a:lnTo>
                    <a:pt x="60" y="349"/>
                  </a:lnTo>
                  <a:lnTo>
                    <a:pt x="52" y="335"/>
                  </a:lnTo>
                  <a:lnTo>
                    <a:pt x="45" y="321"/>
                  </a:lnTo>
                  <a:lnTo>
                    <a:pt x="38" y="306"/>
                  </a:lnTo>
                  <a:lnTo>
                    <a:pt x="32" y="292"/>
                  </a:lnTo>
                  <a:lnTo>
                    <a:pt x="27" y="276"/>
                  </a:lnTo>
                  <a:lnTo>
                    <a:pt x="23" y="260"/>
                  </a:lnTo>
                  <a:lnTo>
                    <a:pt x="19" y="244"/>
                  </a:lnTo>
                  <a:lnTo>
                    <a:pt x="16" y="228"/>
                  </a:lnTo>
                  <a:lnTo>
                    <a:pt x="14" y="212"/>
                  </a:lnTo>
                  <a:lnTo>
                    <a:pt x="13" y="195"/>
                  </a:lnTo>
                  <a:lnTo>
                    <a:pt x="12" y="178"/>
                  </a:lnTo>
                  <a:lnTo>
                    <a:pt x="13" y="161"/>
                  </a:lnTo>
                  <a:lnTo>
                    <a:pt x="14" y="144"/>
                  </a:lnTo>
                  <a:lnTo>
                    <a:pt x="16" y="128"/>
                  </a:lnTo>
                  <a:lnTo>
                    <a:pt x="19" y="112"/>
                  </a:lnTo>
                  <a:lnTo>
                    <a:pt x="23" y="96"/>
                  </a:lnTo>
                  <a:lnTo>
                    <a:pt x="27" y="80"/>
                  </a:lnTo>
                  <a:lnTo>
                    <a:pt x="32" y="65"/>
                  </a:lnTo>
                  <a:lnTo>
                    <a:pt x="38" y="50"/>
                  </a:lnTo>
                  <a:lnTo>
                    <a:pt x="45" y="35"/>
                  </a:lnTo>
                  <a:lnTo>
                    <a:pt x="52" y="21"/>
                  </a:lnTo>
                  <a:lnTo>
                    <a:pt x="60" y="7"/>
                  </a:lnTo>
                  <a:lnTo>
                    <a:pt x="65" y="0"/>
                  </a:lnTo>
                </a:path>
              </a:pathLst>
            </a:custGeom>
            <a:solidFill>
              <a:srgbClr val="784F2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8" name="Freeform 176"/>
            <p:cNvSpPr>
              <a:spLocks/>
            </p:cNvSpPr>
            <p:nvPr/>
          </p:nvSpPr>
          <p:spPr bwMode="auto">
            <a:xfrm>
              <a:off x="1046" y="1923"/>
              <a:ext cx="522" cy="520"/>
            </a:xfrm>
            <a:custGeom>
              <a:avLst/>
              <a:gdLst>
                <a:gd name="T0" fmla="*/ 71 w 522"/>
                <a:gd name="T1" fmla="*/ 3 h 520"/>
                <a:gd name="T2" fmla="*/ 61 w 522"/>
                <a:gd name="T3" fmla="*/ 7 h 520"/>
                <a:gd name="T4" fmla="*/ 52 w 522"/>
                <a:gd name="T5" fmla="*/ 12 h 520"/>
                <a:gd name="T6" fmla="*/ 32 w 522"/>
                <a:gd name="T7" fmla="*/ 47 h 520"/>
                <a:gd name="T8" fmla="*/ 15 w 522"/>
                <a:gd name="T9" fmla="*/ 92 h 520"/>
                <a:gd name="T10" fmla="*/ 4 w 522"/>
                <a:gd name="T11" fmla="*/ 140 h 520"/>
                <a:gd name="T12" fmla="*/ 0 w 522"/>
                <a:gd name="T13" fmla="*/ 190 h 520"/>
                <a:gd name="T14" fmla="*/ 4 w 522"/>
                <a:gd name="T15" fmla="*/ 240 h 520"/>
                <a:gd name="T16" fmla="*/ 15 w 522"/>
                <a:gd name="T17" fmla="*/ 288 h 520"/>
                <a:gd name="T18" fmla="*/ 32 w 522"/>
                <a:gd name="T19" fmla="*/ 333 h 520"/>
                <a:gd name="T20" fmla="*/ 56 w 522"/>
                <a:gd name="T21" fmla="*/ 375 h 520"/>
                <a:gd name="T22" fmla="*/ 86 w 522"/>
                <a:gd name="T23" fmla="*/ 412 h 520"/>
                <a:gd name="T24" fmla="*/ 120 w 522"/>
                <a:gd name="T25" fmla="*/ 445 h 520"/>
                <a:gd name="T26" fmla="*/ 159 w 522"/>
                <a:gd name="T27" fmla="*/ 472 h 520"/>
                <a:gd name="T28" fmla="*/ 201 w 522"/>
                <a:gd name="T29" fmla="*/ 493 h 520"/>
                <a:gd name="T30" fmla="*/ 247 w 522"/>
                <a:gd name="T31" fmla="*/ 509 h 520"/>
                <a:gd name="T32" fmla="*/ 295 w 522"/>
                <a:gd name="T33" fmla="*/ 518 h 520"/>
                <a:gd name="T34" fmla="*/ 346 w 522"/>
                <a:gd name="T35" fmla="*/ 519 h 520"/>
                <a:gd name="T36" fmla="*/ 395 w 522"/>
                <a:gd name="T37" fmla="*/ 513 h 520"/>
                <a:gd name="T38" fmla="*/ 442 w 522"/>
                <a:gd name="T39" fmla="*/ 499 h 520"/>
                <a:gd name="T40" fmla="*/ 487 w 522"/>
                <a:gd name="T41" fmla="*/ 480 h 520"/>
                <a:gd name="T42" fmla="*/ 510 w 522"/>
                <a:gd name="T43" fmla="*/ 463 h 520"/>
                <a:gd name="T44" fmla="*/ 515 w 522"/>
                <a:gd name="T45" fmla="*/ 454 h 520"/>
                <a:gd name="T46" fmla="*/ 519 w 522"/>
                <a:gd name="T47" fmla="*/ 446 h 520"/>
                <a:gd name="T48" fmla="*/ 507 w 522"/>
                <a:gd name="T49" fmla="*/ 452 h 520"/>
                <a:gd name="T50" fmla="*/ 466 w 522"/>
                <a:gd name="T51" fmla="*/ 475 h 520"/>
                <a:gd name="T52" fmla="*/ 423 w 522"/>
                <a:gd name="T53" fmla="*/ 493 h 520"/>
                <a:gd name="T54" fmla="*/ 377 w 522"/>
                <a:gd name="T55" fmla="*/ 503 h 520"/>
                <a:gd name="T56" fmla="*/ 329 w 522"/>
                <a:gd name="T57" fmla="*/ 507 h 520"/>
                <a:gd name="T58" fmla="*/ 281 w 522"/>
                <a:gd name="T59" fmla="*/ 503 h 520"/>
                <a:gd name="T60" fmla="*/ 235 w 522"/>
                <a:gd name="T61" fmla="*/ 493 h 520"/>
                <a:gd name="T62" fmla="*/ 192 w 522"/>
                <a:gd name="T63" fmla="*/ 475 h 520"/>
                <a:gd name="T64" fmla="*/ 153 w 522"/>
                <a:gd name="T65" fmla="*/ 452 h 520"/>
                <a:gd name="T66" fmla="*/ 117 w 522"/>
                <a:gd name="T67" fmla="*/ 425 h 520"/>
                <a:gd name="T68" fmla="*/ 86 w 522"/>
                <a:gd name="T69" fmla="*/ 392 h 520"/>
                <a:gd name="T70" fmla="*/ 59 w 522"/>
                <a:gd name="T71" fmla="*/ 354 h 520"/>
                <a:gd name="T72" fmla="*/ 38 w 522"/>
                <a:gd name="T73" fmla="*/ 313 h 520"/>
                <a:gd name="T74" fmla="*/ 23 w 522"/>
                <a:gd name="T75" fmla="*/ 269 h 520"/>
                <a:gd name="T76" fmla="*/ 15 w 522"/>
                <a:gd name="T77" fmla="*/ 223 h 520"/>
                <a:gd name="T78" fmla="*/ 13 w 522"/>
                <a:gd name="T79" fmla="*/ 174 h 520"/>
                <a:gd name="T80" fmla="*/ 19 w 522"/>
                <a:gd name="T81" fmla="*/ 126 h 520"/>
                <a:gd name="T82" fmla="*/ 32 w 522"/>
                <a:gd name="T83" fmla="*/ 81 h 520"/>
                <a:gd name="T84" fmla="*/ 51 w 522"/>
                <a:gd name="T85" fmla="*/ 39 h 520"/>
                <a:gd name="T86" fmla="*/ 76 w 522"/>
                <a:gd name="T87"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2" h="520">
                  <a:moveTo>
                    <a:pt x="77" y="0"/>
                  </a:moveTo>
                  <a:lnTo>
                    <a:pt x="74" y="1"/>
                  </a:lnTo>
                  <a:lnTo>
                    <a:pt x="71" y="3"/>
                  </a:lnTo>
                  <a:lnTo>
                    <a:pt x="68" y="4"/>
                  </a:lnTo>
                  <a:lnTo>
                    <a:pt x="65" y="6"/>
                  </a:lnTo>
                  <a:lnTo>
                    <a:pt x="61" y="7"/>
                  </a:lnTo>
                  <a:lnTo>
                    <a:pt x="58" y="9"/>
                  </a:lnTo>
                  <a:lnTo>
                    <a:pt x="55" y="10"/>
                  </a:lnTo>
                  <a:lnTo>
                    <a:pt x="52" y="12"/>
                  </a:lnTo>
                  <a:lnTo>
                    <a:pt x="48" y="19"/>
                  </a:lnTo>
                  <a:lnTo>
                    <a:pt x="40" y="33"/>
                  </a:lnTo>
                  <a:lnTo>
                    <a:pt x="32" y="47"/>
                  </a:lnTo>
                  <a:lnTo>
                    <a:pt x="26" y="62"/>
                  </a:lnTo>
                  <a:lnTo>
                    <a:pt x="20" y="77"/>
                  </a:lnTo>
                  <a:lnTo>
                    <a:pt x="15" y="92"/>
                  </a:lnTo>
                  <a:lnTo>
                    <a:pt x="10" y="108"/>
                  </a:lnTo>
                  <a:lnTo>
                    <a:pt x="7" y="124"/>
                  </a:lnTo>
                  <a:lnTo>
                    <a:pt x="4" y="140"/>
                  </a:lnTo>
                  <a:lnTo>
                    <a:pt x="2" y="156"/>
                  </a:lnTo>
                  <a:lnTo>
                    <a:pt x="0" y="173"/>
                  </a:lnTo>
                  <a:lnTo>
                    <a:pt x="0" y="190"/>
                  </a:lnTo>
                  <a:lnTo>
                    <a:pt x="0" y="207"/>
                  </a:lnTo>
                  <a:lnTo>
                    <a:pt x="2" y="224"/>
                  </a:lnTo>
                  <a:lnTo>
                    <a:pt x="4" y="240"/>
                  </a:lnTo>
                  <a:lnTo>
                    <a:pt x="7" y="256"/>
                  </a:lnTo>
                  <a:lnTo>
                    <a:pt x="10" y="273"/>
                  </a:lnTo>
                  <a:lnTo>
                    <a:pt x="15" y="288"/>
                  </a:lnTo>
                  <a:lnTo>
                    <a:pt x="20" y="304"/>
                  </a:lnTo>
                  <a:lnTo>
                    <a:pt x="26" y="318"/>
                  </a:lnTo>
                  <a:lnTo>
                    <a:pt x="32" y="333"/>
                  </a:lnTo>
                  <a:lnTo>
                    <a:pt x="40" y="348"/>
                  </a:lnTo>
                  <a:lnTo>
                    <a:pt x="48" y="361"/>
                  </a:lnTo>
                  <a:lnTo>
                    <a:pt x="56" y="375"/>
                  </a:lnTo>
                  <a:lnTo>
                    <a:pt x="65" y="388"/>
                  </a:lnTo>
                  <a:lnTo>
                    <a:pt x="75" y="400"/>
                  </a:lnTo>
                  <a:lnTo>
                    <a:pt x="86" y="412"/>
                  </a:lnTo>
                  <a:lnTo>
                    <a:pt x="97" y="424"/>
                  </a:lnTo>
                  <a:lnTo>
                    <a:pt x="108" y="434"/>
                  </a:lnTo>
                  <a:lnTo>
                    <a:pt x="120" y="445"/>
                  </a:lnTo>
                  <a:lnTo>
                    <a:pt x="133" y="454"/>
                  </a:lnTo>
                  <a:lnTo>
                    <a:pt x="146" y="463"/>
                  </a:lnTo>
                  <a:lnTo>
                    <a:pt x="159" y="472"/>
                  </a:lnTo>
                  <a:lnTo>
                    <a:pt x="173" y="480"/>
                  </a:lnTo>
                  <a:lnTo>
                    <a:pt x="187" y="487"/>
                  </a:lnTo>
                  <a:lnTo>
                    <a:pt x="201" y="493"/>
                  </a:lnTo>
                  <a:lnTo>
                    <a:pt x="216" y="499"/>
                  </a:lnTo>
                  <a:lnTo>
                    <a:pt x="231" y="505"/>
                  </a:lnTo>
                  <a:lnTo>
                    <a:pt x="247" y="509"/>
                  </a:lnTo>
                  <a:lnTo>
                    <a:pt x="263" y="513"/>
                  </a:lnTo>
                  <a:lnTo>
                    <a:pt x="279" y="516"/>
                  </a:lnTo>
                  <a:lnTo>
                    <a:pt x="295" y="518"/>
                  </a:lnTo>
                  <a:lnTo>
                    <a:pt x="312" y="519"/>
                  </a:lnTo>
                  <a:lnTo>
                    <a:pt x="329" y="519"/>
                  </a:lnTo>
                  <a:lnTo>
                    <a:pt x="346" y="519"/>
                  </a:lnTo>
                  <a:lnTo>
                    <a:pt x="363" y="518"/>
                  </a:lnTo>
                  <a:lnTo>
                    <a:pt x="379" y="516"/>
                  </a:lnTo>
                  <a:lnTo>
                    <a:pt x="395" y="513"/>
                  </a:lnTo>
                  <a:lnTo>
                    <a:pt x="412" y="509"/>
                  </a:lnTo>
                  <a:lnTo>
                    <a:pt x="427" y="505"/>
                  </a:lnTo>
                  <a:lnTo>
                    <a:pt x="442" y="499"/>
                  </a:lnTo>
                  <a:lnTo>
                    <a:pt x="457" y="493"/>
                  </a:lnTo>
                  <a:lnTo>
                    <a:pt x="472" y="487"/>
                  </a:lnTo>
                  <a:lnTo>
                    <a:pt x="487" y="480"/>
                  </a:lnTo>
                  <a:lnTo>
                    <a:pt x="500" y="472"/>
                  </a:lnTo>
                  <a:lnTo>
                    <a:pt x="508" y="466"/>
                  </a:lnTo>
                  <a:lnTo>
                    <a:pt x="510" y="463"/>
                  </a:lnTo>
                  <a:lnTo>
                    <a:pt x="511" y="460"/>
                  </a:lnTo>
                  <a:lnTo>
                    <a:pt x="513" y="457"/>
                  </a:lnTo>
                  <a:lnTo>
                    <a:pt x="515" y="454"/>
                  </a:lnTo>
                  <a:lnTo>
                    <a:pt x="516" y="451"/>
                  </a:lnTo>
                  <a:lnTo>
                    <a:pt x="518" y="448"/>
                  </a:lnTo>
                  <a:lnTo>
                    <a:pt x="519" y="446"/>
                  </a:lnTo>
                  <a:lnTo>
                    <a:pt x="521" y="443"/>
                  </a:lnTo>
                  <a:lnTo>
                    <a:pt x="519" y="444"/>
                  </a:lnTo>
                  <a:lnTo>
                    <a:pt x="507" y="452"/>
                  </a:lnTo>
                  <a:lnTo>
                    <a:pt x="493" y="460"/>
                  </a:lnTo>
                  <a:lnTo>
                    <a:pt x="480" y="468"/>
                  </a:lnTo>
                  <a:lnTo>
                    <a:pt x="466" y="475"/>
                  </a:lnTo>
                  <a:lnTo>
                    <a:pt x="452" y="482"/>
                  </a:lnTo>
                  <a:lnTo>
                    <a:pt x="438" y="487"/>
                  </a:lnTo>
                  <a:lnTo>
                    <a:pt x="423" y="493"/>
                  </a:lnTo>
                  <a:lnTo>
                    <a:pt x="408" y="497"/>
                  </a:lnTo>
                  <a:lnTo>
                    <a:pt x="393" y="500"/>
                  </a:lnTo>
                  <a:lnTo>
                    <a:pt x="377" y="503"/>
                  </a:lnTo>
                  <a:lnTo>
                    <a:pt x="362" y="505"/>
                  </a:lnTo>
                  <a:lnTo>
                    <a:pt x="345" y="506"/>
                  </a:lnTo>
                  <a:lnTo>
                    <a:pt x="329" y="507"/>
                  </a:lnTo>
                  <a:lnTo>
                    <a:pt x="313" y="506"/>
                  </a:lnTo>
                  <a:lnTo>
                    <a:pt x="297" y="505"/>
                  </a:lnTo>
                  <a:lnTo>
                    <a:pt x="281" y="503"/>
                  </a:lnTo>
                  <a:lnTo>
                    <a:pt x="265" y="500"/>
                  </a:lnTo>
                  <a:lnTo>
                    <a:pt x="250" y="497"/>
                  </a:lnTo>
                  <a:lnTo>
                    <a:pt x="235" y="493"/>
                  </a:lnTo>
                  <a:lnTo>
                    <a:pt x="220" y="487"/>
                  </a:lnTo>
                  <a:lnTo>
                    <a:pt x="206" y="482"/>
                  </a:lnTo>
                  <a:lnTo>
                    <a:pt x="192" y="475"/>
                  </a:lnTo>
                  <a:lnTo>
                    <a:pt x="179" y="468"/>
                  </a:lnTo>
                  <a:lnTo>
                    <a:pt x="166" y="460"/>
                  </a:lnTo>
                  <a:lnTo>
                    <a:pt x="153" y="452"/>
                  </a:lnTo>
                  <a:lnTo>
                    <a:pt x="140" y="444"/>
                  </a:lnTo>
                  <a:lnTo>
                    <a:pt x="128" y="435"/>
                  </a:lnTo>
                  <a:lnTo>
                    <a:pt x="117" y="425"/>
                  </a:lnTo>
                  <a:lnTo>
                    <a:pt x="106" y="414"/>
                  </a:lnTo>
                  <a:lnTo>
                    <a:pt x="95" y="404"/>
                  </a:lnTo>
                  <a:lnTo>
                    <a:pt x="86" y="392"/>
                  </a:lnTo>
                  <a:lnTo>
                    <a:pt x="76" y="380"/>
                  </a:lnTo>
                  <a:lnTo>
                    <a:pt x="67" y="368"/>
                  </a:lnTo>
                  <a:lnTo>
                    <a:pt x="59" y="354"/>
                  </a:lnTo>
                  <a:lnTo>
                    <a:pt x="51" y="341"/>
                  </a:lnTo>
                  <a:lnTo>
                    <a:pt x="44" y="327"/>
                  </a:lnTo>
                  <a:lnTo>
                    <a:pt x="38" y="313"/>
                  </a:lnTo>
                  <a:lnTo>
                    <a:pt x="32" y="299"/>
                  </a:lnTo>
                  <a:lnTo>
                    <a:pt x="27" y="284"/>
                  </a:lnTo>
                  <a:lnTo>
                    <a:pt x="23" y="269"/>
                  </a:lnTo>
                  <a:lnTo>
                    <a:pt x="19" y="254"/>
                  </a:lnTo>
                  <a:lnTo>
                    <a:pt x="17" y="238"/>
                  </a:lnTo>
                  <a:lnTo>
                    <a:pt x="15" y="223"/>
                  </a:lnTo>
                  <a:lnTo>
                    <a:pt x="13" y="206"/>
                  </a:lnTo>
                  <a:lnTo>
                    <a:pt x="13" y="190"/>
                  </a:lnTo>
                  <a:lnTo>
                    <a:pt x="13" y="174"/>
                  </a:lnTo>
                  <a:lnTo>
                    <a:pt x="15" y="158"/>
                  </a:lnTo>
                  <a:lnTo>
                    <a:pt x="17" y="142"/>
                  </a:lnTo>
                  <a:lnTo>
                    <a:pt x="19" y="126"/>
                  </a:lnTo>
                  <a:lnTo>
                    <a:pt x="23" y="111"/>
                  </a:lnTo>
                  <a:lnTo>
                    <a:pt x="27" y="96"/>
                  </a:lnTo>
                  <a:lnTo>
                    <a:pt x="32" y="81"/>
                  </a:lnTo>
                  <a:lnTo>
                    <a:pt x="38" y="67"/>
                  </a:lnTo>
                  <a:lnTo>
                    <a:pt x="44" y="53"/>
                  </a:lnTo>
                  <a:lnTo>
                    <a:pt x="51" y="39"/>
                  </a:lnTo>
                  <a:lnTo>
                    <a:pt x="59" y="26"/>
                  </a:lnTo>
                  <a:lnTo>
                    <a:pt x="67" y="13"/>
                  </a:lnTo>
                  <a:lnTo>
                    <a:pt x="76" y="0"/>
                  </a:lnTo>
                  <a:lnTo>
                    <a:pt x="77" y="0"/>
                  </a:lnTo>
                </a:path>
              </a:pathLst>
            </a:custGeom>
            <a:solidFill>
              <a:srgbClr val="855A2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89" name="Freeform 177"/>
            <p:cNvSpPr>
              <a:spLocks/>
            </p:cNvSpPr>
            <p:nvPr/>
          </p:nvSpPr>
          <p:spPr bwMode="auto">
            <a:xfrm>
              <a:off x="1058" y="1912"/>
              <a:ext cx="520" cy="519"/>
            </a:xfrm>
            <a:custGeom>
              <a:avLst/>
              <a:gdLst>
                <a:gd name="T0" fmla="*/ 82 w 520"/>
                <a:gd name="T1" fmla="*/ 3 h 519"/>
                <a:gd name="T2" fmla="*/ 73 w 520"/>
                <a:gd name="T3" fmla="*/ 7 h 519"/>
                <a:gd name="T4" fmla="*/ 64 w 520"/>
                <a:gd name="T5" fmla="*/ 11 h 519"/>
                <a:gd name="T6" fmla="*/ 39 w 520"/>
                <a:gd name="T7" fmla="*/ 50 h 519"/>
                <a:gd name="T8" fmla="*/ 20 w 520"/>
                <a:gd name="T9" fmla="*/ 92 h 519"/>
                <a:gd name="T10" fmla="*/ 7 w 520"/>
                <a:gd name="T11" fmla="*/ 137 h 519"/>
                <a:gd name="T12" fmla="*/ 1 w 520"/>
                <a:gd name="T13" fmla="*/ 185 h 519"/>
                <a:gd name="T14" fmla="*/ 2 w 520"/>
                <a:gd name="T15" fmla="*/ 234 h 519"/>
                <a:gd name="T16" fmla="*/ 10 w 520"/>
                <a:gd name="T17" fmla="*/ 281 h 519"/>
                <a:gd name="T18" fmla="*/ 25 w 520"/>
                <a:gd name="T19" fmla="*/ 325 h 519"/>
                <a:gd name="T20" fmla="*/ 47 w 520"/>
                <a:gd name="T21" fmla="*/ 366 h 519"/>
                <a:gd name="T22" fmla="*/ 73 w 520"/>
                <a:gd name="T23" fmla="*/ 403 h 519"/>
                <a:gd name="T24" fmla="*/ 105 w 520"/>
                <a:gd name="T25" fmla="*/ 436 h 519"/>
                <a:gd name="T26" fmla="*/ 141 w 520"/>
                <a:gd name="T27" fmla="*/ 464 h 519"/>
                <a:gd name="T28" fmla="*/ 179 w 520"/>
                <a:gd name="T29" fmla="*/ 487 h 519"/>
                <a:gd name="T30" fmla="*/ 223 w 520"/>
                <a:gd name="T31" fmla="*/ 504 h 519"/>
                <a:gd name="T32" fmla="*/ 269 w 520"/>
                <a:gd name="T33" fmla="*/ 514 h 519"/>
                <a:gd name="T34" fmla="*/ 317 w 520"/>
                <a:gd name="T35" fmla="*/ 518 h 519"/>
                <a:gd name="T36" fmla="*/ 365 w 520"/>
                <a:gd name="T37" fmla="*/ 514 h 519"/>
                <a:gd name="T38" fmla="*/ 412 w 520"/>
                <a:gd name="T39" fmla="*/ 504 h 519"/>
                <a:gd name="T40" fmla="*/ 455 w 520"/>
                <a:gd name="T41" fmla="*/ 487 h 519"/>
                <a:gd name="T42" fmla="*/ 495 w 520"/>
                <a:gd name="T43" fmla="*/ 464 h 519"/>
                <a:gd name="T44" fmla="*/ 510 w 520"/>
                <a:gd name="T45" fmla="*/ 452 h 519"/>
                <a:gd name="T46" fmla="*/ 513 w 520"/>
                <a:gd name="T47" fmla="*/ 443 h 519"/>
                <a:gd name="T48" fmla="*/ 517 w 520"/>
                <a:gd name="T49" fmla="*/ 433 h 519"/>
                <a:gd name="T50" fmla="*/ 500 w 520"/>
                <a:gd name="T51" fmla="*/ 446 h 519"/>
                <a:gd name="T52" fmla="*/ 463 w 520"/>
                <a:gd name="T53" fmla="*/ 469 h 519"/>
                <a:gd name="T54" fmla="*/ 422 w 520"/>
                <a:gd name="T55" fmla="*/ 487 h 519"/>
                <a:gd name="T56" fmla="*/ 379 w 520"/>
                <a:gd name="T57" fmla="*/ 499 h 519"/>
                <a:gd name="T58" fmla="*/ 333 w 520"/>
                <a:gd name="T59" fmla="*/ 505 h 519"/>
                <a:gd name="T60" fmla="*/ 286 w 520"/>
                <a:gd name="T61" fmla="*/ 504 h 519"/>
                <a:gd name="T62" fmla="*/ 241 w 520"/>
                <a:gd name="T63" fmla="*/ 496 h 519"/>
                <a:gd name="T64" fmla="*/ 198 w 520"/>
                <a:gd name="T65" fmla="*/ 482 h 519"/>
                <a:gd name="T66" fmla="*/ 160 w 520"/>
                <a:gd name="T67" fmla="*/ 462 h 519"/>
                <a:gd name="T68" fmla="*/ 124 w 520"/>
                <a:gd name="T69" fmla="*/ 437 h 519"/>
                <a:gd name="T70" fmla="*/ 92 w 520"/>
                <a:gd name="T71" fmla="*/ 407 h 519"/>
                <a:gd name="T72" fmla="*/ 65 w 520"/>
                <a:gd name="T73" fmla="*/ 372 h 519"/>
                <a:gd name="T74" fmla="*/ 43 w 520"/>
                <a:gd name="T75" fmla="*/ 333 h 519"/>
                <a:gd name="T76" fmla="*/ 26 w 520"/>
                <a:gd name="T77" fmla="*/ 292 h 519"/>
                <a:gd name="T78" fmla="*/ 16 w 520"/>
                <a:gd name="T79" fmla="*/ 248 h 519"/>
                <a:gd name="T80" fmla="*/ 13 w 520"/>
                <a:gd name="T81" fmla="*/ 201 h 519"/>
                <a:gd name="T82" fmla="*/ 16 w 520"/>
                <a:gd name="T83" fmla="*/ 154 h 519"/>
                <a:gd name="T84" fmla="*/ 26 w 520"/>
                <a:gd name="T85" fmla="*/ 110 h 519"/>
                <a:gd name="T86" fmla="*/ 43 w 520"/>
                <a:gd name="T87" fmla="*/ 69 h 519"/>
                <a:gd name="T88" fmla="*/ 65 w 520"/>
                <a:gd name="T89" fmla="*/ 30 h 519"/>
                <a:gd name="T90" fmla="*/ 88 w 520"/>
                <a:gd name="T9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0" h="519">
                  <a:moveTo>
                    <a:pt x="88" y="0"/>
                  </a:moveTo>
                  <a:lnTo>
                    <a:pt x="85" y="2"/>
                  </a:lnTo>
                  <a:lnTo>
                    <a:pt x="82" y="3"/>
                  </a:lnTo>
                  <a:lnTo>
                    <a:pt x="79" y="4"/>
                  </a:lnTo>
                  <a:lnTo>
                    <a:pt x="76" y="6"/>
                  </a:lnTo>
                  <a:lnTo>
                    <a:pt x="73" y="7"/>
                  </a:lnTo>
                  <a:lnTo>
                    <a:pt x="70" y="8"/>
                  </a:lnTo>
                  <a:lnTo>
                    <a:pt x="67" y="9"/>
                  </a:lnTo>
                  <a:lnTo>
                    <a:pt x="64" y="11"/>
                  </a:lnTo>
                  <a:lnTo>
                    <a:pt x="55" y="24"/>
                  </a:lnTo>
                  <a:lnTo>
                    <a:pt x="47" y="36"/>
                  </a:lnTo>
                  <a:lnTo>
                    <a:pt x="39" y="50"/>
                  </a:lnTo>
                  <a:lnTo>
                    <a:pt x="32" y="63"/>
                  </a:lnTo>
                  <a:lnTo>
                    <a:pt x="25" y="77"/>
                  </a:lnTo>
                  <a:lnTo>
                    <a:pt x="20" y="92"/>
                  </a:lnTo>
                  <a:lnTo>
                    <a:pt x="14" y="107"/>
                  </a:lnTo>
                  <a:lnTo>
                    <a:pt x="10" y="122"/>
                  </a:lnTo>
                  <a:lnTo>
                    <a:pt x="7" y="137"/>
                  </a:lnTo>
                  <a:lnTo>
                    <a:pt x="4" y="153"/>
                  </a:lnTo>
                  <a:lnTo>
                    <a:pt x="2" y="169"/>
                  </a:lnTo>
                  <a:lnTo>
                    <a:pt x="1" y="185"/>
                  </a:lnTo>
                  <a:lnTo>
                    <a:pt x="0" y="201"/>
                  </a:lnTo>
                  <a:lnTo>
                    <a:pt x="1" y="217"/>
                  </a:lnTo>
                  <a:lnTo>
                    <a:pt x="2" y="234"/>
                  </a:lnTo>
                  <a:lnTo>
                    <a:pt x="4" y="249"/>
                  </a:lnTo>
                  <a:lnTo>
                    <a:pt x="7" y="265"/>
                  </a:lnTo>
                  <a:lnTo>
                    <a:pt x="10" y="281"/>
                  </a:lnTo>
                  <a:lnTo>
                    <a:pt x="14" y="296"/>
                  </a:lnTo>
                  <a:lnTo>
                    <a:pt x="20" y="310"/>
                  </a:lnTo>
                  <a:lnTo>
                    <a:pt x="25" y="325"/>
                  </a:lnTo>
                  <a:lnTo>
                    <a:pt x="32" y="339"/>
                  </a:lnTo>
                  <a:lnTo>
                    <a:pt x="39" y="353"/>
                  </a:lnTo>
                  <a:lnTo>
                    <a:pt x="47" y="366"/>
                  </a:lnTo>
                  <a:lnTo>
                    <a:pt x="55" y="379"/>
                  </a:lnTo>
                  <a:lnTo>
                    <a:pt x="64" y="391"/>
                  </a:lnTo>
                  <a:lnTo>
                    <a:pt x="73" y="403"/>
                  </a:lnTo>
                  <a:lnTo>
                    <a:pt x="83" y="415"/>
                  </a:lnTo>
                  <a:lnTo>
                    <a:pt x="94" y="426"/>
                  </a:lnTo>
                  <a:lnTo>
                    <a:pt x="105" y="436"/>
                  </a:lnTo>
                  <a:lnTo>
                    <a:pt x="116" y="446"/>
                  </a:lnTo>
                  <a:lnTo>
                    <a:pt x="128" y="456"/>
                  </a:lnTo>
                  <a:lnTo>
                    <a:pt x="141" y="464"/>
                  </a:lnTo>
                  <a:lnTo>
                    <a:pt x="153" y="472"/>
                  </a:lnTo>
                  <a:lnTo>
                    <a:pt x="167" y="480"/>
                  </a:lnTo>
                  <a:lnTo>
                    <a:pt x="179" y="487"/>
                  </a:lnTo>
                  <a:lnTo>
                    <a:pt x="194" y="493"/>
                  </a:lnTo>
                  <a:lnTo>
                    <a:pt x="208" y="499"/>
                  </a:lnTo>
                  <a:lnTo>
                    <a:pt x="223" y="504"/>
                  </a:lnTo>
                  <a:lnTo>
                    <a:pt x="238" y="508"/>
                  </a:lnTo>
                  <a:lnTo>
                    <a:pt x="253" y="512"/>
                  </a:lnTo>
                  <a:lnTo>
                    <a:pt x="269" y="514"/>
                  </a:lnTo>
                  <a:lnTo>
                    <a:pt x="285" y="516"/>
                  </a:lnTo>
                  <a:lnTo>
                    <a:pt x="301" y="518"/>
                  </a:lnTo>
                  <a:lnTo>
                    <a:pt x="317" y="518"/>
                  </a:lnTo>
                  <a:lnTo>
                    <a:pt x="333" y="518"/>
                  </a:lnTo>
                  <a:lnTo>
                    <a:pt x="350" y="516"/>
                  </a:lnTo>
                  <a:lnTo>
                    <a:pt x="365" y="514"/>
                  </a:lnTo>
                  <a:lnTo>
                    <a:pt x="381" y="512"/>
                  </a:lnTo>
                  <a:lnTo>
                    <a:pt x="397" y="508"/>
                  </a:lnTo>
                  <a:lnTo>
                    <a:pt x="412" y="504"/>
                  </a:lnTo>
                  <a:lnTo>
                    <a:pt x="426" y="499"/>
                  </a:lnTo>
                  <a:lnTo>
                    <a:pt x="441" y="493"/>
                  </a:lnTo>
                  <a:lnTo>
                    <a:pt x="455" y="487"/>
                  </a:lnTo>
                  <a:lnTo>
                    <a:pt x="469" y="480"/>
                  </a:lnTo>
                  <a:lnTo>
                    <a:pt x="482" y="472"/>
                  </a:lnTo>
                  <a:lnTo>
                    <a:pt x="495" y="464"/>
                  </a:lnTo>
                  <a:lnTo>
                    <a:pt x="507" y="456"/>
                  </a:lnTo>
                  <a:lnTo>
                    <a:pt x="508" y="455"/>
                  </a:lnTo>
                  <a:lnTo>
                    <a:pt x="510" y="452"/>
                  </a:lnTo>
                  <a:lnTo>
                    <a:pt x="511" y="449"/>
                  </a:lnTo>
                  <a:lnTo>
                    <a:pt x="512" y="446"/>
                  </a:lnTo>
                  <a:lnTo>
                    <a:pt x="513" y="443"/>
                  </a:lnTo>
                  <a:lnTo>
                    <a:pt x="515" y="440"/>
                  </a:lnTo>
                  <a:lnTo>
                    <a:pt x="516" y="437"/>
                  </a:lnTo>
                  <a:lnTo>
                    <a:pt x="517" y="433"/>
                  </a:lnTo>
                  <a:lnTo>
                    <a:pt x="519" y="430"/>
                  </a:lnTo>
                  <a:lnTo>
                    <a:pt x="511" y="437"/>
                  </a:lnTo>
                  <a:lnTo>
                    <a:pt x="500" y="446"/>
                  </a:lnTo>
                  <a:lnTo>
                    <a:pt x="488" y="454"/>
                  </a:lnTo>
                  <a:lnTo>
                    <a:pt x="475" y="462"/>
                  </a:lnTo>
                  <a:lnTo>
                    <a:pt x="463" y="469"/>
                  </a:lnTo>
                  <a:lnTo>
                    <a:pt x="449" y="476"/>
                  </a:lnTo>
                  <a:lnTo>
                    <a:pt x="436" y="482"/>
                  </a:lnTo>
                  <a:lnTo>
                    <a:pt x="422" y="487"/>
                  </a:lnTo>
                  <a:lnTo>
                    <a:pt x="408" y="492"/>
                  </a:lnTo>
                  <a:lnTo>
                    <a:pt x="393" y="496"/>
                  </a:lnTo>
                  <a:lnTo>
                    <a:pt x="379" y="499"/>
                  </a:lnTo>
                  <a:lnTo>
                    <a:pt x="364" y="502"/>
                  </a:lnTo>
                  <a:lnTo>
                    <a:pt x="348" y="504"/>
                  </a:lnTo>
                  <a:lnTo>
                    <a:pt x="333" y="505"/>
                  </a:lnTo>
                  <a:lnTo>
                    <a:pt x="317" y="506"/>
                  </a:lnTo>
                  <a:lnTo>
                    <a:pt x="301" y="505"/>
                  </a:lnTo>
                  <a:lnTo>
                    <a:pt x="286" y="504"/>
                  </a:lnTo>
                  <a:lnTo>
                    <a:pt x="271" y="502"/>
                  </a:lnTo>
                  <a:lnTo>
                    <a:pt x="256" y="499"/>
                  </a:lnTo>
                  <a:lnTo>
                    <a:pt x="241" y="496"/>
                  </a:lnTo>
                  <a:lnTo>
                    <a:pt x="226" y="492"/>
                  </a:lnTo>
                  <a:lnTo>
                    <a:pt x="212" y="487"/>
                  </a:lnTo>
                  <a:lnTo>
                    <a:pt x="198" y="482"/>
                  </a:lnTo>
                  <a:lnTo>
                    <a:pt x="185" y="476"/>
                  </a:lnTo>
                  <a:lnTo>
                    <a:pt x="173" y="469"/>
                  </a:lnTo>
                  <a:lnTo>
                    <a:pt x="160" y="462"/>
                  </a:lnTo>
                  <a:lnTo>
                    <a:pt x="147" y="454"/>
                  </a:lnTo>
                  <a:lnTo>
                    <a:pt x="136" y="446"/>
                  </a:lnTo>
                  <a:lnTo>
                    <a:pt x="124" y="437"/>
                  </a:lnTo>
                  <a:lnTo>
                    <a:pt x="113" y="427"/>
                  </a:lnTo>
                  <a:lnTo>
                    <a:pt x="102" y="417"/>
                  </a:lnTo>
                  <a:lnTo>
                    <a:pt x="92" y="407"/>
                  </a:lnTo>
                  <a:lnTo>
                    <a:pt x="82" y="395"/>
                  </a:lnTo>
                  <a:lnTo>
                    <a:pt x="74" y="384"/>
                  </a:lnTo>
                  <a:lnTo>
                    <a:pt x="65" y="372"/>
                  </a:lnTo>
                  <a:lnTo>
                    <a:pt x="57" y="359"/>
                  </a:lnTo>
                  <a:lnTo>
                    <a:pt x="50" y="347"/>
                  </a:lnTo>
                  <a:lnTo>
                    <a:pt x="43" y="333"/>
                  </a:lnTo>
                  <a:lnTo>
                    <a:pt x="37" y="320"/>
                  </a:lnTo>
                  <a:lnTo>
                    <a:pt x="31" y="306"/>
                  </a:lnTo>
                  <a:lnTo>
                    <a:pt x="26" y="292"/>
                  </a:lnTo>
                  <a:lnTo>
                    <a:pt x="22" y="277"/>
                  </a:lnTo>
                  <a:lnTo>
                    <a:pt x="19" y="263"/>
                  </a:lnTo>
                  <a:lnTo>
                    <a:pt x="16" y="248"/>
                  </a:lnTo>
                  <a:lnTo>
                    <a:pt x="14" y="232"/>
                  </a:lnTo>
                  <a:lnTo>
                    <a:pt x="13" y="217"/>
                  </a:lnTo>
                  <a:lnTo>
                    <a:pt x="13" y="201"/>
                  </a:lnTo>
                  <a:lnTo>
                    <a:pt x="13" y="185"/>
                  </a:lnTo>
                  <a:lnTo>
                    <a:pt x="14" y="170"/>
                  </a:lnTo>
                  <a:lnTo>
                    <a:pt x="16" y="154"/>
                  </a:lnTo>
                  <a:lnTo>
                    <a:pt x="19" y="139"/>
                  </a:lnTo>
                  <a:lnTo>
                    <a:pt x="22" y="125"/>
                  </a:lnTo>
                  <a:lnTo>
                    <a:pt x="26" y="110"/>
                  </a:lnTo>
                  <a:lnTo>
                    <a:pt x="31" y="96"/>
                  </a:lnTo>
                  <a:lnTo>
                    <a:pt x="37" y="82"/>
                  </a:lnTo>
                  <a:lnTo>
                    <a:pt x="43" y="69"/>
                  </a:lnTo>
                  <a:lnTo>
                    <a:pt x="50" y="56"/>
                  </a:lnTo>
                  <a:lnTo>
                    <a:pt x="57" y="43"/>
                  </a:lnTo>
                  <a:lnTo>
                    <a:pt x="65" y="30"/>
                  </a:lnTo>
                  <a:lnTo>
                    <a:pt x="74" y="18"/>
                  </a:lnTo>
                  <a:lnTo>
                    <a:pt x="82" y="7"/>
                  </a:lnTo>
                  <a:lnTo>
                    <a:pt x="88" y="0"/>
                  </a:lnTo>
                </a:path>
              </a:pathLst>
            </a:custGeom>
            <a:solidFill>
              <a:srgbClr val="91613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0" name="Freeform 178"/>
            <p:cNvSpPr>
              <a:spLocks/>
            </p:cNvSpPr>
            <p:nvPr/>
          </p:nvSpPr>
          <p:spPr bwMode="auto">
            <a:xfrm>
              <a:off x="1070" y="1904"/>
              <a:ext cx="516" cy="515"/>
            </a:xfrm>
            <a:custGeom>
              <a:avLst/>
              <a:gdLst>
                <a:gd name="T0" fmla="*/ 94 w 516"/>
                <a:gd name="T1" fmla="*/ 2 h 515"/>
                <a:gd name="T2" fmla="*/ 85 w 516"/>
                <a:gd name="T3" fmla="*/ 5 h 515"/>
                <a:gd name="T4" fmla="*/ 76 w 516"/>
                <a:gd name="T5" fmla="*/ 9 h 515"/>
                <a:gd name="T6" fmla="*/ 53 w 516"/>
                <a:gd name="T7" fmla="*/ 38 h 515"/>
                <a:gd name="T8" fmla="*/ 31 w 516"/>
                <a:gd name="T9" fmla="*/ 76 h 515"/>
                <a:gd name="T10" fmla="*/ 14 w 516"/>
                <a:gd name="T11" fmla="*/ 118 h 515"/>
                <a:gd name="T12" fmla="*/ 4 w 516"/>
                <a:gd name="T13" fmla="*/ 162 h 515"/>
                <a:gd name="T14" fmla="*/ 0 w 516"/>
                <a:gd name="T15" fmla="*/ 209 h 515"/>
                <a:gd name="T16" fmla="*/ 4 w 516"/>
                <a:gd name="T17" fmla="*/ 256 h 515"/>
                <a:gd name="T18" fmla="*/ 14 w 516"/>
                <a:gd name="T19" fmla="*/ 300 h 515"/>
                <a:gd name="T20" fmla="*/ 31 w 516"/>
                <a:gd name="T21" fmla="*/ 342 h 515"/>
                <a:gd name="T22" fmla="*/ 53 w 516"/>
                <a:gd name="T23" fmla="*/ 380 h 515"/>
                <a:gd name="T24" fmla="*/ 80 w 516"/>
                <a:gd name="T25" fmla="*/ 415 h 515"/>
                <a:gd name="T26" fmla="*/ 112 w 516"/>
                <a:gd name="T27" fmla="*/ 445 h 515"/>
                <a:gd name="T28" fmla="*/ 148 w 516"/>
                <a:gd name="T29" fmla="*/ 470 h 515"/>
                <a:gd name="T30" fmla="*/ 186 w 516"/>
                <a:gd name="T31" fmla="*/ 490 h 515"/>
                <a:gd name="T32" fmla="*/ 229 w 516"/>
                <a:gd name="T33" fmla="*/ 504 h 515"/>
                <a:gd name="T34" fmla="*/ 274 w 516"/>
                <a:gd name="T35" fmla="*/ 512 h 515"/>
                <a:gd name="T36" fmla="*/ 321 w 516"/>
                <a:gd name="T37" fmla="*/ 514 h 515"/>
                <a:gd name="T38" fmla="*/ 367 w 516"/>
                <a:gd name="T39" fmla="*/ 508 h 515"/>
                <a:gd name="T40" fmla="*/ 410 w 516"/>
                <a:gd name="T41" fmla="*/ 496 h 515"/>
                <a:gd name="T42" fmla="*/ 451 w 516"/>
                <a:gd name="T43" fmla="*/ 477 h 515"/>
                <a:gd name="T44" fmla="*/ 488 w 516"/>
                <a:gd name="T45" fmla="*/ 454 h 515"/>
                <a:gd name="T46" fmla="*/ 507 w 516"/>
                <a:gd name="T47" fmla="*/ 436 h 515"/>
                <a:gd name="T48" fmla="*/ 511 w 516"/>
                <a:gd name="T49" fmla="*/ 427 h 515"/>
                <a:gd name="T50" fmla="*/ 514 w 516"/>
                <a:gd name="T51" fmla="*/ 417 h 515"/>
                <a:gd name="T52" fmla="*/ 502 w 516"/>
                <a:gd name="T53" fmla="*/ 426 h 515"/>
                <a:gd name="T54" fmla="*/ 469 w 516"/>
                <a:gd name="T55" fmla="*/ 452 h 515"/>
                <a:gd name="T56" fmla="*/ 432 w 516"/>
                <a:gd name="T57" fmla="*/ 472 h 515"/>
                <a:gd name="T58" fmla="*/ 392 w 516"/>
                <a:gd name="T59" fmla="*/ 488 h 515"/>
                <a:gd name="T60" fmla="*/ 350 w 516"/>
                <a:gd name="T61" fmla="*/ 498 h 515"/>
                <a:gd name="T62" fmla="*/ 305 w 516"/>
                <a:gd name="T63" fmla="*/ 501 h 515"/>
                <a:gd name="T64" fmla="*/ 261 w 516"/>
                <a:gd name="T65" fmla="*/ 498 h 515"/>
                <a:gd name="T66" fmla="*/ 218 w 516"/>
                <a:gd name="T67" fmla="*/ 488 h 515"/>
                <a:gd name="T68" fmla="*/ 178 w 516"/>
                <a:gd name="T69" fmla="*/ 472 h 515"/>
                <a:gd name="T70" fmla="*/ 142 w 516"/>
                <a:gd name="T71" fmla="*/ 452 h 515"/>
                <a:gd name="T72" fmla="*/ 109 w 516"/>
                <a:gd name="T73" fmla="*/ 426 h 515"/>
                <a:gd name="T74" fmla="*/ 80 w 516"/>
                <a:gd name="T75" fmla="*/ 396 h 515"/>
                <a:gd name="T76" fmla="*/ 56 w 516"/>
                <a:gd name="T77" fmla="*/ 361 h 515"/>
                <a:gd name="T78" fmla="*/ 36 w 516"/>
                <a:gd name="T79" fmla="*/ 323 h 515"/>
                <a:gd name="T80" fmla="*/ 23 w 516"/>
                <a:gd name="T81" fmla="*/ 282 h 515"/>
                <a:gd name="T82" fmla="*/ 15 w 516"/>
                <a:gd name="T83" fmla="*/ 239 h 515"/>
                <a:gd name="T84" fmla="*/ 14 w 516"/>
                <a:gd name="T85" fmla="*/ 194 h 515"/>
                <a:gd name="T86" fmla="*/ 19 w 516"/>
                <a:gd name="T87" fmla="*/ 150 h 515"/>
                <a:gd name="T88" fmla="*/ 31 w 516"/>
                <a:gd name="T89" fmla="*/ 109 h 515"/>
                <a:gd name="T90" fmla="*/ 49 w 516"/>
                <a:gd name="T91" fmla="*/ 70 h 515"/>
                <a:gd name="T92" fmla="*/ 71 w 516"/>
                <a:gd name="T93" fmla="*/ 34 h 515"/>
                <a:gd name="T94" fmla="*/ 99 w 516"/>
                <a:gd name="T95" fmla="*/ 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6" h="515">
                  <a:moveTo>
                    <a:pt x="101" y="0"/>
                  </a:moveTo>
                  <a:lnTo>
                    <a:pt x="98" y="1"/>
                  </a:lnTo>
                  <a:lnTo>
                    <a:pt x="94" y="2"/>
                  </a:lnTo>
                  <a:lnTo>
                    <a:pt x="91" y="3"/>
                  </a:lnTo>
                  <a:lnTo>
                    <a:pt x="88" y="4"/>
                  </a:lnTo>
                  <a:lnTo>
                    <a:pt x="85" y="5"/>
                  </a:lnTo>
                  <a:lnTo>
                    <a:pt x="82" y="6"/>
                  </a:lnTo>
                  <a:lnTo>
                    <a:pt x="79" y="8"/>
                  </a:lnTo>
                  <a:lnTo>
                    <a:pt x="76" y="9"/>
                  </a:lnTo>
                  <a:lnTo>
                    <a:pt x="70" y="15"/>
                  </a:lnTo>
                  <a:lnTo>
                    <a:pt x="61" y="26"/>
                  </a:lnTo>
                  <a:lnTo>
                    <a:pt x="53" y="38"/>
                  </a:lnTo>
                  <a:lnTo>
                    <a:pt x="45" y="51"/>
                  </a:lnTo>
                  <a:lnTo>
                    <a:pt x="37" y="64"/>
                  </a:lnTo>
                  <a:lnTo>
                    <a:pt x="31" y="76"/>
                  </a:lnTo>
                  <a:lnTo>
                    <a:pt x="24" y="90"/>
                  </a:lnTo>
                  <a:lnTo>
                    <a:pt x="19" y="104"/>
                  </a:lnTo>
                  <a:lnTo>
                    <a:pt x="14" y="118"/>
                  </a:lnTo>
                  <a:lnTo>
                    <a:pt x="10" y="133"/>
                  </a:lnTo>
                  <a:lnTo>
                    <a:pt x="7" y="147"/>
                  </a:lnTo>
                  <a:lnTo>
                    <a:pt x="4" y="162"/>
                  </a:lnTo>
                  <a:lnTo>
                    <a:pt x="2" y="178"/>
                  </a:lnTo>
                  <a:lnTo>
                    <a:pt x="1" y="193"/>
                  </a:lnTo>
                  <a:lnTo>
                    <a:pt x="0" y="209"/>
                  </a:lnTo>
                  <a:lnTo>
                    <a:pt x="1" y="225"/>
                  </a:lnTo>
                  <a:lnTo>
                    <a:pt x="2" y="240"/>
                  </a:lnTo>
                  <a:lnTo>
                    <a:pt x="4" y="256"/>
                  </a:lnTo>
                  <a:lnTo>
                    <a:pt x="7" y="271"/>
                  </a:lnTo>
                  <a:lnTo>
                    <a:pt x="10" y="285"/>
                  </a:lnTo>
                  <a:lnTo>
                    <a:pt x="14" y="300"/>
                  </a:lnTo>
                  <a:lnTo>
                    <a:pt x="19" y="314"/>
                  </a:lnTo>
                  <a:lnTo>
                    <a:pt x="24" y="328"/>
                  </a:lnTo>
                  <a:lnTo>
                    <a:pt x="31" y="342"/>
                  </a:lnTo>
                  <a:lnTo>
                    <a:pt x="37" y="355"/>
                  </a:lnTo>
                  <a:lnTo>
                    <a:pt x="45" y="367"/>
                  </a:lnTo>
                  <a:lnTo>
                    <a:pt x="53" y="380"/>
                  </a:lnTo>
                  <a:lnTo>
                    <a:pt x="61" y="392"/>
                  </a:lnTo>
                  <a:lnTo>
                    <a:pt x="70" y="403"/>
                  </a:lnTo>
                  <a:lnTo>
                    <a:pt x="80" y="415"/>
                  </a:lnTo>
                  <a:lnTo>
                    <a:pt x="90" y="425"/>
                  </a:lnTo>
                  <a:lnTo>
                    <a:pt x="101" y="436"/>
                  </a:lnTo>
                  <a:lnTo>
                    <a:pt x="112" y="445"/>
                  </a:lnTo>
                  <a:lnTo>
                    <a:pt x="124" y="454"/>
                  </a:lnTo>
                  <a:lnTo>
                    <a:pt x="135" y="463"/>
                  </a:lnTo>
                  <a:lnTo>
                    <a:pt x="148" y="470"/>
                  </a:lnTo>
                  <a:lnTo>
                    <a:pt x="161" y="477"/>
                  </a:lnTo>
                  <a:lnTo>
                    <a:pt x="173" y="484"/>
                  </a:lnTo>
                  <a:lnTo>
                    <a:pt x="186" y="490"/>
                  </a:lnTo>
                  <a:lnTo>
                    <a:pt x="200" y="496"/>
                  </a:lnTo>
                  <a:lnTo>
                    <a:pt x="214" y="500"/>
                  </a:lnTo>
                  <a:lnTo>
                    <a:pt x="229" y="504"/>
                  </a:lnTo>
                  <a:lnTo>
                    <a:pt x="244" y="508"/>
                  </a:lnTo>
                  <a:lnTo>
                    <a:pt x="259" y="511"/>
                  </a:lnTo>
                  <a:lnTo>
                    <a:pt x="274" y="512"/>
                  </a:lnTo>
                  <a:lnTo>
                    <a:pt x="289" y="514"/>
                  </a:lnTo>
                  <a:lnTo>
                    <a:pt x="305" y="514"/>
                  </a:lnTo>
                  <a:lnTo>
                    <a:pt x="321" y="514"/>
                  </a:lnTo>
                  <a:lnTo>
                    <a:pt x="336" y="512"/>
                  </a:lnTo>
                  <a:lnTo>
                    <a:pt x="352" y="511"/>
                  </a:lnTo>
                  <a:lnTo>
                    <a:pt x="367" y="508"/>
                  </a:lnTo>
                  <a:lnTo>
                    <a:pt x="381" y="504"/>
                  </a:lnTo>
                  <a:lnTo>
                    <a:pt x="396" y="500"/>
                  </a:lnTo>
                  <a:lnTo>
                    <a:pt x="410" y="496"/>
                  </a:lnTo>
                  <a:lnTo>
                    <a:pt x="424" y="490"/>
                  </a:lnTo>
                  <a:lnTo>
                    <a:pt x="438" y="484"/>
                  </a:lnTo>
                  <a:lnTo>
                    <a:pt x="451" y="477"/>
                  </a:lnTo>
                  <a:lnTo>
                    <a:pt x="463" y="470"/>
                  </a:lnTo>
                  <a:lnTo>
                    <a:pt x="476" y="463"/>
                  </a:lnTo>
                  <a:lnTo>
                    <a:pt x="488" y="454"/>
                  </a:lnTo>
                  <a:lnTo>
                    <a:pt x="499" y="445"/>
                  </a:lnTo>
                  <a:lnTo>
                    <a:pt x="506" y="439"/>
                  </a:lnTo>
                  <a:lnTo>
                    <a:pt x="507" y="436"/>
                  </a:lnTo>
                  <a:lnTo>
                    <a:pt x="509" y="433"/>
                  </a:lnTo>
                  <a:lnTo>
                    <a:pt x="510" y="430"/>
                  </a:lnTo>
                  <a:lnTo>
                    <a:pt x="511" y="427"/>
                  </a:lnTo>
                  <a:lnTo>
                    <a:pt x="512" y="423"/>
                  </a:lnTo>
                  <a:lnTo>
                    <a:pt x="513" y="420"/>
                  </a:lnTo>
                  <a:lnTo>
                    <a:pt x="514" y="417"/>
                  </a:lnTo>
                  <a:lnTo>
                    <a:pt x="515" y="414"/>
                  </a:lnTo>
                  <a:lnTo>
                    <a:pt x="512" y="416"/>
                  </a:lnTo>
                  <a:lnTo>
                    <a:pt x="502" y="426"/>
                  </a:lnTo>
                  <a:lnTo>
                    <a:pt x="492" y="435"/>
                  </a:lnTo>
                  <a:lnTo>
                    <a:pt x="480" y="444"/>
                  </a:lnTo>
                  <a:lnTo>
                    <a:pt x="469" y="452"/>
                  </a:lnTo>
                  <a:lnTo>
                    <a:pt x="457" y="460"/>
                  </a:lnTo>
                  <a:lnTo>
                    <a:pt x="445" y="466"/>
                  </a:lnTo>
                  <a:lnTo>
                    <a:pt x="432" y="472"/>
                  </a:lnTo>
                  <a:lnTo>
                    <a:pt x="419" y="478"/>
                  </a:lnTo>
                  <a:lnTo>
                    <a:pt x="406" y="483"/>
                  </a:lnTo>
                  <a:lnTo>
                    <a:pt x="392" y="488"/>
                  </a:lnTo>
                  <a:lnTo>
                    <a:pt x="378" y="492"/>
                  </a:lnTo>
                  <a:lnTo>
                    <a:pt x="364" y="495"/>
                  </a:lnTo>
                  <a:lnTo>
                    <a:pt x="350" y="498"/>
                  </a:lnTo>
                  <a:lnTo>
                    <a:pt x="335" y="500"/>
                  </a:lnTo>
                  <a:lnTo>
                    <a:pt x="320" y="501"/>
                  </a:lnTo>
                  <a:lnTo>
                    <a:pt x="305" y="501"/>
                  </a:lnTo>
                  <a:lnTo>
                    <a:pt x="290" y="501"/>
                  </a:lnTo>
                  <a:lnTo>
                    <a:pt x="275" y="500"/>
                  </a:lnTo>
                  <a:lnTo>
                    <a:pt x="261" y="498"/>
                  </a:lnTo>
                  <a:lnTo>
                    <a:pt x="246" y="495"/>
                  </a:lnTo>
                  <a:lnTo>
                    <a:pt x="232" y="492"/>
                  </a:lnTo>
                  <a:lnTo>
                    <a:pt x="218" y="488"/>
                  </a:lnTo>
                  <a:lnTo>
                    <a:pt x="205" y="483"/>
                  </a:lnTo>
                  <a:lnTo>
                    <a:pt x="191" y="478"/>
                  </a:lnTo>
                  <a:lnTo>
                    <a:pt x="178" y="472"/>
                  </a:lnTo>
                  <a:lnTo>
                    <a:pt x="166" y="466"/>
                  </a:lnTo>
                  <a:lnTo>
                    <a:pt x="154" y="460"/>
                  </a:lnTo>
                  <a:lnTo>
                    <a:pt x="142" y="452"/>
                  </a:lnTo>
                  <a:lnTo>
                    <a:pt x="131" y="444"/>
                  </a:lnTo>
                  <a:lnTo>
                    <a:pt x="120" y="435"/>
                  </a:lnTo>
                  <a:lnTo>
                    <a:pt x="109" y="426"/>
                  </a:lnTo>
                  <a:lnTo>
                    <a:pt x="99" y="416"/>
                  </a:lnTo>
                  <a:lnTo>
                    <a:pt x="89" y="406"/>
                  </a:lnTo>
                  <a:lnTo>
                    <a:pt x="80" y="396"/>
                  </a:lnTo>
                  <a:lnTo>
                    <a:pt x="71" y="385"/>
                  </a:lnTo>
                  <a:lnTo>
                    <a:pt x="63" y="373"/>
                  </a:lnTo>
                  <a:lnTo>
                    <a:pt x="56" y="361"/>
                  </a:lnTo>
                  <a:lnTo>
                    <a:pt x="49" y="349"/>
                  </a:lnTo>
                  <a:lnTo>
                    <a:pt x="42" y="336"/>
                  </a:lnTo>
                  <a:lnTo>
                    <a:pt x="36" y="323"/>
                  </a:lnTo>
                  <a:lnTo>
                    <a:pt x="31" y="310"/>
                  </a:lnTo>
                  <a:lnTo>
                    <a:pt x="26" y="296"/>
                  </a:lnTo>
                  <a:lnTo>
                    <a:pt x="23" y="282"/>
                  </a:lnTo>
                  <a:lnTo>
                    <a:pt x="19" y="268"/>
                  </a:lnTo>
                  <a:lnTo>
                    <a:pt x="17" y="254"/>
                  </a:lnTo>
                  <a:lnTo>
                    <a:pt x="15" y="239"/>
                  </a:lnTo>
                  <a:lnTo>
                    <a:pt x="14" y="224"/>
                  </a:lnTo>
                  <a:lnTo>
                    <a:pt x="13" y="209"/>
                  </a:lnTo>
                  <a:lnTo>
                    <a:pt x="14" y="194"/>
                  </a:lnTo>
                  <a:lnTo>
                    <a:pt x="15" y="179"/>
                  </a:lnTo>
                  <a:lnTo>
                    <a:pt x="17" y="165"/>
                  </a:lnTo>
                  <a:lnTo>
                    <a:pt x="19" y="150"/>
                  </a:lnTo>
                  <a:lnTo>
                    <a:pt x="23" y="136"/>
                  </a:lnTo>
                  <a:lnTo>
                    <a:pt x="26" y="122"/>
                  </a:lnTo>
                  <a:lnTo>
                    <a:pt x="31" y="109"/>
                  </a:lnTo>
                  <a:lnTo>
                    <a:pt x="36" y="95"/>
                  </a:lnTo>
                  <a:lnTo>
                    <a:pt x="42" y="82"/>
                  </a:lnTo>
                  <a:lnTo>
                    <a:pt x="49" y="70"/>
                  </a:lnTo>
                  <a:lnTo>
                    <a:pt x="56" y="57"/>
                  </a:lnTo>
                  <a:lnTo>
                    <a:pt x="63" y="45"/>
                  </a:lnTo>
                  <a:lnTo>
                    <a:pt x="71" y="34"/>
                  </a:lnTo>
                  <a:lnTo>
                    <a:pt x="80" y="23"/>
                  </a:lnTo>
                  <a:lnTo>
                    <a:pt x="89" y="12"/>
                  </a:lnTo>
                  <a:lnTo>
                    <a:pt x="99" y="2"/>
                  </a:lnTo>
                  <a:lnTo>
                    <a:pt x="101" y="0"/>
                  </a:lnTo>
                </a:path>
              </a:pathLst>
            </a:custGeom>
            <a:solidFill>
              <a:srgbClr val="99663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1" name="Freeform 179"/>
            <p:cNvSpPr>
              <a:spLocks/>
            </p:cNvSpPr>
            <p:nvPr/>
          </p:nvSpPr>
          <p:spPr bwMode="auto">
            <a:xfrm>
              <a:off x="1083" y="1898"/>
              <a:ext cx="509" cy="509"/>
            </a:xfrm>
            <a:custGeom>
              <a:avLst/>
              <a:gdLst>
                <a:gd name="T0" fmla="*/ 106 w 509"/>
                <a:gd name="T1" fmla="*/ 2 h 509"/>
                <a:gd name="T2" fmla="*/ 96 w 509"/>
                <a:gd name="T3" fmla="*/ 4 h 509"/>
                <a:gd name="T4" fmla="*/ 87 w 509"/>
                <a:gd name="T5" fmla="*/ 7 h 509"/>
                <a:gd name="T6" fmla="*/ 67 w 509"/>
                <a:gd name="T7" fmla="*/ 29 h 509"/>
                <a:gd name="T8" fmla="*/ 43 w 509"/>
                <a:gd name="T9" fmla="*/ 63 h 509"/>
                <a:gd name="T10" fmla="*/ 23 w 509"/>
                <a:gd name="T11" fmla="*/ 101 h 509"/>
                <a:gd name="T12" fmla="*/ 9 w 509"/>
                <a:gd name="T13" fmla="*/ 142 h 509"/>
                <a:gd name="T14" fmla="*/ 1 w 509"/>
                <a:gd name="T15" fmla="*/ 185 h 509"/>
                <a:gd name="T16" fmla="*/ 0 w 509"/>
                <a:gd name="T17" fmla="*/ 230 h 509"/>
                <a:gd name="T18" fmla="*/ 6 w 509"/>
                <a:gd name="T19" fmla="*/ 274 h 509"/>
                <a:gd name="T20" fmla="*/ 18 w 509"/>
                <a:gd name="T21" fmla="*/ 316 h 509"/>
                <a:gd name="T22" fmla="*/ 35 w 509"/>
                <a:gd name="T23" fmla="*/ 355 h 509"/>
                <a:gd name="T24" fmla="*/ 58 w 509"/>
                <a:gd name="T25" fmla="*/ 391 h 509"/>
                <a:gd name="T26" fmla="*/ 86 w 509"/>
                <a:gd name="T27" fmla="*/ 423 h 509"/>
                <a:gd name="T28" fmla="*/ 118 w 509"/>
                <a:gd name="T29" fmla="*/ 450 h 509"/>
                <a:gd name="T30" fmla="*/ 153 w 509"/>
                <a:gd name="T31" fmla="*/ 472 h 509"/>
                <a:gd name="T32" fmla="*/ 191 w 509"/>
                <a:gd name="T33" fmla="*/ 490 h 509"/>
                <a:gd name="T34" fmla="*/ 233 w 509"/>
                <a:gd name="T35" fmla="*/ 502 h 509"/>
                <a:gd name="T36" fmla="*/ 277 w 509"/>
                <a:gd name="T37" fmla="*/ 507 h 509"/>
                <a:gd name="T38" fmla="*/ 322 w 509"/>
                <a:gd name="T39" fmla="*/ 506 h 509"/>
                <a:gd name="T40" fmla="*/ 365 w 509"/>
                <a:gd name="T41" fmla="*/ 498 h 509"/>
                <a:gd name="T42" fmla="*/ 406 w 509"/>
                <a:gd name="T43" fmla="*/ 485 h 509"/>
                <a:gd name="T44" fmla="*/ 444 w 509"/>
                <a:gd name="T45" fmla="*/ 466 h 509"/>
                <a:gd name="T46" fmla="*/ 479 w 509"/>
                <a:gd name="T47" fmla="*/ 442 h 509"/>
                <a:gd name="T48" fmla="*/ 501 w 509"/>
                <a:gd name="T49" fmla="*/ 421 h 509"/>
                <a:gd name="T50" fmla="*/ 504 w 509"/>
                <a:gd name="T51" fmla="*/ 412 h 509"/>
                <a:gd name="T52" fmla="*/ 506 w 509"/>
                <a:gd name="T53" fmla="*/ 402 h 509"/>
                <a:gd name="T54" fmla="*/ 500 w 509"/>
                <a:gd name="T55" fmla="*/ 404 h 509"/>
                <a:gd name="T56" fmla="*/ 471 w 509"/>
                <a:gd name="T57" fmla="*/ 432 h 509"/>
                <a:gd name="T58" fmla="*/ 438 w 509"/>
                <a:gd name="T59" fmla="*/ 456 h 509"/>
                <a:gd name="T60" fmla="*/ 401 w 509"/>
                <a:gd name="T61" fmla="*/ 473 h 509"/>
                <a:gd name="T62" fmla="*/ 362 w 509"/>
                <a:gd name="T63" fmla="*/ 486 h 509"/>
                <a:gd name="T64" fmla="*/ 321 w 509"/>
                <a:gd name="T65" fmla="*/ 494 h 509"/>
                <a:gd name="T66" fmla="*/ 278 w 509"/>
                <a:gd name="T67" fmla="*/ 495 h 509"/>
                <a:gd name="T68" fmla="*/ 236 w 509"/>
                <a:gd name="T69" fmla="*/ 490 h 509"/>
                <a:gd name="T70" fmla="*/ 195 w 509"/>
                <a:gd name="T71" fmla="*/ 478 h 509"/>
                <a:gd name="T72" fmla="*/ 158 w 509"/>
                <a:gd name="T73" fmla="*/ 462 h 509"/>
                <a:gd name="T74" fmla="*/ 125 w 509"/>
                <a:gd name="T75" fmla="*/ 440 h 509"/>
                <a:gd name="T76" fmla="*/ 95 w 509"/>
                <a:gd name="T77" fmla="*/ 414 h 509"/>
                <a:gd name="T78" fmla="*/ 68 w 509"/>
                <a:gd name="T79" fmla="*/ 383 h 509"/>
                <a:gd name="T80" fmla="*/ 46 w 509"/>
                <a:gd name="T81" fmla="*/ 349 h 509"/>
                <a:gd name="T82" fmla="*/ 29 w 509"/>
                <a:gd name="T83" fmla="*/ 312 h 509"/>
                <a:gd name="T84" fmla="*/ 18 w 509"/>
                <a:gd name="T85" fmla="*/ 272 h 509"/>
                <a:gd name="T86" fmla="*/ 13 w 509"/>
                <a:gd name="T87" fmla="*/ 230 h 509"/>
                <a:gd name="T88" fmla="*/ 13 w 509"/>
                <a:gd name="T89" fmla="*/ 186 h 509"/>
                <a:gd name="T90" fmla="*/ 21 w 509"/>
                <a:gd name="T91" fmla="*/ 145 h 509"/>
                <a:gd name="T92" fmla="*/ 34 w 509"/>
                <a:gd name="T93" fmla="*/ 106 h 509"/>
                <a:gd name="T94" fmla="*/ 53 w 509"/>
                <a:gd name="T95" fmla="*/ 70 h 509"/>
                <a:gd name="T96" fmla="*/ 76 w 509"/>
                <a:gd name="T97" fmla="*/ 36 h 509"/>
                <a:gd name="T98" fmla="*/ 105 w 509"/>
                <a:gd name="T99" fmla="*/ 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9" h="509">
                  <a:moveTo>
                    <a:pt x="112" y="0"/>
                  </a:moveTo>
                  <a:lnTo>
                    <a:pt x="109" y="1"/>
                  </a:lnTo>
                  <a:lnTo>
                    <a:pt x="106" y="2"/>
                  </a:lnTo>
                  <a:lnTo>
                    <a:pt x="103" y="2"/>
                  </a:lnTo>
                  <a:lnTo>
                    <a:pt x="99" y="3"/>
                  </a:lnTo>
                  <a:lnTo>
                    <a:pt x="96" y="4"/>
                  </a:lnTo>
                  <a:lnTo>
                    <a:pt x="93" y="5"/>
                  </a:lnTo>
                  <a:lnTo>
                    <a:pt x="90" y="6"/>
                  </a:lnTo>
                  <a:lnTo>
                    <a:pt x="87" y="7"/>
                  </a:lnTo>
                  <a:lnTo>
                    <a:pt x="86" y="8"/>
                  </a:lnTo>
                  <a:lnTo>
                    <a:pt x="76" y="18"/>
                  </a:lnTo>
                  <a:lnTo>
                    <a:pt x="67" y="29"/>
                  </a:lnTo>
                  <a:lnTo>
                    <a:pt x="58" y="40"/>
                  </a:lnTo>
                  <a:lnTo>
                    <a:pt x="50" y="51"/>
                  </a:lnTo>
                  <a:lnTo>
                    <a:pt x="43" y="63"/>
                  </a:lnTo>
                  <a:lnTo>
                    <a:pt x="35" y="75"/>
                  </a:lnTo>
                  <a:lnTo>
                    <a:pt x="29" y="88"/>
                  </a:lnTo>
                  <a:lnTo>
                    <a:pt x="23" y="101"/>
                  </a:lnTo>
                  <a:lnTo>
                    <a:pt x="18" y="114"/>
                  </a:lnTo>
                  <a:lnTo>
                    <a:pt x="13" y="128"/>
                  </a:lnTo>
                  <a:lnTo>
                    <a:pt x="9" y="142"/>
                  </a:lnTo>
                  <a:lnTo>
                    <a:pt x="6" y="156"/>
                  </a:lnTo>
                  <a:lnTo>
                    <a:pt x="3" y="171"/>
                  </a:lnTo>
                  <a:lnTo>
                    <a:pt x="1" y="185"/>
                  </a:lnTo>
                  <a:lnTo>
                    <a:pt x="0" y="200"/>
                  </a:lnTo>
                  <a:lnTo>
                    <a:pt x="0" y="215"/>
                  </a:lnTo>
                  <a:lnTo>
                    <a:pt x="0" y="230"/>
                  </a:lnTo>
                  <a:lnTo>
                    <a:pt x="1" y="245"/>
                  </a:lnTo>
                  <a:lnTo>
                    <a:pt x="3" y="260"/>
                  </a:lnTo>
                  <a:lnTo>
                    <a:pt x="6" y="274"/>
                  </a:lnTo>
                  <a:lnTo>
                    <a:pt x="9" y="288"/>
                  </a:lnTo>
                  <a:lnTo>
                    <a:pt x="13" y="302"/>
                  </a:lnTo>
                  <a:lnTo>
                    <a:pt x="18" y="316"/>
                  </a:lnTo>
                  <a:lnTo>
                    <a:pt x="23" y="329"/>
                  </a:lnTo>
                  <a:lnTo>
                    <a:pt x="29" y="342"/>
                  </a:lnTo>
                  <a:lnTo>
                    <a:pt x="35" y="355"/>
                  </a:lnTo>
                  <a:lnTo>
                    <a:pt x="43" y="367"/>
                  </a:lnTo>
                  <a:lnTo>
                    <a:pt x="50" y="379"/>
                  </a:lnTo>
                  <a:lnTo>
                    <a:pt x="58" y="391"/>
                  </a:lnTo>
                  <a:lnTo>
                    <a:pt x="67" y="402"/>
                  </a:lnTo>
                  <a:lnTo>
                    <a:pt x="76" y="412"/>
                  </a:lnTo>
                  <a:lnTo>
                    <a:pt x="86" y="423"/>
                  </a:lnTo>
                  <a:lnTo>
                    <a:pt x="96" y="432"/>
                  </a:lnTo>
                  <a:lnTo>
                    <a:pt x="107" y="442"/>
                  </a:lnTo>
                  <a:lnTo>
                    <a:pt x="118" y="450"/>
                  </a:lnTo>
                  <a:lnTo>
                    <a:pt x="129" y="459"/>
                  </a:lnTo>
                  <a:lnTo>
                    <a:pt x="141" y="466"/>
                  </a:lnTo>
                  <a:lnTo>
                    <a:pt x="153" y="472"/>
                  </a:lnTo>
                  <a:lnTo>
                    <a:pt x="165" y="479"/>
                  </a:lnTo>
                  <a:lnTo>
                    <a:pt x="178" y="485"/>
                  </a:lnTo>
                  <a:lnTo>
                    <a:pt x="191" y="490"/>
                  </a:lnTo>
                  <a:lnTo>
                    <a:pt x="205" y="494"/>
                  </a:lnTo>
                  <a:lnTo>
                    <a:pt x="219" y="498"/>
                  </a:lnTo>
                  <a:lnTo>
                    <a:pt x="233" y="502"/>
                  </a:lnTo>
                  <a:lnTo>
                    <a:pt x="248" y="504"/>
                  </a:lnTo>
                  <a:lnTo>
                    <a:pt x="262" y="506"/>
                  </a:lnTo>
                  <a:lnTo>
                    <a:pt x="277" y="507"/>
                  </a:lnTo>
                  <a:lnTo>
                    <a:pt x="292" y="508"/>
                  </a:lnTo>
                  <a:lnTo>
                    <a:pt x="307" y="507"/>
                  </a:lnTo>
                  <a:lnTo>
                    <a:pt x="322" y="506"/>
                  </a:lnTo>
                  <a:lnTo>
                    <a:pt x="337" y="504"/>
                  </a:lnTo>
                  <a:lnTo>
                    <a:pt x="351" y="502"/>
                  </a:lnTo>
                  <a:lnTo>
                    <a:pt x="365" y="498"/>
                  </a:lnTo>
                  <a:lnTo>
                    <a:pt x="379" y="494"/>
                  </a:lnTo>
                  <a:lnTo>
                    <a:pt x="393" y="490"/>
                  </a:lnTo>
                  <a:lnTo>
                    <a:pt x="406" y="485"/>
                  </a:lnTo>
                  <a:lnTo>
                    <a:pt x="419" y="479"/>
                  </a:lnTo>
                  <a:lnTo>
                    <a:pt x="432" y="472"/>
                  </a:lnTo>
                  <a:lnTo>
                    <a:pt x="444" y="466"/>
                  </a:lnTo>
                  <a:lnTo>
                    <a:pt x="456" y="459"/>
                  </a:lnTo>
                  <a:lnTo>
                    <a:pt x="467" y="450"/>
                  </a:lnTo>
                  <a:lnTo>
                    <a:pt x="479" y="442"/>
                  </a:lnTo>
                  <a:lnTo>
                    <a:pt x="489" y="432"/>
                  </a:lnTo>
                  <a:lnTo>
                    <a:pt x="500" y="423"/>
                  </a:lnTo>
                  <a:lnTo>
                    <a:pt x="501" y="421"/>
                  </a:lnTo>
                  <a:lnTo>
                    <a:pt x="502" y="418"/>
                  </a:lnTo>
                  <a:lnTo>
                    <a:pt x="503" y="415"/>
                  </a:lnTo>
                  <a:lnTo>
                    <a:pt x="504" y="412"/>
                  </a:lnTo>
                  <a:lnTo>
                    <a:pt x="505" y="408"/>
                  </a:lnTo>
                  <a:lnTo>
                    <a:pt x="506" y="405"/>
                  </a:lnTo>
                  <a:lnTo>
                    <a:pt x="506" y="402"/>
                  </a:lnTo>
                  <a:lnTo>
                    <a:pt x="507" y="399"/>
                  </a:lnTo>
                  <a:lnTo>
                    <a:pt x="508" y="396"/>
                  </a:lnTo>
                  <a:lnTo>
                    <a:pt x="500" y="404"/>
                  </a:lnTo>
                  <a:lnTo>
                    <a:pt x="491" y="414"/>
                  </a:lnTo>
                  <a:lnTo>
                    <a:pt x="481" y="423"/>
                  </a:lnTo>
                  <a:lnTo>
                    <a:pt x="471" y="432"/>
                  </a:lnTo>
                  <a:lnTo>
                    <a:pt x="460" y="440"/>
                  </a:lnTo>
                  <a:lnTo>
                    <a:pt x="449" y="448"/>
                  </a:lnTo>
                  <a:lnTo>
                    <a:pt x="438" y="456"/>
                  </a:lnTo>
                  <a:lnTo>
                    <a:pt x="426" y="462"/>
                  </a:lnTo>
                  <a:lnTo>
                    <a:pt x="414" y="468"/>
                  </a:lnTo>
                  <a:lnTo>
                    <a:pt x="401" y="473"/>
                  </a:lnTo>
                  <a:lnTo>
                    <a:pt x="389" y="478"/>
                  </a:lnTo>
                  <a:lnTo>
                    <a:pt x="376" y="482"/>
                  </a:lnTo>
                  <a:lnTo>
                    <a:pt x="362" y="486"/>
                  </a:lnTo>
                  <a:lnTo>
                    <a:pt x="349" y="490"/>
                  </a:lnTo>
                  <a:lnTo>
                    <a:pt x="335" y="492"/>
                  </a:lnTo>
                  <a:lnTo>
                    <a:pt x="321" y="494"/>
                  </a:lnTo>
                  <a:lnTo>
                    <a:pt x="307" y="495"/>
                  </a:lnTo>
                  <a:lnTo>
                    <a:pt x="292" y="495"/>
                  </a:lnTo>
                  <a:lnTo>
                    <a:pt x="278" y="495"/>
                  </a:lnTo>
                  <a:lnTo>
                    <a:pt x="263" y="494"/>
                  </a:lnTo>
                  <a:lnTo>
                    <a:pt x="249" y="492"/>
                  </a:lnTo>
                  <a:lnTo>
                    <a:pt x="236" y="490"/>
                  </a:lnTo>
                  <a:lnTo>
                    <a:pt x="222" y="486"/>
                  </a:lnTo>
                  <a:lnTo>
                    <a:pt x="209" y="482"/>
                  </a:lnTo>
                  <a:lnTo>
                    <a:pt x="195" y="478"/>
                  </a:lnTo>
                  <a:lnTo>
                    <a:pt x="183" y="473"/>
                  </a:lnTo>
                  <a:lnTo>
                    <a:pt x="171" y="468"/>
                  </a:lnTo>
                  <a:lnTo>
                    <a:pt x="158" y="462"/>
                  </a:lnTo>
                  <a:lnTo>
                    <a:pt x="148" y="456"/>
                  </a:lnTo>
                  <a:lnTo>
                    <a:pt x="136" y="448"/>
                  </a:lnTo>
                  <a:lnTo>
                    <a:pt x="125" y="440"/>
                  </a:lnTo>
                  <a:lnTo>
                    <a:pt x="114" y="432"/>
                  </a:lnTo>
                  <a:lnTo>
                    <a:pt x="105" y="423"/>
                  </a:lnTo>
                  <a:lnTo>
                    <a:pt x="95" y="414"/>
                  </a:lnTo>
                  <a:lnTo>
                    <a:pt x="85" y="404"/>
                  </a:lnTo>
                  <a:lnTo>
                    <a:pt x="76" y="394"/>
                  </a:lnTo>
                  <a:lnTo>
                    <a:pt x="68" y="383"/>
                  </a:lnTo>
                  <a:lnTo>
                    <a:pt x="60" y="372"/>
                  </a:lnTo>
                  <a:lnTo>
                    <a:pt x="53" y="361"/>
                  </a:lnTo>
                  <a:lnTo>
                    <a:pt x="46" y="349"/>
                  </a:lnTo>
                  <a:lnTo>
                    <a:pt x="40" y="337"/>
                  </a:lnTo>
                  <a:lnTo>
                    <a:pt x="34" y="324"/>
                  </a:lnTo>
                  <a:lnTo>
                    <a:pt x="29" y="312"/>
                  </a:lnTo>
                  <a:lnTo>
                    <a:pt x="25" y="299"/>
                  </a:lnTo>
                  <a:lnTo>
                    <a:pt x="21" y="285"/>
                  </a:lnTo>
                  <a:lnTo>
                    <a:pt x="18" y="272"/>
                  </a:lnTo>
                  <a:lnTo>
                    <a:pt x="16" y="258"/>
                  </a:lnTo>
                  <a:lnTo>
                    <a:pt x="13" y="244"/>
                  </a:lnTo>
                  <a:lnTo>
                    <a:pt x="13" y="230"/>
                  </a:lnTo>
                  <a:lnTo>
                    <a:pt x="12" y="215"/>
                  </a:lnTo>
                  <a:lnTo>
                    <a:pt x="13" y="201"/>
                  </a:lnTo>
                  <a:lnTo>
                    <a:pt x="13" y="186"/>
                  </a:lnTo>
                  <a:lnTo>
                    <a:pt x="16" y="172"/>
                  </a:lnTo>
                  <a:lnTo>
                    <a:pt x="18" y="159"/>
                  </a:lnTo>
                  <a:lnTo>
                    <a:pt x="21" y="145"/>
                  </a:lnTo>
                  <a:lnTo>
                    <a:pt x="25" y="132"/>
                  </a:lnTo>
                  <a:lnTo>
                    <a:pt x="29" y="118"/>
                  </a:lnTo>
                  <a:lnTo>
                    <a:pt x="34" y="106"/>
                  </a:lnTo>
                  <a:lnTo>
                    <a:pt x="40" y="94"/>
                  </a:lnTo>
                  <a:lnTo>
                    <a:pt x="46" y="81"/>
                  </a:lnTo>
                  <a:lnTo>
                    <a:pt x="53" y="70"/>
                  </a:lnTo>
                  <a:lnTo>
                    <a:pt x="60" y="58"/>
                  </a:lnTo>
                  <a:lnTo>
                    <a:pt x="68" y="47"/>
                  </a:lnTo>
                  <a:lnTo>
                    <a:pt x="76" y="36"/>
                  </a:lnTo>
                  <a:lnTo>
                    <a:pt x="85" y="26"/>
                  </a:lnTo>
                  <a:lnTo>
                    <a:pt x="95" y="17"/>
                  </a:lnTo>
                  <a:lnTo>
                    <a:pt x="105" y="7"/>
                  </a:lnTo>
                  <a:lnTo>
                    <a:pt x="112" y="0"/>
                  </a:lnTo>
                </a:path>
              </a:pathLst>
            </a:custGeom>
            <a:solidFill>
              <a:srgbClr val="9E6E3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2" name="Freeform 180"/>
            <p:cNvSpPr>
              <a:spLocks/>
            </p:cNvSpPr>
            <p:nvPr/>
          </p:nvSpPr>
          <p:spPr bwMode="auto">
            <a:xfrm>
              <a:off x="1095" y="1894"/>
              <a:ext cx="501" cy="501"/>
            </a:xfrm>
            <a:custGeom>
              <a:avLst/>
              <a:gdLst>
                <a:gd name="T0" fmla="*/ 123 w 501"/>
                <a:gd name="T1" fmla="*/ 0 h 501"/>
                <a:gd name="T2" fmla="*/ 116 w 501"/>
                <a:gd name="T3" fmla="*/ 1 h 501"/>
                <a:gd name="T4" fmla="*/ 110 w 501"/>
                <a:gd name="T5" fmla="*/ 3 h 501"/>
                <a:gd name="T6" fmla="*/ 103 w 501"/>
                <a:gd name="T7" fmla="*/ 4 h 501"/>
                <a:gd name="T8" fmla="*/ 92 w 501"/>
                <a:gd name="T9" fmla="*/ 11 h 501"/>
                <a:gd name="T10" fmla="*/ 73 w 501"/>
                <a:gd name="T11" fmla="*/ 30 h 501"/>
                <a:gd name="T12" fmla="*/ 56 w 501"/>
                <a:gd name="T13" fmla="*/ 50 h 501"/>
                <a:gd name="T14" fmla="*/ 40 w 501"/>
                <a:gd name="T15" fmla="*/ 73 h 501"/>
                <a:gd name="T16" fmla="*/ 28 w 501"/>
                <a:gd name="T17" fmla="*/ 97 h 501"/>
                <a:gd name="T18" fmla="*/ 17 w 501"/>
                <a:gd name="T19" fmla="*/ 122 h 501"/>
                <a:gd name="T20" fmla="*/ 9 w 501"/>
                <a:gd name="T21" fmla="*/ 149 h 501"/>
                <a:gd name="T22" fmla="*/ 3 w 501"/>
                <a:gd name="T23" fmla="*/ 176 h 501"/>
                <a:gd name="T24" fmla="*/ 0 w 501"/>
                <a:gd name="T25" fmla="*/ 205 h 501"/>
                <a:gd name="T26" fmla="*/ 0 w 501"/>
                <a:gd name="T27" fmla="*/ 234 h 501"/>
                <a:gd name="T28" fmla="*/ 3 w 501"/>
                <a:gd name="T29" fmla="*/ 262 h 501"/>
                <a:gd name="T30" fmla="*/ 9 w 501"/>
                <a:gd name="T31" fmla="*/ 289 h 501"/>
                <a:gd name="T32" fmla="*/ 17 w 501"/>
                <a:gd name="T33" fmla="*/ 316 h 501"/>
                <a:gd name="T34" fmla="*/ 28 w 501"/>
                <a:gd name="T35" fmla="*/ 341 h 501"/>
                <a:gd name="T36" fmla="*/ 40 w 501"/>
                <a:gd name="T37" fmla="*/ 365 h 501"/>
                <a:gd name="T38" fmla="*/ 56 w 501"/>
                <a:gd name="T39" fmla="*/ 388 h 501"/>
                <a:gd name="T40" fmla="*/ 73 w 501"/>
                <a:gd name="T41" fmla="*/ 408 h 501"/>
                <a:gd name="T42" fmla="*/ 92 w 501"/>
                <a:gd name="T43" fmla="*/ 428 h 501"/>
                <a:gd name="T44" fmla="*/ 113 w 501"/>
                <a:gd name="T45" fmla="*/ 445 h 501"/>
                <a:gd name="T46" fmla="*/ 135 w 501"/>
                <a:gd name="T47" fmla="*/ 460 h 501"/>
                <a:gd name="T48" fmla="*/ 158 w 501"/>
                <a:gd name="T49" fmla="*/ 473 h 501"/>
                <a:gd name="T50" fmla="*/ 183 w 501"/>
                <a:gd name="T51" fmla="*/ 483 h 501"/>
                <a:gd name="T52" fmla="*/ 210 w 501"/>
                <a:gd name="T53" fmla="*/ 491 h 501"/>
                <a:gd name="T54" fmla="*/ 237 w 501"/>
                <a:gd name="T55" fmla="*/ 496 h 501"/>
                <a:gd name="T56" fmla="*/ 266 w 501"/>
                <a:gd name="T57" fmla="*/ 499 h 501"/>
                <a:gd name="T58" fmla="*/ 295 w 501"/>
                <a:gd name="T59" fmla="*/ 499 h 501"/>
                <a:gd name="T60" fmla="*/ 323 w 501"/>
                <a:gd name="T61" fmla="*/ 496 h 501"/>
                <a:gd name="T62" fmla="*/ 350 w 501"/>
                <a:gd name="T63" fmla="*/ 491 h 501"/>
                <a:gd name="T64" fmla="*/ 377 w 501"/>
                <a:gd name="T65" fmla="*/ 483 h 501"/>
                <a:gd name="T66" fmla="*/ 402 w 501"/>
                <a:gd name="T67" fmla="*/ 473 h 501"/>
                <a:gd name="T68" fmla="*/ 426 w 501"/>
                <a:gd name="T69" fmla="*/ 460 h 501"/>
                <a:gd name="T70" fmla="*/ 449 w 501"/>
                <a:gd name="T71" fmla="*/ 445 h 501"/>
                <a:gd name="T72" fmla="*/ 469 w 501"/>
                <a:gd name="T73" fmla="*/ 428 h 501"/>
                <a:gd name="T74" fmla="*/ 488 w 501"/>
                <a:gd name="T75" fmla="*/ 408 h 501"/>
                <a:gd name="T76" fmla="*/ 496 w 501"/>
                <a:gd name="T77" fmla="*/ 397 h 501"/>
                <a:gd name="T78" fmla="*/ 497 w 501"/>
                <a:gd name="T79" fmla="*/ 390 h 501"/>
                <a:gd name="T80" fmla="*/ 499 w 501"/>
                <a:gd name="T81" fmla="*/ 383 h 501"/>
                <a:gd name="T82" fmla="*/ 500 w 501"/>
                <a:gd name="T83" fmla="*/ 377 h 501"/>
                <a:gd name="T84" fmla="*/ 487 w 501"/>
                <a:gd name="T85" fmla="*/ 390 h 501"/>
                <a:gd name="T86" fmla="*/ 451 w 501"/>
                <a:gd name="T87" fmla="*/ 426 h 501"/>
                <a:gd name="T88" fmla="*/ 408 w 501"/>
                <a:gd name="T89" fmla="*/ 455 h 501"/>
                <a:gd name="T90" fmla="*/ 360 w 501"/>
                <a:gd name="T91" fmla="*/ 475 h 501"/>
                <a:gd name="T92" fmla="*/ 308 w 501"/>
                <a:gd name="T93" fmla="*/ 486 h 501"/>
                <a:gd name="T94" fmla="*/ 253 w 501"/>
                <a:gd name="T95" fmla="*/ 486 h 501"/>
                <a:gd name="T96" fmla="*/ 201 w 501"/>
                <a:gd name="T97" fmla="*/ 475 h 501"/>
                <a:gd name="T98" fmla="*/ 152 w 501"/>
                <a:gd name="T99" fmla="*/ 455 h 501"/>
                <a:gd name="T100" fmla="*/ 110 w 501"/>
                <a:gd name="T101" fmla="*/ 426 h 501"/>
                <a:gd name="T102" fmla="*/ 74 w 501"/>
                <a:gd name="T103" fmla="*/ 390 h 501"/>
                <a:gd name="T104" fmla="*/ 45 w 501"/>
                <a:gd name="T105" fmla="*/ 347 h 501"/>
                <a:gd name="T106" fmla="*/ 25 w 501"/>
                <a:gd name="T107" fmla="*/ 299 h 501"/>
                <a:gd name="T108" fmla="*/ 14 w 501"/>
                <a:gd name="T109" fmla="*/ 246 h 501"/>
                <a:gd name="T110" fmla="*/ 14 w 501"/>
                <a:gd name="T111" fmla="*/ 192 h 501"/>
                <a:gd name="T112" fmla="*/ 25 w 501"/>
                <a:gd name="T113" fmla="*/ 140 h 501"/>
                <a:gd name="T114" fmla="*/ 45 w 501"/>
                <a:gd name="T115" fmla="*/ 91 h 501"/>
                <a:gd name="T116" fmla="*/ 74 w 501"/>
                <a:gd name="T117" fmla="*/ 48 h 501"/>
                <a:gd name="T118" fmla="*/ 110 w 501"/>
                <a:gd name="T119" fmla="*/ 12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1">
                  <a:moveTo>
                    <a:pt x="126" y="0"/>
                  </a:moveTo>
                  <a:lnTo>
                    <a:pt x="123" y="0"/>
                  </a:lnTo>
                  <a:lnTo>
                    <a:pt x="119" y="1"/>
                  </a:lnTo>
                  <a:lnTo>
                    <a:pt x="116" y="1"/>
                  </a:lnTo>
                  <a:lnTo>
                    <a:pt x="113" y="2"/>
                  </a:lnTo>
                  <a:lnTo>
                    <a:pt x="110" y="3"/>
                  </a:lnTo>
                  <a:lnTo>
                    <a:pt x="106" y="3"/>
                  </a:lnTo>
                  <a:lnTo>
                    <a:pt x="103" y="4"/>
                  </a:lnTo>
                  <a:lnTo>
                    <a:pt x="99" y="4"/>
                  </a:lnTo>
                  <a:lnTo>
                    <a:pt x="92" y="11"/>
                  </a:lnTo>
                  <a:lnTo>
                    <a:pt x="82" y="20"/>
                  </a:lnTo>
                  <a:lnTo>
                    <a:pt x="73" y="30"/>
                  </a:lnTo>
                  <a:lnTo>
                    <a:pt x="64" y="40"/>
                  </a:lnTo>
                  <a:lnTo>
                    <a:pt x="56" y="50"/>
                  </a:lnTo>
                  <a:lnTo>
                    <a:pt x="48" y="62"/>
                  </a:lnTo>
                  <a:lnTo>
                    <a:pt x="40" y="73"/>
                  </a:lnTo>
                  <a:lnTo>
                    <a:pt x="34" y="85"/>
                  </a:lnTo>
                  <a:lnTo>
                    <a:pt x="28" y="97"/>
                  </a:lnTo>
                  <a:lnTo>
                    <a:pt x="22" y="110"/>
                  </a:lnTo>
                  <a:lnTo>
                    <a:pt x="17" y="122"/>
                  </a:lnTo>
                  <a:lnTo>
                    <a:pt x="13" y="135"/>
                  </a:lnTo>
                  <a:lnTo>
                    <a:pt x="9" y="149"/>
                  </a:lnTo>
                  <a:lnTo>
                    <a:pt x="5" y="163"/>
                  </a:lnTo>
                  <a:lnTo>
                    <a:pt x="3" y="176"/>
                  </a:lnTo>
                  <a:lnTo>
                    <a:pt x="1" y="190"/>
                  </a:lnTo>
                  <a:lnTo>
                    <a:pt x="0" y="205"/>
                  </a:lnTo>
                  <a:lnTo>
                    <a:pt x="0" y="219"/>
                  </a:lnTo>
                  <a:lnTo>
                    <a:pt x="0" y="234"/>
                  </a:lnTo>
                  <a:lnTo>
                    <a:pt x="1" y="248"/>
                  </a:lnTo>
                  <a:lnTo>
                    <a:pt x="3" y="262"/>
                  </a:lnTo>
                  <a:lnTo>
                    <a:pt x="5" y="276"/>
                  </a:lnTo>
                  <a:lnTo>
                    <a:pt x="9" y="289"/>
                  </a:lnTo>
                  <a:lnTo>
                    <a:pt x="13" y="303"/>
                  </a:lnTo>
                  <a:lnTo>
                    <a:pt x="17" y="316"/>
                  </a:lnTo>
                  <a:lnTo>
                    <a:pt x="22" y="329"/>
                  </a:lnTo>
                  <a:lnTo>
                    <a:pt x="28" y="341"/>
                  </a:lnTo>
                  <a:lnTo>
                    <a:pt x="34" y="353"/>
                  </a:lnTo>
                  <a:lnTo>
                    <a:pt x="40" y="365"/>
                  </a:lnTo>
                  <a:lnTo>
                    <a:pt x="48" y="377"/>
                  </a:lnTo>
                  <a:lnTo>
                    <a:pt x="56" y="388"/>
                  </a:lnTo>
                  <a:lnTo>
                    <a:pt x="64" y="398"/>
                  </a:lnTo>
                  <a:lnTo>
                    <a:pt x="73" y="408"/>
                  </a:lnTo>
                  <a:lnTo>
                    <a:pt x="82" y="418"/>
                  </a:lnTo>
                  <a:lnTo>
                    <a:pt x="92" y="428"/>
                  </a:lnTo>
                  <a:lnTo>
                    <a:pt x="102" y="437"/>
                  </a:lnTo>
                  <a:lnTo>
                    <a:pt x="113" y="445"/>
                  </a:lnTo>
                  <a:lnTo>
                    <a:pt x="124" y="453"/>
                  </a:lnTo>
                  <a:lnTo>
                    <a:pt x="135" y="460"/>
                  </a:lnTo>
                  <a:lnTo>
                    <a:pt x="146" y="467"/>
                  </a:lnTo>
                  <a:lnTo>
                    <a:pt x="158" y="473"/>
                  </a:lnTo>
                  <a:lnTo>
                    <a:pt x="171" y="477"/>
                  </a:lnTo>
                  <a:lnTo>
                    <a:pt x="183" y="483"/>
                  </a:lnTo>
                  <a:lnTo>
                    <a:pt x="196" y="487"/>
                  </a:lnTo>
                  <a:lnTo>
                    <a:pt x="210" y="491"/>
                  </a:lnTo>
                  <a:lnTo>
                    <a:pt x="224" y="494"/>
                  </a:lnTo>
                  <a:lnTo>
                    <a:pt x="237" y="496"/>
                  </a:lnTo>
                  <a:lnTo>
                    <a:pt x="251" y="498"/>
                  </a:lnTo>
                  <a:lnTo>
                    <a:pt x="266" y="499"/>
                  </a:lnTo>
                  <a:lnTo>
                    <a:pt x="280" y="500"/>
                  </a:lnTo>
                  <a:lnTo>
                    <a:pt x="295" y="499"/>
                  </a:lnTo>
                  <a:lnTo>
                    <a:pt x="309" y="498"/>
                  </a:lnTo>
                  <a:lnTo>
                    <a:pt x="323" y="496"/>
                  </a:lnTo>
                  <a:lnTo>
                    <a:pt x="337" y="494"/>
                  </a:lnTo>
                  <a:lnTo>
                    <a:pt x="350" y="491"/>
                  </a:lnTo>
                  <a:lnTo>
                    <a:pt x="364" y="487"/>
                  </a:lnTo>
                  <a:lnTo>
                    <a:pt x="377" y="483"/>
                  </a:lnTo>
                  <a:lnTo>
                    <a:pt x="390" y="477"/>
                  </a:lnTo>
                  <a:lnTo>
                    <a:pt x="402" y="473"/>
                  </a:lnTo>
                  <a:lnTo>
                    <a:pt x="414" y="467"/>
                  </a:lnTo>
                  <a:lnTo>
                    <a:pt x="426" y="460"/>
                  </a:lnTo>
                  <a:lnTo>
                    <a:pt x="438" y="453"/>
                  </a:lnTo>
                  <a:lnTo>
                    <a:pt x="449" y="445"/>
                  </a:lnTo>
                  <a:lnTo>
                    <a:pt x="459" y="437"/>
                  </a:lnTo>
                  <a:lnTo>
                    <a:pt x="469" y="428"/>
                  </a:lnTo>
                  <a:lnTo>
                    <a:pt x="479" y="418"/>
                  </a:lnTo>
                  <a:lnTo>
                    <a:pt x="488" y="408"/>
                  </a:lnTo>
                  <a:lnTo>
                    <a:pt x="495" y="400"/>
                  </a:lnTo>
                  <a:lnTo>
                    <a:pt x="496" y="397"/>
                  </a:lnTo>
                  <a:lnTo>
                    <a:pt x="497" y="394"/>
                  </a:lnTo>
                  <a:lnTo>
                    <a:pt x="497" y="390"/>
                  </a:lnTo>
                  <a:lnTo>
                    <a:pt x="498" y="387"/>
                  </a:lnTo>
                  <a:lnTo>
                    <a:pt x="499" y="383"/>
                  </a:lnTo>
                  <a:lnTo>
                    <a:pt x="499" y="380"/>
                  </a:lnTo>
                  <a:lnTo>
                    <a:pt x="500" y="377"/>
                  </a:lnTo>
                  <a:lnTo>
                    <a:pt x="500" y="373"/>
                  </a:lnTo>
                  <a:lnTo>
                    <a:pt x="487" y="390"/>
                  </a:lnTo>
                  <a:lnTo>
                    <a:pt x="470" y="409"/>
                  </a:lnTo>
                  <a:lnTo>
                    <a:pt x="451" y="426"/>
                  </a:lnTo>
                  <a:lnTo>
                    <a:pt x="430" y="442"/>
                  </a:lnTo>
                  <a:lnTo>
                    <a:pt x="408" y="455"/>
                  </a:lnTo>
                  <a:lnTo>
                    <a:pt x="384" y="467"/>
                  </a:lnTo>
                  <a:lnTo>
                    <a:pt x="360" y="475"/>
                  </a:lnTo>
                  <a:lnTo>
                    <a:pt x="334" y="481"/>
                  </a:lnTo>
                  <a:lnTo>
                    <a:pt x="308" y="486"/>
                  </a:lnTo>
                  <a:lnTo>
                    <a:pt x="280" y="487"/>
                  </a:lnTo>
                  <a:lnTo>
                    <a:pt x="253" y="486"/>
                  </a:lnTo>
                  <a:lnTo>
                    <a:pt x="226" y="481"/>
                  </a:lnTo>
                  <a:lnTo>
                    <a:pt x="201" y="475"/>
                  </a:lnTo>
                  <a:lnTo>
                    <a:pt x="176" y="467"/>
                  </a:lnTo>
                  <a:lnTo>
                    <a:pt x="152" y="455"/>
                  </a:lnTo>
                  <a:lnTo>
                    <a:pt x="131" y="442"/>
                  </a:lnTo>
                  <a:lnTo>
                    <a:pt x="110" y="426"/>
                  </a:lnTo>
                  <a:lnTo>
                    <a:pt x="91" y="409"/>
                  </a:lnTo>
                  <a:lnTo>
                    <a:pt x="74" y="390"/>
                  </a:lnTo>
                  <a:lnTo>
                    <a:pt x="58" y="369"/>
                  </a:lnTo>
                  <a:lnTo>
                    <a:pt x="45" y="347"/>
                  </a:lnTo>
                  <a:lnTo>
                    <a:pt x="34" y="324"/>
                  </a:lnTo>
                  <a:lnTo>
                    <a:pt x="25" y="299"/>
                  </a:lnTo>
                  <a:lnTo>
                    <a:pt x="18" y="273"/>
                  </a:lnTo>
                  <a:lnTo>
                    <a:pt x="14" y="246"/>
                  </a:lnTo>
                  <a:lnTo>
                    <a:pt x="13" y="219"/>
                  </a:lnTo>
                  <a:lnTo>
                    <a:pt x="14" y="192"/>
                  </a:lnTo>
                  <a:lnTo>
                    <a:pt x="18" y="165"/>
                  </a:lnTo>
                  <a:lnTo>
                    <a:pt x="25" y="140"/>
                  </a:lnTo>
                  <a:lnTo>
                    <a:pt x="34" y="115"/>
                  </a:lnTo>
                  <a:lnTo>
                    <a:pt x="45" y="91"/>
                  </a:lnTo>
                  <a:lnTo>
                    <a:pt x="58" y="69"/>
                  </a:lnTo>
                  <a:lnTo>
                    <a:pt x="74" y="48"/>
                  </a:lnTo>
                  <a:lnTo>
                    <a:pt x="91" y="29"/>
                  </a:lnTo>
                  <a:lnTo>
                    <a:pt x="110" y="12"/>
                  </a:lnTo>
                  <a:lnTo>
                    <a:pt x="126" y="0"/>
                  </a:lnTo>
                </a:path>
              </a:pathLst>
            </a:custGeom>
            <a:solidFill>
              <a:srgbClr val="A3754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3" name="Freeform 181"/>
            <p:cNvSpPr>
              <a:spLocks/>
            </p:cNvSpPr>
            <p:nvPr/>
          </p:nvSpPr>
          <p:spPr bwMode="auto">
            <a:xfrm>
              <a:off x="1107" y="1891"/>
              <a:ext cx="491" cy="491"/>
            </a:xfrm>
            <a:custGeom>
              <a:avLst/>
              <a:gdLst>
                <a:gd name="T0" fmla="*/ 136 w 491"/>
                <a:gd name="T1" fmla="*/ 0 h 491"/>
                <a:gd name="T2" fmla="*/ 129 w 491"/>
                <a:gd name="T3" fmla="*/ 1 h 491"/>
                <a:gd name="T4" fmla="*/ 123 w 491"/>
                <a:gd name="T5" fmla="*/ 2 h 491"/>
                <a:gd name="T6" fmla="*/ 117 w 491"/>
                <a:gd name="T7" fmla="*/ 3 h 491"/>
                <a:gd name="T8" fmla="*/ 98 w 491"/>
                <a:gd name="T9" fmla="*/ 15 h 491"/>
                <a:gd name="T10" fmla="*/ 62 w 491"/>
                <a:gd name="T11" fmla="*/ 51 h 491"/>
                <a:gd name="T12" fmla="*/ 33 w 491"/>
                <a:gd name="T13" fmla="*/ 94 h 491"/>
                <a:gd name="T14" fmla="*/ 12 w 491"/>
                <a:gd name="T15" fmla="*/ 142 h 491"/>
                <a:gd name="T16" fmla="*/ 1 w 491"/>
                <a:gd name="T17" fmla="*/ 195 h 491"/>
                <a:gd name="T18" fmla="*/ 1 w 491"/>
                <a:gd name="T19" fmla="*/ 249 h 491"/>
                <a:gd name="T20" fmla="*/ 12 w 491"/>
                <a:gd name="T21" fmla="*/ 302 h 491"/>
                <a:gd name="T22" fmla="*/ 33 w 491"/>
                <a:gd name="T23" fmla="*/ 350 h 491"/>
                <a:gd name="T24" fmla="*/ 62 w 491"/>
                <a:gd name="T25" fmla="*/ 393 h 491"/>
                <a:gd name="T26" fmla="*/ 98 w 491"/>
                <a:gd name="T27" fmla="*/ 430 h 491"/>
                <a:gd name="T28" fmla="*/ 140 w 491"/>
                <a:gd name="T29" fmla="*/ 459 h 491"/>
                <a:gd name="T30" fmla="*/ 188 w 491"/>
                <a:gd name="T31" fmla="*/ 478 h 491"/>
                <a:gd name="T32" fmla="*/ 241 w 491"/>
                <a:gd name="T33" fmla="*/ 489 h 491"/>
                <a:gd name="T34" fmla="*/ 296 w 491"/>
                <a:gd name="T35" fmla="*/ 489 h 491"/>
                <a:gd name="T36" fmla="*/ 348 w 491"/>
                <a:gd name="T37" fmla="*/ 478 h 491"/>
                <a:gd name="T38" fmla="*/ 396 w 491"/>
                <a:gd name="T39" fmla="*/ 459 h 491"/>
                <a:gd name="T40" fmla="*/ 439 w 491"/>
                <a:gd name="T41" fmla="*/ 430 h 491"/>
                <a:gd name="T42" fmla="*/ 476 w 491"/>
                <a:gd name="T43" fmla="*/ 393 h 491"/>
                <a:gd name="T44" fmla="*/ 488 w 491"/>
                <a:gd name="T45" fmla="*/ 374 h 491"/>
                <a:gd name="T46" fmla="*/ 489 w 491"/>
                <a:gd name="T47" fmla="*/ 367 h 491"/>
                <a:gd name="T48" fmla="*/ 489 w 491"/>
                <a:gd name="T49" fmla="*/ 361 h 491"/>
                <a:gd name="T50" fmla="*/ 490 w 491"/>
                <a:gd name="T51" fmla="*/ 354 h 491"/>
                <a:gd name="T52" fmla="*/ 481 w 491"/>
                <a:gd name="T53" fmla="*/ 365 h 491"/>
                <a:gd name="T54" fmla="*/ 449 w 491"/>
                <a:gd name="T55" fmla="*/ 404 h 491"/>
                <a:gd name="T56" fmla="*/ 411 w 491"/>
                <a:gd name="T57" fmla="*/ 435 h 491"/>
                <a:gd name="T58" fmla="*/ 368 w 491"/>
                <a:gd name="T59" fmla="*/ 459 h 491"/>
                <a:gd name="T60" fmla="*/ 320 w 491"/>
                <a:gd name="T61" fmla="*/ 474 h 491"/>
                <a:gd name="T62" fmla="*/ 268 w 491"/>
                <a:gd name="T63" fmla="*/ 478 h 491"/>
                <a:gd name="T64" fmla="*/ 216 w 491"/>
                <a:gd name="T65" fmla="*/ 474 h 491"/>
                <a:gd name="T66" fmla="*/ 168 w 491"/>
                <a:gd name="T67" fmla="*/ 459 h 491"/>
                <a:gd name="T68" fmla="*/ 126 w 491"/>
                <a:gd name="T69" fmla="*/ 435 h 491"/>
                <a:gd name="T70" fmla="*/ 88 w 491"/>
                <a:gd name="T71" fmla="*/ 404 h 491"/>
                <a:gd name="T72" fmla="*/ 57 w 491"/>
                <a:gd name="T73" fmla="*/ 365 h 491"/>
                <a:gd name="T74" fmla="*/ 33 w 491"/>
                <a:gd name="T75" fmla="*/ 322 h 491"/>
                <a:gd name="T76" fmla="*/ 18 w 491"/>
                <a:gd name="T77" fmla="*/ 274 h 491"/>
                <a:gd name="T78" fmla="*/ 13 w 491"/>
                <a:gd name="T79" fmla="*/ 222 h 491"/>
                <a:gd name="T80" fmla="*/ 18 w 491"/>
                <a:gd name="T81" fmla="*/ 170 h 491"/>
                <a:gd name="T82" fmla="*/ 33 w 491"/>
                <a:gd name="T83" fmla="*/ 122 h 491"/>
                <a:gd name="T84" fmla="*/ 57 w 491"/>
                <a:gd name="T85" fmla="*/ 79 h 491"/>
                <a:gd name="T86" fmla="*/ 88 w 491"/>
                <a:gd name="T87" fmla="*/ 41 h 491"/>
                <a:gd name="T88" fmla="*/ 126 w 491"/>
                <a:gd name="T89" fmla="*/ 9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1" h="491">
                  <a:moveTo>
                    <a:pt x="139" y="0"/>
                  </a:moveTo>
                  <a:lnTo>
                    <a:pt x="136" y="0"/>
                  </a:lnTo>
                  <a:lnTo>
                    <a:pt x="132" y="1"/>
                  </a:lnTo>
                  <a:lnTo>
                    <a:pt x="129" y="1"/>
                  </a:lnTo>
                  <a:lnTo>
                    <a:pt x="127" y="1"/>
                  </a:lnTo>
                  <a:lnTo>
                    <a:pt x="123" y="2"/>
                  </a:lnTo>
                  <a:lnTo>
                    <a:pt x="120" y="2"/>
                  </a:lnTo>
                  <a:lnTo>
                    <a:pt x="117" y="3"/>
                  </a:lnTo>
                  <a:lnTo>
                    <a:pt x="113" y="3"/>
                  </a:lnTo>
                  <a:lnTo>
                    <a:pt x="98" y="15"/>
                  </a:lnTo>
                  <a:lnTo>
                    <a:pt x="79" y="32"/>
                  </a:lnTo>
                  <a:lnTo>
                    <a:pt x="62" y="51"/>
                  </a:lnTo>
                  <a:lnTo>
                    <a:pt x="46" y="71"/>
                  </a:lnTo>
                  <a:lnTo>
                    <a:pt x="33" y="94"/>
                  </a:lnTo>
                  <a:lnTo>
                    <a:pt x="21" y="117"/>
                  </a:lnTo>
                  <a:lnTo>
                    <a:pt x="12" y="142"/>
                  </a:lnTo>
                  <a:lnTo>
                    <a:pt x="6" y="168"/>
                  </a:lnTo>
                  <a:lnTo>
                    <a:pt x="1" y="195"/>
                  </a:lnTo>
                  <a:lnTo>
                    <a:pt x="0" y="222"/>
                  </a:lnTo>
                  <a:lnTo>
                    <a:pt x="1" y="249"/>
                  </a:lnTo>
                  <a:lnTo>
                    <a:pt x="6" y="276"/>
                  </a:lnTo>
                  <a:lnTo>
                    <a:pt x="12" y="302"/>
                  </a:lnTo>
                  <a:lnTo>
                    <a:pt x="21" y="327"/>
                  </a:lnTo>
                  <a:lnTo>
                    <a:pt x="33" y="350"/>
                  </a:lnTo>
                  <a:lnTo>
                    <a:pt x="46" y="373"/>
                  </a:lnTo>
                  <a:lnTo>
                    <a:pt x="62" y="393"/>
                  </a:lnTo>
                  <a:lnTo>
                    <a:pt x="79" y="413"/>
                  </a:lnTo>
                  <a:lnTo>
                    <a:pt x="98" y="430"/>
                  </a:lnTo>
                  <a:lnTo>
                    <a:pt x="119" y="445"/>
                  </a:lnTo>
                  <a:lnTo>
                    <a:pt x="140" y="459"/>
                  </a:lnTo>
                  <a:lnTo>
                    <a:pt x="163" y="470"/>
                  </a:lnTo>
                  <a:lnTo>
                    <a:pt x="188" y="478"/>
                  </a:lnTo>
                  <a:lnTo>
                    <a:pt x="214" y="485"/>
                  </a:lnTo>
                  <a:lnTo>
                    <a:pt x="241" y="489"/>
                  </a:lnTo>
                  <a:lnTo>
                    <a:pt x="268" y="490"/>
                  </a:lnTo>
                  <a:lnTo>
                    <a:pt x="296" y="489"/>
                  </a:lnTo>
                  <a:lnTo>
                    <a:pt x="322" y="485"/>
                  </a:lnTo>
                  <a:lnTo>
                    <a:pt x="348" y="478"/>
                  </a:lnTo>
                  <a:lnTo>
                    <a:pt x="373" y="470"/>
                  </a:lnTo>
                  <a:lnTo>
                    <a:pt x="396" y="459"/>
                  </a:lnTo>
                  <a:lnTo>
                    <a:pt x="419" y="445"/>
                  </a:lnTo>
                  <a:lnTo>
                    <a:pt x="439" y="430"/>
                  </a:lnTo>
                  <a:lnTo>
                    <a:pt x="458" y="413"/>
                  </a:lnTo>
                  <a:lnTo>
                    <a:pt x="476" y="393"/>
                  </a:lnTo>
                  <a:lnTo>
                    <a:pt x="488" y="377"/>
                  </a:lnTo>
                  <a:lnTo>
                    <a:pt x="488" y="374"/>
                  </a:lnTo>
                  <a:lnTo>
                    <a:pt x="488" y="371"/>
                  </a:lnTo>
                  <a:lnTo>
                    <a:pt x="489" y="367"/>
                  </a:lnTo>
                  <a:lnTo>
                    <a:pt x="489" y="364"/>
                  </a:lnTo>
                  <a:lnTo>
                    <a:pt x="489" y="361"/>
                  </a:lnTo>
                  <a:lnTo>
                    <a:pt x="490" y="357"/>
                  </a:lnTo>
                  <a:lnTo>
                    <a:pt x="490" y="354"/>
                  </a:lnTo>
                  <a:lnTo>
                    <a:pt x="490" y="350"/>
                  </a:lnTo>
                  <a:lnTo>
                    <a:pt x="481" y="365"/>
                  </a:lnTo>
                  <a:lnTo>
                    <a:pt x="466" y="386"/>
                  </a:lnTo>
                  <a:lnTo>
                    <a:pt x="449" y="404"/>
                  </a:lnTo>
                  <a:lnTo>
                    <a:pt x="432" y="420"/>
                  </a:lnTo>
                  <a:lnTo>
                    <a:pt x="411" y="435"/>
                  </a:lnTo>
                  <a:lnTo>
                    <a:pt x="390" y="448"/>
                  </a:lnTo>
                  <a:lnTo>
                    <a:pt x="368" y="459"/>
                  </a:lnTo>
                  <a:lnTo>
                    <a:pt x="344" y="467"/>
                  </a:lnTo>
                  <a:lnTo>
                    <a:pt x="320" y="474"/>
                  </a:lnTo>
                  <a:lnTo>
                    <a:pt x="294" y="478"/>
                  </a:lnTo>
                  <a:lnTo>
                    <a:pt x="268" y="478"/>
                  </a:lnTo>
                  <a:lnTo>
                    <a:pt x="242" y="478"/>
                  </a:lnTo>
                  <a:lnTo>
                    <a:pt x="216" y="474"/>
                  </a:lnTo>
                  <a:lnTo>
                    <a:pt x="192" y="467"/>
                  </a:lnTo>
                  <a:lnTo>
                    <a:pt x="168" y="459"/>
                  </a:lnTo>
                  <a:lnTo>
                    <a:pt x="146" y="448"/>
                  </a:lnTo>
                  <a:lnTo>
                    <a:pt x="126" y="435"/>
                  </a:lnTo>
                  <a:lnTo>
                    <a:pt x="106" y="420"/>
                  </a:lnTo>
                  <a:lnTo>
                    <a:pt x="88" y="404"/>
                  </a:lnTo>
                  <a:lnTo>
                    <a:pt x="71" y="386"/>
                  </a:lnTo>
                  <a:lnTo>
                    <a:pt x="57" y="365"/>
                  </a:lnTo>
                  <a:lnTo>
                    <a:pt x="43" y="345"/>
                  </a:lnTo>
                  <a:lnTo>
                    <a:pt x="33" y="322"/>
                  </a:lnTo>
                  <a:lnTo>
                    <a:pt x="24" y="298"/>
                  </a:lnTo>
                  <a:lnTo>
                    <a:pt x="18" y="274"/>
                  </a:lnTo>
                  <a:lnTo>
                    <a:pt x="14" y="248"/>
                  </a:lnTo>
                  <a:lnTo>
                    <a:pt x="13" y="222"/>
                  </a:lnTo>
                  <a:lnTo>
                    <a:pt x="14" y="196"/>
                  </a:lnTo>
                  <a:lnTo>
                    <a:pt x="18" y="170"/>
                  </a:lnTo>
                  <a:lnTo>
                    <a:pt x="24" y="146"/>
                  </a:lnTo>
                  <a:lnTo>
                    <a:pt x="33" y="122"/>
                  </a:lnTo>
                  <a:lnTo>
                    <a:pt x="43" y="100"/>
                  </a:lnTo>
                  <a:lnTo>
                    <a:pt x="57" y="79"/>
                  </a:lnTo>
                  <a:lnTo>
                    <a:pt x="71" y="59"/>
                  </a:lnTo>
                  <a:lnTo>
                    <a:pt x="88" y="41"/>
                  </a:lnTo>
                  <a:lnTo>
                    <a:pt x="106" y="24"/>
                  </a:lnTo>
                  <a:lnTo>
                    <a:pt x="126" y="9"/>
                  </a:lnTo>
                  <a:lnTo>
                    <a:pt x="139" y="0"/>
                  </a:lnTo>
                </a:path>
              </a:pathLst>
            </a:custGeom>
            <a:solidFill>
              <a:srgbClr val="A67B4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4" name="Freeform 182"/>
            <p:cNvSpPr>
              <a:spLocks/>
            </p:cNvSpPr>
            <p:nvPr/>
          </p:nvSpPr>
          <p:spPr bwMode="auto">
            <a:xfrm>
              <a:off x="1119" y="1891"/>
              <a:ext cx="479" cy="479"/>
            </a:xfrm>
            <a:custGeom>
              <a:avLst/>
              <a:gdLst>
                <a:gd name="T0" fmla="*/ 129 w 479"/>
                <a:gd name="T1" fmla="*/ 0 h 479"/>
                <a:gd name="T2" fmla="*/ 133 w 479"/>
                <a:gd name="T3" fmla="*/ 0 h 479"/>
                <a:gd name="T4" fmla="*/ 137 w 479"/>
                <a:gd name="T5" fmla="*/ 0 h 479"/>
                <a:gd name="T6" fmla="*/ 141 w 479"/>
                <a:gd name="T7" fmla="*/ 0 h 479"/>
                <a:gd name="T8" fmla="*/ 146 w 479"/>
                <a:gd name="T9" fmla="*/ 0 h 479"/>
                <a:gd name="T10" fmla="*/ 151 w 479"/>
                <a:gd name="T11" fmla="*/ 0 h 479"/>
                <a:gd name="T12" fmla="*/ 140 w 479"/>
                <a:gd name="T13" fmla="*/ 7 h 479"/>
                <a:gd name="T14" fmla="*/ 102 w 479"/>
                <a:gd name="T15" fmla="*/ 34 h 479"/>
                <a:gd name="T16" fmla="*/ 69 w 479"/>
                <a:gd name="T17" fmla="*/ 67 h 479"/>
                <a:gd name="T18" fmla="*/ 42 w 479"/>
                <a:gd name="T19" fmla="*/ 106 h 479"/>
                <a:gd name="T20" fmla="*/ 24 w 479"/>
                <a:gd name="T21" fmla="*/ 149 h 479"/>
                <a:gd name="T22" fmla="*/ 14 w 479"/>
                <a:gd name="T23" fmla="*/ 197 h 479"/>
                <a:gd name="T24" fmla="*/ 14 w 479"/>
                <a:gd name="T25" fmla="*/ 247 h 479"/>
                <a:gd name="T26" fmla="*/ 24 w 479"/>
                <a:gd name="T27" fmla="*/ 295 h 479"/>
                <a:gd name="T28" fmla="*/ 42 w 479"/>
                <a:gd name="T29" fmla="*/ 339 h 479"/>
                <a:gd name="T30" fmla="*/ 69 w 479"/>
                <a:gd name="T31" fmla="*/ 377 h 479"/>
                <a:gd name="T32" fmla="*/ 102 w 479"/>
                <a:gd name="T33" fmla="*/ 410 h 479"/>
                <a:gd name="T34" fmla="*/ 140 w 479"/>
                <a:gd name="T35" fmla="*/ 437 h 479"/>
                <a:gd name="T36" fmla="*/ 183 w 479"/>
                <a:gd name="T37" fmla="*/ 455 h 479"/>
                <a:gd name="T38" fmla="*/ 231 w 479"/>
                <a:gd name="T39" fmla="*/ 465 h 479"/>
                <a:gd name="T40" fmla="*/ 281 w 479"/>
                <a:gd name="T41" fmla="*/ 465 h 479"/>
                <a:gd name="T42" fmla="*/ 329 w 479"/>
                <a:gd name="T43" fmla="*/ 455 h 479"/>
                <a:gd name="T44" fmla="*/ 372 w 479"/>
                <a:gd name="T45" fmla="*/ 437 h 479"/>
                <a:gd name="T46" fmla="*/ 411 w 479"/>
                <a:gd name="T47" fmla="*/ 410 h 479"/>
                <a:gd name="T48" fmla="*/ 444 w 479"/>
                <a:gd name="T49" fmla="*/ 377 h 479"/>
                <a:gd name="T50" fmla="*/ 471 w 479"/>
                <a:gd name="T51" fmla="*/ 339 h 479"/>
                <a:gd name="T52" fmla="*/ 478 w 479"/>
                <a:gd name="T53" fmla="*/ 325 h 479"/>
                <a:gd name="T54" fmla="*/ 478 w 479"/>
                <a:gd name="T55" fmla="*/ 328 h 479"/>
                <a:gd name="T56" fmla="*/ 478 w 479"/>
                <a:gd name="T57" fmla="*/ 331 h 479"/>
                <a:gd name="T58" fmla="*/ 478 w 479"/>
                <a:gd name="T59" fmla="*/ 334 h 479"/>
                <a:gd name="T60" fmla="*/ 478 w 479"/>
                <a:gd name="T61" fmla="*/ 338 h 479"/>
                <a:gd name="T62" fmla="*/ 478 w 479"/>
                <a:gd name="T63" fmla="*/ 342 h 479"/>
                <a:gd name="T64" fmla="*/ 478 w 479"/>
                <a:gd name="T65" fmla="*/ 345 h 479"/>
                <a:gd name="T66" fmla="*/ 478 w 479"/>
                <a:gd name="T67" fmla="*/ 349 h 479"/>
                <a:gd name="T68" fmla="*/ 469 w 479"/>
                <a:gd name="T69" fmla="*/ 366 h 479"/>
                <a:gd name="T70" fmla="*/ 438 w 479"/>
                <a:gd name="T71" fmla="*/ 404 h 479"/>
                <a:gd name="T72" fmla="*/ 400 w 479"/>
                <a:gd name="T73" fmla="*/ 435 h 479"/>
                <a:gd name="T74" fmla="*/ 356 w 479"/>
                <a:gd name="T75" fmla="*/ 459 h 479"/>
                <a:gd name="T76" fmla="*/ 308 w 479"/>
                <a:gd name="T77" fmla="*/ 474 h 479"/>
                <a:gd name="T78" fmla="*/ 256 w 479"/>
                <a:gd name="T79" fmla="*/ 478 h 479"/>
                <a:gd name="T80" fmla="*/ 204 w 479"/>
                <a:gd name="T81" fmla="*/ 474 h 479"/>
                <a:gd name="T82" fmla="*/ 156 w 479"/>
                <a:gd name="T83" fmla="*/ 459 h 479"/>
                <a:gd name="T84" fmla="*/ 113 w 479"/>
                <a:gd name="T85" fmla="*/ 435 h 479"/>
                <a:gd name="T86" fmla="*/ 75 w 479"/>
                <a:gd name="T87" fmla="*/ 404 h 479"/>
                <a:gd name="T88" fmla="*/ 44 w 479"/>
                <a:gd name="T89" fmla="*/ 366 h 479"/>
                <a:gd name="T90" fmla="*/ 20 w 479"/>
                <a:gd name="T91" fmla="*/ 322 h 479"/>
                <a:gd name="T92" fmla="*/ 5 w 479"/>
                <a:gd name="T93" fmla="*/ 274 h 479"/>
                <a:gd name="T94" fmla="*/ 0 w 479"/>
                <a:gd name="T95" fmla="*/ 222 h 479"/>
                <a:gd name="T96" fmla="*/ 5 w 479"/>
                <a:gd name="T97" fmla="*/ 170 h 479"/>
                <a:gd name="T98" fmla="*/ 20 w 479"/>
                <a:gd name="T99" fmla="*/ 122 h 479"/>
                <a:gd name="T100" fmla="*/ 44 w 479"/>
                <a:gd name="T101" fmla="*/ 78 h 479"/>
                <a:gd name="T102" fmla="*/ 75 w 479"/>
                <a:gd name="T103" fmla="*/ 40 h 479"/>
                <a:gd name="T104" fmla="*/ 113 w 479"/>
                <a:gd name="T105" fmla="*/ 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9" h="479">
                  <a:moveTo>
                    <a:pt x="127" y="0"/>
                  </a:moveTo>
                  <a:lnTo>
                    <a:pt x="129" y="0"/>
                  </a:lnTo>
                  <a:lnTo>
                    <a:pt x="131" y="0"/>
                  </a:lnTo>
                  <a:lnTo>
                    <a:pt x="133" y="0"/>
                  </a:lnTo>
                  <a:lnTo>
                    <a:pt x="135" y="0"/>
                  </a:lnTo>
                  <a:lnTo>
                    <a:pt x="137" y="0"/>
                  </a:lnTo>
                  <a:lnTo>
                    <a:pt x="139" y="0"/>
                  </a:lnTo>
                  <a:lnTo>
                    <a:pt x="141" y="0"/>
                  </a:lnTo>
                  <a:lnTo>
                    <a:pt x="143" y="0"/>
                  </a:lnTo>
                  <a:lnTo>
                    <a:pt x="146" y="0"/>
                  </a:lnTo>
                  <a:lnTo>
                    <a:pt x="149" y="0"/>
                  </a:lnTo>
                  <a:lnTo>
                    <a:pt x="151" y="0"/>
                  </a:lnTo>
                  <a:lnTo>
                    <a:pt x="154" y="0"/>
                  </a:lnTo>
                  <a:lnTo>
                    <a:pt x="140" y="7"/>
                  </a:lnTo>
                  <a:lnTo>
                    <a:pt x="120" y="20"/>
                  </a:lnTo>
                  <a:lnTo>
                    <a:pt x="102" y="34"/>
                  </a:lnTo>
                  <a:lnTo>
                    <a:pt x="84" y="49"/>
                  </a:lnTo>
                  <a:lnTo>
                    <a:pt x="69" y="67"/>
                  </a:lnTo>
                  <a:lnTo>
                    <a:pt x="55" y="86"/>
                  </a:lnTo>
                  <a:lnTo>
                    <a:pt x="42" y="106"/>
                  </a:lnTo>
                  <a:lnTo>
                    <a:pt x="32" y="127"/>
                  </a:lnTo>
                  <a:lnTo>
                    <a:pt x="24" y="149"/>
                  </a:lnTo>
                  <a:lnTo>
                    <a:pt x="18" y="173"/>
                  </a:lnTo>
                  <a:lnTo>
                    <a:pt x="14" y="197"/>
                  </a:lnTo>
                  <a:lnTo>
                    <a:pt x="13" y="222"/>
                  </a:lnTo>
                  <a:lnTo>
                    <a:pt x="14" y="247"/>
                  </a:lnTo>
                  <a:lnTo>
                    <a:pt x="18" y="271"/>
                  </a:lnTo>
                  <a:lnTo>
                    <a:pt x="24" y="295"/>
                  </a:lnTo>
                  <a:lnTo>
                    <a:pt x="32" y="317"/>
                  </a:lnTo>
                  <a:lnTo>
                    <a:pt x="42" y="339"/>
                  </a:lnTo>
                  <a:lnTo>
                    <a:pt x="55" y="359"/>
                  </a:lnTo>
                  <a:lnTo>
                    <a:pt x="69" y="377"/>
                  </a:lnTo>
                  <a:lnTo>
                    <a:pt x="84" y="395"/>
                  </a:lnTo>
                  <a:lnTo>
                    <a:pt x="102" y="410"/>
                  </a:lnTo>
                  <a:lnTo>
                    <a:pt x="120" y="425"/>
                  </a:lnTo>
                  <a:lnTo>
                    <a:pt x="140" y="437"/>
                  </a:lnTo>
                  <a:lnTo>
                    <a:pt x="161" y="447"/>
                  </a:lnTo>
                  <a:lnTo>
                    <a:pt x="183" y="455"/>
                  </a:lnTo>
                  <a:lnTo>
                    <a:pt x="207" y="461"/>
                  </a:lnTo>
                  <a:lnTo>
                    <a:pt x="231" y="465"/>
                  </a:lnTo>
                  <a:lnTo>
                    <a:pt x="256" y="466"/>
                  </a:lnTo>
                  <a:lnTo>
                    <a:pt x="281" y="465"/>
                  </a:lnTo>
                  <a:lnTo>
                    <a:pt x="305" y="461"/>
                  </a:lnTo>
                  <a:lnTo>
                    <a:pt x="329" y="455"/>
                  </a:lnTo>
                  <a:lnTo>
                    <a:pt x="351" y="447"/>
                  </a:lnTo>
                  <a:lnTo>
                    <a:pt x="372" y="437"/>
                  </a:lnTo>
                  <a:lnTo>
                    <a:pt x="393" y="425"/>
                  </a:lnTo>
                  <a:lnTo>
                    <a:pt x="411" y="410"/>
                  </a:lnTo>
                  <a:lnTo>
                    <a:pt x="429" y="395"/>
                  </a:lnTo>
                  <a:lnTo>
                    <a:pt x="444" y="377"/>
                  </a:lnTo>
                  <a:lnTo>
                    <a:pt x="458" y="359"/>
                  </a:lnTo>
                  <a:lnTo>
                    <a:pt x="471" y="339"/>
                  </a:lnTo>
                  <a:lnTo>
                    <a:pt x="478" y="323"/>
                  </a:lnTo>
                  <a:lnTo>
                    <a:pt x="478" y="325"/>
                  </a:lnTo>
                  <a:lnTo>
                    <a:pt x="478" y="326"/>
                  </a:lnTo>
                  <a:lnTo>
                    <a:pt x="478" y="328"/>
                  </a:lnTo>
                  <a:lnTo>
                    <a:pt x="478" y="330"/>
                  </a:lnTo>
                  <a:lnTo>
                    <a:pt x="478" y="331"/>
                  </a:lnTo>
                  <a:lnTo>
                    <a:pt x="478" y="333"/>
                  </a:lnTo>
                  <a:lnTo>
                    <a:pt x="478" y="334"/>
                  </a:lnTo>
                  <a:lnTo>
                    <a:pt x="478" y="336"/>
                  </a:lnTo>
                  <a:lnTo>
                    <a:pt x="478" y="338"/>
                  </a:lnTo>
                  <a:lnTo>
                    <a:pt x="478" y="339"/>
                  </a:lnTo>
                  <a:lnTo>
                    <a:pt x="478" y="342"/>
                  </a:lnTo>
                  <a:lnTo>
                    <a:pt x="478" y="343"/>
                  </a:lnTo>
                  <a:lnTo>
                    <a:pt x="478" y="345"/>
                  </a:lnTo>
                  <a:lnTo>
                    <a:pt x="478" y="347"/>
                  </a:lnTo>
                  <a:lnTo>
                    <a:pt x="478" y="349"/>
                  </a:lnTo>
                  <a:lnTo>
                    <a:pt x="478" y="351"/>
                  </a:lnTo>
                  <a:lnTo>
                    <a:pt x="469" y="366"/>
                  </a:lnTo>
                  <a:lnTo>
                    <a:pt x="454" y="386"/>
                  </a:lnTo>
                  <a:lnTo>
                    <a:pt x="438" y="404"/>
                  </a:lnTo>
                  <a:lnTo>
                    <a:pt x="420" y="420"/>
                  </a:lnTo>
                  <a:lnTo>
                    <a:pt x="400" y="435"/>
                  </a:lnTo>
                  <a:lnTo>
                    <a:pt x="378" y="448"/>
                  </a:lnTo>
                  <a:lnTo>
                    <a:pt x="356" y="459"/>
                  </a:lnTo>
                  <a:lnTo>
                    <a:pt x="332" y="468"/>
                  </a:lnTo>
                  <a:lnTo>
                    <a:pt x="308" y="474"/>
                  </a:lnTo>
                  <a:lnTo>
                    <a:pt x="282" y="478"/>
                  </a:lnTo>
                  <a:lnTo>
                    <a:pt x="256" y="478"/>
                  </a:lnTo>
                  <a:lnTo>
                    <a:pt x="230" y="478"/>
                  </a:lnTo>
                  <a:lnTo>
                    <a:pt x="204" y="474"/>
                  </a:lnTo>
                  <a:lnTo>
                    <a:pt x="180" y="468"/>
                  </a:lnTo>
                  <a:lnTo>
                    <a:pt x="156" y="459"/>
                  </a:lnTo>
                  <a:lnTo>
                    <a:pt x="134" y="448"/>
                  </a:lnTo>
                  <a:lnTo>
                    <a:pt x="113" y="435"/>
                  </a:lnTo>
                  <a:lnTo>
                    <a:pt x="94" y="420"/>
                  </a:lnTo>
                  <a:lnTo>
                    <a:pt x="75" y="404"/>
                  </a:lnTo>
                  <a:lnTo>
                    <a:pt x="59" y="386"/>
                  </a:lnTo>
                  <a:lnTo>
                    <a:pt x="44" y="366"/>
                  </a:lnTo>
                  <a:lnTo>
                    <a:pt x="31" y="345"/>
                  </a:lnTo>
                  <a:lnTo>
                    <a:pt x="20" y="322"/>
                  </a:lnTo>
                  <a:lnTo>
                    <a:pt x="12" y="298"/>
                  </a:lnTo>
                  <a:lnTo>
                    <a:pt x="5" y="274"/>
                  </a:lnTo>
                  <a:lnTo>
                    <a:pt x="1" y="248"/>
                  </a:lnTo>
                  <a:lnTo>
                    <a:pt x="0" y="222"/>
                  </a:lnTo>
                  <a:lnTo>
                    <a:pt x="1" y="196"/>
                  </a:lnTo>
                  <a:lnTo>
                    <a:pt x="5" y="170"/>
                  </a:lnTo>
                  <a:lnTo>
                    <a:pt x="12" y="146"/>
                  </a:lnTo>
                  <a:lnTo>
                    <a:pt x="20" y="122"/>
                  </a:lnTo>
                  <a:lnTo>
                    <a:pt x="31" y="100"/>
                  </a:lnTo>
                  <a:lnTo>
                    <a:pt x="44" y="78"/>
                  </a:lnTo>
                  <a:lnTo>
                    <a:pt x="59" y="59"/>
                  </a:lnTo>
                  <a:lnTo>
                    <a:pt x="75" y="40"/>
                  </a:lnTo>
                  <a:lnTo>
                    <a:pt x="94" y="24"/>
                  </a:lnTo>
                  <a:lnTo>
                    <a:pt x="113" y="9"/>
                  </a:lnTo>
                  <a:lnTo>
                    <a:pt x="127" y="0"/>
                  </a:lnTo>
                </a:path>
              </a:pathLst>
            </a:custGeom>
            <a:solidFill>
              <a:srgbClr val="AB825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5" name="Freeform 183"/>
            <p:cNvSpPr>
              <a:spLocks/>
            </p:cNvSpPr>
            <p:nvPr/>
          </p:nvSpPr>
          <p:spPr bwMode="auto">
            <a:xfrm>
              <a:off x="1132" y="1891"/>
              <a:ext cx="466" cy="468"/>
            </a:xfrm>
            <a:custGeom>
              <a:avLst/>
              <a:gdLst>
                <a:gd name="T0" fmla="*/ 165 w 466"/>
                <a:gd name="T1" fmla="*/ 2 h 468"/>
                <a:gd name="T2" fmla="*/ 158 w 466"/>
                <a:gd name="T3" fmla="*/ 1 h 468"/>
                <a:gd name="T4" fmla="*/ 151 w 466"/>
                <a:gd name="T5" fmla="*/ 1 h 468"/>
                <a:gd name="T6" fmla="*/ 144 w 466"/>
                <a:gd name="T7" fmla="*/ 0 h 468"/>
                <a:gd name="T8" fmla="*/ 127 w 466"/>
                <a:gd name="T9" fmla="*/ 7 h 468"/>
                <a:gd name="T10" fmla="*/ 89 w 466"/>
                <a:gd name="T11" fmla="*/ 33 h 468"/>
                <a:gd name="T12" fmla="*/ 56 w 466"/>
                <a:gd name="T13" fmla="*/ 67 h 468"/>
                <a:gd name="T14" fmla="*/ 29 w 466"/>
                <a:gd name="T15" fmla="*/ 106 h 468"/>
                <a:gd name="T16" fmla="*/ 11 w 466"/>
                <a:gd name="T17" fmla="*/ 149 h 468"/>
                <a:gd name="T18" fmla="*/ 1 w 466"/>
                <a:gd name="T19" fmla="*/ 197 h 468"/>
                <a:gd name="T20" fmla="*/ 1 w 466"/>
                <a:gd name="T21" fmla="*/ 247 h 468"/>
                <a:gd name="T22" fmla="*/ 11 w 466"/>
                <a:gd name="T23" fmla="*/ 295 h 468"/>
                <a:gd name="T24" fmla="*/ 29 w 466"/>
                <a:gd name="T25" fmla="*/ 339 h 468"/>
                <a:gd name="T26" fmla="*/ 56 w 466"/>
                <a:gd name="T27" fmla="*/ 377 h 468"/>
                <a:gd name="T28" fmla="*/ 89 w 466"/>
                <a:gd name="T29" fmla="*/ 411 h 468"/>
                <a:gd name="T30" fmla="*/ 127 w 466"/>
                <a:gd name="T31" fmla="*/ 437 h 468"/>
                <a:gd name="T32" fmla="*/ 170 w 466"/>
                <a:gd name="T33" fmla="*/ 456 h 468"/>
                <a:gd name="T34" fmla="*/ 218 w 466"/>
                <a:gd name="T35" fmla="*/ 466 h 468"/>
                <a:gd name="T36" fmla="*/ 268 w 466"/>
                <a:gd name="T37" fmla="*/ 466 h 468"/>
                <a:gd name="T38" fmla="*/ 316 w 466"/>
                <a:gd name="T39" fmla="*/ 456 h 468"/>
                <a:gd name="T40" fmla="*/ 359 w 466"/>
                <a:gd name="T41" fmla="*/ 437 h 468"/>
                <a:gd name="T42" fmla="*/ 398 w 466"/>
                <a:gd name="T43" fmla="*/ 411 h 468"/>
                <a:gd name="T44" fmla="*/ 432 w 466"/>
                <a:gd name="T45" fmla="*/ 377 h 468"/>
                <a:gd name="T46" fmla="*/ 458 w 466"/>
                <a:gd name="T47" fmla="*/ 339 h 468"/>
                <a:gd name="T48" fmla="*/ 465 w 466"/>
                <a:gd name="T49" fmla="*/ 321 h 468"/>
                <a:gd name="T50" fmla="*/ 465 w 466"/>
                <a:gd name="T51" fmla="*/ 314 h 468"/>
                <a:gd name="T52" fmla="*/ 464 w 466"/>
                <a:gd name="T53" fmla="*/ 307 h 468"/>
                <a:gd name="T54" fmla="*/ 463 w 466"/>
                <a:gd name="T55" fmla="*/ 300 h 468"/>
                <a:gd name="T56" fmla="*/ 457 w 466"/>
                <a:gd name="T57" fmla="*/ 312 h 468"/>
                <a:gd name="T58" fmla="*/ 436 w 466"/>
                <a:gd name="T59" fmla="*/ 352 h 468"/>
                <a:gd name="T60" fmla="*/ 407 w 466"/>
                <a:gd name="T61" fmla="*/ 386 h 468"/>
                <a:gd name="T62" fmla="*/ 373 w 466"/>
                <a:gd name="T63" fmla="*/ 415 h 468"/>
                <a:gd name="T64" fmla="*/ 333 w 466"/>
                <a:gd name="T65" fmla="*/ 436 h 468"/>
                <a:gd name="T66" fmla="*/ 290 w 466"/>
                <a:gd name="T67" fmla="*/ 450 h 468"/>
                <a:gd name="T68" fmla="*/ 243 w 466"/>
                <a:gd name="T69" fmla="*/ 454 h 468"/>
                <a:gd name="T70" fmla="*/ 197 w 466"/>
                <a:gd name="T71" fmla="*/ 450 h 468"/>
                <a:gd name="T72" fmla="*/ 153 w 466"/>
                <a:gd name="T73" fmla="*/ 436 h 468"/>
                <a:gd name="T74" fmla="*/ 114 w 466"/>
                <a:gd name="T75" fmla="*/ 415 h 468"/>
                <a:gd name="T76" fmla="*/ 80 w 466"/>
                <a:gd name="T77" fmla="*/ 386 h 468"/>
                <a:gd name="T78" fmla="*/ 52 w 466"/>
                <a:gd name="T79" fmla="*/ 352 h 468"/>
                <a:gd name="T80" fmla="*/ 30 w 466"/>
                <a:gd name="T81" fmla="*/ 312 h 468"/>
                <a:gd name="T82" fmla="*/ 17 w 466"/>
                <a:gd name="T83" fmla="*/ 269 h 468"/>
                <a:gd name="T84" fmla="*/ 12 w 466"/>
                <a:gd name="T85" fmla="*/ 222 h 468"/>
                <a:gd name="T86" fmla="*/ 17 w 466"/>
                <a:gd name="T87" fmla="*/ 175 h 468"/>
                <a:gd name="T88" fmla="*/ 30 w 466"/>
                <a:gd name="T89" fmla="*/ 132 h 468"/>
                <a:gd name="T90" fmla="*/ 52 w 466"/>
                <a:gd name="T91" fmla="*/ 92 h 468"/>
                <a:gd name="T92" fmla="*/ 80 w 466"/>
                <a:gd name="T93" fmla="*/ 58 h 468"/>
                <a:gd name="T94" fmla="*/ 114 w 466"/>
                <a:gd name="T95" fmla="*/ 30 h 468"/>
                <a:gd name="T96" fmla="*/ 153 w 466"/>
                <a:gd name="T97" fmla="*/ 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 h="468">
                  <a:moveTo>
                    <a:pt x="168" y="3"/>
                  </a:moveTo>
                  <a:lnTo>
                    <a:pt x="165" y="2"/>
                  </a:lnTo>
                  <a:lnTo>
                    <a:pt x="161" y="2"/>
                  </a:lnTo>
                  <a:lnTo>
                    <a:pt x="158" y="1"/>
                  </a:lnTo>
                  <a:lnTo>
                    <a:pt x="155" y="1"/>
                  </a:lnTo>
                  <a:lnTo>
                    <a:pt x="151" y="1"/>
                  </a:lnTo>
                  <a:lnTo>
                    <a:pt x="147" y="1"/>
                  </a:lnTo>
                  <a:lnTo>
                    <a:pt x="144" y="0"/>
                  </a:lnTo>
                  <a:lnTo>
                    <a:pt x="140" y="0"/>
                  </a:lnTo>
                  <a:lnTo>
                    <a:pt x="127" y="7"/>
                  </a:lnTo>
                  <a:lnTo>
                    <a:pt x="107" y="19"/>
                  </a:lnTo>
                  <a:lnTo>
                    <a:pt x="89" y="33"/>
                  </a:lnTo>
                  <a:lnTo>
                    <a:pt x="71" y="49"/>
                  </a:lnTo>
                  <a:lnTo>
                    <a:pt x="56" y="67"/>
                  </a:lnTo>
                  <a:lnTo>
                    <a:pt x="41" y="86"/>
                  </a:lnTo>
                  <a:lnTo>
                    <a:pt x="29" y="106"/>
                  </a:lnTo>
                  <a:lnTo>
                    <a:pt x="19" y="127"/>
                  </a:lnTo>
                  <a:lnTo>
                    <a:pt x="11" y="149"/>
                  </a:lnTo>
                  <a:lnTo>
                    <a:pt x="5" y="173"/>
                  </a:lnTo>
                  <a:lnTo>
                    <a:pt x="1" y="197"/>
                  </a:lnTo>
                  <a:lnTo>
                    <a:pt x="0" y="222"/>
                  </a:lnTo>
                  <a:lnTo>
                    <a:pt x="1" y="247"/>
                  </a:lnTo>
                  <a:lnTo>
                    <a:pt x="5" y="271"/>
                  </a:lnTo>
                  <a:lnTo>
                    <a:pt x="11" y="295"/>
                  </a:lnTo>
                  <a:lnTo>
                    <a:pt x="19" y="317"/>
                  </a:lnTo>
                  <a:lnTo>
                    <a:pt x="29" y="339"/>
                  </a:lnTo>
                  <a:lnTo>
                    <a:pt x="41" y="359"/>
                  </a:lnTo>
                  <a:lnTo>
                    <a:pt x="56" y="377"/>
                  </a:lnTo>
                  <a:lnTo>
                    <a:pt x="71" y="395"/>
                  </a:lnTo>
                  <a:lnTo>
                    <a:pt x="89" y="411"/>
                  </a:lnTo>
                  <a:lnTo>
                    <a:pt x="107" y="425"/>
                  </a:lnTo>
                  <a:lnTo>
                    <a:pt x="127" y="437"/>
                  </a:lnTo>
                  <a:lnTo>
                    <a:pt x="148" y="448"/>
                  </a:lnTo>
                  <a:lnTo>
                    <a:pt x="170" y="456"/>
                  </a:lnTo>
                  <a:lnTo>
                    <a:pt x="194" y="462"/>
                  </a:lnTo>
                  <a:lnTo>
                    <a:pt x="218" y="466"/>
                  </a:lnTo>
                  <a:lnTo>
                    <a:pt x="243" y="467"/>
                  </a:lnTo>
                  <a:lnTo>
                    <a:pt x="268" y="466"/>
                  </a:lnTo>
                  <a:lnTo>
                    <a:pt x="292" y="462"/>
                  </a:lnTo>
                  <a:lnTo>
                    <a:pt x="316" y="456"/>
                  </a:lnTo>
                  <a:lnTo>
                    <a:pt x="338" y="448"/>
                  </a:lnTo>
                  <a:lnTo>
                    <a:pt x="359" y="437"/>
                  </a:lnTo>
                  <a:lnTo>
                    <a:pt x="380" y="425"/>
                  </a:lnTo>
                  <a:lnTo>
                    <a:pt x="398" y="411"/>
                  </a:lnTo>
                  <a:lnTo>
                    <a:pt x="416" y="395"/>
                  </a:lnTo>
                  <a:lnTo>
                    <a:pt x="432" y="377"/>
                  </a:lnTo>
                  <a:lnTo>
                    <a:pt x="446" y="359"/>
                  </a:lnTo>
                  <a:lnTo>
                    <a:pt x="458" y="339"/>
                  </a:lnTo>
                  <a:lnTo>
                    <a:pt x="465" y="324"/>
                  </a:lnTo>
                  <a:lnTo>
                    <a:pt x="465" y="321"/>
                  </a:lnTo>
                  <a:lnTo>
                    <a:pt x="465" y="317"/>
                  </a:lnTo>
                  <a:lnTo>
                    <a:pt x="465" y="314"/>
                  </a:lnTo>
                  <a:lnTo>
                    <a:pt x="464" y="310"/>
                  </a:lnTo>
                  <a:lnTo>
                    <a:pt x="464" y="307"/>
                  </a:lnTo>
                  <a:lnTo>
                    <a:pt x="464" y="303"/>
                  </a:lnTo>
                  <a:lnTo>
                    <a:pt x="463" y="300"/>
                  </a:lnTo>
                  <a:lnTo>
                    <a:pt x="463" y="297"/>
                  </a:lnTo>
                  <a:lnTo>
                    <a:pt x="457" y="312"/>
                  </a:lnTo>
                  <a:lnTo>
                    <a:pt x="447" y="333"/>
                  </a:lnTo>
                  <a:lnTo>
                    <a:pt x="436" y="352"/>
                  </a:lnTo>
                  <a:lnTo>
                    <a:pt x="422" y="370"/>
                  </a:lnTo>
                  <a:lnTo>
                    <a:pt x="407" y="386"/>
                  </a:lnTo>
                  <a:lnTo>
                    <a:pt x="391" y="401"/>
                  </a:lnTo>
                  <a:lnTo>
                    <a:pt x="373" y="415"/>
                  </a:lnTo>
                  <a:lnTo>
                    <a:pt x="353" y="426"/>
                  </a:lnTo>
                  <a:lnTo>
                    <a:pt x="333" y="436"/>
                  </a:lnTo>
                  <a:lnTo>
                    <a:pt x="312" y="444"/>
                  </a:lnTo>
                  <a:lnTo>
                    <a:pt x="290" y="450"/>
                  </a:lnTo>
                  <a:lnTo>
                    <a:pt x="267" y="453"/>
                  </a:lnTo>
                  <a:lnTo>
                    <a:pt x="243" y="454"/>
                  </a:lnTo>
                  <a:lnTo>
                    <a:pt x="220" y="453"/>
                  </a:lnTo>
                  <a:lnTo>
                    <a:pt x="197" y="450"/>
                  </a:lnTo>
                  <a:lnTo>
                    <a:pt x="174" y="444"/>
                  </a:lnTo>
                  <a:lnTo>
                    <a:pt x="153" y="436"/>
                  </a:lnTo>
                  <a:lnTo>
                    <a:pt x="133" y="426"/>
                  </a:lnTo>
                  <a:lnTo>
                    <a:pt x="114" y="415"/>
                  </a:lnTo>
                  <a:lnTo>
                    <a:pt x="97" y="401"/>
                  </a:lnTo>
                  <a:lnTo>
                    <a:pt x="80" y="386"/>
                  </a:lnTo>
                  <a:lnTo>
                    <a:pt x="65" y="370"/>
                  </a:lnTo>
                  <a:lnTo>
                    <a:pt x="52" y="352"/>
                  </a:lnTo>
                  <a:lnTo>
                    <a:pt x="40" y="333"/>
                  </a:lnTo>
                  <a:lnTo>
                    <a:pt x="30" y="312"/>
                  </a:lnTo>
                  <a:lnTo>
                    <a:pt x="22" y="291"/>
                  </a:lnTo>
                  <a:lnTo>
                    <a:pt x="17" y="269"/>
                  </a:lnTo>
                  <a:lnTo>
                    <a:pt x="13" y="246"/>
                  </a:lnTo>
                  <a:lnTo>
                    <a:pt x="12" y="222"/>
                  </a:lnTo>
                  <a:lnTo>
                    <a:pt x="13" y="199"/>
                  </a:lnTo>
                  <a:lnTo>
                    <a:pt x="17" y="175"/>
                  </a:lnTo>
                  <a:lnTo>
                    <a:pt x="22" y="153"/>
                  </a:lnTo>
                  <a:lnTo>
                    <a:pt x="30" y="132"/>
                  </a:lnTo>
                  <a:lnTo>
                    <a:pt x="40" y="112"/>
                  </a:lnTo>
                  <a:lnTo>
                    <a:pt x="52" y="92"/>
                  </a:lnTo>
                  <a:lnTo>
                    <a:pt x="65" y="74"/>
                  </a:lnTo>
                  <a:lnTo>
                    <a:pt x="80" y="58"/>
                  </a:lnTo>
                  <a:lnTo>
                    <a:pt x="97" y="43"/>
                  </a:lnTo>
                  <a:lnTo>
                    <a:pt x="114" y="30"/>
                  </a:lnTo>
                  <a:lnTo>
                    <a:pt x="133" y="18"/>
                  </a:lnTo>
                  <a:lnTo>
                    <a:pt x="153" y="8"/>
                  </a:lnTo>
                  <a:lnTo>
                    <a:pt x="168" y="3"/>
                  </a:lnTo>
                </a:path>
              </a:pathLst>
            </a:custGeom>
            <a:solidFill>
              <a:srgbClr val="B08A6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6" name="Freeform 184"/>
            <p:cNvSpPr>
              <a:spLocks/>
            </p:cNvSpPr>
            <p:nvPr/>
          </p:nvSpPr>
          <p:spPr bwMode="auto">
            <a:xfrm>
              <a:off x="1143" y="1893"/>
              <a:ext cx="453" cy="454"/>
            </a:xfrm>
            <a:custGeom>
              <a:avLst/>
              <a:gdLst>
                <a:gd name="T0" fmla="*/ 182 w 453"/>
                <a:gd name="T1" fmla="*/ 4 h 454"/>
                <a:gd name="T2" fmla="*/ 175 w 453"/>
                <a:gd name="T3" fmla="*/ 3 h 454"/>
                <a:gd name="T4" fmla="*/ 168 w 453"/>
                <a:gd name="T5" fmla="*/ 2 h 454"/>
                <a:gd name="T6" fmla="*/ 160 w 453"/>
                <a:gd name="T7" fmla="*/ 1 h 454"/>
                <a:gd name="T8" fmla="*/ 141 w 453"/>
                <a:gd name="T9" fmla="*/ 6 h 454"/>
                <a:gd name="T10" fmla="*/ 102 w 453"/>
                <a:gd name="T11" fmla="*/ 27 h 454"/>
                <a:gd name="T12" fmla="*/ 69 w 453"/>
                <a:gd name="T13" fmla="*/ 55 h 454"/>
                <a:gd name="T14" fmla="*/ 40 w 453"/>
                <a:gd name="T15" fmla="*/ 90 h 454"/>
                <a:gd name="T16" fmla="*/ 19 w 453"/>
                <a:gd name="T17" fmla="*/ 129 h 454"/>
                <a:gd name="T18" fmla="*/ 5 w 453"/>
                <a:gd name="T19" fmla="*/ 173 h 454"/>
                <a:gd name="T20" fmla="*/ 0 w 453"/>
                <a:gd name="T21" fmla="*/ 220 h 454"/>
                <a:gd name="T22" fmla="*/ 5 w 453"/>
                <a:gd name="T23" fmla="*/ 267 h 454"/>
                <a:gd name="T24" fmla="*/ 19 w 453"/>
                <a:gd name="T25" fmla="*/ 311 h 454"/>
                <a:gd name="T26" fmla="*/ 40 w 453"/>
                <a:gd name="T27" fmla="*/ 350 h 454"/>
                <a:gd name="T28" fmla="*/ 69 w 453"/>
                <a:gd name="T29" fmla="*/ 384 h 454"/>
                <a:gd name="T30" fmla="*/ 102 w 453"/>
                <a:gd name="T31" fmla="*/ 413 h 454"/>
                <a:gd name="T32" fmla="*/ 141 w 453"/>
                <a:gd name="T33" fmla="*/ 435 h 454"/>
                <a:gd name="T34" fmla="*/ 185 w 453"/>
                <a:gd name="T35" fmla="*/ 448 h 454"/>
                <a:gd name="T36" fmla="*/ 232 w 453"/>
                <a:gd name="T37" fmla="*/ 453 h 454"/>
                <a:gd name="T38" fmla="*/ 279 w 453"/>
                <a:gd name="T39" fmla="*/ 448 h 454"/>
                <a:gd name="T40" fmla="*/ 323 w 453"/>
                <a:gd name="T41" fmla="*/ 435 h 454"/>
                <a:gd name="T42" fmla="*/ 362 w 453"/>
                <a:gd name="T43" fmla="*/ 413 h 454"/>
                <a:gd name="T44" fmla="*/ 397 w 453"/>
                <a:gd name="T45" fmla="*/ 384 h 454"/>
                <a:gd name="T46" fmla="*/ 425 w 453"/>
                <a:gd name="T47" fmla="*/ 350 h 454"/>
                <a:gd name="T48" fmla="*/ 446 w 453"/>
                <a:gd name="T49" fmla="*/ 311 h 454"/>
                <a:gd name="T50" fmla="*/ 452 w 453"/>
                <a:gd name="T51" fmla="*/ 292 h 454"/>
                <a:gd name="T52" fmla="*/ 451 w 453"/>
                <a:gd name="T53" fmla="*/ 284 h 454"/>
                <a:gd name="T54" fmla="*/ 449 w 453"/>
                <a:gd name="T55" fmla="*/ 277 h 454"/>
                <a:gd name="T56" fmla="*/ 448 w 453"/>
                <a:gd name="T57" fmla="*/ 269 h 454"/>
                <a:gd name="T58" fmla="*/ 442 w 453"/>
                <a:gd name="T59" fmla="*/ 286 h 454"/>
                <a:gd name="T60" fmla="*/ 425 w 453"/>
                <a:gd name="T61" fmla="*/ 325 h 454"/>
                <a:gd name="T62" fmla="*/ 401 w 453"/>
                <a:gd name="T63" fmla="*/ 360 h 454"/>
                <a:gd name="T64" fmla="*/ 372 w 453"/>
                <a:gd name="T65" fmla="*/ 390 h 454"/>
                <a:gd name="T66" fmla="*/ 337 w 453"/>
                <a:gd name="T67" fmla="*/ 414 h 454"/>
                <a:gd name="T68" fmla="*/ 298 w 453"/>
                <a:gd name="T69" fmla="*/ 430 h 454"/>
                <a:gd name="T70" fmla="*/ 254 w 453"/>
                <a:gd name="T71" fmla="*/ 439 h 454"/>
                <a:gd name="T72" fmla="*/ 210 w 453"/>
                <a:gd name="T73" fmla="*/ 439 h 454"/>
                <a:gd name="T74" fmla="*/ 167 w 453"/>
                <a:gd name="T75" fmla="*/ 430 h 454"/>
                <a:gd name="T76" fmla="*/ 127 w 453"/>
                <a:gd name="T77" fmla="*/ 414 h 454"/>
                <a:gd name="T78" fmla="*/ 93 w 453"/>
                <a:gd name="T79" fmla="*/ 390 h 454"/>
                <a:gd name="T80" fmla="*/ 64 w 453"/>
                <a:gd name="T81" fmla="*/ 360 h 454"/>
                <a:gd name="T82" fmla="*/ 40 w 453"/>
                <a:gd name="T83" fmla="*/ 325 h 454"/>
                <a:gd name="T84" fmla="*/ 23 w 453"/>
                <a:gd name="T85" fmla="*/ 286 h 454"/>
                <a:gd name="T86" fmla="*/ 15 w 453"/>
                <a:gd name="T87" fmla="*/ 242 h 454"/>
                <a:gd name="T88" fmla="*/ 15 w 453"/>
                <a:gd name="T89" fmla="*/ 198 h 454"/>
                <a:gd name="T90" fmla="*/ 23 w 453"/>
                <a:gd name="T91" fmla="*/ 155 h 454"/>
                <a:gd name="T92" fmla="*/ 40 w 453"/>
                <a:gd name="T93" fmla="*/ 115 h 454"/>
                <a:gd name="T94" fmla="*/ 64 w 453"/>
                <a:gd name="T95" fmla="*/ 80 h 454"/>
                <a:gd name="T96" fmla="*/ 93 w 453"/>
                <a:gd name="T97" fmla="*/ 51 h 454"/>
                <a:gd name="T98" fmla="*/ 127 w 453"/>
                <a:gd name="T99" fmla="*/ 27 h 454"/>
                <a:gd name="T100" fmla="*/ 167 w 453"/>
                <a:gd name="T101" fmla="*/ 1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 h="454">
                  <a:moveTo>
                    <a:pt x="186" y="5"/>
                  </a:moveTo>
                  <a:lnTo>
                    <a:pt x="182" y="4"/>
                  </a:lnTo>
                  <a:lnTo>
                    <a:pt x="179" y="4"/>
                  </a:lnTo>
                  <a:lnTo>
                    <a:pt x="175" y="3"/>
                  </a:lnTo>
                  <a:lnTo>
                    <a:pt x="171" y="2"/>
                  </a:lnTo>
                  <a:lnTo>
                    <a:pt x="168" y="2"/>
                  </a:lnTo>
                  <a:lnTo>
                    <a:pt x="164" y="1"/>
                  </a:lnTo>
                  <a:lnTo>
                    <a:pt x="160" y="1"/>
                  </a:lnTo>
                  <a:lnTo>
                    <a:pt x="156" y="0"/>
                  </a:lnTo>
                  <a:lnTo>
                    <a:pt x="141" y="6"/>
                  </a:lnTo>
                  <a:lnTo>
                    <a:pt x="121" y="16"/>
                  </a:lnTo>
                  <a:lnTo>
                    <a:pt x="102" y="27"/>
                  </a:lnTo>
                  <a:lnTo>
                    <a:pt x="85" y="40"/>
                  </a:lnTo>
                  <a:lnTo>
                    <a:pt x="69" y="55"/>
                  </a:lnTo>
                  <a:lnTo>
                    <a:pt x="54" y="72"/>
                  </a:lnTo>
                  <a:lnTo>
                    <a:pt x="40" y="90"/>
                  </a:lnTo>
                  <a:lnTo>
                    <a:pt x="29" y="109"/>
                  </a:lnTo>
                  <a:lnTo>
                    <a:pt x="19" y="129"/>
                  </a:lnTo>
                  <a:lnTo>
                    <a:pt x="11" y="151"/>
                  </a:lnTo>
                  <a:lnTo>
                    <a:pt x="5" y="173"/>
                  </a:lnTo>
                  <a:lnTo>
                    <a:pt x="2" y="196"/>
                  </a:lnTo>
                  <a:lnTo>
                    <a:pt x="0" y="220"/>
                  </a:lnTo>
                  <a:lnTo>
                    <a:pt x="2" y="244"/>
                  </a:lnTo>
                  <a:lnTo>
                    <a:pt x="5" y="267"/>
                  </a:lnTo>
                  <a:lnTo>
                    <a:pt x="11" y="289"/>
                  </a:lnTo>
                  <a:lnTo>
                    <a:pt x="19" y="311"/>
                  </a:lnTo>
                  <a:lnTo>
                    <a:pt x="29" y="331"/>
                  </a:lnTo>
                  <a:lnTo>
                    <a:pt x="40" y="350"/>
                  </a:lnTo>
                  <a:lnTo>
                    <a:pt x="54" y="368"/>
                  </a:lnTo>
                  <a:lnTo>
                    <a:pt x="69" y="384"/>
                  </a:lnTo>
                  <a:lnTo>
                    <a:pt x="85" y="400"/>
                  </a:lnTo>
                  <a:lnTo>
                    <a:pt x="102" y="413"/>
                  </a:lnTo>
                  <a:lnTo>
                    <a:pt x="121" y="425"/>
                  </a:lnTo>
                  <a:lnTo>
                    <a:pt x="141" y="435"/>
                  </a:lnTo>
                  <a:lnTo>
                    <a:pt x="163" y="443"/>
                  </a:lnTo>
                  <a:lnTo>
                    <a:pt x="185" y="448"/>
                  </a:lnTo>
                  <a:lnTo>
                    <a:pt x="208" y="452"/>
                  </a:lnTo>
                  <a:lnTo>
                    <a:pt x="232" y="453"/>
                  </a:lnTo>
                  <a:lnTo>
                    <a:pt x="256" y="452"/>
                  </a:lnTo>
                  <a:lnTo>
                    <a:pt x="279" y="448"/>
                  </a:lnTo>
                  <a:lnTo>
                    <a:pt x="301" y="443"/>
                  </a:lnTo>
                  <a:lnTo>
                    <a:pt x="323" y="435"/>
                  </a:lnTo>
                  <a:lnTo>
                    <a:pt x="343" y="425"/>
                  </a:lnTo>
                  <a:lnTo>
                    <a:pt x="362" y="413"/>
                  </a:lnTo>
                  <a:lnTo>
                    <a:pt x="380" y="400"/>
                  </a:lnTo>
                  <a:lnTo>
                    <a:pt x="397" y="384"/>
                  </a:lnTo>
                  <a:lnTo>
                    <a:pt x="412" y="368"/>
                  </a:lnTo>
                  <a:lnTo>
                    <a:pt x="425" y="350"/>
                  </a:lnTo>
                  <a:lnTo>
                    <a:pt x="437" y="331"/>
                  </a:lnTo>
                  <a:lnTo>
                    <a:pt x="446" y="311"/>
                  </a:lnTo>
                  <a:lnTo>
                    <a:pt x="452" y="295"/>
                  </a:lnTo>
                  <a:lnTo>
                    <a:pt x="452" y="292"/>
                  </a:lnTo>
                  <a:lnTo>
                    <a:pt x="451" y="288"/>
                  </a:lnTo>
                  <a:lnTo>
                    <a:pt x="451" y="284"/>
                  </a:lnTo>
                  <a:lnTo>
                    <a:pt x="450" y="280"/>
                  </a:lnTo>
                  <a:lnTo>
                    <a:pt x="449" y="277"/>
                  </a:lnTo>
                  <a:lnTo>
                    <a:pt x="449" y="273"/>
                  </a:lnTo>
                  <a:lnTo>
                    <a:pt x="448" y="269"/>
                  </a:lnTo>
                  <a:lnTo>
                    <a:pt x="447" y="265"/>
                  </a:lnTo>
                  <a:lnTo>
                    <a:pt x="442" y="286"/>
                  </a:lnTo>
                  <a:lnTo>
                    <a:pt x="434" y="306"/>
                  </a:lnTo>
                  <a:lnTo>
                    <a:pt x="425" y="325"/>
                  </a:lnTo>
                  <a:lnTo>
                    <a:pt x="414" y="343"/>
                  </a:lnTo>
                  <a:lnTo>
                    <a:pt x="401" y="360"/>
                  </a:lnTo>
                  <a:lnTo>
                    <a:pt x="387" y="375"/>
                  </a:lnTo>
                  <a:lnTo>
                    <a:pt x="372" y="390"/>
                  </a:lnTo>
                  <a:lnTo>
                    <a:pt x="355" y="402"/>
                  </a:lnTo>
                  <a:lnTo>
                    <a:pt x="337" y="414"/>
                  </a:lnTo>
                  <a:lnTo>
                    <a:pt x="318" y="423"/>
                  </a:lnTo>
                  <a:lnTo>
                    <a:pt x="298" y="430"/>
                  </a:lnTo>
                  <a:lnTo>
                    <a:pt x="276" y="436"/>
                  </a:lnTo>
                  <a:lnTo>
                    <a:pt x="254" y="439"/>
                  </a:lnTo>
                  <a:lnTo>
                    <a:pt x="232" y="440"/>
                  </a:lnTo>
                  <a:lnTo>
                    <a:pt x="210" y="439"/>
                  </a:lnTo>
                  <a:lnTo>
                    <a:pt x="188" y="436"/>
                  </a:lnTo>
                  <a:lnTo>
                    <a:pt x="167" y="430"/>
                  </a:lnTo>
                  <a:lnTo>
                    <a:pt x="147" y="423"/>
                  </a:lnTo>
                  <a:lnTo>
                    <a:pt x="127" y="414"/>
                  </a:lnTo>
                  <a:lnTo>
                    <a:pt x="109" y="402"/>
                  </a:lnTo>
                  <a:lnTo>
                    <a:pt x="93" y="390"/>
                  </a:lnTo>
                  <a:lnTo>
                    <a:pt x="78" y="375"/>
                  </a:lnTo>
                  <a:lnTo>
                    <a:pt x="64" y="360"/>
                  </a:lnTo>
                  <a:lnTo>
                    <a:pt x="51" y="343"/>
                  </a:lnTo>
                  <a:lnTo>
                    <a:pt x="40" y="325"/>
                  </a:lnTo>
                  <a:lnTo>
                    <a:pt x="31" y="306"/>
                  </a:lnTo>
                  <a:lnTo>
                    <a:pt x="23" y="286"/>
                  </a:lnTo>
                  <a:lnTo>
                    <a:pt x="18" y="264"/>
                  </a:lnTo>
                  <a:lnTo>
                    <a:pt x="15" y="242"/>
                  </a:lnTo>
                  <a:lnTo>
                    <a:pt x="13" y="220"/>
                  </a:lnTo>
                  <a:lnTo>
                    <a:pt x="15" y="198"/>
                  </a:lnTo>
                  <a:lnTo>
                    <a:pt x="18" y="176"/>
                  </a:lnTo>
                  <a:lnTo>
                    <a:pt x="23" y="155"/>
                  </a:lnTo>
                  <a:lnTo>
                    <a:pt x="31" y="135"/>
                  </a:lnTo>
                  <a:lnTo>
                    <a:pt x="40" y="115"/>
                  </a:lnTo>
                  <a:lnTo>
                    <a:pt x="51" y="97"/>
                  </a:lnTo>
                  <a:lnTo>
                    <a:pt x="64" y="80"/>
                  </a:lnTo>
                  <a:lnTo>
                    <a:pt x="78" y="65"/>
                  </a:lnTo>
                  <a:lnTo>
                    <a:pt x="93" y="51"/>
                  </a:lnTo>
                  <a:lnTo>
                    <a:pt x="109" y="38"/>
                  </a:lnTo>
                  <a:lnTo>
                    <a:pt x="127" y="27"/>
                  </a:lnTo>
                  <a:lnTo>
                    <a:pt x="147" y="18"/>
                  </a:lnTo>
                  <a:lnTo>
                    <a:pt x="167" y="10"/>
                  </a:lnTo>
                  <a:lnTo>
                    <a:pt x="186" y="5"/>
                  </a:lnTo>
                </a:path>
              </a:pathLst>
            </a:custGeom>
            <a:solidFill>
              <a:srgbClr val="B58F6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7" name="Freeform 185"/>
            <p:cNvSpPr>
              <a:spLocks/>
            </p:cNvSpPr>
            <p:nvPr/>
          </p:nvSpPr>
          <p:spPr bwMode="auto">
            <a:xfrm>
              <a:off x="1156" y="1898"/>
              <a:ext cx="435" cy="437"/>
            </a:xfrm>
            <a:custGeom>
              <a:avLst/>
              <a:gdLst>
                <a:gd name="T0" fmla="*/ 201 w 435"/>
                <a:gd name="T1" fmla="*/ 7 h 437"/>
                <a:gd name="T2" fmla="*/ 193 w 435"/>
                <a:gd name="T3" fmla="*/ 5 h 437"/>
                <a:gd name="T4" fmla="*/ 184 w 435"/>
                <a:gd name="T5" fmla="*/ 2 h 437"/>
                <a:gd name="T6" fmla="*/ 176 w 435"/>
                <a:gd name="T7" fmla="*/ 1 h 437"/>
                <a:gd name="T8" fmla="*/ 154 w 435"/>
                <a:gd name="T9" fmla="*/ 5 h 437"/>
                <a:gd name="T10" fmla="*/ 114 w 435"/>
                <a:gd name="T11" fmla="*/ 21 h 437"/>
                <a:gd name="T12" fmla="*/ 80 w 435"/>
                <a:gd name="T13" fmla="*/ 45 h 437"/>
                <a:gd name="T14" fmla="*/ 50 w 435"/>
                <a:gd name="T15" fmla="*/ 75 h 437"/>
                <a:gd name="T16" fmla="*/ 26 w 435"/>
                <a:gd name="T17" fmla="*/ 110 h 437"/>
                <a:gd name="T18" fmla="*/ 10 w 435"/>
                <a:gd name="T19" fmla="*/ 150 h 437"/>
                <a:gd name="T20" fmla="*/ 1 w 435"/>
                <a:gd name="T21" fmla="*/ 192 h 437"/>
                <a:gd name="T22" fmla="*/ 1 w 435"/>
                <a:gd name="T23" fmla="*/ 238 h 437"/>
                <a:gd name="T24" fmla="*/ 10 w 435"/>
                <a:gd name="T25" fmla="*/ 281 h 437"/>
                <a:gd name="T26" fmla="*/ 26 w 435"/>
                <a:gd name="T27" fmla="*/ 320 h 437"/>
                <a:gd name="T28" fmla="*/ 50 w 435"/>
                <a:gd name="T29" fmla="*/ 355 h 437"/>
                <a:gd name="T30" fmla="*/ 80 w 435"/>
                <a:gd name="T31" fmla="*/ 385 h 437"/>
                <a:gd name="T32" fmla="*/ 114 w 435"/>
                <a:gd name="T33" fmla="*/ 409 h 437"/>
                <a:gd name="T34" fmla="*/ 154 w 435"/>
                <a:gd name="T35" fmla="*/ 426 h 437"/>
                <a:gd name="T36" fmla="*/ 196 w 435"/>
                <a:gd name="T37" fmla="*/ 434 h 437"/>
                <a:gd name="T38" fmla="*/ 242 w 435"/>
                <a:gd name="T39" fmla="*/ 434 h 437"/>
                <a:gd name="T40" fmla="*/ 285 w 435"/>
                <a:gd name="T41" fmla="*/ 426 h 437"/>
                <a:gd name="T42" fmla="*/ 324 w 435"/>
                <a:gd name="T43" fmla="*/ 409 h 437"/>
                <a:gd name="T44" fmla="*/ 359 w 435"/>
                <a:gd name="T45" fmla="*/ 385 h 437"/>
                <a:gd name="T46" fmla="*/ 389 w 435"/>
                <a:gd name="T47" fmla="*/ 355 h 437"/>
                <a:gd name="T48" fmla="*/ 413 w 435"/>
                <a:gd name="T49" fmla="*/ 320 h 437"/>
                <a:gd name="T50" fmla="*/ 430 w 435"/>
                <a:gd name="T51" fmla="*/ 281 h 437"/>
                <a:gd name="T52" fmla="*/ 433 w 435"/>
                <a:gd name="T53" fmla="*/ 257 h 437"/>
                <a:gd name="T54" fmla="*/ 432 w 435"/>
                <a:gd name="T55" fmla="*/ 249 h 437"/>
                <a:gd name="T56" fmla="*/ 430 w 435"/>
                <a:gd name="T57" fmla="*/ 241 h 437"/>
                <a:gd name="T58" fmla="*/ 427 w 435"/>
                <a:gd name="T59" fmla="*/ 233 h 437"/>
                <a:gd name="T60" fmla="*/ 426 w 435"/>
                <a:gd name="T61" fmla="*/ 237 h 437"/>
                <a:gd name="T62" fmla="*/ 418 w 435"/>
                <a:gd name="T63" fmla="*/ 277 h 437"/>
                <a:gd name="T64" fmla="*/ 402 w 435"/>
                <a:gd name="T65" fmla="*/ 314 h 437"/>
                <a:gd name="T66" fmla="*/ 380 w 435"/>
                <a:gd name="T67" fmla="*/ 347 h 437"/>
                <a:gd name="T68" fmla="*/ 351 w 435"/>
                <a:gd name="T69" fmla="*/ 376 h 437"/>
                <a:gd name="T70" fmla="*/ 318 w 435"/>
                <a:gd name="T71" fmla="*/ 398 h 437"/>
                <a:gd name="T72" fmla="*/ 281 w 435"/>
                <a:gd name="T73" fmla="*/ 414 h 437"/>
                <a:gd name="T74" fmla="*/ 241 w 435"/>
                <a:gd name="T75" fmla="*/ 422 h 437"/>
                <a:gd name="T76" fmla="*/ 198 w 435"/>
                <a:gd name="T77" fmla="*/ 422 h 437"/>
                <a:gd name="T78" fmla="*/ 158 w 435"/>
                <a:gd name="T79" fmla="*/ 414 h 437"/>
                <a:gd name="T80" fmla="*/ 120 w 435"/>
                <a:gd name="T81" fmla="*/ 398 h 437"/>
                <a:gd name="T82" fmla="*/ 87 w 435"/>
                <a:gd name="T83" fmla="*/ 376 h 437"/>
                <a:gd name="T84" fmla="*/ 60 w 435"/>
                <a:gd name="T85" fmla="*/ 347 h 437"/>
                <a:gd name="T86" fmla="*/ 38 w 435"/>
                <a:gd name="T87" fmla="*/ 314 h 437"/>
                <a:gd name="T88" fmla="*/ 22 w 435"/>
                <a:gd name="T89" fmla="*/ 277 h 437"/>
                <a:gd name="T90" fmla="*/ 14 w 435"/>
                <a:gd name="T91" fmla="*/ 237 h 437"/>
                <a:gd name="T92" fmla="*/ 14 w 435"/>
                <a:gd name="T93" fmla="*/ 194 h 437"/>
                <a:gd name="T94" fmla="*/ 22 w 435"/>
                <a:gd name="T95" fmla="*/ 153 h 437"/>
                <a:gd name="T96" fmla="*/ 38 w 435"/>
                <a:gd name="T97" fmla="*/ 116 h 437"/>
                <a:gd name="T98" fmla="*/ 60 w 435"/>
                <a:gd name="T99" fmla="*/ 83 h 437"/>
                <a:gd name="T100" fmla="*/ 87 w 435"/>
                <a:gd name="T101" fmla="*/ 55 h 437"/>
                <a:gd name="T102" fmla="*/ 120 w 435"/>
                <a:gd name="T103" fmla="*/ 32 h 437"/>
                <a:gd name="T104" fmla="*/ 158 w 435"/>
                <a:gd name="T105" fmla="*/ 17 h 437"/>
                <a:gd name="T106" fmla="*/ 198 w 435"/>
                <a:gd name="T107"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5" h="437">
                  <a:moveTo>
                    <a:pt x="205" y="8"/>
                  </a:moveTo>
                  <a:lnTo>
                    <a:pt x="201" y="7"/>
                  </a:lnTo>
                  <a:lnTo>
                    <a:pt x="196" y="6"/>
                  </a:lnTo>
                  <a:lnTo>
                    <a:pt x="193" y="5"/>
                  </a:lnTo>
                  <a:lnTo>
                    <a:pt x="188" y="4"/>
                  </a:lnTo>
                  <a:lnTo>
                    <a:pt x="184" y="2"/>
                  </a:lnTo>
                  <a:lnTo>
                    <a:pt x="180" y="2"/>
                  </a:lnTo>
                  <a:lnTo>
                    <a:pt x="176" y="1"/>
                  </a:lnTo>
                  <a:lnTo>
                    <a:pt x="172" y="0"/>
                  </a:lnTo>
                  <a:lnTo>
                    <a:pt x="154" y="5"/>
                  </a:lnTo>
                  <a:lnTo>
                    <a:pt x="134" y="12"/>
                  </a:lnTo>
                  <a:lnTo>
                    <a:pt x="114" y="21"/>
                  </a:lnTo>
                  <a:lnTo>
                    <a:pt x="96" y="32"/>
                  </a:lnTo>
                  <a:lnTo>
                    <a:pt x="80" y="45"/>
                  </a:lnTo>
                  <a:lnTo>
                    <a:pt x="64" y="59"/>
                  </a:lnTo>
                  <a:lnTo>
                    <a:pt x="50" y="75"/>
                  </a:lnTo>
                  <a:lnTo>
                    <a:pt x="38" y="92"/>
                  </a:lnTo>
                  <a:lnTo>
                    <a:pt x="26" y="110"/>
                  </a:lnTo>
                  <a:lnTo>
                    <a:pt x="17" y="130"/>
                  </a:lnTo>
                  <a:lnTo>
                    <a:pt x="10" y="150"/>
                  </a:lnTo>
                  <a:lnTo>
                    <a:pt x="4" y="171"/>
                  </a:lnTo>
                  <a:lnTo>
                    <a:pt x="1" y="192"/>
                  </a:lnTo>
                  <a:lnTo>
                    <a:pt x="0" y="215"/>
                  </a:lnTo>
                  <a:lnTo>
                    <a:pt x="1" y="238"/>
                  </a:lnTo>
                  <a:lnTo>
                    <a:pt x="4" y="260"/>
                  </a:lnTo>
                  <a:lnTo>
                    <a:pt x="10" y="281"/>
                  </a:lnTo>
                  <a:lnTo>
                    <a:pt x="17" y="301"/>
                  </a:lnTo>
                  <a:lnTo>
                    <a:pt x="26" y="320"/>
                  </a:lnTo>
                  <a:lnTo>
                    <a:pt x="38" y="338"/>
                  </a:lnTo>
                  <a:lnTo>
                    <a:pt x="50" y="355"/>
                  </a:lnTo>
                  <a:lnTo>
                    <a:pt x="64" y="371"/>
                  </a:lnTo>
                  <a:lnTo>
                    <a:pt x="80" y="385"/>
                  </a:lnTo>
                  <a:lnTo>
                    <a:pt x="96" y="398"/>
                  </a:lnTo>
                  <a:lnTo>
                    <a:pt x="114" y="409"/>
                  </a:lnTo>
                  <a:lnTo>
                    <a:pt x="134" y="418"/>
                  </a:lnTo>
                  <a:lnTo>
                    <a:pt x="154" y="426"/>
                  </a:lnTo>
                  <a:lnTo>
                    <a:pt x="175" y="431"/>
                  </a:lnTo>
                  <a:lnTo>
                    <a:pt x="196" y="434"/>
                  </a:lnTo>
                  <a:lnTo>
                    <a:pt x="219" y="436"/>
                  </a:lnTo>
                  <a:lnTo>
                    <a:pt x="242" y="434"/>
                  </a:lnTo>
                  <a:lnTo>
                    <a:pt x="264" y="431"/>
                  </a:lnTo>
                  <a:lnTo>
                    <a:pt x="285" y="426"/>
                  </a:lnTo>
                  <a:lnTo>
                    <a:pt x="305" y="418"/>
                  </a:lnTo>
                  <a:lnTo>
                    <a:pt x="324" y="409"/>
                  </a:lnTo>
                  <a:lnTo>
                    <a:pt x="342" y="398"/>
                  </a:lnTo>
                  <a:lnTo>
                    <a:pt x="359" y="385"/>
                  </a:lnTo>
                  <a:lnTo>
                    <a:pt x="375" y="371"/>
                  </a:lnTo>
                  <a:lnTo>
                    <a:pt x="389" y="355"/>
                  </a:lnTo>
                  <a:lnTo>
                    <a:pt x="402" y="338"/>
                  </a:lnTo>
                  <a:lnTo>
                    <a:pt x="413" y="320"/>
                  </a:lnTo>
                  <a:lnTo>
                    <a:pt x="422" y="301"/>
                  </a:lnTo>
                  <a:lnTo>
                    <a:pt x="430" y="281"/>
                  </a:lnTo>
                  <a:lnTo>
                    <a:pt x="434" y="261"/>
                  </a:lnTo>
                  <a:lnTo>
                    <a:pt x="433" y="257"/>
                  </a:lnTo>
                  <a:lnTo>
                    <a:pt x="433" y="253"/>
                  </a:lnTo>
                  <a:lnTo>
                    <a:pt x="432" y="249"/>
                  </a:lnTo>
                  <a:lnTo>
                    <a:pt x="430" y="245"/>
                  </a:lnTo>
                  <a:lnTo>
                    <a:pt x="430" y="241"/>
                  </a:lnTo>
                  <a:lnTo>
                    <a:pt x="428" y="237"/>
                  </a:lnTo>
                  <a:lnTo>
                    <a:pt x="427" y="233"/>
                  </a:lnTo>
                  <a:lnTo>
                    <a:pt x="426" y="229"/>
                  </a:lnTo>
                  <a:lnTo>
                    <a:pt x="426" y="237"/>
                  </a:lnTo>
                  <a:lnTo>
                    <a:pt x="423" y="257"/>
                  </a:lnTo>
                  <a:lnTo>
                    <a:pt x="418" y="277"/>
                  </a:lnTo>
                  <a:lnTo>
                    <a:pt x="411" y="296"/>
                  </a:lnTo>
                  <a:lnTo>
                    <a:pt x="402" y="314"/>
                  </a:lnTo>
                  <a:lnTo>
                    <a:pt x="391" y="332"/>
                  </a:lnTo>
                  <a:lnTo>
                    <a:pt x="380" y="347"/>
                  </a:lnTo>
                  <a:lnTo>
                    <a:pt x="366" y="362"/>
                  </a:lnTo>
                  <a:lnTo>
                    <a:pt x="351" y="376"/>
                  </a:lnTo>
                  <a:lnTo>
                    <a:pt x="335" y="388"/>
                  </a:lnTo>
                  <a:lnTo>
                    <a:pt x="318" y="398"/>
                  </a:lnTo>
                  <a:lnTo>
                    <a:pt x="300" y="407"/>
                  </a:lnTo>
                  <a:lnTo>
                    <a:pt x="281" y="414"/>
                  </a:lnTo>
                  <a:lnTo>
                    <a:pt x="261" y="419"/>
                  </a:lnTo>
                  <a:lnTo>
                    <a:pt x="241" y="422"/>
                  </a:lnTo>
                  <a:lnTo>
                    <a:pt x="219" y="423"/>
                  </a:lnTo>
                  <a:lnTo>
                    <a:pt x="198" y="422"/>
                  </a:lnTo>
                  <a:lnTo>
                    <a:pt x="177" y="419"/>
                  </a:lnTo>
                  <a:lnTo>
                    <a:pt x="158" y="414"/>
                  </a:lnTo>
                  <a:lnTo>
                    <a:pt x="138" y="407"/>
                  </a:lnTo>
                  <a:lnTo>
                    <a:pt x="120" y="398"/>
                  </a:lnTo>
                  <a:lnTo>
                    <a:pt x="103" y="388"/>
                  </a:lnTo>
                  <a:lnTo>
                    <a:pt x="87" y="376"/>
                  </a:lnTo>
                  <a:lnTo>
                    <a:pt x="73" y="362"/>
                  </a:lnTo>
                  <a:lnTo>
                    <a:pt x="60" y="347"/>
                  </a:lnTo>
                  <a:lnTo>
                    <a:pt x="48" y="332"/>
                  </a:lnTo>
                  <a:lnTo>
                    <a:pt x="38" y="314"/>
                  </a:lnTo>
                  <a:lnTo>
                    <a:pt x="29" y="296"/>
                  </a:lnTo>
                  <a:lnTo>
                    <a:pt x="22" y="277"/>
                  </a:lnTo>
                  <a:lnTo>
                    <a:pt x="17" y="257"/>
                  </a:lnTo>
                  <a:lnTo>
                    <a:pt x="14" y="237"/>
                  </a:lnTo>
                  <a:lnTo>
                    <a:pt x="12" y="215"/>
                  </a:lnTo>
                  <a:lnTo>
                    <a:pt x="14" y="194"/>
                  </a:lnTo>
                  <a:lnTo>
                    <a:pt x="17" y="173"/>
                  </a:lnTo>
                  <a:lnTo>
                    <a:pt x="22" y="153"/>
                  </a:lnTo>
                  <a:lnTo>
                    <a:pt x="29" y="134"/>
                  </a:lnTo>
                  <a:lnTo>
                    <a:pt x="38" y="116"/>
                  </a:lnTo>
                  <a:lnTo>
                    <a:pt x="48" y="99"/>
                  </a:lnTo>
                  <a:lnTo>
                    <a:pt x="60" y="83"/>
                  </a:lnTo>
                  <a:lnTo>
                    <a:pt x="73" y="68"/>
                  </a:lnTo>
                  <a:lnTo>
                    <a:pt x="87" y="55"/>
                  </a:lnTo>
                  <a:lnTo>
                    <a:pt x="103" y="43"/>
                  </a:lnTo>
                  <a:lnTo>
                    <a:pt x="120" y="32"/>
                  </a:lnTo>
                  <a:lnTo>
                    <a:pt x="138" y="23"/>
                  </a:lnTo>
                  <a:lnTo>
                    <a:pt x="158" y="17"/>
                  </a:lnTo>
                  <a:lnTo>
                    <a:pt x="177" y="11"/>
                  </a:lnTo>
                  <a:lnTo>
                    <a:pt x="198" y="8"/>
                  </a:lnTo>
                  <a:lnTo>
                    <a:pt x="205" y="8"/>
                  </a:lnTo>
                </a:path>
              </a:pathLst>
            </a:custGeom>
            <a:solidFill>
              <a:srgbClr val="BA997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8" name="Freeform 186"/>
            <p:cNvSpPr>
              <a:spLocks/>
            </p:cNvSpPr>
            <p:nvPr/>
          </p:nvSpPr>
          <p:spPr bwMode="auto">
            <a:xfrm>
              <a:off x="1168" y="1906"/>
              <a:ext cx="415" cy="417"/>
            </a:xfrm>
            <a:custGeom>
              <a:avLst/>
              <a:gdLst>
                <a:gd name="T0" fmla="*/ 222 w 415"/>
                <a:gd name="T1" fmla="*/ 11 h 417"/>
                <a:gd name="T2" fmla="*/ 213 w 415"/>
                <a:gd name="T3" fmla="*/ 7 h 417"/>
                <a:gd name="T4" fmla="*/ 205 w 415"/>
                <a:gd name="T5" fmla="*/ 4 h 417"/>
                <a:gd name="T6" fmla="*/ 196 w 415"/>
                <a:gd name="T7" fmla="*/ 1 h 417"/>
                <a:gd name="T8" fmla="*/ 186 w 415"/>
                <a:gd name="T9" fmla="*/ 0 h 417"/>
                <a:gd name="T10" fmla="*/ 146 w 415"/>
                <a:gd name="T11" fmla="*/ 8 h 417"/>
                <a:gd name="T12" fmla="*/ 108 w 415"/>
                <a:gd name="T13" fmla="*/ 24 h 417"/>
                <a:gd name="T14" fmla="*/ 75 w 415"/>
                <a:gd name="T15" fmla="*/ 47 h 417"/>
                <a:gd name="T16" fmla="*/ 48 w 415"/>
                <a:gd name="T17" fmla="*/ 75 h 417"/>
                <a:gd name="T18" fmla="*/ 25 w 415"/>
                <a:gd name="T19" fmla="*/ 108 h 417"/>
                <a:gd name="T20" fmla="*/ 9 w 415"/>
                <a:gd name="T21" fmla="*/ 145 h 417"/>
                <a:gd name="T22" fmla="*/ 1 w 415"/>
                <a:gd name="T23" fmla="*/ 186 h 417"/>
                <a:gd name="T24" fmla="*/ 1 w 415"/>
                <a:gd name="T25" fmla="*/ 229 h 417"/>
                <a:gd name="T26" fmla="*/ 9 w 415"/>
                <a:gd name="T27" fmla="*/ 269 h 417"/>
                <a:gd name="T28" fmla="*/ 25 w 415"/>
                <a:gd name="T29" fmla="*/ 306 h 417"/>
                <a:gd name="T30" fmla="*/ 48 w 415"/>
                <a:gd name="T31" fmla="*/ 339 h 417"/>
                <a:gd name="T32" fmla="*/ 75 w 415"/>
                <a:gd name="T33" fmla="*/ 368 h 417"/>
                <a:gd name="T34" fmla="*/ 108 w 415"/>
                <a:gd name="T35" fmla="*/ 390 h 417"/>
                <a:gd name="T36" fmla="*/ 146 w 415"/>
                <a:gd name="T37" fmla="*/ 406 h 417"/>
                <a:gd name="T38" fmla="*/ 186 w 415"/>
                <a:gd name="T39" fmla="*/ 414 h 417"/>
                <a:gd name="T40" fmla="*/ 229 w 415"/>
                <a:gd name="T41" fmla="*/ 414 h 417"/>
                <a:gd name="T42" fmla="*/ 269 w 415"/>
                <a:gd name="T43" fmla="*/ 406 h 417"/>
                <a:gd name="T44" fmla="*/ 306 w 415"/>
                <a:gd name="T45" fmla="*/ 390 h 417"/>
                <a:gd name="T46" fmla="*/ 339 w 415"/>
                <a:gd name="T47" fmla="*/ 368 h 417"/>
                <a:gd name="T48" fmla="*/ 368 w 415"/>
                <a:gd name="T49" fmla="*/ 339 h 417"/>
                <a:gd name="T50" fmla="*/ 390 w 415"/>
                <a:gd name="T51" fmla="*/ 306 h 417"/>
                <a:gd name="T52" fmla="*/ 406 w 415"/>
                <a:gd name="T53" fmla="*/ 269 h 417"/>
                <a:gd name="T54" fmla="*/ 414 w 415"/>
                <a:gd name="T55" fmla="*/ 229 h 417"/>
                <a:gd name="T56" fmla="*/ 414 w 415"/>
                <a:gd name="T57" fmla="*/ 220 h 417"/>
                <a:gd name="T58" fmla="*/ 412 w 415"/>
                <a:gd name="T59" fmla="*/ 217 h 417"/>
                <a:gd name="T60" fmla="*/ 411 w 415"/>
                <a:gd name="T61" fmla="*/ 213 h 417"/>
                <a:gd name="T62" fmla="*/ 410 w 415"/>
                <a:gd name="T63" fmla="*/ 209 h 417"/>
                <a:gd name="T64" fmla="*/ 403 w 415"/>
                <a:gd name="T65" fmla="*/ 207 h 417"/>
                <a:gd name="T66" fmla="*/ 403 w 415"/>
                <a:gd name="T67" fmla="*/ 190 h 417"/>
                <a:gd name="T68" fmla="*/ 405 w 415"/>
                <a:gd name="T69" fmla="*/ 195 h 417"/>
                <a:gd name="T70" fmla="*/ 406 w 415"/>
                <a:gd name="T71" fmla="*/ 200 h 417"/>
                <a:gd name="T72" fmla="*/ 409 w 415"/>
                <a:gd name="T73" fmla="*/ 205 h 417"/>
                <a:gd name="T74" fmla="*/ 403 w 415"/>
                <a:gd name="T75" fmla="*/ 207 h 417"/>
                <a:gd name="T76" fmla="*/ 399 w 415"/>
                <a:gd name="T77" fmla="*/ 246 h 417"/>
                <a:gd name="T78" fmla="*/ 387 w 415"/>
                <a:gd name="T79" fmla="*/ 283 h 417"/>
                <a:gd name="T80" fmla="*/ 369 w 415"/>
                <a:gd name="T81" fmla="*/ 316 h 417"/>
                <a:gd name="T82" fmla="*/ 345 w 415"/>
                <a:gd name="T83" fmla="*/ 345 h 417"/>
                <a:gd name="T84" fmla="*/ 316 w 415"/>
                <a:gd name="T85" fmla="*/ 369 h 417"/>
                <a:gd name="T86" fmla="*/ 283 w 415"/>
                <a:gd name="T87" fmla="*/ 387 h 417"/>
                <a:gd name="T88" fmla="*/ 246 w 415"/>
                <a:gd name="T89" fmla="*/ 399 h 417"/>
                <a:gd name="T90" fmla="*/ 207 w 415"/>
                <a:gd name="T91" fmla="*/ 403 h 417"/>
                <a:gd name="T92" fmla="*/ 168 w 415"/>
                <a:gd name="T93" fmla="*/ 399 h 417"/>
                <a:gd name="T94" fmla="*/ 131 w 415"/>
                <a:gd name="T95" fmla="*/ 387 h 417"/>
                <a:gd name="T96" fmla="*/ 98 w 415"/>
                <a:gd name="T97" fmla="*/ 369 h 417"/>
                <a:gd name="T98" fmla="*/ 69 w 415"/>
                <a:gd name="T99" fmla="*/ 345 h 417"/>
                <a:gd name="T100" fmla="*/ 46 w 415"/>
                <a:gd name="T101" fmla="*/ 316 h 417"/>
                <a:gd name="T102" fmla="*/ 28 w 415"/>
                <a:gd name="T103" fmla="*/ 283 h 417"/>
                <a:gd name="T104" fmla="*/ 17 w 415"/>
                <a:gd name="T105" fmla="*/ 246 h 417"/>
                <a:gd name="T106" fmla="*/ 13 w 415"/>
                <a:gd name="T107" fmla="*/ 207 h 417"/>
                <a:gd name="T108" fmla="*/ 17 w 415"/>
                <a:gd name="T109" fmla="*/ 168 h 417"/>
                <a:gd name="T110" fmla="*/ 28 w 415"/>
                <a:gd name="T111" fmla="*/ 131 h 417"/>
                <a:gd name="T112" fmla="*/ 46 w 415"/>
                <a:gd name="T113" fmla="*/ 98 h 417"/>
                <a:gd name="T114" fmla="*/ 69 w 415"/>
                <a:gd name="T115" fmla="*/ 69 h 417"/>
                <a:gd name="T116" fmla="*/ 98 w 415"/>
                <a:gd name="T117" fmla="*/ 45 h 417"/>
                <a:gd name="T118" fmla="*/ 131 w 415"/>
                <a:gd name="T119" fmla="*/ 27 h 417"/>
                <a:gd name="T120" fmla="*/ 168 w 415"/>
                <a:gd name="T121" fmla="*/ 15 h 417"/>
                <a:gd name="T122" fmla="*/ 207 w 415"/>
                <a:gd name="T123" fmla="*/ 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5" h="417">
                  <a:moveTo>
                    <a:pt x="226" y="12"/>
                  </a:moveTo>
                  <a:lnTo>
                    <a:pt x="222" y="11"/>
                  </a:lnTo>
                  <a:lnTo>
                    <a:pt x="217" y="9"/>
                  </a:lnTo>
                  <a:lnTo>
                    <a:pt x="213" y="7"/>
                  </a:lnTo>
                  <a:lnTo>
                    <a:pt x="209" y="6"/>
                  </a:lnTo>
                  <a:lnTo>
                    <a:pt x="205" y="4"/>
                  </a:lnTo>
                  <a:lnTo>
                    <a:pt x="200" y="3"/>
                  </a:lnTo>
                  <a:lnTo>
                    <a:pt x="196" y="1"/>
                  </a:lnTo>
                  <a:lnTo>
                    <a:pt x="191" y="0"/>
                  </a:lnTo>
                  <a:lnTo>
                    <a:pt x="186" y="0"/>
                  </a:lnTo>
                  <a:lnTo>
                    <a:pt x="165" y="3"/>
                  </a:lnTo>
                  <a:lnTo>
                    <a:pt x="146" y="8"/>
                  </a:lnTo>
                  <a:lnTo>
                    <a:pt x="126" y="15"/>
                  </a:lnTo>
                  <a:lnTo>
                    <a:pt x="108" y="24"/>
                  </a:lnTo>
                  <a:lnTo>
                    <a:pt x="91" y="34"/>
                  </a:lnTo>
                  <a:lnTo>
                    <a:pt x="75" y="47"/>
                  </a:lnTo>
                  <a:lnTo>
                    <a:pt x="61" y="60"/>
                  </a:lnTo>
                  <a:lnTo>
                    <a:pt x="48" y="75"/>
                  </a:lnTo>
                  <a:lnTo>
                    <a:pt x="35" y="91"/>
                  </a:lnTo>
                  <a:lnTo>
                    <a:pt x="25" y="108"/>
                  </a:lnTo>
                  <a:lnTo>
                    <a:pt x="16" y="126"/>
                  </a:lnTo>
                  <a:lnTo>
                    <a:pt x="9" y="145"/>
                  </a:lnTo>
                  <a:lnTo>
                    <a:pt x="4" y="165"/>
                  </a:lnTo>
                  <a:lnTo>
                    <a:pt x="1" y="186"/>
                  </a:lnTo>
                  <a:lnTo>
                    <a:pt x="0" y="207"/>
                  </a:lnTo>
                  <a:lnTo>
                    <a:pt x="1" y="229"/>
                  </a:lnTo>
                  <a:lnTo>
                    <a:pt x="4" y="249"/>
                  </a:lnTo>
                  <a:lnTo>
                    <a:pt x="9" y="269"/>
                  </a:lnTo>
                  <a:lnTo>
                    <a:pt x="16" y="288"/>
                  </a:lnTo>
                  <a:lnTo>
                    <a:pt x="25" y="306"/>
                  </a:lnTo>
                  <a:lnTo>
                    <a:pt x="35" y="324"/>
                  </a:lnTo>
                  <a:lnTo>
                    <a:pt x="48" y="339"/>
                  </a:lnTo>
                  <a:lnTo>
                    <a:pt x="61" y="354"/>
                  </a:lnTo>
                  <a:lnTo>
                    <a:pt x="75" y="368"/>
                  </a:lnTo>
                  <a:lnTo>
                    <a:pt x="91" y="380"/>
                  </a:lnTo>
                  <a:lnTo>
                    <a:pt x="108" y="390"/>
                  </a:lnTo>
                  <a:lnTo>
                    <a:pt x="126" y="399"/>
                  </a:lnTo>
                  <a:lnTo>
                    <a:pt x="146" y="406"/>
                  </a:lnTo>
                  <a:lnTo>
                    <a:pt x="165" y="411"/>
                  </a:lnTo>
                  <a:lnTo>
                    <a:pt x="186" y="414"/>
                  </a:lnTo>
                  <a:lnTo>
                    <a:pt x="207" y="416"/>
                  </a:lnTo>
                  <a:lnTo>
                    <a:pt x="229" y="414"/>
                  </a:lnTo>
                  <a:lnTo>
                    <a:pt x="249" y="411"/>
                  </a:lnTo>
                  <a:lnTo>
                    <a:pt x="269" y="406"/>
                  </a:lnTo>
                  <a:lnTo>
                    <a:pt x="288" y="399"/>
                  </a:lnTo>
                  <a:lnTo>
                    <a:pt x="306" y="390"/>
                  </a:lnTo>
                  <a:lnTo>
                    <a:pt x="323" y="380"/>
                  </a:lnTo>
                  <a:lnTo>
                    <a:pt x="339" y="368"/>
                  </a:lnTo>
                  <a:lnTo>
                    <a:pt x="354" y="354"/>
                  </a:lnTo>
                  <a:lnTo>
                    <a:pt x="368" y="339"/>
                  </a:lnTo>
                  <a:lnTo>
                    <a:pt x="380" y="324"/>
                  </a:lnTo>
                  <a:lnTo>
                    <a:pt x="390" y="306"/>
                  </a:lnTo>
                  <a:lnTo>
                    <a:pt x="399" y="288"/>
                  </a:lnTo>
                  <a:lnTo>
                    <a:pt x="406" y="269"/>
                  </a:lnTo>
                  <a:lnTo>
                    <a:pt x="411" y="249"/>
                  </a:lnTo>
                  <a:lnTo>
                    <a:pt x="414" y="229"/>
                  </a:lnTo>
                  <a:lnTo>
                    <a:pt x="414" y="222"/>
                  </a:lnTo>
                  <a:lnTo>
                    <a:pt x="414" y="220"/>
                  </a:lnTo>
                  <a:lnTo>
                    <a:pt x="413" y="218"/>
                  </a:lnTo>
                  <a:lnTo>
                    <a:pt x="412" y="217"/>
                  </a:lnTo>
                  <a:lnTo>
                    <a:pt x="412" y="214"/>
                  </a:lnTo>
                  <a:lnTo>
                    <a:pt x="411" y="213"/>
                  </a:lnTo>
                  <a:lnTo>
                    <a:pt x="411" y="211"/>
                  </a:lnTo>
                  <a:lnTo>
                    <a:pt x="410" y="209"/>
                  </a:lnTo>
                  <a:lnTo>
                    <a:pt x="409" y="207"/>
                  </a:lnTo>
                  <a:lnTo>
                    <a:pt x="403" y="207"/>
                  </a:lnTo>
                  <a:lnTo>
                    <a:pt x="402" y="188"/>
                  </a:lnTo>
                  <a:lnTo>
                    <a:pt x="403" y="190"/>
                  </a:lnTo>
                  <a:lnTo>
                    <a:pt x="404" y="193"/>
                  </a:lnTo>
                  <a:lnTo>
                    <a:pt x="405" y="195"/>
                  </a:lnTo>
                  <a:lnTo>
                    <a:pt x="406" y="197"/>
                  </a:lnTo>
                  <a:lnTo>
                    <a:pt x="406" y="200"/>
                  </a:lnTo>
                  <a:lnTo>
                    <a:pt x="408" y="202"/>
                  </a:lnTo>
                  <a:lnTo>
                    <a:pt x="409" y="205"/>
                  </a:lnTo>
                  <a:lnTo>
                    <a:pt x="409" y="207"/>
                  </a:lnTo>
                  <a:lnTo>
                    <a:pt x="403" y="207"/>
                  </a:lnTo>
                  <a:lnTo>
                    <a:pt x="402" y="227"/>
                  </a:lnTo>
                  <a:lnTo>
                    <a:pt x="399" y="246"/>
                  </a:lnTo>
                  <a:lnTo>
                    <a:pt x="394" y="265"/>
                  </a:lnTo>
                  <a:lnTo>
                    <a:pt x="387" y="283"/>
                  </a:lnTo>
                  <a:lnTo>
                    <a:pt x="379" y="300"/>
                  </a:lnTo>
                  <a:lnTo>
                    <a:pt x="369" y="316"/>
                  </a:lnTo>
                  <a:lnTo>
                    <a:pt x="358" y="332"/>
                  </a:lnTo>
                  <a:lnTo>
                    <a:pt x="345" y="345"/>
                  </a:lnTo>
                  <a:lnTo>
                    <a:pt x="332" y="358"/>
                  </a:lnTo>
                  <a:lnTo>
                    <a:pt x="316" y="369"/>
                  </a:lnTo>
                  <a:lnTo>
                    <a:pt x="300" y="379"/>
                  </a:lnTo>
                  <a:lnTo>
                    <a:pt x="283" y="387"/>
                  </a:lnTo>
                  <a:lnTo>
                    <a:pt x="265" y="394"/>
                  </a:lnTo>
                  <a:lnTo>
                    <a:pt x="246" y="399"/>
                  </a:lnTo>
                  <a:lnTo>
                    <a:pt x="227" y="402"/>
                  </a:lnTo>
                  <a:lnTo>
                    <a:pt x="207" y="403"/>
                  </a:lnTo>
                  <a:lnTo>
                    <a:pt x="187" y="402"/>
                  </a:lnTo>
                  <a:lnTo>
                    <a:pt x="168" y="399"/>
                  </a:lnTo>
                  <a:lnTo>
                    <a:pt x="149" y="394"/>
                  </a:lnTo>
                  <a:lnTo>
                    <a:pt x="131" y="387"/>
                  </a:lnTo>
                  <a:lnTo>
                    <a:pt x="114" y="379"/>
                  </a:lnTo>
                  <a:lnTo>
                    <a:pt x="98" y="369"/>
                  </a:lnTo>
                  <a:lnTo>
                    <a:pt x="83" y="358"/>
                  </a:lnTo>
                  <a:lnTo>
                    <a:pt x="69" y="345"/>
                  </a:lnTo>
                  <a:lnTo>
                    <a:pt x="57" y="332"/>
                  </a:lnTo>
                  <a:lnTo>
                    <a:pt x="46" y="316"/>
                  </a:lnTo>
                  <a:lnTo>
                    <a:pt x="36" y="300"/>
                  </a:lnTo>
                  <a:lnTo>
                    <a:pt x="28" y="283"/>
                  </a:lnTo>
                  <a:lnTo>
                    <a:pt x="22" y="265"/>
                  </a:lnTo>
                  <a:lnTo>
                    <a:pt x="17" y="246"/>
                  </a:lnTo>
                  <a:lnTo>
                    <a:pt x="14" y="227"/>
                  </a:lnTo>
                  <a:lnTo>
                    <a:pt x="13" y="207"/>
                  </a:lnTo>
                  <a:lnTo>
                    <a:pt x="14" y="187"/>
                  </a:lnTo>
                  <a:lnTo>
                    <a:pt x="17" y="168"/>
                  </a:lnTo>
                  <a:lnTo>
                    <a:pt x="22" y="149"/>
                  </a:lnTo>
                  <a:lnTo>
                    <a:pt x="28" y="131"/>
                  </a:lnTo>
                  <a:lnTo>
                    <a:pt x="36" y="114"/>
                  </a:lnTo>
                  <a:lnTo>
                    <a:pt x="46" y="98"/>
                  </a:lnTo>
                  <a:lnTo>
                    <a:pt x="57" y="83"/>
                  </a:lnTo>
                  <a:lnTo>
                    <a:pt x="69" y="69"/>
                  </a:lnTo>
                  <a:lnTo>
                    <a:pt x="83" y="56"/>
                  </a:lnTo>
                  <a:lnTo>
                    <a:pt x="98" y="45"/>
                  </a:lnTo>
                  <a:lnTo>
                    <a:pt x="114" y="35"/>
                  </a:lnTo>
                  <a:lnTo>
                    <a:pt x="131" y="27"/>
                  </a:lnTo>
                  <a:lnTo>
                    <a:pt x="149" y="21"/>
                  </a:lnTo>
                  <a:lnTo>
                    <a:pt x="168" y="15"/>
                  </a:lnTo>
                  <a:lnTo>
                    <a:pt x="187" y="12"/>
                  </a:lnTo>
                  <a:lnTo>
                    <a:pt x="207" y="12"/>
                  </a:lnTo>
                  <a:lnTo>
                    <a:pt x="226" y="12"/>
                  </a:lnTo>
                </a:path>
              </a:pathLst>
            </a:custGeom>
            <a:solidFill>
              <a:srgbClr val="BFA0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499" name="Freeform 187"/>
            <p:cNvSpPr>
              <a:spLocks/>
            </p:cNvSpPr>
            <p:nvPr/>
          </p:nvSpPr>
          <p:spPr bwMode="auto">
            <a:xfrm>
              <a:off x="1180" y="1917"/>
              <a:ext cx="392" cy="393"/>
            </a:xfrm>
            <a:custGeom>
              <a:avLst/>
              <a:gdLst>
                <a:gd name="T0" fmla="*/ 250 w 392"/>
                <a:gd name="T1" fmla="*/ 20 h 393"/>
                <a:gd name="T2" fmla="*/ 240 w 392"/>
                <a:gd name="T3" fmla="*/ 14 h 393"/>
                <a:gd name="T4" fmla="*/ 229 w 392"/>
                <a:gd name="T5" fmla="*/ 9 h 393"/>
                <a:gd name="T6" fmla="*/ 218 w 392"/>
                <a:gd name="T7" fmla="*/ 4 h 393"/>
                <a:gd name="T8" fmla="*/ 195 w 392"/>
                <a:gd name="T9" fmla="*/ 0 h 393"/>
                <a:gd name="T10" fmla="*/ 156 w 392"/>
                <a:gd name="T11" fmla="*/ 4 h 393"/>
                <a:gd name="T12" fmla="*/ 119 w 392"/>
                <a:gd name="T13" fmla="*/ 16 h 393"/>
                <a:gd name="T14" fmla="*/ 86 w 392"/>
                <a:gd name="T15" fmla="*/ 33 h 393"/>
                <a:gd name="T16" fmla="*/ 57 w 392"/>
                <a:gd name="T17" fmla="*/ 57 h 393"/>
                <a:gd name="T18" fmla="*/ 34 w 392"/>
                <a:gd name="T19" fmla="*/ 87 h 393"/>
                <a:gd name="T20" fmla="*/ 16 w 392"/>
                <a:gd name="T21" fmla="*/ 120 h 393"/>
                <a:gd name="T22" fmla="*/ 4 w 392"/>
                <a:gd name="T23" fmla="*/ 157 h 393"/>
                <a:gd name="T24" fmla="*/ 0 w 392"/>
                <a:gd name="T25" fmla="*/ 196 h 393"/>
                <a:gd name="T26" fmla="*/ 4 w 392"/>
                <a:gd name="T27" fmla="*/ 235 h 393"/>
                <a:gd name="T28" fmla="*/ 16 w 392"/>
                <a:gd name="T29" fmla="*/ 272 h 393"/>
                <a:gd name="T30" fmla="*/ 34 w 392"/>
                <a:gd name="T31" fmla="*/ 306 h 393"/>
                <a:gd name="T32" fmla="*/ 57 w 392"/>
                <a:gd name="T33" fmla="*/ 334 h 393"/>
                <a:gd name="T34" fmla="*/ 86 w 392"/>
                <a:gd name="T35" fmla="*/ 359 h 393"/>
                <a:gd name="T36" fmla="*/ 119 w 392"/>
                <a:gd name="T37" fmla="*/ 377 h 393"/>
                <a:gd name="T38" fmla="*/ 156 w 392"/>
                <a:gd name="T39" fmla="*/ 388 h 393"/>
                <a:gd name="T40" fmla="*/ 195 w 392"/>
                <a:gd name="T41" fmla="*/ 392 h 393"/>
                <a:gd name="T42" fmla="*/ 234 w 392"/>
                <a:gd name="T43" fmla="*/ 388 h 393"/>
                <a:gd name="T44" fmla="*/ 271 w 392"/>
                <a:gd name="T45" fmla="*/ 377 h 393"/>
                <a:gd name="T46" fmla="*/ 305 w 392"/>
                <a:gd name="T47" fmla="*/ 359 h 393"/>
                <a:gd name="T48" fmla="*/ 334 w 392"/>
                <a:gd name="T49" fmla="*/ 334 h 393"/>
                <a:gd name="T50" fmla="*/ 358 w 392"/>
                <a:gd name="T51" fmla="*/ 306 h 393"/>
                <a:gd name="T52" fmla="*/ 376 w 392"/>
                <a:gd name="T53" fmla="*/ 272 h 393"/>
                <a:gd name="T54" fmla="*/ 387 w 392"/>
                <a:gd name="T55" fmla="*/ 235 h 393"/>
                <a:gd name="T56" fmla="*/ 391 w 392"/>
                <a:gd name="T57" fmla="*/ 196 h 393"/>
                <a:gd name="T58" fmla="*/ 378 w 392"/>
                <a:gd name="T59" fmla="*/ 177 h 393"/>
                <a:gd name="T60" fmla="*/ 370 w 392"/>
                <a:gd name="T61" fmla="*/ 142 h 393"/>
                <a:gd name="T62" fmla="*/ 370 w 392"/>
                <a:gd name="T63" fmla="*/ 140 h 393"/>
                <a:gd name="T64" fmla="*/ 377 w 392"/>
                <a:gd name="T65" fmla="*/ 151 h 393"/>
                <a:gd name="T66" fmla="*/ 382 w 392"/>
                <a:gd name="T67" fmla="*/ 161 h 393"/>
                <a:gd name="T68" fmla="*/ 388 w 392"/>
                <a:gd name="T69" fmla="*/ 173 h 393"/>
                <a:gd name="T70" fmla="*/ 391 w 392"/>
                <a:gd name="T71" fmla="*/ 196 h 393"/>
                <a:gd name="T72" fmla="*/ 378 w 392"/>
                <a:gd name="T73" fmla="*/ 215 h 393"/>
                <a:gd name="T74" fmla="*/ 370 w 392"/>
                <a:gd name="T75" fmla="*/ 250 h 393"/>
                <a:gd name="T76" fmla="*/ 356 w 392"/>
                <a:gd name="T77" fmla="*/ 283 h 393"/>
                <a:gd name="T78" fmla="*/ 337 w 392"/>
                <a:gd name="T79" fmla="*/ 313 h 393"/>
                <a:gd name="T80" fmla="*/ 311 w 392"/>
                <a:gd name="T81" fmla="*/ 338 h 393"/>
                <a:gd name="T82" fmla="*/ 282 w 392"/>
                <a:gd name="T83" fmla="*/ 357 h 393"/>
                <a:gd name="T84" fmla="*/ 249 w 392"/>
                <a:gd name="T85" fmla="*/ 372 h 393"/>
                <a:gd name="T86" fmla="*/ 214 w 392"/>
                <a:gd name="T87" fmla="*/ 379 h 393"/>
                <a:gd name="T88" fmla="*/ 176 w 392"/>
                <a:gd name="T89" fmla="*/ 379 h 393"/>
                <a:gd name="T90" fmla="*/ 141 w 392"/>
                <a:gd name="T91" fmla="*/ 372 h 393"/>
                <a:gd name="T92" fmla="*/ 108 w 392"/>
                <a:gd name="T93" fmla="*/ 357 h 393"/>
                <a:gd name="T94" fmla="*/ 79 w 392"/>
                <a:gd name="T95" fmla="*/ 338 h 393"/>
                <a:gd name="T96" fmla="*/ 55 w 392"/>
                <a:gd name="T97" fmla="*/ 313 h 393"/>
                <a:gd name="T98" fmla="*/ 35 w 392"/>
                <a:gd name="T99" fmla="*/ 283 h 393"/>
                <a:gd name="T100" fmla="*/ 21 w 392"/>
                <a:gd name="T101" fmla="*/ 250 h 393"/>
                <a:gd name="T102" fmla="*/ 14 w 392"/>
                <a:gd name="T103" fmla="*/ 215 h 393"/>
                <a:gd name="T104" fmla="*/ 14 w 392"/>
                <a:gd name="T105" fmla="*/ 177 h 393"/>
                <a:gd name="T106" fmla="*/ 21 w 392"/>
                <a:gd name="T107" fmla="*/ 142 h 393"/>
                <a:gd name="T108" fmla="*/ 35 w 392"/>
                <a:gd name="T109" fmla="*/ 109 h 393"/>
                <a:gd name="T110" fmla="*/ 55 w 392"/>
                <a:gd name="T111" fmla="*/ 80 h 393"/>
                <a:gd name="T112" fmla="*/ 79 w 392"/>
                <a:gd name="T113" fmla="*/ 54 h 393"/>
                <a:gd name="T114" fmla="*/ 108 w 392"/>
                <a:gd name="T115" fmla="*/ 35 h 393"/>
                <a:gd name="T116" fmla="*/ 141 w 392"/>
                <a:gd name="T117" fmla="*/ 21 h 393"/>
                <a:gd name="T118" fmla="*/ 176 w 392"/>
                <a:gd name="T119" fmla="*/ 13 h 393"/>
                <a:gd name="T120" fmla="*/ 214 w 392"/>
                <a:gd name="T121" fmla="*/ 13 h 393"/>
                <a:gd name="T122" fmla="*/ 249 w 392"/>
                <a:gd name="T123" fmla="*/ 2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2" h="393">
                  <a:moveTo>
                    <a:pt x="255" y="23"/>
                  </a:moveTo>
                  <a:lnTo>
                    <a:pt x="250" y="20"/>
                  </a:lnTo>
                  <a:lnTo>
                    <a:pt x="245" y="17"/>
                  </a:lnTo>
                  <a:lnTo>
                    <a:pt x="240" y="14"/>
                  </a:lnTo>
                  <a:lnTo>
                    <a:pt x="234" y="11"/>
                  </a:lnTo>
                  <a:lnTo>
                    <a:pt x="229" y="9"/>
                  </a:lnTo>
                  <a:lnTo>
                    <a:pt x="224" y="6"/>
                  </a:lnTo>
                  <a:lnTo>
                    <a:pt x="218" y="4"/>
                  </a:lnTo>
                  <a:lnTo>
                    <a:pt x="213" y="1"/>
                  </a:lnTo>
                  <a:lnTo>
                    <a:pt x="195" y="0"/>
                  </a:lnTo>
                  <a:lnTo>
                    <a:pt x="175" y="1"/>
                  </a:lnTo>
                  <a:lnTo>
                    <a:pt x="156" y="4"/>
                  </a:lnTo>
                  <a:lnTo>
                    <a:pt x="137" y="9"/>
                  </a:lnTo>
                  <a:lnTo>
                    <a:pt x="119" y="16"/>
                  </a:lnTo>
                  <a:lnTo>
                    <a:pt x="102" y="24"/>
                  </a:lnTo>
                  <a:lnTo>
                    <a:pt x="86" y="33"/>
                  </a:lnTo>
                  <a:lnTo>
                    <a:pt x="71" y="45"/>
                  </a:lnTo>
                  <a:lnTo>
                    <a:pt x="57" y="57"/>
                  </a:lnTo>
                  <a:lnTo>
                    <a:pt x="45" y="72"/>
                  </a:lnTo>
                  <a:lnTo>
                    <a:pt x="34" y="87"/>
                  </a:lnTo>
                  <a:lnTo>
                    <a:pt x="24" y="103"/>
                  </a:lnTo>
                  <a:lnTo>
                    <a:pt x="16" y="120"/>
                  </a:lnTo>
                  <a:lnTo>
                    <a:pt x="9" y="138"/>
                  </a:lnTo>
                  <a:lnTo>
                    <a:pt x="4" y="157"/>
                  </a:lnTo>
                  <a:lnTo>
                    <a:pt x="1" y="176"/>
                  </a:lnTo>
                  <a:lnTo>
                    <a:pt x="0" y="196"/>
                  </a:lnTo>
                  <a:lnTo>
                    <a:pt x="1" y="216"/>
                  </a:lnTo>
                  <a:lnTo>
                    <a:pt x="4" y="235"/>
                  </a:lnTo>
                  <a:lnTo>
                    <a:pt x="9" y="254"/>
                  </a:lnTo>
                  <a:lnTo>
                    <a:pt x="16" y="272"/>
                  </a:lnTo>
                  <a:lnTo>
                    <a:pt x="24" y="289"/>
                  </a:lnTo>
                  <a:lnTo>
                    <a:pt x="34" y="306"/>
                  </a:lnTo>
                  <a:lnTo>
                    <a:pt x="45" y="321"/>
                  </a:lnTo>
                  <a:lnTo>
                    <a:pt x="57" y="334"/>
                  </a:lnTo>
                  <a:lnTo>
                    <a:pt x="71" y="347"/>
                  </a:lnTo>
                  <a:lnTo>
                    <a:pt x="86" y="359"/>
                  </a:lnTo>
                  <a:lnTo>
                    <a:pt x="102" y="369"/>
                  </a:lnTo>
                  <a:lnTo>
                    <a:pt x="119" y="377"/>
                  </a:lnTo>
                  <a:lnTo>
                    <a:pt x="137" y="383"/>
                  </a:lnTo>
                  <a:lnTo>
                    <a:pt x="156" y="388"/>
                  </a:lnTo>
                  <a:lnTo>
                    <a:pt x="175" y="391"/>
                  </a:lnTo>
                  <a:lnTo>
                    <a:pt x="195" y="392"/>
                  </a:lnTo>
                  <a:lnTo>
                    <a:pt x="215" y="391"/>
                  </a:lnTo>
                  <a:lnTo>
                    <a:pt x="234" y="388"/>
                  </a:lnTo>
                  <a:lnTo>
                    <a:pt x="253" y="383"/>
                  </a:lnTo>
                  <a:lnTo>
                    <a:pt x="271" y="377"/>
                  </a:lnTo>
                  <a:lnTo>
                    <a:pt x="288" y="369"/>
                  </a:lnTo>
                  <a:lnTo>
                    <a:pt x="305" y="359"/>
                  </a:lnTo>
                  <a:lnTo>
                    <a:pt x="320" y="347"/>
                  </a:lnTo>
                  <a:lnTo>
                    <a:pt x="334" y="334"/>
                  </a:lnTo>
                  <a:lnTo>
                    <a:pt x="346" y="321"/>
                  </a:lnTo>
                  <a:lnTo>
                    <a:pt x="358" y="306"/>
                  </a:lnTo>
                  <a:lnTo>
                    <a:pt x="367" y="289"/>
                  </a:lnTo>
                  <a:lnTo>
                    <a:pt x="376" y="272"/>
                  </a:lnTo>
                  <a:lnTo>
                    <a:pt x="382" y="254"/>
                  </a:lnTo>
                  <a:lnTo>
                    <a:pt x="387" y="235"/>
                  </a:lnTo>
                  <a:lnTo>
                    <a:pt x="390" y="216"/>
                  </a:lnTo>
                  <a:lnTo>
                    <a:pt x="391" y="196"/>
                  </a:lnTo>
                  <a:lnTo>
                    <a:pt x="379" y="196"/>
                  </a:lnTo>
                  <a:lnTo>
                    <a:pt x="378" y="177"/>
                  </a:lnTo>
                  <a:lnTo>
                    <a:pt x="375" y="159"/>
                  </a:lnTo>
                  <a:lnTo>
                    <a:pt x="370" y="142"/>
                  </a:lnTo>
                  <a:lnTo>
                    <a:pt x="367" y="135"/>
                  </a:lnTo>
                  <a:lnTo>
                    <a:pt x="370" y="140"/>
                  </a:lnTo>
                  <a:lnTo>
                    <a:pt x="374" y="145"/>
                  </a:lnTo>
                  <a:lnTo>
                    <a:pt x="377" y="151"/>
                  </a:lnTo>
                  <a:lnTo>
                    <a:pt x="379" y="156"/>
                  </a:lnTo>
                  <a:lnTo>
                    <a:pt x="382" y="161"/>
                  </a:lnTo>
                  <a:lnTo>
                    <a:pt x="385" y="167"/>
                  </a:lnTo>
                  <a:lnTo>
                    <a:pt x="388" y="173"/>
                  </a:lnTo>
                  <a:lnTo>
                    <a:pt x="390" y="178"/>
                  </a:lnTo>
                  <a:lnTo>
                    <a:pt x="391" y="196"/>
                  </a:lnTo>
                  <a:lnTo>
                    <a:pt x="379" y="196"/>
                  </a:lnTo>
                  <a:lnTo>
                    <a:pt x="378" y="215"/>
                  </a:lnTo>
                  <a:lnTo>
                    <a:pt x="375" y="233"/>
                  </a:lnTo>
                  <a:lnTo>
                    <a:pt x="370" y="250"/>
                  </a:lnTo>
                  <a:lnTo>
                    <a:pt x="364" y="268"/>
                  </a:lnTo>
                  <a:lnTo>
                    <a:pt x="356" y="283"/>
                  </a:lnTo>
                  <a:lnTo>
                    <a:pt x="347" y="298"/>
                  </a:lnTo>
                  <a:lnTo>
                    <a:pt x="337" y="313"/>
                  </a:lnTo>
                  <a:lnTo>
                    <a:pt x="325" y="326"/>
                  </a:lnTo>
                  <a:lnTo>
                    <a:pt x="311" y="338"/>
                  </a:lnTo>
                  <a:lnTo>
                    <a:pt x="297" y="348"/>
                  </a:lnTo>
                  <a:lnTo>
                    <a:pt x="282" y="357"/>
                  </a:lnTo>
                  <a:lnTo>
                    <a:pt x="267" y="365"/>
                  </a:lnTo>
                  <a:lnTo>
                    <a:pt x="249" y="372"/>
                  </a:lnTo>
                  <a:lnTo>
                    <a:pt x="232" y="376"/>
                  </a:lnTo>
                  <a:lnTo>
                    <a:pt x="214" y="379"/>
                  </a:lnTo>
                  <a:lnTo>
                    <a:pt x="195" y="380"/>
                  </a:lnTo>
                  <a:lnTo>
                    <a:pt x="176" y="379"/>
                  </a:lnTo>
                  <a:lnTo>
                    <a:pt x="158" y="376"/>
                  </a:lnTo>
                  <a:lnTo>
                    <a:pt x="141" y="372"/>
                  </a:lnTo>
                  <a:lnTo>
                    <a:pt x="124" y="365"/>
                  </a:lnTo>
                  <a:lnTo>
                    <a:pt x="108" y="357"/>
                  </a:lnTo>
                  <a:lnTo>
                    <a:pt x="93" y="348"/>
                  </a:lnTo>
                  <a:lnTo>
                    <a:pt x="79" y="338"/>
                  </a:lnTo>
                  <a:lnTo>
                    <a:pt x="66" y="326"/>
                  </a:lnTo>
                  <a:lnTo>
                    <a:pt x="55" y="313"/>
                  </a:lnTo>
                  <a:lnTo>
                    <a:pt x="44" y="298"/>
                  </a:lnTo>
                  <a:lnTo>
                    <a:pt x="35" y="283"/>
                  </a:lnTo>
                  <a:lnTo>
                    <a:pt x="27" y="268"/>
                  </a:lnTo>
                  <a:lnTo>
                    <a:pt x="21" y="250"/>
                  </a:lnTo>
                  <a:lnTo>
                    <a:pt x="17" y="233"/>
                  </a:lnTo>
                  <a:lnTo>
                    <a:pt x="14" y="215"/>
                  </a:lnTo>
                  <a:lnTo>
                    <a:pt x="13" y="196"/>
                  </a:lnTo>
                  <a:lnTo>
                    <a:pt x="14" y="177"/>
                  </a:lnTo>
                  <a:lnTo>
                    <a:pt x="17" y="159"/>
                  </a:lnTo>
                  <a:lnTo>
                    <a:pt x="21" y="142"/>
                  </a:lnTo>
                  <a:lnTo>
                    <a:pt x="27" y="125"/>
                  </a:lnTo>
                  <a:lnTo>
                    <a:pt x="35" y="109"/>
                  </a:lnTo>
                  <a:lnTo>
                    <a:pt x="44" y="94"/>
                  </a:lnTo>
                  <a:lnTo>
                    <a:pt x="55" y="80"/>
                  </a:lnTo>
                  <a:lnTo>
                    <a:pt x="66" y="66"/>
                  </a:lnTo>
                  <a:lnTo>
                    <a:pt x="79" y="54"/>
                  </a:lnTo>
                  <a:lnTo>
                    <a:pt x="93" y="44"/>
                  </a:lnTo>
                  <a:lnTo>
                    <a:pt x="108" y="35"/>
                  </a:lnTo>
                  <a:lnTo>
                    <a:pt x="124" y="27"/>
                  </a:lnTo>
                  <a:lnTo>
                    <a:pt x="141" y="21"/>
                  </a:lnTo>
                  <a:lnTo>
                    <a:pt x="158" y="16"/>
                  </a:lnTo>
                  <a:lnTo>
                    <a:pt x="176" y="13"/>
                  </a:lnTo>
                  <a:lnTo>
                    <a:pt x="195" y="13"/>
                  </a:lnTo>
                  <a:lnTo>
                    <a:pt x="214" y="13"/>
                  </a:lnTo>
                  <a:lnTo>
                    <a:pt x="232" y="16"/>
                  </a:lnTo>
                  <a:lnTo>
                    <a:pt x="249" y="21"/>
                  </a:lnTo>
                  <a:lnTo>
                    <a:pt x="255" y="23"/>
                  </a:lnTo>
                </a:path>
              </a:pathLst>
            </a:custGeom>
            <a:solidFill>
              <a:srgbClr val="C4A88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0" name="Freeform 188"/>
            <p:cNvSpPr>
              <a:spLocks/>
            </p:cNvSpPr>
            <p:nvPr/>
          </p:nvSpPr>
          <p:spPr bwMode="auto">
            <a:xfrm>
              <a:off x="1192" y="1929"/>
              <a:ext cx="368" cy="369"/>
            </a:xfrm>
            <a:custGeom>
              <a:avLst/>
              <a:gdLst>
                <a:gd name="T0" fmla="*/ 346 w 368"/>
                <a:gd name="T1" fmla="*/ 108 h 369"/>
                <a:gd name="T2" fmla="*/ 327 w 368"/>
                <a:gd name="T3" fmla="*/ 83 h 369"/>
                <a:gd name="T4" fmla="*/ 306 w 368"/>
                <a:gd name="T5" fmla="*/ 60 h 369"/>
                <a:gd name="T6" fmla="*/ 283 w 368"/>
                <a:gd name="T7" fmla="*/ 40 h 369"/>
                <a:gd name="T8" fmla="*/ 258 w 368"/>
                <a:gd name="T9" fmla="*/ 21 h 369"/>
                <a:gd name="T10" fmla="*/ 238 w 368"/>
                <a:gd name="T11" fmla="*/ 8 h 369"/>
                <a:gd name="T12" fmla="*/ 183 w 368"/>
                <a:gd name="T13" fmla="*/ 0 h 369"/>
                <a:gd name="T14" fmla="*/ 128 w 368"/>
                <a:gd name="T15" fmla="*/ 8 h 369"/>
                <a:gd name="T16" fmla="*/ 80 w 368"/>
                <a:gd name="T17" fmla="*/ 32 h 369"/>
                <a:gd name="T18" fmla="*/ 42 w 368"/>
                <a:gd name="T19" fmla="*/ 67 h 369"/>
                <a:gd name="T20" fmla="*/ 15 w 368"/>
                <a:gd name="T21" fmla="*/ 113 h 369"/>
                <a:gd name="T22" fmla="*/ 1 w 368"/>
                <a:gd name="T23" fmla="*/ 165 h 369"/>
                <a:gd name="T24" fmla="*/ 4 w 368"/>
                <a:gd name="T25" fmla="*/ 221 h 369"/>
                <a:gd name="T26" fmla="*/ 22 w 368"/>
                <a:gd name="T27" fmla="*/ 272 h 369"/>
                <a:gd name="T28" fmla="*/ 53 w 368"/>
                <a:gd name="T29" fmla="*/ 314 h 369"/>
                <a:gd name="T30" fmla="*/ 95 w 368"/>
                <a:gd name="T31" fmla="*/ 346 h 369"/>
                <a:gd name="T32" fmla="*/ 146 w 368"/>
                <a:gd name="T33" fmla="*/ 364 h 369"/>
                <a:gd name="T34" fmla="*/ 202 w 368"/>
                <a:gd name="T35" fmla="*/ 367 h 369"/>
                <a:gd name="T36" fmla="*/ 255 w 368"/>
                <a:gd name="T37" fmla="*/ 354 h 369"/>
                <a:gd name="T38" fmla="*/ 300 w 368"/>
                <a:gd name="T39" fmla="*/ 326 h 369"/>
                <a:gd name="T40" fmla="*/ 335 w 368"/>
                <a:gd name="T41" fmla="*/ 287 h 369"/>
                <a:gd name="T42" fmla="*/ 359 w 368"/>
                <a:gd name="T43" fmla="*/ 239 h 369"/>
                <a:gd name="T44" fmla="*/ 367 w 368"/>
                <a:gd name="T45" fmla="*/ 184 h 369"/>
                <a:gd name="T46" fmla="*/ 351 w 368"/>
                <a:gd name="T47" fmla="*/ 150 h 369"/>
                <a:gd name="T48" fmla="*/ 334 w 368"/>
                <a:gd name="T49" fmla="*/ 103 h 369"/>
                <a:gd name="T50" fmla="*/ 304 w 368"/>
                <a:gd name="T51" fmla="*/ 63 h 369"/>
                <a:gd name="T52" fmla="*/ 264 w 368"/>
                <a:gd name="T53" fmla="*/ 33 h 369"/>
                <a:gd name="T54" fmla="*/ 217 w 368"/>
                <a:gd name="T55" fmla="*/ 16 h 369"/>
                <a:gd name="T56" fmla="*/ 166 w 368"/>
                <a:gd name="T57" fmla="*/ 14 h 369"/>
                <a:gd name="T58" fmla="*/ 117 w 368"/>
                <a:gd name="T59" fmla="*/ 27 h 369"/>
                <a:gd name="T60" fmla="*/ 75 w 368"/>
                <a:gd name="T61" fmla="*/ 52 h 369"/>
                <a:gd name="T62" fmla="*/ 43 w 368"/>
                <a:gd name="T63" fmla="*/ 89 h 369"/>
                <a:gd name="T64" fmla="*/ 21 w 368"/>
                <a:gd name="T65" fmla="*/ 133 h 369"/>
                <a:gd name="T66" fmla="*/ 13 w 368"/>
                <a:gd name="T67" fmla="*/ 184 h 369"/>
                <a:gd name="T68" fmla="*/ 21 w 368"/>
                <a:gd name="T69" fmla="*/ 235 h 369"/>
                <a:gd name="T70" fmla="*/ 43 w 368"/>
                <a:gd name="T71" fmla="*/ 280 h 369"/>
                <a:gd name="T72" fmla="*/ 75 w 368"/>
                <a:gd name="T73" fmla="*/ 316 h 369"/>
                <a:gd name="T74" fmla="*/ 117 w 368"/>
                <a:gd name="T75" fmla="*/ 342 h 369"/>
                <a:gd name="T76" fmla="*/ 166 w 368"/>
                <a:gd name="T77" fmla="*/ 354 h 369"/>
                <a:gd name="T78" fmla="*/ 217 w 368"/>
                <a:gd name="T79" fmla="*/ 352 h 369"/>
                <a:gd name="T80" fmla="*/ 264 w 368"/>
                <a:gd name="T81" fmla="*/ 335 h 369"/>
                <a:gd name="T82" fmla="*/ 304 w 368"/>
                <a:gd name="T83" fmla="*/ 305 h 369"/>
                <a:gd name="T84" fmla="*/ 334 w 368"/>
                <a:gd name="T85" fmla="*/ 265 h 369"/>
                <a:gd name="T86" fmla="*/ 351 w 368"/>
                <a:gd name="T87" fmla="*/ 218 h 369"/>
                <a:gd name="T88" fmla="*/ 367 w 368"/>
                <a:gd name="T89" fmla="*/ 184 h 369"/>
                <a:gd name="T90" fmla="*/ 359 w 368"/>
                <a:gd name="T91" fmla="*/ 12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 h="369">
                  <a:moveTo>
                    <a:pt x="357" y="125"/>
                  </a:moveTo>
                  <a:lnTo>
                    <a:pt x="352" y="116"/>
                  </a:lnTo>
                  <a:lnTo>
                    <a:pt x="346" y="108"/>
                  </a:lnTo>
                  <a:lnTo>
                    <a:pt x="340" y="100"/>
                  </a:lnTo>
                  <a:lnTo>
                    <a:pt x="334" y="91"/>
                  </a:lnTo>
                  <a:lnTo>
                    <a:pt x="327" y="83"/>
                  </a:lnTo>
                  <a:lnTo>
                    <a:pt x="320" y="75"/>
                  </a:lnTo>
                  <a:lnTo>
                    <a:pt x="313" y="68"/>
                  </a:lnTo>
                  <a:lnTo>
                    <a:pt x="306" y="60"/>
                  </a:lnTo>
                  <a:lnTo>
                    <a:pt x="299" y="53"/>
                  </a:lnTo>
                  <a:lnTo>
                    <a:pt x="291" y="46"/>
                  </a:lnTo>
                  <a:lnTo>
                    <a:pt x="283" y="40"/>
                  </a:lnTo>
                  <a:lnTo>
                    <a:pt x="275" y="33"/>
                  </a:lnTo>
                  <a:lnTo>
                    <a:pt x="267" y="27"/>
                  </a:lnTo>
                  <a:lnTo>
                    <a:pt x="258" y="21"/>
                  </a:lnTo>
                  <a:lnTo>
                    <a:pt x="250" y="15"/>
                  </a:lnTo>
                  <a:lnTo>
                    <a:pt x="241" y="10"/>
                  </a:lnTo>
                  <a:lnTo>
                    <a:pt x="238" y="8"/>
                  </a:lnTo>
                  <a:lnTo>
                    <a:pt x="220" y="4"/>
                  </a:lnTo>
                  <a:lnTo>
                    <a:pt x="202" y="1"/>
                  </a:lnTo>
                  <a:lnTo>
                    <a:pt x="183" y="0"/>
                  </a:lnTo>
                  <a:lnTo>
                    <a:pt x="164" y="1"/>
                  </a:lnTo>
                  <a:lnTo>
                    <a:pt x="146" y="4"/>
                  </a:lnTo>
                  <a:lnTo>
                    <a:pt x="128" y="8"/>
                  </a:lnTo>
                  <a:lnTo>
                    <a:pt x="112" y="15"/>
                  </a:lnTo>
                  <a:lnTo>
                    <a:pt x="95" y="22"/>
                  </a:lnTo>
                  <a:lnTo>
                    <a:pt x="80" y="32"/>
                  </a:lnTo>
                  <a:lnTo>
                    <a:pt x="66" y="42"/>
                  </a:lnTo>
                  <a:lnTo>
                    <a:pt x="53" y="54"/>
                  </a:lnTo>
                  <a:lnTo>
                    <a:pt x="42" y="67"/>
                  </a:lnTo>
                  <a:lnTo>
                    <a:pt x="32" y="81"/>
                  </a:lnTo>
                  <a:lnTo>
                    <a:pt x="22" y="96"/>
                  </a:lnTo>
                  <a:lnTo>
                    <a:pt x="15" y="113"/>
                  </a:lnTo>
                  <a:lnTo>
                    <a:pt x="8" y="129"/>
                  </a:lnTo>
                  <a:lnTo>
                    <a:pt x="4" y="147"/>
                  </a:lnTo>
                  <a:lnTo>
                    <a:pt x="1" y="165"/>
                  </a:lnTo>
                  <a:lnTo>
                    <a:pt x="0" y="184"/>
                  </a:lnTo>
                  <a:lnTo>
                    <a:pt x="1" y="203"/>
                  </a:lnTo>
                  <a:lnTo>
                    <a:pt x="4" y="221"/>
                  </a:lnTo>
                  <a:lnTo>
                    <a:pt x="8" y="239"/>
                  </a:lnTo>
                  <a:lnTo>
                    <a:pt x="15" y="256"/>
                  </a:lnTo>
                  <a:lnTo>
                    <a:pt x="22" y="272"/>
                  </a:lnTo>
                  <a:lnTo>
                    <a:pt x="32" y="287"/>
                  </a:lnTo>
                  <a:lnTo>
                    <a:pt x="42" y="301"/>
                  </a:lnTo>
                  <a:lnTo>
                    <a:pt x="53" y="314"/>
                  </a:lnTo>
                  <a:lnTo>
                    <a:pt x="66" y="326"/>
                  </a:lnTo>
                  <a:lnTo>
                    <a:pt x="80" y="336"/>
                  </a:lnTo>
                  <a:lnTo>
                    <a:pt x="95" y="346"/>
                  </a:lnTo>
                  <a:lnTo>
                    <a:pt x="112" y="354"/>
                  </a:lnTo>
                  <a:lnTo>
                    <a:pt x="128" y="360"/>
                  </a:lnTo>
                  <a:lnTo>
                    <a:pt x="146" y="364"/>
                  </a:lnTo>
                  <a:lnTo>
                    <a:pt x="164" y="367"/>
                  </a:lnTo>
                  <a:lnTo>
                    <a:pt x="183" y="368"/>
                  </a:lnTo>
                  <a:lnTo>
                    <a:pt x="202" y="367"/>
                  </a:lnTo>
                  <a:lnTo>
                    <a:pt x="220" y="364"/>
                  </a:lnTo>
                  <a:lnTo>
                    <a:pt x="238" y="360"/>
                  </a:lnTo>
                  <a:lnTo>
                    <a:pt x="255" y="354"/>
                  </a:lnTo>
                  <a:lnTo>
                    <a:pt x="271" y="346"/>
                  </a:lnTo>
                  <a:lnTo>
                    <a:pt x="286" y="336"/>
                  </a:lnTo>
                  <a:lnTo>
                    <a:pt x="300" y="326"/>
                  </a:lnTo>
                  <a:lnTo>
                    <a:pt x="313" y="314"/>
                  </a:lnTo>
                  <a:lnTo>
                    <a:pt x="325" y="301"/>
                  </a:lnTo>
                  <a:lnTo>
                    <a:pt x="335" y="287"/>
                  </a:lnTo>
                  <a:lnTo>
                    <a:pt x="345" y="272"/>
                  </a:lnTo>
                  <a:lnTo>
                    <a:pt x="352" y="256"/>
                  </a:lnTo>
                  <a:lnTo>
                    <a:pt x="359" y="239"/>
                  </a:lnTo>
                  <a:lnTo>
                    <a:pt x="363" y="221"/>
                  </a:lnTo>
                  <a:lnTo>
                    <a:pt x="366" y="203"/>
                  </a:lnTo>
                  <a:lnTo>
                    <a:pt x="367" y="184"/>
                  </a:lnTo>
                  <a:lnTo>
                    <a:pt x="354" y="184"/>
                  </a:lnTo>
                  <a:lnTo>
                    <a:pt x="353" y="167"/>
                  </a:lnTo>
                  <a:lnTo>
                    <a:pt x="351" y="150"/>
                  </a:lnTo>
                  <a:lnTo>
                    <a:pt x="347" y="133"/>
                  </a:lnTo>
                  <a:lnTo>
                    <a:pt x="341" y="118"/>
                  </a:lnTo>
                  <a:lnTo>
                    <a:pt x="334" y="103"/>
                  </a:lnTo>
                  <a:lnTo>
                    <a:pt x="325" y="89"/>
                  </a:lnTo>
                  <a:lnTo>
                    <a:pt x="315" y="75"/>
                  </a:lnTo>
                  <a:lnTo>
                    <a:pt x="304" y="63"/>
                  </a:lnTo>
                  <a:lnTo>
                    <a:pt x="292" y="52"/>
                  </a:lnTo>
                  <a:lnTo>
                    <a:pt x="279" y="42"/>
                  </a:lnTo>
                  <a:lnTo>
                    <a:pt x="264" y="33"/>
                  </a:lnTo>
                  <a:lnTo>
                    <a:pt x="249" y="27"/>
                  </a:lnTo>
                  <a:lnTo>
                    <a:pt x="234" y="21"/>
                  </a:lnTo>
                  <a:lnTo>
                    <a:pt x="217" y="16"/>
                  </a:lnTo>
                  <a:lnTo>
                    <a:pt x="201" y="14"/>
                  </a:lnTo>
                  <a:lnTo>
                    <a:pt x="183" y="13"/>
                  </a:lnTo>
                  <a:lnTo>
                    <a:pt x="166" y="14"/>
                  </a:lnTo>
                  <a:lnTo>
                    <a:pt x="149" y="16"/>
                  </a:lnTo>
                  <a:lnTo>
                    <a:pt x="132" y="21"/>
                  </a:lnTo>
                  <a:lnTo>
                    <a:pt x="117" y="27"/>
                  </a:lnTo>
                  <a:lnTo>
                    <a:pt x="102" y="33"/>
                  </a:lnTo>
                  <a:lnTo>
                    <a:pt x="88" y="42"/>
                  </a:lnTo>
                  <a:lnTo>
                    <a:pt x="75" y="52"/>
                  </a:lnTo>
                  <a:lnTo>
                    <a:pt x="63" y="63"/>
                  </a:lnTo>
                  <a:lnTo>
                    <a:pt x="51" y="75"/>
                  </a:lnTo>
                  <a:lnTo>
                    <a:pt x="43" y="89"/>
                  </a:lnTo>
                  <a:lnTo>
                    <a:pt x="34" y="103"/>
                  </a:lnTo>
                  <a:lnTo>
                    <a:pt x="27" y="118"/>
                  </a:lnTo>
                  <a:lnTo>
                    <a:pt x="21" y="133"/>
                  </a:lnTo>
                  <a:lnTo>
                    <a:pt x="16" y="150"/>
                  </a:lnTo>
                  <a:lnTo>
                    <a:pt x="14" y="167"/>
                  </a:lnTo>
                  <a:lnTo>
                    <a:pt x="13" y="184"/>
                  </a:lnTo>
                  <a:lnTo>
                    <a:pt x="14" y="202"/>
                  </a:lnTo>
                  <a:lnTo>
                    <a:pt x="16" y="218"/>
                  </a:lnTo>
                  <a:lnTo>
                    <a:pt x="21" y="235"/>
                  </a:lnTo>
                  <a:lnTo>
                    <a:pt x="27" y="250"/>
                  </a:lnTo>
                  <a:lnTo>
                    <a:pt x="34" y="265"/>
                  </a:lnTo>
                  <a:lnTo>
                    <a:pt x="43" y="280"/>
                  </a:lnTo>
                  <a:lnTo>
                    <a:pt x="51" y="293"/>
                  </a:lnTo>
                  <a:lnTo>
                    <a:pt x="63" y="305"/>
                  </a:lnTo>
                  <a:lnTo>
                    <a:pt x="75" y="316"/>
                  </a:lnTo>
                  <a:lnTo>
                    <a:pt x="88" y="326"/>
                  </a:lnTo>
                  <a:lnTo>
                    <a:pt x="102" y="335"/>
                  </a:lnTo>
                  <a:lnTo>
                    <a:pt x="117" y="342"/>
                  </a:lnTo>
                  <a:lnTo>
                    <a:pt x="132" y="348"/>
                  </a:lnTo>
                  <a:lnTo>
                    <a:pt x="149" y="352"/>
                  </a:lnTo>
                  <a:lnTo>
                    <a:pt x="166" y="354"/>
                  </a:lnTo>
                  <a:lnTo>
                    <a:pt x="183" y="355"/>
                  </a:lnTo>
                  <a:lnTo>
                    <a:pt x="201" y="354"/>
                  </a:lnTo>
                  <a:lnTo>
                    <a:pt x="217" y="352"/>
                  </a:lnTo>
                  <a:lnTo>
                    <a:pt x="234" y="348"/>
                  </a:lnTo>
                  <a:lnTo>
                    <a:pt x="249" y="342"/>
                  </a:lnTo>
                  <a:lnTo>
                    <a:pt x="264" y="335"/>
                  </a:lnTo>
                  <a:lnTo>
                    <a:pt x="279" y="326"/>
                  </a:lnTo>
                  <a:lnTo>
                    <a:pt x="292" y="316"/>
                  </a:lnTo>
                  <a:lnTo>
                    <a:pt x="304" y="305"/>
                  </a:lnTo>
                  <a:lnTo>
                    <a:pt x="315" y="293"/>
                  </a:lnTo>
                  <a:lnTo>
                    <a:pt x="325" y="280"/>
                  </a:lnTo>
                  <a:lnTo>
                    <a:pt x="334" y="265"/>
                  </a:lnTo>
                  <a:lnTo>
                    <a:pt x="341" y="250"/>
                  </a:lnTo>
                  <a:lnTo>
                    <a:pt x="347" y="235"/>
                  </a:lnTo>
                  <a:lnTo>
                    <a:pt x="351" y="218"/>
                  </a:lnTo>
                  <a:lnTo>
                    <a:pt x="353" y="202"/>
                  </a:lnTo>
                  <a:lnTo>
                    <a:pt x="354" y="184"/>
                  </a:lnTo>
                  <a:lnTo>
                    <a:pt x="367" y="184"/>
                  </a:lnTo>
                  <a:lnTo>
                    <a:pt x="366" y="165"/>
                  </a:lnTo>
                  <a:lnTo>
                    <a:pt x="363" y="147"/>
                  </a:lnTo>
                  <a:lnTo>
                    <a:pt x="359" y="129"/>
                  </a:lnTo>
                  <a:lnTo>
                    <a:pt x="357" y="125"/>
                  </a:lnTo>
                </a:path>
              </a:pathLst>
            </a:custGeom>
            <a:solidFill>
              <a:srgbClr val="C9AD9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1" name="Freeform 189"/>
            <p:cNvSpPr>
              <a:spLocks/>
            </p:cNvSpPr>
            <p:nvPr/>
          </p:nvSpPr>
          <p:spPr bwMode="auto">
            <a:xfrm>
              <a:off x="1205" y="1941"/>
              <a:ext cx="343" cy="345"/>
            </a:xfrm>
            <a:custGeom>
              <a:avLst/>
              <a:gdLst>
                <a:gd name="T0" fmla="*/ 338 w 343"/>
                <a:gd name="T1" fmla="*/ 137 h 345"/>
                <a:gd name="T2" fmla="*/ 321 w 343"/>
                <a:gd name="T3" fmla="*/ 90 h 345"/>
                <a:gd name="T4" fmla="*/ 291 w 343"/>
                <a:gd name="T5" fmla="*/ 51 h 345"/>
                <a:gd name="T6" fmla="*/ 252 w 343"/>
                <a:gd name="T7" fmla="*/ 21 h 345"/>
                <a:gd name="T8" fmla="*/ 205 w 343"/>
                <a:gd name="T9" fmla="*/ 4 h 345"/>
                <a:gd name="T10" fmla="*/ 153 w 343"/>
                <a:gd name="T11" fmla="*/ 1 h 345"/>
                <a:gd name="T12" fmla="*/ 103 w 343"/>
                <a:gd name="T13" fmla="*/ 14 h 345"/>
                <a:gd name="T14" fmla="*/ 61 w 343"/>
                <a:gd name="T15" fmla="*/ 40 h 345"/>
                <a:gd name="T16" fmla="*/ 29 w 343"/>
                <a:gd name="T17" fmla="*/ 76 h 345"/>
                <a:gd name="T18" fmla="*/ 7 w 343"/>
                <a:gd name="T19" fmla="*/ 121 h 345"/>
                <a:gd name="T20" fmla="*/ 0 w 343"/>
                <a:gd name="T21" fmla="*/ 172 h 345"/>
                <a:gd name="T22" fmla="*/ 7 w 343"/>
                <a:gd name="T23" fmla="*/ 223 h 345"/>
                <a:gd name="T24" fmla="*/ 29 w 343"/>
                <a:gd name="T25" fmla="*/ 268 h 345"/>
                <a:gd name="T26" fmla="*/ 61 w 343"/>
                <a:gd name="T27" fmla="*/ 304 h 345"/>
                <a:gd name="T28" fmla="*/ 103 w 343"/>
                <a:gd name="T29" fmla="*/ 330 h 345"/>
                <a:gd name="T30" fmla="*/ 153 w 343"/>
                <a:gd name="T31" fmla="*/ 343 h 345"/>
                <a:gd name="T32" fmla="*/ 205 w 343"/>
                <a:gd name="T33" fmla="*/ 340 h 345"/>
                <a:gd name="T34" fmla="*/ 252 w 343"/>
                <a:gd name="T35" fmla="*/ 323 h 345"/>
                <a:gd name="T36" fmla="*/ 291 w 343"/>
                <a:gd name="T37" fmla="*/ 293 h 345"/>
                <a:gd name="T38" fmla="*/ 321 w 343"/>
                <a:gd name="T39" fmla="*/ 254 h 345"/>
                <a:gd name="T40" fmla="*/ 338 w 343"/>
                <a:gd name="T41" fmla="*/ 207 h 345"/>
                <a:gd name="T42" fmla="*/ 329 w 343"/>
                <a:gd name="T43" fmla="*/ 172 h 345"/>
                <a:gd name="T44" fmla="*/ 322 w 343"/>
                <a:gd name="T45" fmla="*/ 125 h 345"/>
                <a:gd name="T46" fmla="*/ 301 w 343"/>
                <a:gd name="T47" fmla="*/ 84 h 345"/>
                <a:gd name="T48" fmla="*/ 271 w 343"/>
                <a:gd name="T49" fmla="*/ 50 h 345"/>
                <a:gd name="T50" fmla="*/ 232 w 343"/>
                <a:gd name="T51" fmla="*/ 26 h 345"/>
                <a:gd name="T52" fmla="*/ 186 w 343"/>
                <a:gd name="T53" fmla="*/ 14 h 345"/>
                <a:gd name="T54" fmla="*/ 138 w 343"/>
                <a:gd name="T55" fmla="*/ 17 h 345"/>
                <a:gd name="T56" fmla="*/ 95 w 343"/>
                <a:gd name="T57" fmla="*/ 33 h 345"/>
                <a:gd name="T58" fmla="*/ 58 w 343"/>
                <a:gd name="T59" fmla="*/ 60 h 345"/>
                <a:gd name="T60" fmla="*/ 31 w 343"/>
                <a:gd name="T61" fmla="*/ 97 h 345"/>
                <a:gd name="T62" fmla="*/ 16 w 343"/>
                <a:gd name="T63" fmla="*/ 140 h 345"/>
                <a:gd name="T64" fmla="*/ 13 w 343"/>
                <a:gd name="T65" fmla="*/ 188 h 345"/>
                <a:gd name="T66" fmla="*/ 25 w 343"/>
                <a:gd name="T67" fmla="*/ 234 h 345"/>
                <a:gd name="T68" fmla="*/ 48 w 343"/>
                <a:gd name="T69" fmla="*/ 273 h 345"/>
                <a:gd name="T70" fmla="*/ 82 w 343"/>
                <a:gd name="T71" fmla="*/ 303 h 345"/>
                <a:gd name="T72" fmla="*/ 123 w 343"/>
                <a:gd name="T73" fmla="*/ 324 h 345"/>
                <a:gd name="T74" fmla="*/ 170 w 343"/>
                <a:gd name="T75" fmla="*/ 331 h 345"/>
                <a:gd name="T76" fmla="*/ 217 w 343"/>
                <a:gd name="T77" fmla="*/ 324 h 345"/>
                <a:gd name="T78" fmla="*/ 259 w 343"/>
                <a:gd name="T79" fmla="*/ 303 h 345"/>
                <a:gd name="T80" fmla="*/ 292 w 343"/>
                <a:gd name="T81" fmla="*/ 273 h 345"/>
                <a:gd name="T82" fmla="*/ 316 w 343"/>
                <a:gd name="T83" fmla="*/ 234 h 345"/>
                <a:gd name="T84" fmla="*/ 328 w 343"/>
                <a:gd name="T85" fmla="*/ 188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3" h="345">
                  <a:moveTo>
                    <a:pt x="342" y="172"/>
                  </a:moveTo>
                  <a:lnTo>
                    <a:pt x="341" y="155"/>
                  </a:lnTo>
                  <a:lnTo>
                    <a:pt x="338" y="137"/>
                  </a:lnTo>
                  <a:lnTo>
                    <a:pt x="334" y="121"/>
                  </a:lnTo>
                  <a:lnTo>
                    <a:pt x="328" y="105"/>
                  </a:lnTo>
                  <a:lnTo>
                    <a:pt x="321" y="90"/>
                  </a:lnTo>
                  <a:lnTo>
                    <a:pt x="312" y="76"/>
                  </a:lnTo>
                  <a:lnTo>
                    <a:pt x="302" y="63"/>
                  </a:lnTo>
                  <a:lnTo>
                    <a:pt x="291" y="51"/>
                  </a:lnTo>
                  <a:lnTo>
                    <a:pt x="279" y="40"/>
                  </a:lnTo>
                  <a:lnTo>
                    <a:pt x="266" y="30"/>
                  </a:lnTo>
                  <a:lnTo>
                    <a:pt x="252" y="21"/>
                  </a:lnTo>
                  <a:lnTo>
                    <a:pt x="237" y="14"/>
                  </a:lnTo>
                  <a:lnTo>
                    <a:pt x="221" y="8"/>
                  </a:lnTo>
                  <a:lnTo>
                    <a:pt x="205" y="4"/>
                  </a:lnTo>
                  <a:lnTo>
                    <a:pt x="188" y="1"/>
                  </a:lnTo>
                  <a:lnTo>
                    <a:pt x="170" y="0"/>
                  </a:lnTo>
                  <a:lnTo>
                    <a:pt x="153" y="1"/>
                  </a:lnTo>
                  <a:lnTo>
                    <a:pt x="135" y="4"/>
                  </a:lnTo>
                  <a:lnTo>
                    <a:pt x="119" y="8"/>
                  </a:lnTo>
                  <a:lnTo>
                    <a:pt x="103" y="14"/>
                  </a:lnTo>
                  <a:lnTo>
                    <a:pt x="88" y="21"/>
                  </a:lnTo>
                  <a:lnTo>
                    <a:pt x="74" y="30"/>
                  </a:lnTo>
                  <a:lnTo>
                    <a:pt x="61" y="40"/>
                  </a:lnTo>
                  <a:lnTo>
                    <a:pt x="49" y="51"/>
                  </a:lnTo>
                  <a:lnTo>
                    <a:pt x="38" y="63"/>
                  </a:lnTo>
                  <a:lnTo>
                    <a:pt x="29" y="76"/>
                  </a:lnTo>
                  <a:lnTo>
                    <a:pt x="20" y="90"/>
                  </a:lnTo>
                  <a:lnTo>
                    <a:pt x="13" y="105"/>
                  </a:lnTo>
                  <a:lnTo>
                    <a:pt x="7" y="121"/>
                  </a:lnTo>
                  <a:lnTo>
                    <a:pt x="3" y="137"/>
                  </a:lnTo>
                  <a:lnTo>
                    <a:pt x="0" y="155"/>
                  </a:lnTo>
                  <a:lnTo>
                    <a:pt x="0" y="172"/>
                  </a:lnTo>
                  <a:lnTo>
                    <a:pt x="0" y="190"/>
                  </a:lnTo>
                  <a:lnTo>
                    <a:pt x="3" y="207"/>
                  </a:lnTo>
                  <a:lnTo>
                    <a:pt x="7" y="223"/>
                  </a:lnTo>
                  <a:lnTo>
                    <a:pt x="13" y="239"/>
                  </a:lnTo>
                  <a:lnTo>
                    <a:pt x="20" y="254"/>
                  </a:lnTo>
                  <a:lnTo>
                    <a:pt x="29" y="268"/>
                  </a:lnTo>
                  <a:lnTo>
                    <a:pt x="38" y="281"/>
                  </a:lnTo>
                  <a:lnTo>
                    <a:pt x="49" y="293"/>
                  </a:lnTo>
                  <a:lnTo>
                    <a:pt x="61" y="304"/>
                  </a:lnTo>
                  <a:lnTo>
                    <a:pt x="74" y="314"/>
                  </a:lnTo>
                  <a:lnTo>
                    <a:pt x="88" y="323"/>
                  </a:lnTo>
                  <a:lnTo>
                    <a:pt x="103" y="330"/>
                  </a:lnTo>
                  <a:lnTo>
                    <a:pt x="119" y="336"/>
                  </a:lnTo>
                  <a:lnTo>
                    <a:pt x="135" y="340"/>
                  </a:lnTo>
                  <a:lnTo>
                    <a:pt x="153" y="343"/>
                  </a:lnTo>
                  <a:lnTo>
                    <a:pt x="170" y="344"/>
                  </a:lnTo>
                  <a:lnTo>
                    <a:pt x="188" y="343"/>
                  </a:lnTo>
                  <a:lnTo>
                    <a:pt x="205" y="340"/>
                  </a:lnTo>
                  <a:lnTo>
                    <a:pt x="221" y="336"/>
                  </a:lnTo>
                  <a:lnTo>
                    <a:pt x="237" y="330"/>
                  </a:lnTo>
                  <a:lnTo>
                    <a:pt x="252" y="323"/>
                  </a:lnTo>
                  <a:lnTo>
                    <a:pt x="266" y="314"/>
                  </a:lnTo>
                  <a:lnTo>
                    <a:pt x="279" y="304"/>
                  </a:lnTo>
                  <a:lnTo>
                    <a:pt x="291" y="293"/>
                  </a:lnTo>
                  <a:lnTo>
                    <a:pt x="302" y="281"/>
                  </a:lnTo>
                  <a:lnTo>
                    <a:pt x="312" y="268"/>
                  </a:lnTo>
                  <a:lnTo>
                    <a:pt x="321" y="254"/>
                  </a:lnTo>
                  <a:lnTo>
                    <a:pt x="328" y="239"/>
                  </a:lnTo>
                  <a:lnTo>
                    <a:pt x="334" y="223"/>
                  </a:lnTo>
                  <a:lnTo>
                    <a:pt x="338" y="207"/>
                  </a:lnTo>
                  <a:lnTo>
                    <a:pt x="341" y="190"/>
                  </a:lnTo>
                  <a:lnTo>
                    <a:pt x="342" y="172"/>
                  </a:lnTo>
                  <a:lnTo>
                    <a:pt x="329" y="172"/>
                  </a:lnTo>
                  <a:lnTo>
                    <a:pt x="328" y="156"/>
                  </a:lnTo>
                  <a:lnTo>
                    <a:pt x="325" y="140"/>
                  </a:lnTo>
                  <a:lnTo>
                    <a:pt x="322" y="125"/>
                  </a:lnTo>
                  <a:lnTo>
                    <a:pt x="316" y="110"/>
                  </a:lnTo>
                  <a:lnTo>
                    <a:pt x="310" y="97"/>
                  </a:lnTo>
                  <a:lnTo>
                    <a:pt x="301" y="84"/>
                  </a:lnTo>
                  <a:lnTo>
                    <a:pt x="292" y="71"/>
                  </a:lnTo>
                  <a:lnTo>
                    <a:pt x="282" y="60"/>
                  </a:lnTo>
                  <a:lnTo>
                    <a:pt x="271" y="50"/>
                  </a:lnTo>
                  <a:lnTo>
                    <a:pt x="259" y="41"/>
                  </a:lnTo>
                  <a:lnTo>
                    <a:pt x="245" y="33"/>
                  </a:lnTo>
                  <a:lnTo>
                    <a:pt x="232" y="26"/>
                  </a:lnTo>
                  <a:lnTo>
                    <a:pt x="217" y="21"/>
                  </a:lnTo>
                  <a:lnTo>
                    <a:pt x="202" y="17"/>
                  </a:lnTo>
                  <a:lnTo>
                    <a:pt x="186" y="14"/>
                  </a:lnTo>
                  <a:lnTo>
                    <a:pt x="170" y="13"/>
                  </a:lnTo>
                  <a:lnTo>
                    <a:pt x="154" y="14"/>
                  </a:lnTo>
                  <a:lnTo>
                    <a:pt x="138" y="17"/>
                  </a:lnTo>
                  <a:lnTo>
                    <a:pt x="123" y="21"/>
                  </a:lnTo>
                  <a:lnTo>
                    <a:pt x="109" y="26"/>
                  </a:lnTo>
                  <a:lnTo>
                    <a:pt x="95" y="33"/>
                  </a:lnTo>
                  <a:lnTo>
                    <a:pt x="82" y="41"/>
                  </a:lnTo>
                  <a:lnTo>
                    <a:pt x="69" y="50"/>
                  </a:lnTo>
                  <a:lnTo>
                    <a:pt x="58" y="60"/>
                  </a:lnTo>
                  <a:lnTo>
                    <a:pt x="48" y="71"/>
                  </a:lnTo>
                  <a:lnTo>
                    <a:pt x="39" y="84"/>
                  </a:lnTo>
                  <a:lnTo>
                    <a:pt x="31" y="97"/>
                  </a:lnTo>
                  <a:lnTo>
                    <a:pt x="25" y="110"/>
                  </a:lnTo>
                  <a:lnTo>
                    <a:pt x="20" y="125"/>
                  </a:lnTo>
                  <a:lnTo>
                    <a:pt x="16" y="140"/>
                  </a:lnTo>
                  <a:lnTo>
                    <a:pt x="13" y="156"/>
                  </a:lnTo>
                  <a:lnTo>
                    <a:pt x="12" y="172"/>
                  </a:lnTo>
                  <a:lnTo>
                    <a:pt x="13" y="188"/>
                  </a:lnTo>
                  <a:lnTo>
                    <a:pt x="16" y="204"/>
                  </a:lnTo>
                  <a:lnTo>
                    <a:pt x="20" y="219"/>
                  </a:lnTo>
                  <a:lnTo>
                    <a:pt x="25" y="234"/>
                  </a:lnTo>
                  <a:lnTo>
                    <a:pt x="31" y="247"/>
                  </a:lnTo>
                  <a:lnTo>
                    <a:pt x="39" y="261"/>
                  </a:lnTo>
                  <a:lnTo>
                    <a:pt x="48" y="273"/>
                  </a:lnTo>
                  <a:lnTo>
                    <a:pt x="58" y="284"/>
                  </a:lnTo>
                  <a:lnTo>
                    <a:pt x="69" y="295"/>
                  </a:lnTo>
                  <a:lnTo>
                    <a:pt x="82" y="303"/>
                  </a:lnTo>
                  <a:lnTo>
                    <a:pt x="95" y="312"/>
                  </a:lnTo>
                  <a:lnTo>
                    <a:pt x="109" y="318"/>
                  </a:lnTo>
                  <a:lnTo>
                    <a:pt x="123" y="324"/>
                  </a:lnTo>
                  <a:lnTo>
                    <a:pt x="138" y="327"/>
                  </a:lnTo>
                  <a:lnTo>
                    <a:pt x="154" y="330"/>
                  </a:lnTo>
                  <a:lnTo>
                    <a:pt x="170" y="331"/>
                  </a:lnTo>
                  <a:lnTo>
                    <a:pt x="186" y="330"/>
                  </a:lnTo>
                  <a:lnTo>
                    <a:pt x="202" y="327"/>
                  </a:lnTo>
                  <a:lnTo>
                    <a:pt x="217" y="324"/>
                  </a:lnTo>
                  <a:lnTo>
                    <a:pt x="232" y="318"/>
                  </a:lnTo>
                  <a:lnTo>
                    <a:pt x="245" y="312"/>
                  </a:lnTo>
                  <a:lnTo>
                    <a:pt x="259" y="303"/>
                  </a:lnTo>
                  <a:lnTo>
                    <a:pt x="271" y="295"/>
                  </a:lnTo>
                  <a:lnTo>
                    <a:pt x="282" y="284"/>
                  </a:lnTo>
                  <a:lnTo>
                    <a:pt x="292" y="273"/>
                  </a:lnTo>
                  <a:lnTo>
                    <a:pt x="301" y="261"/>
                  </a:lnTo>
                  <a:lnTo>
                    <a:pt x="310" y="247"/>
                  </a:lnTo>
                  <a:lnTo>
                    <a:pt x="316" y="234"/>
                  </a:lnTo>
                  <a:lnTo>
                    <a:pt x="322" y="219"/>
                  </a:lnTo>
                  <a:lnTo>
                    <a:pt x="325" y="204"/>
                  </a:lnTo>
                  <a:lnTo>
                    <a:pt x="328" y="188"/>
                  </a:lnTo>
                  <a:lnTo>
                    <a:pt x="329" y="172"/>
                  </a:lnTo>
                  <a:lnTo>
                    <a:pt x="342" y="172"/>
                  </a:lnTo>
                </a:path>
              </a:pathLst>
            </a:custGeom>
            <a:solidFill>
              <a:srgbClr val="CFB8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2" name="Freeform 190"/>
            <p:cNvSpPr>
              <a:spLocks/>
            </p:cNvSpPr>
            <p:nvPr/>
          </p:nvSpPr>
          <p:spPr bwMode="auto">
            <a:xfrm>
              <a:off x="1217" y="1954"/>
              <a:ext cx="318" cy="319"/>
            </a:xfrm>
            <a:custGeom>
              <a:avLst/>
              <a:gdLst>
                <a:gd name="T0" fmla="*/ 314 w 318"/>
                <a:gd name="T1" fmla="*/ 127 h 319"/>
                <a:gd name="T2" fmla="*/ 298 w 318"/>
                <a:gd name="T3" fmla="*/ 83 h 319"/>
                <a:gd name="T4" fmla="*/ 271 w 318"/>
                <a:gd name="T5" fmla="*/ 47 h 319"/>
                <a:gd name="T6" fmla="*/ 234 w 318"/>
                <a:gd name="T7" fmla="*/ 19 h 319"/>
                <a:gd name="T8" fmla="*/ 190 w 318"/>
                <a:gd name="T9" fmla="*/ 3 h 319"/>
                <a:gd name="T10" fmla="*/ 142 w 318"/>
                <a:gd name="T11" fmla="*/ 1 h 319"/>
                <a:gd name="T12" fmla="*/ 96 w 318"/>
                <a:gd name="T13" fmla="*/ 12 h 319"/>
                <a:gd name="T14" fmla="*/ 57 w 318"/>
                <a:gd name="T15" fmla="*/ 36 h 319"/>
                <a:gd name="T16" fmla="*/ 26 w 318"/>
                <a:gd name="T17" fmla="*/ 70 h 319"/>
                <a:gd name="T18" fmla="*/ 7 w 318"/>
                <a:gd name="T19" fmla="*/ 112 h 319"/>
                <a:gd name="T20" fmla="*/ 0 w 318"/>
                <a:gd name="T21" fmla="*/ 159 h 319"/>
                <a:gd name="T22" fmla="*/ 7 w 318"/>
                <a:gd name="T23" fmla="*/ 206 h 319"/>
                <a:gd name="T24" fmla="*/ 26 w 318"/>
                <a:gd name="T25" fmla="*/ 248 h 319"/>
                <a:gd name="T26" fmla="*/ 57 w 318"/>
                <a:gd name="T27" fmla="*/ 282 h 319"/>
                <a:gd name="T28" fmla="*/ 96 w 318"/>
                <a:gd name="T29" fmla="*/ 306 h 319"/>
                <a:gd name="T30" fmla="*/ 142 w 318"/>
                <a:gd name="T31" fmla="*/ 317 h 319"/>
                <a:gd name="T32" fmla="*/ 190 w 318"/>
                <a:gd name="T33" fmla="*/ 315 h 319"/>
                <a:gd name="T34" fmla="*/ 234 w 318"/>
                <a:gd name="T35" fmla="*/ 299 h 319"/>
                <a:gd name="T36" fmla="*/ 271 w 318"/>
                <a:gd name="T37" fmla="*/ 272 h 319"/>
                <a:gd name="T38" fmla="*/ 298 w 318"/>
                <a:gd name="T39" fmla="*/ 235 h 319"/>
                <a:gd name="T40" fmla="*/ 314 w 318"/>
                <a:gd name="T41" fmla="*/ 191 h 319"/>
                <a:gd name="T42" fmla="*/ 305 w 318"/>
                <a:gd name="T43" fmla="*/ 159 h 319"/>
                <a:gd name="T44" fmla="*/ 298 w 318"/>
                <a:gd name="T45" fmla="*/ 115 h 319"/>
                <a:gd name="T46" fmla="*/ 280 w 318"/>
                <a:gd name="T47" fmla="*/ 77 h 319"/>
                <a:gd name="T48" fmla="*/ 251 w 318"/>
                <a:gd name="T49" fmla="*/ 46 h 319"/>
                <a:gd name="T50" fmla="*/ 215 w 318"/>
                <a:gd name="T51" fmla="*/ 24 h 319"/>
                <a:gd name="T52" fmla="*/ 173 w 318"/>
                <a:gd name="T53" fmla="*/ 13 h 319"/>
                <a:gd name="T54" fmla="*/ 129 w 318"/>
                <a:gd name="T55" fmla="*/ 15 h 319"/>
                <a:gd name="T56" fmla="*/ 88 w 318"/>
                <a:gd name="T57" fmla="*/ 30 h 319"/>
                <a:gd name="T58" fmla="*/ 55 w 318"/>
                <a:gd name="T59" fmla="*/ 56 h 319"/>
                <a:gd name="T60" fmla="*/ 29 w 318"/>
                <a:gd name="T61" fmla="*/ 89 h 319"/>
                <a:gd name="T62" fmla="*/ 15 w 318"/>
                <a:gd name="T63" fmla="*/ 130 h 319"/>
                <a:gd name="T64" fmla="*/ 13 w 318"/>
                <a:gd name="T65" fmla="*/ 174 h 319"/>
                <a:gd name="T66" fmla="*/ 23 w 318"/>
                <a:gd name="T67" fmla="*/ 216 h 319"/>
                <a:gd name="T68" fmla="*/ 45 w 318"/>
                <a:gd name="T69" fmla="*/ 252 h 319"/>
                <a:gd name="T70" fmla="*/ 76 w 318"/>
                <a:gd name="T71" fmla="*/ 281 h 319"/>
                <a:gd name="T72" fmla="*/ 115 w 318"/>
                <a:gd name="T73" fmla="*/ 299 h 319"/>
                <a:gd name="T74" fmla="*/ 158 w 318"/>
                <a:gd name="T75" fmla="*/ 306 h 319"/>
                <a:gd name="T76" fmla="*/ 202 w 318"/>
                <a:gd name="T77" fmla="*/ 299 h 319"/>
                <a:gd name="T78" fmla="*/ 240 w 318"/>
                <a:gd name="T79" fmla="*/ 281 h 319"/>
                <a:gd name="T80" fmla="*/ 271 w 318"/>
                <a:gd name="T81" fmla="*/ 252 h 319"/>
                <a:gd name="T82" fmla="*/ 293 w 318"/>
                <a:gd name="T83" fmla="*/ 216 h 319"/>
                <a:gd name="T84" fmla="*/ 304 w 318"/>
                <a:gd name="T85" fmla="*/ 17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8" h="319">
                  <a:moveTo>
                    <a:pt x="317" y="159"/>
                  </a:moveTo>
                  <a:lnTo>
                    <a:pt x="316" y="143"/>
                  </a:lnTo>
                  <a:lnTo>
                    <a:pt x="314" y="127"/>
                  </a:lnTo>
                  <a:lnTo>
                    <a:pt x="310" y="112"/>
                  </a:lnTo>
                  <a:lnTo>
                    <a:pt x="305" y="97"/>
                  </a:lnTo>
                  <a:lnTo>
                    <a:pt x="298" y="83"/>
                  </a:lnTo>
                  <a:lnTo>
                    <a:pt x="290" y="70"/>
                  </a:lnTo>
                  <a:lnTo>
                    <a:pt x="281" y="58"/>
                  </a:lnTo>
                  <a:lnTo>
                    <a:pt x="271"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2" y="19"/>
                  </a:lnTo>
                  <a:lnTo>
                    <a:pt x="69" y="27"/>
                  </a:lnTo>
                  <a:lnTo>
                    <a:pt x="57" y="36"/>
                  </a:lnTo>
                  <a:lnTo>
                    <a:pt x="46" y="47"/>
                  </a:lnTo>
                  <a:lnTo>
                    <a:pt x="35" y="58"/>
                  </a:lnTo>
                  <a:lnTo>
                    <a:pt x="26"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6" y="248"/>
                  </a:lnTo>
                  <a:lnTo>
                    <a:pt x="35" y="260"/>
                  </a:lnTo>
                  <a:lnTo>
                    <a:pt x="46" y="272"/>
                  </a:lnTo>
                  <a:lnTo>
                    <a:pt x="57" y="282"/>
                  </a:lnTo>
                  <a:lnTo>
                    <a:pt x="69" y="291"/>
                  </a:lnTo>
                  <a:lnTo>
                    <a:pt x="82" y="299"/>
                  </a:lnTo>
                  <a:lnTo>
                    <a:pt x="96" y="306"/>
                  </a:lnTo>
                  <a:lnTo>
                    <a:pt x="111" y="311"/>
                  </a:lnTo>
                  <a:lnTo>
                    <a:pt x="126" y="315"/>
                  </a:lnTo>
                  <a:lnTo>
                    <a:pt x="142" y="317"/>
                  </a:lnTo>
                  <a:lnTo>
                    <a:pt x="158" y="318"/>
                  </a:ln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05" y="159"/>
                  </a:lnTo>
                  <a:lnTo>
                    <a:pt x="304" y="144"/>
                  </a:lnTo>
                  <a:lnTo>
                    <a:pt x="302" y="130"/>
                  </a:lnTo>
                  <a:lnTo>
                    <a:pt x="298" y="115"/>
                  </a:lnTo>
                  <a:lnTo>
                    <a:pt x="293" y="102"/>
                  </a:lnTo>
                  <a:lnTo>
                    <a:pt x="287" y="89"/>
                  </a:lnTo>
                  <a:lnTo>
                    <a:pt x="280" y="77"/>
                  </a:lnTo>
                  <a:lnTo>
                    <a:pt x="271" y="66"/>
                  </a:lnTo>
                  <a:lnTo>
                    <a:pt x="262" y="56"/>
                  </a:lnTo>
                  <a:lnTo>
                    <a:pt x="251" y="46"/>
                  </a:lnTo>
                  <a:lnTo>
                    <a:pt x="240" y="38"/>
                  </a:lnTo>
                  <a:lnTo>
                    <a:pt x="228" y="30"/>
                  </a:lnTo>
                  <a:lnTo>
                    <a:pt x="215" y="24"/>
                  </a:lnTo>
                  <a:lnTo>
                    <a:pt x="202" y="19"/>
                  </a:lnTo>
                  <a:lnTo>
                    <a:pt x="188" y="15"/>
                  </a:lnTo>
                  <a:lnTo>
                    <a:pt x="173" y="13"/>
                  </a:lnTo>
                  <a:lnTo>
                    <a:pt x="158" y="12"/>
                  </a:lnTo>
                  <a:lnTo>
                    <a:pt x="143" y="13"/>
                  </a:lnTo>
                  <a:lnTo>
                    <a:pt x="129" y="15"/>
                  </a:lnTo>
                  <a:lnTo>
                    <a:pt x="115" y="19"/>
                  </a:lnTo>
                  <a:lnTo>
                    <a:pt x="101" y="24"/>
                  </a:lnTo>
                  <a:lnTo>
                    <a:pt x="88" y="30"/>
                  </a:lnTo>
                  <a:lnTo>
                    <a:pt x="76" y="38"/>
                  </a:lnTo>
                  <a:lnTo>
                    <a:pt x="65" y="46"/>
                  </a:lnTo>
                  <a:lnTo>
                    <a:pt x="55" y="56"/>
                  </a:lnTo>
                  <a:lnTo>
                    <a:pt x="45" y="66"/>
                  </a:lnTo>
                  <a:lnTo>
                    <a:pt x="37" y="77"/>
                  </a:lnTo>
                  <a:lnTo>
                    <a:pt x="29" y="89"/>
                  </a:lnTo>
                  <a:lnTo>
                    <a:pt x="23" y="102"/>
                  </a:lnTo>
                  <a:lnTo>
                    <a:pt x="19" y="115"/>
                  </a:lnTo>
                  <a:lnTo>
                    <a:pt x="15" y="130"/>
                  </a:lnTo>
                  <a:lnTo>
                    <a:pt x="13" y="144"/>
                  </a:lnTo>
                  <a:lnTo>
                    <a:pt x="12" y="159"/>
                  </a:lnTo>
                  <a:lnTo>
                    <a:pt x="13" y="174"/>
                  </a:lnTo>
                  <a:lnTo>
                    <a:pt x="15" y="189"/>
                  </a:lnTo>
                  <a:lnTo>
                    <a:pt x="19" y="203"/>
                  </a:lnTo>
                  <a:lnTo>
                    <a:pt x="23" y="216"/>
                  </a:lnTo>
                  <a:lnTo>
                    <a:pt x="29" y="229"/>
                  </a:lnTo>
                  <a:lnTo>
                    <a:pt x="37" y="241"/>
                  </a:lnTo>
                  <a:lnTo>
                    <a:pt x="45" y="252"/>
                  </a:lnTo>
                  <a:lnTo>
                    <a:pt x="55" y="263"/>
                  </a:lnTo>
                  <a:lnTo>
                    <a:pt x="65" y="273"/>
                  </a:lnTo>
                  <a:lnTo>
                    <a:pt x="76" y="281"/>
                  </a:lnTo>
                  <a:lnTo>
                    <a:pt x="88" y="288"/>
                  </a:lnTo>
                  <a:lnTo>
                    <a:pt x="101" y="294"/>
                  </a:lnTo>
                  <a:lnTo>
                    <a:pt x="115" y="299"/>
                  </a:lnTo>
                  <a:lnTo>
                    <a:pt x="129" y="303"/>
                  </a:lnTo>
                  <a:lnTo>
                    <a:pt x="143" y="305"/>
                  </a:lnTo>
                  <a:lnTo>
                    <a:pt x="158" y="306"/>
                  </a:lnTo>
                  <a:lnTo>
                    <a:pt x="173" y="305"/>
                  </a:lnTo>
                  <a:lnTo>
                    <a:pt x="188" y="303"/>
                  </a:lnTo>
                  <a:lnTo>
                    <a:pt x="202" y="299"/>
                  </a:lnTo>
                  <a:lnTo>
                    <a:pt x="215" y="294"/>
                  </a:lnTo>
                  <a:lnTo>
                    <a:pt x="228" y="288"/>
                  </a:lnTo>
                  <a:lnTo>
                    <a:pt x="240" y="281"/>
                  </a:lnTo>
                  <a:lnTo>
                    <a:pt x="251" y="273"/>
                  </a:lnTo>
                  <a:lnTo>
                    <a:pt x="262" y="263"/>
                  </a:lnTo>
                  <a:lnTo>
                    <a:pt x="271" y="252"/>
                  </a:lnTo>
                  <a:lnTo>
                    <a:pt x="280" y="241"/>
                  </a:lnTo>
                  <a:lnTo>
                    <a:pt x="287" y="229"/>
                  </a:lnTo>
                  <a:lnTo>
                    <a:pt x="293" y="216"/>
                  </a:lnTo>
                  <a:lnTo>
                    <a:pt x="298" y="203"/>
                  </a:lnTo>
                  <a:lnTo>
                    <a:pt x="302" y="189"/>
                  </a:lnTo>
                  <a:lnTo>
                    <a:pt x="304" y="174"/>
                  </a:lnTo>
                  <a:lnTo>
                    <a:pt x="305" y="159"/>
                  </a:lnTo>
                  <a:lnTo>
                    <a:pt x="317" y="159"/>
                  </a:lnTo>
                </a:path>
              </a:pathLst>
            </a:custGeom>
            <a:solidFill>
              <a:srgbClr val="D4B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3" name="Freeform 191"/>
            <p:cNvSpPr>
              <a:spLocks/>
            </p:cNvSpPr>
            <p:nvPr/>
          </p:nvSpPr>
          <p:spPr bwMode="auto">
            <a:xfrm>
              <a:off x="1229" y="1966"/>
              <a:ext cx="294" cy="295"/>
            </a:xfrm>
            <a:custGeom>
              <a:avLst/>
              <a:gdLst>
                <a:gd name="T0" fmla="*/ 290 w 294"/>
                <a:gd name="T1" fmla="*/ 118 h 295"/>
                <a:gd name="T2" fmla="*/ 275 w 294"/>
                <a:gd name="T3" fmla="*/ 77 h 295"/>
                <a:gd name="T4" fmla="*/ 250 w 294"/>
                <a:gd name="T5" fmla="*/ 43 h 295"/>
                <a:gd name="T6" fmla="*/ 216 w 294"/>
                <a:gd name="T7" fmla="*/ 18 h 295"/>
                <a:gd name="T8" fmla="*/ 176 w 294"/>
                <a:gd name="T9" fmla="*/ 3 h 295"/>
                <a:gd name="T10" fmla="*/ 131 w 294"/>
                <a:gd name="T11" fmla="*/ 1 h 295"/>
                <a:gd name="T12" fmla="*/ 89 w 294"/>
                <a:gd name="T13" fmla="*/ 11 h 295"/>
                <a:gd name="T14" fmla="*/ 53 w 294"/>
                <a:gd name="T15" fmla="*/ 34 h 295"/>
                <a:gd name="T16" fmla="*/ 24 w 294"/>
                <a:gd name="T17" fmla="*/ 65 h 295"/>
                <a:gd name="T18" fmla="*/ 7 w 294"/>
                <a:gd name="T19" fmla="*/ 103 h 295"/>
                <a:gd name="T20" fmla="*/ 0 w 294"/>
                <a:gd name="T21" fmla="*/ 147 h 295"/>
                <a:gd name="T22" fmla="*/ 7 w 294"/>
                <a:gd name="T23" fmla="*/ 191 h 295"/>
                <a:gd name="T24" fmla="*/ 24 w 294"/>
                <a:gd name="T25" fmla="*/ 229 h 295"/>
                <a:gd name="T26" fmla="*/ 53 w 294"/>
                <a:gd name="T27" fmla="*/ 261 h 295"/>
                <a:gd name="T28" fmla="*/ 89 w 294"/>
                <a:gd name="T29" fmla="*/ 283 h 295"/>
                <a:gd name="T30" fmla="*/ 131 w 294"/>
                <a:gd name="T31" fmla="*/ 293 h 295"/>
                <a:gd name="T32" fmla="*/ 176 w 294"/>
                <a:gd name="T33" fmla="*/ 291 h 295"/>
                <a:gd name="T34" fmla="*/ 216 w 294"/>
                <a:gd name="T35" fmla="*/ 276 h 295"/>
                <a:gd name="T36" fmla="*/ 250 w 294"/>
                <a:gd name="T37" fmla="*/ 251 h 295"/>
                <a:gd name="T38" fmla="*/ 275 w 294"/>
                <a:gd name="T39" fmla="*/ 217 h 295"/>
                <a:gd name="T40" fmla="*/ 290 w 294"/>
                <a:gd name="T41" fmla="*/ 177 h 295"/>
                <a:gd name="T42" fmla="*/ 280 w 294"/>
                <a:gd name="T43" fmla="*/ 147 h 295"/>
                <a:gd name="T44" fmla="*/ 274 w 294"/>
                <a:gd name="T45" fmla="*/ 107 h 295"/>
                <a:gd name="T46" fmla="*/ 257 w 294"/>
                <a:gd name="T47" fmla="*/ 72 h 295"/>
                <a:gd name="T48" fmla="*/ 232 w 294"/>
                <a:gd name="T49" fmla="*/ 44 h 295"/>
                <a:gd name="T50" fmla="*/ 198 w 294"/>
                <a:gd name="T51" fmla="*/ 23 h 295"/>
                <a:gd name="T52" fmla="*/ 160 w 294"/>
                <a:gd name="T53" fmla="*/ 14 h 295"/>
                <a:gd name="T54" fmla="*/ 119 w 294"/>
                <a:gd name="T55" fmla="*/ 15 h 295"/>
                <a:gd name="T56" fmla="*/ 82 w 294"/>
                <a:gd name="T57" fmla="*/ 29 h 295"/>
                <a:gd name="T58" fmla="*/ 51 w 294"/>
                <a:gd name="T59" fmla="*/ 52 h 295"/>
                <a:gd name="T60" fmla="*/ 28 w 294"/>
                <a:gd name="T61" fmla="*/ 83 h 295"/>
                <a:gd name="T62" fmla="*/ 14 w 294"/>
                <a:gd name="T63" fmla="*/ 120 h 295"/>
                <a:gd name="T64" fmla="*/ 13 w 294"/>
                <a:gd name="T65" fmla="*/ 161 h 295"/>
                <a:gd name="T66" fmla="*/ 23 w 294"/>
                <a:gd name="T67" fmla="*/ 199 h 295"/>
                <a:gd name="T68" fmla="*/ 43 w 294"/>
                <a:gd name="T69" fmla="*/ 233 h 295"/>
                <a:gd name="T70" fmla="*/ 71 w 294"/>
                <a:gd name="T71" fmla="*/ 258 h 295"/>
                <a:gd name="T72" fmla="*/ 106 w 294"/>
                <a:gd name="T73" fmla="*/ 275 h 295"/>
                <a:gd name="T74" fmla="*/ 146 w 294"/>
                <a:gd name="T75" fmla="*/ 281 h 295"/>
                <a:gd name="T76" fmla="*/ 186 w 294"/>
                <a:gd name="T77" fmla="*/ 275 h 295"/>
                <a:gd name="T78" fmla="*/ 221 w 294"/>
                <a:gd name="T79" fmla="*/ 258 h 295"/>
                <a:gd name="T80" fmla="*/ 250 w 294"/>
                <a:gd name="T81" fmla="*/ 233 h 295"/>
                <a:gd name="T82" fmla="*/ 270 w 294"/>
                <a:gd name="T83" fmla="*/ 199 h 295"/>
                <a:gd name="T84" fmla="*/ 280 w 294"/>
                <a:gd name="T85" fmla="*/ 16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4" h="295">
                  <a:moveTo>
                    <a:pt x="293" y="147"/>
                  </a:moveTo>
                  <a:lnTo>
                    <a:pt x="292" y="132"/>
                  </a:lnTo>
                  <a:lnTo>
                    <a:pt x="290" y="118"/>
                  </a:lnTo>
                  <a:lnTo>
                    <a:pt x="286" y="103"/>
                  </a:lnTo>
                  <a:lnTo>
                    <a:pt x="282" y="90"/>
                  </a:lnTo>
                  <a:lnTo>
                    <a:pt x="275" y="77"/>
                  </a:lnTo>
                  <a:lnTo>
                    <a:pt x="268" y="65"/>
                  </a:lnTo>
                  <a:lnTo>
                    <a:pt x="259" y="54"/>
                  </a:lnTo>
                  <a:lnTo>
                    <a:pt x="250" y="43"/>
                  </a:lnTo>
                  <a:lnTo>
                    <a:pt x="239" y="34"/>
                  </a:lnTo>
                  <a:lnTo>
                    <a:pt x="228" y="25"/>
                  </a:lnTo>
                  <a:lnTo>
                    <a:pt x="216" y="18"/>
                  </a:lnTo>
                  <a:lnTo>
                    <a:pt x="203" y="11"/>
                  </a:lnTo>
                  <a:lnTo>
                    <a:pt x="190" y="7"/>
                  </a:lnTo>
                  <a:lnTo>
                    <a:pt x="176" y="3"/>
                  </a:lnTo>
                  <a:lnTo>
                    <a:pt x="161" y="1"/>
                  </a:lnTo>
                  <a:lnTo>
                    <a:pt x="146" y="0"/>
                  </a:lnTo>
                  <a:lnTo>
                    <a:pt x="131" y="1"/>
                  </a:lnTo>
                  <a:lnTo>
                    <a:pt x="117" y="3"/>
                  </a:lnTo>
                  <a:lnTo>
                    <a:pt x="103" y="7"/>
                  </a:lnTo>
                  <a:lnTo>
                    <a:pt x="89" y="11"/>
                  </a:lnTo>
                  <a:lnTo>
                    <a:pt x="76" y="18"/>
                  </a:lnTo>
                  <a:lnTo>
                    <a:pt x="64" y="25"/>
                  </a:lnTo>
                  <a:lnTo>
                    <a:pt x="53" y="34"/>
                  </a:lnTo>
                  <a:lnTo>
                    <a:pt x="42" y="43"/>
                  </a:lnTo>
                  <a:lnTo>
                    <a:pt x="33" y="54"/>
                  </a:lnTo>
                  <a:lnTo>
                    <a:pt x="24" y="65"/>
                  </a:lnTo>
                  <a:lnTo>
                    <a:pt x="17" y="77"/>
                  </a:lnTo>
                  <a:lnTo>
                    <a:pt x="11" y="90"/>
                  </a:lnTo>
                  <a:lnTo>
                    <a:pt x="7" y="103"/>
                  </a:lnTo>
                  <a:lnTo>
                    <a:pt x="3" y="118"/>
                  </a:lnTo>
                  <a:lnTo>
                    <a:pt x="1" y="132"/>
                  </a:lnTo>
                  <a:lnTo>
                    <a:pt x="0" y="147"/>
                  </a:lnTo>
                  <a:lnTo>
                    <a:pt x="1" y="162"/>
                  </a:lnTo>
                  <a:lnTo>
                    <a:pt x="3" y="177"/>
                  </a:lnTo>
                  <a:lnTo>
                    <a:pt x="7" y="191"/>
                  </a:lnTo>
                  <a:lnTo>
                    <a:pt x="11" y="204"/>
                  </a:lnTo>
                  <a:lnTo>
                    <a:pt x="17" y="217"/>
                  </a:lnTo>
                  <a:lnTo>
                    <a:pt x="24" y="229"/>
                  </a:lnTo>
                  <a:lnTo>
                    <a:pt x="33" y="240"/>
                  </a:lnTo>
                  <a:lnTo>
                    <a:pt x="42" y="251"/>
                  </a:lnTo>
                  <a:lnTo>
                    <a:pt x="53" y="261"/>
                  </a:lnTo>
                  <a:lnTo>
                    <a:pt x="64" y="269"/>
                  </a:lnTo>
                  <a:lnTo>
                    <a:pt x="76" y="276"/>
                  </a:lnTo>
                  <a:lnTo>
                    <a:pt x="89" y="283"/>
                  </a:lnTo>
                  <a:lnTo>
                    <a:pt x="103" y="287"/>
                  </a:lnTo>
                  <a:lnTo>
                    <a:pt x="117" y="291"/>
                  </a:lnTo>
                  <a:lnTo>
                    <a:pt x="131" y="293"/>
                  </a:lnTo>
                  <a:lnTo>
                    <a:pt x="146" y="294"/>
                  </a:lnTo>
                  <a:lnTo>
                    <a:pt x="161" y="293"/>
                  </a:lnTo>
                  <a:lnTo>
                    <a:pt x="176" y="291"/>
                  </a:lnTo>
                  <a:lnTo>
                    <a:pt x="190" y="287"/>
                  </a:lnTo>
                  <a:lnTo>
                    <a:pt x="203" y="283"/>
                  </a:lnTo>
                  <a:lnTo>
                    <a:pt x="216" y="276"/>
                  </a:lnTo>
                  <a:lnTo>
                    <a:pt x="228" y="269"/>
                  </a:lnTo>
                  <a:lnTo>
                    <a:pt x="239" y="261"/>
                  </a:lnTo>
                  <a:lnTo>
                    <a:pt x="250" y="251"/>
                  </a:lnTo>
                  <a:lnTo>
                    <a:pt x="259" y="240"/>
                  </a:lnTo>
                  <a:lnTo>
                    <a:pt x="268" y="229"/>
                  </a:lnTo>
                  <a:lnTo>
                    <a:pt x="275" y="217"/>
                  </a:lnTo>
                  <a:lnTo>
                    <a:pt x="282" y="204"/>
                  </a:lnTo>
                  <a:lnTo>
                    <a:pt x="286" y="191"/>
                  </a:lnTo>
                  <a:lnTo>
                    <a:pt x="290" y="177"/>
                  </a:lnTo>
                  <a:lnTo>
                    <a:pt x="292" y="162"/>
                  </a:lnTo>
                  <a:lnTo>
                    <a:pt x="293" y="147"/>
                  </a:lnTo>
                  <a:lnTo>
                    <a:pt x="280" y="147"/>
                  </a:lnTo>
                  <a:lnTo>
                    <a:pt x="280" y="133"/>
                  </a:lnTo>
                  <a:lnTo>
                    <a:pt x="278" y="120"/>
                  </a:lnTo>
                  <a:lnTo>
                    <a:pt x="274" y="107"/>
                  </a:lnTo>
                  <a:lnTo>
                    <a:pt x="270" y="95"/>
                  </a:lnTo>
                  <a:lnTo>
                    <a:pt x="264" y="83"/>
                  </a:lnTo>
                  <a:lnTo>
                    <a:pt x="257" y="72"/>
                  </a:lnTo>
                  <a:lnTo>
                    <a:pt x="250" y="62"/>
                  </a:lnTo>
                  <a:lnTo>
                    <a:pt x="241" y="52"/>
                  </a:lnTo>
                  <a:lnTo>
                    <a:pt x="232" y="44"/>
                  </a:lnTo>
                  <a:lnTo>
                    <a:pt x="221" y="36"/>
                  </a:lnTo>
                  <a:lnTo>
                    <a:pt x="210" y="29"/>
                  </a:lnTo>
                  <a:lnTo>
                    <a:pt x="198" y="23"/>
                  </a:lnTo>
                  <a:lnTo>
                    <a:pt x="186" y="19"/>
                  </a:lnTo>
                  <a:lnTo>
                    <a:pt x="173" y="15"/>
                  </a:lnTo>
                  <a:lnTo>
                    <a:pt x="160" y="14"/>
                  </a:lnTo>
                  <a:lnTo>
                    <a:pt x="146" y="13"/>
                  </a:lnTo>
                  <a:lnTo>
                    <a:pt x="132" y="14"/>
                  </a:lnTo>
                  <a:lnTo>
                    <a:pt x="119" y="15"/>
                  </a:lnTo>
                  <a:lnTo>
                    <a:pt x="106" y="19"/>
                  </a:lnTo>
                  <a:lnTo>
                    <a:pt x="94" y="23"/>
                  </a:lnTo>
                  <a:lnTo>
                    <a:pt x="82" y="29"/>
                  </a:lnTo>
                  <a:lnTo>
                    <a:pt x="71" y="36"/>
                  </a:lnTo>
                  <a:lnTo>
                    <a:pt x="61" y="44"/>
                  </a:lnTo>
                  <a:lnTo>
                    <a:pt x="51" y="52"/>
                  </a:lnTo>
                  <a:lnTo>
                    <a:pt x="43" y="62"/>
                  </a:lnTo>
                  <a:lnTo>
                    <a:pt x="35" y="72"/>
                  </a:lnTo>
                  <a:lnTo>
                    <a:pt x="28" y="83"/>
                  </a:lnTo>
                  <a:lnTo>
                    <a:pt x="23" y="95"/>
                  </a:lnTo>
                  <a:lnTo>
                    <a:pt x="18" y="107"/>
                  </a:lnTo>
                  <a:lnTo>
                    <a:pt x="14" y="120"/>
                  </a:lnTo>
                  <a:lnTo>
                    <a:pt x="13" y="133"/>
                  </a:lnTo>
                  <a:lnTo>
                    <a:pt x="12" y="147"/>
                  </a:lnTo>
                  <a:lnTo>
                    <a:pt x="13" y="161"/>
                  </a:lnTo>
                  <a:lnTo>
                    <a:pt x="14" y="174"/>
                  </a:lnTo>
                  <a:lnTo>
                    <a:pt x="18" y="187"/>
                  </a:lnTo>
                  <a:lnTo>
                    <a:pt x="23" y="199"/>
                  </a:lnTo>
                  <a:lnTo>
                    <a:pt x="28" y="211"/>
                  </a:lnTo>
                  <a:lnTo>
                    <a:pt x="35" y="222"/>
                  </a:lnTo>
                  <a:lnTo>
                    <a:pt x="43" y="233"/>
                  </a:lnTo>
                  <a:lnTo>
                    <a:pt x="51" y="242"/>
                  </a:lnTo>
                  <a:lnTo>
                    <a:pt x="61" y="251"/>
                  </a:lnTo>
                  <a:lnTo>
                    <a:pt x="71" y="258"/>
                  </a:lnTo>
                  <a:lnTo>
                    <a:pt x="82" y="265"/>
                  </a:lnTo>
                  <a:lnTo>
                    <a:pt x="94" y="271"/>
                  </a:lnTo>
                  <a:lnTo>
                    <a:pt x="106" y="275"/>
                  </a:lnTo>
                  <a:lnTo>
                    <a:pt x="119" y="279"/>
                  </a:lnTo>
                  <a:lnTo>
                    <a:pt x="132" y="281"/>
                  </a:lnTo>
                  <a:lnTo>
                    <a:pt x="146" y="281"/>
                  </a:lnTo>
                  <a:lnTo>
                    <a:pt x="160" y="281"/>
                  </a:lnTo>
                  <a:lnTo>
                    <a:pt x="173" y="279"/>
                  </a:lnTo>
                  <a:lnTo>
                    <a:pt x="186" y="275"/>
                  </a:lnTo>
                  <a:lnTo>
                    <a:pt x="198" y="271"/>
                  </a:lnTo>
                  <a:lnTo>
                    <a:pt x="210" y="265"/>
                  </a:lnTo>
                  <a:lnTo>
                    <a:pt x="221" y="258"/>
                  </a:lnTo>
                  <a:lnTo>
                    <a:pt x="232" y="251"/>
                  </a:lnTo>
                  <a:lnTo>
                    <a:pt x="241" y="242"/>
                  </a:lnTo>
                  <a:lnTo>
                    <a:pt x="250" y="233"/>
                  </a:lnTo>
                  <a:lnTo>
                    <a:pt x="257" y="222"/>
                  </a:lnTo>
                  <a:lnTo>
                    <a:pt x="264" y="211"/>
                  </a:lnTo>
                  <a:lnTo>
                    <a:pt x="270" y="199"/>
                  </a:lnTo>
                  <a:lnTo>
                    <a:pt x="274" y="187"/>
                  </a:lnTo>
                  <a:lnTo>
                    <a:pt x="278" y="174"/>
                  </a:lnTo>
                  <a:lnTo>
                    <a:pt x="280" y="161"/>
                  </a:lnTo>
                  <a:lnTo>
                    <a:pt x="280" y="147"/>
                  </a:lnTo>
                  <a:lnTo>
                    <a:pt x="293" y="147"/>
                  </a:lnTo>
                </a:path>
              </a:pathLst>
            </a:custGeom>
            <a:solidFill>
              <a:srgbClr val="D6C2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4" name="Freeform 192"/>
            <p:cNvSpPr>
              <a:spLocks/>
            </p:cNvSpPr>
            <p:nvPr/>
          </p:nvSpPr>
          <p:spPr bwMode="auto">
            <a:xfrm>
              <a:off x="1240" y="1978"/>
              <a:ext cx="271" cy="271"/>
            </a:xfrm>
            <a:custGeom>
              <a:avLst/>
              <a:gdLst>
                <a:gd name="T0" fmla="*/ 267 w 271"/>
                <a:gd name="T1" fmla="*/ 108 h 271"/>
                <a:gd name="T2" fmla="*/ 254 w 271"/>
                <a:gd name="T3" fmla="*/ 71 h 271"/>
                <a:gd name="T4" fmla="*/ 230 w 271"/>
                <a:gd name="T5" fmla="*/ 40 h 271"/>
                <a:gd name="T6" fmla="*/ 199 w 271"/>
                <a:gd name="T7" fmla="*/ 17 h 271"/>
                <a:gd name="T8" fmla="*/ 162 w 271"/>
                <a:gd name="T9" fmla="*/ 3 h 271"/>
                <a:gd name="T10" fmla="*/ 121 w 271"/>
                <a:gd name="T11" fmla="*/ 1 h 271"/>
                <a:gd name="T12" fmla="*/ 83 w 271"/>
                <a:gd name="T13" fmla="*/ 11 h 271"/>
                <a:gd name="T14" fmla="*/ 50 w 271"/>
                <a:gd name="T15" fmla="*/ 31 h 271"/>
                <a:gd name="T16" fmla="*/ 24 w 271"/>
                <a:gd name="T17" fmla="*/ 60 h 271"/>
                <a:gd name="T18" fmla="*/ 6 w 271"/>
                <a:gd name="T19" fmla="*/ 95 h 271"/>
                <a:gd name="T20" fmla="*/ 0 w 271"/>
                <a:gd name="T21" fmla="*/ 135 h 271"/>
                <a:gd name="T22" fmla="*/ 6 w 271"/>
                <a:gd name="T23" fmla="*/ 175 h 271"/>
                <a:gd name="T24" fmla="*/ 24 w 271"/>
                <a:gd name="T25" fmla="*/ 210 h 271"/>
                <a:gd name="T26" fmla="*/ 50 w 271"/>
                <a:gd name="T27" fmla="*/ 239 h 271"/>
                <a:gd name="T28" fmla="*/ 83 w 271"/>
                <a:gd name="T29" fmla="*/ 259 h 271"/>
                <a:gd name="T30" fmla="*/ 121 w 271"/>
                <a:gd name="T31" fmla="*/ 269 h 271"/>
                <a:gd name="T32" fmla="*/ 162 w 271"/>
                <a:gd name="T33" fmla="*/ 267 h 271"/>
                <a:gd name="T34" fmla="*/ 199 w 271"/>
                <a:gd name="T35" fmla="*/ 254 h 271"/>
                <a:gd name="T36" fmla="*/ 230 w 271"/>
                <a:gd name="T37" fmla="*/ 230 h 271"/>
                <a:gd name="T38" fmla="*/ 254 w 271"/>
                <a:gd name="T39" fmla="*/ 199 h 271"/>
                <a:gd name="T40" fmla="*/ 267 w 271"/>
                <a:gd name="T41" fmla="*/ 162 h 271"/>
                <a:gd name="T42" fmla="*/ 257 w 271"/>
                <a:gd name="T43" fmla="*/ 135 h 271"/>
                <a:gd name="T44" fmla="*/ 252 w 271"/>
                <a:gd name="T45" fmla="*/ 99 h 271"/>
                <a:gd name="T46" fmla="*/ 236 w 271"/>
                <a:gd name="T47" fmla="*/ 67 h 271"/>
                <a:gd name="T48" fmla="*/ 213 w 271"/>
                <a:gd name="T49" fmla="*/ 41 h 271"/>
                <a:gd name="T50" fmla="*/ 183 w 271"/>
                <a:gd name="T51" fmla="*/ 23 h 271"/>
                <a:gd name="T52" fmla="*/ 148 w 271"/>
                <a:gd name="T53" fmla="*/ 13 h 271"/>
                <a:gd name="T54" fmla="*/ 111 w 271"/>
                <a:gd name="T55" fmla="*/ 15 h 271"/>
                <a:gd name="T56" fmla="*/ 77 w 271"/>
                <a:gd name="T57" fmla="*/ 28 h 271"/>
                <a:gd name="T58" fmla="*/ 49 w 271"/>
                <a:gd name="T59" fmla="*/ 49 h 271"/>
                <a:gd name="T60" fmla="*/ 28 w 271"/>
                <a:gd name="T61" fmla="*/ 77 h 271"/>
                <a:gd name="T62" fmla="*/ 15 w 271"/>
                <a:gd name="T63" fmla="*/ 111 h 271"/>
                <a:gd name="T64" fmla="*/ 13 w 271"/>
                <a:gd name="T65" fmla="*/ 148 h 271"/>
                <a:gd name="T66" fmla="*/ 23 w 271"/>
                <a:gd name="T67" fmla="*/ 183 h 271"/>
                <a:gd name="T68" fmla="*/ 41 w 271"/>
                <a:gd name="T69" fmla="*/ 213 h 271"/>
                <a:gd name="T70" fmla="*/ 67 w 271"/>
                <a:gd name="T71" fmla="*/ 237 h 271"/>
                <a:gd name="T72" fmla="*/ 99 w 271"/>
                <a:gd name="T73" fmla="*/ 252 h 271"/>
                <a:gd name="T74" fmla="*/ 135 w 271"/>
                <a:gd name="T75" fmla="*/ 258 h 271"/>
                <a:gd name="T76" fmla="*/ 171 w 271"/>
                <a:gd name="T77" fmla="*/ 252 h 271"/>
                <a:gd name="T78" fmla="*/ 203 w 271"/>
                <a:gd name="T79" fmla="*/ 237 h 271"/>
                <a:gd name="T80" fmla="*/ 229 w 271"/>
                <a:gd name="T81" fmla="*/ 213 h 271"/>
                <a:gd name="T82" fmla="*/ 248 w 271"/>
                <a:gd name="T83" fmla="*/ 183 h 271"/>
                <a:gd name="T84" fmla="*/ 257 w 271"/>
                <a:gd name="T85" fmla="*/ 14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71">
                  <a:moveTo>
                    <a:pt x="270" y="135"/>
                  </a:moveTo>
                  <a:lnTo>
                    <a:pt x="269" y="121"/>
                  </a:lnTo>
                  <a:lnTo>
                    <a:pt x="267" y="108"/>
                  </a:lnTo>
                  <a:lnTo>
                    <a:pt x="264" y="95"/>
                  </a:lnTo>
                  <a:lnTo>
                    <a:pt x="259" y="83"/>
                  </a:lnTo>
                  <a:lnTo>
                    <a:pt x="254" y="71"/>
                  </a:lnTo>
                  <a:lnTo>
                    <a:pt x="247" y="60"/>
                  </a:lnTo>
                  <a:lnTo>
                    <a:pt x="239" y="50"/>
                  </a:lnTo>
                  <a:lnTo>
                    <a:pt x="230" y="40"/>
                  </a:lnTo>
                  <a:lnTo>
                    <a:pt x="221" y="31"/>
                  </a:lnTo>
                  <a:lnTo>
                    <a:pt x="210" y="23"/>
                  </a:lnTo>
                  <a:lnTo>
                    <a:pt x="199" y="17"/>
                  </a:lnTo>
                  <a:lnTo>
                    <a:pt x="187" y="11"/>
                  </a:lnTo>
                  <a:lnTo>
                    <a:pt x="175" y="6"/>
                  </a:lnTo>
                  <a:lnTo>
                    <a:pt x="162" y="3"/>
                  </a:lnTo>
                  <a:lnTo>
                    <a:pt x="149" y="1"/>
                  </a:lnTo>
                  <a:lnTo>
                    <a:pt x="135" y="0"/>
                  </a:lnTo>
                  <a:lnTo>
                    <a:pt x="121" y="1"/>
                  </a:lnTo>
                  <a:lnTo>
                    <a:pt x="108" y="3"/>
                  </a:lnTo>
                  <a:lnTo>
                    <a:pt x="95" y="6"/>
                  </a:lnTo>
                  <a:lnTo>
                    <a:pt x="83" y="11"/>
                  </a:lnTo>
                  <a:lnTo>
                    <a:pt x="71" y="17"/>
                  </a:lnTo>
                  <a:lnTo>
                    <a:pt x="60" y="23"/>
                  </a:lnTo>
                  <a:lnTo>
                    <a:pt x="50" y="31"/>
                  </a:lnTo>
                  <a:lnTo>
                    <a:pt x="40" y="40"/>
                  </a:lnTo>
                  <a:lnTo>
                    <a:pt x="31" y="50"/>
                  </a:lnTo>
                  <a:lnTo>
                    <a:pt x="24" y="60"/>
                  </a:lnTo>
                  <a:lnTo>
                    <a:pt x="17" y="71"/>
                  </a:lnTo>
                  <a:lnTo>
                    <a:pt x="11" y="83"/>
                  </a:lnTo>
                  <a:lnTo>
                    <a:pt x="6" y="95"/>
                  </a:lnTo>
                  <a:lnTo>
                    <a:pt x="3" y="108"/>
                  </a:lnTo>
                  <a:lnTo>
                    <a:pt x="1" y="121"/>
                  </a:lnTo>
                  <a:lnTo>
                    <a:pt x="0" y="135"/>
                  </a:lnTo>
                  <a:lnTo>
                    <a:pt x="1" y="149"/>
                  </a:lnTo>
                  <a:lnTo>
                    <a:pt x="3" y="162"/>
                  </a:lnTo>
                  <a:lnTo>
                    <a:pt x="6" y="175"/>
                  </a:lnTo>
                  <a:lnTo>
                    <a:pt x="11" y="187"/>
                  </a:lnTo>
                  <a:lnTo>
                    <a:pt x="17" y="199"/>
                  </a:lnTo>
                  <a:lnTo>
                    <a:pt x="24" y="210"/>
                  </a:lnTo>
                  <a:lnTo>
                    <a:pt x="31" y="221"/>
                  </a:lnTo>
                  <a:lnTo>
                    <a:pt x="40" y="230"/>
                  </a:lnTo>
                  <a:lnTo>
                    <a:pt x="50" y="239"/>
                  </a:lnTo>
                  <a:lnTo>
                    <a:pt x="60" y="247"/>
                  </a:lnTo>
                  <a:lnTo>
                    <a:pt x="71" y="254"/>
                  </a:lnTo>
                  <a:lnTo>
                    <a:pt x="83" y="259"/>
                  </a:lnTo>
                  <a:lnTo>
                    <a:pt x="95" y="264"/>
                  </a:lnTo>
                  <a:lnTo>
                    <a:pt x="108" y="267"/>
                  </a:lnTo>
                  <a:lnTo>
                    <a:pt x="121" y="269"/>
                  </a:lnTo>
                  <a:lnTo>
                    <a:pt x="135" y="270"/>
                  </a:lnTo>
                  <a:lnTo>
                    <a:pt x="149" y="269"/>
                  </a:lnTo>
                  <a:lnTo>
                    <a:pt x="162" y="267"/>
                  </a:lnTo>
                  <a:lnTo>
                    <a:pt x="175" y="264"/>
                  </a:lnTo>
                  <a:lnTo>
                    <a:pt x="187" y="259"/>
                  </a:lnTo>
                  <a:lnTo>
                    <a:pt x="199" y="254"/>
                  </a:lnTo>
                  <a:lnTo>
                    <a:pt x="210" y="247"/>
                  </a:lnTo>
                  <a:lnTo>
                    <a:pt x="221" y="239"/>
                  </a:lnTo>
                  <a:lnTo>
                    <a:pt x="230" y="230"/>
                  </a:lnTo>
                  <a:lnTo>
                    <a:pt x="239" y="221"/>
                  </a:lnTo>
                  <a:lnTo>
                    <a:pt x="247" y="210"/>
                  </a:lnTo>
                  <a:lnTo>
                    <a:pt x="254" y="199"/>
                  </a:lnTo>
                  <a:lnTo>
                    <a:pt x="259" y="187"/>
                  </a:lnTo>
                  <a:lnTo>
                    <a:pt x="264" y="175"/>
                  </a:lnTo>
                  <a:lnTo>
                    <a:pt x="267" y="162"/>
                  </a:lnTo>
                  <a:lnTo>
                    <a:pt x="269" y="149"/>
                  </a:lnTo>
                  <a:lnTo>
                    <a:pt x="270" y="135"/>
                  </a:lnTo>
                  <a:lnTo>
                    <a:pt x="257" y="135"/>
                  </a:lnTo>
                  <a:lnTo>
                    <a:pt x="257" y="123"/>
                  </a:lnTo>
                  <a:lnTo>
                    <a:pt x="255" y="111"/>
                  </a:lnTo>
                  <a:lnTo>
                    <a:pt x="252" y="99"/>
                  </a:lnTo>
                  <a:lnTo>
                    <a:pt x="248" y="88"/>
                  </a:lnTo>
                  <a:lnTo>
                    <a:pt x="242" y="77"/>
                  </a:lnTo>
                  <a:lnTo>
                    <a:pt x="236" y="67"/>
                  </a:lnTo>
                  <a:lnTo>
                    <a:pt x="229" y="57"/>
                  </a:lnTo>
                  <a:lnTo>
                    <a:pt x="222" y="49"/>
                  </a:lnTo>
                  <a:lnTo>
                    <a:pt x="213" y="41"/>
                  </a:lnTo>
                  <a:lnTo>
                    <a:pt x="203" y="34"/>
                  </a:lnTo>
                  <a:lnTo>
                    <a:pt x="193" y="28"/>
                  </a:lnTo>
                  <a:lnTo>
                    <a:pt x="183" y="23"/>
                  </a:lnTo>
                  <a:lnTo>
                    <a:pt x="171" y="18"/>
                  </a:lnTo>
                  <a:lnTo>
                    <a:pt x="160" y="15"/>
                  </a:lnTo>
                  <a:lnTo>
                    <a:pt x="148" y="13"/>
                  </a:lnTo>
                  <a:lnTo>
                    <a:pt x="135" y="13"/>
                  </a:lnTo>
                  <a:lnTo>
                    <a:pt x="123" y="13"/>
                  </a:lnTo>
                  <a:lnTo>
                    <a:pt x="111" y="15"/>
                  </a:lnTo>
                  <a:lnTo>
                    <a:pt x="99" y="18"/>
                  </a:lnTo>
                  <a:lnTo>
                    <a:pt x="88" y="23"/>
                  </a:lnTo>
                  <a:lnTo>
                    <a:pt x="77" y="28"/>
                  </a:lnTo>
                  <a:lnTo>
                    <a:pt x="67" y="34"/>
                  </a:lnTo>
                  <a:lnTo>
                    <a:pt x="57" y="41"/>
                  </a:lnTo>
                  <a:lnTo>
                    <a:pt x="49" y="49"/>
                  </a:lnTo>
                  <a:lnTo>
                    <a:pt x="41" y="57"/>
                  </a:lnTo>
                  <a:lnTo>
                    <a:pt x="34" y="67"/>
                  </a:lnTo>
                  <a:lnTo>
                    <a:pt x="28" y="77"/>
                  </a:lnTo>
                  <a:lnTo>
                    <a:pt x="23" y="88"/>
                  </a:lnTo>
                  <a:lnTo>
                    <a:pt x="18" y="99"/>
                  </a:lnTo>
                  <a:lnTo>
                    <a:pt x="15" y="111"/>
                  </a:lnTo>
                  <a:lnTo>
                    <a:pt x="13" y="123"/>
                  </a:lnTo>
                  <a:lnTo>
                    <a:pt x="13" y="135"/>
                  </a:lnTo>
                  <a:lnTo>
                    <a:pt x="13" y="148"/>
                  </a:lnTo>
                  <a:lnTo>
                    <a:pt x="15" y="160"/>
                  </a:lnTo>
                  <a:lnTo>
                    <a:pt x="18" y="171"/>
                  </a:lnTo>
                  <a:lnTo>
                    <a:pt x="23" y="183"/>
                  </a:lnTo>
                  <a:lnTo>
                    <a:pt x="28" y="193"/>
                  </a:lnTo>
                  <a:lnTo>
                    <a:pt x="34" y="203"/>
                  </a:lnTo>
                  <a:lnTo>
                    <a:pt x="41" y="213"/>
                  </a:lnTo>
                  <a:lnTo>
                    <a:pt x="49" y="222"/>
                  </a:lnTo>
                  <a:lnTo>
                    <a:pt x="57" y="229"/>
                  </a:lnTo>
                  <a:lnTo>
                    <a:pt x="67" y="237"/>
                  </a:lnTo>
                  <a:lnTo>
                    <a:pt x="77" y="243"/>
                  </a:lnTo>
                  <a:lnTo>
                    <a:pt x="88" y="248"/>
                  </a:lnTo>
                  <a:lnTo>
                    <a:pt x="99" y="252"/>
                  </a:lnTo>
                  <a:lnTo>
                    <a:pt x="111" y="255"/>
                  </a:lnTo>
                  <a:lnTo>
                    <a:pt x="123" y="257"/>
                  </a:lnTo>
                  <a:lnTo>
                    <a:pt x="135" y="258"/>
                  </a:lnTo>
                  <a:lnTo>
                    <a:pt x="148" y="257"/>
                  </a:lnTo>
                  <a:lnTo>
                    <a:pt x="160" y="255"/>
                  </a:lnTo>
                  <a:lnTo>
                    <a:pt x="171" y="252"/>
                  </a:lnTo>
                  <a:lnTo>
                    <a:pt x="183" y="248"/>
                  </a:lnTo>
                  <a:lnTo>
                    <a:pt x="193" y="243"/>
                  </a:lnTo>
                  <a:lnTo>
                    <a:pt x="203" y="237"/>
                  </a:lnTo>
                  <a:lnTo>
                    <a:pt x="213" y="229"/>
                  </a:lnTo>
                  <a:lnTo>
                    <a:pt x="222" y="222"/>
                  </a:lnTo>
                  <a:lnTo>
                    <a:pt x="229" y="213"/>
                  </a:lnTo>
                  <a:lnTo>
                    <a:pt x="236" y="203"/>
                  </a:lnTo>
                  <a:lnTo>
                    <a:pt x="242" y="193"/>
                  </a:lnTo>
                  <a:lnTo>
                    <a:pt x="248" y="183"/>
                  </a:lnTo>
                  <a:lnTo>
                    <a:pt x="252" y="171"/>
                  </a:lnTo>
                  <a:lnTo>
                    <a:pt x="255" y="160"/>
                  </a:lnTo>
                  <a:lnTo>
                    <a:pt x="257" y="148"/>
                  </a:lnTo>
                  <a:lnTo>
                    <a:pt x="257" y="135"/>
                  </a:lnTo>
                  <a:lnTo>
                    <a:pt x="270" y="135"/>
                  </a:lnTo>
                </a:path>
              </a:pathLst>
            </a:custGeom>
            <a:solidFill>
              <a:srgbClr val="D9C7B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5" name="Freeform 193"/>
            <p:cNvSpPr>
              <a:spLocks/>
            </p:cNvSpPr>
            <p:nvPr/>
          </p:nvSpPr>
          <p:spPr bwMode="auto">
            <a:xfrm>
              <a:off x="1252" y="1990"/>
              <a:ext cx="247" cy="247"/>
            </a:xfrm>
            <a:custGeom>
              <a:avLst/>
              <a:gdLst>
                <a:gd name="T0" fmla="*/ 243 w 247"/>
                <a:gd name="T1" fmla="*/ 98 h 247"/>
                <a:gd name="T2" fmla="*/ 231 w 247"/>
                <a:gd name="T3" fmla="*/ 64 h 247"/>
                <a:gd name="T4" fmla="*/ 210 w 247"/>
                <a:gd name="T5" fmla="*/ 36 h 247"/>
                <a:gd name="T6" fmla="*/ 182 w 247"/>
                <a:gd name="T7" fmla="*/ 15 h 247"/>
                <a:gd name="T8" fmla="*/ 148 w 247"/>
                <a:gd name="T9" fmla="*/ 3 h 247"/>
                <a:gd name="T10" fmla="*/ 111 w 247"/>
                <a:gd name="T11" fmla="*/ 1 h 247"/>
                <a:gd name="T12" fmla="*/ 76 w 247"/>
                <a:gd name="T13" fmla="*/ 10 h 247"/>
                <a:gd name="T14" fmla="*/ 45 w 247"/>
                <a:gd name="T15" fmla="*/ 29 h 247"/>
                <a:gd name="T16" fmla="*/ 21 w 247"/>
                <a:gd name="T17" fmla="*/ 55 h 247"/>
                <a:gd name="T18" fmla="*/ 6 w 247"/>
                <a:gd name="T19" fmla="*/ 87 h 247"/>
                <a:gd name="T20" fmla="*/ 0 w 247"/>
                <a:gd name="T21" fmla="*/ 123 h 247"/>
                <a:gd name="T22" fmla="*/ 6 w 247"/>
                <a:gd name="T23" fmla="*/ 159 h 247"/>
                <a:gd name="T24" fmla="*/ 21 w 247"/>
                <a:gd name="T25" fmla="*/ 192 h 247"/>
                <a:gd name="T26" fmla="*/ 45 w 247"/>
                <a:gd name="T27" fmla="*/ 218 h 247"/>
                <a:gd name="T28" fmla="*/ 76 w 247"/>
                <a:gd name="T29" fmla="*/ 236 h 247"/>
                <a:gd name="T30" fmla="*/ 111 w 247"/>
                <a:gd name="T31" fmla="*/ 246 h 247"/>
                <a:gd name="T32" fmla="*/ 148 w 247"/>
                <a:gd name="T33" fmla="*/ 243 h 247"/>
                <a:gd name="T34" fmla="*/ 182 w 247"/>
                <a:gd name="T35" fmla="*/ 231 h 247"/>
                <a:gd name="T36" fmla="*/ 210 w 247"/>
                <a:gd name="T37" fmla="*/ 210 h 247"/>
                <a:gd name="T38" fmla="*/ 231 w 247"/>
                <a:gd name="T39" fmla="*/ 182 h 247"/>
                <a:gd name="T40" fmla="*/ 243 w 247"/>
                <a:gd name="T41" fmla="*/ 148 h 247"/>
                <a:gd name="T42" fmla="*/ 233 w 247"/>
                <a:gd name="T43" fmla="*/ 123 h 247"/>
                <a:gd name="T44" fmla="*/ 228 w 247"/>
                <a:gd name="T45" fmla="*/ 91 h 247"/>
                <a:gd name="T46" fmla="*/ 214 w 247"/>
                <a:gd name="T47" fmla="*/ 62 h 247"/>
                <a:gd name="T48" fmla="*/ 193 w 247"/>
                <a:gd name="T49" fmla="*/ 38 h 247"/>
                <a:gd name="T50" fmla="*/ 166 w 247"/>
                <a:gd name="T51" fmla="*/ 22 h 247"/>
                <a:gd name="T52" fmla="*/ 134 w 247"/>
                <a:gd name="T53" fmla="*/ 14 h 247"/>
                <a:gd name="T54" fmla="*/ 101 w 247"/>
                <a:gd name="T55" fmla="*/ 15 h 247"/>
                <a:gd name="T56" fmla="*/ 71 w 247"/>
                <a:gd name="T57" fmla="*/ 26 h 247"/>
                <a:gd name="T58" fmla="*/ 46 w 247"/>
                <a:gd name="T59" fmla="*/ 46 h 247"/>
                <a:gd name="T60" fmla="*/ 26 w 247"/>
                <a:gd name="T61" fmla="*/ 71 h 247"/>
                <a:gd name="T62" fmla="*/ 15 w 247"/>
                <a:gd name="T63" fmla="*/ 101 h 247"/>
                <a:gd name="T64" fmla="*/ 14 w 247"/>
                <a:gd name="T65" fmla="*/ 134 h 247"/>
                <a:gd name="T66" fmla="*/ 22 w 247"/>
                <a:gd name="T67" fmla="*/ 166 h 247"/>
                <a:gd name="T68" fmla="*/ 38 w 247"/>
                <a:gd name="T69" fmla="*/ 193 h 247"/>
                <a:gd name="T70" fmla="*/ 62 w 247"/>
                <a:gd name="T71" fmla="*/ 214 h 247"/>
                <a:gd name="T72" fmla="*/ 91 w 247"/>
                <a:gd name="T73" fmla="*/ 228 h 247"/>
                <a:gd name="T74" fmla="*/ 123 w 247"/>
                <a:gd name="T75" fmla="*/ 233 h 247"/>
                <a:gd name="T76" fmla="*/ 156 w 247"/>
                <a:gd name="T77" fmla="*/ 228 h 247"/>
                <a:gd name="T78" fmla="*/ 184 w 247"/>
                <a:gd name="T79" fmla="*/ 214 h 247"/>
                <a:gd name="T80" fmla="*/ 208 w 247"/>
                <a:gd name="T81" fmla="*/ 193 h 247"/>
                <a:gd name="T82" fmla="*/ 224 w 247"/>
                <a:gd name="T83" fmla="*/ 166 h 247"/>
                <a:gd name="T84" fmla="*/ 233 w 247"/>
                <a:gd name="T85" fmla="*/ 1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7" h="247">
                  <a:moveTo>
                    <a:pt x="246" y="123"/>
                  </a:moveTo>
                  <a:lnTo>
                    <a:pt x="245" y="111"/>
                  </a:lnTo>
                  <a:lnTo>
                    <a:pt x="243" y="98"/>
                  </a:lnTo>
                  <a:lnTo>
                    <a:pt x="240" y="87"/>
                  </a:lnTo>
                  <a:lnTo>
                    <a:pt x="236" y="75"/>
                  </a:lnTo>
                  <a:lnTo>
                    <a:pt x="231" y="64"/>
                  </a:lnTo>
                  <a:lnTo>
                    <a:pt x="225" y="55"/>
                  </a:lnTo>
                  <a:lnTo>
                    <a:pt x="218" y="45"/>
                  </a:lnTo>
                  <a:lnTo>
                    <a:pt x="210" y="36"/>
                  </a:lnTo>
                  <a:lnTo>
                    <a:pt x="201" y="29"/>
                  </a:lnTo>
                  <a:lnTo>
                    <a:pt x="192" y="21"/>
                  </a:lnTo>
                  <a:lnTo>
                    <a:pt x="182" y="15"/>
                  </a:lnTo>
                  <a:lnTo>
                    <a:pt x="171" y="10"/>
                  </a:lnTo>
                  <a:lnTo>
                    <a:pt x="159" y="6"/>
                  </a:lnTo>
                  <a:lnTo>
                    <a:pt x="148" y="3"/>
                  </a:lnTo>
                  <a:lnTo>
                    <a:pt x="136" y="1"/>
                  </a:lnTo>
                  <a:lnTo>
                    <a:pt x="123" y="0"/>
                  </a:lnTo>
                  <a:lnTo>
                    <a:pt x="111" y="1"/>
                  </a:lnTo>
                  <a:lnTo>
                    <a:pt x="98" y="3"/>
                  </a:lnTo>
                  <a:lnTo>
                    <a:pt x="87" y="6"/>
                  </a:lnTo>
                  <a:lnTo>
                    <a:pt x="76" y="10"/>
                  </a:lnTo>
                  <a:lnTo>
                    <a:pt x="65" y="15"/>
                  </a:lnTo>
                  <a:lnTo>
                    <a:pt x="55" y="21"/>
                  </a:lnTo>
                  <a:lnTo>
                    <a:pt x="45" y="29"/>
                  </a:lnTo>
                  <a:lnTo>
                    <a:pt x="36" y="36"/>
                  </a:lnTo>
                  <a:lnTo>
                    <a:pt x="29" y="45"/>
                  </a:lnTo>
                  <a:lnTo>
                    <a:pt x="21" y="55"/>
                  </a:lnTo>
                  <a:lnTo>
                    <a:pt x="15" y="64"/>
                  </a:lnTo>
                  <a:lnTo>
                    <a:pt x="10" y="75"/>
                  </a:lnTo>
                  <a:lnTo>
                    <a:pt x="6" y="87"/>
                  </a:lnTo>
                  <a:lnTo>
                    <a:pt x="3" y="98"/>
                  </a:lnTo>
                  <a:lnTo>
                    <a:pt x="1" y="111"/>
                  </a:lnTo>
                  <a:lnTo>
                    <a:pt x="0" y="123"/>
                  </a:lnTo>
                  <a:lnTo>
                    <a:pt x="1" y="136"/>
                  </a:lnTo>
                  <a:lnTo>
                    <a:pt x="3" y="148"/>
                  </a:lnTo>
                  <a:lnTo>
                    <a:pt x="6" y="159"/>
                  </a:lnTo>
                  <a:lnTo>
                    <a:pt x="10" y="171"/>
                  </a:lnTo>
                  <a:lnTo>
                    <a:pt x="15" y="182"/>
                  </a:lnTo>
                  <a:lnTo>
                    <a:pt x="21" y="192"/>
                  </a:lnTo>
                  <a:lnTo>
                    <a:pt x="29" y="201"/>
                  </a:lnTo>
                  <a:lnTo>
                    <a:pt x="36" y="210"/>
                  </a:lnTo>
                  <a:lnTo>
                    <a:pt x="45" y="218"/>
                  </a:lnTo>
                  <a:lnTo>
                    <a:pt x="55" y="225"/>
                  </a:lnTo>
                  <a:lnTo>
                    <a:pt x="65" y="231"/>
                  </a:lnTo>
                  <a:lnTo>
                    <a:pt x="76" y="236"/>
                  </a:lnTo>
                  <a:lnTo>
                    <a:pt x="87" y="240"/>
                  </a:lnTo>
                  <a:lnTo>
                    <a:pt x="98" y="243"/>
                  </a:lnTo>
                  <a:lnTo>
                    <a:pt x="111" y="246"/>
                  </a:lnTo>
                  <a:lnTo>
                    <a:pt x="123" y="246"/>
                  </a:lnTo>
                  <a:lnTo>
                    <a:pt x="136" y="246"/>
                  </a:lnTo>
                  <a:lnTo>
                    <a:pt x="148" y="243"/>
                  </a:lnTo>
                  <a:lnTo>
                    <a:pt x="159" y="240"/>
                  </a:lnTo>
                  <a:lnTo>
                    <a:pt x="171" y="236"/>
                  </a:lnTo>
                  <a:lnTo>
                    <a:pt x="182" y="231"/>
                  </a:lnTo>
                  <a:lnTo>
                    <a:pt x="192" y="225"/>
                  </a:lnTo>
                  <a:lnTo>
                    <a:pt x="201" y="218"/>
                  </a:lnTo>
                  <a:lnTo>
                    <a:pt x="210" y="210"/>
                  </a:lnTo>
                  <a:lnTo>
                    <a:pt x="218" y="201"/>
                  </a:lnTo>
                  <a:lnTo>
                    <a:pt x="225" y="192"/>
                  </a:lnTo>
                  <a:lnTo>
                    <a:pt x="231" y="182"/>
                  </a:lnTo>
                  <a:lnTo>
                    <a:pt x="236" y="171"/>
                  </a:lnTo>
                  <a:lnTo>
                    <a:pt x="240" y="159"/>
                  </a:lnTo>
                  <a:lnTo>
                    <a:pt x="243" y="148"/>
                  </a:lnTo>
                  <a:lnTo>
                    <a:pt x="245" y="136"/>
                  </a:lnTo>
                  <a:lnTo>
                    <a:pt x="246" y="123"/>
                  </a:lnTo>
                  <a:lnTo>
                    <a:pt x="233" y="123"/>
                  </a:lnTo>
                  <a:lnTo>
                    <a:pt x="233" y="112"/>
                  </a:lnTo>
                  <a:lnTo>
                    <a:pt x="231" y="101"/>
                  </a:lnTo>
                  <a:lnTo>
                    <a:pt x="228" y="91"/>
                  </a:lnTo>
                  <a:lnTo>
                    <a:pt x="224" y="80"/>
                  </a:lnTo>
                  <a:lnTo>
                    <a:pt x="220" y="71"/>
                  </a:lnTo>
                  <a:lnTo>
                    <a:pt x="214" y="62"/>
                  </a:lnTo>
                  <a:lnTo>
                    <a:pt x="208" y="53"/>
                  </a:lnTo>
                  <a:lnTo>
                    <a:pt x="201" y="46"/>
                  </a:lnTo>
                  <a:lnTo>
                    <a:pt x="193" y="38"/>
                  </a:lnTo>
                  <a:lnTo>
                    <a:pt x="184" y="32"/>
                  </a:lnTo>
                  <a:lnTo>
                    <a:pt x="175" y="26"/>
                  </a:lnTo>
                  <a:lnTo>
                    <a:pt x="166" y="22"/>
                  </a:lnTo>
                  <a:lnTo>
                    <a:pt x="156" y="18"/>
                  </a:lnTo>
                  <a:lnTo>
                    <a:pt x="145" y="15"/>
                  </a:lnTo>
                  <a:lnTo>
                    <a:pt x="134" y="14"/>
                  </a:lnTo>
                  <a:lnTo>
                    <a:pt x="123" y="13"/>
                  </a:lnTo>
                  <a:lnTo>
                    <a:pt x="112" y="14"/>
                  </a:lnTo>
                  <a:lnTo>
                    <a:pt x="101" y="15"/>
                  </a:lnTo>
                  <a:lnTo>
                    <a:pt x="91" y="18"/>
                  </a:lnTo>
                  <a:lnTo>
                    <a:pt x="80" y="22"/>
                  </a:lnTo>
                  <a:lnTo>
                    <a:pt x="71" y="26"/>
                  </a:lnTo>
                  <a:lnTo>
                    <a:pt x="62" y="32"/>
                  </a:lnTo>
                  <a:lnTo>
                    <a:pt x="53" y="38"/>
                  </a:lnTo>
                  <a:lnTo>
                    <a:pt x="46" y="46"/>
                  </a:lnTo>
                  <a:lnTo>
                    <a:pt x="38" y="53"/>
                  </a:lnTo>
                  <a:lnTo>
                    <a:pt x="32" y="62"/>
                  </a:lnTo>
                  <a:lnTo>
                    <a:pt x="26" y="71"/>
                  </a:lnTo>
                  <a:lnTo>
                    <a:pt x="22" y="80"/>
                  </a:lnTo>
                  <a:lnTo>
                    <a:pt x="18" y="91"/>
                  </a:lnTo>
                  <a:lnTo>
                    <a:pt x="15" y="101"/>
                  </a:lnTo>
                  <a:lnTo>
                    <a:pt x="14" y="112"/>
                  </a:lnTo>
                  <a:lnTo>
                    <a:pt x="13" y="123"/>
                  </a:lnTo>
                  <a:lnTo>
                    <a:pt x="14" y="134"/>
                  </a:lnTo>
                  <a:lnTo>
                    <a:pt x="15" y="145"/>
                  </a:lnTo>
                  <a:lnTo>
                    <a:pt x="18" y="156"/>
                  </a:lnTo>
                  <a:lnTo>
                    <a:pt x="22" y="166"/>
                  </a:lnTo>
                  <a:lnTo>
                    <a:pt x="26" y="175"/>
                  </a:lnTo>
                  <a:lnTo>
                    <a:pt x="32" y="184"/>
                  </a:lnTo>
                  <a:lnTo>
                    <a:pt x="38" y="193"/>
                  </a:lnTo>
                  <a:lnTo>
                    <a:pt x="46" y="201"/>
                  </a:lnTo>
                  <a:lnTo>
                    <a:pt x="53" y="208"/>
                  </a:lnTo>
                  <a:lnTo>
                    <a:pt x="62" y="214"/>
                  </a:lnTo>
                  <a:lnTo>
                    <a:pt x="71" y="220"/>
                  </a:lnTo>
                  <a:lnTo>
                    <a:pt x="80" y="225"/>
                  </a:lnTo>
                  <a:lnTo>
                    <a:pt x="91" y="228"/>
                  </a:lnTo>
                  <a:lnTo>
                    <a:pt x="101" y="231"/>
                  </a:lnTo>
                  <a:lnTo>
                    <a:pt x="112" y="233"/>
                  </a:lnTo>
                  <a:lnTo>
                    <a:pt x="123" y="233"/>
                  </a:lnTo>
                  <a:lnTo>
                    <a:pt x="134" y="233"/>
                  </a:lnTo>
                  <a:lnTo>
                    <a:pt x="145" y="231"/>
                  </a:lnTo>
                  <a:lnTo>
                    <a:pt x="156" y="228"/>
                  </a:lnTo>
                  <a:lnTo>
                    <a:pt x="166" y="225"/>
                  </a:lnTo>
                  <a:lnTo>
                    <a:pt x="175" y="220"/>
                  </a:lnTo>
                  <a:lnTo>
                    <a:pt x="184" y="214"/>
                  </a:lnTo>
                  <a:lnTo>
                    <a:pt x="193" y="208"/>
                  </a:lnTo>
                  <a:lnTo>
                    <a:pt x="201" y="201"/>
                  </a:lnTo>
                  <a:lnTo>
                    <a:pt x="208" y="193"/>
                  </a:lnTo>
                  <a:lnTo>
                    <a:pt x="214" y="184"/>
                  </a:lnTo>
                  <a:lnTo>
                    <a:pt x="220" y="175"/>
                  </a:lnTo>
                  <a:lnTo>
                    <a:pt x="224" y="166"/>
                  </a:lnTo>
                  <a:lnTo>
                    <a:pt x="228" y="156"/>
                  </a:lnTo>
                  <a:lnTo>
                    <a:pt x="231" y="145"/>
                  </a:lnTo>
                  <a:lnTo>
                    <a:pt x="233" y="134"/>
                  </a:lnTo>
                  <a:lnTo>
                    <a:pt x="233" y="123"/>
                  </a:lnTo>
                  <a:lnTo>
                    <a:pt x="246" y="123"/>
                  </a:lnTo>
                </a:path>
              </a:pathLst>
            </a:custGeom>
            <a:solidFill>
              <a:srgbClr val="DECFB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6" name="Freeform 194"/>
            <p:cNvSpPr>
              <a:spLocks/>
            </p:cNvSpPr>
            <p:nvPr/>
          </p:nvSpPr>
          <p:spPr bwMode="auto">
            <a:xfrm>
              <a:off x="1265" y="2003"/>
              <a:ext cx="221" cy="222"/>
            </a:xfrm>
            <a:custGeom>
              <a:avLst/>
              <a:gdLst>
                <a:gd name="T0" fmla="*/ 218 w 221"/>
                <a:gd name="T1" fmla="*/ 88 h 222"/>
                <a:gd name="T2" fmla="*/ 207 w 221"/>
                <a:gd name="T3" fmla="*/ 57 h 222"/>
                <a:gd name="T4" fmla="*/ 188 w 221"/>
                <a:gd name="T5" fmla="*/ 32 h 222"/>
                <a:gd name="T6" fmla="*/ 163 w 221"/>
                <a:gd name="T7" fmla="*/ 13 h 222"/>
                <a:gd name="T8" fmla="*/ 132 w 221"/>
                <a:gd name="T9" fmla="*/ 2 h 222"/>
                <a:gd name="T10" fmla="*/ 99 w 221"/>
                <a:gd name="T11" fmla="*/ 0 h 222"/>
                <a:gd name="T12" fmla="*/ 67 w 221"/>
                <a:gd name="T13" fmla="*/ 8 h 222"/>
                <a:gd name="T14" fmla="*/ 40 w 221"/>
                <a:gd name="T15" fmla="*/ 25 h 222"/>
                <a:gd name="T16" fmla="*/ 19 w 221"/>
                <a:gd name="T17" fmla="*/ 48 h 222"/>
                <a:gd name="T18" fmla="*/ 5 w 221"/>
                <a:gd name="T19" fmla="*/ 77 h 222"/>
                <a:gd name="T20" fmla="*/ 0 w 221"/>
                <a:gd name="T21" fmla="*/ 110 h 222"/>
                <a:gd name="T22" fmla="*/ 5 w 221"/>
                <a:gd name="T23" fmla="*/ 143 h 222"/>
                <a:gd name="T24" fmla="*/ 19 w 221"/>
                <a:gd name="T25" fmla="*/ 172 h 222"/>
                <a:gd name="T26" fmla="*/ 40 w 221"/>
                <a:gd name="T27" fmla="*/ 195 h 222"/>
                <a:gd name="T28" fmla="*/ 67 w 221"/>
                <a:gd name="T29" fmla="*/ 212 h 222"/>
                <a:gd name="T30" fmla="*/ 99 w 221"/>
                <a:gd name="T31" fmla="*/ 220 h 222"/>
                <a:gd name="T32" fmla="*/ 132 w 221"/>
                <a:gd name="T33" fmla="*/ 218 h 222"/>
                <a:gd name="T34" fmla="*/ 163 w 221"/>
                <a:gd name="T35" fmla="*/ 207 h 222"/>
                <a:gd name="T36" fmla="*/ 188 w 221"/>
                <a:gd name="T37" fmla="*/ 188 h 222"/>
                <a:gd name="T38" fmla="*/ 207 w 221"/>
                <a:gd name="T39" fmla="*/ 163 h 222"/>
                <a:gd name="T40" fmla="*/ 218 w 221"/>
                <a:gd name="T41" fmla="*/ 132 h 222"/>
                <a:gd name="T42" fmla="*/ 208 w 221"/>
                <a:gd name="T43" fmla="*/ 110 h 222"/>
                <a:gd name="T44" fmla="*/ 204 w 221"/>
                <a:gd name="T45" fmla="*/ 81 h 222"/>
                <a:gd name="T46" fmla="*/ 191 w 221"/>
                <a:gd name="T47" fmla="*/ 55 h 222"/>
                <a:gd name="T48" fmla="*/ 172 w 221"/>
                <a:gd name="T49" fmla="*/ 34 h 222"/>
                <a:gd name="T50" fmla="*/ 148 w 221"/>
                <a:gd name="T51" fmla="*/ 20 h 222"/>
                <a:gd name="T52" fmla="*/ 120 w 221"/>
                <a:gd name="T53" fmla="*/ 13 h 222"/>
                <a:gd name="T54" fmla="*/ 90 w 221"/>
                <a:gd name="T55" fmla="*/ 14 h 222"/>
                <a:gd name="T56" fmla="*/ 64 w 221"/>
                <a:gd name="T57" fmla="*/ 24 h 222"/>
                <a:gd name="T58" fmla="*/ 41 w 221"/>
                <a:gd name="T59" fmla="*/ 41 h 222"/>
                <a:gd name="T60" fmla="*/ 24 w 221"/>
                <a:gd name="T61" fmla="*/ 63 h 222"/>
                <a:gd name="T62" fmla="*/ 14 w 221"/>
                <a:gd name="T63" fmla="*/ 90 h 222"/>
                <a:gd name="T64" fmla="*/ 13 w 221"/>
                <a:gd name="T65" fmla="*/ 120 h 222"/>
                <a:gd name="T66" fmla="*/ 20 w 221"/>
                <a:gd name="T67" fmla="*/ 148 h 222"/>
                <a:gd name="T68" fmla="*/ 34 w 221"/>
                <a:gd name="T69" fmla="*/ 172 h 222"/>
                <a:gd name="T70" fmla="*/ 55 w 221"/>
                <a:gd name="T71" fmla="*/ 191 h 222"/>
                <a:gd name="T72" fmla="*/ 81 w 221"/>
                <a:gd name="T73" fmla="*/ 204 h 222"/>
                <a:gd name="T74" fmla="*/ 110 w 221"/>
                <a:gd name="T75" fmla="*/ 208 h 222"/>
                <a:gd name="T76" fmla="*/ 139 w 221"/>
                <a:gd name="T77" fmla="*/ 204 h 222"/>
                <a:gd name="T78" fmla="*/ 165 w 221"/>
                <a:gd name="T79" fmla="*/ 191 h 222"/>
                <a:gd name="T80" fmla="*/ 186 w 221"/>
                <a:gd name="T81" fmla="*/ 172 h 222"/>
                <a:gd name="T82" fmla="*/ 200 w 221"/>
                <a:gd name="T83" fmla="*/ 148 h 222"/>
                <a:gd name="T84" fmla="*/ 208 w 221"/>
                <a:gd name="T85"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22">
                  <a:moveTo>
                    <a:pt x="220" y="110"/>
                  </a:moveTo>
                  <a:lnTo>
                    <a:pt x="220" y="99"/>
                  </a:lnTo>
                  <a:lnTo>
                    <a:pt x="218" y="88"/>
                  </a:lnTo>
                  <a:lnTo>
                    <a:pt x="215" y="77"/>
                  </a:lnTo>
                  <a:lnTo>
                    <a:pt x="212" y="67"/>
                  </a:lnTo>
                  <a:lnTo>
                    <a:pt x="207" y="57"/>
                  </a:lnTo>
                  <a:lnTo>
                    <a:pt x="202" y="48"/>
                  </a:lnTo>
                  <a:lnTo>
                    <a:pt x="195" y="40"/>
                  </a:lnTo>
                  <a:lnTo>
                    <a:pt x="188" y="32"/>
                  </a:lnTo>
                  <a:lnTo>
                    <a:pt x="180" y="25"/>
                  </a:lnTo>
                  <a:lnTo>
                    <a:pt x="172" y="19"/>
                  </a:lnTo>
                  <a:lnTo>
                    <a:pt x="163" y="13"/>
                  </a:lnTo>
                  <a:lnTo>
                    <a:pt x="153" y="8"/>
                  </a:lnTo>
                  <a:lnTo>
                    <a:pt x="143" y="5"/>
                  </a:lnTo>
                  <a:lnTo>
                    <a:pt x="132" y="2"/>
                  </a:lnTo>
                  <a:lnTo>
                    <a:pt x="121" y="0"/>
                  </a:lnTo>
                  <a:lnTo>
                    <a:pt x="110" y="0"/>
                  </a:lnTo>
                  <a:lnTo>
                    <a:pt x="99" y="0"/>
                  </a:lnTo>
                  <a:lnTo>
                    <a:pt x="88" y="2"/>
                  </a:lnTo>
                  <a:lnTo>
                    <a:pt x="77" y="5"/>
                  </a:lnTo>
                  <a:lnTo>
                    <a:pt x="67" y="8"/>
                  </a:lnTo>
                  <a:lnTo>
                    <a:pt x="58" y="13"/>
                  </a:lnTo>
                  <a:lnTo>
                    <a:pt x="49" y="19"/>
                  </a:lnTo>
                  <a:lnTo>
                    <a:pt x="40" y="25"/>
                  </a:lnTo>
                  <a:lnTo>
                    <a:pt x="32" y="32"/>
                  </a:lnTo>
                  <a:lnTo>
                    <a:pt x="25" y="40"/>
                  </a:lnTo>
                  <a:lnTo>
                    <a:pt x="19" y="48"/>
                  </a:lnTo>
                  <a:lnTo>
                    <a:pt x="13" y="57"/>
                  </a:lnTo>
                  <a:lnTo>
                    <a:pt x="8" y="67"/>
                  </a:lnTo>
                  <a:lnTo>
                    <a:pt x="5" y="77"/>
                  </a:lnTo>
                  <a:lnTo>
                    <a:pt x="2" y="88"/>
                  </a:lnTo>
                  <a:lnTo>
                    <a:pt x="0" y="99"/>
                  </a:lnTo>
                  <a:lnTo>
                    <a:pt x="0" y="110"/>
                  </a:lnTo>
                  <a:lnTo>
                    <a:pt x="0" y="121"/>
                  </a:lnTo>
                  <a:lnTo>
                    <a:pt x="2" y="132"/>
                  </a:lnTo>
                  <a:lnTo>
                    <a:pt x="5" y="143"/>
                  </a:lnTo>
                  <a:lnTo>
                    <a:pt x="8" y="153"/>
                  </a:lnTo>
                  <a:lnTo>
                    <a:pt x="13" y="163"/>
                  </a:lnTo>
                  <a:lnTo>
                    <a:pt x="19" y="172"/>
                  </a:lnTo>
                  <a:lnTo>
                    <a:pt x="25" y="180"/>
                  </a:lnTo>
                  <a:lnTo>
                    <a:pt x="32" y="188"/>
                  </a:lnTo>
                  <a:lnTo>
                    <a:pt x="40" y="195"/>
                  </a:lnTo>
                  <a:lnTo>
                    <a:pt x="49" y="202"/>
                  </a:lnTo>
                  <a:lnTo>
                    <a:pt x="58" y="207"/>
                  </a:lnTo>
                  <a:lnTo>
                    <a:pt x="67" y="212"/>
                  </a:lnTo>
                  <a:lnTo>
                    <a:pt x="77" y="215"/>
                  </a:lnTo>
                  <a:lnTo>
                    <a:pt x="88" y="218"/>
                  </a:lnTo>
                  <a:lnTo>
                    <a:pt x="99" y="220"/>
                  </a:lnTo>
                  <a:lnTo>
                    <a:pt x="110" y="221"/>
                  </a:lnTo>
                  <a:lnTo>
                    <a:pt x="121" y="220"/>
                  </a:lnTo>
                  <a:lnTo>
                    <a:pt x="132" y="218"/>
                  </a:lnTo>
                  <a:lnTo>
                    <a:pt x="143" y="215"/>
                  </a:lnTo>
                  <a:lnTo>
                    <a:pt x="153" y="212"/>
                  </a:lnTo>
                  <a:lnTo>
                    <a:pt x="163" y="207"/>
                  </a:lnTo>
                  <a:lnTo>
                    <a:pt x="172" y="202"/>
                  </a:lnTo>
                  <a:lnTo>
                    <a:pt x="180" y="195"/>
                  </a:lnTo>
                  <a:lnTo>
                    <a:pt x="188" y="188"/>
                  </a:lnTo>
                  <a:lnTo>
                    <a:pt x="195" y="180"/>
                  </a:lnTo>
                  <a:lnTo>
                    <a:pt x="202" y="172"/>
                  </a:lnTo>
                  <a:lnTo>
                    <a:pt x="207" y="163"/>
                  </a:lnTo>
                  <a:lnTo>
                    <a:pt x="212" y="153"/>
                  </a:lnTo>
                  <a:lnTo>
                    <a:pt x="215" y="143"/>
                  </a:lnTo>
                  <a:lnTo>
                    <a:pt x="218" y="132"/>
                  </a:lnTo>
                  <a:lnTo>
                    <a:pt x="220" y="121"/>
                  </a:lnTo>
                  <a:lnTo>
                    <a:pt x="220" y="110"/>
                  </a:lnTo>
                  <a:lnTo>
                    <a:pt x="208" y="110"/>
                  </a:lnTo>
                  <a:lnTo>
                    <a:pt x="208" y="100"/>
                  </a:lnTo>
                  <a:lnTo>
                    <a:pt x="206" y="90"/>
                  </a:lnTo>
                  <a:lnTo>
                    <a:pt x="204" y="81"/>
                  </a:lnTo>
                  <a:lnTo>
                    <a:pt x="200" y="72"/>
                  </a:lnTo>
                  <a:lnTo>
                    <a:pt x="196" y="63"/>
                  </a:lnTo>
                  <a:lnTo>
                    <a:pt x="191" y="55"/>
                  </a:lnTo>
                  <a:lnTo>
                    <a:pt x="186" y="48"/>
                  </a:lnTo>
                  <a:lnTo>
                    <a:pt x="179" y="41"/>
                  </a:lnTo>
                  <a:lnTo>
                    <a:pt x="172" y="34"/>
                  </a:lnTo>
                  <a:lnTo>
                    <a:pt x="165" y="29"/>
                  </a:lnTo>
                  <a:lnTo>
                    <a:pt x="157" y="24"/>
                  </a:lnTo>
                  <a:lnTo>
                    <a:pt x="148" y="20"/>
                  </a:lnTo>
                  <a:lnTo>
                    <a:pt x="139" y="16"/>
                  </a:lnTo>
                  <a:lnTo>
                    <a:pt x="130" y="14"/>
                  </a:lnTo>
                  <a:lnTo>
                    <a:pt x="120" y="13"/>
                  </a:lnTo>
                  <a:lnTo>
                    <a:pt x="110" y="12"/>
                  </a:lnTo>
                  <a:lnTo>
                    <a:pt x="100" y="13"/>
                  </a:lnTo>
                  <a:lnTo>
                    <a:pt x="90" y="14"/>
                  </a:lnTo>
                  <a:lnTo>
                    <a:pt x="81" y="16"/>
                  </a:lnTo>
                  <a:lnTo>
                    <a:pt x="72" y="20"/>
                  </a:lnTo>
                  <a:lnTo>
                    <a:pt x="64" y="24"/>
                  </a:lnTo>
                  <a:lnTo>
                    <a:pt x="55" y="29"/>
                  </a:lnTo>
                  <a:lnTo>
                    <a:pt x="48" y="34"/>
                  </a:lnTo>
                  <a:lnTo>
                    <a:pt x="41" y="41"/>
                  </a:lnTo>
                  <a:lnTo>
                    <a:pt x="34" y="48"/>
                  </a:lnTo>
                  <a:lnTo>
                    <a:pt x="29" y="55"/>
                  </a:lnTo>
                  <a:lnTo>
                    <a:pt x="24" y="63"/>
                  </a:lnTo>
                  <a:lnTo>
                    <a:pt x="20" y="72"/>
                  </a:lnTo>
                  <a:lnTo>
                    <a:pt x="16" y="81"/>
                  </a:lnTo>
                  <a:lnTo>
                    <a:pt x="14" y="90"/>
                  </a:lnTo>
                  <a:lnTo>
                    <a:pt x="13" y="100"/>
                  </a:lnTo>
                  <a:lnTo>
                    <a:pt x="12" y="110"/>
                  </a:lnTo>
                  <a:lnTo>
                    <a:pt x="13" y="120"/>
                  </a:lnTo>
                  <a:lnTo>
                    <a:pt x="14" y="130"/>
                  </a:lnTo>
                  <a:lnTo>
                    <a:pt x="16" y="139"/>
                  </a:lnTo>
                  <a:lnTo>
                    <a:pt x="20" y="148"/>
                  </a:lnTo>
                  <a:lnTo>
                    <a:pt x="24" y="157"/>
                  </a:lnTo>
                  <a:lnTo>
                    <a:pt x="29" y="165"/>
                  </a:lnTo>
                  <a:lnTo>
                    <a:pt x="34" y="172"/>
                  </a:lnTo>
                  <a:lnTo>
                    <a:pt x="41" y="179"/>
                  </a:lnTo>
                  <a:lnTo>
                    <a:pt x="48" y="186"/>
                  </a:lnTo>
                  <a:lnTo>
                    <a:pt x="55" y="191"/>
                  </a:lnTo>
                  <a:lnTo>
                    <a:pt x="64" y="196"/>
                  </a:lnTo>
                  <a:lnTo>
                    <a:pt x="72" y="200"/>
                  </a:lnTo>
                  <a:lnTo>
                    <a:pt x="81" y="204"/>
                  </a:lnTo>
                  <a:lnTo>
                    <a:pt x="90" y="206"/>
                  </a:lnTo>
                  <a:lnTo>
                    <a:pt x="100" y="208"/>
                  </a:lnTo>
                  <a:lnTo>
                    <a:pt x="110" y="208"/>
                  </a:lnTo>
                  <a:lnTo>
                    <a:pt x="120" y="208"/>
                  </a:lnTo>
                  <a:lnTo>
                    <a:pt x="130" y="206"/>
                  </a:lnTo>
                  <a:lnTo>
                    <a:pt x="139" y="204"/>
                  </a:lnTo>
                  <a:lnTo>
                    <a:pt x="148" y="200"/>
                  </a:lnTo>
                  <a:lnTo>
                    <a:pt x="157" y="196"/>
                  </a:lnTo>
                  <a:lnTo>
                    <a:pt x="165" y="191"/>
                  </a:lnTo>
                  <a:lnTo>
                    <a:pt x="172" y="186"/>
                  </a:lnTo>
                  <a:lnTo>
                    <a:pt x="179" y="179"/>
                  </a:lnTo>
                  <a:lnTo>
                    <a:pt x="186" y="172"/>
                  </a:lnTo>
                  <a:lnTo>
                    <a:pt x="191" y="165"/>
                  </a:lnTo>
                  <a:lnTo>
                    <a:pt x="196" y="157"/>
                  </a:lnTo>
                  <a:lnTo>
                    <a:pt x="200" y="148"/>
                  </a:lnTo>
                  <a:lnTo>
                    <a:pt x="204" y="139"/>
                  </a:lnTo>
                  <a:lnTo>
                    <a:pt x="206" y="130"/>
                  </a:lnTo>
                  <a:lnTo>
                    <a:pt x="208" y="120"/>
                  </a:lnTo>
                  <a:lnTo>
                    <a:pt x="208" y="110"/>
                  </a:lnTo>
                  <a:lnTo>
                    <a:pt x="220" y="110"/>
                  </a:lnTo>
                </a:path>
              </a:pathLst>
            </a:custGeom>
            <a:solidFill>
              <a:srgbClr val="E3D6C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7" name="Freeform 195"/>
            <p:cNvSpPr>
              <a:spLocks/>
            </p:cNvSpPr>
            <p:nvPr/>
          </p:nvSpPr>
          <p:spPr bwMode="auto">
            <a:xfrm>
              <a:off x="1277" y="2015"/>
              <a:ext cx="197" cy="198"/>
            </a:xfrm>
            <a:custGeom>
              <a:avLst/>
              <a:gdLst>
                <a:gd name="T0" fmla="*/ 194 w 197"/>
                <a:gd name="T1" fmla="*/ 78 h 198"/>
                <a:gd name="T2" fmla="*/ 185 w 197"/>
                <a:gd name="T3" fmla="*/ 51 h 198"/>
                <a:gd name="T4" fmla="*/ 168 w 197"/>
                <a:gd name="T5" fmla="*/ 28 h 198"/>
                <a:gd name="T6" fmla="*/ 145 w 197"/>
                <a:gd name="T7" fmla="*/ 12 h 198"/>
                <a:gd name="T8" fmla="*/ 118 w 197"/>
                <a:gd name="T9" fmla="*/ 2 h 198"/>
                <a:gd name="T10" fmla="*/ 88 w 197"/>
                <a:gd name="T11" fmla="*/ 0 h 198"/>
                <a:gd name="T12" fmla="*/ 60 w 197"/>
                <a:gd name="T13" fmla="*/ 7 h 198"/>
                <a:gd name="T14" fmla="*/ 36 w 197"/>
                <a:gd name="T15" fmla="*/ 22 h 198"/>
                <a:gd name="T16" fmla="*/ 16 w 197"/>
                <a:gd name="T17" fmla="*/ 43 h 198"/>
                <a:gd name="T18" fmla="*/ 4 w 197"/>
                <a:gd name="T19" fmla="*/ 69 h 198"/>
                <a:gd name="T20" fmla="*/ 0 w 197"/>
                <a:gd name="T21" fmla="*/ 98 h 198"/>
                <a:gd name="T22" fmla="*/ 4 w 197"/>
                <a:gd name="T23" fmla="*/ 127 h 198"/>
                <a:gd name="T24" fmla="*/ 16 w 197"/>
                <a:gd name="T25" fmla="*/ 153 h 198"/>
                <a:gd name="T26" fmla="*/ 36 w 197"/>
                <a:gd name="T27" fmla="*/ 174 h 198"/>
                <a:gd name="T28" fmla="*/ 60 w 197"/>
                <a:gd name="T29" fmla="*/ 189 h 198"/>
                <a:gd name="T30" fmla="*/ 88 w 197"/>
                <a:gd name="T31" fmla="*/ 196 h 198"/>
                <a:gd name="T32" fmla="*/ 118 w 197"/>
                <a:gd name="T33" fmla="*/ 194 h 198"/>
                <a:gd name="T34" fmla="*/ 145 w 197"/>
                <a:gd name="T35" fmla="*/ 185 h 198"/>
                <a:gd name="T36" fmla="*/ 168 w 197"/>
                <a:gd name="T37" fmla="*/ 168 h 198"/>
                <a:gd name="T38" fmla="*/ 185 w 197"/>
                <a:gd name="T39" fmla="*/ 145 h 198"/>
                <a:gd name="T40" fmla="*/ 194 w 197"/>
                <a:gd name="T41" fmla="*/ 118 h 198"/>
                <a:gd name="T42" fmla="*/ 184 w 197"/>
                <a:gd name="T43" fmla="*/ 98 h 198"/>
                <a:gd name="T44" fmla="*/ 180 w 197"/>
                <a:gd name="T45" fmla="*/ 73 h 198"/>
                <a:gd name="T46" fmla="*/ 169 w 197"/>
                <a:gd name="T47" fmla="*/ 50 h 198"/>
                <a:gd name="T48" fmla="*/ 152 w 197"/>
                <a:gd name="T49" fmla="*/ 32 h 198"/>
                <a:gd name="T50" fmla="*/ 131 w 197"/>
                <a:gd name="T51" fmla="*/ 19 h 198"/>
                <a:gd name="T52" fmla="*/ 107 w 197"/>
                <a:gd name="T53" fmla="*/ 13 h 198"/>
                <a:gd name="T54" fmla="*/ 81 w 197"/>
                <a:gd name="T55" fmla="*/ 14 h 198"/>
                <a:gd name="T56" fmla="*/ 58 w 197"/>
                <a:gd name="T57" fmla="*/ 23 h 198"/>
                <a:gd name="T58" fmla="*/ 38 w 197"/>
                <a:gd name="T59" fmla="*/ 38 h 198"/>
                <a:gd name="T60" fmla="*/ 23 w 197"/>
                <a:gd name="T61" fmla="*/ 57 h 198"/>
                <a:gd name="T62" fmla="*/ 14 w 197"/>
                <a:gd name="T63" fmla="*/ 81 h 198"/>
                <a:gd name="T64" fmla="*/ 13 w 197"/>
                <a:gd name="T65" fmla="*/ 107 h 198"/>
                <a:gd name="T66" fmla="*/ 19 w 197"/>
                <a:gd name="T67" fmla="*/ 131 h 198"/>
                <a:gd name="T68" fmla="*/ 32 w 197"/>
                <a:gd name="T69" fmla="*/ 152 h 198"/>
                <a:gd name="T70" fmla="*/ 50 w 197"/>
                <a:gd name="T71" fmla="*/ 169 h 198"/>
                <a:gd name="T72" fmla="*/ 73 w 197"/>
                <a:gd name="T73" fmla="*/ 180 h 198"/>
                <a:gd name="T74" fmla="*/ 98 w 197"/>
                <a:gd name="T75" fmla="*/ 184 h 198"/>
                <a:gd name="T76" fmla="*/ 123 w 197"/>
                <a:gd name="T77" fmla="*/ 180 h 198"/>
                <a:gd name="T78" fmla="*/ 146 w 197"/>
                <a:gd name="T79" fmla="*/ 169 h 198"/>
                <a:gd name="T80" fmla="*/ 164 w 197"/>
                <a:gd name="T81" fmla="*/ 152 h 198"/>
                <a:gd name="T82" fmla="*/ 177 w 197"/>
                <a:gd name="T83" fmla="*/ 131 h 198"/>
                <a:gd name="T84" fmla="*/ 183 w 197"/>
                <a:gd name="T85"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7" h="198">
                  <a:moveTo>
                    <a:pt x="196" y="98"/>
                  </a:moveTo>
                  <a:lnTo>
                    <a:pt x="196" y="88"/>
                  </a:lnTo>
                  <a:lnTo>
                    <a:pt x="194" y="78"/>
                  </a:lnTo>
                  <a:lnTo>
                    <a:pt x="192" y="69"/>
                  </a:lnTo>
                  <a:lnTo>
                    <a:pt x="189" y="60"/>
                  </a:lnTo>
                  <a:lnTo>
                    <a:pt x="185" y="51"/>
                  </a:lnTo>
                  <a:lnTo>
                    <a:pt x="180" y="43"/>
                  </a:lnTo>
                  <a:lnTo>
                    <a:pt x="174" y="36"/>
                  </a:lnTo>
                  <a:lnTo>
                    <a:pt x="168" y="28"/>
                  </a:lnTo>
                  <a:lnTo>
                    <a:pt x="161" y="22"/>
                  </a:lnTo>
                  <a:lnTo>
                    <a:pt x="153" y="16"/>
                  </a:lnTo>
                  <a:lnTo>
                    <a:pt x="145" y="12"/>
                  </a:lnTo>
                  <a:lnTo>
                    <a:pt x="137" y="7"/>
                  </a:lnTo>
                  <a:lnTo>
                    <a:pt x="127" y="4"/>
                  </a:lnTo>
                  <a:lnTo>
                    <a:pt x="118" y="2"/>
                  </a:lnTo>
                  <a:lnTo>
                    <a:pt x="108" y="0"/>
                  </a:lnTo>
                  <a:lnTo>
                    <a:pt x="98" y="0"/>
                  </a:lnTo>
                  <a:lnTo>
                    <a:pt x="88" y="0"/>
                  </a:lnTo>
                  <a:lnTo>
                    <a:pt x="78" y="2"/>
                  </a:lnTo>
                  <a:lnTo>
                    <a:pt x="69" y="4"/>
                  </a:lnTo>
                  <a:lnTo>
                    <a:pt x="60" y="7"/>
                  </a:lnTo>
                  <a:lnTo>
                    <a:pt x="51" y="12"/>
                  </a:lnTo>
                  <a:lnTo>
                    <a:pt x="43" y="16"/>
                  </a:lnTo>
                  <a:lnTo>
                    <a:pt x="36" y="22"/>
                  </a:lnTo>
                  <a:lnTo>
                    <a:pt x="28" y="28"/>
                  </a:lnTo>
                  <a:lnTo>
                    <a:pt x="22" y="36"/>
                  </a:lnTo>
                  <a:lnTo>
                    <a:pt x="16" y="43"/>
                  </a:lnTo>
                  <a:lnTo>
                    <a:pt x="12" y="51"/>
                  </a:lnTo>
                  <a:lnTo>
                    <a:pt x="7" y="60"/>
                  </a:lnTo>
                  <a:lnTo>
                    <a:pt x="4" y="69"/>
                  </a:lnTo>
                  <a:lnTo>
                    <a:pt x="2" y="78"/>
                  </a:lnTo>
                  <a:lnTo>
                    <a:pt x="0" y="88"/>
                  </a:lnTo>
                  <a:lnTo>
                    <a:pt x="0" y="98"/>
                  </a:lnTo>
                  <a:lnTo>
                    <a:pt x="0" y="108"/>
                  </a:lnTo>
                  <a:lnTo>
                    <a:pt x="2" y="118"/>
                  </a:lnTo>
                  <a:lnTo>
                    <a:pt x="4" y="127"/>
                  </a:lnTo>
                  <a:lnTo>
                    <a:pt x="7" y="137"/>
                  </a:lnTo>
                  <a:lnTo>
                    <a:pt x="12" y="145"/>
                  </a:lnTo>
                  <a:lnTo>
                    <a:pt x="16" y="153"/>
                  </a:lnTo>
                  <a:lnTo>
                    <a:pt x="22" y="161"/>
                  </a:lnTo>
                  <a:lnTo>
                    <a:pt x="28" y="168"/>
                  </a:lnTo>
                  <a:lnTo>
                    <a:pt x="36" y="174"/>
                  </a:lnTo>
                  <a:lnTo>
                    <a:pt x="43" y="180"/>
                  </a:lnTo>
                  <a:lnTo>
                    <a:pt x="51" y="185"/>
                  </a:lnTo>
                  <a:lnTo>
                    <a:pt x="60" y="189"/>
                  </a:lnTo>
                  <a:lnTo>
                    <a:pt x="69" y="192"/>
                  </a:lnTo>
                  <a:lnTo>
                    <a:pt x="78" y="194"/>
                  </a:lnTo>
                  <a:lnTo>
                    <a:pt x="88" y="196"/>
                  </a:lnTo>
                  <a:lnTo>
                    <a:pt x="98" y="197"/>
                  </a:lnTo>
                  <a:lnTo>
                    <a:pt x="108" y="196"/>
                  </a:lnTo>
                  <a:lnTo>
                    <a:pt x="118" y="194"/>
                  </a:lnTo>
                  <a:lnTo>
                    <a:pt x="127" y="192"/>
                  </a:lnTo>
                  <a:lnTo>
                    <a:pt x="137" y="189"/>
                  </a:lnTo>
                  <a:lnTo>
                    <a:pt x="145" y="185"/>
                  </a:lnTo>
                  <a:lnTo>
                    <a:pt x="153" y="180"/>
                  </a:lnTo>
                  <a:lnTo>
                    <a:pt x="161" y="174"/>
                  </a:lnTo>
                  <a:lnTo>
                    <a:pt x="168" y="168"/>
                  </a:lnTo>
                  <a:lnTo>
                    <a:pt x="174" y="161"/>
                  </a:lnTo>
                  <a:lnTo>
                    <a:pt x="180" y="153"/>
                  </a:lnTo>
                  <a:lnTo>
                    <a:pt x="185" y="145"/>
                  </a:lnTo>
                  <a:lnTo>
                    <a:pt x="189" y="137"/>
                  </a:lnTo>
                  <a:lnTo>
                    <a:pt x="192" y="127"/>
                  </a:lnTo>
                  <a:lnTo>
                    <a:pt x="194" y="118"/>
                  </a:lnTo>
                  <a:lnTo>
                    <a:pt x="196" y="108"/>
                  </a:lnTo>
                  <a:lnTo>
                    <a:pt x="196" y="98"/>
                  </a:lnTo>
                  <a:lnTo>
                    <a:pt x="184" y="98"/>
                  </a:lnTo>
                  <a:lnTo>
                    <a:pt x="183" y="90"/>
                  </a:lnTo>
                  <a:lnTo>
                    <a:pt x="182" y="81"/>
                  </a:lnTo>
                  <a:lnTo>
                    <a:pt x="180" y="73"/>
                  </a:lnTo>
                  <a:lnTo>
                    <a:pt x="177" y="65"/>
                  </a:lnTo>
                  <a:lnTo>
                    <a:pt x="173" y="57"/>
                  </a:lnTo>
                  <a:lnTo>
                    <a:pt x="169" y="50"/>
                  </a:lnTo>
                  <a:lnTo>
                    <a:pt x="164" y="44"/>
                  </a:lnTo>
                  <a:lnTo>
                    <a:pt x="158" y="38"/>
                  </a:lnTo>
                  <a:lnTo>
                    <a:pt x="152" y="32"/>
                  </a:lnTo>
                  <a:lnTo>
                    <a:pt x="146" y="27"/>
                  </a:lnTo>
                  <a:lnTo>
                    <a:pt x="139" y="23"/>
                  </a:lnTo>
                  <a:lnTo>
                    <a:pt x="131" y="19"/>
                  </a:lnTo>
                  <a:lnTo>
                    <a:pt x="123" y="16"/>
                  </a:lnTo>
                  <a:lnTo>
                    <a:pt x="115" y="14"/>
                  </a:lnTo>
                  <a:lnTo>
                    <a:pt x="107" y="13"/>
                  </a:lnTo>
                  <a:lnTo>
                    <a:pt x="98" y="13"/>
                  </a:lnTo>
                  <a:lnTo>
                    <a:pt x="90" y="13"/>
                  </a:lnTo>
                  <a:lnTo>
                    <a:pt x="81" y="14"/>
                  </a:lnTo>
                  <a:lnTo>
                    <a:pt x="73" y="16"/>
                  </a:lnTo>
                  <a:lnTo>
                    <a:pt x="65" y="19"/>
                  </a:lnTo>
                  <a:lnTo>
                    <a:pt x="58" y="23"/>
                  </a:lnTo>
                  <a:lnTo>
                    <a:pt x="50" y="27"/>
                  </a:lnTo>
                  <a:lnTo>
                    <a:pt x="44" y="32"/>
                  </a:lnTo>
                  <a:lnTo>
                    <a:pt x="38" y="38"/>
                  </a:lnTo>
                  <a:lnTo>
                    <a:pt x="32" y="44"/>
                  </a:lnTo>
                  <a:lnTo>
                    <a:pt x="27" y="50"/>
                  </a:lnTo>
                  <a:lnTo>
                    <a:pt x="23" y="57"/>
                  </a:lnTo>
                  <a:lnTo>
                    <a:pt x="19" y="65"/>
                  </a:lnTo>
                  <a:lnTo>
                    <a:pt x="16" y="73"/>
                  </a:lnTo>
                  <a:lnTo>
                    <a:pt x="14" y="81"/>
                  </a:lnTo>
                  <a:lnTo>
                    <a:pt x="13" y="90"/>
                  </a:lnTo>
                  <a:lnTo>
                    <a:pt x="13" y="98"/>
                  </a:lnTo>
                  <a:lnTo>
                    <a:pt x="13" y="107"/>
                  </a:lnTo>
                  <a:lnTo>
                    <a:pt x="14" y="115"/>
                  </a:lnTo>
                  <a:lnTo>
                    <a:pt x="16" y="123"/>
                  </a:lnTo>
                  <a:lnTo>
                    <a:pt x="19" y="131"/>
                  </a:lnTo>
                  <a:lnTo>
                    <a:pt x="23" y="139"/>
                  </a:lnTo>
                  <a:lnTo>
                    <a:pt x="27" y="146"/>
                  </a:lnTo>
                  <a:lnTo>
                    <a:pt x="32" y="152"/>
                  </a:lnTo>
                  <a:lnTo>
                    <a:pt x="38" y="158"/>
                  </a:lnTo>
                  <a:lnTo>
                    <a:pt x="44" y="164"/>
                  </a:lnTo>
                  <a:lnTo>
                    <a:pt x="50" y="169"/>
                  </a:lnTo>
                  <a:lnTo>
                    <a:pt x="58" y="173"/>
                  </a:lnTo>
                  <a:lnTo>
                    <a:pt x="65" y="177"/>
                  </a:lnTo>
                  <a:lnTo>
                    <a:pt x="73" y="180"/>
                  </a:lnTo>
                  <a:lnTo>
                    <a:pt x="81" y="182"/>
                  </a:lnTo>
                  <a:lnTo>
                    <a:pt x="90" y="183"/>
                  </a:lnTo>
                  <a:lnTo>
                    <a:pt x="98" y="184"/>
                  </a:lnTo>
                  <a:lnTo>
                    <a:pt x="107" y="183"/>
                  </a:lnTo>
                  <a:lnTo>
                    <a:pt x="115" y="182"/>
                  </a:lnTo>
                  <a:lnTo>
                    <a:pt x="123" y="180"/>
                  </a:lnTo>
                  <a:lnTo>
                    <a:pt x="131" y="177"/>
                  </a:lnTo>
                  <a:lnTo>
                    <a:pt x="139" y="173"/>
                  </a:lnTo>
                  <a:lnTo>
                    <a:pt x="146" y="169"/>
                  </a:lnTo>
                  <a:lnTo>
                    <a:pt x="152" y="164"/>
                  </a:lnTo>
                  <a:lnTo>
                    <a:pt x="158" y="158"/>
                  </a:lnTo>
                  <a:lnTo>
                    <a:pt x="164" y="152"/>
                  </a:lnTo>
                  <a:lnTo>
                    <a:pt x="169" y="146"/>
                  </a:lnTo>
                  <a:lnTo>
                    <a:pt x="173" y="139"/>
                  </a:lnTo>
                  <a:lnTo>
                    <a:pt x="177" y="131"/>
                  </a:lnTo>
                  <a:lnTo>
                    <a:pt x="180" y="123"/>
                  </a:lnTo>
                  <a:lnTo>
                    <a:pt x="182" y="115"/>
                  </a:lnTo>
                  <a:lnTo>
                    <a:pt x="183" y="107"/>
                  </a:lnTo>
                  <a:lnTo>
                    <a:pt x="184" y="98"/>
                  </a:lnTo>
                  <a:lnTo>
                    <a:pt x="196" y="98"/>
                  </a:lnTo>
                </a:path>
              </a:pathLst>
            </a:custGeom>
            <a:solidFill>
              <a:srgbClr val="E8DED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8" name="Freeform 196"/>
            <p:cNvSpPr>
              <a:spLocks/>
            </p:cNvSpPr>
            <p:nvPr/>
          </p:nvSpPr>
          <p:spPr bwMode="auto">
            <a:xfrm>
              <a:off x="1289" y="2027"/>
              <a:ext cx="173" cy="173"/>
            </a:xfrm>
            <a:custGeom>
              <a:avLst/>
              <a:gdLst>
                <a:gd name="T0" fmla="*/ 170 w 173"/>
                <a:gd name="T1" fmla="*/ 69 h 173"/>
                <a:gd name="T2" fmla="*/ 162 w 173"/>
                <a:gd name="T3" fmla="*/ 45 h 173"/>
                <a:gd name="T4" fmla="*/ 147 w 173"/>
                <a:gd name="T5" fmla="*/ 25 h 173"/>
                <a:gd name="T6" fmla="*/ 127 w 173"/>
                <a:gd name="T7" fmla="*/ 10 h 173"/>
                <a:gd name="T8" fmla="*/ 104 w 173"/>
                <a:gd name="T9" fmla="*/ 2 h 173"/>
                <a:gd name="T10" fmla="*/ 77 w 173"/>
                <a:gd name="T11" fmla="*/ 1 h 173"/>
                <a:gd name="T12" fmla="*/ 53 w 173"/>
                <a:gd name="T13" fmla="*/ 7 h 173"/>
                <a:gd name="T14" fmla="*/ 31 w 173"/>
                <a:gd name="T15" fmla="*/ 20 h 173"/>
                <a:gd name="T16" fmla="*/ 15 w 173"/>
                <a:gd name="T17" fmla="*/ 38 h 173"/>
                <a:gd name="T18" fmla="*/ 4 w 173"/>
                <a:gd name="T19" fmla="*/ 60 h 173"/>
                <a:gd name="T20" fmla="*/ 0 w 173"/>
                <a:gd name="T21" fmla="*/ 86 h 173"/>
                <a:gd name="T22" fmla="*/ 4 w 173"/>
                <a:gd name="T23" fmla="*/ 112 h 173"/>
                <a:gd name="T24" fmla="*/ 15 w 173"/>
                <a:gd name="T25" fmla="*/ 134 h 173"/>
                <a:gd name="T26" fmla="*/ 31 w 173"/>
                <a:gd name="T27" fmla="*/ 152 h 173"/>
                <a:gd name="T28" fmla="*/ 53 w 173"/>
                <a:gd name="T29" fmla="*/ 165 h 173"/>
                <a:gd name="T30" fmla="*/ 77 w 173"/>
                <a:gd name="T31" fmla="*/ 172 h 173"/>
                <a:gd name="T32" fmla="*/ 104 w 173"/>
                <a:gd name="T33" fmla="*/ 170 h 173"/>
                <a:gd name="T34" fmla="*/ 127 w 173"/>
                <a:gd name="T35" fmla="*/ 162 h 173"/>
                <a:gd name="T36" fmla="*/ 147 w 173"/>
                <a:gd name="T37" fmla="*/ 147 h 173"/>
                <a:gd name="T38" fmla="*/ 162 w 173"/>
                <a:gd name="T39" fmla="*/ 127 h 173"/>
                <a:gd name="T40" fmla="*/ 170 w 173"/>
                <a:gd name="T41" fmla="*/ 104 h 173"/>
                <a:gd name="T42" fmla="*/ 160 w 173"/>
                <a:gd name="T43" fmla="*/ 86 h 173"/>
                <a:gd name="T44" fmla="*/ 156 w 173"/>
                <a:gd name="T45" fmla="*/ 64 h 173"/>
                <a:gd name="T46" fmla="*/ 147 w 173"/>
                <a:gd name="T47" fmla="*/ 45 h 173"/>
                <a:gd name="T48" fmla="*/ 133 w 173"/>
                <a:gd name="T49" fmla="*/ 30 h 173"/>
                <a:gd name="T50" fmla="*/ 115 w 173"/>
                <a:gd name="T51" fmla="*/ 18 h 173"/>
                <a:gd name="T52" fmla="*/ 93 w 173"/>
                <a:gd name="T53" fmla="*/ 13 h 173"/>
                <a:gd name="T54" fmla="*/ 72 w 173"/>
                <a:gd name="T55" fmla="*/ 14 h 173"/>
                <a:gd name="T56" fmla="*/ 51 w 173"/>
                <a:gd name="T57" fmla="*/ 21 h 173"/>
                <a:gd name="T58" fmla="*/ 34 w 173"/>
                <a:gd name="T59" fmla="*/ 34 h 173"/>
                <a:gd name="T60" fmla="*/ 22 w 173"/>
                <a:gd name="T61" fmla="*/ 51 h 173"/>
                <a:gd name="T62" fmla="*/ 14 w 173"/>
                <a:gd name="T63" fmla="*/ 72 h 173"/>
                <a:gd name="T64" fmla="*/ 13 w 173"/>
                <a:gd name="T65" fmla="*/ 93 h 173"/>
                <a:gd name="T66" fmla="*/ 19 w 173"/>
                <a:gd name="T67" fmla="*/ 115 h 173"/>
                <a:gd name="T68" fmla="*/ 30 w 173"/>
                <a:gd name="T69" fmla="*/ 133 h 173"/>
                <a:gd name="T70" fmla="*/ 45 w 173"/>
                <a:gd name="T71" fmla="*/ 147 h 173"/>
                <a:gd name="T72" fmla="*/ 64 w 173"/>
                <a:gd name="T73" fmla="*/ 156 h 173"/>
                <a:gd name="T74" fmla="*/ 86 w 173"/>
                <a:gd name="T75" fmla="*/ 160 h 173"/>
                <a:gd name="T76" fmla="*/ 108 w 173"/>
                <a:gd name="T77" fmla="*/ 156 h 173"/>
                <a:gd name="T78" fmla="*/ 127 w 173"/>
                <a:gd name="T79" fmla="*/ 147 h 173"/>
                <a:gd name="T80" fmla="*/ 143 w 173"/>
                <a:gd name="T81" fmla="*/ 133 h 173"/>
                <a:gd name="T82" fmla="*/ 154 w 173"/>
                <a:gd name="T83" fmla="*/ 115 h 173"/>
                <a:gd name="T84" fmla="*/ 159 w 173"/>
                <a:gd name="T85"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 h="173">
                  <a:moveTo>
                    <a:pt x="172" y="86"/>
                  </a:moveTo>
                  <a:lnTo>
                    <a:pt x="172" y="77"/>
                  </a:lnTo>
                  <a:lnTo>
                    <a:pt x="170" y="69"/>
                  </a:lnTo>
                  <a:lnTo>
                    <a:pt x="168" y="60"/>
                  </a:lnTo>
                  <a:lnTo>
                    <a:pt x="165" y="53"/>
                  </a:lnTo>
                  <a:lnTo>
                    <a:pt x="162" y="45"/>
                  </a:lnTo>
                  <a:lnTo>
                    <a:pt x="158" y="38"/>
                  </a:lnTo>
                  <a:lnTo>
                    <a:pt x="152" y="31"/>
                  </a:lnTo>
                  <a:lnTo>
                    <a:pt x="147" y="25"/>
                  </a:lnTo>
                  <a:lnTo>
                    <a:pt x="141" y="20"/>
                  </a:lnTo>
                  <a:lnTo>
                    <a:pt x="134" y="15"/>
                  </a:lnTo>
                  <a:lnTo>
                    <a:pt x="127" y="10"/>
                  </a:lnTo>
                  <a:lnTo>
                    <a:pt x="119" y="7"/>
                  </a:lnTo>
                  <a:lnTo>
                    <a:pt x="112" y="4"/>
                  </a:lnTo>
                  <a:lnTo>
                    <a:pt x="104" y="2"/>
                  </a:lnTo>
                  <a:lnTo>
                    <a:pt x="95" y="1"/>
                  </a:lnTo>
                  <a:lnTo>
                    <a:pt x="86" y="0"/>
                  </a:lnTo>
                  <a:lnTo>
                    <a:pt x="77" y="1"/>
                  </a:lnTo>
                  <a:lnTo>
                    <a:pt x="69" y="2"/>
                  </a:lnTo>
                  <a:lnTo>
                    <a:pt x="60" y="4"/>
                  </a:lnTo>
                  <a:lnTo>
                    <a:pt x="53" y="7"/>
                  </a:lnTo>
                  <a:lnTo>
                    <a:pt x="45" y="10"/>
                  </a:lnTo>
                  <a:lnTo>
                    <a:pt x="38" y="15"/>
                  </a:lnTo>
                  <a:lnTo>
                    <a:pt x="31" y="20"/>
                  </a:lnTo>
                  <a:lnTo>
                    <a:pt x="25" y="25"/>
                  </a:lnTo>
                  <a:lnTo>
                    <a:pt x="20" y="31"/>
                  </a:lnTo>
                  <a:lnTo>
                    <a:pt x="15" y="38"/>
                  </a:lnTo>
                  <a:lnTo>
                    <a:pt x="10" y="45"/>
                  </a:lnTo>
                  <a:lnTo>
                    <a:pt x="7" y="53"/>
                  </a:lnTo>
                  <a:lnTo>
                    <a:pt x="4" y="60"/>
                  </a:lnTo>
                  <a:lnTo>
                    <a:pt x="2" y="69"/>
                  </a:lnTo>
                  <a:lnTo>
                    <a:pt x="1" y="77"/>
                  </a:lnTo>
                  <a:lnTo>
                    <a:pt x="0" y="86"/>
                  </a:lnTo>
                  <a:lnTo>
                    <a:pt x="1" y="95"/>
                  </a:lnTo>
                  <a:lnTo>
                    <a:pt x="2" y="104"/>
                  </a:lnTo>
                  <a:lnTo>
                    <a:pt x="4" y="112"/>
                  </a:lnTo>
                  <a:lnTo>
                    <a:pt x="7" y="119"/>
                  </a:lnTo>
                  <a:lnTo>
                    <a:pt x="10" y="127"/>
                  </a:lnTo>
                  <a:lnTo>
                    <a:pt x="15" y="134"/>
                  </a:lnTo>
                  <a:lnTo>
                    <a:pt x="20" y="141"/>
                  </a:lnTo>
                  <a:lnTo>
                    <a:pt x="25" y="147"/>
                  </a:lnTo>
                  <a:lnTo>
                    <a:pt x="31" y="152"/>
                  </a:lnTo>
                  <a:lnTo>
                    <a:pt x="38" y="158"/>
                  </a:lnTo>
                  <a:lnTo>
                    <a:pt x="45" y="162"/>
                  </a:lnTo>
                  <a:lnTo>
                    <a:pt x="53" y="165"/>
                  </a:lnTo>
                  <a:lnTo>
                    <a:pt x="60" y="168"/>
                  </a:lnTo>
                  <a:lnTo>
                    <a:pt x="69" y="170"/>
                  </a:lnTo>
                  <a:lnTo>
                    <a:pt x="77" y="172"/>
                  </a:lnTo>
                  <a:lnTo>
                    <a:pt x="86" y="172"/>
                  </a:lnTo>
                  <a:lnTo>
                    <a:pt x="95" y="172"/>
                  </a:lnTo>
                  <a:lnTo>
                    <a:pt x="104" y="170"/>
                  </a:lnTo>
                  <a:lnTo>
                    <a:pt x="112" y="168"/>
                  </a:lnTo>
                  <a:lnTo>
                    <a:pt x="119" y="165"/>
                  </a:lnTo>
                  <a:lnTo>
                    <a:pt x="127" y="162"/>
                  </a:lnTo>
                  <a:lnTo>
                    <a:pt x="134" y="158"/>
                  </a:lnTo>
                  <a:lnTo>
                    <a:pt x="141" y="152"/>
                  </a:lnTo>
                  <a:lnTo>
                    <a:pt x="147" y="147"/>
                  </a:lnTo>
                  <a:lnTo>
                    <a:pt x="152" y="141"/>
                  </a:lnTo>
                  <a:lnTo>
                    <a:pt x="158" y="134"/>
                  </a:lnTo>
                  <a:lnTo>
                    <a:pt x="162" y="127"/>
                  </a:lnTo>
                  <a:lnTo>
                    <a:pt x="165" y="119"/>
                  </a:lnTo>
                  <a:lnTo>
                    <a:pt x="168" y="112"/>
                  </a:lnTo>
                  <a:lnTo>
                    <a:pt x="170" y="104"/>
                  </a:lnTo>
                  <a:lnTo>
                    <a:pt x="172" y="95"/>
                  </a:lnTo>
                  <a:lnTo>
                    <a:pt x="172" y="86"/>
                  </a:lnTo>
                  <a:lnTo>
                    <a:pt x="160" y="86"/>
                  </a:lnTo>
                  <a:lnTo>
                    <a:pt x="159" y="79"/>
                  </a:lnTo>
                  <a:lnTo>
                    <a:pt x="158" y="72"/>
                  </a:lnTo>
                  <a:lnTo>
                    <a:pt x="156" y="64"/>
                  </a:lnTo>
                  <a:lnTo>
                    <a:pt x="154" y="57"/>
                  </a:lnTo>
                  <a:lnTo>
                    <a:pt x="151" y="51"/>
                  </a:lnTo>
                  <a:lnTo>
                    <a:pt x="147" y="45"/>
                  </a:lnTo>
                  <a:lnTo>
                    <a:pt x="143" y="39"/>
                  </a:lnTo>
                  <a:lnTo>
                    <a:pt x="138" y="34"/>
                  </a:lnTo>
                  <a:lnTo>
                    <a:pt x="133" y="30"/>
                  </a:lnTo>
                  <a:lnTo>
                    <a:pt x="127" y="25"/>
                  </a:lnTo>
                  <a:lnTo>
                    <a:pt x="121" y="21"/>
                  </a:lnTo>
                  <a:lnTo>
                    <a:pt x="115" y="18"/>
                  </a:lnTo>
                  <a:lnTo>
                    <a:pt x="108" y="16"/>
                  </a:lnTo>
                  <a:lnTo>
                    <a:pt x="101" y="14"/>
                  </a:lnTo>
                  <a:lnTo>
                    <a:pt x="93" y="13"/>
                  </a:lnTo>
                  <a:lnTo>
                    <a:pt x="86" y="12"/>
                  </a:lnTo>
                  <a:lnTo>
                    <a:pt x="79" y="13"/>
                  </a:lnTo>
                  <a:lnTo>
                    <a:pt x="72" y="14"/>
                  </a:lnTo>
                  <a:lnTo>
                    <a:pt x="64" y="16"/>
                  </a:lnTo>
                  <a:lnTo>
                    <a:pt x="57" y="18"/>
                  </a:lnTo>
                  <a:lnTo>
                    <a:pt x="51" y="21"/>
                  </a:lnTo>
                  <a:lnTo>
                    <a:pt x="45" y="25"/>
                  </a:lnTo>
                  <a:lnTo>
                    <a:pt x="40" y="30"/>
                  </a:lnTo>
                  <a:lnTo>
                    <a:pt x="34" y="34"/>
                  </a:lnTo>
                  <a:lnTo>
                    <a:pt x="30" y="39"/>
                  </a:lnTo>
                  <a:lnTo>
                    <a:pt x="25" y="45"/>
                  </a:lnTo>
                  <a:lnTo>
                    <a:pt x="22" y="51"/>
                  </a:lnTo>
                  <a:lnTo>
                    <a:pt x="19" y="57"/>
                  </a:lnTo>
                  <a:lnTo>
                    <a:pt x="16" y="64"/>
                  </a:lnTo>
                  <a:lnTo>
                    <a:pt x="14" y="72"/>
                  </a:lnTo>
                  <a:lnTo>
                    <a:pt x="13" y="79"/>
                  </a:lnTo>
                  <a:lnTo>
                    <a:pt x="13" y="86"/>
                  </a:lnTo>
                  <a:lnTo>
                    <a:pt x="13" y="93"/>
                  </a:lnTo>
                  <a:lnTo>
                    <a:pt x="14" y="101"/>
                  </a:lnTo>
                  <a:lnTo>
                    <a:pt x="16" y="108"/>
                  </a:lnTo>
                  <a:lnTo>
                    <a:pt x="19" y="115"/>
                  </a:lnTo>
                  <a:lnTo>
                    <a:pt x="22" y="121"/>
                  </a:lnTo>
                  <a:lnTo>
                    <a:pt x="25" y="127"/>
                  </a:lnTo>
                  <a:lnTo>
                    <a:pt x="30" y="133"/>
                  </a:lnTo>
                  <a:lnTo>
                    <a:pt x="34" y="138"/>
                  </a:lnTo>
                  <a:lnTo>
                    <a:pt x="40" y="143"/>
                  </a:lnTo>
                  <a:lnTo>
                    <a:pt x="45" y="147"/>
                  </a:lnTo>
                  <a:lnTo>
                    <a:pt x="51" y="151"/>
                  </a:lnTo>
                  <a:lnTo>
                    <a:pt x="57" y="154"/>
                  </a:lnTo>
                  <a:lnTo>
                    <a:pt x="64" y="156"/>
                  </a:lnTo>
                  <a:lnTo>
                    <a:pt x="72" y="158"/>
                  </a:lnTo>
                  <a:lnTo>
                    <a:pt x="79" y="159"/>
                  </a:lnTo>
                  <a:lnTo>
                    <a:pt x="86" y="160"/>
                  </a:lnTo>
                  <a:lnTo>
                    <a:pt x="93" y="159"/>
                  </a:lnTo>
                  <a:lnTo>
                    <a:pt x="101" y="158"/>
                  </a:lnTo>
                  <a:lnTo>
                    <a:pt x="108" y="156"/>
                  </a:lnTo>
                  <a:lnTo>
                    <a:pt x="115" y="154"/>
                  </a:lnTo>
                  <a:lnTo>
                    <a:pt x="121" y="151"/>
                  </a:lnTo>
                  <a:lnTo>
                    <a:pt x="127" y="147"/>
                  </a:lnTo>
                  <a:lnTo>
                    <a:pt x="133" y="143"/>
                  </a:lnTo>
                  <a:lnTo>
                    <a:pt x="138" y="138"/>
                  </a:lnTo>
                  <a:lnTo>
                    <a:pt x="143" y="133"/>
                  </a:lnTo>
                  <a:lnTo>
                    <a:pt x="147" y="127"/>
                  </a:lnTo>
                  <a:lnTo>
                    <a:pt x="151" y="121"/>
                  </a:lnTo>
                  <a:lnTo>
                    <a:pt x="154" y="115"/>
                  </a:lnTo>
                  <a:lnTo>
                    <a:pt x="156" y="108"/>
                  </a:lnTo>
                  <a:lnTo>
                    <a:pt x="158" y="101"/>
                  </a:lnTo>
                  <a:lnTo>
                    <a:pt x="159" y="93"/>
                  </a:lnTo>
                  <a:lnTo>
                    <a:pt x="160" y="86"/>
                  </a:lnTo>
                  <a:lnTo>
                    <a:pt x="172" y="86"/>
                  </a:lnTo>
                </a:path>
              </a:pathLst>
            </a:custGeom>
            <a:solidFill>
              <a:srgbClr val="EDE3D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09" name="Freeform 197"/>
            <p:cNvSpPr>
              <a:spLocks/>
            </p:cNvSpPr>
            <p:nvPr/>
          </p:nvSpPr>
          <p:spPr bwMode="auto">
            <a:xfrm>
              <a:off x="1301" y="2039"/>
              <a:ext cx="149" cy="149"/>
            </a:xfrm>
            <a:custGeom>
              <a:avLst/>
              <a:gdLst>
                <a:gd name="T0" fmla="*/ 148 w 149"/>
                <a:gd name="T1" fmla="*/ 66 h 149"/>
                <a:gd name="T2" fmla="*/ 145 w 149"/>
                <a:gd name="T3" fmla="*/ 52 h 149"/>
                <a:gd name="T4" fmla="*/ 139 w 149"/>
                <a:gd name="T5" fmla="*/ 39 h 149"/>
                <a:gd name="T6" fmla="*/ 131 w 149"/>
                <a:gd name="T7" fmla="*/ 27 h 149"/>
                <a:gd name="T8" fmla="*/ 121 w 149"/>
                <a:gd name="T9" fmla="*/ 17 h 149"/>
                <a:gd name="T10" fmla="*/ 109 w 149"/>
                <a:gd name="T11" fmla="*/ 9 h 149"/>
                <a:gd name="T12" fmla="*/ 96 w 149"/>
                <a:gd name="T13" fmla="*/ 3 h 149"/>
                <a:gd name="T14" fmla="*/ 82 w 149"/>
                <a:gd name="T15" fmla="*/ 0 h 149"/>
                <a:gd name="T16" fmla="*/ 66 w 149"/>
                <a:gd name="T17" fmla="*/ 0 h 149"/>
                <a:gd name="T18" fmla="*/ 52 w 149"/>
                <a:gd name="T19" fmla="*/ 3 h 149"/>
                <a:gd name="T20" fmla="*/ 39 w 149"/>
                <a:gd name="T21" fmla="*/ 9 h 149"/>
                <a:gd name="T22" fmla="*/ 27 w 149"/>
                <a:gd name="T23" fmla="*/ 17 h 149"/>
                <a:gd name="T24" fmla="*/ 17 w 149"/>
                <a:gd name="T25" fmla="*/ 27 h 149"/>
                <a:gd name="T26" fmla="*/ 9 w 149"/>
                <a:gd name="T27" fmla="*/ 39 h 149"/>
                <a:gd name="T28" fmla="*/ 4 w 149"/>
                <a:gd name="T29" fmla="*/ 52 h 149"/>
                <a:gd name="T30" fmla="*/ 1 w 149"/>
                <a:gd name="T31" fmla="*/ 66 h 149"/>
                <a:gd name="T32" fmla="*/ 1 w 149"/>
                <a:gd name="T33" fmla="*/ 82 h 149"/>
                <a:gd name="T34" fmla="*/ 4 w 149"/>
                <a:gd name="T35" fmla="*/ 96 h 149"/>
                <a:gd name="T36" fmla="*/ 9 w 149"/>
                <a:gd name="T37" fmla="*/ 109 h 149"/>
                <a:gd name="T38" fmla="*/ 17 w 149"/>
                <a:gd name="T39" fmla="*/ 121 h 149"/>
                <a:gd name="T40" fmla="*/ 27 w 149"/>
                <a:gd name="T41" fmla="*/ 131 h 149"/>
                <a:gd name="T42" fmla="*/ 39 w 149"/>
                <a:gd name="T43" fmla="*/ 139 h 149"/>
                <a:gd name="T44" fmla="*/ 52 w 149"/>
                <a:gd name="T45" fmla="*/ 145 h 149"/>
                <a:gd name="T46" fmla="*/ 66 w 149"/>
                <a:gd name="T47" fmla="*/ 148 h 149"/>
                <a:gd name="T48" fmla="*/ 82 w 149"/>
                <a:gd name="T49" fmla="*/ 148 h 149"/>
                <a:gd name="T50" fmla="*/ 96 w 149"/>
                <a:gd name="T51" fmla="*/ 145 h 149"/>
                <a:gd name="T52" fmla="*/ 109 w 149"/>
                <a:gd name="T53" fmla="*/ 139 h 149"/>
                <a:gd name="T54" fmla="*/ 121 w 149"/>
                <a:gd name="T55" fmla="*/ 131 h 149"/>
                <a:gd name="T56" fmla="*/ 131 w 149"/>
                <a:gd name="T57" fmla="*/ 121 h 149"/>
                <a:gd name="T58" fmla="*/ 139 w 149"/>
                <a:gd name="T59" fmla="*/ 109 h 149"/>
                <a:gd name="T60" fmla="*/ 145 w 149"/>
                <a:gd name="T61" fmla="*/ 96 h 149"/>
                <a:gd name="T62" fmla="*/ 148 w 149"/>
                <a:gd name="T63" fmla="*/ 82 h 149"/>
                <a:gd name="T64" fmla="*/ 135 w 149"/>
                <a:gd name="T65" fmla="*/ 74 h 149"/>
                <a:gd name="T66" fmla="*/ 131 w 149"/>
                <a:gd name="T67" fmla="*/ 51 h 149"/>
                <a:gd name="T68" fmla="*/ 117 w 149"/>
                <a:gd name="T69" fmla="*/ 31 h 149"/>
                <a:gd name="T70" fmla="*/ 98 w 149"/>
                <a:gd name="T71" fmla="*/ 18 h 149"/>
                <a:gd name="T72" fmla="*/ 74 w 149"/>
                <a:gd name="T73" fmla="*/ 13 h 149"/>
                <a:gd name="T74" fmla="*/ 51 w 149"/>
                <a:gd name="T75" fmla="*/ 18 h 149"/>
                <a:gd name="T76" fmla="*/ 31 w 149"/>
                <a:gd name="T77" fmla="*/ 31 h 149"/>
                <a:gd name="T78" fmla="*/ 18 w 149"/>
                <a:gd name="T79" fmla="*/ 51 h 149"/>
                <a:gd name="T80" fmla="*/ 13 w 149"/>
                <a:gd name="T81" fmla="*/ 74 h 149"/>
                <a:gd name="T82" fmla="*/ 18 w 149"/>
                <a:gd name="T83" fmla="*/ 98 h 149"/>
                <a:gd name="T84" fmla="*/ 31 w 149"/>
                <a:gd name="T85" fmla="*/ 117 h 149"/>
                <a:gd name="T86" fmla="*/ 51 w 149"/>
                <a:gd name="T87" fmla="*/ 131 h 149"/>
                <a:gd name="T88" fmla="*/ 74 w 149"/>
                <a:gd name="T89" fmla="*/ 135 h 149"/>
                <a:gd name="T90" fmla="*/ 98 w 149"/>
                <a:gd name="T91" fmla="*/ 131 h 149"/>
                <a:gd name="T92" fmla="*/ 117 w 149"/>
                <a:gd name="T93" fmla="*/ 117 h 149"/>
                <a:gd name="T94" fmla="*/ 131 w 149"/>
                <a:gd name="T95" fmla="*/ 98 h 149"/>
                <a:gd name="T96" fmla="*/ 135 w 149"/>
                <a:gd name="T97"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148" y="74"/>
                  </a:moveTo>
                  <a:lnTo>
                    <a:pt x="148" y="66"/>
                  </a:lnTo>
                  <a:lnTo>
                    <a:pt x="146" y="59"/>
                  </a:lnTo>
                  <a:lnTo>
                    <a:pt x="145" y="52"/>
                  </a:lnTo>
                  <a:lnTo>
                    <a:pt x="142" y="45"/>
                  </a:lnTo>
                  <a:lnTo>
                    <a:pt x="139" y="39"/>
                  </a:lnTo>
                  <a:lnTo>
                    <a:pt x="135" y="33"/>
                  </a:lnTo>
                  <a:lnTo>
                    <a:pt x="131" y="27"/>
                  </a:lnTo>
                  <a:lnTo>
                    <a:pt x="126" y="22"/>
                  </a:lnTo>
                  <a:lnTo>
                    <a:pt x="121" y="17"/>
                  </a:lnTo>
                  <a:lnTo>
                    <a:pt x="115" y="13"/>
                  </a:lnTo>
                  <a:lnTo>
                    <a:pt x="109" y="9"/>
                  </a:lnTo>
                  <a:lnTo>
                    <a:pt x="103" y="6"/>
                  </a:lnTo>
                  <a:lnTo>
                    <a:pt x="96" y="3"/>
                  </a:lnTo>
                  <a:lnTo>
                    <a:pt x="89" y="2"/>
                  </a:lnTo>
                  <a:lnTo>
                    <a:pt x="82" y="0"/>
                  </a:lnTo>
                  <a:lnTo>
                    <a:pt x="74" y="0"/>
                  </a:lnTo>
                  <a:lnTo>
                    <a:pt x="66" y="0"/>
                  </a:lnTo>
                  <a:lnTo>
                    <a:pt x="59" y="2"/>
                  </a:lnTo>
                  <a:lnTo>
                    <a:pt x="52" y="3"/>
                  </a:lnTo>
                  <a:lnTo>
                    <a:pt x="45" y="6"/>
                  </a:lnTo>
                  <a:lnTo>
                    <a:pt x="39" y="9"/>
                  </a:lnTo>
                  <a:lnTo>
                    <a:pt x="33" y="13"/>
                  </a:lnTo>
                  <a:lnTo>
                    <a:pt x="27" y="17"/>
                  </a:lnTo>
                  <a:lnTo>
                    <a:pt x="22" y="22"/>
                  </a:lnTo>
                  <a:lnTo>
                    <a:pt x="17" y="27"/>
                  </a:lnTo>
                  <a:lnTo>
                    <a:pt x="13" y="33"/>
                  </a:lnTo>
                  <a:lnTo>
                    <a:pt x="9" y="39"/>
                  </a:lnTo>
                  <a:lnTo>
                    <a:pt x="6" y="45"/>
                  </a:lnTo>
                  <a:lnTo>
                    <a:pt x="4" y="52"/>
                  </a:lnTo>
                  <a:lnTo>
                    <a:pt x="2" y="59"/>
                  </a:lnTo>
                  <a:lnTo>
                    <a:pt x="1" y="66"/>
                  </a:lnTo>
                  <a:lnTo>
                    <a:pt x="0" y="74"/>
                  </a:lnTo>
                  <a:lnTo>
                    <a:pt x="1" y="82"/>
                  </a:lnTo>
                  <a:lnTo>
                    <a:pt x="2" y="89"/>
                  </a:lnTo>
                  <a:lnTo>
                    <a:pt x="4" y="96"/>
                  </a:lnTo>
                  <a:lnTo>
                    <a:pt x="6" y="103"/>
                  </a:lnTo>
                  <a:lnTo>
                    <a:pt x="9" y="109"/>
                  </a:lnTo>
                  <a:lnTo>
                    <a:pt x="13" y="115"/>
                  </a:lnTo>
                  <a:lnTo>
                    <a:pt x="17" y="121"/>
                  </a:lnTo>
                  <a:lnTo>
                    <a:pt x="22" y="126"/>
                  </a:lnTo>
                  <a:lnTo>
                    <a:pt x="27" y="131"/>
                  </a:lnTo>
                  <a:lnTo>
                    <a:pt x="33" y="135"/>
                  </a:lnTo>
                  <a:lnTo>
                    <a:pt x="39" y="139"/>
                  </a:lnTo>
                  <a:lnTo>
                    <a:pt x="45" y="142"/>
                  </a:lnTo>
                  <a:lnTo>
                    <a:pt x="52" y="145"/>
                  </a:lnTo>
                  <a:lnTo>
                    <a:pt x="59" y="146"/>
                  </a:lnTo>
                  <a:lnTo>
                    <a:pt x="66" y="148"/>
                  </a:lnTo>
                  <a:lnTo>
                    <a:pt x="74" y="148"/>
                  </a:lnTo>
                  <a:lnTo>
                    <a:pt x="82" y="148"/>
                  </a:lnTo>
                  <a:lnTo>
                    <a:pt x="89" y="146"/>
                  </a:lnTo>
                  <a:lnTo>
                    <a:pt x="96" y="145"/>
                  </a:lnTo>
                  <a:lnTo>
                    <a:pt x="103" y="142"/>
                  </a:lnTo>
                  <a:lnTo>
                    <a:pt x="109" y="139"/>
                  </a:lnTo>
                  <a:lnTo>
                    <a:pt x="115" y="135"/>
                  </a:lnTo>
                  <a:lnTo>
                    <a:pt x="121" y="131"/>
                  </a:lnTo>
                  <a:lnTo>
                    <a:pt x="126" y="126"/>
                  </a:lnTo>
                  <a:lnTo>
                    <a:pt x="131" y="121"/>
                  </a:lnTo>
                  <a:lnTo>
                    <a:pt x="135" y="115"/>
                  </a:lnTo>
                  <a:lnTo>
                    <a:pt x="139" y="109"/>
                  </a:lnTo>
                  <a:lnTo>
                    <a:pt x="142" y="103"/>
                  </a:lnTo>
                  <a:lnTo>
                    <a:pt x="145" y="96"/>
                  </a:lnTo>
                  <a:lnTo>
                    <a:pt x="146" y="89"/>
                  </a:lnTo>
                  <a:lnTo>
                    <a:pt x="148" y="82"/>
                  </a:lnTo>
                  <a:lnTo>
                    <a:pt x="148" y="74"/>
                  </a:lnTo>
                  <a:lnTo>
                    <a:pt x="135" y="74"/>
                  </a:lnTo>
                  <a:lnTo>
                    <a:pt x="134" y="62"/>
                  </a:lnTo>
                  <a:lnTo>
                    <a:pt x="131" y="51"/>
                  </a:lnTo>
                  <a:lnTo>
                    <a:pt x="125" y="40"/>
                  </a:lnTo>
                  <a:lnTo>
                    <a:pt x="117" y="31"/>
                  </a:lnTo>
                  <a:lnTo>
                    <a:pt x="108" y="24"/>
                  </a:lnTo>
                  <a:lnTo>
                    <a:pt x="98" y="18"/>
                  </a:lnTo>
                  <a:lnTo>
                    <a:pt x="87" y="14"/>
                  </a:lnTo>
                  <a:lnTo>
                    <a:pt x="74" y="13"/>
                  </a:lnTo>
                  <a:lnTo>
                    <a:pt x="62" y="14"/>
                  </a:lnTo>
                  <a:lnTo>
                    <a:pt x="51" y="18"/>
                  </a:lnTo>
                  <a:lnTo>
                    <a:pt x="40" y="24"/>
                  </a:lnTo>
                  <a:lnTo>
                    <a:pt x="31" y="31"/>
                  </a:lnTo>
                  <a:lnTo>
                    <a:pt x="24" y="40"/>
                  </a:lnTo>
                  <a:lnTo>
                    <a:pt x="18" y="51"/>
                  </a:lnTo>
                  <a:lnTo>
                    <a:pt x="14" y="62"/>
                  </a:lnTo>
                  <a:lnTo>
                    <a:pt x="13" y="74"/>
                  </a:lnTo>
                  <a:lnTo>
                    <a:pt x="14" y="87"/>
                  </a:lnTo>
                  <a:lnTo>
                    <a:pt x="18" y="98"/>
                  </a:lnTo>
                  <a:lnTo>
                    <a:pt x="24" y="108"/>
                  </a:lnTo>
                  <a:lnTo>
                    <a:pt x="31" y="117"/>
                  </a:lnTo>
                  <a:lnTo>
                    <a:pt x="40" y="125"/>
                  </a:lnTo>
                  <a:lnTo>
                    <a:pt x="51" y="131"/>
                  </a:lnTo>
                  <a:lnTo>
                    <a:pt x="62" y="134"/>
                  </a:lnTo>
                  <a:lnTo>
                    <a:pt x="74" y="135"/>
                  </a:lnTo>
                  <a:lnTo>
                    <a:pt x="87" y="134"/>
                  </a:lnTo>
                  <a:lnTo>
                    <a:pt x="98" y="131"/>
                  </a:lnTo>
                  <a:lnTo>
                    <a:pt x="108" y="125"/>
                  </a:lnTo>
                  <a:lnTo>
                    <a:pt x="117" y="117"/>
                  </a:lnTo>
                  <a:lnTo>
                    <a:pt x="125" y="108"/>
                  </a:lnTo>
                  <a:lnTo>
                    <a:pt x="131" y="98"/>
                  </a:lnTo>
                  <a:lnTo>
                    <a:pt x="134" y="87"/>
                  </a:lnTo>
                  <a:lnTo>
                    <a:pt x="135" y="74"/>
                  </a:lnTo>
                  <a:lnTo>
                    <a:pt x="148" y="74"/>
                  </a:lnTo>
                </a:path>
              </a:pathLst>
            </a:custGeom>
            <a:solidFill>
              <a:srgbClr val="F2ED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0" name="Freeform 198"/>
            <p:cNvSpPr>
              <a:spLocks/>
            </p:cNvSpPr>
            <p:nvPr/>
          </p:nvSpPr>
          <p:spPr bwMode="auto">
            <a:xfrm>
              <a:off x="1314" y="2051"/>
              <a:ext cx="124" cy="125"/>
            </a:xfrm>
            <a:custGeom>
              <a:avLst/>
              <a:gdLst>
                <a:gd name="T0" fmla="*/ 121 w 124"/>
                <a:gd name="T1" fmla="*/ 50 h 125"/>
                <a:gd name="T2" fmla="*/ 112 w 124"/>
                <a:gd name="T3" fmla="*/ 28 h 125"/>
                <a:gd name="T4" fmla="*/ 95 w 124"/>
                <a:gd name="T5" fmla="*/ 11 h 125"/>
                <a:gd name="T6" fmla="*/ 74 w 124"/>
                <a:gd name="T7" fmla="*/ 2 h 125"/>
                <a:gd name="T8" fmla="*/ 49 w 124"/>
                <a:gd name="T9" fmla="*/ 2 h 125"/>
                <a:gd name="T10" fmla="*/ 27 w 124"/>
                <a:gd name="T11" fmla="*/ 11 h 125"/>
                <a:gd name="T12" fmla="*/ 10 w 124"/>
                <a:gd name="T13" fmla="*/ 28 h 125"/>
                <a:gd name="T14" fmla="*/ 1 w 124"/>
                <a:gd name="T15" fmla="*/ 50 h 125"/>
                <a:gd name="T16" fmla="*/ 1 w 124"/>
                <a:gd name="T17" fmla="*/ 75 h 125"/>
                <a:gd name="T18" fmla="*/ 10 w 124"/>
                <a:gd name="T19" fmla="*/ 96 h 125"/>
                <a:gd name="T20" fmla="*/ 27 w 124"/>
                <a:gd name="T21" fmla="*/ 113 h 125"/>
                <a:gd name="T22" fmla="*/ 49 w 124"/>
                <a:gd name="T23" fmla="*/ 122 h 125"/>
                <a:gd name="T24" fmla="*/ 74 w 124"/>
                <a:gd name="T25" fmla="*/ 122 h 125"/>
                <a:gd name="T26" fmla="*/ 95 w 124"/>
                <a:gd name="T27" fmla="*/ 113 h 125"/>
                <a:gd name="T28" fmla="*/ 112 w 124"/>
                <a:gd name="T29" fmla="*/ 96 h 125"/>
                <a:gd name="T30" fmla="*/ 121 w 124"/>
                <a:gd name="T31" fmla="*/ 75 h 125"/>
                <a:gd name="T32" fmla="*/ 110 w 124"/>
                <a:gd name="T33" fmla="*/ 62 h 125"/>
                <a:gd name="T34" fmla="*/ 106 w 124"/>
                <a:gd name="T35" fmla="*/ 43 h 125"/>
                <a:gd name="T36" fmla="*/ 96 w 124"/>
                <a:gd name="T37" fmla="*/ 27 h 125"/>
                <a:gd name="T38" fmla="*/ 80 w 124"/>
                <a:gd name="T39" fmla="*/ 17 h 125"/>
                <a:gd name="T40" fmla="*/ 61 w 124"/>
                <a:gd name="T41" fmla="*/ 13 h 125"/>
                <a:gd name="T42" fmla="*/ 42 w 124"/>
                <a:gd name="T43" fmla="*/ 17 h 125"/>
                <a:gd name="T44" fmla="*/ 26 w 124"/>
                <a:gd name="T45" fmla="*/ 27 h 125"/>
                <a:gd name="T46" fmla="*/ 16 w 124"/>
                <a:gd name="T47" fmla="*/ 43 h 125"/>
                <a:gd name="T48" fmla="*/ 12 w 124"/>
                <a:gd name="T49" fmla="*/ 62 h 125"/>
                <a:gd name="T50" fmla="*/ 16 w 124"/>
                <a:gd name="T51" fmla="*/ 81 h 125"/>
                <a:gd name="T52" fmla="*/ 26 w 124"/>
                <a:gd name="T53" fmla="*/ 97 h 125"/>
                <a:gd name="T54" fmla="*/ 42 w 124"/>
                <a:gd name="T55" fmla="*/ 107 h 125"/>
                <a:gd name="T56" fmla="*/ 61 w 124"/>
                <a:gd name="T57" fmla="*/ 111 h 125"/>
                <a:gd name="T58" fmla="*/ 80 w 124"/>
                <a:gd name="T59" fmla="*/ 107 h 125"/>
                <a:gd name="T60" fmla="*/ 96 w 124"/>
                <a:gd name="T61" fmla="*/ 97 h 125"/>
                <a:gd name="T62" fmla="*/ 106 w 124"/>
                <a:gd name="T63" fmla="*/ 81 h 125"/>
                <a:gd name="T64" fmla="*/ 110 w 124"/>
                <a:gd name="T65"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25">
                  <a:moveTo>
                    <a:pt x="123" y="62"/>
                  </a:moveTo>
                  <a:lnTo>
                    <a:pt x="121" y="50"/>
                  </a:lnTo>
                  <a:lnTo>
                    <a:pt x="118" y="38"/>
                  </a:lnTo>
                  <a:lnTo>
                    <a:pt x="112" y="28"/>
                  </a:lnTo>
                  <a:lnTo>
                    <a:pt x="105" y="18"/>
                  </a:lnTo>
                  <a:lnTo>
                    <a:pt x="95" y="11"/>
                  </a:lnTo>
                  <a:lnTo>
                    <a:pt x="85" y="5"/>
                  </a:lnTo>
                  <a:lnTo>
                    <a:pt x="74" y="2"/>
                  </a:lnTo>
                  <a:lnTo>
                    <a:pt x="61" y="0"/>
                  </a:lnTo>
                  <a:lnTo>
                    <a:pt x="49" y="2"/>
                  </a:lnTo>
                  <a:lnTo>
                    <a:pt x="37" y="5"/>
                  </a:lnTo>
                  <a:lnTo>
                    <a:pt x="27" y="11"/>
                  </a:lnTo>
                  <a:lnTo>
                    <a:pt x="18" y="18"/>
                  </a:lnTo>
                  <a:lnTo>
                    <a:pt x="10" y="28"/>
                  </a:lnTo>
                  <a:lnTo>
                    <a:pt x="4" y="38"/>
                  </a:lnTo>
                  <a:lnTo>
                    <a:pt x="1" y="50"/>
                  </a:lnTo>
                  <a:lnTo>
                    <a:pt x="0" y="62"/>
                  </a:lnTo>
                  <a:lnTo>
                    <a:pt x="1" y="75"/>
                  </a:lnTo>
                  <a:lnTo>
                    <a:pt x="4" y="86"/>
                  </a:lnTo>
                  <a:lnTo>
                    <a:pt x="10" y="96"/>
                  </a:lnTo>
                  <a:lnTo>
                    <a:pt x="18" y="106"/>
                  </a:lnTo>
                  <a:lnTo>
                    <a:pt x="27" y="113"/>
                  </a:lnTo>
                  <a:lnTo>
                    <a:pt x="37" y="119"/>
                  </a:lnTo>
                  <a:lnTo>
                    <a:pt x="49" y="122"/>
                  </a:lnTo>
                  <a:lnTo>
                    <a:pt x="61" y="124"/>
                  </a:lnTo>
                  <a:lnTo>
                    <a:pt x="74" y="122"/>
                  </a:lnTo>
                  <a:lnTo>
                    <a:pt x="85" y="119"/>
                  </a:lnTo>
                  <a:lnTo>
                    <a:pt x="95" y="113"/>
                  </a:lnTo>
                  <a:lnTo>
                    <a:pt x="105" y="106"/>
                  </a:lnTo>
                  <a:lnTo>
                    <a:pt x="112" y="96"/>
                  </a:lnTo>
                  <a:lnTo>
                    <a:pt x="118" y="86"/>
                  </a:lnTo>
                  <a:lnTo>
                    <a:pt x="121" y="75"/>
                  </a:lnTo>
                  <a:lnTo>
                    <a:pt x="123" y="62"/>
                  </a:lnTo>
                  <a:lnTo>
                    <a:pt x="110" y="62"/>
                  </a:lnTo>
                  <a:lnTo>
                    <a:pt x="109" y="52"/>
                  </a:lnTo>
                  <a:lnTo>
                    <a:pt x="106" y="43"/>
                  </a:lnTo>
                  <a:lnTo>
                    <a:pt x="102" y="35"/>
                  </a:lnTo>
                  <a:lnTo>
                    <a:pt x="96" y="27"/>
                  </a:lnTo>
                  <a:lnTo>
                    <a:pt x="89" y="21"/>
                  </a:lnTo>
                  <a:lnTo>
                    <a:pt x="80" y="17"/>
                  </a:lnTo>
                  <a:lnTo>
                    <a:pt x="71" y="14"/>
                  </a:lnTo>
                  <a:lnTo>
                    <a:pt x="61" y="13"/>
                  </a:lnTo>
                  <a:lnTo>
                    <a:pt x="51" y="14"/>
                  </a:lnTo>
                  <a:lnTo>
                    <a:pt x="42" y="17"/>
                  </a:lnTo>
                  <a:lnTo>
                    <a:pt x="34" y="21"/>
                  </a:lnTo>
                  <a:lnTo>
                    <a:pt x="26" y="27"/>
                  </a:lnTo>
                  <a:lnTo>
                    <a:pt x="21" y="35"/>
                  </a:lnTo>
                  <a:lnTo>
                    <a:pt x="16" y="43"/>
                  </a:lnTo>
                  <a:lnTo>
                    <a:pt x="13" y="52"/>
                  </a:lnTo>
                  <a:lnTo>
                    <a:pt x="12" y="62"/>
                  </a:lnTo>
                  <a:lnTo>
                    <a:pt x="13" y="72"/>
                  </a:lnTo>
                  <a:lnTo>
                    <a:pt x="16" y="81"/>
                  </a:lnTo>
                  <a:lnTo>
                    <a:pt x="21" y="89"/>
                  </a:lnTo>
                  <a:lnTo>
                    <a:pt x="26" y="97"/>
                  </a:lnTo>
                  <a:lnTo>
                    <a:pt x="34" y="103"/>
                  </a:lnTo>
                  <a:lnTo>
                    <a:pt x="42" y="107"/>
                  </a:lnTo>
                  <a:lnTo>
                    <a:pt x="51" y="110"/>
                  </a:lnTo>
                  <a:lnTo>
                    <a:pt x="61" y="111"/>
                  </a:lnTo>
                  <a:lnTo>
                    <a:pt x="71" y="110"/>
                  </a:lnTo>
                  <a:lnTo>
                    <a:pt x="80" y="107"/>
                  </a:lnTo>
                  <a:lnTo>
                    <a:pt x="89" y="103"/>
                  </a:lnTo>
                  <a:lnTo>
                    <a:pt x="96" y="97"/>
                  </a:lnTo>
                  <a:lnTo>
                    <a:pt x="102" y="89"/>
                  </a:lnTo>
                  <a:lnTo>
                    <a:pt x="106" y="81"/>
                  </a:lnTo>
                  <a:lnTo>
                    <a:pt x="109" y="72"/>
                  </a:lnTo>
                  <a:lnTo>
                    <a:pt x="110" y="62"/>
                  </a:lnTo>
                  <a:lnTo>
                    <a:pt x="123" y="62"/>
                  </a:lnTo>
                </a:path>
              </a:pathLst>
            </a:custGeom>
            <a:solidFill>
              <a:srgbClr val="F7F4E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1" name="Freeform 199"/>
            <p:cNvSpPr>
              <a:spLocks/>
            </p:cNvSpPr>
            <p:nvPr/>
          </p:nvSpPr>
          <p:spPr bwMode="auto">
            <a:xfrm>
              <a:off x="1326" y="2063"/>
              <a:ext cx="100" cy="101"/>
            </a:xfrm>
            <a:custGeom>
              <a:avLst/>
              <a:gdLst>
                <a:gd name="T0" fmla="*/ 98 w 100"/>
                <a:gd name="T1" fmla="*/ 40 h 101"/>
                <a:gd name="T2" fmla="*/ 90 w 100"/>
                <a:gd name="T3" fmla="*/ 22 h 101"/>
                <a:gd name="T4" fmla="*/ 77 w 100"/>
                <a:gd name="T5" fmla="*/ 9 h 101"/>
                <a:gd name="T6" fmla="*/ 59 w 100"/>
                <a:gd name="T7" fmla="*/ 1 h 101"/>
                <a:gd name="T8" fmla="*/ 39 w 100"/>
                <a:gd name="T9" fmla="*/ 1 h 101"/>
                <a:gd name="T10" fmla="*/ 21 w 100"/>
                <a:gd name="T11" fmla="*/ 9 h 101"/>
                <a:gd name="T12" fmla="*/ 8 w 100"/>
                <a:gd name="T13" fmla="*/ 22 h 101"/>
                <a:gd name="T14" fmla="*/ 0 w 100"/>
                <a:gd name="T15" fmla="*/ 40 h 101"/>
                <a:gd name="T16" fmla="*/ 0 w 100"/>
                <a:gd name="T17" fmla="*/ 60 h 101"/>
                <a:gd name="T18" fmla="*/ 8 w 100"/>
                <a:gd name="T19" fmla="*/ 78 h 101"/>
                <a:gd name="T20" fmla="*/ 21 w 100"/>
                <a:gd name="T21" fmla="*/ 91 h 101"/>
                <a:gd name="T22" fmla="*/ 39 w 100"/>
                <a:gd name="T23" fmla="*/ 99 h 101"/>
                <a:gd name="T24" fmla="*/ 59 w 100"/>
                <a:gd name="T25" fmla="*/ 99 h 101"/>
                <a:gd name="T26" fmla="*/ 77 w 100"/>
                <a:gd name="T27" fmla="*/ 91 h 101"/>
                <a:gd name="T28" fmla="*/ 90 w 100"/>
                <a:gd name="T29" fmla="*/ 78 h 101"/>
                <a:gd name="T30" fmla="*/ 98 w 100"/>
                <a:gd name="T31" fmla="*/ 60 h 101"/>
                <a:gd name="T32" fmla="*/ 86 w 100"/>
                <a:gd name="T33" fmla="*/ 50 h 101"/>
                <a:gd name="T34" fmla="*/ 83 w 100"/>
                <a:gd name="T35" fmla="*/ 36 h 101"/>
                <a:gd name="T36" fmla="*/ 75 w 100"/>
                <a:gd name="T37" fmla="*/ 24 h 101"/>
                <a:gd name="T38" fmla="*/ 63 w 100"/>
                <a:gd name="T39" fmla="*/ 16 h 101"/>
                <a:gd name="T40" fmla="*/ 49 w 100"/>
                <a:gd name="T41" fmla="*/ 13 h 101"/>
                <a:gd name="T42" fmla="*/ 35 w 100"/>
                <a:gd name="T43" fmla="*/ 16 h 101"/>
                <a:gd name="T44" fmla="*/ 23 w 100"/>
                <a:gd name="T45" fmla="*/ 24 h 101"/>
                <a:gd name="T46" fmla="*/ 15 w 100"/>
                <a:gd name="T47" fmla="*/ 36 h 101"/>
                <a:gd name="T48" fmla="*/ 12 w 100"/>
                <a:gd name="T49" fmla="*/ 50 h 101"/>
                <a:gd name="T50" fmla="*/ 15 w 100"/>
                <a:gd name="T51" fmla="*/ 64 h 101"/>
                <a:gd name="T52" fmla="*/ 23 w 100"/>
                <a:gd name="T53" fmla="*/ 76 h 101"/>
                <a:gd name="T54" fmla="*/ 35 w 100"/>
                <a:gd name="T55" fmla="*/ 84 h 101"/>
                <a:gd name="T56" fmla="*/ 49 w 100"/>
                <a:gd name="T57" fmla="*/ 87 h 101"/>
                <a:gd name="T58" fmla="*/ 63 w 100"/>
                <a:gd name="T59" fmla="*/ 84 h 101"/>
                <a:gd name="T60" fmla="*/ 75 w 100"/>
                <a:gd name="T61" fmla="*/ 76 h 101"/>
                <a:gd name="T62" fmla="*/ 83 w 100"/>
                <a:gd name="T63" fmla="*/ 64 h 101"/>
                <a:gd name="T64" fmla="*/ 86 w 100"/>
                <a:gd name="T65"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1">
                  <a:moveTo>
                    <a:pt x="99" y="50"/>
                  </a:moveTo>
                  <a:lnTo>
                    <a:pt x="98" y="40"/>
                  </a:lnTo>
                  <a:lnTo>
                    <a:pt x="95" y="31"/>
                  </a:lnTo>
                  <a:lnTo>
                    <a:pt x="90" y="22"/>
                  </a:lnTo>
                  <a:lnTo>
                    <a:pt x="84" y="15"/>
                  </a:lnTo>
                  <a:lnTo>
                    <a:pt x="77" y="9"/>
                  </a:lnTo>
                  <a:lnTo>
                    <a:pt x="68" y="4"/>
                  </a:lnTo>
                  <a:lnTo>
                    <a:pt x="59" y="1"/>
                  </a:lnTo>
                  <a:lnTo>
                    <a:pt x="49" y="0"/>
                  </a:lnTo>
                  <a:lnTo>
                    <a:pt x="39" y="1"/>
                  </a:lnTo>
                  <a:lnTo>
                    <a:pt x="30" y="4"/>
                  </a:lnTo>
                  <a:lnTo>
                    <a:pt x="21" y="9"/>
                  </a:lnTo>
                  <a:lnTo>
                    <a:pt x="14" y="15"/>
                  </a:lnTo>
                  <a:lnTo>
                    <a:pt x="8" y="22"/>
                  </a:lnTo>
                  <a:lnTo>
                    <a:pt x="3" y="31"/>
                  </a:lnTo>
                  <a:lnTo>
                    <a:pt x="0" y="40"/>
                  </a:lnTo>
                  <a:lnTo>
                    <a:pt x="0" y="50"/>
                  </a:lnTo>
                  <a:lnTo>
                    <a:pt x="0" y="60"/>
                  </a:lnTo>
                  <a:lnTo>
                    <a:pt x="3" y="69"/>
                  </a:lnTo>
                  <a:lnTo>
                    <a:pt x="8" y="78"/>
                  </a:lnTo>
                  <a:lnTo>
                    <a:pt x="14" y="85"/>
                  </a:lnTo>
                  <a:lnTo>
                    <a:pt x="21" y="91"/>
                  </a:lnTo>
                  <a:lnTo>
                    <a:pt x="30" y="96"/>
                  </a:lnTo>
                  <a:lnTo>
                    <a:pt x="39" y="99"/>
                  </a:lnTo>
                  <a:lnTo>
                    <a:pt x="49" y="100"/>
                  </a:lnTo>
                  <a:lnTo>
                    <a:pt x="59" y="99"/>
                  </a:lnTo>
                  <a:lnTo>
                    <a:pt x="68" y="96"/>
                  </a:lnTo>
                  <a:lnTo>
                    <a:pt x="77" y="91"/>
                  </a:lnTo>
                  <a:lnTo>
                    <a:pt x="84" y="85"/>
                  </a:lnTo>
                  <a:lnTo>
                    <a:pt x="90" y="78"/>
                  </a:lnTo>
                  <a:lnTo>
                    <a:pt x="95" y="69"/>
                  </a:lnTo>
                  <a:lnTo>
                    <a:pt x="98" y="60"/>
                  </a:lnTo>
                  <a:lnTo>
                    <a:pt x="99" y="50"/>
                  </a:lnTo>
                  <a:lnTo>
                    <a:pt x="86" y="50"/>
                  </a:lnTo>
                  <a:lnTo>
                    <a:pt x="85" y="43"/>
                  </a:lnTo>
                  <a:lnTo>
                    <a:pt x="83" y="36"/>
                  </a:lnTo>
                  <a:lnTo>
                    <a:pt x="79" y="30"/>
                  </a:lnTo>
                  <a:lnTo>
                    <a:pt x="75" y="24"/>
                  </a:lnTo>
                  <a:lnTo>
                    <a:pt x="70" y="20"/>
                  </a:lnTo>
                  <a:lnTo>
                    <a:pt x="63" y="16"/>
                  </a:lnTo>
                  <a:lnTo>
                    <a:pt x="56" y="14"/>
                  </a:lnTo>
                  <a:lnTo>
                    <a:pt x="49" y="13"/>
                  </a:lnTo>
                  <a:lnTo>
                    <a:pt x="42" y="14"/>
                  </a:lnTo>
                  <a:lnTo>
                    <a:pt x="35" y="16"/>
                  </a:lnTo>
                  <a:lnTo>
                    <a:pt x="29" y="20"/>
                  </a:lnTo>
                  <a:lnTo>
                    <a:pt x="23" y="24"/>
                  </a:lnTo>
                  <a:lnTo>
                    <a:pt x="19" y="30"/>
                  </a:lnTo>
                  <a:lnTo>
                    <a:pt x="15" y="36"/>
                  </a:lnTo>
                  <a:lnTo>
                    <a:pt x="13" y="43"/>
                  </a:lnTo>
                  <a:lnTo>
                    <a:pt x="12" y="50"/>
                  </a:lnTo>
                  <a:lnTo>
                    <a:pt x="13" y="57"/>
                  </a:lnTo>
                  <a:lnTo>
                    <a:pt x="15" y="64"/>
                  </a:lnTo>
                  <a:lnTo>
                    <a:pt x="19" y="71"/>
                  </a:lnTo>
                  <a:lnTo>
                    <a:pt x="23" y="76"/>
                  </a:lnTo>
                  <a:lnTo>
                    <a:pt x="29" y="80"/>
                  </a:lnTo>
                  <a:lnTo>
                    <a:pt x="35" y="84"/>
                  </a:lnTo>
                  <a:lnTo>
                    <a:pt x="42" y="86"/>
                  </a:lnTo>
                  <a:lnTo>
                    <a:pt x="49" y="87"/>
                  </a:lnTo>
                  <a:lnTo>
                    <a:pt x="56" y="86"/>
                  </a:lnTo>
                  <a:lnTo>
                    <a:pt x="63" y="84"/>
                  </a:lnTo>
                  <a:lnTo>
                    <a:pt x="70" y="80"/>
                  </a:lnTo>
                  <a:lnTo>
                    <a:pt x="75" y="76"/>
                  </a:lnTo>
                  <a:lnTo>
                    <a:pt x="79" y="71"/>
                  </a:lnTo>
                  <a:lnTo>
                    <a:pt x="83" y="64"/>
                  </a:lnTo>
                  <a:lnTo>
                    <a:pt x="85" y="57"/>
                  </a:lnTo>
                  <a:lnTo>
                    <a:pt x="86" y="50"/>
                  </a:lnTo>
                  <a:lnTo>
                    <a:pt x="99" y="50"/>
                  </a:lnTo>
                </a:path>
              </a:pathLst>
            </a:custGeom>
            <a:solidFill>
              <a:srgbClr val="FCFCF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2" name="Freeform 200"/>
            <p:cNvSpPr>
              <a:spLocks/>
            </p:cNvSpPr>
            <p:nvPr/>
          </p:nvSpPr>
          <p:spPr bwMode="auto">
            <a:xfrm>
              <a:off x="1338" y="2076"/>
              <a:ext cx="75" cy="75"/>
            </a:xfrm>
            <a:custGeom>
              <a:avLst/>
              <a:gdLst>
                <a:gd name="T0" fmla="*/ 73 w 75"/>
                <a:gd name="T1" fmla="*/ 29 h 75"/>
                <a:gd name="T2" fmla="*/ 68 w 75"/>
                <a:gd name="T3" fmla="*/ 16 h 75"/>
                <a:gd name="T4" fmla="*/ 58 w 75"/>
                <a:gd name="T5" fmla="*/ 6 h 75"/>
                <a:gd name="T6" fmla="*/ 45 w 75"/>
                <a:gd name="T7" fmla="*/ 1 h 75"/>
                <a:gd name="T8" fmla="*/ 29 w 75"/>
                <a:gd name="T9" fmla="*/ 1 h 75"/>
                <a:gd name="T10" fmla="*/ 16 w 75"/>
                <a:gd name="T11" fmla="*/ 6 h 75"/>
                <a:gd name="T12" fmla="*/ 6 w 75"/>
                <a:gd name="T13" fmla="*/ 16 h 75"/>
                <a:gd name="T14" fmla="*/ 1 w 75"/>
                <a:gd name="T15" fmla="*/ 29 h 75"/>
                <a:gd name="T16" fmla="*/ 1 w 75"/>
                <a:gd name="T17" fmla="*/ 45 h 75"/>
                <a:gd name="T18" fmla="*/ 6 w 75"/>
                <a:gd name="T19" fmla="*/ 58 h 75"/>
                <a:gd name="T20" fmla="*/ 16 w 75"/>
                <a:gd name="T21" fmla="*/ 68 h 75"/>
                <a:gd name="T22" fmla="*/ 29 w 75"/>
                <a:gd name="T23" fmla="*/ 73 h 75"/>
                <a:gd name="T24" fmla="*/ 45 w 75"/>
                <a:gd name="T25" fmla="*/ 73 h 75"/>
                <a:gd name="T26" fmla="*/ 58 w 75"/>
                <a:gd name="T27" fmla="*/ 68 h 75"/>
                <a:gd name="T28" fmla="*/ 68 w 75"/>
                <a:gd name="T29" fmla="*/ 58 h 75"/>
                <a:gd name="T30" fmla="*/ 73 w 75"/>
                <a:gd name="T31" fmla="*/ 45 h 75"/>
                <a:gd name="T32" fmla="*/ 62 w 75"/>
                <a:gd name="T33" fmla="*/ 37 h 75"/>
                <a:gd name="T34" fmla="*/ 60 w 75"/>
                <a:gd name="T35" fmla="*/ 27 h 75"/>
                <a:gd name="T36" fmla="*/ 55 w 75"/>
                <a:gd name="T37" fmla="*/ 20 h 75"/>
                <a:gd name="T38" fmla="*/ 47 w 75"/>
                <a:gd name="T39" fmla="*/ 14 h 75"/>
                <a:gd name="T40" fmla="*/ 37 w 75"/>
                <a:gd name="T41" fmla="*/ 12 h 75"/>
                <a:gd name="T42" fmla="*/ 27 w 75"/>
                <a:gd name="T43" fmla="*/ 14 h 75"/>
                <a:gd name="T44" fmla="*/ 20 w 75"/>
                <a:gd name="T45" fmla="*/ 20 h 75"/>
                <a:gd name="T46" fmla="*/ 14 w 75"/>
                <a:gd name="T47" fmla="*/ 27 h 75"/>
                <a:gd name="T48" fmla="*/ 12 w 75"/>
                <a:gd name="T49" fmla="*/ 37 h 75"/>
                <a:gd name="T50" fmla="*/ 14 w 75"/>
                <a:gd name="T51" fmla="*/ 47 h 75"/>
                <a:gd name="T52" fmla="*/ 20 w 75"/>
                <a:gd name="T53" fmla="*/ 55 h 75"/>
                <a:gd name="T54" fmla="*/ 27 w 75"/>
                <a:gd name="T55" fmla="*/ 60 h 75"/>
                <a:gd name="T56" fmla="*/ 37 w 75"/>
                <a:gd name="T57" fmla="*/ 62 h 75"/>
                <a:gd name="T58" fmla="*/ 47 w 75"/>
                <a:gd name="T59" fmla="*/ 60 h 75"/>
                <a:gd name="T60" fmla="*/ 55 w 75"/>
                <a:gd name="T61" fmla="*/ 55 h 75"/>
                <a:gd name="T62" fmla="*/ 60 w 75"/>
                <a:gd name="T63" fmla="*/ 47 h 75"/>
                <a:gd name="T64" fmla="*/ 62 w 75"/>
                <a:gd name="T65"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5">
                  <a:moveTo>
                    <a:pt x="74" y="37"/>
                  </a:moveTo>
                  <a:lnTo>
                    <a:pt x="73" y="29"/>
                  </a:lnTo>
                  <a:lnTo>
                    <a:pt x="71" y="23"/>
                  </a:lnTo>
                  <a:lnTo>
                    <a:pt x="68" y="16"/>
                  </a:lnTo>
                  <a:lnTo>
                    <a:pt x="64" y="11"/>
                  </a:lnTo>
                  <a:lnTo>
                    <a:pt x="58" y="6"/>
                  </a:lnTo>
                  <a:lnTo>
                    <a:pt x="52" y="3"/>
                  </a:lnTo>
                  <a:lnTo>
                    <a:pt x="45" y="1"/>
                  </a:lnTo>
                  <a:lnTo>
                    <a:pt x="37" y="0"/>
                  </a:lnTo>
                  <a:lnTo>
                    <a:pt x="29" y="1"/>
                  </a:lnTo>
                  <a:lnTo>
                    <a:pt x="23" y="3"/>
                  </a:lnTo>
                  <a:lnTo>
                    <a:pt x="16" y="6"/>
                  </a:lnTo>
                  <a:lnTo>
                    <a:pt x="11" y="11"/>
                  </a:lnTo>
                  <a:lnTo>
                    <a:pt x="6" y="16"/>
                  </a:lnTo>
                  <a:lnTo>
                    <a:pt x="3" y="23"/>
                  </a:lnTo>
                  <a:lnTo>
                    <a:pt x="1" y="29"/>
                  </a:lnTo>
                  <a:lnTo>
                    <a:pt x="0" y="37"/>
                  </a:lnTo>
                  <a:lnTo>
                    <a:pt x="1" y="45"/>
                  </a:lnTo>
                  <a:lnTo>
                    <a:pt x="3" y="52"/>
                  </a:lnTo>
                  <a:lnTo>
                    <a:pt x="6" y="58"/>
                  </a:lnTo>
                  <a:lnTo>
                    <a:pt x="11" y="63"/>
                  </a:lnTo>
                  <a:lnTo>
                    <a:pt x="16" y="68"/>
                  </a:lnTo>
                  <a:lnTo>
                    <a:pt x="23" y="71"/>
                  </a:lnTo>
                  <a:lnTo>
                    <a:pt x="29" y="73"/>
                  </a:lnTo>
                  <a:lnTo>
                    <a:pt x="37" y="74"/>
                  </a:lnTo>
                  <a:lnTo>
                    <a:pt x="45" y="73"/>
                  </a:lnTo>
                  <a:lnTo>
                    <a:pt x="52" y="71"/>
                  </a:lnTo>
                  <a:lnTo>
                    <a:pt x="58" y="68"/>
                  </a:lnTo>
                  <a:lnTo>
                    <a:pt x="64" y="63"/>
                  </a:lnTo>
                  <a:lnTo>
                    <a:pt x="68" y="58"/>
                  </a:lnTo>
                  <a:lnTo>
                    <a:pt x="71" y="52"/>
                  </a:lnTo>
                  <a:lnTo>
                    <a:pt x="73" y="45"/>
                  </a:lnTo>
                  <a:lnTo>
                    <a:pt x="74" y="37"/>
                  </a:lnTo>
                  <a:lnTo>
                    <a:pt x="62" y="37"/>
                  </a:lnTo>
                  <a:lnTo>
                    <a:pt x="62" y="32"/>
                  </a:lnTo>
                  <a:lnTo>
                    <a:pt x="60" y="27"/>
                  </a:lnTo>
                  <a:lnTo>
                    <a:pt x="58" y="23"/>
                  </a:lnTo>
                  <a:lnTo>
                    <a:pt x="55" y="20"/>
                  </a:lnTo>
                  <a:lnTo>
                    <a:pt x="51" y="17"/>
                  </a:lnTo>
                  <a:lnTo>
                    <a:pt x="47" y="14"/>
                  </a:lnTo>
                  <a:lnTo>
                    <a:pt x="42" y="13"/>
                  </a:lnTo>
                  <a:lnTo>
                    <a:pt x="37" y="12"/>
                  </a:lnTo>
                  <a:lnTo>
                    <a:pt x="32" y="13"/>
                  </a:lnTo>
                  <a:lnTo>
                    <a:pt x="27" y="14"/>
                  </a:lnTo>
                  <a:lnTo>
                    <a:pt x="23" y="17"/>
                  </a:lnTo>
                  <a:lnTo>
                    <a:pt x="20" y="20"/>
                  </a:lnTo>
                  <a:lnTo>
                    <a:pt x="17" y="23"/>
                  </a:lnTo>
                  <a:lnTo>
                    <a:pt x="14" y="27"/>
                  </a:lnTo>
                  <a:lnTo>
                    <a:pt x="13" y="32"/>
                  </a:lnTo>
                  <a:lnTo>
                    <a:pt x="12" y="37"/>
                  </a:lnTo>
                  <a:lnTo>
                    <a:pt x="13" y="42"/>
                  </a:lnTo>
                  <a:lnTo>
                    <a:pt x="14" y="47"/>
                  </a:lnTo>
                  <a:lnTo>
                    <a:pt x="17" y="51"/>
                  </a:lnTo>
                  <a:lnTo>
                    <a:pt x="20" y="55"/>
                  </a:lnTo>
                  <a:lnTo>
                    <a:pt x="23" y="58"/>
                  </a:lnTo>
                  <a:lnTo>
                    <a:pt x="27" y="60"/>
                  </a:lnTo>
                  <a:lnTo>
                    <a:pt x="32" y="62"/>
                  </a:lnTo>
                  <a:lnTo>
                    <a:pt x="37" y="62"/>
                  </a:lnTo>
                  <a:lnTo>
                    <a:pt x="42" y="62"/>
                  </a:lnTo>
                  <a:lnTo>
                    <a:pt x="47" y="60"/>
                  </a:lnTo>
                  <a:lnTo>
                    <a:pt x="51" y="58"/>
                  </a:lnTo>
                  <a:lnTo>
                    <a:pt x="55" y="55"/>
                  </a:lnTo>
                  <a:lnTo>
                    <a:pt x="58" y="51"/>
                  </a:lnTo>
                  <a:lnTo>
                    <a:pt x="60" y="47"/>
                  </a:lnTo>
                  <a:lnTo>
                    <a:pt x="62" y="42"/>
                  </a:lnTo>
                  <a:lnTo>
                    <a:pt x="62" y="37"/>
                  </a:lnTo>
                  <a:lnTo>
                    <a:pt x="74" y="37"/>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3" name="Freeform 201"/>
            <p:cNvSpPr>
              <a:spLocks/>
            </p:cNvSpPr>
            <p:nvPr/>
          </p:nvSpPr>
          <p:spPr bwMode="auto">
            <a:xfrm>
              <a:off x="1350" y="2088"/>
              <a:ext cx="51" cy="51"/>
            </a:xfrm>
            <a:custGeom>
              <a:avLst/>
              <a:gdLst>
                <a:gd name="T0" fmla="*/ 50 w 51"/>
                <a:gd name="T1" fmla="*/ 25 h 51"/>
                <a:gd name="T2" fmla="*/ 50 w 51"/>
                <a:gd name="T3" fmla="*/ 20 h 51"/>
                <a:gd name="T4" fmla="*/ 48 w 51"/>
                <a:gd name="T5" fmla="*/ 15 h 51"/>
                <a:gd name="T6" fmla="*/ 46 w 51"/>
                <a:gd name="T7" fmla="*/ 11 h 51"/>
                <a:gd name="T8" fmla="*/ 43 w 51"/>
                <a:gd name="T9" fmla="*/ 7 h 51"/>
                <a:gd name="T10" fmla="*/ 39 w 51"/>
                <a:gd name="T11" fmla="*/ 4 h 51"/>
                <a:gd name="T12" fmla="*/ 35 w 51"/>
                <a:gd name="T13" fmla="*/ 2 h 51"/>
                <a:gd name="T14" fmla="*/ 30 w 51"/>
                <a:gd name="T15" fmla="*/ 0 h 51"/>
                <a:gd name="T16" fmla="*/ 25 w 51"/>
                <a:gd name="T17" fmla="*/ 0 h 51"/>
                <a:gd name="T18" fmla="*/ 20 w 51"/>
                <a:gd name="T19" fmla="*/ 0 h 51"/>
                <a:gd name="T20" fmla="*/ 15 w 51"/>
                <a:gd name="T21" fmla="*/ 2 h 51"/>
                <a:gd name="T22" fmla="*/ 11 w 51"/>
                <a:gd name="T23" fmla="*/ 4 h 51"/>
                <a:gd name="T24" fmla="*/ 8 w 51"/>
                <a:gd name="T25" fmla="*/ 7 h 51"/>
                <a:gd name="T26" fmla="*/ 4 w 51"/>
                <a:gd name="T27" fmla="*/ 11 h 51"/>
                <a:gd name="T28" fmla="*/ 2 w 51"/>
                <a:gd name="T29" fmla="*/ 15 h 51"/>
                <a:gd name="T30" fmla="*/ 0 w 51"/>
                <a:gd name="T31" fmla="*/ 20 h 51"/>
                <a:gd name="T32" fmla="*/ 0 w 51"/>
                <a:gd name="T33" fmla="*/ 25 h 51"/>
                <a:gd name="T34" fmla="*/ 0 w 51"/>
                <a:gd name="T35" fmla="*/ 30 h 51"/>
                <a:gd name="T36" fmla="*/ 2 w 51"/>
                <a:gd name="T37" fmla="*/ 35 h 51"/>
                <a:gd name="T38" fmla="*/ 4 w 51"/>
                <a:gd name="T39" fmla="*/ 39 h 51"/>
                <a:gd name="T40" fmla="*/ 8 w 51"/>
                <a:gd name="T41" fmla="*/ 43 h 51"/>
                <a:gd name="T42" fmla="*/ 11 w 51"/>
                <a:gd name="T43" fmla="*/ 46 h 51"/>
                <a:gd name="T44" fmla="*/ 15 w 51"/>
                <a:gd name="T45" fmla="*/ 48 h 51"/>
                <a:gd name="T46" fmla="*/ 20 w 51"/>
                <a:gd name="T47" fmla="*/ 50 h 51"/>
                <a:gd name="T48" fmla="*/ 25 w 51"/>
                <a:gd name="T49" fmla="*/ 50 h 51"/>
                <a:gd name="T50" fmla="*/ 30 w 51"/>
                <a:gd name="T51" fmla="*/ 50 h 51"/>
                <a:gd name="T52" fmla="*/ 35 w 51"/>
                <a:gd name="T53" fmla="*/ 48 h 51"/>
                <a:gd name="T54" fmla="*/ 39 w 51"/>
                <a:gd name="T55" fmla="*/ 46 h 51"/>
                <a:gd name="T56" fmla="*/ 43 w 51"/>
                <a:gd name="T57" fmla="*/ 43 h 51"/>
                <a:gd name="T58" fmla="*/ 46 w 51"/>
                <a:gd name="T59" fmla="*/ 39 h 51"/>
                <a:gd name="T60" fmla="*/ 48 w 51"/>
                <a:gd name="T61" fmla="*/ 35 h 51"/>
                <a:gd name="T62" fmla="*/ 50 w 51"/>
                <a:gd name="T63" fmla="*/ 30 h 51"/>
                <a:gd name="T64" fmla="*/ 50 w 51"/>
                <a:gd name="T65"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50" y="25"/>
                  </a:moveTo>
                  <a:lnTo>
                    <a:pt x="50" y="20"/>
                  </a:lnTo>
                  <a:lnTo>
                    <a:pt x="48" y="15"/>
                  </a:lnTo>
                  <a:lnTo>
                    <a:pt x="46" y="11"/>
                  </a:lnTo>
                  <a:lnTo>
                    <a:pt x="43" y="7"/>
                  </a:lnTo>
                  <a:lnTo>
                    <a:pt x="39" y="4"/>
                  </a:lnTo>
                  <a:lnTo>
                    <a:pt x="35" y="2"/>
                  </a:lnTo>
                  <a:lnTo>
                    <a:pt x="30" y="0"/>
                  </a:lnTo>
                  <a:lnTo>
                    <a:pt x="25" y="0"/>
                  </a:lnTo>
                  <a:lnTo>
                    <a:pt x="20" y="0"/>
                  </a:lnTo>
                  <a:lnTo>
                    <a:pt x="15" y="2"/>
                  </a:lnTo>
                  <a:lnTo>
                    <a:pt x="11" y="4"/>
                  </a:lnTo>
                  <a:lnTo>
                    <a:pt x="8" y="7"/>
                  </a:lnTo>
                  <a:lnTo>
                    <a:pt x="4" y="11"/>
                  </a:lnTo>
                  <a:lnTo>
                    <a:pt x="2" y="15"/>
                  </a:lnTo>
                  <a:lnTo>
                    <a:pt x="0" y="20"/>
                  </a:lnTo>
                  <a:lnTo>
                    <a:pt x="0" y="25"/>
                  </a:lnTo>
                  <a:lnTo>
                    <a:pt x="0" y="30"/>
                  </a:lnTo>
                  <a:lnTo>
                    <a:pt x="2" y="35"/>
                  </a:lnTo>
                  <a:lnTo>
                    <a:pt x="4" y="39"/>
                  </a:lnTo>
                  <a:lnTo>
                    <a:pt x="8" y="43"/>
                  </a:lnTo>
                  <a:lnTo>
                    <a:pt x="11" y="46"/>
                  </a:lnTo>
                  <a:lnTo>
                    <a:pt x="15" y="48"/>
                  </a:lnTo>
                  <a:lnTo>
                    <a:pt x="20" y="50"/>
                  </a:lnTo>
                  <a:lnTo>
                    <a:pt x="25" y="50"/>
                  </a:lnTo>
                  <a:lnTo>
                    <a:pt x="30" y="50"/>
                  </a:lnTo>
                  <a:lnTo>
                    <a:pt x="35" y="48"/>
                  </a:lnTo>
                  <a:lnTo>
                    <a:pt x="39" y="46"/>
                  </a:lnTo>
                  <a:lnTo>
                    <a:pt x="43" y="43"/>
                  </a:lnTo>
                  <a:lnTo>
                    <a:pt x="46" y="39"/>
                  </a:lnTo>
                  <a:lnTo>
                    <a:pt x="48" y="35"/>
                  </a:lnTo>
                  <a:lnTo>
                    <a:pt x="50" y="30"/>
                  </a:lnTo>
                  <a:lnTo>
                    <a:pt x="50" y="2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4" name="Freeform 202"/>
            <p:cNvSpPr>
              <a:spLocks/>
            </p:cNvSpPr>
            <p:nvPr/>
          </p:nvSpPr>
          <p:spPr bwMode="auto">
            <a:xfrm>
              <a:off x="1362" y="2100"/>
              <a:ext cx="27" cy="27"/>
            </a:xfrm>
            <a:custGeom>
              <a:avLst/>
              <a:gdLst>
                <a:gd name="T0" fmla="*/ 26 w 27"/>
                <a:gd name="T1" fmla="*/ 13 h 27"/>
                <a:gd name="T2" fmla="*/ 26 w 27"/>
                <a:gd name="T3" fmla="*/ 11 h 27"/>
                <a:gd name="T4" fmla="*/ 25 w 27"/>
                <a:gd name="T5" fmla="*/ 8 h 27"/>
                <a:gd name="T6" fmla="*/ 24 w 27"/>
                <a:gd name="T7" fmla="*/ 6 h 27"/>
                <a:gd name="T8" fmla="*/ 22 w 27"/>
                <a:gd name="T9" fmla="*/ 4 h 27"/>
                <a:gd name="T10" fmla="*/ 20 w 27"/>
                <a:gd name="T11" fmla="*/ 2 h 27"/>
                <a:gd name="T12" fmla="*/ 18 w 27"/>
                <a:gd name="T13" fmla="*/ 1 h 27"/>
                <a:gd name="T14" fmla="*/ 16 w 27"/>
                <a:gd name="T15" fmla="*/ 1 h 27"/>
                <a:gd name="T16" fmla="*/ 13 w 27"/>
                <a:gd name="T17" fmla="*/ 0 h 27"/>
                <a:gd name="T18" fmla="*/ 11 w 27"/>
                <a:gd name="T19" fmla="*/ 1 h 27"/>
                <a:gd name="T20" fmla="*/ 8 w 27"/>
                <a:gd name="T21" fmla="*/ 1 h 27"/>
                <a:gd name="T22" fmla="*/ 6 w 27"/>
                <a:gd name="T23" fmla="*/ 2 h 27"/>
                <a:gd name="T24" fmla="*/ 4 w 27"/>
                <a:gd name="T25" fmla="*/ 4 h 27"/>
                <a:gd name="T26" fmla="*/ 2 w 27"/>
                <a:gd name="T27" fmla="*/ 6 h 27"/>
                <a:gd name="T28" fmla="*/ 1 w 27"/>
                <a:gd name="T29" fmla="*/ 8 h 27"/>
                <a:gd name="T30" fmla="*/ 1 w 27"/>
                <a:gd name="T31" fmla="*/ 11 h 27"/>
                <a:gd name="T32" fmla="*/ 0 w 27"/>
                <a:gd name="T33" fmla="*/ 13 h 27"/>
                <a:gd name="T34" fmla="*/ 1 w 27"/>
                <a:gd name="T35" fmla="*/ 16 h 27"/>
                <a:gd name="T36" fmla="*/ 1 w 27"/>
                <a:gd name="T37" fmla="*/ 18 h 27"/>
                <a:gd name="T38" fmla="*/ 2 w 27"/>
                <a:gd name="T39" fmla="*/ 20 h 27"/>
                <a:gd name="T40" fmla="*/ 4 w 27"/>
                <a:gd name="T41" fmla="*/ 22 h 27"/>
                <a:gd name="T42" fmla="*/ 6 w 27"/>
                <a:gd name="T43" fmla="*/ 24 h 27"/>
                <a:gd name="T44" fmla="*/ 8 w 27"/>
                <a:gd name="T45" fmla="*/ 25 h 27"/>
                <a:gd name="T46" fmla="*/ 11 w 27"/>
                <a:gd name="T47" fmla="*/ 26 h 27"/>
                <a:gd name="T48" fmla="*/ 13 w 27"/>
                <a:gd name="T49" fmla="*/ 26 h 27"/>
                <a:gd name="T50" fmla="*/ 16 w 27"/>
                <a:gd name="T51" fmla="*/ 26 h 27"/>
                <a:gd name="T52" fmla="*/ 18 w 27"/>
                <a:gd name="T53" fmla="*/ 25 h 27"/>
                <a:gd name="T54" fmla="*/ 20 w 27"/>
                <a:gd name="T55" fmla="*/ 24 h 27"/>
                <a:gd name="T56" fmla="*/ 22 w 27"/>
                <a:gd name="T57" fmla="*/ 22 h 27"/>
                <a:gd name="T58" fmla="*/ 24 w 27"/>
                <a:gd name="T59" fmla="*/ 20 h 27"/>
                <a:gd name="T60" fmla="*/ 25 w 27"/>
                <a:gd name="T61" fmla="*/ 18 h 27"/>
                <a:gd name="T62" fmla="*/ 26 w 27"/>
                <a:gd name="T63" fmla="*/ 16 h 27"/>
                <a:gd name="T64" fmla="*/ 26 w 27"/>
                <a:gd name="T65"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27">
                  <a:moveTo>
                    <a:pt x="26" y="13"/>
                  </a:moveTo>
                  <a:lnTo>
                    <a:pt x="26" y="11"/>
                  </a:lnTo>
                  <a:lnTo>
                    <a:pt x="25" y="8"/>
                  </a:lnTo>
                  <a:lnTo>
                    <a:pt x="24" y="6"/>
                  </a:lnTo>
                  <a:lnTo>
                    <a:pt x="22" y="4"/>
                  </a:lnTo>
                  <a:lnTo>
                    <a:pt x="20" y="2"/>
                  </a:lnTo>
                  <a:lnTo>
                    <a:pt x="18" y="1"/>
                  </a:lnTo>
                  <a:lnTo>
                    <a:pt x="16" y="1"/>
                  </a:lnTo>
                  <a:lnTo>
                    <a:pt x="13" y="0"/>
                  </a:lnTo>
                  <a:lnTo>
                    <a:pt x="11" y="1"/>
                  </a:lnTo>
                  <a:lnTo>
                    <a:pt x="8" y="1"/>
                  </a:lnTo>
                  <a:lnTo>
                    <a:pt x="6" y="2"/>
                  </a:lnTo>
                  <a:lnTo>
                    <a:pt x="4" y="4"/>
                  </a:lnTo>
                  <a:lnTo>
                    <a:pt x="2" y="6"/>
                  </a:lnTo>
                  <a:lnTo>
                    <a:pt x="1" y="8"/>
                  </a:lnTo>
                  <a:lnTo>
                    <a:pt x="1" y="11"/>
                  </a:lnTo>
                  <a:lnTo>
                    <a:pt x="0" y="13"/>
                  </a:lnTo>
                  <a:lnTo>
                    <a:pt x="1" y="16"/>
                  </a:lnTo>
                  <a:lnTo>
                    <a:pt x="1" y="18"/>
                  </a:lnTo>
                  <a:lnTo>
                    <a:pt x="2" y="20"/>
                  </a:lnTo>
                  <a:lnTo>
                    <a:pt x="4" y="22"/>
                  </a:lnTo>
                  <a:lnTo>
                    <a:pt x="6" y="24"/>
                  </a:lnTo>
                  <a:lnTo>
                    <a:pt x="8" y="25"/>
                  </a:lnTo>
                  <a:lnTo>
                    <a:pt x="11" y="26"/>
                  </a:lnTo>
                  <a:lnTo>
                    <a:pt x="13" y="26"/>
                  </a:lnTo>
                  <a:lnTo>
                    <a:pt x="16" y="26"/>
                  </a:lnTo>
                  <a:lnTo>
                    <a:pt x="18" y="25"/>
                  </a:lnTo>
                  <a:lnTo>
                    <a:pt x="20" y="24"/>
                  </a:lnTo>
                  <a:lnTo>
                    <a:pt x="22" y="22"/>
                  </a:lnTo>
                  <a:lnTo>
                    <a:pt x="24" y="20"/>
                  </a:lnTo>
                  <a:lnTo>
                    <a:pt x="25" y="18"/>
                  </a:lnTo>
                  <a:lnTo>
                    <a:pt x="26" y="16"/>
                  </a:lnTo>
                  <a:lnTo>
                    <a:pt x="26"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5" name="Freeform 203"/>
            <p:cNvSpPr>
              <a:spLocks/>
            </p:cNvSpPr>
            <p:nvPr/>
          </p:nvSpPr>
          <p:spPr bwMode="auto">
            <a:xfrm>
              <a:off x="1600" y="2089"/>
              <a:ext cx="91" cy="92"/>
            </a:xfrm>
            <a:custGeom>
              <a:avLst/>
              <a:gdLst>
                <a:gd name="T0" fmla="*/ 44 w 91"/>
                <a:gd name="T1" fmla="*/ 91 h 92"/>
                <a:gd name="T2" fmla="*/ 36 w 91"/>
                <a:gd name="T3" fmla="*/ 90 h 92"/>
                <a:gd name="T4" fmla="*/ 27 w 91"/>
                <a:gd name="T5" fmla="*/ 88 h 92"/>
                <a:gd name="T6" fmla="*/ 20 w 91"/>
                <a:gd name="T7" fmla="*/ 84 h 92"/>
                <a:gd name="T8" fmla="*/ 13 w 91"/>
                <a:gd name="T9" fmla="*/ 78 h 92"/>
                <a:gd name="T10" fmla="*/ 7 w 91"/>
                <a:gd name="T11" fmla="*/ 71 h 92"/>
                <a:gd name="T12" fmla="*/ 3 w 91"/>
                <a:gd name="T13" fmla="*/ 63 h 92"/>
                <a:gd name="T14" fmla="*/ 1 w 91"/>
                <a:gd name="T15" fmla="*/ 55 h 92"/>
                <a:gd name="T16" fmla="*/ 0 w 91"/>
                <a:gd name="T17" fmla="*/ 46 h 92"/>
                <a:gd name="T18" fmla="*/ 1 w 91"/>
                <a:gd name="T19" fmla="*/ 36 h 92"/>
                <a:gd name="T20" fmla="*/ 3 w 91"/>
                <a:gd name="T21" fmla="*/ 28 h 92"/>
                <a:gd name="T22" fmla="*/ 7 w 91"/>
                <a:gd name="T23" fmla="*/ 20 h 92"/>
                <a:gd name="T24" fmla="*/ 13 w 91"/>
                <a:gd name="T25" fmla="*/ 13 h 92"/>
                <a:gd name="T26" fmla="*/ 20 w 91"/>
                <a:gd name="T27" fmla="*/ 7 h 92"/>
                <a:gd name="T28" fmla="*/ 27 w 91"/>
                <a:gd name="T29" fmla="*/ 3 h 92"/>
                <a:gd name="T30" fmla="*/ 36 w 91"/>
                <a:gd name="T31" fmla="*/ 1 h 92"/>
                <a:gd name="T32" fmla="*/ 44 w 91"/>
                <a:gd name="T33" fmla="*/ 0 h 92"/>
                <a:gd name="T34" fmla="*/ 54 w 91"/>
                <a:gd name="T35" fmla="*/ 1 h 92"/>
                <a:gd name="T36" fmla="*/ 62 w 91"/>
                <a:gd name="T37" fmla="*/ 3 h 92"/>
                <a:gd name="T38" fmla="*/ 70 w 91"/>
                <a:gd name="T39" fmla="*/ 7 h 92"/>
                <a:gd name="T40" fmla="*/ 77 w 91"/>
                <a:gd name="T41" fmla="*/ 13 h 92"/>
                <a:gd name="T42" fmla="*/ 82 w 91"/>
                <a:gd name="T43" fmla="*/ 20 h 92"/>
                <a:gd name="T44" fmla="*/ 87 w 91"/>
                <a:gd name="T45" fmla="*/ 28 h 92"/>
                <a:gd name="T46" fmla="*/ 89 w 91"/>
                <a:gd name="T47" fmla="*/ 36 h 92"/>
                <a:gd name="T48" fmla="*/ 90 w 91"/>
                <a:gd name="T49" fmla="*/ 46 h 92"/>
                <a:gd name="T50" fmla="*/ 89 w 91"/>
                <a:gd name="T51" fmla="*/ 55 h 92"/>
                <a:gd name="T52" fmla="*/ 87 w 91"/>
                <a:gd name="T53" fmla="*/ 63 h 92"/>
                <a:gd name="T54" fmla="*/ 82 w 91"/>
                <a:gd name="T55" fmla="*/ 71 h 92"/>
                <a:gd name="T56" fmla="*/ 77 w 91"/>
                <a:gd name="T57" fmla="*/ 78 h 92"/>
                <a:gd name="T58" fmla="*/ 70 w 91"/>
                <a:gd name="T59" fmla="*/ 84 h 92"/>
                <a:gd name="T60" fmla="*/ 62 w 91"/>
                <a:gd name="T61" fmla="*/ 88 h 92"/>
                <a:gd name="T62" fmla="*/ 54 w 91"/>
                <a:gd name="T63" fmla="*/ 90 h 92"/>
                <a:gd name="T64" fmla="*/ 44 w 91"/>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2">
                  <a:moveTo>
                    <a:pt x="44" y="91"/>
                  </a:moveTo>
                  <a:lnTo>
                    <a:pt x="36" y="90"/>
                  </a:lnTo>
                  <a:lnTo>
                    <a:pt x="27" y="88"/>
                  </a:lnTo>
                  <a:lnTo>
                    <a:pt x="20" y="84"/>
                  </a:lnTo>
                  <a:lnTo>
                    <a:pt x="13" y="78"/>
                  </a:lnTo>
                  <a:lnTo>
                    <a:pt x="7" y="71"/>
                  </a:lnTo>
                  <a:lnTo>
                    <a:pt x="3" y="63"/>
                  </a:lnTo>
                  <a:lnTo>
                    <a:pt x="1" y="55"/>
                  </a:lnTo>
                  <a:lnTo>
                    <a:pt x="0" y="46"/>
                  </a:lnTo>
                  <a:lnTo>
                    <a:pt x="1" y="36"/>
                  </a:lnTo>
                  <a:lnTo>
                    <a:pt x="3" y="28"/>
                  </a:lnTo>
                  <a:lnTo>
                    <a:pt x="7" y="20"/>
                  </a:lnTo>
                  <a:lnTo>
                    <a:pt x="13" y="13"/>
                  </a:lnTo>
                  <a:lnTo>
                    <a:pt x="20" y="7"/>
                  </a:lnTo>
                  <a:lnTo>
                    <a:pt x="27" y="3"/>
                  </a:lnTo>
                  <a:lnTo>
                    <a:pt x="36" y="1"/>
                  </a:lnTo>
                  <a:lnTo>
                    <a:pt x="44" y="0"/>
                  </a:lnTo>
                  <a:lnTo>
                    <a:pt x="54" y="1"/>
                  </a:lnTo>
                  <a:lnTo>
                    <a:pt x="62" y="3"/>
                  </a:lnTo>
                  <a:lnTo>
                    <a:pt x="70" y="7"/>
                  </a:lnTo>
                  <a:lnTo>
                    <a:pt x="77" y="13"/>
                  </a:lnTo>
                  <a:lnTo>
                    <a:pt x="82" y="20"/>
                  </a:lnTo>
                  <a:lnTo>
                    <a:pt x="87" y="28"/>
                  </a:lnTo>
                  <a:lnTo>
                    <a:pt x="89" y="36"/>
                  </a:lnTo>
                  <a:lnTo>
                    <a:pt x="90" y="46"/>
                  </a:lnTo>
                  <a:lnTo>
                    <a:pt x="89" y="55"/>
                  </a:lnTo>
                  <a:lnTo>
                    <a:pt x="87" y="63"/>
                  </a:lnTo>
                  <a:lnTo>
                    <a:pt x="82" y="71"/>
                  </a:lnTo>
                  <a:lnTo>
                    <a:pt x="77" y="78"/>
                  </a:lnTo>
                  <a:lnTo>
                    <a:pt x="70" y="84"/>
                  </a:lnTo>
                  <a:lnTo>
                    <a:pt x="62" y="88"/>
                  </a:lnTo>
                  <a:lnTo>
                    <a:pt x="54" y="90"/>
                  </a:lnTo>
                  <a:lnTo>
                    <a:pt x="44"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6" name="Freeform 204"/>
            <p:cNvSpPr>
              <a:spLocks/>
            </p:cNvSpPr>
            <p:nvPr/>
          </p:nvSpPr>
          <p:spPr bwMode="auto">
            <a:xfrm>
              <a:off x="1600" y="2089"/>
              <a:ext cx="91" cy="92"/>
            </a:xfrm>
            <a:custGeom>
              <a:avLst/>
              <a:gdLst>
                <a:gd name="T0" fmla="*/ 44 w 91"/>
                <a:gd name="T1" fmla="*/ 91 h 92"/>
                <a:gd name="T2" fmla="*/ 36 w 91"/>
                <a:gd name="T3" fmla="*/ 90 h 92"/>
                <a:gd name="T4" fmla="*/ 27 w 91"/>
                <a:gd name="T5" fmla="*/ 88 h 92"/>
                <a:gd name="T6" fmla="*/ 20 w 91"/>
                <a:gd name="T7" fmla="*/ 84 h 92"/>
                <a:gd name="T8" fmla="*/ 13 w 91"/>
                <a:gd name="T9" fmla="*/ 78 h 92"/>
                <a:gd name="T10" fmla="*/ 7 w 91"/>
                <a:gd name="T11" fmla="*/ 71 h 92"/>
                <a:gd name="T12" fmla="*/ 3 w 91"/>
                <a:gd name="T13" fmla="*/ 63 h 92"/>
                <a:gd name="T14" fmla="*/ 1 w 91"/>
                <a:gd name="T15" fmla="*/ 55 h 92"/>
                <a:gd name="T16" fmla="*/ 0 w 91"/>
                <a:gd name="T17" fmla="*/ 46 h 92"/>
                <a:gd name="T18" fmla="*/ 1 w 91"/>
                <a:gd name="T19" fmla="*/ 36 h 92"/>
                <a:gd name="T20" fmla="*/ 3 w 91"/>
                <a:gd name="T21" fmla="*/ 28 h 92"/>
                <a:gd name="T22" fmla="*/ 7 w 91"/>
                <a:gd name="T23" fmla="*/ 20 h 92"/>
                <a:gd name="T24" fmla="*/ 13 w 91"/>
                <a:gd name="T25" fmla="*/ 13 h 92"/>
                <a:gd name="T26" fmla="*/ 20 w 91"/>
                <a:gd name="T27" fmla="*/ 7 h 92"/>
                <a:gd name="T28" fmla="*/ 27 w 91"/>
                <a:gd name="T29" fmla="*/ 3 h 92"/>
                <a:gd name="T30" fmla="*/ 36 w 91"/>
                <a:gd name="T31" fmla="*/ 1 h 92"/>
                <a:gd name="T32" fmla="*/ 44 w 91"/>
                <a:gd name="T33" fmla="*/ 0 h 92"/>
                <a:gd name="T34" fmla="*/ 54 w 91"/>
                <a:gd name="T35" fmla="*/ 1 h 92"/>
                <a:gd name="T36" fmla="*/ 62 w 91"/>
                <a:gd name="T37" fmla="*/ 3 h 92"/>
                <a:gd name="T38" fmla="*/ 70 w 91"/>
                <a:gd name="T39" fmla="*/ 7 h 92"/>
                <a:gd name="T40" fmla="*/ 77 w 91"/>
                <a:gd name="T41" fmla="*/ 13 h 92"/>
                <a:gd name="T42" fmla="*/ 82 w 91"/>
                <a:gd name="T43" fmla="*/ 20 h 92"/>
                <a:gd name="T44" fmla="*/ 87 w 91"/>
                <a:gd name="T45" fmla="*/ 28 h 92"/>
                <a:gd name="T46" fmla="*/ 89 w 91"/>
                <a:gd name="T47" fmla="*/ 36 h 92"/>
                <a:gd name="T48" fmla="*/ 90 w 91"/>
                <a:gd name="T49" fmla="*/ 46 h 92"/>
                <a:gd name="T50" fmla="*/ 89 w 91"/>
                <a:gd name="T51" fmla="*/ 55 h 92"/>
                <a:gd name="T52" fmla="*/ 87 w 91"/>
                <a:gd name="T53" fmla="*/ 63 h 92"/>
                <a:gd name="T54" fmla="*/ 82 w 91"/>
                <a:gd name="T55" fmla="*/ 71 h 92"/>
                <a:gd name="T56" fmla="*/ 77 w 91"/>
                <a:gd name="T57" fmla="*/ 78 h 92"/>
                <a:gd name="T58" fmla="*/ 70 w 91"/>
                <a:gd name="T59" fmla="*/ 84 h 92"/>
                <a:gd name="T60" fmla="*/ 62 w 91"/>
                <a:gd name="T61" fmla="*/ 88 h 92"/>
                <a:gd name="T62" fmla="*/ 54 w 91"/>
                <a:gd name="T63" fmla="*/ 90 h 92"/>
                <a:gd name="T64" fmla="*/ 44 w 91"/>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2">
                  <a:moveTo>
                    <a:pt x="44" y="91"/>
                  </a:moveTo>
                  <a:lnTo>
                    <a:pt x="36" y="90"/>
                  </a:lnTo>
                  <a:lnTo>
                    <a:pt x="27" y="88"/>
                  </a:lnTo>
                  <a:lnTo>
                    <a:pt x="20" y="84"/>
                  </a:lnTo>
                  <a:lnTo>
                    <a:pt x="13" y="78"/>
                  </a:lnTo>
                  <a:lnTo>
                    <a:pt x="7" y="71"/>
                  </a:lnTo>
                  <a:lnTo>
                    <a:pt x="3" y="63"/>
                  </a:lnTo>
                  <a:lnTo>
                    <a:pt x="1" y="55"/>
                  </a:lnTo>
                  <a:lnTo>
                    <a:pt x="0" y="46"/>
                  </a:lnTo>
                  <a:lnTo>
                    <a:pt x="1" y="36"/>
                  </a:lnTo>
                  <a:lnTo>
                    <a:pt x="3" y="28"/>
                  </a:lnTo>
                  <a:lnTo>
                    <a:pt x="7" y="20"/>
                  </a:lnTo>
                  <a:lnTo>
                    <a:pt x="13" y="13"/>
                  </a:lnTo>
                  <a:lnTo>
                    <a:pt x="20" y="7"/>
                  </a:lnTo>
                  <a:lnTo>
                    <a:pt x="27" y="3"/>
                  </a:lnTo>
                  <a:lnTo>
                    <a:pt x="36" y="1"/>
                  </a:lnTo>
                  <a:lnTo>
                    <a:pt x="44" y="0"/>
                  </a:lnTo>
                  <a:lnTo>
                    <a:pt x="54" y="1"/>
                  </a:lnTo>
                  <a:lnTo>
                    <a:pt x="62" y="3"/>
                  </a:lnTo>
                  <a:lnTo>
                    <a:pt x="70" y="7"/>
                  </a:lnTo>
                  <a:lnTo>
                    <a:pt x="77" y="13"/>
                  </a:lnTo>
                  <a:lnTo>
                    <a:pt x="82" y="20"/>
                  </a:lnTo>
                  <a:lnTo>
                    <a:pt x="87" y="28"/>
                  </a:lnTo>
                  <a:lnTo>
                    <a:pt x="89" y="36"/>
                  </a:lnTo>
                  <a:lnTo>
                    <a:pt x="90" y="46"/>
                  </a:lnTo>
                  <a:lnTo>
                    <a:pt x="89" y="55"/>
                  </a:lnTo>
                  <a:lnTo>
                    <a:pt x="87" y="63"/>
                  </a:lnTo>
                  <a:lnTo>
                    <a:pt x="82" y="71"/>
                  </a:lnTo>
                  <a:lnTo>
                    <a:pt x="77" y="78"/>
                  </a:lnTo>
                  <a:lnTo>
                    <a:pt x="70" y="84"/>
                  </a:lnTo>
                  <a:lnTo>
                    <a:pt x="62" y="88"/>
                  </a:lnTo>
                  <a:lnTo>
                    <a:pt x="54" y="90"/>
                  </a:lnTo>
                  <a:lnTo>
                    <a:pt x="44"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7" name="Freeform 205"/>
            <p:cNvSpPr>
              <a:spLocks/>
            </p:cNvSpPr>
            <p:nvPr/>
          </p:nvSpPr>
          <p:spPr bwMode="auto">
            <a:xfrm>
              <a:off x="1612" y="2101"/>
              <a:ext cx="68" cy="69"/>
            </a:xfrm>
            <a:custGeom>
              <a:avLst/>
              <a:gdLst>
                <a:gd name="T0" fmla="*/ 36 w 68"/>
                <a:gd name="T1" fmla="*/ 31 h 69"/>
                <a:gd name="T2" fmla="*/ 36 w 68"/>
                <a:gd name="T3" fmla="*/ 0 h 69"/>
                <a:gd name="T4" fmla="*/ 31 w 68"/>
                <a:gd name="T5" fmla="*/ 0 h 69"/>
                <a:gd name="T6" fmla="*/ 31 w 68"/>
                <a:gd name="T7" fmla="*/ 31 h 69"/>
                <a:gd name="T8" fmla="*/ 0 w 68"/>
                <a:gd name="T9" fmla="*/ 31 h 69"/>
                <a:gd name="T10" fmla="*/ 0 w 68"/>
                <a:gd name="T11" fmla="*/ 38 h 69"/>
                <a:gd name="T12" fmla="*/ 31 w 68"/>
                <a:gd name="T13" fmla="*/ 38 h 69"/>
                <a:gd name="T14" fmla="*/ 31 w 68"/>
                <a:gd name="T15" fmla="*/ 68 h 69"/>
                <a:gd name="T16" fmla="*/ 36 w 68"/>
                <a:gd name="T17" fmla="*/ 68 h 69"/>
                <a:gd name="T18" fmla="*/ 36 w 68"/>
                <a:gd name="T19" fmla="*/ 38 h 69"/>
                <a:gd name="T20" fmla="*/ 67 w 68"/>
                <a:gd name="T21" fmla="*/ 38 h 69"/>
                <a:gd name="T22" fmla="*/ 67 w 68"/>
                <a:gd name="T23" fmla="*/ 31 h 69"/>
                <a:gd name="T24" fmla="*/ 36 w 68"/>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9">
                  <a:moveTo>
                    <a:pt x="36" y="31"/>
                  </a:moveTo>
                  <a:lnTo>
                    <a:pt x="36" y="0"/>
                  </a:lnTo>
                  <a:lnTo>
                    <a:pt x="31" y="0"/>
                  </a:lnTo>
                  <a:lnTo>
                    <a:pt x="31" y="31"/>
                  </a:lnTo>
                  <a:lnTo>
                    <a:pt x="0" y="31"/>
                  </a:lnTo>
                  <a:lnTo>
                    <a:pt x="0" y="38"/>
                  </a:lnTo>
                  <a:lnTo>
                    <a:pt x="31" y="38"/>
                  </a:lnTo>
                  <a:lnTo>
                    <a:pt x="31" y="68"/>
                  </a:lnTo>
                  <a:lnTo>
                    <a:pt x="36" y="68"/>
                  </a:lnTo>
                  <a:lnTo>
                    <a:pt x="36" y="38"/>
                  </a:lnTo>
                  <a:lnTo>
                    <a:pt x="67" y="38"/>
                  </a:lnTo>
                  <a:lnTo>
                    <a:pt x="67" y="31"/>
                  </a:lnTo>
                  <a:lnTo>
                    <a:pt x="36"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8" name="Freeform 206"/>
            <p:cNvSpPr>
              <a:spLocks/>
            </p:cNvSpPr>
            <p:nvPr/>
          </p:nvSpPr>
          <p:spPr bwMode="auto">
            <a:xfrm>
              <a:off x="1541" y="1968"/>
              <a:ext cx="92" cy="93"/>
            </a:xfrm>
            <a:custGeom>
              <a:avLst/>
              <a:gdLst>
                <a:gd name="T0" fmla="*/ 45 w 92"/>
                <a:gd name="T1" fmla="*/ 92 h 93"/>
                <a:gd name="T2" fmla="*/ 36 w 92"/>
                <a:gd name="T3" fmla="*/ 91 h 93"/>
                <a:gd name="T4" fmla="*/ 27 w 92"/>
                <a:gd name="T5" fmla="*/ 89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1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1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9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9"/>
                  </a:lnTo>
                  <a:lnTo>
                    <a:pt x="20" y="84"/>
                  </a:lnTo>
                  <a:lnTo>
                    <a:pt x="13" y="79"/>
                  </a:lnTo>
                  <a:lnTo>
                    <a:pt x="7" y="72"/>
                  </a:lnTo>
                  <a:lnTo>
                    <a:pt x="3" y="64"/>
                  </a:lnTo>
                  <a:lnTo>
                    <a:pt x="0" y="56"/>
                  </a:lnTo>
                  <a:lnTo>
                    <a:pt x="0" y="46"/>
                  </a:lnTo>
                  <a:lnTo>
                    <a:pt x="0" y="37"/>
                  </a:lnTo>
                  <a:lnTo>
                    <a:pt x="3" y="28"/>
                  </a:lnTo>
                  <a:lnTo>
                    <a:pt x="7" y="21"/>
                  </a:lnTo>
                  <a:lnTo>
                    <a:pt x="13" y="14"/>
                  </a:lnTo>
                  <a:lnTo>
                    <a:pt x="20" y="8"/>
                  </a:lnTo>
                  <a:lnTo>
                    <a:pt x="27" y="4"/>
                  </a:lnTo>
                  <a:lnTo>
                    <a:pt x="36" y="1"/>
                  </a:lnTo>
                  <a:lnTo>
                    <a:pt x="45" y="0"/>
                  </a:lnTo>
                  <a:lnTo>
                    <a:pt x="55" y="1"/>
                  </a:lnTo>
                  <a:lnTo>
                    <a:pt x="63" y="4"/>
                  </a:lnTo>
                  <a:lnTo>
                    <a:pt x="71" y="8"/>
                  </a:lnTo>
                  <a:lnTo>
                    <a:pt x="78" y="14"/>
                  </a:lnTo>
                  <a:lnTo>
                    <a:pt x="83" y="21"/>
                  </a:lnTo>
                  <a:lnTo>
                    <a:pt x="88" y="28"/>
                  </a:lnTo>
                  <a:lnTo>
                    <a:pt x="90" y="37"/>
                  </a:lnTo>
                  <a:lnTo>
                    <a:pt x="91" y="46"/>
                  </a:lnTo>
                  <a:lnTo>
                    <a:pt x="90" y="56"/>
                  </a:lnTo>
                  <a:lnTo>
                    <a:pt x="88" y="64"/>
                  </a:lnTo>
                  <a:lnTo>
                    <a:pt x="83" y="72"/>
                  </a:lnTo>
                  <a:lnTo>
                    <a:pt x="78" y="79"/>
                  </a:lnTo>
                  <a:lnTo>
                    <a:pt x="71" y="84"/>
                  </a:lnTo>
                  <a:lnTo>
                    <a:pt x="63" y="89"/>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19" name="Freeform 207"/>
            <p:cNvSpPr>
              <a:spLocks/>
            </p:cNvSpPr>
            <p:nvPr/>
          </p:nvSpPr>
          <p:spPr bwMode="auto">
            <a:xfrm>
              <a:off x="1541" y="1968"/>
              <a:ext cx="92" cy="93"/>
            </a:xfrm>
            <a:custGeom>
              <a:avLst/>
              <a:gdLst>
                <a:gd name="T0" fmla="*/ 45 w 92"/>
                <a:gd name="T1" fmla="*/ 92 h 93"/>
                <a:gd name="T2" fmla="*/ 36 w 92"/>
                <a:gd name="T3" fmla="*/ 91 h 93"/>
                <a:gd name="T4" fmla="*/ 27 w 92"/>
                <a:gd name="T5" fmla="*/ 89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1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1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9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9"/>
                  </a:lnTo>
                  <a:lnTo>
                    <a:pt x="20" y="84"/>
                  </a:lnTo>
                  <a:lnTo>
                    <a:pt x="13" y="79"/>
                  </a:lnTo>
                  <a:lnTo>
                    <a:pt x="7" y="72"/>
                  </a:lnTo>
                  <a:lnTo>
                    <a:pt x="3" y="64"/>
                  </a:lnTo>
                  <a:lnTo>
                    <a:pt x="0" y="56"/>
                  </a:lnTo>
                  <a:lnTo>
                    <a:pt x="0" y="46"/>
                  </a:lnTo>
                  <a:lnTo>
                    <a:pt x="0" y="37"/>
                  </a:lnTo>
                  <a:lnTo>
                    <a:pt x="3" y="28"/>
                  </a:lnTo>
                  <a:lnTo>
                    <a:pt x="7" y="21"/>
                  </a:lnTo>
                  <a:lnTo>
                    <a:pt x="13" y="14"/>
                  </a:lnTo>
                  <a:lnTo>
                    <a:pt x="20" y="8"/>
                  </a:lnTo>
                  <a:lnTo>
                    <a:pt x="27" y="4"/>
                  </a:lnTo>
                  <a:lnTo>
                    <a:pt x="36" y="1"/>
                  </a:lnTo>
                  <a:lnTo>
                    <a:pt x="45" y="0"/>
                  </a:lnTo>
                  <a:lnTo>
                    <a:pt x="55" y="1"/>
                  </a:lnTo>
                  <a:lnTo>
                    <a:pt x="63" y="4"/>
                  </a:lnTo>
                  <a:lnTo>
                    <a:pt x="71" y="8"/>
                  </a:lnTo>
                  <a:lnTo>
                    <a:pt x="78" y="14"/>
                  </a:lnTo>
                  <a:lnTo>
                    <a:pt x="83" y="21"/>
                  </a:lnTo>
                  <a:lnTo>
                    <a:pt x="88" y="28"/>
                  </a:lnTo>
                  <a:lnTo>
                    <a:pt x="90" y="37"/>
                  </a:lnTo>
                  <a:lnTo>
                    <a:pt x="91" y="46"/>
                  </a:lnTo>
                  <a:lnTo>
                    <a:pt x="90" y="56"/>
                  </a:lnTo>
                  <a:lnTo>
                    <a:pt x="88" y="64"/>
                  </a:lnTo>
                  <a:lnTo>
                    <a:pt x="83" y="72"/>
                  </a:lnTo>
                  <a:lnTo>
                    <a:pt x="78" y="79"/>
                  </a:lnTo>
                  <a:lnTo>
                    <a:pt x="71" y="84"/>
                  </a:lnTo>
                  <a:lnTo>
                    <a:pt x="63" y="89"/>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0" name="Freeform 208"/>
            <p:cNvSpPr>
              <a:spLocks/>
            </p:cNvSpPr>
            <p:nvPr/>
          </p:nvSpPr>
          <p:spPr bwMode="auto">
            <a:xfrm>
              <a:off x="1553" y="1980"/>
              <a:ext cx="69" cy="70"/>
            </a:xfrm>
            <a:custGeom>
              <a:avLst/>
              <a:gdLst>
                <a:gd name="T0" fmla="*/ 37 w 69"/>
                <a:gd name="T1" fmla="*/ 32 h 70"/>
                <a:gd name="T2" fmla="*/ 37 w 69"/>
                <a:gd name="T3" fmla="*/ 0 h 70"/>
                <a:gd name="T4" fmla="*/ 31 w 69"/>
                <a:gd name="T5" fmla="*/ 0 h 70"/>
                <a:gd name="T6" fmla="*/ 31 w 69"/>
                <a:gd name="T7" fmla="*/ 32 h 70"/>
                <a:gd name="T8" fmla="*/ 0 w 69"/>
                <a:gd name="T9" fmla="*/ 32 h 70"/>
                <a:gd name="T10" fmla="*/ 0 w 69"/>
                <a:gd name="T11" fmla="*/ 39 h 70"/>
                <a:gd name="T12" fmla="*/ 31 w 69"/>
                <a:gd name="T13" fmla="*/ 39 h 70"/>
                <a:gd name="T14" fmla="*/ 31 w 69"/>
                <a:gd name="T15" fmla="*/ 69 h 70"/>
                <a:gd name="T16" fmla="*/ 37 w 69"/>
                <a:gd name="T17" fmla="*/ 69 h 70"/>
                <a:gd name="T18" fmla="*/ 37 w 69"/>
                <a:gd name="T19" fmla="*/ 39 h 70"/>
                <a:gd name="T20" fmla="*/ 68 w 69"/>
                <a:gd name="T21" fmla="*/ 39 h 70"/>
                <a:gd name="T22" fmla="*/ 68 w 69"/>
                <a:gd name="T23" fmla="*/ 32 h 70"/>
                <a:gd name="T24" fmla="*/ 37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2"/>
                  </a:moveTo>
                  <a:lnTo>
                    <a:pt x="37" y="0"/>
                  </a:lnTo>
                  <a:lnTo>
                    <a:pt x="31" y="0"/>
                  </a:lnTo>
                  <a:lnTo>
                    <a:pt x="31" y="32"/>
                  </a:lnTo>
                  <a:lnTo>
                    <a:pt x="0" y="32"/>
                  </a:lnTo>
                  <a:lnTo>
                    <a:pt x="0" y="39"/>
                  </a:lnTo>
                  <a:lnTo>
                    <a:pt x="31" y="39"/>
                  </a:lnTo>
                  <a:lnTo>
                    <a:pt x="31" y="69"/>
                  </a:lnTo>
                  <a:lnTo>
                    <a:pt x="37" y="69"/>
                  </a:lnTo>
                  <a:lnTo>
                    <a:pt x="37" y="39"/>
                  </a:lnTo>
                  <a:lnTo>
                    <a:pt x="68" y="39"/>
                  </a:lnTo>
                  <a:lnTo>
                    <a:pt x="68" y="32"/>
                  </a:lnTo>
                  <a:lnTo>
                    <a:pt x="37"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1" name="Freeform 209"/>
            <p:cNvSpPr>
              <a:spLocks/>
            </p:cNvSpPr>
            <p:nvPr/>
          </p:nvSpPr>
          <p:spPr bwMode="auto">
            <a:xfrm>
              <a:off x="1462" y="1891"/>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2" name="Freeform 210"/>
            <p:cNvSpPr>
              <a:spLocks/>
            </p:cNvSpPr>
            <p:nvPr/>
          </p:nvSpPr>
          <p:spPr bwMode="auto">
            <a:xfrm>
              <a:off x="1462" y="1891"/>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3" name="Freeform 211"/>
            <p:cNvSpPr>
              <a:spLocks/>
            </p:cNvSpPr>
            <p:nvPr/>
          </p:nvSpPr>
          <p:spPr bwMode="auto">
            <a:xfrm>
              <a:off x="1473" y="1903"/>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4" name="Freeform 212"/>
            <p:cNvSpPr>
              <a:spLocks/>
            </p:cNvSpPr>
            <p:nvPr/>
          </p:nvSpPr>
          <p:spPr bwMode="auto">
            <a:xfrm>
              <a:off x="1269" y="1800"/>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1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4 h 92"/>
                <a:gd name="T42" fmla="*/ 84 w 93"/>
                <a:gd name="T43" fmla="*/ 21 h 92"/>
                <a:gd name="T44" fmla="*/ 89 w 93"/>
                <a:gd name="T45" fmla="*/ 28 h 92"/>
                <a:gd name="T46" fmla="*/ 91 w 93"/>
                <a:gd name="T47" fmla="*/ 37 h 92"/>
                <a:gd name="T48" fmla="*/ 92 w 93"/>
                <a:gd name="T49" fmla="*/ 46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6"/>
                  </a:lnTo>
                  <a:lnTo>
                    <a:pt x="1" y="37"/>
                  </a:lnTo>
                  <a:lnTo>
                    <a:pt x="4" y="28"/>
                  </a:lnTo>
                  <a:lnTo>
                    <a:pt x="8" y="21"/>
                  </a:lnTo>
                  <a:lnTo>
                    <a:pt x="14" y="14"/>
                  </a:lnTo>
                  <a:lnTo>
                    <a:pt x="21" y="8"/>
                  </a:lnTo>
                  <a:lnTo>
                    <a:pt x="28" y="4"/>
                  </a:lnTo>
                  <a:lnTo>
                    <a:pt x="37" y="1"/>
                  </a:lnTo>
                  <a:lnTo>
                    <a:pt x="46" y="0"/>
                  </a:lnTo>
                  <a:lnTo>
                    <a:pt x="56" y="1"/>
                  </a:lnTo>
                  <a:lnTo>
                    <a:pt x="64" y="4"/>
                  </a:lnTo>
                  <a:lnTo>
                    <a:pt x="72" y="8"/>
                  </a:lnTo>
                  <a:lnTo>
                    <a:pt x="79" y="14"/>
                  </a:lnTo>
                  <a:lnTo>
                    <a:pt x="84" y="21"/>
                  </a:lnTo>
                  <a:lnTo>
                    <a:pt x="89" y="28"/>
                  </a:lnTo>
                  <a:lnTo>
                    <a:pt x="91" y="37"/>
                  </a:lnTo>
                  <a:lnTo>
                    <a:pt x="92" y="46"/>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5" name="Freeform 213"/>
            <p:cNvSpPr>
              <a:spLocks/>
            </p:cNvSpPr>
            <p:nvPr/>
          </p:nvSpPr>
          <p:spPr bwMode="auto">
            <a:xfrm>
              <a:off x="1269" y="1800"/>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1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4 h 92"/>
                <a:gd name="T42" fmla="*/ 84 w 93"/>
                <a:gd name="T43" fmla="*/ 21 h 92"/>
                <a:gd name="T44" fmla="*/ 89 w 93"/>
                <a:gd name="T45" fmla="*/ 28 h 92"/>
                <a:gd name="T46" fmla="*/ 91 w 93"/>
                <a:gd name="T47" fmla="*/ 37 h 92"/>
                <a:gd name="T48" fmla="*/ 92 w 93"/>
                <a:gd name="T49" fmla="*/ 46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6"/>
                  </a:lnTo>
                  <a:lnTo>
                    <a:pt x="1" y="37"/>
                  </a:lnTo>
                  <a:lnTo>
                    <a:pt x="4" y="28"/>
                  </a:lnTo>
                  <a:lnTo>
                    <a:pt x="8" y="21"/>
                  </a:lnTo>
                  <a:lnTo>
                    <a:pt x="14" y="14"/>
                  </a:lnTo>
                  <a:lnTo>
                    <a:pt x="21" y="8"/>
                  </a:lnTo>
                  <a:lnTo>
                    <a:pt x="28" y="4"/>
                  </a:lnTo>
                  <a:lnTo>
                    <a:pt x="37" y="1"/>
                  </a:lnTo>
                  <a:lnTo>
                    <a:pt x="46" y="0"/>
                  </a:lnTo>
                  <a:lnTo>
                    <a:pt x="56" y="1"/>
                  </a:lnTo>
                  <a:lnTo>
                    <a:pt x="64" y="4"/>
                  </a:lnTo>
                  <a:lnTo>
                    <a:pt x="72" y="8"/>
                  </a:lnTo>
                  <a:lnTo>
                    <a:pt x="79" y="14"/>
                  </a:lnTo>
                  <a:lnTo>
                    <a:pt x="84" y="21"/>
                  </a:lnTo>
                  <a:lnTo>
                    <a:pt x="89" y="28"/>
                  </a:lnTo>
                  <a:lnTo>
                    <a:pt x="91" y="37"/>
                  </a:lnTo>
                  <a:lnTo>
                    <a:pt x="92" y="46"/>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6" name="Freeform 214"/>
            <p:cNvSpPr>
              <a:spLocks/>
            </p:cNvSpPr>
            <p:nvPr/>
          </p:nvSpPr>
          <p:spPr bwMode="auto">
            <a:xfrm>
              <a:off x="1281" y="1812"/>
              <a:ext cx="69" cy="69"/>
            </a:xfrm>
            <a:custGeom>
              <a:avLst/>
              <a:gdLst>
                <a:gd name="T0" fmla="*/ 38 w 69"/>
                <a:gd name="T1" fmla="*/ 32 h 69"/>
                <a:gd name="T2" fmla="*/ 38 w 69"/>
                <a:gd name="T3" fmla="*/ 0 h 69"/>
                <a:gd name="T4" fmla="*/ 32 w 69"/>
                <a:gd name="T5" fmla="*/ 0 h 69"/>
                <a:gd name="T6" fmla="*/ 32 w 69"/>
                <a:gd name="T7" fmla="*/ 32 h 69"/>
                <a:gd name="T8" fmla="*/ 0 w 69"/>
                <a:gd name="T9" fmla="*/ 32 h 69"/>
                <a:gd name="T10" fmla="*/ 0 w 69"/>
                <a:gd name="T11" fmla="*/ 37 h 69"/>
                <a:gd name="T12" fmla="*/ 32 w 69"/>
                <a:gd name="T13" fmla="*/ 37 h 69"/>
                <a:gd name="T14" fmla="*/ 32 w 69"/>
                <a:gd name="T15" fmla="*/ 68 h 69"/>
                <a:gd name="T16" fmla="*/ 38 w 69"/>
                <a:gd name="T17" fmla="*/ 68 h 69"/>
                <a:gd name="T18" fmla="*/ 38 w 69"/>
                <a:gd name="T19" fmla="*/ 37 h 69"/>
                <a:gd name="T20" fmla="*/ 68 w 69"/>
                <a:gd name="T21" fmla="*/ 37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2" y="0"/>
                  </a:lnTo>
                  <a:lnTo>
                    <a:pt x="32" y="32"/>
                  </a:lnTo>
                  <a:lnTo>
                    <a:pt x="0" y="32"/>
                  </a:lnTo>
                  <a:lnTo>
                    <a:pt x="0" y="37"/>
                  </a:lnTo>
                  <a:lnTo>
                    <a:pt x="32" y="37"/>
                  </a:lnTo>
                  <a:lnTo>
                    <a:pt x="32" y="68"/>
                  </a:lnTo>
                  <a:lnTo>
                    <a:pt x="38" y="68"/>
                  </a:lnTo>
                  <a:lnTo>
                    <a:pt x="38" y="37"/>
                  </a:lnTo>
                  <a:lnTo>
                    <a:pt x="68" y="37"/>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7" name="Freeform 215"/>
            <p:cNvSpPr>
              <a:spLocks/>
            </p:cNvSpPr>
            <p:nvPr/>
          </p:nvSpPr>
          <p:spPr bwMode="auto">
            <a:xfrm>
              <a:off x="1385" y="1831"/>
              <a:ext cx="93" cy="91"/>
            </a:xfrm>
            <a:custGeom>
              <a:avLst/>
              <a:gdLst>
                <a:gd name="T0" fmla="*/ 46 w 93"/>
                <a:gd name="T1" fmla="*/ 90 h 91"/>
                <a:gd name="T2" fmla="*/ 37 w 93"/>
                <a:gd name="T3" fmla="*/ 90 h 91"/>
                <a:gd name="T4" fmla="*/ 28 w 93"/>
                <a:gd name="T5" fmla="*/ 87 h 91"/>
                <a:gd name="T6" fmla="*/ 20 w 93"/>
                <a:gd name="T7" fmla="*/ 83 h 91"/>
                <a:gd name="T8" fmla="*/ 14 w 93"/>
                <a:gd name="T9" fmla="*/ 77 h 91"/>
                <a:gd name="T10" fmla="*/ 8 w 93"/>
                <a:gd name="T11" fmla="*/ 70 h 91"/>
                <a:gd name="T12" fmla="*/ 4 w 93"/>
                <a:gd name="T13" fmla="*/ 63 h 91"/>
                <a:gd name="T14" fmla="*/ 1 w 93"/>
                <a:gd name="T15" fmla="*/ 54 h 91"/>
                <a:gd name="T16" fmla="*/ 0 w 93"/>
                <a:gd name="T17" fmla="*/ 45 h 91"/>
                <a:gd name="T18" fmla="*/ 1 w 93"/>
                <a:gd name="T19" fmla="*/ 35 h 91"/>
                <a:gd name="T20" fmla="*/ 4 w 93"/>
                <a:gd name="T21" fmla="*/ 27 h 91"/>
                <a:gd name="T22" fmla="*/ 8 w 93"/>
                <a:gd name="T23" fmla="*/ 19 h 91"/>
                <a:gd name="T24" fmla="*/ 14 w 93"/>
                <a:gd name="T25" fmla="*/ 13 h 91"/>
                <a:gd name="T26" fmla="*/ 20 w 93"/>
                <a:gd name="T27" fmla="*/ 7 h 91"/>
                <a:gd name="T28" fmla="*/ 28 w 93"/>
                <a:gd name="T29" fmla="*/ 3 h 91"/>
                <a:gd name="T30" fmla="*/ 37 w 93"/>
                <a:gd name="T31" fmla="*/ 1 h 91"/>
                <a:gd name="T32" fmla="*/ 46 w 93"/>
                <a:gd name="T33" fmla="*/ 0 h 91"/>
                <a:gd name="T34" fmla="*/ 56 w 93"/>
                <a:gd name="T35" fmla="*/ 1 h 91"/>
                <a:gd name="T36" fmla="*/ 64 w 93"/>
                <a:gd name="T37" fmla="*/ 3 h 91"/>
                <a:gd name="T38" fmla="*/ 72 w 93"/>
                <a:gd name="T39" fmla="*/ 7 h 91"/>
                <a:gd name="T40" fmla="*/ 79 w 93"/>
                <a:gd name="T41" fmla="*/ 13 h 91"/>
                <a:gd name="T42" fmla="*/ 84 w 93"/>
                <a:gd name="T43" fmla="*/ 19 h 91"/>
                <a:gd name="T44" fmla="*/ 88 w 93"/>
                <a:gd name="T45" fmla="*/ 27 h 91"/>
                <a:gd name="T46" fmla="*/ 91 w 93"/>
                <a:gd name="T47" fmla="*/ 35 h 91"/>
                <a:gd name="T48" fmla="*/ 92 w 93"/>
                <a:gd name="T49" fmla="*/ 45 h 91"/>
                <a:gd name="T50" fmla="*/ 91 w 93"/>
                <a:gd name="T51" fmla="*/ 54 h 91"/>
                <a:gd name="T52" fmla="*/ 88 w 93"/>
                <a:gd name="T53" fmla="*/ 63 h 91"/>
                <a:gd name="T54" fmla="*/ 84 w 93"/>
                <a:gd name="T55" fmla="*/ 70 h 91"/>
                <a:gd name="T56" fmla="*/ 79 w 93"/>
                <a:gd name="T57" fmla="*/ 77 h 91"/>
                <a:gd name="T58" fmla="*/ 72 w 93"/>
                <a:gd name="T59" fmla="*/ 83 h 91"/>
                <a:gd name="T60" fmla="*/ 64 w 93"/>
                <a:gd name="T61" fmla="*/ 87 h 91"/>
                <a:gd name="T62" fmla="*/ 56 w 93"/>
                <a:gd name="T63" fmla="*/ 90 h 91"/>
                <a:gd name="T64" fmla="*/ 46 w 93"/>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1">
                  <a:moveTo>
                    <a:pt x="46" y="90"/>
                  </a:moveTo>
                  <a:lnTo>
                    <a:pt x="37" y="90"/>
                  </a:lnTo>
                  <a:lnTo>
                    <a:pt x="28" y="87"/>
                  </a:lnTo>
                  <a:lnTo>
                    <a:pt x="20" y="83"/>
                  </a:lnTo>
                  <a:lnTo>
                    <a:pt x="14" y="77"/>
                  </a:lnTo>
                  <a:lnTo>
                    <a:pt x="8" y="70"/>
                  </a:lnTo>
                  <a:lnTo>
                    <a:pt x="4" y="63"/>
                  </a:lnTo>
                  <a:lnTo>
                    <a:pt x="1" y="54"/>
                  </a:lnTo>
                  <a:lnTo>
                    <a:pt x="0" y="45"/>
                  </a:lnTo>
                  <a:lnTo>
                    <a:pt x="1" y="35"/>
                  </a:lnTo>
                  <a:lnTo>
                    <a:pt x="4" y="27"/>
                  </a:lnTo>
                  <a:lnTo>
                    <a:pt x="8" y="19"/>
                  </a:lnTo>
                  <a:lnTo>
                    <a:pt x="14" y="13"/>
                  </a:lnTo>
                  <a:lnTo>
                    <a:pt x="20" y="7"/>
                  </a:lnTo>
                  <a:lnTo>
                    <a:pt x="28" y="3"/>
                  </a:lnTo>
                  <a:lnTo>
                    <a:pt x="37" y="1"/>
                  </a:lnTo>
                  <a:lnTo>
                    <a:pt x="46" y="0"/>
                  </a:lnTo>
                  <a:lnTo>
                    <a:pt x="56" y="1"/>
                  </a:lnTo>
                  <a:lnTo>
                    <a:pt x="64" y="3"/>
                  </a:lnTo>
                  <a:lnTo>
                    <a:pt x="72" y="7"/>
                  </a:lnTo>
                  <a:lnTo>
                    <a:pt x="79" y="13"/>
                  </a:lnTo>
                  <a:lnTo>
                    <a:pt x="84" y="19"/>
                  </a:lnTo>
                  <a:lnTo>
                    <a:pt x="88" y="27"/>
                  </a:lnTo>
                  <a:lnTo>
                    <a:pt x="91" y="35"/>
                  </a:lnTo>
                  <a:lnTo>
                    <a:pt x="92" y="45"/>
                  </a:lnTo>
                  <a:lnTo>
                    <a:pt x="91" y="54"/>
                  </a:lnTo>
                  <a:lnTo>
                    <a:pt x="88" y="63"/>
                  </a:lnTo>
                  <a:lnTo>
                    <a:pt x="84" y="70"/>
                  </a:lnTo>
                  <a:lnTo>
                    <a:pt x="79" y="77"/>
                  </a:lnTo>
                  <a:lnTo>
                    <a:pt x="72" y="83"/>
                  </a:lnTo>
                  <a:lnTo>
                    <a:pt x="64" y="87"/>
                  </a:lnTo>
                  <a:lnTo>
                    <a:pt x="56" y="90"/>
                  </a:lnTo>
                  <a:lnTo>
                    <a:pt x="46" y="90"/>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8" name="Freeform 216"/>
            <p:cNvSpPr>
              <a:spLocks/>
            </p:cNvSpPr>
            <p:nvPr/>
          </p:nvSpPr>
          <p:spPr bwMode="auto">
            <a:xfrm>
              <a:off x="1385" y="1831"/>
              <a:ext cx="93" cy="91"/>
            </a:xfrm>
            <a:custGeom>
              <a:avLst/>
              <a:gdLst>
                <a:gd name="T0" fmla="*/ 46 w 93"/>
                <a:gd name="T1" fmla="*/ 90 h 91"/>
                <a:gd name="T2" fmla="*/ 37 w 93"/>
                <a:gd name="T3" fmla="*/ 90 h 91"/>
                <a:gd name="T4" fmla="*/ 28 w 93"/>
                <a:gd name="T5" fmla="*/ 87 h 91"/>
                <a:gd name="T6" fmla="*/ 20 w 93"/>
                <a:gd name="T7" fmla="*/ 83 h 91"/>
                <a:gd name="T8" fmla="*/ 14 w 93"/>
                <a:gd name="T9" fmla="*/ 77 h 91"/>
                <a:gd name="T10" fmla="*/ 8 w 93"/>
                <a:gd name="T11" fmla="*/ 70 h 91"/>
                <a:gd name="T12" fmla="*/ 4 w 93"/>
                <a:gd name="T13" fmla="*/ 63 h 91"/>
                <a:gd name="T14" fmla="*/ 1 w 93"/>
                <a:gd name="T15" fmla="*/ 54 h 91"/>
                <a:gd name="T16" fmla="*/ 0 w 93"/>
                <a:gd name="T17" fmla="*/ 45 h 91"/>
                <a:gd name="T18" fmla="*/ 1 w 93"/>
                <a:gd name="T19" fmla="*/ 35 h 91"/>
                <a:gd name="T20" fmla="*/ 4 w 93"/>
                <a:gd name="T21" fmla="*/ 27 h 91"/>
                <a:gd name="T22" fmla="*/ 8 w 93"/>
                <a:gd name="T23" fmla="*/ 19 h 91"/>
                <a:gd name="T24" fmla="*/ 14 w 93"/>
                <a:gd name="T25" fmla="*/ 13 h 91"/>
                <a:gd name="T26" fmla="*/ 20 w 93"/>
                <a:gd name="T27" fmla="*/ 7 h 91"/>
                <a:gd name="T28" fmla="*/ 28 w 93"/>
                <a:gd name="T29" fmla="*/ 3 h 91"/>
                <a:gd name="T30" fmla="*/ 37 w 93"/>
                <a:gd name="T31" fmla="*/ 1 h 91"/>
                <a:gd name="T32" fmla="*/ 46 w 93"/>
                <a:gd name="T33" fmla="*/ 0 h 91"/>
                <a:gd name="T34" fmla="*/ 56 w 93"/>
                <a:gd name="T35" fmla="*/ 1 h 91"/>
                <a:gd name="T36" fmla="*/ 64 w 93"/>
                <a:gd name="T37" fmla="*/ 3 h 91"/>
                <a:gd name="T38" fmla="*/ 72 w 93"/>
                <a:gd name="T39" fmla="*/ 7 h 91"/>
                <a:gd name="T40" fmla="*/ 79 w 93"/>
                <a:gd name="T41" fmla="*/ 13 h 91"/>
                <a:gd name="T42" fmla="*/ 84 w 93"/>
                <a:gd name="T43" fmla="*/ 19 h 91"/>
                <a:gd name="T44" fmla="*/ 88 w 93"/>
                <a:gd name="T45" fmla="*/ 27 h 91"/>
                <a:gd name="T46" fmla="*/ 91 w 93"/>
                <a:gd name="T47" fmla="*/ 35 h 91"/>
                <a:gd name="T48" fmla="*/ 92 w 93"/>
                <a:gd name="T49" fmla="*/ 45 h 91"/>
                <a:gd name="T50" fmla="*/ 91 w 93"/>
                <a:gd name="T51" fmla="*/ 54 h 91"/>
                <a:gd name="T52" fmla="*/ 88 w 93"/>
                <a:gd name="T53" fmla="*/ 63 h 91"/>
                <a:gd name="T54" fmla="*/ 84 w 93"/>
                <a:gd name="T55" fmla="*/ 70 h 91"/>
                <a:gd name="T56" fmla="*/ 79 w 93"/>
                <a:gd name="T57" fmla="*/ 77 h 91"/>
                <a:gd name="T58" fmla="*/ 72 w 93"/>
                <a:gd name="T59" fmla="*/ 83 h 91"/>
                <a:gd name="T60" fmla="*/ 64 w 93"/>
                <a:gd name="T61" fmla="*/ 87 h 91"/>
                <a:gd name="T62" fmla="*/ 56 w 93"/>
                <a:gd name="T63" fmla="*/ 90 h 91"/>
                <a:gd name="T64" fmla="*/ 46 w 93"/>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1">
                  <a:moveTo>
                    <a:pt x="46" y="90"/>
                  </a:moveTo>
                  <a:lnTo>
                    <a:pt x="37" y="90"/>
                  </a:lnTo>
                  <a:lnTo>
                    <a:pt x="28" y="87"/>
                  </a:lnTo>
                  <a:lnTo>
                    <a:pt x="20" y="83"/>
                  </a:lnTo>
                  <a:lnTo>
                    <a:pt x="14" y="77"/>
                  </a:lnTo>
                  <a:lnTo>
                    <a:pt x="8" y="70"/>
                  </a:lnTo>
                  <a:lnTo>
                    <a:pt x="4" y="63"/>
                  </a:lnTo>
                  <a:lnTo>
                    <a:pt x="1" y="54"/>
                  </a:lnTo>
                  <a:lnTo>
                    <a:pt x="0" y="45"/>
                  </a:lnTo>
                  <a:lnTo>
                    <a:pt x="1" y="35"/>
                  </a:lnTo>
                  <a:lnTo>
                    <a:pt x="4" y="27"/>
                  </a:lnTo>
                  <a:lnTo>
                    <a:pt x="8" y="19"/>
                  </a:lnTo>
                  <a:lnTo>
                    <a:pt x="14" y="13"/>
                  </a:lnTo>
                  <a:lnTo>
                    <a:pt x="20" y="7"/>
                  </a:lnTo>
                  <a:lnTo>
                    <a:pt x="28" y="3"/>
                  </a:lnTo>
                  <a:lnTo>
                    <a:pt x="37" y="1"/>
                  </a:lnTo>
                  <a:lnTo>
                    <a:pt x="46" y="0"/>
                  </a:lnTo>
                  <a:lnTo>
                    <a:pt x="56" y="1"/>
                  </a:lnTo>
                  <a:lnTo>
                    <a:pt x="64" y="3"/>
                  </a:lnTo>
                  <a:lnTo>
                    <a:pt x="72" y="7"/>
                  </a:lnTo>
                  <a:lnTo>
                    <a:pt x="79" y="13"/>
                  </a:lnTo>
                  <a:lnTo>
                    <a:pt x="84" y="19"/>
                  </a:lnTo>
                  <a:lnTo>
                    <a:pt x="88" y="27"/>
                  </a:lnTo>
                  <a:lnTo>
                    <a:pt x="91" y="35"/>
                  </a:lnTo>
                  <a:lnTo>
                    <a:pt x="92" y="45"/>
                  </a:lnTo>
                  <a:lnTo>
                    <a:pt x="91" y="54"/>
                  </a:lnTo>
                  <a:lnTo>
                    <a:pt x="88" y="63"/>
                  </a:lnTo>
                  <a:lnTo>
                    <a:pt x="84" y="70"/>
                  </a:lnTo>
                  <a:lnTo>
                    <a:pt x="79" y="77"/>
                  </a:lnTo>
                  <a:lnTo>
                    <a:pt x="72" y="83"/>
                  </a:lnTo>
                  <a:lnTo>
                    <a:pt x="64" y="87"/>
                  </a:lnTo>
                  <a:lnTo>
                    <a:pt x="56" y="90"/>
                  </a:lnTo>
                  <a:lnTo>
                    <a:pt x="46" y="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29" name="Freeform 217"/>
            <p:cNvSpPr>
              <a:spLocks/>
            </p:cNvSpPr>
            <p:nvPr/>
          </p:nvSpPr>
          <p:spPr bwMode="auto">
            <a:xfrm>
              <a:off x="1397" y="1843"/>
              <a:ext cx="69" cy="68"/>
            </a:xfrm>
            <a:custGeom>
              <a:avLst/>
              <a:gdLst>
                <a:gd name="T0" fmla="*/ 38 w 69"/>
                <a:gd name="T1" fmla="*/ 30 h 68"/>
                <a:gd name="T2" fmla="*/ 38 w 69"/>
                <a:gd name="T3" fmla="*/ 0 h 68"/>
                <a:gd name="T4" fmla="*/ 32 w 69"/>
                <a:gd name="T5" fmla="*/ 0 h 68"/>
                <a:gd name="T6" fmla="*/ 32 w 69"/>
                <a:gd name="T7" fmla="*/ 30 h 68"/>
                <a:gd name="T8" fmla="*/ 0 w 69"/>
                <a:gd name="T9" fmla="*/ 30 h 68"/>
                <a:gd name="T10" fmla="*/ 0 w 69"/>
                <a:gd name="T11" fmla="*/ 37 h 68"/>
                <a:gd name="T12" fmla="*/ 32 w 69"/>
                <a:gd name="T13" fmla="*/ 37 h 68"/>
                <a:gd name="T14" fmla="*/ 32 w 69"/>
                <a:gd name="T15" fmla="*/ 67 h 68"/>
                <a:gd name="T16" fmla="*/ 38 w 69"/>
                <a:gd name="T17" fmla="*/ 67 h 68"/>
                <a:gd name="T18" fmla="*/ 38 w 69"/>
                <a:gd name="T19" fmla="*/ 37 h 68"/>
                <a:gd name="T20" fmla="*/ 68 w 69"/>
                <a:gd name="T21" fmla="*/ 37 h 68"/>
                <a:gd name="T22" fmla="*/ 68 w 69"/>
                <a:gd name="T23" fmla="*/ 30 h 68"/>
                <a:gd name="T24" fmla="*/ 38 w 69"/>
                <a:gd name="T25"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8">
                  <a:moveTo>
                    <a:pt x="38" y="30"/>
                  </a:moveTo>
                  <a:lnTo>
                    <a:pt x="38" y="0"/>
                  </a:lnTo>
                  <a:lnTo>
                    <a:pt x="32" y="0"/>
                  </a:lnTo>
                  <a:lnTo>
                    <a:pt x="32" y="30"/>
                  </a:lnTo>
                  <a:lnTo>
                    <a:pt x="0" y="30"/>
                  </a:lnTo>
                  <a:lnTo>
                    <a:pt x="0" y="37"/>
                  </a:lnTo>
                  <a:lnTo>
                    <a:pt x="32" y="37"/>
                  </a:lnTo>
                  <a:lnTo>
                    <a:pt x="32" y="67"/>
                  </a:lnTo>
                  <a:lnTo>
                    <a:pt x="38" y="67"/>
                  </a:lnTo>
                  <a:lnTo>
                    <a:pt x="38" y="37"/>
                  </a:lnTo>
                  <a:lnTo>
                    <a:pt x="68" y="37"/>
                  </a:lnTo>
                  <a:lnTo>
                    <a:pt x="68" y="30"/>
                  </a:lnTo>
                  <a:lnTo>
                    <a:pt x="38" y="3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0" name="Freeform 218"/>
            <p:cNvSpPr>
              <a:spLocks/>
            </p:cNvSpPr>
            <p:nvPr/>
          </p:nvSpPr>
          <p:spPr bwMode="auto">
            <a:xfrm>
              <a:off x="1115" y="1800"/>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5 h 92"/>
                <a:gd name="T52" fmla="*/ 88 w 93"/>
                <a:gd name="T53" fmla="*/ 63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3"/>
                  </a:lnTo>
                  <a:lnTo>
                    <a:pt x="1" y="55"/>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5"/>
                  </a:lnTo>
                  <a:lnTo>
                    <a:pt x="88" y="63"/>
                  </a:lnTo>
                  <a:lnTo>
                    <a:pt x="84" y="71"/>
                  </a:lnTo>
                  <a:lnTo>
                    <a:pt x="79"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1" name="Freeform 219"/>
            <p:cNvSpPr>
              <a:spLocks/>
            </p:cNvSpPr>
            <p:nvPr/>
          </p:nvSpPr>
          <p:spPr bwMode="auto">
            <a:xfrm>
              <a:off x="1115" y="1800"/>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5 h 92"/>
                <a:gd name="T52" fmla="*/ 88 w 93"/>
                <a:gd name="T53" fmla="*/ 63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3"/>
                  </a:lnTo>
                  <a:lnTo>
                    <a:pt x="1" y="55"/>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5"/>
                  </a:lnTo>
                  <a:lnTo>
                    <a:pt x="88" y="63"/>
                  </a:lnTo>
                  <a:lnTo>
                    <a:pt x="84" y="71"/>
                  </a:lnTo>
                  <a:lnTo>
                    <a:pt x="79"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2" name="Freeform 220"/>
            <p:cNvSpPr>
              <a:spLocks/>
            </p:cNvSpPr>
            <p:nvPr/>
          </p:nvSpPr>
          <p:spPr bwMode="auto">
            <a:xfrm>
              <a:off x="1127" y="1812"/>
              <a:ext cx="69" cy="69"/>
            </a:xfrm>
            <a:custGeom>
              <a:avLst/>
              <a:gdLst>
                <a:gd name="T0" fmla="*/ 38 w 69"/>
                <a:gd name="T1" fmla="*/ 32 h 69"/>
                <a:gd name="T2" fmla="*/ 38 w 69"/>
                <a:gd name="T3" fmla="*/ 0 h 69"/>
                <a:gd name="T4" fmla="*/ 31 w 69"/>
                <a:gd name="T5" fmla="*/ 0 h 69"/>
                <a:gd name="T6" fmla="*/ 31 w 69"/>
                <a:gd name="T7" fmla="*/ 32 h 69"/>
                <a:gd name="T8" fmla="*/ 0 w 69"/>
                <a:gd name="T9" fmla="*/ 32 h 69"/>
                <a:gd name="T10" fmla="*/ 0 w 69"/>
                <a:gd name="T11" fmla="*/ 37 h 69"/>
                <a:gd name="T12" fmla="*/ 31 w 69"/>
                <a:gd name="T13" fmla="*/ 37 h 69"/>
                <a:gd name="T14" fmla="*/ 31 w 69"/>
                <a:gd name="T15" fmla="*/ 68 h 69"/>
                <a:gd name="T16" fmla="*/ 38 w 69"/>
                <a:gd name="T17" fmla="*/ 68 h 69"/>
                <a:gd name="T18" fmla="*/ 38 w 69"/>
                <a:gd name="T19" fmla="*/ 37 h 69"/>
                <a:gd name="T20" fmla="*/ 68 w 69"/>
                <a:gd name="T21" fmla="*/ 37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1" y="0"/>
                  </a:lnTo>
                  <a:lnTo>
                    <a:pt x="31" y="32"/>
                  </a:lnTo>
                  <a:lnTo>
                    <a:pt x="0" y="32"/>
                  </a:lnTo>
                  <a:lnTo>
                    <a:pt x="0" y="37"/>
                  </a:lnTo>
                  <a:lnTo>
                    <a:pt x="31" y="37"/>
                  </a:lnTo>
                  <a:lnTo>
                    <a:pt x="31" y="68"/>
                  </a:lnTo>
                  <a:lnTo>
                    <a:pt x="38" y="68"/>
                  </a:lnTo>
                  <a:lnTo>
                    <a:pt x="38" y="37"/>
                  </a:lnTo>
                  <a:lnTo>
                    <a:pt x="68" y="37"/>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3" name="Freeform 221"/>
            <p:cNvSpPr>
              <a:spLocks/>
            </p:cNvSpPr>
            <p:nvPr/>
          </p:nvSpPr>
          <p:spPr bwMode="auto">
            <a:xfrm>
              <a:off x="1001" y="1846"/>
              <a:ext cx="93" cy="93"/>
            </a:xfrm>
            <a:custGeom>
              <a:avLst/>
              <a:gdLst>
                <a:gd name="T0" fmla="*/ 46 w 93"/>
                <a:gd name="T1" fmla="*/ 92 h 93"/>
                <a:gd name="T2" fmla="*/ 36 w 93"/>
                <a:gd name="T3" fmla="*/ 91 h 93"/>
                <a:gd name="T4" fmla="*/ 28 w 93"/>
                <a:gd name="T5" fmla="*/ 88 h 93"/>
                <a:gd name="T6" fmla="*/ 20 w 93"/>
                <a:gd name="T7" fmla="*/ 84 h 93"/>
                <a:gd name="T8" fmla="*/ 13 w 93"/>
                <a:gd name="T9" fmla="*/ 78 h 93"/>
                <a:gd name="T10" fmla="*/ 8 w 93"/>
                <a:gd name="T11" fmla="*/ 72 h 93"/>
                <a:gd name="T12" fmla="*/ 3 w 93"/>
                <a:gd name="T13" fmla="*/ 64 h 93"/>
                <a:gd name="T14" fmla="*/ 1 w 93"/>
                <a:gd name="T15" fmla="*/ 55 h 93"/>
                <a:gd name="T16" fmla="*/ 0 w 93"/>
                <a:gd name="T17" fmla="*/ 46 h 93"/>
                <a:gd name="T18" fmla="*/ 1 w 93"/>
                <a:gd name="T19" fmla="*/ 36 h 93"/>
                <a:gd name="T20" fmla="*/ 3 w 93"/>
                <a:gd name="T21" fmla="*/ 28 h 93"/>
                <a:gd name="T22" fmla="*/ 8 w 93"/>
                <a:gd name="T23" fmla="*/ 20 h 93"/>
                <a:gd name="T24" fmla="*/ 13 w 93"/>
                <a:gd name="T25" fmla="*/ 13 h 93"/>
                <a:gd name="T26" fmla="*/ 20 w 93"/>
                <a:gd name="T27" fmla="*/ 8 h 93"/>
                <a:gd name="T28" fmla="*/ 28 w 93"/>
                <a:gd name="T29" fmla="*/ 3 h 93"/>
                <a:gd name="T30" fmla="*/ 36 w 93"/>
                <a:gd name="T31" fmla="*/ 1 h 93"/>
                <a:gd name="T32" fmla="*/ 46 w 93"/>
                <a:gd name="T33" fmla="*/ 0 h 93"/>
                <a:gd name="T34" fmla="*/ 55 w 93"/>
                <a:gd name="T35" fmla="*/ 1 h 93"/>
                <a:gd name="T36" fmla="*/ 64 w 93"/>
                <a:gd name="T37" fmla="*/ 3 h 93"/>
                <a:gd name="T38" fmla="*/ 71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1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6" y="91"/>
                  </a:lnTo>
                  <a:lnTo>
                    <a:pt x="28" y="88"/>
                  </a:lnTo>
                  <a:lnTo>
                    <a:pt x="20" y="84"/>
                  </a:lnTo>
                  <a:lnTo>
                    <a:pt x="13" y="78"/>
                  </a:lnTo>
                  <a:lnTo>
                    <a:pt x="8" y="72"/>
                  </a:lnTo>
                  <a:lnTo>
                    <a:pt x="3" y="64"/>
                  </a:lnTo>
                  <a:lnTo>
                    <a:pt x="1" y="55"/>
                  </a:lnTo>
                  <a:lnTo>
                    <a:pt x="0" y="46"/>
                  </a:lnTo>
                  <a:lnTo>
                    <a:pt x="1" y="36"/>
                  </a:lnTo>
                  <a:lnTo>
                    <a:pt x="3" y="28"/>
                  </a:lnTo>
                  <a:lnTo>
                    <a:pt x="8" y="20"/>
                  </a:lnTo>
                  <a:lnTo>
                    <a:pt x="13" y="13"/>
                  </a:lnTo>
                  <a:lnTo>
                    <a:pt x="20" y="8"/>
                  </a:lnTo>
                  <a:lnTo>
                    <a:pt x="28" y="3"/>
                  </a:lnTo>
                  <a:lnTo>
                    <a:pt x="36" y="1"/>
                  </a:lnTo>
                  <a:lnTo>
                    <a:pt x="46" y="0"/>
                  </a:lnTo>
                  <a:lnTo>
                    <a:pt x="55" y="1"/>
                  </a:lnTo>
                  <a:lnTo>
                    <a:pt x="64" y="3"/>
                  </a:lnTo>
                  <a:lnTo>
                    <a:pt x="71" y="8"/>
                  </a:lnTo>
                  <a:lnTo>
                    <a:pt x="78" y="13"/>
                  </a:lnTo>
                  <a:lnTo>
                    <a:pt x="84" y="20"/>
                  </a:lnTo>
                  <a:lnTo>
                    <a:pt x="88" y="28"/>
                  </a:lnTo>
                  <a:lnTo>
                    <a:pt x="91" y="36"/>
                  </a:lnTo>
                  <a:lnTo>
                    <a:pt x="92" y="46"/>
                  </a:lnTo>
                  <a:lnTo>
                    <a:pt x="91" y="55"/>
                  </a:lnTo>
                  <a:lnTo>
                    <a:pt x="88" y="64"/>
                  </a:lnTo>
                  <a:lnTo>
                    <a:pt x="84" y="72"/>
                  </a:lnTo>
                  <a:lnTo>
                    <a:pt x="78" y="78"/>
                  </a:lnTo>
                  <a:lnTo>
                    <a:pt x="71"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4" name="Freeform 222"/>
            <p:cNvSpPr>
              <a:spLocks/>
            </p:cNvSpPr>
            <p:nvPr/>
          </p:nvSpPr>
          <p:spPr bwMode="auto">
            <a:xfrm>
              <a:off x="1001" y="1846"/>
              <a:ext cx="93" cy="93"/>
            </a:xfrm>
            <a:custGeom>
              <a:avLst/>
              <a:gdLst>
                <a:gd name="T0" fmla="*/ 46 w 93"/>
                <a:gd name="T1" fmla="*/ 92 h 93"/>
                <a:gd name="T2" fmla="*/ 36 w 93"/>
                <a:gd name="T3" fmla="*/ 91 h 93"/>
                <a:gd name="T4" fmla="*/ 28 w 93"/>
                <a:gd name="T5" fmla="*/ 88 h 93"/>
                <a:gd name="T6" fmla="*/ 20 w 93"/>
                <a:gd name="T7" fmla="*/ 84 h 93"/>
                <a:gd name="T8" fmla="*/ 13 w 93"/>
                <a:gd name="T9" fmla="*/ 78 h 93"/>
                <a:gd name="T10" fmla="*/ 8 w 93"/>
                <a:gd name="T11" fmla="*/ 72 h 93"/>
                <a:gd name="T12" fmla="*/ 3 w 93"/>
                <a:gd name="T13" fmla="*/ 64 h 93"/>
                <a:gd name="T14" fmla="*/ 1 w 93"/>
                <a:gd name="T15" fmla="*/ 55 h 93"/>
                <a:gd name="T16" fmla="*/ 0 w 93"/>
                <a:gd name="T17" fmla="*/ 46 h 93"/>
                <a:gd name="T18" fmla="*/ 1 w 93"/>
                <a:gd name="T19" fmla="*/ 36 h 93"/>
                <a:gd name="T20" fmla="*/ 3 w 93"/>
                <a:gd name="T21" fmla="*/ 28 h 93"/>
                <a:gd name="T22" fmla="*/ 8 w 93"/>
                <a:gd name="T23" fmla="*/ 20 h 93"/>
                <a:gd name="T24" fmla="*/ 13 w 93"/>
                <a:gd name="T25" fmla="*/ 13 h 93"/>
                <a:gd name="T26" fmla="*/ 20 w 93"/>
                <a:gd name="T27" fmla="*/ 8 h 93"/>
                <a:gd name="T28" fmla="*/ 28 w 93"/>
                <a:gd name="T29" fmla="*/ 3 h 93"/>
                <a:gd name="T30" fmla="*/ 36 w 93"/>
                <a:gd name="T31" fmla="*/ 1 h 93"/>
                <a:gd name="T32" fmla="*/ 46 w 93"/>
                <a:gd name="T33" fmla="*/ 0 h 93"/>
                <a:gd name="T34" fmla="*/ 55 w 93"/>
                <a:gd name="T35" fmla="*/ 1 h 93"/>
                <a:gd name="T36" fmla="*/ 64 w 93"/>
                <a:gd name="T37" fmla="*/ 3 h 93"/>
                <a:gd name="T38" fmla="*/ 71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1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6" y="91"/>
                  </a:lnTo>
                  <a:lnTo>
                    <a:pt x="28" y="88"/>
                  </a:lnTo>
                  <a:lnTo>
                    <a:pt x="20" y="84"/>
                  </a:lnTo>
                  <a:lnTo>
                    <a:pt x="13" y="78"/>
                  </a:lnTo>
                  <a:lnTo>
                    <a:pt x="8" y="72"/>
                  </a:lnTo>
                  <a:lnTo>
                    <a:pt x="3" y="64"/>
                  </a:lnTo>
                  <a:lnTo>
                    <a:pt x="1" y="55"/>
                  </a:lnTo>
                  <a:lnTo>
                    <a:pt x="0" y="46"/>
                  </a:lnTo>
                  <a:lnTo>
                    <a:pt x="1" y="36"/>
                  </a:lnTo>
                  <a:lnTo>
                    <a:pt x="3" y="28"/>
                  </a:lnTo>
                  <a:lnTo>
                    <a:pt x="8" y="20"/>
                  </a:lnTo>
                  <a:lnTo>
                    <a:pt x="13" y="13"/>
                  </a:lnTo>
                  <a:lnTo>
                    <a:pt x="20" y="8"/>
                  </a:lnTo>
                  <a:lnTo>
                    <a:pt x="28" y="3"/>
                  </a:lnTo>
                  <a:lnTo>
                    <a:pt x="36" y="1"/>
                  </a:lnTo>
                  <a:lnTo>
                    <a:pt x="46" y="0"/>
                  </a:lnTo>
                  <a:lnTo>
                    <a:pt x="55" y="1"/>
                  </a:lnTo>
                  <a:lnTo>
                    <a:pt x="64" y="3"/>
                  </a:lnTo>
                  <a:lnTo>
                    <a:pt x="71" y="8"/>
                  </a:lnTo>
                  <a:lnTo>
                    <a:pt x="78" y="13"/>
                  </a:lnTo>
                  <a:lnTo>
                    <a:pt x="84" y="20"/>
                  </a:lnTo>
                  <a:lnTo>
                    <a:pt x="88" y="28"/>
                  </a:lnTo>
                  <a:lnTo>
                    <a:pt x="91" y="36"/>
                  </a:lnTo>
                  <a:lnTo>
                    <a:pt x="92" y="46"/>
                  </a:lnTo>
                  <a:lnTo>
                    <a:pt x="91" y="55"/>
                  </a:lnTo>
                  <a:lnTo>
                    <a:pt x="88" y="64"/>
                  </a:lnTo>
                  <a:lnTo>
                    <a:pt x="84" y="72"/>
                  </a:lnTo>
                  <a:lnTo>
                    <a:pt x="78" y="78"/>
                  </a:lnTo>
                  <a:lnTo>
                    <a:pt x="71"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5" name="Freeform 223"/>
            <p:cNvSpPr>
              <a:spLocks/>
            </p:cNvSpPr>
            <p:nvPr/>
          </p:nvSpPr>
          <p:spPr bwMode="auto">
            <a:xfrm>
              <a:off x="1013" y="1858"/>
              <a:ext cx="69" cy="70"/>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6" name="Freeform 224"/>
            <p:cNvSpPr>
              <a:spLocks/>
            </p:cNvSpPr>
            <p:nvPr/>
          </p:nvSpPr>
          <p:spPr bwMode="auto">
            <a:xfrm>
              <a:off x="912" y="1935"/>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2 h 93"/>
                <a:gd name="T12" fmla="*/ 3 w 92"/>
                <a:gd name="T13" fmla="*/ 64 h 93"/>
                <a:gd name="T14" fmla="*/ 1 w 92"/>
                <a:gd name="T15" fmla="*/ 55 h 93"/>
                <a:gd name="T16" fmla="*/ 0 w 92"/>
                <a:gd name="T17" fmla="*/ 46 h 93"/>
                <a:gd name="T18" fmla="*/ 1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4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4 w 92"/>
                <a:gd name="T55" fmla="*/ 72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2"/>
                  </a:lnTo>
                  <a:lnTo>
                    <a:pt x="3" y="64"/>
                  </a:lnTo>
                  <a:lnTo>
                    <a:pt x="1" y="55"/>
                  </a:lnTo>
                  <a:lnTo>
                    <a:pt x="0" y="46"/>
                  </a:lnTo>
                  <a:lnTo>
                    <a:pt x="1" y="36"/>
                  </a:lnTo>
                  <a:lnTo>
                    <a:pt x="3" y="28"/>
                  </a:lnTo>
                  <a:lnTo>
                    <a:pt x="7" y="20"/>
                  </a:lnTo>
                  <a:lnTo>
                    <a:pt x="13" y="13"/>
                  </a:lnTo>
                  <a:lnTo>
                    <a:pt x="20" y="8"/>
                  </a:lnTo>
                  <a:lnTo>
                    <a:pt x="27" y="3"/>
                  </a:lnTo>
                  <a:lnTo>
                    <a:pt x="36" y="1"/>
                  </a:lnTo>
                  <a:lnTo>
                    <a:pt x="45" y="0"/>
                  </a:lnTo>
                  <a:lnTo>
                    <a:pt x="55" y="1"/>
                  </a:lnTo>
                  <a:lnTo>
                    <a:pt x="63" y="3"/>
                  </a:lnTo>
                  <a:lnTo>
                    <a:pt x="71" y="8"/>
                  </a:lnTo>
                  <a:lnTo>
                    <a:pt x="78" y="13"/>
                  </a:lnTo>
                  <a:lnTo>
                    <a:pt x="84" y="20"/>
                  </a:lnTo>
                  <a:lnTo>
                    <a:pt x="88" y="28"/>
                  </a:lnTo>
                  <a:lnTo>
                    <a:pt x="90" y="36"/>
                  </a:lnTo>
                  <a:lnTo>
                    <a:pt x="91" y="46"/>
                  </a:lnTo>
                  <a:lnTo>
                    <a:pt x="90" y="55"/>
                  </a:lnTo>
                  <a:lnTo>
                    <a:pt x="88" y="64"/>
                  </a:lnTo>
                  <a:lnTo>
                    <a:pt x="84" y="72"/>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7" name="Freeform 225"/>
            <p:cNvSpPr>
              <a:spLocks/>
            </p:cNvSpPr>
            <p:nvPr/>
          </p:nvSpPr>
          <p:spPr bwMode="auto">
            <a:xfrm>
              <a:off x="912" y="1935"/>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2 h 93"/>
                <a:gd name="T12" fmla="*/ 3 w 92"/>
                <a:gd name="T13" fmla="*/ 64 h 93"/>
                <a:gd name="T14" fmla="*/ 1 w 92"/>
                <a:gd name="T15" fmla="*/ 55 h 93"/>
                <a:gd name="T16" fmla="*/ 0 w 92"/>
                <a:gd name="T17" fmla="*/ 46 h 93"/>
                <a:gd name="T18" fmla="*/ 1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4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4 w 92"/>
                <a:gd name="T55" fmla="*/ 72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2"/>
                  </a:lnTo>
                  <a:lnTo>
                    <a:pt x="3" y="64"/>
                  </a:lnTo>
                  <a:lnTo>
                    <a:pt x="1" y="55"/>
                  </a:lnTo>
                  <a:lnTo>
                    <a:pt x="0" y="46"/>
                  </a:lnTo>
                  <a:lnTo>
                    <a:pt x="1" y="36"/>
                  </a:lnTo>
                  <a:lnTo>
                    <a:pt x="3" y="28"/>
                  </a:lnTo>
                  <a:lnTo>
                    <a:pt x="7" y="20"/>
                  </a:lnTo>
                  <a:lnTo>
                    <a:pt x="13" y="13"/>
                  </a:lnTo>
                  <a:lnTo>
                    <a:pt x="20" y="8"/>
                  </a:lnTo>
                  <a:lnTo>
                    <a:pt x="27" y="3"/>
                  </a:lnTo>
                  <a:lnTo>
                    <a:pt x="36" y="1"/>
                  </a:lnTo>
                  <a:lnTo>
                    <a:pt x="45" y="0"/>
                  </a:lnTo>
                  <a:lnTo>
                    <a:pt x="55" y="1"/>
                  </a:lnTo>
                  <a:lnTo>
                    <a:pt x="63" y="3"/>
                  </a:lnTo>
                  <a:lnTo>
                    <a:pt x="71" y="8"/>
                  </a:lnTo>
                  <a:lnTo>
                    <a:pt x="78" y="13"/>
                  </a:lnTo>
                  <a:lnTo>
                    <a:pt x="84" y="20"/>
                  </a:lnTo>
                  <a:lnTo>
                    <a:pt x="88" y="28"/>
                  </a:lnTo>
                  <a:lnTo>
                    <a:pt x="90" y="36"/>
                  </a:lnTo>
                  <a:lnTo>
                    <a:pt x="91" y="46"/>
                  </a:lnTo>
                  <a:lnTo>
                    <a:pt x="90" y="55"/>
                  </a:lnTo>
                  <a:lnTo>
                    <a:pt x="88" y="64"/>
                  </a:lnTo>
                  <a:lnTo>
                    <a:pt x="84" y="72"/>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8" name="Freeform 226"/>
            <p:cNvSpPr>
              <a:spLocks/>
            </p:cNvSpPr>
            <p:nvPr/>
          </p:nvSpPr>
          <p:spPr bwMode="auto">
            <a:xfrm>
              <a:off x="924" y="1947"/>
              <a:ext cx="69" cy="70"/>
            </a:xfrm>
            <a:custGeom>
              <a:avLst/>
              <a:gdLst>
                <a:gd name="T0" fmla="*/ 37 w 69"/>
                <a:gd name="T1" fmla="*/ 31 h 70"/>
                <a:gd name="T2" fmla="*/ 37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7 w 69"/>
                <a:gd name="T17" fmla="*/ 69 h 70"/>
                <a:gd name="T18" fmla="*/ 37 w 69"/>
                <a:gd name="T19" fmla="*/ 38 h 70"/>
                <a:gd name="T20" fmla="*/ 68 w 69"/>
                <a:gd name="T21" fmla="*/ 38 h 70"/>
                <a:gd name="T22" fmla="*/ 68 w 69"/>
                <a:gd name="T23" fmla="*/ 31 h 70"/>
                <a:gd name="T24" fmla="*/ 37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1"/>
                  </a:moveTo>
                  <a:lnTo>
                    <a:pt x="37" y="0"/>
                  </a:lnTo>
                  <a:lnTo>
                    <a:pt x="31" y="0"/>
                  </a:lnTo>
                  <a:lnTo>
                    <a:pt x="31" y="31"/>
                  </a:lnTo>
                  <a:lnTo>
                    <a:pt x="0" y="31"/>
                  </a:lnTo>
                  <a:lnTo>
                    <a:pt x="0" y="38"/>
                  </a:lnTo>
                  <a:lnTo>
                    <a:pt x="31" y="38"/>
                  </a:lnTo>
                  <a:lnTo>
                    <a:pt x="31" y="69"/>
                  </a:lnTo>
                  <a:lnTo>
                    <a:pt x="37" y="69"/>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39" name="Freeform 227"/>
            <p:cNvSpPr>
              <a:spLocks/>
            </p:cNvSpPr>
            <p:nvPr/>
          </p:nvSpPr>
          <p:spPr bwMode="auto">
            <a:xfrm>
              <a:off x="1653" y="1846"/>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5 h 92"/>
                <a:gd name="T18" fmla="*/ 1 w 92"/>
                <a:gd name="T19" fmla="*/ 36 h 92"/>
                <a:gd name="T20" fmla="*/ 3 w 92"/>
                <a:gd name="T21" fmla="*/ 27 h 92"/>
                <a:gd name="T22" fmla="*/ 8 w 92"/>
                <a:gd name="T23" fmla="*/ 20 h 92"/>
                <a:gd name="T24" fmla="*/ 13 w 92"/>
                <a:gd name="T25" fmla="*/ 13 h 92"/>
                <a:gd name="T26" fmla="*/ 20 w 92"/>
                <a:gd name="T27" fmla="*/ 7 h 92"/>
                <a:gd name="T28" fmla="*/ 28 w 92"/>
                <a:gd name="T29" fmla="*/ 3 h 92"/>
                <a:gd name="T30" fmla="*/ 36 w 92"/>
                <a:gd name="T31" fmla="*/ 0 h 92"/>
                <a:gd name="T32" fmla="*/ 46 w 92"/>
                <a:gd name="T33" fmla="*/ 0 h 92"/>
                <a:gd name="T34" fmla="*/ 55 w 92"/>
                <a:gd name="T35" fmla="*/ 0 h 92"/>
                <a:gd name="T36" fmla="*/ 64 w 92"/>
                <a:gd name="T37" fmla="*/ 3 h 92"/>
                <a:gd name="T38" fmla="*/ 71 w 92"/>
                <a:gd name="T39" fmla="*/ 7 h 92"/>
                <a:gd name="T40" fmla="*/ 78 w 92"/>
                <a:gd name="T41" fmla="*/ 13 h 92"/>
                <a:gd name="T42" fmla="*/ 84 w 92"/>
                <a:gd name="T43" fmla="*/ 20 h 92"/>
                <a:gd name="T44" fmla="*/ 88 w 92"/>
                <a:gd name="T45" fmla="*/ 27 h 92"/>
                <a:gd name="T46" fmla="*/ 91 w 92"/>
                <a:gd name="T47" fmla="*/ 36 h 92"/>
                <a:gd name="T48" fmla="*/ 91 w 92"/>
                <a:gd name="T49" fmla="*/ 45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5"/>
                  </a:lnTo>
                  <a:lnTo>
                    <a:pt x="1" y="36"/>
                  </a:lnTo>
                  <a:lnTo>
                    <a:pt x="3" y="27"/>
                  </a:lnTo>
                  <a:lnTo>
                    <a:pt x="8" y="20"/>
                  </a:lnTo>
                  <a:lnTo>
                    <a:pt x="13" y="13"/>
                  </a:lnTo>
                  <a:lnTo>
                    <a:pt x="20" y="7"/>
                  </a:lnTo>
                  <a:lnTo>
                    <a:pt x="28" y="3"/>
                  </a:lnTo>
                  <a:lnTo>
                    <a:pt x="36" y="0"/>
                  </a:lnTo>
                  <a:lnTo>
                    <a:pt x="46" y="0"/>
                  </a:lnTo>
                  <a:lnTo>
                    <a:pt x="55" y="0"/>
                  </a:lnTo>
                  <a:lnTo>
                    <a:pt x="64" y="3"/>
                  </a:lnTo>
                  <a:lnTo>
                    <a:pt x="71" y="7"/>
                  </a:lnTo>
                  <a:lnTo>
                    <a:pt x="78" y="13"/>
                  </a:lnTo>
                  <a:lnTo>
                    <a:pt x="84" y="20"/>
                  </a:lnTo>
                  <a:lnTo>
                    <a:pt x="88" y="27"/>
                  </a:lnTo>
                  <a:lnTo>
                    <a:pt x="91" y="36"/>
                  </a:lnTo>
                  <a:lnTo>
                    <a:pt x="91" y="45"/>
                  </a:lnTo>
                  <a:lnTo>
                    <a:pt x="91" y="55"/>
                  </a:lnTo>
                  <a:lnTo>
                    <a:pt x="88" y="63"/>
                  </a:lnTo>
                  <a:lnTo>
                    <a:pt x="84" y="71"/>
                  </a:lnTo>
                  <a:lnTo>
                    <a:pt x="78" y="78"/>
                  </a:lnTo>
                  <a:lnTo>
                    <a:pt x="71"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0" name="Freeform 228"/>
            <p:cNvSpPr>
              <a:spLocks/>
            </p:cNvSpPr>
            <p:nvPr/>
          </p:nvSpPr>
          <p:spPr bwMode="auto">
            <a:xfrm>
              <a:off x="1653" y="1846"/>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5 h 92"/>
                <a:gd name="T18" fmla="*/ 1 w 92"/>
                <a:gd name="T19" fmla="*/ 36 h 92"/>
                <a:gd name="T20" fmla="*/ 3 w 92"/>
                <a:gd name="T21" fmla="*/ 27 h 92"/>
                <a:gd name="T22" fmla="*/ 8 w 92"/>
                <a:gd name="T23" fmla="*/ 20 h 92"/>
                <a:gd name="T24" fmla="*/ 13 w 92"/>
                <a:gd name="T25" fmla="*/ 13 h 92"/>
                <a:gd name="T26" fmla="*/ 20 w 92"/>
                <a:gd name="T27" fmla="*/ 7 h 92"/>
                <a:gd name="T28" fmla="*/ 28 w 92"/>
                <a:gd name="T29" fmla="*/ 3 h 92"/>
                <a:gd name="T30" fmla="*/ 36 w 92"/>
                <a:gd name="T31" fmla="*/ 0 h 92"/>
                <a:gd name="T32" fmla="*/ 46 w 92"/>
                <a:gd name="T33" fmla="*/ 0 h 92"/>
                <a:gd name="T34" fmla="*/ 55 w 92"/>
                <a:gd name="T35" fmla="*/ 0 h 92"/>
                <a:gd name="T36" fmla="*/ 64 w 92"/>
                <a:gd name="T37" fmla="*/ 3 h 92"/>
                <a:gd name="T38" fmla="*/ 71 w 92"/>
                <a:gd name="T39" fmla="*/ 7 h 92"/>
                <a:gd name="T40" fmla="*/ 78 w 92"/>
                <a:gd name="T41" fmla="*/ 13 h 92"/>
                <a:gd name="T42" fmla="*/ 84 w 92"/>
                <a:gd name="T43" fmla="*/ 20 h 92"/>
                <a:gd name="T44" fmla="*/ 88 w 92"/>
                <a:gd name="T45" fmla="*/ 27 h 92"/>
                <a:gd name="T46" fmla="*/ 91 w 92"/>
                <a:gd name="T47" fmla="*/ 36 h 92"/>
                <a:gd name="T48" fmla="*/ 91 w 92"/>
                <a:gd name="T49" fmla="*/ 45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5"/>
                  </a:lnTo>
                  <a:lnTo>
                    <a:pt x="1" y="36"/>
                  </a:lnTo>
                  <a:lnTo>
                    <a:pt x="3" y="27"/>
                  </a:lnTo>
                  <a:lnTo>
                    <a:pt x="8" y="20"/>
                  </a:lnTo>
                  <a:lnTo>
                    <a:pt x="13" y="13"/>
                  </a:lnTo>
                  <a:lnTo>
                    <a:pt x="20" y="7"/>
                  </a:lnTo>
                  <a:lnTo>
                    <a:pt x="28" y="3"/>
                  </a:lnTo>
                  <a:lnTo>
                    <a:pt x="36" y="0"/>
                  </a:lnTo>
                  <a:lnTo>
                    <a:pt x="46" y="0"/>
                  </a:lnTo>
                  <a:lnTo>
                    <a:pt x="55" y="0"/>
                  </a:lnTo>
                  <a:lnTo>
                    <a:pt x="64" y="3"/>
                  </a:lnTo>
                  <a:lnTo>
                    <a:pt x="71" y="7"/>
                  </a:lnTo>
                  <a:lnTo>
                    <a:pt x="78" y="13"/>
                  </a:lnTo>
                  <a:lnTo>
                    <a:pt x="84" y="20"/>
                  </a:lnTo>
                  <a:lnTo>
                    <a:pt x="88" y="27"/>
                  </a:lnTo>
                  <a:lnTo>
                    <a:pt x="91" y="36"/>
                  </a:lnTo>
                  <a:lnTo>
                    <a:pt x="91" y="45"/>
                  </a:lnTo>
                  <a:lnTo>
                    <a:pt x="91" y="55"/>
                  </a:lnTo>
                  <a:lnTo>
                    <a:pt x="88" y="63"/>
                  </a:lnTo>
                  <a:lnTo>
                    <a:pt x="84" y="71"/>
                  </a:lnTo>
                  <a:lnTo>
                    <a:pt x="78" y="78"/>
                  </a:lnTo>
                  <a:lnTo>
                    <a:pt x="71"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1" name="Freeform 229"/>
            <p:cNvSpPr>
              <a:spLocks/>
            </p:cNvSpPr>
            <p:nvPr/>
          </p:nvSpPr>
          <p:spPr bwMode="auto">
            <a:xfrm>
              <a:off x="1665" y="1858"/>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2" name="Freeform 230"/>
            <p:cNvSpPr>
              <a:spLocks/>
            </p:cNvSpPr>
            <p:nvPr/>
          </p:nvSpPr>
          <p:spPr bwMode="auto">
            <a:xfrm>
              <a:off x="1759" y="2025"/>
              <a:ext cx="93" cy="93"/>
            </a:xfrm>
            <a:custGeom>
              <a:avLst/>
              <a:gdLst>
                <a:gd name="T0" fmla="*/ 46 w 93"/>
                <a:gd name="T1" fmla="*/ 92 h 93"/>
                <a:gd name="T2" fmla="*/ 37 w 93"/>
                <a:gd name="T3" fmla="*/ 91 h 93"/>
                <a:gd name="T4" fmla="*/ 28 w 93"/>
                <a:gd name="T5" fmla="*/ 89 h 93"/>
                <a:gd name="T6" fmla="*/ 21 w 93"/>
                <a:gd name="T7" fmla="*/ 84 h 93"/>
                <a:gd name="T8" fmla="*/ 14 w 93"/>
                <a:gd name="T9" fmla="*/ 79 h 93"/>
                <a:gd name="T10" fmla="*/ 8 w 93"/>
                <a:gd name="T11" fmla="*/ 72 h 93"/>
                <a:gd name="T12" fmla="*/ 4 w 93"/>
                <a:gd name="T13" fmla="*/ 64 h 93"/>
                <a:gd name="T14" fmla="*/ 1 w 93"/>
                <a:gd name="T15" fmla="*/ 56 h 93"/>
                <a:gd name="T16" fmla="*/ 0 w 93"/>
                <a:gd name="T17" fmla="*/ 46 h 93"/>
                <a:gd name="T18" fmla="*/ 1 w 93"/>
                <a:gd name="T19" fmla="*/ 37 h 93"/>
                <a:gd name="T20" fmla="*/ 4 w 93"/>
                <a:gd name="T21" fmla="*/ 28 h 93"/>
                <a:gd name="T22" fmla="*/ 8 w 93"/>
                <a:gd name="T23" fmla="*/ 20 h 93"/>
                <a:gd name="T24" fmla="*/ 14 w 93"/>
                <a:gd name="T25" fmla="*/ 14 h 93"/>
                <a:gd name="T26" fmla="*/ 21 w 93"/>
                <a:gd name="T27" fmla="*/ 8 h 93"/>
                <a:gd name="T28" fmla="*/ 28 w 93"/>
                <a:gd name="T29" fmla="*/ 4 h 93"/>
                <a:gd name="T30" fmla="*/ 37 w 93"/>
                <a:gd name="T31" fmla="*/ 1 h 93"/>
                <a:gd name="T32" fmla="*/ 46 w 93"/>
                <a:gd name="T33" fmla="*/ 0 h 93"/>
                <a:gd name="T34" fmla="*/ 56 w 93"/>
                <a:gd name="T35" fmla="*/ 1 h 93"/>
                <a:gd name="T36" fmla="*/ 64 w 93"/>
                <a:gd name="T37" fmla="*/ 4 h 93"/>
                <a:gd name="T38" fmla="*/ 72 w 93"/>
                <a:gd name="T39" fmla="*/ 8 h 93"/>
                <a:gd name="T40" fmla="*/ 79 w 93"/>
                <a:gd name="T41" fmla="*/ 14 h 93"/>
                <a:gd name="T42" fmla="*/ 84 w 93"/>
                <a:gd name="T43" fmla="*/ 20 h 93"/>
                <a:gd name="T44" fmla="*/ 89 w 93"/>
                <a:gd name="T45" fmla="*/ 28 h 93"/>
                <a:gd name="T46" fmla="*/ 91 w 93"/>
                <a:gd name="T47" fmla="*/ 37 h 93"/>
                <a:gd name="T48" fmla="*/ 92 w 93"/>
                <a:gd name="T49" fmla="*/ 46 h 93"/>
                <a:gd name="T50" fmla="*/ 91 w 93"/>
                <a:gd name="T51" fmla="*/ 56 h 93"/>
                <a:gd name="T52" fmla="*/ 89 w 93"/>
                <a:gd name="T53" fmla="*/ 64 h 93"/>
                <a:gd name="T54" fmla="*/ 84 w 93"/>
                <a:gd name="T55" fmla="*/ 72 h 93"/>
                <a:gd name="T56" fmla="*/ 79 w 93"/>
                <a:gd name="T57" fmla="*/ 79 h 93"/>
                <a:gd name="T58" fmla="*/ 72 w 93"/>
                <a:gd name="T59" fmla="*/ 84 h 93"/>
                <a:gd name="T60" fmla="*/ 64 w 93"/>
                <a:gd name="T61" fmla="*/ 89 h 93"/>
                <a:gd name="T62" fmla="*/ 56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9"/>
                  </a:lnTo>
                  <a:lnTo>
                    <a:pt x="21" y="84"/>
                  </a:lnTo>
                  <a:lnTo>
                    <a:pt x="14" y="79"/>
                  </a:lnTo>
                  <a:lnTo>
                    <a:pt x="8" y="72"/>
                  </a:lnTo>
                  <a:lnTo>
                    <a:pt x="4" y="64"/>
                  </a:lnTo>
                  <a:lnTo>
                    <a:pt x="1" y="56"/>
                  </a:lnTo>
                  <a:lnTo>
                    <a:pt x="0" y="46"/>
                  </a:lnTo>
                  <a:lnTo>
                    <a:pt x="1" y="37"/>
                  </a:lnTo>
                  <a:lnTo>
                    <a:pt x="4" y="28"/>
                  </a:lnTo>
                  <a:lnTo>
                    <a:pt x="8" y="20"/>
                  </a:lnTo>
                  <a:lnTo>
                    <a:pt x="14" y="14"/>
                  </a:lnTo>
                  <a:lnTo>
                    <a:pt x="21" y="8"/>
                  </a:lnTo>
                  <a:lnTo>
                    <a:pt x="28" y="4"/>
                  </a:lnTo>
                  <a:lnTo>
                    <a:pt x="37" y="1"/>
                  </a:lnTo>
                  <a:lnTo>
                    <a:pt x="46" y="0"/>
                  </a:lnTo>
                  <a:lnTo>
                    <a:pt x="56" y="1"/>
                  </a:lnTo>
                  <a:lnTo>
                    <a:pt x="64" y="4"/>
                  </a:lnTo>
                  <a:lnTo>
                    <a:pt x="72" y="8"/>
                  </a:lnTo>
                  <a:lnTo>
                    <a:pt x="79" y="14"/>
                  </a:lnTo>
                  <a:lnTo>
                    <a:pt x="84" y="20"/>
                  </a:lnTo>
                  <a:lnTo>
                    <a:pt x="89" y="28"/>
                  </a:lnTo>
                  <a:lnTo>
                    <a:pt x="91" y="37"/>
                  </a:lnTo>
                  <a:lnTo>
                    <a:pt x="92" y="46"/>
                  </a:lnTo>
                  <a:lnTo>
                    <a:pt x="91" y="56"/>
                  </a:lnTo>
                  <a:lnTo>
                    <a:pt x="89" y="64"/>
                  </a:lnTo>
                  <a:lnTo>
                    <a:pt x="84" y="72"/>
                  </a:lnTo>
                  <a:lnTo>
                    <a:pt x="79" y="79"/>
                  </a:lnTo>
                  <a:lnTo>
                    <a:pt x="72" y="84"/>
                  </a:lnTo>
                  <a:lnTo>
                    <a:pt x="64" y="89"/>
                  </a:lnTo>
                  <a:lnTo>
                    <a:pt x="56"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3" name="Freeform 231"/>
            <p:cNvSpPr>
              <a:spLocks/>
            </p:cNvSpPr>
            <p:nvPr/>
          </p:nvSpPr>
          <p:spPr bwMode="auto">
            <a:xfrm>
              <a:off x="1759" y="2025"/>
              <a:ext cx="93" cy="93"/>
            </a:xfrm>
            <a:custGeom>
              <a:avLst/>
              <a:gdLst>
                <a:gd name="T0" fmla="*/ 46 w 93"/>
                <a:gd name="T1" fmla="*/ 92 h 93"/>
                <a:gd name="T2" fmla="*/ 37 w 93"/>
                <a:gd name="T3" fmla="*/ 91 h 93"/>
                <a:gd name="T4" fmla="*/ 28 w 93"/>
                <a:gd name="T5" fmla="*/ 89 h 93"/>
                <a:gd name="T6" fmla="*/ 21 w 93"/>
                <a:gd name="T7" fmla="*/ 84 h 93"/>
                <a:gd name="T8" fmla="*/ 14 w 93"/>
                <a:gd name="T9" fmla="*/ 79 h 93"/>
                <a:gd name="T10" fmla="*/ 8 w 93"/>
                <a:gd name="T11" fmla="*/ 72 h 93"/>
                <a:gd name="T12" fmla="*/ 4 w 93"/>
                <a:gd name="T13" fmla="*/ 64 h 93"/>
                <a:gd name="T14" fmla="*/ 1 w 93"/>
                <a:gd name="T15" fmla="*/ 56 h 93"/>
                <a:gd name="T16" fmla="*/ 0 w 93"/>
                <a:gd name="T17" fmla="*/ 46 h 93"/>
                <a:gd name="T18" fmla="*/ 1 w 93"/>
                <a:gd name="T19" fmla="*/ 37 h 93"/>
                <a:gd name="T20" fmla="*/ 4 w 93"/>
                <a:gd name="T21" fmla="*/ 28 h 93"/>
                <a:gd name="T22" fmla="*/ 8 w 93"/>
                <a:gd name="T23" fmla="*/ 20 h 93"/>
                <a:gd name="T24" fmla="*/ 14 w 93"/>
                <a:gd name="T25" fmla="*/ 14 h 93"/>
                <a:gd name="T26" fmla="*/ 21 w 93"/>
                <a:gd name="T27" fmla="*/ 8 h 93"/>
                <a:gd name="T28" fmla="*/ 28 w 93"/>
                <a:gd name="T29" fmla="*/ 4 h 93"/>
                <a:gd name="T30" fmla="*/ 37 w 93"/>
                <a:gd name="T31" fmla="*/ 1 h 93"/>
                <a:gd name="T32" fmla="*/ 46 w 93"/>
                <a:gd name="T33" fmla="*/ 0 h 93"/>
                <a:gd name="T34" fmla="*/ 56 w 93"/>
                <a:gd name="T35" fmla="*/ 1 h 93"/>
                <a:gd name="T36" fmla="*/ 64 w 93"/>
                <a:gd name="T37" fmla="*/ 4 h 93"/>
                <a:gd name="T38" fmla="*/ 72 w 93"/>
                <a:gd name="T39" fmla="*/ 8 h 93"/>
                <a:gd name="T40" fmla="*/ 79 w 93"/>
                <a:gd name="T41" fmla="*/ 14 h 93"/>
                <a:gd name="T42" fmla="*/ 84 w 93"/>
                <a:gd name="T43" fmla="*/ 20 h 93"/>
                <a:gd name="T44" fmla="*/ 89 w 93"/>
                <a:gd name="T45" fmla="*/ 28 h 93"/>
                <a:gd name="T46" fmla="*/ 91 w 93"/>
                <a:gd name="T47" fmla="*/ 37 h 93"/>
                <a:gd name="T48" fmla="*/ 92 w 93"/>
                <a:gd name="T49" fmla="*/ 46 h 93"/>
                <a:gd name="T50" fmla="*/ 91 w 93"/>
                <a:gd name="T51" fmla="*/ 56 h 93"/>
                <a:gd name="T52" fmla="*/ 89 w 93"/>
                <a:gd name="T53" fmla="*/ 64 h 93"/>
                <a:gd name="T54" fmla="*/ 84 w 93"/>
                <a:gd name="T55" fmla="*/ 72 h 93"/>
                <a:gd name="T56" fmla="*/ 79 w 93"/>
                <a:gd name="T57" fmla="*/ 79 h 93"/>
                <a:gd name="T58" fmla="*/ 72 w 93"/>
                <a:gd name="T59" fmla="*/ 84 h 93"/>
                <a:gd name="T60" fmla="*/ 64 w 93"/>
                <a:gd name="T61" fmla="*/ 89 h 93"/>
                <a:gd name="T62" fmla="*/ 56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9"/>
                  </a:lnTo>
                  <a:lnTo>
                    <a:pt x="21" y="84"/>
                  </a:lnTo>
                  <a:lnTo>
                    <a:pt x="14" y="79"/>
                  </a:lnTo>
                  <a:lnTo>
                    <a:pt x="8" y="72"/>
                  </a:lnTo>
                  <a:lnTo>
                    <a:pt x="4" y="64"/>
                  </a:lnTo>
                  <a:lnTo>
                    <a:pt x="1" y="56"/>
                  </a:lnTo>
                  <a:lnTo>
                    <a:pt x="0" y="46"/>
                  </a:lnTo>
                  <a:lnTo>
                    <a:pt x="1" y="37"/>
                  </a:lnTo>
                  <a:lnTo>
                    <a:pt x="4" y="28"/>
                  </a:lnTo>
                  <a:lnTo>
                    <a:pt x="8" y="20"/>
                  </a:lnTo>
                  <a:lnTo>
                    <a:pt x="14" y="14"/>
                  </a:lnTo>
                  <a:lnTo>
                    <a:pt x="21" y="8"/>
                  </a:lnTo>
                  <a:lnTo>
                    <a:pt x="28" y="4"/>
                  </a:lnTo>
                  <a:lnTo>
                    <a:pt x="37" y="1"/>
                  </a:lnTo>
                  <a:lnTo>
                    <a:pt x="46" y="0"/>
                  </a:lnTo>
                  <a:lnTo>
                    <a:pt x="56" y="1"/>
                  </a:lnTo>
                  <a:lnTo>
                    <a:pt x="64" y="4"/>
                  </a:lnTo>
                  <a:lnTo>
                    <a:pt x="72" y="8"/>
                  </a:lnTo>
                  <a:lnTo>
                    <a:pt x="79" y="14"/>
                  </a:lnTo>
                  <a:lnTo>
                    <a:pt x="84" y="20"/>
                  </a:lnTo>
                  <a:lnTo>
                    <a:pt x="89" y="28"/>
                  </a:lnTo>
                  <a:lnTo>
                    <a:pt x="91" y="37"/>
                  </a:lnTo>
                  <a:lnTo>
                    <a:pt x="92" y="46"/>
                  </a:lnTo>
                  <a:lnTo>
                    <a:pt x="91" y="56"/>
                  </a:lnTo>
                  <a:lnTo>
                    <a:pt x="89" y="64"/>
                  </a:lnTo>
                  <a:lnTo>
                    <a:pt x="84" y="72"/>
                  </a:lnTo>
                  <a:lnTo>
                    <a:pt x="79" y="79"/>
                  </a:lnTo>
                  <a:lnTo>
                    <a:pt x="72" y="84"/>
                  </a:lnTo>
                  <a:lnTo>
                    <a:pt x="64" y="89"/>
                  </a:lnTo>
                  <a:lnTo>
                    <a:pt x="56"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4" name="Freeform 232"/>
            <p:cNvSpPr>
              <a:spLocks/>
            </p:cNvSpPr>
            <p:nvPr/>
          </p:nvSpPr>
          <p:spPr bwMode="auto">
            <a:xfrm>
              <a:off x="1771" y="2037"/>
              <a:ext cx="69" cy="70"/>
            </a:xfrm>
            <a:custGeom>
              <a:avLst/>
              <a:gdLst>
                <a:gd name="T0" fmla="*/ 38 w 69"/>
                <a:gd name="T1" fmla="*/ 32 h 70"/>
                <a:gd name="T2" fmla="*/ 38 w 69"/>
                <a:gd name="T3" fmla="*/ 0 h 70"/>
                <a:gd name="T4" fmla="*/ 32 w 69"/>
                <a:gd name="T5" fmla="*/ 0 h 70"/>
                <a:gd name="T6" fmla="*/ 32 w 69"/>
                <a:gd name="T7" fmla="*/ 32 h 70"/>
                <a:gd name="T8" fmla="*/ 0 w 69"/>
                <a:gd name="T9" fmla="*/ 32 h 70"/>
                <a:gd name="T10" fmla="*/ 0 w 69"/>
                <a:gd name="T11" fmla="*/ 38 h 70"/>
                <a:gd name="T12" fmla="*/ 32 w 69"/>
                <a:gd name="T13" fmla="*/ 38 h 70"/>
                <a:gd name="T14" fmla="*/ 32 w 69"/>
                <a:gd name="T15" fmla="*/ 69 h 70"/>
                <a:gd name="T16" fmla="*/ 38 w 69"/>
                <a:gd name="T17" fmla="*/ 69 h 70"/>
                <a:gd name="T18" fmla="*/ 38 w 69"/>
                <a:gd name="T19" fmla="*/ 38 h 70"/>
                <a:gd name="T20" fmla="*/ 68 w 69"/>
                <a:gd name="T21" fmla="*/ 38 h 70"/>
                <a:gd name="T22" fmla="*/ 68 w 69"/>
                <a:gd name="T23" fmla="*/ 32 h 70"/>
                <a:gd name="T24" fmla="*/ 38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2"/>
                  </a:moveTo>
                  <a:lnTo>
                    <a:pt x="38" y="0"/>
                  </a:lnTo>
                  <a:lnTo>
                    <a:pt x="32" y="0"/>
                  </a:lnTo>
                  <a:lnTo>
                    <a:pt x="32" y="32"/>
                  </a:lnTo>
                  <a:lnTo>
                    <a:pt x="0" y="32"/>
                  </a:lnTo>
                  <a:lnTo>
                    <a:pt x="0" y="38"/>
                  </a:lnTo>
                  <a:lnTo>
                    <a:pt x="32" y="38"/>
                  </a:lnTo>
                  <a:lnTo>
                    <a:pt x="32" y="69"/>
                  </a:lnTo>
                  <a:lnTo>
                    <a:pt x="38" y="69"/>
                  </a:lnTo>
                  <a:lnTo>
                    <a:pt x="38" y="38"/>
                  </a:lnTo>
                  <a:lnTo>
                    <a:pt x="68" y="38"/>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5" name="Freeform 233"/>
            <p:cNvSpPr>
              <a:spLocks/>
            </p:cNvSpPr>
            <p:nvPr/>
          </p:nvSpPr>
          <p:spPr bwMode="auto">
            <a:xfrm>
              <a:off x="1240" y="2722"/>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6" name="Freeform 234"/>
            <p:cNvSpPr>
              <a:spLocks/>
            </p:cNvSpPr>
            <p:nvPr/>
          </p:nvSpPr>
          <p:spPr bwMode="auto">
            <a:xfrm>
              <a:off x="1240" y="2722"/>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7" name="Freeform 235"/>
            <p:cNvSpPr>
              <a:spLocks/>
            </p:cNvSpPr>
            <p:nvPr/>
          </p:nvSpPr>
          <p:spPr bwMode="auto">
            <a:xfrm>
              <a:off x="1252" y="2734"/>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8" name="Freeform 236"/>
            <p:cNvSpPr>
              <a:spLocks/>
            </p:cNvSpPr>
            <p:nvPr/>
          </p:nvSpPr>
          <p:spPr bwMode="auto">
            <a:xfrm>
              <a:off x="852" y="2603"/>
              <a:ext cx="93" cy="92"/>
            </a:xfrm>
            <a:custGeom>
              <a:avLst/>
              <a:gdLst>
                <a:gd name="T0" fmla="*/ 46 w 93"/>
                <a:gd name="T1" fmla="*/ 91 h 92"/>
                <a:gd name="T2" fmla="*/ 37 w 93"/>
                <a:gd name="T3" fmla="*/ 90 h 92"/>
                <a:gd name="T4" fmla="*/ 28 w 93"/>
                <a:gd name="T5" fmla="*/ 88 h 92"/>
                <a:gd name="T6" fmla="*/ 20 w 93"/>
                <a:gd name="T7" fmla="*/ 83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7 w 93"/>
                <a:gd name="T31" fmla="*/ 0 h 92"/>
                <a:gd name="T32" fmla="*/ 46 w 93"/>
                <a:gd name="T33" fmla="*/ 0 h 92"/>
                <a:gd name="T34" fmla="*/ 55 w 93"/>
                <a:gd name="T35" fmla="*/ 0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3" y="78"/>
                  </a:lnTo>
                  <a:lnTo>
                    <a:pt x="8" y="71"/>
                  </a:lnTo>
                  <a:lnTo>
                    <a:pt x="4" y="63"/>
                  </a:lnTo>
                  <a:lnTo>
                    <a:pt x="1" y="55"/>
                  </a:lnTo>
                  <a:lnTo>
                    <a:pt x="0" y="45"/>
                  </a:lnTo>
                  <a:lnTo>
                    <a:pt x="1" y="36"/>
                  </a:lnTo>
                  <a:lnTo>
                    <a:pt x="4" y="27"/>
                  </a:lnTo>
                  <a:lnTo>
                    <a:pt x="8" y="20"/>
                  </a:lnTo>
                  <a:lnTo>
                    <a:pt x="13" y="13"/>
                  </a:lnTo>
                  <a:lnTo>
                    <a:pt x="20" y="7"/>
                  </a:lnTo>
                  <a:lnTo>
                    <a:pt x="28" y="3"/>
                  </a:lnTo>
                  <a:lnTo>
                    <a:pt x="37" y="0"/>
                  </a:lnTo>
                  <a:lnTo>
                    <a:pt x="46" y="0"/>
                  </a:lnTo>
                  <a:lnTo>
                    <a:pt x="55" y="0"/>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49" name="Freeform 237"/>
            <p:cNvSpPr>
              <a:spLocks/>
            </p:cNvSpPr>
            <p:nvPr/>
          </p:nvSpPr>
          <p:spPr bwMode="auto">
            <a:xfrm>
              <a:off x="852" y="2603"/>
              <a:ext cx="93" cy="92"/>
            </a:xfrm>
            <a:custGeom>
              <a:avLst/>
              <a:gdLst>
                <a:gd name="T0" fmla="*/ 46 w 93"/>
                <a:gd name="T1" fmla="*/ 91 h 92"/>
                <a:gd name="T2" fmla="*/ 37 w 93"/>
                <a:gd name="T3" fmla="*/ 90 h 92"/>
                <a:gd name="T4" fmla="*/ 28 w 93"/>
                <a:gd name="T5" fmla="*/ 88 h 92"/>
                <a:gd name="T6" fmla="*/ 20 w 93"/>
                <a:gd name="T7" fmla="*/ 83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7 w 93"/>
                <a:gd name="T31" fmla="*/ 0 h 92"/>
                <a:gd name="T32" fmla="*/ 46 w 93"/>
                <a:gd name="T33" fmla="*/ 0 h 92"/>
                <a:gd name="T34" fmla="*/ 55 w 93"/>
                <a:gd name="T35" fmla="*/ 0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3" y="78"/>
                  </a:lnTo>
                  <a:lnTo>
                    <a:pt x="8" y="71"/>
                  </a:lnTo>
                  <a:lnTo>
                    <a:pt x="4" y="63"/>
                  </a:lnTo>
                  <a:lnTo>
                    <a:pt x="1" y="55"/>
                  </a:lnTo>
                  <a:lnTo>
                    <a:pt x="0" y="45"/>
                  </a:lnTo>
                  <a:lnTo>
                    <a:pt x="1" y="36"/>
                  </a:lnTo>
                  <a:lnTo>
                    <a:pt x="4" y="27"/>
                  </a:lnTo>
                  <a:lnTo>
                    <a:pt x="8" y="20"/>
                  </a:lnTo>
                  <a:lnTo>
                    <a:pt x="13" y="13"/>
                  </a:lnTo>
                  <a:lnTo>
                    <a:pt x="20" y="7"/>
                  </a:lnTo>
                  <a:lnTo>
                    <a:pt x="28" y="3"/>
                  </a:lnTo>
                  <a:lnTo>
                    <a:pt x="37" y="0"/>
                  </a:lnTo>
                  <a:lnTo>
                    <a:pt x="46" y="0"/>
                  </a:lnTo>
                  <a:lnTo>
                    <a:pt x="55" y="0"/>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0" name="Freeform 238"/>
            <p:cNvSpPr>
              <a:spLocks/>
            </p:cNvSpPr>
            <p:nvPr/>
          </p:nvSpPr>
          <p:spPr bwMode="auto">
            <a:xfrm>
              <a:off x="864" y="2615"/>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1" name="Freeform 239"/>
            <p:cNvSpPr>
              <a:spLocks/>
            </p:cNvSpPr>
            <p:nvPr/>
          </p:nvSpPr>
          <p:spPr bwMode="auto">
            <a:xfrm>
              <a:off x="731" y="2347"/>
              <a:ext cx="93" cy="92"/>
            </a:xfrm>
            <a:custGeom>
              <a:avLst/>
              <a:gdLst>
                <a:gd name="T0" fmla="*/ 46 w 93"/>
                <a:gd name="T1" fmla="*/ 91 h 92"/>
                <a:gd name="T2" fmla="*/ 37 w 93"/>
                <a:gd name="T3" fmla="*/ 90 h 92"/>
                <a:gd name="T4" fmla="*/ 28 w 93"/>
                <a:gd name="T5" fmla="*/ 87 h 92"/>
                <a:gd name="T6" fmla="*/ 20 w 93"/>
                <a:gd name="T7" fmla="*/ 83 h 92"/>
                <a:gd name="T8" fmla="*/ 14 w 93"/>
                <a:gd name="T9" fmla="*/ 78 h 92"/>
                <a:gd name="T10" fmla="*/ 8 w 93"/>
                <a:gd name="T11" fmla="*/ 71 h 92"/>
                <a:gd name="T12" fmla="*/ 4 w 93"/>
                <a:gd name="T13" fmla="*/ 63 h 92"/>
                <a:gd name="T14" fmla="*/ 1 w 93"/>
                <a:gd name="T15" fmla="*/ 54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4 h 92"/>
                <a:gd name="T52" fmla="*/ 88 w 93"/>
                <a:gd name="T53" fmla="*/ 63 h 92"/>
                <a:gd name="T54" fmla="*/ 84 w 93"/>
                <a:gd name="T55" fmla="*/ 71 h 92"/>
                <a:gd name="T56" fmla="*/ 79 w 93"/>
                <a:gd name="T57" fmla="*/ 78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0" y="83"/>
                  </a:lnTo>
                  <a:lnTo>
                    <a:pt x="14" y="78"/>
                  </a:lnTo>
                  <a:lnTo>
                    <a:pt x="8" y="71"/>
                  </a:lnTo>
                  <a:lnTo>
                    <a:pt x="4" y="63"/>
                  </a:lnTo>
                  <a:lnTo>
                    <a:pt x="1" y="54"/>
                  </a:lnTo>
                  <a:lnTo>
                    <a:pt x="0" y="45"/>
                  </a:lnTo>
                  <a:lnTo>
                    <a:pt x="1" y="36"/>
                  </a:lnTo>
                  <a:lnTo>
                    <a:pt x="4" y="27"/>
                  </a:lnTo>
                  <a:lnTo>
                    <a:pt x="8" y="20"/>
                  </a:lnTo>
                  <a:lnTo>
                    <a:pt x="14" y="13"/>
                  </a:lnTo>
                  <a:lnTo>
                    <a:pt x="20" y="8"/>
                  </a:lnTo>
                  <a:lnTo>
                    <a:pt x="28" y="4"/>
                  </a:lnTo>
                  <a:lnTo>
                    <a:pt x="37" y="1"/>
                  </a:lnTo>
                  <a:lnTo>
                    <a:pt x="46" y="0"/>
                  </a:lnTo>
                  <a:lnTo>
                    <a:pt x="56" y="1"/>
                  </a:lnTo>
                  <a:lnTo>
                    <a:pt x="64" y="4"/>
                  </a:lnTo>
                  <a:lnTo>
                    <a:pt x="72" y="8"/>
                  </a:lnTo>
                  <a:lnTo>
                    <a:pt x="79" y="13"/>
                  </a:lnTo>
                  <a:lnTo>
                    <a:pt x="84" y="20"/>
                  </a:lnTo>
                  <a:lnTo>
                    <a:pt x="88" y="27"/>
                  </a:lnTo>
                  <a:lnTo>
                    <a:pt x="91" y="36"/>
                  </a:lnTo>
                  <a:lnTo>
                    <a:pt x="92" y="45"/>
                  </a:lnTo>
                  <a:lnTo>
                    <a:pt x="91" y="54"/>
                  </a:lnTo>
                  <a:lnTo>
                    <a:pt x="88" y="63"/>
                  </a:lnTo>
                  <a:lnTo>
                    <a:pt x="84" y="71"/>
                  </a:lnTo>
                  <a:lnTo>
                    <a:pt x="79" y="78"/>
                  </a:lnTo>
                  <a:lnTo>
                    <a:pt x="72" y="83"/>
                  </a:lnTo>
                  <a:lnTo>
                    <a:pt x="64" y="87"/>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2" name="Freeform 240"/>
            <p:cNvSpPr>
              <a:spLocks/>
            </p:cNvSpPr>
            <p:nvPr/>
          </p:nvSpPr>
          <p:spPr bwMode="auto">
            <a:xfrm>
              <a:off x="731" y="2347"/>
              <a:ext cx="93" cy="92"/>
            </a:xfrm>
            <a:custGeom>
              <a:avLst/>
              <a:gdLst>
                <a:gd name="T0" fmla="*/ 46 w 93"/>
                <a:gd name="T1" fmla="*/ 91 h 92"/>
                <a:gd name="T2" fmla="*/ 37 w 93"/>
                <a:gd name="T3" fmla="*/ 90 h 92"/>
                <a:gd name="T4" fmla="*/ 28 w 93"/>
                <a:gd name="T5" fmla="*/ 87 h 92"/>
                <a:gd name="T6" fmla="*/ 20 w 93"/>
                <a:gd name="T7" fmla="*/ 83 h 92"/>
                <a:gd name="T8" fmla="*/ 14 w 93"/>
                <a:gd name="T9" fmla="*/ 78 h 92"/>
                <a:gd name="T10" fmla="*/ 8 w 93"/>
                <a:gd name="T11" fmla="*/ 71 h 92"/>
                <a:gd name="T12" fmla="*/ 4 w 93"/>
                <a:gd name="T13" fmla="*/ 63 h 92"/>
                <a:gd name="T14" fmla="*/ 1 w 93"/>
                <a:gd name="T15" fmla="*/ 54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4 h 92"/>
                <a:gd name="T52" fmla="*/ 88 w 93"/>
                <a:gd name="T53" fmla="*/ 63 h 92"/>
                <a:gd name="T54" fmla="*/ 84 w 93"/>
                <a:gd name="T55" fmla="*/ 71 h 92"/>
                <a:gd name="T56" fmla="*/ 79 w 93"/>
                <a:gd name="T57" fmla="*/ 78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0" y="83"/>
                  </a:lnTo>
                  <a:lnTo>
                    <a:pt x="14" y="78"/>
                  </a:lnTo>
                  <a:lnTo>
                    <a:pt x="8" y="71"/>
                  </a:lnTo>
                  <a:lnTo>
                    <a:pt x="4" y="63"/>
                  </a:lnTo>
                  <a:lnTo>
                    <a:pt x="1" y="54"/>
                  </a:lnTo>
                  <a:lnTo>
                    <a:pt x="0" y="45"/>
                  </a:lnTo>
                  <a:lnTo>
                    <a:pt x="1" y="36"/>
                  </a:lnTo>
                  <a:lnTo>
                    <a:pt x="4" y="27"/>
                  </a:lnTo>
                  <a:lnTo>
                    <a:pt x="8" y="20"/>
                  </a:lnTo>
                  <a:lnTo>
                    <a:pt x="14" y="13"/>
                  </a:lnTo>
                  <a:lnTo>
                    <a:pt x="20" y="8"/>
                  </a:lnTo>
                  <a:lnTo>
                    <a:pt x="28" y="4"/>
                  </a:lnTo>
                  <a:lnTo>
                    <a:pt x="37" y="1"/>
                  </a:lnTo>
                  <a:lnTo>
                    <a:pt x="46" y="0"/>
                  </a:lnTo>
                  <a:lnTo>
                    <a:pt x="56" y="1"/>
                  </a:lnTo>
                  <a:lnTo>
                    <a:pt x="64" y="4"/>
                  </a:lnTo>
                  <a:lnTo>
                    <a:pt x="72" y="8"/>
                  </a:lnTo>
                  <a:lnTo>
                    <a:pt x="79" y="13"/>
                  </a:lnTo>
                  <a:lnTo>
                    <a:pt x="84" y="20"/>
                  </a:lnTo>
                  <a:lnTo>
                    <a:pt x="88" y="27"/>
                  </a:lnTo>
                  <a:lnTo>
                    <a:pt x="91" y="36"/>
                  </a:lnTo>
                  <a:lnTo>
                    <a:pt x="92" y="45"/>
                  </a:lnTo>
                  <a:lnTo>
                    <a:pt x="91" y="54"/>
                  </a:lnTo>
                  <a:lnTo>
                    <a:pt x="88" y="63"/>
                  </a:lnTo>
                  <a:lnTo>
                    <a:pt x="84" y="71"/>
                  </a:lnTo>
                  <a:lnTo>
                    <a:pt x="79" y="78"/>
                  </a:lnTo>
                  <a:lnTo>
                    <a:pt x="72" y="83"/>
                  </a:lnTo>
                  <a:lnTo>
                    <a:pt x="64" y="87"/>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3" name="Freeform 241"/>
            <p:cNvSpPr>
              <a:spLocks/>
            </p:cNvSpPr>
            <p:nvPr/>
          </p:nvSpPr>
          <p:spPr bwMode="auto">
            <a:xfrm>
              <a:off x="743" y="2359"/>
              <a:ext cx="69" cy="69"/>
            </a:xfrm>
            <a:custGeom>
              <a:avLst/>
              <a:gdLst>
                <a:gd name="T0" fmla="*/ 38 w 69"/>
                <a:gd name="T1" fmla="*/ 30 h 69"/>
                <a:gd name="T2" fmla="*/ 38 w 69"/>
                <a:gd name="T3" fmla="*/ 0 h 69"/>
                <a:gd name="T4" fmla="*/ 32 w 69"/>
                <a:gd name="T5" fmla="*/ 0 h 69"/>
                <a:gd name="T6" fmla="*/ 32 w 69"/>
                <a:gd name="T7" fmla="*/ 30 h 69"/>
                <a:gd name="T8" fmla="*/ 0 w 69"/>
                <a:gd name="T9" fmla="*/ 30 h 69"/>
                <a:gd name="T10" fmla="*/ 0 w 69"/>
                <a:gd name="T11" fmla="*/ 37 h 69"/>
                <a:gd name="T12" fmla="*/ 32 w 69"/>
                <a:gd name="T13" fmla="*/ 37 h 69"/>
                <a:gd name="T14" fmla="*/ 32 w 69"/>
                <a:gd name="T15" fmla="*/ 68 h 69"/>
                <a:gd name="T16" fmla="*/ 38 w 69"/>
                <a:gd name="T17" fmla="*/ 68 h 69"/>
                <a:gd name="T18" fmla="*/ 38 w 69"/>
                <a:gd name="T19" fmla="*/ 37 h 69"/>
                <a:gd name="T20" fmla="*/ 68 w 69"/>
                <a:gd name="T21" fmla="*/ 37 h 69"/>
                <a:gd name="T22" fmla="*/ 68 w 69"/>
                <a:gd name="T23" fmla="*/ 30 h 69"/>
                <a:gd name="T24" fmla="*/ 38 w 69"/>
                <a:gd name="T2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0"/>
                  </a:moveTo>
                  <a:lnTo>
                    <a:pt x="38" y="0"/>
                  </a:lnTo>
                  <a:lnTo>
                    <a:pt x="32" y="0"/>
                  </a:lnTo>
                  <a:lnTo>
                    <a:pt x="32" y="30"/>
                  </a:lnTo>
                  <a:lnTo>
                    <a:pt x="0" y="30"/>
                  </a:lnTo>
                  <a:lnTo>
                    <a:pt x="0" y="37"/>
                  </a:lnTo>
                  <a:lnTo>
                    <a:pt x="32" y="37"/>
                  </a:lnTo>
                  <a:lnTo>
                    <a:pt x="32" y="68"/>
                  </a:lnTo>
                  <a:lnTo>
                    <a:pt x="38" y="68"/>
                  </a:lnTo>
                  <a:lnTo>
                    <a:pt x="38" y="37"/>
                  </a:lnTo>
                  <a:lnTo>
                    <a:pt x="68" y="37"/>
                  </a:lnTo>
                  <a:lnTo>
                    <a:pt x="68" y="30"/>
                  </a:lnTo>
                  <a:lnTo>
                    <a:pt x="38" y="3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4" name="Freeform 242"/>
            <p:cNvSpPr>
              <a:spLocks/>
            </p:cNvSpPr>
            <p:nvPr/>
          </p:nvSpPr>
          <p:spPr bwMode="auto">
            <a:xfrm>
              <a:off x="1259" y="1609"/>
              <a:ext cx="93" cy="93"/>
            </a:xfrm>
            <a:custGeom>
              <a:avLst/>
              <a:gdLst>
                <a:gd name="T0" fmla="*/ 46 w 93"/>
                <a:gd name="T1" fmla="*/ 92 h 93"/>
                <a:gd name="T2" fmla="*/ 37 w 93"/>
                <a:gd name="T3" fmla="*/ 91 h 93"/>
                <a:gd name="T4" fmla="*/ 28 w 93"/>
                <a:gd name="T5" fmla="*/ 88 h 93"/>
                <a:gd name="T6" fmla="*/ 20 w 93"/>
                <a:gd name="T7" fmla="*/ 84 h 93"/>
                <a:gd name="T8" fmla="*/ 13 w 93"/>
                <a:gd name="T9" fmla="*/ 78 h 93"/>
                <a:gd name="T10" fmla="*/ 8 w 93"/>
                <a:gd name="T11" fmla="*/ 72 h 93"/>
                <a:gd name="T12" fmla="*/ 4 w 93"/>
                <a:gd name="T13" fmla="*/ 64 h 93"/>
                <a:gd name="T14" fmla="*/ 1 w 93"/>
                <a:gd name="T15" fmla="*/ 55 h 93"/>
                <a:gd name="T16" fmla="*/ 0 w 93"/>
                <a:gd name="T17" fmla="*/ 46 h 93"/>
                <a:gd name="T18" fmla="*/ 1 w 93"/>
                <a:gd name="T19" fmla="*/ 36 h 93"/>
                <a:gd name="T20" fmla="*/ 4 w 93"/>
                <a:gd name="T21" fmla="*/ 28 h 93"/>
                <a:gd name="T22" fmla="*/ 8 w 93"/>
                <a:gd name="T23" fmla="*/ 20 h 93"/>
                <a:gd name="T24" fmla="*/ 13 w 93"/>
                <a:gd name="T25" fmla="*/ 13 h 93"/>
                <a:gd name="T26" fmla="*/ 20 w 93"/>
                <a:gd name="T27" fmla="*/ 8 h 93"/>
                <a:gd name="T28" fmla="*/ 28 w 93"/>
                <a:gd name="T29" fmla="*/ 4 h 93"/>
                <a:gd name="T30" fmla="*/ 37 w 93"/>
                <a:gd name="T31" fmla="*/ 1 h 93"/>
                <a:gd name="T32" fmla="*/ 46 w 93"/>
                <a:gd name="T33" fmla="*/ 0 h 93"/>
                <a:gd name="T34" fmla="*/ 55 w 93"/>
                <a:gd name="T35" fmla="*/ 1 h 93"/>
                <a:gd name="T36" fmla="*/ 64 w 93"/>
                <a:gd name="T37" fmla="*/ 4 h 93"/>
                <a:gd name="T38" fmla="*/ 72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2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4"/>
                  </a:lnTo>
                  <a:lnTo>
                    <a:pt x="37" y="1"/>
                  </a:lnTo>
                  <a:lnTo>
                    <a:pt x="46" y="0"/>
                  </a:lnTo>
                  <a:lnTo>
                    <a:pt x="55" y="1"/>
                  </a:lnTo>
                  <a:lnTo>
                    <a:pt x="64" y="4"/>
                  </a:lnTo>
                  <a:lnTo>
                    <a:pt x="72" y="8"/>
                  </a:lnTo>
                  <a:lnTo>
                    <a:pt x="78" y="13"/>
                  </a:lnTo>
                  <a:lnTo>
                    <a:pt x="84" y="20"/>
                  </a:lnTo>
                  <a:lnTo>
                    <a:pt x="88" y="28"/>
                  </a:lnTo>
                  <a:lnTo>
                    <a:pt x="91" y="36"/>
                  </a:lnTo>
                  <a:lnTo>
                    <a:pt x="92" y="46"/>
                  </a:lnTo>
                  <a:lnTo>
                    <a:pt x="91" y="55"/>
                  </a:lnTo>
                  <a:lnTo>
                    <a:pt x="88" y="64"/>
                  </a:lnTo>
                  <a:lnTo>
                    <a:pt x="84" y="72"/>
                  </a:lnTo>
                  <a:lnTo>
                    <a:pt x="78" y="78"/>
                  </a:lnTo>
                  <a:lnTo>
                    <a:pt x="72"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5" name="Freeform 243"/>
            <p:cNvSpPr>
              <a:spLocks/>
            </p:cNvSpPr>
            <p:nvPr/>
          </p:nvSpPr>
          <p:spPr bwMode="auto">
            <a:xfrm>
              <a:off x="1259" y="1609"/>
              <a:ext cx="93" cy="93"/>
            </a:xfrm>
            <a:custGeom>
              <a:avLst/>
              <a:gdLst>
                <a:gd name="T0" fmla="*/ 46 w 93"/>
                <a:gd name="T1" fmla="*/ 92 h 93"/>
                <a:gd name="T2" fmla="*/ 37 w 93"/>
                <a:gd name="T3" fmla="*/ 91 h 93"/>
                <a:gd name="T4" fmla="*/ 28 w 93"/>
                <a:gd name="T5" fmla="*/ 88 h 93"/>
                <a:gd name="T6" fmla="*/ 20 w 93"/>
                <a:gd name="T7" fmla="*/ 84 h 93"/>
                <a:gd name="T8" fmla="*/ 13 w 93"/>
                <a:gd name="T9" fmla="*/ 78 h 93"/>
                <a:gd name="T10" fmla="*/ 8 w 93"/>
                <a:gd name="T11" fmla="*/ 72 h 93"/>
                <a:gd name="T12" fmla="*/ 4 w 93"/>
                <a:gd name="T13" fmla="*/ 64 h 93"/>
                <a:gd name="T14" fmla="*/ 1 w 93"/>
                <a:gd name="T15" fmla="*/ 55 h 93"/>
                <a:gd name="T16" fmla="*/ 0 w 93"/>
                <a:gd name="T17" fmla="*/ 46 h 93"/>
                <a:gd name="T18" fmla="*/ 1 w 93"/>
                <a:gd name="T19" fmla="*/ 36 h 93"/>
                <a:gd name="T20" fmla="*/ 4 w 93"/>
                <a:gd name="T21" fmla="*/ 28 h 93"/>
                <a:gd name="T22" fmla="*/ 8 w 93"/>
                <a:gd name="T23" fmla="*/ 20 h 93"/>
                <a:gd name="T24" fmla="*/ 13 w 93"/>
                <a:gd name="T25" fmla="*/ 13 h 93"/>
                <a:gd name="T26" fmla="*/ 20 w 93"/>
                <a:gd name="T27" fmla="*/ 8 h 93"/>
                <a:gd name="T28" fmla="*/ 28 w 93"/>
                <a:gd name="T29" fmla="*/ 4 h 93"/>
                <a:gd name="T30" fmla="*/ 37 w 93"/>
                <a:gd name="T31" fmla="*/ 1 h 93"/>
                <a:gd name="T32" fmla="*/ 46 w 93"/>
                <a:gd name="T33" fmla="*/ 0 h 93"/>
                <a:gd name="T34" fmla="*/ 55 w 93"/>
                <a:gd name="T35" fmla="*/ 1 h 93"/>
                <a:gd name="T36" fmla="*/ 64 w 93"/>
                <a:gd name="T37" fmla="*/ 4 h 93"/>
                <a:gd name="T38" fmla="*/ 72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2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4"/>
                  </a:lnTo>
                  <a:lnTo>
                    <a:pt x="37" y="1"/>
                  </a:lnTo>
                  <a:lnTo>
                    <a:pt x="46" y="0"/>
                  </a:lnTo>
                  <a:lnTo>
                    <a:pt x="55" y="1"/>
                  </a:lnTo>
                  <a:lnTo>
                    <a:pt x="64" y="4"/>
                  </a:lnTo>
                  <a:lnTo>
                    <a:pt x="72" y="8"/>
                  </a:lnTo>
                  <a:lnTo>
                    <a:pt x="78" y="13"/>
                  </a:lnTo>
                  <a:lnTo>
                    <a:pt x="84" y="20"/>
                  </a:lnTo>
                  <a:lnTo>
                    <a:pt x="88" y="28"/>
                  </a:lnTo>
                  <a:lnTo>
                    <a:pt x="91" y="36"/>
                  </a:lnTo>
                  <a:lnTo>
                    <a:pt x="92" y="46"/>
                  </a:lnTo>
                  <a:lnTo>
                    <a:pt x="91" y="55"/>
                  </a:lnTo>
                  <a:lnTo>
                    <a:pt x="88" y="64"/>
                  </a:lnTo>
                  <a:lnTo>
                    <a:pt x="84" y="72"/>
                  </a:lnTo>
                  <a:lnTo>
                    <a:pt x="78" y="78"/>
                  </a:lnTo>
                  <a:lnTo>
                    <a:pt x="72"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6" name="Freeform 244"/>
            <p:cNvSpPr>
              <a:spLocks/>
            </p:cNvSpPr>
            <p:nvPr/>
          </p:nvSpPr>
          <p:spPr bwMode="auto">
            <a:xfrm>
              <a:off x="1271" y="1621"/>
              <a:ext cx="69" cy="70"/>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7" name="Freeform 245"/>
            <p:cNvSpPr>
              <a:spLocks/>
            </p:cNvSpPr>
            <p:nvPr/>
          </p:nvSpPr>
          <p:spPr bwMode="auto">
            <a:xfrm>
              <a:off x="1754" y="1636"/>
              <a:ext cx="39" cy="38"/>
            </a:xfrm>
            <a:custGeom>
              <a:avLst/>
              <a:gdLst>
                <a:gd name="T0" fmla="*/ 0 w 39"/>
                <a:gd name="T1" fmla="*/ 0 h 38"/>
                <a:gd name="T2" fmla="*/ 2 w 39"/>
                <a:gd name="T3" fmla="*/ 7 h 38"/>
                <a:gd name="T4" fmla="*/ 5 w 39"/>
                <a:gd name="T5" fmla="*/ 13 h 38"/>
                <a:gd name="T6" fmla="*/ 8 w 39"/>
                <a:gd name="T7" fmla="*/ 19 h 38"/>
                <a:gd name="T8" fmla="*/ 13 w 39"/>
                <a:gd name="T9" fmla="*/ 25 h 38"/>
                <a:gd name="T10" fmla="*/ 18 w 39"/>
                <a:gd name="T11" fmla="*/ 29 h 38"/>
                <a:gd name="T12" fmla="*/ 25 w 39"/>
                <a:gd name="T13" fmla="*/ 33 h 38"/>
                <a:gd name="T14" fmla="*/ 31 w 39"/>
                <a:gd name="T15" fmla="*/ 36 h 38"/>
                <a:gd name="T16" fmla="*/ 38 w 39"/>
                <a:gd name="T17" fmla="*/ 37 h 38"/>
                <a:gd name="T18" fmla="*/ 32 w 39"/>
                <a:gd name="T19" fmla="*/ 34 h 38"/>
                <a:gd name="T20" fmla="*/ 26 w 39"/>
                <a:gd name="T21" fmla="*/ 30 h 38"/>
                <a:gd name="T22" fmla="*/ 20 w 39"/>
                <a:gd name="T23" fmla="*/ 26 h 38"/>
                <a:gd name="T24" fmla="*/ 15 w 39"/>
                <a:gd name="T25" fmla="*/ 22 h 38"/>
                <a:gd name="T26" fmla="*/ 11 w 39"/>
                <a:gd name="T27" fmla="*/ 17 h 38"/>
                <a:gd name="T28" fmla="*/ 7 w 39"/>
                <a:gd name="T29" fmla="*/ 11 h 38"/>
                <a:gd name="T30" fmla="*/ 3 w 39"/>
                <a:gd name="T31" fmla="*/ 6 h 38"/>
                <a:gd name="T32" fmla="*/ 0 w 39"/>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8">
                  <a:moveTo>
                    <a:pt x="0" y="0"/>
                  </a:moveTo>
                  <a:lnTo>
                    <a:pt x="2" y="7"/>
                  </a:lnTo>
                  <a:lnTo>
                    <a:pt x="5" y="13"/>
                  </a:lnTo>
                  <a:lnTo>
                    <a:pt x="8" y="19"/>
                  </a:lnTo>
                  <a:lnTo>
                    <a:pt x="13" y="25"/>
                  </a:lnTo>
                  <a:lnTo>
                    <a:pt x="18" y="29"/>
                  </a:lnTo>
                  <a:lnTo>
                    <a:pt x="25" y="33"/>
                  </a:lnTo>
                  <a:lnTo>
                    <a:pt x="31" y="36"/>
                  </a:lnTo>
                  <a:lnTo>
                    <a:pt x="38" y="37"/>
                  </a:lnTo>
                  <a:lnTo>
                    <a:pt x="32" y="34"/>
                  </a:lnTo>
                  <a:lnTo>
                    <a:pt x="26" y="30"/>
                  </a:lnTo>
                  <a:lnTo>
                    <a:pt x="20" y="26"/>
                  </a:lnTo>
                  <a:lnTo>
                    <a:pt x="15" y="22"/>
                  </a:lnTo>
                  <a:lnTo>
                    <a:pt x="11" y="17"/>
                  </a:lnTo>
                  <a:lnTo>
                    <a:pt x="7" y="11"/>
                  </a:lnTo>
                  <a:lnTo>
                    <a:pt x="3" y="6"/>
                  </a:lnTo>
                  <a:lnTo>
                    <a:pt x="0" y="0"/>
                  </a:lnTo>
                </a:path>
              </a:pathLst>
            </a:custGeom>
            <a:solidFill>
              <a:srgbClr val="29292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8" name="Freeform 246"/>
            <p:cNvSpPr>
              <a:spLocks/>
            </p:cNvSpPr>
            <p:nvPr/>
          </p:nvSpPr>
          <p:spPr bwMode="auto">
            <a:xfrm>
              <a:off x="1753" y="1620"/>
              <a:ext cx="58" cy="55"/>
            </a:xfrm>
            <a:custGeom>
              <a:avLst/>
              <a:gdLst>
                <a:gd name="T0" fmla="*/ 38 w 58"/>
                <a:gd name="T1" fmla="*/ 53 h 55"/>
                <a:gd name="T2" fmla="*/ 40 w 58"/>
                <a:gd name="T3" fmla="*/ 54 h 55"/>
                <a:gd name="T4" fmla="*/ 42 w 58"/>
                <a:gd name="T5" fmla="*/ 54 h 55"/>
                <a:gd name="T6" fmla="*/ 45 w 58"/>
                <a:gd name="T7" fmla="*/ 54 h 55"/>
                <a:gd name="T8" fmla="*/ 47 w 58"/>
                <a:gd name="T9" fmla="*/ 54 h 55"/>
                <a:gd name="T10" fmla="*/ 49 w 58"/>
                <a:gd name="T11" fmla="*/ 54 h 55"/>
                <a:gd name="T12" fmla="*/ 52 w 58"/>
                <a:gd name="T13" fmla="*/ 54 h 55"/>
                <a:gd name="T14" fmla="*/ 54 w 58"/>
                <a:gd name="T15" fmla="*/ 53 h 55"/>
                <a:gd name="T16" fmla="*/ 57 w 58"/>
                <a:gd name="T17" fmla="*/ 53 h 55"/>
                <a:gd name="T18" fmla="*/ 53 w 58"/>
                <a:gd name="T19" fmla="*/ 52 h 55"/>
                <a:gd name="T20" fmla="*/ 41 w 58"/>
                <a:gd name="T21" fmla="*/ 49 h 55"/>
                <a:gd name="T22" fmla="*/ 30 w 58"/>
                <a:gd name="T23" fmla="*/ 43 h 55"/>
                <a:gd name="T24" fmla="*/ 20 w 58"/>
                <a:gd name="T25" fmla="*/ 34 h 55"/>
                <a:gd name="T26" fmla="*/ 12 w 58"/>
                <a:gd name="T27" fmla="*/ 25 h 55"/>
                <a:gd name="T28" fmla="*/ 6 w 58"/>
                <a:gd name="T29" fmla="*/ 14 h 55"/>
                <a:gd name="T30" fmla="*/ 2 w 58"/>
                <a:gd name="T31" fmla="*/ 1 h 55"/>
                <a:gd name="T32" fmla="*/ 1 w 58"/>
                <a:gd name="T33" fmla="*/ 0 h 55"/>
                <a:gd name="T34" fmla="*/ 1 w 58"/>
                <a:gd name="T35" fmla="*/ 2 h 55"/>
                <a:gd name="T36" fmla="*/ 1 w 58"/>
                <a:gd name="T37" fmla="*/ 5 h 55"/>
                <a:gd name="T38" fmla="*/ 0 w 58"/>
                <a:gd name="T39" fmla="*/ 7 h 55"/>
                <a:gd name="T40" fmla="*/ 0 w 58"/>
                <a:gd name="T41" fmla="*/ 9 h 55"/>
                <a:gd name="T42" fmla="*/ 0 w 58"/>
                <a:gd name="T43" fmla="*/ 11 h 55"/>
                <a:gd name="T44" fmla="*/ 1 w 58"/>
                <a:gd name="T45" fmla="*/ 13 h 55"/>
                <a:gd name="T46" fmla="*/ 1 w 58"/>
                <a:gd name="T47" fmla="*/ 15 h 55"/>
                <a:gd name="T48" fmla="*/ 1 w 58"/>
                <a:gd name="T49" fmla="*/ 17 h 55"/>
                <a:gd name="T50" fmla="*/ 4 w 58"/>
                <a:gd name="T51" fmla="*/ 22 h 55"/>
                <a:gd name="T52" fmla="*/ 8 w 58"/>
                <a:gd name="T53" fmla="*/ 28 h 55"/>
                <a:gd name="T54" fmla="*/ 12 w 58"/>
                <a:gd name="T55" fmla="*/ 33 h 55"/>
                <a:gd name="T56" fmla="*/ 16 w 58"/>
                <a:gd name="T57" fmla="*/ 38 h 55"/>
                <a:gd name="T58" fmla="*/ 21 w 58"/>
                <a:gd name="T59" fmla="*/ 43 h 55"/>
                <a:gd name="T60" fmla="*/ 27 w 58"/>
                <a:gd name="T61" fmla="*/ 46 h 55"/>
                <a:gd name="T62" fmla="*/ 33 w 58"/>
                <a:gd name="T63" fmla="*/ 50 h 55"/>
                <a:gd name="T64" fmla="*/ 38 w 58"/>
                <a:gd name="T65"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55">
                  <a:moveTo>
                    <a:pt x="38" y="53"/>
                  </a:moveTo>
                  <a:lnTo>
                    <a:pt x="40" y="54"/>
                  </a:lnTo>
                  <a:lnTo>
                    <a:pt x="42" y="54"/>
                  </a:lnTo>
                  <a:lnTo>
                    <a:pt x="45" y="54"/>
                  </a:lnTo>
                  <a:lnTo>
                    <a:pt x="47" y="54"/>
                  </a:lnTo>
                  <a:lnTo>
                    <a:pt x="49" y="54"/>
                  </a:lnTo>
                  <a:lnTo>
                    <a:pt x="52" y="54"/>
                  </a:lnTo>
                  <a:lnTo>
                    <a:pt x="54" y="53"/>
                  </a:lnTo>
                  <a:lnTo>
                    <a:pt x="57" y="53"/>
                  </a:lnTo>
                  <a:lnTo>
                    <a:pt x="53" y="52"/>
                  </a:lnTo>
                  <a:lnTo>
                    <a:pt x="41" y="49"/>
                  </a:lnTo>
                  <a:lnTo>
                    <a:pt x="30" y="43"/>
                  </a:lnTo>
                  <a:lnTo>
                    <a:pt x="20" y="34"/>
                  </a:lnTo>
                  <a:lnTo>
                    <a:pt x="12" y="25"/>
                  </a:lnTo>
                  <a:lnTo>
                    <a:pt x="6" y="14"/>
                  </a:lnTo>
                  <a:lnTo>
                    <a:pt x="2" y="1"/>
                  </a:lnTo>
                  <a:lnTo>
                    <a:pt x="1" y="0"/>
                  </a:lnTo>
                  <a:lnTo>
                    <a:pt x="1" y="2"/>
                  </a:lnTo>
                  <a:lnTo>
                    <a:pt x="1" y="5"/>
                  </a:lnTo>
                  <a:lnTo>
                    <a:pt x="0" y="7"/>
                  </a:lnTo>
                  <a:lnTo>
                    <a:pt x="0" y="9"/>
                  </a:lnTo>
                  <a:lnTo>
                    <a:pt x="0" y="11"/>
                  </a:lnTo>
                  <a:lnTo>
                    <a:pt x="1" y="13"/>
                  </a:lnTo>
                  <a:lnTo>
                    <a:pt x="1" y="15"/>
                  </a:lnTo>
                  <a:lnTo>
                    <a:pt x="1" y="17"/>
                  </a:lnTo>
                  <a:lnTo>
                    <a:pt x="4" y="22"/>
                  </a:lnTo>
                  <a:lnTo>
                    <a:pt x="8" y="28"/>
                  </a:lnTo>
                  <a:lnTo>
                    <a:pt x="12" y="33"/>
                  </a:lnTo>
                  <a:lnTo>
                    <a:pt x="16" y="38"/>
                  </a:lnTo>
                  <a:lnTo>
                    <a:pt x="21" y="43"/>
                  </a:lnTo>
                  <a:lnTo>
                    <a:pt x="27" y="46"/>
                  </a:lnTo>
                  <a:lnTo>
                    <a:pt x="33" y="50"/>
                  </a:lnTo>
                  <a:lnTo>
                    <a:pt x="38" y="53"/>
                  </a:lnTo>
                </a:path>
              </a:pathLst>
            </a:custGeom>
            <a:solidFill>
              <a:srgbClr val="0D0D0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59" name="Freeform 247"/>
            <p:cNvSpPr>
              <a:spLocks/>
            </p:cNvSpPr>
            <p:nvPr/>
          </p:nvSpPr>
          <p:spPr bwMode="auto">
            <a:xfrm>
              <a:off x="1754" y="1609"/>
              <a:ext cx="68" cy="65"/>
            </a:xfrm>
            <a:custGeom>
              <a:avLst/>
              <a:gdLst>
                <a:gd name="T0" fmla="*/ 4 w 68"/>
                <a:gd name="T1" fmla="*/ 0 h 65"/>
                <a:gd name="T2" fmla="*/ 3 w 68"/>
                <a:gd name="T3" fmla="*/ 1 h 65"/>
                <a:gd name="T4" fmla="*/ 3 w 68"/>
                <a:gd name="T5" fmla="*/ 3 h 65"/>
                <a:gd name="T6" fmla="*/ 2 w 68"/>
                <a:gd name="T7" fmla="*/ 4 h 65"/>
                <a:gd name="T8" fmla="*/ 2 w 68"/>
                <a:gd name="T9" fmla="*/ 6 h 65"/>
                <a:gd name="T10" fmla="*/ 1 w 68"/>
                <a:gd name="T11" fmla="*/ 8 h 65"/>
                <a:gd name="T12" fmla="*/ 1 w 68"/>
                <a:gd name="T13" fmla="*/ 9 h 65"/>
                <a:gd name="T14" fmla="*/ 0 w 68"/>
                <a:gd name="T15" fmla="*/ 11 h 65"/>
                <a:gd name="T16" fmla="*/ 0 w 68"/>
                <a:gd name="T17" fmla="*/ 13 h 65"/>
                <a:gd name="T18" fmla="*/ 4 w 68"/>
                <a:gd name="T19" fmla="*/ 25 h 65"/>
                <a:gd name="T20" fmla="*/ 11 w 68"/>
                <a:gd name="T21" fmla="*/ 36 h 65"/>
                <a:gd name="T22" fmla="*/ 19 w 68"/>
                <a:gd name="T23" fmla="*/ 45 h 65"/>
                <a:gd name="T24" fmla="*/ 29 w 68"/>
                <a:gd name="T25" fmla="*/ 54 h 65"/>
                <a:gd name="T26" fmla="*/ 40 w 68"/>
                <a:gd name="T27" fmla="*/ 60 h 65"/>
                <a:gd name="T28" fmla="*/ 52 w 68"/>
                <a:gd name="T29" fmla="*/ 64 h 65"/>
                <a:gd name="T30" fmla="*/ 54 w 68"/>
                <a:gd name="T31" fmla="*/ 64 h 65"/>
                <a:gd name="T32" fmla="*/ 56 w 68"/>
                <a:gd name="T33" fmla="*/ 64 h 65"/>
                <a:gd name="T34" fmla="*/ 57 w 68"/>
                <a:gd name="T35" fmla="*/ 63 h 65"/>
                <a:gd name="T36" fmla="*/ 59 w 68"/>
                <a:gd name="T37" fmla="*/ 63 h 65"/>
                <a:gd name="T38" fmla="*/ 61 w 68"/>
                <a:gd name="T39" fmla="*/ 63 h 65"/>
                <a:gd name="T40" fmla="*/ 62 w 68"/>
                <a:gd name="T41" fmla="*/ 62 h 65"/>
                <a:gd name="T42" fmla="*/ 64 w 68"/>
                <a:gd name="T43" fmla="*/ 61 h 65"/>
                <a:gd name="T44" fmla="*/ 65 w 68"/>
                <a:gd name="T45" fmla="*/ 61 h 65"/>
                <a:gd name="T46" fmla="*/ 67 w 68"/>
                <a:gd name="T47" fmla="*/ 60 h 65"/>
                <a:gd name="T48" fmla="*/ 65 w 68"/>
                <a:gd name="T49" fmla="*/ 60 h 65"/>
                <a:gd name="T50" fmla="*/ 53 w 68"/>
                <a:gd name="T51" fmla="*/ 59 h 65"/>
                <a:gd name="T52" fmla="*/ 42 w 68"/>
                <a:gd name="T53" fmla="*/ 55 h 65"/>
                <a:gd name="T54" fmla="*/ 31 w 68"/>
                <a:gd name="T55" fmla="*/ 49 h 65"/>
                <a:gd name="T56" fmla="*/ 22 w 68"/>
                <a:gd name="T57" fmla="*/ 42 h 65"/>
                <a:gd name="T58" fmla="*/ 15 w 68"/>
                <a:gd name="T59" fmla="*/ 33 h 65"/>
                <a:gd name="T60" fmla="*/ 9 w 68"/>
                <a:gd name="T61" fmla="*/ 22 h 65"/>
                <a:gd name="T62" fmla="*/ 5 w 68"/>
                <a:gd name="T63" fmla="*/ 11 h 65"/>
                <a:gd name="T64" fmla="*/ 4 w 68"/>
                <a:gd name="T6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5">
                  <a:moveTo>
                    <a:pt x="4" y="0"/>
                  </a:moveTo>
                  <a:lnTo>
                    <a:pt x="3" y="1"/>
                  </a:lnTo>
                  <a:lnTo>
                    <a:pt x="3" y="3"/>
                  </a:lnTo>
                  <a:lnTo>
                    <a:pt x="2" y="4"/>
                  </a:lnTo>
                  <a:lnTo>
                    <a:pt x="2" y="6"/>
                  </a:lnTo>
                  <a:lnTo>
                    <a:pt x="1" y="8"/>
                  </a:lnTo>
                  <a:lnTo>
                    <a:pt x="1" y="9"/>
                  </a:lnTo>
                  <a:lnTo>
                    <a:pt x="0" y="11"/>
                  </a:lnTo>
                  <a:lnTo>
                    <a:pt x="0" y="13"/>
                  </a:lnTo>
                  <a:lnTo>
                    <a:pt x="4" y="25"/>
                  </a:lnTo>
                  <a:lnTo>
                    <a:pt x="11" y="36"/>
                  </a:lnTo>
                  <a:lnTo>
                    <a:pt x="19" y="45"/>
                  </a:lnTo>
                  <a:lnTo>
                    <a:pt x="29" y="54"/>
                  </a:lnTo>
                  <a:lnTo>
                    <a:pt x="40" y="60"/>
                  </a:lnTo>
                  <a:lnTo>
                    <a:pt x="52" y="64"/>
                  </a:lnTo>
                  <a:lnTo>
                    <a:pt x="54" y="64"/>
                  </a:lnTo>
                  <a:lnTo>
                    <a:pt x="56" y="64"/>
                  </a:lnTo>
                  <a:lnTo>
                    <a:pt x="57" y="63"/>
                  </a:lnTo>
                  <a:lnTo>
                    <a:pt x="59" y="63"/>
                  </a:lnTo>
                  <a:lnTo>
                    <a:pt x="61" y="63"/>
                  </a:lnTo>
                  <a:lnTo>
                    <a:pt x="62" y="62"/>
                  </a:lnTo>
                  <a:lnTo>
                    <a:pt x="64" y="61"/>
                  </a:lnTo>
                  <a:lnTo>
                    <a:pt x="65" y="61"/>
                  </a:lnTo>
                  <a:lnTo>
                    <a:pt x="67" y="60"/>
                  </a:lnTo>
                  <a:lnTo>
                    <a:pt x="65" y="60"/>
                  </a:lnTo>
                  <a:lnTo>
                    <a:pt x="53" y="59"/>
                  </a:lnTo>
                  <a:lnTo>
                    <a:pt x="42" y="55"/>
                  </a:lnTo>
                  <a:lnTo>
                    <a:pt x="31" y="49"/>
                  </a:lnTo>
                  <a:lnTo>
                    <a:pt x="22" y="42"/>
                  </a:lnTo>
                  <a:lnTo>
                    <a:pt x="15" y="33"/>
                  </a:lnTo>
                  <a:lnTo>
                    <a:pt x="9" y="22"/>
                  </a:lnTo>
                  <a:lnTo>
                    <a:pt x="5" y="11"/>
                  </a:lnTo>
                  <a:lnTo>
                    <a:pt x="4" y="0"/>
                  </a:lnTo>
                </a:path>
              </a:pathLst>
            </a:custGeom>
            <a:solidFill>
              <a:srgbClr val="0D0D0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0" name="Freeform 248"/>
            <p:cNvSpPr>
              <a:spLocks/>
            </p:cNvSpPr>
            <p:nvPr/>
          </p:nvSpPr>
          <p:spPr bwMode="auto">
            <a:xfrm>
              <a:off x="1758" y="1600"/>
              <a:ext cx="73" cy="70"/>
            </a:xfrm>
            <a:custGeom>
              <a:avLst/>
              <a:gdLst>
                <a:gd name="T0" fmla="*/ 6 w 73"/>
                <a:gd name="T1" fmla="*/ 0 h 70"/>
                <a:gd name="T2" fmla="*/ 4 w 73"/>
                <a:gd name="T3" fmla="*/ 2 h 70"/>
                <a:gd name="T4" fmla="*/ 2 w 73"/>
                <a:gd name="T5" fmla="*/ 4 h 70"/>
                <a:gd name="T6" fmla="*/ 1 w 73"/>
                <a:gd name="T7" fmla="*/ 7 h 70"/>
                <a:gd name="T8" fmla="*/ 0 w 73"/>
                <a:gd name="T9" fmla="*/ 10 h 70"/>
                <a:gd name="T10" fmla="*/ 1 w 73"/>
                <a:gd name="T11" fmla="*/ 20 h 70"/>
                <a:gd name="T12" fmla="*/ 4 w 73"/>
                <a:gd name="T13" fmla="*/ 32 h 70"/>
                <a:gd name="T14" fmla="*/ 10 w 73"/>
                <a:gd name="T15" fmla="*/ 42 h 70"/>
                <a:gd name="T16" fmla="*/ 18 w 73"/>
                <a:gd name="T17" fmla="*/ 51 h 70"/>
                <a:gd name="T18" fmla="*/ 27 w 73"/>
                <a:gd name="T19" fmla="*/ 59 h 70"/>
                <a:gd name="T20" fmla="*/ 37 w 73"/>
                <a:gd name="T21" fmla="*/ 65 h 70"/>
                <a:gd name="T22" fmla="*/ 49 w 73"/>
                <a:gd name="T23" fmla="*/ 68 h 70"/>
                <a:gd name="T24" fmla="*/ 61 w 73"/>
                <a:gd name="T25" fmla="*/ 69 h 70"/>
                <a:gd name="T26" fmla="*/ 62 w 73"/>
                <a:gd name="T27" fmla="*/ 69 h 70"/>
                <a:gd name="T28" fmla="*/ 64 w 73"/>
                <a:gd name="T29" fmla="*/ 68 h 70"/>
                <a:gd name="T30" fmla="*/ 67 w 73"/>
                <a:gd name="T31" fmla="*/ 67 h 70"/>
                <a:gd name="T32" fmla="*/ 69 w 73"/>
                <a:gd name="T33" fmla="*/ 65 h 70"/>
                <a:gd name="T34" fmla="*/ 72 w 73"/>
                <a:gd name="T35" fmla="*/ 63 h 70"/>
                <a:gd name="T36" fmla="*/ 61 w 73"/>
                <a:gd name="T37" fmla="*/ 64 h 70"/>
                <a:gd name="T38" fmla="*/ 50 w 73"/>
                <a:gd name="T39" fmla="*/ 63 h 70"/>
                <a:gd name="T40" fmla="*/ 40 w 73"/>
                <a:gd name="T41" fmla="*/ 60 h 70"/>
                <a:gd name="T42" fmla="*/ 30 w 73"/>
                <a:gd name="T43" fmla="*/ 54 h 70"/>
                <a:gd name="T44" fmla="*/ 22 w 73"/>
                <a:gd name="T45" fmla="*/ 48 h 70"/>
                <a:gd name="T46" fmla="*/ 15 w 73"/>
                <a:gd name="T47" fmla="*/ 39 h 70"/>
                <a:gd name="T48" fmla="*/ 10 w 73"/>
                <a:gd name="T49" fmla="*/ 30 h 70"/>
                <a:gd name="T50" fmla="*/ 6 w 73"/>
                <a:gd name="T51" fmla="*/ 19 h 70"/>
                <a:gd name="T52" fmla="*/ 5 w 73"/>
                <a:gd name="T53" fmla="*/ 8 h 70"/>
                <a:gd name="T54" fmla="*/ 6 w 73"/>
                <a:gd name="T5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70">
                  <a:moveTo>
                    <a:pt x="6" y="0"/>
                  </a:moveTo>
                  <a:lnTo>
                    <a:pt x="4" y="2"/>
                  </a:lnTo>
                  <a:lnTo>
                    <a:pt x="2" y="4"/>
                  </a:lnTo>
                  <a:lnTo>
                    <a:pt x="1" y="7"/>
                  </a:lnTo>
                  <a:lnTo>
                    <a:pt x="0" y="10"/>
                  </a:lnTo>
                  <a:lnTo>
                    <a:pt x="1" y="20"/>
                  </a:lnTo>
                  <a:lnTo>
                    <a:pt x="4" y="32"/>
                  </a:lnTo>
                  <a:lnTo>
                    <a:pt x="10" y="42"/>
                  </a:lnTo>
                  <a:lnTo>
                    <a:pt x="18" y="51"/>
                  </a:lnTo>
                  <a:lnTo>
                    <a:pt x="27" y="59"/>
                  </a:lnTo>
                  <a:lnTo>
                    <a:pt x="37" y="65"/>
                  </a:lnTo>
                  <a:lnTo>
                    <a:pt x="49" y="68"/>
                  </a:lnTo>
                  <a:lnTo>
                    <a:pt x="61" y="69"/>
                  </a:lnTo>
                  <a:lnTo>
                    <a:pt x="62" y="69"/>
                  </a:lnTo>
                  <a:lnTo>
                    <a:pt x="64" y="68"/>
                  </a:lnTo>
                  <a:lnTo>
                    <a:pt x="67" y="67"/>
                  </a:lnTo>
                  <a:lnTo>
                    <a:pt x="69" y="65"/>
                  </a:lnTo>
                  <a:lnTo>
                    <a:pt x="72" y="63"/>
                  </a:lnTo>
                  <a:lnTo>
                    <a:pt x="61" y="64"/>
                  </a:lnTo>
                  <a:lnTo>
                    <a:pt x="50" y="63"/>
                  </a:lnTo>
                  <a:lnTo>
                    <a:pt x="40" y="60"/>
                  </a:lnTo>
                  <a:lnTo>
                    <a:pt x="30" y="54"/>
                  </a:lnTo>
                  <a:lnTo>
                    <a:pt x="22" y="48"/>
                  </a:lnTo>
                  <a:lnTo>
                    <a:pt x="15" y="39"/>
                  </a:lnTo>
                  <a:lnTo>
                    <a:pt x="10" y="30"/>
                  </a:lnTo>
                  <a:lnTo>
                    <a:pt x="6" y="19"/>
                  </a:lnTo>
                  <a:lnTo>
                    <a:pt x="5" y="8"/>
                  </a:lnTo>
                  <a:lnTo>
                    <a:pt x="6" y="0"/>
                  </a:lnTo>
                </a:path>
              </a:pathLst>
            </a:custGeom>
            <a:solidFill>
              <a:srgbClr val="24242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1" name="Freeform 249"/>
            <p:cNvSpPr>
              <a:spLocks/>
            </p:cNvSpPr>
            <p:nvPr/>
          </p:nvSpPr>
          <p:spPr bwMode="auto">
            <a:xfrm>
              <a:off x="1762" y="1593"/>
              <a:ext cx="75" cy="73"/>
            </a:xfrm>
            <a:custGeom>
              <a:avLst/>
              <a:gdLst>
                <a:gd name="T0" fmla="*/ 8 w 75"/>
                <a:gd name="T1" fmla="*/ 0 h 73"/>
                <a:gd name="T2" fmla="*/ 6 w 75"/>
                <a:gd name="T3" fmla="*/ 2 h 73"/>
                <a:gd name="T4" fmla="*/ 4 w 75"/>
                <a:gd name="T5" fmla="*/ 4 h 73"/>
                <a:gd name="T6" fmla="*/ 3 w 75"/>
                <a:gd name="T7" fmla="*/ 6 h 73"/>
                <a:gd name="T8" fmla="*/ 1 w 75"/>
                <a:gd name="T9" fmla="*/ 8 h 73"/>
                <a:gd name="T10" fmla="*/ 0 w 75"/>
                <a:gd name="T11" fmla="*/ 15 h 73"/>
                <a:gd name="T12" fmla="*/ 2 w 75"/>
                <a:gd name="T13" fmla="*/ 26 h 73"/>
                <a:gd name="T14" fmla="*/ 5 w 75"/>
                <a:gd name="T15" fmla="*/ 37 h 73"/>
                <a:gd name="T16" fmla="*/ 10 w 75"/>
                <a:gd name="T17" fmla="*/ 46 h 73"/>
                <a:gd name="T18" fmla="*/ 17 w 75"/>
                <a:gd name="T19" fmla="*/ 55 h 73"/>
                <a:gd name="T20" fmla="*/ 26 w 75"/>
                <a:gd name="T21" fmla="*/ 62 h 73"/>
                <a:gd name="T22" fmla="*/ 35 w 75"/>
                <a:gd name="T23" fmla="*/ 67 h 73"/>
                <a:gd name="T24" fmla="*/ 46 w 75"/>
                <a:gd name="T25" fmla="*/ 70 h 73"/>
                <a:gd name="T26" fmla="*/ 57 w 75"/>
                <a:gd name="T27" fmla="*/ 72 h 73"/>
                <a:gd name="T28" fmla="*/ 67 w 75"/>
                <a:gd name="T29" fmla="*/ 71 h 73"/>
                <a:gd name="T30" fmla="*/ 68 w 75"/>
                <a:gd name="T31" fmla="*/ 69 h 73"/>
                <a:gd name="T32" fmla="*/ 71 w 75"/>
                <a:gd name="T33" fmla="*/ 67 h 73"/>
                <a:gd name="T34" fmla="*/ 72 w 75"/>
                <a:gd name="T35" fmla="*/ 65 h 73"/>
                <a:gd name="T36" fmla="*/ 74 w 75"/>
                <a:gd name="T37" fmla="*/ 64 h 73"/>
                <a:gd name="T38" fmla="*/ 68 w 75"/>
                <a:gd name="T39" fmla="*/ 66 h 73"/>
                <a:gd name="T40" fmla="*/ 57 w 75"/>
                <a:gd name="T41" fmla="*/ 67 h 73"/>
                <a:gd name="T42" fmla="*/ 47 w 75"/>
                <a:gd name="T43" fmla="*/ 66 h 73"/>
                <a:gd name="T44" fmla="*/ 37 w 75"/>
                <a:gd name="T45" fmla="*/ 62 h 73"/>
                <a:gd name="T46" fmla="*/ 29 w 75"/>
                <a:gd name="T47" fmla="*/ 58 h 73"/>
                <a:gd name="T48" fmla="*/ 21 w 75"/>
                <a:gd name="T49" fmla="*/ 51 h 73"/>
                <a:gd name="T50" fmla="*/ 15 w 75"/>
                <a:gd name="T51" fmla="*/ 43 h 73"/>
                <a:gd name="T52" fmla="*/ 10 w 75"/>
                <a:gd name="T53" fmla="*/ 35 h 73"/>
                <a:gd name="T54" fmla="*/ 6 w 75"/>
                <a:gd name="T55" fmla="*/ 25 h 73"/>
                <a:gd name="T56" fmla="*/ 6 w 75"/>
                <a:gd name="T57" fmla="*/ 15 h 73"/>
                <a:gd name="T58" fmla="*/ 6 w 75"/>
                <a:gd name="T59" fmla="*/ 5 h 73"/>
                <a:gd name="T60" fmla="*/ 8 w 75"/>
                <a:gd name="T6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73">
                  <a:moveTo>
                    <a:pt x="8" y="0"/>
                  </a:moveTo>
                  <a:lnTo>
                    <a:pt x="6" y="2"/>
                  </a:lnTo>
                  <a:lnTo>
                    <a:pt x="4" y="4"/>
                  </a:lnTo>
                  <a:lnTo>
                    <a:pt x="3" y="6"/>
                  </a:lnTo>
                  <a:lnTo>
                    <a:pt x="1" y="8"/>
                  </a:lnTo>
                  <a:lnTo>
                    <a:pt x="0" y="15"/>
                  </a:lnTo>
                  <a:lnTo>
                    <a:pt x="2" y="26"/>
                  </a:lnTo>
                  <a:lnTo>
                    <a:pt x="5" y="37"/>
                  </a:lnTo>
                  <a:lnTo>
                    <a:pt x="10" y="46"/>
                  </a:lnTo>
                  <a:lnTo>
                    <a:pt x="17" y="55"/>
                  </a:lnTo>
                  <a:lnTo>
                    <a:pt x="26" y="62"/>
                  </a:lnTo>
                  <a:lnTo>
                    <a:pt x="35" y="67"/>
                  </a:lnTo>
                  <a:lnTo>
                    <a:pt x="46" y="70"/>
                  </a:lnTo>
                  <a:lnTo>
                    <a:pt x="57" y="72"/>
                  </a:lnTo>
                  <a:lnTo>
                    <a:pt x="67" y="71"/>
                  </a:lnTo>
                  <a:lnTo>
                    <a:pt x="68" y="69"/>
                  </a:lnTo>
                  <a:lnTo>
                    <a:pt x="71" y="67"/>
                  </a:lnTo>
                  <a:lnTo>
                    <a:pt x="72" y="65"/>
                  </a:lnTo>
                  <a:lnTo>
                    <a:pt x="74" y="64"/>
                  </a:lnTo>
                  <a:lnTo>
                    <a:pt x="68" y="66"/>
                  </a:lnTo>
                  <a:lnTo>
                    <a:pt x="57" y="67"/>
                  </a:lnTo>
                  <a:lnTo>
                    <a:pt x="47" y="66"/>
                  </a:lnTo>
                  <a:lnTo>
                    <a:pt x="37" y="62"/>
                  </a:lnTo>
                  <a:lnTo>
                    <a:pt x="29" y="58"/>
                  </a:lnTo>
                  <a:lnTo>
                    <a:pt x="21" y="51"/>
                  </a:lnTo>
                  <a:lnTo>
                    <a:pt x="15" y="43"/>
                  </a:lnTo>
                  <a:lnTo>
                    <a:pt x="10" y="35"/>
                  </a:lnTo>
                  <a:lnTo>
                    <a:pt x="6" y="25"/>
                  </a:lnTo>
                  <a:lnTo>
                    <a:pt x="6" y="15"/>
                  </a:lnTo>
                  <a:lnTo>
                    <a:pt x="6" y="5"/>
                  </a:lnTo>
                  <a:lnTo>
                    <a:pt x="8" y="0"/>
                  </a:lnTo>
                </a:path>
              </a:pathLst>
            </a:custGeom>
            <a:solidFill>
              <a:srgbClr val="3B3B3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2" name="Freeform 250"/>
            <p:cNvSpPr>
              <a:spLocks/>
            </p:cNvSpPr>
            <p:nvPr/>
          </p:nvSpPr>
          <p:spPr bwMode="auto">
            <a:xfrm>
              <a:off x="1767" y="1589"/>
              <a:ext cx="74" cy="72"/>
            </a:xfrm>
            <a:custGeom>
              <a:avLst/>
              <a:gdLst>
                <a:gd name="T0" fmla="*/ 10 w 74"/>
                <a:gd name="T1" fmla="*/ 0 h 72"/>
                <a:gd name="T2" fmla="*/ 8 w 74"/>
                <a:gd name="T3" fmla="*/ 1 h 72"/>
                <a:gd name="T4" fmla="*/ 6 w 74"/>
                <a:gd name="T5" fmla="*/ 2 h 72"/>
                <a:gd name="T6" fmla="*/ 4 w 74"/>
                <a:gd name="T7" fmla="*/ 3 h 72"/>
                <a:gd name="T8" fmla="*/ 2 w 74"/>
                <a:gd name="T9" fmla="*/ 5 h 72"/>
                <a:gd name="T10" fmla="*/ 1 w 74"/>
                <a:gd name="T11" fmla="*/ 9 h 72"/>
                <a:gd name="T12" fmla="*/ 0 w 74"/>
                <a:gd name="T13" fmla="*/ 19 h 72"/>
                <a:gd name="T14" fmla="*/ 1 w 74"/>
                <a:gd name="T15" fmla="*/ 29 h 72"/>
                <a:gd name="T16" fmla="*/ 4 w 74"/>
                <a:gd name="T17" fmla="*/ 39 h 72"/>
                <a:gd name="T18" fmla="*/ 9 w 74"/>
                <a:gd name="T19" fmla="*/ 48 h 72"/>
                <a:gd name="T20" fmla="*/ 16 w 74"/>
                <a:gd name="T21" fmla="*/ 56 h 72"/>
                <a:gd name="T22" fmla="*/ 23 w 74"/>
                <a:gd name="T23" fmla="*/ 62 h 72"/>
                <a:gd name="T24" fmla="*/ 32 w 74"/>
                <a:gd name="T25" fmla="*/ 67 h 72"/>
                <a:gd name="T26" fmla="*/ 42 w 74"/>
                <a:gd name="T27" fmla="*/ 70 h 72"/>
                <a:gd name="T28" fmla="*/ 52 w 74"/>
                <a:gd name="T29" fmla="*/ 71 h 72"/>
                <a:gd name="T30" fmla="*/ 63 w 74"/>
                <a:gd name="T31" fmla="*/ 70 h 72"/>
                <a:gd name="T32" fmla="*/ 68 w 74"/>
                <a:gd name="T33" fmla="*/ 68 h 72"/>
                <a:gd name="T34" fmla="*/ 70 w 74"/>
                <a:gd name="T35" fmla="*/ 66 h 72"/>
                <a:gd name="T36" fmla="*/ 71 w 74"/>
                <a:gd name="T37" fmla="*/ 65 h 72"/>
                <a:gd name="T38" fmla="*/ 72 w 74"/>
                <a:gd name="T39" fmla="*/ 62 h 72"/>
                <a:gd name="T40" fmla="*/ 73 w 74"/>
                <a:gd name="T41" fmla="*/ 61 h 72"/>
                <a:gd name="T42" fmla="*/ 71 w 74"/>
                <a:gd name="T43" fmla="*/ 62 h 72"/>
                <a:gd name="T44" fmla="*/ 62 w 74"/>
                <a:gd name="T45" fmla="*/ 65 h 72"/>
                <a:gd name="T46" fmla="*/ 52 w 74"/>
                <a:gd name="T47" fmla="*/ 66 h 72"/>
                <a:gd name="T48" fmla="*/ 43 w 74"/>
                <a:gd name="T49" fmla="*/ 65 h 72"/>
                <a:gd name="T50" fmla="*/ 34 w 74"/>
                <a:gd name="T51" fmla="*/ 62 h 72"/>
                <a:gd name="T52" fmla="*/ 26 w 74"/>
                <a:gd name="T53" fmla="*/ 58 h 72"/>
                <a:gd name="T54" fmla="*/ 19 w 74"/>
                <a:gd name="T55" fmla="*/ 52 h 72"/>
                <a:gd name="T56" fmla="*/ 13 w 74"/>
                <a:gd name="T57" fmla="*/ 45 h 72"/>
                <a:gd name="T58" fmla="*/ 9 w 74"/>
                <a:gd name="T59" fmla="*/ 37 h 72"/>
                <a:gd name="T60" fmla="*/ 6 w 74"/>
                <a:gd name="T61" fmla="*/ 28 h 72"/>
                <a:gd name="T62" fmla="*/ 5 w 74"/>
                <a:gd name="T63" fmla="*/ 19 h 72"/>
                <a:gd name="T64" fmla="*/ 6 w 74"/>
                <a:gd name="T65" fmla="*/ 9 h 72"/>
                <a:gd name="T66" fmla="*/ 9 w 74"/>
                <a:gd name="T67" fmla="*/ 0 h 72"/>
                <a:gd name="T68" fmla="*/ 10 w 74"/>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72">
                  <a:moveTo>
                    <a:pt x="10" y="0"/>
                  </a:moveTo>
                  <a:lnTo>
                    <a:pt x="8" y="1"/>
                  </a:lnTo>
                  <a:lnTo>
                    <a:pt x="6" y="2"/>
                  </a:lnTo>
                  <a:lnTo>
                    <a:pt x="4" y="3"/>
                  </a:lnTo>
                  <a:lnTo>
                    <a:pt x="2" y="5"/>
                  </a:lnTo>
                  <a:lnTo>
                    <a:pt x="1" y="9"/>
                  </a:lnTo>
                  <a:lnTo>
                    <a:pt x="0" y="19"/>
                  </a:lnTo>
                  <a:lnTo>
                    <a:pt x="1" y="29"/>
                  </a:lnTo>
                  <a:lnTo>
                    <a:pt x="4" y="39"/>
                  </a:lnTo>
                  <a:lnTo>
                    <a:pt x="9" y="48"/>
                  </a:lnTo>
                  <a:lnTo>
                    <a:pt x="16" y="56"/>
                  </a:lnTo>
                  <a:lnTo>
                    <a:pt x="23" y="62"/>
                  </a:lnTo>
                  <a:lnTo>
                    <a:pt x="32" y="67"/>
                  </a:lnTo>
                  <a:lnTo>
                    <a:pt x="42" y="70"/>
                  </a:lnTo>
                  <a:lnTo>
                    <a:pt x="52" y="71"/>
                  </a:lnTo>
                  <a:lnTo>
                    <a:pt x="63" y="70"/>
                  </a:lnTo>
                  <a:lnTo>
                    <a:pt x="68" y="68"/>
                  </a:lnTo>
                  <a:lnTo>
                    <a:pt x="70" y="66"/>
                  </a:lnTo>
                  <a:lnTo>
                    <a:pt x="71" y="65"/>
                  </a:lnTo>
                  <a:lnTo>
                    <a:pt x="72" y="62"/>
                  </a:lnTo>
                  <a:lnTo>
                    <a:pt x="73" y="61"/>
                  </a:lnTo>
                  <a:lnTo>
                    <a:pt x="71" y="62"/>
                  </a:lnTo>
                  <a:lnTo>
                    <a:pt x="62" y="65"/>
                  </a:lnTo>
                  <a:lnTo>
                    <a:pt x="52" y="66"/>
                  </a:lnTo>
                  <a:lnTo>
                    <a:pt x="43" y="65"/>
                  </a:lnTo>
                  <a:lnTo>
                    <a:pt x="34" y="62"/>
                  </a:lnTo>
                  <a:lnTo>
                    <a:pt x="26" y="58"/>
                  </a:lnTo>
                  <a:lnTo>
                    <a:pt x="19" y="52"/>
                  </a:lnTo>
                  <a:lnTo>
                    <a:pt x="13" y="45"/>
                  </a:lnTo>
                  <a:lnTo>
                    <a:pt x="9" y="37"/>
                  </a:lnTo>
                  <a:lnTo>
                    <a:pt x="6" y="28"/>
                  </a:lnTo>
                  <a:lnTo>
                    <a:pt x="5" y="19"/>
                  </a:lnTo>
                  <a:lnTo>
                    <a:pt x="6" y="9"/>
                  </a:lnTo>
                  <a:lnTo>
                    <a:pt x="9" y="0"/>
                  </a:lnTo>
                  <a:lnTo>
                    <a:pt x="10" y="0"/>
                  </a:lnTo>
                </a:path>
              </a:pathLst>
            </a:custGeom>
            <a:solidFill>
              <a:srgbClr val="52525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3" name="Freeform 251"/>
            <p:cNvSpPr>
              <a:spLocks/>
            </p:cNvSpPr>
            <p:nvPr/>
          </p:nvSpPr>
          <p:spPr bwMode="auto">
            <a:xfrm>
              <a:off x="1772" y="1585"/>
              <a:ext cx="72" cy="71"/>
            </a:xfrm>
            <a:custGeom>
              <a:avLst/>
              <a:gdLst>
                <a:gd name="T0" fmla="*/ 12 w 72"/>
                <a:gd name="T1" fmla="*/ 0 h 71"/>
                <a:gd name="T2" fmla="*/ 10 w 72"/>
                <a:gd name="T3" fmla="*/ 1 h 71"/>
                <a:gd name="T4" fmla="*/ 8 w 72"/>
                <a:gd name="T5" fmla="*/ 2 h 71"/>
                <a:gd name="T6" fmla="*/ 6 w 72"/>
                <a:gd name="T7" fmla="*/ 3 h 71"/>
                <a:gd name="T8" fmla="*/ 4 w 72"/>
                <a:gd name="T9" fmla="*/ 4 h 71"/>
                <a:gd name="T10" fmla="*/ 1 w 72"/>
                <a:gd name="T11" fmla="*/ 13 h 71"/>
                <a:gd name="T12" fmla="*/ 0 w 72"/>
                <a:gd name="T13" fmla="*/ 23 h 71"/>
                <a:gd name="T14" fmla="*/ 1 w 72"/>
                <a:gd name="T15" fmla="*/ 32 h 71"/>
                <a:gd name="T16" fmla="*/ 4 w 72"/>
                <a:gd name="T17" fmla="*/ 41 h 71"/>
                <a:gd name="T18" fmla="*/ 8 w 72"/>
                <a:gd name="T19" fmla="*/ 49 h 71"/>
                <a:gd name="T20" fmla="*/ 14 w 72"/>
                <a:gd name="T21" fmla="*/ 56 h 71"/>
                <a:gd name="T22" fmla="*/ 21 w 72"/>
                <a:gd name="T23" fmla="*/ 62 h 71"/>
                <a:gd name="T24" fmla="*/ 29 w 72"/>
                <a:gd name="T25" fmla="*/ 66 h 71"/>
                <a:gd name="T26" fmla="*/ 38 w 72"/>
                <a:gd name="T27" fmla="*/ 69 h 71"/>
                <a:gd name="T28" fmla="*/ 47 w 72"/>
                <a:gd name="T29" fmla="*/ 70 h 71"/>
                <a:gd name="T30" fmla="*/ 57 w 72"/>
                <a:gd name="T31" fmla="*/ 69 h 71"/>
                <a:gd name="T32" fmla="*/ 66 w 72"/>
                <a:gd name="T33" fmla="*/ 66 h 71"/>
                <a:gd name="T34" fmla="*/ 68 w 72"/>
                <a:gd name="T35" fmla="*/ 66 h 71"/>
                <a:gd name="T36" fmla="*/ 69 w 72"/>
                <a:gd name="T37" fmla="*/ 63 h 71"/>
                <a:gd name="T38" fmla="*/ 70 w 72"/>
                <a:gd name="T39" fmla="*/ 62 h 71"/>
                <a:gd name="T40" fmla="*/ 70 w 72"/>
                <a:gd name="T41" fmla="*/ 60 h 71"/>
                <a:gd name="T42" fmla="*/ 71 w 72"/>
                <a:gd name="T43" fmla="*/ 58 h 71"/>
                <a:gd name="T44" fmla="*/ 64 w 72"/>
                <a:gd name="T45" fmla="*/ 62 h 71"/>
                <a:gd name="T46" fmla="*/ 56 w 72"/>
                <a:gd name="T47" fmla="*/ 64 h 71"/>
                <a:gd name="T48" fmla="*/ 47 w 72"/>
                <a:gd name="T49" fmla="*/ 65 h 71"/>
                <a:gd name="T50" fmla="*/ 39 w 72"/>
                <a:gd name="T51" fmla="*/ 64 h 71"/>
                <a:gd name="T52" fmla="*/ 31 w 72"/>
                <a:gd name="T53" fmla="*/ 62 h 71"/>
                <a:gd name="T54" fmla="*/ 24 w 72"/>
                <a:gd name="T55" fmla="*/ 58 h 71"/>
                <a:gd name="T56" fmla="*/ 17 w 72"/>
                <a:gd name="T57" fmla="*/ 53 h 71"/>
                <a:gd name="T58" fmla="*/ 12 w 72"/>
                <a:gd name="T59" fmla="*/ 46 h 71"/>
                <a:gd name="T60" fmla="*/ 8 w 72"/>
                <a:gd name="T61" fmla="*/ 39 h 71"/>
                <a:gd name="T62" fmla="*/ 6 w 72"/>
                <a:gd name="T63" fmla="*/ 31 h 71"/>
                <a:gd name="T64" fmla="*/ 5 w 72"/>
                <a:gd name="T65" fmla="*/ 23 h 71"/>
                <a:gd name="T66" fmla="*/ 6 w 72"/>
                <a:gd name="T67" fmla="*/ 14 h 71"/>
                <a:gd name="T68" fmla="*/ 8 w 72"/>
                <a:gd name="T69" fmla="*/ 7 h 71"/>
                <a:gd name="T70" fmla="*/ 12 w 72"/>
                <a:gd name="T7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71">
                  <a:moveTo>
                    <a:pt x="12" y="0"/>
                  </a:moveTo>
                  <a:lnTo>
                    <a:pt x="10" y="1"/>
                  </a:lnTo>
                  <a:lnTo>
                    <a:pt x="8" y="2"/>
                  </a:lnTo>
                  <a:lnTo>
                    <a:pt x="6" y="3"/>
                  </a:lnTo>
                  <a:lnTo>
                    <a:pt x="4" y="4"/>
                  </a:lnTo>
                  <a:lnTo>
                    <a:pt x="1" y="13"/>
                  </a:lnTo>
                  <a:lnTo>
                    <a:pt x="0" y="23"/>
                  </a:lnTo>
                  <a:lnTo>
                    <a:pt x="1" y="32"/>
                  </a:lnTo>
                  <a:lnTo>
                    <a:pt x="4" y="41"/>
                  </a:lnTo>
                  <a:lnTo>
                    <a:pt x="8" y="49"/>
                  </a:lnTo>
                  <a:lnTo>
                    <a:pt x="14" y="56"/>
                  </a:lnTo>
                  <a:lnTo>
                    <a:pt x="21" y="62"/>
                  </a:lnTo>
                  <a:lnTo>
                    <a:pt x="29" y="66"/>
                  </a:lnTo>
                  <a:lnTo>
                    <a:pt x="38" y="69"/>
                  </a:lnTo>
                  <a:lnTo>
                    <a:pt x="47" y="70"/>
                  </a:lnTo>
                  <a:lnTo>
                    <a:pt x="57" y="69"/>
                  </a:lnTo>
                  <a:lnTo>
                    <a:pt x="66" y="66"/>
                  </a:lnTo>
                  <a:lnTo>
                    <a:pt x="68" y="66"/>
                  </a:lnTo>
                  <a:lnTo>
                    <a:pt x="69" y="63"/>
                  </a:lnTo>
                  <a:lnTo>
                    <a:pt x="70" y="62"/>
                  </a:lnTo>
                  <a:lnTo>
                    <a:pt x="70" y="60"/>
                  </a:lnTo>
                  <a:lnTo>
                    <a:pt x="71" y="58"/>
                  </a:lnTo>
                  <a:lnTo>
                    <a:pt x="64" y="62"/>
                  </a:lnTo>
                  <a:lnTo>
                    <a:pt x="56" y="64"/>
                  </a:lnTo>
                  <a:lnTo>
                    <a:pt x="47" y="65"/>
                  </a:lnTo>
                  <a:lnTo>
                    <a:pt x="39" y="64"/>
                  </a:lnTo>
                  <a:lnTo>
                    <a:pt x="31" y="62"/>
                  </a:lnTo>
                  <a:lnTo>
                    <a:pt x="24" y="58"/>
                  </a:lnTo>
                  <a:lnTo>
                    <a:pt x="17" y="53"/>
                  </a:lnTo>
                  <a:lnTo>
                    <a:pt x="12" y="46"/>
                  </a:lnTo>
                  <a:lnTo>
                    <a:pt x="8" y="39"/>
                  </a:lnTo>
                  <a:lnTo>
                    <a:pt x="6" y="31"/>
                  </a:lnTo>
                  <a:lnTo>
                    <a:pt x="5" y="23"/>
                  </a:lnTo>
                  <a:lnTo>
                    <a:pt x="6" y="14"/>
                  </a:lnTo>
                  <a:lnTo>
                    <a:pt x="8" y="7"/>
                  </a:lnTo>
                  <a:lnTo>
                    <a:pt x="12" y="0"/>
                  </a:lnTo>
                </a:path>
              </a:pathLst>
            </a:custGeom>
            <a:solidFill>
              <a:srgbClr val="69696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4" name="Freeform 252"/>
            <p:cNvSpPr>
              <a:spLocks/>
            </p:cNvSpPr>
            <p:nvPr/>
          </p:nvSpPr>
          <p:spPr bwMode="auto">
            <a:xfrm>
              <a:off x="1777" y="1584"/>
              <a:ext cx="69" cy="68"/>
            </a:xfrm>
            <a:custGeom>
              <a:avLst/>
              <a:gdLst>
                <a:gd name="T0" fmla="*/ 14 w 69"/>
                <a:gd name="T1" fmla="*/ 0 h 68"/>
                <a:gd name="T2" fmla="*/ 12 w 69"/>
                <a:gd name="T3" fmla="*/ 0 h 68"/>
                <a:gd name="T4" fmla="*/ 10 w 69"/>
                <a:gd name="T5" fmla="*/ 0 h 68"/>
                <a:gd name="T6" fmla="*/ 8 w 69"/>
                <a:gd name="T7" fmla="*/ 1 h 68"/>
                <a:gd name="T8" fmla="*/ 6 w 69"/>
                <a:gd name="T9" fmla="*/ 2 h 68"/>
                <a:gd name="T10" fmla="*/ 3 w 69"/>
                <a:gd name="T11" fmla="*/ 7 h 68"/>
                <a:gd name="T12" fmla="*/ 0 w 69"/>
                <a:gd name="T13" fmla="*/ 15 h 68"/>
                <a:gd name="T14" fmla="*/ 0 w 69"/>
                <a:gd name="T15" fmla="*/ 24 h 68"/>
                <a:gd name="T16" fmla="*/ 0 w 69"/>
                <a:gd name="T17" fmla="*/ 32 h 68"/>
                <a:gd name="T18" fmla="*/ 3 w 69"/>
                <a:gd name="T19" fmla="*/ 41 h 68"/>
                <a:gd name="T20" fmla="*/ 7 w 69"/>
                <a:gd name="T21" fmla="*/ 48 h 68"/>
                <a:gd name="T22" fmla="*/ 12 w 69"/>
                <a:gd name="T23" fmla="*/ 54 h 68"/>
                <a:gd name="T24" fmla="*/ 18 w 69"/>
                <a:gd name="T25" fmla="*/ 59 h 68"/>
                <a:gd name="T26" fmla="*/ 26 w 69"/>
                <a:gd name="T27" fmla="*/ 63 h 68"/>
                <a:gd name="T28" fmla="*/ 34 w 69"/>
                <a:gd name="T29" fmla="*/ 66 h 68"/>
                <a:gd name="T30" fmla="*/ 42 w 69"/>
                <a:gd name="T31" fmla="*/ 67 h 68"/>
                <a:gd name="T32" fmla="*/ 51 w 69"/>
                <a:gd name="T33" fmla="*/ 66 h 68"/>
                <a:gd name="T34" fmla="*/ 59 w 69"/>
                <a:gd name="T35" fmla="*/ 63 h 68"/>
                <a:gd name="T36" fmla="*/ 66 w 69"/>
                <a:gd name="T37" fmla="*/ 60 h 68"/>
                <a:gd name="T38" fmla="*/ 66 w 69"/>
                <a:gd name="T39" fmla="*/ 58 h 68"/>
                <a:gd name="T40" fmla="*/ 67 w 69"/>
                <a:gd name="T41" fmla="*/ 55 h 68"/>
                <a:gd name="T42" fmla="*/ 67 w 69"/>
                <a:gd name="T43" fmla="*/ 53 h 68"/>
                <a:gd name="T44" fmla="*/ 68 w 69"/>
                <a:gd name="T45" fmla="*/ 51 h 68"/>
                <a:gd name="T46" fmla="*/ 63 w 69"/>
                <a:gd name="T47" fmla="*/ 55 h 68"/>
                <a:gd name="T48" fmla="*/ 57 w 69"/>
                <a:gd name="T49" fmla="*/ 58 h 68"/>
                <a:gd name="T50" fmla="*/ 50 w 69"/>
                <a:gd name="T51" fmla="*/ 61 h 68"/>
                <a:gd name="T52" fmla="*/ 42 w 69"/>
                <a:gd name="T53" fmla="*/ 61 h 68"/>
                <a:gd name="T54" fmla="*/ 35 w 69"/>
                <a:gd name="T55" fmla="*/ 61 h 68"/>
                <a:gd name="T56" fmla="*/ 28 w 69"/>
                <a:gd name="T57" fmla="*/ 58 h 68"/>
                <a:gd name="T58" fmla="*/ 21 w 69"/>
                <a:gd name="T59" fmla="*/ 55 h 68"/>
                <a:gd name="T60" fmla="*/ 16 w 69"/>
                <a:gd name="T61" fmla="*/ 50 h 68"/>
                <a:gd name="T62" fmla="*/ 11 w 69"/>
                <a:gd name="T63" fmla="*/ 45 h 68"/>
                <a:gd name="T64" fmla="*/ 8 w 69"/>
                <a:gd name="T65" fmla="*/ 38 h 68"/>
                <a:gd name="T66" fmla="*/ 6 w 69"/>
                <a:gd name="T67" fmla="*/ 32 h 68"/>
                <a:gd name="T68" fmla="*/ 5 w 69"/>
                <a:gd name="T69" fmla="*/ 24 h 68"/>
                <a:gd name="T70" fmla="*/ 6 w 69"/>
                <a:gd name="T71" fmla="*/ 16 h 68"/>
                <a:gd name="T72" fmla="*/ 8 w 69"/>
                <a:gd name="T73" fmla="*/ 9 h 68"/>
                <a:gd name="T74" fmla="*/ 11 w 69"/>
                <a:gd name="T75" fmla="*/ 3 h 68"/>
                <a:gd name="T76" fmla="*/ 14 w 69"/>
                <a:gd name="T7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68">
                  <a:moveTo>
                    <a:pt x="14" y="0"/>
                  </a:moveTo>
                  <a:lnTo>
                    <a:pt x="12" y="0"/>
                  </a:lnTo>
                  <a:lnTo>
                    <a:pt x="10" y="0"/>
                  </a:lnTo>
                  <a:lnTo>
                    <a:pt x="8" y="1"/>
                  </a:lnTo>
                  <a:lnTo>
                    <a:pt x="6" y="2"/>
                  </a:lnTo>
                  <a:lnTo>
                    <a:pt x="3" y="7"/>
                  </a:lnTo>
                  <a:lnTo>
                    <a:pt x="0" y="15"/>
                  </a:lnTo>
                  <a:lnTo>
                    <a:pt x="0" y="24"/>
                  </a:lnTo>
                  <a:lnTo>
                    <a:pt x="0" y="32"/>
                  </a:lnTo>
                  <a:lnTo>
                    <a:pt x="3" y="41"/>
                  </a:lnTo>
                  <a:lnTo>
                    <a:pt x="7" y="48"/>
                  </a:lnTo>
                  <a:lnTo>
                    <a:pt x="12" y="54"/>
                  </a:lnTo>
                  <a:lnTo>
                    <a:pt x="18" y="59"/>
                  </a:lnTo>
                  <a:lnTo>
                    <a:pt x="26" y="63"/>
                  </a:lnTo>
                  <a:lnTo>
                    <a:pt x="34" y="66"/>
                  </a:lnTo>
                  <a:lnTo>
                    <a:pt x="42" y="67"/>
                  </a:lnTo>
                  <a:lnTo>
                    <a:pt x="51" y="66"/>
                  </a:lnTo>
                  <a:lnTo>
                    <a:pt x="59" y="63"/>
                  </a:lnTo>
                  <a:lnTo>
                    <a:pt x="66" y="60"/>
                  </a:lnTo>
                  <a:lnTo>
                    <a:pt x="66" y="58"/>
                  </a:lnTo>
                  <a:lnTo>
                    <a:pt x="67" y="55"/>
                  </a:lnTo>
                  <a:lnTo>
                    <a:pt x="67" y="53"/>
                  </a:lnTo>
                  <a:lnTo>
                    <a:pt x="68" y="51"/>
                  </a:lnTo>
                  <a:lnTo>
                    <a:pt x="63" y="55"/>
                  </a:lnTo>
                  <a:lnTo>
                    <a:pt x="57" y="58"/>
                  </a:lnTo>
                  <a:lnTo>
                    <a:pt x="50" y="61"/>
                  </a:lnTo>
                  <a:lnTo>
                    <a:pt x="42" y="61"/>
                  </a:lnTo>
                  <a:lnTo>
                    <a:pt x="35" y="61"/>
                  </a:lnTo>
                  <a:lnTo>
                    <a:pt x="28" y="58"/>
                  </a:lnTo>
                  <a:lnTo>
                    <a:pt x="21" y="55"/>
                  </a:lnTo>
                  <a:lnTo>
                    <a:pt x="16" y="50"/>
                  </a:lnTo>
                  <a:lnTo>
                    <a:pt x="11" y="45"/>
                  </a:lnTo>
                  <a:lnTo>
                    <a:pt x="8" y="38"/>
                  </a:lnTo>
                  <a:lnTo>
                    <a:pt x="6" y="32"/>
                  </a:lnTo>
                  <a:lnTo>
                    <a:pt x="5" y="24"/>
                  </a:lnTo>
                  <a:lnTo>
                    <a:pt x="6" y="16"/>
                  </a:lnTo>
                  <a:lnTo>
                    <a:pt x="8" y="9"/>
                  </a:lnTo>
                  <a:lnTo>
                    <a:pt x="11" y="3"/>
                  </a:lnTo>
                  <a:lnTo>
                    <a:pt x="14"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5" name="Freeform 253"/>
            <p:cNvSpPr>
              <a:spLocks/>
            </p:cNvSpPr>
            <p:nvPr/>
          </p:nvSpPr>
          <p:spPr bwMode="auto">
            <a:xfrm>
              <a:off x="1781" y="1584"/>
              <a:ext cx="65" cy="63"/>
            </a:xfrm>
            <a:custGeom>
              <a:avLst/>
              <a:gdLst>
                <a:gd name="T0" fmla="*/ 18 w 65"/>
                <a:gd name="T1" fmla="*/ 0 h 63"/>
                <a:gd name="T2" fmla="*/ 16 w 65"/>
                <a:gd name="T3" fmla="*/ 0 h 63"/>
                <a:gd name="T4" fmla="*/ 14 w 65"/>
                <a:gd name="T5" fmla="*/ 0 h 63"/>
                <a:gd name="T6" fmla="*/ 11 w 65"/>
                <a:gd name="T7" fmla="*/ 0 h 63"/>
                <a:gd name="T8" fmla="*/ 9 w 65"/>
                <a:gd name="T9" fmla="*/ 0 h 63"/>
                <a:gd name="T10" fmla="*/ 7 w 65"/>
                <a:gd name="T11" fmla="*/ 2 h 63"/>
                <a:gd name="T12" fmla="*/ 3 w 65"/>
                <a:gd name="T13" fmla="*/ 9 h 63"/>
                <a:gd name="T14" fmla="*/ 1 w 65"/>
                <a:gd name="T15" fmla="*/ 16 h 63"/>
                <a:gd name="T16" fmla="*/ 0 w 65"/>
                <a:gd name="T17" fmla="*/ 24 h 63"/>
                <a:gd name="T18" fmla="*/ 1 w 65"/>
                <a:gd name="T19" fmla="*/ 32 h 63"/>
                <a:gd name="T20" fmla="*/ 3 w 65"/>
                <a:gd name="T21" fmla="*/ 39 h 63"/>
                <a:gd name="T22" fmla="*/ 7 w 65"/>
                <a:gd name="T23" fmla="*/ 45 h 63"/>
                <a:gd name="T24" fmla="*/ 11 w 65"/>
                <a:gd name="T25" fmla="*/ 51 h 63"/>
                <a:gd name="T26" fmla="*/ 17 w 65"/>
                <a:gd name="T27" fmla="*/ 55 h 63"/>
                <a:gd name="T28" fmla="*/ 23 w 65"/>
                <a:gd name="T29" fmla="*/ 59 h 63"/>
                <a:gd name="T30" fmla="*/ 31 w 65"/>
                <a:gd name="T31" fmla="*/ 61 h 63"/>
                <a:gd name="T32" fmla="*/ 38 w 65"/>
                <a:gd name="T33" fmla="*/ 62 h 63"/>
                <a:gd name="T34" fmla="*/ 46 w 65"/>
                <a:gd name="T35" fmla="*/ 61 h 63"/>
                <a:gd name="T36" fmla="*/ 53 w 65"/>
                <a:gd name="T37" fmla="*/ 59 h 63"/>
                <a:gd name="T38" fmla="*/ 60 w 65"/>
                <a:gd name="T39" fmla="*/ 55 h 63"/>
                <a:gd name="T40" fmla="*/ 64 w 65"/>
                <a:gd name="T41" fmla="*/ 52 h 63"/>
                <a:gd name="T42" fmla="*/ 64 w 65"/>
                <a:gd name="T43" fmla="*/ 50 h 63"/>
                <a:gd name="T44" fmla="*/ 64 w 65"/>
                <a:gd name="T45" fmla="*/ 49 h 63"/>
                <a:gd name="T46" fmla="*/ 64 w 65"/>
                <a:gd name="T47" fmla="*/ 47 h 63"/>
                <a:gd name="T48" fmla="*/ 64 w 65"/>
                <a:gd name="T49" fmla="*/ 45 h 63"/>
                <a:gd name="T50" fmla="*/ 64 w 65"/>
                <a:gd name="T51" fmla="*/ 44 h 63"/>
                <a:gd name="T52" fmla="*/ 61 w 65"/>
                <a:gd name="T53" fmla="*/ 47 h 63"/>
                <a:gd name="T54" fmla="*/ 57 w 65"/>
                <a:gd name="T55" fmla="*/ 51 h 63"/>
                <a:gd name="T56" fmla="*/ 51 w 65"/>
                <a:gd name="T57" fmla="*/ 54 h 63"/>
                <a:gd name="T58" fmla="*/ 45 w 65"/>
                <a:gd name="T59" fmla="*/ 56 h 63"/>
                <a:gd name="T60" fmla="*/ 38 w 65"/>
                <a:gd name="T61" fmla="*/ 57 h 63"/>
                <a:gd name="T62" fmla="*/ 32 w 65"/>
                <a:gd name="T63" fmla="*/ 56 h 63"/>
                <a:gd name="T64" fmla="*/ 26 w 65"/>
                <a:gd name="T65" fmla="*/ 54 h 63"/>
                <a:gd name="T66" fmla="*/ 20 w 65"/>
                <a:gd name="T67" fmla="*/ 51 h 63"/>
                <a:gd name="T68" fmla="*/ 15 w 65"/>
                <a:gd name="T69" fmla="*/ 47 h 63"/>
                <a:gd name="T70" fmla="*/ 11 w 65"/>
                <a:gd name="T71" fmla="*/ 42 h 63"/>
                <a:gd name="T72" fmla="*/ 8 w 65"/>
                <a:gd name="T73" fmla="*/ 37 h 63"/>
                <a:gd name="T74" fmla="*/ 6 w 65"/>
                <a:gd name="T75" fmla="*/ 30 h 63"/>
                <a:gd name="T76" fmla="*/ 5 w 65"/>
                <a:gd name="T77" fmla="*/ 24 h 63"/>
                <a:gd name="T78" fmla="*/ 6 w 65"/>
                <a:gd name="T79" fmla="*/ 17 h 63"/>
                <a:gd name="T80" fmla="*/ 8 w 65"/>
                <a:gd name="T81" fmla="*/ 11 h 63"/>
                <a:gd name="T82" fmla="*/ 11 w 65"/>
                <a:gd name="T83" fmla="*/ 5 h 63"/>
                <a:gd name="T84" fmla="*/ 15 w 65"/>
                <a:gd name="T85" fmla="*/ 1 h 63"/>
                <a:gd name="T86" fmla="*/ 18 w 65"/>
                <a:gd name="T8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3">
                  <a:moveTo>
                    <a:pt x="18" y="0"/>
                  </a:moveTo>
                  <a:lnTo>
                    <a:pt x="16" y="0"/>
                  </a:lnTo>
                  <a:lnTo>
                    <a:pt x="14" y="0"/>
                  </a:lnTo>
                  <a:lnTo>
                    <a:pt x="11" y="0"/>
                  </a:lnTo>
                  <a:lnTo>
                    <a:pt x="9" y="0"/>
                  </a:lnTo>
                  <a:lnTo>
                    <a:pt x="7" y="2"/>
                  </a:lnTo>
                  <a:lnTo>
                    <a:pt x="3" y="9"/>
                  </a:lnTo>
                  <a:lnTo>
                    <a:pt x="1" y="16"/>
                  </a:lnTo>
                  <a:lnTo>
                    <a:pt x="0" y="24"/>
                  </a:lnTo>
                  <a:lnTo>
                    <a:pt x="1" y="32"/>
                  </a:lnTo>
                  <a:lnTo>
                    <a:pt x="3" y="39"/>
                  </a:lnTo>
                  <a:lnTo>
                    <a:pt x="7" y="45"/>
                  </a:lnTo>
                  <a:lnTo>
                    <a:pt x="11" y="51"/>
                  </a:lnTo>
                  <a:lnTo>
                    <a:pt x="17" y="55"/>
                  </a:lnTo>
                  <a:lnTo>
                    <a:pt x="23" y="59"/>
                  </a:lnTo>
                  <a:lnTo>
                    <a:pt x="31" y="61"/>
                  </a:lnTo>
                  <a:lnTo>
                    <a:pt x="38" y="62"/>
                  </a:lnTo>
                  <a:lnTo>
                    <a:pt x="46" y="61"/>
                  </a:lnTo>
                  <a:lnTo>
                    <a:pt x="53" y="59"/>
                  </a:lnTo>
                  <a:lnTo>
                    <a:pt x="60" y="55"/>
                  </a:lnTo>
                  <a:lnTo>
                    <a:pt x="64" y="52"/>
                  </a:lnTo>
                  <a:lnTo>
                    <a:pt x="64" y="50"/>
                  </a:lnTo>
                  <a:lnTo>
                    <a:pt x="64" y="49"/>
                  </a:lnTo>
                  <a:lnTo>
                    <a:pt x="64" y="47"/>
                  </a:lnTo>
                  <a:lnTo>
                    <a:pt x="64" y="45"/>
                  </a:lnTo>
                  <a:lnTo>
                    <a:pt x="64" y="44"/>
                  </a:lnTo>
                  <a:lnTo>
                    <a:pt x="61" y="47"/>
                  </a:lnTo>
                  <a:lnTo>
                    <a:pt x="57" y="51"/>
                  </a:lnTo>
                  <a:lnTo>
                    <a:pt x="51" y="54"/>
                  </a:lnTo>
                  <a:lnTo>
                    <a:pt x="45" y="56"/>
                  </a:lnTo>
                  <a:lnTo>
                    <a:pt x="38" y="57"/>
                  </a:lnTo>
                  <a:lnTo>
                    <a:pt x="32" y="56"/>
                  </a:lnTo>
                  <a:lnTo>
                    <a:pt x="26" y="54"/>
                  </a:lnTo>
                  <a:lnTo>
                    <a:pt x="20" y="51"/>
                  </a:lnTo>
                  <a:lnTo>
                    <a:pt x="15" y="47"/>
                  </a:lnTo>
                  <a:lnTo>
                    <a:pt x="11" y="42"/>
                  </a:lnTo>
                  <a:lnTo>
                    <a:pt x="8" y="37"/>
                  </a:lnTo>
                  <a:lnTo>
                    <a:pt x="6" y="30"/>
                  </a:lnTo>
                  <a:lnTo>
                    <a:pt x="5" y="24"/>
                  </a:lnTo>
                  <a:lnTo>
                    <a:pt x="6" y="17"/>
                  </a:lnTo>
                  <a:lnTo>
                    <a:pt x="8" y="11"/>
                  </a:lnTo>
                  <a:lnTo>
                    <a:pt x="11" y="5"/>
                  </a:lnTo>
                  <a:lnTo>
                    <a:pt x="15" y="1"/>
                  </a:lnTo>
                  <a:lnTo>
                    <a:pt x="18" y="0"/>
                  </a:lnTo>
                </a:path>
              </a:pathLst>
            </a:custGeom>
            <a:solidFill>
              <a:srgbClr val="8F8F8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6" name="Freeform 254"/>
            <p:cNvSpPr>
              <a:spLocks/>
            </p:cNvSpPr>
            <p:nvPr/>
          </p:nvSpPr>
          <p:spPr bwMode="auto">
            <a:xfrm>
              <a:off x="1786" y="1584"/>
              <a:ext cx="60" cy="58"/>
            </a:xfrm>
            <a:custGeom>
              <a:avLst/>
              <a:gdLst>
                <a:gd name="T0" fmla="*/ 12 w 60"/>
                <a:gd name="T1" fmla="*/ 0 h 58"/>
                <a:gd name="T2" fmla="*/ 13 w 60"/>
                <a:gd name="T3" fmla="*/ 0 h 58"/>
                <a:gd name="T4" fmla="*/ 14 w 60"/>
                <a:gd name="T5" fmla="*/ 0 h 58"/>
                <a:gd name="T6" fmla="*/ 15 w 60"/>
                <a:gd name="T7" fmla="*/ 0 h 58"/>
                <a:gd name="T8" fmla="*/ 17 w 60"/>
                <a:gd name="T9" fmla="*/ 0 h 58"/>
                <a:gd name="T10" fmla="*/ 19 w 60"/>
                <a:gd name="T11" fmla="*/ 0 h 58"/>
                <a:gd name="T12" fmla="*/ 21 w 60"/>
                <a:gd name="T13" fmla="*/ 0 h 58"/>
                <a:gd name="T14" fmla="*/ 18 w 60"/>
                <a:gd name="T15" fmla="*/ 0 h 58"/>
                <a:gd name="T16" fmla="*/ 14 w 60"/>
                <a:gd name="T17" fmla="*/ 4 h 58"/>
                <a:gd name="T18" fmla="*/ 10 w 60"/>
                <a:gd name="T19" fmla="*/ 8 h 58"/>
                <a:gd name="T20" fmla="*/ 7 w 60"/>
                <a:gd name="T21" fmla="*/ 13 h 58"/>
                <a:gd name="T22" fmla="*/ 6 w 60"/>
                <a:gd name="T23" fmla="*/ 18 h 58"/>
                <a:gd name="T24" fmla="*/ 5 w 60"/>
                <a:gd name="T25" fmla="*/ 24 h 58"/>
                <a:gd name="T26" fmla="*/ 6 w 60"/>
                <a:gd name="T27" fmla="*/ 29 h 58"/>
                <a:gd name="T28" fmla="*/ 7 w 60"/>
                <a:gd name="T29" fmla="*/ 35 h 58"/>
                <a:gd name="T30" fmla="*/ 10 w 60"/>
                <a:gd name="T31" fmla="*/ 40 h 58"/>
                <a:gd name="T32" fmla="*/ 14 w 60"/>
                <a:gd name="T33" fmla="*/ 44 h 58"/>
                <a:gd name="T34" fmla="*/ 18 w 60"/>
                <a:gd name="T35" fmla="*/ 47 h 58"/>
                <a:gd name="T36" fmla="*/ 23 w 60"/>
                <a:gd name="T37" fmla="*/ 50 h 58"/>
                <a:gd name="T38" fmla="*/ 28 w 60"/>
                <a:gd name="T39" fmla="*/ 52 h 58"/>
                <a:gd name="T40" fmla="*/ 33 w 60"/>
                <a:gd name="T41" fmla="*/ 52 h 58"/>
                <a:gd name="T42" fmla="*/ 39 w 60"/>
                <a:gd name="T43" fmla="*/ 52 h 58"/>
                <a:gd name="T44" fmla="*/ 44 w 60"/>
                <a:gd name="T45" fmla="*/ 50 h 58"/>
                <a:gd name="T46" fmla="*/ 49 w 60"/>
                <a:gd name="T47" fmla="*/ 47 h 58"/>
                <a:gd name="T48" fmla="*/ 53 w 60"/>
                <a:gd name="T49" fmla="*/ 44 h 58"/>
                <a:gd name="T50" fmla="*/ 57 w 60"/>
                <a:gd name="T51" fmla="*/ 40 h 58"/>
                <a:gd name="T52" fmla="*/ 59 w 60"/>
                <a:gd name="T53" fmla="*/ 36 h 58"/>
                <a:gd name="T54" fmla="*/ 59 w 60"/>
                <a:gd name="T55" fmla="*/ 38 h 58"/>
                <a:gd name="T56" fmla="*/ 59 w 60"/>
                <a:gd name="T57" fmla="*/ 41 h 58"/>
                <a:gd name="T58" fmla="*/ 59 w 60"/>
                <a:gd name="T59" fmla="*/ 43 h 58"/>
                <a:gd name="T60" fmla="*/ 59 w 60"/>
                <a:gd name="T61" fmla="*/ 45 h 58"/>
                <a:gd name="T62" fmla="*/ 57 w 60"/>
                <a:gd name="T63" fmla="*/ 47 h 58"/>
                <a:gd name="T64" fmla="*/ 52 w 60"/>
                <a:gd name="T65" fmla="*/ 52 h 58"/>
                <a:gd name="T66" fmla="*/ 46 w 60"/>
                <a:gd name="T67" fmla="*/ 55 h 58"/>
                <a:gd name="T68" fmla="*/ 40 w 60"/>
                <a:gd name="T69" fmla="*/ 56 h 58"/>
                <a:gd name="T70" fmla="*/ 33 w 60"/>
                <a:gd name="T71" fmla="*/ 57 h 58"/>
                <a:gd name="T72" fmla="*/ 26 w 60"/>
                <a:gd name="T73" fmla="*/ 56 h 58"/>
                <a:gd name="T74" fmla="*/ 21 w 60"/>
                <a:gd name="T75" fmla="*/ 55 h 58"/>
                <a:gd name="T76" fmla="*/ 15 w 60"/>
                <a:gd name="T77" fmla="*/ 52 h 58"/>
                <a:gd name="T78" fmla="*/ 10 w 60"/>
                <a:gd name="T79" fmla="*/ 47 h 58"/>
                <a:gd name="T80" fmla="*/ 6 w 60"/>
                <a:gd name="T81" fmla="*/ 43 h 58"/>
                <a:gd name="T82" fmla="*/ 3 w 60"/>
                <a:gd name="T83" fmla="*/ 37 h 58"/>
                <a:gd name="T84" fmla="*/ 1 w 60"/>
                <a:gd name="T85" fmla="*/ 31 h 58"/>
                <a:gd name="T86" fmla="*/ 0 w 60"/>
                <a:gd name="T87" fmla="*/ 24 h 58"/>
                <a:gd name="T88" fmla="*/ 1 w 60"/>
                <a:gd name="T89" fmla="*/ 17 h 58"/>
                <a:gd name="T90" fmla="*/ 3 w 60"/>
                <a:gd name="T91" fmla="*/ 11 h 58"/>
                <a:gd name="T92" fmla="*/ 6 w 60"/>
                <a:gd name="T93" fmla="*/ 5 h 58"/>
                <a:gd name="T94" fmla="*/ 10 w 60"/>
                <a:gd name="T95" fmla="*/ 0 h 58"/>
                <a:gd name="T96" fmla="*/ 12 w 60"/>
                <a:gd name="T9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58">
                  <a:moveTo>
                    <a:pt x="12" y="0"/>
                  </a:moveTo>
                  <a:lnTo>
                    <a:pt x="13" y="0"/>
                  </a:lnTo>
                  <a:lnTo>
                    <a:pt x="14" y="0"/>
                  </a:lnTo>
                  <a:lnTo>
                    <a:pt x="15" y="0"/>
                  </a:lnTo>
                  <a:lnTo>
                    <a:pt x="17" y="0"/>
                  </a:lnTo>
                  <a:lnTo>
                    <a:pt x="19" y="0"/>
                  </a:lnTo>
                  <a:lnTo>
                    <a:pt x="21" y="0"/>
                  </a:lnTo>
                  <a:lnTo>
                    <a:pt x="18" y="0"/>
                  </a:lnTo>
                  <a:lnTo>
                    <a:pt x="14" y="4"/>
                  </a:lnTo>
                  <a:lnTo>
                    <a:pt x="10" y="8"/>
                  </a:lnTo>
                  <a:lnTo>
                    <a:pt x="7" y="13"/>
                  </a:lnTo>
                  <a:lnTo>
                    <a:pt x="6" y="18"/>
                  </a:lnTo>
                  <a:lnTo>
                    <a:pt x="5" y="24"/>
                  </a:lnTo>
                  <a:lnTo>
                    <a:pt x="6" y="29"/>
                  </a:lnTo>
                  <a:lnTo>
                    <a:pt x="7" y="35"/>
                  </a:lnTo>
                  <a:lnTo>
                    <a:pt x="10" y="40"/>
                  </a:lnTo>
                  <a:lnTo>
                    <a:pt x="14" y="44"/>
                  </a:lnTo>
                  <a:lnTo>
                    <a:pt x="18" y="47"/>
                  </a:lnTo>
                  <a:lnTo>
                    <a:pt x="23" y="50"/>
                  </a:lnTo>
                  <a:lnTo>
                    <a:pt x="28" y="52"/>
                  </a:lnTo>
                  <a:lnTo>
                    <a:pt x="33" y="52"/>
                  </a:lnTo>
                  <a:lnTo>
                    <a:pt x="39" y="52"/>
                  </a:lnTo>
                  <a:lnTo>
                    <a:pt x="44" y="50"/>
                  </a:lnTo>
                  <a:lnTo>
                    <a:pt x="49" y="47"/>
                  </a:lnTo>
                  <a:lnTo>
                    <a:pt x="53" y="44"/>
                  </a:lnTo>
                  <a:lnTo>
                    <a:pt x="57" y="40"/>
                  </a:lnTo>
                  <a:lnTo>
                    <a:pt x="59" y="36"/>
                  </a:lnTo>
                  <a:lnTo>
                    <a:pt x="59" y="38"/>
                  </a:lnTo>
                  <a:lnTo>
                    <a:pt x="59" y="41"/>
                  </a:lnTo>
                  <a:lnTo>
                    <a:pt x="59" y="43"/>
                  </a:lnTo>
                  <a:lnTo>
                    <a:pt x="59" y="45"/>
                  </a:lnTo>
                  <a:lnTo>
                    <a:pt x="57" y="47"/>
                  </a:lnTo>
                  <a:lnTo>
                    <a:pt x="52" y="52"/>
                  </a:lnTo>
                  <a:lnTo>
                    <a:pt x="46" y="55"/>
                  </a:lnTo>
                  <a:lnTo>
                    <a:pt x="40" y="56"/>
                  </a:lnTo>
                  <a:lnTo>
                    <a:pt x="33" y="57"/>
                  </a:lnTo>
                  <a:lnTo>
                    <a:pt x="26" y="56"/>
                  </a:lnTo>
                  <a:lnTo>
                    <a:pt x="21" y="55"/>
                  </a:lnTo>
                  <a:lnTo>
                    <a:pt x="15" y="52"/>
                  </a:lnTo>
                  <a:lnTo>
                    <a:pt x="10" y="47"/>
                  </a:lnTo>
                  <a:lnTo>
                    <a:pt x="6" y="43"/>
                  </a:lnTo>
                  <a:lnTo>
                    <a:pt x="3" y="37"/>
                  </a:lnTo>
                  <a:lnTo>
                    <a:pt x="1" y="31"/>
                  </a:lnTo>
                  <a:lnTo>
                    <a:pt x="0" y="24"/>
                  </a:lnTo>
                  <a:lnTo>
                    <a:pt x="1" y="17"/>
                  </a:lnTo>
                  <a:lnTo>
                    <a:pt x="3" y="11"/>
                  </a:lnTo>
                  <a:lnTo>
                    <a:pt x="6" y="5"/>
                  </a:lnTo>
                  <a:lnTo>
                    <a:pt x="10" y="0"/>
                  </a:lnTo>
                  <a:lnTo>
                    <a:pt x="12" y="0"/>
                  </a:lnTo>
                </a:path>
              </a:pathLst>
            </a:custGeom>
            <a:solidFill>
              <a:srgbClr val="9E9E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7" name="Freeform 255"/>
            <p:cNvSpPr>
              <a:spLocks/>
            </p:cNvSpPr>
            <p:nvPr/>
          </p:nvSpPr>
          <p:spPr bwMode="auto">
            <a:xfrm>
              <a:off x="1791" y="1584"/>
              <a:ext cx="55" cy="53"/>
            </a:xfrm>
            <a:custGeom>
              <a:avLst/>
              <a:gdLst>
                <a:gd name="T0" fmla="*/ 24 w 55"/>
                <a:gd name="T1" fmla="*/ 1 h 53"/>
                <a:gd name="T2" fmla="*/ 22 w 55"/>
                <a:gd name="T3" fmla="*/ 0 h 53"/>
                <a:gd name="T4" fmla="*/ 19 w 55"/>
                <a:gd name="T5" fmla="*/ 0 h 53"/>
                <a:gd name="T6" fmla="*/ 17 w 55"/>
                <a:gd name="T7" fmla="*/ 0 h 53"/>
                <a:gd name="T8" fmla="*/ 15 w 55"/>
                <a:gd name="T9" fmla="*/ 0 h 53"/>
                <a:gd name="T10" fmla="*/ 13 w 55"/>
                <a:gd name="T11" fmla="*/ 0 h 53"/>
                <a:gd name="T12" fmla="*/ 8 w 55"/>
                <a:gd name="T13" fmla="*/ 4 h 53"/>
                <a:gd name="T14" fmla="*/ 4 w 55"/>
                <a:gd name="T15" fmla="*/ 8 h 53"/>
                <a:gd name="T16" fmla="*/ 2 w 55"/>
                <a:gd name="T17" fmla="*/ 13 h 53"/>
                <a:gd name="T18" fmla="*/ 0 w 55"/>
                <a:gd name="T19" fmla="*/ 18 h 53"/>
                <a:gd name="T20" fmla="*/ 0 w 55"/>
                <a:gd name="T21" fmla="*/ 24 h 53"/>
                <a:gd name="T22" fmla="*/ 0 w 55"/>
                <a:gd name="T23" fmla="*/ 30 h 53"/>
                <a:gd name="T24" fmla="*/ 2 w 55"/>
                <a:gd name="T25" fmla="*/ 35 h 53"/>
                <a:gd name="T26" fmla="*/ 4 w 55"/>
                <a:gd name="T27" fmla="*/ 40 h 53"/>
                <a:gd name="T28" fmla="*/ 8 w 55"/>
                <a:gd name="T29" fmla="*/ 44 h 53"/>
                <a:gd name="T30" fmla="*/ 13 w 55"/>
                <a:gd name="T31" fmla="*/ 48 h 53"/>
                <a:gd name="T32" fmla="*/ 17 w 55"/>
                <a:gd name="T33" fmla="*/ 50 h 53"/>
                <a:gd name="T34" fmla="*/ 22 w 55"/>
                <a:gd name="T35" fmla="*/ 52 h 53"/>
                <a:gd name="T36" fmla="*/ 28 w 55"/>
                <a:gd name="T37" fmla="*/ 52 h 53"/>
                <a:gd name="T38" fmla="*/ 34 w 55"/>
                <a:gd name="T39" fmla="*/ 52 h 53"/>
                <a:gd name="T40" fmla="*/ 39 w 55"/>
                <a:gd name="T41" fmla="*/ 50 h 53"/>
                <a:gd name="T42" fmla="*/ 44 w 55"/>
                <a:gd name="T43" fmla="*/ 48 h 53"/>
                <a:gd name="T44" fmla="*/ 48 w 55"/>
                <a:gd name="T45" fmla="*/ 44 h 53"/>
                <a:gd name="T46" fmla="*/ 52 w 55"/>
                <a:gd name="T47" fmla="*/ 40 h 53"/>
                <a:gd name="T48" fmla="*/ 54 w 55"/>
                <a:gd name="T49" fmla="*/ 37 h 53"/>
                <a:gd name="T50" fmla="*/ 53 w 55"/>
                <a:gd name="T51" fmla="*/ 35 h 53"/>
                <a:gd name="T52" fmla="*/ 53 w 55"/>
                <a:gd name="T53" fmla="*/ 32 h 53"/>
                <a:gd name="T54" fmla="*/ 52 w 55"/>
                <a:gd name="T55" fmla="*/ 30 h 53"/>
                <a:gd name="T56" fmla="*/ 51 w 55"/>
                <a:gd name="T57" fmla="*/ 28 h 53"/>
                <a:gd name="T58" fmla="*/ 51 w 55"/>
                <a:gd name="T59" fmla="*/ 29 h 53"/>
                <a:gd name="T60" fmla="*/ 50 w 55"/>
                <a:gd name="T61" fmla="*/ 33 h 53"/>
                <a:gd name="T62" fmla="*/ 48 w 55"/>
                <a:gd name="T63" fmla="*/ 37 h 53"/>
                <a:gd name="T64" fmla="*/ 45 w 55"/>
                <a:gd name="T65" fmla="*/ 41 h 53"/>
                <a:gd name="T66" fmla="*/ 42 w 55"/>
                <a:gd name="T67" fmla="*/ 44 h 53"/>
                <a:gd name="T68" fmla="*/ 37 w 55"/>
                <a:gd name="T69" fmla="*/ 46 h 53"/>
                <a:gd name="T70" fmla="*/ 33 w 55"/>
                <a:gd name="T71" fmla="*/ 47 h 53"/>
                <a:gd name="T72" fmla="*/ 28 w 55"/>
                <a:gd name="T73" fmla="*/ 47 h 53"/>
                <a:gd name="T74" fmla="*/ 24 w 55"/>
                <a:gd name="T75" fmla="*/ 47 h 53"/>
                <a:gd name="T76" fmla="*/ 19 w 55"/>
                <a:gd name="T77" fmla="*/ 46 h 53"/>
                <a:gd name="T78" fmla="*/ 15 w 55"/>
                <a:gd name="T79" fmla="*/ 44 h 53"/>
                <a:gd name="T80" fmla="*/ 12 w 55"/>
                <a:gd name="T81" fmla="*/ 41 h 53"/>
                <a:gd name="T82" fmla="*/ 9 w 55"/>
                <a:gd name="T83" fmla="*/ 37 h 53"/>
                <a:gd name="T84" fmla="*/ 7 w 55"/>
                <a:gd name="T85" fmla="*/ 33 h 53"/>
                <a:gd name="T86" fmla="*/ 5 w 55"/>
                <a:gd name="T87" fmla="*/ 29 h 53"/>
                <a:gd name="T88" fmla="*/ 5 w 55"/>
                <a:gd name="T89" fmla="*/ 24 h 53"/>
                <a:gd name="T90" fmla="*/ 5 w 55"/>
                <a:gd name="T91" fmla="*/ 19 h 53"/>
                <a:gd name="T92" fmla="*/ 7 w 55"/>
                <a:gd name="T93" fmla="*/ 15 h 53"/>
                <a:gd name="T94" fmla="*/ 9 w 55"/>
                <a:gd name="T95" fmla="*/ 11 h 53"/>
                <a:gd name="T96" fmla="*/ 12 w 55"/>
                <a:gd name="T97" fmla="*/ 7 h 53"/>
                <a:gd name="T98" fmla="*/ 15 w 55"/>
                <a:gd name="T99" fmla="*/ 4 h 53"/>
                <a:gd name="T100" fmla="*/ 19 w 55"/>
                <a:gd name="T101" fmla="*/ 2 h 53"/>
                <a:gd name="T102" fmla="*/ 24 w 55"/>
                <a:gd name="T103"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 h="53">
                  <a:moveTo>
                    <a:pt x="24" y="1"/>
                  </a:moveTo>
                  <a:lnTo>
                    <a:pt x="22" y="0"/>
                  </a:lnTo>
                  <a:lnTo>
                    <a:pt x="19" y="0"/>
                  </a:lnTo>
                  <a:lnTo>
                    <a:pt x="17" y="0"/>
                  </a:lnTo>
                  <a:lnTo>
                    <a:pt x="15" y="0"/>
                  </a:lnTo>
                  <a:lnTo>
                    <a:pt x="13" y="0"/>
                  </a:lnTo>
                  <a:lnTo>
                    <a:pt x="8" y="4"/>
                  </a:lnTo>
                  <a:lnTo>
                    <a:pt x="4" y="8"/>
                  </a:lnTo>
                  <a:lnTo>
                    <a:pt x="2" y="13"/>
                  </a:lnTo>
                  <a:lnTo>
                    <a:pt x="0" y="18"/>
                  </a:lnTo>
                  <a:lnTo>
                    <a:pt x="0" y="24"/>
                  </a:lnTo>
                  <a:lnTo>
                    <a:pt x="0" y="30"/>
                  </a:lnTo>
                  <a:lnTo>
                    <a:pt x="2" y="35"/>
                  </a:lnTo>
                  <a:lnTo>
                    <a:pt x="4" y="40"/>
                  </a:lnTo>
                  <a:lnTo>
                    <a:pt x="8" y="44"/>
                  </a:lnTo>
                  <a:lnTo>
                    <a:pt x="13" y="48"/>
                  </a:lnTo>
                  <a:lnTo>
                    <a:pt x="17" y="50"/>
                  </a:lnTo>
                  <a:lnTo>
                    <a:pt x="22" y="52"/>
                  </a:lnTo>
                  <a:lnTo>
                    <a:pt x="28" y="52"/>
                  </a:lnTo>
                  <a:lnTo>
                    <a:pt x="34" y="52"/>
                  </a:lnTo>
                  <a:lnTo>
                    <a:pt x="39" y="50"/>
                  </a:lnTo>
                  <a:lnTo>
                    <a:pt x="44" y="48"/>
                  </a:lnTo>
                  <a:lnTo>
                    <a:pt x="48" y="44"/>
                  </a:lnTo>
                  <a:lnTo>
                    <a:pt x="52" y="40"/>
                  </a:lnTo>
                  <a:lnTo>
                    <a:pt x="54" y="37"/>
                  </a:lnTo>
                  <a:lnTo>
                    <a:pt x="53" y="35"/>
                  </a:lnTo>
                  <a:lnTo>
                    <a:pt x="53" y="32"/>
                  </a:lnTo>
                  <a:lnTo>
                    <a:pt x="52" y="30"/>
                  </a:lnTo>
                  <a:lnTo>
                    <a:pt x="51" y="28"/>
                  </a:lnTo>
                  <a:lnTo>
                    <a:pt x="51" y="29"/>
                  </a:lnTo>
                  <a:lnTo>
                    <a:pt x="50" y="33"/>
                  </a:lnTo>
                  <a:lnTo>
                    <a:pt x="48" y="37"/>
                  </a:lnTo>
                  <a:lnTo>
                    <a:pt x="45" y="41"/>
                  </a:lnTo>
                  <a:lnTo>
                    <a:pt x="42" y="44"/>
                  </a:lnTo>
                  <a:lnTo>
                    <a:pt x="37" y="46"/>
                  </a:lnTo>
                  <a:lnTo>
                    <a:pt x="33" y="47"/>
                  </a:lnTo>
                  <a:lnTo>
                    <a:pt x="28" y="47"/>
                  </a:lnTo>
                  <a:lnTo>
                    <a:pt x="24" y="47"/>
                  </a:lnTo>
                  <a:lnTo>
                    <a:pt x="19" y="46"/>
                  </a:lnTo>
                  <a:lnTo>
                    <a:pt x="15" y="44"/>
                  </a:lnTo>
                  <a:lnTo>
                    <a:pt x="12" y="41"/>
                  </a:lnTo>
                  <a:lnTo>
                    <a:pt x="9" y="37"/>
                  </a:lnTo>
                  <a:lnTo>
                    <a:pt x="7" y="33"/>
                  </a:lnTo>
                  <a:lnTo>
                    <a:pt x="5" y="29"/>
                  </a:lnTo>
                  <a:lnTo>
                    <a:pt x="5" y="24"/>
                  </a:lnTo>
                  <a:lnTo>
                    <a:pt x="5" y="19"/>
                  </a:lnTo>
                  <a:lnTo>
                    <a:pt x="7" y="15"/>
                  </a:lnTo>
                  <a:lnTo>
                    <a:pt x="9" y="11"/>
                  </a:lnTo>
                  <a:lnTo>
                    <a:pt x="12" y="7"/>
                  </a:lnTo>
                  <a:lnTo>
                    <a:pt x="15" y="4"/>
                  </a:lnTo>
                  <a:lnTo>
                    <a:pt x="19" y="2"/>
                  </a:lnTo>
                  <a:lnTo>
                    <a:pt x="24" y="1"/>
                  </a:lnTo>
                </a:path>
              </a:pathLst>
            </a:custGeom>
            <a:solidFill>
              <a:srgbClr val="ADAD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8" name="Freeform 256"/>
            <p:cNvSpPr>
              <a:spLocks/>
            </p:cNvSpPr>
            <p:nvPr/>
          </p:nvSpPr>
          <p:spPr bwMode="auto">
            <a:xfrm>
              <a:off x="1795" y="1585"/>
              <a:ext cx="48" cy="48"/>
            </a:xfrm>
            <a:custGeom>
              <a:avLst/>
              <a:gdLst>
                <a:gd name="T0" fmla="*/ 28 w 48"/>
                <a:gd name="T1" fmla="*/ 4 h 48"/>
                <a:gd name="T2" fmla="*/ 22 w 48"/>
                <a:gd name="T3" fmla="*/ 1 h 48"/>
                <a:gd name="T4" fmla="*/ 15 w 48"/>
                <a:gd name="T5" fmla="*/ 1 h 48"/>
                <a:gd name="T6" fmla="*/ 8 w 48"/>
                <a:gd name="T7" fmla="*/ 6 h 48"/>
                <a:gd name="T8" fmla="*/ 3 w 48"/>
                <a:gd name="T9" fmla="*/ 14 h 48"/>
                <a:gd name="T10" fmla="*/ 0 w 48"/>
                <a:gd name="T11" fmla="*/ 23 h 48"/>
                <a:gd name="T12" fmla="*/ 3 w 48"/>
                <a:gd name="T13" fmla="*/ 32 h 48"/>
                <a:gd name="T14" fmla="*/ 8 w 48"/>
                <a:gd name="T15" fmla="*/ 40 h 48"/>
                <a:gd name="T16" fmla="*/ 15 w 48"/>
                <a:gd name="T17" fmla="*/ 45 h 48"/>
                <a:gd name="T18" fmla="*/ 24 w 48"/>
                <a:gd name="T19" fmla="*/ 47 h 48"/>
                <a:gd name="T20" fmla="*/ 33 w 48"/>
                <a:gd name="T21" fmla="*/ 45 h 48"/>
                <a:gd name="T22" fmla="*/ 41 w 48"/>
                <a:gd name="T23" fmla="*/ 40 h 48"/>
                <a:gd name="T24" fmla="*/ 46 w 48"/>
                <a:gd name="T25" fmla="*/ 32 h 48"/>
                <a:gd name="T26" fmla="*/ 47 w 48"/>
                <a:gd name="T27" fmla="*/ 27 h 48"/>
                <a:gd name="T28" fmla="*/ 46 w 48"/>
                <a:gd name="T29" fmla="*/ 24 h 48"/>
                <a:gd name="T30" fmla="*/ 43 w 48"/>
                <a:gd name="T31" fmla="*/ 23 h 48"/>
                <a:gd name="T32" fmla="*/ 42 w 48"/>
                <a:gd name="T33" fmla="*/ 16 h 48"/>
                <a:gd name="T34" fmla="*/ 44 w 48"/>
                <a:gd name="T35" fmla="*/ 19 h 48"/>
                <a:gd name="T36" fmla="*/ 46 w 48"/>
                <a:gd name="T37" fmla="*/ 23 h 48"/>
                <a:gd name="T38" fmla="*/ 43 w 48"/>
                <a:gd name="T39" fmla="*/ 27 h 48"/>
                <a:gd name="T40" fmla="*/ 40 w 48"/>
                <a:gd name="T41" fmla="*/ 33 h 48"/>
                <a:gd name="T42" fmla="*/ 35 w 48"/>
                <a:gd name="T43" fmla="*/ 38 h 48"/>
                <a:gd name="T44" fmla="*/ 28 w 48"/>
                <a:gd name="T45" fmla="*/ 41 h 48"/>
                <a:gd name="T46" fmla="*/ 20 w 48"/>
                <a:gd name="T47" fmla="*/ 41 h 48"/>
                <a:gd name="T48" fmla="*/ 14 w 48"/>
                <a:gd name="T49" fmla="*/ 38 h 48"/>
                <a:gd name="T50" fmla="*/ 9 w 48"/>
                <a:gd name="T51" fmla="*/ 33 h 48"/>
                <a:gd name="T52" fmla="*/ 6 w 48"/>
                <a:gd name="T53" fmla="*/ 27 h 48"/>
                <a:gd name="T54" fmla="*/ 6 w 48"/>
                <a:gd name="T55" fmla="*/ 19 h 48"/>
                <a:gd name="T56" fmla="*/ 9 w 48"/>
                <a:gd name="T57" fmla="*/ 13 h 48"/>
                <a:gd name="T58" fmla="*/ 14 w 48"/>
                <a:gd name="T59" fmla="*/ 7 h 48"/>
                <a:gd name="T60" fmla="*/ 20 w 48"/>
                <a:gd name="T61" fmla="*/ 4 h 48"/>
                <a:gd name="T62" fmla="*/ 28 w 48"/>
                <a:gd name="T63"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8">
                  <a:moveTo>
                    <a:pt x="31" y="5"/>
                  </a:moveTo>
                  <a:lnTo>
                    <a:pt x="28" y="4"/>
                  </a:lnTo>
                  <a:lnTo>
                    <a:pt x="25" y="2"/>
                  </a:lnTo>
                  <a:lnTo>
                    <a:pt x="22" y="1"/>
                  </a:lnTo>
                  <a:lnTo>
                    <a:pt x="19" y="0"/>
                  </a:lnTo>
                  <a:lnTo>
                    <a:pt x="15" y="1"/>
                  </a:lnTo>
                  <a:lnTo>
                    <a:pt x="11" y="3"/>
                  </a:lnTo>
                  <a:lnTo>
                    <a:pt x="8" y="6"/>
                  </a:lnTo>
                  <a:lnTo>
                    <a:pt x="5" y="10"/>
                  </a:lnTo>
                  <a:lnTo>
                    <a:pt x="3" y="14"/>
                  </a:lnTo>
                  <a:lnTo>
                    <a:pt x="1" y="18"/>
                  </a:lnTo>
                  <a:lnTo>
                    <a:pt x="0" y="23"/>
                  </a:lnTo>
                  <a:lnTo>
                    <a:pt x="1" y="28"/>
                  </a:lnTo>
                  <a:lnTo>
                    <a:pt x="3" y="32"/>
                  </a:lnTo>
                  <a:lnTo>
                    <a:pt x="5" y="36"/>
                  </a:lnTo>
                  <a:lnTo>
                    <a:pt x="8" y="40"/>
                  </a:lnTo>
                  <a:lnTo>
                    <a:pt x="11" y="43"/>
                  </a:lnTo>
                  <a:lnTo>
                    <a:pt x="15" y="45"/>
                  </a:lnTo>
                  <a:lnTo>
                    <a:pt x="20" y="46"/>
                  </a:lnTo>
                  <a:lnTo>
                    <a:pt x="24" y="47"/>
                  </a:lnTo>
                  <a:lnTo>
                    <a:pt x="29" y="46"/>
                  </a:lnTo>
                  <a:lnTo>
                    <a:pt x="33" y="45"/>
                  </a:lnTo>
                  <a:lnTo>
                    <a:pt x="38" y="43"/>
                  </a:lnTo>
                  <a:lnTo>
                    <a:pt x="41" y="40"/>
                  </a:lnTo>
                  <a:lnTo>
                    <a:pt x="44" y="36"/>
                  </a:lnTo>
                  <a:lnTo>
                    <a:pt x="46" y="32"/>
                  </a:lnTo>
                  <a:lnTo>
                    <a:pt x="47" y="28"/>
                  </a:lnTo>
                  <a:lnTo>
                    <a:pt x="47" y="27"/>
                  </a:lnTo>
                  <a:lnTo>
                    <a:pt x="47" y="25"/>
                  </a:lnTo>
                  <a:lnTo>
                    <a:pt x="46" y="24"/>
                  </a:lnTo>
                  <a:lnTo>
                    <a:pt x="46" y="23"/>
                  </a:lnTo>
                  <a:lnTo>
                    <a:pt x="43" y="23"/>
                  </a:lnTo>
                  <a:lnTo>
                    <a:pt x="43" y="19"/>
                  </a:lnTo>
                  <a:lnTo>
                    <a:pt x="42" y="16"/>
                  </a:lnTo>
                  <a:lnTo>
                    <a:pt x="43" y="18"/>
                  </a:lnTo>
                  <a:lnTo>
                    <a:pt x="44" y="19"/>
                  </a:lnTo>
                  <a:lnTo>
                    <a:pt x="45" y="21"/>
                  </a:lnTo>
                  <a:lnTo>
                    <a:pt x="46" y="23"/>
                  </a:lnTo>
                  <a:lnTo>
                    <a:pt x="43" y="23"/>
                  </a:lnTo>
                  <a:lnTo>
                    <a:pt x="43" y="27"/>
                  </a:lnTo>
                  <a:lnTo>
                    <a:pt x="42" y="30"/>
                  </a:lnTo>
                  <a:lnTo>
                    <a:pt x="40" y="33"/>
                  </a:lnTo>
                  <a:lnTo>
                    <a:pt x="38" y="36"/>
                  </a:lnTo>
                  <a:lnTo>
                    <a:pt x="35" y="38"/>
                  </a:lnTo>
                  <a:lnTo>
                    <a:pt x="32" y="40"/>
                  </a:lnTo>
                  <a:lnTo>
                    <a:pt x="28" y="41"/>
                  </a:lnTo>
                  <a:lnTo>
                    <a:pt x="24" y="42"/>
                  </a:lnTo>
                  <a:lnTo>
                    <a:pt x="20" y="41"/>
                  </a:lnTo>
                  <a:lnTo>
                    <a:pt x="17" y="40"/>
                  </a:lnTo>
                  <a:lnTo>
                    <a:pt x="14" y="38"/>
                  </a:lnTo>
                  <a:lnTo>
                    <a:pt x="11" y="36"/>
                  </a:lnTo>
                  <a:lnTo>
                    <a:pt x="9" y="33"/>
                  </a:lnTo>
                  <a:lnTo>
                    <a:pt x="7" y="30"/>
                  </a:lnTo>
                  <a:lnTo>
                    <a:pt x="6" y="27"/>
                  </a:lnTo>
                  <a:lnTo>
                    <a:pt x="6" y="23"/>
                  </a:lnTo>
                  <a:lnTo>
                    <a:pt x="6" y="19"/>
                  </a:lnTo>
                  <a:lnTo>
                    <a:pt x="7" y="16"/>
                  </a:lnTo>
                  <a:lnTo>
                    <a:pt x="9" y="13"/>
                  </a:lnTo>
                  <a:lnTo>
                    <a:pt x="11" y="10"/>
                  </a:lnTo>
                  <a:lnTo>
                    <a:pt x="14" y="7"/>
                  </a:lnTo>
                  <a:lnTo>
                    <a:pt x="17" y="5"/>
                  </a:lnTo>
                  <a:lnTo>
                    <a:pt x="20" y="4"/>
                  </a:lnTo>
                  <a:lnTo>
                    <a:pt x="24" y="4"/>
                  </a:lnTo>
                  <a:lnTo>
                    <a:pt x="28" y="4"/>
                  </a:lnTo>
                  <a:lnTo>
                    <a:pt x="31" y="5"/>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69" name="Freeform 257"/>
            <p:cNvSpPr>
              <a:spLocks/>
            </p:cNvSpPr>
            <p:nvPr/>
          </p:nvSpPr>
          <p:spPr bwMode="auto">
            <a:xfrm>
              <a:off x="1800" y="1589"/>
              <a:ext cx="40" cy="39"/>
            </a:xfrm>
            <a:custGeom>
              <a:avLst/>
              <a:gdLst>
                <a:gd name="T0" fmla="*/ 34 w 40"/>
                <a:gd name="T1" fmla="*/ 9 h 39"/>
                <a:gd name="T2" fmla="*/ 29 w 40"/>
                <a:gd name="T3" fmla="*/ 4 h 39"/>
                <a:gd name="T4" fmla="*/ 23 w 40"/>
                <a:gd name="T5" fmla="*/ 0 h 39"/>
                <a:gd name="T6" fmla="*/ 15 w 40"/>
                <a:gd name="T7" fmla="*/ 0 h 39"/>
                <a:gd name="T8" fmla="*/ 9 w 40"/>
                <a:gd name="T9" fmla="*/ 3 h 39"/>
                <a:gd name="T10" fmla="*/ 4 w 40"/>
                <a:gd name="T11" fmla="*/ 8 h 39"/>
                <a:gd name="T12" fmla="*/ 1 w 40"/>
                <a:gd name="T13" fmla="*/ 15 h 39"/>
                <a:gd name="T14" fmla="*/ 1 w 40"/>
                <a:gd name="T15" fmla="*/ 23 h 39"/>
                <a:gd name="T16" fmla="*/ 4 w 40"/>
                <a:gd name="T17" fmla="*/ 30 h 39"/>
                <a:gd name="T18" fmla="*/ 9 w 40"/>
                <a:gd name="T19" fmla="*/ 35 h 39"/>
                <a:gd name="T20" fmla="*/ 15 w 40"/>
                <a:gd name="T21" fmla="*/ 38 h 39"/>
                <a:gd name="T22" fmla="*/ 23 w 40"/>
                <a:gd name="T23" fmla="*/ 38 h 39"/>
                <a:gd name="T24" fmla="*/ 30 w 40"/>
                <a:gd name="T25" fmla="*/ 35 h 39"/>
                <a:gd name="T26" fmla="*/ 35 w 40"/>
                <a:gd name="T27" fmla="*/ 30 h 39"/>
                <a:gd name="T28" fmla="*/ 38 w 40"/>
                <a:gd name="T29" fmla="*/ 23 h 39"/>
                <a:gd name="T30" fmla="*/ 33 w 40"/>
                <a:gd name="T31" fmla="*/ 19 h 39"/>
                <a:gd name="T32" fmla="*/ 32 w 40"/>
                <a:gd name="T33" fmla="*/ 13 h 39"/>
                <a:gd name="T34" fmla="*/ 29 w 40"/>
                <a:gd name="T35" fmla="*/ 9 h 39"/>
                <a:gd name="T36" fmla="*/ 25 w 40"/>
                <a:gd name="T37" fmla="*/ 6 h 39"/>
                <a:gd name="T38" fmla="*/ 19 w 40"/>
                <a:gd name="T39" fmla="*/ 5 h 39"/>
                <a:gd name="T40" fmla="*/ 14 w 40"/>
                <a:gd name="T41" fmla="*/ 6 h 39"/>
                <a:gd name="T42" fmla="*/ 10 w 40"/>
                <a:gd name="T43" fmla="*/ 9 h 39"/>
                <a:gd name="T44" fmla="*/ 7 w 40"/>
                <a:gd name="T45" fmla="*/ 13 h 39"/>
                <a:gd name="T46" fmla="*/ 5 w 40"/>
                <a:gd name="T47" fmla="*/ 19 h 39"/>
                <a:gd name="T48" fmla="*/ 7 w 40"/>
                <a:gd name="T49" fmla="*/ 24 h 39"/>
                <a:gd name="T50" fmla="*/ 10 w 40"/>
                <a:gd name="T51" fmla="*/ 29 h 39"/>
                <a:gd name="T52" fmla="*/ 14 w 40"/>
                <a:gd name="T53" fmla="*/ 32 h 39"/>
                <a:gd name="T54" fmla="*/ 19 w 40"/>
                <a:gd name="T55" fmla="*/ 33 h 39"/>
                <a:gd name="T56" fmla="*/ 25 w 40"/>
                <a:gd name="T57" fmla="*/ 32 h 39"/>
                <a:gd name="T58" fmla="*/ 29 w 40"/>
                <a:gd name="T59" fmla="*/ 29 h 39"/>
                <a:gd name="T60" fmla="*/ 32 w 40"/>
                <a:gd name="T61" fmla="*/ 24 h 39"/>
                <a:gd name="T62" fmla="*/ 33 w 40"/>
                <a:gd name="T63" fmla="*/ 19 h 39"/>
                <a:gd name="T64" fmla="*/ 38 w 40"/>
                <a:gd name="T65"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39">
                  <a:moveTo>
                    <a:pt x="37" y="13"/>
                  </a:moveTo>
                  <a:lnTo>
                    <a:pt x="34" y="9"/>
                  </a:lnTo>
                  <a:lnTo>
                    <a:pt x="32" y="6"/>
                  </a:lnTo>
                  <a:lnTo>
                    <a:pt x="29" y="4"/>
                  </a:lnTo>
                  <a:lnTo>
                    <a:pt x="25" y="1"/>
                  </a:lnTo>
                  <a:lnTo>
                    <a:pt x="23" y="0"/>
                  </a:lnTo>
                  <a:lnTo>
                    <a:pt x="19" y="0"/>
                  </a:lnTo>
                  <a:lnTo>
                    <a:pt x="15" y="0"/>
                  </a:lnTo>
                  <a:lnTo>
                    <a:pt x="12" y="1"/>
                  </a:lnTo>
                  <a:lnTo>
                    <a:pt x="9" y="3"/>
                  </a:lnTo>
                  <a:lnTo>
                    <a:pt x="6" y="5"/>
                  </a:lnTo>
                  <a:lnTo>
                    <a:pt x="4" y="8"/>
                  </a:lnTo>
                  <a:lnTo>
                    <a:pt x="2" y="12"/>
                  </a:lnTo>
                  <a:lnTo>
                    <a:pt x="1" y="15"/>
                  </a:lnTo>
                  <a:lnTo>
                    <a:pt x="0" y="19"/>
                  </a:lnTo>
                  <a:lnTo>
                    <a:pt x="1" y="23"/>
                  </a:lnTo>
                  <a:lnTo>
                    <a:pt x="2" y="26"/>
                  </a:lnTo>
                  <a:lnTo>
                    <a:pt x="4" y="30"/>
                  </a:lnTo>
                  <a:lnTo>
                    <a:pt x="6" y="32"/>
                  </a:lnTo>
                  <a:lnTo>
                    <a:pt x="9" y="35"/>
                  </a:lnTo>
                  <a:lnTo>
                    <a:pt x="12" y="36"/>
                  </a:lnTo>
                  <a:lnTo>
                    <a:pt x="15" y="38"/>
                  </a:lnTo>
                  <a:lnTo>
                    <a:pt x="19" y="38"/>
                  </a:lnTo>
                  <a:lnTo>
                    <a:pt x="23" y="38"/>
                  </a:lnTo>
                  <a:lnTo>
                    <a:pt x="27" y="36"/>
                  </a:lnTo>
                  <a:lnTo>
                    <a:pt x="30" y="35"/>
                  </a:lnTo>
                  <a:lnTo>
                    <a:pt x="33" y="32"/>
                  </a:lnTo>
                  <a:lnTo>
                    <a:pt x="35" y="30"/>
                  </a:lnTo>
                  <a:lnTo>
                    <a:pt x="37" y="26"/>
                  </a:lnTo>
                  <a:lnTo>
                    <a:pt x="38" y="23"/>
                  </a:lnTo>
                  <a:lnTo>
                    <a:pt x="39" y="19"/>
                  </a:lnTo>
                  <a:lnTo>
                    <a:pt x="33" y="19"/>
                  </a:lnTo>
                  <a:lnTo>
                    <a:pt x="33" y="16"/>
                  </a:lnTo>
                  <a:lnTo>
                    <a:pt x="32" y="13"/>
                  </a:lnTo>
                  <a:lnTo>
                    <a:pt x="31" y="11"/>
                  </a:lnTo>
                  <a:lnTo>
                    <a:pt x="29" y="9"/>
                  </a:lnTo>
                  <a:lnTo>
                    <a:pt x="27" y="7"/>
                  </a:lnTo>
                  <a:lnTo>
                    <a:pt x="25" y="6"/>
                  </a:lnTo>
                  <a:lnTo>
                    <a:pt x="22" y="5"/>
                  </a:lnTo>
                  <a:lnTo>
                    <a:pt x="19" y="5"/>
                  </a:lnTo>
                  <a:lnTo>
                    <a:pt x="16" y="5"/>
                  </a:lnTo>
                  <a:lnTo>
                    <a:pt x="14" y="6"/>
                  </a:lnTo>
                  <a:lnTo>
                    <a:pt x="12" y="7"/>
                  </a:lnTo>
                  <a:lnTo>
                    <a:pt x="10" y="9"/>
                  </a:lnTo>
                  <a:lnTo>
                    <a:pt x="8" y="11"/>
                  </a:lnTo>
                  <a:lnTo>
                    <a:pt x="7" y="13"/>
                  </a:lnTo>
                  <a:lnTo>
                    <a:pt x="6" y="16"/>
                  </a:lnTo>
                  <a:lnTo>
                    <a:pt x="5" y="19"/>
                  </a:lnTo>
                  <a:lnTo>
                    <a:pt x="6" y="22"/>
                  </a:lnTo>
                  <a:lnTo>
                    <a:pt x="7" y="24"/>
                  </a:lnTo>
                  <a:lnTo>
                    <a:pt x="8" y="27"/>
                  </a:lnTo>
                  <a:lnTo>
                    <a:pt x="10" y="29"/>
                  </a:lnTo>
                  <a:lnTo>
                    <a:pt x="12" y="30"/>
                  </a:lnTo>
                  <a:lnTo>
                    <a:pt x="14" y="32"/>
                  </a:lnTo>
                  <a:lnTo>
                    <a:pt x="16" y="33"/>
                  </a:lnTo>
                  <a:lnTo>
                    <a:pt x="19" y="33"/>
                  </a:lnTo>
                  <a:lnTo>
                    <a:pt x="22" y="33"/>
                  </a:lnTo>
                  <a:lnTo>
                    <a:pt x="25" y="32"/>
                  </a:lnTo>
                  <a:lnTo>
                    <a:pt x="27" y="30"/>
                  </a:lnTo>
                  <a:lnTo>
                    <a:pt x="29" y="29"/>
                  </a:lnTo>
                  <a:lnTo>
                    <a:pt x="31" y="27"/>
                  </a:lnTo>
                  <a:lnTo>
                    <a:pt x="32" y="24"/>
                  </a:lnTo>
                  <a:lnTo>
                    <a:pt x="33" y="22"/>
                  </a:lnTo>
                  <a:lnTo>
                    <a:pt x="33" y="19"/>
                  </a:lnTo>
                  <a:lnTo>
                    <a:pt x="39" y="19"/>
                  </a:lnTo>
                  <a:lnTo>
                    <a:pt x="38" y="15"/>
                  </a:lnTo>
                  <a:lnTo>
                    <a:pt x="37" y="13"/>
                  </a:lnTo>
                </a:path>
              </a:pathLst>
            </a:custGeom>
            <a:solidFill>
              <a:srgbClr val="CFCFC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0" name="Freeform 258"/>
            <p:cNvSpPr>
              <a:spLocks/>
            </p:cNvSpPr>
            <p:nvPr/>
          </p:nvSpPr>
          <p:spPr bwMode="auto">
            <a:xfrm>
              <a:off x="1805" y="1593"/>
              <a:ext cx="30" cy="30"/>
            </a:xfrm>
            <a:custGeom>
              <a:avLst/>
              <a:gdLst>
                <a:gd name="T0" fmla="*/ 29 w 30"/>
                <a:gd name="T1" fmla="*/ 15 h 30"/>
                <a:gd name="T2" fmla="*/ 28 w 30"/>
                <a:gd name="T3" fmla="*/ 12 h 30"/>
                <a:gd name="T4" fmla="*/ 28 w 30"/>
                <a:gd name="T5" fmla="*/ 9 h 30"/>
                <a:gd name="T6" fmla="*/ 26 w 30"/>
                <a:gd name="T7" fmla="*/ 7 h 30"/>
                <a:gd name="T8" fmla="*/ 25 w 30"/>
                <a:gd name="T9" fmla="*/ 5 h 30"/>
                <a:gd name="T10" fmla="*/ 22 w 30"/>
                <a:gd name="T11" fmla="*/ 3 h 30"/>
                <a:gd name="T12" fmla="*/ 20 w 30"/>
                <a:gd name="T13" fmla="*/ 2 h 30"/>
                <a:gd name="T14" fmla="*/ 17 w 30"/>
                <a:gd name="T15" fmla="*/ 1 h 30"/>
                <a:gd name="T16" fmla="*/ 14 w 30"/>
                <a:gd name="T17" fmla="*/ 0 h 30"/>
                <a:gd name="T18" fmla="*/ 11 w 30"/>
                <a:gd name="T19" fmla="*/ 1 h 30"/>
                <a:gd name="T20" fmla="*/ 9 w 30"/>
                <a:gd name="T21" fmla="*/ 2 h 30"/>
                <a:gd name="T22" fmla="*/ 6 w 30"/>
                <a:gd name="T23" fmla="*/ 3 h 30"/>
                <a:gd name="T24" fmla="*/ 4 w 30"/>
                <a:gd name="T25" fmla="*/ 5 h 30"/>
                <a:gd name="T26" fmla="*/ 2 w 30"/>
                <a:gd name="T27" fmla="*/ 7 h 30"/>
                <a:gd name="T28" fmla="*/ 1 w 30"/>
                <a:gd name="T29" fmla="*/ 9 h 30"/>
                <a:gd name="T30" fmla="*/ 0 w 30"/>
                <a:gd name="T31" fmla="*/ 12 h 30"/>
                <a:gd name="T32" fmla="*/ 0 w 30"/>
                <a:gd name="T33" fmla="*/ 15 h 30"/>
                <a:gd name="T34" fmla="*/ 0 w 30"/>
                <a:gd name="T35" fmla="*/ 18 h 30"/>
                <a:gd name="T36" fmla="*/ 1 w 30"/>
                <a:gd name="T37" fmla="*/ 20 h 30"/>
                <a:gd name="T38" fmla="*/ 2 w 30"/>
                <a:gd name="T39" fmla="*/ 23 h 30"/>
                <a:gd name="T40" fmla="*/ 4 w 30"/>
                <a:gd name="T41" fmla="*/ 25 h 30"/>
                <a:gd name="T42" fmla="*/ 6 w 30"/>
                <a:gd name="T43" fmla="*/ 27 h 30"/>
                <a:gd name="T44" fmla="*/ 9 w 30"/>
                <a:gd name="T45" fmla="*/ 28 h 30"/>
                <a:gd name="T46" fmla="*/ 11 w 30"/>
                <a:gd name="T47" fmla="*/ 29 h 30"/>
                <a:gd name="T48" fmla="*/ 14 w 30"/>
                <a:gd name="T49" fmla="*/ 29 h 30"/>
                <a:gd name="T50" fmla="*/ 17 w 30"/>
                <a:gd name="T51" fmla="*/ 29 h 30"/>
                <a:gd name="T52" fmla="*/ 20 w 30"/>
                <a:gd name="T53" fmla="*/ 28 h 30"/>
                <a:gd name="T54" fmla="*/ 22 w 30"/>
                <a:gd name="T55" fmla="*/ 27 h 30"/>
                <a:gd name="T56" fmla="*/ 25 w 30"/>
                <a:gd name="T57" fmla="*/ 25 h 30"/>
                <a:gd name="T58" fmla="*/ 26 w 30"/>
                <a:gd name="T59" fmla="*/ 23 h 30"/>
                <a:gd name="T60" fmla="*/ 28 w 30"/>
                <a:gd name="T61" fmla="*/ 20 h 30"/>
                <a:gd name="T62" fmla="*/ 28 w 30"/>
                <a:gd name="T63" fmla="*/ 18 h 30"/>
                <a:gd name="T64" fmla="*/ 29 w 30"/>
                <a:gd name="T65" fmla="*/ 15 h 30"/>
                <a:gd name="T66" fmla="*/ 24 w 30"/>
                <a:gd name="T67" fmla="*/ 15 h 30"/>
                <a:gd name="T68" fmla="*/ 23 w 30"/>
                <a:gd name="T69" fmla="*/ 11 h 30"/>
                <a:gd name="T70" fmla="*/ 21 w 30"/>
                <a:gd name="T71" fmla="*/ 8 h 30"/>
                <a:gd name="T72" fmla="*/ 18 w 30"/>
                <a:gd name="T73" fmla="*/ 6 h 30"/>
                <a:gd name="T74" fmla="*/ 14 w 30"/>
                <a:gd name="T75" fmla="*/ 5 h 30"/>
                <a:gd name="T76" fmla="*/ 11 w 30"/>
                <a:gd name="T77" fmla="*/ 6 h 30"/>
                <a:gd name="T78" fmla="*/ 8 w 30"/>
                <a:gd name="T79" fmla="*/ 8 h 30"/>
                <a:gd name="T80" fmla="*/ 6 w 30"/>
                <a:gd name="T81" fmla="*/ 11 h 30"/>
                <a:gd name="T82" fmla="*/ 5 w 30"/>
                <a:gd name="T83" fmla="*/ 15 h 30"/>
                <a:gd name="T84" fmla="*/ 6 w 30"/>
                <a:gd name="T85" fmla="*/ 18 h 30"/>
                <a:gd name="T86" fmla="*/ 8 w 30"/>
                <a:gd name="T87" fmla="*/ 21 h 30"/>
                <a:gd name="T88" fmla="*/ 11 w 30"/>
                <a:gd name="T89" fmla="*/ 23 h 30"/>
                <a:gd name="T90" fmla="*/ 14 w 30"/>
                <a:gd name="T91" fmla="*/ 24 h 30"/>
                <a:gd name="T92" fmla="*/ 18 w 30"/>
                <a:gd name="T93" fmla="*/ 23 h 30"/>
                <a:gd name="T94" fmla="*/ 21 w 30"/>
                <a:gd name="T95" fmla="*/ 21 h 30"/>
                <a:gd name="T96" fmla="*/ 23 w 30"/>
                <a:gd name="T97" fmla="*/ 18 h 30"/>
                <a:gd name="T98" fmla="*/ 24 w 30"/>
                <a:gd name="T99" fmla="*/ 15 h 30"/>
                <a:gd name="T100" fmla="*/ 29 w 30"/>
                <a:gd name="T10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0">
                  <a:moveTo>
                    <a:pt x="29" y="15"/>
                  </a:moveTo>
                  <a:lnTo>
                    <a:pt x="28" y="12"/>
                  </a:lnTo>
                  <a:lnTo>
                    <a:pt x="28" y="9"/>
                  </a:lnTo>
                  <a:lnTo>
                    <a:pt x="26" y="7"/>
                  </a:lnTo>
                  <a:lnTo>
                    <a:pt x="25" y="5"/>
                  </a:lnTo>
                  <a:lnTo>
                    <a:pt x="22" y="3"/>
                  </a:lnTo>
                  <a:lnTo>
                    <a:pt x="20" y="2"/>
                  </a:lnTo>
                  <a:lnTo>
                    <a:pt x="17" y="1"/>
                  </a:lnTo>
                  <a:lnTo>
                    <a:pt x="14" y="0"/>
                  </a:lnTo>
                  <a:lnTo>
                    <a:pt x="11" y="1"/>
                  </a:lnTo>
                  <a:lnTo>
                    <a:pt x="9" y="2"/>
                  </a:lnTo>
                  <a:lnTo>
                    <a:pt x="6" y="3"/>
                  </a:lnTo>
                  <a:lnTo>
                    <a:pt x="4" y="5"/>
                  </a:lnTo>
                  <a:lnTo>
                    <a:pt x="2" y="7"/>
                  </a:lnTo>
                  <a:lnTo>
                    <a:pt x="1" y="9"/>
                  </a:lnTo>
                  <a:lnTo>
                    <a:pt x="0" y="12"/>
                  </a:lnTo>
                  <a:lnTo>
                    <a:pt x="0" y="15"/>
                  </a:lnTo>
                  <a:lnTo>
                    <a:pt x="0" y="18"/>
                  </a:lnTo>
                  <a:lnTo>
                    <a:pt x="1" y="20"/>
                  </a:lnTo>
                  <a:lnTo>
                    <a:pt x="2" y="23"/>
                  </a:lnTo>
                  <a:lnTo>
                    <a:pt x="4" y="25"/>
                  </a:lnTo>
                  <a:lnTo>
                    <a:pt x="6" y="27"/>
                  </a:lnTo>
                  <a:lnTo>
                    <a:pt x="9" y="28"/>
                  </a:lnTo>
                  <a:lnTo>
                    <a:pt x="11" y="29"/>
                  </a:lnTo>
                  <a:lnTo>
                    <a:pt x="14" y="29"/>
                  </a:lnTo>
                  <a:lnTo>
                    <a:pt x="17" y="29"/>
                  </a:lnTo>
                  <a:lnTo>
                    <a:pt x="20" y="28"/>
                  </a:lnTo>
                  <a:lnTo>
                    <a:pt x="22" y="27"/>
                  </a:lnTo>
                  <a:lnTo>
                    <a:pt x="25" y="25"/>
                  </a:lnTo>
                  <a:lnTo>
                    <a:pt x="26" y="23"/>
                  </a:lnTo>
                  <a:lnTo>
                    <a:pt x="28" y="20"/>
                  </a:lnTo>
                  <a:lnTo>
                    <a:pt x="28" y="18"/>
                  </a:lnTo>
                  <a:lnTo>
                    <a:pt x="29" y="15"/>
                  </a:lnTo>
                  <a:lnTo>
                    <a:pt x="24" y="15"/>
                  </a:lnTo>
                  <a:lnTo>
                    <a:pt x="23" y="11"/>
                  </a:lnTo>
                  <a:lnTo>
                    <a:pt x="21" y="8"/>
                  </a:lnTo>
                  <a:lnTo>
                    <a:pt x="18" y="6"/>
                  </a:lnTo>
                  <a:lnTo>
                    <a:pt x="14" y="5"/>
                  </a:lnTo>
                  <a:lnTo>
                    <a:pt x="11" y="6"/>
                  </a:lnTo>
                  <a:lnTo>
                    <a:pt x="8" y="8"/>
                  </a:lnTo>
                  <a:lnTo>
                    <a:pt x="6" y="11"/>
                  </a:lnTo>
                  <a:lnTo>
                    <a:pt x="5" y="15"/>
                  </a:lnTo>
                  <a:lnTo>
                    <a:pt x="6" y="18"/>
                  </a:lnTo>
                  <a:lnTo>
                    <a:pt x="8" y="21"/>
                  </a:lnTo>
                  <a:lnTo>
                    <a:pt x="11" y="23"/>
                  </a:lnTo>
                  <a:lnTo>
                    <a:pt x="14" y="24"/>
                  </a:lnTo>
                  <a:lnTo>
                    <a:pt x="18" y="23"/>
                  </a:lnTo>
                  <a:lnTo>
                    <a:pt x="21" y="21"/>
                  </a:lnTo>
                  <a:lnTo>
                    <a:pt x="23" y="18"/>
                  </a:lnTo>
                  <a:lnTo>
                    <a:pt x="24" y="15"/>
                  </a:lnTo>
                  <a:lnTo>
                    <a:pt x="29" y="15"/>
                  </a:lnTo>
                </a:path>
              </a:pathLst>
            </a:custGeom>
            <a:solidFill>
              <a:srgbClr val="DEDED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1" name="Freeform 259"/>
            <p:cNvSpPr>
              <a:spLocks/>
            </p:cNvSpPr>
            <p:nvPr/>
          </p:nvSpPr>
          <p:spPr bwMode="auto">
            <a:xfrm>
              <a:off x="1810" y="1598"/>
              <a:ext cx="20" cy="21"/>
            </a:xfrm>
            <a:custGeom>
              <a:avLst/>
              <a:gdLst>
                <a:gd name="T0" fmla="*/ 19 w 20"/>
                <a:gd name="T1" fmla="*/ 10 h 21"/>
                <a:gd name="T2" fmla="*/ 18 w 20"/>
                <a:gd name="T3" fmla="*/ 6 h 21"/>
                <a:gd name="T4" fmla="*/ 16 w 20"/>
                <a:gd name="T5" fmla="*/ 3 h 21"/>
                <a:gd name="T6" fmla="*/ 13 w 20"/>
                <a:gd name="T7" fmla="*/ 1 h 21"/>
                <a:gd name="T8" fmla="*/ 9 w 20"/>
                <a:gd name="T9" fmla="*/ 0 h 21"/>
                <a:gd name="T10" fmla="*/ 5 w 20"/>
                <a:gd name="T11" fmla="*/ 1 h 21"/>
                <a:gd name="T12" fmla="*/ 2 w 20"/>
                <a:gd name="T13" fmla="*/ 3 h 21"/>
                <a:gd name="T14" fmla="*/ 0 w 20"/>
                <a:gd name="T15" fmla="*/ 6 h 21"/>
                <a:gd name="T16" fmla="*/ 0 w 20"/>
                <a:gd name="T17" fmla="*/ 10 h 21"/>
                <a:gd name="T18" fmla="*/ 0 w 20"/>
                <a:gd name="T19" fmla="*/ 14 h 21"/>
                <a:gd name="T20" fmla="*/ 2 w 20"/>
                <a:gd name="T21" fmla="*/ 17 h 21"/>
                <a:gd name="T22" fmla="*/ 5 w 20"/>
                <a:gd name="T23" fmla="*/ 19 h 21"/>
                <a:gd name="T24" fmla="*/ 9 w 20"/>
                <a:gd name="T25" fmla="*/ 20 h 21"/>
                <a:gd name="T26" fmla="*/ 13 w 20"/>
                <a:gd name="T27" fmla="*/ 19 h 21"/>
                <a:gd name="T28" fmla="*/ 16 w 20"/>
                <a:gd name="T29" fmla="*/ 17 h 21"/>
                <a:gd name="T30" fmla="*/ 18 w 20"/>
                <a:gd name="T31" fmla="*/ 14 h 21"/>
                <a:gd name="T32" fmla="*/ 19 w 20"/>
                <a:gd name="T3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1">
                  <a:moveTo>
                    <a:pt x="19" y="10"/>
                  </a:moveTo>
                  <a:lnTo>
                    <a:pt x="18" y="6"/>
                  </a:lnTo>
                  <a:lnTo>
                    <a:pt x="16" y="3"/>
                  </a:lnTo>
                  <a:lnTo>
                    <a:pt x="13" y="1"/>
                  </a:lnTo>
                  <a:lnTo>
                    <a:pt x="9" y="0"/>
                  </a:lnTo>
                  <a:lnTo>
                    <a:pt x="5" y="1"/>
                  </a:lnTo>
                  <a:lnTo>
                    <a:pt x="2" y="3"/>
                  </a:lnTo>
                  <a:lnTo>
                    <a:pt x="0" y="6"/>
                  </a:lnTo>
                  <a:lnTo>
                    <a:pt x="0" y="10"/>
                  </a:lnTo>
                  <a:lnTo>
                    <a:pt x="0" y="14"/>
                  </a:lnTo>
                  <a:lnTo>
                    <a:pt x="2" y="17"/>
                  </a:lnTo>
                  <a:lnTo>
                    <a:pt x="5" y="19"/>
                  </a:lnTo>
                  <a:lnTo>
                    <a:pt x="9" y="20"/>
                  </a:lnTo>
                  <a:lnTo>
                    <a:pt x="13" y="19"/>
                  </a:lnTo>
                  <a:lnTo>
                    <a:pt x="16" y="17"/>
                  </a:lnTo>
                  <a:lnTo>
                    <a:pt x="18" y="14"/>
                  </a:lnTo>
                  <a:lnTo>
                    <a:pt x="19" y="10"/>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2" name="Freeform 260"/>
            <p:cNvSpPr>
              <a:spLocks/>
            </p:cNvSpPr>
            <p:nvPr/>
          </p:nvSpPr>
          <p:spPr bwMode="auto">
            <a:xfrm>
              <a:off x="1814" y="1603"/>
              <a:ext cx="17" cy="17"/>
            </a:xfrm>
            <a:custGeom>
              <a:avLst/>
              <a:gdLst>
                <a:gd name="T0" fmla="*/ 16 w 17"/>
                <a:gd name="T1" fmla="*/ 8 h 17"/>
                <a:gd name="T2" fmla="*/ 16 w 17"/>
                <a:gd name="T3" fmla="*/ 5 h 17"/>
                <a:gd name="T4" fmla="*/ 14 w 17"/>
                <a:gd name="T5" fmla="*/ 2 h 17"/>
                <a:gd name="T6" fmla="*/ 11 w 17"/>
                <a:gd name="T7" fmla="*/ 0 h 17"/>
                <a:gd name="T8" fmla="*/ 8 w 17"/>
                <a:gd name="T9" fmla="*/ 0 h 17"/>
                <a:gd name="T10" fmla="*/ 6 w 17"/>
                <a:gd name="T11" fmla="*/ 0 h 17"/>
                <a:gd name="T12" fmla="*/ 3 w 17"/>
                <a:gd name="T13" fmla="*/ 2 h 17"/>
                <a:gd name="T14" fmla="*/ 2 w 17"/>
                <a:gd name="T15" fmla="*/ 5 h 17"/>
                <a:gd name="T16" fmla="*/ 0 w 17"/>
                <a:gd name="T17" fmla="*/ 8 h 17"/>
                <a:gd name="T18" fmla="*/ 2 w 17"/>
                <a:gd name="T19" fmla="*/ 11 h 17"/>
                <a:gd name="T20" fmla="*/ 3 w 17"/>
                <a:gd name="T21" fmla="*/ 13 h 17"/>
                <a:gd name="T22" fmla="*/ 6 w 17"/>
                <a:gd name="T23" fmla="*/ 16 h 17"/>
                <a:gd name="T24" fmla="*/ 8 w 17"/>
                <a:gd name="T25" fmla="*/ 16 h 17"/>
                <a:gd name="T26" fmla="*/ 11 w 17"/>
                <a:gd name="T27" fmla="*/ 16 h 17"/>
                <a:gd name="T28" fmla="*/ 14 w 17"/>
                <a:gd name="T29" fmla="*/ 13 h 17"/>
                <a:gd name="T30" fmla="*/ 16 w 17"/>
                <a:gd name="T31" fmla="*/ 11 h 17"/>
                <a:gd name="T32" fmla="*/ 16 w 17"/>
                <a:gd name="T3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16" y="8"/>
                  </a:moveTo>
                  <a:lnTo>
                    <a:pt x="16" y="5"/>
                  </a:lnTo>
                  <a:lnTo>
                    <a:pt x="14" y="2"/>
                  </a:lnTo>
                  <a:lnTo>
                    <a:pt x="11" y="0"/>
                  </a:lnTo>
                  <a:lnTo>
                    <a:pt x="8" y="0"/>
                  </a:lnTo>
                  <a:lnTo>
                    <a:pt x="6" y="0"/>
                  </a:lnTo>
                  <a:lnTo>
                    <a:pt x="3" y="2"/>
                  </a:lnTo>
                  <a:lnTo>
                    <a:pt x="2" y="5"/>
                  </a:lnTo>
                  <a:lnTo>
                    <a:pt x="0" y="8"/>
                  </a:lnTo>
                  <a:lnTo>
                    <a:pt x="2" y="11"/>
                  </a:lnTo>
                  <a:lnTo>
                    <a:pt x="3" y="13"/>
                  </a:lnTo>
                  <a:lnTo>
                    <a:pt x="6" y="16"/>
                  </a:lnTo>
                  <a:lnTo>
                    <a:pt x="8" y="16"/>
                  </a:lnTo>
                  <a:lnTo>
                    <a:pt x="11" y="16"/>
                  </a:lnTo>
                  <a:lnTo>
                    <a:pt x="14" y="13"/>
                  </a:lnTo>
                  <a:lnTo>
                    <a:pt x="16" y="11"/>
                  </a:lnTo>
                  <a:lnTo>
                    <a:pt x="16" y="8"/>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3" name="Freeform 261"/>
            <p:cNvSpPr>
              <a:spLocks/>
            </p:cNvSpPr>
            <p:nvPr/>
          </p:nvSpPr>
          <p:spPr bwMode="auto">
            <a:xfrm>
              <a:off x="1753" y="1584"/>
              <a:ext cx="93" cy="92"/>
            </a:xfrm>
            <a:custGeom>
              <a:avLst/>
              <a:gdLst>
                <a:gd name="T0" fmla="*/ 46 w 93"/>
                <a:gd name="T1" fmla="*/ 91 h 92"/>
                <a:gd name="T2" fmla="*/ 37 w 93"/>
                <a:gd name="T3" fmla="*/ 90 h 92"/>
                <a:gd name="T4" fmla="*/ 28 w 93"/>
                <a:gd name="T5" fmla="*/ 87 h 92"/>
                <a:gd name="T6" fmla="*/ 21 w 93"/>
                <a:gd name="T7" fmla="*/ 83 h 92"/>
                <a:gd name="T8" fmla="*/ 14 w 93"/>
                <a:gd name="T9" fmla="*/ 77 h 92"/>
                <a:gd name="T10" fmla="*/ 8 w 93"/>
                <a:gd name="T11" fmla="*/ 70 h 92"/>
                <a:gd name="T12" fmla="*/ 4 w 93"/>
                <a:gd name="T13" fmla="*/ 63 h 92"/>
                <a:gd name="T14" fmla="*/ 1 w 93"/>
                <a:gd name="T15" fmla="*/ 54 h 92"/>
                <a:gd name="T16" fmla="*/ 0 w 93"/>
                <a:gd name="T17" fmla="*/ 45 h 92"/>
                <a:gd name="T18" fmla="*/ 1 w 93"/>
                <a:gd name="T19" fmla="*/ 35 h 92"/>
                <a:gd name="T20" fmla="*/ 4 w 93"/>
                <a:gd name="T21" fmla="*/ 27 h 92"/>
                <a:gd name="T22" fmla="*/ 8 w 93"/>
                <a:gd name="T23" fmla="*/ 19 h 92"/>
                <a:gd name="T24" fmla="*/ 14 w 93"/>
                <a:gd name="T25" fmla="*/ 12 h 92"/>
                <a:gd name="T26" fmla="*/ 21 w 93"/>
                <a:gd name="T27" fmla="*/ 7 h 92"/>
                <a:gd name="T28" fmla="*/ 28 w 93"/>
                <a:gd name="T29" fmla="*/ 2 h 92"/>
                <a:gd name="T30" fmla="*/ 37 w 93"/>
                <a:gd name="T31" fmla="*/ 0 h 92"/>
                <a:gd name="T32" fmla="*/ 46 w 93"/>
                <a:gd name="T33" fmla="*/ 0 h 92"/>
                <a:gd name="T34" fmla="*/ 56 w 93"/>
                <a:gd name="T35" fmla="*/ 0 h 92"/>
                <a:gd name="T36" fmla="*/ 64 w 93"/>
                <a:gd name="T37" fmla="*/ 2 h 92"/>
                <a:gd name="T38" fmla="*/ 72 w 93"/>
                <a:gd name="T39" fmla="*/ 7 h 92"/>
                <a:gd name="T40" fmla="*/ 79 w 93"/>
                <a:gd name="T41" fmla="*/ 12 h 92"/>
                <a:gd name="T42" fmla="*/ 84 w 93"/>
                <a:gd name="T43" fmla="*/ 19 h 92"/>
                <a:gd name="T44" fmla="*/ 89 w 93"/>
                <a:gd name="T45" fmla="*/ 27 h 92"/>
                <a:gd name="T46" fmla="*/ 91 w 93"/>
                <a:gd name="T47" fmla="*/ 35 h 92"/>
                <a:gd name="T48" fmla="*/ 92 w 93"/>
                <a:gd name="T49" fmla="*/ 45 h 92"/>
                <a:gd name="T50" fmla="*/ 91 w 93"/>
                <a:gd name="T51" fmla="*/ 54 h 92"/>
                <a:gd name="T52" fmla="*/ 89 w 93"/>
                <a:gd name="T53" fmla="*/ 63 h 92"/>
                <a:gd name="T54" fmla="*/ 84 w 93"/>
                <a:gd name="T55" fmla="*/ 70 h 92"/>
                <a:gd name="T56" fmla="*/ 79 w 93"/>
                <a:gd name="T57" fmla="*/ 77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1" y="83"/>
                  </a:lnTo>
                  <a:lnTo>
                    <a:pt x="14" y="77"/>
                  </a:lnTo>
                  <a:lnTo>
                    <a:pt x="8" y="70"/>
                  </a:lnTo>
                  <a:lnTo>
                    <a:pt x="4" y="63"/>
                  </a:lnTo>
                  <a:lnTo>
                    <a:pt x="1" y="54"/>
                  </a:lnTo>
                  <a:lnTo>
                    <a:pt x="0" y="45"/>
                  </a:lnTo>
                  <a:lnTo>
                    <a:pt x="1" y="35"/>
                  </a:lnTo>
                  <a:lnTo>
                    <a:pt x="4" y="27"/>
                  </a:lnTo>
                  <a:lnTo>
                    <a:pt x="8" y="19"/>
                  </a:lnTo>
                  <a:lnTo>
                    <a:pt x="14" y="12"/>
                  </a:lnTo>
                  <a:lnTo>
                    <a:pt x="21" y="7"/>
                  </a:lnTo>
                  <a:lnTo>
                    <a:pt x="28" y="2"/>
                  </a:lnTo>
                  <a:lnTo>
                    <a:pt x="37" y="0"/>
                  </a:lnTo>
                  <a:lnTo>
                    <a:pt x="46" y="0"/>
                  </a:lnTo>
                  <a:lnTo>
                    <a:pt x="56" y="0"/>
                  </a:lnTo>
                  <a:lnTo>
                    <a:pt x="64" y="2"/>
                  </a:lnTo>
                  <a:lnTo>
                    <a:pt x="72" y="7"/>
                  </a:lnTo>
                  <a:lnTo>
                    <a:pt x="79" y="12"/>
                  </a:lnTo>
                  <a:lnTo>
                    <a:pt x="84" y="19"/>
                  </a:lnTo>
                  <a:lnTo>
                    <a:pt x="89" y="27"/>
                  </a:lnTo>
                  <a:lnTo>
                    <a:pt x="91" y="35"/>
                  </a:lnTo>
                  <a:lnTo>
                    <a:pt x="92" y="45"/>
                  </a:lnTo>
                  <a:lnTo>
                    <a:pt x="91" y="54"/>
                  </a:lnTo>
                  <a:lnTo>
                    <a:pt x="89" y="63"/>
                  </a:lnTo>
                  <a:lnTo>
                    <a:pt x="84" y="70"/>
                  </a:lnTo>
                  <a:lnTo>
                    <a:pt x="79" y="77"/>
                  </a:lnTo>
                  <a:lnTo>
                    <a:pt x="72" y="83"/>
                  </a:lnTo>
                  <a:lnTo>
                    <a:pt x="64" y="87"/>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4" name="Freeform 262"/>
            <p:cNvSpPr>
              <a:spLocks/>
            </p:cNvSpPr>
            <p:nvPr/>
          </p:nvSpPr>
          <p:spPr bwMode="auto">
            <a:xfrm>
              <a:off x="1765" y="1595"/>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5" name="Freeform 263"/>
            <p:cNvSpPr>
              <a:spLocks/>
            </p:cNvSpPr>
            <p:nvPr/>
          </p:nvSpPr>
          <p:spPr bwMode="auto">
            <a:xfrm>
              <a:off x="940" y="1751"/>
              <a:ext cx="92" cy="93"/>
            </a:xfrm>
            <a:custGeom>
              <a:avLst/>
              <a:gdLst>
                <a:gd name="T0" fmla="*/ 46 w 92"/>
                <a:gd name="T1" fmla="*/ 92 h 93"/>
                <a:gd name="T2" fmla="*/ 36 w 92"/>
                <a:gd name="T3" fmla="*/ 91 h 93"/>
                <a:gd name="T4" fmla="*/ 28 w 92"/>
                <a:gd name="T5" fmla="*/ 88 h 93"/>
                <a:gd name="T6" fmla="*/ 20 w 92"/>
                <a:gd name="T7" fmla="*/ 84 h 93"/>
                <a:gd name="T8" fmla="*/ 13 w 92"/>
                <a:gd name="T9" fmla="*/ 79 h 93"/>
                <a:gd name="T10" fmla="*/ 8 w 92"/>
                <a:gd name="T11" fmla="*/ 72 h 93"/>
                <a:gd name="T12" fmla="*/ 3 w 92"/>
                <a:gd name="T13" fmla="*/ 64 h 93"/>
                <a:gd name="T14" fmla="*/ 1 w 92"/>
                <a:gd name="T15" fmla="*/ 55 h 93"/>
                <a:gd name="T16" fmla="*/ 0 w 92"/>
                <a:gd name="T17" fmla="*/ 46 h 93"/>
                <a:gd name="T18" fmla="*/ 1 w 92"/>
                <a:gd name="T19" fmla="*/ 37 h 93"/>
                <a:gd name="T20" fmla="*/ 3 w 92"/>
                <a:gd name="T21" fmla="*/ 28 h 93"/>
                <a:gd name="T22" fmla="*/ 8 w 92"/>
                <a:gd name="T23" fmla="*/ 20 h 93"/>
                <a:gd name="T24" fmla="*/ 13 w 92"/>
                <a:gd name="T25" fmla="*/ 13 h 93"/>
                <a:gd name="T26" fmla="*/ 20 w 92"/>
                <a:gd name="T27" fmla="*/ 8 h 93"/>
                <a:gd name="T28" fmla="*/ 28 w 92"/>
                <a:gd name="T29" fmla="*/ 4 h 93"/>
                <a:gd name="T30" fmla="*/ 36 w 92"/>
                <a:gd name="T31" fmla="*/ 1 h 93"/>
                <a:gd name="T32" fmla="*/ 46 w 92"/>
                <a:gd name="T33" fmla="*/ 0 h 93"/>
                <a:gd name="T34" fmla="*/ 55 w 92"/>
                <a:gd name="T35" fmla="*/ 1 h 93"/>
                <a:gd name="T36" fmla="*/ 64 w 92"/>
                <a:gd name="T37" fmla="*/ 4 h 93"/>
                <a:gd name="T38" fmla="*/ 71 w 92"/>
                <a:gd name="T39" fmla="*/ 8 h 93"/>
                <a:gd name="T40" fmla="*/ 78 w 92"/>
                <a:gd name="T41" fmla="*/ 13 h 93"/>
                <a:gd name="T42" fmla="*/ 84 w 92"/>
                <a:gd name="T43" fmla="*/ 20 h 93"/>
                <a:gd name="T44" fmla="*/ 88 w 92"/>
                <a:gd name="T45" fmla="*/ 28 h 93"/>
                <a:gd name="T46" fmla="*/ 91 w 92"/>
                <a:gd name="T47" fmla="*/ 37 h 93"/>
                <a:gd name="T48" fmla="*/ 91 w 92"/>
                <a:gd name="T49" fmla="*/ 46 h 93"/>
                <a:gd name="T50" fmla="*/ 91 w 92"/>
                <a:gd name="T51" fmla="*/ 55 h 93"/>
                <a:gd name="T52" fmla="*/ 88 w 92"/>
                <a:gd name="T53" fmla="*/ 64 h 93"/>
                <a:gd name="T54" fmla="*/ 84 w 92"/>
                <a:gd name="T55" fmla="*/ 72 h 93"/>
                <a:gd name="T56" fmla="*/ 78 w 92"/>
                <a:gd name="T57" fmla="*/ 79 h 93"/>
                <a:gd name="T58" fmla="*/ 71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5" y="1"/>
                  </a:lnTo>
                  <a:lnTo>
                    <a:pt x="64" y="4"/>
                  </a:lnTo>
                  <a:lnTo>
                    <a:pt x="71" y="8"/>
                  </a:lnTo>
                  <a:lnTo>
                    <a:pt x="78" y="13"/>
                  </a:lnTo>
                  <a:lnTo>
                    <a:pt x="84" y="20"/>
                  </a:lnTo>
                  <a:lnTo>
                    <a:pt x="88" y="28"/>
                  </a:lnTo>
                  <a:lnTo>
                    <a:pt x="91" y="37"/>
                  </a:lnTo>
                  <a:lnTo>
                    <a:pt x="91" y="46"/>
                  </a:lnTo>
                  <a:lnTo>
                    <a:pt x="91" y="55"/>
                  </a:lnTo>
                  <a:lnTo>
                    <a:pt x="88" y="64"/>
                  </a:lnTo>
                  <a:lnTo>
                    <a:pt x="84" y="72"/>
                  </a:lnTo>
                  <a:lnTo>
                    <a:pt x="78" y="79"/>
                  </a:lnTo>
                  <a:lnTo>
                    <a:pt x="71"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6" name="Freeform 264"/>
            <p:cNvSpPr>
              <a:spLocks/>
            </p:cNvSpPr>
            <p:nvPr/>
          </p:nvSpPr>
          <p:spPr bwMode="auto">
            <a:xfrm>
              <a:off x="940" y="1751"/>
              <a:ext cx="92" cy="93"/>
            </a:xfrm>
            <a:custGeom>
              <a:avLst/>
              <a:gdLst>
                <a:gd name="T0" fmla="*/ 46 w 92"/>
                <a:gd name="T1" fmla="*/ 92 h 93"/>
                <a:gd name="T2" fmla="*/ 36 w 92"/>
                <a:gd name="T3" fmla="*/ 91 h 93"/>
                <a:gd name="T4" fmla="*/ 28 w 92"/>
                <a:gd name="T5" fmla="*/ 88 h 93"/>
                <a:gd name="T6" fmla="*/ 20 w 92"/>
                <a:gd name="T7" fmla="*/ 84 h 93"/>
                <a:gd name="T8" fmla="*/ 13 w 92"/>
                <a:gd name="T9" fmla="*/ 79 h 93"/>
                <a:gd name="T10" fmla="*/ 8 w 92"/>
                <a:gd name="T11" fmla="*/ 72 h 93"/>
                <a:gd name="T12" fmla="*/ 3 w 92"/>
                <a:gd name="T13" fmla="*/ 64 h 93"/>
                <a:gd name="T14" fmla="*/ 1 w 92"/>
                <a:gd name="T15" fmla="*/ 55 h 93"/>
                <a:gd name="T16" fmla="*/ 0 w 92"/>
                <a:gd name="T17" fmla="*/ 46 h 93"/>
                <a:gd name="T18" fmla="*/ 1 w 92"/>
                <a:gd name="T19" fmla="*/ 37 h 93"/>
                <a:gd name="T20" fmla="*/ 3 w 92"/>
                <a:gd name="T21" fmla="*/ 28 h 93"/>
                <a:gd name="T22" fmla="*/ 8 w 92"/>
                <a:gd name="T23" fmla="*/ 20 h 93"/>
                <a:gd name="T24" fmla="*/ 13 w 92"/>
                <a:gd name="T25" fmla="*/ 13 h 93"/>
                <a:gd name="T26" fmla="*/ 20 w 92"/>
                <a:gd name="T27" fmla="*/ 8 h 93"/>
                <a:gd name="T28" fmla="*/ 28 w 92"/>
                <a:gd name="T29" fmla="*/ 4 h 93"/>
                <a:gd name="T30" fmla="*/ 36 w 92"/>
                <a:gd name="T31" fmla="*/ 1 h 93"/>
                <a:gd name="T32" fmla="*/ 46 w 92"/>
                <a:gd name="T33" fmla="*/ 0 h 93"/>
                <a:gd name="T34" fmla="*/ 55 w 92"/>
                <a:gd name="T35" fmla="*/ 1 h 93"/>
                <a:gd name="T36" fmla="*/ 64 w 92"/>
                <a:gd name="T37" fmla="*/ 4 h 93"/>
                <a:gd name="T38" fmla="*/ 71 w 92"/>
                <a:gd name="T39" fmla="*/ 8 h 93"/>
                <a:gd name="T40" fmla="*/ 78 w 92"/>
                <a:gd name="T41" fmla="*/ 13 h 93"/>
                <a:gd name="T42" fmla="*/ 84 w 92"/>
                <a:gd name="T43" fmla="*/ 20 h 93"/>
                <a:gd name="T44" fmla="*/ 88 w 92"/>
                <a:gd name="T45" fmla="*/ 28 h 93"/>
                <a:gd name="T46" fmla="*/ 91 w 92"/>
                <a:gd name="T47" fmla="*/ 37 h 93"/>
                <a:gd name="T48" fmla="*/ 91 w 92"/>
                <a:gd name="T49" fmla="*/ 46 h 93"/>
                <a:gd name="T50" fmla="*/ 91 w 92"/>
                <a:gd name="T51" fmla="*/ 55 h 93"/>
                <a:gd name="T52" fmla="*/ 88 w 92"/>
                <a:gd name="T53" fmla="*/ 64 h 93"/>
                <a:gd name="T54" fmla="*/ 84 w 92"/>
                <a:gd name="T55" fmla="*/ 72 h 93"/>
                <a:gd name="T56" fmla="*/ 78 w 92"/>
                <a:gd name="T57" fmla="*/ 79 h 93"/>
                <a:gd name="T58" fmla="*/ 71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5" y="1"/>
                  </a:lnTo>
                  <a:lnTo>
                    <a:pt x="64" y="4"/>
                  </a:lnTo>
                  <a:lnTo>
                    <a:pt x="71" y="8"/>
                  </a:lnTo>
                  <a:lnTo>
                    <a:pt x="78" y="13"/>
                  </a:lnTo>
                  <a:lnTo>
                    <a:pt x="84" y="20"/>
                  </a:lnTo>
                  <a:lnTo>
                    <a:pt x="88" y="28"/>
                  </a:lnTo>
                  <a:lnTo>
                    <a:pt x="91" y="37"/>
                  </a:lnTo>
                  <a:lnTo>
                    <a:pt x="91" y="46"/>
                  </a:lnTo>
                  <a:lnTo>
                    <a:pt x="91" y="55"/>
                  </a:lnTo>
                  <a:lnTo>
                    <a:pt x="88" y="64"/>
                  </a:lnTo>
                  <a:lnTo>
                    <a:pt x="84" y="72"/>
                  </a:lnTo>
                  <a:lnTo>
                    <a:pt x="78" y="79"/>
                  </a:lnTo>
                  <a:lnTo>
                    <a:pt x="71"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7" name="Freeform 265"/>
            <p:cNvSpPr>
              <a:spLocks/>
            </p:cNvSpPr>
            <p:nvPr/>
          </p:nvSpPr>
          <p:spPr bwMode="auto">
            <a:xfrm>
              <a:off x="952" y="1763"/>
              <a:ext cx="69" cy="70"/>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8" name="Freeform 266"/>
            <p:cNvSpPr>
              <a:spLocks/>
            </p:cNvSpPr>
            <p:nvPr/>
          </p:nvSpPr>
          <p:spPr bwMode="auto">
            <a:xfrm>
              <a:off x="851" y="2077"/>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6 h 92"/>
                <a:gd name="T18" fmla="*/ 1 w 92"/>
                <a:gd name="T19" fmla="*/ 36 h 92"/>
                <a:gd name="T20" fmla="*/ 3 w 92"/>
                <a:gd name="T21" fmla="*/ 28 h 92"/>
                <a:gd name="T22" fmla="*/ 8 w 92"/>
                <a:gd name="T23" fmla="*/ 20 h 92"/>
                <a:gd name="T24" fmla="*/ 13 w 92"/>
                <a:gd name="T25" fmla="*/ 13 h 92"/>
                <a:gd name="T26" fmla="*/ 20 w 92"/>
                <a:gd name="T27" fmla="*/ 7 h 92"/>
                <a:gd name="T28" fmla="*/ 28 w 92"/>
                <a:gd name="T29" fmla="*/ 3 h 92"/>
                <a:gd name="T30" fmla="*/ 36 w 92"/>
                <a:gd name="T31" fmla="*/ 1 h 92"/>
                <a:gd name="T32" fmla="*/ 46 w 92"/>
                <a:gd name="T33" fmla="*/ 0 h 92"/>
                <a:gd name="T34" fmla="*/ 55 w 92"/>
                <a:gd name="T35" fmla="*/ 1 h 92"/>
                <a:gd name="T36" fmla="*/ 64 w 92"/>
                <a:gd name="T37" fmla="*/ 3 h 92"/>
                <a:gd name="T38" fmla="*/ 71 w 92"/>
                <a:gd name="T39" fmla="*/ 7 h 92"/>
                <a:gd name="T40" fmla="*/ 78 w 92"/>
                <a:gd name="T41" fmla="*/ 13 h 92"/>
                <a:gd name="T42" fmla="*/ 84 w 92"/>
                <a:gd name="T43" fmla="*/ 20 h 92"/>
                <a:gd name="T44" fmla="*/ 88 w 92"/>
                <a:gd name="T45" fmla="*/ 28 h 92"/>
                <a:gd name="T46" fmla="*/ 91 w 92"/>
                <a:gd name="T47" fmla="*/ 36 h 92"/>
                <a:gd name="T48" fmla="*/ 91 w 92"/>
                <a:gd name="T49" fmla="*/ 46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6"/>
                  </a:lnTo>
                  <a:lnTo>
                    <a:pt x="1" y="36"/>
                  </a:lnTo>
                  <a:lnTo>
                    <a:pt x="3" y="28"/>
                  </a:lnTo>
                  <a:lnTo>
                    <a:pt x="8" y="20"/>
                  </a:lnTo>
                  <a:lnTo>
                    <a:pt x="13" y="13"/>
                  </a:lnTo>
                  <a:lnTo>
                    <a:pt x="20" y="7"/>
                  </a:lnTo>
                  <a:lnTo>
                    <a:pt x="28" y="3"/>
                  </a:lnTo>
                  <a:lnTo>
                    <a:pt x="36" y="1"/>
                  </a:lnTo>
                  <a:lnTo>
                    <a:pt x="46" y="0"/>
                  </a:lnTo>
                  <a:lnTo>
                    <a:pt x="55" y="1"/>
                  </a:lnTo>
                  <a:lnTo>
                    <a:pt x="64" y="3"/>
                  </a:lnTo>
                  <a:lnTo>
                    <a:pt x="71" y="7"/>
                  </a:lnTo>
                  <a:lnTo>
                    <a:pt x="78" y="13"/>
                  </a:lnTo>
                  <a:lnTo>
                    <a:pt x="84" y="20"/>
                  </a:lnTo>
                  <a:lnTo>
                    <a:pt x="88" y="28"/>
                  </a:lnTo>
                  <a:lnTo>
                    <a:pt x="91" y="36"/>
                  </a:lnTo>
                  <a:lnTo>
                    <a:pt x="91" y="46"/>
                  </a:lnTo>
                  <a:lnTo>
                    <a:pt x="91" y="55"/>
                  </a:lnTo>
                  <a:lnTo>
                    <a:pt x="88" y="63"/>
                  </a:lnTo>
                  <a:lnTo>
                    <a:pt x="84" y="71"/>
                  </a:lnTo>
                  <a:lnTo>
                    <a:pt x="78" y="78"/>
                  </a:lnTo>
                  <a:lnTo>
                    <a:pt x="71"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79" name="Freeform 267"/>
            <p:cNvSpPr>
              <a:spLocks/>
            </p:cNvSpPr>
            <p:nvPr/>
          </p:nvSpPr>
          <p:spPr bwMode="auto">
            <a:xfrm>
              <a:off x="851" y="2077"/>
              <a:ext cx="92" cy="92"/>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6 h 92"/>
                <a:gd name="T18" fmla="*/ 1 w 92"/>
                <a:gd name="T19" fmla="*/ 36 h 92"/>
                <a:gd name="T20" fmla="*/ 3 w 92"/>
                <a:gd name="T21" fmla="*/ 28 h 92"/>
                <a:gd name="T22" fmla="*/ 8 w 92"/>
                <a:gd name="T23" fmla="*/ 20 h 92"/>
                <a:gd name="T24" fmla="*/ 13 w 92"/>
                <a:gd name="T25" fmla="*/ 13 h 92"/>
                <a:gd name="T26" fmla="*/ 20 w 92"/>
                <a:gd name="T27" fmla="*/ 7 h 92"/>
                <a:gd name="T28" fmla="*/ 28 w 92"/>
                <a:gd name="T29" fmla="*/ 3 h 92"/>
                <a:gd name="T30" fmla="*/ 36 w 92"/>
                <a:gd name="T31" fmla="*/ 1 h 92"/>
                <a:gd name="T32" fmla="*/ 46 w 92"/>
                <a:gd name="T33" fmla="*/ 0 h 92"/>
                <a:gd name="T34" fmla="*/ 55 w 92"/>
                <a:gd name="T35" fmla="*/ 1 h 92"/>
                <a:gd name="T36" fmla="*/ 64 w 92"/>
                <a:gd name="T37" fmla="*/ 3 h 92"/>
                <a:gd name="T38" fmla="*/ 71 w 92"/>
                <a:gd name="T39" fmla="*/ 7 h 92"/>
                <a:gd name="T40" fmla="*/ 78 w 92"/>
                <a:gd name="T41" fmla="*/ 13 h 92"/>
                <a:gd name="T42" fmla="*/ 84 w 92"/>
                <a:gd name="T43" fmla="*/ 20 h 92"/>
                <a:gd name="T44" fmla="*/ 88 w 92"/>
                <a:gd name="T45" fmla="*/ 28 h 92"/>
                <a:gd name="T46" fmla="*/ 91 w 92"/>
                <a:gd name="T47" fmla="*/ 36 h 92"/>
                <a:gd name="T48" fmla="*/ 91 w 92"/>
                <a:gd name="T49" fmla="*/ 46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6"/>
                  </a:lnTo>
                  <a:lnTo>
                    <a:pt x="1" y="36"/>
                  </a:lnTo>
                  <a:lnTo>
                    <a:pt x="3" y="28"/>
                  </a:lnTo>
                  <a:lnTo>
                    <a:pt x="8" y="20"/>
                  </a:lnTo>
                  <a:lnTo>
                    <a:pt x="13" y="13"/>
                  </a:lnTo>
                  <a:lnTo>
                    <a:pt x="20" y="7"/>
                  </a:lnTo>
                  <a:lnTo>
                    <a:pt x="28" y="3"/>
                  </a:lnTo>
                  <a:lnTo>
                    <a:pt x="36" y="1"/>
                  </a:lnTo>
                  <a:lnTo>
                    <a:pt x="46" y="0"/>
                  </a:lnTo>
                  <a:lnTo>
                    <a:pt x="55" y="1"/>
                  </a:lnTo>
                  <a:lnTo>
                    <a:pt x="64" y="3"/>
                  </a:lnTo>
                  <a:lnTo>
                    <a:pt x="71" y="7"/>
                  </a:lnTo>
                  <a:lnTo>
                    <a:pt x="78" y="13"/>
                  </a:lnTo>
                  <a:lnTo>
                    <a:pt x="84" y="20"/>
                  </a:lnTo>
                  <a:lnTo>
                    <a:pt x="88" y="28"/>
                  </a:lnTo>
                  <a:lnTo>
                    <a:pt x="91" y="36"/>
                  </a:lnTo>
                  <a:lnTo>
                    <a:pt x="91" y="46"/>
                  </a:lnTo>
                  <a:lnTo>
                    <a:pt x="91" y="55"/>
                  </a:lnTo>
                  <a:lnTo>
                    <a:pt x="88" y="63"/>
                  </a:lnTo>
                  <a:lnTo>
                    <a:pt x="84" y="71"/>
                  </a:lnTo>
                  <a:lnTo>
                    <a:pt x="78" y="78"/>
                  </a:lnTo>
                  <a:lnTo>
                    <a:pt x="71"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0" name="Freeform 268"/>
            <p:cNvSpPr>
              <a:spLocks/>
            </p:cNvSpPr>
            <p:nvPr/>
          </p:nvSpPr>
          <p:spPr bwMode="auto">
            <a:xfrm>
              <a:off x="863" y="2089"/>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1" name="Freeform 269"/>
            <p:cNvSpPr>
              <a:spLocks/>
            </p:cNvSpPr>
            <p:nvPr/>
          </p:nvSpPr>
          <p:spPr bwMode="auto">
            <a:xfrm>
              <a:off x="836" y="2180"/>
              <a:ext cx="92" cy="93"/>
            </a:xfrm>
            <a:custGeom>
              <a:avLst/>
              <a:gdLst>
                <a:gd name="T0" fmla="*/ 45 w 92"/>
                <a:gd name="T1" fmla="*/ 92 h 93"/>
                <a:gd name="T2" fmla="*/ 36 w 92"/>
                <a:gd name="T3" fmla="*/ 91 h 93"/>
                <a:gd name="T4" fmla="*/ 27 w 92"/>
                <a:gd name="T5" fmla="*/ 88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0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0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9"/>
                  </a:lnTo>
                  <a:lnTo>
                    <a:pt x="7" y="72"/>
                  </a:lnTo>
                  <a:lnTo>
                    <a:pt x="3" y="64"/>
                  </a:lnTo>
                  <a:lnTo>
                    <a:pt x="0" y="56"/>
                  </a:lnTo>
                  <a:lnTo>
                    <a:pt x="0" y="46"/>
                  </a:lnTo>
                  <a:lnTo>
                    <a:pt x="0" y="37"/>
                  </a:lnTo>
                  <a:lnTo>
                    <a:pt x="3" y="28"/>
                  </a:lnTo>
                  <a:lnTo>
                    <a:pt x="7" y="20"/>
                  </a:lnTo>
                  <a:lnTo>
                    <a:pt x="13" y="14"/>
                  </a:lnTo>
                  <a:lnTo>
                    <a:pt x="20" y="8"/>
                  </a:lnTo>
                  <a:lnTo>
                    <a:pt x="27" y="4"/>
                  </a:lnTo>
                  <a:lnTo>
                    <a:pt x="36" y="1"/>
                  </a:lnTo>
                  <a:lnTo>
                    <a:pt x="45" y="0"/>
                  </a:lnTo>
                  <a:lnTo>
                    <a:pt x="55" y="1"/>
                  </a:lnTo>
                  <a:lnTo>
                    <a:pt x="63" y="4"/>
                  </a:lnTo>
                  <a:lnTo>
                    <a:pt x="71" y="8"/>
                  </a:lnTo>
                  <a:lnTo>
                    <a:pt x="78" y="14"/>
                  </a:lnTo>
                  <a:lnTo>
                    <a:pt x="83" y="20"/>
                  </a:lnTo>
                  <a:lnTo>
                    <a:pt x="88" y="28"/>
                  </a:lnTo>
                  <a:lnTo>
                    <a:pt x="90" y="37"/>
                  </a:lnTo>
                  <a:lnTo>
                    <a:pt x="91" y="46"/>
                  </a:lnTo>
                  <a:lnTo>
                    <a:pt x="90" y="56"/>
                  </a:lnTo>
                  <a:lnTo>
                    <a:pt x="88" y="64"/>
                  </a:lnTo>
                  <a:lnTo>
                    <a:pt x="83" y="72"/>
                  </a:lnTo>
                  <a:lnTo>
                    <a:pt x="78" y="79"/>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2" name="Freeform 270"/>
            <p:cNvSpPr>
              <a:spLocks/>
            </p:cNvSpPr>
            <p:nvPr/>
          </p:nvSpPr>
          <p:spPr bwMode="auto">
            <a:xfrm>
              <a:off x="836" y="2180"/>
              <a:ext cx="92" cy="93"/>
            </a:xfrm>
            <a:custGeom>
              <a:avLst/>
              <a:gdLst>
                <a:gd name="T0" fmla="*/ 45 w 92"/>
                <a:gd name="T1" fmla="*/ 92 h 93"/>
                <a:gd name="T2" fmla="*/ 36 w 92"/>
                <a:gd name="T3" fmla="*/ 91 h 93"/>
                <a:gd name="T4" fmla="*/ 27 w 92"/>
                <a:gd name="T5" fmla="*/ 88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0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0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9"/>
                  </a:lnTo>
                  <a:lnTo>
                    <a:pt x="7" y="72"/>
                  </a:lnTo>
                  <a:lnTo>
                    <a:pt x="3" y="64"/>
                  </a:lnTo>
                  <a:lnTo>
                    <a:pt x="0" y="56"/>
                  </a:lnTo>
                  <a:lnTo>
                    <a:pt x="0" y="46"/>
                  </a:lnTo>
                  <a:lnTo>
                    <a:pt x="0" y="37"/>
                  </a:lnTo>
                  <a:lnTo>
                    <a:pt x="3" y="28"/>
                  </a:lnTo>
                  <a:lnTo>
                    <a:pt x="7" y="20"/>
                  </a:lnTo>
                  <a:lnTo>
                    <a:pt x="13" y="14"/>
                  </a:lnTo>
                  <a:lnTo>
                    <a:pt x="20" y="8"/>
                  </a:lnTo>
                  <a:lnTo>
                    <a:pt x="27" y="4"/>
                  </a:lnTo>
                  <a:lnTo>
                    <a:pt x="36" y="1"/>
                  </a:lnTo>
                  <a:lnTo>
                    <a:pt x="45" y="0"/>
                  </a:lnTo>
                  <a:lnTo>
                    <a:pt x="55" y="1"/>
                  </a:lnTo>
                  <a:lnTo>
                    <a:pt x="63" y="4"/>
                  </a:lnTo>
                  <a:lnTo>
                    <a:pt x="71" y="8"/>
                  </a:lnTo>
                  <a:lnTo>
                    <a:pt x="78" y="14"/>
                  </a:lnTo>
                  <a:lnTo>
                    <a:pt x="83" y="20"/>
                  </a:lnTo>
                  <a:lnTo>
                    <a:pt x="88" y="28"/>
                  </a:lnTo>
                  <a:lnTo>
                    <a:pt x="90" y="37"/>
                  </a:lnTo>
                  <a:lnTo>
                    <a:pt x="91" y="46"/>
                  </a:lnTo>
                  <a:lnTo>
                    <a:pt x="90" y="56"/>
                  </a:lnTo>
                  <a:lnTo>
                    <a:pt x="88" y="64"/>
                  </a:lnTo>
                  <a:lnTo>
                    <a:pt x="83" y="72"/>
                  </a:lnTo>
                  <a:lnTo>
                    <a:pt x="78" y="79"/>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3" name="Freeform 271"/>
            <p:cNvSpPr>
              <a:spLocks/>
            </p:cNvSpPr>
            <p:nvPr/>
          </p:nvSpPr>
          <p:spPr bwMode="auto">
            <a:xfrm>
              <a:off x="848" y="2192"/>
              <a:ext cx="69" cy="70"/>
            </a:xfrm>
            <a:custGeom>
              <a:avLst/>
              <a:gdLst>
                <a:gd name="T0" fmla="*/ 37 w 69"/>
                <a:gd name="T1" fmla="*/ 32 h 70"/>
                <a:gd name="T2" fmla="*/ 37 w 69"/>
                <a:gd name="T3" fmla="*/ 0 h 70"/>
                <a:gd name="T4" fmla="*/ 31 w 69"/>
                <a:gd name="T5" fmla="*/ 0 h 70"/>
                <a:gd name="T6" fmla="*/ 31 w 69"/>
                <a:gd name="T7" fmla="*/ 32 h 70"/>
                <a:gd name="T8" fmla="*/ 0 w 69"/>
                <a:gd name="T9" fmla="*/ 32 h 70"/>
                <a:gd name="T10" fmla="*/ 0 w 69"/>
                <a:gd name="T11" fmla="*/ 38 h 70"/>
                <a:gd name="T12" fmla="*/ 31 w 69"/>
                <a:gd name="T13" fmla="*/ 38 h 70"/>
                <a:gd name="T14" fmla="*/ 31 w 69"/>
                <a:gd name="T15" fmla="*/ 69 h 70"/>
                <a:gd name="T16" fmla="*/ 37 w 69"/>
                <a:gd name="T17" fmla="*/ 69 h 70"/>
                <a:gd name="T18" fmla="*/ 37 w 69"/>
                <a:gd name="T19" fmla="*/ 38 h 70"/>
                <a:gd name="T20" fmla="*/ 68 w 69"/>
                <a:gd name="T21" fmla="*/ 38 h 70"/>
                <a:gd name="T22" fmla="*/ 68 w 69"/>
                <a:gd name="T23" fmla="*/ 32 h 70"/>
                <a:gd name="T24" fmla="*/ 37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2"/>
                  </a:moveTo>
                  <a:lnTo>
                    <a:pt x="37" y="0"/>
                  </a:lnTo>
                  <a:lnTo>
                    <a:pt x="31" y="0"/>
                  </a:lnTo>
                  <a:lnTo>
                    <a:pt x="31" y="32"/>
                  </a:lnTo>
                  <a:lnTo>
                    <a:pt x="0" y="32"/>
                  </a:lnTo>
                  <a:lnTo>
                    <a:pt x="0" y="38"/>
                  </a:lnTo>
                  <a:lnTo>
                    <a:pt x="31" y="38"/>
                  </a:lnTo>
                  <a:lnTo>
                    <a:pt x="31" y="69"/>
                  </a:lnTo>
                  <a:lnTo>
                    <a:pt x="37" y="69"/>
                  </a:lnTo>
                  <a:lnTo>
                    <a:pt x="37" y="38"/>
                  </a:lnTo>
                  <a:lnTo>
                    <a:pt x="68" y="38"/>
                  </a:lnTo>
                  <a:lnTo>
                    <a:pt x="68" y="32"/>
                  </a:lnTo>
                  <a:lnTo>
                    <a:pt x="37"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4" name="Freeform 272"/>
            <p:cNvSpPr>
              <a:spLocks/>
            </p:cNvSpPr>
            <p:nvPr/>
          </p:nvSpPr>
          <p:spPr bwMode="auto">
            <a:xfrm>
              <a:off x="846" y="2301"/>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4 h 92"/>
                <a:gd name="T14" fmla="*/ 1 w 93"/>
                <a:gd name="T15" fmla="*/ 56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6 h 92"/>
                <a:gd name="T52" fmla="*/ 88 w 93"/>
                <a:gd name="T53" fmla="*/ 64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4"/>
                  </a:lnTo>
                  <a:lnTo>
                    <a:pt x="1" y="56"/>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6"/>
                  </a:lnTo>
                  <a:lnTo>
                    <a:pt x="88" y="64"/>
                  </a:lnTo>
                  <a:lnTo>
                    <a:pt x="84" y="71"/>
                  </a:lnTo>
                  <a:lnTo>
                    <a:pt x="79"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5" name="Freeform 273"/>
            <p:cNvSpPr>
              <a:spLocks/>
            </p:cNvSpPr>
            <p:nvPr/>
          </p:nvSpPr>
          <p:spPr bwMode="auto">
            <a:xfrm>
              <a:off x="846" y="2301"/>
              <a:ext cx="93" cy="92"/>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4 h 92"/>
                <a:gd name="T14" fmla="*/ 1 w 93"/>
                <a:gd name="T15" fmla="*/ 56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6 h 92"/>
                <a:gd name="T52" fmla="*/ 88 w 93"/>
                <a:gd name="T53" fmla="*/ 64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4"/>
                  </a:lnTo>
                  <a:lnTo>
                    <a:pt x="1" y="56"/>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6"/>
                  </a:lnTo>
                  <a:lnTo>
                    <a:pt x="88" y="64"/>
                  </a:lnTo>
                  <a:lnTo>
                    <a:pt x="84" y="71"/>
                  </a:lnTo>
                  <a:lnTo>
                    <a:pt x="79"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6" name="Freeform 274"/>
            <p:cNvSpPr>
              <a:spLocks/>
            </p:cNvSpPr>
            <p:nvPr/>
          </p:nvSpPr>
          <p:spPr bwMode="auto">
            <a:xfrm>
              <a:off x="858" y="2313"/>
              <a:ext cx="69" cy="69"/>
            </a:xfrm>
            <a:custGeom>
              <a:avLst/>
              <a:gdLst>
                <a:gd name="T0" fmla="*/ 38 w 69"/>
                <a:gd name="T1" fmla="*/ 32 h 69"/>
                <a:gd name="T2" fmla="*/ 38 w 69"/>
                <a:gd name="T3" fmla="*/ 0 h 69"/>
                <a:gd name="T4" fmla="*/ 31 w 69"/>
                <a:gd name="T5" fmla="*/ 0 h 69"/>
                <a:gd name="T6" fmla="*/ 31 w 69"/>
                <a:gd name="T7" fmla="*/ 32 h 69"/>
                <a:gd name="T8" fmla="*/ 0 w 69"/>
                <a:gd name="T9" fmla="*/ 32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1" y="0"/>
                  </a:lnTo>
                  <a:lnTo>
                    <a:pt x="31" y="32"/>
                  </a:lnTo>
                  <a:lnTo>
                    <a:pt x="0" y="32"/>
                  </a:lnTo>
                  <a:lnTo>
                    <a:pt x="0" y="38"/>
                  </a:lnTo>
                  <a:lnTo>
                    <a:pt x="31" y="38"/>
                  </a:lnTo>
                  <a:lnTo>
                    <a:pt x="31" y="68"/>
                  </a:lnTo>
                  <a:lnTo>
                    <a:pt x="38" y="68"/>
                  </a:lnTo>
                  <a:lnTo>
                    <a:pt x="38" y="38"/>
                  </a:lnTo>
                  <a:lnTo>
                    <a:pt x="68" y="38"/>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7" name="Freeform 275"/>
            <p:cNvSpPr>
              <a:spLocks/>
            </p:cNvSpPr>
            <p:nvPr/>
          </p:nvSpPr>
          <p:spPr bwMode="auto">
            <a:xfrm>
              <a:off x="885" y="2394"/>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6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6"/>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6"/>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8" name="Freeform 276"/>
            <p:cNvSpPr>
              <a:spLocks/>
            </p:cNvSpPr>
            <p:nvPr/>
          </p:nvSpPr>
          <p:spPr bwMode="auto">
            <a:xfrm>
              <a:off x="885" y="2394"/>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6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6"/>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6"/>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89" name="Freeform 277"/>
            <p:cNvSpPr>
              <a:spLocks/>
            </p:cNvSpPr>
            <p:nvPr/>
          </p:nvSpPr>
          <p:spPr bwMode="auto">
            <a:xfrm>
              <a:off x="897" y="2406"/>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0" name="Freeform 278"/>
            <p:cNvSpPr>
              <a:spLocks/>
            </p:cNvSpPr>
            <p:nvPr/>
          </p:nvSpPr>
          <p:spPr bwMode="auto">
            <a:xfrm>
              <a:off x="963" y="2463"/>
              <a:ext cx="92" cy="92"/>
            </a:xfrm>
            <a:custGeom>
              <a:avLst/>
              <a:gdLst>
                <a:gd name="T0" fmla="*/ 45 w 92"/>
                <a:gd name="T1" fmla="*/ 91 h 92"/>
                <a:gd name="T2" fmla="*/ 36 w 92"/>
                <a:gd name="T3" fmla="*/ 90 h 92"/>
                <a:gd name="T4" fmla="*/ 27 w 92"/>
                <a:gd name="T5" fmla="*/ 88 h 92"/>
                <a:gd name="T6" fmla="*/ 20 w 92"/>
                <a:gd name="T7" fmla="*/ 83 h 92"/>
                <a:gd name="T8" fmla="*/ 13 w 92"/>
                <a:gd name="T9" fmla="*/ 78 h 92"/>
                <a:gd name="T10" fmla="*/ 7 w 92"/>
                <a:gd name="T11" fmla="*/ 71 h 92"/>
                <a:gd name="T12" fmla="*/ 3 w 92"/>
                <a:gd name="T13" fmla="*/ 63 h 92"/>
                <a:gd name="T14" fmla="*/ 0 w 92"/>
                <a:gd name="T15" fmla="*/ 55 h 92"/>
                <a:gd name="T16" fmla="*/ 0 w 92"/>
                <a:gd name="T17" fmla="*/ 45 h 92"/>
                <a:gd name="T18" fmla="*/ 0 w 92"/>
                <a:gd name="T19" fmla="*/ 36 h 92"/>
                <a:gd name="T20" fmla="*/ 3 w 92"/>
                <a:gd name="T21" fmla="*/ 27 h 92"/>
                <a:gd name="T22" fmla="*/ 7 w 92"/>
                <a:gd name="T23" fmla="*/ 20 h 92"/>
                <a:gd name="T24" fmla="*/ 13 w 92"/>
                <a:gd name="T25" fmla="*/ 13 h 92"/>
                <a:gd name="T26" fmla="*/ 20 w 92"/>
                <a:gd name="T27" fmla="*/ 7 h 92"/>
                <a:gd name="T28" fmla="*/ 27 w 92"/>
                <a:gd name="T29" fmla="*/ 3 h 92"/>
                <a:gd name="T30" fmla="*/ 36 w 92"/>
                <a:gd name="T31" fmla="*/ 0 h 92"/>
                <a:gd name="T32" fmla="*/ 45 w 92"/>
                <a:gd name="T33" fmla="*/ 0 h 92"/>
                <a:gd name="T34" fmla="*/ 55 w 92"/>
                <a:gd name="T35" fmla="*/ 0 h 92"/>
                <a:gd name="T36" fmla="*/ 63 w 92"/>
                <a:gd name="T37" fmla="*/ 3 h 92"/>
                <a:gd name="T38" fmla="*/ 71 w 92"/>
                <a:gd name="T39" fmla="*/ 7 h 92"/>
                <a:gd name="T40" fmla="*/ 78 w 92"/>
                <a:gd name="T41" fmla="*/ 13 h 92"/>
                <a:gd name="T42" fmla="*/ 83 w 92"/>
                <a:gd name="T43" fmla="*/ 20 h 92"/>
                <a:gd name="T44" fmla="*/ 88 w 92"/>
                <a:gd name="T45" fmla="*/ 27 h 92"/>
                <a:gd name="T46" fmla="*/ 90 w 92"/>
                <a:gd name="T47" fmla="*/ 36 h 92"/>
                <a:gd name="T48" fmla="*/ 91 w 92"/>
                <a:gd name="T49" fmla="*/ 45 h 92"/>
                <a:gd name="T50" fmla="*/ 90 w 92"/>
                <a:gd name="T51" fmla="*/ 55 h 92"/>
                <a:gd name="T52" fmla="*/ 88 w 92"/>
                <a:gd name="T53" fmla="*/ 63 h 92"/>
                <a:gd name="T54" fmla="*/ 83 w 92"/>
                <a:gd name="T55" fmla="*/ 71 h 92"/>
                <a:gd name="T56" fmla="*/ 78 w 92"/>
                <a:gd name="T57" fmla="*/ 78 h 92"/>
                <a:gd name="T58" fmla="*/ 71 w 92"/>
                <a:gd name="T59" fmla="*/ 83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3"/>
                  </a:lnTo>
                  <a:lnTo>
                    <a:pt x="13" y="78"/>
                  </a:lnTo>
                  <a:lnTo>
                    <a:pt x="7" y="71"/>
                  </a:lnTo>
                  <a:lnTo>
                    <a:pt x="3" y="63"/>
                  </a:lnTo>
                  <a:lnTo>
                    <a:pt x="0" y="55"/>
                  </a:lnTo>
                  <a:lnTo>
                    <a:pt x="0" y="45"/>
                  </a:lnTo>
                  <a:lnTo>
                    <a:pt x="0" y="36"/>
                  </a:lnTo>
                  <a:lnTo>
                    <a:pt x="3" y="27"/>
                  </a:lnTo>
                  <a:lnTo>
                    <a:pt x="7" y="20"/>
                  </a:lnTo>
                  <a:lnTo>
                    <a:pt x="13" y="13"/>
                  </a:lnTo>
                  <a:lnTo>
                    <a:pt x="20" y="7"/>
                  </a:lnTo>
                  <a:lnTo>
                    <a:pt x="27" y="3"/>
                  </a:lnTo>
                  <a:lnTo>
                    <a:pt x="36" y="0"/>
                  </a:lnTo>
                  <a:lnTo>
                    <a:pt x="45" y="0"/>
                  </a:lnTo>
                  <a:lnTo>
                    <a:pt x="55" y="0"/>
                  </a:lnTo>
                  <a:lnTo>
                    <a:pt x="63" y="3"/>
                  </a:lnTo>
                  <a:lnTo>
                    <a:pt x="71" y="7"/>
                  </a:lnTo>
                  <a:lnTo>
                    <a:pt x="78" y="13"/>
                  </a:lnTo>
                  <a:lnTo>
                    <a:pt x="83" y="20"/>
                  </a:lnTo>
                  <a:lnTo>
                    <a:pt x="88" y="27"/>
                  </a:lnTo>
                  <a:lnTo>
                    <a:pt x="90" y="36"/>
                  </a:lnTo>
                  <a:lnTo>
                    <a:pt x="91" y="45"/>
                  </a:lnTo>
                  <a:lnTo>
                    <a:pt x="90" y="55"/>
                  </a:lnTo>
                  <a:lnTo>
                    <a:pt x="88" y="63"/>
                  </a:lnTo>
                  <a:lnTo>
                    <a:pt x="83" y="71"/>
                  </a:lnTo>
                  <a:lnTo>
                    <a:pt x="78" y="78"/>
                  </a:lnTo>
                  <a:lnTo>
                    <a:pt x="71" y="83"/>
                  </a:lnTo>
                  <a:lnTo>
                    <a:pt x="63" y="88"/>
                  </a:lnTo>
                  <a:lnTo>
                    <a:pt x="55" y="90"/>
                  </a:lnTo>
                  <a:lnTo>
                    <a:pt x="45"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1" name="Freeform 279"/>
            <p:cNvSpPr>
              <a:spLocks/>
            </p:cNvSpPr>
            <p:nvPr/>
          </p:nvSpPr>
          <p:spPr bwMode="auto">
            <a:xfrm>
              <a:off x="963" y="2463"/>
              <a:ext cx="92" cy="92"/>
            </a:xfrm>
            <a:custGeom>
              <a:avLst/>
              <a:gdLst>
                <a:gd name="T0" fmla="*/ 45 w 92"/>
                <a:gd name="T1" fmla="*/ 91 h 92"/>
                <a:gd name="T2" fmla="*/ 36 w 92"/>
                <a:gd name="T3" fmla="*/ 90 h 92"/>
                <a:gd name="T4" fmla="*/ 27 w 92"/>
                <a:gd name="T5" fmla="*/ 88 h 92"/>
                <a:gd name="T6" fmla="*/ 20 w 92"/>
                <a:gd name="T7" fmla="*/ 83 h 92"/>
                <a:gd name="T8" fmla="*/ 13 w 92"/>
                <a:gd name="T9" fmla="*/ 78 h 92"/>
                <a:gd name="T10" fmla="*/ 7 w 92"/>
                <a:gd name="T11" fmla="*/ 71 h 92"/>
                <a:gd name="T12" fmla="*/ 3 w 92"/>
                <a:gd name="T13" fmla="*/ 63 h 92"/>
                <a:gd name="T14" fmla="*/ 0 w 92"/>
                <a:gd name="T15" fmla="*/ 55 h 92"/>
                <a:gd name="T16" fmla="*/ 0 w 92"/>
                <a:gd name="T17" fmla="*/ 45 h 92"/>
                <a:gd name="T18" fmla="*/ 0 w 92"/>
                <a:gd name="T19" fmla="*/ 36 h 92"/>
                <a:gd name="T20" fmla="*/ 3 w 92"/>
                <a:gd name="T21" fmla="*/ 27 h 92"/>
                <a:gd name="T22" fmla="*/ 7 w 92"/>
                <a:gd name="T23" fmla="*/ 20 h 92"/>
                <a:gd name="T24" fmla="*/ 13 w 92"/>
                <a:gd name="T25" fmla="*/ 13 h 92"/>
                <a:gd name="T26" fmla="*/ 20 w 92"/>
                <a:gd name="T27" fmla="*/ 7 h 92"/>
                <a:gd name="T28" fmla="*/ 27 w 92"/>
                <a:gd name="T29" fmla="*/ 3 h 92"/>
                <a:gd name="T30" fmla="*/ 36 w 92"/>
                <a:gd name="T31" fmla="*/ 0 h 92"/>
                <a:gd name="T32" fmla="*/ 45 w 92"/>
                <a:gd name="T33" fmla="*/ 0 h 92"/>
                <a:gd name="T34" fmla="*/ 55 w 92"/>
                <a:gd name="T35" fmla="*/ 0 h 92"/>
                <a:gd name="T36" fmla="*/ 63 w 92"/>
                <a:gd name="T37" fmla="*/ 3 h 92"/>
                <a:gd name="T38" fmla="*/ 71 w 92"/>
                <a:gd name="T39" fmla="*/ 7 h 92"/>
                <a:gd name="T40" fmla="*/ 78 w 92"/>
                <a:gd name="T41" fmla="*/ 13 h 92"/>
                <a:gd name="T42" fmla="*/ 83 w 92"/>
                <a:gd name="T43" fmla="*/ 20 h 92"/>
                <a:gd name="T44" fmla="*/ 88 w 92"/>
                <a:gd name="T45" fmla="*/ 27 h 92"/>
                <a:gd name="T46" fmla="*/ 90 w 92"/>
                <a:gd name="T47" fmla="*/ 36 h 92"/>
                <a:gd name="T48" fmla="*/ 91 w 92"/>
                <a:gd name="T49" fmla="*/ 45 h 92"/>
                <a:gd name="T50" fmla="*/ 90 w 92"/>
                <a:gd name="T51" fmla="*/ 55 h 92"/>
                <a:gd name="T52" fmla="*/ 88 w 92"/>
                <a:gd name="T53" fmla="*/ 63 h 92"/>
                <a:gd name="T54" fmla="*/ 83 w 92"/>
                <a:gd name="T55" fmla="*/ 71 h 92"/>
                <a:gd name="T56" fmla="*/ 78 w 92"/>
                <a:gd name="T57" fmla="*/ 78 h 92"/>
                <a:gd name="T58" fmla="*/ 71 w 92"/>
                <a:gd name="T59" fmla="*/ 83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3"/>
                  </a:lnTo>
                  <a:lnTo>
                    <a:pt x="13" y="78"/>
                  </a:lnTo>
                  <a:lnTo>
                    <a:pt x="7" y="71"/>
                  </a:lnTo>
                  <a:lnTo>
                    <a:pt x="3" y="63"/>
                  </a:lnTo>
                  <a:lnTo>
                    <a:pt x="0" y="55"/>
                  </a:lnTo>
                  <a:lnTo>
                    <a:pt x="0" y="45"/>
                  </a:lnTo>
                  <a:lnTo>
                    <a:pt x="0" y="36"/>
                  </a:lnTo>
                  <a:lnTo>
                    <a:pt x="3" y="27"/>
                  </a:lnTo>
                  <a:lnTo>
                    <a:pt x="7" y="20"/>
                  </a:lnTo>
                  <a:lnTo>
                    <a:pt x="13" y="13"/>
                  </a:lnTo>
                  <a:lnTo>
                    <a:pt x="20" y="7"/>
                  </a:lnTo>
                  <a:lnTo>
                    <a:pt x="27" y="3"/>
                  </a:lnTo>
                  <a:lnTo>
                    <a:pt x="36" y="0"/>
                  </a:lnTo>
                  <a:lnTo>
                    <a:pt x="45" y="0"/>
                  </a:lnTo>
                  <a:lnTo>
                    <a:pt x="55" y="0"/>
                  </a:lnTo>
                  <a:lnTo>
                    <a:pt x="63" y="3"/>
                  </a:lnTo>
                  <a:lnTo>
                    <a:pt x="71" y="7"/>
                  </a:lnTo>
                  <a:lnTo>
                    <a:pt x="78" y="13"/>
                  </a:lnTo>
                  <a:lnTo>
                    <a:pt x="83" y="20"/>
                  </a:lnTo>
                  <a:lnTo>
                    <a:pt x="88" y="27"/>
                  </a:lnTo>
                  <a:lnTo>
                    <a:pt x="90" y="36"/>
                  </a:lnTo>
                  <a:lnTo>
                    <a:pt x="91" y="45"/>
                  </a:lnTo>
                  <a:lnTo>
                    <a:pt x="90" y="55"/>
                  </a:lnTo>
                  <a:lnTo>
                    <a:pt x="88" y="63"/>
                  </a:lnTo>
                  <a:lnTo>
                    <a:pt x="83" y="71"/>
                  </a:lnTo>
                  <a:lnTo>
                    <a:pt x="78" y="78"/>
                  </a:lnTo>
                  <a:lnTo>
                    <a:pt x="71" y="83"/>
                  </a:lnTo>
                  <a:lnTo>
                    <a:pt x="63" y="88"/>
                  </a:lnTo>
                  <a:lnTo>
                    <a:pt x="55" y="90"/>
                  </a:lnTo>
                  <a:lnTo>
                    <a:pt x="45"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2" name="Freeform 280"/>
            <p:cNvSpPr>
              <a:spLocks/>
            </p:cNvSpPr>
            <p:nvPr/>
          </p:nvSpPr>
          <p:spPr bwMode="auto">
            <a:xfrm>
              <a:off x="975" y="2475"/>
              <a:ext cx="69" cy="69"/>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3" name="Freeform 281"/>
            <p:cNvSpPr>
              <a:spLocks/>
            </p:cNvSpPr>
            <p:nvPr/>
          </p:nvSpPr>
          <p:spPr bwMode="auto">
            <a:xfrm>
              <a:off x="1057" y="2531"/>
              <a:ext cx="93" cy="92"/>
            </a:xfrm>
            <a:custGeom>
              <a:avLst/>
              <a:gdLst>
                <a:gd name="T0" fmla="*/ 46 w 93"/>
                <a:gd name="T1" fmla="*/ 91 h 92"/>
                <a:gd name="T2" fmla="*/ 36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6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6" y="90"/>
                  </a:lnTo>
                  <a:lnTo>
                    <a:pt x="28" y="88"/>
                  </a:lnTo>
                  <a:lnTo>
                    <a:pt x="20" y="84"/>
                  </a:lnTo>
                  <a:lnTo>
                    <a:pt x="13" y="78"/>
                  </a:lnTo>
                  <a:lnTo>
                    <a:pt x="8" y="71"/>
                  </a:lnTo>
                  <a:lnTo>
                    <a:pt x="4" y="63"/>
                  </a:lnTo>
                  <a:lnTo>
                    <a:pt x="1" y="55"/>
                  </a:lnTo>
                  <a:lnTo>
                    <a:pt x="0" y="45"/>
                  </a:lnTo>
                  <a:lnTo>
                    <a:pt x="1" y="36"/>
                  </a:lnTo>
                  <a:lnTo>
                    <a:pt x="4" y="27"/>
                  </a:lnTo>
                  <a:lnTo>
                    <a:pt x="8" y="20"/>
                  </a:lnTo>
                  <a:lnTo>
                    <a:pt x="13" y="13"/>
                  </a:lnTo>
                  <a:lnTo>
                    <a:pt x="20" y="7"/>
                  </a:lnTo>
                  <a:lnTo>
                    <a:pt x="28" y="3"/>
                  </a:lnTo>
                  <a:lnTo>
                    <a:pt x="36" y="1"/>
                  </a:lnTo>
                  <a:lnTo>
                    <a:pt x="46" y="0"/>
                  </a:lnTo>
                  <a:lnTo>
                    <a:pt x="55" y="1"/>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4" name="Freeform 282"/>
            <p:cNvSpPr>
              <a:spLocks/>
            </p:cNvSpPr>
            <p:nvPr/>
          </p:nvSpPr>
          <p:spPr bwMode="auto">
            <a:xfrm>
              <a:off x="1057" y="2531"/>
              <a:ext cx="93" cy="92"/>
            </a:xfrm>
            <a:custGeom>
              <a:avLst/>
              <a:gdLst>
                <a:gd name="T0" fmla="*/ 46 w 93"/>
                <a:gd name="T1" fmla="*/ 91 h 92"/>
                <a:gd name="T2" fmla="*/ 36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6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6" y="90"/>
                  </a:lnTo>
                  <a:lnTo>
                    <a:pt x="28" y="88"/>
                  </a:lnTo>
                  <a:lnTo>
                    <a:pt x="20" y="84"/>
                  </a:lnTo>
                  <a:lnTo>
                    <a:pt x="13" y="78"/>
                  </a:lnTo>
                  <a:lnTo>
                    <a:pt x="8" y="71"/>
                  </a:lnTo>
                  <a:lnTo>
                    <a:pt x="4" y="63"/>
                  </a:lnTo>
                  <a:lnTo>
                    <a:pt x="1" y="55"/>
                  </a:lnTo>
                  <a:lnTo>
                    <a:pt x="0" y="45"/>
                  </a:lnTo>
                  <a:lnTo>
                    <a:pt x="1" y="36"/>
                  </a:lnTo>
                  <a:lnTo>
                    <a:pt x="4" y="27"/>
                  </a:lnTo>
                  <a:lnTo>
                    <a:pt x="8" y="20"/>
                  </a:lnTo>
                  <a:lnTo>
                    <a:pt x="13" y="13"/>
                  </a:lnTo>
                  <a:lnTo>
                    <a:pt x="20" y="7"/>
                  </a:lnTo>
                  <a:lnTo>
                    <a:pt x="28" y="3"/>
                  </a:lnTo>
                  <a:lnTo>
                    <a:pt x="36" y="1"/>
                  </a:lnTo>
                  <a:lnTo>
                    <a:pt x="46" y="0"/>
                  </a:lnTo>
                  <a:lnTo>
                    <a:pt x="55" y="1"/>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5" name="Freeform 283"/>
            <p:cNvSpPr>
              <a:spLocks/>
            </p:cNvSpPr>
            <p:nvPr/>
          </p:nvSpPr>
          <p:spPr bwMode="auto">
            <a:xfrm>
              <a:off x="1069" y="2543"/>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6" name="Freeform 284"/>
            <p:cNvSpPr>
              <a:spLocks/>
            </p:cNvSpPr>
            <p:nvPr/>
          </p:nvSpPr>
          <p:spPr bwMode="auto">
            <a:xfrm>
              <a:off x="1160" y="2558"/>
              <a:ext cx="92" cy="93"/>
            </a:xfrm>
            <a:custGeom>
              <a:avLst/>
              <a:gdLst>
                <a:gd name="T0" fmla="*/ 46 w 92"/>
                <a:gd name="T1" fmla="*/ 92 h 93"/>
                <a:gd name="T2" fmla="*/ 37 w 92"/>
                <a:gd name="T3" fmla="*/ 91 h 93"/>
                <a:gd name="T4" fmla="*/ 28 w 92"/>
                <a:gd name="T5" fmla="*/ 88 h 93"/>
                <a:gd name="T6" fmla="*/ 20 w 92"/>
                <a:gd name="T7" fmla="*/ 84 h 93"/>
                <a:gd name="T8" fmla="*/ 13 w 92"/>
                <a:gd name="T9" fmla="*/ 78 h 93"/>
                <a:gd name="T10" fmla="*/ 8 w 92"/>
                <a:gd name="T11" fmla="*/ 72 h 93"/>
                <a:gd name="T12" fmla="*/ 4 w 92"/>
                <a:gd name="T13" fmla="*/ 64 h 93"/>
                <a:gd name="T14" fmla="*/ 1 w 92"/>
                <a:gd name="T15" fmla="*/ 55 h 93"/>
                <a:gd name="T16" fmla="*/ 0 w 92"/>
                <a:gd name="T17" fmla="*/ 46 h 93"/>
                <a:gd name="T18" fmla="*/ 1 w 92"/>
                <a:gd name="T19" fmla="*/ 36 h 93"/>
                <a:gd name="T20" fmla="*/ 4 w 92"/>
                <a:gd name="T21" fmla="*/ 28 h 93"/>
                <a:gd name="T22" fmla="*/ 8 w 92"/>
                <a:gd name="T23" fmla="*/ 20 h 93"/>
                <a:gd name="T24" fmla="*/ 13 w 92"/>
                <a:gd name="T25" fmla="*/ 13 h 93"/>
                <a:gd name="T26" fmla="*/ 20 w 92"/>
                <a:gd name="T27" fmla="*/ 8 h 93"/>
                <a:gd name="T28" fmla="*/ 28 w 92"/>
                <a:gd name="T29" fmla="*/ 3 h 93"/>
                <a:gd name="T30" fmla="*/ 37 w 92"/>
                <a:gd name="T31" fmla="*/ 1 h 93"/>
                <a:gd name="T32" fmla="*/ 46 w 92"/>
                <a:gd name="T33" fmla="*/ 0 h 93"/>
                <a:gd name="T34" fmla="*/ 55 w 92"/>
                <a:gd name="T35" fmla="*/ 1 h 93"/>
                <a:gd name="T36" fmla="*/ 64 w 92"/>
                <a:gd name="T37" fmla="*/ 3 h 93"/>
                <a:gd name="T38" fmla="*/ 72 w 92"/>
                <a:gd name="T39" fmla="*/ 8 h 93"/>
                <a:gd name="T40" fmla="*/ 77 w 92"/>
                <a:gd name="T41" fmla="*/ 13 h 93"/>
                <a:gd name="T42" fmla="*/ 83 w 92"/>
                <a:gd name="T43" fmla="*/ 20 h 93"/>
                <a:gd name="T44" fmla="*/ 87 w 92"/>
                <a:gd name="T45" fmla="*/ 28 h 93"/>
                <a:gd name="T46" fmla="*/ 90 w 92"/>
                <a:gd name="T47" fmla="*/ 36 h 93"/>
                <a:gd name="T48" fmla="*/ 91 w 92"/>
                <a:gd name="T49" fmla="*/ 46 h 93"/>
                <a:gd name="T50" fmla="*/ 90 w 92"/>
                <a:gd name="T51" fmla="*/ 55 h 93"/>
                <a:gd name="T52" fmla="*/ 87 w 92"/>
                <a:gd name="T53" fmla="*/ 64 h 93"/>
                <a:gd name="T54" fmla="*/ 83 w 92"/>
                <a:gd name="T55" fmla="*/ 72 h 93"/>
                <a:gd name="T56" fmla="*/ 77 w 92"/>
                <a:gd name="T57" fmla="*/ 78 h 93"/>
                <a:gd name="T58" fmla="*/ 72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3"/>
                  </a:lnTo>
                  <a:lnTo>
                    <a:pt x="37" y="1"/>
                  </a:lnTo>
                  <a:lnTo>
                    <a:pt x="46" y="0"/>
                  </a:lnTo>
                  <a:lnTo>
                    <a:pt x="55" y="1"/>
                  </a:lnTo>
                  <a:lnTo>
                    <a:pt x="64" y="3"/>
                  </a:lnTo>
                  <a:lnTo>
                    <a:pt x="72" y="8"/>
                  </a:lnTo>
                  <a:lnTo>
                    <a:pt x="77" y="13"/>
                  </a:lnTo>
                  <a:lnTo>
                    <a:pt x="83" y="20"/>
                  </a:lnTo>
                  <a:lnTo>
                    <a:pt x="87" y="28"/>
                  </a:lnTo>
                  <a:lnTo>
                    <a:pt x="90" y="36"/>
                  </a:lnTo>
                  <a:lnTo>
                    <a:pt x="91" y="46"/>
                  </a:lnTo>
                  <a:lnTo>
                    <a:pt x="90" y="55"/>
                  </a:lnTo>
                  <a:lnTo>
                    <a:pt x="87" y="64"/>
                  </a:lnTo>
                  <a:lnTo>
                    <a:pt x="83" y="72"/>
                  </a:lnTo>
                  <a:lnTo>
                    <a:pt x="77" y="78"/>
                  </a:lnTo>
                  <a:lnTo>
                    <a:pt x="72"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7" name="Freeform 285"/>
            <p:cNvSpPr>
              <a:spLocks/>
            </p:cNvSpPr>
            <p:nvPr/>
          </p:nvSpPr>
          <p:spPr bwMode="auto">
            <a:xfrm>
              <a:off x="1160" y="2558"/>
              <a:ext cx="92" cy="93"/>
            </a:xfrm>
            <a:custGeom>
              <a:avLst/>
              <a:gdLst>
                <a:gd name="T0" fmla="*/ 46 w 92"/>
                <a:gd name="T1" fmla="*/ 92 h 93"/>
                <a:gd name="T2" fmla="*/ 37 w 92"/>
                <a:gd name="T3" fmla="*/ 91 h 93"/>
                <a:gd name="T4" fmla="*/ 28 w 92"/>
                <a:gd name="T5" fmla="*/ 88 h 93"/>
                <a:gd name="T6" fmla="*/ 20 w 92"/>
                <a:gd name="T7" fmla="*/ 84 h 93"/>
                <a:gd name="T8" fmla="*/ 13 w 92"/>
                <a:gd name="T9" fmla="*/ 78 h 93"/>
                <a:gd name="T10" fmla="*/ 8 w 92"/>
                <a:gd name="T11" fmla="*/ 72 h 93"/>
                <a:gd name="T12" fmla="*/ 4 w 92"/>
                <a:gd name="T13" fmla="*/ 64 h 93"/>
                <a:gd name="T14" fmla="*/ 1 w 92"/>
                <a:gd name="T15" fmla="*/ 55 h 93"/>
                <a:gd name="T16" fmla="*/ 0 w 92"/>
                <a:gd name="T17" fmla="*/ 46 h 93"/>
                <a:gd name="T18" fmla="*/ 1 w 92"/>
                <a:gd name="T19" fmla="*/ 36 h 93"/>
                <a:gd name="T20" fmla="*/ 4 w 92"/>
                <a:gd name="T21" fmla="*/ 28 h 93"/>
                <a:gd name="T22" fmla="*/ 8 w 92"/>
                <a:gd name="T23" fmla="*/ 20 h 93"/>
                <a:gd name="T24" fmla="*/ 13 w 92"/>
                <a:gd name="T25" fmla="*/ 13 h 93"/>
                <a:gd name="T26" fmla="*/ 20 w 92"/>
                <a:gd name="T27" fmla="*/ 8 h 93"/>
                <a:gd name="T28" fmla="*/ 28 w 92"/>
                <a:gd name="T29" fmla="*/ 3 h 93"/>
                <a:gd name="T30" fmla="*/ 37 w 92"/>
                <a:gd name="T31" fmla="*/ 1 h 93"/>
                <a:gd name="T32" fmla="*/ 46 w 92"/>
                <a:gd name="T33" fmla="*/ 0 h 93"/>
                <a:gd name="T34" fmla="*/ 55 w 92"/>
                <a:gd name="T35" fmla="*/ 1 h 93"/>
                <a:gd name="T36" fmla="*/ 64 w 92"/>
                <a:gd name="T37" fmla="*/ 3 h 93"/>
                <a:gd name="T38" fmla="*/ 72 w 92"/>
                <a:gd name="T39" fmla="*/ 8 h 93"/>
                <a:gd name="T40" fmla="*/ 77 w 92"/>
                <a:gd name="T41" fmla="*/ 13 h 93"/>
                <a:gd name="T42" fmla="*/ 83 w 92"/>
                <a:gd name="T43" fmla="*/ 20 h 93"/>
                <a:gd name="T44" fmla="*/ 87 w 92"/>
                <a:gd name="T45" fmla="*/ 28 h 93"/>
                <a:gd name="T46" fmla="*/ 90 w 92"/>
                <a:gd name="T47" fmla="*/ 36 h 93"/>
                <a:gd name="T48" fmla="*/ 91 w 92"/>
                <a:gd name="T49" fmla="*/ 46 h 93"/>
                <a:gd name="T50" fmla="*/ 90 w 92"/>
                <a:gd name="T51" fmla="*/ 55 h 93"/>
                <a:gd name="T52" fmla="*/ 87 w 92"/>
                <a:gd name="T53" fmla="*/ 64 h 93"/>
                <a:gd name="T54" fmla="*/ 83 w 92"/>
                <a:gd name="T55" fmla="*/ 72 h 93"/>
                <a:gd name="T56" fmla="*/ 77 w 92"/>
                <a:gd name="T57" fmla="*/ 78 h 93"/>
                <a:gd name="T58" fmla="*/ 72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3"/>
                  </a:lnTo>
                  <a:lnTo>
                    <a:pt x="37" y="1"/>
                  </a:lnTo>
                  <a:lnTo>
                    <a:pt x="46" y="0"/>
                  </a:lnTo>
                  <a:lnTo>
                    <a:pt x="55" y="1"/>
                  </a:lnTo>
                  <a:lnTo>
                    <a:pt x="64" y="3"/>
                  </a:lnTo>
                  <a:lnTo>
                    <a:pt x="72" y="8"/>
                  </a:lnTo>
                  <a:lnTo>
                    <a:pt x="77" y="13"/>
                  </a:lnTo>
                  <a:lnTo>
                    <a:pt x="83" y="20"/>
                  </a:lnTo>
                  <a:lnTo>
                    <a:pt x="87" y="28"/>
                  </a:lnTo>
                  <a:lnTo>
                    <a:pt x="90" y="36"/>
                  </a:lnTo>
                  <a:lnTo>
                    <a:pt x="91" y="46"/>
                  </a:lnTo>
                  <a:lnTo>
                    <a:pt x="90" y="55"/>
                  </a:lnTo>
                  <a:lnTo>
                    <a:pt x="87" y="64"/>
                  </a:lnTo>
                  <a:lnTo>
                    <a:pt x="83" y="72"/>
                  </a:lnTo>
                  <a:lnTo>
                    <a:pt x="77" y="78"/>
                  </a:lnTo>
                  <a:lnTo>
                    <a:pt x="72"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8" name="Freeform 286"/>
            <p:cNvSpPr>
              <a:spLocks/>
            </p:cNvSpPr>
            <p:nvPr/>
          </p:nvSpPr>
          <p:spPr bwMode="auto">
            <a:xfrm>
              <a:off x="1172" y="2570"/>
              <a:ext cx="68" cy="70"/>
            </a:xfrm>
            <a:custGeom>
              <a:avLst/>
              <a:gdLst>
                <a:gd name="T0" fmla="*/ 38 w 68"/>
                <a:gd name="T1" fmla="*/ 31 h 70"/>
                <a:gd name="T2" fmla="*/ 38 w 68"/>
                <a:gd name="T3" fmla="*/ 0 h 70"/>
                <a:gd name="T4" fmla="*/ 31 w 68"/>
                <a:gd name="T5" fmla="*/ 0 h 70"/>
                <a:gd name="T6" fmla="*/ 31 w 68"/>
                <a:gd name="T7" fmla="*/ 31 h 70"/>
                <a:gd name="T8" fmla="*/ 0 w 68"/>
                <a:gd name="T9" fmla="*/ 31 h 70"/>
                <a:gd name="T10" fmla="*/ 0 w 68"/>
                <a:gd name="T11" fmla="*/ 38 h 70"/>
                <a:gd name="T12" fmla="*/ 31 w 68"/>
                <a:gd name="T13" fmla="*/ 38 h 70"/>
                <a:gd name="T14" fmla="*/ 31 w 68"/>
                <a:gd name="T15" fmla="*/ 69 h 70"/>
                <a:gd name="T16" fmla="*/ 38 w 68"/>
                <a:gd name="T17" fmla="*/ 69 h 70"/>
                <a:gd name="T18" fmla="*/ 38 w 68"/>
                <a:gd name="T19" fmla="*/ 38 h 70"/>
                <a:gd name="T20" fmla="*/ 67 w 68"/>
                <a:gd name="T21" fmla="*/ 38 h 70"/>
                <a:gd name="T22" fmla="*/ 67 w 68"/>
                <a:gd name="T23" fmla="*/ 31 h 70"/>
                <a:gd name="T24" fmla="*/ 38 w 68"/>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0">
                  <a:moveTo>
                    <a:pt x="38" y="31"/>
                  </a:moveTo>
                  <a:lnTo>
                    <a:pt x="38" y="0"/>
                  </a:lnTo>
                  <a:lnTo>
                    <a:pt x="31" y="0"/>
                  </a:lnTo>
                  <a:lnTo>
                    <a:pt x="31" y="31"/>
                  </a:lnTo>
                  <a:lnTo>
                    <a:pt x="0" y="31"/>
                  </a:lnTo>
                  <a:lnTo>
                    <a:pt x="0" y="38"/>
                  </a:lnTo>
                  <a:lnTo>
                    <a:pt x="31" y="38"/>
                  </a:lnTo>
                  <a:lnTo>
                    <a:pt x="31" y="69"/>
                  </a:lnTo>
                  <a:lnTo>
                    <a:pt x="38" y="69"/>
                  </a:lnTo>
                  <a:lnTo>
                    <a:pt x="38" y="38"/>
                  </a:lnTo>
                  <a:lnTo>
                    <a:pt x="67" y="38"/>
                  </a:lnTo>
                  <a:lnTo>
                    <a:pt x="67"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599" name="Freeform 287"/>
            <p:cNvSpPr>
              <a:spLocks/>
            </p:cNvSpPr>
            <p:nvPr/>
          </p:nvSpPr>
          <p:spPr bwMode="auto">
            <a:xfrm>
              <a:off x="720" y="1902"/>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5"/>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5"/>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0" name="Freeform 288"/>
            <p:cNvSpPr>
              <a:spLocks/>
            </p:cNvSpPr>
            <p:nvPr/>
          </p:nvSpPr>
          <p:spPr bwMode="auto">
            <a:xfrm>
              <a:off x="720" y="1902"/>
              <a:ext cx="93" cy="92"/>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5"/>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5"/>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1" name="Freeform 289"/>
            <p:cNvSpPr>
              <a:spLocks/>
            </p:cNvSpPr>
            <p:nvPr/>
          </p:nvSpPr>
          <p:spPr bwMode="auto">
            <a:xfrm>
              <a:off x="732" y="1945"/>
              <a:ext cx="69" cy="17"/>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2" name="Freeform 290"/>
            <p:cNvSpPr>
              <a:spLocks/>
            </p:cNvSpPr>
            <p:nvPr/>
          </p:nvSpPr>
          <p:spPr bwMode="auto">
            <a:xfrm>
              <a:off x="2054" y="2449"/>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3" name="Freeform 291"/>
            <p:cNvSpPr>
              <a:spLocks/>
            </p:cNvSpPr>
            <p:nvPr/>
          </p:nvSpPr>
          <p:spPr bwMode="auto">
            <a:xfrm>
              <a:off x="2054" y="2449"/>
              <a:ext cx="92" cy="93"/>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4" name="Freeform 292"/>
            <p:cNvSpPr>
              <a:spLocks/>
            </p:cNvSpPr>
            <p:nvPr/>
          </p:nvSpPr>
          <p:spPr bwMode="auto">
            <a:xfrm>
              <a:off x="2066" y="2493"/>
              <a:ext cx="69" cy="17"/>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5" name="Freeform 293"/>
            <p:cNvSpPr>
              <a:spLocks/>
            </p:cNvSpPr>
            <p:nvPr/>
          </p:nvSpPr>
          <p:spPr bwMode="auto">
            <a:xfrm>
              <a:off x="1562" y="2361"/>
              <a:ext cx="91" cy="91"/>
            </a:xfrm>
            <a:custGeom>
              <a:avLst/>
              <a:gdLst>
                <a:gd name="T0" fmla="*/ 45 w 91"/>
                <a:gd name="T1" fmla="*/ 90 h 91"/>
                <a:gd name="T2" fmla="*/ 36 w 91"/>
                <a:gd name="T3" fmla="*/ 90 h 91"/>
                <a:gd name="T4" fmla="*/ 27 w 91"/>
                <a:gd name="T5" fmla="*/ 87 h 91"/>
                <a:gd name="T6" fmla="*/ 20 w 91"/>
                <a:gd name="T7" fmla="*/ 83 h 91"/>
                <a:gd name="T8" fmla="*/ 13 w 91"/>
                <a:gd name="T9" fmla="*/ 77 h 91"/>
                <a:gd name="T10" fmla="*/ 7 w 91"/>
                <a:gd name="T11" fmla="*/ 70 h 91"/>
                <a:gd name="T12" fmla="*/ 3 w 91"/>
                <a:gd name="T13" fmla="*/ 63 h 91"/>
                <a:gd name="T14" fmla="*/ 0 w 91"/>
                <a:gd name="T15" fmla="*/ 54 h 91"/>
                <a:gd name="T16" fmla="*/ 0 w 91"/>
                <a:gd name="T17" fmla="*/ 45 h 91"/>
                <a:gd name="T18" fmla="*/ 0 w 91"/>
                <a:gd name="T19" fmla="*/ 35 h 91"/>
                <a:gd name="T20" fmla="*/ 3 w 91"/>
                <a:gd name="T21" fmla="*/ 27 h 91"/>
                <a:gd name="T22" fmla="*/ 7 w 91"/>
                <a:gd name="T23" fmla="*/ 19 h 91"/>
                <a:gd name="T24" fmla="*/ 13 w 91"/>
                <a:gd name="T25" fmla="*/ 12 h 91"/>
                <a:gd name="T26" fmla="*/ 20 w 91"/>
                <a:gd name="T27" fmla="*/ 8 h 91"/>
                <a:gd name="T28" fmla="*/ 27 w 91"/>
                <a:gd name="T29" fmla="*/ 3 h 91"/>
                <a:gd name="T30" fmla="*/ 36 w 91"/>
                <a:gd name="T31" fmla="*/ 1 h 91"/>
                <a:gd name="T32" fmla="*/ 45 w 91"/>
                <a:gd name="T33" fmla="*/ 0 h 91"/>
                <a:gd name="T34" fmla="*/ 55 w 91"/>
                <a:gd name="T35" fmla="*/ 1 h 91"/>
                <a:gd name="T36" fmla="*/ 63 w 91"/>
                <a:gd name="T37" fmla="*/ 3 h 91"/>
                <a:gd name="T38" fmla="*/ 71 w 91"/>
                <a:gd name="T39" fmla="*/ 8 h 91"/>
                <a:gd name="T40" fmla="*/ 78 w 91"/>
                <a:gd name="T41" fmla="*/ 12 h 91"/>
                <a:gd name="T42" fmla="*/ 82 w 91"/>
                <a:gd name="T43" fmla="*/ 19 h 91"/>
                <a:gd name="T44" fmla="*/ 87 w 91"/>
                <a:gd name="T45" fmla="*/ 27 h 91"/>
                <a:gd name="T46" fmla="*/ 89 w 91"/>
                <a:gd name="T47" fmla="*/ 35 h 91"/>
                <a:gd name="T48" fmla="*/ 90 w 91"/>
                <a:gd name="T49" fmla="*/ 45 h 91"/>
                <a:gd name="T50" fmla="*/ 89 w 91"/>
                <a:gd name="T51" fmla="*/ 54 h 91"/>
                <a:gd name="T52" fmla="*/ 87 w 91"/>
                <a:gd name="T53" fmla="*/ 63 h 91"/>
                <a:gd name="T54" fmla="*/ 82 w 91"/>
                <a:gd name="T55" fmla="*/ 70 h 91"/>
                <a:gd name="T56" fmla="*/ 78 w 91"/>
                <a:gd name="T57" fmla="*/ 77 h 91"/>
                <a:gd name="T58" fmla="*/ 71 w 91"/>
                <a:gd name="T59" fmla="*/ 83 h 91"/>
                <a:gd name="T60" fmla="*/ 63 w 91"/>
                <a:gd name="T61" fmla="*/ 87 h 91"/>
                <a:gd name="T62" fmla="*/ 55 w 91"/>
                <a:gd name="T63" fmla="*/ 90 h 91"/>
                <a:gd name="T64" fmla="*/ 45 w 91"/>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1">
                  <a:moveTo>
                    <a:pt x="45" y="90"/>
                  </a:moveTo>
                  <a:lnTo>
                    <a:pt x="36" y="90"/>
                  </a:lnTo>
                  <a:lnTo>
                    <a:pt x="27" y="87"/>
                  </a:lnTo>
                  <a:lnTo>
                    <a:pt x="20" y="83"/>
                  </a:lnTo>
                  <a:lnTo>
                    <a:pt x="13" y="77"/>
                  </a:lnTo>
                  <a:lnTo>
                    <a:pt x="7" y="70"/>
                  </a:lnTo>
                  <a:lnTo>
                    <a:pt x="3" y="63"/>
                  </a:lnTo>
                  <a:lnTo>
                    <a:pt x="0" y="54"/>
                  </a:lnTo>
                  <a:lnTo>
                    <a:pt x="0" y="45"/>
                  </a:lnTo>
                  <a:lnTo>
                    <a:pt x="0" y="35"/>
                  </a:lnTo>
                  <a:lnTo>
                    <a:pt x="3" y="27"/>
                  </a:lnTo>
                  <a:lnTo>
                    <a:pt x="7" y="19"/>
                  </a:lnTo>
                  <a:lnTo>
                    <a:pt x="13" y="12"/>
                  </a:lnTo>
                  <a:lnTo>
                    <a:pt x="20" y="8"/>
                  </a:lnTo>
                  <a:lnTo>
                    <a:pt x="27" y="3"/>
                  </a:lnTo>
                  <a:lnTo>
                    <a:pt x="36" y="1"/>
                  </a:lnTo>
                  <a:lnTo>
                    <a:pt x="45" y="0"/>
                  </a:lnTo>
                  <a:lnTo>
                    <a:pt x="55" y="1"/>
                  </a:lnTo>
                  <a:lnTo>
                    <a:pt x="63" y="3"/>
                  </a:lnTo>
                  <a:lnTo>
                    <a:pt x="71" y="8"/>
                  </a:lnTo>
                  <a:lnTo>
                    <a:pt x="78" y="12"/>
                  </a:lnTo>
                  <a:lnTo>
                    <a:pt x="82" y="19"/>
                  </a:lnTo>
                  <a:lnTo>
                    <a:pt x="87" y="27"/>
                  </a:lnTo>
                  <a:lnTo>
                    <a:pt x="89" y="35"/>
                  </a:lnTo>
                  <a:lnTo>
                    <a:pt x="90" y="45"/>
                  </a:lnTo>
                  <a:lnTo>
                    <a:pt x="89" y="54"/>
                  </a:lnTo>
                  <a:lnTo>
                    <a:pt x="87" y="63"/>
                  </a:lnTo>
                  <a:lnTo>
                    <a:pt x="82" y="70"/>
                  </a:lnTo>
                  <a:lnTo>
                    <a:pt x="78" y="77"/>
                  </a:lnTo>
                  <a:lnTo>
                    <a:pt x="71" y="83"/>
                  </a:lnTo>
                  <a:lnTo>
                    <a:pt x="63" y="87"/>
                  </a:lnTo>
                  <a:lnTo>
                    <a:pt x="55" y="90"/>
                  </a:lnTo>
                  <a:lnTo>
                    <a:pt x="45" y="90"/>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6" name="Freeform 294"/>
            <p:cNvSpPr>
              <a:spLocks/>
            </p:cNvSpPr>
            <p:nvPr/>
          </p:nvSpPr>
          <p:spPr bwMode="auto">
            <a:xfrm>
              <a:off x="1562" y="2361"/>
              <a:ext cx="91" cy="91"/>
            </a:xfrm>
            <a:custGeom>
              <a:avLst/>
              <a:gdLst>
                <a:gd name="T0" fmla="*/ 45 w 91"/>
                <a:gd name="T1" fmla="*/ 90 h 91"/>
                <a:gd name="T2" fmla="*/ 36 w 91"/>
                <a:gd name="T3" fmla="*/ 90 h 91"/>
                <a:gd name="T4" fmla="*/ 27 w 91"/>
                <a:gd name="T5" fmla="*/ 87 h 91"/>
                <a:gd name="T6" fmla="*/ 20 w 91"/>
                <a:gd name="T7" fmla="*/ 83 h 91"/>
                <a:gd name="T8" fmla="*/ 13 w 91"/>
                <a:gd name="T9" fmla="*/ 77 h 91"/>
                <a:gd name="T10" fmla="*/ 7 w 91"/>
                <a:gd name="T11" fmla="*/ 70 h 91"/>
                <a:gd name="T12" fmla="*/ 3 w 91"/>
                <a:gd name="T13" fmla="*/ 63 h 91"/>
                <a:gd name="T14" fmla="*/ 0 w 91"/>
                <a:gd name="T15" fmla="*/ 54 h 91"/>
                <a:gd name="T16" fmla="*/ 0 w 91"/>
                <a:gd name="T17" fmla="*/ 45 h 91"/>
                <a:gd name="T18" fmla="*/ 0 w 91"/>
                <a:gd name="T19" fmla="*/ 35 h 91"/>
                <a:gd name="T20" fmla="*/ 3 w 91"/>
                <a:gd name="T21" fmla="*/ 27 h 91"/>
                <a:gd name="T22" fmla="*/ 7 w 91"/>
                <a:gd name="T23" fmla="*/ 19 h 91"/>
                <a:gd name="T24" fmla="*/ 13 w 91"/>
                <a:gd name="T25" fmla="*/ 12 h 91"/>
                <a:gd name="T26" fmla="*/ 20 w 91"/>
                <a:gd name="T27" fmla="*/ 8 h 91"/>
                <a:gd name="T28" fmla="*/ 27 w 91"/>
                <a:gd name="T29" fmla="*/ 3 h 91"/>
                <a:gd name="T30" fmla="*/ 36 w 91"/>
                <a:gd name="T31" fmla="*/ 1 h 91"/>
                <a:gd name="T32" fmla="*/ 45 w 91"/>
                <a:gd name="T33" fmla="*/ 0 h 91"/>
                <a:gd name="T34" fmla="*/ 55 w 91"/>
                <a:gd name="T35" fmla="*/ 1 h 91"/>
                <a:gd name="T36" fmla="*/ 63 w 91"/>
                <a:gd name="T37" fmla="*/ 3 h 91"/>
                <a:gd name="T38" fmla="*/ 71 w 91"/>
                <a:gd name="T39" fmla="*/ 8 h 91"/>
                <a:gd name="T40" fmla="*/ 78 w 91"/>
                <a:gd name="T41" fmla="*/ 12 h 91"/>
                <a:gd name="T42" fmla="*/ 82 w 91"/>
                <a:gd name="T43" fmla="*/ 19 h 91"/>
                <a:gd name="T44" fmla="*/ 87 w 91"/>
                <a:gd name="T45" fmla="*/ 27 h 91"/>
                <a:gd name="T46" fmla="*/ 89 w 91"/>
                <a:gd name="T47" fmla="*/ 35 h 91"/>
                <a:gd name="T48" fmla="*/ 90 w 91"/>
                <a:gd name="T49" fmla="*/ 45 h 91"/>
                <a:gd name="T50" fmla="*/ 89 w 91"/>
                <a:gd name="T51" fmla="*/ 54 h 91"/>
                <a:gd name="T52" fmla="*/ 87 w 91"/>
                <a:gd name="T53" fmla="*/ 63 h 91"/>
                <a:gd name="T54" fmla="*/ 82 w 91"/>
                <a:gd name="T55" fmla="*/ 70 h 91"/>
                <a:gd name="T56" fmla="*/ 78 w 91"/>
                <a:gd name="T57" fmla="*/ 77 h 91"/>
                <a:gd name="T58" fmla="*/ 71 w 91"/>
                <a:gd name="T59" fmla="*/ 83 h 91"/>
                <a:gd name="T60" fmla="*/ 63 w 91"/>
                <a:gd name="T61" fmla="*/ 87 h 91"/>
                <a:gd name="T62" fmla="*/ 55 w 91"/>
                <a:gd name="T63" fmla="*/ 90 h 91"/>
                <a:gd name="T64" fmla="*/ 45 w 91"/>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1">
                  <a:moveTo>
                    <a:pt x="45" y="90"/>
                  </a:moveTo>
                  <a:lnTo>
                    <a:pt x="36" y="90"/>
                  </a:lnTo>
                  <a:lnTo>
                    <a:pt x="27" y="87"/>
                  </a:lnTo>
                  <a:lnTo>
                    <a:pt x="20" y="83"/>
                  </a:lnTo>
                  <a:lnTo>
                    <a:pt x="13" y="77"/>
                  </a:lnTo>
                  <a:lnTo>
                    <a:pt x="7" y="70"/>
                  </a:lnTo>
                  <a:lnTo>
                    <a:pt x="3" y="63"/>
                  </a:lnTo>
                  <a:lnTo>
                    <a:pt x="0" y="54"/>
                  </a:lnTo>
                  <a:lnTo>
                    <a:pt x="0" y="45"/>
                  </a:lnTo>
                  <a:lnTo>
                    <a:pt x="0" y="35"/>
                  </a:lnTo>
                  <a:lnTo>
                    <a:pt x="3" y="27"/>
                  </a:lnTo>
                  <a:lnTo>
                    <a:pt x="7" y="19"/>
                  </a:lnTo>
                  <a:lnTo>
                    <a:pt x="13" y="12"/>
                  </a:lnTo>
                  <a:lnTo>
                    <a:pt x="20" y="8"/>
                  </a:lnTo>
                  <a:lnTo>
                    <a:pt x="27" y="3"/>
                  </a:lnTo>
                  <a:lnTo>
                    <a:pt x="36" y="1"/>
                  </a:lnTo>
                  <a:lnTo>
                    <a:pt x="45" y="0"/>
                  </a:lnTo>
                  <a:lnTo>
                    <a:pt x="55" y="1"/>
                  </a:lnTo>
                  <a:lnTo>
                    <a:pt x="63" y="3"/>
                  </a:lnTo>
                  <a:lnTo>
                    <a:pt x="71" y="8"/>
                  </a:lnTo>
                  <a:lnTo>
                    <a:pt x="78" y="12"/>
                  </a:lnTo>
                  <a:lnTo>
                    <a:pt x="82" y="19"/>
                  </a:lnTo>
                  <a:lnTo>
                    <a:pt x="87" y="27"/>
                  </a:lnTo>
                  <a:lnTo>
                    <a:pt x="89" y="35"/>
                  </a:lnTo>
                  <a:lnTo>
                    <a:pt x="90" y="45"/>
                  </a:lnTo>
                  <a:lnTo>
                    <a:pt x="89" y="54"/>
                  </a:lnTo>
                  <a:lnTo>
                    <a:pt x="87" y="63"/>
                  </a:lnTo>
                  <a:lnTo>
                    <a:pt x="82" y="70"/>
                  </a:lnTo>
                  <a:lnTo>
                    <a:pt x="78" y="77"/>
                  </a:lnTo>
                  <a:lnTo>
                    <a:pt x="71" y="83"/>
                  </a:lnTo>
                  <a:lnTo>
                    <a:pt x="63" y="87"/>
                  </a:lnTo>
                  <a:lnTo>
                    <a:pt x="55" y="90"/>
                  </a:lnTo>
                  <a:lnTo>
                    <a:pt x="45" y="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7" name="Freeform 295"/>
            <p:cNvSpPr>
              <a:spLocks/>
            </p:cNvSpPr>
            <p:nvPr/>
          </p:nvSpPr>
          <p:spPr bwMode="auto">
            <a:xfrm>
              <a:off x="1574" y="2372"/>
              <a:ext cx="69" cy="69"/>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8" name="Freeform 296"/>
            <p:cNvSpPr>
              <a:spLocks/>
            </p:cNvSpPr>
            <p:nvPr/>
          </p:nvSpPr>
          <p:spPr bwMode="auto">
            <a:xfrm>
              <a:off x="1595" y="2237"/>
              <a:ext cx="91" cy="93"/>
            </a:xfrm>
            <a:custGeom>
              <a:avLst/>
              <a:gdLst>
                <a:gd name="T0" fmla="*/ 46 w 91"/>
                <a:gd name="T1" fmla="*/ 92 h 93"/>
                <a:gd name="T2" fmla="*/ 36 w 91"/>
                <a:gd name="T3" fmla="*/ 91 h 93"/>
                <a:gd name="T4" fmla="*/ 28 w 91"/>
                <a:gd name="T5" fmla="*/ 88 h 93"/>
                <a:gd name="T6" fmla="*/ 20 w 91"/>
                <a:gd name="T7" fmla="*/ 84 h 93"/>
                <a:gd name="T8" fmla="*/ 13 w 91"/>
                <a:gd name="T9" fmla="*/ 79 h 93"/>
                <a:gd name="T10" fmla="*/ 8 w 91"/>
                <a:gd name="T11" fmla="*/ 72 h 93"/>
                <a:gd name="T12" fmla="*/ 3 w 91"/>
                <a:gd name="T13" fmla="*/ 64 h 93"/>
                <a:gd name="T14" fmla="*/ 1 w 91"/>
                <a:gd name="T15" fmla="*/ 55 h 93"/>
                <a:gd name="T16" fmla="*/ 0 w 91"/>
                <a:gd name="T17" fmla="*/ 46 h 93"/>
                <a:gd name="T18" fmla="*/ 1 w 91"/>
                <a:gd name="T19" fmla="*/ 37 h 93"/>
                <a:gd name="T20" fmla="*/ 3 w 91"/>
                <a:gd name="T21" fmla="*/ 28 h 93"/>
                <a:gd name="T22" fmla="*/ 8 w 91"/>
                <a:gd name="T23" fmla="*/ 20 h 93"/>
                <a:gd name="T24" fmla="*/ 13 w 91"/>
                <a:gd name="T25" fmla="*/ 13 h 93"/>
                <a:gd name="T26" fmla="*/ 20 w 91"/>
                <a:gd name="T27" fmla="*/ 8 h 93"/>
                <a:gd name="T28" fmla="*/ 28 w 91"/>
                <a:gd name="T29" fmla="*/ 4 h 93"/>
                <a:gd name="T30" fmla="*/ 36 w 91"/>
                <a:gd name="T31" fmla="*/ 1 h 93"/>
                <a:gd name="T32" fmla="*/ 46 w 91"/>
                <a:gd name="T33" fmla="*/ 0 h 93"/>
                <a:gd name="T34" fmla="*/ 54 w 91"/>
                <a:gd name="T35" fmla="*/ 1 h 93"/>
                <a:gd name="T36" fmla="*/ 63 w 91"/>
                <a:gd name="T37" fmla="*/ 4 h 93"/>
                <a:gd name="T38" fmla="*/ 70 w 91"/>
                <a:gd name="T39" fmla="*/ 8 h 93"/>
                <a:gd name="T40" fmla="*/ 77 w 91"/>
                <a:gd name="T41" fmla="*/ 13 h 93"/>
                <a:gd name="T42" fmla="*/ 83 w 91"/>
                <a:gd name="T43" fmla="*/ 20 h 93"/>
                <a:gd name="T44" fmla="*/ 87 w 91"/>
                <a:gd name="T45" fmla="*/ 28 h 93"/>
                <a:gd name="T46" fmla="*/ 90 w 91"/>
                <a:gd name="T47" fmla="*/ 37 h 93"/>
                <a:gd name="T48" fmla="*/ 90 w 91"/>
                <a:gd name="T49" fmla="*/ 46 h 93"/>
                <a:gd name="T50" fmla="*/ 90 w 91"/>
                <a:gd name="T51" fmla="*/ 55 h 93"/>
                <a:gd name="T52" fmla="*/ 87 w 91"/>
                <a:gd name="T53" fmla="*/ 64 h 93"/>
                <a:gd name="T54" fmla="*/ 83 w 91"/>
                <a:gd name="T55" fmla="*/ 72 h 93"/>
                <a:gd name="T56" fmla="*/ 77 w 91"/>
                <a:gd name="T57" fmla="*/ 79 h 93"/>
                <a:gd name="T58" fmla="*/ 70 w 91"/>
                <a:gd name="T59" fmla="*/ 84 h 93"/>
                <a:gd name="T60" fmla="*/ 63 w 91"/>
                <a:gd name="T61" fmla="*/ 88 h 93"/>
                <a:gd name="T62" fmla="*/ 54 w 91"/>
                <a:gd name="T63" fmla="*/ 91 h 93"/>
                <a:gd name="T64" fmla="*/ 46 w 91"/>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4" y="1"/>
                  </a:lnTo>
                  <a:lnTo>
                    <a:pt x="63" y="4"/>
                  </a:lnTo>
                  <a:lnTo>
                    <a:pt x="70" y="8"/>
                  </a:lnTo>
                  <a:lnTo>
                    <a:pt x="77" y="13"/>
                  </a:lnTo>
                  <a:lnTo>
                    <a:pt x="83" y="20"/>
                  </a:lnTo>
                  <a:lnTo>
                    <a:pt x="87" y="28"/>
                  </a:lnTo>
                  <a:lnTo>
                    <a:pt x="90" y="37"/>
                  </a:lnTo>
                  <a:lnTo>
                    <a:pt x="90" y="46"/>
                  </a:lnTo>
                  <a:lnTo>
                    <a:pt x="90" y="55"/>
                  </a:lnTo>
                  <a:lnTo>
                    <a:pt x="87" y="64"/>
                  </a:lnTo>
                  <a:lnTo>
                    <a:pt x="83" y="72"/>
                  </a:lnTo>
                  <a:lnTo>
                    <a:pt x="77" y="79"/>
                  </a:lnTo>
                  <a:lnTo>
                    <a:pt x="70" y="84"/>
                  </a:lnTo>
                  <a:lnTo>
                    <a:pt x="63" y="88"/>
                  </a:lnTo>
                  <a:lnTo>
                    <a:pt x="54"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09" name="Freeform 297"/>
            <p:cNvSpPr>
              <a:spLocks/>
            </p:cNvSpPr>
            <p:nvPr/>
          </p:nvSpPr>
          <p:spPr bwMode="auto">
            <a:xfrm>
              <a:off x="1595" y="2237"/>
              <a:ext cx="91" cy="93"/>
            </a:xfrm>
            <a:custGeom>
              <a:avLst/>
              <a:gdLst>
                <a:gd name="T0" fmla="*/ 46 w 91"/>
                <a:gd name="T1" fmla="*/ 92 h 93"/>
                <a:gd name="T2" fmla="*/ 36 w 91"/>
                <a:gd name="T3" fmla="*/ 91 h 93"/>
                <a:gd name="T4" fmla="*/ 28 w 91"/>
                <a:gd name="T5" fmla="*/ 88 h 93"/>
                <a:gd name="T6" fmla="*/ 20 w 91"/>
                <a:gd name="T7" fmla="*/ 84 h 93"/>
                <a:gd name="T8" fmla="*/ 13 w 91"/>
                <a:gd name="T9" fmla="*/ 79 h 93"/>
                <a:gd name="T10" fmla="*/ 8 w 91"/>
                <a:gd name="T11" fmla="*/ 72 h 93"/>
                <a:gd name="T12" fmla="*/ 3 w 91"/>
                <a:gd name="T13" fmla="*/ 64 h 93"/>
                <a:gd name="T14" fmla="*/ 1 w 91"/>
                <a:gd name="T15" fmla="*/ 55 h 93"/>
                <a:gd name="T16" fmla="*/ 0 w 91"/>
                <a:gd name="T17" fmla="*/ 46 h 93"/>
                <a:gd name="T18" fmla="*/ 1 w 91"/>
                <a:gd name="T19" fmla="*/ 37 h 93"/>
                <a:gd name="T20" fmla="*/ 3 w 91"/>
                <a:gd name="T21" fmla="*/ 28 h 93"/>
                <a:gd name="T22" fmla="*/ 8 w 91"/>
                <a:gd name="T23" fmla="*/ 20 h 93"/>
                <a:gd name="T24" fmla="*/ 13 w 91"/>
                <a:gd name="T25" fmla="*/ 13 h 93"/>
                <a:gd name="T26" fmla="*/ 20 w 91"/>
                <a:gd name="T27" fmla="*/ 8 h 93"/>
                <a:gd name="T28" fmla="*/ 28 w 91"/>
                <a:gd name="T29" fmla="*/ 4 h 93"/>
                <a:gd name="T30" fmla="*/ 36 w 91"/>
                <a:gd name="T31" fmla="*/ 1 h 93"/>
                <a:gd name="T32" fmla="*/ 46 w 91"/>
                <a:gd name="T33" fmla="*/ 0 h 93"/>
                <a:gd name="T34" fmla="*/ 54 w 91"/>
                <a:gd name="T35" fmla="*/ 1 h 93"/>
                <a:gd name="T36" fmla="*/ 63 w 91"/>
                <a:gd name="T37" fmla="*/ 4 h 93"/>
                <a:gd name="T38" fmla="*/ 70 w 91"/>
                <a:gd name="T39" fmla="*/ 8 h 93"/>
                <a:gd name="T40" fmla="*/ 77 w 91"/>
                <a:gd name="T41" fmla="*/ 13 h 93"/>
                <a:gd name="T42" fmla="*/ 83 w 91"/>
                <a:gd name="T43" fmla="*/ 20 h 93"/>
                <a:gd name="T44" fmla="*/ 87 w 91"/>
                <a:gd name="T45" fmla="*/ 28 h 93"/>
                <a:gd name="T46" fmla="*/ 90 w 91"/>
                <a:gd name="T47" fmla="*/ 37 h 93"/>
                <a:gd name="T48" fmla="*/ 90 w 91"/>
                <a:gd name="T49" fmla="*/ 46 h 93"/>
                <a:gd name="T50" fmla="*/ 90 w 91"/>
                <a:gd name="T51" fmla="*/ 55 h 93"/>
                <a:gd name="T52" fmla="*/ 87 w 91"/>
                <a:gd name="T53" fmla="*/ 64 h 93"/>
                <a:gd name="T54" fmla="*/ 83 w 91"/>
                <a:gd name="T55" fmla="*/ 72 h 93"/>
                <a:gd name="T56" fmla="*/ 77 w 91"/>
                <a:gd name="T57" fmla="*/ 79 h 93"/>
                <a:gd name="T58" fmla="*/ 70 w 91"/>
                <a:gd name="T59" fmla="*/ 84 h 93"/>
                <a:gd name="T60" fmla="*/ 63 w 91"/>
                <a:gd name="T61" fmla="*/ 88 h 93"/>
                <a:gd name="T62" fmla="*/ 54 w 91"/>
                <a:gd name="T63" fmla="*/ 91 h 93"/>
                <a:gd name="T64" fmla="*/ 46 w 91"/>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4" y="1"/>
                  </a:lnTo>
                  <a:lnTo>
                    <a:pt x="63" y="4"/>
                  </a:lnTo>
                  <a:lnTo>
                    <a:pt x="70" y="8"/>
                  </a:lnTo>
                  <a:lnTo>
                    <a:pt x="77" y="13"/>
                  </a:lnTo>
                  <a:lnTo>
                    <a:pt x="83" y="20"/>
                  </a:lnTo>
                  <a:lnTo>
                    <a:pt x="87" y="28"/>
                  </a:lnTo>
                  <a:lnTo>
                    <a:pt x="90" y="37"/>
                  </a:lnTo>
                  <a:lnTo>
                    <a:pt x="90" y="46"/>
                  </a:lnTo>
                  <a:lnTo>
                    <a:pt x="90" y="55"/>
                  </a:lnTo>
                  <a:lnTo>
                    <a:pt x="87" y="64"/>
                  </a:lnTo>
                  <a:lnTo>
                    <a:pt x="83" y="72"/>
                  </a:lnTo>
                  <a:lnTo>
                    <a:pt x="77" y="79"/>
                  </a:lnTo>
                  <a:lnTo>
                    <a:pt x="70" y="84"/>
                  </a:lnTo>
                  <a:lnTo>
                    <a:pt x="63" y="88"/>
                  </a:lnTo>
                  <a:lnTo>
                    <a:pt x="54"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0" name="Freeform 298"/>
            <p:cNvSpPr>
              <a:spLocks/>
            </p:cNvSpPr>
            <p:nvPr/>
          </p:nvSpPr>
          <p:spPr bwMode="auto">
            <a:xfrm>
              <a:off x="1607" y="2249"/>
              <a:ext cx="68" cy="70"/>
            </a:xfrm>
            <a:custGeom>
              <a:avLst/>
              <a:gdLst>
                <a:gd name="T0" fmla="*/ 37 w 68"/>
                <a:gd name="T1" fmla="*/ 31 h 70"/>
                <a:gd name="T2" fmla="*/ 37 w 68"/>
                <a:gd name="T3" fmla="*/ 0 h 70"/>
                <a:gd name="T4" fmla="*/ 31 w 68"/>
                <a:gd name="T5" fmla="*/ 0 h 70"/>
                <a:gd name="T6" fmla="*/ 31 w 68"/>
                <a:gd name="T7" fmla="*/ 31 h 70"/>
                <a:gd name="T8" fmla="*/ 0 w 68"/>
                <a:gd name="T9" fmla="*/ 31 h 70"/>
                <a:gd name="T10" fmla="*/ 0 w 68"/>
                <a:gd name="T11" fmla="*/ 38 h 70"/>
                <a:gd name="T12" fmla="*/ 31 w 68"/>
                <a:gd name="T13" fmla="*/ 38 h 70"/>
                <a:gd name="T14" fmla="*/ 31 w 68"/>
                <a:gd name="T15" fmla="*/ 69 h 70"/>
                <a:gd name="T16" fmla="*/ 37 w 68"/>
                <a:gd name="T17" fmla="*/ 69 h 70"/>
                <a:gd name="T18" fmla="*/ 37 w 68"/>
                <a:gd name="T19" fmla="*/ 38 h 70"/>
                <a:gd name="T20" fmla="*/ 67 w 68"/>
                <a:gd name="T21" fmla="*/ 38 h 70"/>
                <a:gd name="T22" fmla="*/ 67 w 68"/>
                <a:gd name="T23" fmla="*/ 31 h 70"/>
                <a:gd name="T24" fmla="*/ 37 w 68"/>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0">
                  <a:moveTo>
                    <a:pt x="37" y="31"/>
                  </a:moveTo>
                  <a:lnTo>
                    <a:pt x="37" y="0"/>
                  </a:lnTo>
                  <a:lnTo>
                    <a:pt x="31" y="0"/>
                  </a:lnTo>
                  <a:lnTo>
                    <a:pt x="31" y="31"/>
                  </a:lnTo>
                  <a:lnTo>
                    <a:pt x="0" y="31"/>
                  </a:lnTo>
                  <a:lnTo>
                    <a:pt x="0" y="38"/>
                  </a:lnTo>
                  <a:lnTo>
                    <a:pt x="31" y="38"/>
                  </a:lnTo>
                  <a:lnTo>
                    <a:pt x="31" y="69"/>
                  </a:lnTo>
                  <a:lnTo>
                    <a:pt x="37" y="69"/>
                  </a:lnTo>
                  <a:lnTo>
                    <a:pt x="37" y="38"/>
                  </a:lnTo>
                  <a:lnTo>
                    <a:pt x="67" y="38"/>
                  </a:lnTo>
                  <a:lnTo>
                    <a:pt x="67"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1" name="Freeform 299"/>
            <p:cNvSpPr>
              <a:spLocks/>
            </p:cNvSpPr>
            <p:nvPr/>
          </p:nvSpPr>
          <p:spPr bwMode="auto">
            <a:xfrm>
              <a:off x="1332" y="2543"/>
              <a:ext cx="93" cy="92"/>
            </a:xfrm>
            <a:custGeom>
              <a:avLst/>
              <a:gdLst>
                <a:gd name="T0" fmla="*/ 46 w 93"/>
                <a:gd name="T1" fmla="*/ 91 h 92"/>
                <a:gd name="T2" fmla="*/ 37 w 93"/>
                <a:gd name="T3" fmla="*/ 90 h 92"/>
                <a:gd name="T4" fmla="*/ 28 w 93"/>
                <a:gd name="T5" fmla="*/ 88 h 92"/>
                <a:gd name="T6" fmla="*/ 20 w 93"/>
                <a:gd name="T7" fmla="*/ 84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9 w 93"/>
                <a:gd name="T57" fmla="*/ 78 h 92"/>
                <a:gd name="T58" fmla="*/ 72 w 93"/>
                <a:gd name="T59" fmla="*/ 84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4" y="78"/>
                  </a:lnTo>
                  <a:lnTo>
                    <a:pt x="8" y="71"/>
                  </a:lnTo>
                  <a:lnTo>
                    <a:pt x="4" y="63"/>
                  </a:lnTo>
                  <a:lnTo>
                    <a:pt x="1" y="55"/>
                  </a:lnTo>
                  <a:lnTo>
                    <a:pt x="0" y="45"/>
                  </a:lnTo>
                  <a:lnTo>
                    <a:pt x="1" y="36"/>
                  </a:lnTo>
                  <a:lnTo>
                    <a:pt x="4" y="27"/>
                  </a:lnTo>
                  <a:lnTo>
                    <a:pt x="8" y="20"/>
                  </a:lnTo>
                  <a:lnTo>
                    <a:pt x="14" y="13"/>
                  </a:lnTo>
                  <a:lnTo>
                    <a:pt x="20" y="7"/>
                  </a:lnTo>
                  <a:lnTo>
                    <a:pt x="28" y="3"/>
                  </a:lnTo>
                  <a:lnTo>
                    <a:pt x="37" y="0"/>
                  </a:lnTo>
                  <a:lnTo>
                    <a:pt x="46" y="0"/>
                  </a:lnTo>
                  <a:lnTo>
                    <a:pt x="56" y="0"/>
                  </a:lnTo>
                  <a:lnTo>
                    <a:pt x="64" y="3"/>
                  </a:lnTo>
                  <a:lnTo>
                    <a:pt x="72" y="7"/>
                  </a:lnTo>
                  <a:lnTo>
                    <a:pt x="79" y="13"/>
                  </a:lnTo>
                  <a:lnTo>
                    <a:pt x="84" y="20"/>
                  </a:lnTo>
                  <a:lnTo>
                    <a:pt x="88" y="27"/>
                  </a:lnTo>
                  <a:lnTo>
                    <a:pt x="91" y="36"/>
                  </a:lnTo>
                  <a:lnTo>
                    <a:pt x="92" y="45"/>
                  </a:lnTo>
                  <a:lnTo>
                    <a:pt x="91" y="55"/>
                  </a:lnTo>
                  <a:lnTo>
                    <a:pt x="88" y="63"/>
                  </a:lnTo>
                  <a:lnTo>
                    <a:pt x="84" y="71"/>
                  </a:lnTo>
                  <a:lnTo>
                    <a:pt x="79" y="78"/>
                  </a:lnTo>
                  <a:lnTo>
                    <a:pt x="72" y="84"/>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2" name="Freeform 300"/>
            <p:cNvSpPr>
              <a:spLocks/>
            </p:cNvSpPr>
            <p:nvPr/>
          </p:nvSpPr>
          <p:spPr bwMode="auto">
            <a:xfrm>
              <a:off x="1332" y="2543"/>
              <a:ext cx="93" cy="92"/>
            </a:xfrm>
            <a:custGeom>
              <a:avLst/>
              <a:gdLst>
                <a:gd name="T0" fmla="*/ 46 w 93"/>
                <a:gd name="T1" fmla="*/ 91 h 92"/>
                <a:gd name="T2" fmla="*/ 37 w 93"/>
                <a:gd name="T3" fmla="*/ 90 h 92"/>
                <a:gd name="T4" fmla="*/ 28 w 93"/>
                <a:gd name="T5" fmla="*/ 88 h 92"/>
                <a:gd name="T6" fmla="*/ 20 w 93"/>
                <a:gd name="T7" fmla="*/ 84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9 w 93"/>
                <a:gd name="T57" fmla="*/ 78 h 92"/>
                <a:gd name="T58" fmla="*/ 72 w 93"/>
                <a:gd name="T59" fmla="*/ 84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4" y="78"/>
                  </a:lnTo>
                  <a:lnTo>
                    <a:pt x="8" y="71"/>
                  </a:lnTo>
                  <a:lnTo>
                    <a:pt x="4" y="63"/>
                  </a:lnTo>
                  <a:lnTo>
                    <a:pt x="1" y="55"/>
                  </a:lnTo>
                  <a:lnTo>
                    <a:pt x="0" y="45"/>
                  </a:lnTo>
                  <a:lnTo>
                    <a:pt x="1" y="36"/>
                  </a:lnTo>
                  <a:lnTo>
                    <a:pt x="4" y="27"/>
                  </a:lnTo>
                  <a:lnTo>
                    <a:pt x="8" y="20"/>
                  </a:lnTo>
                  <a:lnTo>
                    <a:pt x="14" y="13"/>
                  </a:lnTo>
                  <a:lnTo>
                    <a:pt x="20" y="7"/>
                  </a:lnTo>
                  <a:lnTo>
                    <a:pt x="28" y="3"/>
                  </a:lnTo>
                  <a:lnTo>
                    <a:pt x="37" y="0"/>
                  </a:lnTo>
                  <a:lnTo>
                    <a:pt x="46" y="0"/>
                  </a:lnTo>
                  <a:lnTo>
                    <a:pt x="56" y="0"/>
                  </a:lnTo>
                  <a:lnTo>
                    <a:pt x="64" y="3"/>
                  </a:lnTo>
                  <a:lnTo>
                    <a:pt x="72" y="7"/>
                  </a:lnTo>
                  <a:lnTo>
                    <a:pt x="79" y="13"/>
                  </a:lnTo>
                  <a:lnTo>
                    <a:pt x="84" y="20"/>
                  </a:lnTo>
                  <a:lnTo>
                    <a:pt x="88" y="27"/>
                  </a:lnTo>
                  <a:lnTo>
                    <a:pt x="91" y="36"/>
                  </a:lnTo>
                  <a:lnTo>
                    <a:pt x="92" y="45"/>
                  </a:lnTo>
                  <a:lnTo>
                    <a:pt x="91" y="55"/>
                  </a:lnTo>
                  <a:lnTo>
                    <a:pt x="88" y="63"/>
                  </a:lnTo>
                  <a:lnTo>
                    <a:pt x="84" y="71"/>
                  </a:lnTo>
                  <a:lnTo>
                    <a:pt x="79" y="78"/>
                  </a:lnTo>
                  <a:lnTo>
                    <a:pt x="72" y="84"/>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3" name="Freeform 301"/>
            <p:cNvSpPr>
              <a:spLocks/>
            </p:cNvSpPr>
            <p:nvPr/>
          </p:nvSpPr>
          <p:spPr bwMode="auto">
            <a:xfrm>
              <a:off x="1344" y="2555"/>
              <a:ext cx="69" cy="69"/>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4" name="Freeform 302"/>
            <p:cNvSpPr>
              <a:spLocks/>
            </p:cNvSpPr>
            <p:nvPr/>
          </p:nvSpPr>
          <p:spPr bwMode="auto">
            <a:xfrm>
              <a:off x="1432" y="2495"/>
              <a:ext cx="92" cy="92"/>
            </a:xfrm>
            <a:custGeom>
              <a:avLst/>
              <a:gdLst>
                <a:gd name="T0" fmla="*/ 45 w 92"/>
                <a:gd name="T1" fmla="*/ 91 h 92"/>
                <a:gd name="T2" fmla="*/ 36 w 92"/>
                <a:gd name="T3" fmla="*/ 90 h 92"/>
                <a:gd name="T4" fmla="*/ 27 w 92"/>
                <a:gd name="T5" fmla="*/ 88 h 92"/>
                <a:gd name="T6" fmla="*/ 20 w 92"/>
                <a:gd name="T7" fmla="*/ 84 h 92"/>
                <a:gd name="T8" fmla="*/ 13 w 92"/>
                <a:gd name="T9" fmla="*/ 78 h 92"/>
                <a:gd name="T10" fmla="*/ 7 w 92"/>
                <a:gd name="T11" fmla="*/ 71 h 92"/>
                <a:gd name="T12" fmla="*/ 3 w 92"/>
                <a:gd name="T13" fmla="*/ 63 h 92"/>
                <a:gd name="T14" fmla="*/ 0 w 92"/>
                <a:gd name="T15" fmla="*/ 55 h 92"/>
                <a:gd name="T16" fmla="*/ 0 w 92"/>
                <a:gd name="T17" fmla="*/ 46 h 92"/>
                <a:gd name="T18" fmla="*/ 0 w 92"/>
                <a:gd name="T19" fmla="*/ 36 h 92"/>
                <a:gd name="T20" fmla="*/ 3 w 92"/>
                <a:gd name="T21" fmla="*/ 28 h 92"/>
                <a:gd name="T22" fmla="*/ 7 w 92"/>
                <a:gd name="T23" fmla="*/ 20 h 92"/>
                <a:gd name="T24" fmla="*/ 13 w 92"/>
                <a:gd name="T25" fmla="*/ 13 h 92"/>
                <a:gd name="T26" fmla="*/ 20 w 92"/>
                <a:gd name="T27" fmla="*/ 7 h 92"/>
                <a:gd name="T28" fmla="*/ 27 w 92"/>
                <a:gd name="T29" fmla="*/ 3 h 92"/>
                <a:gd name="T30" fmla="*/ 36 w 92"/>
                <a:gd name="T31" fmla="*/ 1 h 92"/>
                <a:gd name="T32" fmla="*/ 45 w 92"/>
                <a:gd name="T33" fmla="*/ 0 h 92"/>
                <a:gd name="T34" fmla="*/ 55 w 92"/>
                <a:gd name="T35" fmla="*/ 1 h 92"/>
                <a:gd name="T36" fmla="*/ 63 w 92"/>
                <a:gd name="T37" fmla="*/ 3 h 92"/>
                <a:gd name="T38" fmla="*/ 71 w 92"/>
                <a:gd name="T39" fmla="*/ 7 h 92"/>
                <a:gd name="T40" fmla="*/ 78 w 92"/>
                <a:gd name="T41" fmla="*/ 13 h 92"/>
                <a:gd name="T42" fmla="*/ 83 w 92"/>
                <a:gd name="T43" fmla="*/ 20 h 92"/>
                <a:gd name="T44" fmla="*/ 88 w 92"/>
                <a:gd name="T45" fmla="*/ 28 h 92"/>
                <a:gd name="T46" fmla="*/ 90 w 92"/>
                <a:gd name="T47" fmla="*/ 36 h 92"/>
                <a:gd name="T48" fmla="*/ 91 w 92"/>
                <a:gd name="T49" fmla="*/ 46 h 92"/>
                <a:gd name="T50" fmla="*/ 90 w 92"/>
                <a:gd name="T51" fmla="*/ 55 h 92"/>
                <a:gd name="T52" fmla="*/ 88 w 92"/>
                <a:gd name="T53" fmla="*/ 63 h 92"/>
                <a:gd name="T54" fmla="*/ 83 w 92"/>
                <a:gd name="T55" fmla="*/ 71 h 92"/>
                <a:gd name="T56" fmla="*/ 78 w 92"/>
                <a:gd name="T57" fmla="*/ 78 h 92"/>
                <a:gd name="T58" fmla="*/ 71 w 92"/>
                <a:gd name="T59" fmla="*/ 84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4"/>
                  </a:lnTo>
                  <a:lnTo>
                    <a:pt x="13" y="78"/>
                  </a:lnTo>
                  <a:lnTo>
                    <a:pt x="7" y="71"/>
                  </a:lnTo>
                  <a:lnTo>
                    <a:pt x="3" y="63"/>
                  </a:lnTo>
                  <a:lnTo>
                    <a:pt x="0" y="55"/>
                  </a:lnTo>
                  <a:lnTo>
                    <a:pt x="0" y="46"/>
                  </a:lnTo>
                  <a:lnTo>
                    <a:pt x="0" y="36"/>
                  </a:lnTo>
                  <a:lnTo>
                    <a:pt x="3" y="28"/>
                  </a:lnTo>
                  <a:lnTo>
                    <a:pt x="7" y="20"/>
                  </a:lnTo>
                  <a:lnTo>
                    <a:pt x="13" y="13"/>
                  </a:lnTo>
                  <a:lnTo>
                    <a:pt x="20" y="7"/>
                  </a:lnTo>
                  <a:lnTo>
                    <a:pt x="27" y="3"/>
                  </a:lnTo>
                  <a:lnTo>
                    <a:pt x="36" y="1"/>
                  </a:lnTo>
                  <a:lnTo>
                    <a:pt x="45" y="0"/>
                  </a:lnTo>
                  <a:lnTo>
                    <a:pt x="55" y="1"/>
                  </a:lnTo>
                  <a:lnTo>
                    <a:pt x="63" y="3"/>
                  </a:lnTo>
                  <a:lnTo>
                    <a:pt x="71" y="7"/>
                  </a:lnTo>
                  <a:lnTo>
                    <a:pt x="78" y="13"/>
                  </a:lnTo>
                  <a:lnTo>
                    <a:pt x="83" y="20"/>
                  </a:lnTo>
                  <a:lnTo>
                    <a:pt x="88" y="28"/>
                  </a:lnTo>
                  <a:lnTo>
                    <a:pt x="90" y="36"/>
                  </a:lnTo>
                  <a:lnTo>
                    <a:pt x="91" y="46"/>
                  </a:lnTo>
                  <a:lnTo>
                    <a:pt x="90" y="55"/>
                  </a:lnTo>
                  <a:lnTo>
                    <a:pt x="88" y="63"/>
                  </a:lnTo>
                  <a:lnTo>
                    <a:pt x="83" y="71"/>
                  </a:lnTo>
                  <a:lnTo>
                    <a:pt x="78" y="78"/>
                  </a:lnTo>
                  <a:lnTo>
                    <a:pt x="71" y="84"/>
                  </a:lnTo>
                  <a:lnTo>
                    <a:pt x="63" y="88"/>
                  </a:lnTo>
                  <a:lnTo>
                    <a:pt x="55" y="90"/>
                  </a:lnTo>
                  <a:lnTo>
                    <a:pt x="45"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5" name="Freeform 303"/>
            <p:cNvSpPr>
              <a:spLocks/>
            </p:cNvSpPr>
            <p:nvPr/>
          </p:nvSpPr>
          <p:spPr bwMode="auto">
            <a:xfrm>
              <a:off x="1432" y="2495"/>
              <a:ext cx="92" cy="92"/>
            </a:xfrm>
            <a:custGeom>
              <a:avLst/>
              <a:gdLst>
                <a:gd name="T0" fmla="*/ 45 w 92"/>
                <a:gd name="T1" fmla="*/ 91 h 92"/>
                <a:gd name="T2" fmla="*/ 36 w 92"/>
                <a:gd name="T3" fmla="*/ 90 h 92"/>
                <a:gd name="T4" fmla="*/ 27 w 92"/>
                <a:gd name="T5" fmla="*/ 88 h 92"/>
                <a:gd name="T6" fmla="*/ 20 w 92"/>
                <a:gd name="T7" fmla="*/ 84 h 92"/>
                <a:gd name="T8" fmla="*/ 13 w 92"/>
                <a:gd name="T9" fmla="*/ 78 h 92"/>
                <a:gd name="T10" fmla="*/ 7 w 92"/>
                <a:gd name="T11" fmla="*/ 71 h 92"/>
                <a:gd name="T12" fmla="*/ 3 w 92"/>
                <a:gd name="T13" fmla="*/ 63 h 92"/>
                <a:gd name="T14" fmla="*/ 0 w 92"/>
                <a:gd name="T15" fmla="*/ 55 h 92"/>
                <a:gd name="T16" fmla="*/ 0 w 92"/>
                <a:gd name="T17" fmla="*/ 46 h 92"/>
                <a:gd name="T18" fmla="*/ 0 w 92"/>
                <a:gd name="T19" fmla="*/ 36 h 92"/>
                <a:gd name="T20" fmla="*/ 3 w 92"/>
                <a:gd name="T21" fmla="*/ 28 h 92"/>
                <a:gd name="T22" fmla="*/ 7 w 92"/>
                <a:gd name="T23" fmla="*/ 20 h 92"/>
                <a:gd name="T24" fmla="*/ 13 w 92"/>
                <a:gd name="T25" fmla="*/ 13 h 92"/>
                <a:gd name="T26" fmla="*/ 20 w 92"/>
                <a:gd name="T27" fmla="*/ 7 h 92"/>
                <a:gd name="T28" fmla="*/ 27 w 92"/>
                <a:gd name="T29" fmla="*/ 3 h 92"/>
                <a:gd name="T30" fmla="*/ 36 w 92"/>
                <a:gd name="T31" fmla="*/ 1 h 92"/>
                <a:gd name="T32" fmla="*/ 45 w 92"/>
                <a:gd name="T33" fmla="*/ 0 h 92"/>
                <a:gd name="T34" fmla="*/ 55 w 92"/>
                <a:gd name="T35" fmla="*/ 1 h 92"/>
                <a:gd name="T36" fmla="*/ 63 w 92"/>
                <a:gd name="T37" fmla="*/ 3 h 92"/>
                <a:gd name="T38" fmla="*/ 71 w 92"/>
                <a:gd name="T39" fmla="*/ 7 h 92"/>
                <a:gd name="T40" fmla="*/ 78 w 92"/>
                <a:gd name="T41" fmla="*/ 13 h 92"/>
                <a:gd name="T42" fmla="*/ 83 w 92"/>
                <a:gd name="T43" fmla="*/ 20 h 92"/>
                <a:gd name="T44" fmla="*/ 88 w 92"/>
                <a:gd name="T45" fmla="*/ 28 h 92"/>
                <a:gd name="T46" fmla="*/ 90 w 92"/>
                <a:gd name="T47" fmla="*/ 36 h 92"/>
                <a:gd name="T48" fmla="*/ 91 w 92"/>
                <a:gd name="T49" fmla="*/ 46 h 92"/>
                <a:gd name="T50" fmla="*/ 90 w 92"/>
                <a:gd name="T51" fmla="*/ 55 h 92"/>
                <a:gd name="T52" fmla="*/ 88 w 92"/>
                <a:gd name="T53" fmla="*/ 63 h 92"/>
                <a:gd name="T54" fmla="*/ 83 w 92"/>
                <a:gd name="T55" fmla="*/ 71 h 92"/>
                <a:gd name="T56" fmla="*/ 78 w 92"/>
                <a:gd name="T57" fmla="*/ 78 h 92"/>
                <a:gd name="T58" fmla="*/ 71 w 92"/>
                <a:gd name="T59" fmla="*/ 84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4"/>
                  </a:lnTo>
                  <a:lnTo>
                    <a:pt x="13" y="78"/>
                  </a:lnTo>
                  <a:lnTo>
                    <a:pt x="7" y="71"/>
                  </a:lnTo>
                  <a:lnTo>
                    <a:pt x="3" y="63"/>
                  </a:lnTo>
                  <a:lnTo>
                    <a:pt x="0" y="55"/>
                  </a:lnTo>
                  <a:lnTo>
                    <a:pt x="0" y="46"/>
                  </a:lnTo>
                  <a:lnTo>
                    <a:pt x="0" y="36"/>
                  </a:lnTo>
                  <a:lnTo>
                    <a:pt x="3" y="28"/>
                  </a:lnTo>
                  <a:lnTo>
                    <a:pt x="7" y="20"/>
                  </a:lnTo>
                  <a:lnTo>
                    <a:pt x="13" y="13"/>
                  </a:lnTo>
                  <a:lnTo>
                    <a:pt x="20" y="7"/>
                  </a:lnTo>
                  <a:lnTo>
                    <a:pt x="27" y="3"/>
                  </a:lnTo>
                  <a:lnTo>
                    <a:pt x="36" y="1"/>
                  </a:lnTo>
                  <a:lnTo>
                    <a:pt x="45" y="0"/>
                  </a:lnTo>
                  <a:lnTo>
                    <a:pt x="55" y="1"/>
                  </a:lnTo>
                  <a:lnTo>
                    <a:pt x="63" y="3"/>
                  </a:lnTo>
                  <a:lnTo>
                    <a:pt x="71" y="7"/>
                  </a:lnTo>
                  <a:lnTo>
                    <a:pt x="78" y="13"/>
                  </a:lnTo>
                  <a:lnTo>
                    <a:pt x="83" y="20"/>
                  </a:lnTo>
                  <a:lnTo>
                    <a:pt x="88" y="28"/>
                  </a:lnTo>
                  <a:lnTo>
                    <a:pt x="90" y="36"/>
                  </a:lnTo>
                  <a:lnTo>
                    <a:pt x="91" y="46"/>
                  </a:lnTo>
                  <a:lnTo>
                    <a:pt x="90" y="55"/>
                  </a:lnTo>
                  <a:lnTo>
                    <a:pt x="88" y="63"/>
                  </a:lnTo>
                  <a:lnTo>
                    <a:pt x="83" y="71"/>
                  </a:lnTo>
                  <a:lnTo>
                    <a:pt x="78" y="78"/>
                  </a:lnTo>
                  <a:lnTo>
                    <a:pt x="71" y="84"/>
                  </a:lnTo>
                  <a:lnTo>
                    <a:pt x="63" y="88"/>
                  </a:lnTo>
                  <a:lnTo>
                    <a:pt x="55" y="90"/>
                  </a:lnTo>
                  <a:lnTo>
                    <a:pt x="45"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6" name="Freeform 304"/>
            <p:cNvSpPr>
              <a:spLocks/>
            </p:cNvSpPr>
            <p:nvPr/>
          </p:nvSpPr>
          <p:spPr bwMode="auto">
            <a:xfrm>
              <a:off x="1444" y="2507"/>
              <a:ext cx="69" cy="69"/>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7" name="Freeform 305"/>
            <p:cNvSpPr>
              <a:spLocks/>
            </p:cNvSpPr>
            <p:nvPr/>
          </p:nvSpPr>
          <p:spPr bwMode="auto">
            <a:xfrm>
              <a:off x="1510" y="2652"/>
              <a:ext cx="93" cy="92"/>
            </a:xfrm>
            <a:custGeom>
              <a:avLst/>
              <a:gdLst>
                <a:gd name="T0" fmla="*/ 46 w 93"/>
                <a:gd name="T1" fmla="*/ 91 h 92"/>
                <a:gd name="T2" fmla="*/ 37 w 93"/>
                <a:gd name="T3" fmla="*/ 91 h 92"/>
                <a:gd name="T4" fmla="*/ 28 w 93"/>
                <a:gd name="T5" fmla="*/ 88 h 92"/>
                <a:gd name="T6" fmla="*/ 20 w 93"/>
                <a:gd name="T7" fmla="*/ 84 h 92"/>
                <a:gd name="T8" fmla="*/ 14 w 93"/>
                <a:gd name="T9" fmla="*/ 78 h 92"/>
                <a:gd name="T10" fmla="*/ 8 w 93"/>
                <a:gd name="T11" fmla="*/ 71 h 92"/>
                <a:gd name="T12" fmla="*/ 4 w 93"/>
                <a:gd name="T13" fmla="*/ 64 h 92"/>
                <a:gd name="T14" fmla="*/ 1 w 93"/>
                <a:gd name="T15" fmla="*/ 55 h 92"/>
                <a:gd name="T16" fmla="*/ 0 w 93"/>
                <a:gd name="T17" fmla="*/ 46 h 92"/>
                <a:gd name="T18" fmla="*/ 1 w 93"/>
                <a:gd name="T19" fmla="*/ 36 h 92"/>
                <a:gd name="T20" fmla="*/ 4 w 93"/>
                <a:gd name="T21" fmla="*/ 28 h 92"/>
                <a:gd name="T22" fmla="*/ 8 w 93"/>
                <a:gd name="T23" fmla="*/ 20 h 92"/>
                <a:gd name="T24" fmla="*/ 14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9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4 h 92"/>
                <a:gd name="T54" fmla="*/ 84 w 93"/>
                <a:gd name="T55" fmla="*/ 71 h 92"/>
                <a:gd name="T56" fmla="*/ 79 w 93"/>
                <a:gd name="T57" fmla="*/ 78 h 92"/>
                <a:gd name="T58" fmla="*/ 72 w 93"/>
                <a:gd name="T59" fmla="*/ 84 h 92"/>
                <a:gd name="T60" fmla="*/ 64 w 93"/>
                <a:gd name="T61" fmla="*/ 88 h 92"/>
                <a:gd name="T62" fmla="*/ 55 w 93"/>
                <a:gd name="T63" fmla="*/ 91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1"/>
                  </a:lnTo>
                  <a:lnTo>
                    <a:pt x="28" y="88"/>
                  </a:lnTo>
                  <a:lnTo>
                    <a:pt x="20" y="84"/>
                  </a:lnTo>
                  <a:lnTo>
                    <a:pt x="14" y="78"/>
                  </a:lnTo>
                  <a:lnTo>
                    <a:pt x="8" y="71"/>
                  </a:lnTo>
                  <a:lnTo>
                    <a:pt x="4" y="64"/>
                  </a:lnTo>
                  <a:lnTo>
                    <a:pt x="1" y="55"/>
                  </a:lnTo>
                  <a:lnTo>
                    <a:pt x="0" y="46"/>
                  </a:lnTo>
                  <a:lnTo>
                    <a:pt x="1" y="36"/>
                  </a:lnTo>
                  <a:lnTo>
                    <a:pt x="4" y="28"/>
                  </a:lnTo>
                  <a:lnTo>
                    <a:pt x="8" y="20"/>
                  </a:lnTo>
                  <a:lnTo>
                    <a:pt x="14" y="13"/>
                  </a:lnTo>
                  <a:lnTo>
                    <a:pt x="20" y="7"/>
                  </a:lnTo>
                  <a:lnTo>
                    <a:pt x="28" y="3"/>
                  </a:lnTo>
                  <a:lnTo>
                    <a:pt x="37" y="1"/>
                  </a:lnTo>
                  <a:lnTo>
                    <a:pt x="46" y="0"/>
                  </a:lnTo>
                  <a:lnTo>
                    <a:pt x="55" y="1"/>
                  </a:lnTo>
                  <a:lnTo>
                    <a:pt x="64" y="3"/>
                  </a:lnTo>
                  <a:lnTo>
                    <a:pt x="72" y="7"/>
                  </a:lnTo>
                  <a:lnTo>
                    <a:pt x="79" y="13"/>
                  </a:lnTo>
                  <a:lnTo>
                    <a:pt x="84" y="20"/>
                  </a:lnTo>
                  <a:lnTo>
                    <a:pt x="88" y="28"/>
                  </a:lnTo>
                  <a:lnTo>
                    <a:pt x="91" y="36"/>
                  </a:lnTo>
                  <a:lnTo>
                    <a:pt x="92" y="46"/>
                  </a:lnTo>
                  <a:lnTo>
                    <a:pt x="91" y="55"/>
                  </a:lnTo>
                  <a:lnTo>
                    <a:pt x="88" y="64"/>
                  </a:lnTo>
                  <a:lnTo>
                    <a:pt x="84" y="71"/>
                  </a:lnTo>
                  <a:lnTo>
                    <a:pt x="79" y="78"/>
                  </a:lnTo>
                  <a:lnTo>
                    <a:pt x="72" y="84"/>
                  </a:lnTo>
                  <a:lnTo>
                    <a:pt x="64" y="88"/>
                  </a:lnTo>
                  <a:lnTo>
                    <a:pt x="55" y="91"/>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8" name="Freeform 306"/>
            <p:cNvSpPr>
              <a:spLocks/>
            </p:cNvSpPr>
            <p:nvPr/>
          </p:nvSpPr>
          <p:spPr bwMode="auto">
            <a:xfrm>
              <a:off x="1510" y="2652"/>
              <a:ext cx="93" cy="92"/>
            </a:xfrm>
            <a:custGeom>
              <a:avLst/>
              <a:gdLst>
                <a:gd name="T0" fmla="*/ 46 w 93"/>
                <a:gd name="T1" fmla="*/ 91 h 92"/>
                <a:gd name="T2" fmla="*/ 37 w 93"/>
                <a:gd name="T3" fmla="*/ 91 h 92"/>
                <a:gd name="T4" fmla="*/ 28 w 93"/>
                <a:gd name="T5" fmla="*/ 88 h 92"/>
                <a:gd name="T6" fmla="*/ 20 w 93"/>
                <a:gd name="T7" fmla="*/ 84 h 92"/>
                <a:gd name="T8" fmla="*/ 14 w 93"/>
                <a:gd name="T9" fmla="*/ 78 h 92"/>
                <a:gd name="T10" fmla="*/ 8 w 93"/>
                <a:gd name="T11" fmla="*/ 71 h 92"/>
                <a:gd name="T12" fmla="*/ 4 w 93"/>
                <a:gd name="T13" fmla="*/ 64 h 92"/>
                <a:gd name="T14" fmla="*/ 1 w 93"/>
                <a:gd name="T15" fmla="*/ 55 h 92"/>
                <a:gd name="T16" fmla="*/ 0 w 93"/>
                <a:gd name="T17" fmla="*/ 46 h 92"/>
                <a:gd name="T18" fmla="*/ 1 w 93"/>
                <a:gd name="T19" fmla="*/ 36 h 92"/>
                <a:gd name="T20" fmla="*/ 4 w 93"/>
                <a:gd name="T21" fmla="*/ 28 h 92"/>
                <a:gd name="T22" fmla="*/ 8 w 93"/>
                <a:gd name="T23" fmla="*/ 20 h 92"/>
                <a:gd name="T24" fmla="*/ 14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9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4 h 92"/>
                <a:gd name="T54" fmla="*/ 84 w 93"/>
                <a:gd name="T55" fmla="*/ 71 h 92"/>
                <a:gd name="T56" fmla="*/ 79 w 93"/>
                <a:gd name="T57" fmla="*/ 78 h 92"/>
                <a:gd name="T58" fmla="*/ 72 w 93"/>
                <a:gd name="T59" fmla="*/ 84 h 92"/>
                <a:gd name="T60" fmla="*/ 64 w 93"/>
                <a:gd name="T61" fmla="*/ 88 h 92"/>
                <a:gd name="T62" fmla="*/ 55 w 93"/>
                <a:gd name="T63" fmla="*/ 91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1"/>
                  </a:lnTo>
                  <a:lnTo>
                    <a:pt x="28" y="88"/>
                  </a:lnTo>
                  <a:lnTo>
                    <a:pt x="20" y="84"/>
                  </a:lnTo>
                  <a:lnTo>
                    <a:pt x="14" y="78"/>
                  </a:lnTo>
                  <a:lnTo>
                    <a:pt x="8" y="71"/>
                  </a:lnTo>
                  <a:lnTo>
                    <a:pt x="4" y="64"/>
                  </a:lnTo>
                  <a:lnTo>
                    <a:pt x="1" y="55"/>
                  </a:lnTo>
                  <a:lnTo>
                    <a:pt x="0" y="46"/>
                  </a:lnTo>
                  <a:lnTo>
                    <a:pt x="1" y="36"/>
                  </a:lnTo>
                  <a:lnTo>
                    <a:pt x="4" y="28"/>
                  </a:lnTo>
                  <a:lnTo>
                    <a:pt x="8" y="20"/>
                  </a:lnTo>
                  <a:lnTo>
                    <a:pt x="14" y="13"/>
                  </a:lnTo>
                  <a:lnTo>
                    <a:pt x="20" y="7"/>
                  </a:lnTo>
                  <a:lnTo>
                    <a:pt x="28" y="3"/>
                  </a:lnTo>
                  <a:lnTo>
                    <a:pt x="37" y="1"/>
                  </a:lnTo>
                  <a:lnTo>
                    <a:pt x="46" y="0"/>
                  </a:lnTo>
                  <a:lnTo>
                    <a:pt x="55" y="1"/>
                  </a:lnTo>
                  <a:lnTo>
                    <a:pt x="64" y="3"/>
                  </a:lnTo>
                  <a:lnTo>
                    <a:pt x="72" y="7"/>
                  </a:lnTo>
                  <a:lnTo>
                    <a:pt x="79" y="13"/>
                  </a:lnTo>
                  <a:lnTo>
                    <a:pt x="84" y="20"/>
                  </a:lnTo>
                  <a:lnTo>
                    <a:pt x="88" y="28"/>
                  </a:lnTo>
                  <a:lnTo>
                    <a:pt x="91" y="36"/>
                  </a:lnTo>
                  <a:lnTo>
                    <a:pt x="92" y="46"/>
                  </a:lnTo>
                  <a:lnTo>
                    <a:pt x="91" y="55"/>
                  </a:lnTo>
                  <a:lnTo>
                    <a:pt x="88" y="64"/>
                  </a:lnTo>
                  <a:lnTo>
                    <a:pt x="84" y="71"/>
                  </a:lnTo>
                  <a:lnTo>
                    <a:pt x="79" y="78"/>
                  </a:lnTo>
                  <a:lnTo>
                    <a:pt x="72" y="84"/>
                  </a:lnTo>
                  <a:lnTo>
                    <a:pt x="64" y="88"/>
                  </a:lnTo>
                  <a:lnTo>
                    <a:pt x="55" y="91"/>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19" name="Freeform 307"/>
            <p:cNvSpPr>
              <a:spLocks/>
            </p:cNvSpPr>
            <p:nvPr/>
          </p:nvSpPr>
          <p:spPr bwMode="auto">
            <a:xfrm>
              <a:off x="1522" y="2664"/>
              <a:ext cx="69" cy="69"/>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20" name="Freeform 308"/>
            <p:cNvSpPr>
              <a:spLocks/>
            </p:cNvSpPr>
            <p:nvPr/>
          </p:nvSpPr>
          <p:spPr bwMode="auto">
            <a:xfrm>
              <a:off x="1721" y="2422"/>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621" name="Freeform 309"/>
            <p:cNvSpPr>
              <a:spLocks/>
            </p:cNvSpPr>
            <p:nvPr/>
          </p:nvSpPr>
          <p:spPr bwMode="auto">
            <a:xfrm>
              <a:off x="1721" y="2422"/>
              <a:ext cx="93" cy="92"/>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026696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61988" y="5883275"/>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19" name="Rectangle 3"/>
          <p:cNvSpPr>
            <a:spLocks noChangeArrowheads="1"/>
          </p:cNvSpPr>
          <p:nvPr/>
        </p:nvSpPr>
        <p:spPr bwMode="auto">
          <a:xfrm>
            <a:off x="1979613" y="616585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0" name="Rectangle 4"/>
          <p:cNvSpPr>
            <a:spLocks noChangeArrowheads="1"/>
          </p:cNvSpPr>
          <p:nvPr/>
        </p:nvSpPr>
        <p:spPr bwMode="auto">
          <a:xfrm rot="5400000">
            <a:off x="2054225" y="4579938"/>
            <a:ext cx="2508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rgbClr val="FFFFFF"/>
                </a:solidFill>
                <a:latin typeface="Arial" pitchFamily="34" charset="0"/>
              </a:rPr>
              <a:t>{</a:t>
            </a:r>
          </a:p>
        </p:txBody>
      </p:sp>
      <p:sp>
        <p:nvSpPr>
          <p:cNvPr id="111621" name="Rectangle 5"/>
          <p:cNvSpPr>
            <a:spLocks noChangeArrowheads="1"/>
          </p:cNvSpPr>
          <p:nvPr/>
        </p:nvSpPr>
        <p:spPr bwMode="auto">
          <a:xfrm rot="16200000">
            <a:off x="1641476" y="4027487"/>
            <a:ext cx="10985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rgbClr val="FFFFFF"/>
                </a:solidFill>
                <a:latin typeface="Arial" pitchFamily="34" charset="0"/>
              </a:rPr>
              <a:t>Stern layer</a:t>
            </a:r>
          </a:p>
        </p:txBody>
      </p:sp>
      <p:sp>
        <p:nvSpPr>
          <p:cNvPr id="111622" name="Freeform 6"/>
          <p:cNvSpPr>
            <a:spLocks/>
          </p:cNvSpPr>
          <p:nvPr/>
        </p:nvSpPr>
        <p:spPr bwMode="auto">
          <a:xfrm>
            <a:off x="539750" y="1412875"/>
            <a:ext cx="2020888" cy="2024063"/>
          </a:xfrm>
          <a:custGeom>
            <a:avLst/>
            <a:gdLst>
              <a:gd name="T0" fmla="*/ 572 w 1273"/>
              <a:gd name="T1" fmla="*/ 1270 h 1275"/>
              <a:gd name="T2" fmla="*/ 478 w 1273"/>
              <a:gd name="T3" fmla="*/ 1254 h 1275"/>
              <a:gd name="T4" fmla="*/ 389 w 1273"/>
              <a:gd name="T5" fmla="*/ 1223 h 1275"/>
              <a:gd name="T6" fmla="*/ 307 w 1273"/>
              <a:gd name="T7" fmla="*/ 1181 h 1275"/>
              <a:gd name="T8" fmla="*/ 232 w 1273"/>
              <a:gd name="T9" fmla="*/ 1128 h 1275"/>
              <a:gd name="T10" fmla="*/ 166 w 1273"/>
              <a:gd name="T11" fmla="*/ 1064 h 1275"/>
              <a:gd name="T12" fmla="*/ 109 w 1273"/>
              <a:gd name="T13" fmla="*/ 991 h 1275"/>
              <a:gd name="T14" fmla="*/ 63 w 1273"/>
              <a:gd name="T15" fmla="*/ 911 h 1275"/>
              <a:gd name="T16" fmla="*/ 29 w 1273"/>
              <a:gd name="T17" fmla="*/ 825 h 1275"/>
              <a:gd name="T18" fmla="*/ 7 w 1273"/>
              <a:gd name="T19" fmla="*/ 734 h 1275"/>
              <a:gd name="T20" fmla="*/ 0 w 1273"/>
              <a:gd name="T21" fmla="*/ 637 h 1275"/>
              <a:gd name="T22" fmla="*/ 7 w 1273"/>
              <a:gd name="T23" fmla="*/ 541 h 1275"/>
              <a:gd name="T24" fmla="*/ 29 w 1273"/>
              <a:gd name="T25" fmla="*/ 448 h 1275"/>
              <a:gd name="T26" fmla="*/ 63 w 1273"/>
              <a:gd name="T27" fmla="*/ 362 h 1275"/>
              <a:gd name="T28" fmla="*/ 109 w 1273"/>
              <a:gd name="T29" fmla="*/ 282 h 1275"/>
              <a:gd name="T30" fmla="*/ 166 w 1273"/>
              <a:gd name="T31" fmla="*/ 210 h 1275"/>
              <a:gd name="T32" fmla="*/ 232 w 1273"/>
              <a:gd name="T33" fmla="*/ 146 h 1275"/>
              <a:gd name="T34" fmla="*/ 307 w 1273"/>
              <a:gd name="T35" fmla="*/ 93 h 1275"/>
              <a:gd name="T36" fmla="*/ 389 w 1273"/>
              <a:gd name="T37" fmla="*/ 51 h 1275"/>
              <a:gd name="T38" fmla="*/ 478 w 1273"/>
              <a:gd name="T39" fmla="*/ 20 h 1275"/>
              <a:gd name="T40" fmla="*/ 572 w 1273"/>
              <a:gd name="T41" fmla="*/ 4 h 1275"/>
              <a:gd name="T42" fmla="*/ 668 w 1273"/>
              <a:gd name="T43" fmla="*/ 1 h 1275"/>
              <a:gd name="T44" fmla="*/ 764 w 1273"/>
              <a:gd name="T45" fmla="*/ 13 h 1275"/>
              <a:gd name="T46" fmla="*/ 854 w 1273"/>
              <a:gd name="T47" fmla="*/ 39 h 1275"/>
              <a:gd name="T48" fmla="*/ 938 w 1273"/>
              <a:gd name="T49" fmla="*/ 78 h 1275"/>
              <a:gd name="T50" fmla="*/ 1016 w 1273"/>
              <a:gd name="T51" fmla="*/ 128 h 1275"/>
              <a:gd name="T52" fmla="*/ 1084 w 1273"/>
              <a:gd name="T53" fmla="*/ 188 h 1275"/>
              <a:gd name="T54" fmla="*/ 1144 w 1273"/>
              <a:gd name="T55" fmla="*/ 256 h 1275"/>
              <a:gd name="T56" fmla="*/ 1194 w 1273"/>
              <a:gd name="T57" fmla="*/ 334 h 1275"/>
              <a:gd name="T58" fmla="*/ 1233 w 1273"/>
              <a:gd name="T59" fmla="*/ 419 h 1275"/>
              <a:gd name="T60" fmla="*/ 1259 w 1273"/>
              <a:gd name="T61" fmla="*/ 509 h 1275"/>
              <a:gd name="T62" fmla="*/ 1271 w 1273"/>
              <a:gd name="T63" fmla="*/ 605 h 1275"/>
              <a:gd name="T64" fmla="*/ 1268 w 1273"/>
              <a:gd name="T65" fmla="*/ 702 h 1275"/>
              <a:gd name="T66" fmla="*/ 1252 w 1273"/>
              <a:gd name="T67" fmla="*/ 795 h 1275"/>
              <a:gd name="T68" fmla="*/ 1221 w 1273"/>
              <a:gd name="T69" fmla="*/ 883 h 1275"/>
              <a:gd name="T70" fmla="*/ 1179 w 1273"/>
              <a:gd name="T71" fmla="*/ 966 h 1275"/>
              <a:gd name="T72" fmla="*/ 1126 w 1273"/>
              <a:gd name="T73" fmla="*/ 1041 h 1275"/>
              <a:gd name="T74" fmla="*/ 1062 w 1273"/>
              <a:gd name="T75" fmla="*/ 1107 h 1275"/>
              <a:gd name="T76" fmla="*/ 991 w 1273"/>
              <a:gd name="T77" fmla="*/ 1164 h 1275"/>
              <a:gd name="T78" fmla="*/ 911 w 1273"/>
              <a:gd name="T79" fmla="*/ 1211 h 1275"/>
              <a:gd name="T80" fmla="*/ 824 w 1273"/>
              <a:gd name="T81" fmla="*/ 1245 h 1275"/>
              <a:gd name="T82" fmla="*/ 732 w 1273"/>
              <a:gd name="T83" fmla="*/ 1267 h 1275"/>
              <a:gd name="T84" fmla="*/ 636 w 1273"/>
              <a:gd name="T85" fmla="*/ 1274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3" h="1275">
                <a:moveTo>
                  <a:pt x="636" y="1274"/>
                </a:moveTo>
                <a:lnTo>
                  <a:pt x="604" y="1273"/>
                </a:lnTo>
                <a:lnTo>
                  <a:pt x="572" y="1270"/>
                </a:lnTo>
                <a:lnTo>
                  <a:pt x="540" y="1267"/>
                </a:lnTo>
                <a:lnTo>
                  <a:pt x="509" y="1261"/>
                </a:lnTo>
                <a:lnTo>
                  <a:pt x="478" y="1254"/>
                </a:lnTo>
                <a:lnTo>
                  <a:pt x="448" y="1245"/>
                </a:lnTo>
                <a:lnTo>
                  <a:pt x="419" y="1235"/>
                </a:lnTo>
                <a:lnTo>
                  <a:pt x="389" y="1223"/>
                </a:lnTo>
                <a:lnTo>
                  <a:pt x="361" y="1211"/>
                </a:lnTo>
                <a:lnTo>
                  <a:pt x="334" y="1196"/>
                </a:lnTo>
                <a:lnTo>
                  <a:pt x="307" y="1181"/>
                </a:lnTo>
                <a:lnTo>
                  <a:pt x="281" y="1164"/>
                </a:lnTo>
                <a:lnTo>
                  <a:pt x="256" y="1146"/>
                </a:lnTo>
                <a:lnTo>
                  <a:pt x="232" y="1128"/>
                </a:lnTo>
                <a:lnTo>
                  <a:pt x="209" y="1107"/>
                </a:lnTo>
                <a:lnTo>
                  <a:pt x="188" y="1086"/>
                </a:lnTo>
                <a:lnTo>
                  <a:pt x="166" y="1064"/>
                </a:lnTo>
                <a:lnTo>
                  <a:pt x="146" y="1041"/>
                </a:lnTo>
                <a:lnTo>
                  <a:pt x="127" y="1017"/>
                </a:lnTo>
                <a:lnTo>
                  <a:pt x="109" y="991"/>
                </a:lnTo>
                <a:lnTo>
                  <a:pt x="93" y="966"/>
                </a:lnTo>
                <a:lnTo>
                  <a:pt x="77" y="939"/>
                </a:lnTo>
                <a:lnTo>
                  <a:pt x="63" y="911"/>
                </a:lnTo>
                <a:lnTo>
                  <a:pt x="50" y="883"/>
                </a:lnTo>
                <a:lnTo>
                  <a:pt x="39" y="854"/>
                </a:lnTo>
                <a:lnTo>
                  <a:pt x="29" y="825"/>
                </a:lnTo>
                <a:lnTo>
                  <a:pt x="20" y="795"/>
                </a:lnTo>
                <a:lnTo>
                  <a:pt x="13" y="765"/>
                </a:lnTo>
                <a:lnTo>
                  <a:pt x="7" y="734"/>
                </a:lnTo>
                <a:lnTo>
                  <a:pt x="3" y="702"/>
                </a:lnTo>
                <a:lnTo>
                  <a:pt x="1" y="670"/>
                </a:lnTo>
                <a:lnTo>
                  <a:pt x="0" y="637"/>
                </a:lnTo>
                <a:lnTo>
                  <a:pt x="1" y="605"/>
                </a:lnTo>
                <a:lnTo>
                  <a:pt x="3" y="572"/>
                </a:lnTo>
                <a:lnTo>
                  <a:pt x="7" y="541"/>
                </a:lnTo>
                <a:lnTo>
                  <a:pt x="13" y="509"/>
                </a:lnTo>
                <a:lnTo>
                  <a:pt x="20" y="478"/>
                </a:lnTo>
                <a:lnTo>
                  <a:pt x="29" y="448"/>
                </a:lnTo>
                <a:lnTo>
                  <a:pt x="39" y="419"/>
                </a:lnTo>
                <a:lnTo>
                  <a:pt x="50" y="390"/>
                </a:lnTo>
                <a:lnTo>
                  <a:pt x="63" y="362"/>
                </a:lnTo>
                <a:lnTo>
                  <a:pt x="77" y="334"/>
                </a:lnTo>
                <a:lnTo>
                  <a:pt x="93" y="307"/>
                </a:lnTo>
                <a:lnTo>
                  <a:pt x="109" y="282"/>
                </a:lnTo>
                <a:lnTo>
                  <a:pt x="127" y="256"/>
                </a:lnTo>
                <a:lnTo>
                  <a:pt x="146" y="233"/>
                </a:lnTo>
                <a:lnTo>
                  <a:pt x="166" y="210"/>
                </a:lnTo>
                <a:lnTo>
                  <a:pt x="188" y="188"/>
                </a:lnTo>
                <a:lnTo>
                  <a:pt x="209" y="167"/>
                </a:lnTo>
                <a:lnTo>
                  <a:pt x="232" y="146"/>
                </a:lnTo>
                <a:lnTo>
                  <a:pt x="256" y="128"/>
                </a:lnTo>
                <a:lnTo>
                  <a:pt x="281" y="110"/>
                </a:lnTo>
                <a:lnTo>
                  <a:pt x="307" y="93"/>
                </a:lnTo>
                <a:lnTo>
                  <a:pt x="334" y="78"/>
                </a:lnTo>
                <a:lnTo>
                  <a:pt x="361" y="63"/>
                </a:lnTo>
                <a:lnTo>
                  <a:pt x="389" y="51"/>
                </a:lnTo>
                <a:lnTo>
                  <a:pt x="419" y="39"/>
                </a:lnTo>
                <a:lnTo>
                  <a:pt x="448" y="29"/>
                </a:lnTo>
                <a:lnTo>
                  <a:pt x="478" y="20"/>
                </a:lnTo>
                <a:lnTo>
                  <a:pt x="509" y="13"/>
                </a:lnTo>
                <a:lnTo>
                  <a:pt x="540" y="7"/>
                </a:lnTo>
                <a:lnTo>
                  <a:pt x="572" y="4"/>
                </a:lnTo>
                <a:lnTo>
                  <a:pt x="604" y="1"/>
                </a:lnTo>
                <a:lnTo>
                  <a:pt x="636" y="0"/>
                </a:lnTo>
                <a:lnTo>
                  <a:pt x="668" y="1"/>
                </a:lnTo>
                <a:lnTo>
                  <a:pt x="700" y="4"/>
                </a:lnTo>
                <a:lnTo>
                  <a:pt x="732" y="7"/>
                </a:lnTo>
                <a:lnTo>
                  <a:pt x="764" y="13"/>
                </a:lnTo>
                <a:lnTo>
                  <a:pt x="794" y="20"/>
                </a:lnTo>
                <a:lnTo>
                  <a:pt x="824" y="29"/>
                </a:lnTo>
                <a:lnTo>
                  <a:pt x="854" y="39"/>
                </a:lnTo>
                <a:lnTo>
                  <a:pt x="882" y="51"/>
                </a:lnTo>
                <a:lnTo>
                  <a:pt x="911" y="63"/>
                </a:lnTo>
                <a:lnTo>
                  <a:pt x="938" y="78"/>
                </a:lnTo>
                <a:lnTo>
                  <a:pt x="965" y="93"/>
                </a:lnTo>
                <a:lnTo>
                  <a:pt x="991" y="110"/>
                </a:lnTo>
                <a:lnTo>
                  <a:pt x="1016" y="128"/>
                </a:lnTo>
                <a:lnTo>
                  <a:pt x="1039" y="146"/>
                </a:lnTo>
                <a:lnTo>
                  <a:pt x="1062" y="167"/>
                </a:lnTo>
                <a:lnTo>
                  <a:pt x="1084" y="188"/>
                </a:lnTo>
                <a:lnTo>
                  <a:pt x="1106" y="210"/>
                </a:lnTo>
                <a:lnTo>
                  <a:pt x="1126" y="233"/>
                </a:lnTo>
                <a:lnTo>
                  <a:pt x="1144" y="256"/>
                </a:lnTo>
                <a:lnTo>
                  <a:pt x="1162" y="282"/>
                </a:lnTo>
                <a:lnTo>
                  <a:pt x="1179" y="307"/>
                </a:lnTo>
                <a:lnTo>
                  <a:pt x="1194" y="334"/>
                </a:lnTo>
                <a:lnTo>
                  <a:pt x="1209" y="362"/>
                </a:lnTo>
                <a:lnTo>
                  <a:pt x="1221" y="390"/>
                </a:lnTo>
                <a:lnTo>
                  <a:pt x="1233" y="419"/>
                </a:lnTo>
                <a:lnTo>
                  <a:pt x="1243" y="448"/>
                </a:lnTo>
                <a:lnTo>
                  <a:pt x="1252" y="478"/>
                </a:lnTo>
                <a:lnTo>
                  <a:pt x="1259" y="509"/>
                </a:lnTo>
                <a:lnTo>
                  <a:pt x="1265" y="541"/>
                </a:lnTo>
                <a:lnTo>
                  <a:pt x="1268" y="572"/>
                </a:lnTo>
                <a:lnTo>
                  <a:pt x="1271" y="605"/>
                </a:lnTo>
                <a:lnTo>
                  <a:pt x="1272" y="637"/>
                </a:lnTo>
                <a:lnTo>
                  <a:pt x="1271" y="670"/>
                </a:lnTo>
                <a:lnTo>
                  <a:pt x="1268" y="702"/>
                </a:lnTo>
                <a:lnTo>
                  <a:pt x="1265" y="734"/>
                </a:lnTo>
                <a:lnTo>
                  <a:pt x="1259" y="765"/>
                </a:lnTo>
                <a:lnTo>
                  <a:pt x="1252" y="795"/>
                </a:lnTo>
                <a:lnTo>
                  <a:pt x="1243" y="825"/>
                </a:lnTo>
                <a:lnTo>
                  <a:pt x="1233" y="854"/>
                </a:lnTo>
                <a:lnTo>
                  <a:pt x="1221" y="883"/>
                </a:lnTo>
                <a:lnTo>
                  <a:pt x="1209" y="911"/>
                </a:lnTo>
                <a:lnTo>
                  <a:pt x="1194" y="939"/>
                </a:lnTo>
                <a:lnTo>
                  <a:pt x="1179" y="966"/>
                </a:lnTo>
                <a:lnTo>
                  <a:pt x="1162" y="991"/>
                </a:lnTo>
                <a:lnTo>
                  <a:pt x="1144" y="1017"/>
                </a:lnTo>
                <a:lnTo>
                  <a:pt x="1126" y="1041"/>
                </a:lnTo>
                <a:lnTo>
                  <a:pt x="1106" y="1064"/>
                </a:lnTo>
                <a:lnTo>
                  <a:pt x="1084" y="1086"/>
                </a:lnTo>
                <a:lnTo>
                  <a:pt x="1062" y="1107"/>
                </a:lnTo>
                <a:lnTo>
                  <a:pt x="1039" y="1128"/>
                </a:lnTo>
                <a:lnTo>
                  <a:pt x="1016" y="1146"/>
                </a:lnTo>
                <a:lnTo>
                  <a:pt x="991" y="1164"/>
                </a:lnTo>
                <a:lnTo>
                  <a:pt x="965" y="1181"/>
                </a:lnTo>
                <a:lnTo>
                  <a:pt x="938" y="1196"/>
                </a:lnTo>
                <a:lnTo>
                  <a:pt x="911" y="1211"/>
                </a:lnTo>
                <a:lnTo>
                  <a:pt x="882" y="1223"/>
                </a:lnTo>
                <a:lnTo>
                  <a:pt x="854" y="1235"/>
                </a:lnTo>
                <a:lnTo>
                  <a:pt x="824" y="1245"/>
                </a:lnTo>
                <a:lnTo>
                  <a:pt x="794" y="1254"/>
                </a:lnTo>
                <a:lnTo>
                  <a:pt x="764" y="1261"/>
                </a:lnTo>
                <a:lnTo>
                  <a:pt x="732" y="1267"/>
                </a:lnTo>
                <a:lnTo>
                  <a:pt x="700" y="1270"/>
                </a:lnTo>
                <a:lnTo>
                  <a:pt x="668" y="1273"/>
                </a:lnTo>
                <a:lnTo>
                  <a:pt x="636" y="1274"/>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3" name="Rectangle 7"/>
          <p:cNvSpPr>
            <a:spLocks noGrp="1" noChangeArrowheads="1"/>
          </p:cNvSpPr>
          <p:nvPr>
            <p:ph type="title"/>
          </p:nvPr>
        </p:nvSpPr>
        <p:spPr/>
        <p:txBody>
          <a:bodyPr/>
          <a:lstStyle/>
          <a:p>
            <a:r>
              <a:rPr lang="es-MX" altLang="en-US"/>
              <a:t>Potencial Zeta</a:t>
            </a:r>
            <a:endParaRPr lang="en-US" altLang="en-US"/>
          </a:p>
        </p:txBody>
      </p:sp>
      <p:sp>
        <p:nvSpPr>
          <p:cNvPr id="111624" name="Rectangle 8"/>
          <p:cNvSpPr>
            <a:spLocks noGrp="1" noChangeArrowheads="1"/>
          </p:cNvSpPr>
          <p:nvPr>
            <p:ph type="body" sz="half" idx="4294967295"/>
          </p:nvPr>
        </p:nvSpPr>
        <p:spPr>
          <a:xfrm>
            <a:off x="4572000" y="914400"/>
            <a:ext cx="4267200" cy="46878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marL="0" indent="0">
              <a:buFontTx/>
              <a:buNone/>
            </a:pPr>
            <a:endParaRPr lang="en-US" altLang="en-US" sz="2000"/>
          </a:p>
          <a:p>
            <a:pPr marL="0" indent="0">
              <a:buFontTx/>
              <a:buNone/>
            </a:pPr>
            <a:endParaRPr lang="en-US" altLang="en-US" sz="2000"/>
          </a:p>
          <a:p>
            <a:pPr marL="0" indent="0" algn="just">
              <a:buFontTx/>
              <a:buNone/>
            </a:pPr>
            <a:r>
              <a:rPr lang="en-US" altLang="en-US" sz="2000"/>
              <a:t>El líquido que rodea a la partícula esta en dos partes; la región interna (capa de Stern) en donde los iones estan fuertemente ligados y la región externa (capa difusa) en donde estan menos firmes.</a:t>
            </a:r>
          </a:p>
          <a:p>
            <a:pPr marL="0" indent="0" algn="just">
              <a:buFontTx/>
              <a:buNone/>
            </a:pPr>
            <a:endParaRPr lang="en-US" altLang="en-US" sz="2000"/>
          </a:p>
          <a:p>
            <a:pPr marL="0" indent="0" algn="just">
              <a:lnSpc>
                <a:spcPct val="110000"/>
              </a:lnSpc>
              <a:spcBef>
                <a:spcPct val="0"/>
              </a:spcBef>
              <a:buFontTx/>
              <a:buNone/>
            </a:pPr>
            <a:r>
              <a:rPr lang="es-MX" altLang="en-US" sz="2000"/>
              <a:t>Dentro de la capa difusa es en donde se mide el potencial zeta (valencia y todos los iones que se difunden con la partícula e interactúan como una sola entidad)</a:t>
            </a:r>
            <a:endParaRPr lang="en-US" altLang="en-US" sz="2000" b="1"/>
          </a:p>
        </p:txBody>
      </p:sp>
      <p:sp>
        <p:nvSpPr>
          <p:cNvPr id="111625" name="Rectangle 9"/>
          <p:cNvSpPr>
            <a:spLocks noChangeArrowheads="1"/>
          </p:cNvSpPr>
          <p:nvPr/>
        </p:nvSpPr>
        <p:spPr bwMode="auto">
          <a:xfrm>
            <a:off x="2895600" y="1752600"/>
            <a:ext cx="1676400"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1800">
                <a:solidFill>
                  <a:schemeClr val="tx2"/>
                </a:solidFill>
                <a:latin typeface="Arial" pitchFamily="34" charset="0"/>
              </a:rPr>
              <a:t>Slipping plane</a:t>
            </a:r>
          </a:p>
        </p:txBody>
      </p:sp>
      <p:sp>
        <p:nvSpPr>
          <p:cNvPr id="111626" name="Freeform 10"/>
          <p:cNvSpPr>
            <a:spLocks/>
          </p:cNvSpPr>
          <p:nvPr/>
        </p:nvSpPr>
        <p:spPr bwMode="auto">
          <a:xfrm>
            <a:off x="850900" y="1722438"/>
            <a:ext cx="1401763" cy="1403350"/>
          </a:xfrm>
          <a:custGeom>
            <a:avLst/>
            <a:gdLst>
              <a:gd name="T0" fmla="*/ 397 w 883"/>
              <a:gd name="T1" fmla="*/ 881 h 884"/>
              <a:gd name="T2" fmla="*/ 332 w 883"/>
              <a:gd name="T3" fmla="*/ 869 h 884"/>
              <a:gd name="T4" fmla="*/ 270 w 883"/>
              <a:gd name="T5" fmla="*/ 848 h 884"/>
              <a:gd name="T6" fmla="*/ 213 w 883"/>
              <a:gd name="T7" fmla="*/ 818 h 884"/>
              <a:gd name="T8" fmla="*/ 161 w 883"/>
              <a:gd name="T9" fmla="*/ 781 h 884"/>
              <a:gd name="T10" fmla="*/ 115 w 883"/>
              <a:gd name="T11" fmla="*/ 737 h 884"/>
              <a:gd name="T12" fmla="*/ 75 w 883"/>
              <a:gd name="T13" fmla="*/ 687 h 884"/>
              <a:gd name="T14" fmla="*/ 43 w 883"/>
              <a:gd name="T15" fmla="*/ 632 h 884"/>
              <a:gd name="T16" fmla="*/ 19 w 883"/>
              <a:gd name="T17" fmla="*/ 572 h 884"/>
              <a:gd name="T18" fmla="*/ 5 w 883"/>
              <a:gd name="T19" fmla="*/ 509 h 884"/>
              <a:gd name="T20" fmla="*/ 0 w 883"/>
              <a:gd name="T21" fmla="*/ 441 h 884"/>
              <a:gd name="T22" fmla="*/ 5 w 883"/>
              <a:gd name="T23" fmla="*/ 374 h 884"/>
              <a:gd name="T24" fmla="*/ 19 w 883"/>
              <a:gd name="T25" fmla="*/ 310 h 884"/>
              <a:gd name="T26" fmla="*/ 43 w 883"/>
              <a:gd name="T27" fmla="*/ 250 h 884"/>
              <a:gd name="T28" fmla="*/ 75 w 883"/>
              <a:gd name="T29" fmla="*/ 195 h 884"/>
              <a:gd name="T30" fmla="*/ 115 w 883"/>
              <a:gd name="T31" fmla="*/ 144 h 884"/>
              <a:gd name="T32" fmla="*/ 161 w 883"/>
              <a:gd name="T33" fmla="*/ 100 h 884"/>
              <a:gd name="T34" fmla="*/ 213 w 883"/>
              <a:gd name="T35" fmla="*/ 63 h 884"/>
              <a:gd name="T36" fmla="*/ 270 w 883"/>
              <a:gd name="T37" fmla="*/ 35 h 884"/>
              <a:gd name="T38" fmla="*/ 332 w 883"/>
              <a:gd name="T39" fmla="*/ 14 h 884"/>
              <a:gd name="T40" fmla="*/ 397 w 883"/>
              <a:gd name="T41" fmla="*/ 2 h 884"/>
              <a:gd name="T42" fmla="*/ 463 w 883"/>
              <a:gd name="T43" fmla="*/ 0 h 884"/>
              <a:gd name="T44" fmla="*/ 529 w 883"/>
              <a:gd name="T45" fmla="*/ 9 h 884"/>
              <a:gd name="T46" fmla="*/ 592 w 883"/>
              <a:gd name="T47" fmla="*/ 27 h 884"/>
              <a:gd name="T48" fmla="*/ 651 w 883"/>
              <a:gd name="T49" fmla="*/ 54 h 884"/>
              <a:gd name="T50" fmla="*/ 705 w 883"/>
              <a:gd name="T51" fmla="*/ 87 h 884"/>
              <a:gd name="T52" fmla="*/ 753 w 883"/>
              <a:gd name="T53" fmla="*/ 129 h 884"/>
              <a:gd name="T54" fmla="*/ 795 w 883"/>
              <a:gd name="T55" fmla="*/ 177 h 884"/>
              <a:gd name="T56" fmla="*/ 828 w 883"/>
              <a:gd name="T57" fmla="*/ 231 h 884"/>
              <a:gd name="T58" fmla="*/ 855 w 883"/>
              <a:gd name="T59" fmla="*/ 290 h 884"/>
              <a:gd name="T60" fmla="*/ 873 w 883"/>
              <a:gd name="T61" fmla="*/ 353 h 884"/>
              <a:gd name="T62" fmla="*/ 882 w 883"/>
              <a:gd name="T63" fmla="*/ 419 h 884"/>
              <a:gd name="T64" fmla="*/ 880 w 883"/>
              <a:gd name="T65" fmla="*/ 486 h 884"/>
              <a:gd name="T66" fmla="*/ 868 w 883"/>
              <a:gd name="T67" fmla="*/ 551 h 884"/>
              <a:gd name="T68" fmla="*/ 847 w 883"/>
              <a:gd name="T69" fmla="*/ 612 h 884"/>
              <a:gd name="T70" fmla="*/ 819 w 883"/>
              <a:gd name="T71" fmla="*/ 669 h 884"/>
              <a:gd name="T72" fmla="*/ 781 w 883"/>
              <a:gd name="T73" fmla="*/ 721 h 884"/>
              <a:gd name="T74" fmla="*/ 737 w 883"/>
              <a:gd name="T75" fmla="*/ 767 h 884"/>
              <a:gd name="T76" fmla="*/ 687 w 883"/>
              <a:gd name="T77" fmla="*/ 807 h 884"/>
              <a:gd name="T78" fmla="*/ 632 w 883"/>
              <a:gd name="T79" fmla="*/ 839 h 884"/>
              <a:gd name="T80" fmla="*/ 571 w 883"/>
              <a:gd name="T81" fmla="*/ 863 h 884"/>
              <a:gd name="T82" fmla="*/ 508 w 883"/>
              <a:gd name="T83" fmla="*/ 878 h 884"/>
              <a:gd name="T84" fmla="*/ 441 w 883"/>
              <a:gd name="T85" fmla="*/ 88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3" h="884">
                <a:moveTo>
                  <a:pt x="441" y="883"/>
                </a:moveTo>
                <a:lnTo>
                  <a:pt x="418" y="882"/>
                </a:lnTo>
                <a:lnTo>
                  <a:pt x="397" y="881"/>
                </a:lnTo>
                <a:lnTo>
                  <a:pt x="374" y="878"/>
                </a:lnTo>
                <a:lnTo>
                  <a:pt x="353" y="874"/>
                </a:lnTo>
                <a:lnTo>
                  <a:pt x="332" y="869"/>
                </a:lnTo>
                <a:lnTo>
                  <a:pt x="311" y="863"/>
                </a:lnTo>
                <a:lnTo>
                  <a:pt x="290" y="856"/>
                </a:lnTo>
                <a:lnTo>
                  <a:pt x="270" y="848"/>
                </a:lnTo>
                <a:lnTo>
                  <a:pt x="250" y="839"/>
                </a:lnTo>
                <a:lnTo>
                  <a:pt x="232" y="829"/>
                </a:lnTo>
                <a:lnTo>
                  <a:pt x="213" y="818"/>
                </a:lnTo>
                <a:lnTo>
                  <a:pt x="195" y="807"/>
                </a:lnTo>
                <a:lnTo>
                  <a:pt x="178" y="794"/>
                </a:lnTo>
                <a:lnTo>
                  <a:pt x="161" y="781"/>
                </a:lnTo>
                <a:lnTo>
                  <a:pt x="145" y="767"/>
                </a:lnTo>
                <a:lnTo>
                  <a:pt x="129" y="753"/>
                </a:lnTo>
                <a:lnTo>
                  <a:pt x="115" y="737"/>
                </a:lnTo>
                <a:lnTo>
                  <a:pt x="101" y="721"/>
                </a:lnTo>
                <a:lnTo>
                  <a:pt x="88" y="704"/>
                </a:lnTo>
                <a:lnTo>
                  <a:pt x="75" y="687"/>
                </a:lnTo>
                <a:lnTo>
                  <a:pt x="64" y="669"/>
                </a:lnTo>
                <a:lnTo>
                  <a:pt x="53" y="651"/>
                </a:lnTo>
                <a:lnTo>
                  <a:pt x="43" y="632"/>
                </a:lnTo>
                <a:lnTo>
                  <a:pt x="34" y="612"/>
                </a:lnTo>
                <a:lnTo>
                  <a:pt x="26" y="592"/>
                </a:lnTo>
                <a:lnTo>
                  <a:pt x="19" y="572"/>
                </a:lnTo>
                <a:lnTo>
                  <a:pt x="13" y="551"/>
                </a:lnTo>
                <a:lnTo>
                  <a:pt x="8" y="530"/>
                </a:lnTo>
                <a:lnTo>
                  <a:pt x="5" y="509"/>
                </a:lnTo>
                <a:lnTo>
                  <a:pt x="2" y="486"/>
                </a:lnTo>
                <a:lnTo>
                  <a:pt x="1" y="464"/>
                </a:lnTo>
                <a:lnTo>
                  <a:pt x="0" y="441"/>
                </a:lnTo>
                <a:lnTo>
                  <a:pt x="1" y="419"/>
                </a:lnTo>
                <a:lnTo>
                  <a:pt x="2" y="396"/>
                </a:lnTo>
                <a:lnTo>
                  <a:pt x="5" y="374"/>
                </a:lnTo>
                <a:lnTo>
                  <a:pt x="8" y="353"/>
                </a:lnTo>
                <a:lnTo>
                  <a:pt x="13" y="331"/>
                </a:lnTo>
                <a:lnTo>
                  <a:pt x="19" y="310"/>
                </a:lnTo>
                <a:lnTo>
                  <a:pt x="26" y="290"/>
                </a:lnTo>
                <a:lnTo>
                  <a:pt x="34" y="270"/>
                </a:lnTo>
                <a:lnTo>
                  <a:pt x="43" y="250"/>
                </a:lnTo>
                <a:lnTo>
                  <a:pt x="53" y="231"/>
                </a:lnTo>
                <a:lnTo>
                  <a:pt x="64" y="213"/>
                </a:lnTo>
                <a:lnTo>
                  <a:pt x="75" y="195"/>
                </a:lnTo>
                <a:lnTo>
                  <a:pt x="88" y="177"/>
                </a:lnTo>
                <a:lnTo>
                  <a:pt x="101" y="161"/>
                </a:lnTo>
                <a:lnTo>
                  <a:pt x="115" y="144"/>
                </a:lnTo>
                <a:lnTo>
                  <a:pt x="129" y="129"/>
                </a:lnTo>
                <a:lnTo>
                  <a:pt x="145" y="114"/>
                </a:lnTo>
                <a:lnTo>
                  <a:pt x="161" y="100"/>
                </a:lnTo>
                <a:lnTo>
                  <a:pt x="178" y="87"/>
                </a:lnTo>
                <a:lnTo>
                  <a:pt x="195" y="75"/>
                </a:lnTo>
                <a:lnTo>
                  <a:pt x="213" y="63"/>
                </a:lnTo>
                <a:lnTo>
                  <a:pt x="232" y="54"/>
                </a:lnTo>
                <a:lnTo>
                  <a:pt x="250" y="44"/>
                </a:lnTo>
                <a:lnTo>
                  <a:pt x="270" y="35"/>
                </a:lnTo>
                <a:lnTo>
                  <a:pt x="290" y="27"/>
                </a:lnTo>
                <a:lnTo>
                  <a:pt x="311" y="20"/>
                </a:lnTo>
                <a:lnTo>
                  <a:pt x="332" y="14"/>
                </a:lnTo>
                <a:lnTo>
                  <a:pt x="353" y="9"/>
                </a:lnTo>
                <a:lnTo>
                  <a:pt x="374" y="5"/>
                </a:lnTo>
                <a:lnTo>
                  <a:pt x="397" y="2"/>
                </a:lnTo>
                <a:lnTo>
                  <a:pt x="418" y="0"/>
                </a:lnTo>
                <a:lnTo>
                  <a:pt x="441" y="0"/>
                </a:lnTo>
                <a:lnTo>
                  <a:pt x="463" y="0"/>
                </a:lnTo>
                <a:lnTo>
                  <a:pt x="485" y="2"/>
                </a:lnTo>
                <a:lnTo>
                  <a:pt x="508" y="5"/>
                </a:lnTo>
                <a:lnTo>
                  <a:pt x="529" y="9"/>
                </a:lnTo>
                <a:lnTo>
                  <a:pt x="550" y="14"/>
                </a:lnTo>
                <a:lnTo>
                  <a:pt x="571" y="20"/>
                </a:lnTo>
                <a:lnTo>
                  <a:pt x="592" y="27"/>
                </a:lnTo>
                <a:lnTo>
                  <a:pt x="612" y="35"/>
                </a:lnTo>
                <a:lnTo>
                  <a:pt x="632" y="44"/>
                </a:lnTo>
                <a:lnTo>
                  <a:pt x="651" y="54"/>
                </a:lnTo>
                <a:lnTo>
                  <a:pt x="669" y="63"/>
                </a:lnTo>
                <a:lnTo>
                  <a:pt x="687" y="75"/>
                </a:lnTo>
                <a:lnTo>
                  <a:pt x="705" y="87"/>
                </a:lnTo>
                <a:lnTo>
                  <a:pt x="721" y="100"/>
                </a:lnTo>
                <a:lnTo>
                  <a:pt x="737" y="114"/>
                </a:lnTo>
                <a:lnTo>
                  <a:pt x="753" y="129"/>
                </a:lnTo>
                <a:lnTo>
                  <a:pt x="768" y="144"/>
                </a:lnTo>
                <a:lnTo>
                  <a:pt x="781" y="161"/>
                </a:lnTo>
                <a:lnTo>
                  <a:pt x="795" y="177"/>
                </a:lnTo>
                <a:lnTo>
                  <a:pt x="807" y="195"/>
                </a:lnTo>
                <a:lnTo>
                  <a:pt x="819" y="213"/>
                </a:lnTo>
                <a:lnTo>
                  <a:pt x="828" y="231"/>
                </a:lnTo>
                <a:lnTo>
                  <a:pt x="838" y="250"/>
                </a:lnTo>
                <a:lnTo>
                  <a:pt x="847" y="270"/>
                </a:lnTo>
                <a:lnTo>
                  <a:pt x="855" y="290"/>
                </a:lnTo>
                <a:lnTo>
                  <a:pt x="862" y="310"/>
                </a:lnTo>
                <a:lnTo>
                  <a:pt x="868" y="331"/>
                </a:lnTo>
                <a:lnTo>
                  <a:pt x="873" y="353"/>
                </a:lnTo>
                <a:lnTo>
                  <a:pt x="877" y="374"/>
                </a:lnTo>
                <a:lnTo>
                  <a:pt x="880" y="396"/>
                </a:lnTo>
                <a:lnTo>
                  <a:pt x="882" y="419"/>
                </a:lnTo>
                <a:lnTo>
                  <a:pt x="882" y="441"/>
                </a:lnTo>
                <a:lnTo>
                  <a:pt x="882" y="464"/>
                </a:lnTo>
                <a:lnTo>
                  <a:pt x="880" y="486"/>
                </a:lnTo>
                <a:lnTo>
                  <a:pt x="877" y="509"/>
                </a:lnTo>
                <a:lnTo>
                  <a:pt x="873" y="530"/>
                </a:lnTo>
                <a:lnTo>
                  <a:pt x="868" y="551"/>
                </a:lnTo>
                <a:lnTo>
                  <a:pt x="862" y="572"/>
                </a:lnTo>
                <a:lnTo>
                  <a:pt x="855" y="592"/>
                </a:lnTo>
                <a:lnTo>
                  <a:pt x="847" y="612"/>
                </a:lnTo>
                <a:lnTo>
                  <a:pt x="838" y="632"/>
                </a:lnTo>
                <a:lnTo>
                  <a:pt x="828" y="651"/>
                </a:lnTo>
                <a:lnTo>
                  <a:pt x="819" y="669"/>
                </a:lnTo>
                <a:lnTo>
                  <a:pt x="807" y="687"/>
                </a:lnTo>
                <a:lnTo>
                  <a:pt x="795" y="704"/>
                </a:lnTo>
                <a:lnTo>
                  <a:pt x="781" y="721"/>
                </a:lnTo>
                <a:lnTo>
                  <a:pt x="768" y="737"/>
                </a:lnTo>
                <a:lnTo>
                  <a:pt x="753" y="753"/>
                </a:lnTo>
                <a:lnTo>
                  <a:pt x="737" y="767"/>
                </a:lnTo>
                <a:lnTo>
                  <a:pt x="721" y="781"/>
                </a:lnTo>
                <a:lnTo>
                  <a:pt x="705" y="794"/>
                </a:lnTo>
                <a:lnTo>
                  <a:pt x="687" y="807"/>
                </a:lnTo>
                <a:lnTo>
                  <a:pt x="669" y="818"/>
                </a:lnTo>
                <a:lnTo>
                  <a:pt x="651" y="829"/>
                </a:lnTo>
                <a:lnTo>
                  <a:pt x="632" y="839"/>
                </a:lnTo>
                <a:lnTo>
                  <a:pt x="612" y="848"/>
                </a:lnTo>
                <a:lnTo>
                  <a:pt x="592" y="856"/>
                </a:lnTo>
                <a:lnTo>
                  <a:pt x="571" y="863"/>
                </a:lnTo>
                <a:lnTo>
                  <a:pt x="550" y="869"/>
                </a:lnTo>
                <a:lnTo>
                  <a:pt x="529" y="874"/>
                </a:lnTo>
                <a:lnTo>
                  <a:pt x="508" y="878"/>
                </a:lnTo>
                <a:lnTo>
                  <a:pt x="485" y="881"/>
                </a:lnTo>
                <a:lnTo>
                  <a:pt x="463" y="882"/>
                </a:lnTo>
                <a:lnTo>
                  <a:pt x="441" y="883"/>
                </a:lnTo>
              </a:path>
            </a:pathLst>
          </a:custGeom>
          <a:solidFill>
            <a:srgbClr val="CCCCC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7" name="Freeform 11"/>
          <p:cNvSpPr>
            <a:spLocks/>
          </p:cNvSpPr>
          <p:nvPr/>
        </p:nvSpPr>
        <p:spPr bwMode="auto">
          <a:xfrm>
            <a:off x="1073150" y="2647950"/>
            <a:ext cx="257175" cy="255588"/>
          </a:xfrm>
          <a:custGeom>
            <a:avLst/>
            <a:gdLst>
              <a:gd name="T0" fmla="*/ 0 w 162"/>
              <a:gd name="T1" fmla="*/ 0 h 161"/>
              <a:gd name="T2" fmla="*/ 6 w 162"/>
              <a:gd name="T3" fmla="*/ 13 h 161"/>
              <a:gd name="T4" fmla="*/ 14 w 162"/>
              <a:gd name="T5" fmla="*/ 26 h 161"/>
              <a:gd name="T6" fmla="*/ 21 w 162"/>
              <a:gd name="T7" fmla="*/ 38 h 161"/>
              <a:gd name="T8" fmla="*/ 30 w 162"/>
              <a:gd name="T9" fmla="*/ 50 h 161"/>
              <a:gd name="T10" fmla="*/ 38 w 162"/>
              <a:gd name="T11" fmla="*/ 62 h 161"/>
              <a:gd name="T12" fmla="*/ 47 w 162"/>
              <a:gd name="T13" fmla="*/ 73 h 161"/>
              <a:gd name="T14" fmla="*/ 57 w 162"/>
              <a:gd name="T15" fmla="*/ 83 h 161"/>
              <a:gd name="T16" fmla="*/ 67 w 162"/>
              <a:gd name="T17" fmla="*/ 94 h 161"/>
              <a:gd name="T18" fmla="*/ 77 w 162"/>
              <a:gd name="T19" fmla="*/ 104 h 161"/>
              <a:gd name="T20" fmla="*/ 88 w 162"/>
              <a:gd name="T21" fmla="*/ 113 h 161"/>
              <a:gd name="T22" fmla="*/ 99 w 162"/>
              <a:gd name="T23" fmla="*/ 122 h 161"/>
              <a:gd name="T24" fmla="*/ 111 w 162"/>
              <a:gd name="T25" fmla="*/ 131 h 161"/>
              <a:gd name="T26" fmla="*/ 123 w 162"/>
              <a:gd name="T27" fmla="*/ 139 h 161"/>
              <a:gd name="T28" fmla="*/ 135 w 162"/>
              <a:gd name="T29" fmla="*/ 147 h 161"/>
              <a:gd name="T30" fmla="*/ 148 w 162"/>
              <a:gd name="T31" fmla="*/ 154 h 161"/>
              <a:gd name="T32" fmla="*/ 161 w 162"/>
              <a:gd name="T33" fmla="*/ 160 h 161"/>
              <a:gd name="T34" fmla="*/ 143 w 162"/>
              <a:gd name="T35" fmla="*/ 148 h 161"/>
              <a:gd name="T36" fmla="*/ 124 w 162"/>
              <a:gd name="T37" fmla="*/ 135 h 161"/>
              <a:gd name="T38" fmla="*/ 106 w 162"/>
              <a:gd name="T39" fmla="*/ 120 h 161"/>
              <a:gd name="T40" fmla="*/ 88 w 162"/>
              <a:gd name="T41" fmla="*/ 105 h 161"/>
              <a:gd name="T42" fmla="*/ 71 w 162"/>
              <a:gd name="T43" fmla="*/ 88 h 161"/>
              <a:gd name="T44" fmla="*/ 55 w 162"/>
              <a:gd name="T45" fmla="*/ 72 h 161"/>
              <a:gd name="T46" fmla="*/ 39 w 162"/>
              <a:gd name="T47" fmla="*/ 54 h 161"/>
              <a:gd name="T48" fmla="*/ 25 w 162"/>
              <a:gd name="T49" fmla="*/ 35 h 161"/>
              <a:gd name="T50" fmla="*/ 11 w 162"/>
              <a:gd name="T51" fmla="*/ 16 h 161"/>
              <a:gd name="T52" fmla="*/ 0 w 162"/>
              <a:gd name="T5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61">
                <a:moveTo>
                  <a:pt x="0" y="0"/>
                </a:moveTo>
                <a:lnTo>
                  <a:pt x="6" y="13"/>
                </a:lnTo>
                <a:lnTo>
                  <a:pt x="14" y="26"/>
                </a:lnTo>
                <a:lnTo>
                  <a:pt x="21" y="38"/>
                </a:lnTo>
                <a:lnTo>
                  <a:pt x="30" y="50"/>
                </a:lnTo>
                <a:lnTo>
                  <a:pt x="38" y="62"/>
                </a:lnTo>
                <a:lnTo>
                  <a:pt x="47" y="73"/>
                </a:lnTo>
                <a:lnTo>
                  <a:pt x="57" y="83"/>
                </a:lnTo>
                <a:lnTo>
                  <a:pt x="67" y="94"/>
                </a:lnTo>
                <a:lnTo>
                  <a:pt x="77" y="104"/>
                </a:lnTo>
                <a:lnTo>
                  <a:pt x="88" y="113"/>
                </a:lnTo>
                <a:lnTo>
                  <a:pt x="99" y="122"/>
                </a:lnTo>
                <a:lnTo>
                  <a:pt x="111" y="131"/>
                </a:lnTo>
                <a:lnTo>
                  <a:pt x="123" y="139"/>
                </a:lnTo>
                <a:lnTo>
                  <a:pt x="135" y="147"/>
                </a:lnTo>
                <a:lnTo>
                  <a:pt x="148" y="154"/>
                </a:lnTo>
                <a:lnTo>
                  <a:pt x="161" y="160"/>
                </a:lnTo>
                <a:lnTo>
                  <a:pt x="143" y="148"/>
                </a:lnTo>
                <a:lnTo>
                  <a:pt x="124" y="135"/>
                </a:lnTo>
                <a:lnTo>
                  <a:pt x="106" y="120"/>
                </a:lnTo>
                <a:lnTo>
                  <a:pt x="88" y="105"/>
                </a:lnTo>
                <a:lnTo>
                  <a:pt x="71" y="88"/>
                </a:lnTo>
                <a:lnTo>
                  <a:pt x="55" y="72"/>
                </a:lnTo>
                <a:lnTo>
                  <a:pt x="39" y="54"/>
                </a:lnTo>
                <a:lnTo>
                  <a:pt x="25" y="35"/>
                </a:lnTo>
                <a:lnTo>
                  <a:pt x="11" y="16"/>
                </a:lnTo>
                <a:lnTo>
                  <a:pt x="0" y="0"/>
                </a:lnTo>
              </a:path>
            </a:pathLst>
          </a:custGeom>
          <a:solidFill>
            <a:srgbClr val="3D1E1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8" name="Freeform 12"/>
          <p:cNvSpPr>
            <a:spLocks/>
          </p:cNvSpPr>
          <p:nvPr/>
        </p:nvSpPr>
        <p:spPr bwMode="auto">
          <a:xfrm>
            <a:off x="1030288" y="2519363"/>
            <a:ext cx="430212" cy="427037"/>
          </a:xfrm>
          <a:custGeom>
            <a:avLst/>
            <a:gdLst>
              <a:gd name="T0" fmla="*/ 186 w 271"/>
              <a:gd name="T1" fmla="*/ 240 h 269"/>
              <a:gd name="T2" fmla="*/ 191 w 271"/>
              <a:gd name="T3" fmla="*/ 243 h 269"/>
              <a:gd name="T4" fmla="*/ 196 w 271"/>
              <a:gd name="T5" fmla="*/ 245 h 269"/>
              <a:gd name="T6" fmla="*/ 201 w 271"/>
              <a:gd name="T7" fmla="*/ 247 h 269"/>
              <a:gd name="T8" fmla="*/ 206 w 271"/>
              <a:gd name="T9" fmla="*/ 249 h 269"/>
              <a:gd name="T10" fmla="*/ 211 w 271"/>
              <a:gd name="T11" fmla="*/ 251 h 269"/>
              <a:gd name="T12" fmla="*/ 216 w 271"/>
              <a:gd name="T13" fmla="*/ 253 h 269"/>
              <a:gd name="T14" fmla="*/ 222 w 271"/>
              <a:gd name="T15" fmla="*/ 255 h 269"/>
              <a:gd name="T16" fmla="*/ 227 w 271"/>
              <a:gd name="T17" fmla="*/ 257 h 269"/>
              <a:gd name="T18" fmla="*/ 232 w 271"/>
              <a:gd name="T19" fmla="*/ 258 h 269"/>
              <a:gd name="T20" fmla="*/ 237 w 271"/>
              <a:gd name="T21" fmla="*/ 260 h 269"/>
              <a:gd name="T22" fmla="*/ 243 w 271"/>
              <a:gd name="T23" fmla="*/ 261 h 269"/>
              <a:gd name="T24" fmla="*/ 248 w 271"/>
              <a:gd name="T25" fmla="*/ 263 h 269"/>
              <a:gd name="T26" fmla="*/ 254 w 271"/>
              <a:gd name="T27" fmla="*/ 264 h 269"/>
              <a:gd name="T28" fmla="*/ 259 w 271"/>
              <a:gd name="T29" fmla="*/ 266 h 269"/>
              <a:gd name="T30" fmla="*/ 264 w 271"/>
              <a:gd name="T31" fmla="*/ 267 h 269"/>
              <a:gd name="T32" fmla="*/ 270 w 271"/>
              <a:gd name="T33" fmla="*/ 268 h 269"/>
              <a:gd name="T34" fmla="*/ 258 w 271"/>
              <a:gd name="T35" fmla="*/ 263 h 269"/>
              <a:gd name="T36" fmla="*/ 237 w 271"/>
              <a:gd name="T37" fmla="*/ 253 h 269"/>
              <a:gd name="T38" fmla="*/ 216 w 271"/>
              <a:gd name="T39" fmla="*/ 243 h 269"/>
              <a:gd name="T40" fmla="*/ 196 w 271"/>
              <a:gd name="T41" fmla="*/ 232 h 269"/>
              <a:gd name="T42" fmla="*/ 177 w 271"/>
              <a:gd name="T43" fmla="*/ 219 h 269"/>
              <a:gd name="T44" fmla="*/ 158 w 271"/>
              <a:gd name="T45" fmla="*/ 206 h 269"/>
              <a:gd name="T46" fmla="*/ 140 w 271"/>
              <a:gd name="T47" fmla="*/ 192 h 269"/>
              <a:gd name="T48" fmla="*/ 123 w 271"/>
              <a:gd name="T49" fmla="*/ 177 h 269"/>
              <a:gd name="T50" fmla="*/ 107 w 271"/>
              <a:gd name="T51" fmla="*/ 161 h 269"/>
              <a:gd name="T52" fmla="*/ 91 w 271"/>
              <a:gd name="T53" fmla="*/ 144 h 269"/>
              <a:gd name="T54" fmla="*/ 76 w 271"/>
              <a:gd name="T55" fmla="*/ 127 h 269"/>
              <a:gd name="T56" fmla="*/ 62 w 271"/>
              <a:gd name="T57" fmla="*/ 109 h 269"/>
              <a:gd name="T58" fmla="*/ 48 w 271"/>
              <a:gd name="T59" fmla="*/ 90 h 269"/>
              <a:gd name="T60" fmla="*/ 36 w 271"/>
              <a:gd name="T61" fmla="*/ 72 h 269"/>
              <a:gd name="T62" fmla="*/ 24 w 271"/>
              <a:gd name="T63" fmla="*/ 52 h 269"/>
              <a:gd name="T64" fmla="*/ 14 w 271"/>
              <a:gd name="T65" fmla="*/ 31 h 269"/>
              <a:gd name="T66" fmla="*/ 5 w 271"/>
              <a:gd name="T67" fmla="*/ 10 h 269"/>
              <a:gd name="T68" fmla="*/ 0 w 271"/>
              <a:gd name="T69" fmla="*/ 0 h 269"/>
              <a:gd name="T70" fmla="*/ 2 w 271"/>
              <a:gd name="T71" fmla="*/ 6 h 269"/>
              <a:gd name="T72" fmla="*/ 3 w 271"/>
              <a:gd name="T73" fmla="*/ 11 h 269"/>
              <a:gd name="T74" fmla="*/ 4 w 271"/>
              <a:gd name="T75" fmla="*/ 16 h 269"/>
              <a:gd name="T76" fmla="*/ 5 w 271"/>
              <a:gd name="T77" fmla="*/ 22 h 269"/>
              <a:gd name="T78" fmla="*/ 7 w 271"/>
              <a:gd name="T79" fmla="*/ 28 h 269"/>
              <a:gd name="T80" fmla="*/ 8 w 271"/>
              <a:gd name="T81" fmla="*/ 33 h 269"/>
              <a:gd name="T82" fmla="*/ 10 w 271"/>
              <a:gd name="T83" fmla="*/ 38 h 269"/>
              <a:gd name="T84" fmla="*/ 12 w 271"/>
              <a:gd name="T85" fmla="*/ 43 h 269"/>
              <a:gd name="T86" fmla="*/ 13 w 271"/>
              <a:gd name="T87" fmla="*/ 49 h 269"/>
              <a:gd name="T88" fmla="*/ 15 w 271"/>
              <a:gd name="T89" fmla="*/ 54 h 269"/>
              <a:gd name="T90" fmla="*/ 17 w 271"/>
              <a:gd name="T91" fmla="*/ 59 h 269"/>
              <a:gd name="T92" fmla="*/ 19 w 271"/>
              <a:gd name="T93" fmla="*/ 64 h 269"/>
              <a:gd name="T94" fmla="*/ 21 w 271"/>
              <a:gd name="T95" fmla="*/ 69 h 269"/>
              <a:gd name="T96" fmla="*/ 24 w 271"/>
              <a:gd name="T97" fmla="*/ 74 h 269"/>
              <a:gd name="T98" fmla="*/ 26 w 271"/>
              <a:gd name="T99" fmla="*/ 79 h 269"/>
              <a:gd name="T100" fmla="*/ 28 w 271"/>
              <a:gd name="T101" fmla="*/ 83 h 269"/>
              <a:gd name="T102" fmla="*/ 38 w 271"/>
              <a:gd name="T103" fmla="*/ 98 h 269"/>
              <a:gd name="T104" fmla="*/ 51 w 271"/>
              <a:gd name="T105" fmla="*/ 117 h 269"/>
              <a:gd name="T106" fmla="*/ 66 w 271"/>
              <a:gd name="T107" fmla="*/ 135 h 269"/>
              <a:gd name="T108" fmla="*/ 81 w 271"/>
              <a:gd name="T109" fmla="*/ 153 h 269"/>
              <a:gd name="T110" fmla="*/ 98 w 271"/>
              <a:gd name="T111" fmla="*/ 170 h 269"/>
              <a:gd name="T112" fmla="*/ 115 w 271"/>
              <a:gd name="T113" fmla="*/ 186 h 269"/>
              <a:gd name="T114" fmla="*/ 132 w 271"/>
              <a:gd name="T115" fmla="*/ 202 h 269"/>
              <a:gd name="T116" fmla="*/ 151 w 271"/>
              <a:gd name="T117" fmla="*/ 216 h 269"/>
              <a:gd name="T118" fmla="*/ 170 w 271"/>
              <a:gd name="T119" fmla="*/ 230 h 269"/>
              <a:gd name="T120" fmla="*/ 186 w 271"/>
              <a:gd name="T121" fmla="*/ 24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1" h="269">
                <a:moveTo>
                  <a:pt x="186" y="240"/>
                </a:moveTo>
                <a:lnTo>
                  <a:pt x="191" y="243"/>
                </a:lnTo>
                <a:lnTo>
                  <a:pt x="196" y="245"/>
                </a:lnTo>
                <a:lnTo>
                  <a:pt x="201" y="247"/>
                </a:lnTo>
                <a:lnTo>
                  <a:pt x="206" y="249"/>
                </a:lnTo>
                <a:lnTo>
                  <a:pt x="211" y="251"/>
                </a:lnTo>
                <a:lnTo>
                  <a:pt x="216" y="253"/>
                </a:lnTo>
                <a:lnTo>
                  <a:pt x="222" y="255"/>
                </a:lnTo>
                <a:lnTo>
                  <a:pt x="227" y="257"/>
                </a:lnTo>
                <a:lnTo>
                  <a:pt x="232" y="258"/>
                </a:lnTo>
                <a:lnTo>
                  <a:pt x="237" y="260"/>
                </a:lnTo>
                <a:lnTo>
                  <a:pt x="243" y="261"/>
                </a:lnTo>
                <a:lnTo>
                  <a:pt x="248" y="263"/>
                </a:lnTo>
                <a:lnTo>
                  <a:pt x="254" y="264"/>
                </a:lnTo>
                <a:lnTo>
                  <a:pt x="259" y="266"/>
                </a:lnTo>
                <a:lnTo>
                  <a:pt x="264" y="267"/>
                </a:lnTo>
                <a:lnTo>
                  <a:pt x="270" y="268"/>
                </a:lnTo>
                <a:lnTo>
                  <a:pt x="258" y="263"/>
                </a:lnTo>
                <a:lnTo>
                  <a:pt x="237" y="253"/>
                </a:lnTo>
                <a:lnTo>
                  <a:pt x="216" y="243"/>
                </a:lnTo>
                <a:lnTo>
                  <a:pt x="196" y="232"/>
                </a:lnTo>
                <a:lnTo>
                  <a:pt x="177" y="219"/>
                </a:lnTo>
                <a:lnTo>
                  <a:pt x="158" y="206"/>
                </a:lnTo>
                <a:lnTo>
                  <a:pt x="140" y="192"/>
                </a:lnTo>
                <a:lnTo>
                  <a:pt x="123" y="177"/>
                </a:lnTo>
                <a:lnTo>
                  <a:pt x="107" y="161"/>
                </a:lnTo>
                <a:lnTo>
                  <a:pt x="91" y="144"/>
                </a:lnTo>
                <a:lnTo>
                  <a:pt x="76" y="127"/>
                </a:lnTo>
                <a:lnTo>
                  <a:pt x="62" y="109"/>
                </a:lnTo>
                <a:lnTo>
                  <a:pt x="48" y="90"/>
                </a:lnTo>
                <a:lnTo>
                  <a:pt x="36" y="72"/>
                </a:lnTo>
                <a:lnTo>
                  <a:pt x="24" y="52"/>
                </a:lnTo>
                <a:lnTo>
                  <a:pt x="14" y="31"/>
                </a:lnTo>
                <a:lnTo>
                  <a:pt x="5" y="10"/>
                </a:lnTo>
                <a:lnTo>
                  <a:pt x="0" y="0"/>
                </a:lnTo>
                <a:lnTo>
                  <a:pt x="2" y="6"/>
                </a:lnTo>
                <a:lnTo>
                  <a:pt x="3" y="11"/>
                </a:lnTo>
                <a:lnTo>
                  <a:pt x="4" y="16"/>
                </a:lnTo>
                <a:lnTo>
                  <a:pt x="5" y="22"/>
                </a:lnTo>
                <a:lnTo>
                  <a:pt x="7" y="28"/>
                </a:lnTo>
                <a:lnTo>
                  <a:pt x="8" y="33"/>
                </a:lnTo>
                <a:lnTo>
                  <a:pt x="10" y="38"/>
                </a:lnTo>
                <a:lnTo>
                  <a:pt x="12" y="43"/>
                </a:lnTo>
                <a:lnTo>
                  <a:pt x="13" y="49"/>
                </a:lnTo>
                <a:lnTo>
                  <a:pt x="15" y="54"/>
                </a:lnTo>
                <a:lnTo>
                  <a:pt x="17" y="59"/>
                </a:lnTo>
                <a:lnTo>
                  <a:pt x="19" y="64"/>
                </a:lnTo>
                <a:lnTo>
                  <a:pt x="21" y="69"/>
                </a:lnTo>
                <a:lnTo>
                  <a:pt x="24" y="74"/>
                </a:lnTo>
                <a:lnTo>
                  <a:pt x="26" y="79"/>
                </a:lnTo>
                <a:lnTo>
                  <a:pt x="28" y="83"/>
                </a:lnTo>
                <a:lnTo>
                  <a:pt x="38" y="98"/>
                </a:lnTo>
                <a:lnTo>
                  <a:pt x="51" y="117"/>
                </a:lnTo>
                <a:lnTo>
                  <a:pt x="66" y="135"/>
                </a:lnTo>
                <a:lnTo>
                  <a:pt x="81" y="153"/>
                </a:lnTo>
                <a:lnTo>
                  <a:pt x="98" y="170"/>
                </a:lnTo>
                <a:lnTo>
                  <a:pt x="115" y="186"/>
                </a:lnTo>
                <a:lnTo>
                  <a:pt x="132" y="202"/>
                </a:lnTo>
                <a:lnTo>
                  <a:pt x="151" y="216"/>
                </a:lnTo>
                <a:lnTo>
                  <a:pt x="170" y="230"/>
                </a:lnTo>
                <a:lnTo>
                  <a:pt x="186" y="240"/>
                </a:lnTo>
              </a:path>
            </a:pathLst>
          </a:custGeom>
          <a:solidFill>
            <a:srgbClr val="29151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9" name="Freeform 13"/>
          <p:cNvSpPr>
            <a:spLocks/>
          </p:cNvSpPr>
          <p:nvPr/>
        </p:nvSpPr>
        <p:spPr bwMode="auto">
          <a:xfrm>
            <a:off x="1022350" y="2433638"/>
            <a:ext cx="522288" cy="520700"/>
          </a:xfrm>
          <a:custGeom>
            <a:avLst/>
            <a:gdLst>
              <a:gd name="T0" fmla="*/ 272 w 329"/>
              <a:gd name="T1" fmla="*/ 321 h 328"/>
              <a:gd name="T2" fmla="*/ 279 w 329"/>
              <a:gd name="T3" fmla="*/ 322 h 328"/>
              <a:gd name="T4" fmla="*/ 286 w 329"/>
              <a:gd name="T5" fmla="*/ 324 h 328"/>
              <a:gd name="T6" fmla="*/ 293 w 329"/>
              <a:gd name="T7" fmla="*/ 324 h 328"/>
              <a:gd name="T8" fmla="*/ 300 w 329"/>
              <a:gd name="T9" fmla="*/ 325 h 328"/>
              <a:gd name="T10" fmla="*/ 307 w 329"/>
              <a:gd name="T11" fmla="*/ 326 h 328"/>
              <a:gd name="T12" fmla="*/ 313 w 329"/>
              <a:gd name="T13" fmla="*/ 327 h 328"/>
              <a:gd name="T14" fmla="*/ 321 w 329"/>
              <a:gd name="T15" fmla="*/ 327 h 328"/>
              <a:gd name="T16" fmla="*/ 328 w 329"/>
              <a:gd name="T17" fmla="*/ 327 h 328"/>
              <a:gd name="T18" fmla="*/ 309 w 329"/>
              <a:gd name="T19" fmla="*/ 321 h 328"/>
              <a:gd name="T20" fmla="*/ 289 w 329"/>
              <a:gd name="T21" fmla="*/ 314 h 328"/>
              <a:gd name="T22" fmla="*/ 268 w 329"/>
              <a:gd name="T23" fmla="*/ 306 h 328"/>
              <a:gd name="T24" fmla="*/ 247 w 329"/>
              <a:gd name="T25" fmla="*/ 297 h 328"/>
              <a:gd name="T26" fmla="*/ 227 w 329"/>
              <a:gd name="T27" fmla="*/ 286 h 328"/>
              <a:gd name="T28" fmla="*/ 207 w 329"/>
              <a:gd name="T29" fmla="*/ 275 h 328"/>
              <a:gd name="T30" fmla="*/ 189 w 329"/>
              <a:gd name="T31" fmla="*/ 263 h 328"/>
              <a:gd name="T32" fmla="*/ 171 w 329"/>
              <a:gd name="T33" fmla="*/ 250 h 328"/>
              <a:gd name="T34" fmla="*/ 153 w 329"/>
              <a:gd name="T35" fmla="*/ 236 h 328"/>
              <a:gd name="T36" fmla="*/ 136 w 329"/>
              <a:gd name="T37" fmla="*/ 222 h 328"/>
              <a:gd name="T38" fmla="*/ 120 w 329"/>
              <a:gd name="T39" fmla="*/ 206 h 328"/>
              <a:gd name="T40" fmla="*/ 105 w 329"/>
              <a:gd name="T41" fmla="*/ 190 h 328"/>
              <a:gd name="T42" fmla="*/ 90 w 329"/>
              <a:gd name="T43" fmla="*/ 173 h 328"/>
              <a:gd name="T44" fmla="*/ 76 w 329"/>
              <a:gd name="T45" fmla="*/ 156 h 328"/>
              <a:gd name="T46" fmla="*/ 63 w 329"/>
              <a:gd name="T47" fmla="*/ 138 h 328"/>
              <a:gd name="T48" fmla="*/ 51 w 329"/>
              <a:gd name="T49" fmla="*/ 120 h 328"/>
              <a:gd name="T50" fmla="*/ 40 w 329"/>
              <a:gd name="T51" fmla="*/ 100 h 328"/>
              <a:gd name="T52" fmla="*/ 30 w 329"/>
              <a:gd name="T53" fmla="*/ 80 h 328"/>
              <a:gd name="T54" fmla="*/ 20 w 329"/>
              <a:gd name="T55" fmla="*/ 60 h 328"/>
              <a:gd name="T56" fmla="*/ 12 w 329"/>
              <a:gd name="T57" fmla="*/ 39 h 328"/>
              <a:gd name="T58" fmla="*/ 5 w 329"/>
              <a:gd name="T59" fmla="*/ 17 h 328"/>
              <a:gd name="T60" fmla="*/ 0 w 329"/>
              <a:gd name="T61" fmla="*/ 0 h 328"/>
              <a:gd name="T62" fmla="*/ 0 w 329"/>
              <a:gd name="T63" fmla="*/ 7 h 328"/>
              <a:gd name="T64" fmla="*/ 0 w 329"/>
              <a:gd name="T65" fmla="*/ 15 h 328"/>
              <a:gd name="T66" fmla="*/ 1 w 329"/>
              <a:gd name="T67" fmla="*/ 22 h 328"/>
              <a:gd name="T68" fmla="*/ 2 w 329"/>
              <a:gd name="T69" fmla="*/ 29 h 328"/>
              <a:gd name="T70" fmla="*/ 2 w 329"/>
              <a:gd name="T71" fmla="*/ 36 h 328"/>
              <a:gd name="T72" fmla="*/ 4 w 329"/>
              <a:gd name="T73" fmla="*/ 43 h 328"/>
              <a:gd name="T74" fmla="*/ 5 w 329"/>
              <a:gd name="T75" fmla="*/ 50 h 328"/>
              <a:gd name="T76" fmla="*/ 6 w 329"/>
              <a:gd name="T77" fmla="*/ 57 h 328"/>
              <a:gd name="T78" fmla="*/ 9 w 329"/>
              <a:gd name="T79" fmla="*/ 65 h 328"/>
              <a:gd name="T80" fmla="*/ 19 w 329"/>
              <a:gd name="T81" fmla="*/ 86 h 328"/>
              <a:gd name="T82" fmla="*/ 29 w 329"/>
              <a:gd name="T83" fmla="*/ 106 h 328"/>
              <a:gd name="T84" fmla="*/ 41 w 329"/>
              <a:gd name="T85" fmla="*/ 126 h 328"/>
              <a:gd name="T86" fmla="*/ 53 w 329"/>
              <a:gd name="T87" fmla="*/ 145 h 328"/>
              <a:gd name="T88" fmla="*/ 66 w 329"/>
              <a:gd name="T89" fmla="*/ 163 h 328"/>
              <a:gd name="T90" fmla="*/ 80 w 329"/>
              <a:gd name="T91" fmla="*/ 182 h 328"/>
              <a:gd name="T92" fmla="*/ 95 w 329"/>
              <a:gd name="T93" fmla="*/ 199 h 328"/>
              <a:gd name="T94" fmla="*/ 111 w 329"/>
              <a:gd name="T95" fmla="*/ 215 h 328"/>
              <a:gd name="T96" fmla="*/ 128 w 329"/>
              <a:gd name="T97" fmla="*/ 231 h 328"/>
              <a:gd name="T98" fmla="*/ 145 w 329"/>
              <a:gd name="T99" fmla="*/ 246 h 328"/>
              <a:gd name="T100" fmla="*/ 163 w 329"/>
              <a:gd name="T101" fmla="*/ 260 h 328"/>
              <a:gd name="T102" fmla="*/ 182 w 329"/>
              <a:gd name="T103" fmla="*/ 274 h 328"/>
              <a:gd name="T104" fmla="*/ 201 w 329"/>
              <a:gd name="T105" fmla="*/ 286 h 328"/>
              <a:gd name="T106" fmla="*/ 221 w 329"/>
              <a:gd name="T107" fmla="*/ 297 h 328"/>
              <a:gd name="T108" fmla="*/ 242 w 329"/>
              <a:gd name="T109" fmla="*/ 308 h 328"/>
              <a:gd name="T110" fmla="*/ 263 w 329"/>
              <a:gd name="T111" fmla="*/ 317 h 328"/>
              <a:gd name="T112" fmla="*/ 272 w 329"/>
              <a:gd name="T113" fmla="*/ 32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9" h="328">
                <a:moveTo>
                  <a:pt x="272" y="321"/>
                </a:moveTo>
                <a:lnTo>
                  <a:pt x="279" y="322"/>
                </a:lnTo>
                <a:lnTo>
                  <a:pt x="286" y="324"/>
                </a:lnTo>
                <a:lnTo>
                  <a:pt x="293" y="324"/>
                </a:lnTo>
                <a:lnTo>
                  <a:pt x="300" y="325"/>
                </a:lnTo>
                <a:lnTo>
                  <a:pt x="307" y="326"/>
                </a:lnTo>
                <a:lnTo>
                  <a:pt x="313" y="327"/>
                </a:lnTo>
                <a:lnTo>
                  <a:pt x="321" y="327"/>
                </a:lnTo>
                <a:lnTo>
                  <a:pt x="328" y="327"/>
                </a:lnTo>
                <a:lnTo>
                  <a:pt x="309" y="321"/>
                </a:lnTo>
                <a:lnTo>
                  <a:pt x="289" y="314"/>
                </a:lnTo>
                <a:lnTo>
                  <a:pt x="268" y="306"/>
                </a:lnTo>
                <a:lnTo>
                  <a:pt x="247" y="297"/>
                </a:lnTo>
                <a:lnTo>
                  <a:pt x="227" y="286"/>
                </a:lnTo>
                <a:lnTo>
                  <a:pt x="207" y="275"/>
                </a:lnTo>
                <a:lnTo>
                  <a:pt x="189" y="263"/>
                </a:lnTo>
                <a:lnTo>
                  <a:pt x="171" y="250"/>
                </a:lnTo>
                <a:lnTo>
                  <a:pt x="153" y="236"/>
                </a:lnTo>
                <a:lnTo>
                  <a:pt x="136" y="222"/>
                </a:lnTo>
                <a:lnTo>
                  <a:pt x="120" y="206"/>
                </a:lnTo>
                <a:lnTo>
                  <a:pt x="105" y="190"/>
                </a:lnTo>
                <a:lnTo>
                  <a:pt x="90" y="173"/>
                </a:lnTo>
                <a:lnTo>
                  <a:pt x="76" y="156"/>
                </a:lnTo>
                <a:lnTo>
                  <a:pt x="63" y="138"/>
                </a:lnTo>
                <a:lnTo>
                  <a:pt x="51" y="120"/>
                </a:lnTo>
                <a:lnTo>
                  <a:pt x="40" y="100"/>
                </a:lnTo>
                <a:lnTo>
                  <a:pt x="30" y="80"/>
                </a:lnTo>
                <a:lnTo>
                  <a:pt x="20" y="60"/>
                </a:lnTo>
                <a:lnTo>
                  <a:pt x="12" y="39"/>
                </a:lnTo>
                <a:lnTo>
                  <a:pt x="5" y="17"/>
                </a:lnTo>
                <a:lnTo>
                  <a:pt x="0" y="0"/>
                </a:lnTo>
                <a:lnTo>
                  <a:pt x="0" y="7"/>
                </a:lnTo>
                <a:lnTo>
                  <a:pt x="0" y="15"/>
                </a:lnTo>
                <a:lnTo>
                  <a:pt x="1" y="22"/>
                </a:lnTo>
                <a:lnTo>
                  <a:pt x="2" y="29"/>
                </a:lnTo>
                <a:lnTo>
                  <a:pt x="2" y="36"/>
                </a:lnTo>
                <a:lnTo>
                  <a:pt x="4" y="43"/>
                </a:lnTo>
                <a:lnTo>
                  <a:pt x="5" y="50"/>
                </a:lnTo>
                <a:lnTo>
                  <a:pt x="6" y="57"/>
                </a:lnTo>
                <a:lnTo>
                  <a:pt x="9" y="65"/>
                </a:lnTo>
                <a:lnTo>
                  <a:pt x="19" y="86"/>
                </a:lnTo>
                <a:lnTo>
                  <a:pt x="29" y="106"/>
                </a:lnTo>
                <a:lnTo>
                  <a:pt x="41" y="126"/>
                </a:lnTo>
                <a:lnTo>
                  <a:pt x="53" y="145"/>
                </a:lnTo>
                <a:lnTo>
                  <a:pt x="66" y="163"/>
                </a:lnTo>
                <a:lnTo>
                  <a:pt x="80" y="182"/>
                </a:lnTo>
                <a:lnTo>
                  <a:pt x="95" y="199"/>
                </a:lnTo>
                <a:lnTo>
                  <a:pt x="111" y="215"/>
                </a:lnTo>
                <a:lnTo>
                  <a:pt x="128" y="231"/>
                </a:lnTo>
                <a:lnTo>
                  <a:pt x="145" y="246"/>
                </a:lnTo>
                <a:lnTo>
                  <a:pt x="163" y="260"/>
                </a:lnTo>
                <a:lnTo>
                  <a:pt x="182" y="274"/>
                </a:lnTo>
                <a:lnTo>
                  <a:pt x="201" y="286"/>
                </a:lnTo>
                <a:lnTo>
                  <a:pt x="221" y="297"/>
                </a:lnTo>
                <a:lnTo>
                  <a:pt x="242" y="308"/>
                </a:lnTo>
                <a:lnTo>
                  <a:pt x="263" y="317"/>
                </a:lnTo>
                <a:lnTo>
                  <a:pt x="272" y="321"/>
                </a:lnTo>
              </a:path>
            </a:pathLst>
          </a:custGeom>
          <a:solidFill>
            <a:srgbClr val="140A0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0" name="Freeform 14"/>
          <p:cNvSpPr>
            <a:spLocks/>
          </p:cNvSpPr>
          <p:nvPr/>
        </p:nvSpPr>
        <p:spPr bwMode="auto">
          <a:xfrm>
            <a:off x="1022350" y="2359025"/>
            <a:ext cx="596900" cy="595313"/>
          </a:xfrm>
          <a:custGeom>
            <a:avLst/>
            <a:gdLst>
              <a:gd name="T0" fmla="*/ 328 w 376"/>
              <a:gd name="T1" fmla="*/ 374 h 375"/>
              <a:gd name="T2" fmla="*/ 332 w 376"/>
              <a:gd name="T3" fmla="*/ 374 h 375"/>
              <a:gd name="T4" fmla="*/ 339 w 376"/>
              <a:gd name="T5" fmla="*/ 374 h 375"/>
              <a:gd name="T6" fmla="*/ 350 w 376"/>
              <a:gd name="T7" fmla="*/ 374 h 375"/>
              <a:gd name="T8" fmla="*/ 360 w 376"/>
              <a:gd name="T9" fmla="*/ 373 h 375"/>
              <a:gd name="T10" fmla="*/ 370 w 376"/>
              <a:gd name="T11" fmla="*/ 372 h 375"/>
              <a:gd name="T12" fmla="*/ 356 w 376"/>
              <a:gd name="T13" fmla="*/ 368 h 375"/>
              <a:gd name="T14" fmla="*/ 313 w 376"/>
              <a:gd name="T15" fmla="*/ 357 h 375"/>
              <a:gd name="T16" fmla="*/ 272 w 376"/>
              <a:gd name="T17" fmla="*/ 342 h 375"/>
              <a:gd name="T18" fmla="*/ 233 w 376"/>
              <a:gd name="T19" fmla="*/ 323 h 375"/>
              <a:gd name="T20" fmla="*/ 196 w 376"/>
              <a:gd name="T21" fmla="*/ 300 h 375"/>
              <a:gd name="T22" fmla="*/ 161 w 376"/>
              <a:gd name="T23" fmla="*/ 274 h 375"/>
              <a:gd name="T24" fmla="*/ 129 w 376"/>
              <a:gd name="T25" fmla="*/ 245 h 375"/>
              <a:gd name="T26" fmla="*/ 100 w 376"/>
              <a:gd name="T27" fmla="*/ 213 h 375"/>
              <a:gd name="T28" fmla="*/ 73 w 376"/>
              <a:gd name="T29" fmla="*/ 179 h 375"/>
              <a:gd name="T30" fmla="*/ 51 w 376"/>
              <a:gd name="T31" fmla="*/ 141 h 375"/>
              <a:gd name="T32" fmla="*/ 32 w 376"/>
              <a:gd name="T33" fmla="*/ 102 h 375"/>
              <a:gd name="T34" fmla="*/ 17 w 376"/>
              <a:gd name="T35" fmla="*/ 60 h 375"/>
              <a:gd name="T36" fmla="*/ 5 w 376"/>
              <a:gd name="T37" fmla="*/ 17 h 375"/>
              <a:gd name="T38" fmla="*/ 2 w 376"/>
              <a:gd name="T39" fmla="*/ 4 h 375"/>
              <a:gd name="T40" fmla="*/ 0 w 376"/>
              <a:gd name="T41" fmla="*/ 14 h 375"/>
              <a:gd name="T42" fmla="*/ 0 w 376"/>
              <a:gd name="T43" fmla="*/ 25 h 375"/>
              <a:gd name="T44" fmla="*/ 0 w 376"/>
              <a:gd name="T45" fmla="*/ 35 h 375"/>
              <a:gd name="T46" fmla="*/ 0 w 376"/>
              <a:gd name="T47" fmla="*/ 42 h 375"/>
              <a:gd name="T48" fmla="*/ 0 w 376"/>
              <a:gd name="T49" fmla="*/ 46 h 375"/>
              <a:gd name="T50" fmla="*/ 5 w 376"/>
              <a:gd name="T51" fmla="*/ 64 h 375"/>
              <a:gd name="T52" fmla="*/ 20 w 376"/>
              <a:gd name="T53" fmla="*/ 107 h 375"/>
              <a:gd name="T54" fmla="*/ 40 w 376"/>
              <a:gd name="T55" fmla="*/ 147 h 375"/>
              <a:gd name="T56" fmla="*/ 63 w 376"/>
              <a:gd name="T57" fmla="*/ 185 h 375"/>
              <a:gd name="T58" fmla="*/ 90 w 376"/>
              <a:gd name="T59" fmla="*/ 220 h 375"/>
              <a:gd name="T60" fmla="*/ 120 w 376"/>
              <a:gd name="T61" fmla="*/ 254 h 375"/>
              <a:gd name="T62" fmla="*/ 153 w 376"/>
              <a:gd name="T63" fmla="*/ 284 h 375"/>
              <a:gd name="T64" fmla="*/ 189 w 376"/>
              <a:gd name="T65" fmla="*/ 310 h 375"/>
              <a:gd name="T66" fmla="*/ 227 w 376"/>
              <a:gd name="T67" fmla="*/ 334 h 375"/>
              <a:gd name="T68" fmla="*/ 268 w 376"/>
              <a:gd name="T69" fmla="*/ 354 h 375"/>
              <a:gd name="T70" fmla="*/ 309 w 376"/>
              <a:gd name="T71" fmla="*/ 36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6" h="375">
                <a:moveTo>
                  <a:pt x="326" y="374"/>
                </a:moveTo>
                <a:lnTo>
                  <a:pt x="328" y="374"/>
                </a:lnTo>
                <a:lnTo>
                  <a:pt x="330" y="374"/>
                </a:lnTo>
                <a:lnTo>
                  <a:pt x="332" y="374"/>
                </a:lnTo>
                <a:lnTo>
                  <a:pt x="334" y="374"/>
                </a:lnTo>
                <a:lnTo>
                  <a:pt x="339" y="374"/>
                </a:lnTo>
                <a:lnTo>
                  <a:pt x="344" y="374"/>
                </a:lnTo>
                <a:lnTo>
                  <a:pt x="350" y="374"/>
                </a:lnTo>
                <a:lnTo>
                  <a:pt x="355" y="374"/>
                </a:lnTo>
                <a:lnTo>
                  <a:pt x="360" y="373"/>
                </a:lnTo>
                <a:lnTo>
                  <a:pt x="365" y="373"/>
                </a:lnTo>
                <a:lnTo>
                  <a:pt x="370" y="372"/>
                </a:lnTo>
                <a:lnTo>
                  <a:pt x="375" y="371"/>
                </a:lnTo>
                <a:lnTo>
                  <a:pt x="356" y="368"/>
                </a:lnTo>
                <a:lnTo>
                  <a:pt x="334" y="363"/>
                </a:lnTo>
                <a:lnTo>
                  <a:pt x="313" y="357"/>
                </a:lnTo>
                <a:lnTo>
                  <a:pt x="293" y="350"/>
                </a:lnTo>
                <a:lnTo>
                  <a:pt x="272" y="342"/>
                </a:lnTo>
                <a:lnTo>
                  <a:pt x="252" y="333"/>
                </a:lnTo>
                <a:lnTo>
                  <a:pt x="233" y="323"/>
                </a:lnTo>
                <a:lnTo>
                  <a:pt x="214" y="312"/>
                </a:lnTo>
                <a:lnTo>
                  <a:pt x="196" y="300"/>
                </a:lnTo>
                <a:lnTo>
                  <a:pt x="178" y="287"/>
                </a:lnTo>
                <a:lnTo>
                  <a:pt x="161" y="274"/>
                </a:lnTo>
                <a:lnTo>
                  <a:pt x="144" y="260"/>
                </a:lnTo>
                <a:lnTo>
                  <a:pt x="129" y="245"/>
                </a:lnTo>
                <a:lnTo>
                  <a:pt x="114" y="229"/>
                </a:lnTo>
                <a:lnTo>
                  <a:pt x="100" y="213"/>
                </a:lnTo>
                <a:lnTo>
                  <a:pt x="86" y="196"/>
                </a:lnTo>
                <a:lnTo>
                  <a:pt x="73" y="179"/>
                </a:lnTo>
                <a:lnTo>
                  <a:pt x="62" y="160"/>
                </a:lnTo>
                <a:lnTo>
                  <a:pt x="51" y="141"/>
                </a:lnTo>
                <a:lnTo>
                  <a:pt x="41" y="122"/>
                </a:lnTo>
                <a:lnTo>
                  <a:pt x="32" y="102"/>
                </a:lnTo>
                <a:lnTo>
                  <a:pt x="24" y="81"/>
                </a:lnTo>
                <a:lnTo>
                  <a:pt x="17" y="60"/>
                </a:lnTo>
                <a:lnTo>
                  <a:pt x="11" y="39"/>
                </a:lnTo>
                <a:lnTo>
                  <a:pt x="5" y="17"/>
                </a:lnTo>
                <a:lnTo>
                  <a:pt x="2" y="0"/>
                </a:lnTo>
                <a:lnTo>
                  <a:pt x="2" y="4"/>
                </a:lnTo>
                <a:lnTo>
                  <a:pt x="1" y="10"/>
                </a:lnTo>
                <a:lnTo>
                  <a:pt x="0" y="14"/>
                </a:lnTo>
                <a:lnTo>
                  <a:pt x="0" y="19"/>
                </a:lnTo>
                <a:lnTo>
                  <a:pt x="0" y="25"/>
                </a:lnTo>
                <a:lnTo>
                  <a:pt x="0" y="30"/>
                </a:lnTo>
                <a:lnTo>
                  <a:pt x="0" y="35"/>
                </a:lnTo>
                <a:lnTo>
                  <a:pt x="0" y="40"/>
                </a:lnTo>
                <a:lnTo>
                  <a:pt x="0" y="42"/>
                </a:lnTo>
                <a:lnTo>
                  <a:pt x="0" y="44"/>
                </a:lnTo>
                <a:lnTo>
                  <a:pt x="0" y="46"/>
                </a:lnTo>
                <a:lnTo>
                  <a:pt x="0" y="49"/>
                </a:lnTo>
                <a:lnTo>
                  <a:pt x="5" y="64"/>
                </a:lnTo>
                <a:lnTo>
                  <a:pt x="12" y="86"/>
                </a:lnTo>
                <a:lnTo>
                  <a:pt x="20" y="107"/>
                </a:lnTo>
                <a:lnTo>
                  <a:pt x="29" y="127"/>
                </a:lnTo>
                <a:lnTo>
                  <a:pt x="40" y="147"/>
                </a:lnTo>
                <a:lnTo>
                  <a:pt x="51" y="167"/>
                </a:lnTo>
                <a:lnTo>
                  <a:pt x="63" y="185"/>
                </a:lnTo>
                <a:lnTo>
                  <a:pt x="76" y="203"/>
                </a:lnTo>
                <a:lnTo>
                  <a:pt x="90" y="220"/>
                </a:lnTo>
                <a:lnTo>
                  <a:pt x="104" y="238"/>
                </a:lnTo>
                <a:lnTo>
                  <a:pt x="120" y="254"/>
                </a:lnTo>
                <a:lnTo>
                  <a:pt x="136" y="269"/>
                </a:lnTo>
                <a:lnTo>
                  <a:pt x="153" y="284"/>
                </a:lnTo>
                <a:lnTo>
                  <a:pt x="171" y="297"/>
                </a:lnTo>
                <a:lnTo>
                  <a:pt x="189" y="310"/>
                </a:lnTo>
                <a:lnTo>
                  <a:pt x="207" y="323"/>
                </a:lnTo>
                <a:lnTo>
                  <a:pt x="227" y="334"/>
                </a:lnTo>
                <a:lnTo>
                  <a:pt x="247" y="344"/>
                </a:lnTo>
                <a:lnTo>
                  <a:pt x="268" y="354"/>
                </a:lnTo>
                <a:lnTo>
                  <a:pt x="289" y="362"/>
                </a:lnTo>
                <a:lnTo>
                  <a:pt x="309" y="369"/>
                </a:lnTo>
                <a:lnTo>
                  <a:pt x="326" y="374"/>
                </a:lnTo>
              </a:path>
            </a:pathLst>
          </a:custGeom>
          <a:solidFill>
            <a:srgbClr val="0A050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1" name="Freeform 15"/>
          <p:cNvSpPr>
            <a:spLocks/>
          </p:cNvSpPr>
          <p:nvPr/>
        </p:nvSpPr>
        <p:spPr bwMode="auto">
          <a:xfrm>
            <a:off x="1025525" y="2295525"/>
            <a:ext cx="657225" cy="655638"/>
          </a:xfrm>
          <a:custGeom>
            <a:avLst/>
            <a:gdLst>
              <a:gd name="T0" fmla="*/ 6 w 414"/>
              <a:gd name="T1" fmla="*/ 5 h 413"/>
              <a:gd name="T2" fmla="*/ 4 w 414"/>
              <a:gd name="T3" fmla="*/ 15 h 413"/>
              <a:gd name="T4" fmla="*/ 2 w 414"/>
              <a:gd name="T5" fmla="*/ 25 h 413"/>
              <a:gd name="T6" fmla="*/ 1 w 414"/>
              <a:gd name="T7" fmla="*/ 35 h 413"/>
              <a:gd name="T8" fmla="*/ 3 w 414"/>
              <a:gd name="T9" fmla="*/ 57 h 413"/>
              <a:gd name="T10" fmla="*/ 15 w 414"/>
              <a:gd name="T11" fmla="*/ 100 h 413"/>
              <a:gd name="T12" fmla="*/ 30 w 414"/>
              <a:gd name="T13" fmla="*/ 142 h 413"/>
              <a:gd name="T14" fmla="*/ 49 w 414"/>
              <a:gd name="T15" fmla="*/ 181 h 413"/>
              <a:gd name="T16" fmla="*/ 71 w 414"/>
              <a:gd name="T17" fmla="*/ 219 h 413"/>
              <a:gd name="T18" fmla="*/ 98 w 414"/>
              <a:gd name="T19" fmla="*/ 253 h 413"/>
              <a:gd name="T20" fmla="*/ 127 w 414"/>
              <a:gd name="T21" fmla="*/ 285 h 413"/>
              <a:gd name="T22" fmla="*/ 159 w 414"/>
              <a:gd name="T23" fmla="*/ 314 h 413"/>
              <a:gd name="T24" fmla="*/ 193 w 414"/>
              <a:gd name="T25" fmla="*/ 340 h 413"/>
              <a:gd name="T26" fmla="*/ 231 w 414"/>
              <a:gd name="T27" fmla="*/ 363 h 413"/>
              <a:gd name="T28" fmla="*/ 270 w 414"/>
              <a:gd name="T29" fmla="*/ 382 h 413"/>
              <a:gd name="T30" fmla="*/ 311 w 414"/>
              <a:gd name="T31" fmla="*/ 397 h 413"/>
              <a:gd name="T32" fmla="*/ 354 w 414"/>
              <a:gd name="T33" fmla="*/ 408 h 413"/>
              <a:gd name="T34" fmla="*/ 377 w 414"/>
              <a:gd name="T35" fmla="*/ 411 h 413"/>
              <a:gd name="T36" fmla="*/ 388 w 414"/>
              <a:gd name="T37" fmla="*/ 410 h 413"/>
              <a:gd name="T38" fmla="*/ 398 w 414"/>
              <a:gd name="T39" fmla="*/ 408 h 413"/>
              <a:gd name="T40" fmla="*/ 408 w 414"/>
              <a:gd name="T41" fmla="*/ 405 h 413"/>
              <a:gd name="T42" fmla="*/ 400 w 414"/>
              <a:gd name="T43" fmla="*/ 403 h 413"/>
              <a:gd name="T44" fmla="*/ 357 w 414"/>
              <a:gd name="T45" fmla="*/ 396 h 413"/>
              <a:gd name="T46" fmla="*/ 315 w 414"/>
              <a:gd name="T47" fmla="*/ 385 h 413"/>
              <a:gd name="T48" fmla="*/ 275 w 414"/>
              <a:gd name="T49" fmla="*/ 370 h 413"/>
              <a:gd name="T50" fmla="*/ 237 w 414"/>
              <a:gd name="T51" fmla="*/ 352 h 413"/>
              <a:gd name="T52" fmla="*/ 201 w 414"/>
              <a:gd name="T53" fmla="*/ 330 h 413"/>
              <a:gd name="T54" fmla="*/ 166 w 414"/>
              <a:gd name="T55" fmla="*/ 304 h 413"/>
              <a:gd name="T56" fmla="*/ 135 w 414"/>
              <a:gd name="T57" fmla="*/ 276 h 413"/>
              <a:gd name="T58" fmla="*/ 107 w 414"/>
              <a:gd name="T59" fmla="*/ 245 h 413"/>
              <a:gd name="T60" fmla="*/ 82 w 414"/>
              <a:gd name="T61" fmla="*/ 212 h 413"/>
              <a:gd name="T62" fmla="*/ 60 w 414"/>
              <a:gd name="T63" fmla="*/ 176 h 413"/>
              <a:gd name="T64" fmla="*/ 41 w 414"/>
              <a:gd name="T65" fmla="*/ 137 h 413"/>
              <a:gd name="T66" fmla="*/ 26 w 414"/>
              <a:gd name="T67" fmla="*/ 97 h 413"/>
              <a:gd name="T68" fmla="*/ 15 w 414"/>
              <a:gd name="T69" fmla="*/ 55 h 413"/>
              <a:gd name="T70" fmla="*/ 9 w 414"/>
              <a:gd name="T71" fmla="*/ 1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4" h="413">
                <a:moveTo>
                  <a:pt x="7" y="0"/>
                </a:moveTo>
                <a:lnTo>
                  <a:pt x="6" y="5"/>
                </a:lnTo>
                <a:lnTo>
                  <a:pt x="5" y="10"/>
                </a:lnTo>
                <a:lnTo>
                  <a:pt x="4" y="15"/>
                </a:lnTo>
                <a:lnTo>
                  <a:pt x="3" y="20"/>
                </a:lnTo>
                <a:lnTo>
                  <a:pt x="2" y="25"/>
                </a:lnTo>
                <a:lnTo>
                  <a:pt x="1" y="30"/>
                </a:lnTo>
                <a:lnTo>
                  <a:pt x="1" y="35"/>
                </a:lnTo>
                <a:lnTo>
                  <a:pt x="0" y="41"/>
                </a:lnTo>
                <a:lnTo>
                  <a:pt x="3" y="57"/>
                </a:lnTo>
                <a:lnTo>
                  <a:pt x="8" y="79"/>
                </a:lnTo>
                <a:lnTo>
                  <a:pt x="15" y="100"/>
                </a:lnTo>
                <a:lnTo>
                  <a:pt x="21" y="121"/>
                </a:lnTo>
                <a:lnTo>
                  <a:pt x="30" y="142"/>
                </a:lnTo>
                <a:lnTo>
                  <a:pt x="39" y="162"/>
                </a:lnTo>
                <a:lnTo>
                  <a:pt x="49" y="181"/>
                </a:lnTo>
                <a:lnTo>
                  <a:pt x="60" y="201"/>
                </a:lnTo>
                <a:lnTo>
                  <a:pt x="71" y="219"/>
                </a:lnTo>
                <a:lnTo>
                  <a:pt x="84" y="236"/>
                </a:lnTo>
                <a:lnTo>
                  <a:pt x="98" y="253"/>
                </a:lnTo>
                <a:lnTo>
                  <a:pt x="112" y="269"/>
                </a:lnTo>
                <a:lnTo>
                  <a:pt x="127" y="285"/>
                </a:lnTo>
                <a:lnTo>
                  <a:pt x="142" y="300"/>
                </a:lnTo>
                <a:lnTo>
                  <a:pt x="159" y="314"/>
                </a:lnTo>
                <a:lnTo>
                  <a:pt x="176" y="328"/>
                </a:lnTo>
                <a:lnTo>
                  <a:pt x="193" y="340"/>
                </a:lnTo>
                <a:lnTo>
                  <a:pt x="212" y="352"/>
                </a:lnTo>
                <a:lnTo>
                  <a:pt x="231" y="363"/>
                </a:lnTo>
                <a:lnTo>
                  <a:pt x="250" y="373"/>
                </a:lnTo>
                <a:lnTo>
                  <a:pt x="270" y="382"/>
                </a:lnTo>
                <a:lnTo>
                  <a:pt x="291" y="390"/>
                </a:lnTo>
                <a:lnTo>
                  <a:pt x="311" y="397"/>
                </a:lnTo>
                <a:lnTo>
                  <a:pt x="332" y="403"/>
                </a:lnTo>
                <a:lnTo>
                  <a:pt x="354" y="408"/>
                </a:lnTo>
                <a:lnTo>
                  <a:pt x="372" y="412"/>
                </a:lnTo>
                <a:lnTo>
                  <a:pt x="377" y="411"/>
                </a:lnTo>
                <a:lnTo>
                  <a:pt x="383" y="411"/>
                </a:lnTo>
                <a:lnTo>
                  <a:pt x="388" y="410"/>
                </a:lnTo>
                <a:lnTo>
                  <a:pt x="393" y="408"/>
                </a:lnTo>
                <a:lnTo>
                  <a:pt x="398" y="408"/>
                </a:lnTo>
                <a:lnTo>
                  <a:pt x="403" y="407"/>
                </a:lnTo>
                <a:lnTo>
                  <a:pt x="408" y="405"/>
                </a:lnTo>
                <a:lnTo>
                  <a:pt x="413" y="404"/>
                </a:lnTo>
                <a:lnTo>
                  <a:pt x="400" y="403"/>
                </a:lnTo>
                <a:lnTo>
                  <a:pt x="378" y="400"/>
                </a:lnTo>
                <a:lnTo>
                  <a:pt x="357" y="396"/>
                </a:lnTo>
                <a:lnTo>
                  <a:pt x="335" y="391"/>
                </a:lnTo>
                <a:lnTo>
                  <a:pt x="315" y="385"/>
                </a:lnTo>
                <a:lnTo>
                  <a:pt x="295" y="379"/>
                </a:lnTo>
                <a:lnTo>
                  <a:pt x="275" y="370"/>
                </a:lnTo>
                <a:lnTo>
                  <a:pt x="256" y="362"/>
                </a:lnTo>
                <a:lnTo>
                  <a:pt x="237" y="352"/>
                </a:lnTo>
                <a:lnTo>
                  <a:pt x="218" y="341"/>
                </a:lnTo>
                <a:lnTo>
                  <a:pt x="201" y="330"/>
                </a:lnTo>
                <a:lnTo>
                  <a:pt x="183" y="318"/>
                </a:lnTo>
                <a:lnTo>
                  <a:pt x="166" y="304"/>
                </a:lnTo>
                <a:lnTo>
                  <a:pt x="151" y="291"/>
                </a:lnTo>
                <a:lnTo>
                  <a:pt x="135" y="276"/>
                </a:lnTo>
                <a:lnTo>
                  <a:pt x="121" y="261"/>
                </a:lnTo>
                <a:lnTo>
                  <a:pt x="107" y="245"/>
                </a:lnTo>
                <a:lnTo>
                  <a:pt x="94" y="228"/>
                </a:lnTo>
                <a:lnTo>
                  <a:pt x="82" y="212"/>
                </a:lnTo>
                <a:lnTo>
                  <a:pt x="70" y="194"/>
                </a:lnTo>
                <a:lnTo>
                  <a:pt x="60" y="176"/>
                </a:lnTo>
                <a:lnTo>
                  <a:pt x="50" y="157"/>
                </a:lnTo>
                <a:lnTo>
                  <a:pt x="41" y="137"/>
                </a:lnTo>
                <a:lnTo>
                  <a:pt x="33" y="117"/>
                </a:lnTo>
                <a:lnTo>
                  <a:pt x="26" y="97"/>
                </a:lnTo>
                <a:lnTo>
                  <a:pt x="20" y="76"/>
                </a:lnTo>
                <a:lnTo>
                  <a:pt x="15" y="55"/>
                </a:lnTo>
                <a:lnTo>
                  <a:pt x="12" y="33"/>
                </a:lnTo>
                <a:lnTo>
                  <a:pt x="9" y="11"/>
                </a:lnTo>
                <a:lnTo>
                  <a:pt x="7" y="0"/>
                </a:lnTo>
              </a:path>
            </a:pathLst>
          </a:custGeom>
          <a:solidFill>
            <a:srgbClr val="0502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2" name="Freeform 16"/>
          <p:cNvSpPr>
            <a:spLocks/>
          </p:cNvSpPr>
          <p:nvPr/>
        </p:nvSpPr>
        <p:spPr bwMode="auto">
          <a:xfrm>
            <a:off x="1036638" y="2238375"/>
            <a:ext cx="703262" cy="701675"/>
          </a:xfrm>
          <a:custGeom>
            <a:avLst/>
            <a:gdLst>
              <a:gd name="T0" fmla="*/ 10 w 443"/>
              <a:gd name="T1" fmla="*/ 4 h 442"/>
              <a:gd name="T2" fmla="*/ 7 w 443"/>
              <a:gd name="T3" fmla="*/ 13 h 442"/>
              <a:gd name="T4" fmla="*/ 4 w 443"/>
              <a:gd name="T5" fmla="*/ 23 h 442"/>
              <a:gd name="T6" fmla="*/ 2 w 443"/>
              <a:gd name="T7" fmla="*/ 32 h 442"/>
              <a:gd name="T8" fmla="*/ 1 w 443"/>
              <a:gd name="T9" fmla="*/ 47 h 442"/>
              <a:gd name="T10" fmla="*/ 8 w 443"/>
              <a:gd name="T11" fmla="*/ 91 h 442"/>
              <a:gd name="T12" fmla="*/ 19 w 443"/>
              <a:gd name="T13" fmla="*/ 133 h 442"/>
              <a:gd name="T14" fmla="*/ 34 w 443"/>
              <a:gd name="T15" fmla="*/ 173 h 442"/>
              <a:gd name="T16" fmla="*/ 52 w 443"/>
              <a:gd name="T17" fmla="*/ 212 h 442"/>
              <a:gd name="T18" fmla="*/ 74 w 443"/>
              <a:gd name="T19" fmla="*/ 248 h 442"/>
              <a:gd name="T20" fmla="*/ 100 w 443"/>
              <a:gd name="T21" fmla="*/ 281 h 442"/>
              <a:gd name="T22" fmla="*/ 128 w 443"/>
              <a:gd name="T23" fmla="*/ 312 h 442"/>
              <a:gd name="T24" fmla="*/ 159 w 443"/>
              <a:gd name="T25" fmla="*/ 341 h 442"/>
              <a:gd name="T26" fmla="*/ 193 w 443"/>
              <a:gd name="T27" fmla="*/ 366 h 442"/>
              <a:gd name="T28" fmla="*/ 230 w 443"/>
              <a:gd name="T29" fmla="*/ 388 h 442"/>
              <a:gd name="T30" fmla="*/ 268 w 443"/>
              <a:gd name="T31" fmla="*/ 407 h 442"/>
              <a:gd name="T32" fmla="*/ 307 w 443"/>
              <a:gd name="T33" fmla="*/ 422 h 442"/>
              <a:gd name="T34" fmla="*/ 350 w 443"/>
              <a:gd name="T35" fmla="*/ 432 h 442"/>
              <a:gd name="T36" fmla="*/ 393 w 443"/>
              <a:gd name="T37" fmla="*/ 439 h 442"/>
              <a:gd name="T38" fmla="*/ 409 w 443"/>
              <a:gd name="T39" fmla="*/ 439 h 442"/>
              <a:gd name="T40" fmla="*/ 419 w 443"/>
              <a:gd name="T41" fmla="*/ 437 h 442"/>
              <a:gd name="T42" fmla="*/ 428 w 443"/>
              <a:gd name="T43" fmla="*/ 434 h 442"/>
              <a:gd name="T44" fmla="*/ 438 w 443"/>
              <a:gd name="T45" fmla="*/ 430 h 442"/>
              <a:gd name="T46" fmla="*/ 438 w 443"/>
              <a:gd name="T47" fmla="*/ 429 h 442"/>
              <a:gd name="T48" fmla="*/ 395 w 443"/>
              <a:gd name="T49" fmla="*/ 427 h 442"/>
              <a:gd name="T50" fmla="*/ 352 w 443"/>
              <a:gd name="T51" fmla="*/ 420 h 442"/>
              <a:gd name="T52" fmla="*/ 311 w 443"/>
              <a:gd name="T53" fmla="*/ 409 h 442"/>
              <a:gd name="T54" fmla="*/ 273 w 443"/>
              <a:gd name="T55" fmla="*/ 395 h 442"/>
              <a:gd name="T56" fmla="*/ 236 w 443"/>
              <a:gd name="T57" fmla="*/ 377 h 442"/>
              <a:gd name="T58" fmla="*/ 200 w 443"/>
              <a:gd name="T59" fmla="*/ 355 h 442"/>
              <a:gd name="T60" fmla="*/ 168 w 443"/>
              <a:gd name="T61" fmla="*/ 331 h 442"/>
              <a:gd name="T62" fmla="*/ 137 w 443"/>
              <a:gd name="T63" fmla="*/ 303 h 442"/>
              <a:gd name="T64" fmla="*/ 109 w 443"/>
              <a:gd name="T65" fmla="*/ 273 h 442"/>
              <a:gd name="T66" fmla="*/ 85 w 443"/>
              <a:gd name="T67" fmla="*/ 241 h 442"/>
              <a:gd name="T68" fmla="*/ 64 w 443"/>
              <a:gd name="T69" fmla="*/ 206 h 442"/>
              <a:gd name="T70" fmla="*/ 46 w 443"/>
              <a:gd name="T71" fmla="*/ 169 h 442"/>
              <a:gd name="T72" fmla="*/ 31 w 443"/>
              <a:gd name="T73" fmla="*/ 129 h 442"/>
              <a:gd name="T74" fmla="*/ 20 w 443"/>
              <a:gd name="T75" fmla="*/ 88 h 442"/>
              <a:gd name="T76" fmla="*/ 14 w 443"/>
              <a:gd name="T77" fmla="*/ 46 h 442"/>
              <a:gd name="T78" fmla="*/ 12 w 443"/>
              <a:gd name="T79" fmla="*/ 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442">
                <a:moveTo>
                  <a:pt x="12" y="0"/>
                </a:moveTo>
                <a:lnTo>
                  <a:pt x="10" y="4"/>
                </a:lnTo>
                <a:lnTo>
                  <a:pt x="8" y="9"/>
                </a:lnTo>
                <a:lnTo>
                  <a:pt x="7" y="13"/>
                </a:lnTo>
                <a:lnTo>
                  <a:pt x="5" y="18"/>
                </a:lnTo>
                <a:lnTo>
                  <a:pt x="4" y="23"/>
                </a:lnTo>
                <a:lnTo>
                  <a:pt x="3" y="28"/>
                </a:lnTo>
                <a:lnTo>
                  <a:pt x="2" y="32"/>
                </a:lnTo>
                <a:lnTo>
                  <a:pt x="0" y="37"/>
                </a:lnTo>
                <a:lnTo>
                  <a:pt x="1" y="47"/>
                </a:lnTo>
                <a:lnTo>
                  <a:pt x="4" y="69"/>
                </a:lnTo>
                <a:lnTo>
                  <a:pt x="8" y="91"/>
                </a:lnTo>
                <a:lnTo>
                  <a:pt x="13" y="112"/>
                </a:lnTo>
                <a:lnTo>
                  <a:pt x="19" y="133"/>
                </a:lnTo>
                <a:lnTo>
                  <a:pt x="26" y="154"/>
                </a:lnTo>
                <a:lnTo>
                  <a:pt x="34" y="173"/>
                </a:lnTo>
                <a:lnTo>
                  <a:pt x="43" y="193"/>
                </a:lnTo>
                <a:lnTo>
                  <a:pt x="52" y="212"/>
                </a:lnTo>
                <a:lnTo>
                  <a:pt x="63" y="230"/>
                </a:lnTo>
                <a:lnTo>
                  <a:pt x="74" y="248"/>
                </a:lnTo>
                <a:lnTo>
                  <a:pt x="87" y="265"/>
                </a:lnTo>
                <a:lnTo>
                  <a:pt x="100" y="281"/>
                </a:lnTo>
                <a:lnTo>
                  <a:pt x="113" y="297"/>
                </a:lnTo>
                <a:lnTo>
                  <a:pt x="128" y="312"/>
                </a:lnTo>
                <a:lnTo>
                  <a:pt x="143" y="327"/>
                </a:lnTo>
                <a:lnTo>
                  <a:pt x="159" y="341"/>
                </a:lnTo>
                <a:lnTo>
                  <a:pt x="176" y="354"/>
                </a:lnTo>
                <a:lnTo>
                  <a:pt x="193" y="366"/>
                </a:lnTo>
                <a:lnTo>
                  <a:pt x="211" y="378"/>
                </a:lnTo>
                <a:lnTo>
                  <a:pt x="230" y="388"/>
                </a:lnTo>
                <a:lnTo>
                  <a:pt x="248" y="398"/>
                </a:lnTo>
                <a:lnTo>
                  <a:pt x="268" y="407"/>
                </a:lnTo>
                <a:lnTo>
                  <a:pt x="288" y="415"/>
                </a:lnTo>
                <a:lnTo>
                  <a:pt x="307" y="422"/>
                </a:lnTo>
                <a:lnTo>
                  <a:pt x="328" y="428"/>
                </a:lnTo>
                <a:lnTo>
                  <a:pt x="350" y="432"/>
                </a:lnTo>
                <a:lnTo>
                  <a:pt x="371" y="436"/>
                </a:lnTo>
                <a:lnTo>
                  <a:pt x="393" y="439"/>
                </a:lnTo>
                <a:lnTo>
                  <a:pt x="405" y="441"/>
                </a:lnTo>
                <a:lnTo>
                  <a:pt x="409" y="439"/>
                </a:lnTo>
                <a:lnTo>
                  <a:pt x="414" y="438"/>
                </a:lnTo>
                <a:lnTo>
                  <a:pt x="419" y="437"/>
                </a:lnTo>
                <a:lnTo>
                  <a:pt x="424" y="435"/>
                </a:lnTo>
                <a:lnTo>
                  <a:pt x="428" y="434"/>
                </a:lnTo>
                <a:lnTo>
                  <a:pt x="433" y="432"/>
                </a:lnTo>
                <a:lnTo>
                  <a:pt x="438" y="430"/>
                </a:lnTo>
                <a:lnTo>
                  <a:pt x="442" y="429"/>
                </a:lnTo>
                <a:lnTo>
                  <a:pt x="438" y="429"/>
                </a:lnTo>
                <a:lnTo>
                  <a:pt x="416" y="428"/>
                </a:lnTo>
                <a:lnTo>
                  <a:pt x="395" y="427"/>
                </a:lnTo>
                <a:lnTo>
                  <a:pt x="373" y="424"/>
                </a:lnTo>
                <a:lnTo>
                  <a:pt x="352" y="420"/>
                </a:lnTo>
                <a:lnTo>
                  <a:pt x="332" y="415"/>
                </a:lnTo>
                <a:lnTo>
                  <a:pt x="311" y="409"/>
                </a:lnTo>
                <a:lnTo>
                  <a:pt x="292" y="403"/>
                </a:lnTo>
                <a:lnTo>
                  <a:pt x="273" y="395"/>
                </a:lnTo>
                <a:lnTo>
                  <a:pt x="254" y="386"/>
                </a:lnTo>
                <a:lnTo>
                  <a:pt x="236" y="377"/>
                </a:lnTo>
                <a:lnTo>
                  <a:pt x="218" y="367"/>
                </a:lnTo>
                <a:lnTo>
                  <a:pt x="200" y="355"/>
                </a:lnTo>
                <a:lnTo>
                  <a:pt x="184" y="343"/>
                </a:lnTo>
                <a:lnTo>
                  <a:pt x="168" y="331"/>
                </a:lnTo>
                <a:lnTo>
                  <a:pt x="152" y="317"/>
                </a:lnTo>
                <a:lnTo>
                  <a:pt x="137" y="303"/>
                </a:lnTo>
                <a:lnTo>
                  <a:pt x="123" y="288"/>
                </a:lnTo>
                <a:lnTo>
                  <a:pt x="109" y="273"/>
                </a:lnTo>
                <a:lnTo>
                  <a:pt x="97" y="258"/>
                </a:lnTo>
                <a:lnTo>
                  <a:pt x="85" y="241"/>
                </a:lnTo>
                <a:lnTo>
                  <a:pt x="74" y="224"/>
                </a:lnTo>
                <a:lnTo>
                  <a:pt x="64" y="206"/>
                </a:lnTo>
                <a:lnTo>
                  <a:pt x="54" y="187"/>
                </a:lnTo>
                <a:lnTo>
                  <a:pt x="46" y="169"/>
                </a:lnTo>
                <a:lnTo>
                  <a:pt x="38" y="149"/>
                </a:lnTo>
                <a:lnTo>
                  <a:pt x="31" y="129"/>
                </a:lnTo>
                <a:lnTo>
                  <a:pt x="25" y="109"/>
                </a:lnTo>
                <a:lnTo>
                  <a:pt x="20" y="88"/>
                </a:lnTo>
                <a:lnTo>
                  <a:pt x="17" y="67"/>
                </a:lnTo>
                <a:lnTo>
                  <a:pt x="14" y="46"/>
                </a:lnTo>
                <a:lnTo>
                  <a:pt x="12" y="24"/>
                </a:lnTo>
                <a:lnTo>
                  <a:pt x="12" y="2"/>
                </a:lnTo>
                <a:lnTo>
                  <a:pt x="12" y="0"/>
                </a:lnTo>
              </a:path>
            </a:pathLst>
          </a:custGeom>
          <a:solidFill>
            <a:srgbClr val="120A0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3" name="Freeform 17"/>
          <p:cNvSpPr>
            <a:spLocks/>
          </p:cNvSpPr>
          <p:nvPr/>
        </p:nvSpPr>
        <p:spPr bwMode="auto">
          <a:xfrm>
            <a:off x="1054100" y="2189163"/>
            <a:ext cx="735013" cy="731837"/>
          </a:xfrm>
          <a:custGeom>
            <a:avLst/>
            <a:gdLst>
              <a:gd name="T0" fmla="*/ 12 w 463"/>
              <a:gd name="T1" fmla="*/ 4 h 461"/>
              <a:gd name="T2" fmla="*/ 9 w 463"/>
              <a:gd name="T3" fmla="*/ 11 h 461"/>
              <a:gd name="T4" fmla="*/ 5 w 463"/>
              <a:gd name="T5" fmla="*/ 19 h 461"/>
              <a:gd name="T6" fmla="*/ 2 w 463"/>
              <a:gd name="T7" fmla="*/ 28 h 461"/>
              <a:gd name="T8" fmla="*/ 0 w 463"/>
              <a:gd name="T9" fmla="*/ 33 h 461"/>
              <a:gd name="T10" fmla="*/ 3 w 463"/>
              <a:gd name="T11" fmla="*/ 77 h 461"/>
              <a:gd name="T12" fmla="*/ 9 w 463"/>
              <a:gd name="T13" fmla="*/ 119 h 461"/>
              <a:gd name="T14" fmla="*/ 20 w 463"/>
              <a:gd name="T15" fmla="*/ 160 h 461"/>
              <a:gd name="T16" fmla="*/ 34 w 463"/>
              <a:gd name="T17" fmla="*/ 200 h 461"/>
              <a:gd name="T18" fmla="*/ 52 w 463"/>
              <a:gd name="T19" fmla="*/ 237 h 461"/>
              <a:gd name="T20" fmla="*/ 74 w 463"/>
              <a:gd name="T21" fmla="*/ 272 h 461"/>
              <a:gd name="T22" fmla="*/ 98 w 463"/>
              <a:gd name="T23" fmla="*/ 304 h 461"/>
              <a:gd name="T24" fmla="*/ 126 w 463"/>
              <a:gd name="T25" fmla="*/ 335 h 461"/>
              <a:gd name="T26" fmla="*/ 156 w 463"/>
              <a:gd name="T27" fmla="*/ 362 h 461"/>
              <a:gd name="T28" fmla="*/ 189 w 463"/>
              <a:gd name="T29" fmla="*/ 387 h 461"/>
              <a:gd name="T30" fmla="*/ 224 w 463"/>
              <a:gd name="T31" fmla="*/ 408 h 461"/>
              <a:gd name="T32" fmla="*/ 262 w 463"/>
              <a:gd name="T33" fmla="*/ 426 h 461"/>
              <a:gd name="T34" fmla="*/ 300 w 463"/>
              <a:gd name="T35" fmla="*/ 441 h 461"/>
              <a:gd name="T36" fmla="*/ 341 w 463"/>
              <a:gd name="T37" fmla="*/ 452 h 461"/>
              <a:gd name="T38" fmla="*/ 384 w 463"/>
              <a:gd name="T39" fmla="*/ 458 h 461"/>
              <a:gd name="T40" fmla="*/ 427 w 463"/>
              <a:gd name="T41" fmla="*/ 460 h 461"/>
              <a:gd name="T42" fmla="*/ 434 w 463"/>
              <a:gd name="T43" fmla="*/ 459 h 461"/>
              <a:gd name="T44" fmla="*/ 443 w 463"/>
              <a:gd name="T45" fmla="*/ 455 h 461"/>
              <a:gd name="T46" fmla="*/ 451 w 463"/>
              <a:gd name="T47" fmla="*/ 452 h 461"/>
              <a:gd name="T48" fmla="*/ 458 w 463"/>
              <a:gd name="T49" fmla="*/ 448 h 461"/>
              <a:gd name="T50" fmla="*/ 449 w 463"/>
              <a:gd name="T51" fmla="*/ 447 h 461"/>
              <a:gd name="T52" fmla="*/ 406 w 463"/>
              <a:gd name="T53" fmla="*/ 447 h 461"/>
              <a:gd name="T54" fmla="*/ 364 w 463"/>
              <a:gd name="T55" fmla="*/ 443 h 461"/>
              <a:gd name="T56" fmla="*/ 323 w 463"/>
              <a:gd name="T57" fmla="*/ 434 h 461"/>
              <a:gd name="T58" fmla="*/ 285 w 463"/>
              <a:gd name="T59" fmla="*/ 422 h 461"/>
              <a:gd name="T60" fmla="*/ 248 w 463"/>
              <a:gd name="T61" fmla="*/ 407 h 461"/>
              <a:gd name="T62" fmla="*/ 213 w 463"/>
              <a:gd name="T63" fmla="*/ 387 h 461"/>
              <a:gd name="T64" fmla="*/ 180 w 463"/>
              <a:gd name="T65" fmla="*/ 365 h 461"/>
              <a:gd name="T66" fmla="*/ 149 w 463"/>
              <a:gd name="T67" fmla="*/ 340 h 461"/>
              <a:gd name="T68" fmla="*/ 121 w 463"/>
              <a:gd name="T69" fmla="*/ 312 h 461"/>
              <a:gd name="T70" fmla="*/ 95 w 463"/>
              <a:gd name="T71" fmla="*/ 282 h 461"/>
              <a:gd name="T72" fmla="*/ 73 w 463"/>
              <a:gd name="T73" fmla="*/ 248 h 461"/>
              <a:gd name="T74" fmla="*/ 54 w 463"/>
              <a:gd name="T75" fmla="*/ 213 h 461"/>
              <a:gd name="T76" fmla="*/ 38 w 463"/>
              <a:gd name="T77" fmla="*/ 176 h 461"/>
              <a:gd name="T78" fmla="*/ 26 w 463"/>
              <a:gd name="T79" fmla="*/ 137 h 461"/>
              <a:gd name="T80" fmla="*/ 18 w 463"/>
              <a:gd name="T81" fmla="*/ 96 h 461"/>
              <a:gd name="T82" fmla="*/ 13 w 463"/>
              <a:gd name="T83" fmla="*/ 55 h 461"/>
              <a:gd name="T84" fmla="*/ 13 w 463"/>
              <a:gd name="T85" fmla="*/ 1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3" h="461">
                <a:moveTo>
                  <a:pt x="14" y="0"/>
                </a:moveTo>
                <a:lnTo>
                  <a:pt x="12" y="4"/>
                </a:lnTo>
                <a:lnTo>
                  <a:pt x="10" y="7"/>
                </a:lnTo>
                <a:lnTo>
                  <a:pt x="9" y="11"/>
                </a:lnTo>
                <a:lnTo>
                  <a:pt x="7" y="16"/>
                </a:lnTo>
                <a:lnTo>
                  <a:pt x="5" y="19"/>
                </a:lnTo>
                <a:lnTo>
                  <a:pt x="3" y="24"/>
                </a:lnTo>
                <a:lnTo>
                  <a:pt x="2" y="28"/>
                </a:lnTo>
                <a:lnTo>
                  <a:pt x="0" y="32"/>
                </a:lnTo>
                <a:lnTo>
                  <a:pt x="0" y="33"/>
                </a:lnTo>
                <a:lnTo>
                  <a:pt x="1" y="55"/>
                </a:lnTo>
                <a:lnTo>
                  <a:pt x="3" y="77"/>
                </a:lnTo>
                <a:lnTo>
                  <a:pt x="6" y="98"/>
                </a:lnTo>
                <a:lnTo>
                  <a:pt x="9" y="119"/>
                </a:lnTo>
                <a:lnTo>
                  <a:pt x="14" y="140"/>
                </a:lnTo>
                <a:lnTo>
                  <a:pt x="20" y="160"/>
                </a:lnTo>
                <a:lnTo>
                  <a:pt x="27" y="180"/>
                </a:lnTo>
                <a:lnTo>
                  <a:pt x="34" y="200"/>
                </a:lnTo>
                <a:lnTo>
                  <a:pt x="43" y="218"/>
                </a:lnTo>
                <a:lnTo>
                  <a:pt x="52" y="237"/>
                </a:lnTo>
                <a:lnTo>
                  <a:pt x="62" y="255"/>
                </a:lnTo>
                <a:lnTo>
                  <a:pt x="74" y="272"/>
                </a:lnTo>
                <a:lnTo>
                  <a:pt x="86" y="289"/>
                </a:lnTo>
                <a:lnTo>
                  <a:pt x="98" y="304"/>
                </a:lnTo>
                <a:lnTo>
                  <a:pt x="112" y="320"/>
                </a:lnTo>
                <a:lnTo>
                  <a:pt x="126" y="335"/>
                </a:lnTo>
                <a:lnTo>
                  <a:pt x="141" y="349"/>
                </a:lnTo>
                <a:lnTo>
                  <a:pt x="156" y="362"/>
                </a:lnTo>
                <a:lnTo>
                  <a:pt x="172" y="375"/>
                </a:lnTo>
                <a:lnTo>
                  <a:pt x="189" y="387"/>
                </a:lnTo>
                <a:lnTo>
                  <a:pt x="207" y="398"/>
                </a:lnTo>
                <a:lnTo>
                  <a:pt x="224" y="408"/>
                </a:lnTo>
                <a:lnTo>
                  <a:pt x="243" y="418"/>
                </a:lnTo>
                <a:lnTo>
                  <a:pt x="262" y="426"/>
                </a:lnTo>
                <a:lnTo>
                  <a:pt x="281" y="434"/>
                </a:lnTo>
                <a:lnTo>
                  <a:pt x="300" y="441"/>
                </a:lnTo>
                <a:lnTo>
                  <a:pt x="320" y="446"/>
                </a:lnTo>
                <a:lnTo>
                  <a:pt x="341" y="452"/>
                </a:lnTo>
                <a:lnTo>
                  <a:pt x="362" y="455"/>
                </a:lnTo>
                <a:lnTo>
                  <a:pt x="384" y="458"/>
                </a:lnTo>
                <a:lnTo>
                  <a:pt x="405" y="460"/>
                </a:lnTo>
                <a:lnTo>
                  <a:pt x="427" y="460"/>
                </a:lnTo>
                <a:lnTo>
                  <a:pt x="430" y="460"/>
                </a:lnTo>
                <a:lnTo>
                  <a:pt x="434" y="459"/>
                </a:lnTo>
                <a:lnTo>
                  <a:pt x="438" y="457"/>
                </a:lnTo>
                <a:lnTo>
                  <a:pt x="443" y="455"/>
                </a:lnTo>
                <a:lnTo>
                  <a:pt x="446" y="454"/>
                </a:lnTo>
                <a:lnTo>
                  <a:pt x="451" y="452"/>
                </a:lnTo>
                <a:lnTo>
                  <a:pt x="455" y="450"/>
                </a:lnTo>
                <a:lnTo>
                  <a:pt x="458" y="448"/>
                </a:lnTo>
                <a:lnTo>
                  <a:pt x="462" y="446"/>
                </a:lnTo>
                <a:lnTo>
                  <a:pt x="449" y="447"/>
                </a:lnTo>
                <a:lnTo>
                  <a:pt x="427" y="448"/>
                </a:lnTo>
                <a:lnTo>
                  <a:pt x="406" y="447"/>
                </a:lnTo>
                <a:lnTo>
                  <a:pt x="385" y="446"/>
                </a:lnTo>
                <a:lnTo>
                  <a:pt x="364" y="443"/>
                </a:lnTo>
                <a:lnTo>
                  <a:pt x="343" y="439"/>
                </a:lnTo>
                <a:lnTo>
                  <a:pt x="323" y="434"/>
                </a:lnTo>
                <a:lnTo>
                  <a:pt x="304" y="429"/>
                </a:lnTo>
                <a:lnTo>
                  <a:pt x="285" y="422"/>
                </a:lnTo>
                <a:lnTo>
                  <a:pt x="266" y="415"/>
                </a:lnTo>
                <a:lnTo>
                  <a:pt x="248" y="407"/>
                </a:lnTo>
                <a:lnTo>
                  <a:pt x="230" y="398"/>
                </a:lnTo>
                <a:lnTo>
                  <a:pt x="213" y="387"/>
                </a:lnTo>
                <a:lnTo>
                  <a:pt x="196" y="377"/>
                </a:lnTo>
                <a:lnTo>
                  <a:pt x="180" y="365"/>
                </a:lnTo>
                <a:lnTo>
                  <a:pt x="164" y="353"/>
                </a:lnTo>
                <a:lnTo>
                  <a:pt x="149" y="340"/>
                </a:lnTo>
                <a:lnTo>
                  <a:pt x="135" y="326"/>
                </a:lnTo>
                <a:lnTo>
                  <a:pt x="121" y="312"/>
                </a:lnTo>
                <a:lnTo>
                  <a:pt x="108" y="297"/>
                </a:lnTo>
                <a:lnTo>
                  <a:pt x="95" y="282"/>
                </a:lnTo>
                <a:lnTo>
                  <a:pt x="84" y="265"/>
                </a:lnTo>
                <a:lnTo>
                  <a:pt x="73" y="248"/>
                </a:lnTo>
                <a:lnTo>
                  <a:pt x="63" y="231"/>
                </a:lnTo>
                <a:lnTo>
                  <a:pt x="54" y="213"/>
                </a:lnTo>
                <a:lnTo>
                  <a:pt x="45" y="195"/>
                </a:lnTo>
                <a:lnTo>
                  <a:pt x="38" y="176"/>
                </a:lnTo>
                <a:lnTo>
                  <a:pt x="32" y="157"/>
                </a:lnTo>
                <a:lnTo>
                  <a:pt x="26" y="137"/>
                </a:lnTo>
                <a:lnTo>
                  <a:pt x="21" y="117"/>
                </a:lnTo>
                <a:lnTo>
                  <a:pt x="18" y="96"/>
                </a:lnTo>
                <a:lnTo>
                  <a:pt x="15" y="75"/>
                </a:lnTo>
                <a:lnTo>
                  <a:pt x="13" y="55"/>
                </a:lnTo>
                <a:lnTo>
                  <a:pt x="13" y="33"/>
                </a:lnTo>
                <a:lnTo>
                  <a:pt x="13" y="12"/>
                </a:lnTo>
                <a:lnTo>
                  <a:pt x="14" y="0"/>
                </a:lnTo>
              </a:path>
            </a:pathLst>
          </a:custGeom>
          <a:solidFill>
            <a:srgbClr val="1F150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4" name="Freeform 18"/>
          <p:cNvSpPr>
            <a:spLocks/>
          </p:cNvSpPr>
          <p:nvPr/>
        </p:nvSpPr>
        <p:spPr bwMode="auto">
          <a:xfrm>
            <a:off x="1073150" y="2143125"/>
            <a:ext cx="760413" cy="758825"/>
          </a:xfrm>
          <a:custGeom>
            <a:avLst/>
            <a:gdLst>
              <a:gd name="T0" fmla="*/ 16 w 479"/>
              <a:gd name="T1" fmla="*/ 3 h 478"/>
              <a:gd name="T2" fmla="*/ 12 w 479"/>
              <a:gd name="T3" fmla="*/ 11 h 478"/>
              <a:gd name="T4" fmla="*/ 7 w 479"/>
              <a:gd name="T5" fmla="*/ 18 h 478"/>
              <a:gd name="T6" fmla="*/ 3 w 479"/>
              <a:gd name="T7" fmla="*/ 26 h 478"/>
              <a:gd name="T8" fmla="*/ 1 w 479"/>
              <a:gd name="T9" fmla="*/ 41 h 478"/>
              <a:gd name="T10" fmla="*/ 1 w 479"/>
              <a:gd name="T11" fmla="*/ 84 h 478"/>
              <a:gd name="T12" fmla="*/ 5 w 479"/>
              <a:gd name="T13" fmla="*/ 125 h 478"/>
              <a:gd name="T14" fmla="*/ 14 w 479"/>
              <a:gd name="T15" fmla="*/ 166 h 478"/>
              <a:gd name="T16" fmla="*/ 26 w 479"/>
              <a:gd name="T17" fmla="*/ 205 h 478"/>
              <a:gd name="T18" fmla="*/ 41 w 479"/>
              <a:gd name="T19" fmla="*/ 242 h 478"/>
              <a:gd name="T20" fmla="*/ 61 w 479"/>
              <a:gd name="T21" fmla="*/ 278 h 478"/>
              <a:gd name="T22" fmla="*/ 83 w 479"/>
              <a:gd name="T23" fmla="*/ 311 h 478"/>
              <a:gd name="T24" fmla="*/ 109 w 479"/>
              <a:gd name="T25" fmla="*/ 341 h 478"/>
              <a:gd name="T26" fmla="*/ 137 w 479"/>
              <a:gd name="T27" fmla="*/ 369 h 478"/>
              <a:gd name="T28" fmla="*/ 168 w 479"/>
              <a:gd name="T29" fmla="*/ 394 h 478"/>
              <a:gd name="T30" fmla="*/ 201 w 479"/>
              <a:gd name="T31" fmla="*/ 417 h 478"/>
              <a:gd name="T32" fmla="*/ 236 w 479"/>
              <a:gd name="T33" fmla="*/ 436 h 478"/>
              <a:gd name="T34" fmla="*/ 273 w 479"/>
              <a:gd name="T35" fmla="*/ 452 h 478"/>
              <a:gd name="T36" fmla="*/ 311 w 479"/>
              <a:gd name="T37" fmla="*/ 464 h 478"/>
              <a:gd name="T38" fmla="*/ 352 w 479"/>
              <a:gd name="T39" fmla="*/ 472 h 478"/>
              <a:gd name="T40" fmla="*/ 394 w 479"/>
              <a:gd name="T41" fmla="*/ 477 h 478"/>
              <a:gd name="T42" fmla="*/ 437 w 479"/>
              <a:gd name="T43" fmla="*/ 477 h 478"/>
              <a:gd name="T44" fmla="*/ 453 w 479"/>
              <a:gd name="T45" fmla="*/ 474 h 478"/>
              <a:gd name="T46" fmla="*/ 460 w 479"/>
              <a:gd name="T47" fmla="*/ 470 h 478"/>
              <a:gd name="T48" fmla="*/ 468 w 479"/>
              <a:gd name="T49" fmla="*/ 466 h 478"/>
              <a:gd name="T50" fmla="*/ 475 w 479"/>
              <a:gd name="T51" fmla="*/ 462 h 478"/>
              <a:gd name="T52" fmla="*/ 476 w 479"/>
              <a:gd name="T53" fmla="*/ 460 h 478"/>
              <a:gd name="T54" fmla="*/ 436 w 479"/>
              <a:gd name="T55" fmla="*/ 464 h 478"/>
              <a:gd name="T56" fmla="*/ 395 w 479"/>
              <a:gd name="T57" fmla="*/ 464 h 478"/>
              <a:gd name="T58" fmla="*/ 354 w 479"/>
              <a:gd name="T59" fmla="*/ 460 h 478"/>
              <a:gd name="T60" fmla="*/ 315 w 479"/>
              <a:gd name="T61" fmla="*/ 451 h 478"/>
              <a:gd name="T62" fmla="*/ 277 w 479"/>
              <a:gd name="T63" fmla="*/ 440 h 478"/>
              <a:gd name="T64" fmla="*/ 242 w 479"/>
              <a:gd name="T65" fmla="*/ 424 h 478"/>
              <a:gd name="T66" fmla="*/ 207 w 479"/>
              <a:gd name="T67" fmla="*/ 406 h 478"/>
              <a:gd name="T68" fmla="*/ 175 w 479"/>
              <a:gd name="T69" fmla="*/ 384 h 478"/>
              <a:gd name="T70" fmla="*/ 145 w 479"/>
              <a:gd name="T71" fmla="*/ 359 h 478"/>
              <a:gd name="T72" fmla="*/ 118 w 479"/>
              <a:gd name="T73" fmla="*/ 332 h 478"/>
              <a:gd name="T74" fmla="*/ 93 w 479"/>
              <a:gd name="T75" fmla="*/ 303 h 478"/>
              <a:gd name="T76" fmla="*/ 71 w 479"/>
              <a:gd name="T77" fmla="*/ 271 h 478"/>
              <a:gd name="T78" fmla="*/ 53 w 479"/>
              <a:gd name="T79" fmla="*/ 237 h 478"/>
              <a:gd name="T80" fmla="*/ 38 w 479"/>
              <a:gd name="T81" fmla="*/ 201 h 478"/>
              <a:gd name="T82" fmla="*/ 26 w 479"/>
              <a:gd name="T83" fmla="*/ 163 h 478"/>
              <a:gd name="T84" fmla="*/ 18 w 479"/>
              <a:gd name="T85" fmla="*/ 123 h 478"/>
              <a:gd name="T86" fmla="*/ 14 w 479"/>
              <a:gd name="T87" fmla="*/ 83 h 478"/>
              <a:gd name="T88" fmla="*/ 14 w 479"/>
              <a:gd name="T89" fmla="*/ 42 h 478"/>
              <a:gd name="T90" fmla="*/ 18 w 479"/>
              <a:gd name="T91" fmla="*/ 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 h="478">
                <a:moveTo>
                  <a:pt x="18" y="0"/>
                </a:moveTo>
                <a:lnTo>
                  <a:pt x="16" y="3"/>
                </a:lnTo>
                <a:lnTo>
                  <a:pt x="14" y="7"/>
                </a:lnTo>
                <a:lnTo>
                  <a:pt x="12" y="11"/>
                </a:lnTo>
                <a:lnTo>
                  <a:pt x="9" y="15"/>
                </a:lnTo>
                <a:lnTo>
                  <a:pt x="7" y="18"/>
                </a:lnTo>
                <a:lnTo>
                  <a:pt x="6" y="22"/>
                </a:lnTo>
                <a:lnTo>
                  <a:pt x="3" y="26"/>
                </a:lnTo>
                <a:lnTo>
                  <a:pt x="2" y="30"/>
                </a:lnTo>
                <a:lnTo>
                  <a:pt x="1" y="41"/>
                </a:lnTo>
                <a:lnTo>
                  <a:pt x="0" y="62"/>
                </a:lnTo>
                <a:lnTo>
                  <a:pt x="1" y="84"/>
                </a:lnTo>
                <a:lnTo>
                  <a:pt x="3" y="104"/>
                </a:lnTo>
                <a:lnTo>
                  <a:pt x="5" y="125"/>
                </a:lnTo>
                <a:lnTo>
                  <a:pt x="9" y="146"/>
                </a:lnTo>
                <a:lnTo>
                  <a:pt x="14" y="166"/>
                </a:lnTo>
                <a:lnTo>
                  <a:pt x="19" y="186"/>
                </a:lnTo>
                <a:lnTo>
                  <a:pt x="26" y="205"/>
                </a:lnTo>
                <a:lnTo>
                  <a:pt x="33" y="224"/>
                </a:lnTo>
                <a:lnTo>
                  <a:pt x="41" y="242"/>
                </a:lnTo>
                <a:lnTo>
                  <a:pt x="50" y="260"/>
                </a:lnTo>
                <a:lnTo>
                  <a:pt x="61" y="278"/>
                </a:lnTo>
                <a:lnTo>
                  <a:pt x="71" y="294"/>
                </a:lnTo>
                <a:lnTo>
                  <a:pt x="83" y="311"/>
                </a:lnTo>
                <a:lnTo>
                  <a:pt x="95" y="326"/>
                </a:lnTo>
                <a:lnTo>
                  <a:pt x="109" y="341"/>
                </a:lnTo>
                <a:lnTo>
                  <a:pt x="122" y="355"/>
                </a:lnTo>
                <a:lnTo>
                  <a:pt x="137" y="369"/>
                </a:lnTo>
                <a:lnTo>
                  <a:pt x="152" y="382"/>
                </a:lnTo>
                <a:lnTo>
                  <a:pt x="168" y="394"/>
                </a:lnTo>
                <a:lnTo>
                  <a:pt x="184" y="406"/>
                </a:lnTo>
                <a:lnTo>
                  <a:pt x="201" y="417"/>
                </a:lnTo>
                <a:lnTo>
                  <a:pt x="218" y="427"/>
                </a:lnTo>
                <a:lnTo>
                  <a:pt x="236" y="436"/>
                </a:lnTo>
                <a:lnTo>
                  <a:pt x="254" y="444"/>
                </a:lnTo>
                <a:lnTo>
                  <a:pt x="273" y="452"/>
                </a:lnTo>
                <a:lnTo>
                  <a:pt x="292" y="458"/>
                </a:lnTo>
                <a:lnTo>
                  <a:pt x="311" y="464"/>
                </a:lnTo>
                <a:lnTo>
                  <a:pt x="331" y="469"/>
                </a:lnTo>
                <a:lnTo>
                  <a:pt x="352" y="472"/>
                </a:lnTo>
                <a:lnTo>
                  <a:pt x="373" y="475"/>
                </a:lnTo>
                <a:lnTo>
                  <a:pt x="394" y="477"/>
                </a:lnTo>
                <a:lnTo>
                  <a:pt x="415" y="477"/>
                </a:lnTo>
                <a:lnTo>
                  <a:pt x="437" y="477"/>
                </a:lnTo>
                <a:lnTo>
                  <a:pt x="449" y="476"/>
                </a:lnTo>
                <a:lnTo>
                  <a:pt x="453" y="474"/>
                </a:lnTo>
                <a:lnTo>
                  <a:pt x="457" y="472"/>
                </a:lnTo>
                <a:lnTo>
                  <a:pt x="460" y="470"/>
                </a:lnTo>
                <a:lnTo>
                  <a:pt x="464" y="468"/>
                </a:lnTo>
                <a:lnTo>
                  <a:pt x="468" y="466"/>
                </a:lnTo>
                <a:lnTo>
                  <a:pt x="471" y="464"/>
                </a:lnTo>
                <a:lnTo>
                  <a:pt x="475" y="462"/>
                </a:lnTo>
                <a:lnTo>
                  <a:pt x="478" y="460"/>
                </a:lnTo>
                <a:lnTo>
                  <a:pt x="476" y="460"/>
                </a:lnTo>
                <a:lnTo>
                  <a:pt x="456" y="462"/>
                </a:lnTo>
                <a:lnTo>
                  <a:pt x="436" y="464"/>
                </a:lnTo>
                <a:lnTo>
                  <a:pt x="415" y="464"/>
                </a:lnTo>
                <a:lnTo>
                  <a:pt x="395" y="464"/>
                </a:lnTo>
                <a:lnTo>
                  <a:pt x="374" y="462"/>
                </a:lnTo>
                <a:lnTo>
                  <a:pt x="354" y="460"/>
                </a:lnTo>
                <a:lnTo>
                  <a:pt x="334" y="456"/>
                </a:lnTo>
                <a:lnTo>
                  <a:pt x="315" y="451"/>
                </a:lnTo>
                <a:lnTo>
                  <a:pt x="295" y="446"/>
                </a:lnTo>
                <a:lnTo>
                  <a:pt x="277" y="440"/>
                </a:lnTo>
                <a:lnTo>
                  <a:pt x="259" y="433"/>
                </a:lnTo>
                <a:lnTo>
                  <a:pt x="242" y="424"/>
                </a:lnTo>
                <a:lnTo>
                  <a:pt x="224" y="415"/>
                </a:lnTo>
                <a:lnTo>
                  <a:pt x="207" y="406"/>
                </a:lnTo>
                <a:lnTo>
                  <a:pt x="191" y="395"/>
                </a:lnTo>
                <a:lnTo>
                  <a:pt x="175" y="384"/>
                </a:lnTo>
                <a:lnTo>
                  <a:pt x="160" y="372"/>
                </a:lnTo>
                <a:lnTo>
                  <a:pt x="145" y="359"/>
                </a:lnTo>
                <a:lnTo>
                  <a:pt x="131" y="346"/>
                </a:lnTo>
                <a:lnTo>
                  <a:pt x="118" y="332"/>
                </a:lnTo>
                <a:lnTo>
                  <a:pt x="105" y="318"/>
                </a:lnTo>
                <a:lnTo>
                  <a:pt x="93" y="303"/>
                </a:lnTo>
                <a:lnTo>
                  <a:pt x="82" y="288"/>
                </a:lnTo>
                <a:lnTo>
                  <a:pt x="71" y="271"/>
                </a:lnTo>
                <a:lnTo>
                  <a:pt x="62" y="254"/>
                </a:lnTo>
                <a:lnTo>
                  <a:pt x="53" y="237"/>
                </a:lnTo>
                <a:lnTo>
                  <a:pt x="45" y="219"/>
                </a:lnTo>
                <a:lnTo>
                  <a:pt x="38" y="201"/>
                </a:lnTo>
                <a:lnTo>
                  <a:pt x="31" y="182"/>
                </a:lnTo>
                <a:lnTo>
                  <a:pt x="26" y="163"/>
                </a:lnTo>
                <a:lnTo>
                  <a:pt x="21" y="143"/>
                </a:lnTo>
                <a:lnTo>
                  <a:pt x="18" y="123"/>
                </a:lnTo>
                <a:lnTo>
                  <a:pt x="15" y="103"/>
                </a:lnTo>
                <a:lnTo>
                  <a:pt x="14" y="83"/>
                </a:lnTo>
                <a:lnTo>
                  <a:pt x="13" y="62"/>
                </a:lnTo>
                <a:lnTo>
                  <a:pt x="14" y="42"/>
                </a:lnTo>
                <a:lnTo>
                  <a:pt x="15" y="21"/>
                </a:lnTo>
                <a:lnTo>
                  <a:pt x="18" y="1"/>
                </a:lnTo>
                <a:lnTo>
                  <a:pt x="18" y="0"/>
                </a:lnTo>
              </a:path>
            </a:pathLst>
          </a:custGeom>
          <a:solidFill>
            <a:srgbClr val="2B1C0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5" name="Freeform 19"/>
          <p:cNvSpPr>
            <a:spLocks/>
          </p:cNvSpPr>
          <p:nvPr/>
        </p:nvSpPr>
        <p:spPr bwMode="auto">
          <a:xfrm>
            <a:off x="1093788" y="2103438"/>
            <a:ext cx="781050" cy="779462"/>
          </a:xfrm>
          <a:custGeom>
            <a:avLst/>
            <a:gdLst>
              <a:gd name="T0" fmla="*/ 20 w 492"/>
              <a:gd name="T1" fmla="*/ 3 h 491"/>
              <a:gd name="T2" fmla="*/ 15 w 492"/>
              <a:gd name="T3" fmla="*/ 10 h 491"/>
              <a:gd name="T4" fmla="*/ 11 w 492"/>
              <a:gd name="T5" fmla="*/ 16 h 491"/>
              <a:gd name="T6" fmla="*/ 7 w 492"/>
              <a:gd name="T7" fmla="*/ 22 h 491"/>
              <a:gd name="T8" fmla="*/ 2 w 492"/>
              <a:gd name="T9" fmla="*/ 46 h 491"/>
              <a:gd name="T10" fmla="*/ 0 w 492"/>
              <a:gd name="T11" fmla="*/ 87 h 491"/>
              <a:gd name="T12" fmla="*/ 2 w 492"/>
              <a:gd name="T13" fmla="*/ 128 h 491"/>
              <a:gd name="T14" fmla="*/ 8 w 492"/>
              <a:gd name="T15" fmla="*/ 168 h 491"/>
              <a:gd name="T16" fmla="*/ 18 w 492"/>
              <a:gd name="T17" fmla="*/ 207 h 491"/>
              <a:gd name="T18" fmla="*/ 31 w 492"/>
              <a:gd name="T19" fmla="*/ 244 h 491"/>
              <a:gd name="T20" fmla="*/ 49 w 492"/>
              <a:gd name="T21" fmla="*/ 279 h 491"/>
              <a:gd name="T22" fmla="*/ 69 w 492"/>
              <a:gd name="T23" fmla="*/ 313 h 491"/>
              <a:gd name="T24" fmla="*/ 92 w 492"/>
              <a:gd name="T25" fmla="*/ 343 h 491"/>
              <a:gd name="T26" fmla="*/ 118 w 492"/>
              <a:gd name="T27" fmla="*/ 371 h 491"/>
              <a:gd name="T28" fmla="*/ 147 w 492"/>
              <a:gd name="T29" fmla="*/ 397 h 491"/>
              <a:gd name="T30" fmla="*/ 178 w 492"/>
              <a:gd name="T31" fmla="*/ 421 h 491"/>
              <a:gd name="T32" fmla="*/ 211 w 492"/>
              <a:gd name="T33" fmla="*/ 441 h 491"/>
              <a:gd name="T34" fmla="*/ 246 w 492"/>
              <a:gd name="T35" fmla="*/ 458 h 491"/>
              <a:gd name="T36" fmla="*/ 282 w 492"/>
              <a:gd name="T37" fmla="*/ 472 h 491"/>
              <a:gd name="T38" fmla="*/ 321 w 492"/>
              <a:gd name="T39" fmla="*/ 482 h 491"/>
              <a:gd name="T40" fmla="*/ 361 w 492"/>
              <a:gd name="T41" fmla="*/ 488 h 491"/>
              <a:gd name="T42" fmla="*/ 402 w 492"/>
              <a:gd name="T43" fmla="*/ 490 h 491"/>
              <a:gd name="T44" fmla="*/ 443 w 492"/>
              <a:gd name="T45" fmla="*/ 488 h 491"/>
              <a:gd name="T46" fmla="*/ 465 w 492"/>
              <a:gd name="T47" fmla="*/ 485 h 491"/>
              <a:gd name="T48" fmla="*/ 471 w 492"/>
              <a:gd name="T49" fmla="*/ 481 h 491"/>
              <a:gd name="T50" fmla="*/ 478 w 492"/>
              <a:gd name="T51" fmla="*/ 476 h 491"/>
              <a:gd name="T52" fmla="*/ 484 w 492"/>
              <a:gd name="T53" fmla="*/ 472 h 491"/>
              <a:gd name="T54" fmla="*/ 491 w 492"/>
              <a:gd name="T55" fmla="*/ 467 h 491"/>
              <a:gd name="T56" fmla="*/ 462 w 492"/>
              <a:gd name="T57" fmla="*/ 473 h 491"/>
              <a:gd name="T58" fmla="*/ 422 w 492"/>
              <a:gd name="T59" fmla="*/ 477 h 491"/>
              <a:gd name="T60" fmla="*/ 382 w 492"/>
              <a:gd name="T61" fmla="*/ 477 h 491"/>
              <a:gd name="T62" fmla="*/ 343 w 492"/>
              <a:gd name="T63" fmla="*/ 473 h 491"/>
              <a:gd name="T64" fmla="*/ 305 w 492"/>
              <a:gd name="T65" fmla="*/ 465 h 491"/>
              <a:gd name="T66" fmla="*/ 268 w 492"/>
              <a:gd name="T67" fmla="*/ 453 h 491"/>
              <a:gd name="T68" fmla="*/ 234 w 492"/>
              <a:gd name="T69" fmla="*/ 439 h 491"/>
              <a:gd name="T70" fmla="*/ 200 w 492"/>
              <a:gd name="T71" fmla="*/ 420 h 491"/>
              <a:gd name="T72" fmla="*/ 169 w 492"/>
              <a:gd name="T73" fmla="*/ 399 h 491"/>
              <a:gd name="T74" fmla="*/ 141 w 492"/>
              <a:gd name="T75" fmla="*/ 375 h 491"/>
              <a:gd name="T76" fmla="*/ 114 w 492"/>
              <a:gd name="T77" fmla="*/ 349 h 491"/>
              <a:gd name="T78" fmla="*/ 90 w 492"/>
              <a:gd name="T79" fmla="*/ 321 h 491"/>
              <a:gd name="T80" fmla="*/ 69 w 492"/>
              <a:gd name="T81" fmla="*/ 290 h 491"/>
              <a:gd name="T82" fmla="*/ 51 w 492"/>
              <a:gd name="T83" fmla="*/ 257 h 491"/>
              <a:gd name="T84" fmla="*/ 36 w 492"/>
              <a:gd name="T85" fmla="*/ 221 h 491"/>
              <a:gd name="T86" fmla="*/ 25 w 492"/>
              <a:gd name="T87" fmla="*/ 185 h 491"/>
              <a:gd name="T88" fmla="*/ 17 w 492"/>
              <a:gd name="T89" fmla="*/ 147 h 491"/>
              <a:gd name="T90" fmla="*/ 13 w 492"/>
              <a:gd name="T91" fmla="*/ 107 h 491"/>
              <a:gd name="T92" fmla="*/ 13 w 492"/>
              <a:gd name="T93" fmla="*/ 67 h 491"/>
              <a:gd name="T94" fmla="*/ 17 w 492"/>
              <a:gd name="T95" fmla="*/ 28 h 491"/>
              <a:gd name="T96" fmla="*/ 22 w 492"/>
              <a:gd name="T97"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1">
                <a:moveTo>
                  <a:pt x="22" y="0"/>
                </a:moveTo>
                <a:lnTo>
                  <a:pt x="20" y="3"/>
                </a:lnTo>
                <a:lnTo>
                  <a:pt x="17" y="6"/>
                </a:lnTo>
                <a:lnTo>
                  <a:pt x="15" y="10"/>
                </a:lnTo>
                <a:lnTo>
                  <a:pt x="13" y="13"/>
                </a:lnTo>
                <a:lnTo>
                  <a:pt x="11" y="16"/>
                </a:lnTo>
                <a:lnTo>
                  <a:pt x="8" y="19"/>
                </a:lnTo>
                <a:lnTo>
                  <a:pt x="7" y="22"/>
                </a:lnTo>
                <a:lnTo>
                  <a:pt x="5" y="26"/>
                </a:lnTo>
                <a:lnTo>
                  <a:pt x="2" y="46"/>
                </a:lnTo>
                <a:lnTo>
                  <a:pt x="0" y="67"/>
                </a:lnTo>
                <a:lnTo>
                  <a:pt x="0" y="87"/>
                </a:lnTo>
                <a:lnTo>
                  <a:pt x="0" y="108"/>
                </a:lnTo>
                <a:lnTo>
                  <a:pt x="2" y="128"/>
                </a:lnTo>
                <a:lnTo>
                  <a:pt x="5" y="148"/>
                </a:lnTo>
                <a:lnTo>
                  <a:pt x="8" y="168"/>
                </a:lnTo>
                <a:lnTo>
                  <a:pt x="13" y="188"/>
                </a:lnTo>
                <a:lnTo>
                  <a:pt x="18" y="207"/>
                </a:lnTo>
                <a:lnTo>
                  <a:pt x="24" y="226"/>
                </a:lnTo>
                <a:lnTo>
                  <a:pt x="31" y="244"/>
                </a:lnTo>
                <a:lnTo>
                  <a:pt x="40" y="262"/>
                </a:lnTo>
                <a:lnTo>
                  <a:pt x="49" y="279"/>
                </a:lnTo>
                <a:lnTo>
                  <a:pt x="58" y="296"/>
                </a:lnTo>
                <a:lnTo>
                  <a:pt x="69" y="313"/>
                </a:lnTo>
                <a:lnTo>
                  <a:pt x="80" y="328"/>
                </a:lnTo>
                <a:lnTo>
                  <a:pt x="92" y="343"/>
                </a:lnTo>
                <a:lnTo>
                  <a:pt x="105" y="357"/>
                </a:lnTo>
                <a:lnTo>
                  <a:pt x="118" y="371"/>
                </a:lnTo>
                <a:lnTo>
                  <a:pt x="132" y="385"/>
                </a:lnTo>
                <a:lnTo>
                  <a:pt x="147" y="397"/>
                </a:lnTo>
                <a:lnTo>
                  <a:pt x="162" y="409"/>
                </a:lnTo>
                <a:lnTo>
                  <a:pt x="178" y="421"/>
                </a:lnTo>
                <a:lnTo>
                  <a:pt x="194" y="431"/>
                </a:lnTo>
                <a:lnTo>
                  <a:pt x="211" y="441"/>
                </a:lnTo>
                <a:lnTo>
                  <a:pt x="229" y="450"/>
                </a:lnTo>
                <a:lnTo>
                  <a:pt x="246" y="458"/>
                </a:lnTo>
                <a:lnTo>
                  <a:pt x="264" y="465"/>
                </a:lnTo>
                <a:lnTo>
                  <a:pt x="282" y="472"/>
                </a:lnTo>
                <a:lnTo>
                  <a:pt x="302" y="477"/>
                </a:lnTo>
                <a:lnTo>
                  <a:pt x="321" y="482"/>
                </a:lnTo>
                <a:lnTo>
                  <a:pt x="341" y="485"/>
                </a:lnTo>
                <a:lnTo>
                  <a:pt x="361" y="488"/>
                </a:lnTo>
                <a:lnTo>
                  <a:pt x="382" y="489"/>
                </a:lnTo>
                <a:lnTo>
                  <a:pt x="402" y="490"/>
                </a:lnTo>
                <a:lnTo>
                  <a:pt x="423" y="489"/>
                </a:lnTo>
                <a:lnTo>
                  <a:pt x="443" y="488"/>
                </a:lnTo>
                <a:lnTo>
                  <a:pt x="463" y="485"/>
                </a:lnTo>
                <a:lnTo>
                  <a:pt x="465" y="485"/>
                </a:lnTo>
                <a:lnTo>
                  <a:pt x="468" y="483"/>
                </a:lnTo>
                <a:lnTo>
                  <a:pt x="471" y="481"/>
                </a:lnTo>
                <a:lnTo>
                  <a:pt x="474" y="479"/>
                </a:lnTo>
                <a:lnTo>
                  <a:pt x="478" y="476"/>
                </a:lnTo>
                <a:lnTo>
                  <a:pt x="481" y="474"/>
                </a:lnTo>
                <a:lnTo>
                  <a:pt x="484" y="472"/>
                </a:lnTo>
                <a:lnTo>
                  <a:pt x="487" y="470"/>
                </a:lnTo>
                <a:lnTo>
                  <a:pt x="491" y="467"/>
                </a:lnTo>
                <a:lnTo>
                  <a:pt x="481" y="469"/>
                </a:lnTo>
                <a:lnTo>
                  <a:pt x="462" y="473"/>
                </a:lnTo>
                <a:lnTo>
                  <a:pt x="442" y="475"/>
                </a:lnTo>
                <a:lnTo>
                  <a:pt x="422" y="477"/>
                </a:lnTo>
                <a:lnTo>
                  <a:pt x="402" y="477"/>
                </a:lnTo>
                <a:lnTo>
                  <a:pt x="382" y="477"/>
                </a:lnTo>
                <a:lnTo>
                  <a:pt x="362" y="475"/>
                </a:lnTo>
                <a:lnTo>
                  <a:pt x="343" y="473"/>
                </a:lnTo>
                <a:lnTo>
                  <a:pt x="323" y="469"/>
                </a:lnTo>
                <a:lnTo>
                  <a:pt x="305" y="465"/>
                </a:lnTo>
                <a:lnTo>
                  <a:pt x="286" y="460"/>
                </a:lnTo>
                <a:lnTo>
                  <a:pt x="268" y="453"/>
                </a:lnTo>
                <a:lnTo>
                  <a:pt x="251" y="446"/>
                </a:lnTo>
                <a:lnTo>
                  <a:pt x="234" y="439"/>
                </a:lnTo>
                <a:lnTo>
                  <a:pt x="217" y="430"/>
                </a:lnTo>
                <a:lnTo>
                  <a:pt x="200" y="420"/>
                </a:lnTo>
                <a:lnTo>
                  <a:pt x="185" y="411"/>
                </a:lnTo>
                <a:lnTo>
                  <a:pt x="169" y="399"/>
                </a:lnTo>
                <a:lnTo>
                  <a:pt x="155" y="388"/>
                </a:lnTo>
                <a:lnTo>
                  <a:pt x="141" y="375"/>
                </a:lnTo>
                <a:lnTo>
                  <a:pt x="127" y="363"/>
                </a:lnTo>
                <a:lnTo>
                  <a:pt x="114" y="349"/>
                </a:lnTo>
                <a:lnTo>
                  <a:pt x="102" y="336"/>
                </a:lnTo>
                <a:lnTo>
                  <a:pt x="90" y="321"/>
                </a:lnTo>
                <a:lnTo>
                  <a:pt x="79" y="306"/>
                </a:lnTo>
                <a:lnTo>
                  <a:pt x="69" y="290"/>
                </a:lnTo>
                <a:lnTo>
                  <a:pt x="59" y="273"/>
                </a:lnTo>
                <a:lnTo>
                  <a:pt x="51" y="257"/>
                </a:lnTo>
                <a:lnTo>
                  <a:pt x="43" y="239"/>
                </a:lnTo>
                <a:lnTo>
                  <a:pt x="36" y="221"/>
                </a:lnTo>
                <a:lnTo>
                  <a:pt x="30" y="204"/>
                </a:lnTo>
                <a:lnTo>
                  <a:pt x="25" y="185"/>
                </a:lnTo>
                <a:lnTo>
                  <a:pt x="20" y="166"/>
                </a:lnTo>
                <a:lnTo>
                  <a:pt x="17" y="147"/>
                </a:lnTo>
                <a:lnTo>
                  <a:pt x="14" y="127"/>
                </a:lnTo>
                <a:lnTo>
                  <a:pt x="13" y="107"/>
                </a:lnTo>
                <a:lnTo>
                  <a:pt x="12" y="87"/>
                </a:lnTo>
                <a:lnTo>
                  <a:pt x="13" y="67"/>
                </a:lnTo>
                <a:lnTo>
                  <a:pt x="14" y="47"/>
                </a:lnTo>
                <a:lnTo>
                  <a:pt x="17" y="28"/>
                </a:lnTo>
                <a:lnTo>
                  <a:pt x="20" y="8"/>
                </a:lnTo>
                <a:lnTo>
                  <a:pt x="22" y="0"/>
                </a:lnTo>
              </a:path>
            </a:pathLst>
          </a:custGeom>
          <a:solidFill>
            <a:srgbClr val="38261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6" name="Freeform 20"/>
          <p:cNvSpPr>
            <a:spLocks/>
          </p:cNvSpPr>
          <p:nvPr/>
        </p:nvSpPr>
        <p:spPr bwMode="auto">
          <a:xfrm>
            <a:off x="1112838" y="2066925"/>
            <a:ext cx="796925" cy="796925"/>
          </a:xfrm>
          <a:custGeom>
            <a:avLst/>
            <a:gdLst>
              <a:gd name="T0" fmla="*/ 26 w 502"/>
              <a:gd name="T1" fmla="*/ 3 h 502"/>
              <a:gd name="T2" fmla="*/ 21 w 502"/>
              <a:gd name="T3" fmla="*/ 9 h 502"/>
              <a:gd name="T4" fmla="*/ 16 w 502"/>
              <a:gd name="T5" fmla="*/ 15 h 502"/>
              <a:gd name="T6" fmla="*/ 12 w 502"/>
              <a:gd name="T7" fmla="*/ 21 h 502"/>
              <a:gd name="T8" fmla="*/ 8 w 502"/>
              <a:gd name="T9" fmla="*/ 31 h 502"/>
              <a:gd name="T10" fmla="*/ 2 w 502"/>
              <a:gd name="T11" fmla="*/ 70 h 502"/>
              <a:gd name="T12" fmla="*/ 0 w 502"/>
              <a:gd name="T13" fmla="*/ 110 h 502"/>
              <a:gd name="T14" fmla="*/ 2 w 502"/>
              <a:gd name="T15" fmla="*/ 150 h 502"/>
              <a:gd name="T16" fmla="*/ 8 w 502"/>
              <a:gd name="T17" fmla="*/ 189 h 502"/>
              <a:gd name="T18" fmla="*/ 17 w 502"/>
              <a:gd name="T19" fmla="*/ 227 h 502"/>
              <a:gd name="T20" fmla="*/ 31 w 502"/>
              <a:gd name="T21" fmla="*/ 262 h 502"/>
              <a:gd name="T22" fmla="*/ 47 w 502"/>
              <a:gd name="T23" fmla="*/ 297 h 502"/>
              <a:gd name="T24" fmla="*/ 67 w 502"/>
              <a:gd name="T25" fmla="*/ 329 h 502"/>
              <a:gd name="T26" fmla="*/ 89 w 502"/>
              <a:gd name="T27" fmla="*/ 359 h 502"/>
              <a:gd name="T28" fmla="*/ 114 w 502"/>
              <a:gd name="T29" fmla="*/ 386 h 502"/>
              <a:gd name="T30" fmla="*/ 142 w 502"/>
              <a:gd name="T31" fmla="*/ 411 h 502"/>
              <a:gd name="T32" fmla="*/ 173 w 502"/>
              <a:gd name="T33" fmla="*/ 434 h 502"/>
              <a:gd name="T34" fmla="*/ 205 w 502"/>
              <a:gd name="T35" fmla="*/ 453 h 502"/>
              <a:gd name="T36" fmla="*/ 239 w 502"/>
              <a:gd name="T37" fmla="*/ 470 h 502"/>
              <a:gd name="T38" fmla="*/ 274 w 502"/>
              <a:gd name="T39" fmla="*/ 483 h 502"/>
              <a:gd name="T40" fmla="*/ 311 w 502"/>
              <a:gd name="T41" fmla="*/ 493 h 502"/>
              <a:gd name="T42" fmla="*/ 350 w 502"/>
              <a:gd name="T43" fmla="*/ 499 h 502"/>
              <a:gd name="T44" fmla="*/ 390 w 502"/>
              <a:gd name="T45" fmla="*/ 501 h 502"/>
              <a:gd name="T46" fmla="*/ 430 w 502"/>
              <a:gd name="T47" fmla="*/ 499 h 502"/>
              <a:gd name="T48" fmla="*/ 469 w 502"/>
              <a:gd name="T49" fmla="*/ 493 h 502"/>
              <a:gd name="T50" fmla="*/ 481 w 502"/>
              <a:gd name="T51" fmla="*/ 488 h 502"/>
              <a:gd name="T52" fmla="*/ 487 w 502"/>
              <a:gd name="T53" fmla="*/ 484 h 502"/>
              <a:gd name="T54" fmla="*/ 493 w 502"/>
              <a:gd name="T55" fmla="*/ 479 h 502"/>
              <a:gd name="T56" fmla="*/ 498 w 502"/>
              <a:gd name="T57" fmla="*/ 474 h 502"/>
              <a:gd name="T58" fmla="*/ 485 w 502"/>
              <a:gd name="T59" fmla="*/ 476 h 502"/>
              <a:gd name="T60" fmla="*/ 448 w 502"/>
              <a:gd name="T61" fmla="*/ 484 h 502"/>
              <a:gd name="T62" fmla="*/ 409 w 502"/>
              <a:gd name="T63" fmla="*/ 487 h 502"/>
              <a:gd name="T64" fmla="*/ 371 w 502"/>
              <a:gd name="T65" fmla="*/ 487 h 502"/>
              <a:gd name="T66" fmla="*/ 332 w 502"/>
              <a:gd name="T67" fmla="*/ 484 h 502"/>
              <a:gd name="T68" fmla="*/ 296 w 502"/>
              <a:gd name="T69" fmla="*/ 476 h 502"/>
              <a:gd name="T70" fmla="*/ 260 w 502"/>
              <a:gd name="T71" fmla="*/ 465 h 502"/>
              <a:gd name="T72" fmla="*/ 227 w 502"/>
              <a:gd name="T73" fmla="*/ 451 h 502"/>
              <a:gd name="T74" fmla="*/ 195 w 502"/>
              <a:gd name="T75" fmla="*/ 433 h 502"/>
              <a:gd name="T76" fmla="*/ 165 w 502"/>
              <a:gd name="T77" fmla="*/ 413 h 502"/>
              <a:gd name="T78" fmla="*/ 137 w 502"/>
              <a:gd name="T79" fmla="*/ 389 h 502"/>
              <a:gd name="T80" fmla="*/ 111 w 502"/>
              <a:gd name="T81" fmla="*/ 365 h 502"/>
              <a:gd name="T82" fmla="*/ 88 w 502"/>
              <a:gd name="T83" fmla="*/ 337 h 502"/>
              <a:gd name="T84" fmla="*/ 67 w 502"/>
              <a:gd name="T85" fmla="*/ 307 h 502"/>
              <a:gd name="T86" fmla="*/ 50 w 502"/>
              <a:gd name="T87" fmla="*/ 274 h 502"/>
              <a:gd name="T88" fmla="*/ 36 w 502"/>
              <a:gd name="T89" fmla="*/ 240 h 502"/>
              <a:gd name="T90" fmla="*/ 25 w 502"/>
              <a:gd name="T91" fmla="*/ 205 h 502"/>
              <a:gd name="T92" fmla="*/ 17 w 502"/>
              <a:gd name="T93" fmla="*/ 168 h 502"/>
              <a:gd name="T94" fmla="*/ 13 w 502"/>
              <a:gd name="T95" fmla="*/ 129 h 502"/>
              <a:gd name="T96" fmla="*/ 13 w 502"/>
              <a:gd name="T97" fmla="*/ 91 h 502"/>
              <a:gd name="T98" fmla="*/ 17 w 502"/>
              <a:gd name="T99" fmla="*/ 52 h 502"/>
              <a:gd name="T100" fmla="*/ 25 w 502"/>
              <a:gd name="T101" fmla="*/ 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2" h="502">
                <a:moveTo>
                  <a:pt x="29" y="0"/>
                </a:moveTo>
                <a:lnTo>
                  <a:pt x="26" y="3"/>
                </a:lnTo>
                <a:lnTo>
                  <a:pt x="24" y="6"/>
                </a:lnTo>
                <a:lnTo>
                  <a:pt x="21" y="9"/>
                </a:lnTo>
                <a:lnTo>
                  <a:pt x="19" y="12"/>
                </a:lnTo>
                <a:lnTo>
                  <a:pt x="16" y="15"/>
                </a:lnTo>
                <a:lnTo>
                  <a:pt x="14" y="18"/>
                </a:lnTo>
                <a:lnTo>
                  <a:pt x="12" y="21"/>
                </a:lnTo>
                <a:lnTo>
                  <a:pt x="9" y="24"/>
                </a:lnTo>
                <a:lnTo>
                  <a:pt x="8" y="31"/>
                </a:lnTo>
                <a:lnTo>
                  <a:pt x="5" y="51"/>
                </a:lnTo>
                <a:lnTo>
                  <a:pt x="2" y="70"/>
                </a:lnTo>
                <a:lnTo>
                  <a:pt x="0" y="90"/>
                </a:lnTo>
                <a:lnTo>
                  <a:pt x="0" y="110"/>
                </a:lnTo>
                <a:lnTo>
                  <a:pt x="0" y="130"/>
                </a:lnTo>
                <a:lnTo>
                  <a:pt x="2" y="150"/>
                </a:lnTo>
                <a:lnTo>
                  <a:pt x="5" y="170"/>
                </a:lnTo>
                <a:lnTo>
                  <a:pt x="8" y="189"/>
                </a:lnTo>
                <a:lnTo>
                  <a:pt x="12" y="208"/>
                </a:lnTo>
                <a:lnTo>
                  <a:pt x="17" y="227"/>
                </a:lnTo>
                <a:lnTo>
                  <a:pt x="24" y="244"/>
                </a:lnTo>
                <a:lnTo>
                  <a:pt x="31" y="262"/>
                </a:lnTo>
                <a:lnTo>
                  <a:pt x="38" y="280"/>
                </a:lnTo>
                <a:lnTo>
                  <a:pt x="47" y="297"/>
                </a:lnTo>
                <a:lnTo>
                  <a:pt x="57" y="313"/>
                </a:lnTo>
                <a:lnTo>
                  <a:pt x="67" y="329"/>
                </a:lnTo>
                <a:lnTo>
                  <a:pt x="78" y="344"/>
                </a:lnTo>
                <a:lnTo>
                  <a:pt x="89" y="359"/>
                </a:lnTo>
                <a:lnTo>
                  <a:pt x="102" y="372"/>
                </a:lnTo>
                <a:lnTo>
                  <a:pt x="114" y="386"/>
                </a:lnTo>
                <a:lnTo>
                  <a:pt x="128" y="399"/>
                </a:lnTo>
                <a:lnTo>
                  <a:pt x="142" y="411"/>
                </a:lnTo>
                <a:lnTo>
                  <a:pt x="157" y="423"/>
                </a:lnTo>
                <a:lnTo>
                  <a:pt x="173" y="434"/>
                </a:lnTo>
                <a:lnTo>
                  <a:pt x="188" y="444"/>
                </a:lnTo>
                <a:lnTo>
                  <a:pt x="205" y="453"/>
                </a:lnTo>
                <a:lnTo>
                  <a:pt x="221" y="462"/>
                </a:lnTo>
                <a:lnTo>
                  <a:pt x="239" y="470"/>
                </a:lnTo>
                <a:lnTo>
                  <a:pt x="256" y="477"/>
                </a:lnTo>
                <a:lnTo>
                  <a:pt x="274" y="483"/>
                </a:lnTo>
                <a:lnTo>
                  <a:pt x="292" y="488"/>
                </a:lnTo>
                <a:lnTo>
                  <a:pt x="311" y="493"/>
                </a:lnTo>
                <a:lnTo>
                  <a:pt x="331" y="496"/>
                </a:lnTo>
                <a:lnTo>
                  <a:pt x="350" y="499"/>
                </a:lnTo>
                <a:lnTo>
                  <a:pt x="370" y="500"/>
                </a:lnTo>
                <a:lnTo>
                  <a:pt x="390" y="501"/>
                </a:lnTo>
                <a:lnTo>
                  <a:pt x="410" y="500"/>
                </a:lnTo>
                <a:lnTo>
                  <a:pt x="430" y="499"/>
                </a:lnTo>
                <a:lnTo>
                  <a:pt x="450" y="496"/>
                </a:lnTo>
                <a:lnTo>
                  <a:pt x="469" y="493"/>
                </a:lnTo>
                <a:lnTo>
                  <a:pt x="478" y="491"/>
                </a:lnTo>
                <a:lnTo>
                  <a:pt x="481" y="488"/>
                </a:lnTo>
                <a:lnTo>
                  <a:pt x="484" y="486"/>
                </a:lnTo>
                <a:lnTo>
                  <a:pt x="487" y="484"/>
                </a:lnTo>
                <a:lnTo>
                  <a:pt x="490" y="481"/>
                </a:lnTo>
                <a:lnTo>
                  <a:pt x="493" y="479"/>
                </a:lnTo>
                <a:lnTo>
                  <a:pt x="495" y="476"/>
                </a:lnTo>
                <a:lnTo>
                  <a:pt x="498" y="474"/>
                </a:lnTo>
                <a:lnTo>
                  <a:pt x="501" y="471"/>
                </a:lnTo>
                <a:lnTo>
                  <a:pt x="485" y="476"/>
                </a:lnTo>
                <a:lnTo>
                  <a:pt x="466" y="480"/>
                </a:lnTo>
                <a:lnTo>
                  <a:pt x="448" y="484"/>
                </a:lnTo>
                <a:lnTo>
                  <a:pt x="429" y="486"/>
                </a:lnTo>
                <a:lnTo>
                  <a:pt x="409" y="487"/>
                </a:lnTo>
                <a:lnTo>
                  <a:pt x="390" y="488"/>
                </a:lnTo>
                <a:lnTo>
                  <a:pt x="371" y="487"/>
                </a:lnTo>
                <a:lnTo>
                  <a:pt x="352" y="486"/>
                </a:lnTo>
                <a:lnTo>
                  <a:pt x="332" y="484"/>
                </a:lnTo>
                <a:lnTo>
                  <a:pt x="314" y="480"/>
                </a:lnTo>
                <a:lnTo>
                  <a:pt x="296" y="476"/>
                </a:lnTo>
                <a:lnTo>
                  <a:pt x="278" y="471"/>
                </a:lnTo>
                <a:lnTo>
                  <a:pt x="260" y="465"/>
                </a:lnTo>
                <a:lnTo>
                  <a:pt x="244" y="458"/>
                </a:lnTo>
                <a:lnTo>
                  <a:pt x="227" y="451"/>
                </a:lnTo>
                <a:lnTo>
                  <a:pt x="211" y="442"/>
                </a:lnTo>
                <a:lnTo>
                  <a:pt x="195" y="433"/>
                </a:lnTo>
                <a:lnTo>
                  <a:pt x="180" y="423"/>
                </a:lnTo>
                <a:lnTo>
                  <a:pt x="165" y="413"/>
                </a:lnTo>
                <a:lnTo>
                  <a:pt x="150" y="401"/>
                </a:lnTo>
                <a:lnTo>
                  <a:pt x="137" y="389"/>
                </a:lnTo>
                <a:lnTo>
                  <a:pt x="124" y="377"/>
                </a:lnTo>
                <a:lnTo>
                  <a:pt x="111" y="365"/>
                </a:lnTo>
                <a:lnTo>
                  <a:pt x="99" y="351"/>
                </a:lnTo>
                <a:lnTo>
                  <a:pt x="88" y="337"/>
                </a:lnTo>
                <a:lnTo>
                  <a:pt x="77" y="322"/>
                </a:lnTo>
                <a:lnTo>
                  <a:pt x="67" y="307"/>
                </a:lnTo>
                <a:lnTo>
                  <a:pt x="58" y="291"/>
                </a:lnTo>
                <a:lnTo>
                  <a:pt x="50" y="274"/>
                </a:lnTo>
                <a:lnTo>
                  <a:pt x="43" y="257"/>
                </a:lnTo>
                <a:lnTo>
                  <a:pt x="36" y="240"/>
                </a:lnTo>
                <a:lnTo>
                  <a:pt x="30" y="223"/>
                </a:lnTo>
                <a:lnTo>
                  <a:pt x="25" y="205"/>
                </a:lnTo>
                <a:lnTo>
                  <a:pt x="20" y="186"/>
                </a:lnTo>
                <a:lnTo>
                  <a:pt x="17" y="168"/>
                </a:lnTo>
                <a:lnTo>
                  <a:pt x="15" y="149"/>
                </a:lnTo>
                <a:lnTo>
                  <a:pt x="13" y="129"/>
                </a:lnTo>
                <a:lnTo>
                  <a:pt x="13" y="110"/>
                </a:lnTo>
                <a:lnTo>
                  <a:pt x="13" y="91"/>
                </a:lnTo>
                <a:lnTo>
                  <a:pt x="15" y="72"/>
                </a:lnTo>
                <a:lnTo>
                  <a:pt x="17" y="52"/>
                </a:lnTo>
                <a:lnTo>
                  <a:pt x="20" y="34"/>
                </a:lnTo>
                <a:lnTo>
                  <a:pt x="25" y="16"/>
                </a:lnTo>
                <a:lnTo>
                  <a:pt x="29" y="0"/>
                </a:lnTo>
              </a:path>
            </a:pathLst>
          </a:custGeom>
          <a:solidFill>
            <a:srgbClr val="452E1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7" name="Freeform 21"/>
          <p:cNvSpPr>
            <a:spLocks/>
          </p:cNvSpPr>
          <p:nvPr/>
        </p:nvSpPr>
        <p:spPr bwMode="auto">
          <a:xfrm>
            <a:off x="1131888" y="2035175"/>
            <a:ext cx="809625" cy="808038"/>
          </a:xfrm>
          <a:custGeom>
            <a:avLst/>
            <a:gdLst>
              <a:gd name="T0" fmla="*/ 34 w 510"/>
              <a:gd name="T1" fmla="*/ 3 h 509"/>
              <a:gd name="T2" fmla="*/ 28 w 510"/>
              <a:gd name="T3" fmla="*/ 8 h 509"/>
              <a:gd name="T4" fmla="*/ 23 w 510"/>
              <a:gd name="T5" fmla="*/ 13 h 509"/>
              <a:gd name="T6" fmla="*/ 19 w 510"/>
              <a:gd name="T7" fmla="*/ 18 h 509"/>
              <a:gd name="T8" fmla="*/ 12 w 510"/>
              <a:gd name="T9" fmla="*/ 36 h 509"/>
              <a:gd name="T10" fmla="*/ 4 w 510"/>
              <a:gd name="T11" fmla="*/ 72 h 509"/>
              <a:gd name="T12" fmla="*/ 1 w 510"/>
              <a:gd name="T13" fmla="*/ 110 h 509"/>
              <a:gd name="T14" fmla="*/ 1 w 510"/>
              <a:gd name="T15" fmla="*/ 150 h 509"/>
              <a:gd name="T16" fmla="*/ 4 w 510"/>
              <a:gd name="T17" fmla="*/ 188 h 509"/>
              <a:gd name="T18" fmla="*/ 12 w 510"/>
              <a:gd name="T19" fmla="*/ 225 h 509"/>
              <a:gd name="T20" fmla="*/ 23 w 510"/>
              <a:gd name="T21" fmla="*/ 261 h 509"/>
              <a:gd name="T22" fmla="*/ 37 w 510"/>
              <a:gd name="T23" fmla="*/ 294 h 509"/>
              <a:gd name="T24" fmla="*/ 55 w 510"/>
              <a:gd name="T25" fmla="*/ 327 h 509"/>
              <a:gd name="T26" fmla="*/ 75 w 510"/>
              <a:gd name="T27" fmla="*/ 357 h 509"/>
              <a:gd name="T28" fmla="*/ 99 w 510"/>
              <a:gd name="T29" fmla="*/ 385 h 509"/>
              <a:gd name="T30" fmla="*/ 124 w 510"/>
              <a:gd name="T31" fmla="*/ 410 h 509"/>
              <a:gd name="T32" fmla="*/ 152 w 510"/>
              <a:gd name="T33" fmla="*/ 433 h 509"/>
              <a:gd name="T34" fmla="*/ 183 w 510"/>
              <a:gd name="T35" fmla="*/ 454 h 509"/>
              <a:gd name="T36" fmla="*/ 215 w 510"/>
              <a:gd name="T37" fmla="*/ 471 h 509"/>
              <a:gd name="T38" fmla="*/ 248 w 510"/>
              <a:gd name="T39" fmla="*/ 485 h 509"/>
              <a:gd name="T40" fmla="*/ 284 w 510"/>
              <a:gd name="T41" fmla="*/ 496 h 509"/>
              <a:gd name="T42" fmla="*/ 320 w 510"/>
              <a:gd name="T43" fmla="*/ 504 h 509"/>
              <a:gd name="T44" fmla="*/ 358 w 510"/>
              <a:gd name="T45" fmla="*/ 508 h 509"/>
              <a:gd name="T46" fmla="*/ 398 w 510"/>
              <a:gd name="T47" fmla="*/ 508 h 509"/>
              <a:gd name="T48" fmla="*/ 436 w 510"/>
              <a:gd name="T49" fmla="*/ 504 h 509"/>
              <a:gd name="T50" fmla="*/ 473 w 510"/>
              <a:gd name="T51" fmla="*/ 496 h 509"/>
              <a:gd name="T52" fmla="*/ 491 w 510"/>
              <a:gd name="T53" fmla="*/ 489 h 509"/>
              <a:gd name="T54" fmla="*/ 497 w 510"/>
              <a:gd name="T55" fmla="*/ 485 h 509"/>
              <a:gd name="T56" fmla="*/ 502 w 510"/>
              <a:gd name="T57" fmla="*/ 480 h 509"/>
              <a:gd name="T58" fmla="*/ 506 w 510"/>
              <a:gd name="T59" fmla="*/ 474 h 509"/>
              <a:gd name="T60" fmla="*/ 504 w 510"/>
              <a:gd name="T61" fmla="*/ 474 h 509"/>
              <a:gd name="T62" fmla="*/ 470 w 510"/>
              <a:gd name="T63" fmla="*/ 484 h 509"/>
              <a:gd name="T64" fmla="*/ 434 w 510"/>
              <a:gd name="T65" fmla="*/ 492 h 509"/>
              <a:gd name="T66" fmla="*/ 397 w 510"/>
              <a:gd name="T67" fmla="*/ 495 h 509"/>
              <a:gd name="T68" fmla="*/ 359 w 510"/>
              <a:gd name="T69" fmla="*/ 495 h 509"/>
              <a:gd name="T70" fmla="*/ 323 w 510"/>
              <a:gd name="T71" fmla="*/ 492 h 509"/>
              <a:gd name="T72" fmla="*/ 287 w 510"/>
              <a:gd name="T73" fmla="*/ 484 h 509"/>
              <a:gd name="T74" fmla="*/ 252 w 510"/>
              <a:gd name="T75" fmla="*/ 474 h 509"/>
              <a:gd name="T76" fmla="*/ 220 w 510"/>
              <a:gd name="T77" fmla="*/ 459 h 509"/>
              <a:gd name="T78" fmla="*/ 189 w 510"/>
              <a:gd name="T79" fmla="*/ 443 h 509"/>
              <a:gd name="T80" fmla="*/ 160 w 510"/>
              <a:gd name="T81" fmla="*/ 423 h 509"/>
              <a:gd name="T82" fmla="*/ 133 w 510"/>
              <a:gd name="T83" fmla="*/ 400 h 509"/>
              <a:gd name="T84" fmla="*/ 108 w 510"/>
              <a:gd name="T85" fmla="*/ 377 h 509"/>
              <a:gd name="T86" fmla="*/ 85 w 510"/>
              <a:gd name="T87" fmla="*/ 350 h 509"/>
              <a:gd name="T88" fmla="*/ 66 w 510"/>
              <a:gd name="T89" fmla="*/ 320 h 509"/>
              <a:gd name="T90" fmla="*/ 49 w 510"/>
              <a:gd name="T91" fmla="*/ 289 h 509"/>
              <a:gd name="T92" fmla="*/ 35 w 510"/>
              <a:gd name="T93" fmla="*/ 256 h 509"/>
              <a:gd name="T94" fmla="*/ 24 w 510"/>
              <a:gd name="T95" fmla="*/ 222 h 509"/>
              <a:gd name="T96" fmla="*/ 17 w 510"/>
              <a:gd name="T97" fmla="*/ 186 h 509"/>
              <a:gd name="T98" fmla="*/ 13 w 510"/>
              <a:gd name="T99" fmla="*/ 149 h 509"/>
              <a:gd name="T100" fmla="*/ 13 w 510"/>
              <a:gd name="T101" fmla="*/ 111 h 509"/>
              <a:gd name="T102" fmla="*/ 17 w 510"/>
              <a:gd name="T103" fmla="*/ 74 h 509"/>
              <a:gd name="T104" fmla="*/ 24 w 510"/>
              <a:gd name="T105" fmla="*/ 39 h 509"/>
              <a:gd name="T106" fmla="*/ 35 w 510"/>
              <a:gd name="T107" fmla="*/ 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0" h="509">
                <a:moveTo>
                  <a:pt x="36" y="0"/>
                </a:moveTo>
                <a:lnTo>
                  <a:pt x="34" y="3"/>
                </a:lnTo>
                <a:lnTo>
                  <a:pt x="31" y="5"/>
                </a:lnTo>
                <a:lnTo>
                  <a:pt x="28" y="8"/>
                </a:lnTo>
                <a:lnTo>
                  <a:pt x="26" y="10"/>
                </a:lnTo>
                <a:lnTo>
                  <a:pt x="23" y="13"/>
                </a:lnTo>
                <a:lnTo>
                  <a:pt x="21" y="15"/>
                </a:lnTo>
                <a:lnTo>
                  <a:pt x="19" y="18"/>
                </a:lnTo>
                <a:lnTo>
                  <a:pt x="16" y="21"/>
                </a:lnTo>
                <a:lnTo>
                  <a:pt x="12" y="36"/>
                </a:lnTo>
                <a:lnTo>
                  <a:pt x="8" y="54"/>
                </a:lnTo>
                <a:lnTo>
                  <a:pt x="4" y="72"/>
                </a:lnTo>
                <a:lnTo>
                  <a:pt x="2" y="91"/>
                </a:lnTo>
                <a:lnTo>
                  <a:pt x="1" y="110"/>
                </a:lnTo>
                <a:lnTo>
                  <a:pt x="0" y="130"/>
                </a:lnTo>
                <a:lnTo>
                  <a:pt x="1" y="150"/>
                </a:lnTo>
                <a:lnTo>
                  <a:pt x="2" y="169"/>
                </a:lnTo>
                <a:lnTo>
                  <a:pt x="4" y="188"/>
                </a:lnTo>
                <a:lnTo>
                  <a:pt x="8" y="206"/>
                </a:lnTo>
                <a:lnTo>
                  <a:pt x="12" y="225"/>
                </a:lnTo>
                <a:lnTo>
                  <a:pt x="17" y="243"/>
                </a:lnTo>
                <a:lnTo>
                  <a:pt x="23" y="261"/>
                </a:lnTo>
                <a:lnTo>
                  <a:pt x="30" y="278"/>
                </a:lnTo>
                <a:lnTo>
                  <a:pt x="37" y="294"/>
                </a:lnTo>
                <a:lnTo>
                  <a:pt x="46" y="311"/>
                </a:lnTo>
                <a:lnTo>
                  <a:pt x="55" y="327"/>
                </a:lnTo>
                <a:lnTo>
                  <a:pt x="65" y="342"/>
                </a:lnTo>
                <a:lnTo>
                  <a:pt x="75" y="357"/>
                </a:lnTo>
                <a:lnTo>
                  <a:pt x="87" y="371"/>
                </a:lnTo>
                <a:lnTo>
                  <a:pt x="99" y="385"/>
                </a:lnTo>
                <a:lnTo>
                  <a:pt x="111" y="397"/>
                </a:lnTo>
                <a:lnTo>
                  <a:pt x="124" y="410"/>
                </a:lnTo>
                <a:lnTo>
                  <a:pt x="138" y="422"/>
                </a:lnTo>
                <a:lnTo>
                  <a:pt x="152" y="433"/>
                </a:lnTo>
                <a:lnTo>
                  <a:pt x="167" y="444"/>
                </a:lnTo>
                <a:lnTo>
                  <a:pt x="183" y="454"/>
                </a:lnTo>
                <a:lnTo>
                  <a:pt x="199" y="462"/>
                </a:lnTo>
                <a:lnTo>
                  <a:pt x="215" y="471"/>
                </a:lnTo>
                <a:lnTo>
                  <a:pt x="232" y="478"/>
                </a:lnTo>
                <a:lnTo>
                  <a:pt x="248" y="485"/>
                </a:lnTo>
                <a:lnTo>
                  <a:pt x="266" y="491"/>
                </a:lnTo>
                <a:lnTo>
                  <a:pt x="284" y="496"/>
                </a:lnTo>
                <a:lnTo>
                  <a:pt x="302" y="501"/>
                </a:lnTo>
                <a:lnTo>
                  <a:pt x="320" y="504"/>
                </a:lnTo>
                <a:lnTo>
                  <a:pt x="339" y="506"/>
                </a:lnTo>
                <a:lnTo>
                  <a:pt x="358" y="508"/>
                </a:lnTo>
                <a:lnTo>
                  <a:pt x="378" y="508"/>
                </a:lnTo>
                <a:lnTo>
                  <a:pt x="398" y="508"/>
                </a:lnTo>
                <a:lnTo>
                  <a:pt x="417" y="506"/>
                </a:lnTo>
                <a:lnTo>
                  <a:pt x="436" y="504"/>
                </a:lnTo>
                <a:lnTo>
                  <a:pt x="454" y="501"/>
                </a:lnTo>
                <a:lnTo>
                  <a:pt x="473" y="496"/>
                </a:lnTo>
                <a:lnTo>
                  <a:pt x="488" y="492"/>
                </a:lnTo>
                <a:lnTo>
                  <a:pt x="491" y="489"/>
                </a:lnTo>
                <a:lnTo>
                  <a:pt x="494" y="487"/>
                </a:lnTo>
                <a:lnTo>
                  <a:pt x="497" y="485"/>
                </a:lnTo>
                <a:lnTo>
                  <a:pt x="499" y="482"/>
                </a:lnTo>
                <a:lnTo>
                  <a:pt x="502" y="480"/>
                </a:lnTo>
                <a:lnTo>
                  <a:pt x="504" y="477"/>
                </a:lnTo>
                <a:lnTo>
                  <a:pt x="506" y="474"/>
                </a:lnTo>
                <a:lnTo>
                  <a:pt x="509" y="472"/>
                </a:lnTo>
                <a:lnTo>
                  <a:pt x="504" y="474"/>
                </a:lnTo>
                <a:lnTo>
                  <a:pt x="487" y="479"/>
                </a:lnTo>
                <a:lnTo>
                  <a:pt x="470" y="484"/>
                </a:lnTo>
                <a:lnTo>
                  <a:pt x="452" y="489"/>
                </a:lnTo>
                <a:lnTo>
                  <a:pt x="434" y="492"/>
                </a:lnTo>
                <a:lnTo>
                  <a:pt x="416" y="494"/>
                </a:lnTo>
                <a:lnTo>
                  <a:pt x="397" y="495"/>
                </a:lnTo>
                <a:lnTo>
                  <a:pt x="378" y="496"/>
                </a:lnTo>
                <a:lnTo>
                  <a:pt x="359" y="495"/>
                </a:lnTo>
                <a:lnTo>
                  <a:pt x="340" y="494"/>
                </a:lnTo>
                <a:lnTo>
                  <a:pt x="323" y="492"/>
                </a:lnTo>
                <a:lnTo>
                  <a:pt x="304" y="489"/>
                </a:lnTo>
                <a:lnTo>
                  <a:pt x="287" y="484"/>
                </a:lnTo>
                <a:lnTo>
                  <a:pt x="269" y="479"/>
                </a:lnTo>
                <a:lnTo>
                  <a:pt x="252" y="474"/>
                </a:lnTo>
                <a:lnTo>
                  <a:pt x="237" y="467"/>
                </a:lnTo>
                <a:lnTo>
                  <a:pt x="220" y="459"/>
                </a:lnTo>
                <a:lnTo>
                  <a:pt x="205" y="452"/>
                </a:lnTo>
                <a:lnTo>
                  <a:pt x="189" y="443"/>
                </a:lnTo>
                <a:lnTo>
                  <a:pt x="174" y="433"/>
                </a:lnTo>
                <a:lnTo>
                  <a:pt x="160" y="423"/>
                </a:lnTo>
                <a:lnTo>
                  <a:pt x="146" y="412"/>
                </a:lnTo>
                <a:lnTo>
                  <a:pt x="133" y="400"/>
                </a:lnTo>
                <a:lnTo>
                  <a:pt x="120" y="388"/>
                </a:lnTo>
                <a:lnTo>
                  <a:pt x="108" y="377"/>
                </a:lnTo>
                <a:lnTo>
                  <a:pt x="96" y="363"/>
                </a:lnTo>
                <a:lnTo>
                  <a:pt x="85" y="350"/>
                </a:lnTo>
                <a:lnTo>
                  <a:pt x="75" y="335"/>
                </a:lnTo>
                <a:lnTo>
                  <a:pt x="66" y="320"/>
                </a:lnTo>
                <a:lnTo>
                  <a:pt x="57" y="305"/>
                </a:lnTo>
                <a:lnTo>
                  <a:pt x="49" y="289"/>
                </a:lnTo>
                <a:lnTo>
                  <a:pt x="41" y="273"/>
                </a:lnTo>
                <a:lnTo>
                  <a:pt x="35" y="256"/>
                </a:lnTo>
                <a:lnTo>
                  <a:pt x="29" y="239"/>
                </a:lnTo>
                <a:lnTo>
                  <a:pt x="24" y="222"/>
                </a:lnTo>
                <a:lnTo>
                  <a:pt x="20" y="204"/>
                </a:lnTo>
                <a:lnTo>
                  <a:pt x="17" y="186"/>
                </a:lnTo>
                <a:lnTo>
                  <a:pt x="14" y="168"/>
                </a:lnTo>
                <a:lnTo>
                  <a:pt x="13" y="149"/>
                </a:lnTo>
                <a:lnTo>
                  <a:pt x="13" y="130"/>
                </a:lnTo>
                <a:lnTo>
                  <a:pt x="13" y="111"/>
                </a:lnTo>
                <a:lnTo>
                  <a:pt x="14" y="92"/>
                </a:lnTo>
                <a:lnTo>
                  <a:pt x="17" y="74"/>
                </a:lnTo>
                <a:lnTo>
                  <a:pt x="20" y="56"/>
                </a:lnTo>
                <a:lnTo>
                  <a:pt x="24" y="39"/>
                </a:lnTo>
                <a:lnTo>
                  <a:pt x="29" y="21"/>
                </a:lnTo>
                <a:lnTo>
                  <a:pt x="35" y="4"/>
                </a:lnTo>
                <a:lnTo>
                  <a:pt x="36" y="0"/>
                </a:lnTo>
              </a:path>
            </a:pathLst>
          </a:custGeom>
          <a:solidFill>
            <a:srgbClr val="52361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8" name="Freeform 22"/>
          <p:cNvSpPr>
            <a:spLocks/>
          </p:cNvSpPr>
          <p:nvPr/>
        </p:nvSpPr>
        <p:spPr bwMode="auto">
          <a:xfrm>
            <a:off x="1150938" y="2006600"/>
            <a:ext cx="819150" cy="817563"/>
          </a:xfrm>
          <a:custGeom>
            <a:avLst/>
            <a:gdLst>
              <a:gd name="T0" fmla="*/ 43 w 516"/>
              <a:gd name="T1" fmla="*/ 2 h 515"/>
              <a:gd name="T2" fmla="*/ 37 w 516"/>
              <a:gd name="T3" fmla="*/ 7 h 515"/>
              <a:gd name="T4" fmla="*/ 31 w 516"/>
              <a:gd name="T5" fmla="*/ 12 h 515"/>
              <a:gd name="T6" fmla="*/ 26 w 516"/>
              <a:gd name="T7" fmla="*/ 16 h 515"/>
              <a:gd name="T8" fmla="*/ 22 w 516"/>
              <a:gd name="T9" fmla="*/ 22 h 515"/>
              <a:gd name="T10" fmla="*/ 12 w 516"/>
              <a:gd name="T11" fmla="*/ 57 h 515"/>
              <a:gd name="T12" fmla="*/ 4 w 516"/>
              <a:gd name="T13" fmla="*/ 92 h 515"/>
              <a:gd name="T14" fmla="*/ 1 w 516"/>
              <a:gd name="T15" fmla="*/ 129 h 515"/>
              <a:gd name="T16" fmla="*/ 1 w 516"/>
              <a:gd name="T17" fmla="*/ 167 h 515"/>
              <a:gd name="T18" fmla="*/ 4 w 516"/>
              <a:gd name="T19" fmla="*/ 204 h 515"/>
              <a:gd name="T20" fmla="*/ 12 w 516"/>
              <a:gd name="T21" fmla="*/ 240 h 515"/>
              <a:gd name="T22" fmla="*/ 22 w 516"/>
              <a:gd name="T23" fmla="*/ 274 h 515"/>
              <a:gd name="T24" fmla="*/ 37 w 516"/>
              <a:gd name="T25" fmla="*/ 307 h 515"/>
              <a:gd name="T26" fmla="*/ 53 w 516"/>
              <a:gd name="T27" fmla="*/ 339 h 515"/>
              <a:gd name="T28" fmla="*/ 73 w 516"/>
              <a:gd name="T29" fmla="*/ 368 h 515"/>
              <a:gd name="T30" fmla="*/ 96 w 516"/>
              <a:gd name="T31" fmla="*/ 395 h 515"/>
              <a:gd name="T32" fmla="*/ 120 w 516"/>
              <a:gd name="T33" fmla="*/ 419 h 515"/>
              <a:gd name="T34" fmla="*/ 148 w 516"/>
              <a:gd name="T35" fmla="*/ 441 h 515"/>
              <a:gd name="T36" fmla="*/ 177 w 516"/>
              <a:gd name="T37" fmla="*/ 461 h 515"/>
              <a:gd name="T38" fmla="*/ 208 w 516"/>
              <a:gd name="T39" fmla="*/ 478 h 515"/>
              <a:gd name="T40" fmla="*/ 240 w 516"/>
              <a:gd name="T41" fmla="*/ 492 h 515"/>
              <a:gd name="T42" fmla="*/ 275 w 516"/>
              <a:gd name="T43" fmla="*/ 503 h 515"/>
              <a:gd name="T44" fmla="*/ 311 w 516"/>
              <a:gd name="T45" fmla="*/ 510 h 515"/>
              <a:gd name="T46" fmla="*/ 347 w 516"/>
              <a:gd name="T47" fmla="*/ 514 h 515"/>
              <a:gd name="T48" fmla="*/ 385 w 516"/>
              <a:gd name="T49" fmla="*/ 514 h 515"/>
              <a:gd name="T50" fmla="*/ 422 w 516"/>
              <a:gd name="T51" fmla="*/ 510 h 515"/>
              <a:gd name="T52" fmla="*/ 458 w 516"/>
              <a:gd name="T53" fmla="*/ 503 h 515"/>
              <a:gd name="T54" fmla="*/ 492 w 516"/>
              <a:gd name="T55" fmla="*/ 492 h 515"/>
              <a:gd name="T56" fmla="*/ 499 w 516"/>
              <a:gd name="T57" fmla="*/ 488 h 515"/>
              <a:gd name="T58" fmla="*/ 504 w 516"/>
              <a:gd name="T59" fmla="*/ 483 h 515"/>
              <a:gd name="T60" fmla="*/ 509 w 516"/>
              <a:gd name="T61" fmla="*/ 477 h 515"/>
              <a:gd name="T62" fmla="*/ 513 w 516"/>
              <a:gd name="T63" fmla="*/ 472 h 515"/>
              <a:gd name="T64" fmla="*/ 504 w 516"/>
              <a:gd name="T65" fmla="*/ 474 h 515"/>
              <a:gd name="T66" fmla="*/ 471 w 516"/>
              <a:gd name="T67" fmla="*/ 486 h 515"/>
              <a:gd name="T68" fmla="*/ 438 w 516"/>
              <a:gd name="T69" fmla="*/ 494 h 515"/>
              <a:gd name="T70" fmla="*/ 402 w 516"/>
              <a:gd name="T71" fmla="*/ 500 h 515"/>
              <a:gd name="T72" fmla="*/ 366 w 516"/>
              <a:gd name="T73" fmla="*/ 501 h 515"/>
              <a:gd name="T74" fmla="*/ 330 w 516"/>
              <a:gd name="T75" fmla="*/ 500 h 515"/>
              <a:gd name="T76" fmla="*/ 295 w 516"/>
              <a:gd name="T77" fmla="*/ 494 h 515"/>
              <a:gd name="T78" fmla="*/ 261 w 516"/>
              <a:gd name="T79" fmla="*/ 486 h 515"/>
              <a:gd name="T80" fmla="*/ 228 w 516"/>
              <a:gd name="T81" fmla="*/ 474 h 515"/>
              <a:gd name="T82" fmla="*/ 198 w 516"/>
              <a:gd name="T83" fmla="*/ 459 h 515"/>
              <a:gd name="T84" fmla="*/ 169 w 516"/>
              <a:gd name="T85" fmla="*/ 441 h 515"/>
              <a:gd name="T86" fmla="*/ 142 w 516"/>
              <a:gd name="T87" fmla="*/ 421 h 515"/>
              <a:gd name="T88" fmla="*/ 117 w 516"/>
              <a:gd name="T89" fmla="*/ 398 h 515"/>
              <a:gd name="T90" fmla="*/ 94 w 516"/>
              <a:gd name="T91" fmla="*/ 374 h 515"/>
              <a:gd name="T92" fmla="*/ 73 w 516"/>
              <a:gd name="T93" fmla="*/ 346 h 515"/>
              <a:gd name="T94" fmla="*/ 56 w 516"/>
              <a:gd name="T95" fmla="*/ 317 h 515"/>
              <a:gd name="T96" fmla="*/ 41 w 516"/>
              <a:gd name="T97" fmla="*/ 286 h 515"/>
              <a:gd name="T98" fmla="*/ 29 w 516"/>
              <a:gd name="T99" fmla="*/ 253 h 515"/>
              <a:gd name="T100" fmla="*/ 20 w 516"/>
              <a:gd name="T101" fmla="*/ 220 h 515"/>
              <a:gd name="T102" fmla="*/ 15 w 516"/>
              <a:gd name="T103" fmla="*/ 184 h 515"/>
              <a:gd name="T104" fmla="*/ 13 w 516"/>
              <a:gd name="T105" fmla="*/ 148 h 515"/>
              <a:gd name="T106" fmla="*/ 15 w 516"/>
              <a:gd name="T107" fmla="*/ 112 h 515"/>
              <a:gd name="T108" fmla="*/ 20 w 516"/>
              <a:gd name="T109" fmla="*/ 77 h 515"/>
              <a:gd name="T110" fmla="*/ 29 w 516"/>
              <a:gd name="T111" fmla="*/ 43 h 515"/>
              <a:gd name="T112" fmla="*/ 41 w 516"/>
              <a:gd name="T113" fmla="*/ 1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6" h="515">
                <a:moveTo>
                  <a:pt x="46" y="0"/>
                </a:moveTo>
                <a:lnTo>
                  <a:pt x="43" y="2"/>
                </a:lnTo>
                <a:lnTo>
                  <a:pt x="40" y="4"/>
                </a:lnTo>
                <a:lnTo>
                  <a:pt x="37" y="7"/>
                </a:lnTo>
                <a:lnTo>
                  <a:pt x="34" y="9"/>
                </a:lnTo>
                <a:lnTo>
                  <a:pt x="31" y="12"/>
                </a:lnTo>
                <a:lnTo>
                  <a:pt x="29" y="14"/>
                </a:lnTo>
                <a:lnTo>
                  <a:pt x="26" y="16"/>
                </a:lnTo>
                <a:lnTo>
                  <a:pt x="23" y="19"/>
                </a:lnTo>
                <a:lnTo>
                  <a:pt x="22" y="22"/>
                </a:lnTo>
                <a:lnTo>
                  <a:pt x="17" y="39"/>
                </a:lnTo>
                <a:lnTo>
                  <a:pt x="12" y="57"/>
                </a:lnTo>
                <a:lnTo>
                  <a:pt x="7" y="74"/>
                </a:lnTo>
                <a:lnTo>
                  <a:pt x="4" y="92"/>
                </a:lnTo>
                <a:lnTo>
                  <a:pt x="2" y="110"/>
                </a:lnTo>
                <a:lnTo>
                  <a:pt x="1" y="129"/>
                </a:lnTo>
                <a:lnTo>
                  <a:pt x="0" y="148"/>
                </a:lnTo>
                <a:lnTo>
                  <a:pt x="1" y="167"/>
                </a:lnTo>
                <a:lnTo>
                  <a:pt x="2" y="186"/>
                </a:lnTo>
                <a:lnTo>
                  <a:pt x="4" y="204"/>
                </a:lnTo>
                <a:lnTo>
                  <a:pt x="7" y="222"/>
                </a:lnTo>
                <a:lnTo>
                  <a:pt x="12" y="240"/>
                </a:lnTo>
                <a:lnTo>
                  <a:pt x="17" y="257"/>
                </a:lnTo>
                <a:lnTo>
                  <a:pt x="22" y="274"/>
                </a:lnTo>
                <a:lnTo>
                  <a:pt x="29" y="291"/>
                </a:lnTo>
                <a:lnTo>
                  <a:pt x="37" y="307"/>
                </a:lnTo>
                <a:lnTo>
                  <a:pt x="45" y="323"/>
                </a:lnTo>
                <a:lnTo>
                  <a:pt x="53" y="339"/>
                </a:lnTo>
                <a:lnTo>
                  <a:pt x="63" y="353"/>
                </a:lnTo>
                <a:lnTo>
                  <a:pt x="73" y="368"/>
                </a:lnTo>
                <a:lnTo>
                  <a:pt x="84" y="381"/>
                </a:lnTo>
                <a:lnTo>
                  <a:pt x="96" y="395"/>
                </a:lnTo>
                <a:lnTo>
                  <a:pt x="108" y="406"/>
                </a:lnTo>
                <a:lnTo>
                  <a:pt x="120" y="419"/>
                </a:lnTo>
                <a:lnTo>
                  <a:pt x="134" y="430"/>
                </a:lnTo>
                <a:lnTo>
                  <a:pt x="148" y="441"/>
                </a:lnTo>
                <a:lnTo>
                  <a:pt x="162" y="451"/>
                </a:lnTo>
                <a:lnTo>
                  <a:pt x="177" y="461"/>
                </a:lnTo>
                <a:lnTo>
                  <a:pt x="192" y="470"/>
                </a:lnTo>
                <a:lnTo>
                  <a:pt x="208" y="478"/>
                </a:lnTo>
                <a:lnTo>
                  <a:pt x="224" y="485"/>
                </a:lnTo>
                <a:lnTo>
                  <a:pt x="240" y="492"/>
                </a:lnTo>
                <a:lnTo>
                  <a:pt x="257" y="498"/>
                </a:lnTo>
                <a:lnTo>
                  <a:pt x="275" y="503"/>
                </a:lnTo>
                <a:lnTo>
                  <a:pt x="292" y="507"/>
                </a:lnTo>
                <a:lnTo>
                  <a:pt x="311" y="510"/>
                </a:lnTo>
                <a:lnTo>
                  <a:pt x="328" y="513"/>
                </a:lnTo>
                <a:lnTo>
                  <a:pt x="347" y="514"/>
                </a:lnTo>
                <a:lnTo>
                  <a:pt x="366" y="514"/>
                </a:lnTo>
                <a:lnTo>
                  <a:pt x="385" y="514"/>
                </a:lnTo>
                <a:lnTo>
                  <a:pt x="404" y="513"/>
                </a:lnTo>
                <a:lnTo>
                  <a:pt x="422" y="510"/>
                </a:lnTo>
                <a:lnTo>
                  <a:pt x="440" y="507"/>
                </a:lnTo>
                <a:lnTo>
                  <a:pt x="458" y="503"/>
                </a:lnTo>
                <a:lnTo>
                  <a:pt x="475" y="498"/>
                </a:lnTo>
                <a:lnTo>
                  <a:pt x="492" y="492"/>
                </a:lnTo>
                <a:lnTo>
                  <a:pt x="497" y="490"/>
                </a:lnTo>
                <a:lnTo>
                  <a:pt x="499" y="488"/>
                </a:lnTo>
                <a:lnTo>
                  <a:pt x="501" y="485"/>
                </a:lnTo>
                <a:lnTo>
                  <a:pt x="504" y="483"/>
                </a:lnTo>
                <a:lnTo>
                  <a:pt x="506" y="480"/>
                </a:lnTo>
                <a:lnTo>
                  <a:pt x="509" y="477"/>
                </a:lnTo>
                <a:lnTo>
                  <a:pt x="511" y="474"/>
                </a:lnTo>
                <a:lnTo>
                  <a:pt x="513" y="472"/>
                </a:lnTo>
                <a:lnTo>
                  <a:pt x="515" y="469"/>
                </a:lnTo>
                <a:lnTo>
                  <a:pt x="504" y="474"/>
                </a:lnTo>
                <a:lnTo>
                  <a:pt x="488" y="480"/>
                </a:lnTo>
                <a:lnTo>
                  <a:pt x="471" y="486"/>
                </a:lnTo>
                <a:lnTo>
                  <a:pt x="455" y="490"/>
                </a:lnTo>
                <a:lnTo>
                  <a:pt x="438" y="494"/>
                </a:lnTo>
                <a:lnTo>
                  <a:pt x="420" y="497"/>
                </a:lnTo>
                <a:lnTo>
                  <a:pt x="402" y="500"/>
                </a:lnTo>
                <a:lnTo>
                  <a:pt x="385" y="501"/>
                </a:lnTo>
                <a:lnTo>
                  <a:pt x="366" y="501"/>
                </a:lnTo>
                <a:lnTo>
                  <a:pt x="348" y="501"/>
                </a:lnTo>
                <a:lnTo>
                  <a:pt x="330" y="500"/>
                </a:lnTo>
                <a:lnTo>
                  <a:pt x="312" y="497"/>
                </a:lnTo>
                <a:lnTo>
                  <a:pt x="295" y="494"/>
                </a:lnTo>
                <a:lnTo>
                  <a:pt x="278" y="490"/>
                </a:lnTo>
                <a:lnTo>
                  <a:pt x="261" y="486"/>
                </a:lnTo>
                <a:lnTo>
                  <a:pt x="244" y="480"/>
                </a:lnTo>
                <a:lnTo>
                  <a:pt x="228" y="474"/>
                </a:lnTo>
                <a:lnTo>
                  <a:pt x="214" y="466"/>
                </a:lnTo>
                <a:lnTo>
                  <a:pt x="198" y="459"/>
                </a:lnTo>
                <a:lnTo>
                  <a:pt x="184" y="450"/>
                </a:lnTo>
                <a:lnTo>
                  <a:pt x="169" y="441"/>
                </a:lnTo>
                <a:lnTo>
                  <a:pt x="155" y="431"/>
                </a:lnTo>
                <a:lnTo>
                  <a:pt x="142" y="421"/>
                </a:lnTo>
                <a:lnTo>
                  <a:pt x="129" y="409"/>
                </a:lnTo>
                <a:lnTo>
                  <a:pt x="117" y="398"/>
                </a:lnTo>
                <a:lnTo>
                  <a:pt x="105" y="386"/>
                </a:lnTo>
                <a:lnTo>
                  <a:pt x="94" y="374"/>
                </a:lnTo>
                <a:lnTo>
                  <a:pt x="84" y="360"/>
                </a:lnTo>
                <a:lnTo>
                  <a:pt x="73" y="346"/>
                </a:lnTo>
                <a:lnTo>
                  <a:pt x="64" y="332"/>
                </a:lnTo>
                <a:lnTo>
                  <a:pt x="56" y="317"/>
                </a:lnTo>
                <a:lnTo>
                  <a:pt x="48" y="302"/>
                </a:lnTo>
                <a:lnTo>
                  <a:pt x="41" y="286"/>
                </a:lnTo>
                <a:lnTo>
                  <a:pt x="34" y="270"/>
                </a:lnTo>
                <a:lnTo>
                  <a:pt x="29" y="253"/>
                </a:lnTo>
                <a:lnTo>
                  <a:pt x="24" y="237"/>
                </a:lnTo>
                <a:lnTo>
                  <a:pt x="20" y="220"/>
                </a:lnTo>
                <a:lnTo>
                  <a:pt x="17" y="202"/>
                </a:lnTo>
                <a:lnTo>
                  <a:pt x="15" y="184"/>
                </a:lnTo>
                <a:lnTo>
                  <a:pt x="13" y="167"/>
                </a:lnTo>
                <a:lnTo>
                  <a:pt x="13" y="148"/>
                </a:lnTo>
                <a:lnTo>
                  <a:pt x="13" y="130"/>
                </a:lnTo>
                <a:lnTo>
                  <a:pt x="15" y="112"/>
                </a:lnTo>
                <a:lnTo>
                  <a:pt x="17" y="94"/>
                </a:lnTo>
                <a:lnTo>
                  <a:pt x="20" y="77"/>
                </a:lnTo>
                <a:lnTo>
                  <a:pt x="24" y="60"/>
                </a:lnTo>
                <a:lnTo>
                  <a:pt x="29" y="43"/>
                </a:lnTo>
                <a:lnTo>
                  <a:pt x="34" y="26"/>
                </a:lnTo>
                <a:lnTo>
                  <a:pt x="41" y="10"/>
                </a:lnTo>
                <a:lnTo>
                  <a:pt x="46" y="0"/>
                </a:lnTo>
              </a:path>
            </a:pathLst>
          </a:custGeom>
          <a:solidFill>
            <a:srgbClr val="5E3D1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39" name="Freeform 23"/>
          <p:cNvSpPr>
            <a:spLocks/>
          </p:cNvSpPr>
          <p:nvPr/>
        </p:nvSpPr>
        <p:spPr bwMode="auto">
          <a:xfrm>
            <a:off x="1171575" y="1981200"/>
            <a:ext cx="823913" cy="823913"/>
          </a:xfrm>
          <a:custGeom>
            <a:avLst/>
            <a:gdLst>
              <a:gd name="T0" fmla="*/ 51 w 519"/>
              <a:gd name="T1" fmla="*/ 2 h 519"/>
              <a:gd name="T2" fmla="*/ 45 w 519"/>
              <a:gd name="T3" fmla="*/ 6 h 519"/>
              <a:gd name="T4" fmla="*/ 40 w 519"/>
              <a:gd name="T5" fmla="*/ 10 h 519"/>
              <a:gd name="T6" fmla="*/ 34 w 519"/>
              <a:gd name="T7" fmla="*/ 14 h 519"/>
              <a:gd name="T8" fmla="*/ 27 w 519"/>
              <a:gd name="T9" fmla="*/ 26 h 519"/>
              <a:gd name="T10" fmla="*/ 15 w 519"/>
              <a:gd name="T11" fmla="*/ 59 h 519"/>
              <a:gd name="T12" fmla="*/ 7 w 519"/>
              <a:gd name="T13" fmla="*/ 93 h 519"/>
              <a:gd name="T14" fmla="*/ 1 w 519"/>
              <a:gd name="T15" fmla="*/ 128 h 519"/>
              <a:gd name="T16" fmla="*/ 0 w 519"/>
              <a:gd name="T17" fmla="*/ 164 h 519"/>
              <a:gd name="T18" fmla="*/ 1 w 519"/>
              <a:gd name="T19" fmla="*/ 200 h 519"/>
              <a:gd name="T20" fmla="*/ 7 w 519"/>
              <a:gd name="T21" fmla="*/ 236 h 519"/>
              <a:gd name="T22" fmla="*/ 15 w 519"/>
              <a:gd name="T23" fmla="*/ 269 h 519"/>
              <a:gd name="T24" fmla="*/ 27 w 519"/>
              <a:gd name="T25" fmla="*/ 302 h 519"/>
              <a:gd name="T26" fmla="*/ 42 w 519"/>
              <a:gd name="T27" fmla="*/ 333 h 519"/>
              <a:gd name="T28" fmla="*/ 60 w 519"/>
              <a:gd name="T29" fmla="*/ 362 h 519"/>
              <a:gd name="T30" fmla="*/ 81 w 519"/>
              <a:gd name="T31" fmla="*/ 390 h 519"/>
              <a:gd name="T32" fmla="*/ 104 w 519"/>
              <a:gd name="T33" fmla="*/ 415 h 519"/>
              <a:gd name="T34" fmla="*/ 129 w 519"/>
              <a:gd name="T35" fmla="*/ 437 h 519"/>
              <a:gd name="T36" fmla="*/ 156 w 519"/>
              <a:gd name="T37" fmla="*/ 457 h 519"/>
              <a:gd name="T38" fmla="*/ 185 w 519"/>
              <a:gd name="T39" fmla="*/ 475 h 519"/>
              <a:gd name="T40" fmla="*/ 215 w 519"/>
              <a:gd name="T41" fmla="*/ 490 h 519"/>
              <a:gd name="T42" fmla="*/ 248 w 519"/>
              <a:gd name="T43" fmla="*/ 502 h 519"/>
              <a:gd name="T44" fmla="*/ 282 w 519"/>
              <a:gd name="T45" fmla="*/ 511 h 519"/>
              <a:gd name="T46" fmla="*/ 317 w 519"/>
              <a:gd name="T47" fmla="*/ 516 h 519"/>
              <a:gd name="T48" fmla="*/ 353 w 519"/>
              <a:gd name="T49" fmla="*/ 518 h 519"/>
              <a:gd name="T50" fmla="*/ 389 w 519"/>
              <a:gd name="T51" fmla="*/ 516 h 519"/>
              <a:gd name="T52" fmla="*/ 425 w 519"/>
              <a:gd name="T53" fmla="*/ 511 h 519"/>
              <a:gd name="T54" fmla="*/ 458 w 519"/>
              <a:gd name="T55" fmla="*/ 502 h 519"/>
              <a:gd name="T56" fmla="*/ 491 w 519"/>
              <a:gd name="T57" fmla="*/ 490 h 519"/>
              <a:gd name="T58" fmla="*/ 504 w 519"/>
              <a:gd name="T59" fmla="*/ 482 h 519"/>
              <a:gd name="T60" fmla="*/ 508 w 519"/>
              <a:gd name="T61" fmla="*/ 477 h 519"/>
              <a:gd name="T62" fmla="*/ 512 w 519"/>
              <a:gd name="T63" fmla="*/ 471 h 519"/>
              <a:gd name="T64" fmla="*/ 516 w 519"/>
              <a:gd name="T65" fmla="*/ 466 h 519"/>
              <a:gd name="T66" fmla="*/ 516 w 519"/>
              <a:gd name="T67" fmla="*/ 464 h 519"/>
              <a:gd name="T68" fmla="*/ 486 w 519"/>
              <a:gd name="T69" fmla="*/ 479 h 519"/>
              <a:gd name="T70" fmla="*/ 455 w 519"/>
              <a:gd name="T71" fmla="*/ 490 h 519"/>
              <a:gd name="T72" fmla="*/ 422 w 519"/>
              <a:gd name="T73" fmla="*/ 499 h 519"/>
              <a:gd name="T74" fmla="*/ 388 w 519"/>
              <a:gd name="T75" fmla="*/ 504 h 519"/>
              <a:gd name="T76" fmla="*/ 353 w 519"/>
              <a:gd name="T77" fmla="*/ 505 h 519"/>
              <a:gd name="T78" fmla="*/ 318 w 519"/>
              <a:gd name="T79" fmla="*/ 504 h 519"/>
              <a:gd name="T80" fmla="*/ 284 w 519"/>
              <a:gd name="T81" fmla="*/ 499 h 519"/>
              <a:gd name="T82" fmla="*/ 251 w 519"/>
              <a:gd name="T83" fmla="*/ 490 h 519"/>
              <a:gd name="T84" fmla="*/ 220 w 519"/>
              <a:gd name="T85" fmla="*/ 479 h 519"/>
              <a:gd name="T86" fmla="*/ 191 w 519"/>
              <a:gd name="T87" fmla="*/ 464 h 519"/>
              <a:gd name="T88" fmla="*/ 163 w 519"/>
              <a:gd name="T89" fmla="*/ 447 h 519"/>
              <a:gd name="T90" fmla="*/ 136 w 519"/>
              <a:gd name="T91" fmla="*/ 427 h 519"/>
              <a:gd name="T92" fmla="*/ 112 w 519"/>
              <a:gd name="T93" fmla="*/ 406 h 519"/>
              <a:gd name="T94" fmla="*/ 90 w 519"/>
              <a:gd name="T95" fmla="*/ 382 h 519"/>
              <a:gd name="T96" fmla="*/ 71 w 519"/>
              <a:gd name="T97" fmla="*/ 355 h 519"/>
              <a:gd name="T98" fmla="*/ 53 w 519"/>
              <a:gd name="T99" fmla="*/ 327 h 519"/>
              <a:gd name="T100" fmla="*/ 39 w 519"/>
              <a:gd name="T101" fmla="*/ 297 h 519"/>
              <a:gd name="T102" fmla="*/ 27 w 519"/>
              <a:gd name="T103" fmla="*/ 266 h 519"/>
              <a:gd name="T104" fmla="*/ 19 w 519"/>
              <a:gd name="T105" fmla="*/ 233 h 519"/>
              <a:gd name="T106" fmla="*/ 14 w 519"/>
              <a:gd name="T107" fmla="*/ 199 h 519"/>
              <a:gd name="T108" fmla="*/ 12 w 519"/>
              <a:gd name="T109" fmla="*/ 164 h 519"/>
              <a:gd name="T110" fmla="*/ 14 w 519"/>
              <a:gd name="T111" fmla="*/ 129 h 519"/>
              <a:gd name="T112" fmla="*/ 19 w 519"/>
              <a:gd name="T113" fmla="*/ 95 h 519"/>
              <a:gd name="T114" fmla="*/ 27 w 519"/>
              <a:gd name="T115" fmla="*/ 62 h 519"/>
              <a:gd name="T116" fmla="*/ 39 w 519"/>
              <a:gd name="T117" fmla="*/ 31 h 519"/>
              <a:gd name="T118" fmla="*/ 53 w 519"/>
              <a:gd name="T119" fmla="*/ 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9" h="519">
                <a:moveTo>
                  <a:pt x="54" y="0"/>
                </a:moveTo>
                <a:lnTo>
                  <a:pt x="51" y="2"/>
                </a:lnTo>
                <a:lnTo>
                  <a:pt x="48" y="4"/>
                </a:lnTo>
                <a:lnTo>
                  <a:pt x="45" y="6"/>
                </a:lnTo>
                <a:lnTo>
                  <a:pt x="43" y="8"/>
                </a:lnTo>
                <a:lnTo>
                  <a:pt x="40" y="10"/>
                </a:lnTo>
                <a:lnTo>
                  <a:pt x="37" y="12"/>
                </a:lnTo>
                <a:lnTo>
                  <a:pt x="34" y="14"/>
                </a:lnTo>
                <a:lnTo>
                  <a:pt x="32" y="16"/>
                </a:lnTo>
                <a:lnTo>
                  <a:pt x="27" y="26"/>
                </a:lnTo>
                <a:lnTo>
                  <a:pt x="21" y="42"/>
                </a:lnTo>
                <a:lnTo>
                  <a:pt x="15" y="59"/>
                </a:lnTo>
                <a:lnTo>
                  <a:pt x="11" y="76"/>
                </a:lnTo>
                <a:lnTo>
                  <a:pt x="7" y="93"/>
                </a:lnTo>
                <a:lnTo>
                  <a:pt x="4" y="110"/>
                </a:lnTo>
                <a:lnTo>
                  <a:pt x="1" y="128"/>
                </a:lnTo>
                <a:lnTo>
                  <a:pt x="0" y="146"/>
                </a:lnTo>
                <a:lnTo>
                  <a:pt x="0" y="164"/>
                </a:lnTo>
                <a:lnTo>
                  <a:pt x="0" y="183"/>
                </a:lnTo>
                <a:lnTo>
                  <a:pt x="1" y="200"/>
                </a:lnTo>
                <a:lnTo>
                  <a:pt x="4" y="218"/>
                </a:lnTo>
                <a:lnTo>
                  <a:pt x="7" y="236"/>
                </a:lnTo>
                <a:lnTo>
                  <a:pt x="11" y="253"/>
                </a:lnTo>
                <a:lnTo>
                  <a:pt x="15" y="269"/>
                </a:lnTo>
                <a:lnTo>
                  <a:pt x="21" y="286"/>
                </a:lnTo>
                <a:lnTo>
                  <a:pt x="27" y="302"/>
                </a:lnTo>
                <a:lnTo>
                  <a:pt x="35" y="318"/>
                </a:lnTo>
                <a:lnTo>
                  <a:pt x="42" y="333"/>
                </a:lnTo>
                <a:lnTo>
                  <a:pt x="51" y="348"/>
                </a:lnTo>
                <a:lnTo>
                  <a:pt x="60" y="362"/>
                </a:lnTo>
                <a:lnTo>
                  <a:pt x="70" y="376"/>
                </a:lnTo>
                <a:lnTo>
                  <a:pt x="81" y="390"/>
                </a:lnTo>
                <a:lnTo>
                  <a:pt x="92" y="402"/>
                </a:lnTo>
                <a:lnTo>
                  <a:pt x="104" y="415"/>
                </a:lnTo>
                <a:lnTo>
                  <a:pt x="116" y="425"/>
                </a:lnTo>
                <a:lnTo>
                  <a:pt x="129" y="437"/>
                </a:lnTo>
                <a:lnTo>
                  <a:pt x="142" y="447"/>
                </a:lnTo>
                <a:lnTo>
                  <a:pt x="156" y="457"/>
                </a:lnTo>
                <a:lnTo>
                  <a:pt x="171" y="467"/>
                </a:lnTo>
                <a:lnTo>
                  <a:pt x="185" y="475"/>
                </a:lnTo>
                <a:lnTo>
                  <a:pt x="201" y="483"/>
                </a:lnTo>
                <a:lnTo>
                  <a:pt x="215" y="490"/>
                </a:lnTo>
                <a:lnTo>
                  <a:pt x="231" y="496"/>
                </a:lnTo>
                <a:lnTo>
                  <a:pt x="248" y="502"/>
                </a:lnTo>
                <a:lnTo>
                  <a:pt x="265" y="507"/>
                </a:lnTo>
                <a:lnTo>
                  <a:pt x="282" y="511"/>
                </a:lnTo>
                <a:lnTo>
                  <a:pt x="299" y="514"/>
                </a:lnTo>
                <a:lnTo>
                  <a:pt x="317" y="516"/>
                </a:lnTo>
                <a:lnTo>
                  <a:pt x="335" y="517"/>
                </a:lnTo>
                <a:lnTo>
                  <a:pt x="353" y="518"/>
                </a:lnTo>
                <a:lnTo>
                  <a:pt x="372" y="517"/>
                </a:lnTo>
                <a:lnTo>
                  <a:pt x="389" y="516"/>
                </a:lnTo>
                <a:lnTo>
                  <a:pt x="407" y="514"/>
                </a:lnTo>
                <a:lnTo>
                  <a:pt x="425" y="511"/>
                </a:lnTo>
                <a:lnTo>
                  <a:pt x="442" y="507"/>
                </a:lnTo>
                <a:lnTo>
                  <a:pt x="458" y="502"/>
                </a:lnTo>
                <a:lnTo>
                  <a:pt x="475" y="496"/>
                </a:lnTo>
                <a:lnTo>
                  <a:pt x="491" y="490"/>
                </a:lnTo>
                <a:lnTo>
                  <a:pt x="502" y="485"/>
                </a:lnTo>
                <a:lnTo>
                  <a:pt x="504" y="482"/>
                </a:lnTo>
                <a:lnTo>
                  <a:pt x="506" y="479"/>
                </a:lnTo>
                <a:lnTo>
                  <a:pt x="508" y="477"/>
                </a:lnTo>
                <a:lnTo>
                  <a:pt x="511" y="474"/>
                </a:lnTo>
                <a:lnTo>
                  <a:pt x="512" y="471"/>
                </a:lnTo>
                <a:lnTo>
                  <a:pt x="514" y="468"/>
                </a:lnTo>
                <a:lnTo>
                  <a:pt x="516" y="466"/>
                </a:lnTo>
                <a:lnTo>
                  <a:pt x="518" y="463"/>
                </a:lnTo>
                <a:lnTo>
                  <a:pt x="516" y="464"/>
                </a:lnTo>
                <a:lnTo>
                  <a:pt x="501" y="472"/>
                </a:lnTo>
                <a:lnTo>
                  <a:pt x="486" y="479"/>
                </a:lnTo>
                <a:lnTo>
                  <a:pt x="471" y="485"/>
                </a:lnTo>
                <a:lnTo>
                  <a:pt x="455" y="490"/>
                </a:lnTo>
                <a:lnTo>
                  <a:pt x="439" y="495"/>
                </a:lnTo>
                <a:lnTo>
                  <a:pt x="422" y="499"/>
                </a:lnTo>
                <a:lnTo>
                  <a:pt x="405" y="502"/>
                </a:lnTo>
                <a:lnTo>
                  <a:pt x="388" y="504"/>
                </a:lnTo>
                <a:lnTo>
                  <a:pt x="371" y="505"/>
                </a:lnTo>
                <a:lnTo>
                  <a:pt x="353" y="505"/>
                </a:lnTo>
                <a:lnTo>
                  <a:pt x="336" y="505"/>
                </a:lnTo>
                <a:lnTo>
                  <a:pt x="318" y="504"/>
                </a:lnTo>
                <a:lnTo>
                  <a:pt x="301" y="502"/>
                </a:lnTo>
                <a:lnTo>
                  <a:pt x="284" y="499"/>
                </a:lnTo>
                <a:lnTo>
                  <a:pt x="268" y="495"/>
                </a:lnTo>
                <a:lnTo>
                  <a:pt x="251" y="490"/>
                </a:lnTo>
                <a:lnTo>
                  <a:pt x="236" y="485"/>
                </a:lnTo>
                <a:lnTo>
                  <a:pt x="220" y="479"/>
                </a:lnTo>
                <a:lnTo>
                  <a:pt x="206" y="472"/>
                </a:lnTo>
                <a:lnTo>
                  <a:pt x="191" y="464"/>
                </a:lnTo>
                <a:lnTo>
                  <a:pt x="177" y="456"/>
                </a:lnTo>
                <a:lnTo>
                  <a:pt x="163" y="447"/>
                </a:lnTo>
                <a:lnTo>
                  <a:pt x="150" y="437"/>
                </a:lnTo>
                <a:lnTo>
                  <a:pt x="136" y="427"/>
                </a:lnTo>
                <a:lnTo>
                  <a:pt x="124" y="417"/>
                </a:lnTo>
                <a:lnTo>
                  <a:pt x="112" y="406"/>
                </a:lnTo>
                <a:lnTo>
                  <a:pt x="101" y="394"/>
                </a:lnTo>
                <a:lnTo>
                  <a:pt x="90" y="382"/>
                </a:lnTo>
                <a:lnTo>
                  <a:pt x="80" y="369"/>
                </a:lnTo>
                <a:lnTo>
                  <a:pt x="71" y="355"/>
                </a:lnTo>
                <a:lnTo>
                  <a:pt x="62" y="341"/>
                </a:lnTo>
                <a:lnTo>
                  <a:pt x="53" y="327"/>
                </a:lnTo>
                <a:lnTo>
                  <a:pt x="46" y="312"/>
                </a:lnTo>
                <a:lnTo>
                  <a:pt x="39" y="297"/>
                </a:lnTo>
                <a:lnTo>
                  <a:pt x="33" y="282"/>
                </a:lnTo>
                <a:lnTo>
                  <a:pt x="27" y="266"/>
                </a:lnTo>
                <a:lnTo>
                  <a:pt x="23" y="250"/>
                </a:lnTo>
                <a:lnTo>
                  <a:pt x="19" y="233"/>
                </a:lnTo>
                <a:lnTo>
                  <a:pt x="16" y="216"/>
                </a:lnTo>
                <a:lnTo>
                  <a:pt x="14" y="199"/>
                </a:lnTo>
                <a:lnTo>
                  <a:pt x="12" y="182"/>
                </a:lnTo>
                <a:lnTo>
                  <a:pt x="12" y="164"/>
                </a:lnTo>
                <a:lnTo>
                  <a:pt x="12" y="147"/>
                </a:lnTo>
                <a:lnTo>
                  <a:pt x="14" y="129"/>
                </a:lnTo>
                <a:lnTo>
                  <a:pt x="16" y="112"/>
                </a:lnTo>
                <a:lnTo>
                  <a:pt x="19" y="95"/>
                </a:lnTo>
                <a:lnTo>
                  <a:pt x="23" y="79"/>
                </a:lnTo>
                <a:lnTo>
                  <a:pt x="27" y="62"/>
                </a:lnTo>
                <a:lnTo>
                  <a:pt x="33" y="46"/>
                </a:lnTo>
                <a:lnTo>
                  <a:pt x="39" y="31"/>
                </a:lnTo>
                <a:lnTo>
                  <a:pt x="46" y="16"/>
                </a:lnTo>
                <a:lnTo>
                  <a:pt x="53" y="1"/>
                </a:lnTo>
                <a:lnTo>
                  <a:pt x="54" y="0"/>
                </a:lnTo>
              </a:path>
            </a:pathLst>
          </a:custGeom>
          <a:solidFill>
            <a:srgbClr val="6B472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0" name="Freeform 24"/>
          <p:cNvSpPr>
            <a:spLocks/>
          </p:cNvSpPr>
          <p:nvPr/>
        </p:nvSpPr>
        <p:spPr bwMode="auto">
          <a:xfrm>
            <a:off x="1190625" y="1958975"/>
            <a:ext cx="828675" cy="827088"/>
          </a:xfrm>
          <a:custGeom>
            <a:avLst/>
            <a:gdLst>
              <a:gd name="T0" fmla="*/ 62 w 522"/>
              <a:gd name="T1" fmla="*/ 1 h 521"/>
              <a:gd name="T2" fmla="*/ 56 w 522"/>
              <a:gd name="T3" fmla="*/ 5 h 521"/>
              <a:gd name="T4" fmla="*/ 50 w 522"/>
              <a:gd name="T5" fmla="*/ 9 h 521"/>
              <a:gd name="T6" fmla="*/ 44 w 522"/>
              <a:gd name="T7" fmla="*/ 13 h 521"/>
              <a:gd name="T8" fmla="*/ 33 w 522"/>
              <a:gd name="T9" fmla="*/ 30 h 521"/>
              <a:gd name="T10" fmla="*/ 21 w 522"/>
              <a:gd name="T11" fmla="*/ 60 h 521"/>
              <a:gd name="T12" fmla="*/ 10 w 522"/>
              <a:gd name="T13" fmla="*/ 93 h 521"/>
              <a:gd name="T14" fmla="*/ 3 w 522"/>
              <a:gd name="T15" fmla="*/ 126 h 521"/>
              <a:gd name="T16" fmla="*/ 0 w 522"/>
              <a:gd name="T17" fmla="*/ 161 h 521"/>
              <a:gd name="T18" fmla="*/ 0 w 522"/>
              <a:gd name="T19" fmla="*/ 196 h 521"/>
              <a:gd name="T20" fmla="*/ 3 w 522"/>
              <a:gd name="T21" fmla="*/ 230 h 521"/>
              <a:gd name="T22" fmla="*/ 10 w 522"/>
              <a:gd name="T23" fmla="*/ 264 h 521"/>
              <a:gd name="T24" fmla="*/ 21 w 522"/>
              <a:gd name="T25" fmla="*/ 296 h 521"/>
              <a:gd name="T26" fmla="*/ 33 w 522"/>
              <a:gd name="T27" fmla="*/ 327 h 521"/>
              <a:gd name="T28" fmla="*/ 49 w 522"/>
              <a:gd name="T29" fmla="*/ 356 h 521"/>
              <a:gd name="T30" fmla="*/ 68 w 522"/>
              <a:gd name="T31" fmla="*/ 383 h 521"/>
              <a:gd name="T32" fmla="*/ 89 w 522"/>
              <a:gd name="T33" fmla="*/ 408 h 521"/>
              <a:gd name="T34" fmla="*/ 112 w 522"/>
              <a:gd name="T35" fmla="*/ 432 h 521"/>
              <a:gd name="T36" fmla="*/ 137 w 522"/>
              <a:gd name="T37" fmla="*/ 452 h 521"/>
              <a:gd name="T38" fmla="*/ 165 w 522"/>
              <a:gd name="T39" fmla="*/ 470 h 521"/>
              <a:gd name="T40" fmla="*/ 194 w 522"/>
              <a:gd name="T41" fmla="*/ 486 h 521"/>
              <a:gd name="T42" fmla="*/ 224 w 522"/>
              <a:gd name="T43" fmla="*/ 499 h 521"/>
              <a:gd name="T44" fmla="*/ 256 w 522"/>
              <a:gd name="T45" fmla="*/ 509 h 521"/>
              <a:gd name="T46" fmla="*/ 289 w 522"/>
              <a:gd name="T47" fmla="*/ 516 h 521"/>
              <a:gd name="T48" fmla="*/ 324 w 522"/>
              <a:gd name="T49" fmla="*/ 519 h 521"/>
              <a:gd name="T50" fmla="*/ 359 w 522"/>
              <a:gd name="T51" fmla="*/ 519 h 521"/>
              <a:gd name="T52" fmla="*/ 393 w 522"/>
              <a:gd name="T53" fmla="*/ 516 h 521"/>
              <a:gd name="T54" fmla="*/ 427 w 522"/>
              <a:gd name="T55" fmla="*/ 509 h 521"/>
              <a:gd name="T56" fmla="*/ 459 w 522"/>
              <a:gd name="T57" fmla="*/ 499 h 521"/>
              <a:gd name="T58" fmla="*/ 490 w 522"/>
              <a:gd name="T59" fmla="*/ 486 h 521"/>
              <a:gd name="T60" fmla="*/ 506 w 522"/>
              <a:gd name="T61" fmla="*/ 478 h 521"/>
              <a:gd name="T62" fmla="*/ 510 w 522"/>
              <a:gd name="T63" fmla="*/ 472 h 521"/>
              <a:gd name="T64" fmla="*/ 513 w 522"/>
              <a:gd name="T65" fmla="*/ 466 h 521"/>
              <a:gd name="T66" fmla="*/ 517 w 522"/>
              <a:gd name="T67" fmla="*/ 460 h 521"/>
              <a:gd name="T68" fmla="*/ 521 w 522"/>
              <a:gd name="T69" fmla="*/ 454 h 521"/>
              <a:gd name="T70" fmla="*/ 498 w 522"/>
              <a:gd name="T71" fmla="*/ 467 h 521"/>
              <a:gd name="T72" fmla="*/ 469 w 522"/>
              <a:gd name="T73" fmla="*/ 481 h 521"/>
              <a:gd name="T74" fmla="*/ 439 w 522"/>
              <a:gd name="T75" fmla="*/ 492 h 521"/>
              <a:gd name="T76" fmla="*/ 407 w 522"/>
              <a:gd name="T77" fmla="*/ 500 h 521"/>
              <a:gd name="T78" fmla="*/ 375 w 522"/>
              <a:gd name="T79" fmla="*/ 505 h 521"/>
              <a:gd name="T80" fmla="*/ 341 w 522"/>
              <a:gd name="T81" fmla="*/ 507 h 521"/>
              <a:gd name="T82" fmla="*/ 307 w 522"/>
              <a:gd name="T83" fmla="*/ 505 h 521"/>
              <a:gd name="T84" fmla="*/ 275 w 522"/>
              <a:gd name="T85" fmla="*/ 500 h 521"/>
              <a:gd name="T86" fmla="*/ 243 w 522"/>
              <a:gd name="T87" fmla="*/ 492 h 521"/>
              <a:gd name="T88" fmla="*/ 213 w 522"/>
              <a:gd name="T89" fmla="*/ 481 h 521"/>
              <a:gd name="T90" fmla="*/ 185 w 522"/>
              <a:gd name="T91" fmla="*/ 467 h 521"/>
              <a:gd name="T92" fmla="*/ 158 w 522"/>
              <a:gd name="T93" fmla="*/ 451 h 521"/>
              <a:gd name="T94" fmla="*/ 133 w 522"/>
              <a:gd name="T95" fmla="*/ 433 h 521"/>
              <a:gd name="T96" fmla="*/ 109 w 522"/>
              <a:gd name="T97" fmla="*/ 411 h 521"/>
              <a:gd name="T98" fmla="*/ 88 w 522"/>
              <a:gd name="T99" fmla="*/ 388 h 521"/>
              <a:gd name="T100" fmla="*/ 69 w 522"/>
              <a:gd name="T101" fmla="*/ 363 h 521"/>
              <a:gd name="T102" fmla="*/ 52 w 522"/>
              <a:gd name="T103" fmla="*/ 335 h 521"/>
              <a:gd name="T104" fmla="*/ 38 w 522"/>
              <a:gd name="T105" fmla="*/ 306 h 521"/>
              <a:gd name="T106" fmla="*/ 27 w 522"/>
              <a:gd name="T107" fmla="*/ 276 h 521"/>
              <a:gd name="T108" fmla="*/ 19 w 522"/>
              <a:gd name="T109" fmla="*/ 244 h 521"/>
              <a:gd name="T110" fmla="*/ 14 w 522"/>
              <a:gd name="T111" fmla="*/ 212 h 521"/>
              <a:gd name="T112" fmla="*/ 12 w 522"/>
              <a:gd name="T113" fmla="*/ 178 h 521"/>
              <a:gd name="T114" fmla="*/ 14 w 522"/>
              <a:gd name="T115" fmla="*/ 144 h 521"/>
              <a:gd name="T116" fmla="*/ 19 w 522"/>
              <a:gd name="T117" fmla="*/ 112 h 521"/>
              <a:gd name="T118" fmla="*/ 27 w 522"/>
              <a:gd name="T119" fmla="*/ 80 h 521"/>
              <a:gd name="T120" fmla="*/ 38 w 522"/>
              <a:gd name="T121" fmla="*/ 50 h 521"/>
              <a:gd name="T122" fmla="*/ 52 w 522"/>
              <a:gd name="T123" fmla="*/ 21 h 521"/>
              <a:gd name="T124" fmla="*/ 65 w 522"/>
              <a:gd name="T1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521">
                <a:moveTo>
                  <a:pt x="65" y="0"/>
                </a:moveTo>
                <a:lnTo>
                  <a:pt x="62" y="1"/>
                </a:lnTo>
                <a:lnTo>
                  <a:pt x="59" y="3"/>
                </a:lnTo>
                <a:lnTo>
                  <a:pt x="56" y="5"/>
                </a:lnTo>
                <a:lnTo>
                  <a:pt x="53" y="7"/>
                </a:lnTo>
                <a:lnTo>
                  <a:pt x="50" y="9"/>
                </a:lnTo>
                <a:lnTo>
                  <a:pt x="47" y="11"/>
                </a:lnTo>
                <a:lnTo>
                  <a:pt x="44" y="13"/>
                </a:lnTo>
                <a:lnTo>
                  <a:pt x="41" y="15"/>
                </a:lnTo>
                <a:lnTo>
                  <a:pt x="33" y="30"/>
                </a:lnTo>
                <a:lnTo>
                  <a:pt x="27" y="45"/>
                </a:lnTo>
                <a:lnTo>
                  <a:pt x="21" y="60"/>
                </a:lnTo>
                <a:lnTo>
                  <a:pt x="15" y="76"/>
                </a:lnTo>
                <a:lnTo>
                  <a:pt x="10" y="93"/>
                </a:lnTo>
                <a:lnTo>
                  <a:pt x="6" y="109"/>
                </a:lnTo>
                <a:lnTo>
                  <a:pt x="3" y="126"/>
                </a:lnTo>
                <a:lnTo>
                  <a:pt x="1" y="143"/>
                </a:lnTo>
                <a:lnTo>
                  <a:pt x="0" y="161"/>
                </a:lnTo>
                <a:lnTo>
                  <a:pt x="0" y="178"/>
                </a:lnTo>
                <a:lnTo>
                  <a:pt x="0" y="196"/>
                </a:lnTo>
                <a:lnTo>
                  <a:pt x="1" y="213"/>
                </a:lnTo>
                <a:lnTo>
                  <a:pt x="3" y="230"/>
                </a:lnTo>
                <a:lnTo>
                  <a:pt x="6" y="247"/>
                </a:lnTo>
                <a:lnTo>
                  <a:pt x="10" y="264"/>
                </a:lnTo>
                <a:lnTo>
                  <a:pt x="15" y="280"/>
                </a:lnTo>
                <a:lnTo>
                  <a:pt x="21" y="296"/>
                </a:lnTo>
                <a:lnTo>
                  <a:pt x="27" y="312"/>
                </a:lnTo>
                <a:lnTo>
                  <a:pt x="33" y="327"/>
                </a:lnTo>
                <a:lnTo>
                  <a:pt x="41" y="342"/>
                </a:lnTo>
                <a:lnTo>
                  <a:pt x="49" y="356"/>
                </a:lnTo>
                <a:lnTo>
                  <a:pt x="58" y="370"/>
                </a:lnTo>
                <a:lnTo>
                  <a:pt x="68" y="383"/>
                </a:lnTo>
                <a:lnTo>
                  <a:pt x="78" y="396"/>
                </a:lnTo>
                <a:lnTo>
                  <a:pt x="89" y="408"/>
                </a:lnTo>
                <a:lnTo>
                  <a:pt x="100" y="420"/>
                </a:lnTo>
                <a:lnTo>
                  <a:pt x="112" y="432"/>
                </a:lnTo>
                <a:lnTo>
                  <a:pt x="124" y="442"/>
                </a:lnTo>
                <a:lnTo>
                  <a:pt x="137" y="452"/>
                </a:lnTo>
                <a:lnTo>
                  <a:pt x="151" y="461"/>
                </a:lnTo>
                <a:lnTo>
                  <a:pt x="165" y="470"/>
                </a:lnTo>
                <a:lnTo>
                  <a:pt x="179" y="478"/>
                </a:lnTo>
                <a:lnTo>
                  <a:pt x="194" y="486"/>
                </a:lnTo>
                <a:lnTo>
                  <a:pt x="208" y="493"/>
                </a:lnTo>
                <a:lnTo>
                  <a:pt x="224" y="499"/>
                </a:lnTo>
                <a:lnTo>
                  <a:pt x="239" y="505"/>
                </a:lnTo>
                <a:lnTo>
                  <a:pt x="256" y="509"/>
                </a:lnTo>
                <a:lnTo>
                  <a:pt x="272" y="513"/>
                </a:lnTo>
                <a:lnTo>
                  <a:pt x="289" y="516"/>
                </a:lnTo>
                <a:lnTo>
                  <a:pt x="306" y="518"/>
                </a:lnTo>
                <a:lnTo>
                  <a:pt x="324" y="519"/>
                </a:lnTo>
                <a:lnTo>
                  <a:pt x="341" y="520"/>
                </a:lnTo>
                <a:lnTo>
                  <a:pt x="359" y="519"/>
                </a:lnTo>
                <a:lnTo>
                  <a:pt x="376" y="518"/>
                </a:lnTo>
                <a:lnTo>
                  <a:pt x="393" y="516"/>
                </a:lnTo>
                <a:lnTo>
                  <a:pt x="410" y="513"/>
                </a:lnTo>
                <a:lnTo>
                  <a:pt x="427" y="509"/>
                </a:lnTo>
                <a:lnTo>
                  <a:pt x="443" y="505"/>
                </a:lnTo>
                <a:lnTo>
                  <a:pt x="459" y="499"/>
                </a:lnTo>
                <a:lnTo>
                  <a:pt x="475" y="493"/>
                </a:lnTo>
                <a:lnTo>
                  <a:pt x="490" y="486"/>
                </a:lnTo>
                <a:lnTo>
                  <a:pt x="505" y="478"/>
                </a:lnTo>
                <a:lnTo>
                  <a:pt x="506" y="478"/>
                </a:lnTo>
                <a:lnTo>
                  <a:pt x="507" y="475"/>
                </a:lnTo>
                <a:lnTo>
                  <a:pt x="510" y="472"/>
                </a:lnTo>
                <a:lnTo>
                  <a:pt x="511" y="469"/>
                </a:lnTo>
                <a:lnTo>
                  <a:pt x="513" y="466"/>
                </a:lnTo>
                <a:lnTo>
                  <a:pt x="515" y="463"/>
                </a:lnTo>
                <a:lnTo>
                  <a:pt x="517" y="460"/>
                </a:lnTo>
                <a:lnTo>
                  <a:pt x="519" y="457"/>
                </a:lnTo>
                <a:lnTo>
                  <a:pt x="521" y="454"/>
                </a:lnTo>
                <a:lnTo>
                  <a:pt x="512" y="459"/>
                </a:lnTo>
                <a:lnTo>
                  <a:pt x="498" y="467"/>
                </a:lnTo>
                <a:lnTo>
                  <a:pt x="484" y="475"/>
                </a:lnTo>
                <a:lnTo>
                  <a:pt x="469" y="481"/>
                </a:lnTo>
                <a:lnTo>
                  <a:pt x="454" y="487"/>
                </a:lnTo>
                <a:lnTo>
                  <a:pt x="439" y="492"/>
                </a:lnTo>
                <a:lnTo>
                  <a:pt x="423" y="497"/>
                </a:lnTo>
                <a:lnTo>
                  <a:pt x="407" y="500"/>
                </a:lnTo>
                <a:lnTo>
                  <a:pt x="391" y="503"/>
                </a:lnTo>
                <a:lnTo>
                  <a:pt x="375" y="505"/>
                </a:lnTo>
                <a:lnTo>
                  <a:pt x="358" y="507"/>
                </a:lnTo>
                <a:lnTo>
                  <a:pt x="341" y="507"/>
                </a:lnTo>
                <a:lnTo>
                  <a:pt x="324" y="507"/>
                </a:lnTo>
                <a:lnTo>
                  <a:pt x="307" y="505"/>
                </a:lnTo>
                <a:lnTo>
                  <a:pt x="291" y="503"/>
                </a:lnTo>
                <a:lnTo>
                  <a:pt x="275" y="500"/>
                </a:lnTo>
                <a:lnTo>
                  <a:pt x="259" y="497"/>
                </a:lnTo>
                <a:lnTo>
                  <a:pt x="243" y="492"/>
                </a:lnTo>
                <a:lnTo>
                  <a:pt x="228" y="487"/>
                </a:lnTo>
                <a:lnTo>
                  <a:pt x="213" y="481"/>
                </a:lnTo>
                <a:lnTo>
                  <a:pt x="199" y="475"/>
                </a:lnTo>
                <a:lnTo>
                  <a:pt x="185" y="467"/>
                </a:lnTo>
                <a:lnTo>
                  <a:pt x="171" y="459"/>
                </a:lnTo>
                <a:lnTo>
                  <a:pt x="158" y="451"/>
                </a:lnTo>
                <a:lnTo>
                  <a:pt x="145" y="442"/>
                </a:lnTo>
                <a:lnTo>
                  <a:pt x="133" y="433"/>
                </a:lnTo>
                <a:lnTo>
                  <a:pt x="121" y="422"/>
                </a:lnTo>
                <a:lnTo>
                  <a:pt x="109" y="411"/>
                </a:lnTo>
                <a:lnTo>
                  <a:pt x="98" y="400"/>
                </a:lnTo>
                <a:lnTo>
                  <a:pt x="88" y="388"/>
                </a:lnTo>
                <a:lnTo>
                  <a:pt x="78" y="375"/>
                </a:lnTo>
                <a:lnTo>
                  <a:pt x="69" y="363"/>
                </a:lnTo>
                <a:lnTo>
                  <a:pt x="60" y="349"/>
                </a:lnTo>
                <a:lnTo>
                  <a:pt x="52" y="335"/>
                </a:lnTo>
                <a:lnTo>
                  <a:pt x="45" y="321"/>
                </a:lnTo>
                <a:lnTo>
                  <a:pt x="38" y="306"/>
                </a:lnTo>
                <a:lnTo>
                  <a:pt x="32" y="292"/>
                </a:lnTo>
                <a:lnTo>
                  <a:pt x="27" y="276"/>
                </a:lnTo>
                <a:lnTo>
                  <a:pt x="23" y="260"/>
                </a:lnTo>
                <a:lnTo>
                  <a:pt x="19" y="244"/>
                </a:lnTo>
                <a:lnTo>
                  <a:pt x="16" y="228"/>
                </a:lnTo>
                <a:lnTo>
                  <a:pt x="14" y="212"/>
                </a:lnTo>
                <a:lnTo>
                  <a:pt x="13" y="195"/>
                </a:lnTo>
                <a:lnTo>
                  <a:pt x="12" y="178"/>
                </a:lnTo>
                <a:lnTo>
                  <a:pt x="13" y="161"/>
                </a:lnTo>
                <a:lnTo>
                  <a:pt x="14" y="144"/>
                </a:lnTo>
                <a:lnTo>
                  <a:pt x="16" y="128"/>
                </a:lnTo>
                <a:lnTo>
                  <a:pt x="19" y="112"/>
                </a:lnTo>
                <a:lnTo>
                  <a:pt x="23" y="96"/>
                </a:lnTo>
                <a:lnTo>
                  <a:pt x="27" y="80"/>
                </a:lnTo>
                <a:lnTo>
                  <a:pt x="32" y="65"/>
                </a:lnTo>
                <a:lnTo>
                  <a:pt x="38" y="50"/>
                </a:lnTo>
                <a:lnTo>
                  <a:pt x="45" y="35"/>
                </a:lnTo>
                <a:lnTo>
                  <a:pt x="52" y="21"/>
                </a:lnTo>
                <a:lnTo>
                  <a:pt x="60" y="7"/>
                </a:lnTo>
                <a:lnTo>
                  <a:pt x="65" y="0"/>
                </a:lnTo>
              </a:path>
            </a:pathLst>
          </a:custGeom>
          <a:solidFill>
            <a:srgbClr val="784F26"/>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1" name="Freeform 25"/>
          <p:cNvSpPr>
            <a:spLocks/>
          </p:cNvSpPr>
          <p:nvPr/>
        </p:nvSpPr>
        <p:spPr bwMode="auto">
          <a:xfrm>
            <a:off x="1209675" y="1939925"/>
            <a:ext cx="828675" cy="825500"/>
          </a:xfrm>
          <a:custGeom>
            <a:avLst/>
            <a:gdLst>
              <a:gd name="T0" fmla="*/ 71 w 522"/>
              <a:gd name="T1" fmla="*/ 3 h 520"/>
              <a:gd name="T2" fmla="*/ 61 w 522"/>
              <a:gd name="T3" fmla="*/ 7 h 520"/>
              <a:gd name="T4" fmla="*/ 52 w 522"/>
              <a:gd name="T5" fmla="*/ 12 h 520"/>
              <a:gd name="T6" fmla="*/ 32 w 522"/>
              <a:gd name="T7" fmla="*/ 47 h 520"/>
              <a:gd name="T8" fmla="*/ 15 w 522"/>
              <a:gd name="T9" fmla="*/ 92 h 520"/>
              <a:gd name="T10" fmla="*/ 4 w 522"/>
              <a:gd name="T11" fmla="*/ 140 h 520"/>
              <a:gd name="T12" fmla="*/ 0 w 522"/>
              <a:gd name="T13" fmla="*/ 190 h 520"/>
              <a:gd name="T14" fmla="*/ 4 w 522"/>
              <a:gd name="T15" fmla="*/ 240 h 520"/>
              <a:gd name="T16" fmla="*/ 15 w 522"/>
              <a:gd name="T17" fmla="*/ 288 h 520"/>
              <a:gd name="T18" fmla="*/ 32 w 522"/>
              <a:gd name="T19" fmla="*/ 333 h 520"/>
              <a:gd name="T20" fmla="*/ 56 w 522"/>
              <a:gd name="T21" fmla="*/ 375 h 520"/>
              <a:gd name="T22" fmla="*/ 86 w 522"/>
              <a:gd name="T23" fmla="*/ 412 h 520"/>
              <a:gd name="T24" fmla="*/ 120 w 522"/>
              <a:gd name="T25" fmla="*/ 445 h 520"/>
              <a:gd name="T26" fmla="*/ 159 w 522"/>
              <a:gd name="T27" fmla="*/ 472 h 520"/>
              <a:gd name="T28" fmla="*/ 201 w 522"/>
              <a:gd name="T29" fmla="*/ 493 h 520"/>
              <a:gd name="T30" fmla="*/ 247 w 522"/>
              <a:gd name="T31" fmla="*/ 509 h 520"/>
              <a:gd name="T32" fmla="*/ 295 w 522"/>
              <a:gd name="T33" fmla="*/ 518 h 520"/>
              <a:gd name="T34" fmla="*/ 346 w 522"/>
              <a:gd name="T35" fmla="*/ 519 h 520"/>
              <a:gd name="T36" fmla="*/ 395 w 522"/>
              <a:gd name="T37" fmla="*/ 513 h 520"/>
              <a:gd name="T38" fmla="*/ 442 w 522"/>
              <a:gd name="T39" fmla="*/ 499 h 520"/>
              <a:gd name="T40" fmla="*/ 487 w 522"/>
              <a:gd name="T41" fmla="*/ 480 h 520"/>
              <a:gd name="T42" fmla="*/ 510 w 522"/>
              <a:gd name="T43" fmla="*/ 463 h 520"/>
              <a:gd name="T44" fmla="*/ 515 w 522"/>
              <a:gd name="T45" fmla="*/ 454 h 520"/>
              <a:gd name="T46" fmla="*/ 519 w 522"/>
              <a:gd name="T47" fmla="*/ 446 h 520"/>
              <a:gd name="T48" fmla="*/ 507 w 522"/>
              <a:gd name="T49" fmla="*/ 452 h 520"/>
              <a:gd name="T50" fmla="*/ 466 w 522"/>
              <a:gd name="T51" fmla="*/ 475 h 520"/>
              <a:gd name="T52" fmla="*/ 423 w 522"/>
              <a:gd name="T53" fmla="*/ 493 h 520"/>
              <a:gd name="T54" fmla="*/ 377 w 522"/>
              <a:gd name="T55" fmla="*/ 503 h 520"/>
              <a:gd name="T56" fmla="*/ 329 w 522"/>
              <a:gd name="T57" fmla="*/ 507 h 520"/>
              <a:gd name="T58" fmla="*/ 281 w 522"/>
              <a:gd name="T59" fmla="*/ 503 h 520"/>
              <a:gd name="T60" fmla="*/ 235 w 522"/>
              <a:gd name="T61" fmla="*/ 493 h 520"/>
              <a:gd name="T62" fmla="*/ 192 w 522"/>
              <a:gd name="T63" fmla="*/ 475 h 520"/>
              <a:gd name="T64" fmla="*/ 153 w 522"/>
              <a:gd name="T65" fmla="*/ 452 h 520"/>
              <a:gd name="T66" fmla="*/ 117 w 522"/>
              <a:gd name="T67" fmla="*/ 425 h 520"/>
              <a:gd name="T68" fmla="*/ 86 w 522"/>
              <a:gd name="T69" fmla="*/ 392 h 520"/>
              <a:gd name="T70" fmla="*/ 59 w 522"/>
              <a:gd name="T71" fmla="*/ 354 h 520"/>
              <a:gd name="T72" fmla="*/ 38 w 522"/>
              <a:gd name="T73" fmla="*/ 313 h 520"/>
              <a:gd name="T74" fmla="*/ 23 w 522"/>
              <a:gd name="T75" fmla="*/ 269 h 520"/>
              <a:gd name="T76" fmla="*/ 15 w 522"/>
              <a:gd name="T77" fmla="*/ 223 h 520"/>
              <a:gd name="T78" fmla="*/ 13 w 522"/>
              <a:gd name="T79" fmla="*/ 174 h 520"/>
              <a:gd name="T80" fmla="*/ 19 w 522"/>
              <a:gd name="T81" fmla="*/ 126 h 520"/>
              <a:gd name="T82" fmla="*/ 32 w 522"/>
              <a:gd name="T83" fmla="*/ 81 h 520"/>
              <a:gd name="T84" fmla="*/ 51 w 522"/>
              <a:gd name="T85" fmla="*/ 39 h 520"/>
              <a:gd name="T86" fmla="*/ 76 w 522"/>
              <a:gd name="T87"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2" h="520">
                <a:moveTo>
                  <a:pt x="77" y="0"/>
                </a:moveTo>
                <a:lnTo>
                  <a:pt x="74" y="1"/>
                </a:lnTo>
                <a:lnTo>
                  <a:pt x="71" y="3"/>
                </a:lnTo>
                <a:lnTo>
                  <a:pt x="68" y="4"/>
                </a:lnTo>
                <a:lnTo>
                  <a:pt x="65" y="6"/>
                </a:lnTo>
                <a:lnTo>
                  <a:pt x="61" y="7"/>
                </a:lnTo>
                <a:lnTo>
                  <a:pt x="58" y="9"/>
                </a:lnTo>
                <a:lnTo>
                  <a:pt x="55" y="10"/>
                </a:lnTo>
                <a:lnTo>
                  <a:pt x="52" y="12"/>
                </a:lnTo>
                <a:lnTo>
                  <a:pt x="48" y="19"/>
                </a:lnTo>
                <a:lnTo>
                  <a:pt x="40" y="33"/>
                </a:lnTo>
                <a:lnTo>
                  <a:pt x="32" y="47"/>
                </a:lnTo>
                <a:lnTo>
                  <a:pt x="26" y="62"/>
                </a:lnTo>
                <a:lnTo>
                  <a:pt x="20" y="77"/>
                </a:lnTo>
                <a:lnTo>
                  <a:pt x="15" y="92"/>
                </a:lnTo>
                <a:lnTo>
                  <a:pt x="10" y="108"/>
                </a:lnTo>
                <a:lnTo>
                  <a:pt x="7" y="124"/>
                </a:lnTo>
                <a:lnTo>
                  <a:pt x="4" y="140"/>
                </a:lnTo>
                <a:lnTo>
                  <a:pt x="2" y="156"/>
                </a:lnTo>
                <a:lnTo>
                  <a:pt x="0" y="173"/>
                </a:lnTo>
                <a:lnTo>
                  <a:pt x="0" y="190"/>
                </a:lnTo>
                <a:lnTo>
                  <a:pt x="0" y="207"/>
                </a:lnTo>
                <a:lnTo>
                  <a:pt x="2" y="224"/>
                </a:lnTo>
                <a:lnTo>
                  <a:pt x="4" y="240"/>
                </a:lnTo>
                <a:lnTo>
                  <a:pt x="7" y="256"/>
                </a:lnTo>
                <a:lnTo>
                  <a:pt x="10" y="273"/>
                </a:lnTo>
                <a:lnTo>
                  <a:pt x="15" y="288"/>
                </a:lnTo>
                <a:lnTo>
                  <a:pt x="20" y="304"/>
                </a:lnTo>
                <a:lnTo>
                  <a:pt x="26" y="318"/>
                </a:lnTo>
                <a:lnTo>
                  <a:pt x="32" y="333"/>
                </a:lnTo>
                <a:lnTo>
                  <a:pt x="40" y="348"/>
                </a:lnTo>
                <a:lnTo>
                  <a:pt x="48" y="361"/>
                </a:lnTo>
                <a:lnTo>
                  <a:pt x="56" y="375"/>
                </a:lnTo>
                <a:lnTo>
                  <a:pt x="65" y="388"/>
                </a:lnTo>
                <a:lnTo>
                  <a:pt x="75" y="400"/>
                </a:lnTo>
                <a:lnTo>
                  <a:pt x="86" y="412"/>
                </a:lnTo>
                <a:lnTo>
                  <a:pt x="97" y="424"/>
                </a:lnTo>
                <a:lnTo>
                  <a:pt x="108" y="434"/>
                </a:lnTo>
                <a:lnTo>
                  <a:pt x="120" y="445"/>
                </a:lnTo>
                <a:lnTo>
                  <a:pt x="133" y="454"/>
                </a:lnTo>
                <a:lnTo>
                  <a:pt x="146" y="463"/>
                </a:lnTo>
                <a:lnTo>
                  <a:pt x="159" y="472"/>
                </a:lnTo>
                <a:lnTo>
                  <a:pt x="173" y="480"/>
                </a:lnTo>
                <a:lnTo>
                  <a:pt x="187" y="487"/>
                </a:lnTo>
                <a:lnTo>
                  <a:pt x="201" y="493"/>
                </a:lnTo>
                <a:lnTo>
                  <a:pt x="216" y="499"/>
                </a:lnTo>
                <a:lnTo>
                  <a:pt x="231" y="505"/>
                </a:lnTo>
                <a:lnTo>
                  <a:pt x="247" y="509"/>
                </a:lnTo>
                <a:lnTo>
                  <a:pt x="263" y="513"/>
                </a:lnTo>
                <a:lnTo>
                  <a:pt x="279" y="516"/>
                </a:lnTo>
                <a:lnTo>
                  <a:pt x="295" y="518"/>
                </a:lnTo>
                <a:lnTo>
                  <a:pt x="312" y="519"/>
                </a:lnTo>
                <a:lnTo>
                  <a:pt x="329" y="519"/>
                </a:lnTo>
                <a:lnTo>
                  <a:pt x="346" y="519"/>
                </a:lnTo>
                <a:lnTo>
                  <a:pt x="363" y="518"/>
                </a:lnTo>
                <a:lnTo>
                  <a:pt x="379" y="516"/>
                </a:lnTo>
                <a:lnTo>
                  <a:pt x="395" y="513"/>
                </a:lnTo>
                <a:lnTo>
                  <a:pt x="412" y="509"/>
                </a:lnTo>
                <a:lnTo>
                  <a:pt x="427" y="505"/>
                </a:lnTo>
                <a:lnTo>
                  <a:pt x="442" y="499"/>
                </a:lnTo>
                <a:lnTo>
                  <a:pt x="457" y="493"/>
                </a:lnTo>
                <a:lnTo>
                  <a:pt x="472" y="487"/>
                </a:lnTo>
                <a:lnTo>
                  <a:pt x="487" y="480"/>
                </a:lnTo>
                <a:lnTo>
                  <a:pt x="500" y="472"/>
                </a:lnTo>
                <a:lnTo>
                  <a:pt x="508" y="466"/>
                </a:lnTo>
                <a:lnTo>
                  <a:pt x="510" y="463"/>
                </a:lnTo>
                <a:lnTo>
                  <a:pt x="511" y="460"/>
                </a:lnTo>
                <a:lnTo>
                  <a:pt x="513" y="457"/>
                </a:lnTo>
                <a:lnTo>
                  <a:pt x="515" y="454"/>
                </a:lnTo>
                <a:lnTo>
                  <a:pt x="516" y="451"/>
                </a:lnTo>
                <a:lnTo>
                  <a:pt x="518" y="448"/>
                </a:lnTo>
                <a:lnTo>
                  <a:pt x="519" y="446"/>
                </a:lnTo>
                <a:lnTo>
                  <a:pt x="521" y="443"/>
                </a:lnTo>
                <a:lnTo>
                  <a:pt x="519" y="444"/>
                </a:lnTo>
                <a:lnTo>
                  <a:pt x="507" y="452"/>
                </a:lnTo>
                <a:lnTo>
                  <a:pt x="493" y="460"/>
                </a:lnTo>
                <a:lnTo>
                  <a:pt x="480" y="468"/>
                </a:lnTo>
                <a:lnTo>
                  <a:pt x="466" y="475"/>
                </a:lnTo>
                <a:lnTo>
                  <a:pt x="452" y="482"/>
                </a:lnTo>
                <a:lnTo>
                  <a:pt x="438" y="487"/>
                </a:lnTo>
                <a:lnTo>
                  <a:pt x="423" y="493"/>
                </a:lnTo>
                <a:lnTo>
                  <a:pt x="408" y="497"/>
                </a:lnTo>
                <a:lnTo>
                  <a:pt x="393" y="500"/>
                </a:lnTo>
                <a:lnTo>
                  <a:pt x="377" y="503"/>
                </a:lnTo>
                <a:lnTo>
                  <a:pt x="362" y="505"/>
                </a:lnTo>
                <a:lnTo>
                  <a:pt x="345" y="506"/>
                </a:lnTo>
                <a:lnTo>
                  <a:pt x="329" y="507"/>
                </a:lnTo>
                <a:lnTo>
                  <a:pt x="313" y="506"/>
                </a:lnTo>
                <a:lnTo>
                  <a:pt x="297" y="505"/>
                </a:lnTo>
                <a:lnTo>
                  <a:pt x="281" y="503"/>
                </a:lnTo>
                <a:lnTo>
                  <a:pt x="265" y="500"/>
                </a:lnTo>
                <a:lnTo>
                  <a:pt x="250" y="497"/>
                </a:lnTo>
                <a:lnTo>
                  <a:pt x="235" y="493"/>
                </a:lnTo>
                <a:lnTo>
                  <a:pt x="220" y="487"/>
                </a:lnTo>
                <a:lnTo>
                  <a:pt x="206" y="482"/>
                </a:lnTo>
                <a:lnTo>
                  <a:pt x="192" y="475"/>
                </a:lnTo>
                <a:lnTo>
                  <a:pt x="179" y="468"/>
                </a:lnTo>
                <a:lnTo>
                  <a:pt x="166" y="460"/>
                </a:lnTo>
                <a:lnTo>
                  <a:pt x="153" y="452"/>
                </a:lnTo>
                <a:lnTo>
                  <a:pt x="140" y="444"/>
                </a:lnTo>
                <a:lnTo>
                  <a:pt x="128" y="435"/>
                </a:lnTo>
                <a:lnTo>
                  <a:pt x="117" y="425"/>
                </a:lnTo>
                <a:lnTo>
                  <a:pt x="106" y="414"/>
                </a:lnTo>
                <a:lnTo>
                  <a:pt x="95" y="404"/>
                </a:lnTo>
                <a:lnTo>
                  <a:pt x="86" y="392"/>
                </a:lnTo>
                <a:lnTo>
                  <a:pt x="76" y="380"/>
                </a:lnTo>
                <a:lnTo>
                  <a:pt x="67" y="368"/>
                </a:lnTo>
                <a:lnTo>
                  <a:pt x="59" y="354"/>
                </a:lnTo>
                <a:lnTo>
                  <a:pt x="51" y="341"/>
                </a:lnTo>
                <a:lnTo>
                  <a:pt x="44" y="327"/>
                </a:lnTo>
                <a:lnTo>
                  <a:pt x="38" y="313"/>
                </a:lnTo>
                <a:lnTo>
                  <a:pt x="32" y="299"/>
                </a:lnTo>
                <a:lnTo>
                  <a:pt x="27" y="284"/>
                </a:lnTo>
                <a:lnTo>
                  <a:pt x="23" y="269"/>
                </a:lnTo>
                <a:lnTo>
                  <a:pt x="19" y="254"/>
                </a:lnTo>
                <a:lnTo>
                  <a:pt x="17" y="238"/>
                </a:lnTo>
                <a:lnTo>
                  <a:pt x="15" y="223"/>
                </a:lnTo>
                <a:lnTo>
                  <a:pt x="13" y="206"/>
                </a:lnTo>
                <a:lnTo>
                  <a:pt x="13" y="190"/>
                </a:lnTo>
                <a:lnTo>
                  <a:pt x="13" y="174"/>
                </a:lnTo>
                <a:lnTo>
                  <a:pt x="15" y="158"/>
                </a:lnTo>
                <a:lnTo>
                  <a:pt x="17" y="142"/>
                </a:lnTo>
                <a:lnTo>
                  <a:pt x="19" y="126"/>
                </a:lnTo>
                <a:lnTo>
                  <a:pt x="23" y="111"/>
                </a:lnTo>
                <a:lnTo>
                  <a:pt x="27" y="96"/>
                </a:lnTo>
                <a:lnTo>
                  <a:pt x="32" y="81"/>
                </a:lnTo>
                <a:lnTo>
                  <a:pt x="38" y="67"/>
                </a:lnTo>
                <a:lnTo>
                  <a:pt x="44" y="53"/>
                </a:lnTo>
                <a:lnTo>
                  <a:pt x="51" y="39"/>
                </a:lnTo>
                <a:lnTo>
                  <a:pt x="59" y="26"/>
                </a:lnTo>
                <a:lnTo>
                  <a:pt x="67" y="13"/>
                </a:lnTo>
                <a:lnTo>
                  <a:pt x="76" y="0"/>
                </a:lnTo>
                <a:lnTo>
                  <a:pt x="77" y="0"/>
                </a:lnTo>
              </a:path>
            </a:pathLst>
          </a:custGeom>
          <a:solidFill>
            <a:srgbClr val="855A2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2" name="Freeform 26"/>
          <p:cNvSpPr>
            <a:spLocks/>
          </p:cNvSpPr>
          <p:nvPr/>
        </p:nvSpPr>
        <p:spPr bwMode="auto">
          <a:xfrm>
            <a:off x="1228725" y="1922463"/>
            <a:ext cx="825500" cy="823912"/>
          </a:xfrm>
          <a:custGeom>
            <a:avLst/>
            <a:gdLst>
              <a:gd name="T0" fmla="*/ 82 w 520"/>
              <a:gd name="T1" fmla="*/ 3 h 519"/>
              <a:gd name="T2" fmla="*/ 73 w 520"/>
              <a:gd name="T3" fmla="*/ 7 h 519"/>
              <a:gd name="T4" fmla="*/ 64 w 520"/>
              <a:gd name="T5" fmla="*/ 11 h 519"/>
              <a:gd name="T6" fmla="*/ 39 w 520"/>
              <a:gd name="T7" fmla="*/ 50 h 519"/>
              <a:gd name="T8" fmla="*/ 20 w 520"/>
              <a:gd name="T9" fmla="*/ 92 h 519"/>
              <a:gd name="T10" fmla="*/ 7 w 520"/>
              <a:gd name="T11" fmla="*/ 137 h 519"/>
              <a:gd name="T12" fmla="*/ 1 w 520"/>
              <a:gd name="T13" fmla="*/ 185 h 519"/>
              <a:gd name="T14" fmla="*/ 2 w 520"/>
              <a:gd name="T15" fmla="*/ 234 h 519"/>
              <a:gd name="T16" fmla="*/ 10 w 520"/>
              <a:gd name="T17" fmla="*/ 281 h 519"/>
              <a:gd name="T18" fmla="*/ 25 w 520"/>
              <a:gd name="T19" fmla="*/ 325 h 519"/>
              <a:gd name="T20" fmla="*/ 47 w 520"/>
              <a:gd name="T21" fmla="*/ 366 h 519"/>
              <a:gd name="T22" fmla="*/ 73 w 520"/>
              <a:gd name="T23" fmla="*/ 403 h 519"/>
              <a:gd name="T24" fmla="*/ 105 w 520"/>
              <a:gd name="T25" fmla="*/ 436 h 519"/>
              <a:gd name="T26" fmla="*/ 141 w 520"/>
              <a:gd name="T27" fmla="*/ 464 h 519"/>
              <a:gd name="T28" fmla="*/ 179 w 520"/>
              <a:gd name="T29" fmla="*/ 487 h 519"/>
              <a:gd name="T30" fmla="*/ 223 w 520"/>
              <a:gd name="T31" fmla="*/ 504 h 519"/>
              <a:gd name="T32" fmla="*/ 269 w 520"/>
              <a:gd name="T33" fmla="*/ 514 h 519"/>
              <a:gd name="T34" fmla="*/ 317 w 520"/>
              <a:gd name="T35" fmla="*/ 518 h 519"/>
              <a:gd name="T36" fmla="*/ 365 w 520"/>
              <a:gd name="T37" fmla="*/ 514 h 519"/>
              <a:gd name="T38" fmla="*/ 412 w 520"/>
              <a:gd name="T39" fmla="*/ 504 h 519"/>
              <a:gd name="T40" fmla="*/ 455 w 520"/>
              <a:gd name="T41" fmla="*/ 487 h 519"/>
              <a:gd name="T42" fmla="*/ 495 w 520"/>
              <a:gd name="T43" fmla="*/ 464 h 519"/>
              <a:gd name="T44" fmla="*/ 510 w 520"/>
              <a:gd name="T45" fmla="*/ 452 h 519"/>
              <a:gd name="T46" fmla="*/ 513 w 520"/>
              <a:gd name="T47" fmla="*/ 443 h 519"/>
              <a:gd name="T48" fmla="*/ 517 w 520"/>
              <a:gd name="T49" fmla="*/ 433 h 519"/>
              <a:gd name="T50" fmla="*/ 500 w 520"/>
              <a:gd name="T51" fmla="*/ 446 h 519"/>
              <a:gd name="T52" fmla="*/ 463 w 520"/>
              <a:gd name="T53" fmla="*/ 469 h 519"/>
              <a:gd name="T54" fmla="*/ 422 w 520"/>
              <a:gd name="T55" fmla="*/ 487 h 519"/>
              <a:gd name="T56" fmla="*/ 379 w 520"/>
              <a:gd name="T57" fmla="*/ 499 h 519"/>
              <a:gd name="T58" fmla="*/ 333 w 520"/>
              <a:gd name="T59" fmla="*/ 505 h 519"/>
              <a:gd name="T60" fmla="*/ 286 w 520"/>
              <a:gd name="T61" fmla="*/ 504 h 519"/>
              <a:gd name="T62" fmla="*/ 241 w 520"/>
              <a:gd name="T63" fmla="*/ 496 h 519"/>
              <a:gd name="T64" fmla="*/ 198 w 520"/>
              <a:gd name="T65" fmla="*/ 482 h 519"/>
              <a:gd name="T66" fmla="*/ 160 w 520"/>
              <a:gd name="T67" fmla="*/ 462 h 519"/>
              <a:gd name="T68" fmla="*/ 124 w 520"/>
              <a:gd name="T69" fmla="*/ 437 h 519"/>
              <a:gd name="T70" fmla="*/ 92 w 520"/>
              <a:gd name="T71" fmla="*/ 407 h 519"/>
              <a:gd name="T72" fmla="*/ 65 w 520"/>
              <a:gd name="T73" fmla="*/ 372 h 519"/>
              <a:gd name="T74" fmla="*/ 43 w 520"/>
              <a:gd name="T75" fmla="*/ 333 h 519"/>
              <a:gd name="T76" fmla="*/ 26 w 520"/>
              <a:gd name="T77" fmla="*/ 292 h 519"/>
              <a:gd name="T78" fmla="*/ 16 w 520"/>
              <a:gd name="T79" fmla="*/ 248 h 519"/>
              <a:gd name="T80" fmla="*/ 13 w 520"/>
              <a:gd name="T81" fmla="*/ 201 h 519"/>
              <a:gd name="T82" fmla="*/ 16 w 520"/>
              <a:gd name="T83" fmla="*/ 154 h 519"/>
              <a:gd name="T84" fmla="*/ 26 w 520"/>
              <a:gd name="T85" fmla="*/ 110 h 519"/>
              <a:gd name="T86" fmla="*/ 43 w 520"/>
              <a:gd name="T87" fmla="*/ 69 h 519"/>
              <a:gd name="T88" fmla="*/ 65 w 520"/>
              <a:gd name="T89" fmla="*/ 30 h 519"/>
              <a:gd name="T90" fmla="*/ 88 w 520"/>
              <a:gd name="T9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0" h="519">
                <a:moveTo>
                  <a:pt x="88" y="0"/>
                </a:moveTo>
                <a:lnTo>
                  <a:pt x="85" y="2"/>
                </a:lnTo>
                <a:lnTo>
                  <a:pt x="82" y="3"/>
                </a:lnTo>
                <a:lnTo>
                  <a:pt x="79" y="4"/>
                </a:lnTo>
                <a:lnTo>
                  <a:pt x="76" y="6"/>
                </a:lnTo>
                <a:lnTo>
                  <a:pt x="73" y="7"/>
                </a:lnTo>
                <a:lnTo>
                  <a:pt x="70" y="8"/>
                </a:lnTo>
                <a:lnTo>
                  <a:pt x="67" y="9"/>
                </a:lnTo>
                <a:lnTo>
                  <a:pt x="64" y="11"/>
                </a:lnTo>
                <a:lnTo>
                  <a:pt x="55" y="24"/>
                </a:lnTo>
                <a:lnTo>
                  <a:pt x="47" y="36"/>
                </a:lnTo>
                <a:lnTo>
                  <a:pt x="39" y="50"/>
                </a:lnTo>
                <a:lnTo>
                  <a:pt x="32" y="63"/>
                </a:lnTo>
                <a:lnTo>
                  <a:pt x="25" y="77"/>
                </a:lnTo>
                <a:lnTo>
                  <a:pt x="20" y="92"/>
                </a:lnTo>
                <a:lnTo>
                  <a:pt x="14" y="107"/>
                </a:lnTo>
                <a:lnTo>
                  <a:pt x="10" y="122"/>
                </a:lnTo>
                <a:lnTo>
                  <a:pt x="7" y="137"/>
                </a:lnTo>
                <a:lnTo>
                  <a:pt x="4" y="153"/>
                </a:lnTo>
                <a:lnTo>
                  <a:pt x="2" y="169"/>
                </a:lnTo>
                <a:lnTo>
                  <a:pt x="1" y="185"/>
                </a:lnTo>
                <a:lnTo>
                  <a:pt x="0" y="201"/>
                </a:lnTo>
                <a:lnTo>
                  <a:pt x="1" y="217"/>
                </a:lnTo>
                <a:lnTo>
                  <a:pt x="2" y="234"/>
                </a:lnTo>
                <a:lnTo>
                  <a:pt x="4" y="249"/>
                </a:lnTo>
                <a:lnTo>
                  <a:pt x="7" y="265"/>
                </a:lnTo>
                <a:lnTo>
                  <a:pt x="10" y="281"/>
                </a:lnTo>
                <a:lnTo>
                  <a:pt x="14" y="296"/>
                </a:lnTo>
                <a:lnTo>
                  <a:pt x="20" y="310"/>
                </a:lnTo>
                <a:lnTo>
                  <a:pt x="25" y="325"/>
                </a:lnTo>
                <a:lnTo>
                  <a:pt x="32" y="339"/>
                </a:lnTo>
                <a:lnTo>
                  <a:pt x="39" y="353"/>
                </a:lnTo>
                <a:lnTo>
                  <a:pt x="47" y="366"/>
                </a:lnTo>
                <a:lnTo>
                  <a:pt x="55" y="379"/>
                </a:lnTo>
                <a:lnTo>
                  <a:pt x="64" y="391"/>
                </a:lnTo>
                <a:lnTo>
                  <a:pt x="73" y="403"/>
                </a:lnTo>
                <a:lnTo>
                  <a:pt x="83" y="415"/>
                </a:lnTo>
                <a:lnTo>
                  <a:pt x="94" y="426"/>
                </a:lnTo>
                <a:lnTo>
                  <a:pt x="105" y="436"/>
                </a:lnTo>
                <a:lnTo>
                  <a:pt x="116" y="446"/>
                </a:lnTo>
                <a:lnTo>
                  <a:pt x="128" y="456"/>
                </a:lnTo>
                <a:lnTo>
                  <a:pt x="141" y="464"/>
                </a:lnTo>
                <a:lnTo>
                  <a:pt x="153" y="472"/>
                </a:lnTo>
                <a:lnTo>
                  <a:pt x="167" y="480"/>
                </a:lnTo>
                <a:lnTo>
                  <a:pt x="179" y="487"/>
                </a:lnTo>
                <a:lnTo>
                  <a:pt x="194" y="493"/>
                </a:lnTo>
                <a:lnTo>
                  <a:pt x="208" y="499"/>
                </a:lnTo>
                <a:lnTo>
                  <a:pt x="223" y="504"/>
                </a:lnTo>
                <a:lnTo>
                  <a:pt x="238" y="508"/>
                </a:lnTo>
                <a:lnTo>
                  <a:pt x="253" y="512"/>
                </a:lnTo>
                <a:lnTo>
                  <a:pt x="269" y="514"/>
                </a:lnTo>
                <a:lnTo>
                  <a:pt x="285" y="516"/>
                </a:lnTo>
                <a:lnTo>
                  <a:pt x="301" y="518"/>
                </a:lnTo>
                <a:lnTo>
                  <a:pt x="317" y="518"/>
                </a:lnTo>
                <a:lnTo>
                  <a:pt x="333" y="518"/>
                </a:lnTo>
                <a:lnTo>
                  <a:pt x="350" y="516"/>
                </a:lnTo>
                <a:lnTo>
                  <a:pt x="365" y="514"/>
                </a:lnTo>
                <a:lnTo>
                  <a:pt x="381" y="512"/>
                </a:lnTo>
                <a:lnTo>
                  <a:pt x="397" y="508"/>
                </a:lnTo>
                <a:lnTo>
                  <a:pt x="412" y="504"/>
                </a:lnTo>
                <a:lnTo>
                  <a:pt x="426" y="499"/>
                </a:lnTo>
                <a:lnTo>
                  <a:pt x="441" y="493"/>
                </a:lnTo>
                <a:lnTo>
                  <a:pt x="455" y="487"/>
                </a:lnTo>
                <a:lnTo>
                  <a:pt x="469" y="480"/>
                </a:lnTo>
                <a:lnTo>
                  <a:pt x="482" y="472"/>
                </a:lnTo>
                <a:lnTo>
                  <a:pt x="495" y="464"/>
                </a:lnTo>
                <a:lnTo>
                  <a:pt x="507" y="456"/>
                </a:lnTo>
                <a:lnTo>
                  <a:pt x="508" y="455"/>
                </a:lnTo>
                <a:lnTo>
                  <a:pt x="510" y="452"/>
                </a:lnTo>
                <a:lnTo>
                  <a:pt x="511" y="449"/>
                </a:lnTo>
                <a:lnTo>
                  <a:pt x="512" y="446"/>
                </a:lnTo>
                <a:lnTo>
                  <a:pt x="513" y="443"/>
                </a:lnTo>
                <a:lnTo>
                  <a:pt x="515" y="440"/>
                </a:lnTo>
                <a:lnTo>
                  <a:pt x="516" y="437"/>
                </a:lnTo>
                <a:lnTo>
                  <a:pt x="517" y="433"/>
                </a:lnTo>
                <a:lnTo>
                  <a:pt x="519" y="430"/>
                </a:lnTo>
                <a:lnTo>
                  <a:pt x="511" y="437"/>
                </a:lnTo>
                <a:lnTo>
                  <a:pt x="500" y="446"/>
                </a:lnTo>
                <a:lnTo>
                  <a:pt x="488" y="454"/>
                </a:lnTo>
                <a:lnTo>
                  <a:pt x="475" y="462"/>
                </a:lnTo>
                <a:lnTo>
                  <a:pt x="463" y="469"/>
                </a:lnTo>
                <a:lnTo>
                  <a:pt x="449" y="476"/>
                </a:lnTo>
                <a:lnTo>
                  <a:pt x="436" y="482"/>
                </a:lnTo>
                <a:lnTo>
                  <a:pt x="422" y="487"/>
                </a:lnTo>
                <a:lnTo>
                  <a:pt x="408" y="492"/>
                </a:lnTo>
                <a:lnTo>
                  <a:pt x="393" y="496"/>
                </a:lnTo>
                <a:lnTo>
                  <a:pt x="379" y="499"/>
                </a:lnTo>
                <a:lnTo>
                  <a:pt x="364" y="502"/>
                </a:lnTo>
                <a:lnTo>
                  <a:pt x="348" y="504"/>
                </a:lnTo>
                <a:lnTo>
                  <a:pt x="333" y="505"/>
                </a:lnTo>
                <a:lnTo>
                  <a:pt x="317" y="506"/>
                </a:lnTo>
                <a:lnTo>
                  <a:pt x="301" y="505"/>
                </a:lnTo>
                <a:lnTo>
                  <a:pt x="286" y="504"/>
                </a:lnTo>
                <a:lnTo>
                  <a:pt x="271" y="502"/>
                </a:lnTo>
                <a:lnTo>
                  <a:pt x="256" y="499"/>
                </a:lnTo>
                <a:lnTo>
                  <a:pt x="241" y="496"/>
                </a:lnTo>
                <a:lnTo>
                  <a:pt x="226" y="492"/>
                </a:lnTo>
                <a:lnTo>
                  <a:pt x="212" y="487"/>
                </a:lnTo>
                <a:lnTo>
                  <a:pt x="198" y="482"/>
                </a:lnTo>
                <a:lnTo>
                  <a:pt x="185" y="476"/>
                </a:lnTo>
                <a:lnTo>
                  <a:pt x="173" y="469"/>
                </a:lnTo>
                <a:lnTo>
                  <a:pt x="160" y="462"/>
                </a:lnTo>
                <a:lnTo>
                  <a:pt x="147" y="454"/>
                </a:lnTo>
                <a:lnTo>
                  <a:pt x="136" y="446"/>
                </a:lnTo>
                <a:lnTo>
                  <a:pt x="124" y="437"/>
                </a:lnTo>
                <a:lnTo>
                  <a:pt x="113" y="427"/>
                </a:lnTo>
                <a:lnTo>
                  <a:pt x="102" y="417"/>
                </a:lnTo>
                <a:lnTo>
                  <a:pt x="92" y="407"/>
                </a:lnTo>
                <a:lnTo>
                  <a:pt x="82" y="395"/>
                </a:lnTo>
                <a:lnTo>
                  <a:pt x="74" y="384"/>
                </a:lnTo>
                <a:lnTo>
                  <a:pt x="65" y="372"/>
                </a:lnTo>
                <a:lnTo>
                  <a:pt x="57" y="359"/>
                </a:lnTo>
                <a:lnTo>
                  <a:pt x="50" y="347"/>
                </a:lnTo>
                <a:lnTo>
                  <a:pt x="43" y="333"/>
                </a:lnTo>
                <a:lnTo>
                  <a:pt x="37" y="320"/>
                </a:lnTo>
                <a:lnTo>
                  <a:pt x="31" y="306"/>
                </a:lnTo>
                <a:lnTo>
                  <a:pt x="26" y="292"/>
                </a:lnTo>
                <a:lnTo>
                  <a:pt x="22" y="277"/>
                </a:lnTo>
                <a:lnTo>
                  <a:pt x="19" y="263"/>
                </a:lnTo>
                <a:lnTo>
                  <a:pt x="16" y="248"/>
                </a:lnTo>
                <a:lnTo>
                  <a:pt x="14" y="232"/>
                </a:lnTo>
                <a:lnTo>
                  <a:pt x="13" y="217"/>
                </a:lnTo>
                <a:lnTo>
                  <a:pt x="13" y="201"/>
                </a:lnTo>
                <a:lnTo>
                  <a:pt x="13" y="185"/>
                </a:lnTo>
                <a:lnTo>
                  <a:pt x="14" y="170"/>
                </a:lnTo>
                <a:lnTo>
                  <a:pt x="16" y="154"/>
                </a:lnTo>
                <a:lnTo>
                  <a:pt x="19" y="139"/>
                </a:lnTo>
                <a:lnTo>
                  <a:pt x="22" y="125"/>
                </a:lnTo>
                <a:lnTo>
                  <a:pt x="26" y="110"/>
                </a:lnTo>
                <a:lnTo>
                  <a:pt x="31" y="96"/>
                </a:lnTo>
                <a:lnTo>
                  <a:pt x="37" y="82"/>
                </a:lnTo>
                <a:lnTo>
                  <a:pt x="43" y="69"/>
                </a:lnTo>
                <a:lnTo>
                  <a:pt x="50" y="56"/>
                </a:lnTo>
                <a:lnTo>
                  <a:pt x="57" y="43"/>
                </a:lnTo>
                <a:lnTo>
                  <a:pt x="65" y="30"/>
                </a:lnTo>
                <a:lnTo>
                  <a:pt x="74" y="18"/>
                </a:lnTo>
                <a:lnTo>
                  <a:pt x="82" y="7"/>
                </a:lnTo>
                <a:lnTo>
                  <a:pt x="88" y="0"/>
                </a:lnTo>
              </a:path>
            </a:pathLst>
          </a:custGeom>
          <a:solidFill>
            <a:srgbClr val="91613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3" name="Freeform 27"/>
          <p:cNvSpPr>
            <a:spLocks/>
          </p:cNvSpPr>
          <p:nvPr/>
        </p:nvSpPr>
        <p:spPr bwMode="auto">
          <a:xfrm>
            <a:off x="1247775" y="1909763"/>
            <a:ext cx="819150" cy="817562"/>
          </a:xfrm>
          <a:custGeom>
            <a:avLst/>
            <a:gdLst>
              <a:gd name="T0" fmla="*/ 94 w 516"/>
              <a:gd name="T1" fmla="*/ 2 h 515"/>
              <a:gd name="T2" fmla="*/ 85 w 516"/>
              <a:gd name="T3" fmla="*/ 5 h 515"/>
              <a:gd name="T4" fmla="*/ 76 w 516"/>
              <a:gd name="T5" fmla="*/ 9 h 515"/>
              <a:gd name="T6" fmla="*/ 53 w 516"/>
              <a:gd name="T7" fmla="*/ 38 h 515"/>
              <a:gd name="T8" fmla="*/ 31 w 516"/>
              <a:gd name="T9" fmla="*/ 76 h 515"/>
              <a:gd name="T10" fmla="*/ 14 w 516"/>
              <a:gd name="T11" fmla="*/ 118 h 515"/>
              <a:gd name="T12" fmla="*/ 4 w 516"/>
              <a:gd name="T13" fmla="*/ 162 h 515"/>
              <a:gd name="T14" fmla="*/ 0 w 516"/>
              <a:gd name="T15" fmla="*/ 209 h 515"/>
              <a:gd name="T16" fmla="*/ 4 w 516"/>
              <a:gd name="T17" fmla="*/ 256 h 515"/>
              <a:gd name="T18" fmla="*/ 14 w 516"/>
              <a:gd name="T19" fmla="*/ 300 h 515"/>
              <a:gd name="T20" fmla="*/ 31 w 516"/>
              <a:gd name="T21" fmla="*/ 342 h 515"/>
              <a:gd name="T22" fmla="*/ 53 w 516"/>
              <a:gd name="T23" fmla="*/ 380 h 515"/>
              <a:gd name="T24" fmla="*/ 80 w 516"/>
              <a:gd name="T25" fmla="*/ 415 h 515"/>
              <a:gd name="T26" fmla="*/ 112 w 516"/>
              <a:gd name="T27" fmla="*/ 445 h 515"/>
              <a:gd name="T28" fmla="*/ 148 w 516"/>
              <a:gd name="T29" fmla="*/ 470 h 515"/>
              <a:gd name="T30" fmla="*/ 186 w 516"/>
              <a:gd name="T31" fmla="*/ 490 h 515"/>
              <a:gd name="T32" fmla="*/ 229 w 516"/>
              <a:gd name="T33" fmla="*/ 504 h 515"/>
              <a:gd name="T34" fmla="*/ 274 w 516"/>
              <a:gd name="T35" fmla="*/ 512 h 515"/>
              <a:gd name="T36" fmla="*/ 321 w 516"/>
              <a:gd name="T37" fmla="*/ 514 h 515"/>
              <a:gd name="T38" fmla="*/ 367 w 516"/>
              <a:gd name="T39" fmla="*/ 508 h 515"/>
              <a:gd name="T40" fmla="*/ 410 w 516"/>
              <a:gd name="T41" fmla="*/ 496 h 515"/>
              <a:gd name="T42" fmla="*/ 451 w 516"/>
              <a:gd name="T43" fmla="*/ 477 h 515"/>
              <a:gd name="T44" fmla="*/ 488 w 516"/>
              <a:gd name="T45" fmla="*/ 454 h 515"/>
              <a:gd name="T46" fmla="*/ 507 w 516"/>
              <a:gd name="T47" fmla="*/ 436 h 515"/>
              <a:gd name="T48" fmla="*/ 511 w 516"/>
              <a:gd name="T49" fmla="*/ 427 h 515"/>
              <a:gd name="T50" fmla="*/ 514 w 516"/>
              <a:gd name="T51" fmla="*/ 417 h 515"/>
              <a:gd name="T52" fmla="*/ 502 w 516"/>
              <a:gd name="T53" fmla="*/ 426 h 515"/>
              <a:gd name="T54" fmla="*/ 469 w 516"/>
              <a:gd name="T55" fmla="*/ 452 h 515"/>
              <a:gd name="T56" fmla="*/ 432 w 516"/>
              <a:gd name="T57" fmla="*/ 472 h 515"/>
              <a:gd name="T58" fmla="*/ 392 w 516"/>
              <a:gd name="T59" fmla="*/ 488 h 515"/>
              <a:gd name="T60" fmla="*/ 350 w 516"/>
              <a:gd name="T61" fmla="*/ 498 h 515"/>
              <a:gd name="T62" fmla="*/ 305 w 516"/>
              <a:gd name="T63" fmla="*/ 501 h 515"/>
              <a:gd name="T64" fmla="*/ 261 w 516"/>
              <a:gd name="T65" fmla="*/ 498 h 515"/>
              <a:gd name="T66" fmla="*/ 218 w 516"/>
              <a:gd name="T67" fmla="*/ 488 h 515"/>
              <a:gd name="T68" fmla="*/ 178 w 516"/>
              <a:gd name="T69" fmla="*/ 472 h 515"/>
              <a:gd name="T70" fmla="*/ 142 w 516"/>
              <a:gd name="T71" fmla="*/ 452 h 515"/>
              <a:gd name="T72" fmla="*/ 109 w 516"/>
              <a:gd name="T73" fmla="*/ 426 h 515"/>
              <a:gd name="T74" fmla="*/ 80 w 516"/>
              <a:gd name="T75" fmla="*/ 396 h 515"/>
              <a:gd name="T76" fmla="*/ 56 w 516"/>
              <a:gd name="T77" fmla="*/ 361 h 515"/>
              <a:gd name="T78" fmla="*/ 36 w 516"/>
              <a:gd name="T79" fmla="*/ 323 h 515"/>
              <a:gd name="T80" fmla="*/ 23 w 516"/>
              <a:gd name="T81" fmla="*/ 282 h 515"/>
              <a:gd name="T82" fmla="*/ 15 w 516"/>
              <a:gd name="T83" fmla="*/ 239 h 515"/>
              <a:gd name="T84" fmla="*/ 14 w 516"/>
              <a:gd name="T85" fmla="*/ 194 h 515"/>
              <a:gd name="T86" fmla="*/ 19 w 516"/>
              <a:gd name="T87" fmla="*/ 150 h 515"/>
              <a:gd name="T88" fmla="*/ 31 w 516"/>
              <a:gd name="T89" fmla="*/ 109 h 515"/>
              <a:gd name="T90" fmla="*/ 49 w 516"/>
              <a:gd name="T91" fmla="*/ 70 h 515"/>
              <a:gd name="T92" fmla="*/ 71 w 516"/>
              <a:gd name="T93" fmla="*/ 34 h 515"/>
              <a:gd name="T94" fmla="*/ 99 w 516"/>
              <a:gd name="T95" fmla="*/ 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6" h="515">
                <a:moveTo>
                  <a:pt x="101" y="0"/>
                </a:moveTo>
                <a:lnTo>
                  <a:pt x="98" y="1"/>
                </a:lnTo>
                <a:lnTo>
                  <a:pt x="94" y="2"/>
                </a:lnTo>
                <a:lnTo>
                  <a:pt x="91" y="3"/>
                </a:lnTo>
                <a:lnTo>
                  <a:pt x="88" y="4"/>
                </a:lnTo>
                <a:lnTo>
                  <a:pt x="85" y="5"/>
                </a:lnTo>
                <a:lnTo>
                  <a:pt x="82" y="6"/>
                </a:lnTo>
                <a:lnTo>
                  <a:pt x="79" y="8"/>
                </a:lnTo>
                <a:lnTo>
                  <a:pt x="76" y="9"/>
                </a:lnTo>
                <a:lnTo>
                  <a:pt x="70" y="15"/>
                </a:lnTo>
                <a:lnTo>
                  <a:pt x="61" y="26"/>
                </a:lnTo>
                <a:lnTo>
                  <a:pt x="53" y="38"/>
                </a:lnTo>
                <a:lnTo>
                  <a:pt x="45" y="51"/>
                </a:lnTo>
                <a:lnTo>
                  <a:pt x="37" y="64"/>
                </a:lnTo>
                <a:lnTo>
                  <a:pt x="31" y="76"/>
                </a:lnTo>
                <a:lnTo>
                  <a:pt x="24" y="90"/>
                </a:lnTo>
                <a:lnTo>
                  <a:pt x="19" y="104"/>
                </a:lnTo>
                <a:lnTo>
                  <a:pt x="14" y="118"/>
                </a:lnTo>
                <a:lnTo>
                  <a:pt x="10" y="133"/>
                </a:lnTo>
                <a:lnTo>
                  <a:pt x="7" y="147"/>
                </a:lnTo>
                <a:lnTo>
                  <a:pt x="4" y="162"/>
                </a:lnTo>
                <a:lnTo>
                  <a:pt x="2" y="178"/>
                </a:lnTo>
                <a:lnTo>
                  <a:pt x="1" y="193"/>
                </a:lnTo>
                <a:lnTo>
                  <a:pt x="0" y="209"/>
                </a:lnTo>
                <a:lnTo>
                  <a:pt x="1" y="225"/>
                </a:lnTo>
                <a:lnTo>
                  <a:pt x="2" y="240"/>
                </a:lnTo>
                <a:lnTo>
                  <a:pt x="4" y="256"/>
                </a:lnTo>
                <a:lnTo>
                  <a:pt x="7" y="271"/>
                </a:lnTo>
                <a:lnTo>
                  <a:pt x="10" y="285"/>
                </a:lnTo>
                <a:lnTo>
                  <a:pt x="14" y="300"/>
                </a:lnTo>
                <a:lnTo>
                  <a:pt x="19" y="314"/>
                </a:lnTo>
                <a:lnTo>
                  <a:pt x="24" y="328"/>
                </a:lnTo>
                <a:lnTo>
                  <a:pt x="31" y="342"/>
                </a:lnTo>
                <a:lnTo>
                  <a:pt x="37" y="355"/>
                </a:lnTo>
                <a:lnTo>
                  <a:pt x="45" y="367"/>
                </a:lnTo>
                <a:lnTo>
                  <a:pt x="53" y="380"/>
                </a:lnTo>
                <a:lnTo>
                  <a:pt x="61" y="392"/>
                </a:lnTo>
                <a:lnTo>
                  <a:pt x="70" y="403"/>
                </a:lnTo>
                <a:lnTo>
                  <a:pt x="80" y="415"/>
                </a:lnTo>
                <a:lnTo>
                  <a:pt x="90" y="425"/>
                </a:lnTo>
                <a:lnTo>
                  <a:pt x="101" y="436"/>
                </a:lnTo>
                <a:lnTo>
                  <a:pt x="112" y="445"/>
                </a:lnTo>
                <a:lnTo>
                  <a:pt x="124" y="454"/>
                </a:lnTo>
                <a:lnTo>
                  <a:pt x="135" y="463"/>
                </a:lnTo>
                <a:lnTo>
                  <a:pt x="148" y="470"/>
                </a:lnTo>
                <a:lnTo>
                  <a:pt x="161" y="477"/>
                </a:lnTo>
                <a:lnTo>
                  <a:pt x="173" y="484"/>
                </a:lnTo>
                <a:lnTo>
                  <a:pt x="186" y="490"/>
                </a:lnTo>
                <a:lnTo>
                  <a:pt x="200" y="496"/>
                </a:lnTo>
                <a:lnTo>
                  <a:pt x="214" y="500"/>
                </a:lnTo>
                <a:lnTo>
                  <a:pt x="229" y="504"/>
                </a:lnTo>
                <a:lnTo>
                  <a:pt x="244" y="508"/>
                </a:lnTo>
                <a:lnTo>
                  <a:pt x="259" y="511"/>
                </a:lnTo>
                <a:lnTo>
                  <a:pt x="274" y="512"/>
                </a:lnTo>
                <a:lnTo>
                  <a:pt x="289" y="514"/>
                </a:lnTo>
                <a:lnTo>
                  <a:pt x="305" y="514"/>
                </a:lnTo>
                <a:lnTo>
                  <a:pt x="321" y="514"/>
                </a:lnTo>
                <a:lnTo>
                  <a:pt x="336" y="512"/>
                </a:lnTo>
                <a:lnTo>
                  <a:pt x="352" y="511"/>
                </a:lnTo>
                <a:lnTo>
                  <a:pt x="367" y="508"/>
                </a:lnTo>
                <a:lnTo>
                  <a:pt x="381" y="504"/>
                </a:lnTo>
                <a:lnTo>
                  <a:pt x="396" y="500"/>
                </a:lnTo>
                <a:lnTo>
                  <a:pt x="410" y="496"/>
                </a:lnTo>
                <a:lnTo>
                  <a:pt x="424" y="490"/>
                </a:lnTo>
                <a:lnTo>
                  <a:pt x="438" y="484"/>
                </a:lnTo>
                <a:lnTo>
                  <a:pt x="451" y="477"/>
                </a:lnTo>
                <a:lnTo>
                  <a:pt x="463" y="470"/>
                </a:lnTo>
                <a:lnTo>
                  <a:pt x="476" y="463"/>
                </a:lnTo>
                <a:lnTo>
                  <a:pt x="488" y="454"/>
                </a:lnTo>
                <a:lnTo>
                  <a:pt x="499" y="445"/>
                </a:lnTo>
                <a:lnTo>
                  <a:pt x="506" y="439"/>
                </a:lnTo>
                <a:lnTo>
                  <a:pt x="507" y="436"/>
                </a:lnTo>
                <a:lnTo>
                  <a:pt x="509" y="433"/>
                </a:lnTo>
                <a:lnTo>
                  <a:pt x="510" y="430"/>
                </a:lnTo>
                <a:lnTo>
                  <a:pt x="511" y="427"/>
                </a:lnTo>
                <a:lnTo>
                  <a:pt x="512" y="423"/>
                </a:lnTo>
                <a:lnTo>
                  <a:pt x="513" y="420"/>
                </a:lnTo>
                <a:lnTo>
                  <a:pt x="514" y="417"/>
                </a:lnTo>
                <a:lnTo>
                  <a:pt x="515" y="414"/>
                </a:lnTo>
                <a:lnTo>
                  <a:pt x="512" y="416"/>
                </a:lnTo>
                <a:lnTo>
                  <a:pt x="502" y="426"/>
                </a:lnTo>
                <a:lnTo>
                  <a:pt x="492" y="435"/>
                </a:lnTo>
                <a:lnTo>
                  <a:pt x="480" y="444"/>
                </a:lnTo>
                <a:lnTo>
                  <a:pt x="469" y="452"/>
                </a:lnTo>
                <a:lnTo>
                  <a:pt x="457" y="460"/>
                </a:lnTo>
                <a:lnTo>
                  <a:pt x="445" y="466"/>
                </a:lnTo>
                <a:lnTo>
                  <a:pt x="432" y="472"/>
                </a:lnTo>
                <a:lnTo>
                  <a:pt x="419" y="478"/>
                </a:lnTo>
                <a:lnTo>
                  <a:pt x="406" y="483"/>
                </a:lnTo>
                <a:lnTo>
                  <a:pt x="392" y="488"/>
                </a:lnTo>
                <a:lnTo>
                  <a:pt x="378" y="492"/>
                </a:lnTo>
                <a:lnTo>
                  <a:pt x="364" y="495"/>
                </a:lnTo>
                <a:lnTo>
                  <a:pt x="350" y="498"/>
                </a:lnTo>
                <a:lnTo>
                  <a:pt x="335" y="500"/>
                </a:lnTo>
                <a:lnTo>
                  <a:pt x="320" y="501"/>
                </a:lnTo>
                <a:lnTo>
                  <a:pt x="305" y="501"/>
                </a:lnTo>
                <a:lnTo>
                  <a:pt x="290" y="501"/>
                </a:lnTo>
                <a:lnTo>
                  <a:pt x="275" y="500"/>
                </a:lnTo>
                <a:lnTo>
                  <a:pt x="261" y="498"/>
                </a:lnTo>
                <a:lnTo>
                  <a:pt x="246" y="495"/>
                </a:lnTo>
                <a:lnTo>
                  <a:pt x="232" y="492"/>
                </a:lnTo>
                <a:lnTo>
                  <a:pt x="218" y="488"/>
                </a:lnTo>
                <a:lnTo>
                  <a:pt x="205" y="483"/>
                </a:lnTo>
                <a:lnTo>
                  <a:pt x="191" y="478"/>
                </a:lnTo>
                <a:lnTo>
                  <a:pt x="178" y="472"/>
                </a:lnTo>
                <a:lnTo>
                  <a:pt x="166" y="466"/>
                </a:lnTo>
                <a:lnTo>
                  <a:pt x="154" y="460"/>
                </a:lnTo>
                <a:lnTo>
                  <a:pt x="142" y="452"/>
                </a:lnTo>
                <a:lnTo>
                  <a:pt x="131" y="444"/>
                </a:lnTo>
                <a:lnTo>
                  <a:pt x="120" y="435"/>
                </a:lnTo>
                <a:lnTo>
                  <a:pt x="109" y="426"/>
                </a:lnTo>
                <a:lnTo>
                  <a:pt x="99" y="416"/>
                </a:lnTo>
                <a:lnTo>
                  <a:pt x="89" y="406"/>
                </a:lnTo>
                <a:lnTo>
                  <a:pt x="80" y="396"/>
                </a:lnTo>
                <a:lnTo>
                  <a:pt x="71" y="385"/>
                </a:lnTo>
                <a:lnTo>
                  <a:pt x="63" y="373"/>
                </a:lnTo>
                <a:lnTo>
                  <a:pt x="56" y="361"/>
                </a:lnTo>
                <a:lnTo>
                  <a:pt x="49" y="349"/>
                </a:lnTo>
                <a:lnTo>
                  <a:pt x="42" y="336"/>
                </a:lnTo>
                <a:lnTo>
                  <a:pt x="36" y="323"/>
                </a:lnTo>
                <a:lnTo>
                  <a:pt x="31" y="310"/>
                </a:lnTo>
                <a:lnTo>
                  <a:pt x="26" y="296"/>
                </a:lnTo>
                <a:lnTo>
                  <a:pt x="23" y="282"/>
                </a:lnTo>
                <a:lnTo>
                  <a:pt x="19" y="268"/>
                </a:lnTo>
                <a:lnTo>
                  <a:pt x="17" y="254"/>
                </a:lnTo>
                <a:lnTo>
                  <a:pt x="15" y="239"/>
                </a:lnTo>
                <a:lnTo>
                  <a:pt x="14" y="224"/>
                </a:lnTo>
                <a:lnTo>
                  <a:pt x="13" y="209"/>
                </a:lnTo>
                <a:lnTo>
                  <a:pt x="14" y="194"/>
                </a:lnTo>
                <a:lnTo>
                  <a:pt x="15" y="179"/>
                </a:lnTo>
                <a:lnTo>
                  <a:pt x="17" y="165"/>
                </a:lnTo>
                <a:lnTo>
                  <a:pt x="19" y="150"/>
                </a:lnTo>
                <a:lnTo>
                  <a:pt x="23" y="136"/>
                </a:lnTo>
                <a:lnTo>
                  <a:pt x="26" y="122"/>
                </a:lnTo>
                <a:lnTo>
                  <a:pt x="31" y="109"/>
                </a:lnTo>
                <a:lnTo>
                  <a:pt x="36" y="95"/>
                </a:lnTo>
                <a:lnTo>
                  <a:pt x="42" y="82"/>
                </a:lnTo>
                <a:lnTo>
                  <a:pt x="49" y="70"/>
                </a:lnTo>
                <a:lnTo>
                  <a:pt x="56" y="57"/>
                </a:lnTo>
                <a:lnTo>
                  <a:pt x="63" y="45"/>
                </a:lnTo>
                <a:lnTo>
                  <a:pt x="71" y="34"/>
                </a:lnTo>
                <a:lnTo>
                  <a:pt x="80" y="23"/>
                </a:lnTo>
                <a:lnTo>
                  <a:pt x="89" y="12"/>
                </a:lnTo>
                <a:lnTo>
                  <a:pt x="99" y="2"/>
                </a:lnTo>
                <a:lnTo>
                  <a:pt x="101" y="0"/>
                </a:lnTo>
              </a:path>
            </a:pathLst>
          </a:custGeom>
          <a:solidFill>
            <a:srgbClr val="99663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4" name="Freeform 28"/>
          <p:cNvSpPr>
            <a:spLocks/>
          </p:cNvSpPr>
          <p:nvPr/>
        </p:nvSpPr>
        <p:spPr bwMode="auto">
          <a:xfrm>
            <a:off x="1268413" y="1900238"/>
            <a:ext cx="808037" cy="808037"/>
          </a:xfrm>
          <a:custGeom>
            <a:avLst/>
            <a:gdLst>
              <a:gd name="T0" fmla="*/ 106 w 509"/>
              <a:gd name="T1" fmla="*/ 2 h 509"/>
              <a:gd name="T2" fmla="*/ 96 w 509"/>
              <a:gd name="T3" fmla="*/ 4 h 509"/>
              <a:gd name="T4" fmla="*/ 87 w 509"/>
              <a:gd name="T5" fmla="*/ 7 h 509"/>
              <a:gd name="T6" fmla="*/ 67 w 509"/>
              <a:gd name="T7" fmla="*/ 29 h 509"/>
              <a:gd name="T8" fmla="*/ 43 w 509"/>
              <a:gd name="T9" fmla="*/ 63 h 509"/>
              <a:gd name="T10" fmla="*/ 23 w 509"/>
              <a:gd name="T11" fmla="*/ 101 h 509"/>
              <a:gd name="T12" fmla="*/ 9 w 509"/>
              <a:gd name="T13" fmla="*/ 142 h 509"/>
              <a:gd name="T14" fmla="*/ 1 w 509"/>
              <a:gd name="T15" fmla="*/ 185 h 509"/>
              <a:gd name="T16" fmla="*/ 0 w 509"/>
              <a:gd name="T17" fmla="*/ 230 h 509"/>
              <a:gd name="T18" fmla="*/ 6 w 509"/>
              <a:gd name="T19" fmla="*/ 274 h 509"/>
              <a:gd name="T20" fmla="*/ 18 w 509"/>
              <a:gd name="T21" fmla="*/ 316 h 509"/>
              <a:gd name="T22" fmla="*/ 35 w 509"/>
              <a:gd name="T23" fmla="*/ 355 h 509"/>
              <a:gd name="T24" fmla="*/ 58 w 509"/>
              <a:gd name="T25" fmla="*/ 391 h 509"/>
              <a:gd name="T26" fmla="*/ 86 w 509"/>
              <a:gd name="T27" fmla="*/ 423 h 509"/>
              <a:gd name="T28" fmla="*/ 118 w 509"/>
              <a:gd name="T29" fmla="*/ 450 h 509"/>
              <a:gd name="T30" fmla="*/ 153 w 509"/>
              <a:gd name="T31" fmla="*/ 472 h 509"/>
              <a:gd name="T32" fmla="*/ 191 w 509"/>
              <a:gd name="T33" fmla="*/ 490 h 509"/>
              <a:gd name="T34" fmla="*/ 233 w 509"/>
              <a:gd name="T35" fmla="*/ 502 h 509"/>
              <a:gd name="T36" fmla="*/ 277 w 509"/>
              <a:gd name="T37" fmla="*/ 507 h 509"/>
              <a:gd name="T38" fmla="*/ 322 w 509"/>
              <a:gd name="T39" fmla="*/ 506 h 509"/>
              <a:gd name="T40" fmla="*/ 365 w 509"/>
              <a:gd name="T41" fmla="*/ 498 h 509"/>
              <a:gd name="T42" fmla="*/ 406 w 509"/>
              <a:gd name="T43" fmla="*/ 485 h 509"/>
              <a:gd name="T44" fmla="*/ 444 w 509"/>
              <a:gd name="T45" fmla="*/ 466 h 509"/>
              <a:gd name="T46" fmla="*/ 479 w 509"/>
              <a:gd name="T47" fmla="*/ 442 h 509"/>
              <a:gd name="T48" fmla="*/ 501 w 509"/>
              <a:gd name="T49" fmla="*/ 421 h 509"/>
              <a:gd name="T50" fmla="*/ 504 w 509"/>
              <a:gd name="T51" fmla="*/ 412 h 509"/>
              <a:gd name="T52" fmla="*/ 506 w 509"/>
              <a:gd name="T53" fmla="*/ 402 h 509"/>
              <a:gd name="T54" fmla="*/ 500 w 509"/>
              <a:gd name="T55" fmla="*/ 404 h 509"/>
              <a:gd name="T56" fmla="*/ 471 w 509"/>
              <a:gd name="T57" fmla="*/ 432 h 509"/>
              <a:gd name="T58" fmla="*/ 438 w 509"/>
              <a:gd name="T59" fmla="*/ 456 h 509"/>
              <a:gd name="T60" fmla="*/ 401 w 509"/>
              <a:gd name="T61" fmla="*/ 473 h 509"/>
              <a:gd name="T62" fmla="*/ 362 w 509"/>
              <a:gd name="T63" fmla="*/ 486 h 509"/>
              <a:gd name="T64" fmla="*/ 321 w 509"/>
              <a:gd name="T65" fmla="*/ 494 h 509"/>
              <a:gd name="T66" fmla="*/ 278 w 509"/>
              <a:gd name="T67" fmla="*/ 495 h 509"/>
              <a:gd name="T68" fmla="*/ 236 w 509"/>
              <a:gd name="T69" fmla="*/ 490 h 509"/>
              <a:gd name="T70" fmla="*/ 195 w 509"/>
              <a:gd name="T71" fmla="*/ 478 h 509"/>
              <a:gd name="T72" fmla="*/ 158 w 509"/>
              <a:gd name="T73" fmla="*/ 462 h 509"/>
              <a:gd name="T74" fmla="*/ 125 w 509"/>
              <a:gd name="T75" fmla="*/ 440 h 509"/>
              <a:gd name="T76" fmla="*/ 95 w 509"/>
              <a:gd name="T77" fmla="*/ 414 h 509"/>
              <a:gd name="T78" fmla="*/ 68 w 509"/>
              <a:gd name="T79" fmla="*/ 383 h 509"/>
              <a:gd name="T80" fmla="*/ 46 w 509"/>
              <a:gd name="T81" fmla="*/ 349 h 509"/>
              <a:gd name="T82" fmla="*/ 29 w 509"/>
              <a:gd name="T83" fmla="*/ 312 h 509"/>
              <a:gd name="T84" fmla="*/ 18 w 509"/>
              <a:gd name="T85" fmla="*/ 272 h 509"/>
              <a:gd name="T86" fmla="*/ 13 w 509"/>
              <a:gd name="T87" fmla="*/ 230 h 509"/>
              <a:gd name="T88" fmla="*/ 13 w 509"/>
              <a:gd name="T89" fmla="*/ 186 h 509"/>
              <a:gd name="T90" fmla="*/ 21 w 509"/>
              <a:gd name="T91" fmla="*/ 145 h 509"/>
              <a:gd name="T92" fmla="*/ 34 w 509"/>
              <a:gd name="T93" fmla="*/ 106 h 509"/>
              <a:gd name="T94" fmla="*/ 53 w 509"/>
              <a:gd name="T95" fmla="*/ 70 h 509"/>
              <a:gd name="T96" fmla="*/ 76 w 509"/>
              <a:gd name="T97" fmla="*/ 36 h 509"/>
              <a:gd name="T98" fmla="*/ 105 w 509"/>
              <a:gd name="T99" fmla="*/ 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9" h="509">
                <a:moveTo>
                  <a:pt x="112" y="0"/>
                </a:moveTo>
                <a:lnTo>
                  <a:pt x="109" y="1"/>
                </a:lnTo>
                <a:lnTo>
                  <a:pt x="106" y="2"/>
                </a:lnTo>
                <a:lnTo>
                  <a:pt x="103" y="2"/>
                </a:lnTo>
                <a:lnTo>
                  <a:pt x="99" y="3"/>
                </a:lnTo>
                <a:lnTo>
                  <a:pt x="96" y="4"/>
                </a:lnTo>
                <a:lnTo>
                  <a:pt x="93" y="5"/>
                </a:lnTo>
                <a:lnTo>
                  <a:pt x="90" y="6"/>
                </a:lnTo>
                <a:lnTo>
                  <a:pt x="87" y="7"/>
                </a:lnTo>
                <a:lnTo>
                  <a:pt x="86" y="8"/>
                </a:lnTo>
                <a:lnTo>
                  <a:pt x="76" y="18"/>
                </a:lnTo>
                <a:lnTo>
                  <a:pt x="67" y="29"/>
                </a:lnTo>
                <a:lnTo>
                  <a:pt x="58" y="40"/>
                </a:lnTo>
                <a:lnTo>
                  <a:pt x="50" y="51"/>
                </a:lnTo>
                <a:lnTo>
                  <a:pt x="43" y="63"/>
                </a:lnTo>
                <a:lnTo>
                  <a:pt x="35" y="75"/>
                </a:lnTo>
                <a:lnTo>
                  <a:pt x="29" y="88"/>
                </a:lnTo>
                <a:lnTo>
                  <a:pt x="23" y="101"/>
                </a:lnTo>
                <a:lnTo>
                  <a:pt x="18" y="114"/>
                </a:lnTo>
                <a:lnTo>
                  <a:pt x="13" y="128"/>
                </a:lnTo>
                <a:lnTo>
                  <a:pt x="9" y="142"/>
                </a:lnTo>
                <a:lnTo>
                  <a:pt x="6" y="156"/>
                </a:lnTo>
                <a:lnTo>
                  <a:pt x="3" y="171"/>
                </a:lnTo>
                <a:lnTo>
                  <a:pt x="1" y="185"/>
                </a:lnTo>
                <a:lnTo>
                  <a:pt x="0" y="200"/>
                </a:lnTo>
                <a:lnTo>
                  <a:pt x="0" y="215"/>
                </a:lnTo>
                <a:lnTo>
                  <a:pt x="0" y="230"/>
                </a:lnTo>
                <a:lnTo>
                  <a:pt x="1" y="245"/>
                </a:lnTo>
                <a:lnTo>
                  <a:pt x="3" y="260"/>
                </a:lnTo>
                <a:lnTo>
                  <a:pt x="6" y="274"/>
                </a:lnTo>
                <a:lnTo>
                  <a:pt x="9" y="288"/>
                </a:lnTo>
                <a:lnTo>
                  <a:pt x="13" y="302"/>
                </a:lnTo>
                <a:lnTo>
                  <a:pt x="18" y="316"/>
                </a:lnTo>
                <a:lnTo>
                  <a:pt x="23" y="329"/>
                </a:lnTo>
                <a:lnTo>
                  <a:pt x="29" y="342"/>
                </a:lnTo>
                <a:lnTo>
                  <a:pt x="35" y="355"/>
                </a:lnTo>
                <a:lnTo>
                  <a:pt x="43" y="367"/>
                </a:lnTo>
                <a:lnTo>
                  <a:pt x="50" y="379"/>
                </a:lnTo>
                <a:lnTo>
                  <a:pt x="58" y="391"/>
                </a:lnTo>
                <a:lnTo>
                  <a:pt x="67" y="402"/>
                </a:lnTo>
                <a:lnTo>
                  <a:pt x="76" y="412"/>
                </a:lnTo>
                <a:lnTo>
                  <a:pt x="86" y="423"/>
                </a:lnTo>
                <a:lnTo>
                  <a:pt x="96" y="432"/>
                </a:lnTo>
                <a:lnTo>
                  <a:pt x="107" y="442"/>
                </a:lnTo>
                <a:lnTo>
                  <a:pt x="118" y="450"/>
                </a:lnTo>
                <a:lnTo>
                  <a:pt x="129" y="459"/>
                </a:lnTo>
                <a:lnTo>
                  <a:pt x="141" y="466"/>
                </a:lnTo>
                <a:lnTo>
                  <a:pt x="153" y="472"/>
                </a:lnTo>
                <a:lnTo>
                  <a:pt x="165" y="479"/>
                </a:lnTo>
                <a:lnTo>
                  <a:pt x="178" y="485"/>
                </a:lnTo>
                <a:lnTo>
                  <a:pt x="191" y="490"/>
                </a:lnTo>
                <a:lnTo>
                  <a:pt x="205" y="494"/>
                </a:lnTo>
                <a:lnTo>
                  <a:pt x="219" y="498"/>
                </a:lnTo>
                <a:lnTo>
                  <a:pt x="233" y="502"/>
                </a:lnTo>
                <a:lnTo>
                  <a:pt x="248" y="504"/>
                </a:lnTo>
                <a:lnTo>
                  <a:pt x="262" y="506"/>
                </a:lnTo>
                <a:lnTo>
                  <a:pt x="277" y="507"/>
                </a:lnTo>
                <a:lnTo>
                  <a:pt x="292" y="508"/>
                </a:lnTo>
                <a:lnTo>
                  <a:pt x="307" y="507"/>
                </a:lnTo>
                <a:lnTo>
                  <a:pt x="322" y="506"/>
                </a:lnTo>
                <a:lnTo>
                  <a:pt x="337" y="504"/>
                </a:lnTo>
                <a:lnTo>
                  <a:pt x="351" y="502"/>
                </a:lnTo>
                <a:lnTo>
                  <a:pt x="365" y="498"/>
                </a:lnTo>
                <a:lnTo>
                  <a:pt x="379" y="494"/>
                </a:lnTo>
                <a:lnTo>
                  <a:pt x="393" y="490"/>
                </a:lnTo>
                <a:lnTo>
                  <a:pt x="406" y="485"/>
                </a:lnTo>
                <a:lnTo>
                  <a:pt x="419" y="479"/>
                </a:lnTo>
                <a:lnTo>
                  <a:pt x="432" y="472"/>
                </a:lnTo>
                <a:lnTo>
                  <a:pt x="444" y="466"/>
                </a:lnTo>
                <a:lnTo>
                  <a:pt x="456" y="459"/>
                </a:lnTo>
                <a:lnTo>
                  <a:pt x="467" y="450"/>
                </a:lnTo>
                <a:lnTo>
                  <a:pt x="479" y="442"/>
                </a:lnTo>
                <a:lnTo>
                  <a:pt x="489" y="432"/>
                </a:lnTo>
                <a:lnTo>
                  <a:pt x="500" y="423"/>
                </a:lnTo>
                <a:lnTo>
                  <a:pt x="501" y="421"/>
                </a:lnTo>
                <a:lnTo>
                  <a:pt x="502" y="418"/>
                </a:lnTo>
                <a:lnTo>
                  <a:pt x="503" y="415"/>
                </a:lnTo>
                <a:lnTo>
                  <a:pt x="504" y="412"/>
                </a:lnTo>
                <a:lnTo>
                  <a:pt x="505" y="408"/>
                </a:lnTo>
                <a:lnTo>
                  <a:pt x="506" y="405"/>
                </a:lnTo>
                <a:lnTo>
                  <a:pt x="506" y="402"/>
                </a:lnTo>
                <a:lnTo>
                  <a:pt x="507" y="399"/>
                </a:lnTo>
                <a:lnTo>
                  <a:pt x="508" y="396"/>
                </a:lnTo>
                <a:lnTo>
                  <a:pt x="500" y="404"/>
                </a:lnTo>
                <a:lnTo>
                  <a:pt x="491" y="414"/>
                </a:lnTo>
                <a:lnTo>
                  <a:pt x="481" y="423"/>
                </a:lnTo>
                <a:lnTo>
                  <a:pt x="471" y="432"/>
                </a:lnTo>
                <a:lnTo>
                  <a:pt x="460" y="440"/>
                </a:lnTo>
                <a:lnTo>
                  <a:pt x="449" y="448"/>
                </a:lnTo>
                <a:lnTo>
                  <a:pt x="438" y="456"/>
                </a:lnTo>
                <a:lnTo>
                  <a:pt x="426" y="462"/>
                </a:lnTo>
                <a:lnTo>
                  <a:pt x="414" y="468"/>
                </a:lnTo>
                <a:lnTo>
                  <a:pt x="401" y="473"/>
                </a:lnTo>
                <a:lnTo>
                  <a:pt x="389" y="478"/>
                </a:lnTo>
                <a:lnTo>
                  <a:pt x="376" y="482"/>
                </a:lnTo>
                <a:lnTo>
                  <a:pt x="362" y="486"/>
                </a:lnTo>
                <a:lnTo>
                  <a:pt x="349" y="490"/>
                </a:lnTo>
                <a:lnTo>
                  <a:pt x="335" y="492"/>
                </a:lnTo>
                <a:lnTo>
                  <a:pt x="321" y="494"/>
                </a:lnTo>
                <a:lnTo>
                  <a:pt x="307" y="495"/>
                </a:lnTo>
                <a:lnTo>
                  <a:pt x="292" y="495"/>
                </a:lnTo>
                <a:lnTo>
                  <a:pt x="278" y="495"/>
                </a:lnTo>
                <a:lnTo>
                  <a:pt x="263" y="494"/>
                </a:lnTo>
                <a:lnTo>
                  <a:pt x="249" y="492"/>
                </a:lnTo>
                <a:lnTo>
                  <a:pt x="236" y="490"/>
                </a:lnTo>
                <a:lnTo>
                  <a:pt x="222" y="486"/>
                </a:lnTo>
                <a:lnTo>
                  <a:pt x="209" y="482"/>
                </a:lnTo>
                <a:lnTo>
                  <a:pt x="195" y="478"/>
                </a:lnTo>
                <a:lnTo>
                  <a:pt x="183" y="473"/>
                </a:lnTo>
                <a:lnTo>
                  <a:pt x="171" y="468"/>
                </a:lnTo>
                <a:lnTo>
                  <a:pt x="158" y="462"/>
                </a:lnTo>
                <a:lnTo>
                  <a:pt x="148" y="456"/>
                </a:lnTo>
                <a:lnTo>
                  <a:pt x="136" y="448"/>
                </a:lnTo>
                <a:lnTo>
                  <a:pt x="125" y="440"/>
                </a:lnTo>
                <a:lnTo>
                  <a:pt x="114" y="432"/>
                </a:lnTo>
                <a:lnTo>
                  <a:pt x="105" y="423"/>
                </a:lnTo>
                <a:lnTo>
                  <a:pt x="95" y="414"/>
                </a:lnTo>
                <a:lnTo>
                  <a:pt x="85" y="404"/>
                </a:lnTo>
                <a:lnTo>
                  <a:pt x="76" y="394"/>
                </a:lnTo>
                <a:lnTo>
                  <a:pt x="68" y="383"/>
                </a:lnTo>
                <a:lnTo>
                  <a:pt x="60" y="372"/>
                </a:lnTo>
                <a:lnTo>
                  <a:pt x="53" y="361"/>
                </a:lnTo>
                <a:lnTo>
                  <a:pt x="46" y="349"/>
                </a:lnTo>
                <a:lnTo>
                  <a:pt x="40" y="337"/>
                </a:lnTo>
                <a:lnTo>
                  <a:pt x="34" y="324"/>
                </a:lnTo>
                <a:lnTo>
                  <a:pt x="29" y="312"/>
                </a:lnTo>
                <a:lnTo>
                  <a:pt x="25" y="299"/>
                </a:lnTo>
                <a:lnTo>
                  <a:pt x="21" y="285"/>
                </a:lnTo>
                <a:lnTo>
                  <a:pt x="18" y="272"/>
                </a:lnTo>
                <a:lnTo>
                  <a:pt x="16" y="258"/>
                </a:lnTo>
                <a:lnTo>
                  <a:pt x="13" y="244"/>
                </a:lnTo>
                <a:lnTo>
                  <a:pt x="13" y="230"/>
                </a:lnTo>
                <a:lnTo>
                  <a:pt x="12" y="215"/>
                </a:lnTo>
                <a:lnTo>
                  <a:pt x="13" y="201"/>
                </a:lnTo>
                <a:lnTo>
                  <a:pt x="13" y="186"/>
                </a:lnTo>
                <a:lnTo>
                  <a:pt x="16" y="172"/>
                </a:lnTo>
                <a:lnTo>
                  <a:pt x="18" y="159"/>
                </a:lnTo>
                <a:lnTo>
                  <a:pt x="21" y="145"/>
                </a:lnTo>
                <a:lnTo>
                  <a:pt x="25" y="132"/>
                </a:lnTo>
                <a:lnTo>
                  <a:pt x="29" y="118"/>
                </a:lnTo>
                <a:lnTo>
                  <a:pt x="34" y="106"/>
                </a:lnTo>
                <a:lnTo>
                  <a:pt x="40" y="94"/>
                </a:lnTo>
                <a:lnTo>
                  <a:pt x="46" y="81"/>
                </a:lnTo>
                <a:lnTo>
                  <a:pt x="53" y="70"/>
                </a:lnTo>
                <a:lnTo>
                  <a:pt x="60" y="58"/>
                </a:lnTo>
                <a:lnTo>
                  <a:pt x="68" y="47"/>
                </a:lnTo>
                <a:lnTo>
                  <a:pt x="76" y="36"/>
                </a:lnTo>
                <a:lnTo>
                  <a:pt x="85" y="26"/>
                </a:lnTo>
                <a:lnTo>
                  <a:pt x="95" y="17"/>
                </a:lnTo>
                <a:lnTo>
                  <a:pt x="105" y="7"/>
                </a:lnTo>
                <a:lnTo>
                  <a:pt x="112" y="0"/>
                </a:lnTo>
              </a:path>
            </a:pathLst>
          </a:custGeom>
          <a:solidFill>
            <a:srgbClr val="9E6E3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5" name="Freeform 29"/>
          <p:cNvSpPr>
            <a:spLocks/>
          </p:cNvSpPr>
          <p:nvPr/>
        </p:nvSpPr>
        <p:spPr bwMode="auto">
          <a:xfrm>
            <a:off x="1287463" y="1893888"/>
            <a:ext cx="795337" cy="795337"/>
          </a:xfrm>
          <a:custGeom>
            <a:avLst/>
            <a:gdLst>
              <a:gd name="T0" fmla="*/ 123 w 501"/>
              <a:gd name="T1" fmla="*/ 0 h 501"/>
              <a:gd name="T2" fmla="*/ 116 w 501"/>
              <a:gd name="T3" fmla="*/ 1 h 501"/>
              <a:gd name="T4" fmla="*/ 110 w 501"/>
              <a:gd name="T5" fmla="*/ 3 h 501"/>
              <a:gd name="T6" fmla="*/ 103 w 501"/>
              <a:gd name="T7" fmla="*/ 4 h 501"/>
              <a:gd name="T8" fmla="*/ 92 w 501"/>
              <a:gd name="T9" fmla="*/ 11 h 501"/>
              <a:gd name="T10" fmla="*/ 73 w 501"/>
              <a:gd name="T11" fmla="*/ 30 h 501"/>
              <a:gd name="T12" fmla="*/ 56 w 501"/>
              <a:gd name="T13" fmla="*/ 50 h 501"/>
              <a:gd name="T14" fmla="*/ 40 w 501"/>
              <a:gd name="T15" fmla="*/ 73 h 501"/>
              <a:gd name="T16" fmla="*/ 28 w 501"/>
              <a:gd name="T17" fmla="*/ 97 h 501"/>
              <a:gd name="T18" fmla="*/ 17 w 501"/>
              <a:gd name="T19" fmla="*/ 122 h 501"/>
              <a:gd name="T20" fmla="*/ 9 w 501"/>
              <a:gd name="T21" fmla="*/ 149 h 501"/>
              <a:gd name="T22" fmla="*/ 3 w 501"/>
              <a:gd name="T23" fmla="*/ 176 h 501"/>
              <a:gd name="T24" fmla="*/ 0 w 501"/>
              <a:gd name="T25" fmla="*/ 205 h 501"/>
              <a:gd name="T26" fmla="*/ 0 w 501"/>
              <a:gd name="T27" fmla="*/ 234 h 501"/>
              <a:gd name="T28" fmla="*/ 3 w 501"/>
              <a:gd name="T29" fmla="*/ 262 h 501"/>
              <a:gd name="T30" fmla="*/ 9 w 501"/>
              <a:gd name="T31" fmla="*/ 289 h 501"/>
              <a:gd name="T32" fmla="*/ 17 w 501"/>
              <a:gd name="T33" fmla="*/ 316 h 501"/>
              <a:gd name="T34" fmla="*/ 28 w 501"/>
              <a:gd name="T35" fmla="*/ 341 h 501"/>
              <a:gd name="T36" fmla="*/ 40 w 501"/>
              <a:gd name="T37" fmla="*/ 365 h 501"/>
              <a:gd name="T38" fmla="*/ 56 w 501"/>
              <a:gd name="T39" fmla="*/ 388 h 501"/>
              <a:gd name="T40" fmla="*/ 73 w 501"/>
              <a:gd name="T41" fmla="*/ 408 h 501"/>
              <a:gd name="T42" fmla="*/ 92 w 501"/>
              <a:gd name="T43" fmla="*/ 428 h 501"/>
              <a:gd name="T44" fmla="*/ 113 w 501"/>
              <a:gd name="T45" fmla="*/ 445 h 501"/>
              <a:gd name="T46" fmla="*/ 135 w 501"/>
              <a:gd name="T47" fmla="*/ 460 h 501"/>
              <a:gd name="T48" fmla="*/ 158 w 501"/>
              <a:gd name="T49" fmla="*/ 473 h 501"/>
              <a:gd name="T50" fmla="*/ 183 w 501"/>
              <a:gd name="T51" fmla="*/ 483 h 501"/>
              <a:gd name="T52" fmla="*/ 210 w 501"/>
              <a:gd name="T53" fmla="*/ 491 h 501"/>
              <a:gd name="T54" fmla="*/ 237 w 501"/>
              <a:gd name="T55" fmla="*/ 496 h 501"/>
              <a:gd name="T56" fmla="*/ 266 w 501"/>
              <a:gd name="T57" fmla="*/ 499 h 501"/>
              <a:gd name="T58" fmla="*/ 295 w 501"/>
              <a:gd name="T59" fmla="*/ 499 h 501"/>
              <a:gd name="T60" fmla="*/ 323 w 501"/>
              <a:gd name="T61" fmla="*/ 496 h 501"/>
              <a:gd name="T62" fmla="*/ 350 w 501"/>
              <a:gd name="T63" fmla="*/ 491 h 501"/>
              <a:gd name="T64" fmla="*/ 377 w 501"/>
              <a:gd name="T65" fmla="*/ 483 h 501"/>
              <a:gd name="T66" fmla="*/ 402 w 501"/>
              <a:gd name="T67" fmla="*/ 473 h 501"/>
              <a:gd name="T68" fmla="*/ 426 w 501"/>
              <a:gd name="T69" fmla="*/ 460 h 501"/>
              <a:gd name="T70" fmla="*/ 449 w 501"/>
              <a:gd name="T71" fmla="*/ 445 h 501"/>
              <a:gd name="T72" fmla="*/ 469 w 501"/>
              <a:gd name="T73" fmla="*/ 428 h 501"/>
              <a:gd name="T74" fmla="*/ 488 w 501"/>
              <a:gd name="T75" fmla="*/ 408 h 501"/>
              <a:gd name="T76" fmla="*/ 496 w 501"/>
              <a:gd name="T77" fmla="*/ 397 h 501"/>
              <a:gd name="T78" fmla="*/ 497 w 501"/>
              <a:gd name="T79" fmla="*/ 390 h 501"/>
              <a:gd name="T80" fmla="*/ 499 w 501"/>
              <a:gd name="T81" fmla="*/ 383 h 501"/>
              <a:gd name="T82" fmla="*/ 500 w 501"/>
              <a:gd name="T83" fmla="*/ 377 h 501"/>
              <a:gd name="T84" fmla="*/ 487 w 501"/>
              <a:gd name="T85" fmla="*/ 390 h 501"/>
              <a:gd name="T86" fmla="*/ 451 w 501"/>
              <a:gd name="T87" fmla="*/ 426 h 501"/>
              <a:gd name="T88" fmla="*/ 408 w 501"/>
              <a:gd name="T89" fmla="*/ 455 h 501"/>
              <a:gd name="T90" fmla="*/ 360 w 501"/>
              <a:gd name="T91" fmla="*/ 475 h 501"/>
              <a:gd name="T92" fmla="*/ 308 w 501"/>
              <a:gd name="T93" fmla="*/ 486 h 501"/>
              <a:gd name="T94" fmla="*/ 253 w 501"/>
              <a:gd name="T95" fmla="*/ 486 h 501"/>
              <a:gd name="T96" fmla="*/ 201 w 501"/>
              <a:gd name="T97" fmla="*/ 475 h 501"/>
              <a:gd name="T98" fmla="*/ 152 w 501"/>
              <a:gd name="T99" fmla="*/ 455 h 501"/>
              <a:gd name="T100" fmla="*/ 110 w 501"/>
              <a:gd name="T101" fmla="*/ 426 h 501"/>
              <a:gd name="T102" fmla="*/ 74 w 501"/>
              <a:gd name="T103" fmla="*/ 390 h 501"/>
              <a:gd name="T104" fmla="*/ 45 w 501"/>
              <a:gd name="T105" fmla="*/ 347 h 501"/>
              <a:gd name="T106" fmla="*/ 25 w 501"/>
              <a:gd name="T107" fmla="*/ 299 h 501"/>
              <a:gd name="T108" fmla="*/ 14 w 501"/>
              <a:gd name="T109" fmla="*/ 246 h 501"/>
              <a:gd name="T110" fmla="*/ 14 w 501"/>
              <a:gd name="T111" fmla="*/ 192 h 501"/>
              <a:gd name="T112" fmla="*/ 25 w 501"/>
              <a:gd name="T113" fmla="*/ 140 h 501"/>
              <a:gd name="T114" fmla="*/ 45 w 501"/>
              <a:gd name="T115" fmla="*/ 91 h 501"/>
              <a:gd name="T116" fmla="*/ 74 w 501"/>
              <a:gd name="T117" fmla="*/ 48 h 501"/>
              <a:gd name="T118" fmla="*/ 110 w 501"/>
              <a:gd name="T119" fmla="*/ 12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1">
                <a:moveTo>
                  <a:pt x="126" y="0"/>
                </a:moveTo>
                <a:lnTo>
                  <a:pt x="123" y="0"/>
                </a:lnTo>
                <a:lnTo>
                  <a:pt x="119" y="1"/>
                </a:lnTo>
                <a:lnTo>
                  <a:pt x="116" y="1"/>
                </a:lnTo>
                <a:lnTo>
                  <a:pt x="113" y="2"/>
                </a:lnTo>
                <a:lnTo>
                  <a:pt x="110" y="3"/>
                </a:lnTo>
                <a:lnTo>
                  <a:pt x="106" y="3"/>
                </a:lnTo>
                <a:lnTo>
                  <a:pt x="103" y="4"/>
                </a:lnTo>
                <a:lnTo>
                  <a:pt x="99" y="4"/>
                </a:lnTo>
                <a:lnTo>
                  <a:pt x="92" y="11"/>
                </a:lnTo>
                <a:lnTo>
                  <a:pt x="82" y="20"/>
                </a:lnTo>
                <a:lnTo>
                  <a:pt x="73" y="30"/>
                </a:lnTo>
                <a:lnTo>
                  <a:pt x="64" y="40"/>
                </a:lnTo>
                <a:lnTo>
                  <a:pt x="56" y="50"/>
                </a:lnTo>
                <a:lnTo>
                  <a:pt x="48" y="62"/>
                </a:lnTo>
                <a:lnTo>
                  <a:pt x="40" y="73"/>
                </a:lnTo>
                <a:lnTo>
                  <a:pt x="34" y="85"/>
                </a:lnTo>
                <a:lnTo>
                  <a:pt x="28" y="97"/>
                </a:lnTo>
                <a:lnTo>
                  <a:pt x="22" y="110"/>
                </a:lnTo>
                <a:lnTo>
                  <a:pt x="17" y="122"/>
                </a:lnTo>
                <a:lnTo>
                  <a:pt x="13" y="135"/>
                </a:lnTo>
                <a:lnTo>
                  <a:pt x="9" y="149"/>
                </a:lnTo>
                <a:lnTo>
                  <a:pt x="5" y="163"/>
                </a:lnTo>
                <a:lnTo>
                  <a:pt x="3" y="176"/>
                </a:lnTo>
                <a:lnTo>
                  <a:pt x="1" y="190"/>
                </a:lnTo>
                <a:lnTo>
                  <a:pt x="0" y="205"/>
                </a:lnTo>
                <a:lnTo>
                  <a:pt x="0" y="219"/>
                </a:lnTo>
                <a:lnTo>
                  <a:pt x="0" y="234"/>
                </a:lnTo>
                <a:lnTo>
                  <a:pt x="1" y="248"/>
                </a:lnTo>
                <a:lnTo>
                  <a:pt x="3" y="262"/>
                </a:lnTo>
                <a:lnTo>
                  <a:pt x="5" y="276"/>
                </a:lnTo>
                <a:lnTo>
                  <a:pt x="9" y="289"/>
                </a:lnTo>
                <a:lnTo>
                  <a:pt x="13" y="303"/>
                </a:lnTo>
                <a:lnTo>
                  <a:pt x="17" y="316"/>
                </a:lnTo>
                <a:lnTo>
                  <a:pt x="22" y="329"/>
                </a:lnTo>
                <a:lnTo>
                  <a:pt x="28" y="341"/>
                </a:lnTo>
                <a:lnTo>
                  <a:pt x="34" y="353"/>
                </a:lnTo>
                <a:lnTo>
                  <a:pt x="40" y="365"/>
                </a:lnTo>
                <a:lnTo>
                  <a:pt x="48" y="377"/>
                </a:lnTo>
                <a:lnTo>
                  <a:pt x="56" y="388"/>
                </a:lnTo>
                <a:lnTo>
                  <a:pt x="64" y="398"/>
                </a:lnTo>
                <a:lnTo>
                  <a:pt x="73" y="408"/>
                </a:lnTo>
                <a:lnTo>
                  <a:pt x="82" y="418"/>
                </a:lnTo>
                <a:lnTo>
                  <a:pt x="92" y="428"/>
                </a:lnTo>
                <a:lnTo>
                  <a:pt x="102" y="437"/>
                </a:lnTo>
                <a:lnTo>
                  <a:pt x="113" y="445"/>
                </a:lnTo>
                <a:lnTo>
                  <a:pt x="124" y="453"/>
                </a:lnTo>
                <a:lnTo>
                  <a:pt x="135" y="460"/>
                </a:lnTo>
                <a:lnTo>
                  <a:pt x="146" y="467"/>
                </a:lnTo>
                <a:lnTo>
                  <a:pt x="158" y="473"/>
                </a:lnTo>
                <a:lnTo>
                  <a:pt x="171" y="477"/>
                </a:lnTo>
                <a:lnTo>
                  <a:pt x="183" y="483"/>
                </a:lnTo>
                <a:lnTo>
                  <a:pt x="196" y="487"/>
                </a:lnTo>
                <a:lnTo>
                  <a:pt x="210" y="491"/>
                </a:lnTo>
                <a:lnTo>
                  <a:pt x="224" y="494"/>
                </a:lnTo>
                <a:lnTo>
                  <a:pt x="237" y="496"/>
                </a:lnTo>
                <a:lnTo>
                  <a:pt x="251" y="498"/>
                </a:lnTo>
                <a:lnTo>
                  <a:pt x="266" y="499"/>
                </a:lnTo>
                <a:lnTo>
                  <a:pt x="280" y="500"/>
                </a:lnTo>
                <a:lnTo>
                  <a:pt x="295" y="499"/>
                </a:lnTo>
                <a:lnTo>
                  <a:pt x="309" y="498"/>
                </a:lnTo>
                <a:lnTo>
                  <a:pt x="323" y="496"/>
                </a:lnTo>
                <a:lnTo>
                  <a:pt x="337" y="494"/>
                </a:lnTo>
                <a:lnTo>
                  <a:pt x="350" y="491"/>
                </a:lnTo>
                <a:lnTo>
                  <a:pt x="364" y="487"/>
                </a:lnTo>
                <a:lnTo>
                  <a:pt x="377" y="483"/>
                </a:lnTo>
                <a:lnTo>
                  <a:pt x="390" y="477"/>
                </a:lnTo>
                <a:lnTo>
                  <a:pt x="402" y="473"/>
                </a:lnTo>
                <a:lnTo>
                  <a:pt x="414" y="467"/>
                </a:lnTo>
                <a:lnTo>
                  <a:pt x="426" y="460"/>
                </a:lnTo>
                <a:lnTo>
                  <a:pt x="438" y="453"/>
                </a:lnTo>
                <a:lnTo>
                  <a:pt x="449" y="445"/>
                </a:lnTo>
                <a:lnTo>
                  <a:pt x="459" y="437"/>
                </a:lnTo>
                <a:lnTo>
                  <a:pt x="469" y="428"/>
                </a:lnTo>
                <a:lnTo>
                  <a:pt x="479" y="418"/>
                </a:lnTo>
                <a:lnTo>
                  <a:pt x="488" y="408"/>
                </a:lnTo>
                <a:lnTo>
                  <a:pt x="495" y="400"/>
                </a:lnTo>
                <a:lnTo>
                  <a:pt x="496" y="397"/>
                </a:lnTo>
                <a:lnTo>
                  <a:pt x="497" y="394"/>
                </a:lnTo>
                <a:lnTo>
                  <a:pt x="497" y="390"/>
                </a:lnTo>
                <a:lnTo>
                  <a:pt x="498" y="387"/>
                </a:lnTo>
                <a:lnTo>
                  <a:pt x="499" y="383"/>
                </a:lnTo>
                <a:lnTo>
                  <a:pt x="499" y="380"/>
                </a:lnTo>
                <a:lnTo>
                  <a:pt x="500" y="377"/>
                </a:lnTo>
                <a:lnTo>
                  <a:pt x="500" y="373"/>
                </a:lnTo>
                <a:lnTo>
                  <a:pt x="487" y="390"/>
                </a:lnTo>
                <a:lnTo>
                  <a:pt x="470" y="409"/>
                </a:lnTo>
                <a:lnTo>
                  <a:pt x="451" y="426"/>
                </a:lnTo>
                <a:lnTo>
                  <a:pt x="430" y="442"/>
                </a:lnTo>
                <a:lnTo>
                  <a:pt x="408" y="455"/>
                </a:lnTo>
                <a:lnTo>
                  <a:pt x="384" y="467"/>
                </a:lnTo>
                <a:lnTo>
                  <a:pt x="360" y="475"/>
                </a:lnTo>
                <a:lnTo>
                  <a:pt x="334" y="481"/>
                </a:lnTo>
                <a:lnTo>
                  <a:pt x="308" y="486"/>
                </a:lnTo>
                <a:lnTo>
                  <a:pt x="280" y="487"/>
                </a:lnTo>
                <a:lnTo>
                  <a:pt x="253" y="486"/>
                </a:lnTo>
                <a:lnTo>
                  <a:pt x="226" y="481"/>
                </a:lnTo>
                <a:lnTo>
                  <a:pt x="201" y="475"/>
                </a:lnTo>
                <a:lnTo>
                  <a:pt x="176" y="467"/>
                </a:lnTo>
                <a:lnTo>
                  <a:pt x="152" y="455"/>
                </a:lnTo>
                <a:lnTo>
                  <a:pt x="131" y="442"/>
                </a:lnTo>
                <a:lnTo>
                  <a:pt x="110" y="426"/>
                </a:lnTo>
                <a:lnTo>
                  <a:pt x="91" y="409"/>
                </a:lnTo>
                <a:lnTo>
                  <a:pt x="74" y="390"/>
                </a:lnTo>
                <a:lnTo>
                  <a:pt x="58" y="369"/>
                </a:lnTo>
                <a:lnTo>
                  <a:pt x="45" y="347"/>
                </a:lnTo>
                <a:lnTo>
                  <a:pt x="34" y="324"/>
                </a:lnTo>
                <a:lnTo>
                  <a:pt x="25" y="299"/>
                </a:lnTo>
                <a:lnTo>
                  <a:pt x="18" y="273"/>
                </a:lnTo>
                <a:lnTo>
                  <a:pt x="14" y="246"/>
                </a:lnTo>
                <a:lnTo>
                  <a:pt x="13" y="219"/>
                </a:lnTo>
                <a:lnTo>
                  <a:pt x="14" y="192"/>
                </a:lnTo>
                <a:lnTo>
                  <a:pt x="18" y="165"/>
                </a:lnTo>
                <a:lnTo>
                  <a:pt x="25" y="140"/>
                </a:lnTo>
                <a:lnTo>
                  <a:pt x="34" y="115"/>
                </a:lnTo>
                <a:lnTo>
                  <a:pt x="45" y="91"/>
                </a:lnTo>
                <a:lnTo>
                  <a:pt x="58" y="69"/>
                </a:lnTo>
                <a:lnTo>
                  <a:pt x="74" y="48"/>
                </a:lnTo>
                <a:lnTo>
                  <a:pt x="91" y="29"/>
                </a:lnTo>
                <a:lnTo>
                  <a:pt x="110" y="12"/>
                </a:lnTo>
                <a:lnTo>
                  <a:pt x="126" y="0"/>
                </a:lnTo>
              </a:path>
            </a:pathLst>
          </a:custGeom>
          <a:solidFill>
            <a:srgbClr val="A3754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6" name="Freeform 30"/>
          <p:cNvSpPr>
            <a:spLocks/>
          </p:cNvSpPr>
          <p:nvPr/>
        </p:nvSpPr>
        <p:spPr bwMode="auto">
          <a:xfrm>
            <a:off x="1306513" y="1889125"/>
            <a:ext cx="779462" cy="779463"/>
          </a:xfrm>
          <a:custGeom>
            <a:avLst/>
            <a:gdLst>
              <a:gd name="T0" fmla="*/ 136 w 491"/>
              <a:gd name="T1" fmla="*/ 0 h 491"/>
              <a:gd name="T2" fmla="*/ 129 w 491"/>
              <a:gd name="T3" fmla="*/ 1 h 491"/>
              <a:gd name="T4" fmla="*/ 123 w 491"/>
              <a:gd name="T5" fmla="*/ 2 h 491"/>
              <a:gd name="T6" fmla="*/ 117 w 491"/>
              <a:gd name="T7" fmla="*/ 3 h 491"/>
              <a:gd name="T8" fmla="*/ 98 w 491"/>
              <a:gd name="T9" fmla="*/ 15 h 491"/>
              <a:gd name="T10" fmla="*/ 62 w 491"/>
              <a:gd name="T11" fmla="*/ 51 h 491"/>
              <a:gd name="T12" fmla="*/ 33 w 491"/>
              <a:gd name="T13" fmla="*/ 94 h 491"/>
              <a:gd name="T14" fmla="*/ 12 w 491"/>
              <a:gd name="T15" fmla="*/ 142 h 491"/>
              <a:gd name="T16" fmla="*/ 1 w 491"/>
              <a:gd name="T17" fmla="*/ 195 h 491"/>
              <a:gd name="T18" fmla="*/ 1 w 491"/>
              <a:gd name="T19" fmla="*/ 249 h 491"/>
              <a:gd name="T20" fmla="*/ 12 w 491"/>
              <a:gd name="T21" fmla="*/ 302 h 491"/>
              <a:gd name="T22" fmla="*/ 33 w 491"/>
              <a:gd name="T23" fmla="*/ 350 h 491"/>
              <a:gd name="T24" fmla="*/ 62 w 491"/>
              <a:gd name="T25" fmla="*/ 393 h 491"/>
              <a:gd name="T26" fmla="*/ 98 w 491"/>
              <a:gd name="T27" fmla="*/ 430 h 491"/>
              <a:gd name="T28" fmla="*/ 140 w 491"/>
              <a:gd name="T29" fmla="*/ 459 h 491"/>
              <a:gd name="T30" fmla="*/ 188 w 491"/>
              <a:gd name="T31" fmla="*/ 478 h 491"/>
              <a:gd name="T32" fmla="*/ 241 w 491"/>
              <a:gd name="T33" fmla="*/ 489 h 491"/>
              <a:gd name="T34" fmla="*/ 296 w 491"/>
              <a:gd name="T35" fmla="*/ 489 h 491"/>
              <a:gd name="T36" fmla="*/ 348 w 491"/>
              <a:gd name="T37" fmla="*/ 478 h 491"/>
              <a:gd name="T38" fmla="*/ 396 w 491"/>
              <a:gd name="T39" fmla="*/ 459 h 491"/>
              <a:gd name="T40" fmla="*/ 439 w 491"/>
              <a:gd name="T41" fmla="*/ 430 h 491"/>
              <a:gd name="T42" fmla="*/ 476 w 491"/>
              <a:gd name="T43" fmla="*/ 393 h 491"/>
              <a:gd name="T44" fmla="*/ 488 w 491"/>
              <a:gd name="T45" fmla="*/ 374 h 491"/>
              <a:gd name="T46" fmla="*/ 489 w 491"/>
              <a:gd name="T47" fmla="*/ 367 h 491"/>
              <a:gd name="T48" fmla="*/ 489 w 491"/>
              <a:gd name="T49" fmla="*/ 361 h 491"/>
              <a:gd name="T50" fmla="*/ 490 w 491"/>
              <a:gd name="T51" fmla="*/ 354 h 491"/>
              <a:gd name="T52" fmla="*/ 481 w 491"/>
              <a:gd name="T53" fmla="*/ 365 h 491"/>
              <a:gd name="T54" fmla="*/ 449 w 491"/>
              <a:gd name="T55" fmla="*/ 404 h 491"/>
              <a:gd name="T56" fmla="*/ 411 w 491"/>
              <a:gd name="T57" fmla="*/ 435 h 491"/>
              <a:gd name="T58" fmla="*/ 368 w 491"/>
              <a:gd name="T59" fmla="*/ 459 h 491"/>
              <a:gd name="T60" fmla="*/ 320 w 491"/>
              <a:gd name="T61" fmla="*/ 474 h 491"/>
              <a:gd name="T62" fmla="*/ 268 w 491"/>
              <a:gd name="T63" fmla="*/ 478 h 491"/>
              <a:gd name="T64" fmla="*/ 216 w 491"/>
              <a:gd name="T65" fmla="*/ 474 h 491"/>
              <a:gd name="T66" fmla="*/ 168 w 491"/>
              <a:gd name="T67" fmla="*/ 459 h 491"/>
              <a:gd name="T68" fmla="*/ 126 w 491"/>
              <a:gd name="T69" fmla="*/ 435 h 491"/>
              <a:gd name="T70" fmla="*/ 88 w 491"/>
              <a:gd name="T71" fmla="*/ 404 h 491"/>
              <a:gd name="T72" fmla="*/ 57 w 491"/>
              <a:gd name="T73" fmla="*/ 365 h 491"/>
              <a:gd name="T74" fmla="*/ 33 w 491"/>
              <a:gd name="T75" fmla="*/ 322 h 491"/>
              <a:gd name="T76" fmla="*/ 18 w 491"/>
              <a:gd name="T77" fmla="*/ 274 h 491"/>
              <a:gd name="T78" fmla="*/ 13 w 491"/>
              <a:gd name="T79" fmla="*/ 222 h 491"/>
              <a:gd name="T80" fmla="*/ 18 w 491"/>
              <a:gd name="T81" fmla="*/ 170 h 491"/>
              <a:gd name="T82" fmla="*/ 33 w 491"/>
              <a:gd name="T83" fmla="*/ 122 h 491"/>
              <a:gd name="T84" fmla="*/ 57 w 491"/>
              <a:gd name="T85" fmla="*/ 79 h 491"/>
              <a:gd name="T86" fmla="*/ 88 w 491"/>
              <a:gd name="T87" fmla="*/ 41 h 491"/>
              <a:gd name="T88" fmla="*/ 126 w 491"/>
              <a:gd name="T89" fmla="*/ 9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1" h="491">
                <a:moveTo>
                  <a:pt x="139" y="0"/>
                </a:moveTo>
                <a:lnTo>
                  <a:pt x="136" y="0"/>
                </a:lnTo>
                <a:lnTo>
                  <a:pt x="132" y="1"/>
                </a:lnTo>
                <a:lnTo>
                  <a:pt x="129" y="1"/>
                </a:lnTo>
                <a:lnTo>
                  <a:pt x="127" y="1"/>
                </a:lnTo>
                <a:lnTo>
                  <a:pt x="123" y="2"/>
                </a:lnTo>
                <a:lnTo>
                  <a:pt x="120" y="2"/>
                </a:lnTo>
                <a:lnTo>
                  <a:pt x="117" y="3"/>
                </a:lnTo>
                <a:lnTo>
                  <a:pt x="113" y="3"/>
                </a:lnTo>
                <a:lnTo>
                  <a:pt x="98" y="15"/>
                </a:lnTo>
                <a:lnTo>
                  <a:pt x="79" y="32"/>
                </a:lnTo>
                <a:lnTo>
                  <a:pt x="62" y="51"/>
                </a:lnTo>
                <a:lnTo>
                  <a:pt x="46" y="71"/>
                </a:lnTo>
                <a:lnTo>
                  <a:pt x="33" y="94"/>
                </a:lnTo>
                <a:lnTo>
                  <a:pt x="21" y="117"/>
                </a:lnTo>
                <a:lnTo>
                  <a:pt x="12" y="142"/>
                </a:lnTo>
                <a:lnTo>
                  <a:pt x="6" y="168"/>
                </a:lnTo>
                <a:lnTo>
                  <a:pt x="1" y="195"/>
                </a:lnTo>
                <a:lnTo>
                  <a:pt x="0" y="222"/>
                </a:lnTo>
                <a:lnTo>
                  <a:pt x="1" y="249"/>
                </a:lnTo>
                <a:lnTo>
                  <a:pt x="6" y="276"/>
                </a:lnTo>
                <a:lnTo>
                  <a:pt x="12" y="302"/>
                </a:lnTo>
                <a:lnTo>
                  <a:pt x="21" y="327"/>
                </a:lnTo>
                <a:lnTo>
                  <a:pt x="33" y="350"/>
                </a:lnTo>
                <a:lnTo>
                  <a:pt x="46" y="373"/>
                </a:lnTo>
                <a:lnTo>
                  <a:pt x="62" y="393"/>
                </a:lnTo>
                <a:lnTo>
                  <a:pt x="79" y="413"/>
                </a:lnTo>
                <a:lnTo>
                  <a:pt x="98" y="430"/>
                </a:lnTo>
                <a:lnTo>
                  <a:pt x="119" y="445"/>
                </a:lnTo>
                <a:lnTo>
                  <a:pt x="140" y="459"/>
                </a:lnTo>
                <a:lnTo>
                  <a:pt x="163" y="470"/>
                </a:lnTo>
                <a:lnTo>
                  <a:pt x="188" y="478"/>
                </a:lnTo>
                <a:lnTo>
                  <a:pt x="214" y="485"/>
                </a:lnTo>
                <a:lnTo>
                  <a:pt x="241" y="489"/>
                </a:lnTo>
                <a:lnTo>
                  <a:pt x="268" y="490"/>
                </a:lnTo>
                <a:lnTo>
                  <a:pt x="296" y="489"/>
                </a:lnTo>
                <a:lnTo>
                  <a:pt x="322" y="485"/>
                </a:lnTo>
                <a:lnTo>
                  <a:pt x="348" y="478"/>
                </a:lnTo>
                <a:lnTo>
                  <a:pt x="373" y="470"/>
                </a:lnTo>
                <a:lnTo>
                  <a:pt x="396" y="459"/>
                </a:lnTo>
                <a:lnTo>
                  <a:pt x="419" y="445"/>
                </a:lnTo>
                <a:lnTo>
                  <a:pt x="439" y="430"/>
                </a:lnTo>
                <a:lnTo>
                  <a:pt x="458" y="413"/>
                </a:lnTo>
                <a:lnTo>
                  <a:pt x="476" y="393"/>
                </a:lnTo>
                <a:lnTo>
                  <a:pt x="488" y="377"/>
                </a:lnTo>
                <a:lnTo>
                  <a:pt x="488" y="374"/>
                </a:lnTo>
                <a:lnTo>
                  <a:pt x="488" y="371"/>
                </a:lnTo>
                <a:lnTo>
                  <a:pt x="489" y="367"/>
                </a:lnTo>
                <a:lnTo>
                  <a:pt x="489" y="364"/>
                </a:lnTo>
                <a:lnTo>
                  <a:pt x="489" y="361"/>
                </a:lnTo>
                <a:lnTo>
                  <a:pt x="490" y="357"/>
                </a:lnTo>
                <a:lnTo>
                  <a:pt x="490" y="354"/>
                </a:lnTo>
                <a:lnTo>
                  <a:pt x="490" y="350"/>
                </a:lnTo>
                <a:lnTo>
                  <a:pt x="481" y="365"/>
                </a:lnTo>
                <a:lnTo>
                  <a:pt x="466" y="386"/>
                </a:lnTo>
                <a:lnTo>
                  <a:pt x="449" y="404"/>
                </a:lnTo>
                <a:lnTo>
                  <a:pt x="432" y="420"/>
                </a:lnTo>
                <a:lnTo>
                  <a:pt x="411" y="435"/>
                </a:lnTo>
                <a:lnTo>
                  <a:pt x="390" y="448"/>
                </a:lnTo>
                <a:lnTo>
                  <a:pt x="368" y="459"/>
                </a:lnTo>
                <a:lnTo>
                  <a:pt x="344" y="467"/>
                </a:lnTo>
                <a:lnTo>
                  <a:pt x="320" y="474"/>
                </a:lnTo>
                <a:lnTo>
                  <a:pt x="294" y="478"/>
                </a:lnTo>
                <a:lnTo>
                  <a:pt x="268" y="478"/>
                </a:lnTo>
                <a:lnTo>
                  <a:pt x="242" y="478"/>
                </a:lnTo>
                <a:lnTo>
                  <a:pt x="216" y="474"/>
                </a:lnTo>
                <a:lnTo>
                  <a:pt x="192" y="467"/>
                </a:lnTo>
                <a:lnTo>
                  <a:pt x="168" y="459"/>
                </a:lnTo>
                <a:lnTo>
                  <a:pt x="146" y="448"/>
                </a:lnTo>
                <a:lnTo>
                  <a:pt x="126" y="435"/>
                </a:lnTo>
                <a:lnTo>
                  <a:pt x="106" y="420"/>
                </a:lnTo>
                <a:lnTo>
                  <a:pt x="88" y="404"/>
                </a:lnTo>
                <a:lnTo>
                  <a:pt x="71" y="386"/>
                </a:lnTo>
                <a:lnTo>
                  <a:pt x="57" y="365"/>
                </a:lnTo>
                <a:lnTo>
                  <a:pt x="43" y="345"/>
                </a:lnTo>
                <a:lnTo>
                  <a:pt x="33" y="322"/>
                </a:lnTo>
                <a:lnTo>
                  <a:pt x="24" y="298"/>
                </a:lnTo>
                <a:lnTo>
                  <a:pt x="18" y="274"/>
                </a:lnTo>
                <a:lnTo>
                  <a:pt x="14" y="248"/>
                </a:lnTo>
                <a:lnTo>
                  <a:pt x="13" y="222"/>
                </a:lnTo>
                <a:lnTo>
                  <a:pt x="14" y="196"/>
                </a:lnTo>
                <a:lnTo>
                  <a:pt x="18" y="170"/>
                </a:lnTo>
                <a:lnTo>
                  <a:pt x="24" y="146"/>
                </a:lnTo>
                <a:lnTo>
                  <a:pt x="33" y="122"/>
                </a:lnTo>
                <a:lnTo>
                  <a:pt x="43" y="100"/>
                </a:lnTo>
                <a:lnTo>
                  <a:pt x="57" y="79"/>
                </a:lnTo>
                <a:lnTo>
                  <a:pt x="71" y="59"/>
                </a:lnTo>
                <a:lnTo>
                  <a:pt x="88" y="41"/>
                </a:lnTo>
                <a:lnTo>
                  <a:pt x="106" y="24"/>
                </a:lnTo>
                <a:lnTo>
                  <a:pt x="126" y="9"/>
                </a:lnTo>
                <a:lnTo>
                  <a:pt x="139" y="0"/>
                </a:lnTo>
              </a:path>
            </a:pathLst>
          </a:custGeom>
          <a:solidFill>
            <a:srgbClr val="A67B4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7" name="Freeform 31"/>
          <p:cNvSpPr>
            <a:spLocks/>
          </p:cNvSpPr>
          <p:nvPr/>
        </p:nvSpPr>
        <p:spPr bwMode="auto">
          <a:xfrm>
            <a:off x="1325563" y="1889125"/>
            <a:ext cx="760412" cy="760413"/>
          </a:xfrm>
          <a:custGeom>
            <a:avLst/>
            <a:gdLst>
              <a:gd name="T0" fmla="*/ 129 w 479"/>
              <a:gd name="T1" fmla="*/ 0 h 479"/>
              <a:gd name="T2" fmla="*/ 133 w 479"/>
              <a:gd name="T3" fmla="*/ 0 h 479"/>
              <a:gd name="T4" fmla="*/ 137 w 479"/>
              <a:gd name="T5" fmla="*/ 0 h 479"/>
              <a:gd name="T6" fmla="*/ 141 w 479"/>
              <a:gd name="T7" fmla="*/ 0 h 479"/>
              <a:gd name="T8" fmla="*/ 146 w 479"/>
              <a:gd name="T9" fmla="*/ 0 h 479"/>
              <a:gd name="T10" fmla="*/ 151 w 479"/>
              <a:gd name="T11" fmla="*/ 0 h 479"/>
              <a:gd name="T12" fmla="*/ 140 w 479"/>
              <a:gd name="T13" fmla="*/ 7 h 479"/>
              <a:gd name="T14" fmla="*/ 102 w 479"/>
              <a:gd name="T15" fmla="*/ 34 h 479"/>
              <a:gd name="T16" fmla="*/ 69 w 479"/>
              <a:gd name="T17" fmla="*/ 67 h 479"/>
              <a:gd name="T18" fmla="*/ 42 w 479"/>
              <a:gd name="T19" fmla="*/ 106 h 479"/>
              <a:gd name="T20" fmla="*/ 24 w 479"/>
              <a:gd name="T21" fmla="*/ 149 h 479"/>
              <a:gd name="T22" fmla="*/ 14 w 479"/>
              <a:gd name="T23" fmla="*/ 197 h 479"/>
              <a:gd name="T24" fmla="*/ 14 w 479"/>
              <a:gd name="T25" fmla="*/ 247 h 479"/>
              <a:gd name="T26" fmla="*/ 24 w 479"/>
              <a:gd name="T27" fmla="*/ 295 h 479"/>
              <a:gd name="T28" fmla="*/ 42 w 479"/>
              <a:gd name="T29" fmla="*/ 339 h 479"/>
              <a:gd name="T30" fmla="*/ 69 w 479"/>
              <a:gd name="T31" fmla="*/ 377 h 479"/>
              <a:gd name="T32" fmla="*/ 102 w 479"/>
              <a:gd name="T33" fmla="*/ 410 h 479"/>
              <a:gd name="T34" fmla="*/ 140 w 479"/>
              <a:gd name="T35" fmla="*/ 437 h 479"/>
              <a:gd name="T36" fmla="*/ 183 w 479"/>
              <a:gd name="T37" fmla="*/ 455 h 479"/>
              <a:gd name="T38" fmla="*/ 231 w 479"/>
              <a:gd name="T39" fmla="*/ 465 h 479"/>
              <a:gd name="T40" fmla="*/ 281 w 479"/>
              <a:gd name="T41" fmla="*/ 465 h 479"/>
              <a:gd name="T42" fmla="*/ 329 w 479"/>
              <a:gd name="T43" fmla="*/ 455 h 479"/>
              <a:gd name="T44" fmla="*/ 372 w 479"/>
              <a:gd name="T45" fmla="*/ 437 h 479"/>
              <a:gd name="T46" fmla="*/ 411 w 479"/>
              <a:gd name="T47" fmla="*/ 410 h 479"/>
              <a:gd name="T48" fmla="*/ 444 w 479"/>
              <a:gd name="T49" fmla="*/ 377 h 479"/>
              <a:gd name="T50" fmla="*/ 471 w 479"/>
              <a:gd name="T51" fmla="*/ 339 h 479"/>
              <a:gd name="T52" fmla="*/ 478 w 479"/>
              <a:gd name="T53" fmla="*/ 325 h 479"/>
              <a:gd name="T54" fmla="*/ 478 w 479"/>
              <a:gd name="T55" fmla="*/ 328 h 479"/>
              <a:gd name="T56" fmla="*/ 478 w 479"/>
              <a:gd name="T57" fmla="*/ 331 h 479"/>
              <a:gd name="T58" fmla="*/ 478 w 479"/>
              <a:gd name="T59" fmla="*/ 334 h 479"/>
              <a:gd name="T60" fmla="*/ 478 w 479"/>
              <a:gd name="T61" fmla="*/ 338 h 479"/>
              <a:gd name="T62" fmla="*/ 478 w 479"/>
              <a:gd name="T63" fmla="*/ 342 h 479"/>
              <a:gd name="T64" fmla="*/ 478 w 479"/>
              <a:gd name="T65" fmla="*/ 345 h 479"/>
              <a:gd name="T66" fmla="*/ 478 w 479"/>
              <a:gd name="T67" fmla="*/ 349 h 479"/>
              <a:gd name="T68" fmla="*/ 469 w 479"/>
              <a:gd name="T69" fmla="*/ 366 h 479"/>
              <a:gd name="T70" fmla="*/ 438 w 479"/>
              <a:gd name="T71" fmla="*/ 404 h 479"/>
              <a:gd name="T72" fmla="*/ 400 w 479"/>
              <a:gd name="T73" fmla="*/ 435 h 479"/>
              <a:gd name="T74" fmla="*/ 356 w 479"/>
              <a:gd name="T75" fmla="*/ 459 h 479"/>
              <a:gd name="T76" fmla="*/ 308 w 479"/>
              <a:gd name="T77" fmla="*/ 474 h 479"/>
              <a:gd name="T78" fmla="*/ 256 w 479"/>
              <a:gd name="T79" fmla="*/ 478 h 479"/>
              <a:gd name="T80" fmla="*/ 204 w 479"/>
              <a:gd name="T81" fmla="*/ 474 h 479"/>
              <a:gd name="T82" fmla="*/ 156 w 479"/>
              <a:gd name="T83" fmla="*/ 459 h 479"/>
              <a:gd name="T84" fmla="*/ 113 w 479"/>
              <a:gd name="T85" fmla="*/ 435 h 479"/>
              <a:gd name="T86" fmla="*/ 75 w 479"/>
              <a:gd name="T87" fmla="*/ 404 h 479"/>
              <a:gd name="T88" fmla="*/ 44 w 479"/>
              <a:gd name="T89" fmla="*/ 366 h 479"/>
              <a:gd name="T90" fmla="*/ 20 w 479"/>
              <a:gd name="T91" fmla="*/ 322 h 479"/>
              <a:gd name="T92" fmla="*/ 5 w 479"/>
              <a:gd name="T93" fmla="*/ 274 h 479"/>
              <a:gd name="T94" fmla="*/ 0 w 479"/>
              <a:gd name="T95" fmla="*/ 222 h 479"/>
              <a:gd name="T96" fmla="*/ 5 w 479"/>
              <a:gd name="T97" fmla="*/ 170 h 479"/>
              <a:gd name="T98" fmla="*/ 20 w 479"/>
              <a:gd name="T99" fmla="*/ 122 h 479"/>
              <a:gd name="T100" fmla="*/ 44 w 479"/>
              <a:gd name="T101" fmla="*/ 78 h 479"/>
              <a:gd name="T102" fmla="*/ 75 w 479"/>
              <a:gd name="T103" fmla="*/ 40 h 479"/>
              <a:gd name="T104" fmla="*/ 113 w 479"/>
              <a:gd name="T105" fmla="*/ 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9" h="479">
                <a:moveTo>
                  <a:pt x="127" y="0"/>
                </a:moveTo>
                <a:lnTo>
                  <a:pt x="129" y="0"/>
                </a:lnTo>
                <a:lnTo>
                  <a:pt x="131" y="0"/>
                </a:lnTo>
                <a:lnTo>
                  <a:pt x="133" y="0"/>
                </a:lnTo>
                <a:lnTo>
                  <a:pt x="135" y="0"/>
                </a:lnTo>
                <a:lnTo>
                  <a:pt x="137" y="0"/>
                </a:lnTo>
                <a:lnTo>
                  <a:pt x="139" y="0"/>
                </a:lnTo>
                <a:lnTo>
                  <a:pt x="141" y="0"/>
                </a:lnTo>
                <a:lnTo>
                  <a:pt x="143" y="0"/>
                </a:lnTo>
                <a:lnTo>
                  <a:pt x="146" y="0"/>
                </a:lnTo>
                <a:lnTo>
                  <a:pt x="149" y="0"/>
                </a:lnTo>
                <a:lnTo>
                  <a:pt x="151" y="0"/>
                </a:lnTo>
                <a:lnTo>
                  <a:pt x="154" y="0"/>
                </a:lnTo>
                <a:lnTo>
                  <a:pt x="140" y="7"/>
                </a:lnTo>
                <a:lnTo>
                  <a:pt x="120" y="20"/>
                </a:lnTo>
                <a:lnTo>
                  <a:pt x="102" y="34"/>
                </a:lnTo>
                <a:lnTo>
                  <a:pt x="84" y="49"/>
                </a:lnTo>
                <a:lnTo>
                  <a:pt x="69" y="67"/>
                </a:lnTo>
                <a:lnTo>
                  <a:pt x="55" y="86"/>
                </a:lnTo>
                <a:lnTo>
                  <a:pt x="42" y="106"/>
                </a:lnTo>
                <a:lnTo>
                  <a:pt x="32" y="127"/>
                </a:lnTo>
                <a:lnTo>
                  <a:pt x="24" y="149"/>
                </a:lnTo>
                <a:lnTo>
                  <a:pt x="18" y="173"/>
                </a:lnTo>
                <a:lnTo>
                  <a:pt x="14" y="197"/>
                </a:lnTo>
                <a:lnTo>
                  <a:pt x="13" y="222"/>
                </a:lnTo>
                <a:lnTo>
                  <a:pt x="14" y="247"/>
                </a:lnTo>
                <a:lnTo>
                  <a:pt x="18" y="271"/>
                </a:lnTo>
                <a:lnTo>
                  <a:pt x="24" y="295"/>
                </a:lnTo>
                <a:lnTo>
                  <a:pt x="32" y="317"/>
                </a:lnTo>
                <a:lnTo>
                  <a:pt x="42" y="339"/>
                </a:lnTo>
                <a:lnTo>
                  <a:pt x="55" y="359"/>
                </a:lnTo>
                <a:lnTo>
                  <a:pt x="69" y="377"/>
                </a:lnTo>
                <a:lnTo>
                  <a:pt x="84" y="395"/>
                </a:lnTo>
                <a:lnTo>
                  <a:pt x="102" y="410"/>
                </a:lnTo>
                <a:lnTo>
                  <a:pt x="120" y="425"/>
                </a:lnTo>
                <a:lnTo>
                  <a:pt x="140" y="437"/>
                </a:lnTo>
                <a:lnTo>
                  <a:pt x="161" y="447"/>
                </a:lnTo>
                <a:lnTo>
                  <a:pt x="183" y="455"/>
                </a:lnTo>
                <a:lnTo>
                  <a:pt x="207" y="461"/>
                </a:lnTo>
                <a:lnTo>
                  <a:pt x="231" y="465"/>
                </a:lnTo>
                <a:lnTo>
                  <a:pt x="256" y="466"/>
                </a:lnTo>
                <a:lnTo>
                  <a:pt x="281" y="465"/>
                </a:lnTo>
                <a:lnTo>
                  <a:pt x="305" y="461"/>
                </a:lnTo>
                <a:lnTo>
                  <a:pt x="329" y="455"/>
                </a:lnTo>
                <a:lnTo>
                  <a:pt x="351" y="447"/>
                </a:lnTo>
                <a:lnTo>
                  <a:pt x="372" y="437"/>
                </a:lnTo>
                <a:lnTo>
                  <a:pt x="393" y="425"/>
                </a:lnTo>
                <a:lnTo>
                  <a:pt x="411" y="410"/>
                </a:lnTo>
                <a:lnTo>
                  <a:pt x="429" y="395"/>
                </a:lnTo>
                <a:lnTo>
                  <a:pt x="444" y="377"/>
                </a:lnTo>
                <a:lnTo>
                  <a:pt x="458" y="359"/>
                </a:lnTo>
                <a:lnTo>
                  <a:pt x="471" y="339"/>
                </a:lnTo>
                <a:lnTo>
                  <a:pt x="478" y="323"/>
                </a:lnTo>
                <a:lnTo>
                  <a:pt x="478" y="325"/>
                </a:lnTo>
                <a:lnTo>
                  <a:pt x="478" y="326"/>
                </a:lnTo>
                <a:lnTo>
                  <a:pt x="478" y="328"/>
                </a:lnTo>
                <a:lnTo>
                  <a:pt x="478" y="330"/>
                </a:lnTo>
                <a:lnTo>
                  <a:pt x="478" y="331"/>
                </a:lnTo>
                <a:lnTo>
                  <a:pt x="478" y="333"/>
                </a:lnTo>
                <a:lnTo>
                  <a:pt x="478" y="334"/>
                </a:lnTo>
                <a:lnTo>
                  <a:pt x="478" y="336"/>
                </a:lnTo>
                <a:lnTo>
                  <a:pt x="478" y="338"/>
                </a:lnTo>
                <a:lnTo>
                  <a:pt x="478" y="339"/>
                </a:lnTo>
                <a:lnTo>
                  <a:pt x="478" y="342"/>
                </a:lnTo>
                <a:lnTo>
                  <a:pt x="478" y="343"/>
                </a:lnTo>
                <a:lnTo>
                  <a:pt x="478" y="345"/>
                </a:lnTo>
                <a:lnTo>
                  <a:pt x="478" y="347"/>
                </a:lnTo>
                <a:lnTo>
                  <a:pt x="478" y="349"/>
                </a:lnTo>
                <a:lnTo>
                  <a:pt x="478" y="351"/>
                </a:lnTo>
                <a:lnTo>
                  <a:pt x="469" y="366"/>
                </a:lnTo>
                <a:lnTo>
                  <a:pt x="454" y="386"/>
                </a:lnTo>
                <a:lnTo>
                  <a:pt x="438" y="404"/>
                </a:lnTo>
                <a:lnTo>
                  <a:pt x="420" y="420"/>
                </a:lnTo>
                <a:lnTo>
                  <a:pt x="400" y="435"/>
                </a:lnTo>
                <a:lnTo>
                  <a:pt x="378" y="448"/>
                </a:lnTo>
                <a:lnTo>
                  <a:pt x="356" y="459"/>
                </a:lnTo>
                <a:lnTo>
                  <a:pt x="332" y="468"/>
                </a:lnTo>
                <a:lnTo>
                  <a:pt x="308" y="474"/>
                </a:lnTo>
                <a:lnTo>
                  <a:pt x="282" y="478"/>
                </a:lnTo>
                <a:lnTo>
                  <a:pt x="256" y="478"/>
                </a:lnTo>
                <a:lnTo>
                  <a:pt x="230" y="478"/>
                </a:lnTo>
                <a:lnTo>
                  <a:pt x="204" y="474"/>
                </a:lnTo>
                <a:lnTo>
                  <a:pt x="180" y="468"/>
                </a:lnTo>
                <a:lnTo>
                  <a:pt x="156" y="459"/>
                </a:lnTo>
                <a:lnTo>
                  <a:pt x="134" y="448"/>
                </a:lnTo>
                <a:lnTo>
                  <a:pt x="113" y="435"/>
                </a:lnTo>
                <a:lnTo>
                  <a:pt x="94" y="420"/>
                </a:lnTo>
                <a:lnTo>
                  <a:pt x="75" y="404"/>
                </a:lnTo>
                <a:lnTo>
                  <a:pt x="59" y="386"/>
                </a:lnTo>
                <a:lnTo>
                  <a:pt x="44" y="366"/>
                </a:lnTo>
                <a:lnTo>
                  <a:pt x="31" y="345"/>
                </a:lnTo>
                <a:lnTo>
                  <a:pt x="20" y="322"/>
                </a:lnTo>
                <a:lnTo>
                  <a:pt x="12" y="298"/>
                </a:lnTo>
                <a:lnTo>
                  <a:pt x="5" y="274"/>
                </a:lnTo>
                <a:lnTo>
                  <a:pt x="1" y="248"/>
                </a:lnTo>
                <a:lnTo>
                  <a:pt x="0" y="222"/>
                </a:lnTo>
                <a:lnTo>
                  <a:pt x="1" y="196"/>
                </a:lnTo>
                <a:lnTo>
                  <a:pt x="5" y="170"/>
                </a:lnTo>
                <a:lnTo>
                  <a:pt x="12" y="146"/>
                </a:lnTo>
                <a:lnTo>
                  <a:pt x="20" y="122"/>
                </a:lnTo>
                <a:lnTo>
                  <a:pt x="31" y="100"/>
                </a:lnTo>
                <a:lnTo>
                  <a:pt x="44" y="78"/>
                </a:lnTo>
                <a:lnTo>
                  <a:pt x="59" y="59"/>
                </a:lnTo>
                <a:lnTo>
                  <a:pt x="75" y="40"/>
                </a:lnTo>
                <a:lnTo>
                  <a:pt x="94" y="24"/>
                </a:lnTo>
                <a:lnTo>
                  <a:pt x="113" y="9"/>
                </a:lnTo>
                <a:lnTo>
                  <a:pt x="127" y="0"/>
                </a:lnTo>
              </a:path>
            </a:pathLst>
          </a:custGeom>
          <a:solidFill>
            <a:srgbClr val="AB825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8" name="Freeform 32"/>
          <p:cNvSpPr>
            <a:spLocks/>
          </p:cNvSpPr>
          <p:nvPr/>
        </p:nvSpPr>
        <p:spPr bwMode="auto">
          <a:xfrm>
            <a:off x="1346200" y="1889125"/>
            <a:ext cx="739775" cy="742950"/>
          </a:xfrm>
          <a:custGeom>
            <a:avLst/>
            <a:gdLst>
              <a:gd name="T0" fmla="*/ 165 w 466"/>
              <a:gd name="T1" fmla="*/ 2 h 468"/>
              <a:gd name="T2" fmla="*/ 158 w 466"/>
              <a:gd name="T3" fmla="*/ 1 h 468"/>
              <a:gd name="T4" fmla="*/ 151 w 466"/>
              <a:gd name="T5" fmla="*/ 1 h 468"/>
              <a:gd name="T6" fmla="*/ 144 w 466"/>
              <a:gd name="T7" fmla="*/ 0 h 468"/>
              <a:gd name="T8" fmla="*/ 127 w 466"/>
              <a:gd name="T9" fmla="*/ 7 h 468"/>
              <a:gd name="T10" fmla="*/ 89 w 466"/>
              <a:gd name="T11" fmla="*/ 33 h 468"/>
              <a:gd name="T12" fmla="*/ 56 w 466"/>
              <a:gd name="T13" fmla="*/ 67 h 468"/>
              <a:gd name="T14" fmla="*/ 29 w 466"/>
              <a:gd name="T15" fmla="*/ 106 h 468"/>
              <a:gd name="T16" fmla="*/ 11 w 466"/>
              <a:gd name="T17" fmla="*/ 149 h 468"/>
              <a:gd name="T18" fmla="*/ 1 w 466"/>
              <a:gd name="T19" fmla="*/ 197 h 468"/>
              <a:gd name="T20" fmla="*/ 1 w 466"/>
              <a:gd name="T21" fmla="*/ 247 h 468"/>
              <a:gd name="T22" fmla="*/ 11 w 466"/>
              <a:gd name="T23" fmla="*/ 295 h 468"/>
              <a:gd name="T24" fmla="*/ 29 w 466"/>
              <a:gd name="T25" fmla="*/ 339 h 468"/>
              <a:gd name="T26" fmla="*/ 56 w 466"/>
              <a:gd name="T27" fmla="*/ 377 h 468"/>
              <a:gd name="T28" fmla="*/ 89 w 466"/>
              <a:gd name="T29" fmla="*/ 411 h 468"/>
              <a:gd name="T30" fmla="*/ 127 w 466"/>
              <a:gd name="T31" fmla="*/ 437 h 468"/>
              <a:gd name="T32" fmla="*/ 170 w 466"/>
              <a:gd name="T33" fmla="*/ 456 h 468"/>
              <a:gd name="T34" fmla="*/ 218 w 466"/>
              <a:gd name="T35" fmla="*/ 466 h 468"/>
              <a:gd name="T36" fmla="*/ 268 w 466"/>
              <a:gd name="T37" fmla="*/ 466 h 468"/>
              <a:gd name="T38" fmla="*/ 316 w 466"/>
              <a:gd name="T39" fmla="*/ 456 h 468"/>
              <a:gd name="T40" fmla="*/ 359 w 466"/>
              <a:gd name="T41" fmla="*/ 437 h 468"/>
              <a:gd name="T42" fmla="*/ 398 w 466"/>
              <a:gd name="T43" fmla="*/ 411 h 468"/>
              <a:gd name="T44" fmla="*/ 432 w 466"/>
              <a:gd name="T45" fmla="*/ 377 h 468"/>
              <a:gd name="T46" fmla="*/ 458 w 466"/>
              <a:gd name="T47" fmla="*/ 339 h 468"/>
              <a:gd name="T48" fmla="*/ 465 w 466"/>
              <a:gd name="T49" fmla="*/ 321 h 468"/>
              <a:gd name="T50" fmla="*/ 465 w 466"/>
              <a:gd name="T51" fmla="*/ 314 h 468"/>
              <a:gd name="T52" fmla="*/ 464 w 466"/>
              <a:gd name="T53" fmla="*/ 307 h 468"/>
              <a:gd name="T54" fmla="*/ 463 w 466"/>
              <a:gd name="T55" fmla="*/ 300 h 468"/>
              <a:gd name="T56" fmla="*/ 457 w 466"/>
              <a:gd name="T57" fmla="*/ 312 h 468"/>
              <a:gd name="T58" fmla="*/ 436 w 466"/>
              <a:gd name="T59" fmla="*/ 352 h 468"/>
              <a:gd name="T60" fmla="*/ 407 w 466"/>
              <a:gd name="T61" fmla="*/ 386 h 468"/>
              <a:gd name="T62" fmla="*/ 373 w 466"/>
              <a:gd name="T63" fmla="*/ 415 h 468"/>
              <a:gd name="T64" fmla="*/ 333 w 466"/>
              <a:gd name="T65" fmla="*/ 436 h 468"/>
              <a:gd name="T66" fmla="*/ 290 w 466"/>
              <a:gd name="T67" fmla="*/ 450 h 468"/>
              <a:gd name="T68" fmla="*/ 243 w 466"/>
              <a:gd name="T69" fmla="*/ 454 h 468"/>
              <a:gd name="T70" fmla="*/ 197 w 466"/>
              <a:gd name="T71" fmla="*/ 450 h 468"/>
              <a:gd name="T72" fmla="*/ 153 w 466"/>
              <a:gd name="T73" fmla="*/ 436 h 468"/>
              <a:gd name="T74" fmla="*/ 114 w 466"/>
              <a:gd name="T75" fmla="*/ 415 h 468"/>
              <a:gd name="T76" fmla="*/ 80 w 466"/>
              <a:gd name="T77" fmla="*/ 386 h 468"/>
              <a:gd name="T78" fmla="*/ 52 w 466"/>
              <a:gd name="T79" fmla="*/ 352 h 468"/>
              <a:gd name="T80" fmla="*/ 30 w 466"/>
              <a:gd name="T81" fmla="*/ 312 h 468"/>
              <a:gd name="T82" fmla="*/ 17 w 466"/>
              <a:gd name="T83" fmla="*/ 269 h 468"/>
              <a:gd name="T84" fmla="*/ 12 w 466"/>
              <a:gd name="T85" fmla="*/ 222 h 468"/>
              <a:gd name="T86" fmla="*/ 17 w 466"/>
              <a:gd name="T87" fmla="*/ 175 h 468"/>
              <a:gd name="T88" fmla="*/ 30 w 466"/>
              <a:gd name="T89" fmla="*/ 132 h 468"/>
              <a:gd name="T90" fmla="*/ 52 w 466"/>
              <a:gd name="T91" fmla="*/ 92 h 468"/>
              <a:gd name="T92" fmla="*/ 80 w 466"/>
              <a:gd name="T93" fmla="*/ 58 h 468"/>
              <a:gd name="T94" fmla="*/ 114 w 466"/>
              <a:gd name="T95" fmla="*/ 30 h 468"/>
              <a:gd name="T96" fmla="*/ 153 w 466"/>
              <a:gd name="T97" fmla="*/ 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6" h="468">
                <a:moveTo>
                  <a:pt x="168" y="3"/>
                </a:moveTo>
                <a:lnTo>
                  <a:pt x="165" y="2"/>
                </a:lnTo>
                <a:lnTo>
                  <a:pt x="161" y="2"/>
                </a:lnTo>
                <a:lnTo>
                  <a:pt x="158" y="1"/>
                </a:lnTo>
                <a:lnTo>
                  <a:pt x="155" y="1"/>
                </a:lnTo>
                <a:lnTo>
                  <a:pt x="151" y="1"/>
                </a:lnTo>
                <a:lnTo>
                  <a:pt x="147" y="1"/>
                </a:lnTo>
                <a:lnTo>
                  <a:pt x="144" y="0"/>
                </a:lnTo>
                <a:lnTo>
                  <a:pt x="140" y="0"/>
                </a:lnTo>
                <a:lnTo>
                  <a:pt x="127" y="7"/>
                </a:lnTo>
                <a:lnTo>
                  <a:pt x="107" y="19"/>
                </a:lnTo>
                <a:lnTo>
                  <a:pt x="89" y="33"/>
                </a:lnTo>
                <a:lnTo>
                  <a:pt x="71" y="49"/>
                </a:lnTo>
                <a:lnTo>
                  <a:pt x="56" y="67"/>
                </a:lnTo>
                <a:lnTo>
                  <a:pt x="41" y="86"/>
                </a:lnTo>
                <a:lnTo>
                  <a:pt x="29" y="106"/>
                </a:lnTo>
                <a:lnTo>
                  <a:pt x="19" y="127"/>
                </a:lnTo>
                <a:lnTo>
                  <a:pt x="11" y="149"/>
                </a:lnTo>
                <a:lnTo>
                  <a:pt x="5" y="173"/>
                </a:lnTo>
                <a:lnTo>
                  <a:pt x="1" y="197"/>
                </a:lnTo>
                <a:lnTo>
                  <a:pt x="0" y="222"/>
                </a:lnTo>
                <a:lnTo>
                  <a:pt x="1" y="247"/>
                </a:lnTo>
                <a:lnTo>
                  <a:pt x="5" y="271"/>
                </a:lnTo>
                <a:lnTo>
                  <a:pt x="11" y="295"/>
                </a:lnTo>
                <a:lnTo>
                  <a:pt x="19" y="317"/>
                </a:lnTo>
                <a:lnTo>
                  <a:pt x="29" y="339"/>
                </a:lnTo>
                <a:lnTo>
                  <a:pt x="41" y="359"/>
                </a:lnTo>
                <a:lnTo>
                  <a:pt x="56" y="377"/>
                </a:lnTo>
                <a:lnTo>
                  <a:pt x="71" y="395"/>
                </a:lnTo>
                <a:lnTo>
                  <a:pt x="89" y="411"/>
                </a:lnTo>
                <a:lnTo>
                  <a:pt x="107" y="425"/>
                </a:lnTo>
                <a:lnTo>
                  <a:pt x="127" y="437"/>
                </a:lnTo>
                <a:lnTo>
                  <a:pt x="148" y="448"/>
                </a:lnTo>
                <a:lnTo>
                  <a:pt x="170" y="456"/>
                </a:lnTo>
                <a:lnTo>
                  <a:pt x="194" y="462"/>
                </a:lnTo>
                <a:lnTo>
                  <a:pt x="218" y="466"/>
                </a:lnTo>
                <a:lnTo>
                  <a:pt x="243" y="467"/>
                </a:lnTo>
                <a:lnTo>
                  <a:pt x="268" y="466"/>
                </a:lnTo>
                <a:lnTo>
                  <a:pt x="292" y="462"/>
                </a:lnTo>
                <a:lnTo>
                  <a:pt x="316" y="456"/>
                </a:lnTo>
                <a:lnTo>
                  <a:pt x="338" y="448"/>
                </a:lnTo>
                <a:lnTo>
                  <a:pt x="359" y="437"/>
                </a:lnTo>
                <a:lnTo>
                  <a:pt x="380" y="425"/>
                </a:lnTo>
                <a:lnTo>
                  <a:pt x="398" y="411"/>
                </a:lnTo>
                <a:lnTo>
                  <a:pt x="416" y="395"/>
                </a:lnTo>
                <a:lnTo>
                  <a:pt x="432" y="377"/>
                </a:lnTo>
                <a:lnTo>
                  <a:pt x="446" y="359"/>
                </a:lnTo>
                <a:lnTo>
                  <a:pt x="458" y="339"/>
                </a:lnTo>
                <a:lnTo>
                  <a:pt x="465" y="324"/>
                </a:lnTo>
                <a:lnTo>
                  <a:pt x="465" y="321"/>
                </a:lnTo>
                <a:lnTo>
                  <a:pt x="465" y="317"/>
                </a:lnTo>
                <a:lnTo>
                  <a:pt x="465" y="314"/>
                </a:lnTo>
                <a:lnTo>
                  <a:pt x="464" y="310"/>
                </a:lnTo>
                <a:lnTo>
                  <a:pt x="464" y="307"/>
                </a:lnTo>
                <a:lnTo>
                  <a:pt x="464" y="303"/>
                </a:lnTo>
                <a:lnTo>
                  <a:pt x="463" y="300"/>
                </a:lnTo>
                <a:lnTo>
                  <a:pt x="463" y="297"/>
                </a:lnTo>
                <a:lnTo>
                  <a:pt x="457" y="312"/>
                </a:lnTo>
                <a:lnTo>
                  <a:pt x="447" y="333"/>
                </a:lnTo>
                <a:lnTo>
                  <a:pt x="436" y="352"/>
                </a:lnTo>
                <a:lnTo>
                  <a:pt x="422" y="370"/>
                </a:lnTo>
                <a:lnTo>
                  <a:pt x="407" y="386"/>
                </a:lnTo>
                <a:lnTo>
                  <a:pt x="391" y="401"/>
                </a:lnTo>
                <a:lnTo>
                  <a:pt x="373" y="415"/>
                </a:lnTo>
                <a:lnTo>
                  <a:pt x="353" y="426"/>
                </a:lnTo>
                <a:lnTo>
                  <a:pt x="333" y="436"/>
                </a:lnTo>
                <a:lnTo>
                  <a:pt x="312" y="444"/>
                </a:lnTo>
                <a:lnTo>
                  <a:pt x="290" y="450"/>
                </a:lnTo>
                <a:lnTo>
                  <a:pt x="267" y="453"/>
                </a:lnTo>
                <a:lnTo>
                  <a:pt x="243" y="454"/>
                </a:lnTo>
                <a:lnTo>
                  <a:pt x="220" y="453"/>
                </a:lnTo>
                <a:lnTo>
                  <a:pt x="197" y="450"/>
                </a:lnTo>
                <a:lnTo>
                  <a:pt x="174" y="444"/>
                </a:lnTo>
                <a:lnTo>
                  <a:pt x="153" y="436"/>
                </a:lnTo>
                <a:lnTo>
                  <a:pt x="133" y="426"/>
                </a:lnTo>
                <a:lnTo>
                  <a:pt x="114" y="415"/>
                </a:lnTo>
                <a:lnTo>
                  <a:pt x="97" y="401"/>
                </a:lnTo>
                <a:lnTo>
                  <a:pt x="80" y="386"/>
                </a:lnTo>
                <a:lnTo>
                  <a:pt x="65" y="370"/>
                </a:lnTo>
                <a:lnTo>
                  <a:pt x="52" y="352"/>
                </a:lnTo>
                <a:lnTo>
                  <a:pt x="40" y="333"/>
                </a:lnTo>
                <a:lnTo>
                  <a:pt x="30" y="312"/>
                </a:lnTo>
                <a:lnTo>
                  <a:pt x="22" y="291"/>
                </a:lnTo>
                <a:lnTo>
                  <a:pt x="17" y="269"/>
                </a:lnTo>
                <a:lnTo>
                  <a:pt x="13" y="246"/>
                </a:lnTo>
                <a:lnTo>
                  <a:pt x="12" y="222"/>
                </a:lnTo>
                <a:lnTo>
                  <a:pt x="13" y="199"/>
                </a:lnTo>
                <a:lnTo>
                  <a:pt x="17" y="175"/>
                </a:lnTo>
                <a:lnTo>
                  <a:pt x="22" y="153"/>
                </a:lnTo>
                <a:lnTo>
                  <a:pt x="30" y="132"/>
                </a:lnTo>
                <a:lnTo>
                  <a:pt x="40" y="112"/>
                </a:lnTo>
                <a:lnTo>
                  <a:pt x="52" y="92"/>
                </a:lnTo>
                <a:lnTo>
                  <a:pt x="65" y="74"/>
                </a:lnTo>
                <a:lnTo>
                  <a:pt x="80" y="58"/>
                </a:lnTo>
                <a:lnTo>
                  <a:pt x="97" y="43"/>
                </a:lnTo>
                <a:lnTo>
                  <a:pt x="114" y="30"/>
                </a:lnTo>
                <a:lnTo>
                  <a:pt x="133" y="18"/>
                </a:lnTo>
                <a:lnTo>
                  <a:pt x="153" y="8"/>
                </a:lnTo>
                <a:lnTo>
                  <a:pt x="168" y="3"/>
                </a:lnTo>
              </a:path>
            </a:pathLst>
          </a:custGeom>
          <a:solidFill>
            <a:srgbClr val="B08A6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49" name="Freeform 33"/>
          <p:cNvSpPr>
            <a:spLocks/>
          </p:cNvSpPr>
          <p:nvPr/>
        </p:nvSpPr>
        <p:spPr bwMode="auto">
          <a:xfrm>
            <a:off x="1363663" y="1892300"/>
            <a:ext cx="719137" cy="720725"/>
          </a:xfrm>
          <a:custGeom>
            <a:avLst/>
            <a:gdLst>
              <a:gd name="T0" fmla="*/ 182 w 453"/>
              <a:gd name="T1" fmla="*/ 4 h 454"/>
              <a:gd name="T2" fmla="*/ 175 w 453"/>
              <a:gd name="T3" fmla="*/ 3 h 454"/>
              <a:gd name="T4" fmla="*/ 168 w 453"/>
              <a:gd name="T5" fmla="*/ 2 h 454"/>
              <a:gd name="T6" fmla="*/ 160 w 453"/>
              <a:gd name="T7" fmla="*/ 1 h 454"/>
              <a:gd name="T8" fmla="*/ 141 w 453"/>
              <a:gd name="T9" fmla="*/ 6 h 454"/>
              <a:gd name="T10" fmla="*/ 102 w 453"/>
              <a:gd name="T11" fmla="*/ 27 h 454"/>
              <a:gd name="T12" fmla="*/ 69 w 453"/>
              <a:gd name="T13" fmla="*/ 55 h 454"/>
              <a:gd name="T14" fmla="*/ 40 w 453"/>
              <a:gd name="T15" fmla="*/ 90 h 454"/>
              <a:gd name="T16" fmla="*/ 19 w 453"/>
              <a:gd name="T17" fmla="*/ 129 h 454"/>
              <a:gd name="T18" fmla="*/ 5 w 453"/>
              <a:gd name="T19" fmla="*/ 173 h 454"/>
              <a:gd name="T20" fmla="*/ 0 w 453"/>
              <a:gd name="T21" fmla="*/ 220 h 454"/>
              <a:gd name="T22" fmla="*/ 5 w 453"/>
              <a:gd name="T23" fmla="*/ 267 h 454"/>
              <a:gd name="T24" fmla="*/ 19 w 453"/>
              <a:gd name="T25" fmla="*/ 311 h 454"/>
              <a:gd name="T26" fmla="*/ 40 w 453"/>
              <a:gd name="T27" fmla="*/ 350 h 454"/>
              <a:gd name="T28" fmla="*/ 69 w 453"/>
              <a:gd name="T29" fmla="*/ 384 h 454"/>
              <a:gd name="T30" fmla="*/ 102 w 453"/>
              <a:gd name="T31" fmla="*/ 413 h 454"/>
              <a:gd name="T32" fmla="*/ 141 w 453"/>
              <a:gd name="T33" fmla="*/ 435 h 454"/>
              <a:gd name="T34" fmla="*/ 185 w 453"/>
              <a:gd name="T35" fmla="*/ 448 h 454"/>
              <a:gd name="T36" fmla="*/ 232 w 453"/>
              <a:gd name="T37" fmla="*/ 453 h 454"/>
              <a:gd name="T38" fmla="*/ 279 w 453"/>
              <a:gd name="T39" fmla="*/ 448 h 454"/>
              <a:gd name="T40" fmla="*/ 323 w 453"/>
              <a:gd name="T41" fmla="*/ 435 h 454"/>
              <a:gd name="T42" fmla="*/ 362 w 453"/>
              <a:gd name="T43" fmla="*/ 413 h 454"/>
              <a:gd name="T44" fmla="*/ 397 w 453"/>
              <a:gd name="T45" fmla="*/ 384 h 454"/>
              <a:gd name="T46" fmla="*/ 425 w 453"/>
              <a:gd name="T47" fmla="*/ 350 h 454"/>
              <a:gd name="T48" fmla="*/ 446 w 453"/>
              <a:gd name="T49" fmla="*/ 311 h 454"/>
              <a:gd name="T50" fmla="*/ 452 w 453"/>
              <a:gd name="T51" fmla="*/ 292 h 454"/>
              <a:gd name="T52" fmla="*/ 451 w 453"/>
              <a:gd name="T53" fmla="*/ 284 h 454"/>
              <a:gd name="T54" fmla="*/ 449 w 453"/>
              <a:gd name="T55" fmla="*/ 277 h 454"/>
              <a:gd name="T56" fmla="*/ 448 w 453"/>
              <a:gd name="T57" fmla="*/ 269 h 454"/>
              <a:gd name="T58" fmla="*/ 442 w 453"/>
              <a:gd name="T59" fmla="*/ 286 h 454"/>
              <a:gd name="T60" fmla="*/ 425 w 453"/>
              <a:gd name="T61" fmla="*/ 325 h 454"/>
              <a:gd name="T62" fmla="*/ 401 w 453"/>
              <a:gd name="T63" fmla="*/ 360 h 454"/>
              <a:gd name="T64" fmla="*/ 372 w 453"/>
              <a:gd name="T65" fmla="*/ 390 h 454"/>
              <a:gd name="T66" fmla="*/ 337 w 453"/>
              <a:gd name="T67" fmla="*/ 414 h 454"/>
              <a:gd name="T68" fmla="*/ 298 w 453"/>
              <a:gd name="T69" fmla="*/ 430 h 454"/>
              <a:gd name="T70" fmla="*/ 254 w 453"/>
              <a:gd name="T71" fmla="*/ 439 h 454"/>
              <a:gd name="T72" fmla="*/ 210 w 453"/>
              <a:gd name="T73" fmla="*/ 439 h 454"/>
              <a:gd name="T74" fmla="*/ 167 w 453"/>
              <a:gd name="T75" fmla="*/ 430 h 454"/>
              <a:gd name="T76" fmla="*/ 127 w 453"/>
              <a:gd name="T77" fmla="*/ 414 h 454"/>
              <a:gd name="T78" fmla="*/ 93 w 453"/>
              <a:gd name="T79" fmla="*/ 390 h 454"/>
              <a:gd name="T80" fmla="*/ 64 w 453"/>
              <a:gd name="T81" fmla="*/ 360 h 454"/>
              <a:gd name="T82" fmla="*/ 40 w 453"/>
              <a:gd name="T83" fmla="*/ 325 h 454"/>
              <a:gd name="T84" fmla="*/ 23 w 453"/>
              <a:gd name="T85" fmla="*/ 286 h 454"/>
              <a:gd name="T86" fmla="*/ 15 w 453"/>
              <a:gd name="T87" fmla="*/ 242 h 454"/>
              <a:gd name="T88" fmla="*/ 15 w 453"/>
              <a:gd name="T89" fmla="*/ 198 h 454"/>
              <a:gd name="T90" fmla="*/ 23 w 453"/>
              <a:gd name="T91" fmla="*/ 155 h 454"/>
              <a:gd name="T92" fmla="*/ 40 w 453"/>
              <a:gd name="T93" fmla="*/ 115 h 454"/>
              <a:gd name="T94" fmla="*/ 64 w 453"/>
              <a:gd name="T95" fmla="*/ 80 h 454"/>
              <a:gd name="T96" fmla="*/ 93 w 453"/>
              <a:gd name="T97" fmla="*/ 51 h 454"/>
              <a:gd name="T98" fmla="*/ 127 w 453"/>
              <a:gd name="T99" fmla="*/ 27 h 454"/>
              <a:gd name="T100" fmla="*/ 167 w 453"/>
              <a:gd name="T101" fmla="*/ 1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 h="454">
                <a:moveTo>
                  <a:pt x="186" y="5"/>
                </a:moveTo>
                <a:lnTo>
                  <a:pt x="182" y="4"/>
                </a:lnTo>
                <a:lnTo>
                  <a:pt x="179" y="4"/>
                </a:lnTo>
                <a:lnTo>
                  <a:pt x="175" y="3"/>
                </a:lnTo>
                <a:lnTo>
                  <a:pt x="171" y="2"/>
                </a:lnTo>
                <a:lnTo>
                  <a:pt x="168" y="2"/>
                </a:lnTo>
                <a:lnTo>
                  <a:pt x="164" y="1"/>
                </a:lnTo>
                <a:lnTo>
                  <a:pt x="160" y="1"/>
                </a:lnTo>
                <a:lnTo>
                  <a:pt x="156" y="0"/>
                </a:lnTo>
                <a:lnTo>
                  <a:pt x="141" y="6"/>
                </a:lnTo>
                <a:lnTo>
                  <a:pt x="121" y="16"/>
                </a:lnTo>
                <a:lnTo>
                  <a:pt x="102" y="27"/>
                </a:lnTo>
                <a:lnTo>
                  <a:pt x="85" y="40"/>
                </a:lnTo>
                <a:lnTo>
                  <a:pt x="69" y="55"/>
                </a:lnTo>
                <a:lnTo>
                  <a:pt x="54" y="72"/>
                </a:lnTo>
                <a:lnTo>
                  <a:pt x="40" y="90"/>
                </a:lnTo>
                <a:lnTo>
                  <a:pt x="29" y="109"/>
                </a:lnTo>
                <a:lnTo>
                  <a:pt x="19" y="129"/>
                </a:lnTo>
                <a:lnTo>
                  <a:pt x="11" y="151"/>
                </a:lnTo>
                <a:lnTo>
                  <a:pt x="5" y="173"/>
                </a:lnTo>
                <a:lnTo>
                  <a:pt x="2" y="196"/>
                </a:lnTo>
                <a:lnTo>
                  <a:pt x="0" y="220"/>
                </a:lnTo>
                <a:lnTo>
                  <a:pt x="2" y="244"/>
                </a:lnTo>
                <a:lnTo>
                  <a:pt x="5" y="267"/>
                </a:lnTo>
                <a:lnTo>
                  <a:pt x="11" y="289"/>
                </a:lnTo>
                <a:lnTo>
                  <a:pt x="19" y="311"/>
                </a:lnTo>
                <a:lnTo>
                  <a:pt x="29" y="331"/>
                </a:lnTo>
                <a:lnTo>
                  <a:pt x="40" y="350"/>
                </a:lnTo>
                <a:lnTo>
                  <a:pt x="54" y="368"/>
                </a:lnTo>
                <a:lnTo>
                  <a:pt x="69" y="384"/>
                </a:lnTo>
                <a:lnTo>
                  <a:pt x="85" y="400"/>
                </a:lnTo>
                <a:lnTo>
                  <a:pt x="102" y="413"/>
                </a:lnTo>
                <a:lnTo>
                  <a:pt x="121" y="425"/>
                </a:lnTo>
                <a:lnTo>
                  <a:pt x="141" y="435"/>
                </a:lnTo>
                <a:lnTo>
                  <a:pt x="163" y="443"/>
                </a:lnTo>
                <a:lnTo>
                  <a:pt x="185" y="448"/>
                </a:lnTo>
                <a:lnTo>
                  <a:pt x="208" y="452"/>
                </a:lnTo>
                <a:lnTo>
                  <a:pt x="232" y="453"/>
                </a:lnTo>
                <a:lnTo>
                  <a:pt x="256" y="452"/>
                </a:lnTo>
                <a:lnTo>
                  <a:pt x="279" y="448"/>
                </a:lnTo>
                <a:lnTo>
                  <a:pt x="301" y="443"/>
                </a:lnTo>
                <a:lnTo>
                  <a:pt x="323" y="435"/>
                </a:lnTo>
                <a:lnTo>
                  <a:pt x="343" y="425"/>
                </a:lnTo>
                <a:lnTo>
                  <a:pt x="362" y="413"/>
                </a:lnTo>
                <a:lnTo>
                  <a:pt x="380" y="400"/>
                </a:lnTo>
                <a:lnTo>
                  <a:pt x="397" y="384"/>
                </a:lnTo>
                <a:lnTo>
                  <a:pt x="412" y="368"/>
                </a:lnTo>
                <a:lnTo>
                  <a:pt x="425" y="350"/>
                </a:lnTo>
                <a:lnTo>
                  <a:pt x="437" y="331"/>
                </a:lnTo>
                <a:lnTo>
                  <a:pt x="446" y="311"/>
                </a:lnTo>
                <a:lnTo>
                  <a:pt x="452" y="295"/>
                </a:lnTo>
                <a:lnTo>
                  <a:pt x="452" y="292"/>
                </a:lnTo>
                <a:lnTo>
                  <a:pt x="451" y="288"/>
                </a:lnTo>
                <a:lnTo>
                  <a:pt x="451" y="284"/>
                </a:lnTo>
                <a:lnTo>
                  <a:pt x="450" y="280"/>
                </a:lnTo>
                <a:lnTo>
                  <a:pt x="449" y="277"/>
                </a:lnTo>
                <a:lnTo>
                  <a:pt x="449" y="273"/>
                </a:lnTo>
                <a:lnTo>
                  <a:pt x="448" y="269"/>
                </a:lnTo>
                <a:lnTo>
                  <a:pt x="447" y="265"/>
                </a:lnTo>
                <a:lnTo>
                  <a:pt x="442" y="286"/>
                </a:lnTo>
                <a:lnTo>
                  <a:pt x="434" y="306"/>
                </a:lnTo>
                <a:lnTo>
                  <a:pt x="425" y="325"/>
                </a:lnTo>
                <a:lnTo>
                  <a:pt x="414" y="343"/>
                </a:lnTo>
                <a:lnTo>
                  <a:pt x="401" y="360"/>
                </a:lnTo>
                <a:lnTo>
                  <a:pt x="387" y="375"/>
                </a:lnTo>
                <a:lnTo>
                  <a:pt x="372" y="390"/>
                </a:lnTo>
                <a:lnTo>
                  <a:pt x="355" y="402"/>
                </a:lnTo>
                <a:lnTo>
                  <a:pt x="337" y="414"/>
                </a:lnTo>
                <a:lnTo>
                  <a:pt x="318" y="423"/>
                </a:lnTo>
                <a:lnTo>
                  <a:pt x="298" y="430"/>
                </a:lnTo>
                <a:lnTo>
                  <a:pt x="276" y="436"/>
                </a:lnTo>
                <a:lnTo>
                  <a:pt x="254" y="439"/>
                </a:lnTo>
                <a:lnTo>
                  <a:pt x="232" y="440"/>
                </a:lnTo>
                <a:lnTo>
                  <a:pt x="210" y="439"/>
                </a:lnTo>
                <a:lnTo>
                  <a:pt x="188" y="436"/>
                </a:lnTo>
                <a:lnTo>
                  <a:pt x="167" y="430"/>
                </a:lnTo>
                <a:lnTo>
                  <a:pt x="147" y="423"/>
                </a:lnTo>
                <a:lnTo>
                  <a:pt x="127" y="414"/>
                </a:lnTo>
                <a:lnTo>
                  <a:pt x="109" y="402"/>
                </a:lnTo>
                <a:lnTo>
                  <a:pt x="93" y="390"/>
                </a:lnTo>
                <a:lnTo>
                  <a:pt x="78" y="375"/>
                </a:lnTo>
                <a:lnTo>
                  <a:pt x="64" y="360"/>
                </a:lnTo>
                <a:lnTo>
                  <a:pt x="51" y="343"/>
                </a:lnTo>
                <a:lnTo>
                  <a:pt x="40" y="325"/>
                </a:lnTo>
                <a:lnTo>
                  <a:pt x="31" y="306"/>
                </a:lnTo>
                <a:lnTo>
                  <a:pt x="23" y="286"/>
                </a:lnTo>
                <a:lnTo>
                  <a:pt x="18" y="264"/>
                </a:lnTo>
                <a:lnTo>
                  <a:pt x="15" y="242"/>
                </a:lnTo>
                <a:lnTo>
                  <a:pt x="13" y="220"/>
                </a:lnTo>
                <a:lnTo>
                  <a:pt x="15" y="198"/>
                </a:lnTo>
                <a:lnTo>
                  <a:pt x="18" y="176"/>
                </a:lnTo>
                <a:lnTo>
                  <a:pt x="23" y="155"/>
                </a:lnTo>
                <a:lnTo>
                  <a:pt x="31" y="135"/>
                </a:lnTo>
                <a:lnTo>
                  <a:pt x="40" y="115"/>
                </a:lnTo>
                <a:lnTo>
                  <a:pt x="51" y="97"/>
                </a:lnTo>
                <a:lnTo>
                  <a:pt x="64" y="80"/>
                </a:lnTo>
                <a:lnTo>
                  <a:pt x="78" y="65"/>
                </a:lnTo>
                <a:lnTo>
                  <a:pt x="93" y="51"/>
                </a:lnTo>
                <a:lnTo>
                  <a:pt x="109" y="38"/>
                </a:lnTo>
                <a:lnTo>
                  <a:pt x="127" y="27"/>
                </a:lnTo>
                <a:lnTo>
                  <a:pt x="147" y="18"/>
                </a:lnTo>
                <a:lnTo>
                  <a:pt x="167" y="10"/>
                </a:lnTo>
                <a:lnTo>
                  <a:pt x="186" y="5"/>
                </a:lnTo>
              </a:path>
            </a:pathLst>
          </a:custGeom>
          <a:solidFill>
            <a:srgbClr val="B58F6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0" name="Freeform 34"/>
          <p:cNvSpPr>
            <a:spLocks/>
          </p:cNvSpPr>
          <p:nvPr/>
        </p:nvSpPr>
        <p:spPr bwMode="auto">
          <a:xfrm>
            <a:off x="1384300" y="1900238"/>
            <a:ext cx="690563" cy="693737"/>
          </a:xfrm>
          <a:custGeom>
            <a:avLst/>
            <a:gdLst>
              <a:gd name="T0" fmla="*/ 201 w 435"/>
              <a:gd name="T1" fmla="*/ 7 h 437"/>
              <a:gd name="T2" fmla="*/ 193 w 435"/>
              <a:gd name="T3" fmla="*/ 5 h 437"/>
              <a:gd name="T4" fmla="*/ 184 w 435"/>
              <a:gd name="T5" fmla="*/ 2 h 437"/>
              <a:gd name="T6" fmla="*/ 176 w 435"/>
              <a:gd name="T7" fmla="*/ 1 h 437"/>
              <a:gd name="T8" fmla="*/ 154 w 435"/>
              <a:gd name="T9" fmla="*/ 5 h 437"/>
              <a:gd name="T10" fmla="*/ 114 w 435"/>
              <a:gd name="T11" fmla="*/ 21 h 437"/>
              <a:gd name="T12" fmla="*/ 80 w 435"/>
              <a:gd name="T13" fmla="*/ 45 h 437"/>
              <a:gd name="T14" fmla="*/ 50 w 435"/>
              <a:gd name="T15" fmla="*/ 75 h 437"/>
              <a:gd name="T16" fmla="*/ 26 w 435"/>
              <a:gd name="T17" fmla="*/ 110 h 437"/>
              <a:gd name="T18" fmla="*/ 10 w 435"/>
              <a:gd name="T19" fmla="*/ 150 h 437"/>
              <a:gd name="T20" fmla="*/ 1 w 435"/>
              <a:gd name="T21" fmla="*/ 192 h 437"/>
              <a:gd name="T22" fmla="*/ 1 w 435"/>
              <a:gd name="T23" fmla="*/ 238 h 437"/>
              <a:gd name="T24" fmla="*/ 10 w 435"/>
              <a:gd name="T25" fmla="*/ 281 h 437"/>
              <a:gd name="T26" fmla="*/ 26 w 435"/>
              <a:gd name="T27" fmla="*/ 320 h 437"/>
              <a:gd name="T28" fmla="*/ 50 w 435"/>
              <a:gd name="T29" fmla="*/ 355 h 437"/>
              <a:gd name="T30" fmla="*/ 80 w 435"/>
              <a:gd name="T31" fmla="*/ 385 h 437"/>
              <a:gd name="T32" fmla="*/ 114 w 435"/>
              <a:gd name="T33" fmla="*/ 409 h 437"/>
              <a:gd name="T34" fmla="*/ 154 w 435"/>
              <a:gd name="T35" fmla="*/ 426 h 437"/>
              <a:gd name="T36" fmla="*/ 196 w 435"/>
              <a:gd name="T37" fmla="*/ 434 h 437"/>
              <a:gd name="T38" fmla="*/ 242 w 435"/>
              <a:gd name="T39" fmla="*/ 434 h 437"/>
              <a:gd name="T40" fmla="*/ 285 w 435"/>
              <a:gd name="T41" fmla="*/ 426 h 437"/>
              <a:gd name="T42" fmla="*/ 324 w 435"/>
              <a:gd name="T43" fmla="*/ 409 h 437"/>
              <a:gd name="T44" fmla="*/ 359 w 435"/>
              <a:gd name="T45" fmla="*/ 385 h 437"/>
              <a:gd name="T46" fmla="*/ 389 w 435"/>
              <a:gd name="T47" fmla="*/ 355 h 437"/>
              <a:gd name="T48" fmla="*/ 413 w 435"/>
              <a:gd name="T49" fmla="*/ 320 h 437"/>
              <a:gd name="T50" fmla="*/ 430 w 435"/>
              <a:gd name="T51" fmla="*/ 281 h 437"/>
              <a:gd name="T52" fmla="*/ 433 w 435"/>
              <a:gd name="T53" fmla="*/ 257 h 437"/>
              <a:gd name="T54" fmla="*/ 432 w 435"/>
              <a:gd name="T55" fmla="*/ 249 h 437"/>
              <a:gd name="T56" fmla="*/ 430 w 435"/>
              <a:gd name="T57" fmla="*/ 241 h 437"/>
              <a:gd name="T58" fmla="*/ 427 w 435"/>
              <a:gd name="T59" fmla="*/ 233 h 437"/>
              <a:gd name="T60" fmla="*/ 426 w 435"/>
              <a:gd name="T61" fmla="*/ 237 h 437"/>
              <a:gd name="T62" fmla="*/ 418 w 435"/>
              <a:gd name="T63" fmla="*/ 277 h 437"/>
              <a:gd name="T64" fmla="*/ 402 w 435"/>
              <a:gd name="T65" fmla="*/ 314 h 437"/>
              <a:gd name="T66" fmla="*/ 380 w 435"/>
              <a:gd name="T67" fmla="*/ 347 h 437"/>
              <a:gd name="T68" fmla="*/ 351 w 435"/>
              <a:gd name="T69" fmla="*/ 376 h 437"/>
              <a:gd name="T70" fmla="*/ 318 w 435"/>
              <a:gd name="T71" fmla="*/ 398 h 437"/>
              <a:gd name="T72" fmla="*/ 281 w 435"/>
              <a:gd name="T73" fmla="*/ 414 h 437"/>
              <a:gd name="T74" fmla="*/ 241 w 435"/>
              <a:gd name="T75" fmla="*/ 422 h 437"/>
              <a:gd name="T76" fmla="*/ 198 w 435"/>
              <a:gd name="T77" fmla="*/ 422 h 437"/>
              <a:gd name="T78" fmla="*/ 158 w 435"/>
              <a:gd name="T79" fmla="*/ 414 h 437"/>
              <a:gd name="T80" fmla="*/ 120 w 435"/>
              <a:gd name="T81" fmla="*/ 398 h 437"/>
              <a:gd name="T82" fmla="*/ 87 w 435"/>
              <a:gd name="T83" fmla="*/ 376 h 437"/>
              <a:gd name="T84" fmla="*/ 60 w 435"/>
              <a:gd name="T85" fmla="*/ 347 h 437"/>
              <a:gd name="T86" fmla="*/ 38 w 435"/>
              <a:gd name="T87" fmla="*/ 314 h 437"/>
              <a:gd name="T88" fmla="*/ 22 w 435"/>
              <a:gd name="T89" fmla="*/ 277 h 437"/>
              <a:gd name="T90" fmla="*/ 14 w 435"/>
              <a:gd name="T91" fmla="*/ 237 h 437"/>
              <a:gd name="T92" fmla="*/ 14 w 435"/>
              <a:gd name="T93" fmla="*/ 194 h 437"/>
              <a:gd name="T94" fmla="*/ 22 w 435"/>
              <a:gd name="T95" fmla="*/ 153 h 437"/>
              <a:gd name="T96" fmla="*/ 38 w 435"/>
              <a:gd name="T97" fmla="*/ 116 h 437"/>
              <a:gd name="T98" fmla="*/ 60 w 435"/>
              <a:gd name="T99" fmla="*/ 83 h 437"/>
              <a:gd name="T100" fmla="*/ 87 w 435"/>
              <a:gd name="T101" fmla="*/ 55 h 437"/>
              <a:gd name="T102" fmla="*/ 120 w 435"/>
              <a:gd name="T103" fmla="*/ 32 h 437"/>
              <a:gd name="T104" fmla="*/ 158 w 435"/>
              <a:gd name="T105" fmla="*/ 17 h 437"/>
              <a:gd name="T106" fmla="*/ 198 w 435"/>
              <a:gd name="T107"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5" h="437">
                <a:moveTo>
                  <a:pt x="205" y="8"/>
                </a:moveTo>
                <a:lnTo>
                  <a:pt x="201" y="7"/>
                </a:lnTo>
                <a:lnTo>
                  <a:pt x="196" y="6"/>
                </a:lnTo>
                <a:lnTo>
                  <a:pt x="193" y="5"/>
                </a:lnTo>
                <a:lnTo>
                  <a:pt x="188" y="4"/>
                </a:lnTo>
                <a:lnTo>
                  <a:pt x="184" y="2"/>
                </a:lnTo>
                <a:lnTo>
                  <a:pt x="180" y="2"/>
                </a:lnTo>
                <a:lnTo>
                  <a:pt x="176" y="1"/>
                </a:lnTo>
                <a:lnTo>
                  <a:pt x="172" y="0"/>
                </a:lnTo>
                <a:lnTo>
                  <a:pt x="154" y="5"/>
                </a:lnTo>
                <a:lnTo>
                  <a:pt x="134" y="12"/>
                </a:lnTo>
                <a:lnTo>
                  <a:pt x="114" y="21"/>
                </a:lnTo>
                <a:lnTo>
                  <a:pt x="96" y="32"/>
                </a:lnTo>
                <a:lnTo>
                  <a:pt x="80" y="45"/>
                </a:lnTo>
                <a:lnTo>
                  <a:pt x="64" y="59"/>
                </a:lnTo>
                <a:lnTo>
                  <a:pt x="50" y="75"/>
                </a:lnTo>
                <a:lnTo>
                  <a:pt x="38" y="92"/>
                </a:lnTo>
                <a:lnTo>
                  <a:pt x="26" y="110"/>
                </a:lnTo>
                <a:lnTo>
                  <a:pt x="17" y="130"/>
                </a:lnTo>
                <a:lnTo>
                  <a:pt x="10" y="150"/>
                </a:lnTo>
                <a:lnTo>
                  <a:pt x="4" y="171"/>
                </a:lnTo>
                <a:lnTo>
                  <a:pt x="1" y="192"/>
                </a:lnTo>
                <a:lnTo>
                  <a:pt x="0" y="215"/>
                </a:lnTo>
                <a:lnTo>
                  <a:pt x="1" y="238"/>
                </a:lnTo>
                <a:lnTo>
                  <a:pt x="4" y="260"/>
                </a:lnTo>
                <a:lnTo>
                  <a:pt x="10" y="281"/>
                </a:lnTo>
                <a:lnTo>
                  <a:pt x="17" y="301"/>
                </a:lnTo>
                <a:lnTo>
                  <a:pt x="26" y="320"/>
                </a:lnTo>
                <a:lnTo>
                  <a:pt x="38" y="338"/>
                </a:lnTo>
                <a:lnTo>
                  <a:pt x="50" y="355"/>
                </a:lnTo>
                <a:lnTo>
                  <a:pt x="64" y="371"/>
                </a:lnTo>
                <a:lnTo>
                  <a:pt x="80" y="385"/>
                </a:lnTo>
                <a:lnTo>
                  <a:pt x="96" y="398"/>
                </a:lnTo>
                <a:lnTo>
                  <a:pt x="114" y="409"/>
                </a:lnTo>
                <a:lnTo>
                  <a:pt x="134" y="418"/>
                </a:lnTo>
                <a:lnTo>
                  <a:pt x="154" y="426"/>
                </a:lnTo>
                <a:lnTo>
                  <a:pt x="175" y="431"/>
                </a:lnTo>
                <a:lnTo>
                  <a:pt x="196" y="434"/>
                </a:lnTo>
                <a:lnTo>
                  <a:pt x="219" y="436"/>
                </a:lnTo>
                <a:lnTo>
                  <a:pt x="242" y="434"/>
                </a:lnTo>
                <a:lnTo>
                  <a:pt x="264" y="431"/>
                </a:lnTo>
                <a:lnTo>
                  <a:pt x="285" y="426"/>
                </a:lnTo>
                <a:lnTo>
                  <a:pt x="305" y="418"/>
                </a:lnTo>
                <a:lnTo>
                  <a:pt x="324" y="409"/>
                </a:lnTo>
                <a:lnTo>
                  <a:pt x="342" y="398"/>
                </a:lnTo>
                <a:lnTo>
                  <a:pt x="359" y="385"/>
                </a:lnTo>
                <a:lnTo>
                  <a:pt x="375" y="371"/>
                </a:lnTo>
                <a:lnTo>
                  <a:pt x="389" y="355"/>
                </a:lnTo>
                <a:lnTo>
                  <a:pt x="402" y="338"/>
                </a:lnTo>
                <a:lnTo>
                  <a:pt x="413" y="320"/>
                </a:lnTo>
                <a:lnTo>
                  <a:pt x="422" y="301"/>
                </a:lnTo>
                <a:lnTo>
                  <a:pt x="430" y="281"/>
                </a:lnTo>
                <a:lnTo>
                  <a:pt x="434" y="261"/>
                </a:lnTo>
                <a:lnTo>
                  <a:pt x="433" y="257"/>
                </a:lnTo>
                <a:lnTo>
                  <a:pt x="433" y="253"/>
                </a:lnTo>
                <a:lnTo>
                  <a:pt x="432" y="249"/>
                </a:lnTo>
                <a:lnTo>
                  <a:pt x="430" y="245"/>
                </a:lnTo>
                <a:lnTo>
                  <a:pt x="430" y="241"/>
                </a:lnTo>
                <a:lnTo>
                  <a:pt x="428" y="237"/>
                </a:lnTo>
                <a:lnTo>
                  <a:pt x="427" y="233"/>
                </a:lnTo>
                <a:lnTo>
                  <a:pt x="426" y="229"/>
                </a:lnTo>
                <a:lnTo>
                  <a:pt x="426" y="237"/>
                </a:lnTo>
                <a:lnTo>
                  <a:pt x="423" y="257"/>
                </a:lnTo>
                <a:lnTo>
                  <a:pt x="418" y="277"/>
                </a:lnTo>
                <a:lnTo>
                  <a:pt x="411" y="296"/>
                </a:lnTo>
                <a:lnTo>
                  <a:pt x="402" y="314"/>
                </a:lnTo>
                <a:lnTo>
                  <a:pt x="391" y="332"/>
                </a:lnTo>
                <a:lnTo>
                  <a:pt x="380" y="347"/>
                </a:lnTo>
                <a:lnTo>
                  <a:pt x="366" y="362"/>
                </a:lnTo>
                <a:lnTo>
                  <a:pt x="351" y="376"/>
                </a:lnTo>
                <a:lnTo>
                  <a:pt x="335" y="388"/>
                </a:lnTo>
                <a:lnTo>
                  <a:pt x="318" y="398"/>
                </a:lnTo>
                <a:lnTo>
                  <a:pt x="300" y="407"/>
                </a:lnTo>
                <a:lnTo>
                  <a:pt x="281" y="414"/>
                </a:lnTo>
                <a:lnTo>
                  <a:pt x="261" y="419"/>
                </a:lnTo>
                <a:lnTo>
                  <a:pt x="241" y="422"/>
                </a:lnTo>
                <a:lnTo>
                  <a:pt x="219" y="423"/>
                </a:lnTo>
                <a:lnTo>
                  <a:pt x="198" y="422"/>
                </a:lnTo>
                <a:lnTo>
                  <a:pt x="177" y="419"/>
                </a:lnTo>
                <a:lnTo>
                  <a:pt x="158" y="414"/>
                </a:lnTo>
                <a:lnTo>
                  <a:pt x="138" y="407"/>
                </a:lnTo>
                <a:lnTo>
                  <a:pt x="120" y="398"/>
                </a:lnTo>
                <a:lnTo>
                  <a:pt x="103" y="388"/>
                </a:lnTo>
                <a:lnTo>
                  <a:pt x="87" y="376"/>
                </a:lnTo>
                <a:lnTo>
                  <a:pt x="73" y="362"/>
                </a:lnTo>
                <a:lnTo>
                  <a:pt x="60" y="347"/>
                </a:lnTo>
                <a:lnTo>
                  <a:pt x="48" y="332"/>
                </a:lnTo>
                <a:lnTo>
                  <a:pt x="38" y="314"/>
                </a:lnTo>
                <a:lnTo>
                  <a:pt x="29" y="296"/>
                </a:lnTo>
                <a:lnTo>
                  <a:pt x="22" y="277"/>
                </a:lnTo>
                <a:lnTo>
                  <a:pt x="17" y="257"/>
                </a:lnTo>
                <a:lnTo>
                  <a:pt x="14" y="237"/>
                </a:lnTo>
                <a:lnTo>
                  <a:pt x="12" y="215"/>
                </a:lnTo>
                <a:lnTo>
                  <a:pt x="14" y="194"/>
                </a:lnTo>
                <a:lnTo>
                  <a:pt x="17" y="173"/>
                </a:lnTo>
                <a:lnTo>
                  <a:pt x="22" y="153"/>
                </a:lnTo>
                <a:lnTo>
                  <a:pt x="29" y="134"/>
                </a:lnTo>
                <a:lnTo>
                  <a:pt x="38" y="116"/>
                </a:lnTo>
                <a:lnTo>
                  <a:pt x="48" y="99"/>
                </a:lnTo>
                <a:lnTo>
                  <a:pt x="60" y="83"/>
                </a:lnTo>
                <a:lnTo>
                  <a:pt x="73" y="68"/>
                </a:lnTo>
                <a:lnTo>
                  <a:pt x="87" y="55"/>
                </a:lnTo>
                <a:lnTo>
                  <a:pt x="103" y="43"/>
                </a:lnTo>
                <a:lnTo>
                  <a:pt x="120" y="32"/>
                </a:lnTo>
                <a:lnTo>
                  <a:pt x="138" y="23"/>
                </a:lnTo>
                <a:lnTo>
                  <a:pt x="158" y="17"/>
                </a:lnTo>
                <a:lnTo>
                  <a:pt x="177" y="11"/>
                </a:lnTo>
                <a:lnTo>
                  <a:pt x="198" y="8"/>
                </a:lnTo>
                <a:lnTo>
                  <a:pt x="205" y="8"/>
                </a:lnTo>
              </a:path>
            </a:pathLst>
          </a:custGeom>
          <a:solidFill>
            <a:srgbClr val="BA997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1" name="Freeform 35"/>
          <p:cNvSpPr>
            <a:spLocks/>
          </p:cNvSpPr>
          <p:nvPr/>
        </p:nvSpPr>
        <p:spPr bwMode="auto">
          <a:xfrm>
            <a:off x="1403350" y="1912938"/>
            <a:ext cx="658813" cy="661987"/>
          </a:xfrm>
          <a:custGeom>
            <a:avLst/>
            <a:gdLst>
              <a:gd name="T0" fmla="*/ 222 w 415"/>
              <a:gd name="T1" fmla="*/ 11 h 417"/>
              <a:gd name="T2" fmla="*/ 213 w 415"/>
              <a:gd name="T3" fmla="*/ 7 h 417"/>
              <a:gd name="T4" fmla="*/ 205 w 415"/>
              <a:gd name="T5" fmla="*/ 4 h 417"/>
              <a:gd name="T6" fmla="*/ 196 w 415"/>
              <a:gd name="T7" fmla="*/ 1 h 417"/>
              <a:gd name="T8" fmla="*/ 186 w 415"/>
              <a:gd name="T9" fmla="*/ 0 h 417"/>
              <a:gd name="T10" fmla="*/ 146 w 415"/>
              <a:gd name="T11" fmla="*/ 8 h 417"/>
              <a:gd name="T12" fmla="*/ 108 w 415"/>
              <a:gd name="T13" fmla="*/ 24 h 417"/>
              <a:gd name="T14" fmla="*/ 75 w 415"/>
              <a:gd name="T15" fmla="*/ 47 h 417"/>
              <a:gd name="T16" fmla="*/ 48 w 415"/>
              <a:gd name="T17" fmla="*/ 75 h 417"/>
              <a:gd name="T18" fmla="*/ 25 w 415"/>
              <a:gd name="T19" fmla="*/ 108 h 417"/>
              <a:gd name="T20" fmla="*/ 9 w 415"/>
              <a:gd name="T21" fmla="*/ 145 h 417"/>
              <a:gd name="T22" fmla="*/ 1 w 415"/>
              <a:gd name="T23" fmla="*/ 186 h 417"/>
              <a:gd name="T24" fmla="*/ 1 w 415"/>
              <a:gd name="T25" fmla="*/ 229 h 417"/>
              <a:gd name="T26" fmla="*/ 9 w 415"/>
              <a:gd name="T27" fmla="*/ 269 h 417"/>
              <a:gd name="T28" fmla="*/ 25 w 415"/>
              <a:gd name="T29" fmla="*/ 306 h 417"/>
              <a:gd name="T30" fmla="*/ 48 w 415"/>
              <a:gd name="T31" fmla="*/ 339 h 417"/>
              <a:gd name="T32" fmla="*/ 75 w 415"/>
              <a:gd name="T33" fmla="*/ 368 h 417"/>
              <a:gd name="T34" fmla="*/ 108 w 415"/>
              <a:gd name="T35" fmla="*/ 390 h 417"/>
              <a:gd name="T36" fmla="*/ 146 w 415"/>
              <a:gd name="T37" fmla="*/ 406 h 417"/>
              <a:gd name="T38" fmla="*/ 186 w 415"/>
              <a:gd name="T39" fmla="*/ 414 h 417"/>
              <a:gd name="T40" fmla="*/ 229 w 415"/>
              <a:gd name="T41" fmla="*/ 414 h 417"/>
              <a:gd name="T42" fmla="*/ 269 w 415"/>
              <a:gd name="T43" fmla="*/ 406 h 417"/>
              <a:gd name="T44" fmla="*/ 306 w 415"/>
              <a:gd name="T45" fmla="*/ 390 h 417"/>
              <a:gd name="T46" fmla="*/ 339 w 415"/>
              <a:gd name="T47" fmla="*/ 368 h 417"/>
              <a:gd name="T48" fmla="*/ 368 w 415"/>
              <a:gd name="T49" fmla="*/ 339 h 417"/>
              <a:gd name="T50" fmla="*/ 390 w 415"/>
              <a:gd name="T51" fmla="*/ 306 h 417"/>
              <a:gd name="T52" fmla="*/ 406 w 415"/>
              <a:gd name="T53" fmla="*/ 269 h 417"/>
              <a:gd name="T54" fmla="*/ 414 w 415"/>
              <a:gd name="T55" fmla="*/ 229 h 417"/>
              <a:gd name="T56" fmla="*/ 414 w 415"/>
              <a:gd name="T57" fmla="*/ 220 h 417"/>
              <a:gd name="T58" fmla="*/ 412 w 415"/>
              <a:gd name="T59" fmla="*/ 217 h 417"/>
              <a:gd name="T60" fmla="*/ 411 w 415"/>
              <a:gd name="T61" fmla="*/ 213 h 417"/>
              <a:gd name="T62" fmla="*/ 410 w 415"/>
              <a:gd name="T63" fmla="*/ 209 h 417"/>
              <a:gd name="T64" fmla="*/ 403 w 415"/>
              <a:gd name="T65" fmla="*/ 207 h 417"/>
              <a:gd name="T66" fmla="*/ 403 w 415"/>
              <a:gd name="T67" fmla="*/ 190 h 417"/>
              <a:gd name="T68" fmla="*/ 405 w 415"/>
              <a:gd name="T69" fmla="*/ 195 h 417"/>
              <a:gd name="T70" fmla="*/ 406 w 415"/>
              <a:gd name="T71" fmla="*/ 200 h 417"/>
              <a:gd name="T72" fmla="*/ 409 w 415"/>
              <a:gd name="T73" fmla="*/ 205 h 417"/>
              <a:gd name="T74" fmla="*/ 403 w 415"/>
              <a:gd name="T75" fmla="*/ 207 h 417"/>
              <a:gd name="T76" fmla="*/ 399 w 415"/>
              <a:gd name="T77" fmla="*/ 246 h 417"/>
              <a:gd name="T78" fmla="*/ 387 w 415"/>
              <a:gd name="T79" fmla="*/ 283 h 417"/>
              <a:gd name="T80" fmla="*/ 369 w 415"/>
              <a:gd name="T81" fmla="*/ 316 h 417"/>
              <a:gd name="T82" fmla="*/ 345 w 415"/>
              <a:gd name="T83" fmla="*/ 345 h 417"/>
              <a:gd name="T84" fmla="*/ 316 w 415"/>
              <a:gd name="T85" fmla="*/ 369 h 417"/>
              <a:gd name="T86" fmla="*/ 283 w 415"/>
              <a:gd name="T87" fmla="*/ 387 h 417"/>
              <a:gd name="T88" fmla="*/ 246 w 415"/>
              <a:gd name="T89" fmla="*/ 399 h 417"/>
              <a:gd name="T90" fmla="*/ 207 w 415"/>
              <a:gd name="T91" fmla="*/ 403 h 417"/>
              <a:gd name="T92" fmla="*/ 168 w 415"/>
              <a:gd name="T93" fmla="*/ 399 h 417"/>
              <a:gd name="T94" fmla="*/ 131 w 415"/>
              <a:gd name="T95" fmla="*/ 387 h 417"/>
              <a:gd name="T96" fmla="*/ 98 w 415"/>
              <a:gd name="T97" fmla="*/ 369 h 417"/>
              <a:gd name="T98" fmla="*/ 69 w 415"/>
              <a:gd name="T99" fmla="*/ 345 h 417"/>
              <a:gd name="T100" fmla="*/ 46 w 415"/>
              <a:gd name="T101" fmla="*/ 316 h 417"/>
              <a:gd name="T102" fmla="*/ 28 w 415"/>
              <a:gd name="T103" fmla="*/ 283 h 417"/>
              <a:gd name="T104" fmla="*/ 17 w 415"/>
              <a:gd name="T105" fmla="*/ 246 h 417"/>
              <a:gd name="T106" fmla="*/ 13 w 415"/>
              <a:gd name="T107" fmla="*/ 207 h 417"/>
              <a:gd name="T108" fmla="*/ 17 w 415"/>
              <a:gd name="T109" fmla="*/ 168 h 417"/>
              <a:gd name="T110" fmla="*/ 28 w 415"/>
              <a:gd name="T111" fmla="*/ 131 h 417"/>
              <a:gd name="T112" fmla="*/ 46 w 415"/>
              <a:gd name="T113" fmla="*/ 98 h 417"/>
              <a:gd name="T114" fmla="*/ 69 w 415"/>
              <a:gd name="T115" fmla="*/ 69 h 417"/>
              <a:gd name="T116" fmla="*/ 98 w 415"/>
              <a:gd name="T117" fmla="*/ 45 h 417"/>
              <a:gd name="T118" fmla="*/ 131 w 415"/>
              <a:gd name="T119" fmla="*/ 27 h 417"/>
              <a:gd name="T120" fmla="*/ 168 w 415"/>
              <a:gd name="T121" fmla="*/ 15 h 417"/>
              <a:gd name="T122" fmla="*/ 207 w 415"/>
              <a:gd name="T123" fmla="*/ 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5" h="417">
                <a:moveTo>
                  <a:pt x="226" y="12"/>
                </a:moveTo>
                <a:lnTo>
                  <a:pt x="222" y="11"/>
                </a:lnTo>
                <a:lnTo>
                  <a:pt x="217" y="9"/>
                </a:lnTo>
                <a:lnTo>
                  <a:pt x="213" y="7"/>
                </a:lnTo>
                <a:lnTo>
                  <a:pt x="209" y="6"/>
                </a:lnTo>
                <a:lnTo>
                  <a:pt x="205" y="4"/>
                </a:lnTo>
                <a:lnTo>
                  <a:pt x="200" y="3"/>
                </a:lnTo>
                <a:lnTo>
                  <a:pt x="196" y="1"/>
                </a:lnTo>
                <a:lnTo>
                  <a:pt x="191" y="0"/>
                </a:lnTo>
                <a:lnTo>
                  <a:pt x="186" y="0"/>
                </a:lnTo>
                <a:lnTo>
                  <a:pt x="165" y="3"/>
                </a:lnTo>
                <a:lnTo>
                  <a:pt x="146" y="8"/>
                </a:lnTo>
                <a:lnTo>
                  <a:pt x="126" y="15"/>
                </a:lnTo>
                <a:lnTo>
                  <a:pt x="108" y="24"/>
                </a:lnTo>
                <a:lnTo>
                  <a:pt x="91" y="34"/>
                </a:lnTo>
                <a:lnTo>
                  <a:pt x="75" y="47"/>
                </a:lnTo>
                <a:lnTo>
                  <a:pt x="61" y="60"/>
                </a:lnTo>
                <a:lnTo>
                  <a:pt x="48" y="75"/>
                </a:lnTo>
                <a:lnTo>
                  <a:pt x="35" y="91"/>
                </a:lnTo>
                <a:lnTo>
                  <a:pt x="25" y="108"/>
                </a:lnTo>
                <a:lnTo>
                  <a:pt x="16" y="126"/>
                </a:lnTo>
                <a:lnTo>
                  <a:pt x="9" y="145"/>
                </a:lnTo>
                <a:lnTo>
                  <a:pt x="4" y="165"/>
                </a:lnTo>
                <a:lnTo>
                  <a:pt x="1" y="186"/>
                </a:lnTo>
                <a:lnTo>
                  <a:pt x="0" y="207"/>
                </a:lnTo>
                <a:lnTo>
                  <a:pt x="1" y="229"/>
                </a:lnTo>
                <a:lnTo>
                  <a:pt x="4" y="249"/>
                </a:lnTo>
                <a:lnTo>
                  <a:pt x="9" y="269"/>
                </a:lnTo>
                <a:lnTo>
                  <a:pt x="16" y="288"/>
                </a:lnTo>
                <a:lnTo>
                  <a:pt x="25" y="306"/>
                </a:lnTo>
                <a:lnTo>
                  <a:pt x="35" y="324"/>
                </a:lnTo>
                <a:lnTo>
                  <a:pt x="48" y="339"/>
                </a:lnTo>
                <a:lnTo>
                  <a:pt x="61" y="354"/>
                </a:lnTo>
                <a:lnTo>
                  <a:pt x="75" y="368"/>
                </a:lnTo>
                <a:lnTo>
                  <a:pt x="91" y="380"/>
                </a:lnTo>
                <a:lnTo>
                  <a:pt x="108" y="390"/>
                </a:lnTo>
                <a:lnTo>
                  <a:pt x="126" y="399"/>
                </a:lnTo>
                <a:lnTo>
                  <a:pt x="146" y="406"/>
                </a:lnTo>
                <a:lnTo>
                  <a:pt x="165" y="411"/>
                </a:lnTo>
                <a:lnTo>
                  <a:pt x="186" y="414"/>
                </a:lnTo>
                <a:lnTo>
                  <a:pt x="207" y="416"/>
                </a:lnTo>
                <a:lnTo>
                  <a:pt x="229" y="414"/>
                </a:lnTo>
                <a:lnTo>
                  <a:pt x="249" y="411"/>
                </a:lnTo>
                <a:lnTo>
                  <a:pt x="269" y="406"/>
                </a:lnTo>
                <a:lnTo>
                  <a:pt x="288" y="399"/>
                </a:lnTo>
                <a:lnTo>
                  <a:pt x="306" y="390"/>
                </a:lnTo>
                <a:lnTo>
                  <a:pt x="323" y="380"/>
                </a:lnTo>
                <a:lnTo>
                  <a:pt x="339" y="368"/>
                </a:lnTo>
                <a:lnTo>
                  <a:pt x="354" y="354"/>
                </a:lnTo>
                <a:lnTo>
                  <a:pt x="368" y="339"/>
                </a:lnTo>
                <a:lnTo>
                  <a:pt x="380" y="324"/>
                </a:lnTo>
                <a:lnTo>
                  <a:pt x="390" y="306"/>
                </a:lnTo>
                <a:lnTo>
                  <a:pt x="399" y="288"/>
                </a:lnTo>
                <a:lnTo>
                  <a:pt x="406" y="269"/>
                </a:lnTo>
                <a:lnTo>
                  <a:pt x="411" y="249"/>
                </a:lnTo>
                <a:lnTo>
                  <a:pt x="414" y="229"/>
                </a:lnTo>
                <a:lnTo>
                  <a:pt x="414" y="222"/>
                </a:lnTo>
                <a:lnTo>
                  <a:pt x="414" y="220"/>
                </a:lnTo>
                <a:lnTo>
                  <a:pt x="413" y="218"/>
                </a:lnTo>
                <a:lnTo>
                  <a:pt x="412" y="217"/>
                </a:lnTo>
                <a:lnTo>
                  <a:pt x="412" y="214"/>
                </a:lnTo>
                <a:lnTo>
                  <a:pt x="411" y="213"/>
                </a:lnTo>
                <a:lnTo>
                  <a:pt x="411" y="211"/>
                </a:lnTo>
                <a:lnTo>
                  <a:pt x="410" y="209"/>
                </a:lnTo>
                <a:lnTo>
                  <a:pt x="409" y="207"/>
                </a:lnTo>
                <a:lnTo>
                  <a:pt x="403" y="207"/>
                </a:lnTo>
                <a:lnTo>
                  <a:pt x="402" y="188"/>
                </a:lnTo>
                <a:lnTo>
                  <a:pt x="403" y="190"/>
                </a:lnTo>
                <a:lnTo>
                  <a:pt x="404" y="193"/>
                </a:lnTo>
                <a:lnTo>
                  <a:pt x="405" y="195"/>
                </a:lnTo>
                <a:lnTo>
                  <a:pt x="406" y="197"/>
                </a:lnTo>
                <a:lnTo>
                  <a:pt x="406" y="200"/>
                </a:lnTo>
                <a:lnTo>
                  <a:pt x="408" y="202"/>
                </a:lnTo>
                <a:lnTo>
                  <a:pt x="409" y="205"/>
                </a:lnTo>
                <a:lnTo>
                  <a:pt x="409" y="207"/>
                </a:lnTo>
                <a:lnTo>
                  <a:pt x="403" y="207"/>
                </a:lnTo>
                <a:lnTo>
                  <a:pt x="402" y="227"/>
                </a:lnTo>
                <a:lnTo>
                  <a:pt x="399" y="246"/>
                </a:lnTo>
                <a:lnTo>
                  <a:pt x="394" y="265"/>
                </a:lnTo>
                <a:lnTo>
                  <a:pt x="387" y="283"/>
                </a:lnTo>
                <a:lnTo>
                  <a:pt x="379" y="300"/>
                </a:lnTo>
                <a:lnTo>
                  <a:pt x="369" y="316"/>
                </a:lnTo>
                <a:lnTo>
                  <a:pt x="358" y="332"/>
                </a:lnTo>
                <a:lnTo>
                  <a:pt x="345" y="345"/>
                </a:lnTo>
                <a:lnTo>
                  <a:pt x="332" y="358"/>
                </a:lnTo>
                <a:lnTo>
                  <a:pt x="316" y="369"/>
                </a:lnTo>
                <a:lnTo>
                  <a:pt x="300" y="379"/>
                </a:lnTo>
                <a:lnTo>
                  <a:pt x="283" y="387"/>
                </a:lnTo>
                <a:lnTo>
                  <a:pt x="265" y="394"/>
                </a:lnTo>
                <a:lnTo>
                  <a:pt x="246" y="399"/>
                </a:lnTo>
                <a:lnTo>
                  <a:pt x="227" y="402"/>
                </a:lnTo>
                <a:lnTo>
                  <a:pt x="207" y="403"/>
                </a:lnTo>
                <a:lnTo>
                  <a:pt x="187" y="402"/>
                </a:lnTo>
                <a:lnTo>
                  <a:pt x="168" y="399"/>
                </a:lnTo>
                <a:lnTo>
                  <a:pt x="149" y="394"/>
                </a:lnTo>
                <a:lnTo>
                  <a:pt x="131" y="387"/>
                </a:lnTo>
                <a:lnTo>
                  <a:pt x="114" y="379"/>
                </a:lnTo>
                <a:lnTo>
                  <a:pt x="98" y="369"/>
                </a:lnTo>
                <a:lnTo>
                  <a:pt x="83" y="358"/>
                </a:lnTo>
                <a:lnTo>
                  <a:pt x="69" y="345"/>
                </a:lnTo>
                <a:lnTo>
                  <a:pt x="57" y="332"/>
                </a:lnTo>
                <a:lnTo>
                  <a:pt x="46" y="316"/>
                </a:lnTo>
                <a:lnTo>
                  <a:pt x="36" y="300"/>
                </a:lnTo>
                <a:lnTo>
                  <a:pt x="28" y="283"/>
                </a:lnTo>
                <a:lnTo>
                  <a:pt x="22" y="265"/>
                </a:lnTo>
                <a:lnTo>
                  <a:pt x="17" y="246"/>
                </a:lnTo>
                <a:lnTo>
                  <a:pt x="14" y="227"/>
                </a:lnTo>
                <a:lnTo>
                  <a:pt x="13" y="207"/>
                </a:lnTo>
                <a:lnTo>
                  <a:pt x="14" y="187"/>
                </a:lnTo>
                <a:lnTo>
                  <a:pt x="17" y="168"/>
                </a:lnTo>
                <a:lnTo>
                  <a:pt x="22" y="149"/>
                </a:lnTo>
                <a:lnTo>
                  <a:pt x="28" y="131"/>
                </a:lnTo>
                <a:lnTo>
                  <a:pt x="36" y="114"/>
                </a:lnTo>
                <a:lnTo>
                  <a:pt x="46" y="98"/>
                </a:lnTo>
                <a:lnTo>
                  <a:pt x="57" y="83"/>
                </a:lnTo>
                <a:lnTo>
                  <a:pt x="69" y="69"/>
                </a:lnTo>
                <a:lnTo>
                  <a:pt x="83" y="56"/>
                </a:lnTo>
                <a:lnTo>
                  <a:pt x="98" y="45"/>
                </a:lnTo>
                <a:lnTo>
                  <a:pt x="114" y="35"/>
                </a:lnTo>
                <a:lnTo>
                  <a:pt x="131" y="27"/>
                </a:lnTo>
                <a:lnTo>
                  <a:pt x="149" y="21"/>
                </a:lnTo>
                <a:lnTo>
                  <a:pt x="168" y="15"/>
                </a:lnTo>
                <a:lnTo>
                  <a:pt x="187" y="12"/>
                </a:lnTo>
                <a:lnTo>
                  <a:pt x="207" y="12"/>
                </a:lnTo>
                <a:lnTo>
                  <a:pt x="226" y="12"/>
                </a:lnTo>
              </a:path>
            </a:pathLst>
          </a:custGeom>
          <a:solidFill>
            <a:srgbClr val="BFA0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2" name="Freeform 36"/>
          <p:cNvSpPr>
            <a:spLocks/>
          </p:cNvSpPr>
          <p:nvPr/>
        </p:nvSpPr>
        <p:spPr bwMode="auto">
          <a:xfrm>
            <a:off x="1422400" y="1930400"/>
            <a:ext cx="622300" cy="623888"/>
          </a:xfrm>
          <a:custGeom>
            <a:avLst/>
            <a:gdLst>
              <a:gd name="T0" fmla="*/ 250 w 392"/>
              <a:gd name="T1" fmla="*/ 20 h 393"/>
              <a:gd name="T2" fmla="*/ 240 w 392"/>
              <a:gd name="T3" fmla="*/ 14 h 393"/>
              <a:gd name="T4" fmla="*/ 229 w 392"/>
              <a:gd name="T5" fmla="*/ 9 h 393"/>
              <a:gd name="T6" fmla="*/ 218 w 392"/>
              <a:gd name="T7" fmla="*/ 4 h 393"/>
              <a:gd name="T8" fmla="*/ 195 w 392"/>
              <a:gd name="T9" fmla="*/ 0 h 393"/>
              <a:gd name="T10" fmla="*/ 156 w 392"/>
              <a:gd name="T11" fmla="*/ 4 h 393"/>
              <a:gd name="T12" fmla="*/ 119 w 392"/>
              <a:gd name="T13" fmla="*/ 16 h 393"/>
              <a:gd name="T14" fmla="*/ 86 w 392"/>
              <a:gd name="T15" fmla="*/ 33 h 393"/>
              <a:gd name="T16" fmla="*/ 57 w 392"/>
              <a:gd name="T17" fmla="*/ 57 h 393"/>
              <a:gd name="T18" fmla="*/ 34 w 392"/>
              <a:gd name="T19" fmla="*/ 87 h 393"/>
              <a:gd name="T20" fmla="*/ 16 w 392"/>
              <a:gd name="T21" fmla="*/ 120 h 393"/>
              <a:gd name="T22" fmla="*/ 4 w 392"/>
              <a:gd name="T23" fmla="*/ 157 h 393"/>
              <a:gd name="T24" fmla="*/ 0 w 392"/>
              <a:gd name="T25" fmla="*/ 196 h 393"/>
              <a:gd name="T26" fmla="*/ 4 w 392"/>
              <a:gd name="T27" fmla="*/ 235 h 393"/>
              <a:gd name="T28" fmla="*/ 16 w 392"/>
              <a:gd name="T29" fmla="*/ 272 h 393"/>
              <a:gd name="T30" fmla="*/ 34 w 392"/>
              <a:gd name="T31" fmla="*/ 306 h 393"/>
              <a:gd name="T32" fmla="*/ 57 w 392"/>
              <a:gd name="T33" fmla="*/ 334 h 393"/>
              <a:gd name="T34" fmla="*/ 86 w 392"/>
              <a:gd name="T35" fmla="*/ 359 h 393"/>
              <a:gd name="T36" fmla="*/ 119 w 392"/>
              <a:gd name="T37" fmla="*/ 377 h 393"/>
              <a:gd name="T38" fmla="*/ 156 w 392"/>
              <a:gd name="T39" fmla="*/ 388 h 393"/>
              <a:gd name="T40" fmla="*/ 195 w 392"/>
              <a:gd name="T41" fmla="*/ 392 h 393"/>
              <a:gd name="T42" fmla="*/ 234 w 392"/>
              <a:gd name="T43" fmla="*/ 388 h 393"/>
              <a:gd name="T44" fmla="*/ 271 w 392"/>
              <a:gd name="T45" fmla="*/ 377 h 393"/>
              <a:gd name="T46" fmla="*/ 305 w 392"/>
              <a:gd name="T47" fmla="*/ 359 h 393"/>
              <a:gd name="T48" fmla="*/ 334 w 392"/>
              <a:gd name="T49" fmla="*/ 334 h 393"/>
              <a:gd name="T50" fmla="*/ 358 w 392"/>
              <a:gd name="T51" fmla="*/ 306 h 393"/>
              <a:gd name="T52" fmla="*/ 376 w 392"/>
              <a:gd name="T53" fmla="*/ 272 h 393"/>
              <a:gd name="T54" fmla="*/ 387 w 392"/>
              <a:gd name="T55" fmla="*/ 235 h 393"/>
              <a:gd name="T56" fmla="*/ 391 w 392"/>
              <a:gd name="T57" fmla="*/ 196 h 393"/>
              <a:gd name="T58" fmla="*/ 378 w 392"/>
              <a:gd name="T59" fmla="*/ 177 h 393"/>
              <a:gd name="T60" fmla="*/ 370 w 392"/>
              <a:gd name="T61" fmla="*/ 142 h 393"/>
              <a:gd name="T62" fmla="*/ 370 w 392"/>
              <a:gd name="T63" fmla="*/ 140 h 393"/>
              <a:gd name="T64" fmla="*/ 377 w 392"/>
              <a:gd name="T65" fmla="*/ 151 h 393"/>
              <a:gd name="T66" fmla="*/ 382 w 392"/>
              <a:gd name="T67" fmla="*/ 161 h 393"/>
              <a:gd name="T68" fmla="*/ 388 w 392"/>
              <a:gd name="T69" fmla="*/ 173 h 393"/>
              <a:gd name="T70" fmla="*/ 391 w 392"/>
              <a:gd name="T71" fmla="*/ 196 h 393"/>
              <a:gd name="T72" fmla="*/ 378 w 392"/>
              <a:gd name="T73" fmla="*/ 215 h 393"/>
              <a:gd name="T74" fmla="*/ 370 w 392"/>
              <a:gd name="T75" fmla="*/ 250 h 393"/>
              <a:gd name="T76" fmla="*/ 356 w 392"/>
              <a:gd name="T77" fmla="*/ 283 h 393"/>
              <a:gd name="T78" fmla="*/ 337 w 392"/>
              <a:gd name="T79" fmla="*/ 313 h 393"/>
              <a:gd name="T80" fmla="*/ 311 w 392"/>
              <a:gd name="T81" fmla="*/ 338 h 393"/>
              <a:gd name="T82" fmla="*/ 282 w 392"/>
              <a:gd name="T83" fmla="*/ 357 h 393"/>
              <a:gd name="T84" fmla="*/ 249 w 392"/>
              <a:gd name="T85" fmla="*/ 372 h 393"/>
              <a:gd name="T86" fmla="*/ 214 w 392"/>
              <a:gd name="T87" fmla="*/ 379 h 393"/>
              <a:gd name="T88" fmla="*/ 176 w 392"/>
              <a:gd name="T89" fmla="*/ 379 h 393"/>
              <a:gd name="T90" fmla="*/ 141 w 392"/>
              <a:gd name="T91" fmla="*/ 372 h 393"/>
              <a:gd name="T92" fmla="*/ 108 w 392"/>
              <a:gd name="T93" fmla="*/ 357 h 393"/>
              <a:gd name="T94" fmla="*/ 79 w 392"/>
              <a:gd name="T95" fmla="*/ 338 h 393"/>
              <a:gd name="T96" fmla="*/ 55 w 392"/>
              <a:gd name="T97" fmla="*/ 313 h 393"/>
              <a:gd name="T98" fmla="*/ 35 w 392"/>
              <a:gd name="T99" fmla="*/ 283 h 393"/>
              <a:gd name="T100" fmla="*/ 21 w 392"/>
              <a:gd name="T101" fmla="*/ 250 h 393"/>
              <a:gd name="T102" fmla="*/ 14 w 392"/>
              <a:gd name="T103" fmla="*/ 215 h 393"/>
              <a:gd name="T104" fmla="*/ 14 w 392"/>
              <a:gd name="T105" fmla="*/ 177 h 393"/>
              <a:gd name="T106" fmla="*/ 21 w 392"/>
              <a:gd name="T107" fmla="*/ 142 h 393"/>
              <a:gd name="T108" fmla="*/ 35 w 392"/>
              <a:gd name="T109" fmla="*/ 109 h 393"/>
              <a:gd name="T110" fmla="*/ 55 w 392"/>
              <a:gd name="T111" fmla="*/ 80 h 393"/>
              <a:gd name="T112" fmla="*/ 79 w 392"/>
              <a:gd name="T113" fmla="*/ 54 h 393"/>
              <a:gd name="T114" fmla="*/ 108 w 392"/>
              <a:gd name="T115" fmla="*/ 35 h 393"/>
              <a:gd name="T116" fmla="*/ 141 w 392"/>
              <a:gd name="T117" fmla="*/ 21 h 393"/>
              <a:gd name="T118" fmla="*/ 176 w 392"/>
              <a:gd name="T119" fmla="*/ 13 h 393"/>
              <a:gd name="T120" fmla="*/ 214 w 392"/>
              <a:gd name="T121" fmla="*/ 13 h 393"/>
              <a:gd name="T122" fmla="*/ 249 w 392"/>
              <a:gd name="T123" fmla="*/ 2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2" h="393">
                <a:moveTo>
                  <a:pt x="255" y="23"/>
                </a:moveTo>
                <a:lnTo>
                  <a:pt x="250" y="20"/>
                </a:lnTo>
                <a:lnTo>
                  <a:pt x="245" y="17"/>
                </a:lnTo>
                <a:lnTo>
                  <a:pt x="240" y="14"/>
                </a:lnTo>
                <a:lnTo>
                  <a:pt x="234" y="11"/>
                </a:lnTo>
                <a:lnTo>
                  <a:pt x="229" y="9"/>
                </a:lnTo>
                <a:lnTo>
                  <a:pt x="224" y="6"/>
                </a:lnTo>
                <a:lnTo>
                  <a:pt x="218" y="4"/>
                </a:lnTo>
                <a:lnTo>
                  <a:pt x="213" y="1"/>
                </a:lnTo>
                <a:lnTo>
                  <a:pt x="195" y="0"/>
                </a:lnTo>
                <a:lnTo>
                  <a:pt x="175" y="1"/>
                </a:lnTo>
                <a:lnTo>
                  <a:pt x="156" y="4"/>
                </a:lnTo>
                <a:lnTo>
                  <a:pt x="137" y="9"/>
                </a:lnTo>
                <a:lnTo>
                  <a:pt x="119" y="16"/>
                </a:lnTo>
                <a:lnTo>
                  <a:pt x="102" y="24"/>
                </a:lnTo>
                <a:lnTo>
                  <a:pt x="86" y="33"/>
                </a:lnTo>
                <a:lnTo>
                  <a:pt x="71" y="45"/>
                </a:lnTo>
                <a:lnTo>
                  <a:pt x="57" y="57"/>
                </a:lnTo>
                <a:lnTo>
                  <a:pt x="45" y="72"/>
                </a:lnTo>
                <a:lnTo>
                  <a:pt x="34" y="87"/>
                </a:lnTo>
                <a:lnTo>
                  <a:pt x="24" y="103"/>
                </a:lnTo>
                <a:lnTo>
                  <a:pt x="16" y="120"/>
                </a:lnTo>
                <a:lnTo>
                  <a:pt x="9" y="138"/>
                </a:lnTo>
                <a:lnTo>
                  <a:pt x="4" y="157"/>
                </a:lnTo>
                <a:lnTo>
                  <a:pt x="1" y="176"/>
                </a:lnTo>
                <a:lnTo>
                  <a:pt x="0" y="196"/>
                </a:lnTo>
                <a:lnTo>
                  <a:pt x="1" y="216"/>
                </a:lnTo>
                <a:lnTo>
                  <a:pt x="4" y="235"/>
                </a:lnTo>
                <a:lnTo>
                  <a:pt x="9" y="254"/>
                </a:lnTo>
                <a:lnTo>
                  <a:pt x="16" y="272"/>
                </a:lnTo>
                <a:lnTo>
                  <a:pt x="24" y="289"/>
                </a:lnTo>
                <a:lnTo>
                  <a:pt x="34" y="306"/>
                </a:lnTo>
                <a:lnTo>
                  <a:pt x="45" y="321"/>
                </a:lnTo>
                <a:lnTo>
                  <a:pt x="57" y="334"/>
                </a:lnTo>
                <a:lnTo>
                  <a:pt x="71" y="347"/>
                </a:lnTo>
                <a:lnTo>
                  <a:pt x="86" y="359"/>
                </a:lnTo>
                <a:lnTo>
                  <a:pt x="102" y="369"/>
                </a:lnTo>
                <a:lnTo>
                  <a:pt x="119" y="377"/>
                </a:lnTo>
                <a:lnTo>
                  <a:pt x="137" y="383"/>
                </a:lnTo>
                <a:lnTo>
                  <a:pt x="156" y="388"/>
                </a:lnTo>
                <a:lnTo>
                  <a:pt x="175" y="391"/>
                </a:lnTo>
                <a:lnTo>
                  <a:pt x="195" y="392"/>
                </a:lnTo>
                <a:lnTo>
                  <a:pt x="215" y="391"/>
                </a:lnTo>
                <a:lnTo>
                  <a:pt x="234" y="388"/>
                </a:lnTo>
                <a:lnTo>
                  <a:pt x="253" y="383"/>
                </a:lnTo>
                <a:lnTo>
                  <a:pt x="271" y="377"/>
                </a:lnTo>
                <a:lnTo>
                  <a:pt x="288" y="369"/>
                </a:lnTo>
                <a:lnTo>
                  <a:pt x="305" y="359"/>
                </a:lnTo>
                <a:lnTo>
                  <a:pt x="320" y="347"/>
                </a:lnTo>
                <a:lnTo>
                  <a:pt x="334" y="334"/>
                </a:lnTo>
                <a:lnTo>
                  <a:pt x="346" y="321"/>
                </a:lnTo>
                <a:lnTo>
                  <a:pt x="358" y="306"/>
                </a:lnTo>
                <a:lnTo>
                  <a:pt x="367" y="289"/>
                </a:lnTo>
                <a:lnTo>
                  <a:pt x="376" y="272"/>
                </a:lnTo>
                <a:lnTo>
                  <a:pt x="382" y="254"/>
                </a:lnTo>
                <a:lnTo>
                  <a:pt x="387" y="235"/>
                </a:lnTo>
                <a:lnTo>
                  <a:pt x="390" y="216"/>
                </a:lnTo>
                <a:lnTo>
                  <a:pt x="391" y="196"/>
                </a:lnTo>
                <a:lnTo>
                  <a:pt x="379" y="196"/>
                </a:lnTo>
                <a:lnTo>
                  <a:pt x="378" y="177"/>
                </a:lnTo>
                <a:lnTo>
                  <a:pt x="375" y="159"/>
                </a:lnTo>
                <a:lnTo>
                  <a:pt x="370" y="142"/>
                </a:lnTo>
                <a:lnTo>
                  <a:pt x="367" y="135"/>
                </a:lnTo>
                <a:lnTo>
                  <a:pt x="370" y="140"/>
                </a:lnTo>
                <a:lnTo>
                  <a:pt x="374" y="145"/>
                </a:lnTo>
                <a:lnTo>
                  <a:pt x="377" y="151"/>
                </a:lnTo>
                <a:lnTo>
                  <a:pt x="379" y="156"/>
                </a:lnTo>
                <a:lnTo>
                  <a:pt x="382" y="161"/>
                </a:lnTo>
                <a:lnTo>
                  <a:pt x="385" y="167"/>
                </a:lnTo>
                <a:lnTo>
                  <a:pt x="388" y="173"/>
                </a:lnTo>
                <a:lnTo>
                  <a:pt x="390" y="178"/>
                </a:lnTo>
                <a:lnTo>
                  <a:pt x="391" y="196"/>
                </a:lnTo>
                <a:lnTo>
                  <a:pt x="379" y="196"/>
                </a:lnTo>
                <a:lnTo>
                  <a:pt x="378" y="215"/>
                </a:lnTo>
                <a:lnTo>
                  <a:pt x="375" y="233"/>
                </a:lnTo>
                <a:lnTo>
                  <a:pt x="370" y="250"/>
                </a:lnTo>
                <a:lnTo>
                  <a:pt x="364" y="268"/>
                </a:lnTo>
                <a:lnTo>
                  <a:pt x="356" y="283"/>
                </a:lnTo>
                <a:lnTo>
                  <a:pt x="347" y="298"/>
                </a:lnTo>
                <a:lnTo>
                  <a:pt x="337" y="313"/>
                </a:lnTo>
                <a:lnTo>
                  <a:pt x="325" y="326"/>
                </a:lnTo>
                <a:lnTo>
                  <a:pt x="311" y="338"/>
                </a:lnTo>
                <a:lnTo>
                  <a:pt x="297" y="348"/>
                </a:lnTo>
                <a:lnTo>
                  <a:pt x="282" y="357"/>
                </a:lnTo>
                <a:lnTo>
                  <a:pt x="267" y="365"/>
                </a:lnTo>
                <a:lnTo>
                  <a:pt x="249" y="372"/>
                </a:lnTo>
                <a:lnTo>
                  <a:pt x="232" y="376"/>
                </a:lnTo>
                <a:lnTo>
                  <a:pt x="214" y="379"/>
                </a:lnTo>
                <a:lnTo>
                  <a:pt x="195" y="380"/>
                </a:lnTo>
                <a:lnTo>
                  <a:pt x="176" y="379"/>
                </a:lnTo>
                <a:lnTo>
                  <a:pt x="158" y="376"/>
                </a:lnTo>
                <a:lnTo>
                  <a:pt x="141" y="372"/>
                </a:lnTo>
                <a:lnTo>
                  <a:pt x="124" y="365"/>
                </a:lnTo>
                <a:lnTo>
                  <a:pt x="108" y="357"/>
                </a:lnTo>
                <a:lnTo>
                  <a:pt x="93" y="348"/>
                </a:lnTo>
                <a:lnTo>
                  <a:pt x="79" y="338"/>
                </a:lnTo>
                <a:lnTo>
                  <a:pt x="66" y="326"/>
                </a:lnTo>
                <a:lnTo>
                  <a:pt x="55" y="313"/>
                </a:lnTo>
                <a:lnTo>
                  <a:pt x="44" y="298"/>
                </a:lnTo>
                <a:lnTo>
                  <a:pt x="35" y="283"/>
                </a:lnTo>
                <a:lnTo>
                  <a:pt x="27" y="268"/>
                </a:lnTo>
                <a:lnTo>
                  <a:pt x="21" y="250"/>
                </a:lnTo>
                <a:lnTo>
                  <a:pt x="17" y="233"/>
                </a:lnTo>
                <a:lnTo>
                  <a:pt x="14" y="215"/>
                </a:lnTo>
                <a:lnTo>
                  <a:pt x="13" y="196"/>
                </a:lnTo>
                <a:lnTo>
                  <a:pt x="14" y="177"/>
                </a:lnTo>
                <a:lnTo>
                  <a:pt x="17" y="159"/>
                </a:lnTo>
                <a:lnTo>
                  <a:pt x="21" y="142"/>
                </a:lnTo>
                <a:lnTo>
                  <a:pt x="27" y="125"/>
                </a:lnTo>
                <a:lnTo>
                  <a:pt x="35" y="109"/>
                </a:lnTo>
                <a:lnTo>
                  <a:pt x="44" y="94"/>
                </a:lnTo>
                <a:lnTo>
                  <a:pt x="55" y="80"/>
                </a:lnTo>
                <a:lnTo>
                  <a:pt x="66" y="66"/>
                </a:lnTo>
                <a:lnTo>
                  <a:pt x="79" y="54"/>
                </a:lnTo>
                <a:lnTo>
                  <a:pt x="93" y="44"/>
                </a:lnTo>
                <a:lnTo>
                  <a:pt x="108" y="35"/>
                </a:lnTo>
                <a:lnTo>
                  <a:pt x="124" y="27"/>
                </a:lnTo>
                <a:lnTo>
                  <a:pt x="141" y="21"/>
                </a:lnTo>
                <a:lnTo>
                  <a:pt x="158" y="16"/>
                </a:lnTo>
                <a:lnTo>
                  <a:pt x="176" y="13"/>
                </a:lnTo>
                <a:lnTo>
                  <a:pt x="195" y="13"/>
                </a:lnTo>
                <a:lnTo>
                  <a:pt x="214" y="13"/>
                </a:lnTo>
                <a:lnTo>
                  <a:pt x="232" y="16"/>
                </a:lnTo>
                <a:lnTo>
                  <a:pt x="249" y="21"/>
                </a:lnTo>
                <a:lnTo>
                  <a:pt x="255" y="23"/>
                </a:lnTo>
              </a:path>
            </a:pathLst>
          </a:custGeom>
          <a:solidFill>
            <a:srgbClr val="C4A88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3" name="Freeform 37"/>
          <p:cNvSpPr>
            <a:spLocks/>
          </p:cNvSpPr>
          <p:nvPr/>
        </p:nvSpPr>
        <p:spPr bwMode="auto">
          <a:xfrm>
            <a:off x="1441450" y="1949450"/>
            <a:ext cx="584200" cy="585788"/>
          </a:xfrm>
          <a:custGeom>
            <a:avLst/>
            <a:gdLst>
              <a:gd name="T0" fmla="*/ 346 w 368"/>
              <a:gd name="T1" fmla="*/ 108 h 369"/>
              <a:gd name="T2" fmla="*/ 327 w 368"/>
              <a:gd name="T3" fmla="*/ 83 h 369"/>
              <a:gd name="T4" fmla="*/ 306 w 368"/>
              <a:gd name="T5" fmla="*/ 60 h 369"/>
              <a:gd name="T6" fmla="*/ 283 w 368"/>
              <a:gd name="T7" fmla="*/ 40 h 369"/>
              <a:gd name="T8" fmla="*/ 258 w 368"/>
              <a:gd name="T9" fmla="*/ 21 h 369"/>
              <a:gd name="T10" fmla="*/ 238 w 368"/>
              <a:gd name="T11" fmla="*/ 8 h 369"/>
              <a:gd name="T12" fmla="*/ 183 w 368"/>
              <a:gd name="T13" fmla="*/ 0 h 369"/>
              <a:gd name="T14" fmla="*/ 128 w 368"/>
              <a:gd name="T15" fmla="*/ 8 h 369"/>
              <a:gd name="T16" fmla="*/ 80 w 368"/>
              <a:gd name="T17" fmla="*/ 32 h 369"/>
              <a:gd name="T18" fmla="*/ 42 w 368"/>
              <a:gd name="T19" fmla="*/ 67 h 369"/>
              <a:gd name="T20" fmla="*/ 15 w 368"/>
              <a:gd name="T21" fmla="*/ 113 h 369"/>
              <a:gd name="T22" fmla="*/ 1 w 368"/>
              <a:gd name="T23" fmla="*/ 165 h 369"/>
              <a:gd name="T24" fmla="*/ 4 w 368"/>
              <a:gd name="T25" fmla="*/ 221 h 369"/>
              <a:gd name="T26" fmla="*/ 22 w 368"/>
              <a:gd name="T27" fmla="*/ 272 h 369"/>
              <a:gd name="T28" fmla="*/ 53 w 368"/>
              <a:gd name="T29" fmla="*/ 314 h 369"/>
              <a:gd name="T30" fmla="*/ 95 w 368"/>
              <a:gd name="T31" fmla="*/ 346 h 369"/>
              <a:gd name="T32" fmla="*/ 146 w 368"/>
              <a:gd name="T33" fmla="*/ 364 h 369"/>
              <a:gd name="T34" fmla="*/ 202 w 368"/>
              <a:gd name="T35" fmla="*/ 367 h 369"/>
              <a:gd name="T36" fmla="*/ 255 w 368"/>
              <a:gd name="T37" fmla="*/ 354 h 369"/>
              <a:gd name="T38" fmla="*/ 300 w 368"/>
              <a:gd name="T39" fmla="*/ 326 h 369"/>
              <a:gd name="T40" fmla="*/ 335 w 368"/>
              <a:gd name="T41" fmla="*/ 287 h 369"/>
              <a:gd name="T42" fmla="*/ 359 w 368"/>
              <a:gd name="T43" fmla="*/ 239 h 369"/>
              <a:gd name="T44" fmla="*/ 367 w 368"/>
              <a:gd name="T45" fmla="*/ 184 h 369"/>
              <a:gd name="T46" fmla="*/ 351 w 368"/>
              <a:gd name="T47" fmla="*/ 150 h 369"/>
              <a:gd name="T48" fmla="*/ 334 w 368"/>
              <a:gd name="T49" fmla="*/ 103 h 369"/>
              <a:gd name="T50" fmla="*/ 304 w 368"/>
              <a:gd name="T51" fmla="*/ 63 h 369"/>
              <a:gd name="T52" fmla="*/ 264 w 368"/>
              <a:gd name="T53" fmla="*/ 33 h 369"/>
              <a:gd name="T54" fmla="*/ 217 w 368"/>
              <a:gd name="T55" fmla="*/ 16 h 369"/>
              <a:gd name="T56" fmla="*/ 166 w 368"/>
              <a:gd name="T57" fmla="*/ 14 h 369"/>
              <a:gd name="T58" fmla="*/ 117 w 368"/>
              <a:gd name="T59" fmla="*/ 27 h 369"/>
              <a:gd name="T60" fmla="*/ 75 w 368"/>
              <a:gd name="T61" fmla="*/ 52 h 369"/>
              <a:gd name="T62" fmla="*/ 43 w 368"/>
              <a:gd name="T63" fmla="*/ 89 h 369"/>
              <a:gd name="T64" fmla="*/ 21 w 368"/>
              <a:gd name="T65" fmla="*/ 133 h 369"/>
              <a:gd name="T66" fmla="*/ 13 w 368"/>
              <a:gd name="T67" fmla="*/ 184 h 369"/>
              <a:gd name="T68" fmla="*/ 21 w 368"/>
              <a:gd name="T69" fmla="*/ 235 h 369"/>
              <a:gd name="T70" fmla="*/ 43 w 368"/>
              <a:gd name="T71" fmla="*/ 280 h 369"/>
              <a:gd name="T72" fmla="*/ 75 w 368"/>
              <a:gd name="T73" fmla="*/ 316 h 369"/>
              <a:gd name="T74" fmla="*/ 117 w 368"/>
              <a:gd name="T75" fmla="*/ 342 h 369"/>
              <a:gd name="T76" fmla="*/ 166 w 368"/>
              <a:gd name="T77" fmla="*/ 354 h 369"/>
              <a:gd name="T78" fmla="*/ 217 w 368"/>
              <a:gd name="T79" fmla="*/ 352 h 369"/>
              <a:gd name="T80" fmla="*/ 264 w 368"/>
              <a:gd name="T81" fmla="*/ 335 h 369"/>
              <a:gd name="T82" fmla="*/ 304 w 368"/>
              <a:gd name="T83" fmla="*/ 305 h 369"/>
              <a:gd name="T84" fmla="*/ 334 w 368"/>
              <a:gd name="T85" fmla="*/ 265 h 369"/>
              <a:gd name="T86" fmla="*/ 351 w 368"/>
              <a:gd name="T87" fmla="*/ 218 h 369"/>
              <a:gd name="T88" fmla="*/ 367 w 368"/>
              <a:gd name="T89" fmla="*/ 184 h 369"/>
              <a:gd name="T90" fmla="*/ 359 w 368"/>
              <a:gd name="T91" fmla="*/ 12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 h="369">
                <a:moveTo>
                  <a:pt x="357" y="125"/>
                </a:moveTo>
                <a:lnTo>
                  <a:pt x="352" y="116"/>
                </a:lnTo>
                <a:lnTo>
                  <a:pt x="346" y="108"/>
                </a:lnTo>
                <a:lnTo>
                  <a:pt x="340" y="100"/>
                </a:lnTo>
                <a:lnTo>
                  <a:pt x="334" y="91"/>
                </a:lnTo>
                <a:lnTo>
                  <a:pt x="327" y="83"/>
                </a:lnTo>
                <a:lnTo>
                  <a:pt x="320" y="75"/>
                </a:lnTo>
                <a:lnTo>
                  <a:pt x="313" y="68"/>
                </a:lnTo>
                <a:lnTo>
                  <a:pt x="306" y="60"/>
                </a:lnTo>
                <a:lnTo>
                  <a:pt x="299" y="53"/>
                </a:lnTo>
                <a:lnTo>
                  <a:pt x="291" y="46"/>
                </a:lnTo>
                <a:lnTo>
                  <a:pt x="283" y="40"/>
                </a:lnTo>
                <a:lnTo>
                  <a:pt x="275" y="33"/>
                </a:lnTo>
                <a:lnTo>
                  <a:pt x="267" y="27"/>
                </a:lnTo>
                <a:lnTo>
                  <a:pt x="258" y="21"/>
                </a:lnTo>
                <a:lnTo>
                  <a:pt x="250" y="15"/>
                </a:lnTo>
                <a:lnTo>
                  <a:pt x="241" y="10"/>
                </a:lnTo>
                <a:lnTo>
                  <a:pt x="238" y="8"/>
                </a:lnTo>
                <a:lnTo>
                  <a:pt x="220" y="4"/>
                </a:lnTo>
                <a:lnTo>
                  <a:pt x="202" y="1"/>
                </a:lnTo>
                <a:lnTo>
                  <a:pt x="183" y="0"/>
                </a:lnTo>
                <a:lnTo>
                  <a:pt x="164" y="1"/>
                </a:lnTo>
                <a:lnTo>
                  <a:pt x="146" y="4"/>
                </a:lnTo>
                <a:lnTo>
                  <a:pt x="128" y="8"/>
                </a:lnTo>
                <a:lnTo>
                  <a:pt x="112" y="15"/>
                </a:lnTo>
                <a:lnTo>
                  <a:pt x="95" y="22"/>
                </a:lnTo>
                <a:lnTo>
                  <a:pt x="80" y="32"/>
                </a:lnTo>
                <a:lnTo>
                  <a:pt x="66" y="42"/>
                </a:lnTo>
                <a:lnTo>
                  <a:pt x="53" y="54"/>
                </a:lnTo>
                <a:lnTo>
                  <a:pt x="42" y="67"/>
                </a:lnTo>
                <a:lnTo>
                  <a:pt x="32" y="81"/>
                </a:lnTo>
                <a:lnTo>
                  <a:pt x="22" y="96"/>
                </a:lnTo>
                <a:lnTo>
                  <a:pt x="15" y="113"/>
                </a:lnTo>
                <a:lnTo>
                  <a:pt x="8" y="129"/>
                </a:lnTo>
                <a:lnTo>
                  <a:pt x="4" y="147"/>
                </a:lnTo>
                <a:lnTo>
                  <a:pt x="1" y="165"/>
                </a:lnTo>
                <a:lnTo>
                  <a:pt x="0" y="184"/>
                </a:lnTo>
                <a:lnTo>
                  <a:pt x="1" y="203"/>
                </a:lnTo>
                <a:lnTo>
                  <a:pt x="4" y="221"/>
                </a:lnTo>
                <a:lnTo>
                  <a:pt x="8" y="239"/>
                </a:lnTo>
                <a:lnTo>
                  <a:pt x="15" y="256"/>
                </a:lnTo>
                <a:lnTo>
                  <a:pt x="22" y="272"/>
                </a:lnTo>
                <a:lnTo>
                  <a:pt x="32" y="287"/>
                </a:lnTo>
                <a:lnTo>
                  <a:pt x="42" y="301"/>
                </a:lnTo>
                <a:lnTo>
                  <a:pt x="53" y="314"/>
                </a:lnTo>
                <a:lnTo>
                  <a:pt x="66" y="326"/>
                </a:lnTo>
                <a:lnTo>
                  <a:pt x="80" y="336"/>
                </a:lnTo>
                <a:lnTo>
                  <a:pt x="95" y="346"/>
                </a:lnTo>
                <a:lnTo>
                  <a:pt x="112" y="354"/>
                </a:lnTo>
                <a:lnTo>
                  <a:pt x="128" y="360"/>
                </a:lnTo>
                <a:lnTo>
                  <a:pt x="146" y="364"/>
                </a:lnTo>
                <a:lnTo>
                  <a:pt x="164" y="367"/>
                </a:lnTo>
                <a:lnTo>
                  <a:pt x="183" y="368"/>
                </a:lnTo>
                <a:lnTo>
                  <a:pt x="202" y="367"/>
                </a:lnTo>
                <a:lnTo>
                  <a:pt x="220" y="364"/>
                </a:lnTo>
                <a:lnTo>
                  <a:pt x="238" y="360"/>
                </a:lnTo>
                <a:lnTo>
                  <a:pt x="255" y="354"/>
                </a:lnTo>
                <a:lnTo>
                  <a:pt x="271" y="346"/>
                </a:lnTo>
                <a:lnTo>
                  <a:pt x="286" y="336"/>
                </a:lnTo>
                <a:lnTo>
                  <a:pt x="300" y="326"/>
                </a:lnTo>
                <a:lnTo>
                  <a:pt x="313" y="314"/>
                </a:lnTo>
                <a:lnTo>
                  <a:pt x="325" y="301"/>
                </a:lnTo>
                <a:lnTo>
                  <a:pt x="335" y="287"/>
                </a:lnTo>
                <a:lnTo>
                  <a:pt x="345" y="272"/>
                </a:lnTo>
                <a:lnTo>
                  <a:pt x="352" y="256"/>
                </a:lnTo>
                <a:lnTo>
                  <a:pt x="359" y="239"/>
                </a:lnTo>
                <a:lnTo>
                  <a:pt x="363" y="221"/>
                </a:lnTo>
                <a:lnTo>
                  <a:pt x="366" y="203"/>
                </a:lnTo>
                <a:lnTo>
                  <a:pt x="367" y="184"/>
                </a:lnTo>
                <a:lnTo>
                  <a:pt x="354" y="184"/>
                </a:lnTo>
                <a:lnTo>
                  <a:pt x="353" y="167"/>
                </a:lnTo>
                <a:lnTo>
                  <a:pt x="351" y="150"/>
                </a:lnTo>
                <a:lnTo>
                  <a:pt x="347" y="133"/>
                </a:lnTo>
                <a:lnTo>
                  <a:pt x="341" y="118"/>
                </a:lnTo>
                <a:lnTo>
                  <a:pt x="334" y="103"/>
                </a:lnTo>
                <a:lnTo>
                  <a:pt x="325" y="89"/>
                </a:lnTo>
                <a:lnTo>
                  <a:pt x="315" y="75"/>
                </a:lnTo>
                <a:lnTo>
                  <a:pt x="304" y="63"/>
                </a:lnTo>
                <a:lnTo>
                  <a:pt x="292" y="52"/>
                </a:lnTo>
                <a:lnTo>
                  <a:pt x="279" y="42"/>
                </a:lnTo>
                <a:lnTo>
                  <a:pt x="264" y="33"/>
                </a:lnTo>
                <a:lnTo>
                  <a:pt x="249" y="27"/>
                </a:lnTo>
                <a:lnTo>
                  <a:pt x="234" y="21"/>
                </a:lnTo>
                <a:lnTo>
                  <a:pt x="217" y="16"/>
                </a:lnTo>
                <a:lnTo>
                  <a:pt x="201" y="14"/>
                </a:lnTo>
                <a:lnTo>
                  <a:pt x="183" y="13"/>
                </a:lnTo>
                <a:lnTo>
                  <a:pt x="166" y="14"/>
                </a:lnTo>
                <a:lnTo>
                  <a:pt x="149" y="16"/>
                </a:lnTo>
                <a:lnTo>
                  <a:pt x="132" y="21"/>
                </a:lnTo>
                <a:lnTo>
                  <a:pt x="117" y="27"/>
                </a:lnTo>
                <a:lnTo>
                  <a:pt x="102" y="33"/>
                </a:lnTo>
                <a:lnTo>
                  <a:pt x="88" y="42"/>
                </a:lnTo>
                <a:lnTo>
                  <a:pt x="75" y="52"/>
                </a:lnTo>
                <a:lnTo>
                  <a:pt x="63" y="63"/>
                </a:lnTo>
                <a:lnTo>
                  <a:pt x="51" y="75"/>
                </a:lnTo>
                <a:lnTo>
                  <a:pt x="43" y="89"/>
                </a:lnTo>
                <a:lnTo>
                  <a:pt x="34" y="103"/>
                </a:lnTo>
                <a:lnTo>
                  <a:pt x="27" y="118"/>
                </a:lnTo>
                <a:lnTo>
                  <a:pt x="21" y="133"/>
                </a:lnTo>
                <a:lnTo>
                  <a:pt x="16" y="150"/>
                </a:lnTo>
                <a:lnTo>
                  <a:pt x="14" y="167"/>
                </a:lnTo>
                <a:lnTo>
                  <a:pt x="13" y="184"/>
                </a:lnTo>
                <a:lnTo>
                  <a:pt x="14" y="202"/>
                </a:lnTo>
                <a:lnTo>
                  <a:pt x="16" y="218"/>
                </a:lnTo>
                <a:lnTo>
                  <a:pt x="21" y="235"/>
                </a:lnTo>
                <a:lnTo>
                  <a:pt x="27" y="250"/>
                </a:lnTo>
                <a:lnTo>
                  <a:pt x="34" y="265"/>
                </a:lnTo>
                <a:lnTo>
                  <a:pt x="43" y="280"/>
                </a:lnTo>
                <a:lnTo>
                  <a:pt x="51" y="293"/>
                </a:lnTo>
                <a:lnTo>
                  <a:pt x="63" y="305"/>
                </a:lnTo>
                <a:lnTo>
                  <a:pt x="75" y="316"/>
                </a:lnTo>
                <a:lnTo>
                  <a:pt x="88" y="326"/>
                </a:lnTo>
                <a:lnTo>
                  <a:pt x="102" y="335"/>
                </a:lnTo>
                <a:lnTo>
                  <a:pt x="117" y="342"/>
                </a:lnTo>
                <a:lnTo>
                  <a:pt x="132" y="348"/>
                </a:lnTo>
                <a:lnTo>
                  <a:pt x="149" y="352"/>
                </a:lnTo>
                <a:lnTo>
                  <a:pt x="166" y="354"/>
                </a:lnTo>
                <a:lnTo>
                  <a:pt x="183" y="355"/>
                </a:lnTo>
                <a:lnTo>
                  <a:pt x="201" y="354"/>
                </a:lnTo>
                <a:lnTo>
                  <a:pt x="217" y="352"/>
                </a:lnTo>
                <a:lnTo>
                  <a:pt x="234" y="348"/>
                </a:lnTo>
                <a:lnTo>
                  <a:pt x="249" y="342"/>
                </a:lnTo>
                <a:lnTo>
                  <a:pt x="264" y="335"/>
                </a:lnTo>
                <a:lnTo>
                  <a:pt x="279" y="326"/>
                </a:lnTo>
                <a:lnTo>
                  <a:pt x="292" y="316"/>
                </a:lnTo>
                <a:lnTo>
                  <a:pt x="304" y="305"/>
                </a:lnTo>
                <a:lnTo>
                  <a:pt x="315" y="293"/>
                </a:lnTo>
                <a:lnTo>
                  <a:pt x="325" y="280"/>
                </a:lnTo>
                <a:lnTo>
                  <a:pt x="334" y="265"/>
                </a:lnTo>
                <a:lnTo>
                  <a:pt x="341" y="250"/>
                </a:lnTo>
                <a:lnTo>
                  <a:pt x="347" y="235"/>
                </a:lnTo>
                <a:lnTo>
                  <a:pt x="351" y="218"/>
                </a:lnTo>
                <a:lnTo>
                  <a:pt x="353" y="202"/>
                </a:lnTo>
                <a:lnTo>
                  <a:pt x="354" y="184"/>
                </a:lnTo>
                <a:lnTo>
                  <a:pt x="367" y="184"/>
                </a:lnTo>
                <a:lnTo>
                  <a:pt x="366" y="165"/>
                </a:lnTo>
                <a:lnTo>
                  <a:pt x="363" y="147"/>
                </a:lnTo>
                <a:lnTo>
                  <a:pt x="359" y="129"/>
                </a:lnTo>
                <a:lnTo>
                  <a:pt x="357" y="125"/>
                </a:lnTo>
              </a:path>
            </a:pathLst>
          </a:custGeom>
          <a:solidFill>
            <a:srgbClr val="C9AD93"/>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4" name="Freeform 38"/>
          <p:cNvSpPr>
            <a:spLocks/>
          </p:cNvSpPr>
          <p:nvPr/>
        </p:nvSpPr>
        <p:spPr bwMode="auto">
          <a:xfrm>
            <a:off x="1462088" y="1968500"/>
            <a:ext cx="544512" cy="547688"/>
          </a:xfrm>
          <a:custGeom>
            <a:avLst/>
            <a:gdLst>
              <a:gd name="T0" fmla="*/ 338 w 343"/>
              <a:gd name="T1" fmla="*/ 137 h 345"/>
              <a:gd name="T2" fmla="*/ 321 w 343"/>
              <a:gd name="T3" fmla="*/ 90 h 345"/>
              <a:gd name="T4" fmla="*/ 291 w 343"/>
              <a:gd name="T5" fmla="*/ 51 h 345"/>
              <a:gd name="T6" fmla="*/ 252 w 343"/>
              <a:gd name="T7" fmla="*/ 21 h 345"/>
              <a:gd name="T8" fmla="*/ 205 w 343"/>
              <a:gd name="T9" fmla="*/ 4 h 345"/>
              <a:gd name="T10" fmla="*/ 153 w 343"/>
              <a:gd name="T11" fmla="*/ 1 h 345"/>
              <a:gd name="T12" fmla="*/ 103 w 343"/>
              <a:gd name="T13" fmla="*/ 14 h 345"/>
              <a:gd name="T14" fmla="*/ 61 w 343"/>
              <a:gd name="T15" fmla="*/ 40 h 345"/>
              <a:gd name="T16" fmla="*/ 29 w 343"/>
              <a:gd name="T17" fmla="*/ 76 h 345"/>
              <a:gd name="T18" fmla="*/ 7 w 343"/>
              <a:gd name="T19" fmla="*/ 121 h 345"/>
              <a:gd name="T20" fmla="*/ 0 w 343"/>
              <a:gd name="T21" fmla="*/ 172 h 345"/>
              <a:gd name="T22" fmla="*/ 7 w 343"/>
              <a:gd name="T23" fmla="*/ 223 h 345"/>
              <a:gd name="T24" fmla="*/ 29 w 343"/>
              <a:gd name="T25" fmla="*/ 268 h 345"/>
              <a:gd name="T26" fmla="*/ 61 w 343"/>
              <a:gd name="T27" fmla="*/ 304 h 345"/>
              <a:gd name="T28" fmla="*/ 103 w 343"/>
              <a:gd name="T29" fmla="*/ 330 h 345"/>
              <a:gd name="T30" fmla="*/ 153 w 343"/>
              <a:gd name="T31" fmla="*/ 343 h 345"/>
              <a:gd name="T32" fmla="*/ 205 w 343"/>
              <a:gd name="T33" fmla="*/ 340 h 345"/>
              <a:gd name="T34" fmla="*/ 252 w 343"/>
              <a:gd name="T35" fmla="*/ 323 h 345"/>
              <a:gd name="T36" fmla="*/ 291 w 343"/>
              <a:gd name="T37" fmla="*/ 293 h 345"/>
              <a:gd name="T38" fmla="*/ 321 w 343"/>
              <a:gd name="T39" fmla="*/ 254 h 345"/>
              <a:gd name="T40" fmla="*/ 338 w 343"/>
              <a:gd name="T41" fmla="*/ 207 h 345"/>
              <a:gd name="T42" fmla="*/ 329 w 343"/>
              <a:gd name="T43" fmla="*/ 172 h 345"/>
              <a:gd name="T44" fmla="*/ 322 w 343"/>
              <a:gd name="T45" fmla="*/ 125 h 345"/>
              <a:gd name="T46" fmla="*/ 301 w 343"/>
              <a:gd name="T47" fmla="*/ 84 h 345"/>
              <a:gd name="T48" fmla="*/ 271 w 343"/>
              <a:gd name="T49" fmla="*/ 50 h 345"/>
              <a:gd name="T50" fmla="*/ 232 w 343"/>
              <a:gd name="T51" fmla="*/ 26 h 345"/>
              <a:gd name="T52" fmla="*/ 186 w 343"/>
              <a:gd name="T53" fmla="*/ 14 h 345"/>
              <a:gd name="T54" fmla="*/ 138 w 343"/>
              <a:gd name="T55" fmla="*/ 17 h 345"/>
              <a:gd name="T56" fmla="*/ 95 w 343"/>
              <a:gd name="T57" fmla="*/ 33 h 345"/>
              <a:gd name="T58" fmla="*/ 58 w 343"/>
              <a:gd name="T59" fmla="*/ 60 h 345"/>
              <a:gd name="T60" fmla="*/ 31 w 343"/>
              <a:gd name="T61" fmla="*/ 97 h 345"/>
              <a:gd name="T62" fmla="*/ 16 w 343"/>
              <a:gd name="T63" fmla="*/ 140 h 345"/>
              <a:gd name="T64" fmla="*/ 13 w 343"/>
              <a:gd name="T65" fmla="*/ 188 h 345"/>
              <a:gd name="T66" fmla="*/ 25 w 343"/>
              <a:gd name="T67" fmla="*/ 234 h 345"/>
              <a:gd name="T68" fmla="*/ 48 w 343"/>
              <a:gd name="T69" fmla="*/ 273 h 345"/>
              <a:gd name="T70" fmla="*/ 82 w 343"/>
              <a:gd name="T71" fmla="*/ 303 h 345"/>
              <a:gd name="T72" fmla="*/ 123 w 343"/>
              <a:gd name="T73" fmla="*/ 324 h 345"/>
              <a:gd name="T74" fmla="*/ 170 w 343"/>
              <a:gd name="T75" fmla="*/ 331 h 345"/>
              <a:gd name="T76" fmla="*/ 217 w 343"/>
              <a:gd name="T77" fmla="*/ 324 h 345"/>
              <a:gd name="T78" fmla="*/ 259 w 343"/>
              <a:gd name="T79" fmla="*/ 303 h 345"/>
              <a:gd name="T80" fmla="*/ 292 w 343"/>
              <a:gd name="T81" fmla="*/ 273 h 345"/>
              <a:gd name="T82" fmla="*/ 316 w 343"/>
              <a:gd name="T83" fmla="*/ 234 h 345"/>
              <a:gd name="T84" fmla="*/ 328 w 343"/>
              <a:gd name="T85" fmla="*/ 188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3" h="345">
                <a:moveTo>
                  <a:pt x="342" y="172"/>
                </a:moveTo>
                <a:lnTo>
                  <a:pt x="341" y="155"/>
                </a:lnTo>
                <a:lnTo>
                  <a:pt x="338" y="137"/>
                </a:lnTo>
                <a:lnTo>
                  <a:pt x="334" y="121"/>
                </a:lnTo>
                <a:lnTo>
                  <a:pt x="328" y="105"/>
                </a:lnTo>
                <a:lnTo>
                  <a:pt x="321" y="90"/>
                </a:lnTo>
                <a:lnTo>
                  <a:pt x="312" y="76"/>
                </a:lnTo>
                <a:lnTo>
                  <a:pt x="302" y="63"/>
                </a:lnTo>
                <a:lnTo>
                  <a:pt x="291" y="51"/>
                </a:lnTo>
                <a:lnTo>
                  <a:pt x="279" y="40"/>
                </a:lnTo>
                <a:lnTo>
                  <a:pt x="266" y="30"/>
                </a:lnTo>
                <a:lnTo>
                  <a:pt x="252" y="21"/>
                </a:lnTo>
                <a:lnTo>
                  <a:pt x="237" y="14"/>
                </a:lnTo>
                <a:lnTo>
                  <a:pt x="221" y="8"/>
                </a:lnTo>
                <a:lnTo>
                  <a:pt x="205" y="4"/>
                </a:lnTo>
                <a:lnTo>
                  <a:pt x="188" y="1"/>
                </a:lnTo>
                <a:lnTo>
                  <a:pt x="170" y="0"/>
                </a:lnTo>
                <a:lnTo>
                  <a:pt x="153" y="1"/>
                </a:lnTo>
                <a:lnTo>
                  <a:pt x="135" y="4"/>
                </a:lnTo>
                <a:lnTo>
                  <a:pt x="119" y="8"/>
                </a:lnTo>
                <a:lnTo>
                  <a:pt x="103" y="14"/>
                </a:lnTo>
                <a:lnTo>
                  <a:pt x="88" y="21"/>
                </a:lnTo>
                <a:lnTo>
                  <a:pt x="74" y="30"/>
                </a:lnTo>
                <a:lnTo>
                  <a:pt x="61" y="40"/>
                </a:lnTo>
                <a:lnTo>
                  <a:pt x="49" y="51"/>
                </a:lnTo>
                <a:lnTo>
                  <a:pt x="38" y="63"/>
                </a:lnTo>
                <a:lnTo>
                  <a:pt x="29" y="76"/>
                </a:lnTo>
                <a:lnTo>
                  <a:pt x="20" y="90"/>
                </a:lnTo>
                <a:lnTo>
                  <a:pt x="13" y="105"/>
                </a:lnTo>
                <a:lnTo>
                  <a:pt x="7" y="121"/>
                </a:lnTo>
                <a:lnTo>
                  <a:pt x="3" y="137"/>
                </a:lnTo>
                <a:lnTo>
                  <a:pt x="0" y="155"/>
                </a:lnTo>
                <a:lnTo>
                  <a:pt x="0" y="172"/>
                </a:lnTo>
                <a:lnTo>
                  <a:pt x="0" y="190"/>
                </a:lnTo>
                <a:lnTo>
                  <a:pt x="3" y="207"/>
                </a:lnTo>
                <a:lnTo>
                  <a:pt x="7" y="223"/>
                </a:lnTo>
                <a:lnTo>
                  <a:pt x="13" y="239"/>
                </a:lnTo>
                <a:lnTo>
                  <a:pt x="20" y="254"/>
                </a:lnTo>
                <a:lnTo>
                  <a:pt x="29" y="268"/>
                </a:lnTo>
                <a:lnTo>
                  <a:pt x="38" y="281"/>
                </a:lnTo>
                <a:lnTo>
                  <a:pt x="49" y="293"/>
                </a:lnTo>
                <a:lnTo>
                  <a:pt x="61" y="304"/>
                </a:lnTo>
                <a:lnTo>
                  <a:pt x="74" y="314"/>
                </a:lnTo>
                <a:lnTo>
                  <a:pt x="88" y="323"/>
                </a:lnTo>
                <a:lnTo>
                  <a:pt x="103" y="330"/>
                </a:lnTo>
                <a:lnTo>
                  <a:pt x="119" y="336"/>
                </a:lnTo>
                <a:lnTo>
                  <a:pt x="135" y="340"/>
                </a:lnTo>
                <a:lnTo>
                  <a:pt x="153" y="343"/>
                </a:lnTo>
                <a:lnTo>
                  <a:pt x="170" y="344"/>
                </a:lnTo>
                <a:lnTo>
                  <a:pt x="188" y="343"/>
                </a:lnTo>
                <a:lnTo>
                  <a:pt x="205" y="340"/>
                </a:lnTo>
                <a:lnTo>
                  <a:pt x="221" y="336"/>
                </a:lnTo>
                <a:lnTo>
                  <a:pt x="237" y="330"/>
                </a:lnTo>
                <a:lnTo>
                  <a:pt x="252" y="323"/>
                </a:lnTo>
                <a:lnTo>
                  <a:pt x="266" y="314"/>
                </a:lnTo>
                <a:lnTo>
                  <a:pt x="279" y="304"/>
                </a:lnTo>
                <a:lnTo>
                  <a:pt x="291" y="293"/>
                </a:lnTo>
                <a:lnTo>
                  <a:pt x="302" y="281"/>
                </a:lnTo>
                <a:lnTo>
                  <a:pt x="312" y="268"/>
                </a:lnTo>
                <a:lnTo>
                  <a:pt x="321" y="254"/>
                </a:lnTo>
                <a:lnTo>
                  <a:pt x="328" y="239"/>
                </a:lnTo>
                <a:lnTo>
                  <a:pt x="334" y="223"/>
                </a:lnTo>
                <a:lnTo>
                  <a:pt x="338" y="207"/>
                </a:lnTo>
                <a:lnTo>
                  <a:pt x="341" y="190"/>
                </a:lnTo>
                <a:lnTo>
                  <a:pt x="342" y="172"/>
                </a:lnTo>
                <a:lnTo>
                  <a:pt x="329" y="172"/>
                </a:lnTo>
                <a:lnTo>
                  <a:pt x="328" y="156"/>
                </a:lnTo>
                <a:lnTo>
                  <a:pt x="325" y="140"/>
                </a:lnTo>
                <a:lnTo>
                  <a:pt x="322" y="125"/>
                </a:lnTo>
                <a:lnTo>
                  <a:pt x="316" y="110"/>
                </a:lnTo>
                <a:lnTo>
                  <a:pt x="310" y="97"/>
                </a:lnTo>
                <a:lnTo>
                  <a:pt x="301" y="84"/>
                </a:lnTo>
                <a:lnTo>
                  <a:pt x="292" y="71"/>
                </a:lnTo>
                <a:lnTo>
                  <a:pt x="282" y="60"/>
                </a:lnTo>
                <a:lnTo>
                  <a:pt x="271" y="50"/>
                </a:lnTo>
                <a:lnTo>
                  <a:pt x="259" y="41"/>
                </a:lnTo>
                <a:lnTo>
                  <a:pt x="245" y="33"/>
                </a:lnTo>
                <a:lnTo>
                  <a:pt x="232" y="26"/>
                </a:lnTo>
                <a:lnTo>
                  <a:pt x="217" y="21"/>
                </a:lnTo>
                <a:lnTo>
                  <a:pt x="202" y="17"/>
                </a:lnTo>
                <a:lnTo>
                  <a:pt x="186" y="14"/>
                </a:lnTo>
                <a:lnTo>
                  <a:pt x="170" y="13"/>
                </a:lnTo>
                <a:lnTo>
                  <a:pt x="154" y="14"/>
                </a:lnTo>
                <a:lnTo>
                  <a:pt x="138" y="17"/>
                </a:lnTo>
                <a:lnTo>
                  <a:pt x="123" y="21"/>
                </a:lnTo>
                <a:lnTo>
                  <a:pt x="109" y="26"/>
                </a:lnTo>
                <a:lnTo>
                  <a:pt x="95" y="33"/>
                </a:lnTo>
                <a:lnTo>
                  <a:pt x="82" y="41"/>
                </a:lnTo>
                <a:lnTo>
                  <a:pt x="69" y="50"/>
                </a:lnTo>
                <a:lnTo>
                  <a:pt x="58" y="60"/>
                </a:lnTo>
                <a:lnTo>
                  <a:pt x="48" y="71"/>
                </a:lnTo>
                <a:lnTo>
                  <a:pt x="39" y="84"/>
                </a:lnTo>
                <a:lnTo>
                  <a:pt x="31" y="97"/>
                </a:lnTo>
                <a:lnTo>
                  <a:pt x="25" y="110"/>
                </a:lnTo>
                <a:lnTo>
                  <a:pt x="20" y="125"/>
                </a:lnTo>
                <a:lnTo>
                  <a:pt x="16" y="140"/>
                </a:lnTo>
                <a:lnTo>
                  <a:pt x="13" y="156"/>
                </a:lnTo>
                <a:lnTo>
                  <a:pt x="12" y="172"/>
                </a:lnTo>
                <a:lnTo>
                  <a:pt x="13" y="188"/>
                </a:lnTo>
                <a:lnTo>
                  <a:pt x="16" y="204"/>
                </a:lnTo>
                <a:lnTo>
                  <a:pt x="20" y="219"/>
                </a:lnTo>
                <a:lnTo>
                  <a:pt x="25" y="234"/>
                </a:lnTo>
                <a:lnTo>
                  <a:pt x="31" y="247"/>
                </a:lnTo>
                <a:lnTo>
                  <a:pt x="39" y="261"/>
                </a:lnTo>
                <a:lnTo>
                  <a:pt x="48" y="273"/>
                </a:lnTo>
                <a:lnTo>
                  <a:pt x="58" y="284"/>
                </a:lnTo>
                <a:lnTo>
                  <a:pt x="69" y="295"/>
                </a:lnTo>
                <a:lnTo>
                  <a:pt x="82" y="303"/>
                </a:lnTo>
                <a:lnTo>
                  <a:pt x="95" y="312"/>
                </a:lnTo>
                <a:lnTo>
                  <a:pt x="109" y="318"/>
                </a:lnTo>
                <a:lnTo>
                  <a:pt x="123" y="324"/>
                </a:lnTo>
                <a:lnTo>
                  <a:pt x="138" y="327"/>
                </a:lnTo>
                <a:lnTo>
                  <a:pt x="154" y="330"/>
                </a:lnTo>
                <a:lnTo>
                  <a:pt x="170" y="331"/>
                </a:lnTo>
                <a:lnTo>
                  <a:pt x="186" y="330"/>
                </a:lnTo>
                <a:lnTo>
                  <a:pt x="202" y="327"/>
                </a:lnTo>
                <a:lnTo>
                  <a:pt x="217" y="324"/>
                </a:lnTo>
                <a:lnTo>
                  <a:pt x="232" y="318"/>
                </a:lnTo>
                <a:lnTo>
                  <a:pt x="245" y="312"/>
                </a:lnTo>
                <a:lnTo>
                  <a:pt x="259" y="303"/>
                </a:lnTo>
                <a:lnTo>
                  <a:pt x="271" y="295"/>
                </a:lnTo>
                <a:lnTo>
                  <a:pt x="282" y="284"/>
                </a:lnTo>
                <a:lnTo>
                  <a:pt x="292" y="273"/>
                </a:lnTo>
                <a:lnTo>
                  <a:pt x="301" y="261"/>
                </a:lnTo>
                <a:lnTo>
                  <a:pt x="310" y="247"/>
                </a:lnTo>
                <a:lnTo>
                  <a:pt x="316" y="234"/>
                </a:lnTo>
                <a:lnTo>
                  <a:pt x="322" y="219"/>
                </a:lnTo>
                <a:lnTo>
                  <a:pt x="325" y="204"/>
                </a:lnTo>
                <a:lnTo>
                  <a:pt x="328" y="188"/>
                </a:lnTo>
                <a:lnTo>
                  <a:pt x="329" y="172"/>
                </a:lnTo>
                <a:lnTo>
                  <a:pt x="342" y="172"/>
                </a:lnTo>
              </a:path>
            </a:pathLst>
          </a:custGeom>
          <a:solidFill>
            <a:srgbClr val="CFB89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5" name="Freeform 39"/>
          <p:cNvSpPr>
            <a:spLocks/>
          </p:cNvSpPr>
          <p:nvPr/>
        </p:nvSpPr>
        <p:spPr bwMode="auto">
          <a:xfrm>
            <a:off x="1481138" y="1989138"/>
            <a:ext cx="504825" cy="506412"/>
          </a:xfrm>
          <a:custGeom>
            <a:avLst/>
            <a:gdLst>
              <a:gd name="T0" fmla="*/ 314 w 318"/>
              <a:gd name="T1" fmla="*/ 127 h 319"/>
              <a:gd name="T2" fmla="*/ 298 w 318"/>
              <a:gd name="T3" fmla="*/ 83 h 319"/>
              <a:gd name="T4" fmla="*/ 271 w 318"/>
              <a:gd name="T5" fmla="*/ 47 h 319"/>
              <a:gd name="T6" fmla="*/ 234 w 318"/>
              <a:gd name="T7" fmla="*/ 19 h 319"/>
              <a:gd name="T8" fmla="*/ 190 w 318"/>
              <a:gd name="T9" fmla="*/ 3 h 319"/>
              <a:gd name="T10" fmla="*/ 142 w 318"/>
              <a:gd name="T11" fmla="*/ 1 h 319"/>
              <a:gd name="T12" fmla="*/ 96 w 318"/>
              <a:gd name="T13" fmla="*/ 12 h 319"/>
              <a:gd name="T14" fmla="*/ 57 w 318"/>
              <a:gd name="T15" fmla="*/ 36 h 319"/>
              <a:gd name="T16" fmla="*/ 26 w 318"/>
              <a:gd name="T17" fmla="*/ 70 h 319"/>
              <a:gd name="T18" fmla="*/ 7 w 318"/>
              <a:gd name="T19" fmla="*/ 112 h 319"/>
              <a:gd name="T20" fmla="*/ 0 w 318"/>
              <a:gd name="T21" fmla="*/ 159 h 319"/>
              <a:gd name="T22" fmla="*/ 7 w 318"/>
              <a:gd name="T23" fmla="*/ 206 h 319"/>
              <a:gd name="T24" fmla="*/ 26 w 318"/>
              <a:gd name="T25" fmla="*/ 248 h 319"/>
              <a:gd name="T26" fmla="*/ 57 w 318"/>
              <a:gd name="T27" fmla="*/ 282 h 319"/>
              <a:gd name="T28" fmla="*/ 96 w 318"/>
              <a:gd name="T29" fmla="*/ 306 h 319"/>
              <a:gd name="T30" fmla="*/ 142 w 318"/>
              <a:gd name="T31" fmla="*/ 317 h 319"/>
              <a:gd name="T32" fmla="*/ 190 w 318"/>
              <a:gd name="T33" fmla="*/ 315 h 319"/>
              <a:gd name="T34" fmla="*/ 234 w 318"/>
              <a:gd name="T35" fmla="*/ 299 h 319"/>
              <a:gd name="T36" fmla="*/ 271 w 318"/>
              <a:gd name="T37" fmla="*/ 272 h 319"/>
              <a:gd name="T38" fmla="*/ 298 w 318"/>
              <a:gd name="T39" fmla="*/ 235 h 319"/>
              <a:gd name="T40" fmla="*/ 314 w 318"/>
              <a:gd name="T41" fmla="*/ 191 h 319"/>
              <a:gd name="T42" fmla="*/ 305 w 318"/>
              <a:gd name="T43" fmla="*/ 159 h 319"/>
              <a:gd name="T44" fmla="*/ 298 w 318"/>
              <a:gd name="T45" fmla="*/ 115 h 319"/>
              <a:gd name="T46" fmla="*/ 280 w 318"/>
              <a:gd name="T47" fmla="*/ 77 h 319"/>
              <a:gd name="T48" fmla="*/ 251 w 318"/>
              <a:gd name="T49" fmla="*/ 46 h 319"/>
              <a:gd name="T50" fmla="*/ 215 w 318"/>
              <a:gd name="T51" fmla="*/ 24 h 319"/>
              <a:gd name="T52" fmla="*/ 173 w 318"/>
              <a:gd name="T53" fmla="*/ 13 h 319"/>
              <a:gd name="T54" fmla="*/ 129 w 318"/>
              <a:gd name="T55" fmla="*/ 15 h 319"/>
              <a:gd name="T56" fmla="*/ 88 w 318"/>
              <a:gd name="T57" fmla="*/ 30 h 319"/>
              <a:gd name="T58" fmla="*/ 55 w 318"/>
              <a:gd name="T59" fmla="*/ 56 h 319"/>
              <a:gd name="T60" fmla="*/ 29 w 318"/>
              <a:gd name="T61" fmla="*/ 89 h 319"/>
              <a:gd name="T62" fmla="*/ 15 w 318"/>
              <a:gd name="T63" fmla="*/ 130 h 319"/>
              <a:gd name="T64" fmla="*/ 13 w 318"/>
              <a:gd name="T65" fmla="*/ 174 h 319"/>
              <a:gd name="T66" fmla="*/ 23 w 318"/>
              <a:gd name="T67" fmla="*/ 216 h 319"/>
              <a:gd name="T68" fmla="*/ 45 w 318"/>
              <a:gd name="T69" fmla="*/ 252 h 319"/>
              <a:gd name="T70" fmla="*/ 76 w 318"/>
              <a:gd name="T71" fmla="*/ 281 h 319"/>
              <a:gd name="T72" fmla="*/ 115 w 318"/>
              <a:gd name="T73" fmla="*/ 299 h 319"/>
              <a:gd name="T74" fmla="*/ 158 w 318"/>
              <a:gd name="T75" fmla="*/ 306 h 319"/>
              <a:gd name="T76" fmla="*/ 202 w 318"/>
              <a:gd name="T77" fmla="*/ 299 h 319"/>
              <a:gd name="T78" fmla="*/ 240 w 318"/>
              <a:gd name="T79" fmla="*/ 281 h 319"/>
              <a:gd name="T80" fmla="*/ 271 w 318"/>
              <a:gd name="T81" fmla="*/ 252 h 319"/>
              <a:gd name="T82" fmla="*/ 293 w 318"/>
              <a:gd name="T83" fmla="*/ 216 h 319"/>
              <a:gd name="T84" fmla="*/ 304 w 318"/>
              <a:gd name="T85" fmla="*/ 17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8" h="319">
                <a:moveTo>
                  <a:pt x="317" y="159"/>
                </a:moveTo>
                <a:lnTo>
                  <a:pt x="316" y="143"/>
                </a:lnTo>
                <a:lnTo>
                  <a:pt x="314" y="127"/>
                </a:lnTo>
                <a:lnTo>
                  <a:pt x="310" y="112"/>
                </a:lnTo>
                <a:lnTo>
                  <a:pt x="305" y="97"/>
                </a:lnTo>
                <a:lnTo>
                  <a:pt x="298" y="83"/>
                </a:lnTo>
                <a:lnTo>
                  <a:pt x="290" y="70"/>
                </a:lnTo>
                <a:lnTo>
                  <a:pt x="281" y="58"/>
                </a:lnTo>
                <a:lnTo>
                  <a:pt x="271" y="47"/>
                </a:lnTo>
                <a:lnTo>
                  <a:pt x="259" y="36"/>
                </a:lnTo>
                <a:lnTo>
                  <a:pt x="247" y="27"/>
                </a:lnTo>
                <a:lnTo>
                  <a:pt x="234" y="19"/>
                </a:lnTo>
                <a:lnTo>
                  <a:pt x="220" y="12"/>
                </a:lnTo>
                <a:lnTo>
                  <a:pt x="205" y="7"/>
                </a:lnTo>
                <a:lnTo>
                  <a:pt x="190" y="3"/>
                </a:lnTo>
                <a:lnTo>
                  <a:pt x="174" y="1"/>
                </a:lnTo>
                <a:lnTo>
                  <a:pt x="158" y="0"/>
                </a:lnTo>
                <a:lnTo>
                  <a:pt x="142" y="1"/>
                </a:lnTo>
                <a:lnTo>
                  <a:pt x="126" y="3"/>
                </a:lnTo>
                <a:lnTo>
                  <a:pt x="111" y="7"/>
                </a:lnTo>
                <a:lnTo>
                  <a:pt x="96" y="12"/>
                </a:lnTo>
                <a:lnTo>
                  <a:pt x="82" y="19"/>
                </a:lnTo>
                <a:lnTo>
                  <a:pt x="69" y="27"/>
                </a:lnTo>
                <a:lnTo>
                  <a:pt x="57" y="36"/>
                </a:lnTo>
                <a:lnTo>
                  <a:pt x="46" y="47"/>
                </a:lnTo>
                <a:lnTo>
                  <a:pt x="35" y="58"/>
                </a:lnTo>
                <a:lnTo>
                  <a:pt x="26" y="70"/>
                </a:lnTo>
                <a:lnTo>
                  <a:pt x="19" y="83"/>
                </a:lnTo>
                <a:lnTo>
                  <a:pt x="12" y="97"/>
                </a:lnTo>
                <a:lnTo>
                  <a:pt x="7" y="112"/>
                </a:lnTo>
                <a:lnTo>
                  <a:pt x="3" y="127"/>
                </a:lnTo>
                <a:lnTo>
                  <a:pt x="1" y="143"/>
                </a:lnTo>
                <a:lnTo>
                  <a:pt x="0" y="159"/>
                </a:lnTo>
                <a:lnTo>
                  <a:pt x="1" y="175"/>
                </a:lnTo>
                <a:lnTo>
                  <a:pt x="3" y="191"/>
                </a:lnTo>
                <a:lnTo>
                  <a:pt x="7" y="206"/>
                </a:lnTo>
                <a:lnTo>
                  <a:pt x="12" y="221"/>
                </a:lnTo>
                <a:lnTo>
                  <a:pt x="19" y="235"/>
                </a:lnTo>
                <a:lnTo>
                  <a:pt x="26" y="248"/>
                </a:lnTo>
                <a:lnTo>
                  <a:pt x="35" y="260"/>
                </a:lnTo>
                <a:lnTo>
                  <a:pt x="46" y="272"/>
                </a:lnTo>
                <a:lnTo>
                  <a:pt x="57" y="282"/>
                </a:lnTo>
                <a:lnTo>
                  <a:pt x="69" y="291"/>
                </a:lnTo>
                <a:lnTo>
                  <a:pt x="82" y="299"/>
                </a:lnTo>
                <a:lnTo>
                  <a:pt x="96" y="306"/>
                </a:lnTo>
                <a:lnTo>
                  <a:pt x="111" y="311"/>
                </a:lnTo>
                <a:lnTo>
                  <a:pt x="126" y="315"/>
                </a:lnTo>
                <a:lnTo>
                  <a:pt x="142" y="317"/>
                </a:lnTo>
                <a:lnTo>
                  <a:pt x="158" y="318"/>
                </a:lnTo>
                <a:lnTo>
                  <a:pt x="174" y="317"/>
                </a:lnTo>
                <a:lnTo>
                  <a:pt x="190" y="315"/>
                </a:lnTo>
                <a:lnTo>
                  <a:pt x="205" y="311"/>
                </a:lnTo>
                <a:lnTo>
                  <a:pt x="220" y="306"/>
                </a:lnTo>
                <a:lnTo>
                  <a:pt x="234" y="299"/>
                </a:lnTo>
                <a:lnTo>
                  <a:pt x="247" y="291"/>
                </a:lnTo>
                <a:lnTo>
                  <a:pt x="259" y="282"/>
                </a:lnTo>
                <a:lnTo>
                  <a:pt x="271" y="272"/>
                </a:lnTo>
                <a:lnTo>
                  <a:pt x="281" y="260"/>
                </a:lnTo>
                <a:lnTo>
                  <a:pt x="290" y="248"/>
                </a:lnTo>
                <a:lnTo>
                  <a:pt x="298" y="235"/>
                </a:lnTo>
                <a:lnTo>
                  <a:pt x="305" y="221"/>
                </a:lnTo>
                <a:lnTo>
                  <a:pt x="310" y="206"/>
                </a:lnTo>
                <a:lnTo>
                  <a:pt x="314" y="191"/>
                </a:lnTo>
                <a:lnTo>
                  <a:pt x="316" y="175"/>
                </a:lnTo>
                <a:lnTo>
                  <a:pt x="317" y="159"/>
                </a:lnTo>
                <a:lnTo>
                  <a:pt x="305" y="159"/>
                </a:lnTo>
                <a:lnTo>
                  <a:pt x="304" y="144"/>
                </a:lnTo>
                <a:lnTo>
                  <a:pt x="302" y="130"/>
                </a:lnTo>
                <a:lnTo>
                  <a:pt x="298" y="115"/>
                </a:lnTo>
                <a:lnTo>
                  <a:pt x="293" y="102"/>
                </a:lnTo>
                <a:lnTo>
                  <a:pt x="287" y="89"/>
                </a:lnTo>
                <a:lnTo>
                  <a:pt x="280" y="77"/>
                </a:lnTo>
                <a:lnTo>
                  <a:pt x="271" y="66"/>
                </a:lnTo>
                <a:lnTo>
                  <a:pt x="262" y="56"/>
                </a:lnTo>
                <a:lnTo>
                  <a:pt x="251" y="46"/>
                </a:lnTo>
                <a:lnTo>
                  <a:pt x="240" y="38"/>
                </a:lnTo>
                <a:lnTo>
                  <a:pt x="228" y="30"/>
                </a:lnTo>
                <a:lnTo>
                  <a:pt x="215" y="24"/>
                </a:lnTo>
                <a:lnTo>
                  <a:pt x="202" y="19"/>
                </a:lnTo>
                <a:lnTo>
                  <a:pt x="188" y="15"/>
                </a:lnTo>
                <a:lnTo>
                  <a:pt x="173" y="13"/>
                </a:lnTo>
                <a:lnTo>
                  <a:pt x="158" y="12"/>
                </a:lnTo>
                <a:lnTo>
                  <a:pt x="143" y="13"/>
                </a:lnTo>
                <a:lnTo>
                  <a:pt x="129" y="15"/>
                </a:lnTo>
                <a:lnTo>
                  <a:pt x="115" y="19"/>
                </a:lnTo>
                <a:lnTo>
                  <a:pt x="101" y="24"/>
                </a:lnTo>
                <a:lnTo>
                  <a:pt x="88" y="30"/>
                </a:lnTo>
                <a:lnTo>
                  <a:pt x="76" y="38"/>
                </a:lnTo>
                <a:lnTo>
                  <a:pt x="65" y="46"/>
                </a:lnTo>
                <a:lnTo>
                  <a:pt x="55" y="56"/>
                </a:lnTo>
                <a:lnTo>
                  <a:pt x="45" y="66"/>
                </a:lnTo>
                <a:lnTo>
                  <a:pt x="37" y="77"/>
                </a:lnTo>
                <a:lnTo>
                  <a:pt x="29" y="89"/>
                </a:lnTo>
                <a:lnTo>
                  <a:pt x="23" y="102"/>
                </a:lnTo>
                <a:lnTo>
                  <a:pt x="19" y="115"/>
                </a:lnTo>
                <a:lnTo>
                  <a:pt x="15" y="130"/>
                </a:lnTo>
                <a:lnTo>
                  <a:pt x="13" y="144"/>
                </a:lnTo>
                <a:lnTo>
                  <a:pt x="12" y="159"/>
                </a:lnTo>
                <a:lnTo>
                  <a:pt x="13" y="174"/>
                </a:lnTo>
                <a:lnTo>
                  <a:pt x="15" y="189"/>
                </a:lnTo>
                <a:lnTo>
                  <a:pt x="19" y="203"/>
                </a:lnTo>
                <a:lnTo>
                  <a:pt x="23" y="216"/>
                </a:lnTo>
                <a:lnTo>
                  <a:pt x="29" y="229"/>
                </a:lnTo>
                <a:lnTo>
                  <a:pt x="37" y="241"/>
                </a:lnTo>
                <a:lnTo>
                  <a:pt x="45" y="252"/>
                </a:lnTo>
                <a:lnTo>
                  <a:pt x="55" y="263"/>
                </a:lnTo>
                <a:lnTo>
                  <a:pt x="65" y="273"/>
                </a:lnTo>
                <a:lnTo>
                  <a:pt x="76" y="281"/>
                </a:lnTo>
                <a:lnTo>
                  <a:pt x="88" y="288"/>
                </a:lnTo>
                <a:lnTo>
                  <a:pt x="101" y="294"/>
                </a:lnTo>
                <a:lnTo>
                  <a:pt x="115" y="299"/>
                </a:lnTo>
                <a:lnTo>
                  <a:pt x="129" y="303"/>
                </a:lnTo>
                <a:lnTo>
                  <a:pt x="143" y="305"/>
                </a:lnTo>
                <a:lnTo>
                  <a:pt x="158" y="306"/>
                </a:lnTo>
                <a:lnTo>
                  <a:pt x="173" y="305"/>
                </a:lnTo>
                <a:lnTo>
                  <a:pt x="188" y="303"/>
                </a:lnTo>
                <a:lnTo>
                  <a:pt x="202" y="299"/>
                </a:lnTo>
                <a:lnTo>
                  <a:pt x="215" y="294"/>
                </a:lnTo>
                <a:lnTo>
                  <a:pt x="228" y="288"/>
                </a:lnTo>
                <a:lnTo>
                  <a:pt x="240" y="281"/>
                </a:lnTo>
                <a:lnTo>
                  <a:pt x="251" y="273"/>
                </a:lnTo>
                <a:lnTo>
                  <a:pt x="262" y="263"/>
                </a:lnTo>
                <a:lnTo>
                  <a:pt x="271" y="252"/>
                </a:lnTo>
                <a:lnTo>
                  <a:pt x="280" y="241"/>
                </a:lnTo>
                <a:lnTo>
                  <a:pt x="287" y="229"/>
                </a:lnTo>
                <a:lnTo>
                  <a:pt x="293" y="216"/>
                </a:lnTo>
                <a:lnTo>
                  <a:pt x="298" y="203"/>
                </a:lnTo>
                <a:lnTo>
                  <a:pt x="302" y="189"/>
                </a:lnTo>
                <a:lnTo>
                  <a:pt x="304" y="174"/>
                </a:lnTo>
                <a:lnTo>
                  <a:pt x="305" y="159"/>
                </a:lnTo>
                <a:lnTo>
                  <a:pt x="317" y="159"/>
                </a:lnTo>
              </a:path>
            </a:pathLst>
          </a:custGeom>
          <a:solidFill>
            <a:srgbClr val="D4BD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6" name="Freeform 40"/>
          <p:cNvSpPr>
            <a:spLocks/>
          </p:cNvSpPr>
          <p:nvPr/>
        </p:nvSpPr>
        <p:spPr bwMode="auto">
          <a:xfrm>
            <a:off x="1500188" y="2008188"/>
            <a:ext cx="466725" cy="468312"/>
          </a:xfrm>
          <a:custGeom>
            <a:avLst/>
            <a:gdLst>
              <a:gd name="T0" fmla="*/ 290 w 294"/>
              <a:gd name="T1" fmla="*/ 118 h 295"/>
              <a:gd name="T2" fmla="*/ 275 w 294"/>
              <a:gd name="T3" fmla="*/ 77 h 295"/>
              <a:gd name="T4" fmla="*/ 250 w 294"/>
              <a:gd name="T5" fmla="*/ 43 h 295"/>
              <a:gd name="T6" fmla="*/ 216 w 294"/>
              <a:gd name="T7" fmla="*/ 18 h 295"/>
              <a:gd name="T8" fmla="*/ 176 w 294"/>
              <a:gd name="T9" fmla="*/ 3 h 295"/>
              <a:gd name="T10" fmla="*/ 131 w 294"/>
              <a:gd name="T11" fmla="*/ 1 h 295"/>
              <a:gd name="T12" fmla="*/ 89 w 294"/>
              <a:gd name="T13" fmla="*/ 11 h 295"/>
              <a:gd name="T14" fmla="*/ 53 w 294"/>
              <a:gd name="T15" fmla="*/ 34 h 295"/>
              <a:gd name="T16" fmla="*/ 24 w 294"/>
              <a:gd name="T17" fmla="*/ 65 h 295"/>
              <a:gd name="T18" fmla="*/ 7 w 294"/>
              <a:gd name="T19" fmla="*/ 103 h 295"/>
              <a:gd name="T20" fmla="*/ 0 w 294"/>
              <a:gd name="T21" fmla="*/ 147 h 295"/>
              <a:gd name="T22" fmla="*/ 7 w 294"/>
              <a:gd name="T23" fmla="*/ 191 h 295"/>
              <a:gd name="T24" fmla="*/ 24 w 294"/>
              <a:gd name="T25" fmla="*/ 229 h 295"/>
              <a:gd name="T26" fmla="*/ 53 w 294"/>
              <a:gd name="T27" fmla="*/ 261 h 295"/>
              <a:gd name="T28" fmla="*/ 89 w 294"/>
              <a:gd name="T29" fmla="*/ 283 h 295"/>
              <a:gd name="T30" fmla="*/ 131 w 294"/>
              <a:gd name="T31" fmla="*/ 293 h 295"/>
              <a:gd name="T32" fmla="*/ 176 w 294"/>
              <a:gd name="T33" fmla="*/ 291 h 295"/>
              <a:gd name="T34" fmla="*/ 216 w 294"/>
              <a:gd name="T35" fmla="*/ 276 h 295"/>
              <a:gd name="T36" fmla="*/ 250 w 294"/>
              <a:gd name="T37" fmla="*/ 251 h 295"/>
              <a:gd name="T38" fmla="*/ 275 w 294"/>
              <a:gd name="T39" fmla="*/ 217 h 295"/>
              <a:gd name="T40" fmla="*/ 290 w 294"/>
              <a:gd name="T41" fmla="*/ 177 h 295"/>
              <a:gd name="T42" fmla="*/ 280 w 294"/>
              <a:gd name="T43" fmla="*/ 147 h 295"/>
              <a:gd name="T44" fmla="*/ 274 w 294"/>
              <a:gd name="T45" fmla="*/ 107 h 295"/>
              <a:gd name="T46" fmla="*/ 257 w 294"/>
              <a:gd name="T47" fmla="*/ 72 h 295"/>
              <a:gd name="T48" fmla="*/ 232 w 294"/>
              <a:gd name="T49" fmla="*/ 44 h 295"/>
              <a:gd name="T50" fmla="*/ 198 w 294"/>
              <a:gd name="T51" fmla="*/ 23 h 295"/>
              <a:gd name="T52" fmla="*/ 160 w 294"/>
              <a:gd name="T53" fmla="*/ 14 h 295"/>
              <a:gd name="T54" fmla="*/ 119 w 294"/>
              <a:gd name="T55" fmla="*/ 15 h 295"/>
              <a:gd name="T56" fmla="*/ 82 w 294"/>
              <a:gd name="T57" fmla="*/ 29 h 295"/>
              <a:gd name="T58" fmla="*/ 51 w 294"/>
              <a:gd name="T59" fmla="*/ 52 h 295"/>
              <a:gd name="T60" fmla="*/ 28 w 294"/>
              <a:gd name="T61" fmla="*/ 83 h 295"/>
              <a:gd name="T62" fmla="*/ 14 w 294"/>
              <a:gd name="T63" fmla="*/ 120 h 295"/>
              <a:gd name="T64" fmla="*/ 13 w 294"/>
              <a:gd name="T65" fmla="*/ 161 h 295"/>
              <a:gd name="T66" fmla="*/ 23 w 294"/>
              <a:gd name="T67" fmla="*/ 199 h 295"/>
              <a:gd name="T68" fmla="*/ 43 w 294"/>
              <a:gd name="T69" fmla="*/ 233 h 295"/>
              <a:gd name="T70" fmla="*/ 71 w 294"/>
              <a:gd name="T71" fmla="*/ 258 h 295"/>
              <a:gd name="T72" fmla="*/ 106 w 294"/>
              <a:gd name="T73" fmla="*/ 275 h 295"/>
              <a:gd name="T74" fmla="*/ 146 w 294"/>
              <a:gd name="T75" fmla="*/ 281 h 295"/>
              <a:gd name="T76" fmla="*/ 186 w 294"/>
              <a:gd name="T77" fmla="*/ 275 h 295"/>
              <a:gd name="T78" fmla="*/ 221 w 294"/>
              <a:gd name="T79" fmla="*/ 258 h 295"/>
              <a:gd name="T80" fmla="*/ 250 w 294"/>
              <a:gd name="T81" fmla="*/ 233 h 295"/>
              <a:gd name="T82" fmla="*/ 270 w 294"/>
              <a:gd name="T83" fmla="*/ 199 h 295"/>
              <a:gd name="T84" fmla="*/ 280 w 294"/>
              <a:gd name="T85" fmla="*/ 16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4" h="295">
                <a:moveTo>
                  <a:pt x="293" y="147"/>
                </a:moveTo>
                <a:lnTo>
                  <a:pt x="292" y="132"/>
                </a:lnTo>
                <a:lnTo>
                  <a:pt x="290" y="118"/>
                </a:lnTo>
                <a:lnTo>
                  <a:pt x="286" y="103"/>
                </a:lnTo>
                <a:lnTo>
                  <a:pt x="282" y="90"/>
                </a:lnTo>
                <a:lnTo>
                  <a:pt x="275" y="77"/>
                </a:lnTo>
                <a:lnTo>
                  <a:pt x="268" y="65"/>
                </a:lnTo>
                <a:lnTo>
                  <a:pt x="259" y="54"/>
                </a:lnTo>
                <a:lnTo>
                  <a:pt x="250" y="43"/>
                </a:lnTo>
                <a:lnTo>
                  <a:pt x="239" y="34"/>
                </a:lnTo>
                <a:lnTo>
                  <a:pt x="228" y="25"/>
                </a:lnTo>
                <a:lnTo>
                  <a:pt x="216" y="18"/>
                </a:lnTo>
                <a:lnTo>
                  <a:pt x="203" y="11"/>
                </a:lnTo>
                <a:lnTo>
                  <a:pt x="190" y="7"/>
                </a:lnTo>
                <a:lnTo>
                  <a:pt x="176" y="3"/>
                </a:lnTo>
                <a:lnTo>
                  <a:pt x="161" y="1"/>
                </a:lnTo>
                <a:lnTo>
                  <a:pt x="146" y="0"/>
                </a:lnTo>
                <a:lnTo>
                  <a:pt x="131" y="1"/>
                </a:lnTo>
                <a:lnTo>
                  <a:pt x="117" y="3"/>
                </a:lnTo>
                <a:lnTo>
                  <a:pt x="103" y="7"/>
                </a:lnTo>
                <a:lnTo>
                  <a:pt x="89" y="11"/>
                </a:lnTo>
                <a:lnTo>
                  <a:pt x="76" y="18"/>
                </a:lnTo>
                <a:lnTo>
                  <a:pt x="64" y="25"/>
                </a:lnTo>
                <a:lnTo>
                  <a:pt x="53" y="34"/>
                </a:lnTo>
                <a:lnTo>
                  <a:pt x="42" y="43"/>
                </a:lnTo>
                <a:lnTo>
                  <a:pt x="33" y="54"/>
                </a:lnTo>
                <a:lnTo>
                  <a:pt x="24" y="65"/>
                </a:lnTo>
                <a:lnTo>
                  <a:pt x="17" y="77"/>
                </a:lnTo>
                <a:lnTo>
                  <a:pt x="11" y="90"/>
                </a:lnTo>
                <a:lnTo>
                  <a:pt x="7" y="103"/>
                </a:lnTo>
                <a:lnTo>
                  <a:pt x="3" y="118"/>
                </a:lnTo>
                <a:lnTo>
                  <a:pt x="1" y="132"/>
                </a:lnTo>
                <a:lnTo>
                  <a:pt x="0" y="147"/>
                </a:lnTo>
                <a:lnTo>
                  <a:pt x="1" y="162"/>
                </a:lnTo>
                <a:lnTo>
                  <a:pt x="3" y="177"/>
                </a:lnTo>
                <a:lnTo>
                  <a:pt x="7" y="191"/>
                </a:lnTo>
                <a:lnTo>
                  <a:pt x="11" y="204"/>
                </a:lnTo>
                <a:lnTo>
                  <a:pt x="17" y="217"/>
                </a:lnTo>
                <a:lnTo>
                  <a:pt x="24" y="229"/>
                </a:lnTo>
                <a:lnTo>
                  <a:pt x="33" y="240"/>
                </a:lnTo>
                <a:lnTo>
                  <a:pt x="42" y="251"/>
                </a:lnTo>
                <a:lnTo>
                  <a:pt x="53" y="261"/>
                </a:lnTo>
                <a:lnTo>
                  <a:pt x="64" y="269"/>
                </a:lnTo>
                <a:lnTo>
                  <a:pt x="76" y="276"/>
                </a:lnTo>
                <a:lnTo>
                  <a:pt x="89" y="283"/>
                </a:lnTo>
                <a:lnTo>
                  <a:pt x="103" y="287"/>
                </a:lnTo>
                <a:lnTo>
                  <a:pt x="117" y="291"/>
                </a:lnTo>
                <a:lnTo>
                  <a:pt x="131" y="293"/>
                </a:lnTo>
                <a:lnTo>
                  <a:pt x="146" y="294"/>
                </a:lnTo>
                <a:lnTo>
                  <a:pt x="161" y="293"/>
                </a:lnTo>
                <a:lnTo>
                  <a:pt x="176" y="291"/>
                </a:lnTo>
                <a:lnTo>
                  <a:pt x="190" y="287"/>
                </a:lnTo>
                <a:lnTo>
                  <a:pt x="203" y="283"/>
                </a:lnTo>
                <a:lnTo>
                  <a:pt x="216" y="276"/>
                </a:lnTo>
                <a:lnTo>
                  <a:pt x="228" y="269"/>
                </a:lnTo>
                <a:lnTo>
                  <a:pt x="239" y="261"/>
                </a:lnTo>
                <a:lnTo>
                  <a:pt x="250" y="251"/>
                </a:lnTo>
                <a:lnTo>
                  <a:pt x="259" y="240"/>
                </a:lnTo>
                <a:lnTo>
                  <a:pt x="268" y="229"/>
                </a:lnTo>
                <a:lnTo>
                  <a:pt x="275" y="217"/>
                </a:lnTo>
                <a:lnTo>
                  <a:pt x="282" y="204"/>
                </a:lnTo>
                <a:lnTo>
                  <a:pt x="286" y="191"/>
                </a:lnTo>
                <a:lnTo>
                  <a:pt x="290" y="177"/>
                </a:lnTo>
                <a:lnTo>
                  <a:pt x="292" y="162"/>
                </a:lnTo>
                <a:lnTo>
                  <a:pt x="293" y="147"/>
                </a:lnTo>
                <a:lnTo>
                  <a:pt x="280" y="147"/>
                </a:lnTo>
                <a:lnTo>
                  <a:pt x="280" y="133"/>
                </a:lnTo>
                <a:lnTo>
                  <a:pt x="278" y="120"/>
                </a:lnTo>
                <a:lnTo>
                  <a:pt x="274" y="107"/>
                </a:lnTo>
                <a:lnTo>
                  <a:pt x="270" y="95"/>
                </a:lnTo>
                <a:lnTo>
                  <a:pt x="264" y="83"/>
                </a:lnTo>
                <a:lnTo>
                  <a:pt x="257" y="72"/>
                </a:lnTo>
                <a:lnTo>
                  <a:pt x="250" y="62"/>
                </a:lnTo>
                <a:lnTo>
                  <a:pt x="241" y="52"/>
                </a:lnTo>
                <a:lnTo>
                  <a:pt x="232" y="44"/>
                </a:lnTo>
                <a:lnTo>
                  <a:pt x="221" y="36"/>
                </a:lnTo>
                <a:lnTo>
                  <a:pt x="210" y="29"/>
                </a:lnTo>
                <a:lnTo>
                  <a:pt x="198" y="23"/>
                </a:lnTo>
                <a:lnTo>
                  <a:pt x="186" y="19"/>
                </a:lnTo>
                <a:lnTo>
                  <a:pt x="173" y="15"/>
                </a:lnTo>
                <a:lnTo>
                  <a:pt x="160" y="14"/>
                </a:lnTo>
                <a:lnTo>
                  <a:pt x="146" y="13"/>
                </a:lnTo>
                <a:lnTo>
                  <a:pt x="132" y="14"/>
                </a:lnTo>
                <a:lnTo>
                  <a:pt x="119" y="15"/>
                </a:lnTo>
                <a:lnTo>
                  <a:pt x="106" y="19"/>
                </a:lnTo>
                <a:lnTo>
                  <a:pt x="94" y="23"/>
                </a:lnTo>
                <a:lnTo>
                  <a:pt x="82" y="29"/>
                </a:lnTo>
                <a:lnTo>
                  <a:pt x="71" y="36"/>
                </a:lnTo>
                <a:lnTo>
                  <a:pt x="61" y="44"/>
                </a:lnTo>
                <a:lnTo>
                  <a:pt x="51" y="52"/>
                </a:lnTo>
                <a:lnTo>
                  <a:pt x="43" y="62"/>
                </a:lnTo>
                <a:lnTo>
                  <a:pt x="35" y="72"/>
                </a:lnTo>
                <a:lnTo>
                  <a:pt x="28" y="83"/>
                </a:lnTo>
                <a:lnTo>
                  <a:pt x="23" y="95"/>
                </a:lnTo>
                <a:lnTo>
                  <a:pt x="18" y="107"/>
                </a:lnTo>
                <a:lnTo>
                  <a:pt x="14" y="120"/>
                </a:lnTo>
                <a:lnTo>
                  <a:pt x="13" y="133"/>
                </a:lnTo>
                <a:lnTo>
                  <a:pt x="12" y="147"/>
                </a:lnTo>
                <a:lnTo>
                  <a:pt x="13" y="161"/>
                </a:lnTo>
                <a:lnTo>
                  <a:pt x="14" y="174"/>
                </a:lnTo>
                <a:lnTo>
                  <a:pt x="18" y="187"/>
                </a:lnTo>
                <a:lnTo>
                  <a:pt x="23" y="199"/>
                </a:lnTo>
                <a:lnTo>
                  <a:pt x="28" y="211"/>
                </a:lnTo>
                <a:lnTo>
                  <a:pt x="35" y="222"/>
                </a:lnTo>
                <a:lnTo>
                  <a:pt x="43" y="233"/>
                </a:lnTo>
                <a:lnTo>
                  <a:pt x="51" y="242"/>
                </a:lnTo>
                <a:lnTo>
                  <a:pt x="61" y="251"/>
                </a:lnTo>
                <a:lnTo>
                  <a:pt x="71" y="258"/>
                </a:lnTo>
                <a:lnTo>
                  <a:pt x="82" y="265"/>
                </a:lnTo>
                <a:lnTo>
                  <a:pt x="94" y="271"/>
                </a:lnTo>
                <a:lnTo>
                  <a:pt x="106" y="275"/>
                </a:lnTo>
                <a:lnTo>
                  <a:pt x="119" y="279"/>
                </a:lnTo>
                <a:lnTo>
                  <a:pt x="132" y="281"/>
                </a:lnTo>
                <a:lnTo>
                  <a:pt x="146" y="281"/>
                </a:lnTo>
                <a:lnTo>
                  <a:pt x="160" y="281"/>
                </a:lnTo>
                <a:lnTo>
                  <a:pt x="173" y="279"/>
                </a:lnTo>
                <a:lnTo>
                  <a:pt x="186" y="275"/>
                </a:lnTo>
                <a:lnTo>
                  <a:pt x="198" y="271"/>
                </a:lnTo>
                <a:lnTo>
                  <a:pt x="210" y="265"/>
                </a:lnTo>
                <a:lnTo>
                  <a:pt x="221" y="258"/>
                </a:lnTo>
                <a:lnTo>
                  <a:pt x="232" y="251"/>
                </a:lnTo>
                <a:lnTo>
                  <a:pt x="241" y="242"/>
                </a:lnTo>
                <a:lnTo>
                  <a:pt x="250" y="233"/>
                </a:lnTo>
                <a:lnTo>
                  <a:pt x="257" y="222"/>
                </a:lnTo>
                <a:lnTo>
                  <a:pt x="264" y="211"/>
                </a:lnTo>
                <a:lnTo>
                  <a:pt x="270" y="199"/>
                </a:lnTo>
                <a:lnTo>
                  <a:pt x="274" y="187"/>
                </a:lnTo>
                <a:lnTo>
                  <a:pt x="278" y="174"/>
                </a:lnTo>
                <a:lnTo>
                  <a:pt x="280" y="161"/>
                </a:lnTo>
                <a:lnTo>
                  <a:pt x="280" y="147"/>
                </a:lnTo>
                <a:lnTo>
                  <a:pt x="293" y="147"/>
                </a:lnTo>
              </a:path>
            </a:pathLst>
          </a:custGeom>
          <a:solidFill>
            <a:srgbClr val="D6C2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7" name="Freeform 41"/>
          <p:cNvSpPr>
            <a:spLocks/>
          </p:cNvSpPr>
          <p:nvPr/>
        </p:nvSpPr>
        <p:spPr bwMode="auto">
          <a:xfrm>
            <a:off x="1517650" y="2027238"/>
            <a:ext cx="430213" cy="430212"/>
          </a:xfrm>
          <a:custGeom>
            <a:avLst/>
            <a:gdLst>
              <a:gd name="T0" fmla="*/ 267 w 271"/>
              <a:gd name="T1" fmla="*/ 108 h 271"/>
              <a:gd name="T2" fmla="*/ 254 w 271"/>
              <a:gd name="T3" fmla="*/ 71 h 271"/>
              <a:gd name="T4" fmla="*/ 230 w 271"/>
              <a:gd name="T5" fmla="*/ 40 h 271"/>
              <a:gd name="T6" fmla="*/ 199 w 271"/>
              <a:gd name="T7" fmla="*/ 17 h 271"/>
              <a:gd name="T8" fmla="*/ 162 w 271"/>
              <a:gd name="T9" fmla="*/ 3 h 271"/>
              <a:gd name="T10" fmla="*/ 121 w 271"/>
              <a:gd name="T11" fmla="*/ 1 h 271"/>
              <a:gd name="T12" fmla="*/ 83 w 271"/>
              <a:gd name="T13" fmla="*/ 11 h 271"/>
              <a:gd name="T14" fmla="*/ 50 w 271"/>
              <a:gd name="T15" fmla="*/ 31 h 271"/>
              <a:gd name="T16" fmla="*/ 24 w 271"/>
              <a:gd name="T17" fmla="*/ 60 h 271"/>
              <a:gd name="T18" fmla="*/ 6 w 271"/>
              <a:gd name="T19" fmla="*/ 95 h 271"/>
              <a:gd name="T20" fmla="*/ 0 w 271"/>
              <a:gd name="T21" fmla="*/ 135 h 271"/>
              <a:gd name="T22" fmla="*/ 6 w 271"/>
              <a:gd name="T23" fmla="*/ 175 h 271"/>
              <a:gd name="T24" fmla="*/ 24 w 271"/>
              <a:gd name="T25" fmla="*/ 210 h 271"/>
              <a:gd name="T26" fmla="*/ 50 w 271"/>
              <a:gd name="T27" fmla="*/ 239 h 271"/>
              <a:gd name="T28" fmla="*/ 83 w 271"/>
              <a:gd name="T29" fmla="*/ 259 h 271"/>
              <a:gd name="T30" fmla="*/ 121 w 271"/>
              <a:gd name="T31" fmla="*/ 269 h 271"/>
              <a:gd name="T32" fmla="*/ 162 w 271"/>
              <a:gd name="T33" fmla="*/ 267 h 271"/>
              <a:gd name="T34" fmla="*/ 199 w 271"/>
              <a:gd name="T35" fmla="*/ 254 h 271"/>
              <a:gd name="T36" fmla="*/ 230 w 271"/>
              <a:gd name="T37" fmla="*/ 230 h 271"/>
              <a:gd name="T38" fmla="*/ 254 w 271"/>
              <a:gd name="T39" fmla="*/ 199 h 271"/>
              <a:gd name="T40" fmla="*/ 267 w 271"/>
              <a:gd name="T41" fmla="*/ 162 h 271"/>
              <a:gd name="T42" fmla="*/ 257 w 271"/>
              <a:gd name="T43" fmla="*/ 135 h 271"/>
              <a:gd name="T44" fmla="*/ 252 w 271"/>
              <a:gd name="T45" fmla="*/ 99 h 271"/>
              <a:gd name="T46" fmla="*/ 236 w 271"/>
              <a:gd name="T47" fmla="*/ 67 h 271"/>
              <a:gd name="T48" fmla="*/ 213 w 271"/>
              <a:gd name="T49" fmla="*/ 41 h 271"/>
              <a:gd name="T50" fmla="*/ 183 w 271"/>
              <a:gd name="T51" fmla="*/ 23 h 271"/>
              <a:gd name="T52" fmla="*/ 148 w 271"/>
              <a:gd name="T53" fmla="*/ 13 h 271"/>
              <a:gd name="T54" fmla="*/ 111 w 271"/>
              <a:gd name="T55" fmla="*/ 15 h 271"/>
              <a:gd name="T56" fmla="*/ 77 w 271"/>
              <a:gd name="T57" fmla="*/ 28 h 271"/>
              <a:gd name="T58" fmla="*/ 49 w 271"/>
              <a:gd name="T59" fmla="*/ 49 h 271"/>
              <a:gd name="T60" fmla="*/ 28 w 271"/>
              <a:gd name="T61" fmla="*/ 77 h 271"/>
              <a:gd name="T62" fmla="*/ 15 w 271"/>
              <a:gd name="T63" fmla="*/ 111 h 271"/>
              <a:gd name="T64" fmla="*/ 13 w 271"/>
              <a:gd name="T65" fmla="*/ 148 h 271"/>
              <a:gd name="T66" fmla="*/ 23 w 271"/>
              <a:gd name="T67" fmla="*/ 183 h 271"/>
              <a:gd name="T68" fmla="*/ 41 w 271"/>
              <a:gd name="T69" fmla="*/ 213 h 271"/>
              <a:gd name="T70" fmla="*/ 67 w 271"/>
              <a:gd name="T71" fmla="*/ 237 h 271"/>
              <a:gd name="T72" fmla="*/ 99 w 271"/>
              <a:gd name="T73" fmla="*/ 252 h 271"/>
              <a:gd name="T74" fmla="*/ 135 w 271"/>
              <a:gd name="T75" fmla="*/ 258 h 271"/>
              <a:gd name="T76" fmla="*/ 171 w 271"/>
              <a:gd name="T77" fmla="*/ 252 h 271"/>
              <a:gd name="T78" fmla="*/ 203 w 271"/>
              <a:gd name="T79" fmla="*/ 237 h 271"/>
              <a:gd name="T80" fmla="*/ 229 w 271"/>
              <a:gd name="T81" fmla="*/ 213 h 271"/>
              <a:gd name="T82" fmla="*/ 248 w 271"/>
              <a:gd name="T83" fmla="*/ 183 h 271"/>
              <a:gd name="T84" fmla="*/ 257 w 271"/>
              <a:gd name="T85" fmla="*/ 14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1" h="271">
                <a:moveTo>
                  <a:pt x="270" y="135"/>
                </a:moveTo>
                <a:lnTo>
                  <a:pt x="269" y="121"/>
                </a:lnTo>
                <a:lnTo>
                  <a:pt x="267" y="108"/>
                </a:lnTo>
                <a:lnTo>
                  <a:pt x="264" y="95"/>
                </a:lnTo>
                <a:lnTo>
                  <a:pt x="259" y="83"/>
                </a:lnTo>
                <a:lnTo>
                  <a:pt x="254" y="71"/>
                </a:lnTo>
                <a:lnTo>
                  <a:pt x="247" y="60"/>
                </a:lnTo>
                <a:lnTo>
                  <a:pt x="239" y="50"/>
                </a:lnTo>
                <a:lnTo>
                  <a:pt x="230" y="40"/>
                </a:lnTo>
                <a:lnTo>
                  <a:pt x="221" y="31"/>
                </a:lnTo>
                <a:lnTo>
                  <a:pt x="210" y="23"/>
                </a:lnTo>
                <a:lnTo>
                  <a:pt x="199" y="17"/>
                </a:lnTo>
                <a:lnTo>
                  <a:pt x="187" y="11"/>
                </a:lnTo>
                <a:lnTo>
                  <a:pt x="175" y="6"/>
                </a:lnTo>
                <a:lnTo>
                  <a:pt x="162" y="3"/>
                </a:lnTo>
                <a:lnTo>
                  <a:pt x="149" y="1"/>
                </a:lnTo>
                <a:lnTo>
                  <a:pt x="135" y="0"/>
                </a:lnTo>
                <a:lnTo>
                  <a:pt x="121" y="1"/>
                </a:lnTo>
                <a:lnTo>
                  <a:pt x="108" y="3"/>
                </a:lnTo>
                <a:lnTo>
                  <a:pt x="95" y="6"/>
                </a:lnTo>
                <a:lnTo>
                  <a:pt x="83" y="11"/>
                </a:lnTo>
                <a:lnTo>
                  <a:pt x="71" y="17"/>
                </a:lnTo>
                <a:lnTo>
                  <a:pt x="60" y="23"/>
                </a:lnTo>
                <a:lnTo>
                  <a:pt x="50" y="31"/>
                </a:lnTo>
                <a:lnTo>
                  <a:pt x="40" y="40"/>
                </a:lnTo>
                <a:lnTo>
                  <a:pt x="31" y="50"/>
                </a:lnTo>
                <a:lnTo>
                  <a:pt x="24" y="60"/>
                </a:lnTo>
                <a:lnTo>
                  <a:pt x="17" y="71"/>
                </a:lnTo>
                <a:lnTo>
                  <a:pt x="11" y="83"/>
                </a:lnTo>
                <a:lnTo>
                  <a:pt x="6" y="95"/>
                </a:lnTo>
                <a:lnTo>
                  <a:pt x="3" y="108"/>
                </a:lnTo>
                <a:lnTo>
                  <a:pt x="1" y="121"/>
                </a:lnTo>
                <a:lnTo>
                  <a:pt x="0" y="135"/>
                </a:lnTo>
                <a:lnTo>
                  <a:pt x="1" y="149"/>
                </a:lnTo>
                <a:lnTo>
                  <a:pt x="3" y="162"/>
                </a:lnTo>
                <a:lnTo>
                  <a:pt x="6" y="175"/>
                </a:lnTo>
                <a:lnTo>
                  <a:pt x="11" y="187"/>
                </a:lnTo>
                <a:lnTo>
                  <a:pt x="17" y="199"/>
                </a:lnTo>
                <a:lnTo>
                  <a:pt x="24" y="210"/>
                </a:lnTo>
                <a:lnTo>
                  <a:pt x="31" y="221"/>
                </a:lnTo>
                <a:lnTo>
                  <a:pt x="40" y="230"/>
                </a:lnTo>
                <a:lnTo>
                  <a:pt x="50" y="239"/>
                </a:lnTo>
                <a:lnTo>
                  <a:pt x="60" y="247"/>
                </a:lnTo>
                <a:lnTo>
                  <a:pt x="71" y="254"/>
                </a:lnTo>
                <a:lnTo>
                  <a:pt x="83" y="259"/>
                </a:lnTo>
                <a:lnTo>
                  <a:pt x="95" y="264"/>
                </a:lnTo>
                <a:lnTo>
                  <a:pt x="108" y="267"/>
                </a:lnTo>
                <a:lnTo>
                  <a:pt x="121" y="269"/>
                </a:lnTo>
                <a:lnTo>
                  <a:pt x="135" y="270"/>
                </a:lnTo>
                <a:lnTo>
                  <a:pt x="149" y="269"/>
                </a:lnTo>
                <a:lnTo>
                  <a:pt x="162" y="267"/>
                </a:lnTo>
                <a:lnTo>
                  <a:pt x="175" y="264"/>
                </a:lnTo>
                <a:lnTo>
                  <a:pt x="187" y="259"/>
                </a:lnTo>
                <a:lnTo>
                  <a:pt x="199" y="254"/>
                </a:lnTo>
                <a:lnTo>
                  <a:pt x="210" y="247"/>
                </a:lnTo>
                <a:lnTo>
                  <a:pt x="221" y="239"/>
                </a:lnTo>
                <a:lnTo>
                  <a:pt x="230" y="230"/>
                </a:lnTo>
                <a:lnTo>
                  <a:pt x="239" y="221"/>
                </a:lnTo>
                <a:lnTo>
                  <a:pt x="247" y="210"/>
                </a:lnTo>
                <a:lnTo>
                  <a:pt x="254" y="199"/>
                </a:lnTo>
                <a:lnTo>
                  <a:pt x="259" y="187"/>
                </a:lnTo>
                <a:lnTo>
                  <a:pt x="264" y="175"/>
                </a:lnTo>
                <a:lnTo>
                  <a:pt x="267" y="162"/>
                </a:lnTo>
                <a:lnTo>
                  <a:pt x="269" y="149"/>
                </a:lnTo>
                <a:lnTo>
                  <a:pt x="270" y="135"/>
                </a:lnTo>
                <a:lnTo>
                  <a:pt x="257" y="135"/>
                </a:lnTo>
                <a:lnTo>
                  <a:pt x="257" y="123"/>
                </a:lnTo>
                <a:lnTo>
                  <a:pt x="255" y="111"/>
                </a:lnTo>
                <a:lnTo>
                  <a:pt x="252" y="99"/>
                </a:lnTo>
                <a:lnTo>
                  <a:pt x="248" y="88"/>
                </a:lnTo>
                <a:lnTo>
                  <a:pt x="242" y="77"/>
                </a:lnTo>
                <a:lnTo>
                  <a:pt x="236" y="67"/>
                </a:lnTo>
                <a:lnTo>
                  <a:pt x="229" y="57"/>
                </a:lnTo>
                <a:lnTo>
                  <a:pt x="222" y="49"/>
                </a:lnTo>
                <a:lnTo>
                  <a:pt x="213" y="41"/>
                </a:lnTo>
                <a:lnTo>
                  <a:pt x="203" y="34"/>
                </a:lnTo>
                <a:lnTo>
                  <a:pt x="193" y="28"/>
                </a:lnTo>
                <a:lnTo>
                  <a:pt x="183" y="23"/>
                </a:lnTo>
                <a:lnTo>
                  <a:pt x="171" y="18"/>
                </a:lnTo>
                <a:lnTo>
                  <a:pt x="160" y="15"/>
                </a:lnTo>
                <a:lnTo>
                  <a:pt x="148" y="13"/>
                </a:lnTo>
                <a:lnTo>
                  <a:pt x="135" y="13"/>
                </a:lnTo>
                <a:lnTo>
                  <a:pt x="123" y="13"/>
                </a:lnTo>
                <a:lnTo>
                  <a:pt x="111" y="15"/>
                </a:lnTo>
                <a:lnTo>
                  <a:pt x="99" y="18"/>
                </a:lnTo>
                <a:lnTo>
                  <a:pt x="88" y="23"/>
                </a:lnTo>
                <a:lnTo>
                  <a:pt x="77" y="28"/>
                </a:lnTo>
                <a:lnTo>
                  <a:pt x="67" y="34"/>
                </a:lnTo>
                <a:lnTo>
                  <a:pt x="57" y="41"/>
                </a:lnTo>
                <a:lnTo>
                  <a:pt x="49" y="49"/>
                </a:lnTo>
                <a:lnTo>
                  <a:pt x="41" y="57"/>
                </a:lnTo>
                <a:lnTo>
                  <a:pt x="34" y="67"/>
                </a:lnTo>
                <a:lnTo>
                  <a:pt x="28" y="77"/>
                </a:lnTo>
                <a:lnTo>
                  <a:pt x="23" y="88"/>
                </a:lnTo>
                <a:lnTo>
                  <a:pt x="18" y="99"/>
                </a:lnTo>
                <a:lnTo>
                  <a:pt x="15" y="111"/>
                </a:lnTo>
                <a:lnTo>
                  <a:pt x="13" y="123"/>
                </a:lnTo>
                <a:lnTo>
                  <a:pt x="13" y="135"/>
                </a:lnTo>
                <a:lnTo>
                  <a:pt x="13" y="148"/>
                </a:lnTo>
                <a:lnTo>
                  <a:pt x="15" y="160"/>
                </a:lnTo>
                <a:lnTo>
                  <a:pt x="18" y="171"/>
                </a:lnTo>
                <a:lnTo>
                  <a:pt x="23" y="183"/>
                </a:lnTo>
                <a:lnTo>
                  <a:pt x="28" y="193"/>
                </a:lnTo>
                <a:lnTo>
                  <a:pt x="34" y="203"/>
                </a:lnTo>
                <a:lnTo>
                  <a:pt x="41" y="213"/>
                </a:lnTo>
                <a:lnTo>
                  <a:pt x="49" y="222"/>
                </a:lnTo>
                <a:lnTo>
                  <a:pt x="57" y="229"/>
                </a:lnTo>
                <a:lnTo>
                  <a:pt x="67" y="237"/>
                </a:lnTo>
                <a:lnTo>
                  <a:pt x="77" y="243"/>
                </a:lnTo>
                <a:lnTo>
                  <a:pt x="88" y="248"/>
                </a:lnTo>
                <a:lnTo>
                  <a:pt x="99" y="252"/>
                </a:lnTo>
                <a:lnTo>
                  <a:pt x="111" y="255"/>
                </a:lnTo>
                <a:lnTo>
                  <a:pt x="123" y="257"/>
                </a:lnTo>
                <a:lnTo>
                  <a:pt x="135" y="258"/>
                </a:lnTo>
                <a:lnTo>
                  <a:pt x="148" y="257"/>
                </a:lnTo>
                <a:lnTo>
                  <a:pt x="160" y="255"/>
                </a:lnTo>
                <a:lnTo>
                  <a:pt x="171" y="252"/>
                </a:lnTo>
                <a:lnTo>
                  <a:pt x="183" y="248"/>
                </a:lnTo>
                <a:lnTo>
                  <a:pt x="193" y="243"/>
                </a:lnTo>
                <a:lnTo>
                  <a:pt x="203" y="237"/>
                </a:lnTo>
                <a:lnTo>
                  <a:pt x="213" y="229"/>
                </a:lnTo>
                <a:lnTo>
                  <a:pt x="222" y="222"/>
                </a:lnTo>
                <a:lnTo>
                  <a:pt x="229" y="213"/>
                </a:lnTo>
                <a:lnTo>
                  <a:pt x="236" y="203"/>
                </a:lnTo>
                <a:lnTo>
                  <a:pt x="242" y="193"/>
                </a:lnTo>
                <a:lnTo>
                  <a:pt x="248" y="183"/>
                </a:lnTo>
                <a:lnTo>
                  <a:pt x="252" y="171"/>
                </a:lnTo>
                <a:lnTo>
                  <a:pt x="255" y="160"/>
                </a:lnTo>
                <a:lnTo>
                  <a:pt x="257" y="148"/>
                </a:lnTo>
                <a:lnTo>
                  <a:pt x="257" y="135"/>
                </a:lnTo>
                <a:lnTo>
                  <a:pt x="270" y="135"/>
                </a:lnTo>
              </a:path>
            </a:pathLst>
          </a:custGeom>
          <a:solidFill>
            <a:srgbClr val="D9C7B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8" name="Freeform 42"/>
          <p:cNvSpPr>
            <a:spLocks/>
          </p:cNvSpPr>
          <p:nvPr/>
        </p:nvSpPr>
        <p:spPr bwMode="auto">
          <a:xfrm>
            <a:off x="1536700" y="2046288"/>
            <a:ext cx="392113" cy="392112"/>
          </a:xfrm>
          <a:custGeom>
            <a:avLst/>
            <a:gdLst>
              <a:gd name="T0" fmla="*/ 243 w 247"/>
              <a:gd name="T1" fmla="*/ 98 h 247"/>
              <a:gd name="T2" fmla="*/ 231 w 247"/>
              <a:gd name="T3" fmla="*/ 64 h 247"/>
              <a:gd name="T4" fmla="*/ 210 w 247"/>
              <a:gd name="T5" fmla="*/ 36 h 247"/>
              <a:gd name="T6" fmla="*/ 182 w 247"/>
              <a:gd name="T7" fmla="*/ 15 h 247"/>
              <a:gd name="T8" fmla="*/ 148 w 247"/>
              <a:gd name="T9" fmla="*/ 3 h 247"/>
              <a:gd name="T10" fmla="*/ 111 w 247"/>
              <a:gd name="T11" fmla="*/ 1 h 247"/>
              <a:gd name="T12" fmla="*/ 76 w 247"/>
              <a:gd name="T13" fmla="*/ 10 h 247"/>
              <a:gd name="T14" fmla="*/ 45 w 247"/>
              <a:gd name="T15" fmla="*/ 29 h 247"/>
              <a:gd name="T16" fmla="*/ 21 w 247"/>
              <a:gd name="T17" fmla="*/ 55 h 247"/>
              <a:gd name="T18" fmla="*/ 6 w 247"/>
              <a:gd name="T19" fmla="*/ 87 h 247"/>
              <a:gd name="T20" fmla="*/ 0 w 247"/>
              <a:gd name="T21" fmla="*/ 123 h 247"/>
              <a:gd name="T22" fmla="*/ 6 w 247"/>
              <a:gd name="T23" fmla="*/ 159 h 247"/>
              <a:gd name="T24" fmla="*/ 21 w 247"/>
              <a:gd name="T25" fmla="*/ 192 h 247"/>
              <a:gd name="T26" fmla="*/ 45 w 247"/>
              <a:gd name="T27" fmla="*/ 218 h 247"/>
              <a:gd name="T28" fmla="*/ 76 w 247"/>
              <a:gd name="T29" fmla="*/ 236 h 247"/>
              <a:gd name="T30" fmla="*/ 111 w 247"/>
              <a:gd name="T31" fmla="*/ 246 h 247"/>
              <a:gd name="T32" fmla="*/ 148 w 247"/>
              <a:gd name="T33" fmla="*/ 243 h 247"/>
              <a:gd name="T34" fmla="*/ 182 w 247"/>
              <a:gd name="T35" fmla="*/ 231 h 247"/>
              <a:gd name="T36" fmla="*/ 210 w 247"/>
              <a:gd name="T37" fmla="*/ 210 h 247"/>
              <a:gd name="T38" fmla="*/ 231 w 247"/>
              <a:gd name="T39" fmla="*/ 182 h 247"/>
              <a:gd name="T40" fmla="*/ 243 w 247"/>
              <a:gd name="T41" fmla="*/ 148 h 247"/>
              <a:gd name="T42" fmla="*/ 233 w 247"/>
              <a:gd name="T43" fmla="*/ 123 h 247"/>
              <a:gd name="T44" fmla="*/ 228 w 247"/>
              <a:gd name="T45" fmla="*/ 91 h 247"/>
              <a:gd name="T46" fmla="*/ 214 w 247"/>
              <a:gd name="T47" fmla="*/ 62 h 247"/>
              <a:gd name="T48" fmla="*/ 193 w 247"/>
              <a:gd name="T49" fmla="*/ 38 h 247"/>
              <a:gd name="T50" fmla="*/ 166 w 247"/>
              <a:gd name="T51" fmla="*/ 22 h 247"/>
              <a:gd name="T52" fmla="*/ 134 w 247"/>
              <a:gd name="T53" fmla="*/ 14 h 247"/>
              <a:gd name="T54" fmla="*/ 101 w 247"/>
              <a:gd name="T55" fmla="*/ 15 h 247"/>
              <a:gd name="T56" fmla="*/ 71 w 247"/>
              <a:gd name="T57" fmla="*/ 26 h 247"/>
              <a:gd name="T58" fmla="*/ 46 w 247"/>
              <a:gd name="T59" fmla="*/ 46 h 247"/>
              <a:gd name="T60" fmla="*/ 26 w 247"/>
              <a:gd name="T61" fmla="*/ 71 h 247"/>
              <a:gd name="T62" fmla="*/ 15 w 247"/>
              <a:gd name="T63" fmla="*/ 101 h 247"/>
              <a:gd name="T64" fmla="*/ 14 w 247"/>
              <a:gd name="T65" fmla="*/ 134 h 247"/>
              <a:gd name="T66" fmla="*/ 22 w 247"/>
              <a:gd name="T67" fmla="*/ 166 h 247"/>
              <a:gd name="T68" fmla="*/ 38 w 247"/>
              <a:gd name="T69" fmla="*/ 193 h 247"/>
              <a:gd name="T70" fmla="*/ 62 w 247"/>
              <a:gd name="T71" fmla="*/ 214 h 247"/>
              <a:gd name="T72" fmla="*/ 91 w 247"/>
              <a:gd name="T73" fmla="*/ 228 h 247"/>
              <a:gd name="T74" fmla="*/ 123 w 247"/>
              <a:gd name="T75" fmla="*/ 233 h 247"/>
              <a:gd name="T76" fmla="*/ 156 w 247"/>
              <a:gd name="T77" fmla="*/ 228 h 247"/>
              <a:gd name="T78" fmla="*/ 184 w 247"/>
              <a:gd name="T79" fmla="*/ 214 h 247"/>
              <a:gd name="T80" fmla="*/ 208 w 247"/>
              <a:gd name="T81" fmla="*/ 193 h 247"/>
              <a:gd name="T82" fmla="*/ 224 w 247"/>
              <a:gd name="T83" fmla="*/ 166 h 247"/>
              <a:gd name="T84" fmla="*/ 233 w 247"/>
              <a:gd name="T85" fmla="*/ 13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7" h="247">
                <a:moveTo>
                  <a:pt x="246" y="123"/>
                </a:moveTo>
                <a:lnTo>
                  <a:pt x="245" y="111"/>
                </a:lnTo>
                <a:lnTo>
                  <a:pt x="243" y="98"/>
                </a:lnTo>
                <a:lnTo>
                  <a:pt x="240" y="87"/>
                </a:lnTo>
                <a:lnTo>
                  <a:pt x="236" y="75"/>
                </a:lnTo>
                <a:lnTo>
                  <a:pt x="231" y="64"/>
                </a:lnTo>
                <a:lnTo>
                  <a:pt x="225" y="55"/>
                </a:lnTo>
                <a:lnTo>
                  <a:pt x="218" y="45"/>
                </a:lnTo>
                <a:lnTo>
                  <a:pt x="210" y="36"/>
                </a:lnTo>
                <a:lnTo>
                  <a:pt x="201" y="29"/>
                </a:lnTo>
                <a:lnTo>
                  <a:pt x="192" y="21"/>
                </a:lnTo>
                <a:lnTo>
                  <a:pt x="182" y="15"/>
                </a:lnTo>
                <a:lnTo>
                  <a:pt x="171" y="10"/>
                </a:lnTo>
                <a:lnTo>
                  <a:pt x="159" y="6"/>
                </a:lnTo>
                <a:lnTo>
                  <a:pt x="148" y="3"/>
                </a:lnTo>
                <a:lnTo>
                  <a:pt x="136" y="1"/>
                </a:lnTo>
                <a:lnTo>
                  <a:pt x="123" y="0"/>
                </a:lnTo>
                <a:lnTo>
                  <a:pt x="111" y="1"/>
                </a:lnTo>
                <a:lnTo>
                  <a:pt x="98" y="3"/>
                </a:lnTo>
                <a:lnTo>
                  <a:pt x="87" y="6"/>
                </a:lnTo>
                <a:lnTo>
                  <a:pt x="76" y="10"/>
                </a:lnTo>
                <a:lnTo>
                  <a:pt x="65" y="15"/>
                </a:lnTo>
                <a:lnTo>
                  <a:pt x="55" y="21"/>
                </a:lnTo>
                <a:lnTo>
                  <a:pt x="45" y="29"/>
                </a:lnTo>
                <a:lnTo>
                  <a:pt x="36" y="36"/>
                </a:lnTo>
                <a:lnTo>
                  <a:pt x="29" y="45"/>
                </a:lnTo>
                <a:lnTo>
                  <a:pt x="21" y="55"/>
                </a:lnTo>
                <a:lnTo>
                  <a:pt x="15" y="64"/>
                </a:lnTo>
                <a:lnTo>
                  <a:pt x="10" y="75"/>
                </a:lnTo>
                <a:lnTo>
                  <a:pt x="6" y="87"/>
                </a:lnTo>
                <a:lnTo>
                  <a:pt x="3" y="98"/>
                </a:lnTo>
                <a:lnTo>
                  <a:pt x="1" y="111"/>
                </a:lnTo>
                <a:lnTo>
                  <a:pt x="0" y="123"/>
                </a:lnTo>
                <a:lnTo>
                  <a:pt x="1" y="136"/>
                </a:lnTo>
                <a:lnTo>
                  <a:pt x="3" y="148"/>
                </a:lnTo>
                <a:lnTo>
                  <a:pt x="6" y="159"/>
                </a:lnTo>
                <a:lnTo>
                  <a:pt x="10" y="171"/>
                </a:lnTo>
                <a:lnTo>
                  <a:pt x="15" y="182"/>
                </a:lnTo>
                <a:lnTo>
                  <a:pt x="21" y="192"/>
                </a:lnTo>
                <a:lnTo>
                  <a:pt x="29" y="201"/>
                </a:lnTo>
                <a:lnTo>
                  <a:pt x="36" y="210"/>
                </a:lnTo>
                <a:lnTo>
                  <a:pt x="45" y="218"/>
                </a:lnTo>
                <a:lnTo>
                  <a:pt x="55" y="225"/>
                </a:lnTo>
                <a:lnTo>
                  <a:pt x="65" y="231"/>
                </a:lnTo>
                <a:lnTo>
                  <a:pt x="76" y="236"/>
                </a:lnTo>
                <a:lnTo>
                  <a:pt x="87" y="240"/>
                </a:lnTo>
                <a:lnTo>
                  <a:pt x="98" y="243"/>
                </a:lnTo>
                <a:lnTo>
                  <a:pt x="111" y="246"/>
                </a:lnTo>
                <a:lnTo>
                  <a:pt x="123" y="246"/>
                </a:lnTo>
                <a:lnTo>
                  <a:pt x="136" y="246"/>
                </a:lnTo>
                <a:lnTo>
                  <a:pt x="148" y="243"/>
                </a:lnTo>
                <a:lnTo>
                  <a:pt x="159" y="240"/>
                </a:lnTo>
                <a:lnTo>
                  <a:pt x="171" y="236"/>
                </a:lnTo>
                <a:lnTo>
                  <a:pt x="182" y="231"/>
                </a:lnTo>
                <a:lnTo>
                  <a:pt x="192" y="225"/>
                </a:lnTo>
                <a:lnTo>
                  <a:pt x="201" y="218"/>
                </a:lnTo>
                <a:lnTo>
                  <a:pt x="210" y="210"/>
                </a:lnTo>
                <a:lnTo>
                  <a:pt x="218" y="201"/>
                </a:lnTo>
                <a:lnTo>
                  <a:pt x="225" y="192"/>
                </a:lnTo>
                <a:lnTo>
                  <a:pt x="231" y="182"/>
                </a:lnTo>
                <a:lnTo>
                  <a:pt x="236" y="171"/>
                </a:lnTo>
                <a:lnTo>
                  <a:pt x="240" y="159"/>
                </a:lnTo>
                <a:lnTo>
                  <a:pt x="243" y="148"/>
                </a:lnTo>
                <a:lnTo>
                  <a:pt x="245" y="136"/>
                </a:lnTo>
                <a:lnTo>
                  <a:pt x="246" y="123"/>
                </a:lnTo>
                <a:lnTo>
                  <a:pt x="233" y="123"/>
                </a:lnTo>
                <a:lnTo>
                  <a:pt x="233" y="112"/>
                </a:lnTo>
                <a:lnTo>
                  <a:pt x="231" y="101"/>
                </a:lnTo>
                <a:lnTo>
                  <a:pt x="228" y="91"/>
                </a:lnTo>
                <a:lnTo>
                  <a:pt x="224" y="80"/>
                </a:lnTo>
                <a:lnTo>
                  <a:pt x="220" y="71"/>
                </a:lnTo>
                <a:lnTo>
                  <a:pt x="214" y="62"/>
                </a:lnTo>
                <a:lnTo>
                  <a:pt x="208" y="53"/>
                </a:lnTo>
                <a:lnTo>
                  <a:pt x="201" y="46"/>
                </a:lnTo>
                <a:lnTo>
                  <a:pt x="193" y="38"/>
                </a:lnTo>
                <a:lnTo>
                  <a:pt x="184" y="32"/>
                </a:lnTo>
                <a:lnTo>
                  <a:pt x="175" y="26"/>
                </a:lnTo>
                <a:lnTo>
                  <a:pt x="166" y="22"/>
                </a:lnTo>
                <a:lnTo>
                  <a:pt x="156" y="18"/>
                </a:lnTo>
                <a:lnTo>
                  <a:pt x="145" y="15"/>
                </a:lnTo>
                <a:lnTo>
                  <a:pt x="134" y="14"/>
                </a:lnTo>
                <a:lnTo>
                  <a:pt x="123" y="13"/>
                </a:lnTo>
                <a:lnTo>
                  <a:pt x="112" y="14"/>
                </a:lnTo>
                <a:lnTo>
                  <a:pt x="101" y="15"/>
                </a:lnTo>
                <a:lnTo>
                  <a:pt x="91" y="18"/>
                </a:lnTo>
                <a:lnTo>
                  <a:pt x="80" y="22"/>
                </a:lnTo>
                <a:lnTo>
                  <a:pt x="71" y="26"/>
                </a:lnTo>
                <a:lnTo>
                  <a:pt x="62" y="32"/>
                </a:lnTo>
                <a:lnTo>
                  <a:pt x="53" y="38"/>
                </a:lnTo>
                <a:lnTo>
                  <a:pt x="46" y="46"/>
                </a:lnTo>
                <a:lnTo>
                  <a:pt x="38" y="53"/>
                </a:lnTo>
                <a:lnTo>
                  <a:pt x="32" y="62"/>
                </a:lnTo>
                <a:lnTo>
                  <a:pt x="26" y="71"/>
                </a:lnTo>
                <a:lnTo>
                  <a:pt x="22" y="80"/>
                </a:lnTo>
                <a:lnTo>
                  <a:pt x="18" y="91"/>
                </a:lnTo>
                <a:lnTo>
                  <a:pt x="15" y="101"/>
                </a:lnTo>
                <a:lnTo>
                  <a:pt x="14" y="112"/>
                </a:lnTo>
                <a:lnTo>
                  <a:pt x="13" y="123"/>
                </a:lnTo>
                <a:lnTo>
                  <a:pt x="14" y="134"/>
                </a:lnTo>
                <a:lnTo>
                  <a:pt x="15" y="145"/>
                </a:lnTo>
                <a:lnTo>
                  <a:pt x="18" y="156"/>
                </a:lnTo>
                <a:lnTo>
                  <a:pt x="22" y="166"/>
                </a:lnTo>
                <a:lnTo>
                  <a:pt x="26" y="175"/>
                </a:lnTo>
                <a:lnTo>
                  <a:pt x="32" y="184"/>
                </a:lnTo>
                <a:lnTo>
                  <a:pt x="38" y="193"/>
                </a:lnTo>
                <a:lnTo>
                  <a:pt x="46" y="201"/>
                </a:lnTo>
                <a:lnTo>
                  <a:pt x="53" y="208"/>
                </a:lnTo>
                <a:lnTo>
                  <a:pt x="62" y="214"/>
                </a:lnTo>
                <a:lnTo>
                  <a:pt x="71" y="220"/>
                </a:lnTo>
                <a:lnTo>
                  <a:pt x="80" y="225"/>
                </a:lnTo>
                <a:lnTo>
                  <a:pt x="91" y="228"/>
                </a:lnTo>
                <a:lnTo>
                  <a:pt x="101" y="231"/>
                </a:lnTo>
                <a:lnTo>
                  <a:pt x="112" y="233"/>
                </a:lnTo>
                <a:lnTo>
                  <a:pt x="123" y="233"/>
                </a:lnTo>
                <a:lnTo>
                  <a:pt x="134" y="233"/>
                </a:lnTo>
                <a:lnTo>
                  <a:pt x="145" y="231"/>
                </a:lnTo>
                <a:lnTo>
                  <a:pt x="156" y="228"/>
                </a:lnTo>
                <a:lnTo>
                  <a:pt x="166" y="225"/>
                </a:lnTo>
                <a:lnTo>
                  <a:pt x="175" y="220"/>
                </a:lnTo>
                <a:lnTo>
                  <a:pt x="184" y="214"/>
                </a:lnTo>
                <a:lnTo>
                  <a:pt x="193" y="208"/>
                </a:lnTo>
                <a:lnTo>
                  <a:pt x="201" y="201"/>
                </a:lnTo>
                <a:lnTo>
                  <a:pt x="208" y="193"/>
                </a:lnTo>
                <a:lnTo>
                  <a:pt x="214" y="184"/>
                </a:lnTo>
                <a:lnTo>
                  <a:pt x="220" y="175"/>
                </a:lnTo>
                <a:lnTo>
                  <a:pt x="224" y="166"/>
                </a:lnTo>
                <a:lnTo>
                  <a:pt x="228" y="156"/>
                </a:lnTo>
                <a:lnTo>
                  <a:pt x="231" y="145"/>
                </a:lnTo>
                <a:lnTo>
                  <a:pt x="233" y="134"/>
                </a:lnTo>
                <a:lnTo>
                  <a:pt x="233" y="123"/>
                </a:lnTo>
                <a:lnTo>
                  <a:pt x="246" y="123"/>
                </a:lnTo>
              </a:path>
            </a:pathLst>
          </a:custGeom>
          <a:solidFill>
            <a:srgbClr val="DECFB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59" name="Freeform 43"/>
          <p:cNvSpPr>
            <a:spLocks/>
          </p:cNvSpPr>
          <p:nvPr/>
        </p:nvSpPr>
        <p:spPr bwMode="auto">
          <a:xfrm>
            <a:off x="1557338" y="2066925"/>
            <a:ext cx="350837" cy="352425"/>
          </a:xfrm>
          <a:custGeom>
            <a:avLst/>
            <a:gdLst>
              <a:gd name="T0" fmla="*/ 218 w 221"/>
              <a:gd name="T1" fmla="*/ 88 h 222"/>
              <a:gd name="T2" fmla="*/ 207 w 221"/>
              <a:gd name="T3" fmla="*/ 57 h 222"/>
              <a:gd name="T4" fmla="*/ 188 w 221"/>
              <a:gd name="T5" fmla="*/ 32 h 222"/>
              <a:gd name="T6" fmla="*/ 163 w 221"/>
              <a:gd name="T7" fmla="*/ 13 h 222"/>
              <a:gd name="T8" fmla="*/ 132 w 221"/>
              <a:gd name="T9" fmla="*/ 2 h 222"/>
              <a:gd name="T10" fmla="*/ 99 w 221"/>
              <a:gd name="T11" fmla="*/ 0 h 222"/>
              <a:gd name="T12" fmla="*/ 67 w 221"/>
              <a:gd name="T13" fmla="*/ 8 h 222"/>
              <a:gd name="T14" fmla="*/ 40 w 221"/>
              <a:gd name="T15" fmla="*/ 25 h 222"/>
              <a:gd name="T16" fmla="*/ 19 w 221"/>
              <a:gd name="T17" fmla="*/ 48 h 222"/>
              <a:gd name="T18" fmla="*/ 5 w 221"/>
              <a:gd name="T19" fmla="*/ 77 h 222"/>
              <a:gd name="T20" fmla="*/ 0 w 221"/>
              <a:gd name="T21" fmla="*/ 110 h 222"/>
              <a:gd name="T22" fmla="*/ 5 w 221"/>
              <a:gd name="T23" fmla="*/ 143 h 222"/>
              <a:gd name="T24" fmla="*/ 19 w 221"/>
              <a:gd name="T25" fmla="*/ 172 h 222"/>
              <a:gd name="T26" fmla="*/ 40 w 221"/>
              <a:gd name="T27" fmla="*/ 195 h 222"/>
              <a:gd name="T28" fmla="*/ 67 w 221"/>
              <a:gd name="T29" fmla="*/ 212 h 222"/>
              <a:gd name="T30" fmla="*/ 99 w 221"/>
              <a:gd name="T31" fmla="*/ 220 h 222"/>
              <a:gd name="T32" fmla="*/ 132 w 221"/>
              <a:gd name="T33" fmla="*/ 218 h 222"/>
              <a:gd name="T34" fmla="*/ 163 w 221"/>
              <a:gd name="T35" fmla="*/ 207 h 222"/>
              <a:gd name="T36" fmla="*/ 188 w 221"/>
              <a:gd name="T37" fmla="*/ 188 h 222"/>
              <a:gd name="T38" fmla="*/ 207 w 221"/>
              <a:gd name="T39" fmla="*/ 163 h 222"/>
              <a:gd name="T40" fmla="*/ 218 w 221"/>
              <a:gd name="T41" fmla="*/ 132 h 222"/>
              <a:gd name="T42" fmla="*/ 208 w 221"/>
              <a:gd name="T43" fmla="*/ 110 h 222"/>
              <a:gd name="T44" fmla="*/ 204 w 221"/>
              <a:gd name="T45" fmla="*/ 81 h 222"/>
              <a:gd name="T46" fmla="*/ 191 w 221"/>
              <a:gd name="T47" fmla="*/ 55 h 222"/>
              <a:gd name="T48" fmla="*/ 172 w 221"/>
              <a:gd name="T49" fmla="*/ 34 h 222"/>
              <a:gd name="T50" fmla="*/ 148 w 221"/>
              <a:gd name="T51" fmla="*/ 20 h 222"/>
              <a:gd name="T52" fmla="*/ 120 w 221"/>
              <a:gd name="T53" fmla="*/ 13 h 222"/>
              <a:gd name="T54" fmla="*/ 90 w 221"/>
              <a:gd name="T55" fmla="*/ 14 h 222"/>
              <a:gd name="T56" fmla="*/ 64 w 221"/>
              <a:gd name="T57" fmla="*/ 24 h 222"/>
              <a:gd name="T58" fmla="*/ 41 w 221"/>
              <a:gd name="T59" fmla="*/ 41 h 222"/>
              <a:gd name="T60" fmla="*/ 24 w 221"/>
              <a:gd name="T61" fmla="*/ 63 h 222"/>
              <a:gd name="T62" fmla="*/ 14 w 221"/>
              <a:gd name="T63" fmla="*/ 90 h 222"/>
              <a:gd name="T64" fmla="*/ 13 w 221"/>
              <a:gd name="T65" fmla="*/ 120 h 222"/>
              <a:gd name="T66" fmla="*/ 20 w 221"/>
              <a:gd name="T67" fmla="*/ 148 h 222"/>
              <a:gd name="T68" fmla="*/ 34 w 221"/>
              <a:gd name="T69" fmla="*/ 172 h 222"/>
              <a:gd name="T70" fmla="*/ 55 w 221"/>
              <a:gd name="T71" fmla="*/ 191 h 222"/>
              <a:gd name="T72" fmla="*/ 81 w 221"/>
              <a:gd name="T73" fmla="*/ 204 h 222"/>
              <a:gd name="T74" fmla="*/ 110 w 221"/>
              <a:gd name="T75" fmla="*/ 208 h 222"/>
              <a:gd name="T76" fmla="*/ 139 w 221"/>
              <a:gd name="T77" fmla="*/ 204 h 222"/>
              <a:gd name="T78" fmla="*/ 165 w 221"/>
              <a:gd name="T79" fmla="*/ 191 h 222"/>
              <a:gd name="T80" fmla="*/ 186 w 221"/>
              <a:gd name="T81" fmla="*/ 172 h 222"/>
              <a:gd name="T82" fmla="*/ 200 w 221"/>
              <a:gd name="T83" fmla="*/ 148 h 222"/>
              <a:gd name="T84" fmla="*/ 208 w 221"/>
              <a:gd name="T85"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22">
                <a:moveTo>
                  <a:pt x="220" y="110"/>
                </a:moveTo>
                <a:lnTo>
                  <a:pt x="220" y="99"/>
                </a:lnTo>
                <a:lnTo>
                  <a:pt x="218" y="88"/>
                </a:lnTo>
                <a:lnTo>
                  <a:pt x="215" y="77"/>
                </a:lnTo>
                <a:lnTo>
                  <a:pt x="212" y="67"/>
                </a:lnTo>
                <a:lnTo>
                  <a:pt x="207" y="57"/>
                </a:lnTo>
                <a:lnTo>
                  <a:pt x="202" y="48"/>
                </a:lnTo>
                <a:lnTo>
                  <a:pt x="195" y="40"/>
                </a:lnTo>
                <a:lnTo>
                  <a:pt x="188" y="32"/>
                </a:lnTo>
                <a:lnTo>
                  <a:pt x="180" y="25"/>
                </a:lnTo>
                <a:lnTo>
                  <a:pt x="172" y="19"/>
                </a:lnTo>
                <a:lnTo>
                  <a:pt x="163" y="13"/>
                </a:lnTo>
                <a:lnTo>
                  <a:pt x="153" y="8"/>
                </a:lnTo>
                <a:lnTo>
                  <a:pt x="143" y="5"/>
                </a:lnTo>
                <a:lnTo>
                  <a:pt x="132" y="2"/>
                </a:lnTo>
                <a:lnTo>
                  <a:pt x="121" y="0"/>
                </a:lnTo>
                <a:lnTo>
                  <a:pt x="110" y="0"/>
                </a:lnTo>
                <a:lnTo>
                  <a:pt x="99" y="0"/>
                </a:lnTo>
                <a:lnTo>
                  <a:pt x="88" y="2"/>
                </a:lnTo>
                <a:lnTo>
                  <a:pt x="77" y="5"/>
                </a:lnTo>
                <a:lnTo>
                  <a:pt x="67" y="8"/>
                </a:lnTo>
                <a:lnTo>
                  <a:pt x="58" y="13"/>
                </a:lnTo>
                <a:lnTo>
                  <a:pt x="49" y="19"/>
                </a:lnTo>
                <a:lnTo>
                  <a:pt x="40" y="25"/>
                </a:lnTo>
                <a:lnTo>
                  <a:pt x="32" y="32"/>
                </a:lnTo>
                <a:lnTo>
                  <a:pt x="25" y="40"/>
                </a:lnTo>
                <a:lnTo>
                  <a:pt x="19" y="48"/>
                </a:lnTo>
                <a:lnTo>
                  <a:pt x="13" y="57"/>
                </a:lnTo>
                <a:lnTo>
                  <a:pt x="8" y="67"/>
                </a:lnTo>
                <a:lnTo>
                  <a:pt x="5" y="77"/>
                </a:lnTo>
                <a:lnTo>
                  <a:pt x="2" y="88"/>
                </a:lnTo>
                <a:lnTo>
                  <a:pt x="0" y="99"/>
                </a:lnTo>
                <a:lnTo>
                  <a:pt x="0" y="110"/>
                </a:lnTo>
                <a:lnTo>
                  <a:pt x="0" y="121"/>
                </a:lnTo>
                <a:lnTo>
                  <a:pt x="2" y="132"/>
                </a:lnTo>
                <a:lnTo>
                  <a:pt x="5" y="143"/>
                </a:lnTo>
                <a:lnTo>
                  <a:pt x="8" y="153"/>
                </a:lnTo>
                <a:lnTo>
                  <a:pt x="13" y="163"/>
                </a:lnTo>
                <a:lnTo>
                  <a:pt x="19" y="172"/>
                </a:lnTo>
                <a:lnTo>
                  <a:pt x="25" y="180"/>
                </a:lnTo>
                <a:lnTo>
                  <a:pt x="32" y="188"/>
                </a:lnTo>
                <a:lnTo>
                  <a:pt x="40" y="195"/>
                </a:lnTo>
                <a:lnTo>
                  <a:pt x="49" y="202"/>
                </a:lnTo>
                <a:lnTo>
                  <a:pt x="58" y="207"/>
                </a:lnTo>
                <a:lnTo>
                  <a:pt x="67" y="212"/>
                </a:lnTo>
                <a:lnTo>
                  <a:pt x="77" y="215"/>
                </a:lnTo>
                <a:lnTo>
                  <a:pt x="88" y="218"/>
                </a:lnTo>
                <a:lnTo>
                  <a:pt x="99" y="220"/>
                </a:lnTo>
                <a:lnTo>
                  <a:pt x="110" y="221"/>
                </a:lnTo>
                <a:lnTo>
                  <a:pt x="121" y="220"/>
                </a:lnTo>
                <a:lnTo>
                  <a:pt x="132" y="218"/>
                </a:lnTo>
                <a:lnTo>
                  <a:pt x="143" y="215"/>
                </a:lnTo>
                <a:lnTo>
                  <a:pt x="153" y="212"/>
                </a:lnTo>
                <a:lnTo>
                  <a:pt x="163" y="207"/>
                </a:lnTo>
                <a:lnTo>
                  <a:pt x="172" y="202"/>
                </a:lnTo>
                <a:lnTo>
                  <a:pt x="180" y="195"/>
                </a:lnTo>
                <a:lnTo>
                  <a:pt x="188" y="188"/>
                </a:lnTo>
                <a:lnTo>
                  <a:pt x="195" y="180"/>
                </a:lnTo>
                <a:lnTo>
                  <a:pt x="202" y="172"/>
                </a:lnTo>
                <a:lnTo>
                  <a:pt x="207" y="163"/>
                </a:lnTo>
                <a:lnTo>
                  <a:pt x="212" y="153"/>
                </a:lnTo>
                <a:lnTo>
                  <a:pt x="215" y="143"/>
                </a:lnTo>
                <a:lnTo>
                  <a:pt x="218" y="132"/>
                </a:lnTo>
                <a:lnTo>
                  <a:pt x="220" y="121"/>
                </a:lnTo>
                <a:lnTo>
                  <a:pt x="220" y="110"/>
                </a:lnTo>
                <a:lnTo>
                  <a:pt x="208" y="110"/>
                </a:lnTo>
                <a:lnTo>
                  <a:pt x="208" y="100"/>
                </a:lnTo>
                <a:lnTo>
                  <a:pt x="206" y="90"/>
                </a:lnTo>
                <a:lnTo>
                  <a:pt x="204" y="81"/>
                </a:lnTo>
                <a:lnTo>
                  <a:pt x="200" y="72"/>
                </a:lnTo>
                <a:lnTo>
                  <a:pt x="196" y="63"/>
                </a:lnTo>
                <a:lnTo>
                  <a:pt x="191" y="55"/>
                </a:lnTo>
                <a:lnTo>
                  <a:pt x="186" y="48"/>
                </a:lnTo>
                <a:lnTo>
                  <a:pt x="179" y="41"/>
                </a:lnTo>
                <a:lnTo>
                  <a:pt x="172" y="34"/>
                </a:lnTo>
                <a:lnTo>
                  <a:pt x="165" y="29"/>
                </a:lnTo>
                <a:lnTo>
                  <a:pt x="157" y="24"/>
                </a:lnTo>
                <a:lnTo>
                  <a:pt x="148" y="20"/>
                </a:lnTo>
                <a:lnTo>
                  <a:pt x="139" y="16"/>
                </a:lnTo>
                <a:lnTo>
                  <a:pt x="130" y="14"/>
                </a:lnTo>
                <a:lnTo>
                  <a:pt x="120" y="13"/>
                </a:lnTo>
                <a:lnTo>
                  <a:pt x="110" y="12"/>
                </a:lnTo>
                <a:lnTo>
                  <a:pt x="100" y="13"/>
                </a:lnTo>
                <a:lnTo>
                  <a:pt x="90" y="14"/>
                </a:lnTo>
                <a:lnTo>
                  <a:pt x="81" y="16"/>
                </a:lnTo>
                <a:lnTo>
                  <a:pt x="72" y="20"/>
                </a:lnTo>
                <a:lnTo>
                  <a:pt x="64" y="24"/>
                </a:lnTo>
                <a:lnTo>
                  <a:pt x="55" y="29"/>
                </a:lnTo>
                <a:lnTo>
                  <a:pt x="48" y="34"/>
                </a:lnTo>
                <a:lnTo>
                  <a:pt x="41" y="41"/>
                </a:lnTo>
                <a:lnTo>
                  <a:pt x="34" y="48"/>
                </a:lnTo>
                <a:lnTo>
                  <a:pt x="29" y="55"/>
                </a:lnTo>
                <a:lnTo>
                  <a:pt x="24" y="63"/>
                </a:lnTo>
                <a:lnTo>
                  <a:pt x="20" y="72"/>
                </a:lnTo>
                <a:lnTo>
                  <a:pt x="16" y="81"/>
                </a:lnTo>
                <a:lnTo>
                  <a:pt x="14" y="90"/>
                </a:lnTo>
                <a:lnTo>
                  <a:pt x="13" y="100"/>
                </a:lnTo>
                <a:lnTo>
                  <a:pt x="12" y="110"/>
                </a:lnTo>
                <a:lnTo>
                  <a:pt x="13" y="120"/>
                </a:lnTo>
                <a:lnTo>
                  <a:pt x="14" y="130"/>
                </a:lnTo>
                <a:lnTo>
                  <a:pt x="16" y="139"/>
                </a:lnTo>
                <a:lnTo>
                  <a:pt x="20" y="148"/>
                </a:lnTo>
                <a:lnTo>
                  <a:pt x="24" y="157"/>
                </a:lnTo>
                <a:lnTo>
                  <a:pt x="29" y="165"/>
                </a:lnTo>
                <a:lnTo>
                  <a:pt x="34" y="172"/>
                </a:lnTo>
                <a:lnTo>
                  <a:pt x="41" y="179"/>
                </a:lnTo>
                <a:lnTo>
                  <a:pt x="48" y="186"/>
                </a:lnTo>
                <a:lnTo>
                  <a:pt x="55" y="191"/>
                </a:lnTo>
                <a:lnTo>
                  <a:pt x="64" y="196"/>
                </a:lnTo>
                <a:lnTo>
                  <a:pt x="72" y="200"/>
                </a:lnTo>
                <a:lnTo>
                  <a:pt x="81" y="204"/>
                </a:lnTo>
                <a:lnTo>
                  <a:pt x="90" y="206"/>
                </a:lnTo>
                <a:lnTo>
                  <a:pt x="100" y="208"/>
                </a:lnTo>
                <a:lnTo>
                  <a:pt x="110" y="208"/>
                </a:lnTo>
                <a:lnTo>
                  <a:pt x="120" y="208"/>
                </a:lnTo>
                <a:lnTo>
                  <a:pt x="130" y="206"/>
                </a:lnTo>
                <a:lnTo>
                  <a:pt x="139" y="204"/>
                </a:lnTo>
                <a:lnTo>
                  <a:pt x="148" y="200"/>
                </a:lnTo>
                <a:lnTo>
                  <a:pt x="157" y="196"/>
                </a:lnTo>
                <a:lnTo>
                  <a:pt x="165" y="191"/>
                </a:lnTo>
                <a:lnTo>
                  <a:pt x="172" y="186"/>
                </a:lnTo>
                <a:lnTo>
                  <a:pt x="179" y="179"/>
                </a:lnTo>
                <a:lnTo>
                  <a:pt x="186" y="172"/>
                </a:lnTo>
                <a:lnTo>
                  <a:pt x="191" y="165"/>
                </a:lnTo>
                <a:lnTo>
                  <a:pt x="196" y="157"/>
                </a:lnTo>
                <a:lnTo>
                  <a:pt x="200" y="148"/>
                </a:lnTo>
                <a:lnTo>
                  <a:pt x="204" y="139"/>
                </a:lnTo>
                <a:lnTo>
                  <a:pt x="206" y="130"/>
                </a:lnTo>
                <a:lnTo>
                  <a:pt x="208" y="120"/>
                </a:lnTo>
                <a:lnTo>
                  <a:pt x="208" y="110"/>
                </a:lnTo>
                <a:lnTo>
                  <a:pt x="220" y="110"/>
                </a:lnTo>
              </a:path>
            </a:pathLst>
          </a:custGeom>
          <a:solidFill>
            <a:srgbClr val="E3D6C7"/>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0" name="Freeform 44"/>
          <p:cNvSpPr>
            <a:spLocks/>
          </p:cNvSpPr>
          <p:nvPr/>
        </p:nvSpPr>
        <p:spPr bwMode="auto">
          <a:xfrm>
            <a:off x="1576388" y="2085975"/>
            <a:ext cx="312737" cy="314325"/>
          </a:xfrm>
          <a:custGeom>
            <a:avLst/>
            <a:gdLst>
              <a:gd name="T0" fmla="*/ 194 w 197"/>
              <a:gd name="T1" fmla="*/ 78 h 198"/>
              <a:gd name="T2" fmla="*/ 185 w 197"/>
              <a:gd name="T3" fmla="*/ 51 h 198"/>
              <a:gd name="T4" fmla="*/ 168 w 197"/>
              <a:gd name="T5" fmla="*/ 28 h 198"/>
              <a:gd name="T6" fmla="*/ 145 w 197"/>
              <a:gd name="T7" fmla="*/ 12 h 198"/>
              <a:gd name="T8" fmla="*/ 118 w 197"/>
              <a:gd name="T9" fmla="*/ 2 h 198"/>
              <a:gd name="T10" fmla="*/ 88 w 197"/>
              <a:gd name="T11" fmla="*/ 0 h 198"/>
              <a:gd name="T12" fmla="*/ 60 w 197"/>
              <a:gd name="T13" fmla="*/ 7 h 198"/>
              <a:gd name="T14" fmla="*/ 36 w 197"/>
              <a:gd name="T15" fmla="*/ 22 h 198"/>
              <a:gd name="T16" fmla="*/ 16 w 197"/>
              <a:gd name="T17" fmla="*/ 43 h 198"/>
              <a:gd name="T18" fmla="*/ 4 w 197"/>
              <a:gd name="T19" fmla="*/ 69 h 198"/>
              <a:gd name="T20" fmla="*/ 0 w 197"/>
              <a:gd name="T21" fmla="*/ 98 h 198"/>
              <a:gd name="T22" fmla="*/ 4 w 197"/>
              <a:gd name="T23" fmla="*/ 127 h 198"/>
              <a:gd name="T24" fmla="*/ 16 w 197"/>
              <a:gd name="T25" fmla="*/ 153 h 198"/>
              <a:gd name="T26" fmla="*/ 36 w 197"/>
              <a:gd name="T27" fmla="*/ 174 h 198"/>
              <a:gd name="T28" fmla="*/ 60 w 197"/>
              <a:gd name="T29" fmla="*/ 189 h 198"/>
              <a:gd name="T30" fmla="*/ 88 w 197"/>
              <a:gd name="T31" fmla="*/ 196 h 198"/>
              <a:gd name="T32" fmla="*/ 118 w 197"/>
              <a:gd name="T33" fmla="*/ 194 h 198"/>
              <a:gd name="T34" fmla="*/ 145 w 197"/>
              <a:gd name="T35" fmla="*/ 185 h 198"/>
              <a:gd name="T36" fmla="*/ 168 w 197"/>
              <a:gd name="T37" fmla="*/ 168 h 198"/>
              <a:gd name="T38" fmla="*/ 185 w 197"/>
              <a:gd name="T39" fmla="*/ 145 h 198"/>
              <a:gd name="T40" fmla="*/ 194 w 197"/>
              <a:gd name="T41" fmla="*/ 118 h 198"/>
              <a:gd name="T42" fmla="*/ 184 w 197"/>
              <a:gd name="T43" fmla="*/ 98 h 198"/>
              <a:gd name="T44" fmla="*/ 180 w 197"/>
              <a:gd name="T45" fmla="*/ 73 h 198"/>
              <a:gd name="T46" fmla="*/ 169 w 197"/>
              <a:gd name="T47" fmla="*/ 50 h 198"/>
              <a:gd name="T48" fmla="*/ 152 w 197"/>
              <a:gd name="T49" fmla="*/ 32 h 198"/>
              <a:gd name="T50" fmla="*/ 131 w 197"/>
              <a:gd name="T51" fmla="*/ 19 h 198"/>
              <a:gd name="T52" fmla="*/ 107 w 197"/>
              <a:gd name="T53" fmla="*/ 13 h 198"/>
              <a:gd name="T54" fmla="*/ 81 w 197"/>
              <a:gd name="T55" fmla="*/ 14 h 198"/>
              <a:gd name="T56" fmla="*/ 58 w 197"/>
              <a:gd name="T57" fmla="*/ 23 h 198"/>
              <a:gd name="T58" fmla="*/ 38 w 197"/>
              <a:gd name="T59" fmla="*/ 38 h 198"/>
              <a:gd name="T60" fmla="*/ 23 w 197"/>
              <a:gd name="T61" fmla="*/ 57 h 198"/>
              <a:gd name="T62" fmla="*/ 14 w 197"/>
              <a:gd name="T63" fmla="*/ 81 h 198"/>
              <a:gd name="T64" fmla="*/ 13 w 197"/>
              <a:gd name="T65" fmla="*/ 107 h 198"/>
              <a:gd name="T66" fmla="*/ 19 w 197"/>
              <a:gd name="T67" fmla="*/ 131 h 198"/>
              <a:gd name="T68" fmla="*/ 32 w 197"/>
              <a:gd name="T69" fmla="*/ 152 h 198"/>
              <a:gd name="T70" fmla="*/ 50 w 197"/>
              <a:gd name="T71" fmla="*/ 169 h 198"/>
              <a:gd name="T72" fmla="*/ 73 w 197"/>
              <a:gd name="T73" fmla="*/ 180 h 198"/>
              <a:gd name="T74" fmla="*/ 98 w 197"/>
              <a:gd name="T75" fmla="*/ 184 h 198"/>
              <a:gd name="T76" fmla="*/ 123 w 197"/>
              <a:gd name="T77" fmla="*/ 180 h 198"/>
              <a:gd name="T78" fmla="*/ 146 w 197"/>
              <a:gd name="T79" fmla="*/ 169 h 198"/>
              <a:gd name="T80" fmla="*/ 164 w 197"/>
              <a:gd name="T81" fmla="*/ 152 h 198"/>
              <a:gd name="T82" fmla="*/ 177 w 197"/>
              <a:gd name="T83" fmla="*/ 131 h 198"/>
              <a:gd name="T84" fmla="*/ 183 w 197"/>
              <a:gd name="T85"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7" h="198">
                <a:moveTo>
                  <a:pt x="196" y="98"/>
                </a:moveTo>
                <a:lnTo>
                  <a:pt x="196" y="88"/>
                </a:lnTo>
                <a:lnTo>
                  <a:pt x="194" y="78"/>
                </a:lnTo>
                <a:lnTo>
                  <a:pt x="192" y="69"/>
                </a:lnTo>
                <a:lnTo>
                  <a:pt x="189" y="60"/>
                </a:lnTo>
                <a:lnTo>
                  <a:pt x="185" y="51"/>
                </a:lnTo>
                <a:lnTo>
                  <a:pt x="180" y="43"/>
                </a:lnTo>
                <a:lnTo>
                  <a:pt x="174" y="36"/>
                </a:lnTo>
                <a:lnTo>
                  <a:pt x="168" y="28"/>
                </a:lnTo>
                <a:lnTo>
                  <a:pt x="161" y="22"/>
                </a:lnTo>
                <a:lnTo>
                  <a:pt x="153" y="16"/>
                </a:lnTo>
                <a:lnTo>
                  <a:pt x="145" y="12"/>
                </a:lnTo>
                <a:lnTo>
                  <a:pt x="137" y="7"/>
                </a:lnTo>
                <a:lnTo>
                  <a:pt x="127" y="4"/>
                </a:lnTo>
                <a:lnTo>
                  <a:pt x="118" y="2"/>
                </a:lnTo>
                <a:lnTo>
                  <a:pt x="108" y="0"/>
                </a:lnTo>
                <a:lnTo>
                  <a:pt x="98" y="0"/>
                </a:lnTo>
                <a:lnTo>
                  <a:pt x="88" y="0"/>
                </a:lnTo>
                <a:lnTo>
                  <a:pt x="78" y="2"/>
                </a:lnTo>
                <a:lnTo>
                  <a:pt x="69" y="4"/>
                </a:lnTo>
                <a:lnTo>
                  <a:pt x="60" y="7"/>
                </a:lnTo>
                <a:lnTo>
                  <a:pt x="51" y="12"/>
                </a:lnTo>
                <a:lnTo>
                  <a:pt x="43" y="16"/>
                </a:lnTo>
                <a:lnTo>
                  <a:pt x="36" y="22"/>
                </a:lnTo>
                <a:lnTo>
                  <a:pt x="28" y="28"/>
                </a:lnTo>
                <a:lnTo>
                  <a:pt x="22" y="36"/>
                </a:lnTo>
                <a:lnTo>
                  <a:pt x="16" y="43"/>
                </a:lnTo>
                <a:lnTo>
                  <a:pt x="12" y="51"/>
                </a:lnTo>
                <a:lnTo>
                  <a:pt x="7" y="60"/>
                </a:lnTo>
                <a:lnTo>
                  <a:pt x="4" y="69"/>
                </a:lnTo>
                <a:lnTo>
                  <a:pt x="2" y="78"/>
                </a:lnTo>
                <a:lnTo>
                  <a:pt x="0" y="88"/>
                </a:lnTo>
                <a:lnTo>
                  <a:pt x="0" y="98"/>
                </a:lnTo>
                <a:lnTo>
                  <a:pt x="0" y="108"/>
                </a:lnTo>
                <a:lnTo>
                  <a:pt x="2" y="118"/>
                </a:lnTo>
                <a:lnTo>
                  <a:pt x="4" y="127"/>
                </a:lnTo>
                <a:lnTo>
                  <a:pt x="7" y="137"/>
                </a:lnTo>
                <a:lnTo>
                  <a:pt x="12" y="145"/>
                </a:lnTo>
                <a:lnTo>
                  <a:pt x="16" y="153"/>
                </a:lnTo>
                <a:lnTo>
                  <a:pt x="22" y="161"/>
                </a:lnTo>
                <a:lnTo>
                  <a:pt x="28" y="168"/>
                </a:lnTo>
                <a:lnTo>
                  <a:pt x="36" y="174"/>
                </a:lnTo>
                <a:lnTo>
                  <a:pt x="43" y="180"/>
                </a:lnTo>
                <a:lnTo>
                  <a:pt x="51" y="185"/>
                </a:lnTo>
                <a:lnTo>
                  <a:pt x="60" y="189"/>
                </a:lnTo>
                <a:lnTo>
                  <a:pt x="69" y="192"/>
                </a:lnTo>
                <a:lnTo>
                  <a:pt x="78" y="194"/>
                </a:lnTo>
                <a:lnTo>
                  <a:pt x="88" y="196"/>
                </a:lnTo>
                <a:lnTo>
                  <a:pt x="98" y="197"/>
                </a:lnTo>
                <a:lnTo>
                  <a:pt x="108" y="196"/>
                </a:lnTo>
                <a:lnTo>
                  <a:pt x="118" y="194"/>
                </a:lnTo>
                <a:lnTo>
                  <a:pt x="127" y="192"/>
                </a:lnTo>
                <a:lnTo>
                  <a:pt x="137" y="189"/>
                </a:lnTo>
                <a:lnTo>
                  <a:pt x="145" y="185"/>
                </a:lnTo>
                <a:lnTo>
                  <a:pt x="153" y="180"/>
                </a:lnTo>
                <a:lnTo>
                  <a:pt x="161" y="174"/>
                </a:lnTo>
                <a:lnTo>
                  <a:pt x="168" y="168"/>
                </a:lnTo>
                <a:lnTo>
                  <a:pt x="174" y="161"/>
                </a:lnTo>
                <a:lnTo>
                  <a:pt x="180" y="153"/>
                </a:lnTo>
                <a:lnTo>
                  <a:pt x="185" y="145"/>
                </a:lnTo>
                <a:lnTo>
                  <a:pt x="189" y="137"/>
                </a:lnTo>
                <a:lnTo>
                  <a:pt x="192" y="127"/>
                </a:lnTo>
                <a:lnTo>
                  <a:pt x="194" y="118"/>
                </a:lnTo>
                <a:lnTo>
                  <a:pt x="196" y="108"/>
                </a:lnTo>
                <a:lnTo>
                  <a:pt x="196" y="98"/>
                </a:lnTo>
                <a:lnTo>
                  <a:pt x="184" y="98"/>
                </a:lnTo>
                <a:lnTo>
                  <a:pt x="183" y="90"/>
                </a:lnTo>
                <a:lnTo>
                  <a:pt x="182" y="81"/>
                </a:lnTo>
                <a:lnTo>
                  <a:pt x="180" y="73"/>
                </a:lnTo>
                <a:lnTo>
                  <a:pt x="177" y="65"/>
                </a:lnTo>
                <a:lnTo>
                  <a:pt x="173" y="57"/>
                </a:lnTo>
                <a:lnTo>
                  <a:pt x="169" y="50"/>
                </a:lnTo>
                <a:lnTo>
                  <a:pt x="164" y="44"/>
                </a:lnTo>
                <a:lnTo>
                  <a:pt x="158" y="38"/>
                </a:lnTo>
                <a:lnTo>
                  <a:pt x="152" y="32"/>
                </a:lnTo>
                <a:lnTo>
                  <a:pt x="146" y="27"/>
                </a:lnTo>
                <a:lnTo>
                  <a:pt x="139" y="23"/>
                </a:lnTo>
                <a:lnTo>
                  <a:pt x="131" y="19"/>
                </a:lnTo>
                <a:lnTo>
                  <a:pt x="123" y="16"/>
                </a:lnTo>
                <a:lnTo>
                  <a:pt x="115" y="14"/>
                </a:lnTo>
                <a:lnTo>
                  <a:pt x="107" y="13"/>
                </a:lnTo>
                <a:lnTo>
                  <a:pt x="98" y="13"/>
                </a:lnTo>
                <a:lnTo>
                  <a:pt x="90" y="13"/>
                </a:lnTo>
                <a:lnTo>
                  <a:pt x="81" y="14"/>
                </a:lnTo>
                <a:lnTo>
                  <a:pt x="73" y="16"/>
                </a:lnTo>
                <a:lnTo>
                  <a:pt x="65" y="19"/>
                </a:lnTo>
                <a:lnTo>
                  <a:pt x="58" y="23"/>
                </a:lnTo>
                <a:lnTo>
                  <a:pt x="50" y="27"/>
                </a:lnTo>
                <a:lnTo>
                  <a:pt x="44" y="32"/>
                </a:lnTo>
                <a:lnTo>
                  <a:pt x="38" y="38"/>
                </a:lnTo>
                <a:lnTo>
                  <a:pt x="32" y="44"/>
                </a:lnTo>
                <a:lnTo>
                  <a:pt x="27" y="50"/>
                </a:lnTo>
                <a:lnTo>
                  <a:pt x="23" y="57"/>
                </a:lnTo>
                <a:lnTo>
                  <a:pt x="19" y="65"/>
                </a:lnTo>
                <a:lnTo>
                  <a:pt x="16" y="73"/>
                </a:lnTo>
                <a:lnTo>
                  <a:pt x="14" y="81"/>
                </a:lnTo>
                <a:lnTo>
                  <a:pt x="13" y="90"/>
                </a:lnTo>
                <a:lnTo>
                  <a:pt x="13" y="98"/>
                </a:lnTo>
                <a:lnTo>
                  <a:pt x="13" y="107"/>
                </a:lnTo>
                <a:lnTo>
                  <a:pt x="14" y="115"/>
                </a:lnTo>
                <a:lnTo>
                  <a:pt x="16" y="123"/>
                </a:lnTo>
                <a:lnTo>
                  <a:pt x="19" y="131"/>
                </a:lnTo>
                <a:lnTo>
                  <a:pt x="23" y="139"/>
                </a:lnTo>
                <a:lnTo>
                  <a:pt x="27" y="146"/>
                </a:lnTo>
                <a:lnTo>
                  <a:pt x="32" y="152"/>
                </a:lnTo>
                <a:lnTo>
                  <a:pt x="38" y="158"/>
                </a:lnTo>
                <a:lnTo>
                  <a:pt x="44" y="164"/>
                </a:lnTo>
                <a:lnTo>
                  <a:pt x="50" y="169"/>
                </a:lnTo>
                <a:lnTo>
                  <a:pt x="58" y="173"/>
                </a:lnTo>
                <a:lnTo>
                  <a:pt x="65" y="177"/>
                </a:lnTo>
                <a:lnTo>
                  <a:pt x="73" y="180"/>
                </a:lnTo>
                <a:lnTo>
                  <a:pt x="81" y="182"/>
                </a:lnTo>
                <a:lnTo>
                  <a:pt x="90" y="183"/>
                </a:lnTo>
                <a:lnTo>
                  <a:pt x="98" y="184"/>
                </a:lnTo>
                <a:lnTo>
                  <a:pt x="107" y="183"/>
                </a:lnTo>
                <a:lnTo>
                  <a:pt x="115" y="182"/>
                </a:lnTo>
                <a:lnTo>
                  <a:pt x="123" y="180"/>
                </a:lnTo>
                <a:lnTo>
                  <a:pt x="131" y="177"/>
                </a:lnTo>
                <a:lnTo>
                  <a:pt x="139" y="173"/>
                </a:lnTo>
                <a:lnTo>
                  <a:pt x="146" y="169"/>
                </a:lnTo>
                <a:lnTo>
                  <a:pt x="152" y="164"/>
                </a:lnTo>
                <a:lnTo>
                  <a:pt x="158" y="158"/>
                </a:lnTo>
                <a:lnTo>
                  <a:pt x="164" y="152"/>
                </a:lnTo>
                <a:lnTo>
                  <a:pt x="169" y="146"/>
                </a:lnTo>
                <a:lnTo>
                  <a:pt x="173" y="139"/>
                </a:lnTo>
                <a:lnTo>
                  <a:pt x="177" y="131"/>
                </a:lnTo>
                <a:lnTo>
                  <a:pt x="180" y="123"/>
                </a:lnTo>
                <a:lnTo>
                  <a:pt x="182" y="115"/>
                </a:lnTo>
                <a:lnTo>
                  <a:pt x="183" y="107"/>
                </a:lnTo>
                <a:lnTo>
                  <a:pt x="184" y="98"/>
                </a:lnTo>
                <a:lnTo>
                  <a:pt x="196" y="98"/>
                </a:lnTo>
              </a:path>
            </a:pathLst>
          </a:custGeom>
          <a:solidFill>
            <a:srgbClr val="E8DED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1" name="Freeform 45"/>
          <p:cNvSpPr>
            <a:spLocks/>
          </p:cNvSpPr>
          <p:nvPr/>
        </p:nvSpPr>
        <p:spPr bwMode="auto">
          <a:xfrm>
            <a:off x="1595438" y="2105025"/>
            <a:ext cx="274637" cy="274638"/>
          </a:xfrm>
          <a:custGeom>
            <a:avLst/>
            <a:gdLst>
              <a:gd name="T0" fmla="*/ 170 w 173"/>
              <a:gd name="T1" fmla="*/ 69 h 173"/>
              <a:gd name="T2" fmla="*/ 162 w 173"/>
              <a:gd name="T3" fmla="*/ 45 h 173"/>
              <a:gd name="T4" fmla="*/ 147 w 173"/>
              <a:gd name="T5" fmla="*/ 25 h 173"/>
              <a:gd name="T6" fmla="*/ 127 w 173"/>
              <a:gd name="T7" fmla="*/ 10 h 173"/>
              <a:gd name="T8" fmla="*/ 104 w 173"/>
              <a:gd name="T9" fmla="*/ 2 h 173"/>
              <a:gd name="T10" fmla="*/ 77 w 173"/>
              <a:gd name="T11" fmla="*/ 1 h 173"/>
              <a:gd name="T12" fmla="*/ 53 w 173"/>
              <a:gd name="T13" fmla="*/ 7 h 173"/>
              <a:gd name="T14" fmla="*/ 31 w 173"/>
              <a:gd name="T15" fmla="*/ 20 h 173"/>
              <a:gd name="T16" fmla="*/ 15 w 173"/>
              <a:gd name="T17" fmla="*/ 38 h 173"/>
              <a:gd name="T18" fmla="*/ 4 w 173"/>
              <a:gd name="T19" fmla="*/ 60 h 173"/>
              <a:gd name="T20" fmla="*/ 0 w 173"/>
              <a:gd name="T21" fmla="*/ 86 h 173"/>
              <a:gd name="T22" fmla="*/ 4 w 173"/>
              <a:gd name="T23" fmla="*/ 112 h 173"/>
              <a:gd name="T24" fmla="*/ 15 w 173"/>
              <a:gd name="T25" fmla="*/ 134 h 173"/>
              <a:gd name="T26" fmla="*/ 31 w 173"/>
              <a:gd name="T27" fmla="*/ 152 h 173"/>
              <a:gd name="T28" fmla="*/ 53 w 173"/>
              <a:gd name="T29" fmla="*/ 165 h 173"/>
              <a:gd name="T30" fmla="*/ 77 w 173"/>
              <a:gd name="T31" fmla="*/ 172 h 173"/>
              <a:gd name="T32" fmla="*/ 104 w 173"/>
              <a:gd name="T33" fmla="*/ 170 h 173"/>
              <a:gd name="T34" fmla="*/ 127 w 173"/>
              <a:gd name="T35" fmla="*/ 162 h 173"/>
              <a:gd name="T36" fmla="*/ 147 w 173"/>
              <a:gd name="T37" fmla="*/ 147 h 173"/>
              <a:gd name="T38" fmla="*/ 162 w 173"/>
              <a:gd name="T39" fmla="*/ 127 h 173"/>
              <a:gd name="T40" fmla="*/ 170 w 173"/>
              <a:gd name="T41" fmla="*/ 104 h 173"/>
              <a:gd name="T42" fmla="*/ 160 w 173"/>
              <a:gd name="T43" fmla="*/ 86 h 173"/>
              <a:gd name="T44" fmla="*/ 156 w 173"/>
              <a:gd name="T45" fmla="*/ 64 h 173"/>
              <a:gd name="T46" fmla="*/ 147 w 173"/>
              <a:gd name="T47" fmla="*/ 45 h 173"/>
              <a:gd name="T48" fmla="*/ 133 w 173"/>
              <a:gd name="T49" fmla="*/ 30 h 173"/>
              <a:gd name="T50" fmla="*/ 115 w 173"/>
              <a:gd name="T51" fmla="*/ 18 h 173"/>
              <a:gd name="T52" fmla="*/ 93 w 173"/>
              <a:gd name="T53" fmla="*/ 13 h 173"/>
              <a:gd name="T54" fmla="*/ 72 w 173"/>
              <a:gd name="T55" fmla="*/ 14 h 173"/>
              <a:gd name="T56" fmla="*/ 51 w 173"/>
              <a:gd name="T57" fmla="*/ 21 h 173"/>
              <a:gd name="T58" fmla="*/ 34 w 173"/>
              <a:gd name="T59" fmla="*/ 34 h 173"/>
              <a:gd name="T60" fmla="*/ 22 w 173"/>
              <a:gd name="T61" fmla="*/ 51 h 173"/>
              <a:gd name="T62" fmla="*/ 14 w 173"/>
              <a:gd name="T63" fmla="*/ 72 h 173"/>
              <a:gd name="T64" fmla="*/ 13 w 173"/>
              <a:gd name="T65" fmla="*/ 93 h 173"/>
              <a:gd name="T66" fmla="*/ 19 w 173"/>
              <a:gd name="T67" fmla="*/ 115 h 173"/>
              <a:gd name="T68" fmla="*/ 30 w 173"/>
              <a:gd name="T69" fmla="*/ 133 h 173"/>
              <a:gd name="T70" fmla="*/ 45 w 173"/>
              <a:gd name="T71" fmla="*/ 147 h 173"/>
              <a:gd name="T72" fmla="*/ 64 w 173"/>
              <a:gd name="T73" fmla="*/ 156 h 173"/>
              <a:gd name="T74" fmla="*/ 86 w 173"/>
              <a:gd name="T75" fmla="*/ 160 h 173"/>
              <a:gd name="T76" fmla="*/ 108 w 173"/>
              <a:gd name="T77" fmla="*/ 156 h 173"/>
              <a:gd name="T78" fmla="*/ 127 w 173"/>
              <a:gd name="T79" fmla="*/ 147 h 173"/>
              <a:gd name="T80" fmla="*/ 143 w 173"/>
              <a:gd name="T81" fmla="*/ 133 h 173"/>
              <a:gd name="T82" fmla="*/ 154 w 173"/>
              <a:gd name="T83" fmla="*/ 115 h 173"/>
              <a:gd name="T84" fmla="*/ 159 w 173"/>
              <a:gd name="T85"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 h="173">
                <a:moveTo>
                  <a:pt x="172" y="86"/>
                </a:moveTo>
                <a:lnTo>
                  <a:pt x="172" y="77"/>
                </a:lnTo>
                <a:lnTo>
                  <a:pt x="170" y="69"/>
                </a:lnTo>
                <a:lnTo>
                  <a:pt x="168" y="60"/>
                </a:lnTo>
                <a:lnTo>
                  <a:pt x="165" y="53"/>
                </a:lnTo>
                <a:lnTo>
                  <a:pt x="162" y="45"/>
                </a:lnTo>
                <a:lnTo>
                  <a:pt x="158" y="38"/>
                </a:lnTo>
                <a:lnTo>
                  <a:pt x="152" y="31"/>
                </a:lnTo>
                <a:lnTo>
                  <a:pt x="147" y="25"/>
                </a:lnTo>
                <a:lnTo>
                  <a:pt x="141" y="20"/>
                </a:lnTo>
                <a:lnTo>
                  <a:pt x="134" y="15"/>
                </a:lnTo>
                <a:lnTo>
                  <a:pt x="127" y="10"/>
                </a:lnTo>
                <a:lnTo>
                  <a:pt x="119" y="7"/>
                </a:lnTo>
                <a:lnTo>
                  <a:pt x="112" y="4"/>
                </a:lnTo>
                <a:lnTo>
                  <a:pt x="104" y="2"/>
                </a:lnTo>
                <a:lnTo>
                  <a:pt x="95" y="1"/>
                </a:lnTo>
                <a:lnTo>
                  <a:pt x="86" y="0"/>
                </a:lnTo>
                <a:lnTo>
                  <a:pt x="77" y="1"/>
                </a:lnTo>
                <a:lnTo>
                  <a:pt x="69" y="2"/>
                </a:lnTo>
                <a:lnTo>
                  <a:pt x="60" y="4"/>
                </a:lnTo>
                <a:lnTo>
                  <a:pt x="53" y="7"/>
                </a:lnTo>
                <a:lnTo>
                  <a:pt x="45" y="10"/>
                </a:lnTo>
                <a:lnTo>
                  <a:pt x="38" y="15"/>
                </a:lnTo>
                <a:lnTo>
                  <a:pt x="31" y="20"/>
                </a:lnTo>
                <a:lnTo>
                  <a:pt x="25" y="25"/>
                </a:lnTo>
                <a:lnTo>
                  <a:pt x="20" y="31"/>
                </a:lnTo>
                <a:lnTo>
                  <a:pt x="15" y="38"/>
                </a:lnTo>
                <a:lnTo>
                  <a:pt x="10" y="45"/>
                </a:lnTo>
                <a:lnTo>
                  <a:pt x="7" y="53"/>
                </a:lnTo>
                <a:lnTo>
                  <a:pt x="4" y="60"/>
                </a:lnTo>
                <a:lnTo>
                  <a:pt x="2" y="69"/>
                </a:lnTo>
                <a:lnTo>
                  <a:pt x="1" y="77"/>
                </a:lnTo>
                <a:lnTo>
                  <a:pt x="0" y="86"/>
                </a:lnTo>
                <a:lnTo>
                  <a:pt x="1" y="95"/>
                </a:lnTo>
                <a:lnTo>
                  <a:pt x="2" y="104"/>
                </a:lnTo>
                <a:lnTo>
                  <a:pt x="4" y="112"/>
                </a:lnTo>
                <a:lnTo>
                  <a:pt x="7" y="119"/>
                </a:lnTo>
                <a:lnTo>
                  <a:pt x="10" y="127"/>
                </a:lnTo>
                <a:lnTo>
                  <a:pt x="15" y="134"/>
                </a:lnTo>
                <a:lnTo>
                  <a:pt x="20" y="141"/>
                </a:lnTo>
                <a:lnTo>
                  <a:pt x="25" y="147"/>
                </a:lnTo>
                <a:lnTo>
                  <a:pt x="31" y="152"/>
                </a:lnTo>
                <a:lnTo>
                  <a:pt x="38" y="158"/>
                </a:lnTo>
                <a:lnTo>
                  <a:pt x="45" y="162"/>
                </a:lnTo>
                <a:lnTo>
                  <a:pt x="53" y="165"/>
                </a:lnTo>
                <a:lnTo>
                  <a:pt x="60" y="168"/>
                </a:lnTo>
                <a:lnTo>
                  <a:pt x="69" y="170"/>
                </a:lnTo>
                <a:lnTo>
                  <a:pt x="77" y="172"/>
                </a:lnTo>
                <a:lnTo>
                  <a:pt x="86" y="172"/>
                </a:lnTo>
                <a:lnTo>
                  <a:pt x="95" y="172"/>
                </a:lnTo>
                <a:lnTo>
                  <a:pt x="104" y="170"/>
                </a:lnTo>
                <a:lnTo>
                  <a:pt x="112" y="168"/>
                </a:lnTo>
                <a:lnTo>
                  <a:pt x="119" y="165"/>
                </a:lnTo>
                <a:lnTo>
                  <a:pt x="127" y="162"/>
                </a:lnTo>
                <a:lnTo>
                  <a:pt x="134" y="158"/>
                </a:lnTo>
                <a:lnTo>
                  <a:pt x="141" y="152"/>
                </a:lnTo>
                <a:lnTo>
                  <a:pt x="147" y="147"/>
                </a:lnTo>
                <a:lnTo>
                  <a:pt x="152" y="141"/>
                </a:lnTo>
                <a:lnTo>
                  <a:pt x="158" y="134"/>
                </a:lnTo>
                <a:lnTo>
                  <a:pt x="162" y="127"/>
                </a:lnTo>
                <a:lnTo>
                  <a:pt x="165" y="119"/>
                </a:lnTo>
                <a:lnTo>
                  <a:pt x="168" y="112"/>
                </a:lnTo>
                <a:lnTo>
                  <a:pt x="170" y="104"/>
                </a:lnTo>
                <a:lnTo>
                  <a:pt x="172" y="95"/>
                </a:lnTo>
                <a:lnTo>
                  <a:pt x="172" y="86"/>
                </a:lnTo>
                <a:lnTo>
                  <a:pt x="160" y="86"/>
                </a:lnTo>
                <a:lnTo>
                  <a:pt x="159" y="79"/>
                </a:lnTo>
                <a:lnTo>
                  <a:pt x="158" y="72"/>
                </a:lnTo>
                <a:lnTo>
                  <a:pt x="156" y="64"/>
                </a:lnTo>
                <a:lnTo>
                  <a:pt x="154" y="57"/>
                </a:lnTo>
                <a:lnTo>
                  <a:pt x="151" y="51"/>
                </a:lnTo>
                <a:lnTo>
                  <a:pt x="147" y="45"/>
                </a:lnTo>
                <a:lnTo>
                  <a:pt x="143" y="39"/>
                </a:lnTo>
                <a:lnTo>
                  <a:pt x="138" y="34"/>
                </a:lnTo>
                <a:lnTo>
                  <a:pt x="133" y="30"/>
                </a:lnTo>
                <a:lnTo>
                  <a:pt x="127" y="25"/>
                </a:lnTo>
                <a:lnTo>
                  <a:pt x="121" y="21"/>
                </a:lnTo>
                <a:lnTo>
                  <a:pt x="115" y="18"/>
                </a:lnTo>
                <a:lnTo>
                  <a:pt x="108" y="16"/>
                </a:lnTo>
                <a:lnTo>
                  <a:pt x="101" y="14"/>
                </a:lnTo>
                <a:lnTo>
                  <a:pt x="93" y="13"/>
                </a:lnTo>
                <a:lnTo>
                  <a:pt x="86" y="12"/>
                </a:lnTo>
                <a:lnTo>
                  <a:pt x="79" y="13"/>
                </a:lnTo>
                <a:lnTo>
                  <a:pt x="72" y="14"/>
                </a:lnTo>
                <a:lnTo>
                  <a:pt x="64" y="16"/>
                </a:lnTo>
                <a:lnTo>
                  <a:pt x="57" y="18"/>
                </a:lnTo>
                <a:lnTo>
                  <a:pt x="51" y="21"/>
                </a:lnTo>
                <a:lnTo>
                  <a:pt x="45" y="25"/>
                </a:lnTo>
                <a:lnTo>
                  <a:pt x="40" y="30"/>
                </a:lnTo>
                <a:lnTo>
                  <a:pt x="34" y="34"/>
                </a:lnTo>
                <a:lnTo>
                  <a:pt x="30" y="39"/>
                </a:lnTo>
                <a:lnTo>
                  <a:pt x="25" y="45"/>
                </a:lnTo>
                <a:lnTo>
                  <a:pt x="22" y="51"/>
                </a:lnTo>
                <a:lnTo>
                  <a:pt x="19" y="57"/>
                </a:lnTo>
                <a:lnTo>
                  <a:pt x="16" y="64"/>
                </a:lnTo>
                <a:lnTo>
                  <a:pt x="14" y="72"/>
                </a:lnTo>
                <a:lnTo>
                  <a:pt x="13" y="79"/>
                </a:lnTo>
                <a:lnTo>
                  <a:pt x="13" y="86"/>
                </a:lnTo>
                <a:lnTo>
                  <a:pt x="13" y="93"/>
                </a:lnTo>
                <a:lnTo>
                  <a:pt x="14" y="101"/>
                </a:lnTo>
                <a:lnTo>
                  <a:pt x="16" y="108"/>
                </a:lnTo>
                <a:lnTo>
                  <a:pt x="19" y="115"/>
                </a:lnTo>
                <a:lnTo>
                  <a:pt x="22" y="121"/>
                </a:lnTo>
                <a:lnTo>
                  <a:pt x="25" y="127"/>
                </a:lnTo>
                <a:lnTo>
                  <a:pt x="30" y="133"/>
                </a:lnTo>
                <a:lnTo>
                  <a:pt x="34" y="138"/>
                </a:lnTo>
                <a:lnTo>
                  <a:pt x="40" y="143"/>
                </a:lnTo>
                <a:lnTo>
                  <a:pt x="45" y="147"/>
                </a:lnTo>
                <a:lnTo>
                  <a:pt x="51" y="151"/>
                </a:lnTo>
                <a:lnTo>
                  <a:pt x="57" y="154"/>
                </a:lnTo>
                <a:lnTo>
                  <a:pt x="64" y="156"/>
                </a:lnTo>
                <a:lnTo>
                  <a:pt x="72" y="158"/>
                </a:lnTo>
                <a:lnTo>
                  <a:pt x="79" y="159"/>
                </a:lnTo>
                <a:lnTo>
                  <a:pt x="86" y="160"/>
                </a:lnTo>
                <a:lnTo>
                  <a:pt x="93" y="159"/>
                </a:lnTo>
                <a:lnTo>
                  <a:pt x="101" y="158"/>
                </a:lnTo>
                <a:lnTo>
                  <a:pt x="108" y="156"/>
                </a:lnTo>
                <a:lnTo>
                  <a:pt x="115" y="154"/>
                </a:lnTo>
                <a:lnTo>
                  <a:pt x="121" y="151"/>
                </a:lnTo>
                <a:lnTo>
                  <a:pt x="127" y="147"/>
                </a:lnTo>
                <a:lnTo>
                  <a:pt x="133" y="143"/>
                </a:lnTo>
                <a:lnTo>
                  <a:pt x="138" y="138"/>
                </a:lnTo>
                <a:lnTo>
                  <a:pt x="143" y="133"/>
                </a:lnTo>
                <a:lnTo>
                  <a:pt x="147" y="127"/>
                </a:lnTo>
                <a:lnTo>
                  <a:pt x="151" y="121"/>
                </a:lnTo>
                <a:lnTo>
                  <a:pt x="154" y="115"/>
                </a:lnTo>
                <a:lnTo>
                  <a:pt x="156" y="108"/>
                </a:lnTo>
                <a:lnTo>
                  <a:pt x="158" y="101"/>
                </a:lnTo>
                <a:lnTo>
                  <a:pt x="159" y="93"/>
                </a:lnTo>
                <a:lnTo>
                  <a:pt x="160" y="86"/>
                </a:lnTo>
                <a:lnTo>
                  <a:pt x="172" y="86"/>
                </a:lnTo>
              </a:path>
            </a:pathLst>
          </a:custGeom>
          <a:solidFill>
            <a:srgbClr val="EDE3D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2" name="Freeform 46"/>
          <p:cNvSpPr>
            <a:spLocks/>
          </p:cNvSpPr>
          <p:nvPr/>
        </p:nvSpPr>
        <p:spPr bwMode="auto">
          <a:xfrm>
            <a:off x="1614488" y="2124075"/>
            <a:ext cx="236537" cy="236538"/>
          </a:xfrm>
          <a:custGeom>
            <a:avLst/>
            <a:gdLst>
              <a:gd name="T0" fmla="*/ 148 w 149"/>
              <a:gd name="T1" fmla="*/ 66 h 149"/>
              <a:gd name="T2" fmla="*/ 145 w 149"/>
              <a:gd name="T3" fmla="*/ 52 h 149"/>
              <a:gd name="T4" fmla="*/ 139 w 149"/>
              <a:gd name="T5" fmla="*/ 39 h 149"/>
              <a:gd name="T6" fmla="*/ 131 w 149"/>
              <a:gd name="T7" fmla="*/ 27 h 149"/>
              <a:gd name="T8" fmla="*/ 121 w 149"/>
              <a:gd name="T9" fmla="*/ 17 h 149"/>
              <a:gd name="T10" fmla="*/ 109 w 149"/>
              <a:gd name="T11" fmla="*/ 9 h 149"/>
              <a:gd name="T12" fmla="*/ 96 w 149"/>
              <a:gd name="T13" fmla="*/ 3 h 149"/>
              <a:gd name="T14" fmla="*/ 82 w 149"/>
              <a:gd name="T15" fmla="*/ 0 h 149"/>
              <a:gd name="T16" fmla="*/ 66 w 149"/>
              <a:gd name="T17" fmla="*/ 0 h 149"/>
              <a:gd name="T18" fmla="*/ 52 w 149"/>
              <a:gd name="T19" fmla="*/ 3 h 149"/>
              <a:gd name="T20" fmla="*/ 39 w 149"/>
              <a:gd name="T21" fmla="*/ 9 h 149"/>
              <a:gd name="T22" fmla="*/ 27 w 149"/>
              <a:gd name="T23" fmla="*/ 17 h 149"/>
              <a:gd name="T24" fmla="*/ 17 w 149"/>
              <a:gd name="T25" fmla="*/ 27 h 149"/>
              <a:gd name="T26" fmla="*/ 9 w 149"/>
              <a:gd name="T27" fmla="*/ 39 h 149"/>
              <a:gd name="T28" fmla="*/ 4 w 149"/>
              <a:gd name="T29" fmla="*/ 52 h 149"/>
              <a:gd name="T30" fmla="*/ 1 w 149"/>
              <a:gd name="T31" fmla="*/ 66 h 149"/>
              <a:gd name="T32" fmla="*/ 1 w 149"/>
              <a:gd name="T33" fmla="*/ 82 h 149"/>
              <a:gd name="T34" fmla="*/ 4 w 149"/>
              <a:gd name="T35" fmla="*/ 96 h 149"/>
              <a:gd name="T36" fmla="*/ 9 w 149"/>
              <a:gd name="T37" fmla="*/ 109 h 149"/>
              <a:gd name="T38" fmla="*/ 17 w 149"/>
              <a:gd name="T39" fmla="*/ 121 h 149"/>
              <a:gd name="T40" fmla="*/ 27 w 149"/>
              <a:gd name="T41" fmla="*/ 131 h 149"/>
              <a:gd name="T42" fmla="*/ 39 w 149"/>
              <a:gd name="T43" fmla="*/ 139 h 149"/>
              <a:gd name="T44" fmla="*/ 52 w 149"/>
              <a:gd name="T45" fmla="*/ 145 h 149"/>
              <a:gd name="T46" fmla="*/ 66 w 149"/>
              <a:gd name="T47" fmla="*/ 148 h 149"/>
              <a:gd name="T48" fmla="*/ 82 w 149"/>
              <a:gd name="T49" fmla="*/ 148 h 149"/>
              <a:gd name="T50" fmla="*/ 96 w 149"/>
              <a:gd name="T51" fmla="*/ 145 h 149"/>
              <a:gd name="T52" fmla="*/ 109 w 149"/>
              <a:gd name="T53" fmla="*/ 139 h 149"/>
              <a:gd name="T54" fmla="*/ 121 w 149"/>
              <a:gd name="T55" fmla="*/ 131 h 149"/>
              <a:gd name="T56" fmla="*/ 131 w 149"/>
              <a:gd name="T57" fmla="*/ 121 h 149"/>
              <a:gd name="T58" fmla="*/ 139 w 149"/>
              <a:gd name="T59" fmla="*/ 109 h 149"/>
              <a:gd name="T60" fmla="*/ 145 w 149"/>
              <a:gd name="T61" fmla="*/ 96 h 149"/>
              <a:gd name="T62" fmla="*/ 148 w 149"/>
              <a:gd name="T63" fmla="*/ 82 h 149"/>
              <a:gd name="T64" fmla="*/ 135 w 149"/>
              <a:gd name="T65" fmla="*/ 74 h 149"/>
              <a:gd name="T66" fmla="*/ 131 w 149"/>
              <a:gd name="T67" fmla="*/ 51 h 149"/>
              <a:gd name="T68" fmla="*/ 117 w 149"/>
              <a:gd name="T69" fmla="*/ 31 h 149"/>
              <a:gd name="T70" fmla="*/ 98 w 149"/>
              <a:gd name="T71" fmla="*/ 18 h 149"/>
              <a:gd name="T72" fmla="*/ 74 w 149"/>
              <a:gd name="T73" fmla="*/ 13 h 149"/>
              <a:gd name="T74" fmla="*/ 51 w 149"/>
              <a:gd name="T75" fmla="*/ 18 h 149"/>
              <a:gd name="T76" fmla="*/ 31 w 149"/>
              <a:gd name="T77" fmla="*/ 31 h 149"/>
              <a:gd name="T78" fmla="*/ 18 w 149"/>
              <a:gd name="T79" fmla="*/ 51 h 149"/>
              <a:gd name="T80" fmla="*/ 13 w 149"/>
              <a:gd name="T81" fmla="*/ 74 h 149"/>
              <a:gd name="T82" fmla="*/ 18 w 149"/>
              <a:gd name="T83" fmla="*/ 98 h 149"/>
              <a:gd name="T84" fmla="*/ 31 w 149"/>
              <a:gd name="T85" fmla="*/ 117 h 149"/>
              <a:gd name="T86" fmla="*/ 51 w 149"/>
              <a:gd name="T87" fmla="*/ 131 h 149"/>
              <a:gd name="T88" fmla="*/ 74 w 149"/>
              <a:gd name="T89" fmla="*/ 135 h 149"/>
              <a:gd name="T90" fmla="*/ 98 w 149"/>
              <a:gd name="T91" fmla="*/ 131 h 149"/>
              <a:gd name="T92" fmla="*/ 117 w 149"/>
              <a:gd name="T93" fmla="*/ 117 h 149"/>
              <a:gd name="T94" fmla="*/ 131 w 149"/>
              <a:gd name="T95" fmla="*/ 98 h 149"/>
              <a:gd name="T96" fmla="*/ 135 w 149"/>
              <a:gd name="T97"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148" y="74"/>
                </a:moveTo>
                <a:lnTo>
                  <a:pt x="148" y="66"/>
                </a:lnTo>
                <a:lnTo>
                  <a:pt x="146" y="59"/>
                </a:lnTo>
                <a:lnTo>
                  <a:pt x="145" y="52"/>
                </a:lnTo>
                <a:lnTo>
                  <a:pt x="142" y="45"/>
                </a:lnTo>
                <a:lnTo>
                  <a:pt x="139" y="39"/>
                </a:lnTo>
                <a:lnTo>
                  <a:pt x="135" y="33"/>
                </a:lnTo>
                <a:lnTo>
                  <a:pt x="131" y="27"/>
                </a:lnTo>
                <a:lnTo>
                  <a:pt x="126" y="22"/>
                </a:lnTo>
                <a:lnTo>
                  <a:pt x="121" y="17"/>
                </a:lnTo>
                <a:lnTo>
                  <a:pt x="115" y="13"/>
                </a:lnTo>
                <a:lnTo>
                  <a:pt x="109" y="9"/>
                </a:lnTo>
                <a:lnTo>
                  <a:pt x="103" y="6"/>
                </a:lnTo>
                <a:lnTo>
                  <a:pt x="96" y="3"/>
                </a:lnTo>
                <a:lnTo>
                  <a:pt x="89" y="2"/>
                </a:lnTo>
                <a:lnTo>
                  <a:pt x="82" y="0"/>
                </a:lnTo>
                <a:lnTo>
                  <a:pt x="74" y="0"/>
                </a:lnTo>
                <a:lnTo>
                  <a:pt x="66" y="0"/>
                </a:lnTo>
                <a:lnTo>
                  <a:pt x="59" y="2"/>
                </a:lnTo>
                <a:lnTo>
                  <a:pt x="52" y="3"/>
                </a:lnTo>
                <a:lnTo>
                  <a:pt x="45" y="6"/>
                </a:lnTo>
                <a:lnTo>
                  <a:pt x="39" y="9"/>
                </a:lnTo>
                <a:lnTo>
                  <a:pt x="33" y="13"/>
                </a:lnTo>
                <a:lnTo>
                  <a:pt x="27" y="17"/>
                </a:lnTo>
                <a:lnTo>
                  <a:pt x="22" y="22"/>
                </a:lnTo>
                <a:lnTo>
                  <a:pt x="17" y="27"/>
                </a:lnTo>
                <a:lnTo>
                  <a:pt x="13" y="33"/>
                </a:lnTo>
                <a:lnTo>
                  <a:pt x="9" y="39"/>
                </a:lnTo>
                <a:lnTo>
                  <a:pt x="6" y="45"/>
                </a:lnTo>
                <a:lnTo>
                  <a:pt x="4" y="52"/>
                </a:lnTo>
                <a:lnTo>
                  <a:pt x="2" y="59"/>
                </a:lnTo>
                <a:lnTo>
                  <a:pt x="1" y="66"/>
                </a:lnTo>
                <a:lnTo>
                  <a:pt x="0" y="74"/>
                </a:lnTo>
                <a:lnTo>
                  <a:pt x="1" y="82"/>
                </a:lnTo>
                <a:lnTo>
                  <a:pt x="2" y="89"/>
                </a:lnTo>
                <a:lnTo>
                  <a:pt x="4" y="96"/>
                </a:lnTo>
                <a:lnTo>
                  <a:pt x="6" y="103"/>
                </a:lnTo>
                <a:lnTo>
                  <a:pt x="9" y="109"/>
                </a:lnTo>
                <a:lnTo>
                  <a:pt x="13" y="115"/>
                </a:lnTo>
                <a:lnTo>
                  <a:pt x="17" y="121"/>
                </a:lnTo>
                <a:lnTo>
                  <a:pt x="22" y="126"/>
                </a:lnTo>
                <a:lnTo>
                  <a:pt x="27" y="131"/>
                </a:lnTo>
                <a:lnTo>
                  <a:pt x="33" y="135"/>
                </a:lnTo>
                <a:lnTo>
                  <a:pt x="39" y="139"/>
                </a:lnTo>
                <a:lnTo>
                  <a:pt x="45" y="142"/>
                </a:lnTo>
                <a:lnTo>
                  <a:pt x="52" y="145"/>
                </a:lnTo>
                <a:lnTo>
                  <a:pt x="59" y="146"/>
                </a:lnTo>
                <a:lnTo>
                  <a:pt x="66" y="148"/>
                </a:lnTo>
                <a:lnTo>
                  <a:pt x="74" y="148"/>
                </a:lnTo>
                <a:lnTo>
                  <a:pt x="82" y="148"/>
                </a:lnTo>
                <a:lnTo>
                  <a:pt x="89" y="146"/>
                </a:lnTo>
                <a:lnTo>
                  <a:pt x="96" y="145"/>
                </a:lnTo>
                <a:lnTo>
                  <a:pt x="103" y="142"/>
                </a:lnTo>
                <a:lnTo>
                  <a:pt x="109" y="139"/>
                </a:lnTo>
                <a:lnTo>
                  <a:pt x="115" y="135"/>
                </a:lnTo>
                <a:lnTo>
                  <a:pt x="121" y="131"/>
                </a:lnTo>
                <a:lnTo>
                  <a:pt x="126" y="126"/>
                </a:lnTo>
                <a:lnTo>
                  <a:pt x="131" y="121"/>
                </a:lnTo>
                <a:lnTo>
                  <a:pt x="135" y="115"/>
                </a:lnTo>
                <a:lnTo>
                  <a:pt x="139" y="109"/>
                </a:lnTo>
                <a:lnTo>
                  <a:pt x="142" y="103"/>
                </a:lnTo>
                <a:lnTo>
                  <a:pt x="145" y="96"/>
                </a:lnTo>
                <a:lnTo>
                  <a:pt x="146" y="89"/>
                </a:lnTo>
                <a:lnTo>
                  <a:pt x="148" y="82"/>
                </a:lnTo>
                <a:lnTo>
                  <a:pt x="148" y="74"/>
                </a:lnTo>
                <a:lnTo>
                  <a:pt x="135" y="74"/>
                </a:lnTo>
                <a:lnTo>
                  <a:pt x="134" y="62"/>
                </a:lnTo>
                <a:lnTo>
                  <a:pt x="131" y="51"/>
                </a:lnTo>
                <a:lnTo>
                  <a:pt x="125" y="40"/>
                </a:lnTo>
                <a:lnTo>
                  <a:pt x="117" y="31"/>
                </a:lnTo>
                <a:lnTo>
                  <a:pt x="108" y="24"/>
                </a:lnTo>
                <a:lnTo>
                  <a:pt x="98" y="18"/>
                </a:lnTo>
                <a:lnTo>
                  <a:pt x="87" y="14"/>
                </a:lnTo>
                <a:lnTo>
                  <a:pt x="74" y="13"/>
                </a:lnTo>
                <a:lnTo>
                  <a:pt x="62" y="14"/>
                </a:lnTo>
                <a:lnTo>
                  <a:pt x="51" y="18"/>
                </a:lnTo>
                <a:lnTo>
                  <a:pt x="40" y="24"/>
                </a:lnTo>
                <a:lnTo>
                  <a:pt x="31" y="31"/>
                </a:lnTo>
                <a:lnTo>
                  <a:pt x="24" y="40"/>
                </a:lnTo>
                <a:lnTo>
                  <a:pt x="18" y="51"/>
                </a:lnTo>
                <a:lnTo>
                  <a:pt x="14" y="62"/>
                </a:lnTo>
                <a:lnTo>
                  <a:pt x="13" y="74"/>
                </a:lnTo>
                <a:lnTo>
                  <a:pt x="14" y="87"/>
                </a:lnTo>
                <a:lnTo>
                  <a:pt x="18" y="98"/>
                </a:lnTo>
                <a:lnTo>
                  <a:pt x="24" y="108"/>
                </a:lnTo>
                <a:lnTo>
                  <a:pt x="31" y="117"/>
                </a:lnTo>
                <a:lnTo>
                  <a:pt x="40" y="125"/>
                </a:lnTo>
                <a:lnTo>
                  <a:pt x="51" y="131"/>
                </a:lnTo>
                <a:lnTo>
                  <a:pt x="62" y="134"/>
                </a:lnTo>
                <a:lnTo>
                  <a:pt x="74" y="135"/>
                </a:lnTo>
                <a:lnTo>
                  <a:pt x="87" y="134"/>
                </a:lnTo>
                <a:lnTo>
                  <a:pt x="98" y="131"/>
                </a:lnTo>
                <a:lnTo>
                  <a:pt x="108" y="125"/>
                </a:lnTo>
                <a:lnTo>
                  <a:pt x="117" y="117"/>
                </a:lnTo>
                <a:lnTo>
                  <a:pt x="125" y="108"/>
                </a:lnTo>
                <a:lnTo>
                  <a:pt x="131" y="98"/>
                </a:lnTo>
                <a:lnTo>
                  <a:pt x="134" y="87"/>
                </a:lnTo>
                <a:lnTo>
                  <a:pt x="135" y="74"/>
                </a:lnTo>
                <a:lnTo>
                  <a:pt x="148" y="74"/>
                </a:lnTo>
              </a:path>
            </a:pathLst>
          </a:custGeom>
          <a:solidFill>
            <a:srgbClr val="F2ED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3" name="Freeform 47"/>
          <p:cNvSpPr>
            <a:spLocks/>
          </p:cNvSpPr>
          <p:nvPr/>
        </p:nvSpPr>
        <p:spPr bwMode="auto">
          <a:xfrm>
            <a:off x="1635125" y="2143125"/>
            <a:ext cx="196850" cy="198438"/>
          </a:xfrm>
          <a:custGeom>
            <a:avLst/>
            <a:gdLst>
              <a:gd name="T0" fmla="*/ 121 w 124"/>
              <a:gd name="T1" fmla="*/ 50 h 125"/>
              <a:gd name="T2" fmla="*/ 112 w 124"/>
              <a:gd name="T3" fmla="*/ 28 h 125"/>
              <a:gd name="T4" fmla="*/ 95 w 124"/>
              <a:gd name="T5" fmla="*/ 11 h 125"/>
              <a:gd name="T6" fmla="*/ 74 w 124"/>
              <a:gd name="T7" fmla="*/ 2 h 125"/>
              <a:gd name="T8" fmla="*/ 49 w 124"/>
              <a:gd name="T9" fmla="*/ 2 h 125"/>
              <a:gd name="T10" fmla="*/ 27 w 124"/>
              <a:gd name="T11" fmla="*/ 11 h 125"/>
              <a:gd name="T12" fmla="*/ 10 w 124"/>
              <a:gd name="T13" fmla="*/ 28 h 125"/>
              <a:gd name="T14" fmla="*/ 1 w 124"/>
              <a:gd name="T15" fmla="*/ 50 h 125"/>
              <a:gd name="T16" fmla="*/ 1 w 124"/>
              <a:gd name="T17" fmla="*/ 75 h 125"/>
              <a:gd name="T18" fmla="*/ 10 w 124"/>
              <a:gd name="T19" fmla="*/ 96 h 125"/>
              <a:gd name="T20" fmla="*/ 27 w 124"/>
              <a:gd name="T21" fmla="*/ 113 h 125"/>
              <a:gd name="T22" fmla="*/ 49 w 124"/>
              <a:gd name="T23" fmla="*/ 122 h 125"/>
              <a:gd name="T24" fmla="*/ 74 w 124"/>
              <a:gd name="T25" fmla="*/ 122 h 125"/>
              <a:gd name="T26" fmla="*/ 95 w 124"/>
              <a:gd name="T27" fmla="*/ 113 h 125"/>
              <a:gd name="T28" fmla="*/ 112 w 124"/>
              <a:gd name="T29" fmla="*/ 96 h 125"/>
              <a:gd name="T30" fmla="*/ 121 w 124"/>
              <a:gd name="T31" fmla="*/ 75 h 125"/>
              <a:gd name="T32" fmla="*/ 110 w 124"/>
              <a:gd name="T33" fmla="*/ 62 h 125"/>
              <a:gd name="T34" fmla="*/ 106 w 124"/>
              <a:gd name="T35" fmla="*/ 43 h 125"/>
              <a:gd name="T36" fmla="*/ 96 w 124"/>
              <a:gd name="T37" fmla="*/ 27 h 125"/>
              <a:gd name="T38" fmla="*/ 80 w 124"/>
              <a:gd name="T39" fmla="*/ 17 h 125"/>
              <a:gd name="T40" fmla="*/ 61 w 124"/>
              <a:gd name="T41" fmla="*/ 13 h 125"/>
              <a:gd name="T42" fmla="*/ 42 w 124"/>
              <a:gd name="T43" fmla="*/ 17 h 125"/>
              <a:gd name="T44" fmla="*/ 26 w 124"/>
              <a:gd name="T45" fmla="*/ 27 h 125"/>
              <a:gd name="T46" fmla="*/ 16 w 124"/>
              <a:gd name="T47" fmla="*/ 43 h 125"/>
              <a:gd name="T48" fmla="*/ 12 w 124"/>
              <a:gd name="T49" fmla="*/ 62 h 125"/>
              <a:gd name="T50" fmla="*/ 16 w 124"/>
              <a:gd name="T51" fmla="*/ 81 h 125"/>
              <a:gd name="T52" fmla="*/ 26 w 124"/>
              <a:gd name="T53" fmla="*/ 97 h 125"/>
              <a:gd name="T54" fmla="*/ 42 w 124"/>
              <a:gd name="T55" fmla="*/ 107 h 125"/>
              <a:gd name="T56" fmla="*/ 61 w 124"/>
              <a:gd name="T57" fmla="*/ 111 h 125"/>
              <a:gd name="T58" fmla="*/ 80 w 124"/>
              <a:gd name="T59" fmla="*/ 107 h 125"/>
              <a:gd name="T60" fmla="*/ 96 w 124"/>
              <a:gd name="T61" fmla="*/ 97 h 125"/>
              <a:gd name="T62" fmla="*/ 106 w 124"/>
              <a:gd name="T63" fmla="*/ 81 h 125"/>
              <a:gd name="T64" fmla="*/ 110 w 124"/>
              <a:gd name="T65"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25">
                <a:moveTo>
                  <a:pt x="123" y="62"/>
                </a:moveTo>
                <a:lnTo>
                  <a:pt x="121" y="50"/>
                </a:lnTo>
                <a:lnTo>
                  <a:pt x="118" y="38"/>
                </a:lnTo>
                <a:lnTo>
                  <a:pt x="112" y="28"/>
                </a:lnTo>
                <a:lnTo>
                  <a:pt x="105" y="18"/>
                </a:lnTo>
                <a:lnTo>
                  <a:pt x="95" y="11"/>
                </a:lnTo>
                <a:lnTo>
                  <a:pt x="85" y="5"/>
                </a:lnTo>
                <a:lnTo>
                  <a:pt x="74" y="2"/>
                </a:lnTo>
                <a:lnTo>
                  <a:pt x="61" y="0"/>
                </a:lnTo>
                <a:lnTo>
                  <a:pt x="49" y="2"/>
                </a:lnTo>
                <a:lnTo>
                  <a:pt x="37" y="5"/>
                </a:lnTo>
                <a:lnTo>
                  <a:pt x="27" y="11"/>
                </a:lnTo>
                <a:lnTo>
                  <a:pt x="18" y="18"/>
                </a:lnTo>
                <a:lnTo>
                  <a:pt x="10" y="28"/>
                </a:lnTo>
                <a:lnTo>
                  <a:pt x="4" y="38"/>
                </a:lnTo>
                <a:lnTo>
                  <a:pt x="1" y="50"/>
                </a:lnTo>
                <a:lnTo>
                  <a:pt x="0" y="62"/>
                </a:lnTo>
                <a:lnTo>
                  <a:pt x="1" y="75"/>
                </a:lnTo>
                <a:lnTo>
                  <a:pt x="4" y="86"/>
                </a:lnTo>
                <a:lnTo>
                  <a:pt x="10" y="96"/>
                </a:lnTo>
                <a:lnTo>
                  <a:pt x="18" y="106"/>
                </a:lnTo>
                <a:lnTo>
                  <a:pt x="27" y="113"/>
                </a:lnTo>
                <a:lnTo>
                  <a:pt x="37" y="119"/>
                </a:lnTo>
                <a:lnTo>
                  <a:pt x="49" y="122"/>
                </a:lnTo>
                <a:lnTo>
                  <a:pt x="61" y="124"/>
                </a:lnTo>
                <a:lnTo>
                  <a:pt x="74" y="122"/>
                </a:lnTo>
                <a:lnTo>
                  <a:pt x="85" y="119"/>
                </a:lnTo>
                <a:lnTo>
                  <a:pt x="95" y="113"/>
                </a:lnTo>
                <a:lnTo>
                  <a:pt x="105" y="106"/>
                </a:lnTo>
                <a:lnTo>
                  <a:pt x="112" y="96"/>
                </a:lnTo>
                <a:lnTo>
                  <a:pt x="118" y="86"/>
                </a:lnTo>
                <a:lnTo>
                  <a:pt x="121" y="75"/>
                </a:lnTo>
                <a:lnTo>
                  <a:pt x="123" y="62"/>
                </a:lnTo>
                <a:lnTo>
                  <a:pt x="110" y="62"/>
                </a:lnTo>
                <a:lnTo>
                  <a:pt x="109" y="52"/>
                </a:lnTo>
                <a:lnTo>
                  <a:pt x="106" y="43"/>
                </a:lnTo>
                <a:lnTo>
                  <a:pt x="102" y="35"/>
                </a:lnTo>
                <a:lnTo>
                  <a:pt x="96" y="27"/>
                </a:lnTo>
                <a:lnTo>
                  <a:pt x="89" y="21"/>
                </a:lnTo>
                <a:lnTo>
                  <a:pt x="80" y="17"/>
                </a:lnTo>
                <a:lnTo>
                  <a:pt x="71" y="14"/>
                </a:lnTo>
                <a:lnTo>
                  <a:pt x="61" y="13"/>
                </a:lnTo>
                <a:lnTo>
                  <a:pt x="51" y="14"/>
                </a:lnTo>
                <a:lnTo>
                  <a:pt x="42" y="17"/>
                </a:lnTo>
                <a:lnTo>
                  <a:pt x="34" y="21"/>
                </a:lnTo>
                <a:lnTo>
                  <a:pt x="26" y="27"/>
                </a:lnTo>
                <a:lnTo>
                  <a:pt x="21" y="35"/>
                </a:lnTo>
                <a:lnTo>
                  <a:pt x="16" y="43"/>
                </a:lnTo>
                <a:lnTo>
                  <a:pt x="13" y="52"/>
                </a:lnTo>
                <a:lnTo>
                  <a:pt x="12" y="62"/>
                </a:lnTo>
                <a:lnTo>
                  <a:pt x="13" y="72"/>
                </a:lnTo>
                <a:lnTo>
                  <a:pt x="16" y="81"/>
                </a:lnTo>
                <a:lnTo>
                  <a:pt x="21" y="89"/>
                </a:lnTo>
                <a:lnTo>
                  <a:pt x="26" y="97"/>
                </a:lnTo>
                <a:lnTo>
                  <a:pt x="34" y="103"/>
                </a:lnTo>
                <a:lnTo>
                  <a:pt x="42" y="107"/>
                </a:lnTo>
                <a:lnTo>
                  <a:pt x="51" y="110"/>
                </a:lnTo>
                <a:lnTo>
                  <a:pt x="61" y="111"/>
                </a:lnTo>
                <a:lnTo>
                  <a:pt x="71" y="110"/>
                </a:lnTo>
                <a:lnTo>
                  <a:pt x="80" y="107"/>
                </a:lnTo>
                <a:lnTo>
                  <a:pt x="89" y="103"/>
                </a:lnTo>
                <a:lnTo>
                  <a:pt x="96" y="97"/>
                </a:lnTo>
                <a:lnTo>
                  <a:pt x="102" y="89"/>
                </a:lnTo>
                <a:lnTo>
                  <a:pt x="106" y="81"/>
                </a:lnTo>
                <a:lnTo>
                  <a:pt x="109" y="72"/>
                </a:lnTo>
                <a:lnTo>
                  <a:pt x="110" y="62"/>
                </a:lnTo>
                <a:lnTo>
                  <a:pt x="123" y="62"/>
                </a:lnTo>
              </a:path>
            </a:pathLst>
          </a:custGeom>
          <a:solidFill>
            <a:srgbClr val="F7F4E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4" name="Freeform 48"/>
          <p:cNvSpPr>
            <a:spLocks/>
          </p:cNvSpPr>
          <p:nvPr/>
        </p:nvSpPr>
        <p:spPr bwMode="auto">
          <a:xfrm>
            <a:off x="1654175" y="2162175"/>
            <a:ext cx="158750" cy="160338"/>
          </a:xfrm>
          <a:custGeom>
            <a:avLst/>
            <a:gdLst>
              <a:gd name="T0" fmla="*/ 98 w 100"/>
              <a:gd name="T1" fmla="*/ 40 h 101"/>
              <a:gd name="T2" fmla="*/ 90 w 100"/>
              <a:gd name="T3" fmla="*/ 22 h 101"/>
              <a:gd name="T4" fmla="*/ 77 w 100"/>
              <a:gd name="T5" fmla="*/ 9 h 101"/>
              <a:gd name="T6" fmla="*/ 59 w 100"/>
              <a:gd name="T7" fmla="*/ 1 h 101"/>
              <a:gd name="T8" fmla="*/ 39 w 100"/>
              <a:gd name="T9" fmla="*/ 1 h 101"/>
              <a:gd name="T10" fmla="*/ 21 w 100"/>
              <a:gd name="T11" fmla="*/ 9 h 101"/>
              <a:gd name="T12" fmla="*/ 8 w 100"/>
              <a:gd name="T13" fmla="*/ 22 h 101"/>
              <a:gd name="T14" fmla="*/ 0 w 100"/>
              <a:gd name="T15" fmla="*/ 40 h 101"/>
              <a:gd name="T16" fmla="*/ 0 w 100"/>
              <a:gd name="T17" fmla="*/ 60 h 101"/>
              <a:gd name="T18" fmla="*/ 8 w 100"/>
              <a:gd name="T19" fmla="*/ 78 h 101"/>
              <a:gd name="T20" fmla="*/ 21 w 100"/>
              <a:gd name="T21" fmla="*/ 91 h 101"/>
              <a:gd name="T22" fmla="*/ 39 w 100"/>
              <a:gd name="T23" fmla="*/ 99 h 101"/>
              <a:gd name="T24" fmla="*/ 59 w 100"/>
              <a:gd name="T25" fmla="*/ 99 h 101"/>
              <a:gd name="T26" fmla="*/ 77 w 100"/>
              <a:gd name="T27" fmla="*/ 91 h 101"/>
              <a:gd name="T28" fmla="*/ 90 w 100"/>
              <a:gd name="T29" fmla="*/ 78 h 101"/>
              <a:gd name="T30" fmla="*/ 98 w 100"/>
              <a:gd name="T31" fmla="*/ 60 h 101"/>
              <a:gd name="T32" fmla="*/ 86 w 100"/>
              <a:gd name="T33" fmla="*/ 50 h 101"/>
              <a:gd name="T34" fmla="*/ 83 w 100"/>
              <a:gd name="T35" fmla="*/ 36 h 101"/>
              <a:gd name="T36" fmla="*/ 75 w 100"/>
              <a:gd name="T37" fmla="*/ 24 h 101"/>
              <a:gd name="T38" fmla="*/ 63 w 100"/>
              <a:gd name="T39" fmla="*/ 16 h 101"/>
              <a:gd name="T40" fmla="*/ 49 w 100"/>
              <a:gd name="T41" fmla="*/ 13 h 101"/>
              <a:gd name="T42" fmla="*/ 35 w 100"/>
              <a:gd name="T43" fmla="*/ 16 h 101"/>
              <a:gd name="T44" fmla="*/ 23 w 100"/>
              <a:gd name="T45" fmla="*/ 24 h 101"/>
              <a:gd name="T46" fmla="*/ 15 w 100"/>
              <a:gd name="T47" fmla="*/ 36 h 101"/>
              <a:gd name="T48" fmla="*/ 12 w 100"/>
              <a:gd name="T49" fmla="*/ 50 h 101"/>
              <a:gd name="T50" fmla="*/ 15 w 100"/>
              <a:gd name="T51" fmla="*/ 64 h 101"/>
              <a:gd name="T52" fmla="*/ 23 w 100"/>
              <a:gd name="T53" fmla="*/ 76 h 101"/>
              <a:gd name="T54" fmla="*/ 35 w 100"/>
              <a:gd name="T55" fmla="*/ 84 h 101"/>
              <a:gd name="T56" fmla="*/ 49 w 100"/>
              <a:gd name="T57" fmla="*/ 87 h 101"/>
              <a:gd name="T58" fmla="*/ 63 w 100"/>
              <a:gd name="T59" fmla="*/ 84 h 101"/>
              <a:gd name="T60" fmla="*/ 75 w 100"/>
              <a:gd name="T61" fmla="*/ 76 h 101"/>
              <a:gd name="T62" fmla="*/ 83 w 100"/>
              <a:gd name="T63" fmla="*/ 64 h 101"/>
              <a:gd name="T64" fmla="*/ 86 w 100"/>
              <a:gd name="T65"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01">
                <a:moveTo>
                  <a:pt x="99" y="50"/>
                </a:moveTo>
                <a:lnTo>
                  <a:pt x="98" y="40"/>
                </a:lnTo>
                <a:lnTo>
                  <a:pt x="95" y="31"/>
                </a:lnTo>
                <a:lnTo>
                  <a:pt x="90" y="22"/>
                </a:lnTo>
                <a:lnTo>
                  <a:pt x="84" y="15"/>
                </a:lnTo>
                <a:lnTo>
                  <a:pt x="77" y="9"/>
                </a:lnTo>
                <a:lnTo>
                  <a:pt x="68" y="4"/>
                </a:lnTo>
                <a:lnTo>
                  <a:pt x="59" y="1"/>
                </a:lnTo>
                <a:lnTo>
                  <a:pt x="49" y="0"/>
                </a:lnTo>
                <a:lnTo>
                  <a:pt x="39" y="1"/>
                </a:lnTo>
                <a:lnTo>
                  <a:pt x="30" y="4"/>
                </a:lnTo>
                <a:lnTo>
                  <a:pt x="21" y="9"/>
                </a:lnTo>
                <a:lnTo>
                  <a:pt x="14" y="15"/>
                </a:lnTo>
                <a:lnTo>
                  <a:pt x="8" y="22"/>
                </a:lnTo>
                <a:lnTo>
                  <a:pt x="3" y="31"/>
                </a:lnTo>
                <a:lnTo>
                  <a:pt x="0" y="40"/>
                </a:lnTo>
                <a:lnTo>
                  <a:pt x="0" y="50"/>
                </a:lnTo>
                <a:lnTo>
                  <a:pt x="0" y="60"/>
                </a:lnTo>
                <a:lnTo>
                  <a:pt x="3" y="69"/>
                </a:lnTo>
                <a:lnTo>
                  <a:pt x="8" y="78"/>
                </a:lnTo>
                <a:lnTo>
                  <a:pt x="14" y="85"/>
                </a:lnTo>
                <a:lnTo>
                  <a:pt x="21" y="91"/>
                </a:lnTo>
                <a:lnTo>
                  <a:pt x="30" y="96"/>
                </a:lnTo>
                <a:lnTo>
                  <a:pt x="39" y="99"/>
                </a:lnTo>
                <a:lnTo>
                  <a:pt x="49" y="100"/>
                </a:lnTo>
                <a:lnTo>
                  <a:pt x="59" y="99"/>
                </a:lnTo>
                <a:lnTo>
                  <a:pt x="68" y="96"/>
                </a:lnTo>
                <a:lnTo>
                  <a:pt x="77" y="91"/>
                </a:lnTo>
                <a:lnTo>
                  <a:pt x="84" y="85"/>
                </a:lnTo>
                <a:lnTo>
                  <a:pt x="90" y="78"/>
                </a:lnTo>
                <a:lnTo>
                  <a:pt x="95" y="69"/>
                </a:lnTo>
                <a:lnTo>
                  <a:pt x="98" y="60"/>
                </a:lnTo>
                <a:lnTo>
                  <a:pt x="99" y="50"/>
                </a:lnTo>
                <a:lnTo>
                  <a:pt x="86" y="50"/>
                </a:lnTo>
                <a:lnTo>
                  <a:pt x="85" y="43"/>
                </a:lnTo>
                <a:lnTo>
                  <a:pt x="83" y="36"/>
                </a:lnTo>
                <a:lnTo>
                  <a:pt x="79" y="30"/>
                </a:lnTo>
                <a:lnTo>
                  <a:pt x="75" y="24"/>
                </a:lnTo>
                <a:lnTo>
                  <a:pt x="70" y="20"/>
                </a:lnTo>
                <a:lnTo>
                  <a:pt x="63" y="16"/>
                </a:lnTo>
                <a:lnTo>
                  <a:pt x="56" y="14"/>
                </a:lnTo>
                <a:lnTo>
                  <a:pt x="49" y="13"/>
                </a:lnTo>
                <a:lnTo>
                  <a:pt x="42" y="14"/>
                </a:lnTo>
                <a:lnTo>
                  <a:pt x="35" y="16"/>
                </a:lnTo>
                <a:lnTo>
                  <a:pt x="29" y="20"/>
                </a:lnTo>
                <a:lnTo>
                  <a:pt x="23" y="24"/>
                </a:lnTo>
                <a:lnTo>
                  <a:pt x="19" y="30"/>
                </a:lnTo>
                <a:lnTo>
                  <a:pt x="15" y="36"/>
                </a:lnTo>
                <a:lnTo>
                  <a:pt x="13" y="43"/>
                </a:lnTo>
                <a:lnTo>
                  <a:pt x="12" y="50"/>
                </a:lnTo>
                <a:lnTo>
                  <a:pt x="13" y="57"/>
                </a:lnTo>
                <a:lnTo>
                  <a:pt x="15" y="64"/>
                </a:lnTo>
                <a:lnTo>
                  <a:pt x="19" y="71"/>
                </a:lnTo>
                <a:lnTo>
                  <a:pt x="23" y="76"/>
                </a:lnTo>
                <a:lnTo>
                  <a:pt x="29" y="80"/>
                </a:lnTo>
                <a:lnTo>
                  <a:pt x="35" y="84"/>
                </a:lnTo>
                <a:lnTo>
                  <a:pt x="42" y="86"/>
                </a:lnTo>
                <a:lnTo>
                  <a:pt x="49" y="87"/>
                </a:lnTo>
                <a:lnTo>
                  <a:pt x="56" y="86"/>
                </a:lnTo>
                <a:lnTo>
                  <a:pt x="63" y="84"/>
                </a:lnTo>
                <a:lnTo>
                  <a:pt x="70" y="80"/>
                </a:lnTo>
                <a:lnTo>
                  <a:pt x="75" y="76"/>
                </a:lnTo>
                <a:lnTo>
                  <a:pt x="79" y="71"/>
                </a:lnTo>
                <a:lnTo>
                  <a:pt x="83" y="64"/>
                </a:lnTo>
                <a:lnTo>
                  <a:pt x="85" y="57"/>
                </a:lnTo>
                <a:lnTo>
                  <a:pt x="86" y="50"/>
                </a:lnTo>
                <a:lnTo>
                  <a:pt x="99" y="50"/>
                </a:lnTo>
              </a:path>
            </a:pathLst>
          </a:custGeom>
          <a:solidFill>
            <a:srgbClr val="FCFCF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5" name="Freeform 49"/>
          <p:cNvSpPr>
            <a:spLocks/>
          </p:cNvSpPr>
          <p:nvPr/>
        </p:nvSpPr>
        <p:spPr bwMode="auto">
          <a:xfrm>
            <a:off x="1673225" y="2182813"/>
            <a:ext cx="119063" cy="119062"/>
          </a:xfrm>
          <a:custGeom>
            <a:avLst/>
            <a:gdLst>
              <a:gd name="T0" fmla="*/ 73 w 75"/>
              <a:gd name="T1" fmla="*/ 29 h 75"/>
              <a:gd name="T2" fmla="*/ 68 w 75"/>
              <a:gd name="T3" fmla="*/ 16 h 75"/>
              <a:gd name="T4" fmla="*/ 58 w 75"/>
              <a:gd name="T5" fmla="*/ 6 h 75"/>
              <a:gd name="T6" fmla="*/ 45 w 75"/>
              <a:gd name="T7" fmla="*/ 1 h 75"/>
              <a:gd name="T8" fmla="*/ 29 w 75"/>
              <a:gd name="T9" fmla="*/ 1 h 75"/>
              <a:gd name="T10" fmla="*/ 16 w 75"/>
              <a:gd name="T11" fmla="*/ 6 h 75"/>
              <a:gd name="T12" fmla="*/ 6 w 75"/>
              <a:gd name="T13" fmla="*/ 16 h 75"/>
              <a:gd name="T14" fmla="*/ 1 w 75"/>
              <a:gd name="T15" fmla="*/ 29 h 75"/>
              <a:gd name="T16" fmla="*/ 1 w 75"/>
              <a:gd name="T17" fmla="*/ 45 h 75"/>
              <a:gd name="T18" fmla="*/ 6 w 75"/>
              <a:gd name="T19" fmla="*/ 58 h 75"/>
              <a:gd name="T20" fmla="*/ 16 w 75"/>
              <a:gd name="T21" fmla="*/ 68 h 75"/>
              <a:gd name="T22" fmla="*/ 29 w 75"/>
              <a:gd name="T23" fmla="*/ 73 h 75"/>
              <a:gd name="T24" fmla="*/ 45 w 75"/>
              <a:gd name="T25" fmla="*/ 73 h 75"/>
              <a:gd name="T26" fmla="*/ 58 w 75"/>
              <a:gd name="T27" fmla="*/ 68 h 75"/>
              <a:gd name="T28" fmla="*/ 68 w 75"/>
              <a:gd name="T29" fmla="*/ 58 h 75"/>
              <a:gd name="T30" fmla="*/ 73 w 75"/>
              <a:gd name="T31" fmla="*/ 45 h 75"/>
              <a:gd name="T32" fmla="*/ 62 w 75"/>
              <a:gd name="T33" fmla="*/ 37 h 75"/>
              <a:gd name="T34" fmla="*/ 60 w 75"/>
              <a:gd name="T35" fmla="*/ 27 h 75"/>
              <a:gd name="T36" fmla="*/ 55 w 75"/>
              <a:gd name="T37" fmla="*/ 20 h 75"/>
              <a:gd name="T38" fmla="*/ 47 w 75"/>
              <a:gd name="T39" fmla="*/ 14 h 75"/>
              <a:gd name="T40" fmla="*/ 37 w 75"/>
              <a:gd name="T41" fmla="*/ 12 h 75"/>
              <a:gd name="T42" fmla="*/ 27 w 75"/>
              <a:gd name="T43" fmla="*/ 14 h 75"/>
              <a:gd name="T44" fmla="*/ 20 w 75"/>
              <a:gd name="T45" fmla="*/ 20 h 75"/>
              <a:gd name="T46" fmla="*/ 14 w 75"/>
              <a:gd name="T47" fmla="*/ 27 h 75"/>
              <a:gd name="T48" fmla="*/ 12 w 75"/>
              <a:gd name="T49" fmla="*/ 37 h 75"/>
              <a:gd name="T50" fmla="*/ 14 w 75"/>
              <a:gd name="T51" fmla="*/ 47 h 75"/>
              <a:gd name="T52" fmla="*/ 20 w 75"/>
              <a:gd name="T53" fmla="*/ 55 h 75"/>
              <a:gd name="T54" fmla="*/ 27 w 75"/>
              <a:gd name="T55" fmla="*/ 60 h 75"/>
              <a:gd name="T56" fmla="*/ 37 w 75"/>
              <a:gd name="T57" fmla="*/ 62 h 75"/>
              <a:gd name="T58" fmla="*/ 47 w 75"/>
              <a:gd name="T59" fmla="*/ 60 h 75"/>
              <a:gd name="T60" fmla="*/ 55 w 75"/>
              <a:gd name="T61" fmla="*/ 55 h 75"/>
              <a:gd name="T62" fmla="*/ 60 w 75"/>
              <a:gd name="T63" fmla="*/ 47 h 75"/>
              <a:gd name="T64" fmla="*/ 62 w 75"/>
              <a:gd name="T65"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5">
                <a:moveTo>
                  <a:pt x="74" y="37"/>
                </a:moveTo>
                <a:lnTo>
                  <a:pt x="73" y="29"/>
                </a:lnTo>
                <a:lnTo>
                  <a:pt x="71" y="23"/>
                </a:lnTo>
                <a:lnTo>
                  <a:pt x="68" y="16"/>
                </a:lnTo>
                <a:lnTo>
                  <a:pt x="64" y="11"/>
                </a:lnTo>
                <a:lnTo>
                  <a:pt x="58" y="6"/>
                </a:lnTo>
                <a:lnTo>
                  <a:pt x="52" y="3"/>
                </a:lnTo>
                <a:lnTo>
                  <a:pt x="45" y="1"/>
                </a:lnTo>
                <a:lnTo>
                  <a:pt x="37" y="0"/>
                </a:lnTo>
                <a:lnTo>
                  <a:pt x="29" y="1"/>
                </a:lnTo>
                <a:lnTo>
                  <a:pt x="23" y="3"/>
                </a:lnTo>
                <a:lnTo>
                  <a:pt x="16" y="6"/>
                </a:lnTo>
                <a:lnTo>
                  <a:pt x="11" y="11"/>
                </a:lnTo>
                <a:lnTo>
                  <a:pt x="6" y="16"/>
                </a:lnTo>
                <a:lnTo>
                  <a:pt x="3" y="23"/>
                </a:lnTo>
                <a:lnTo>
                  <a:pt x="1" y="29"/>
                </a:lnTo>
                <a:lnTo>
                  <a:pt x="0" y="37"/>
                </a:lnTo>
                <a:lnTo>
                  <a:pt x="1" y="45"/>
                </a:lnTo>
                <a:lnTo>
                  <a:pt x="3" y="52"/>
                </a:lnTo>
                <a:lnTo>
                  <a:pt x="6" y="58"/>
                </a:lnTo>
                <a:lnTo>
                  <a:pt x="11" y="63"/>
                </a:lnTo>
                <a:lnTo>
                  <a:pt x="16" y="68"/>
                </a:lnTo>
                <a:lnTo>
                  <a:pt x="23" y="71"/>
                </a:lnTo>
                <a:lnTo>
                  <a:pt x="29" y="73"/>
                </a:lnTo>
                <a:lnTo>
                  <a:pt x="37" y="74"/>
                </a:lnTo>
                <a:lnTo>
                  <a:pt x="45" y="73"/>
                </a:lnTo>
                <a:lnTo>
                  <a:pt x="52" y="71"/>
                </a:lnTo>
                <a:lnTo>
                  <a:pt x="58" y="68"/>
                </a:lnTo>
                <a:lnTo>
                  <a:pt x="64" y="63"/>
                </a:lnTo>
                <a:lnTo>
                  <a:pt x="68" y="58"/>
                </a:lnTo>
                <a:lnTo>
                  <a:pt x="71" y="52"/>
                </a:lnTo>
                <a:lnTo>
                  <a:pt x="73" y="45"/>
                </a:lnTo>
                <a:lnTo>
                  <a:pt x="74" y="37"/>
                </a:lnTo>
                <a:lnTo>
                  <a:pt x="62" y="37"/>
                </a:lnTo>
                <a:lnTo>
                  <a:pt x="62" y="32"/>
                </a:lnTo>
                <a:lnTo>
                  <a:pt x="60" y="27"/>
                </a:lnTo>
                <a:lnTo>
                  <a:pt x="58" y="23"/>
                </a:lnTo>
                <a:lnTo>
                  <a:pt x="55" y="20"/>
                </a:lnTo>
                <a:lnTo>
                  <a:pt x="51" y="17"/>
                </a:lnTo>
                <a:lnTo>
                  <a:pt x="47" y="14"/>
                </a:lnTo>
                <a:lnTo>
                  <a:pt x="42" y="13"/>
                </a:lnTo>
                <a:lnTo>
                  <a:pt x="37" y="12"/>
                </a:lnTo>
                <a:lnTo>
                  <a:pt x="32" y="13"/>
                </a:lnTo>
                <a:lnTo>
                  <a:pt x="27" y="14"/>
                </a:lnTo>
                <a:lnTo>
                  <a:pt x="23" y="17"/>
                </a:lnTo>
                <a:lnTo>
                  <a:pt x="20" y="20"/>
                </a:lnTo>
                <a:lnTo>
                  <a:pt x="17" y="23"/>
                </a:lnTo>
                <a:lnTo>
                  <a:pt x="14" y="27"/>
                </a:lnTo>
                <a:lnTo>
                  <a:pt x="13" y="32"/>
                </a:lnTo>
                <a:lnTo>
                  <a:pt x="12" y="37"/>
                </a:lnTo>
                <a:lnTo>
                  <a:pt x="13" y="42"/>
                </a:lnTo>
                <a:lnTo>
                  <a:pt x="14" y="47"/>
                </a:lnTo>
                <a:lnTo>
                  <a:pt x="17" y="51"/>
                </a:lnTo>
                <a:lnTo>
                  <a:pt x="20" y="55"/>
                </a:lnTo>
                <a:lnTo>
                  <a:pt x="23" y="58"/>
                </a:lnTo>
                <a:lnTo>
                  <a:pt x="27" y="60"/>
                </a:lnTo>
                <a:lnTo>
                  <a:pt x="32" y="62"/>
                </a:lnTo>
                <a:lnTo>
                  <a:pt x="37" y="62"/>
                </a:lnTo>
                <a:lnTo>
                  <a:pt x="42" y="62"/>
                </a:lnTo>
                <a:lnTo>
                  <a:pt x="47" y="60"/>
                </a:lnTo>
                <a:lnTo>
                  <a:pt x="51" y="58"/>
                </a:lnTo>
                <a:lnTo>
                  <a:pt x="55" y="55"/>
                </a:lnTo>
                <a:lnTo>
                  <a:pt x="58" y="51"/>
                </a:lnTo>
                <a:lnTo>
                  <a:pt x="60" y="47"/>
                </a:lnTo>
                <a:lnTo>
                  <a:pt x="62" y="42"/>
                </a:lnTo>
                <a:lnTo>
                  <a:pt x="62" y="37"/>
                </a:lnTo>
                <a:lnTo>
                  <a:pt x="74" y="37"/>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6" name="Freeform 50"/>
          <p:cNvSpPr>
            <a:spLocks/>
          </p:cNvSpPr>
          <p:nvPr/>
        </p:nvSpPr>
        <p:spPr bwMode="auto">
          <a:xfrm>
            <a:off x="1692275" y="2201863"/>
            <a:ext cx="80963" cy="80962"/>
          </a:xfrm>
          <a:custGeom>
            <a:avLst/>
            <a:gdLst>
              <a:gd name="T0" fmla="*/ 50 w 51"/>
              <a:gd name="T1" fmla="*/ 25 h 51"/>
              <a:gd name="T2" fmla="*/ 50 w 51"/>
              <a:gd name="T3" fmla="*/ 20 h 51"/>
              <a:gd name="T4" fmla="*/ 48 w 51"/>
              <a:gd name="T5" fmla="*/ 15 h 51"/>
              <a:gd name="T6" fmla="*/ 46 w 51"/>
              <a:gd name="T7" fmla="*/ 11 h 51"/>
              <a:gd name="T8" fmla="*/ 43 w 51"/>
              <a:gd name="T9" fmla="*/ 7 h 51"/>
              <a:gd name="T10" fmla="*/ 39 w 51"/>
              <a:gd name="T11" fmla="*/ 4 h 51"/>
              <a:gd name="T12" fmla="*/ 35 w 51"/>
              <a:gd name="T13" fmla="*/ 2 h 51"/>
              <a:gd name="T14" fmla="*/ 30 w 51"/>
              <a:gd name="T15" fmla="*/ 0 h 51"/>
              <a:gd name="T16" fmla="*/ 25 w 51"/>
              <a:gd name="T17" fmla="*/ 0 h 51"/>
              <a:gd name="T18" fmla="*/ 20 w 51"/>
              <a:gd name="T19" fmla="*/ 0 h 51"/>
              <a:gd name="T20" fmla="*/ 15 w 51"/>
              <a:gd name="T21" fmla="*/ 2 h 51"/>
              <a:gd name="T22" fmla="*/ 11 w 51"/>
              <a:gd name="T23" fmla="*/ 4 h 51"/>
              <a:gd name="T24" fmla="*/ 8 w 51"/>
              <a:gd name="T25" fmla="*/ 7 h 51"/>
              <a:gd name="T26" fmla="*/ 4 w 51"/>
              <a:gd name="T27" fmla="*/ 11 h 51"/>
              <a:gd name="T28" fmla="*/ 2 w 51"/>
              <a:gd name="T29" fmla="*/ 15 h 51"/>
              <a:gd name="T30" fmla="*/ 0 w 51"/>
              <a:gd name="T31" fmla="*/ 20 h 51"/>
              <a:gd name="T32" fmla="*/ 0 w 51"/>
              <a:gd name="T33" fmla="*/ 25 h 51"/>
              <a:gd name="T34" fmla="*/ 0 w 51"/>
              <a:gd name="T35" fmla="*/ 30 h 51"/>
              <a:gd name="T36" fmla="*/ 2 w 51"/>
              <a:gd name="T37" fmla="*/ 35 h 51"/>
              <a:gd name="T38" fmla="*/ 4 w 51"/>
              <a:gd name="T39" fmla="*/ 39 h 51"/>
              <a:gd name="T40" fmla="*/ 8 w 51"/>
              <a:gd name="T41" fmla="*/ 43 h 51"/>
              <a:gd name="T42" fmla="*/ 11 w 51"/>
              <a:gd name="T43" fmla="*/ 46 h 51"/>
              <a:gd name="T44" fmla="*/ 15 w 51"/>
              <a:gd name="T45" fmla="*/ 48 h 51"/>
              <a:gd name="T46" fmla="*/ 20 w 51"/>
              <a:gd name="T47" fmla="*/ 50 h 51"/>
              <a:gd name="T48" fmla="*/ 25 w 51"/>
              <a:gd name="T49" fmla="*/ 50 h 51"/>
              <a:gd name="T50" fmla="*/ 30 w 51"/>
              <a:gd name="T51" fmla="*/ 50 h 51"/>
              <a:gd name="T52" fmla="*/ 35 w 51"/>
              <a:gd name="T53" fmla="*/ 48 h 51"/>
              <a:gd name="T54" fmla="*/ 39 w 51"/>
              <a:gd name="T55" fmla="*/ 46 h 51"/>
              <a:gd name="T56" fmla="*/ 43 w 51"/>
              <a:gd name="T57" fmla="*/ 43 h 51"/>
              <a:gd name="T58" fmla="*/ 46 w 51"/>
              <a:gd name="T59" fmla="*/ 39 h 51"/>
              <a:gd name="T60" fmla="*/ 48 w 51"/>
              <a:gd name="T61" fmla="*/ 35 h 51"/>
              <a:gd name="T62" fmla="*/ 50 w 51"/>
              <a:gd name="T63" fmla="*/ 30 h 51"/>
              <a:gd name="T64" fmla="*/ 50 w 51"/>
              <a:gd name="T65"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50" y="25"/>
                </a:moveTo>
                <a:lnTo>
                  <a:pt x="50" y="20"/>
                </a:lnTo>
                <a:lnTo>
                  <a:pt x="48" y="15"/>
                </a:lnTo>
                <a:lnTo>
                  <a:pt x="46" y="11"/>
                </a:lnTo>
                <a:lnTo>
                  <a:pt x="43" y="7"/>
                </a:lnTo>
                <a:lnTo>
                  <a:pt x="39" y="4"/>
                </a:lnTo>
                <a:lnTo>
                  <a:pt x="35" y="2"/>
                </a:lnTo>
                <a:lnTo>
                  <a:pt x="30" y="0"/>
                </a:lnTo>
                <a:lnTo>
                  <a:pt x="25" y="0"/>
                </a:lnTo>
                <a:lnTo>
                  <a:pt x="20" y="0"/>
                </a:lnTo>
                <a:lnTo>
                  <a:pt x="15" y="2"/>
                </a:lnTo>
                <a:lnTo>
                  <a:pt x="11" y="4"/>
                </a:lnTo>
                <a:lnTo>
                  <a:pt x="8" y="7"/>
                </a:lnTo>
                <a:lnTo>
                  <a:pt x="4" y="11"/>
                </a:lnTo>
                <a:lnTo>
                  <a:pt x="2" y="15"/>
                </a:lnTo>
                <a:lnTo>
                  <a:pt x="0" y="20"/>
                </a:lnTo>
                <a:lnTo>
                  <a:pt x="0" y="25"/>
                </a:lnTo>
                <a:lnTo>
                  <a:pt x="0" y="30"/>
                </a:lnTo>
                <a:lnTo>
                  <a:pt x="2" y="35"/>
                </a:lnTo>
                <a:lnTo>
                  <a:pt x="4" y="39"/>
                </a:lnTo>
                <a:lnTo>
                  <a:pt x="8" y="43"/>
                </a:lnTo>
                <a:lnTo>
                  <a:pt x="11" y="46"/>
                </a:lnTo>
                <a:lnTo>
                  <a:pt x="15" y="48"/>
                </a:lnTo>
                <a:lnTo>
                  <a:pt x="20" y="50"/>
                </a:lnTo>
                <a:lnTo>
                  <a:pt x="25" y="50"/>
                </a:lnTo>
                <a:lnTo>
                  <a:pt x="30" y="50"/>
                </a:lnTo>
                <a:lnTo>
                  <a:pt x="35" y="48"/>
                </a:lnTo>
                <a:lnTo>
                  <a:pt x="39" y="46"/>
                </a:lnTo>
                <a:lnTo>
                  <a:pt x="43" y="43"/>
                </a:lnTo>
                <a:lnTo>
                  <a:pt x="46" y="39"/>
                </a:lnTo>
                <a:lnTo>
                  <a:pt x="48" y="35"/>
                </a:lnTo>
                <a:lnTo>
                  <a:pt x="50" y="30"/>
                </a:lnTo>
                <a:lnTo>
                  <a:pt x="50" y="2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7" name="Freeform 51"/>
          <p:cNvSpPr>
            <a:spLocks/>
          </p:cNvSpPr>
          <p:nvPr/>
        </p:nvSpPr>
        <p:spPr bwMode="auto">
          <a:xfrm>
            <a:off x="1711325" y="2220913"/>
            <a:ext cx="42863" cy="42862"/>
          </a:xfrm>
          <a:custGeom>
            <a:avLst/>
            <a:gdLst>
              <a:gd name="T0" fmla="*/ 26 w 27"/>
              <a:gd name="T1" fmla="*/ 13 h 27"/>
              <a:gd name="T2" fmla="*/ 26 w 27"/>
              <a:gd name="T3" fmla="*/ 11 h 27"/>
              <a:gd name="T4" fmla="*/ 25 w 27"/>
              <a:gd name="T5" fmla="*/ 8 h 27"/>
              <a:gd name="T6" fmla="*/ 24 w 27"/>
              <a:gd name="T7" fmla="*/ 6 h 27"/>
              <a:gd name="T8" fmla="*/ 22 w 27"/>
              <a:gd name="T9" fmla="*/ 4 h 27"/>
              <a:gd name="T10" fmla="*/ 20 w 27"/>
              <a:gd name="T11" fmla="*/ 2 h 27"/>
              <a:gd name="T12" fmla="*/ 18 w 27"/>
              <a:gd name="T13" fmla="*/ 1 h 27"/>
              <a:gd name="T14" fmla="*/ 16 w 27"/>
              <a:gd name="T15" fmla="*/ 1 h 27"/>
              <a:gd name="T16" fmla="*/ 13 w 27"/>
              <a:gd name="T17" fmla="*/ 0 h 27"/>
              <a:gd name="T18" fmla="*/ 11 w 27"/>
              <a:gd name="T19" fmla="*/ 1 h 27"/>
              <a:gd name="T20" fmla="*/ 8 w 27"/>
              <a:gd name="T21" fmla="*/ 1 h 27"/>
              <a:gd name="T22" fmla="*/ 6 w 27"/>
              <a:gd name="T23" fmla="*/ 2 h 27"/>
              <a:gd name="T24" fmla="*/ 4 w 27"/>
              <a:gd name="T25" fmla="*/ 4 h 27"/>
              <a:gd name="T26" fmla="*/ 2 w 27"/>
              <a:gd name="T27" fmla="*/ 6 h 27"/>
              <a:gd name="T28" fmla="*/ 1 w 27"/>
              <a:gd name="T29" fmla="*/ 8 h 27"/>
              <a:gd name="T30" fmla="*/ 1 w 27"/>
              <a:gd name="T31" fmla="*/ 11 h 27"/>
              <a:gd name="T32" fmla="*/ 0 w 27"/>
              <a:gd name="T33" fmla="*/ 13 h 27"/>
              <a:gd name="T34" fmla="*/ 1 w 27"/>
              <a:gd name="T35" fmla="*/ 16 h 27"/>
              <a:gd name="T36" fmla="*/ 1 w 27"/>
              <a:gd name="T37" fmla="*/ 18 h 27"/>
              <a:gd name="T38" fmla="*/ 2 w 27"/>
              <a:gd name="T39" fmla="*/ 20 h 27"/>
              <a:gd name="T40" fmla="*/ 4 w 27"/>
              <a:gd name="T41" fmla="*/ 22 h 27"/>
              <a:gd name="T42" fmla="*/ 6 w 27"/>
              <a:gd name="T43" fmla="*/ 24 h 27"/>
              <a:gd name="T44" fmla="*/ 8 w 27"/>
              <a:gd name="T45" fmla="*/ 25 h 27"/>
              <a:gd name="T46" fmla="*/ 11 w 27"/>
              <a:gd name="T47" fmla="*/ 26 h 27"/>
              <a:gd name="T48" fmla="*/ 13 w 27"/>
              <a:gd name="T49" fmla="*/ 26 h 27"/>
              <a:gd name="T50" fmla="*/ 16 w 27"/>
              <a:gd name="T51" fmla="*/ 26 h 27"/>
              <a:gd name="T52" fmla="*/ 18 w 27"/>
              <a:gd name="T53" fmla="*/ 25 h 27"/>
              <a:gd name="T54" fmla="*/ 20 w 27"/>
              <a:gd name="T55" fmla="*/ 24 h 27"/>
              <a:gd name="T56" fmla="*/ 22 w 27"/>
              <a:gd name="T57" fmla="*/ 22 h 27"/>
              <a:gd name="T58" fmla="*/ 24 w 27"/>
              <a:gd name="T59" fmla="*/ 20 h 27"/>
              <a:gd name="T60" fmla="*/ 25 w 27"/>
              <a:gd name="T61" fmla="*/ 18 h 27"/>
              <a:gd name="T62" fmla="*/ 26 w 27"/>
              <a:gd name="T63" fmla="*/ 16 h 27"/>
              <a:gd name="T64" fmla="*/ 26 w 27"/>
              <a:gd name="T65"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27">
                <a:moveTo>
                  <a:pt x="26" y="13"/>
                </a:moveTo>
                <a:lnTo>
                  <a:pt x="26" y="11"/>
                </a:lnTo>
                <a:lnTo>
                  <a:pt x="25" y="8"/>
                </a:lnTo>
                <a:lnTo>
                  <a:pt x="24" y="6"/>
                </a:lnTo>
                <a:lnTo>
                  <a:pt x="22" y="4"/>
                </a:lnTo>
                <a:lnTo>
                  <a:pt x="20" y="2"/>
                </a:lnTo>
                <a:lnTo>
                  <a:pt x="18" y="1"/>
                </a:lnTo>
                <a:lnTo>
                  <a:pt x="16" y="1"/>
                </a:lnTo>
                <a:lnTo>
                  <a:pt x="13" y="0"/>
                </a:lnTo>
                <a:lnTo>
                  <a:pt x="11" y="1"/>
                </a:lnTo>
                <a:lnTo>
                  <a:pt x="8" y="1"/>
                </a:lnTo>
                <a:lnTo>
                  <a:pt x="6" y="2"/>
                </a:lnTo>
                <a:lnTo>
                  <a:pt x="4" y="4"/>
                </a:lnTo>
                <a:lnTo>
                  <a:pt x="2" y="6"/>
                </a:lnTo>
                <a:lnTo>
                  <a:pt x="1" y="8"/>
                </a:lnTo>
                <a:lnTo>
                  <a:pt x="1" y="11"/>
                </a:lnTo>
                <a:lnTo>
                  <a:pt x="0" y="13"/>
                </a:lnTo>
                <a:lnTo>
                  <a:pt x="1" y="16"/>
                </a:lnTo>
                <a:lnTo>
                  <a:pt x="1" y="18"/>
                </a:lnTo>
                <a:lnTo>
                  <a:pt x="2" y="20"/>
                </a:lnTo>
                <a:lnTo>
                  <a:pt x="4" y="22"/>
                </a:lnTo>
                <a:lnTo>
                  <a:pt x="6" y="24"/>
                </a:lnTo>
                <a:lnTo>
                  <a:pt x="8" y="25"/>
                </a:lnTo>
                <a:lnTo>
                  <a:pt x="11" y="26"/>
                </a:lnTo>
                <a:lnTo>
                  <a:pt x="13" y="26"/>
                </a:lnTo>
                <a:lnTo>
                  <a:pt x="16" y="26"/>
                </a:lnTo>
                <a:lnTo>
                  <a:pt x="18" y="25"/>
                </a:lnTo>
                <a:lnTo>
                  <a:pt x="20" y="24"/>
                </a:lnTo>
                <a:lnTo>
                  <a:pt x="22" y="22"/>
                </a:lnTo>
                <a:lnTo>
                  <a:pt x="24" y="20"/>
                </a:lnTo>
                <a:lnTo>
                  <a:pt x="25" y="18"/>
                </a:lnTo>
                <a:lnTo>
                  <a:pt x="26" y="16"/>
                </a:lnTo>
                <a:lnTo>
                  <a:pt x="26"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8" name="Freeform 52"/>
          <p:cNvSpPr>
            <a:spLocks/>
          </p:cNvSpPr>
          <p:nvPr/>
        </p:nvSpPr>
        <p:spPr bwMode="auto">
          <a:xfrm>
            <a:off x="2087563" y="4781550"/>
            <a:ext cx="2216150" cy="1223963"/>
          </a:xfrm>
          <a:custGeom>
            <a:avLst/>
            <a:gdLst>
              <a:gd name="T0" fmla="*/ 0 w 1396"/>
              <a:gd name="T1" fmla="*/ 0 h 771"/>
              <a:gd name="T2" fmla="*/ 1395 w 1396"/>
              <a:gd name="T3" fmla="*/ 0 h 771"/>
              <a:gd name="T4" fmla="*/ 1395 w 1396"/>
              <a:gd name="T5" fmla="*/ 770 h 771"/>
              <a:gd name="T6" fmla="*/ 0 w 1396"/>
              <a:gd name="T7" fmla="*/ 770 h 771"/>
              <a:gd name="T8" fmla="*/ 0 w 1396"/>
              <a:gd name="T9" fmla="*/ 0 h 771"/>
            </a:gdLst>
            <a:ahLst/>
            <a:cxnLst>
              <a:cxn ang="0">
                <a:pos x="T0" y="T1"/>
              </a:cxn>
              <a:cxn ang="0">
                <a:pos x="T2" y="T3"/>
              </a:cxn>
              <a:cxn ang="0">
                <a:pos x="T4" y="T5"/>
              </a:cxn>
              <a:cxn ang="0">
                <a:pos x="T6" y="T7"/>
              </a:cxn>
              <a:cxn ang="0">
                <a:pos x="T8" y="T9"/>
              </a:cxn>
            </a:cxnLst>
            <a:rect l="0" t="0" r="r" b="b"/>
            <a:pathLst>
              <a:path w="1396" h="771">
                <a:moveTo>
                  <a:pt x="0" y="0"/>
                </a:moveTo>
                <a:lnTo>
                  <a:pt x="1395" y="0"/>
                </a:lnTo>
                <a:lnTo>
                  <a:pt x="1395" y="770"/>
                </a:lnTo>
                <a:lnTo>
                  <a:pt x="0" y="770"/>
                </a:lnTo>
                <a:lnTo>
                  <a:pt x="0" y="0"/>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69" name="Freeform 53"/>
          <p:cNvSpPr>
            <a:spLocks/>
          </p:cNvSpPr>
          <p:nvPr/>
        </p:nvSpPr>
        <p:spPr bwMode="auto">
          <a:xfrm>
            <a:off x="2087563" y="4776788"/>
            <a:ext cx="2222500" cy="26987"/>
          </a:xfrm>
          <a:custGeom>
            <a:avLst/>
            <a:gdLst>
              <a:gd name="T0" fmla="*/ 1399 w 1400"/>
              <a:gd name="T1" fmla="*/ 7 h 17"/>
              <a:gd name="T2" fmla="*/ 1395 w 1400"/>
              <a:gd name="T3" fmla="*/ 0 h 17"/>
              <a:gd name="T4" fmla="*/ 0 w 1400"/>
              <a:gd name="T5" fmla="*/ 0 h 17"/>
              <a:gd name="T6" fmla="*/ 0 w 1400"/>
              <a:gd name="T7" fmla="*/ 16 h 17"/>
              <a:gd name="T8" fmla="*/ 1395 w 1400"/>
              <a:gd name="T9" fmla="*/ 16 h 17"/>
              <a:gd name="T10" fmla="*/ 1390 w 1400"/>
              <a:gd name="T11" fmla="*/ 7 h 17"/>
              <a:gd name="T12" fmla="*/ 1399 w 1400"/>
              <a:gd name="T13" fmla="*/ 7 h 17"/>
              <a:gd name="T14" fmla="*/ 1399 w 1400"/>
              <a:gd name="T15" fmla="*/ 0 h 17"/>
              <a:gd name="T16" fmla="*/ 1395 w 1400"/>
              <a:gd name="T17" fmla="*/ 0 h 17"/>
              <a:gd name="T18" fmla="*/ 1399 w 1400"/>
              <a:gd name="T1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0" h="17">
                <a:moveTo>
                  <a:pt x="1399" y="7"/>
                </a:moveTo>
                <a:lnTo>
                  <a:pt x="1395" y="0"/>
                </a:lnTo>
                <a:lnTo>
                  <a:pt x="0" y="0"/>
                </a:lnTo>
                <a:lnTo>
                  <a:pt x="0" y="16"/>
                </a:lnTo>
                <a:lnTo>
                  <a:pt x="1395" y="16"/>
                </a:lnTo>
                <a:lnTo>
                  <a:pt x="1390" y="7"/>
                </a:lnTo>
                <a:lnTo>
                  <a:pt x="1399" y="7"/>
                </a:lnTo>
                <a:lnTo>
                  <a:pt x="1399" y="0"/>
                </a:lnTo>
                <a:lnTo>
                  <a:pt x="1395" y="0"/>
                </a:lnTo>
                <a:lnTo>
                  <a:pt x="1399"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0" name="Freeform 54"/>
          <p:cNvSpPr>
            <a:spLocks/>
          </p:cNvSpPr>
          <p:nvPr/>
        </p:nvSpPr>
        <p:spPr bwMode="auto">
          <a:xfrm>
            <a:off x="4295775" y="4781550"/>
            <a:ext cx="26988" cy="1231900"/>
          </a:xfrm>
          <a:custGeom>
            <a:avLst/>
            <a:gdLst>
              <a:gd name="T0" fmla="*/ 9 w 17"/>
              <a:gd name="T1" fmla="*/ 775 h 776"/>
              <a:gd name="T2" fmla="*/ 16 w 17"/>
              <a:gd name="T3" fmla="*/ 770 h 776"/>
              <a:gd name="T4" fmla="*/ 16 w 17"/>
              <a:gd name="T5" fmla="*/ 0 h 776"/>
              <a:gd name="T6" fmla="*/ 0 w 17"/>
              <a:gd name="T7" fmla="*/ 0 h 776"/>
              <a:gd name="T8" fmla="*/ 0 w 17"/>
              <a:gd name="T9" fmla="*/ 770 h 776"/>
              <a:gd name="T10" fmla="*/ 9 w 17"/>
              <a:gd name="T11" fmla="*/ 766 h 776"/>
              <a:gd name="T12" fmla="*/ 9 w 17"/>
              <a:gd name="T13" fmla="*/ 775 h 776"/>
              <a:gd name="T14" fmla="*/ 16 w 17"/>
              <a:gd name="T15" fmla="*/ 775 h 776"/>
              <a:gd name="T16" fmla="*/ 16 w 17"/>
              <a:gd name="T17" fmla="*/ 770 h 776"/>
              <a:gd name="T18" fmla="*/ 9 w 17"/>
              <a:gd name="T19" fmla="*/ 775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76">
                <a:moveTo>
                  <a:pt x="9" y="775"/>
                </a:moveTo>
                <a:lnTo>
                  <a:pt x="16" y="770"/>
                </a:lnTo>
                <a:lnTo>
                  <a:pt x="16" y="0"/>
                </a:lnTo>
                <a:lnTo>
                  <a:pt x="0" y="0"/>
                </a:lnTo>
                <a:lnTo>
                  <a:pt x="0" y="770"/>
                </a:lnTo>
                <a:lnTo>
                  <a:pt x="9" y="766"/>
                </a:lnTo>
                <a:lnTo>
                  <a:pt x="9" y="775"/>
                </a:lnTo>
                <a:lnTo>
                  <a:pt x="16" y="775"/>
                </a:lnTo>
                <a:lnTo>
                  <a:pt x="16" y="770"/>
                </a:lnTo>
                <a:lnTo>
                  <a:pt x="9" y="77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1" name="Freeform 55"/>
          <p:cNvSpPr>
            <a:spLocks/>
          </p:cNvSpPr>
          <p:nvPr/>
        </p:nvSpPr>
        <p:spPr bwMode="auto">
          <a:xfrm>
            <a:off x="2081213" y="5999163"/>
            <a:ext cx="2222500" cy="26987"/>
          </a:xfrm>
          <a:custGeom>
            <a:avLst/>
            <a:gdLst>
              <a:gd name="T0" fmla="*/ 0 w 1400"/>
              <a:gd name="T1" fmla="*/ 7 h 17"/>
              <a:gd name="T2" fmla="*/ 4 w 1400"/>
              <a:gd name="T3" fmla="*/ 16 h 17"/>
              <a:gd name="T4" fmla="*/ 1399 w 1400"/>
              <a:gd name="T5" fmla="*/ 16 h 17"/>
              <a:gd name="T6" fmla="*/ 1399 w 1400"/>
              <a:gd name="T7" fmla="*/ 0 h 17"/>
              <a:gd name="T8" fmla="*/ 4 w 1400"/>
              <a:gd name="T9" fmla="*/ 0 h 17"/>
              <a:gd name="T10" fmla="*/ 8 w 1400"/>
              <a:gd name="T11" fmla="*/ 7 h 17"/>
              <a:gd name="T12" fmla="*/ 0 w 1400"/>
              <a:gd name="T13" fmla="*/ 7 h 17"/>
              <a:gd name="T14" fmla="*/ 0 w 1400"/>
              <a:gd name="T15" fmla="*/ 16 h 17"/>
              <a:gd name="T16" fmla="*/ 4 w 1400"/>
              <a:gd name="T17" fmla="*/ 16 h 17"/>
              <a:gd name="T18" fmla="*/ 0 w 1400"/>
              <a:gd name="T1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0" h="17">
                <a:moveTo>
                  <a:pt x="0" y="7"/>
                </a:moveTo>
                <a:lnTo>
                  <a:pt x="4" y="16"/>
                </a:lnTo>
                <a:lnTo>
                  <a:pt x="1399" y="16"/>
                </a:lnTo>
                <a:lnTo>
                  <a:pt x="1399" y="0"/>
                </a:lnTo>
                <a:lnTo>
                  <a:pt x="4" y="0"/>
                </a:lnTo>
                <a:lnTo>
                  <a:pt x="8" y="7"/>
                </a:lnTo>
                <a:lnTo>
                  <a:pt x="0" y="7"/>
                </a:lnTo>
                <a:lnTo>
                  <a:pt x="0" y="16"/>
                </a:lnTo>
                <a:lnTo>
                  <a:pt x="4" y="16"/>
                </a:lnTo>
                <a:lnTo>
                  <a:pt x="0"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2" name="Freeform 56"/>
          <p:cNvSpPr>
            <a:spLocks/>
          </p:cNvSpPr>
          <p:nvPr/>
        </p:nvSpPr>
        <p:spPr bwMode="auto">
          <a:xfrm>
            <a:off x="2081213" y="4775200"/>
            <a:ext cx="26987" cy="1230313"/>
          </a:xfrm>
          <a:custGeom>
            <a:avLst/>
            <a:gdLst>
              <a:gd name="T0" fmla="*/ 8 w 17"/>
              <a:gd name="T1" fmla="*/ 0 h 775"/>
              <a:gd name="T2" fmla="*/ 0 w 17"/>
              <a:gd name="T3" fmla="*/ 4 h 775"/>
              <a:gd name="T4" fmla="*/ 0 w 17"/>
              <a:gd name="T5" fmla="*/ 774 h 775"/>
              <a:gd name="T6" fmla="*/ 16 w 17"/>
              <a:gd name="T7" fmla="*/ 774 h 775"/>
              <a:gd name="T8" fmla="*/ 16 w 17"/>
              <a:gd name="T9" fmla="*/ 4 h 775"/>
              <a:gd name="T10" fmla="*/ 8 w 17"/>
              <a:gd name="T11" fmla="*/ 9 h 775"/>
              <a:gd name="T12" fmla="*/ 8 w 17"/>
              <a:gd name="T13" fmla="*/ 0 h 775"/>
              <a:gd name="T14" fmla="*/ 0 w 17"/>
              <a:gd name="T15" fmla="*/ 0 h 775"/>
              <a:gd name="T16" fmla="*/ 0 w 17"/>
              <a:gd name="T17" fmla="*/ 4 h 775"/>
              <a:gd name="T18" fmla="*/ 8 w 17"/>
              <a:gd name="T19" fmla="*/ 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75">
                <a:moveTo>
                  <a:pt x="8" y="0"/>
                </a:moveTo>
                <a:lnTo>
                  <a:pt x="0" y="4"/>
                </a:lnTo>
                <a:lnTo>
                  <a:pt x="0" y="774"/>
                </a:lnTo>
                <a:lnTo>
                  <a:pt x="16" y="774"/>
                </a:lnTo>
                <a:lnTo>
                  <a:pt x="16" y="4"/>
                </a:lnTo>
                <a:lnTo>
                  <a:pt x="8" y="9"/>
                </a:lnTo>
                <a:lnTo>
                  <a:pt x="8" y="0"/>
                </a:lnTo>
                <a:lnTo>
                  <a:pt x="0" y="0"/>
                </a:lnTo>
                <a:lnTo>
                  <a:pt x="0" y="4"/>
                </a:lnTo>
                <a:lnTo>
                  <a:pt x="8"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3" name="Freeform 57"/>
          <p:cNvSpPr>
            <a:spLocks/>
          </p:cNvSpPr>
          <p:nvPr/>
        </p:nvSpPr>
        <p:spPr bwMode="auto">
          <a:xfrm>
            <a:off x="2089150" y="2203450"/>
            <a:ext cx="144463" cy="146050"/>
          </a:xfrm>
          <a:custGeom>
            <a:avLst/>
            <a:gdLst>
              <a:gd name="T0" fmla="*/ 44 w 91"/>
              <a:gd name="T1" fmla="*/ 91 h 92"/>
              <a:gd name="T2" fmla="*/ 36 w 91"/>
              <a:gd name="T3" fmla="*/ 90 h 92"/>
              <a:gd name="T4" fmla="*/ 27 w 91"/>
              <a:gd name="T5" fmla="*/ 88 h 92"/>
              <a:gd name="T6" fmla="*/ 20 w 91"/>
              <a:gd name="T7" fmla="*/ 84 h 92"/>
              <a:gd name="T8" fmla="*/ 13 w 91"/>
              <a:gd name="T9" fmla="*/ 78 h 92"/>
              <a:gd name="T10" fmla="*/ 7 w 91"/>
              <a:gd name="T11" fmla="*/ 71 h 92"/>
              <a:gd name="T12" fmla="*/ 3 w 91"/>
              <a:gd name="T13" fmla="*/ 63 h 92"/>
              <a:gd name="T14" fmla="*/ 1 w 91"/>
              <a:gd name="T15" fmla="*/ 55 h 92"/>
              <a:gd name="T16" fmla="*/ 0 w 91"/>
              <a:gd name="T17" fmla="*/ 46 h 92"/>
              <a:gd name="T18" fmla="*/ 1 w 91"/>
              <a:gd name="T19" fmla="*/ 36 h 92"/>
              <a:gd name="T20" fmla="*/ 3 w 91"/>
              <a:gd name="T21" fmla="*/ 28 h 92"/>
              <a:gd name="T22" fmla="*/ 7 w 91"/>
              <a:gd name="T23" fmla="*/ 20 h 92"/>
              <a:gd name="T24" fmla="*/ 13 w 91"/>
              <a:gd name="T25" fmla="*/ 13 h 92"/>
              <a:gd name="T26" fmla="*/ 20 w 91"/>
              <a:gd name="T27" fmla="*/ 7 h 92"/>
              <a:gd name="T28" fmla="*/ 27 w 91"/>
              <a:gd name="T29" fmla="*/ 3 h 92"/>
              <a:gd name="T30" fmla="*/ 36 w 91"/>
              <a:gd name="T31" fmla="*/ 1 h 92"/>
              <a:gd name="T32" fmla="*/ 44 w 91"/>
              <a:gd name="T33" fmla="*/ 0 h 92"/>
              <a:gd name="T34" fmla="*/ 54 w 91"/>
              <a:gd name="T35" fmla="*/ 1 h 92"/>
              <a:gd name="T36" fmla="*/ 62 w 91"/>
              <a:gd name="T37" fmla="*/ 3 h 92"/>
              <a:gd name="T38" fmla="*/ 70 w 91"/>
              <a:gd name="T39" fmla="*/ 7 h 92"/>
              <a:gd name="T40" fmla="*/ 77 w 91"/>
              <a:gd name="T41" fmla="*/ 13 h 92"/>
              <a:gd name="T42" fmla="*/ 82 w 91"/>
              <a:gd name="T43" fmla="*/ 20 h 92"/>
              <a:gd name="T44" fmla="*/ 87 w 91"/>
              <a:gd name="T45" fmla="*/ 28 h 92"/>
              <a:gd name="T46" fmla="*/ 89 w 91"/>
              <a:gd name="T47" fmla="*/ 36 h 92"/>
              <a:gd name="T48" fmla="*/ 90 w 91"/>
              <a:gd name="T49" fmla="*/ 46 h 92"/>
              <a:gd name="T50" fmla="*/ 89 w 91"/>
              <a:gd name="T51" fmla="*/ 55 h 92"/>
              <a:gd name="T52" fmla="*/ 87 w 91"/>
              <a:gd name="T53" fmla="*/ 63 h 92"/>
              <a:gd name="T54" fmla="*/ 82 w 91"/>
              <a:gd name="T55" fmla="*/ 71 h 92"/>
              <a:gd name="T56" fmla="*/ 77 w 91"/>
              <a:gd name="T57" fmla="*/ 78 h 92"/>
              <a:gd name="T58" fmla="*/ 70 w 91"/>
              <a:gd name="T59" fmla="*/ 84 h 92"/>
              <a:gd name="T60" fmla="*/ 62 w 91"/>
              <a:gd name="T61" fmla="*/ 88 h 92"/>
              <a:gd name="T62" fmla="*/ 54 w 91"/>
              <a:gd name="T63" fmla="*/ 90 h 92"/>
              <a:gd name="T64" fmla="*/ 44 w 91"/>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2">
                <a:moveTo>
                  <a:pt x="44" y="91"/>
                </a:moveTo>
                <a:lnTo>
                  <a:pt x="36" y="90"/>
                </a:lnTo>
                <a:lnTo>
                  <a:pt x="27" y="88"/>
                </a:lnTo>
                <a:lnTo>
                  <a:pt x="20" y="84"/>
                </a:lnTo>
                <a:lnTo>
                  <a:pt x="13" y="78"/>
                </a:lnTo>
                <a:lnTo>
                  <a:pt x="7" y="71"/>
                </a:lnTo>
                <a:lnTo>
                  <a:pt x="3" y="63"/>
                </a:lnTo>
                <a:lnTo>
                  <a:pt x="1" y="55"/>
                </a:lnTo>
                <a:lnTo>
                  <a:pt x="0" y="46"/>
                </a:lnTo>
                <a:lnTo>
                  <a:pt x="1" y="36"/>
                </a:lnTo>
                <a:lnTo>
                  <a:pt x="3" y="28"/>
                </a:lnTo>
                <a:lnTo>
                  <a:pt x="7" y="20"/>
                </a:lnTo>
                <a:lnTo>
                  <a:pt x="13" y="13"/>
                </a:lnTo>
                <a:lnTo>
                  <a:pt x="20" y="7"/>
                </a:lnTo>
                <a:lnTo>
                  <a:pt x="27" y="3"/>
                </a:lnTo>
                <a:lnTo>
                  <a:pt x="36" y="1"/>
                </a:lnTo>
                <a:lnTo>
                  <a:pt x="44" y="0"/>
                </a:lnTo>
                <a:lnTo>
                  <a:pt x="54" y="1"/>
                </a:lnTo>
                <a:lnTo>
                  <a:pt x="62" y="3"/>
                </a:lnTo>
                <a:lnTo>
                  <a:pt x="70" y="7"/>
                </a:lnTo>
                <a:lnTo>
                  <a:pt x="77" y="13"/>
                </a:lnTo>
                <a:lnTo>
                  <a:pt x="82" y="20"/>
                </a:lnTo>
                <a:lnTo>
                  <a:pt x="87" y="28"/>
                </a:lnTo>
                <a:lnTo>
                  <a:pt x="89" y="36"/>
                </a:lnTo>
                <a:lnTo>
                  <a:pt x="90" y="46"/>
                </a:lnTo>
                <a:lnTo>
                  <a:pt x="89" y="55"/>
                </a:lnTo>
                <a:lnTo>
                  <a:pt x="87" y="63"/>
                </a:lnTo>
                <a:lnTo>
                  <a:pt x="82" y="71"/>
                </a:lnTo>
                <a:lnTo>
                  <a:pt x="77" y="78"/>
                </a:lnTo>
                <a:lnTo>
                  <a:pt x="70" y="84"/>
                </a:lnTo>
                <a:lnTo>
                  <a:pt x="62" y="88"/>
                </a:lnTo>
                <a:lnTo>
                  <a:pt x="54" y="90"/>
                </a:lnTo>
                <a:lnTo>
                  <a:pt x="44"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4" name="Freeform 58"/>
          <p:cNvSpPr>
            <a:spLocks/>
          </p:cNvSpPr>
          <p:nvPr/>
        </p:nvSpPr>
        <p:spPr bwMode="auto">
          <a:xfrm>
            <a:off x="2089150" y="2203450"/>
            <a:ext cx="144463" cy="146050"/>
          </a:xfrm>
          <a:custGeom>
            <a:avLst/>
            <a:gdLst>
              <a:gd name="T0" fmla="*/ 44 w 91"/>
              <a:gd name="T1" fmla="*/ 91 h 92"/>
              <a:gd name="T2" fmla="*/ 36 w 91"/>
              <a:gd name="T3" fmla="*/ 90 h 92"/>
              <a:gd name="T4" fmla="*/ 27 w 91"/>
              <a:gd name="T5" fmla="*/ 88 h 92"/>
              <a:gd name="T6" fmla="*/ 20 w 91"/>
              <a:gd name="T7" fmla="*/ 84 h 92"/>
              <a:gd name="T8" fmla="*/ 13 w 91"/>
              <a:gd name="T9" fmla="*/ 78 h 92"/>
              <a:gd name="T10" fmla="*/ 7 w 91"/>
              <a:gd name="T11" fmla="*/ 71 h 92"/>
              <a:gd name="T12" fmla="*/ 3 w 91"/>
              <a:gd name="T13" fmla="*/ 63 h 92"/>
              <a:gd name="T14" fmla="*/ 1 w 91"/>
              <a:gd name="T15" fmla="*/ 55 h 92"/>
              <a:gd name="T16" fmla="*/ 0 w 91"/>
              <a:gd name="T17" fmla="*/ 46 h 92"/>
              <a:gd name="T18" fmla="*/ 1 w 91"/>
              <a:gd name="T19" fmla="*/ 36 h 92"/>
              <a:gd name="T20" fmla="*/ 3 w 91"/>
              <a:gd name="T21" fmla="*/ 28 h 92"/>
              <a:gd name="T22" fmla="*/ 7 w 91"/>
              <a:gd name="T23" fmla="*/ 20 h 92"/>
              <a:gd name="T24" fmla="*/ 13 w 91"/>
              <a:gd name="T25" fmla="*/ 13 h 92"/>
              <a:gd name="T26" fmla="*/ 20 w 91"/>
              <a:gd name="T27" fmla="*/ 7 h 92"/>
              <a:gd name="T28" fmla="*/ 27 w 91"/>
              <a:gd name="T29" fmla="*/ 3 h 92"/>
              <a:gd name="T30" fmla="*/ 36 w 91"/>
              <a:gd name="T31" fmla="*/ 1 h 92"/>
              <a:gd name="T32" fmla="*/ 44 w 91"/>
              <a:gd name="T33" fmla="*/ 0 h 92"/>
              <a:gd name="T34" fmla="*/ 54 w 91"/>
              <a:gd name="T35" fmla="*/ 1 h 92"/>
              <a:gd name="T36" fmla="*/ 62 w 91"/>
              <a:gd name="T37" fmla="*/ 3 h 92"/>
              <a:gd name="T38" fmla="*/ 70 w 91"/>
              <a:gd name="T39" fmla="*/ 7 h 92"/>
              <a:gd name="T40" fmla="*/ 77 w 91"/>
              <a:gd name="T41" fmla="*/ 13 h 92"/>
              <a:gd name="T42" fmla="*/ 82 w 91"/>
              <a:gd name="T43" fmla="*/ 20 h 92"/>
              <a:gd name="T44" fmla="*/ 87 w 91"/>
              <a:gd name="T45" fmla="*/ 28 h 92"/>
              <a:gd name="T46" fmla="*/ 89 w 91"/>
              <a:gd name="T47" fmla="*/ 36 h 92"/>
              <a:gd name="T48" fmla="*/ 90 w 91"/>
              <a:gd name="T49" fmla="*/ 46 h 92"/>
              <a:gd name="T50" fmla="*/ 89 w 91"/>
              <a:gd name="T51" fmla="*/ 55 h 92"/>
              <a:gd name="T52" fmla="*/ 87 w 91"/>
              <a:gd name="T53" fmla="*/ 63 h 92"/>
              <a:gd name="T54" fmla="*/ 82 w 91"/>
              <a:gd name="T55" fmla="*/ 71 h 92"/>
              <a:gd name="T56" fmla="*/ 77 w 91"/>
              <a:gd name="T57" fmla="*/ 78 h 92"/>
              <a:gd name="T58" fmla="*/ 70 w 91"/>
              <a:gd name="T59" fmla="*/ 84 h 92"/>
              <a:gd name="T60" fmla="*/ 62 w 91"/>
              <a:gd name="T61" fmla="*/ 88 h 92"/>
              <a:gd name="T62" fmla="*/ 54 w 91"/>
              <a:gd name="T63" fmla="*/ 90 h 92"/>
              <a:gd name="T64" fmla="*/ 44 w 91"/>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2">
                <a:moveTo>
                  <a:pt x="44" y="91"/>
                </a:moveTo>
                <a:lnTo>
                  <a:pt x="36" y="90"/>
                </a:lnTo>
                <a:lnTo>
                  <a:pt x="27" y="88"/>
                </a:lnTo>
                <a:lnTo>
                  <a:pt x="20" y="84"/>
                </a:lnTo>
                <a:lnTo>
                  <a:pt x="13" y="78"/>
                </a:lnTo>
                <a:lnTo>
                  <a:pt x="7" y="71"/>
                </a:lnTo>
                <a:lnTo>
                  <a:pt x="3" y="63"/>
                </a:lnTo>
                <a:lnTo>
                  <a:pt x="1" y="55"/>
                </a:lnTo>
                <a:lnTo>
                  <a:pt x="0" y="46"/>
                </a:lnTo>
                <a:lnTo>
                  <a:pt x="1" y="36"/>
                </a:lnTo>
                <a:lnTo>
                  <a:pt x="3" y="28"/>
                </a:lnTo>
                <a:lnTo>
                  <a:pt x="7" y="20"/>
                </a:lnTo>
                <a:lnTo>
                  <a:pt x="13" y="13"/>
                </a:lnTo>
                <a:lnTo>
                  <a:pt x="20" y="7"/>
                </a:lnTo>
                <a:lnTo>
                  <a:pt x="27" y="3"/>
                </a:lnTo>
                <a:lnTo>
                  <a:pt x="36" y="1"/>
                </a:lnTo>
                <a:lnTo>
                  <a:pt x="44" y="0"/>
                </a:lnTo>
                <a:lnTo>
                  <a:pt x="54" y="1"/>
                </a:lnTo>
                <a:lnTo>
                  <a:pt x="62" y="3"/>
                </a:lnTo>
                <a:lnTo>
                  <a:pt x="70" y="7"/>
                </a:lnTo>
                <a:lnTo>
                  <a:pt x="77" y="13"/>
                </a:lnTo>
                <a:lnTo>
                  <a:pt x="82" y="20"/>
                </a:lnTo>
                <a:lnTo>
                  <a:pt x="87" y="28"/>
                </a:lnTo>
                <a:lnTo>
                  <a:pt x="89" y="36"/>
                </a:lnTo>
                <a:lnTo>
                  <a:pt x="90" y="46"/>
                </a:lnTo>
                <a:lnTo>
                  <a:pt x="89" y="55"/>
                </a:lnTo>
                <a:lnTo>
                  <a:pt x="87" y="63"/>
                </a:lnTo>
                <a:lnTo>
                  <a:pt x="82" y="71"/>
                </a:lnTo>
                <a:lnTo>
                  <a:pt x="77" y="78"/>
                </a:lnTo>
                <a:lnTo>
                  <a:pt x="70" y="84"/>
                </a:lnTo>
                <a:lnTo>
                  <a:pt x="62" y="88"/>
                </a:lnTo>
                <a:lnTo>
                  <a:pt x="54" y="90"/>
                </a:lnTo>
                <a:lnTo>
                  <a:pt x="44"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5" name="Freeform 59"/>
          <p:cNvSpPr>
            <a:spLocks/>
          </p:cNvSpPr>
          <p:nvPr/>
        </p:nvSpPr>
        <p:spPr bwMode="auto">
          <a:xfrm>
            <a:off x="2108200" y="2222500"/>
            <a:ext cx="107950" cy="109538"/>
          </a:xfrm>
          <a:custGeom>
            <a:avLst/>
            <a:gdLst>
              <a:gd name="T0" fmla="*/ 36 w 68"/>
              <a:gd name="T1" fmla="*/ 31 h 69"/>
              <a:gd name="T2" fmla="*/ 36 w 68"/>
              <a:gd name="T3" fmla="*/ 0 h 69"/>
              <a:gd name="T4" fmla="*/ 31 w 68"/>
              <a:gd name="T5" fmla="*/ 0 h 69"/>
              <a:gd name="T6" fmla="*/ 31 w 68"/>
              <a:gd name="T7" fmla="*/ 31 h 69"/>
              <a:gd name="T8" fmla="*/ 0 w 68"/>
              <a:gd name="T9" fmla="*/ 31 h 69"/>
              <a:gd name="T10" fmla="*/ 0 w 68"/>
              <a:gd name="T11" fmla="*/ 38 h 69"/>
              <a:gd name="T12" fmla="*/ 31 w 68"/>
              <a:gd name="T13" fmla="*/ 38 h 69"/>
              <a:gd name="T14" fmla="*/ 31 w 68"/>
              <a:gd name="T15" fmla="*/ 68 h 69"/>
              <a:gd name="T16" fmla="*/ 36 w 68"/>
              <a:gd name="T17" fmla="*/ 68 h 69"/>
              <a:gd name="T18" fmla="*/ 36 w 68"/>
              <a:gd name="T19" fmla="*/ 38 h 69"/>
              <a:gd name="T20" fmla="*/ 67 w 68"/>
              <a:gd name="T21" fmla="*/ 38 h 69"/>
              <a:gd name="T22" fmla="*/ 67 w 68"/>
              <a:gd name="T23" fmla="*/ 31 h 69"/>
              <a:gd name="T24" fmla="*/ 36 w 68"/>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9">
                <a:moveTo>
                  <a:pt x="36" y="31"/>
                </a:moveTo>
                <a:lnTo>
                  <a:pt x="36" y="0"/>
                </a:lnTo>
                <a:lnTo>
                  <a:pt x="31" y="0"/>
                </a:lnTo>
                <a:lnTo>
                  <a:pt x="31" y="31"/>
                </a:lnTo>
                <a:lnTo>
                  <a:pt x="0" y="31"/>
                </a:lnTo>
                <a:lnTo>
                  <a:pt x="0" y="38"/>
                </a:lnTo>
                <a:lnTo>
                  <a:pt x="31" y="38"/>
                </a:lnTo>
                <a:lnTo>
                  <a:pt x="31" y="68"/>
                </a:lnTo>
                <a:lnTo>
                  <a:pt x="36" y="68"/>
                </a:lnTo>
                <a:lnTo>
                  <a:pt x="36" y="38"/>
                </a:lnTo>
                <a:lnTo>
                  <a:pt x="67" y="38"/>
                </a:lnTo>
                <a:lnTo>
                  <a:pt x="67" y="31"/>
                </a:lnTo>
                <a:lnTo>
                  <a:pt x="36"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6" name="Freeform 60"/>
          <p:cNvSpPr>
            <a:spLocks/>
          </p:cNvSpPr>
          <p:nvPr/>
        </p:nvSpPr>
        <p:spPr bwMode="auto">
          <a:xfrm>
            <a:off x="1995488" y="2011363"/>
            <a:ext cx="146050" cy="147637"/>
          </a:xfrm>
          <a:custGeom>
            <a:avLst/>
            <a:gdLst>
              <a:gd name="T0" fmla="*/ 45 w 92"/>
              <a:gd name="T1" fmla="*/ 92 h 93"/>
              <a:gd name="T2" fmla="*/ 36 w 92"/>
              <a:gd name="T3" fmla="*/ 91 h 93"/>
              <a:gd name="T4" fmla="*/ 27 w 92"/>
              <a:gd name="T5" fmla="*/ 89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1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1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9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9"/>
                </a:lnTo>
                <a:lnTo>
                  <a:pt x="20" y="84"/>
                </a:lnTo>
                <a:lnTo>
                  <a:pt x="13" y="79"/>
                </a:lnTo>
                <a:lnTo>
                  <a:pt x="7" y="72"/>
                </a:lnTo>
                <a:lnTo>
                  <a:pt x="3" y="64"/>
                </a:lnTo>
                <a:lnTo>
                  <a:pt x="0" y="56"/>
                </a:lnTo>
                <a:lnTo>
                  <a:pt x="0" y="46"/>
                </a:lnTo>
                <a:lnTo>
                  <a:pt x="0" y="37"/>
                </a:lnTo>
                <a:lnTo>
                  <a:pt x="3" y="28"/>
                </a:lnTo>
                <a:lnTo>
                  <a:pt x="7" y="21"/>
                </a:lnTo>
                <a:lnTo>
                  <a:pt x="13" y="14"/>
                </a:lnTo>
                <a:lnTo>
                  <a:pt x="20" y="8"/>
                </a:lnTo>
                <a:lnTo>
                  <a:pt x="27" y="4"/>
                </a:lnTo>
                <a:lnTo>
                  <a:pt x="36" y="1"/>
                </a:lnTo>
                <a:lnTo>
                  <a:pt x="45" y="0"/>
                </a:lnTo>
                <a:lnTo>
                  <a:pt x="55" y="1"/>
                </a:lnTo>
                <a:lnTo>
                  <a:pt x="63" y="4"/>
                </a:lnTo>
                <a:lnTo>
                  <a:pt x="71" y="8"/>
                </a:lnTo>
                <a:lnTo>
                  <a:pt x="78" y="14"/>
                </a:lnTo>
                <a:lnTo>
                  <a:pt x="83" y="21"/>
                </a:lnTo>
                <a:lnTo>
                  <a:pt x="88" y="28"/>
                </a:lnTo>
                <a:lnTo>
                  <a:pt x="90" y="37"/>
                </a:lnTo>
                <a:lnTo>
                  <a:pt x="91" y="46"/>
                </a:lnTo>
                <a:lnTo>
                  <a:pt x="90" y="56"/>
                </a:lnTo>
                <a:lnTo>
                  <a:pt x="88" y="64"/>
                </a:lnTo>
                <a:lnTo>
                  <a:pt x="83" y="72"/>
                </a:lnTo>
                <a:lnTo>
                  <a:pt x="78" y="79"/>
                </a:lnTo>
                <a:lnTo>
                  <a:pt x="71" y="84"/>
                </a:lnTo>
                <a:lnTo>
                  <a:pt x="63" y="89"/>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7" name="Freeform 61"/>
          <p:cNvSpPr>
            <a:spLocks/>
          </p:cNvSpPr>
          <p:nvPr/>
        </p:nvSpPr>
        <p:spPr bwMode="auto">
          <a:xfrm>
            <a:off x="1995488" y="2011363"/>
            <a:ext cx="146050" cy="147637"/>
          </a:xfrm>
          <a:custGeom>
            <a:avLst/>
            <a:gdLst>
              <a:gd name="T0" fmla="*/ 45 w 92"/>
              <a:gd name="T1" fmla="*/ 92 h 93"/>
              <a:gd name="T2" fmla="*/ 36 w 92"/>
              <a:gd name="T3" fmla="*/ 91 h 93"/>
              <a:gd name="T4" fmla="*/ 27 w 92"/>
              <a:gd name="T5" fmla="*/ 89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1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1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9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9"/>
                </a:lnTo>
                <a:lnTo>
                  <a:pt x="20" y="84"/>
                </a:lnTo>
                <a:lnTo>
                  <a:pt x="13" y="79"/>
                </a:lnTo>
                <a:lnTo>
                  <a:pt x="7" y="72"/>
                </a:lnTo>
                <a:lnTo>
                  <a:pt x="3" y="64"/>
                </a:lnTo>
                <a:lnTo>
                  <a:pt x="0" y="56"/>
                </a:lnTo>
                <a:lnTo>
                  <a:pt x="0" y="46"/>
                </a:lnTo>
                <a:lnTo>
                  <a:pt x="0" y="37"/>
                </a:lnTo>
                <a:lnTo>
                  <a:pt x="3" y="28"/>
                </a:lnTo>
                <a:lnTo>
                  <a:pt x="7" y="21"/>
                </a:lnTo>
                <a:lnTo>
                  <a:pt x="13" y="14"/>
                </a:lnTo>
                <a:lnTo>
                  <a:pt x="20" y="8"/>
                </a:lnTo>
                <a:lnTo>
                  <a:pt x="27" y="4"/>
                </a:lnTo>
                <a:lnTo>
                  <a:pt x="36" y="1"/>
                </a:lnTo>
                <a:lnTo>
                  <a:pt x="45" y="0"/>
                </a:lnTo>
                <a:lnTo>
                  <a:pt x="55" y="1"/>
                </a:lnTo>
                <a:lnTo>
                  <a:pt x="63" y="4"/>
                </a:lnTo>
                <a:lnTo>
                  <a:pt x="71" y="8"/>
                </a:lnTo>
                <a:lnTo>
                  <a:pt x="78" y="14"/>
                </a:lnTo>
                <a:lnTo>
                  <a:pt x="83" y="21"/>
                </a:lnTo>
                <a:lnTo>
                  <a:pt x="88" y="28"/>
                </a:lnTo>
                <a:lnTo>
                  <a:pt x="90" y="37"/>
                </a:lnTo>
                <a:lnTo>
                  <a:pt x="91" y="46"/>
                </a:lnTo>
                <a:lnTo>
                  <a:pt x="90" y="56"/>
                </a:lnTo>
                <a:lnTo>
                  <a:pt x="88" y="64"/>
                </a:lnTo>
                <a:lnTo>
                  <a:pt x="83" y="72"/>
                </a:lnTo>
                <a:lnTo>
                  <a:pt x="78" y="79"/>
                </a:lnTo>
                <a:lnTo>
                  <a:pt x="71" y="84"/>
                </a:lnTo>
                <a:lnTo>
                  <a:pt x="63" y="89"/>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8" name="Freeform 62"/>
          <p:cNvSpPr>
            <a:spLocks/>
          </p:cNvSpPr>
          <p:nvPr/>
        </p:nvSpPr>
        <p:spPr bwMode="auto">
          <a:xfrm>
            <a:off x="2014538" y="2030413"/>
            <a:ext cx="109537" cy="111125"/>
          </a:xfrm>
          <a:custGeom>
            <a:avLst/>
            <a:gdLst>
              <a:gd name="T0" fmla="*/ 37 w 69"/>
              <a:gd name="T1" fmla="*/ 32 h 70"/>
              <a:gd name="T2" fmla="*/ 37 w 69"/>
              <a:gd name="T3" fmla="*/ 0 h 70"/>
              <a:gd name="T4" fmla="*/ 31 w 69"/>
              <a:gd name="T5" fmla="*/ 0 h 70"/>
              <a:gd name="T6" fmla="*/ 31 w 69"/>
              <a:gd name="T7" fmla="*/ 32 h 70"/>
              <a:gd name="T8" fmla="*/ 0 w 69"/>
              <a:gd name="T9" fmla="*/ 32 h 70"/>
              <a:gd name="T10" fmla="*/ 0 w 69"/>
              <a:gd name="T11" fmla="*/ 39 h 70"/>
              <a:gd name="T12" fmla="*/ 31 w 69"/>
              <a:gd name="T13" fmla="*/ 39 h 70"/>
              <a:gd name="T14" fmla="*/ 31 w 69"/>
              <a:gd name="T15" fmla="*/ 69 h 70"/>
              <a:gd name="T16" fmla="*/ 37 w 69"/>
              <a:gd name="T17" fmla="*/ 69 h 70"/>
              <a:gd name="T18" fmla="*/ 37 w 69"/>
              <a:gd name="T19" fmla="*/ 39 h 70"/>
              <a:gd name="T20" fmla="*/ 68 w 69"/>
              <a:gd name="T21" fmla="*/ 39 h 70"/>
              <a:gd name="T22" fmla="*/ 68 w 69"/>
              <a:gd name="T23" fmla="*/ 32 h 70"/>
              <a:gd name="T24" fmla="*/ 37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2"/>
                </a:moveTo>
                <a:lnTo>
                  <a:pt x="37" y="0"/>
                </a:lnTo>
                <a:lnTo>
                  <a:pt x="31" y="0"/>
                </a:lnTo>
                <a:lnTo>
                  <a:pt x="31" y="32"/>
                </a:lnTo>
                <a:lnTo>
                  <a:pt x="0" y="32"/>
                </a:lnTo>
                <a:lnTo>
                  <a:pt x="0" y="39"/>
                </a:lnTo>
                <a:lnTo>
                  <a:pt x="31" y="39"/>
                </a:lnTo>
                <a:lnTo>
                  <a:pt x="31" y="69"/>
                </a:lnTo>
                <a:lnTo>
                  <a:pt x="37" y="69"/>
                </a:lnTo>
                <a:lnTo>
                  <a:pt x="37" y="39"/>
                </a:lnTo>
                <a:lnTo>
                  <a:pt x="68" y="39"/>
                </a:lnTo>
                <a:lnTo>
                  <a:pt x="68" y="32"/>
                </a:lnTo>
                <a:lnTo>
                  <a:pt x="37"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79" name="Freeform 63"/>
          <p:cNvSpPr>
            <a:spLocks/>
          </p:cNvSpPr>
          <p:nvPr/>
        </p:nvSpPr>
        <p:spPr bwMode="auto">
          <a:xfrm>
            <a:off x="1870075" y="1889125"/>
            <a:ext cx="146050" cy="147638"/>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0" name="Freeform 64"/>
          <p:cNvSpPr>
            <a:spLocks/>
          </p:cNvSpPr>
          <p:nvPr/>
        </p:nvSpPr>
        <p:spPr bwMode="auto">
          <a:xfrm>
            <a:off x="1870075" y="1889125"/>
            <a:ext cx="146050" cy="147638"/>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1" name="Freeform 65"/>
          <p:cNvSpPr>
            <a:spLocks/>
          </p:cNvSpPr>
          <p:nvPr/>
        </p:nvSpPr>
        <p:spPr bwMode="auto">
          <a:xfrm>
            <a:off x="1887538" y="1908175"/>
            <a:ext cx="109537" cy="109538"/>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2" name="Freeform 66"/>
          <p:cNvSpPr>
            <a:spLocks/>
          </p:cNvSpPr>
          <p:nvPr/>
        </p:nvSpPr>
        <p:spPr bwMode="auto">
          <a:xfrm>
            <a:off x="1563688" y="1744663"/>
            <a:ext cx="147637" cy="146050"/>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1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4 h 92"/>
              <a:gd name="T42" fmla="*/ 84 w 93"/>
              <a:gd name="T43" fmla="*/ 21 h 92"/>
              <a:gd name="T44" fmla="*/ 89 w 93"/>
              <a:gd name="T45" fmla="*/ 28 h 92"/>
              <a:gd name="T46" fmla="*/ 91 w 93"/>
              <a:gd name="T47" fmla="*/ 37 h 92"/>
              <a:gd name="T48" fmla="*/ 92 w 93"/>
              <a:gd name="T49" fmla="*/ 46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6"/>
                </a:lnTo>
                <a:lnTo>
                  <a:pt x="1" y="37"/>
                </a:lnTo>
                <a:lnTo>
                  <a:pt x="4" y="28"/>
                </a:lnTo>
                <a:lnTo>
                  <a:pt x="8" y="21"/>
                </a:lnTo>
                <a:lnTo>
                  <a:pt x="14" y="14"/>
                </a:lnTo>
                <a:lnTo>
                  <a:pt x="21" y="8"/>
                </a:lnTo>
                <a:lnTo>
                  <a:pt x="28" y="4"/>
                </a:lnTo>
                <a:lnTo>
                  <a:pt x="37" y="1"/>
                </a:lnTo>
                <a:lnTo>
                  <a:pt x="46" y="0"/>
                </a:lnTo>
                <a:lnTo>
                  <a:pt x="56" y="1"/>
                </a:lnTo>
                <a:lnTo>
                  <a:pt x="64" y="4"/>
                </a:lnTo>
                <a:lnTo>
                  <a:pt x="72" y="8"/>
                </a:lnTo>
                <a:lnTo>
                  <a:pt x="79" y="14"/>
                </a:lnTo>
                <a:lnTo>
                  <a:pt x="84" y="21"/>
                </a:lnTo>
                <a:lnTo>
                  <a:pt x="89" y="28"/>
                </a:lnTo>
                <a:lnTo>
                  <a:pt x="91" y="37"/>
                </a:lnTo>
                <a:lnTo>
                  <a:pt x="92" y="46"/>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3" name="Freeform 67"/>
          <p:cNvSpPr>
            <a:spLocks/>
          </p:cNvSpPr>
          <p:nvPr/>
        </p:nvSpPr>
        <p:spPr bwMode="auto">
          <a:xfrm>
            <a:off x="1563688" y="1744663"/>
            <a:ext cx="147637" cy="146050"/>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1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4 h 92"/>
              <a:gd name="T42" fmla="*/ 84 w 93"/>
              <a:gd name="T43" fmla="*/ 21 h 92"/>
              <a:gd name="T44" fmla="*/ 89 w 93"/>
              <a:gd name="T45" fmla="*/ 28 h 92"/>
              <a:gd name="T46" fmla="*/ 91 w 93"/>
              <a:gd name="T47" fmla="*/ 37 h 92"/>
              <a:gd name="T48" fmla="*/ 92 w 93"/>
              <a:gd name="T49" fmla="*/ 46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6"/>
                </a:lnTo>
                <a:lnTo>
                  <a:pt x="1" y="37"/>
                </a:lnTo>
                <a:lnTo>
                  <a:pt x="4" y="28"/>
                </a:lnTo>
                <a:lnTo>
                  <a:pt x="8" y="21"/>
                </a:lnTo>
                <a:lnTo>
                  <a:pt x="14" y="14"/>
                </a:lnTo>
                <a:lnTo>
                  <a:pt x="21" y="8"/>
                </a:lnTo>
                <a:lnTo>
                  <a:pt x="28" y="4"/>
                </a:lnTo>
                <a:lnTo>
                  <a:pt x="37" y="1"/>
                </a:lnTo>
                <a:lnTo>
                  <a:pt x="46" y="0"/>
                </a:lnTo>
                <a:lnTo>
                  <a:pt x="56" y="1"/>
                </a:lnTo>
                <a:lnTo>
                  <a:pt x="64" y="4"/>
                </a:lnTo>
                <a:lnTo>
                  <a:pt x="72" y="8"/>
                </a:lnTo>
                <a:lnTo>
                  <a:pt x="79" y="14"/>
                </a:lnTo>
                <a:lnTo>
                  <a:pt x="84" y="21"/>
                </a:lnTo>
                <a:lnTo>
                  <a:pt x="89" y="28"/>
                </a:lnTo>
                <a:lnTo>
                  <a:pt x="91" y="37"/>
                </a:lnTo>
                <a:lnTo>
                  <a:pt x="92" y="46"/>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4" name="Freeform 68"/>
          <p:cNvSpPr>
            <a:spLocks/>
          </p:cNvSpPr>
          <p:nvPr/>
        </p:nvSpPr>
        <p:spPr bwMode="auto">
          <a:xfrm>
            <a:off x="1582738" y="1763713"/>
            <a:ext cx="109537" cy="109537"/>
          </a:xfrm>
          <a:custGeom>
            <a:avLst/>
            <a:gdLst>
              <a:gd name="T0" fmla="*/ 38 w 69"/>
              <a:gd name="T1" fmla="*/ 32 h 69"/>
              <a:gd name="T2" fmla="*/ 38 w 69"/>
              <a:gd name="T3" fmla="*/ 0 h 69"/>
              <a:gd name="T4" fmla="*/ 32 w 69"/>
              <a:gd name="T5" fmla="*/ 0 h 69"/>
              <a:gd name="T6" fmla="*/ 32 w 69"/>
              <a:gd name="T7" fmla="*/ 32 h 69"/>
              <a:gd name="T8" fmla="*/ 0 w 69"/>
              <a:gd name="T9" fmla="*/ 32 h 69"/>
              <a:gd name="T10" fmla="*/ 0 w 69"/>
              <a:gd name="T11" fmla="*/ 37 h 69"/>
              <a:gd name="T12" fmla="*/ 32 w 69"/>
              <a:gd name="T13" fmla="*/ 37 h 69"/>
              <a:gd name="T14" fmla="*/ 32 w 69"/>
              <a:gd name="T15" fmla="*/ 68 h 69"/>
              <a:gd name="T16" fmla="*/ 38 w 69"/>
              <a:gd name="T17" fmla="*/ 68 h 69"/>
              <a:gd name="T18" fmla="*/ 38 w 69"/>
              <a:gd name="T19" fmla="*/ 37 h 69"/>
              <a:gd name="T20" fmla="*/ 68 w 69"/>
              <a:gd name="T21" fmla="*/ 37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2" y="0"/>
                </a:lnTo>
                <a:lnTo>
                  <a:pt x="32" y="32"/>
                </a:lnTo>
                <a:lnTo>
                  <a:pt x="0" y="32"/>
                </a:lnTo>
                <a:lnTo>
                  <a:pt x="0" y="37"/>
                </a:lnTo>
                <a:lnTo>
                  <a:pt x="32" y="37"/>
                </a:lnTo>
                <a:lnTo>
                  <a:pt x="32" y="68"/>
                </a:lnTo>
                <a:lnTo>
                  <a:pt x="38" y="68"/>
                </a:lnTo>
                <a:lnTo>
                  <a:pt x="38" y="37"/>
                </a:lnTo>
                <a:lnTo>
                  <a:pt x="68" y="37"/>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5" name="Freeform 69"/>
          <p:cNvSpPr>
            <a:spLocks/>
          </p:cNvSpPr>
          <p:nvPr/>
        </p:nvSpPr>
        <p:spPr bwMode="auto">
          <a:xfrm>
            <a:off x="1747838" y="1793875"/>
            <a:ext cx="147637" cy="144463"/>
          </a:xfrm>
          <a:custGeom>
            <a:avLst/>
            <a:gdLst>
              <a:gd name="T0" fmla="*/ 46 w 93"/>
              <a:gd name="T1" fmla="*/ 90 h 91"/>
              <a:gd name="T2" fmla="*/ 37 w 93"/>
              <a:gd name="T3" fmla="*/ 90 h 91"/>
              <a:gd name="T4" fmla="*/ 28 w 93"/>
              <a:gd name="T5" fmla="*/ 87 h 91"/>
              <a:gd name="T6" fmla="*/ 20 w 93"/>
              <a:gd name="T7" fmla="*/ 83 h 91"/>
              <a:gd name="T8" fmla="*/ 14 w 93"/>
              <a:gd name="T9" fmla="*/ 77 h 91"/>
              <a:gd name="T10" fmla="*/ 8 w 93"/>
              <a:gd name="T11" fmla="*/ 70 h 91"/>
              <a:gd name="T12" fmla="*/ 4 w 93"/>
              <a:gd name="T13" fmla="*/ 63 h 91"/>
              <a:gd name="T14" fmla="*/ 1 w 93"/>
              <a:gd name="T15" fmla="*/ 54 h 91"/>
              <a:gd name="T16" fmla="*/ 0 w 93"/>
              <a:gd name="T17" fmla="*/ 45 h 91"/>
              <a:gd name="T18" fmla="*/ 1 w 93"/>
              <a:gd name="T19" fmla="*/ 35 h 91"/>
              <a:gd name="T20" fmla="*/ 4 w 93"/>
              <a:gd name="T21" fmla="*/ 27 h 91"/>
              <a:gd name="T22" fmla="*/ 8 w 93"/>
              <a:gd name="T23" fmla="*/ 19 h 91"/>
              <a:gd name="T24" fmla="*/ 14 w 93"/>
              <a:gd name="T25" fmla="*/ 13 h 91"/>
              <a:gd name="T26" fmla="*/ 20 w 93"/>
              <a:gd name="T27" fmla="*/ 7 h 91"/>
              <a:gd name="T28" fmla="*/ 28 w 93"/>
              <a:gd name="T29" fmla="*/ 3 h 91"/>
              <a:gd name="T30" fmla="*/ 37 w 93"/>
              <a:gd name="T31" fmla="*/ 1 h 91"/>
              <a:gd name="T32" fmla="*/ 46 w 93"/>
              <a:gd name="T33" fmla="*/ 0 h 91"/>
              <a:gd name="T34" fmla="*/ 56 w 93"/>
              <a:gd name="T35" fmla="*/ 1 h 91"/>
              <a:gd name="T36" fmla="*/ 64 w 93"/>
              <a:gd name="T37" fmla="*/ 3 h 91"/>
              <a:gd name="T38" fmla="*/ 72 w 93"/>
              <a:gd name="T39" fmla="*/ 7 h 91"/>
              <a:gd name="T40" fmla="*/ 79 w 93"/>
              <a:gd name="T41" fmla="*/ 13 h 91"/>
              <a:gd name="T42" fmla="*/ 84 w 93"/>
              <a:gd name="T43" fmla="*/ 19 h 91"/>
              <a:gd name="T44" fmla="*/ 88 w 93"/>
              <a:gd name="T45" fmla="*/ 27 h 91"/>
              <a:gd name="T46" fmla="*/ 91 w 93"/>
              <a:gd name="T47" fmla="*/ 35 h 91"/>
              <a:gd name="T48" fmla="*/ 92 w 93"/>
              <a:gd name="T49" fmla="*/ 45 h 91"/>
              <a:gd name="T50" fmla="*/ 91 w 93"/>
              <a:gd name="T51" fmla="*/ 54 h 91"/>
              <a:gd name="T52" fmla="*/ 88 w 93"/>
              <a:gd name="T53" fmla="*/ 63 h 91"/>
              <a:gd name="T54" fmla="*/ 84 w 93"/>
              <a:gd name="T55" fmla="*/ 70 h 91"/>
              <a:gd name="T56" fmla="*/ 79 w 93"/>
              <a:gd name="T57" fmla="*/ 77 h 91"/>
              <a:gd name="T58" fmla="*/ 72 w 93"/>
              <a:gd name="T59" fmla="*/ 83 h 91"/>
              <a:gd name="T60" fmla="*/ 64 w 93"/>
              <a:gd name="T61" fmla="*/ 87 h 91"/>
              <a:gd name="T62" fmla="*/ 56 w 93"/>
              <a:gd name="T63" fmla="*/ 90 h 91"/>
              <a:gd name="T64" fmla="*/ 46 w 93"/>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1">
                <a:moveTo>
                  <a:pt x="46" y="90"/>
                </a:moveTo>
                <a:lnTo>
                  <a:pt x="37" y="90"/>
                </a:lnTo>
                <a:lnTo>
                  <a:pt x="28" y="87"/>
                </a:lnTo>
                <a:lnTo>
                  <a:pt x="20" y="83"/>
                </a:lnTo>
                <a:lnTo>
                  <a:pt x="14" y="77"/>
                </a:lnTo>
                <a:lnTo>
                  <a:pt x="8" y="70"/>
                </a:lnTo>
                <a:lnTo>
                  <a:pt x="4" y="63"/>
                </a:lnTo>
                <a:lnTo>
                  <a:pt x="1" y="54"/>
                </a:lnTo>
                <a:lnTo>
                  <a:pt x="0" y="45"/>
                </a:lnTo>
                <a:lnTo>
                  <a:pt x="1" y="35"/>
                </a:lnTo>
                <a:lnTo>
                  <a:pt x="4" y="27"/>
                </a:lnTo>
                <a:lnTo>
                  <a:pt x="8" y="19"/>
                </a:lnTo>
                <a:lnTo>
                  <a:pt x="14" y="13"/>
                </a:lnTo>
                <a:lnTo>
                  <a:pt x="20" y="7"/>
                </a:lnTo>
                <a:lnTo>
                  <a:pt x="28" y="3"/>
                </a:lnTo>
                <a:lnTo>
                  <a:pt x="37" y="1"/>
                </a:lnTo>
                <a:lnTo>
                  <a:pt x="46" y="0"/>
                </a:lnTo>
                <a:lnTo>
                  <a:pt x="56" y="1"/>
                </a:lnTo>
                <a:lnTo>
                  <a:pt x="64" y="3"/>
                </a:lnTo>
                <a:lnTo>
                  <a:pt x="72" y="7"/>
                </a:lnTo>
                <a:lnTo>
                  <a:pt x="79" y="13"/>
                </a:lnTo>
                <a:lnTo>
                  <a:pt x="84" y="19"/>
                </a:lnTo>
                <a:lnTo>
                  <a:pt x="88" y="27"/>
                </a:lnTo>
                <a:lnTo>
                  <a:pt x="91" y="35"/>
                </a:lnTo>
                <a:lnTo>
                  <a:pt x="92" y="45"/>
                </a:lnTo>
                <a:lnTo>
                  <a:pt x="91" y="54"/>
                </a:lnTo>
                <a:lnTo>
                  <a:pt x="88" y="63"/>
                </a:lnTo>
                <a:lnTo>
                  <a:pt x="84" y="70"/>
                </a:lnTo>
                <a:lnTo>
                  <a:pt x="79" y="77"/>
                </a:lnTo>
                <a:lnTo>
                  <a:pt x="72" y="83"/>
                </a:lnTo>
                <a:lnTo>
                  <a:pt x="64" y="87"/>
                </a:lnTo>
                <a:lnTo>
                  <a:pt x="56" y="90"/>
                </a:lnTo>
                <a:lnTo>
                  <a:pt x="46" y="90"/>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6" name="Freeform 70"/>
          <p:cNvSpPr>
            <a:spLocks/>
          </p:cNvSpPr>
          <p:nvPr/>
        </p:nvSpPr>
        <p:spPr bwMode="auto">
          <a:xfrm>
            <a:off x="1747838" y="1793875"/>
            <a:ext cx="147637" cy="144463"/>
          </a:xfrm>
          <a:custGeom>
            <a:avLst/>
            <a:gdLst>
              <a:gd name="T0" fmla="*/ 46 w 93"/>
              <a:gd name="T1" fmla="*/ 90 h 91"/>
              <a:gd name="T2" fmla="*/ 37 w 93"/>
              <a:gd name="T3" fmla="*/ 90 h 91"/>
              <a:gd name="T4" fmla="*/ 28 w 93"/>
              <a:gd name="T5" fmla="*/ 87 h 91"/>
              <a:gd name="T6" fmla="*/ 20 w 93"/>
              <a:gd name="T7" fmla="*/ 83 h 91"/>
              <a:gd name="T8" fmla="*/ 14 w 93"/>
              <a:gd name="T9" fmla="*/ 77 h 91"/>
              <a:gd name="T10" fmla="*/ 8 w 93"/>
              <a:gd name="T11" fmla="*/ 70 h 91"/>
              <a:gd name="T12" fmla="*/ 4 w 93"/>
              <a:gd name="T13" fmla="*/ 63 h 91"/>
              <a:gd name="T14" fmla="*/ 1 w 93"/>
              <a:gd name="T15" fmla="*/ 54 h 91"/>
              <a:gd name="T16" fmla="*/ 0 w 93"/>
              <a:gd name="T17" fmla="*/ 45 h 91"/>
              <a:gd name="T18" fmla="*/ 1 w 93"/>
              <a:gd name="T19" fmla="*/ 35 h 91"/>
              <a:gd name="T20" fmla="*/ 4 w 93"/>
              <a:gd name="T21" fmla="*/ 27 h 91"/>
              <a:gd name="T22" fmla="*/ 8 w 93"/>
              <a:gd name="T23" fmla="*/ 19 h 91"/>
              <a:gd name="T24" fmla="*/ 14 w 93"/>
              <a:gd name="T25" fmla="*/ 13 h 91"/>
              <a:gd name="T26" fmla="*/ 20 w 93"/>
              <a:gd name="T27" fmla="*/ 7 h 91"/>
              <a:gd name="T28" fmla="*/ 28 w 93"/>
              <a:gd name="T29" fmla="*/ 3 h 91"/>
              <a:gd name="T30" fmla="*/ 37 w 93"/>
              <a:gd name="T31" fmla="*/ 1 h 91"/>
              <a:gd name="T32" fmla="*/ 46 w 93"/>
              <a:gd name="T33" fmla="*/ 0 h 91"/>
              <a:gd name="T34" fmla="*/ 56 w 93"/>
              <a:gd name="T35" fmla="*/ 1 h 91"/>
              <a:gd name="T36" fmla="*/ 64 w 93"/>
              <a:gd name="T37" fmla="*/ 3 h 91"/>
              <a:gd name="T38" fmla="*/ 72 w 93"/>
              <a:gd name="T39" fmla="*/ 7 h 91"/>
              <a:gd name="T40" fmla="*/ 79 w 93"/>
              <a:gd name="T41" fmla="*/ 13 h 91"/>
              <a:gd name="T42" fmla="*/ 84 w 93"/>
              <a:gd name="T43" fmla="*/ 19 h 91"/>
              <a:gd name="T44" fmla="*/ 88 w 93"/>
              <a:gd name="T45" fmla="*/ 27 h 91"/>
              <a:gd name="T46" fmla="*/ 91 w 93"/>
              <a:gd name="T47" fmla="*/ 35 h 91"/>
              <a:gd name="T48" fmla="*/ 92 w 93"/>
              <a:gd name="T49" fmla="*/ 45 h 91"/>
              <a:gd name="T50" fmla="*/ 91 w 93"/>
              <a:gd name="T51" fmla="*/ 54 h 91"/>
              <a:gd name="T52" fmla="*/ 88 w 93"/>
              <a:gd name="T53" fmla="*/ 63 h 91"/>
              <a:gd name="T54" fmla="*/ 84 w 93"/>
              <a:gd name="T55" fmla="*/ 70 h 91"/>
              <a:gd name="T56" fmla="*/ 79 w 93"/>
              <a:gd name="T57" fmla="*/ 77 h 91"/>
              <a:gd name="T58" fmla="*/ 72 w 93"/>
              <a:gd name="T59" fmla="*/ 83 h 91"/>
              <a:gd name="T60" fmla="*/ 64 w 93"/>
              <a:gd name="T61" fmla="*/ 87 h 91"/>
              <a:gd name="T62" fmla="*/ 56 w 93"/>
              <a:gd name="T63" fmla="*/ 90 h 91"/>
              <a:gd name="T64" fmla="*/ 46 w 93"/>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1">
                <a:moveTo>
                  <a:pt x="46" y="90"/>
                </a:moveTo>
                <a:lnTo>
                  <a:pt x="37" y="90"/>
                </a:lnTo>
                <a:lnTo>
                  <a:pt x="28" y="87"/>
                </a:lnTo>
                <a:lnTo>
                  <a:pt x="20" y="83"/>
                </a:lnTo>
                <a:lnTo>
                  <a:pt x="14" y="77"/>
                </a:lnTo>
                <a:lnTo>
                  <a:pt x="8" y="70"/>
                </a:lnTo>
                <a:lnTo>
                  <a:pt x="4" y="63"/>
                </a:lnTo>
                <a:lnTo>
                  <a:pt x="1" y="54"/>
                </a:lnTo>
                <a:lnTo>
                  <a:pt x="0" y="45"/>
                </a:lnTo>
                <a:lnTo>
                  <a:pt x="1" y="35"/>
                </a:lnTo>
                <a:lnTo>
                  <a:pt x="4" y="27"/>
                </a:lnTo>
                <a:lnTo>
                  <a:pt x="8" y="19"/>
                </a:lnTo>
                <a:lnTo>
                  <a:pt x="14" y="13"/>
                </a:lnTo>
                <a:lnTo>
                  <a:pt x="20" y="7"/>
                </a:lnTo>
                <a:lnTo>
                  <a:pt x="28" y="3"/>
                </a:lnTo>
                <a:lnTo>
                  <a:pt x="37" y="1"/>
                </a:lnTo>
                <a:lnTo>
                  <a:pt x="46" y="0"/>
                </a:lnTo>
                <a:lnTo>
                  <a:pt x="56" y="1"/>
                </a:lnTo>
                <a:lnTo>
                  <a:pt x="64" y="3"/>
                </a:lnTo>
                <a:lnTo>
                  <a:pt x="72" y="7"/>
                </a:lnTo>
                <a:lnTo>
                  <a:pt x="79" y="13"/>
                </a:lnTo>
                <a:lnTo>
                  <a:pt x="84" y="19"/>
                </a:lnTo>
                <a:lnTo>
                  <a:pt x="88" y="27"/>
                </a:lnTo>
                <a:lnTo>
                  <a:pt x="91" y="35"/>
                </a:lnTo>
                <a:lnTo>
                  <a:pt x="92" y="45"/>
                </a:lnTo>
                <a:lnTo>
                  <a:pt x="91" y="54"/>
                </a:lnTo>
                <a:lnTo>
                  <a:pt x="88" y="63"/>
                </a:lnTo>
                <a:lnTo>
                  <a:pt x="84" y="70"/>
                </a:lnTo>
                <a:lnTo>
                  <a:pt x="79" y="77"/>
                </a:lnTo>
                <a:lnTo>
                  <a:pt x="72" y="83"/>
                </a:lnTo>
                <a:lnTo>
                  <a:pt x="64" y="87"/>
                </a:lnTo>
                <a:lnTo>
                  <a:pt x="56" y="90"/>
                </a:lnTo>
                <a:lnTo>
                  <a:pt x="46" y="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7" name="Freeform 71"/>
          <p:cNvSpPr>
            <a:spLocks/>
          </p:cNvSpPr>
          <p:nvPr/>
        </p:nvSpPr>
        <p:spPr bwMode="auto">
          <a:xfrm>
            <a:off x="1766888" y="1812925"/>
            <a:ext cx="109537" cy="107950"/>
          </a:xfrm>
          <a:custGeom>
            <a:avLst/>
            <a:gdLst>
              <a:gd name="T0" fmla="*/ 38 w 69"/>
              <a:gd name="T1" fmla="*/ 30 h 68"/>
              <a:gd name="T2" fmla="*/ 38 w 69"/>
              <a:gd name="T3" fmla="*/ 0 h 68"/>
              <a:gd name="T4" fmla="*/ 32 w 69"/>
              <a:gd name="T5" fmla="*/ 0 h 68"/>
              <a:gd name="T6" fmla="*/ 32 w 69"/>
              <a:gd name="T7" fmla="*/ 30 h 68"/>
              <a:gd name="T8" fmla="*/ 0 w 69"/>
              <a:gd name="T9" fmla="*/ 30 h 68"/>
              <a:gd name="T10" fmla="*/ 0 w 69"/>
              <a:gd name="T11" fmla="*/ 37 h 68"/>
              <a:gd name="T12" fmla="*/ 32 w 69"/>
              <a:gd name="T13" fmla="*/ 37 h 68"/>
              <a:gd name="T14" fmla="*/ 32 w 69"/>
              <a:gd name="T15" fmla="*/ 67 h 68"/>
              <a:gd name="T16" fmla="*/ 38 w 69"/>
              <a:gd name="T17" fmla="*/ 67 h 68"/>
              <a:gd name="T18" fmla="*/ 38 w 69"/>
              <a:gd name="T19" fmla="*/ 37 h 68"/>
              <a:gd name="T20" fmla="*/ 68 w 69"/>
              <a:gd name="T21" fmla="*/ 37 h 68"/>
              <a:gd name="T22" fmla="*/ 68 w 69"/>
              <a:gd name="T23" fmla="*/ 30 h 68"/>
              <a:gd name="T24" fmla="*/ 38 w 69"/>
              <a:gd name="T25"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8">
                <a:moveTo>
                  <a:pt x="38" y="30"/>
                </a:moveTo>
                <a:lnTo>
                  <a:pt x="38" y="0"/>
                </a:lnTo>
                <a:lnTo>
                  <a:pt x="32" y="0"/>
                </a:lnTo>
                <a:lnTo>
                  <a:pt x="32" y="30"/>
                </a:lnTo>
                <a:lnTo>
                  <a:pt x="0" y="30"/>
                </a:lnTo>
                <a:lnTo>
                  <a:pt x="0" y="37"/>
                </a:lnTo>
                <a:lnTo>
                  <a:pt x="32" y="37"/>
                </a:lnTo>
                <a:lnTo>
                  <a:pt x="32" y="67"/>
                </a:lnTo>
                <a:lnTo>
                  <a:pt x="38" y="67"/>
                </a:lnTo>
                <a:lnTo>
                  <a:pt x="38" y="37"/>
                </a:lnTo>
                <a:lnTo>
                  <a:pt x="68" y="37"/>
                </a:lnTo>
                <a:lnTo>
                  <a:pt x="68" y="30"/>
                </a:lnTo>
                <a:lnTo>
                  <a:pt x="38" y="3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8" name="Freeform 72"/>
          <p:cNvSpPr>
            <a:spLocks/>
          </p:cNvSpPr>
          <p:nvPr/>
        </p:nvSpPr>
        <p:spPr bwMode="auto">
          <a:xfrm>
            <a:off x="1319213" y="1744663"/>
            <a:ext cx="147637" cy="146050"/>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5 h 92"/>
              <a:gd name="T52" fmla="*/ 88 w 93"/>
              <a:gd name="T53" fmla="*/ 63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3"/>
                </a:lnTo>
                <a:lnTo>
                  <a:pt x="1" y="55"/>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5"/>
                </a:lnTo>
                <a:lnTo>
                  <a:pt x="88" y="63"/>
                </a:lnTo>
                <a:lnTo>
                  <a:pt x="84" y="71"/>
                </a:lnTo>
                <a:lnTo>
                  <a:pt x="79"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89" name="Freeform 73"/>
          <p:cNvSpPr>
            <a:spLocks/>
          </p:cNvSpPr>
          <p:nvPr/>
        </p:nvSpPr>
        <p:spPr bwMode="auto">
          <a:xfrm>
            <a:off x="1319213" y="1744663"/>
            <a:ext cx="147637" cy="146050"/>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3 h 92"/>
              <a:gd name="T14" fmla="*/ 1 w 93"/>
              <a:gd name="T15" fmla="*/ 55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5 h 92"/>
              <a:gd name="T52" fmla="*/ 88 w 93"/>
              <a:gd name="T53" fmla="*/ 63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3"/>
                </a:lnTo>
                <a:lnTo>
                  <a:pt x="1" y="55"/>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5"/>
                </a:lnTo>
                <a:lnTo>
                  <a:pt x="88" y="63"/>
                </a:lnTo>
                <a:lnTo>
                  <a:pt x="84" y="71"/>
                </a:lnTo>
                <a:lnTo>
                  <a:pt x="79"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0" name="Freeform 74"/>
          <p:cNvSpPr>
            <a:spLocks/>
          </p:cNvSpPr>
          <p:nvPr/>
        </p:nvSpPr>
        <p:spPr bwMode="auto">
          <a:xfrm>
            <a:off x="1338263" y="1763713"/>
            <a:ext cx="109537" cy="109537"/>
          </a:xfrm>
          <a:custGeom>
            <a:avLst/>
            <a:gdLst>
              <a:gd name="T0" fmla="*/ 38 w 69"/>
              <a:gd name="T1" fmla="*/ 32 h 69"/>
              <a:gd name="T2" fmla="*/ 38 w 69"/>
              <a:gd name="T3" fmla="*/ 0 h 69"/>
              <a:gd name="T4" fmla="*/ 31 w 69"/>
              <a:gd name="T5" fmla="*/ 0 h 69"/>
              <a:gd name="T6" fmla="*/ 31 w 69"/>
              <a:gd name="T7" fmla="*/ 32 h 69"/>
              <a:gd name="T8" fmla="*/ 0 w 69"/>
              <a:gd name="T9" fmla="*/ 32 h 69"/>
              <a:gd name="T10" fmla="*/ 0 w 69"/>
              <a:gd name="T11" fmla="*/ 37 h 69"/>
              <a:gd name="T12" fmla="*/ 31 w 69"/>
              <a:gd name="T13" fmla="*/ 37 h 69"/>
              <a:gd name="T14" fmla="*/ 31 w 69"/>
              <a:gd name="T15" fmla="*/ 68 h 69"/>
              <a:gd name="T16" fmla="*/ 38 w 69"/>
              <a:gd name="T17" fmla="*/ 68 h 69"/>
              <a:gd name="T18" fmla="*/ 38 w 69"/>
              <a:gd name="T19" fmla="*/ 37 h 69"/>
              <a:gd name="T20" fmla="*/ 68 w 69"/>
              <a:gd name="T21" fmla="*/ 37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1" y="0"/>
                </a:lnTo>
                <a:lnTo>
                  <a:pt x="31" y="32"/>
                </a:lnTo>
                <a:lnTo>
                  <a:pt x="0" y="32"/>
                </a:lnTo>
                <a:lnTo>
                  <a:pt x="0" y="37"/>
                </a:lnTo>
                <a:lnTo>
                  <a:pt x="31" y="37"/>
                </a:lnTo>
                <a:lnTo>
                  <a:pt x="31" y="68"/>
                </a:lnTo>
                <a:lnTo>
                  <a:pt x="38" y="68"/>
                </a:lnTo>
                <a:lnTo>
                  <a:pt x="38" y="37"/>
                </a:lnTo>
                <a:lnTo>
                  <a:pt x="68" y="37"/>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1" name="Freeform 75"/>
          <p:cNvSpPr>
            <a:spLocks/>
          </p:cNvSpPr>
          <p:nvPr/>
        </p:nvSpPr>
        <p:spPr bwMode="auto">
          <a:xfrm>
            <a:off x="1138238" y="1817688"/>
            <a:ext cx="147637" cy="147637"/>
          </a:xfrm>
          <a:custGeom>
            <a:avLst/>
            <a:gdLst>
              <a:gd name="T0" fmla="*/ 46 w 93"/>
              <a:gd name="T1" fmla="*/ 92 h 93"/>
              <a:gd name="T2" fmla="*/ 36 w 93"/>
              <a:gd name="T3" fmla="*/ 91 h 93"/>
              <a:gd name="T4" fmla="*/ 28 w 93"/>
              <a:gd name="T5" fmla="*/ 88 h 93"/>
              <a:gd name="T6" fmla="*/ 20 w 93"/>
              <a:gd name="T7" fmla="*/ 84 h 93"/>
              <a:gd name="T8" fmla="*/ 13 w 93"/>
              <a:gd name="T9" fmla="*/ 78 h 93"/>
              <a:gd name="T10" fmla="*/ 8 w 93"/>
              <a:gd name="T11" fmla="*/ 72 h 93"/>
              <a:gd name="T12" fmla="*/ 3 w 93"/>
              <a:gd name="T13" fmla="*/ 64 h 93"/>
              <a:gd name="T14" fmla="*/ 1 w 93"/>
              <a:gd name="T15" fmla="*/ 55 h 93"/>
              <a:gd name="T16" fmla="*/ 0 w 93"/>
              <a:gd name="T17" fmla="*/ 46 h 93"/>
              <a:gd name="T18" fmla="*/ 1 w 93"/>
              <a:gd name="T19" fmla="*/ 36 h 93"/>
              <a:gd name="T20" fmla="*/ 3 w 93"/>
              <a:gd name="T21" fmla="*/ 28 h 93"/>
              <a:gd name="T22" fmla="*/ 8 w 93"/>
              <a:gd name="T23" fmla="*/ 20 h 93"/>
              <a:gd name="T24" fmla="*/ 13 w 93"/>
              <a:gd name="T25" fmla="*/ 13 h 93"/>
              <a:gd name="T26" fmla="*/ 20 w 93"/>
              <a:gd name="T27" fmla="*/ 8 h 93"/>
              <a:gd name="T28" fmla="*/ 28 w 93"/>
              <a:gd name="T29" fmla="*/ 3 h 93"/>
              <a:gd name="T30" fmla="*/ 36 w 93"/>
              <a:gd name="T31" fmla="*/ 1 h 93"/>
              <a:gd name="T32" fmla="*/ 46 w 93"/>
              <a:gd name="T33" fmla="*/ 0 h 93"/>
              <a:gd name="T34" fmla="*/ 55 w 93"/>
              <a:gd name="T35" fmla="*/ 1 h 93"/>
              <a:gd name="T36" fmla="*/ 64 w 93"/>
              <a:gd name="T37" fmla="*/ 3 h 93"/>
              <a:gd name="T38" fmla="*/ 71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1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6" y="91"/>
                </a:lnTo>
                <a:lnTo>
                  <a:pt x="28" y="88"/>
                </a:lnTo>
                <a:lnTo>
                  <a:pt x="20" y="84"/>
                </a:lnTo>
                <a:lnTo>
                  <a:pt x="13" y="78"/>
                </a:lnTo>
                <a:lnTo>
                  <a:pt x="8" y="72"/>
                </a:lnTo>
                <a:lnTo>
                  <a:pt x="3" y="64"/>
                </a:lnTo>
                <a:lnTo>
                  <a:pt x="1" y="55"/>
                </a:lnTo>
                <a:lnTo>
                  <a:pt x="0" y="46"/>
                </a:lnTo>
                <a:lnTo>
                  <a:pt x="1" y="36"/>
                </a:lnTo>
                <a:lnTo>
                  <a:pt x="3" y="28"/>
                </a:lnTo>
                <a:lnTo>
                  <a:pt x="8" y="20"/>
                </a:lnTo>
                <a:lnTo>
                  <a:pt x="13" y="13"/>
                </a:lnTo>
                <a:lnTo>
                  <a:pt x="20" y="8"/>
                </a:lnTo>
                <a:lnTo>
                  <a:pt x="28" y="3"/>
                </a:lnTo>
                <a:lnTo>
                  <a:pt x="36" y="1"/>
                </a:lnTo>
                <a:lnTo>
                  <a:pt x="46" y="0"/>
                </a:lnTo>
                <a:lnTo>
                  <a:pt x="55" y="1"/>
                </a:lnTo>
                <a:lnTo>
                  <a:pt x="64" y="3"/>
                </a:lnTo>
                <a:lnTo>
                  <a:pt x="71" y="8"/>
                </a:lnTo>
                <a:lnTo>
                  <a:pt x="78" y="13"/>
                </a:lnTo>
                <a:lnTo>
                  <a:pt x="84" y="20"/>
                </a:lnTo>
                <a:lnTo>
                  <a:pt x="88" y="28"/>
                </a:lnTo>
                <a:lnTo>
                  <a:pt x="91" y="36"/>
                </a:lnTo>
                <a:lnTo>
                  <a:pt x="92" y="46"/>
                </a:lnTo>
                <a:lnTo>
                  <a:pt x="91" y="55"/>
                </a:lnTo>
                <a:lnTo>
                  <a:pt x="88" y="64"/>
                </a:lnTo>
                <a:lnTo>
                  <a:pt x="84" y="72"/>
                </a:lnTo>
                <a:lnTo>
                  <a:pt x="78" y="78"/>
                </a:lnTo>
                <a:lnTo>
                  <a:pt x="71"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2" name="Freeform 76"/>
          <p:cNvSpPr>
            <a:spLocks/>
          </p:cNvSpPr>
          <p:nvPr/>
        </p:nvSpPr>
        <p:spPr bwMode="auto">
          <a:xfrm>
            <a:off x="1138238" y="1817688"/>
            <a:ext cx="147637" cy="147637"/>
          </a:xfrm>
          <a:custGeom>
            <a:avLst/>
            <a:gdLst>
              <a:gd name="T0" fmla="*/ 46 w 93"/>
              <a:gd name="T1" fmla="*/ 92 h 93"/>
              <a:gd name="T2" fmla="*/ 36 w 93"/>
              <a:gd name="T3" fmla="*/ 91 h 93"/>
              <a:gd name="T4" fmla="*/ 28 w 93"/>
              <a:gd name="T5" fmla="*/ 88 h 93"/>
              <a:gd name="T6" fmla="*/ 20 w 93"/>
              <a:gd name="T7" fmla="*/ 84 h 93"/>
              <a:gd name="T8" fmla="*/ 13 w 93"/>
              <a:gd name="T9" fmla="*/ 78 h 93"/>
              <a:gd name="T10" fmla="*/ 8 w 93"/>
              <a:gd name="T11" fmla="*/ 72 h 93"/>
              <a:gd name="T12" fmla="*/ 3 w 93"/>
              <a:gd name="T13" fmla="*/ 64 h 93"/>
              <a:gd name="T14" fmla="*/ 1 w 93"/>
              <a:gd name="T15" fmla="*/ 55 h 93"/>
              <a:gd name="T16" fmla="*/ 0 w 93"/>
              <a:gd name="T17" fmla="*/ 46 h 93"/>
              <a:gd name="T18" fmla="*/ 1 w 93"/>
              <a:gd name="T19" fmla="*/ 36 h 93"/>
              <a:gd name="T20" fmla="*/ 3 w 93"/>
              <a:gd name="T21" fmla="*/ 28 h 93"/>
              <a:gd name="T22" fmla="*/ 8 w 93"/>
              <a:gd name="T23" fmla="*/ 20 h 93"/>
              <a:gd name="T24" fmla="*/ 13 w 93"/>
              <a:gd name="T25" fmla="*/ 13 h 93"/>
              <a:gd name="T26" fmla="*/ 20 w 93"/>
              <a:gd name="T27" fmla="*/ 8 h 93"/>
              <a:gd name="T28" fmla="*/ 28 w 93"/>
              <a:gd name="T29" fmla="*/ 3 h 93"/>
              <a:gd name="T30" fmla="*/ 36 w 93"/>
              <a:gd name="T31" fmla="*/ 1 h 93"/>
              <a:gd name="T32" fmla="*/ 46 w 93"/>
              <a:gd name="T33" fmla="*/ 0 h 93"/>
              <a:gd name="T34" fmla="*/ 55 w 93"/>
              <a:gd name="T35" fmla="*/ 1 h 93"/>
              <a:gd name="T36" fmla="*/ 64 w 93"/>
              <a:gd name="T37" fmla="*/ 3 h 93"/>
              <a:gd name="T38" fmla="*/ 71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1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6" y="91"/>
                </a:lnTo>
                <a:lnTo>
                  <a:pt x="28" y="88"/>
                </a:lnTo>
                <a:lnTo>
                  <a:pt x="20" y="84"/>
                </a:lnTo>
                <a:lnTo>
                  <a:pt x="13" y="78"/>
                </a:lnTo>
                <a:lnTo>
                  <a:pt x="8" y="72"/>
                </a:lnTo>
                <a:lnTo>
                  <a:pt x="3" y="64"/>
                </a:lnTo>
                <a:lnTo>
                  <a:pt x="1" y="55"/>
                </a:lnTo>
                <a:lnTo>
                  <a:pt x="0" y="46"/>
                </a:lnTo>
                <a:lnTo>
                  <a:pt x="1" y="36"/>
                </a:lnTo>
                <a:lnTo>
                  <a:pt x="3" y="28"/>
                </a:lnTo>
                <a:lnTo>
                  <a:pt x="8" y="20"/>
                </a:lnTo>
                <a:lnTo>
                  <a:pt x="13" y="13"/>
                </a:lnTo>
                <a:lnTo>
                  <a:pt x="20" y="8"/>
                </a:lnTo>
                <a:lnTo>
                  <a:pt x="28" y="3"/>
                </a:lnTo>
                <a:lnTo>
                  <a:pt x="36" y="1"/>
                </a:lnTo>
                <a:lnTo>
                  <a:pt x="46" y="0"/>
                </a:lnTo>
                <a:lnTo>
                  <a:pt x="55" y="1"/>
                </a:lnTo>
                <a:lnTo>
                  <a:pt x="64" y="3"/>
                </a:lnTo>
                <a:lnTo>
                  <a:pt x="71" y="8"/>
                </a:lnTo>
                <a:lnTo>
                  <a:pt x="78" y="13"/>
                </a:lnTo>
                <a:lnTo>
                  <a:pt x="84" y="20"/>
                </a:lnTo>
                <a:lnTo>
                  <a:pt x="88" y="28"/>
                </a:lnTo>
                <a:lnTo>
                  <a:pt x="91" y="36"/>
                </a:lnTo>
                <a:lnTo>
                  <a:pt x="92" y="46"/>
                </a:lnTo>
                <a:lnTo>
                  <a:pt x="91" y="55"/>
                </a:lnTo>
                <a:lnTo>
                  <a:pt x="88" y="64"/>
                </a:lnTo>
                <a:lnTo>
                  <a:pt x="84" y="72"/>
                </a:lnTo>
                <a:lnTo>
                  <a:pt x="78" y="78"/>
                </a:lnTo>
                <a:lnTo>
                  <a:pt x="71"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3" name="Freeform 77"/>
          <p:cNvSpPr>
            <a:spLocks/>
          </p:cNvSpPr>
          <p:nvPr/>
        </p:nvSpPr>
        <p:spPr bwMode="auto">
          <a:xfrm>
            <a:off x="1157288" y="1836738"/>
            <a:ext cx="109537" cy="111125"/>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4" name="Freeform 78"/>
          <p:cNvSpPr>
            <a:spLocks/>
          </p:cNvSpPr>
          <p:nvPr/>
        </p:nvSpPr>
        <p:spPr bwMode="auto">
          <a:xfrm>
            <a:off x="996950" y="1958975"/>
            <a:ext cx="146050" cy="147638"/>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2 h 93"/>
              <a:gd name="T12" fmla="*/ 3 w 92"/>
              <a:gd name="T13" fmla="*/ 64 h 93"/>
              <a:gd name="T14" fmla="*/ 1 w 92"/>
              <a:gd name="T15" fmla="*/ 55 h 93"/>
              <a:gd name="T16" fmla="*/ 0 w 92"/>
              <a:gd name="T17" fmla="*/ 46 h 93"/>
              <a:gd name="T18" fmla="*/ 1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4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4 w 92"/>
              <a:gd name="T55" fmla="*/ 72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2"/>
                </a:lnTo>
                <a:lnTo>
                  <a:pt x="3" y="64"/>
                </a:lnTo>
                <a:lnTo>
                  <a:pt x="1" y="55"/>
                </a:lnTo>
                <a:lnTo>
                  <a:pt x="0" y="46"/>
                </a:lnTo>
                <a:lnTo>
                  <a:pt x="1" y="36"/>
                </a:lnTo>
                <a:lnTo>
                  <a:pt x="3" y="28"/>
                </a:lnTo>
                <a:lnTo>
                  <a:pt x="7" y="20"/>
                </a:lnTo>
                <a:lnTo>
                  <a:pt x="13" y="13"/>
                </a:lnTo>
                <a:lnTo>
                  <a:pt x="20" y="8"/>
                </a:lnTo>
                <a:lnTo>
                  <a:pt x="27" y="3"/>
                </a:lnTo>
                <a:lnTo>
                  <a:pt x="36" y="1"/>
                </a:lnTo>
                <a:lnTo>
                  <a:pt x="45" y="0"/>
                </a:lnTo>
                <a:lnTo>
                  <a:pt x="55" y="1"/>
                </a:lnTo>
                <a:lnTo>
                  <a:pt x="63" y="3"/>
                </a:lnTo>
                <a:lnTo>
                  <a:pt x="71" y="8"/>
                </a:lnTo>
                <a:lnTo>
                  <a:pt x="78" y="13"/>
                </a:lnTo>
                <a:lnTo>
                  <a:pt x="84" y="20"/>
                </a:lnTo>
                <a:lnTo>
                  <a:pt x="88" y="28"/>
                </a:lnTo>
                <a:lnTo>
                  <a:pt x="90" y="36"/>
                </a:lnTo>
                <a:lnTo>
                  <a:pt x="91" y="46"/>
                </a:lnTo>
                <a:lnTo>
                  <a:pt x="90" y="55"/>
                </a:lnTo>
                <a:lnTo>
                  <a:pt x="88" y="64"/>
                </a:lnTo>
                <a:lnTo>
                  <a:pt x="84" y="72"/>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5" name="Freeform 79"/>
          <p:cNvSpPr>
            <a:spLocks/>
          </p:cNvSpPr>
          <p:nvPr/>
        </p:nvSpPr>
        <p:spPr bwMode="auto">
          <a:xfrm>
            <a:off x="996950" y="1958975"/>
            <a:ext cx="146050" cy="147638"/>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2 h 93"/>
              <a:gd name="T12" fmla="*/ 3 w 92"/>
              <a:gd name="T13" fmla="*/ 64 h 93"/>
              <a:gd name="T14" fmla="*/ 1 w 92"/>
              <a:gd name="T15" fmla="*/ 55 h 93"/>
              <a:gd name="T16" fmla="*/ 0 w 92"/>
              <a:gd name="T17" fmla="*/ 46 h 93"/>
              <a:gd name="T18" fmla="*/ 1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4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4 w 92"/>
              <a:gd name="T55" fmla="*/ 72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2"/>
                </a:lnTo>
                <a:lnTo>
                  <a:pt x="3" y="64"/>
                </a:lnTo>
                <a:lnTo>
                  <a:pt x="1" y="55"/>
                </a:lnTo>
                <a:lnTo>
                  <a:pt x="0" y="46"/>
                </a:lnTo>
                <a:lnTo>
                  <a:pt x="1" y="36"/>
                </a:lnTo>
                <a:lnTo>
                  <a:pt x="3" y="28"/>
                </a:lnTo>
                <a:lnTo>
                  <a:pt x="7" y="20"/>
                </a:lnTo>
                <a:lnTo>
                  <a:pt x="13" y="13"/>
                </a:lnTo>
                <a:lnTo>
                  <a:pt x="20" y="8"/>
                </a:lnTo>
                <a:lnTo>
                  <a:pt x="27" y="3"/>
                </a:lnTo>
                <a:lnTo>
                  <a:pt x="36" y="1"/>
                </a:lnTo>
                <a:lnTo>
                  <a:pt x="45" y="0"/>
                </a:lnTo>
                <a:lnTo>
                  <a:pt x="55" y="1"/>
                </a:lnTo>
                <a:lnTo>
                  <a:pt x="63" y="3"/>
                </a:lnTo>
                <a:lnTo>
                  <a:pt x="71" y="8"/>
                </a:lnTo>
                <a:lnTo>
                  <a:pt x="78" y="13"/>
                </a:lnTo>
                <a:lnTo>
                  <a:pt x="84" y="20"/>
                </a:lnTo>
                <a:lnTo>
                  <a:pt x="88" y="28"/>
                </a:lnTo>
                <a:lnTo>
                  <a:pt x="90" y="36"/>
                </a:lnTo>
                <a:lnTo>
                  <a:pt x="91" y="46"/>
                </a:lnTo>
                <a:lnTo>
                  <a:pt x="90" y="55"/>
                </a:lnTo>
                <a:lnTo>
                  <a:pt x="88" y="64"/>
                </a:lnTo>
                <a:lnTo>
                  <a:pt x="84" y="72"/>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6" name="Freeform 80"/>
          <p:cNvSpPr>
            <a:spLocks/>
          </p:cNvSpPr>
          <p:nvPr/>
        </p:nvSpPr>
        <p:spPr bwMode="auto">
          <a:xfrm>
            <a:off x="1016000" y="1978025"/>
            <a:ext cx="109538" cy="111125"/>
          </a:xfrm>
          <a:custGeom>
            <a:avLst/>
            <a:gdLst>
              <a:gd name="T0" fmla="*/ 37 w 69"/>
              <a:gd name="T1" fmla="*/ 31 h 70"/>
              <a:gd name="T2" fmla="*/ 37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7 w 69"/>
              <a:gd name="T17" fmla="*/ 69 h 70"/>
              <a:gd name="T18" fmla="*/ 37 w 69"/>
              <a:gd name="T19" fmla="*/ 38 h 70"/>
              <a:gd name="T20" fmla="*/ 68 w 69"/>
              <a:gd name="T21" fmla="*/ 38 h 70"/>
              <a:gd name="T22" fmla="*/ 68 w 69"/>
              <a:gd name="T23" fmla="*/ 31 h 70"/>
              <a:gd name="T24" fmla="*/ 37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1"/>
                </a:moveTo>
                <a:lnTo>
                  <a:pt x="37" y="0"/>
                </a:lnTo>
                <a:lnTo>
                  <a:pt x="31" y="0"/>
                </a:lnTo>
                <a:lnTo>
                  <a:pt x="31" y="31"/>
                </a:lnTo>
                <a:lnTo>
                  <a:pt x="0" y="31"/>
                </a:lnTo>
                <a:lnTo>
                  <a:pt x="0" y="38"/>
                </a:lnTo>
                <a:lnTo>
                  <a:pt x="31" y="38"/>
                </a:lnTo>
                <a:lnTo>
                  <a:pt x="31" y="69"/>
                </a:lnTo>
                <a:lnTo>
                  <a:pt x="37" y="69"/>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7" name="Freeform 81"/>
          <p:cNvSpPr>
            <a:spLocks/>
          </p:cNvSpPr>
          <p:nvPr/>
        </p:nvSpPr>
        <p:spPr bwMode="auto">
          <a:xfrm>
            <a:off x="2173288" y="1817688"/>
            <a:ext cx="146050" cy="146050"/>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5 h 92"/>
              <a:gd name="T18" fmla="*/ 1 w 92"/>
              <a:gd name="T19" fmla="*/ 36 h 92"/>
              <a:gd name="T20" fmla="*/ 3 w 92"/>
              <a:gd name="T21" fmla="*/ 27 h 92"/>
              <a:gd name="T22" fmla="*/ 8 w 92"/>
              <a:gd name="T23" fmla="*/ 20 h 92"/>
              <a:gd name="T24" fmla="*/ 13 w 92"/>
              <a:gd name="T25" fmla="*/ 13 h 92"/>
              <a:gd name="T26" fmla="*/ 20 w 92"/>
              <a:gd name="T27" fmla="*/ 7 h 92"/>
              <a:gd name="T28" fmla="*/ 28 w 92"/>
              <a:gd name="T29" fmla="*/ 3 h 92"/>
              <a:gd name="T30" fmla="*/ 36 w 92"/>
              <a:gd name="T31" fmla="*/ 0 h 92"/>
              <a:gd name="T32" fmla="*/ 46 w 92"/>
              <a:gd name="T33" fmla="*/ 0 h 92"/>
              <a:gd name="T34" fmla="*/ 55 w 92"/>
              <a:gd name="T35" fmla="*/ 0 h 92"/>
              <a:gd name="T36" fmla="*/ 64 w 92"/>
              <a:gd name="T37" fmla="*/ 3 h 92"/>
              <a:gd name="T38" fmla="*/ 71 w 92"/>
              <a:gd name="T39" fmla="*/ 7 h 92"/>
              <a:gd name="T40" fmla="*/ 78 w 92"/>
              <a:gd name="T41" fmla="*/ 13 h 92"/>
              <a:gd name="T42" fmla="*/ 84 w 92"/>
              <a:gd name="T43" fmla="*/ 20 h 92"/>
              <a:gd name="T44" fmla="*/ 88 w 92"/>
              <a:gd name="T45" fmla="*/ 27 h 92"/>
              <a:gd name="T46" fmla="*/ 91 w 92"/>
              <a:gd name="T47" fmla="*/ 36 h 92"/>
              <a:gd name="T48" fmla="*/ 91 w 92"/>
              <a:gd name="T49" fmla="*/ 45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5"/>
                </a:lnTo>
                <a:lnTo>
                  <a:pt x="1" y="36"/>
                </a:lnTo>
                <a:lnTo>
                  <a:pt x="3" y="27"/>
                </a:lnTo>
                <a:lnTo>
                  <a:pt x="8" y="20"/>
                </a:lnTo>
                <a:lnTo>
                  <a:pt x="13" y="13"/>
                </a:lnTo>
                <a:lnTo>
                  <a:pt x="20" y="7"/>
                </a:lnTo>
                <a:lnTo>
                  <a:pt x="28" y="3"/>
                </a:lnTo>
                <a:lnTo>
                  <a:pt x="36" y="0"/>
                </a:lnTo>
                <a:lnTo>
                  <a:pt x="46" y="0"/>
                </a:lnTo>
                <a:lnTo>
                  <a:pt x="55" y="0"/>
                </a:lnTo>
                <a:lnTo>
                  <a:pt x="64" y="3"/>
                </a:lnTo>
                <a:lnTo>
                  <a:pt x="71" y="7"/>
                </a:lnTo>
                <a:lnTo>
                  <a:pt x="78" y="13"/>
                </a:lnTo>
                <a:lnTo>
                  <a:pt x="84" y="20"/>
                </a:lnTo>
                <a:lnTo>
                  <a:pt x="88" y="27"/>
                </a:lnTo>
                <a:lnTo>
                  <a:pt x="91" y="36"/>
                </a:lnTo>
                <a:lnTo>
                  <a:pt x="91" y="45"/>
                </a:lnTo>
                <a:lnTo>
                  <a:pt x="91" y="55"/>
                </a:lnTo>
                <a:lnTo>
                  <a:pt x="88" y="63"/>
                </a:lnTo>
                <a:lnTo>
                  <a:pt x="84" y="71"/>
                </a:lnTo>
                <a:lnTo>
                  <a:pt x="78" y="78"/>
                </a:lnTo>
                <a:lnTo>
                  <a:pt x="71"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8" name="Freeform 82"/>
          <p:cNvSpPr>
            <a:spLocks/>
          </p:cNvSpPr>
          <p:nvPr/>
        </p:nvSpPr>
        <p:spPr bwMode="auto">
          <a:xfrm>
            <a:off x="2173288" y="1817688"/>
            <a:ext cx="146050" cy="146050"/>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5 h 92"/>
              <a:gd name="T18" fmla="*/ 1 w 92"/>
              <a:gd name="T19" fmla="*/ 36 h 92"/>
              <a:gd name="T20" fmla="*/ 3 w 92"/>
              <a:gd name="T21" fmla="*/ 27 h 92"/>
              <a:gd name="T22" fmla="*/ 8 w 92"/>
              <a:gd name="T23" fmla="*/ 20 h 92"/>
              <a:gd name="T24" fmla="*/ 13 w 92"/>
              <a:gd name="T25" fmla="*/ 13 h 92"/>
              <a:gd name="T26" fmla="*/ 20 w 92"/>
              <a:gd name="T27" fmla="*/ 7 h 92"/>
              <a:gd name="T28" fmla="*/ 28 w 92"/>
              <a:gd name="T29" fmla="*/ 3 h 92"/>
              <a:gd name="T30" fmla="*/ 36 w 92"/>
              <a:gd name="T31" fmla="*/ 0 h 92"/>
              <a:gd name="T32" fmla="*/ 46 w 92"/>
              <a:gd name="T33" fmla="*/ 0 h 92"/>
              <a:gd name="T34" fmla="*/ 55 w 92"/>
              <a:gd name="T35" fmla="*/ 0 h 92"/>
              <a:gd name="T36" fmla="*/ 64 w 92"/>
              <a:gd name="T37" fmla="*/ 3 h 92"/>
              <a:gd name="T38" fmla="*/ 71 w 92"/>
              <a:gd name="T39" fmla="*/ 7 h 92"/>
              <a:gd name="T40" fmla="*/ 78 w 92"/>
              <a:gd name="T41" fmla="*/ 13 h 92"/>
              <a:gd name="T42" fmla="*/ 84 w 92"/>
              <a:gd name="T43" fmla="*/ 20 h 92"/>
              <a:gd name="T44" fmla="*/ 88 w 92"/>
              <a:gd name="T45" fmla="*/ 27 h 92"/>
              <a:gd name="T46" fmla="*/ 91 w 92"/>
              <a:gd name="T47" fmla="*/ 36 h 92"/>
              <a:gd name="T48" fmla="*/ 91 w 92"/>
              <a:gd name="T49" fmla="*/ 45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5"/>
                </a:lnTo>
                <a:lnTo>
                  <a:pt x="1" y="36"/>
                </a:lnTo>
                <a:lnTo>
                  <a:pt x="3" y="27"/>
                </a:lnTo>
                <a:lnTo>
                  <a:pt x="8" y="20"/>
                </a:lnTo>
                <a:lnTo>
                  <a:pt x="13" y="13"/>
                </a:lnTo>
                <a:lnTo>
                  <a:pt x="20" y="7"/>
                </a:lnTo>
                <a:lnTo>
                  <a:pt x="28" y="3"/>
                </a:lnTo>
                <a:lnTo>
                  <a:pt x="36" y="0"/>
                </a:lnTo>
                <a:lnTo>
                  <a:pt x="46" y="0"/>
                </a:lnTo>
                <a:lnTo>
                  <a:pt x="55" y="0"/>
                </a:lnTo>
                <a:lnTo>
                  <a:pt x="64" y="3"/>
                </a:lnTo>
                <a:lnTo>
                  <a:pt x="71" y="7"/>
                </a:lnTo>
                <a:lnTo>
                  <a:pt x="78" y="13"/>
                </a:lnTo>
                <a:lnTo>
                  <a:pt x="84" y="20"/>
                </a:lnTo>
                <a:lnTo>
                  <a:pt x="88" y="27"/>
                </a:lnTo>
                <a:lnTo>
                  <a:pt x="91" y="36"/>
                </a:lnTo>
                <a:lnTo>
                  <a:pt x="91" y="45"/>
                </a:lnTo>
                <a:lnTo>
                  <a:pt x="91" y="55"/>
                </a:lnTo>
                <a:lnTo>
                  <a:pt x="88" y="63"/>
                </a:lnTo>
                <a:lnTo>
                  <a:pt x="84" y="71"/>
                </a:lnTo>
                <a:lnTo>
                  <a:pt x="78" y="78"/>
                </a:lnTo>
                <a:lnTo>
                  <a:pt x="71"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99" name="Freeform 83"/>
          <p:cNvSpPr>
            <a:spLocks/>
          </p:cNvSpPr>
          <p:nvPr/>
        </p:nvSpPr>
        <p:spPr bwMode="auto">
          <a:xfrm>
            <a:off x="2192338" y="1836738"/>
            <a:ext cx="109537" cy="109537"/>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0" name="Freeform 84"/>
          <p:cNvSpPr>
            <a:spLocks/>
          </p:cNvSpPr>
          <p:nvPr/>
        </p:nvSpPr>
        <p:spPr bwMode="auto">
          <a:xfrm>
            <a:off x="2341563" y="2101850"/>
            <a:ext cx="147637" cy="147638"/>
          </a:xfrm>
          <a:custGeom>
            <a:avLst/>
            <a:gdLst>
              <a:gd name="T0" fmla="*/ 46 w 93"/>
              <a:gd name="T1" fmla="*/ 92 h 93"/>
              <a:gd name="T2" fmla="*/ 37 w 93"/>
              <a:gd name="T3" fmla="*/ 91 h 93"/>
              <a:gd name="T4" fmla="*/ 28 w 93"/>
              <a:gd name="T5" fmla="*/ 89 h 93"/>
              <a:gd name="T6" fmla="*/ 21 w 93"/>
              <a:gd name="T7" fmla="*/ 84 h 93"/>
              <a:gd name="T8" fmla="*/ 14 w 93"/>
              <a:gd name="T9" fmla="*/ 79 h 93"/>
              <a:gd name="T10" fmla="*/ 8 w 93"/>
              <a:gd name="T11" fmla="*/ 72 h 93"/>
              <a:gd name="T12" fmla="*/ 4 w 93"/>
              <a:gd name="T13" fmla="*/ 64 h 93"/>
              <a:gd name="T14" fmla="*/ 1 w 93"/>
              <a:gd name="T15" fmla="*/ 56 h 93"/>
              <a:gd name="T16" fmla="*/ 0 w 93"/>
              <a:gd name="T17" fmla="*/ 46 h 93"/>
              <a:gd name="T18" fmla="*/ 1 w 93"/>
              <a:gd name="T19" fmla="*/ 37 h 93"/>
              <a:gd name="T20" fmla="*/ 4 w 93"/>
              <a:gd name="T21" fmla="*/ 28 h 93"/>
              <a:gd name="T22" fmla="*/ 8 w 93"/>
              <a:gd name="T23" fmla="*/ 20 h 93"/>
              <a:gd name="T24" fmla="*/ 14 w 93"/>
              <a:gd name="T25" fmla="*/ 14 h 93"/>
              <a:gd name="T26" fmla="*/ 21 w 93"/>
              <a:gd name="T27" fmla="*/ 8 h 93"/>
              <a:gd name="T28" fmla="*/ 28 w 93"/>
              <a:gd name="T29" fmla="*/ 4 h 93"/>
              <a:gd name="T30" fmla="*/ 37 w 93"/>
              <a:gd name="T31" fmla="*/ 1 h 93"/>
              <a:gd name="T32" fmla="*/ 46 w 93"/>
              <a:gd name="T33" fmla="*/ 0 h 93"/>
              <a:gd name="T34" fmla="*/ 56 w 93"/>
              <a:gd name="T35" fmla="*/ 1 h 93"/>
              <a:gd name="T36" fmla="*/ 64 w 93"/>
              <a:gd name="T37" fmla="*/ 4 h 93"/>
              <a:gd name="T38" fmla="*/ 72 w 93"/>
              <a:gd name="T39" fmla="*/ 8 h 93"/>
              <a:gd name="T40" fmla="*/ 79 w 93"/>
              <a:gd name="T41" fmla="*/ 14 h 93"/>
              <a:gd name="T42" fmla="*/ 84 w 93"/>
              <a:gd name="T43" fmla="*/ 20 h 93"/>
              <a:gd name="T44" fmla="*/ 89 w 93"/>
              <a:gd name="T45" fmla="*/ 28 h 93"/>
              <a:gd name="T46" fmla="*/ 91 w 93"/>
              <a:gd name="T47" fmla="*/ 37 h 93"/>
              <a:gd name="T48" fmla="*/ 92 w 93"/>
              <a:gd name="T49" fmla="*/ 46 h 93"/>
              <a:gd name="T50" fmla="*/ 91 w 93"/>
              <a:gd name="T51" fmla="*/ 56 h 93"/>
              <a:gd name="T52" fmla="*/ 89 w 93"/>
              <a:gd name="T53" fmla="*/ 64 h 93"/>
              <a:gd name="T54" fmla="*/ 84 w 93"/>
              <a:gd name="T55" fmla="*/ 72 h 93"/>
              <a:gd name="T56" fmla="*/ 79 w 93"/>
              <a:gd name="T57" fmla="*/ 79 h 93"/>
              <a:gd name="T58" fmla="*/ 72 w 93"/>
              <a:gd name="T59" fmla="*/ 84 h 93"/>
              <a:gd name="T60" fmla="*/ 64 w 93"/>
              <a:gd name="T61" fmla="*/ 89 h 93"/>
              <a:gd name="T62" fmla="*/ 56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9"/>
                </a:lnTo>
                <a:lnTo>
                  <a:pt x="21" y="84"/>
                </a:lnTo>
                <a:lnTo>
                  <a:pt x="14" y="79"/>
                </a:lnTo>
                <a:lnTo>
                  <a:pt x="8" y="72"/>
                </a:lnTo>
                <a:lnTo>
                  <a:pt x="4" y="64"/>
                </a:lnTo>
                <a:lnTo>
                  <a:pt x="1" y="56"/>
                </a:lnTo>
                <a:lnTo>
                  <a:pt x="0" y="46"/>
                </a:lnTo>
                <a:lnTo>
                  <a:pt x="1" y="37"/>
                </a:lnTo>
                <a:lnTo>
                  <a:pt x="4" y="28"/>
                </a:lnTo>
                <a:lnTo>
                  <a:pt x="8" y="20"/>
                </a:lnTo>
                <a:lnTo>
                  <a:pt x="14" y="14"/>
                </a:lnTo>
                <a:lnTo>
                  <a:pt x="21" y="8"/>
                </a:lnTo>
                <a:lnTo>
                  <a:pt x="28" y="4"/>
                </a:lnTo>
                <a:lnTo>
                  <a:pt x="37" y="1"/>
                </a:lnTo>
                <a:lnTo>
                  <a:pt x="46" y="0"/>
                </a:lnTo>
                <a:lnTo>
                  <a:pt x="56" y="1"/>
                </a:lnTo>
                <a:lnTo>
                  <a:pt x="64" y="4"/>
                </a:lnTo>
                <a:lnTo>
                  <a:pt x="72" y="8"/>
                </a:lnTo>
                <a:lnTo>
                  <a:pt x="79" y="14"/>
                </a:lnTo>
                <a:lnTo>
                  <a:pt x="84" y="20"/>
                </a:lnTo>
                <a:lnTo>
                  <a:pt x="89" y="28"/>
                </a:lnTo>
                <a:lnTo>
                  <a:pt x="91" y="37"/>
                </a:lnTo>
                <a:lnTo>
                  <a:pt x="92" y="46"/>
                </a:lnTo>
                <a:lnTo>
                  <a:pt x="91" y="56"/>
                </a:lnTo>
                <a:lnTo>
                  <a:pt x="89" y="64"/>
                </a:lnTo>
                <a:lnTo>
                  <a:pt x="84" y="72"/>
                </a:lnTo>
                <a:lnTo>
                  <a:pt x="79" y="79"/>
                </a:lnTo>
                <a:lnTo>
                  <a:pt x="72" y="84"/>
                </a:lnTo>
                <a:lnTo>
                  <a:pt x="64" y="89"/>
                </a:lnTo>
                <a:lnTo>
                  <a:pt x="56"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1" name="Freeform 85"/>
          <p:cNvSpPr>
            <a:spLocks/>
          </p:cNvSpPr>
          <p:nvPr/>
        </p:nvSpPr>
        <p:spPr bwMode="auto">
          <a:xfrm>
            <a:off x="2341563" y="2101850"/>
            <a:ext cx="147637" cy="147638"/>
          </a:xfrm>
          <a:custGeom>
            <a:avLst/>
            <a:gdLst>
              <a:gd name="T0" fmla="*/ 46 w 93"/>
              <a:gd name="T1" fmla="*/ 92 h 93"/>
              <a:gd name="T2" fmla="*/ 37 w 93"/>
              <a:gd name="T3" fmla="*/ 91 h 93"/>
              <a:gd name="T4" fmla="*/ 28 w 93"/>
              <a:gd name="T5" fmla="*/ 89 h 93"/>
              <a:gd name="T6" fmla="*/ 21 w 93"/>
              <a:gd name="T7" fmla="*/ 84 h 93"/>
              <a:gd name="T8" fmla="*/ 14 w 93"/>
              <a:gd name="T9" fmla="*/ 79 h 93"/>
              <a:gd name="T10" fmla="*/ 8 w 93"/>
              <a:gd name="T11" fmla="*/ 72 h 93"/>
              <a:gd name="T12" fmla="*/ 4 w 93"/>
              <a:gd name="T13" fmla="*/ 64 h 93"/>
              <a:gd name="T14" fmla="*/ 1 w 93"/>
              <a:gd name="T15" fmla="*/ 56 h 93"/>
              <a:gd name="T16" fmla="*/ 0 w 93"/>
              <a:gd name="T17" fmla="*/ 46 h 93"/>
              <a:gd name="T18" fmla="*/ 1 w 93"/>
              <a:gd name="T19" fmla="*/ 37 h 93"/>
              <a:gd name="T20" fmla="*/ 4 w 93"/>
              <a:gd name="T21" fmla="*/ 28 h 93"/>
              <a:gd name="T22" fmla="*/ 8 w 93"/>
              <a:gd name="T23" fmla="*/ 20 h 93"/>
              <a:gd name="T24" fmla="*/ 14 w 93"/>
              <a:gd name="T25" fmla="*/ 14 h 93"/>
              <a:gd name="T26" fmla="*/ 21 w 93"/>
              <a:gd name="T27" fmla="*/ 8 h 93"/>
              <a:gd name="T28" fmla="*/ 28 w 93"/>
              <a:gd name="T29" fmla="*/ 4 h 93"/>
              <a:gd name="T30" fmla="*/ 37 w 93"/>
              <a:gd name="T31" fmla="*/ 1 h 93"/>
              <a:gd name="T32" fmla="*/ 46 w 93"/>
              <a:gd name="T33" fmla="*/ 0 h 93"/>
              <a:gd name="T34" fmla="*/ 56 w 93"/>
              <a:gd name="T35" fmla="*/ 1 h 93"/>
              <a:gd name="T36" fmla="*/ 64 w 93"/>
              <a:gd name="T37" fmla="*/ 4 h 93"/>
              <a:gd name="T38" fmla="*/ 72 w 93"/>
              <a:gd name="T39" fmla="*/ 8 h 93"/>
              <a:gd name="T40" fmla="*/ 79 w 93"/>
              <a:gd name="T41" fmla="*/ 14 h 93"/>
              <a:gd name="T42" fmla="*/ 84 w 93"/>
              <a:gd name="T43" fmla="*/ 20 h 93"/>
              <a:gd name="T44" fmla="*/ 89 w 93"/>
              <a:gd name="T45" fmla="*/ 28 h 93"/>
              <a:gd name="T46" fmla="*/ 91 w 93"/>
              <a:gd name="T47" fmla="*/ 37 h 93"/>
              <a:gd name="T48" fmla="*/ 92 w 93"/>
              <a:gd name="T49" fmla="*/ 46 h 93"/>
              <a:gd name="T50" fmla="*/ 91 w 93"/>
              <a:gd name="T51" fmla="*/ 56 h 93"/>
              <a:gd name="T52" fmla="*/ 89 w 93"/>
              <a:gd name="T53" fmla="*/ 64 h 93"/>
              <a:gd name="T54" fmla="*/ 84 w 93"/>
              <a:gd name="T55" fmla="*/ 72 h 93"/>
              <a:gd name="T56" fmla="*/ 79 w 93"/>
              <a:gd name="T57" fmla="*/ 79 h 93"/>
              <a:gd name="T58" fmla="*/ 72 w 93"/>
              <a:gd name="T59" fmla="*/ 84 h 93"/>
              <a:gd name="T60" fmla="*/ 64 w 93"/>
              <a:gd name="T61" fmla="*/ 89 h 93"/>
              <a:gd name="T62" fmla="*/ 56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9"/>
                </a:lnTo>
                <a:lnTo>
                  <a:pt x="21" y="84"/>
                </a:lnTo>
                <a:lnTo>
                  <a:pt x="14" y="79"/>
                </a:lnTo>
                <a:lnTo>
                  <a:pt x="8" y="72"/>
                </a:lnTo>
                <a:lnTo>
                  <a:pt x="4" y="64"/>
                </a:lnTo>
                <a:lnTo>
                  <a:pt x="1" y="56"/>
                </a:lnTo>
                <a:lnTo>
                  <a:pt x="0" y="46"/>
                </a:lnTo>
                <a:lnTo>
                  <a:pt x="1" y="37"/>
                </a:lnTo>
                <a:lnTo>
                  <a:pt x="4" y="28"/>
                </a:lnTo>
                <a:lnTo>
                  <a:pt x="8" y="20"/>
                </a:lnTo>
                <a:lnTo>
                  <a:pt x="14" y="14"/>
                </a:lnTo>
                <a:lnTo>
                  <a:pt x="21" y="8"/>
                </a:lnTo>
                <a:lnTo>
                  <a:pt x="28" y="4"/>
                </a:lnTo>
                <a:lnTo>
                  <a:pt x="37" y="1"/>
                </a:lnTo>
                <a:lnTo>
                  <a:pt x="46" y="0"/>
                </a:lnTo>
                <a:lnTo>
                  <a:pt x="56" y="1"/>
                </a:lnTo>
                <a:lnTo>
                  <a:pt x="64" y="4"/>
                </a:lnTo>
                <a:lnTo>
                  <a:pt x="72" y="8"/>
                </a:lnTo>
                <a:lnTo>
                  <a:pt x="79" y="14"/>
                </a:lnTo>
                <a:lnTo>
                  <a:pt x="84" y="20"/>
                </a:lnTo>
                <a:lnTo>
                  <a:pt x="89" y="28"/>
                </a:lnTo>
                <a:lnTo>
                  <a:pt x="91" y="37"/>
                </a:lnTo>
                <a:lnTo>
                  <a:pt x="92" y="46"/>
                </a:lnTo>
                <a:lnTo>
                  <a:pt x="91" y="56"/>
                </a:lnTo>
                <a:lnTo>
                  <a:pt x="89" y="64"/>
                </a:lnTo>
                <a:lnTo>
                  <a:pt x="84" y="72"/>
                </a:lnTo>
                <a:lnTo>
                  <a:pt x="79" y="79"/>
                </a:lnTo>
                <a:lnTo>
                  <a:pt x="72" y="84"/>
                </a:lnTo>
                <a:lnTo>
                  <a:pt x="64" y="89"/>
                </a:lnTo>
                <a:lnTo>
                  <a:pt x="56"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2" name="Freeform 86"/>
          <p:cNvSpPr>
            <a:spLocks/>
          </p:cNvSpPr>
          <p:nvPr/>
        </p:nvSpPr>
        <p:spPr bwMode="auto">
          <a:xfrm>
            <a:off x="2360613" y="2120900"/>
            <a:ext cx="109537" cy="111125"/>
          </a:xfrm>
          <a:custGeom>
            <a:avLst/>
            <a:gdLst>
              <a:gd name="T0" fmla="*/ 38 w 69"/>
              <a:gd name="T1" fmla="*/ 32 h 70"/>
              <a:gd name="T2" fmla="*/ 38 w 69"/>
              <a:gd name="T3" fmla="*/ 0 h 70"/>
              <a:gd name="T4" fmla="*/ 32 w 69"/>
              <a:gd name="T5" fmla="*/ 0 h 70"/>
              <a:gd name="T6" fmla="*/ 32 w 69"/>
              <a:gd name="T7" fmla="*/ 32 h 70"/>
              <a:gd name="T8" fmla="*/ 0 w 69"/>
              <a:gd name="T9" fmla="*/ 32 h 70"/>
              <a:gd name="T10" fmla="*/ 0 w 69"/>
              <a:gd name="T11" fmla="*/ 38 h 70"/>
              <a:gd name="T12" fmla="*/ 32 w 69"/>
              <a:gd name="T13" fmla="*/ 38 h 70"/>
              <a:gd name="T14" fmla="*/ 32 w 69"/>
              <a:gd name="T15" fmla="*/ 69 h 70"/>
              <a:gd name="T16" fmla="*/ 38 w 69"/>
              <a:gd name="T17" fmla="*/ 69 h 70"/>
              <a:gd name="T18" fmla="*/ 38 w 69"/>
              <a:gd name="T19" fmla="*/ 38 h 70"/>
              <a:gd name="T20" fmla="*/ 68 w 69"/>
              <a:gd name="T21" fmla="*/ 38 h 70"/>
              <a:gd name="T22" fmla="*/ 68 w 69"/>
              <a:gd name="T23" fmla="*/ 32 h 70"/>
              <a:gd name="T24" fmla="*/ 38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2"/>
                </a:moveTo>
                <a:lnTo>
                  <a:pt x="38" y="0"/>
                </a:lnTo>
                <a:lnTo>
                  <a:pt x="32" y="0"/>
                </a:lnTo>
                <a:lnTo>
                  <a:pt x="32" y="32"/>
                </a:lnTo>
                <a:lnTo>
                  <a:pt x="0" y="32"/>
                </a:lnTo>
                <a:lnTo>
                  <a:pt x="0" y="38"/>
                </a:lnTo>
                <a:lnTo>
                  <a:pt x="32" y="38"/>
                </a:lnTo>
                <a:lnTo>
                  <a:pt x="32" y="69"/>
                </a:lnTo>
                <a:lnTo>
                  <a:pt x="38" y="69"/>
                </a:lnTo>
                <a:lnTo>
                  <a:pt x="38" y="38"/>
                </a:lnTo>
                <a:lnTo>
                  <a:pt x="68" y="38"/>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3" name="Freeform 87"/>
          <p:cNvSpPr>
            <a:spLocks/>
          </p:cNvSpPr>
          <p:nvPr/>
        </p:nvSpPr>
        <p:spPr bwMode="auto">
          <a:xfrm>
            <a:off x="1517650" y="3208338"/>
            <a:ext cx="147638" cy="146050"/>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4" name="Freeform 88"/>
          <p:cNvSpPr>
            <a:spLocks/>
          </p:cNvSpPr>
          <p:nvPr/>
        </p:nvSpPr>
        <p:spPr bwMode="auto">
          <a:xfrm>
            <a:off x="1517650" y="3208338"/>
            <a:ext cx="147638" cy="146050"/>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5" name="Freeform 89"/>
          <p:cNvSpPr>
            <a:spLocks/>
          </p:cNvSpPr>
          <p:nvPr/>
        </p:nvSpPr>
        <p:spPr bwMode="auto">
          <a:xfrm>
            <a:off x="1536700" y="3227388"/>
            <a:ext cx="109538" cy="109537"/>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6" name="Freeform 90"/>
          <p:cNvSpPr>
            <a:spLocks/>
          </p:cNvSpPr>
          <p:nvPr/>
        </p:nvSpPr>
        <p:spPr bwMode="auto">
          <a:xfrm>
            <a:off x="901700" y="3019425"/>
            <a:ext cx="147638" cy="146050"/>
          </a:xfrm>
          <a:custGeom>
            <a:avLst/>
            <a:gdLst>
              <a:gd name="T0" fmla="*/ 46 w 93"/>
              <a:gd name="T1" fmla="*/ 91 h 92"/>
              <a:gd name="T2" fmla="*/ 37 w 93"/>
              <a:gd name="T3" fmla="*/ 90 h 92"/>
              <a:gd name="T4" fmla="*/ 28 w 93"/>
              <a:gd name="T5" fmla="*/ 88 h 92"/>
              <a:gd name="T6" fmla="*/ 20 w 93"/>
              <a:gd name="T7" fmla="*/ 83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7 w 93"/>
              <a:gd name="T31" fmla="*/ 0 h 92"/>
              <a:gd name="T32" fmla="*/ 46 w 93"/>
              <a:gd name="T33" fmla="*/ 0 h 92"/>
              <a:gd name="T34" fmla="*/ 55 w 93"/>
              <a:gd name="T35" fmla="*/ 0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3" y="78"/>
                </a:lnTo>
                <a:lnTo>
                  <a:pt x="8" y="71"/>
                </a:lnTo>
                <a:lnTo>
                  <a:pt x="4" y="63"/>
                </a:lnTo>
                <a:lnTo>
                  <a:pt x="1" y="55"/>
                </a:lnTo>
                <a:lnTo>
                  <a:pt x="0" y="45"/>
                </a:lnTo>
                <a:lnTo>
                  <a:pt x="1" y="36"/>
                </a:lnTo>
                <a:lnTo>
                  <a:pt x="4" y="27"/>
                </a:lnTo>
                <a:lnTo>
                  <a:pt x="8" y="20"/>
                </a:lnTo>
                <a:lnTo>
                  <a:pt x="13" y="13"/>
                </a:lnTo>
                <a:lnTo>
                  <a:pt x="20" y="7"/>
                </a:lnTo>
                <a:lnTo>
                  <a:pt x="28" y="3"/>
                </a:lnTo>
                <a:lnTo>
                  <a:pt x="37" y="0"/>
                </a:lnTo>
                <a:lnTo>
                  <a:pt x="46" y="0"/>
                </a:lnTo>
                <a:lnTo>
                  <a:pt x="55" y="0"/>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7" name="Freeform 91"/>
          <p:cNvSpPr>
            <a:spLocks/>
          </p:cNvSpPr>
          <p:nvPr/>
        </p:nvSpPr>
        <p:spPr bwMode="auto">
          <a:xfrm>
            <a:off x="901700" y="3019425"/>
            <a:ext cx="147638" cy="146050"/>
          </a:xfrm>
          <a:custGeom>
            <a:avLst/>
            <a:gdLst>
              <a:gd name="T0" fmla="*/ 46 w 93"/>
              <a:gd name="T1" fmla="*/ 91 h 92"/>
              <a:gd name="T2" fmla="*/ 37 w 93"/>
              <a:gd name="T3" fmla="*/ 90 h 92"/>
              <a:gd name="T4" fmla="*/ 28 w 93"/>
              <a:gd name="T5" fmla="*/ 88 h 92"/>
              <a:gd name="T6" fmla="*/ 20 w 93"/>
              <a:gd name="T7" fmla="*/ 83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7 w 93"/>
              <a:gd name="T31" fmla="*/ 0 h 92"/>
              <a:gd name="T32" fmla="*/ 46 w 93"/>
              <a:gd name="T33" fmla="*/ 0 h 92"/>
              <a:gd name="T34" fmla="*/ 55 w 93"/>
              <a:gd name="T35" fmla="*/ 0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3" y="78"/>
                </a:lnTo>
                <a:lnTo>
                  <a:pt x="8" y="71"/>
                </a:lnTo>
                <a:lnTo>
                  <a:pt x="4" y="63"/>
                </a:lnTo>
                <a:lnTo>
                  <a:pt x="1" y="55"/>
                </a:lnTo>
                <a:lnTo>
                  <a:pt x="0" y="45"/>
                </a:lnTo>
                <a:lnTo>
                  <a:pt x="1" y="36"/>
                </a:lnTo>
                <a:lnTo>
                  <a:pt x="4" y="27"/>
                </a:lnTo>
                <a:lnTo>
                  <a:pt x="8" y="20"/>
                </a:lnTo>
                <a:lnTo>
                  <a:pt x="13" y="13"/>
                </a:lnTo>
                <a:lnTo>
                  <a:pt x="20" y="7"/>
                </a:lnTo>
                <a:lnTo>
                  <a:pt x="28" y="3"/>
                </a:lnTo>
                <a:lnTo>
                  <a:pt x="37" y="0"/>
                </a:lnTo>
                <a:lnTo>
                  <a:pt x="46" y="0"/>
                </a:lnTo>
                <a:lnTo>
                  <a:pt x="55" y="0"/>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8" name="Freeform 92"/>
          <p:cNvSpPr>
            <a:spLocks/>
          </p:cNvSpPr>
          <p:nvPr/>
        </p:nvSpPr>
        <p:spPr bwMode="auto">
          <a:xfrm>
            <a:off x="920750" y="3038475"/>
            <a:ext cx="109538" cy="109538"/>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09" name="Freeform 93"/>
          <p:cNvSpPr>
            <a:spLocks/>
          </p:cNvSpPr>
          <p:nvPr/>
        </p:nvSpPr>
        <p:spPr bwMode="auto">
          <a:xfrm>
            <a:off x="709613" y="2613025"/>
            <a:ext cx="147637" cy="146050"/>
          </a:xfrm>
          <a:custGeom>
            <a:avLst/>
            <a:gdLst>
              <a:gd name="T0" fmla="*/ 46 w 93"/>
              <a:gd name="T1" fmla="*/ 91 h 92"/>
              <a:gd name="T2" fmla="*/ 37 w 93"/>
              <a:gd name="T3" fmla="*/ 90 h 92"/>
              <a:gd name="T4" fmla="*/ 28 w 93"/>
              <a:gd name="T5" fmla="*/ 87 h 92"/>
              <a:gd name="T6" fmla="*/ 20 w 93"/>
              <a:gd name="T7" fmla="*/ 83 h 92"/>
              <a:gd name="T8" fmla="*/ 14 w 93"/>
              <a:gd name="T9" fmla="*/ 78 h 92"/>
              <a:gd name="T10" fmla="*/ 8 w 93"/>
              <a:gd name="T11" fmla="*/ 71 h 92"/>
              <a:gd name="T12" fmla="*/ 4 w 93"/>
              <a:gd name="T13" fmla="*/ 63 h 92"/>
              <a:gd name="T14" fmla="*/ 1 w 93"/>
              <a:gd name="T15" fmla="*/ 54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4 h 92"/>
              <a:gd name="T52" fmla="*/ 88 w 93"/>
              <a:gd name="T53" fmla="*/ 63 h 92"/>
              <a:gd name="T54" fmla="*/ 84 w 93"/>
              <a:gd name="T55" fmla="*/ 71 h 92"/>
              <a:gd name="T56" fmla="*/ 79 w 93"/>
              <a:gd name="T57" fmla="*/ 78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0" y="83"/>
                </a:lnTo>
                <a:lnTo>
                  <a:pt x="14" y="78"/>
                </a:lnTo>
                <a:lnTo>
                  <a:pt x="8" y="71"/>
                </a:lnTo>
                <a:lnTo>
                  <a:pt x="4" y="63"/>
                </a:lnTo>
                <a:lnTo>
                  <a:pt x="1" y="54"/>
                </a:lnTo>
                <a:lnTo>
                  <a:pt x="0" y="45"/>
                </a:lnTo>
                <a:lnTo>
                  <a:pt x="1" y="36"/>
                </a:lnTo>
                <a:lnTo>
                  <a:pt x="4" y="27"/>
                </a:lnTo>
                <a:lnTo>
                  <a:pt x="8" y="20"/>
                </a:lnTo>
                <a:lnTo>
                  <a:pt x="14" y="13"/>
                </a:lnTo>
                <a:lnTo>
                  <a:pt x="20" y="8"/>
                </a:lnTo>
                <a:lnTo>
                  <a:pt x="28" y="4"/>
                </a:lnTo>
                <a:lnTo>
                  <a:pt x="37" y="1"/>
                </a:lnTo>
                <a:lnTo>
                  <a:pt x="46" y="0"/>
                </a:lnTo>
                <a:lnTo>
                  <a:pt x="56" y="1"/>
                </a:lnTo>
                <a:lnTo>
                  <a:pt x="64" y="4"/>
                </a:lnTo>
                <a:lnTo>
                  <a:pt x="72" y="8"/>
                </a:lnTo>
                <a:lnTo>
                  <a:pt x="79" y="13"/>
                </a:lnTo>
                <a:lnTo>
                  <a:pt x="84" y="20"/>
                </a:lnTo>
                <a:lnTo>
                  <a:pt x="88" y="27"/>
                </a:lnTo>
                <a:lnTo>
                  <a:pt x="91" y="36"/>
                </a:lnTo>
                <a:lnTo>
                  <a:pt x="92" y="45"/>
                </a:lnTo>
                <a:lnTo>
                  <a:pt x="91" y="54"/>
                </a:lnTo>
                <a:lnTo>
                  <a:pt x="88" y="63"/>
                </a:lnTo>
                <a:lnTo>
                  <a:pt x="84" y="71"/>
                </a:lnTo>
                <a:lnTo>
                  <a:pt x="79" y="78"/>
                </a:lnTo>
                <a:lnTo>
                  <a:pt x="72" y="83"/>
                </a:lnTo>
                <a:lnTo>
                  <a:pt x="64" y="87"/>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0" name="Freeform 94"/>
          <p:cNvSpPr>
            <a:spLocks/>
          </p:cNvSpPr>
          <p:nvPr/>
        </p:nvSpPr>
        <p:spPr bwMode="auto">
          <a:xfrm>
            <a:off x="709613" y="2613025"/>
            <a:ext cx="147637" cy="146050"/>
          </a:xfrm>
          <a:custGeom>
            <a:avLst/>
            <a:gdLst>
              <a:gd name="T0" fmla="*/ 46 w 93"/>
              <a:gd name="T1" fmla="*/ 91 h 92"/>
              <a:gd name="T2" fmla="*/ 37 w 93"/>
              <a:gd name="T3" fmla="*/ 90 h 92"/>
              <a:gd name="T4" fmla="*/ 28 w 93"/>
              <a:gd name="T5" fmla="*/ 87 h 92"/>
              <a:gd name="T6" fmla="*/ 20 w 93"/>
              <a:gd name="T7" fmla="*/ 83 h 92"/>
              <a:gd name="T8" fmla="*/ 14 w 93"/>
              <a:gd name="T9" fmla="*/ 78 h 92"/>
              <a:gd name="T10" fmla="*/ 8 w 93"/>
              <a:gd name="T11" fmla="*/ 71 h 92"/>
              <a:gd name="T12" fmla="*/ 4 w 93"/>
              <a:gd name="T13" fmla="*/ 63 h 92"/>
              <a:gd name="T14" fmla="*/ 1 w 93"/>
              <a:gd name="T15" fmla="*/ 54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8 h 92"/>
              <a:gd name="T28" fmla="*/ 28 w 93"/>
              <a:gd name="T29" fmla="*/ 4 h 92"/>
              <a:gd name="T30" fmla="*/ 37 w 93"/>
              <a:gd name="T31" fmla="*/ 1 h 92"/>
              <a:gd name="T32" fmla="*/ 46 w 93"/>
              <a:gd name="T33" fmla="*/ 0 h 92"/>
              <a:gd name="T34" fmla="*/ 56 w 93"/>
              <a:gd name="T35" fmla="*/ 1 h 92"/>
              <a:gd name="T36" fmla="*/ 64 w 93"/>
              <a:gd name="T37" fmla="*/ 4 h 92"/>
              <a:gd name="T38" fmla="*/ 72 w 93"/>
              <a:gd name="T39" fmla="*/ 8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4 h 92"/>
              <a:gd name="T52" fmla="*/ 88 w 93"/>
              <a:gd name="T53" fmla="*/ 63 h 92"/>
              <a:gd name="T54" fmla="*/ 84 w 93"/>
              <a:gd name="T55" fmla="*/ 71 h 92"/>
              <a:gd name="T56" fmla="*/ 79 w 93"/>
              <a:gd name="T57" fmla="*/ 78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0" y="83"/>
                </a:lnTo>
                <a:lnTo>
                  <a:pt x="14" y="78"/>
                </a:lnTo>
                <a:lnTo>
                  <a:pt x="8" y="71"/>
                </a:lnTo>
                <a:lnTo>
                  <a:pt x="4" y="63"/>
                </a:lnTo>
                <a:lnTo>
                  <a:pt x="1" y="54"/>
                </a:lnTo>
                <a:lnTo>
                  <a:pt x="0" y="45"/>
                </a:lnTo>
                <a:lnTo>
                  <a:pt x="1" y="36"/>
                </a:lnTo>
                <a:lnTo>
                  <a:pt x="4" y="27"/>
                </a:lnTo>
                <a:lnTo>
                  <a:pt x="8" y="20"/>
                </a:lnTo>
                <a:lnTo>
                  <a:pt x="14" y="13"/>
                </a:lnTo>
                <a:lnTo>
                  <a:pt x="20" y="8"/>
                </a:lnTo>
                <a:lnTo>
                  <a:pt x="28" y="4"/>
                </a:lnTo>
                <a:lnTo>
                  <a:pt x="37" y="1"/>
                </a:lnTo>
                <a:lnTo>
                  <a:pt x="46" y="0"/>
                </a:lnTo>
                <a:lnTo>
                  <a:pt x="56" y="1"/>
                </a:lnTo>
                <a:lnTo>
                  <a:pt x="64" y="4"/>
                </a:lnTo>
                <a:lnTo>
                  <a:pt x="72" y="8"/>
                </a:lnTo>
                <a:lnTo>
                  <a:pt x="79" y="13"/>
                </a:lnTo>
                <a:lnTo>
                  <a:pt x="84" y="20"/>
                </a:lnTo>
                <a:lnTo>
                  <a:pt x="88" y="27"/>
                </a:lnTo>
                <a:lnTo>
                  <a:pt x="91" y="36"/>
                </a:lnTo>
                <a:lnTo>
                  <a:pt x="92" y="45"/>
                </a:lnTo>
                <a:lnTo>
                  <a:pt x="91" y="54"/>
                </a:lnTo>
                <a:lnTo>
                  <a:pt x="88" y="63"/>
                </a:lnTo>
                <a:lnTo>
                  <a:pt x="84" y="71"/>
                </a:lnTo>
                <a:lnTo>
                  <a:pt x="79" y="78"/>
                </a:lnTo>
                <a:lnTo>
                  <a:pt x="72" y="83"/>
                </a:lnTo>
                <a:lnTo>
                  <a:pt x="64" y="87"/>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1" name="Freeform 95"/>
          <p:cNvSpPr>
            <a:spLocks/>
          </p:cNvSpPr>
          <p:nvPr/>
        </p:nvSpPr>
        <p:spPr bwMode="auto">
          <a:xfrm>
            <a:off x="728663" y="2632075"/>
            <a:ext cx="109537" cy="109538"/>
          </a:xfrm>
          <a:custGeom>
            <a:avLst/>
            <a:gdLst>
              <a:gd name="T0" fmla="*/ 38 w 69"/>
              <a:gd name="T1" fmla="*/ 30 h 69"/>
              <a:gd name="T2" fmla="*/ 38 w 69"/>
              <a:gd name="T3" fmla="*/ 0 h 69"/>
              <a:gd name="T4" fmla="*/ 32 w 69"/>
              <a:gd name="T5" fmla="*/ 0 h 69"/>
              <a:gd name="T6" fmla="*/ 32 w 69"/>
              <a:gd name="T7" fmla="*/ 30 h 69"/>
              <a:gd name="T8" fmla="*/ 0 w 69"/>
              <a:gd name="T9" fmla="*/ 30 h 69"/>
              <a:gd name="T10" fmla="*/ 0 w 69"/>
              <a:gd name="T11" fmla="*/ 37 h 69"/>
              <a:gd name="T12" fmla="*/ 32 w 69"/>
              <a:gd name="T13" fmla="*/ 37 h 69"/>
              <a:gd name="T14" fmla="*/ 32 w 69"/>
              <a:gd name="T15" fmla="*/ 68 h 69"/>
              <a:gd name="T16" fmla="*/ 38 w 69"/>
              <a:gd name="T17" fmla="*/ 68 h 69"/>
              <a:gd name="T18" fmla="*/ 38 w 69"/>
              <a:gd name="T19" fmla="*/ 37 h 69"/>
              <a:gd name="T20" fmla="*/ 68 w 69"/>
              <a:gd name="T21" fmla="*/ 37 h 69"/>
              <a:gd name="T22" fmla="*/ 68 w 69"/>
              <a:gd name="T23" fmla="*/ 30 h 69"/>
              <a:gd name="T24" fmla="*/ 38 w 69"/>
              <a:gd name="T25"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0"/>
                </a:moveTo>
                <a:lnTo>
                  <a:pt x="38" y="0"/>
                </a:lnTo>
                <a:lnTo>
                  <a:pt x="32" y="0"/>
                </a:lnTo>
                <a:lnTo>
                  <a:pt x="32" y="30"/>
                </a:lnTo>
                <a:lnTo>
                  <a:pt x="0" y="30"/>
                </a:lnTo>
                <a:lnTo>
                  <a:pt x="0" y="37"/>
                </a:lnTo>
                <a:lnTo>
                  <a:pt x="32" y="37"/>
                </a:lnTo>
                <a:lnTo>
                  <a:pt x="32" y="68"/>
                </a:lnTo>
                <a:lnTo>
                  <a:pt x="38" y="68"/>
                </a:lnTo>
                <a:lnTo>
                  <a:pt x="38" y="37"/>
                </a:lnTo>
                <a:lnTo>
                  <a:pt x="68" y="37"/>
                </a:lnTo>
                <a:lnTo>
                  <a:pt x="68" y="30"/>
                </a:lnTo>
                <a:lnTo>
                  <a:pt x="38" y="3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2" name="Freeform 96"/>
          <p:cNvSpPr>
            <a:spLocks/>
          </p:cNvSpPr>
          <p:nvPr/>
        </p:nvSpPr>
        <p:spPr bwMode="auto">
          <a:xfrm>
            <a:off x="1547813" y="1441450"/>
            <a:ext cx="147637" cy="147638"/>
          </a:xfrm>
          <a:custGeom>
            <a:avLst/>
            <a:gdLst>
              <a:gd name="T0" fmla="*/ 46 w 93"/>
              <a:gd name="T1" fmla="*/ 92 h 93"/>
              <a:gd name="T2" fmla="*/ 37 w 93"/>
              <a:gd name="T3" fmla="*/ 91 h 93"/>
              <a:gd name="T4" fmla="*/ 28 w 93"/>
              <a:gd name="T5" fmla="*/ 88 h 93"/>
              <a:gd name="T6" fmla="*/ 20 w 93"/>
              <a:gd name="T7" fmla="*/ 84 h 93"/>
              <a:gd name="T8" fmla="*/ 13 w 93"/>
              <a:gd name="T9" fmla="*/ 78 h 93"/>
              <a:gd name="T10" fmla="*/ 8 w 93"/>
              <a:gd name="T11" fmla="*/ 72 h 93"/>
              <a:gd name="T12" fmla="*/ 4 w 93"/>
              <a:gd name="T13" fmla="*/ 64 h 93"/>
              <a:gd name="T14" fmla="*/ 1 w 93"/>
              <a:gd name="T15" fmla="*/ 55 h 93"/>
              <a:gd name="T16" fmla="*/ 0 w 93"/>
              <a:gd name="T17" fmla="*/ 46 h 93"/>
              <a:gd name="T18" fmla="*/ 1 w 93"/>
              <a:gd name="T19" fmla="*/ 36 h 93"/>
              <a:gd name="T20" fmla="*/ 4 w 93"/>
              <a:gd name="T21" fmla="*/ 28 h 93"/>
              <a:gd name="T22" fmla="*/ 8 w 93"/>
              <a:gd name="T23" fmla="*/ 20 h 93"/>
              <a:gd name="T24" fmla="*/ 13 w 93"/>
              <a:gd name="T25" fmla="*/ 13 h 93"/>
              <a:gd name="T26" fmla="*/ 20 w 93"/>
              <a:gd name="T27" fmla="*/ 8 h 93"/>
              <a:gd name="T28" fmla="*/ 28 w 93"/>
              <a:gd name="T29" fmla="*/ 4 h 93"/>
              <a:gd name="T30" fmla="*/ 37 w 93"/>
              <a:gd name="T31" fmla="*/ 1 h 93"/>
              <a:gd name="T32" fmla="*/ 46 w 93"/>
              <a:gd name="T33" fmla="*/ 0 h 93"/>
              <a:gd name="T34" fmla="*/ 55 w 93"/>
              <a:gd name="T35" fmla="*/ 1 h 93"/>
              <a:gd name="T36" fmla="*/ 64 w 93"/>
              <a:gd name="T37" fmla="*/ 4 h 93"/>
              <a:gd name="T38" fmla="*/ 72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2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4"/>
                </a:lnTo>
                <a:lnTo>
                  <a:pt x="37" y="1"/>
                </a:lnTo>
                <a:lnTo>
                  <a:pt x="46" y="0"/>
                </a:lnTo>
                <a:lnTo>
                  <a:pt x="55" y="1"/>
                </a:lnTo>
                <a:lnTo>
                  <a:pt x="64" y="4"/>
                </a:lnTo>
                <a:lnTo>
                  <a:pt x="72" y="8"/>
                </a:lnTo>
                <a:lnTo>
                  <a:pt x="78" y="13"/>
                </a:lnTo>
                <a:lnTo>
                  <a:pt x="84" y="20"/>
                </a:lnTo>
                <a:lnTo>
                  <a:pt x="88" y="28"/>
                </a:lnTo>
                <a:lnTo>
                  <a:pt x="91" y="36"/>
                </a:lnTo>
                <a:lnTo>
                  <a:pt x="92" y="46"/>
                </a:lnTo>
                <a:lnTo>
                  <a:pt x="91" y="55"/>
                </a:lnTo>
                <a:lnTo>
                  <a:pt x="88" y="64"/>
                </a:lnTo>
                <a:lnTo>
                  <a:pt x="84" y="72"/>
                </a:lnTo>
                <a:lnTo>
                  <a:pt x="78" y="78"/>
                </a:lnTo>
                <a:lnTo>
                  <a:pt x="72"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3" name="Freeform 97"/>
          <p:cNvSpPr>
            <a:spLocks/>
          </p:cNvSpPr>
          <p:nvPr/>
        </p:nvSpPr>
        <p:spPr bwMode="auto">
          <a:xfrm>
            <a:off x="1547813" y="1441450"/>
            <a:ext cx="147637" cy="147638"/>
          </a:xfrm>
          <a:custGeom>
            <a:avLst/>
            <a:gdLst>
              <a:gd name="T0" fmla="*/ 46 w 93"/>
              <a:gd name="T1" fmla="*/ 92 h 93"/>
              <a:gd name="T2" fmla="*/ 37 w 93"/>
              <a:gd name="T3" fmla="*/ 91 h 93"/>
              <a:gd name="T4" fmla="*/ 28 w 93"/>
              <a:gd name="T5" fmla="*/ 88 h 93"/>
              <a:gd name="T6" fmla="*/ 20 w 93"/>
              <a:gd name="T7" fmla="*/ 84 h 93"/>
              <a:gd name="T8" fmla="*/ 13 w 93"/>
              <a:gd name="T9" fmla="*/ 78 h 93"/>
              <a:gd name="T10" fmla="*/ 8 w 93"/>
              <a:gd name="T11" fmla="*/ 72 h 93"/>
              <a:gd name="T12" fmla="*/ 4 w 93"/>
              <a:gd name="T13" fmla="*/ 64 h 93"/>
              <a:gd name="T14" fmla="*/ 1 w 93"/>
              <a:gd name="T15" fmla="*/ 55 h 93"/>
              <a:gd name="T16" fmla="*/ 0 w 93"/>
              <a:gd name="T17" fmla="*/ 46 h 93"/>
              <a:gd name="T18" fmla="*/ 1 w 93"/>
              <a:gd name="T19" fmla="*/ 36 h 93"/>
              <a:gd name="T20" fmla="*/ 4 w 93"/>
              <a:gd name="T21" fmla="*/ 28 h 93"/>
              <a:gd name="T22" fmla="*/ 8 w 93"/>
              <a:gd name="T23" fmla="*/ 20 h 93"/>
              <a:gd name="T24" fmla="*/ 13 w 93"/>
              <a:gd name="T25" fmla="*/ 13 h 93"/>
              <a:gd name="T26" fmla="*/ 20 w 93"/>
              <a:gd name="T27" fmla="*/ 8 h 93"/>
              <a:gd name="T28" fmla="*/ 28 w 93"/>
              <a:gd name="T29" fmla="*/ 4 h 93"/>
              <a:gd name="T30" fmla="*/ 37 w 93"/>
              <a:gd name="T31" fmla="*/ 1 h 93"/>
              <a:gd name="T32" fmla="*/ 46 w 93"/>
              <a:gd name="T33" fmla="*/ 0 h 93"/>
              <a:gd name="T34" fmla="*/ 55 w 93"/>
              <a:gd name="T35" fmla="*/ 1 h 93"/>
              <a:gd name="T36" fmla="*/ 64 w 93"/>
              <a:gd name="T37" fmla="*/ 4 h 93"/>
              <a:gd name="T38" fmla="*/ 72 w 93"/>
              <a:gd name="T39" fmla="*/ 8 h 93"/>
              <a:gd name="T40" fmla="*/ 78 w 93"/>
              <a:gd name="T41" fmla="*/ 13 h 93"/>
              <a:gd name="T42" fmla="*/ 84 w 93"/>
              <a:gd name="T43" fmla="*/ 20 h 93"/>
              <a:gd name="T44" fmla="*/ 88 w 93"/>
              <a:gd name="T45" fmla="*/ 28 h 93"/>
              <a:gd name="T46" fmla="*/ 91 w 93"/>
              <a:gd name="T47" fmla="*/ 36 h 93"/>
              <a:gd name="T48" fmla="*/ 92 w 93"/>
              <a:gd name="T49" fmla="*/ 46 h 93"/>
              <a:gd name="T50" fmla="*/ 91 w 93"/>
              <a:gd name="T51" fmla="*/ 55 h 93"/>
              <a:gd name="T52" fmla="*/ 88 w 93"/>
              <a:gd name="T53" fmla="*/ 64 h 93"/>
              <a:gd name="T54" fmla="*/ 84 w 93"/>
              <a:gd name="T55" fmla="*/ 72 h 93"/>
              <a:gd name="T56" fmla="*/ 78 w 93"/>
              <a:gd name="T57" fmla="*/ 78 h 93"/>
              <a:gd name="T58" fmla="*/ 72 w 93"/>
              <a:gd name="T59" fmla="*/ 84 h 93"/>
              <a:gd name="T60" fmla="*/ 64 w 93"/>
              <a:gd name="T61" fmla="*/ 88 h 93"/>
              <a:gd name="T62" fmla="*/ 55 w 93"/>
              <a:gd name="T63" fmla="*/ 91 h 93"/>
              <a:gd name="T64" fmla="*/ 46 w 93"/>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4"/>
                </a:lnTo>
                <a:lnTo>
                  <a:pt x="37" y="1"/>
                </a:lnTo>
                <a:lnTo>
                  <a:pt x="46" y="0"/>
                </a:lnTo>
                <a:lnTo>
                  <a:pt x="55" y="1"/>
                </a:lnTo>
                <a:lnTo>
                  <a:pt x="64" y="4"/>
                </a:lnTo>
                <a:lnTo>
                  <a:pt x="72" y="8"/>
                </a:lnTo>
                <a:lnTo>
                  <a:pt x="78" y="13"/>
                </a:lnTo>
                <a:lnTo>
                  <a:pt x="84" y="20"/>
                </a:lnTo>
                <a:lnTo>
                  <a:pt x="88" y="28"/>
                </a:lnTo>
                <a:lnTo>
                  <a:pt x="91" y="36"/>
                </a:lnTo>
                <a:lnTo>
                  <a:pt x="92" y="46"/>
                </a:lnTo>
                <a:lnTo>
                  <a:pt x="91" y="55"/>
                </a:lnTo>
                <a:lnTo>
                  <a:pt x="88" y="64"/>
                </a:lnTo>
                <a:lnTo>
                  <a:pt x="84" y="72"/>
                </a:lnTo>
                <a:lnTo>
                  <a:pt x="78" y="78"/>
                </a:lnTo>
                <a:lnTo>
                  <a:pt x="72"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4" name="Freeform 98"/>
          <p:cNvSpPr>
            <a:spLocks/>
          </p:cNvSpPr>
          <p:nvPr/>
        </p:nvSpPr>
        <p:spPr bwMode="auto">
          <a:xfrm>
            <a:off x="1566863" y="1460500"/>
            <a:ext cx="109537" cy="111125"/>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5" name="Freeform 99"/>
          <p:cNvSpPr>
            <a:spLocks/>
          </p:cNvSpPr>
          <p:nvPr/>
        </p:nvSpPr>
        <p:spPr bwMode="auto">
          <a:xfrm>
            <a:off x="2333625" y="1484313"/>
            <a:ext cx="61913" cy="60325"/>
          </a:xfrm>
          <a:custGeom>
            <a:avLst/>
            <a:gdLst>
              <a:gd name="T0" fmla="*/ 0 w 39"/>
              <a:gd name="T1" fmla="*/ 0 h 38"/>
              <a:gd name="T2" fmla="*/ 2 w 39"/>
              <a:gd name="T3" fmla="*/ 7 h 38"/>
              <a:gd name="T4" fmla="*/ 5 w 39"/>
              <a:gd name="T5" fmla="*/ 13 h 38"/>
              <a:gd name="T6" fmla="*/ 8 w 39"/>
              <a:gd name="T7" fmla="*/ 19 h 38"/>
              <a:gd name="T8" fmla="*/ 13 w 39"/>
              <a:gd name="T9" fmla="*/ 25 h 38"/>
              <a:gd name="T10" fmla="*/ 18 w 39"/>
              <a:gd name="T11" fmla="*/ 29 h 38"/>
              <a:gd name="T12" fmla="*/ 25 w 39"/>
              <a:gd name="T13" fmla="*/ 33 h 38"/>
              <a:gd name="T14" fmla="*/ 31 w 39"/>
              <a:gd name="T15" fmla="*/ 36 h 38"/>
              <a:gd name="T16" fmla="*/ 38 w 39"/>
              <a:gd name="T17" fmla="*/ 37 h 38"/>
              <a:gd name="T18" fmla="*/ 32 w 39"/>
              <a:gd name="T19" fmla="*/ 34 h 38"/>
              <a:gd name="T20" fmla="*/ 26 w 39"/>
              <a:gd name="T21" fmla="*/ 30 h 38"/>
              <a:gd name="T22" fmla="*/ 20 w 39"/>
              <a:gd name="T23" fmla="*/ 26 h 38"/>
              <a:gd name="T24" fmla="*/ 15 w 39"/>
              <a:gd name="T25" fmla="*/ 22 h 38"/>
              <a:gd name="T26" fmla="*/ 11 w 39"/>
              <a:gd name="T27" fmla="*/ 17 h 38"/>
              <a:gd name="T28" fmla="*/ 7 w 39"/>
              <a:gd name="T29" fmla="*/ 11 h 38"/>
              <a:gd name="T30" fmla="*/ 3 w 39"/>
              <a:gd name="T31" fmla="*/ 6 h 38"/>
              <a:gd name="T32" fmla="*/ 0 w 39"/>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8">
                <a:moveTo>
                  <a:pt x="0" y="0"/>
                </a:moveTo>
                <a:lnTo>
                  <a:pt x="2" y="7"/>
                </a:lnTo>
                <a:lnTo>
                  <a:pt x="5" y="13"/>
                </a:lnTo>
                <a:lnTo>
                  <a:pt x="8" y="19"/>
                </a:lnTo>
                <a:lnTo>
                  <a:pt x="13" y="25"/>
                </a:lnTo>
                <a:lnTo>
                  <a:pt x="18" y="29"/>
                </a:lnTo>
                <a:lnTo>
                  <a:pt x="25" y="33"/>
                </a:lnTo>
                <a:lnTo>
                  <a:pt x="31" y="36"/>
                </a:lnTo>
                <a:lnTo>
                  <a:pt x="38" y="37"/>
                </a:lnTo>
                <a:lnTo>
                  <a:pt x="32" y="34"/>
                </a:lnTo>
                <a:lnTo>
                  <a:pt x="26" y="30"/>
                </a:lnTo>
                <a:lnTo>
                  <a:pt x="20" y="26"/>
                </a:lnTo>
                <a:lnTo>
                  <a:pt x="15" y="22"/>
                </a:lnTo>
                <a:lnTo>
                  <a:pt x="11" y="17"/>
                </a:lnTo>
                <a:lnTo>
                  <a:pt x="7" y="11"/>
                </a:lnTo>
                <a:lnTo>
                  <a:pt x="3" y="6"/>
                </a:lnTo>
                <a:lnTo>
                  <a:pt x="0" y="0"/>
                </a:lnTo>
              </a:path>
            </a:pathLst>
          </a:custGeom>
          <a:solidFill>
            <a:srgbClr val="29292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6" name="Freeform 100"/>
          <p:cNvSpPr>
            <a:spLocks/>
          </p:cNvSpPr>
          <p:nvPr/>
        </p:nvSpPr>
        <p:spPr bwMode="auto">
          <a:xfrm>
            <a:off x="2332038" y="1458913"/>
            <a:ext cx="92075" cy="87312"/>
          </a:xfrm>
          <a:custGeom>
            <a:avLst/>
            <a:gdLst>
              <a:gd name="T0" fmla="*/ 38 w 58"/>
              <a:gd name="T1" fmla="*/ 53 h 55"/>
              <a:gd name="T2" fmla="*/ 40 w 58"/>
              <a:gd name="T3" fmla="*/ 54 h 55"/>
              <a:gd name="T4" fmla="*/ 42 w 58"/>
              <a:gd name="T5" fmla="*/ 54 h 55"/>
              <a:gd name="T6" fmla="*/ 45 w 58"/>
              <a:gd name="T7" fmla="*/ 54 h 55"/>
              <a:gd name="T8" fmla="*/ 47 w 58"/>
              <a:gd name="T9" fmla="*/ 54 h 55"/>
              <a:gd name="T10" fmla="*/ 49 w 58"/>
              <a:gd name="T11" fmla="*/ 54 h 55"/>
              <a:gd name="T12" fmla="*/ 52 w 58"/>
              <a:gd name="T13" fmla="*/ 54 h 55"/>
              <a:gd name="T14" fmla="*/ 54 w 58"/>
              <a:gd name="T15" fmla="*/ 53 h 55"/>
              <a:gd name="T16" fmla="*/ 57 w 58"/>
              <a:gd name="T17" fmla="*/ 53 h 55"/>
              <a:gd name="T18" fmla="*/ 53 w 58"/>
              <a:gd name="T19" fmla="*/ 52 h 55"/>
              <a:gd name="T20" fmla="*/ 41 w 58"/>
              <a:gd name="T21" fmla="*/ 49 h 55"/>
              <a:gd name="T22" fmla="*/ 30 w 58"/>
              <a:gd name="T23" fmla="*/ 43 h 55"/>
              <a:gd name="T24" fmla="*/ 20 w 58"/>
              <a:gd name="T25" fmla="*/ 34 h 55"/>
              <a:gd name="T26" fmla="*/ 12 w 58"/>
              <a:gd name="T27" fmla="*/ 25 h 55"/>
              <a:gd name="T28" fmla="*/ 6 w 58"/>
              <a:gd name="T29" fmla="*/ 14 h 55"/>
              <a:gd name="T30" fmla="*/ 2 w 58"/>
              <a:gd name="T31" fmla="*/ 1 h 55"/>
              <a:gd name="T32" fmla="*/ 1 w 58"/>
              <a:gd name="T33" fmla="*/ 0 h 55"/>
              <a:gd name="T34" fmla="*/ 1 w 58"/>
              <a:gd name="T35" fmla="*/ 2 h 55"/>
              <a:gd name="T36" fmla="*/ 1 w 58"/>
              <a:gd name="T37" fmla="*/ 5 h 55"/>
              <a:gd name="T38" fmla="*/ 0 w 58"/>
              <a:gd name="T39" fmla="*/ 7 h 55"/>
              <a:gd name="T40" fmla="*/ 0 w 58"/>
              <a:gd name="T41" fmla="*/ 9 h 55"/>
              <a:gd name="T42" fmla="*/ 0 w 58"/>
              <a:gd name="T43" fmla="*/ 11 h 55"/>
              <a:gd name="T44" fmla="*/ 1 w 58"/>
              <a:gd name="T45" fmla="*/ 13 h 55"/>
              <a:gd name="T46" fmla="*/ 1 w 58"/>
              <a:gd name="T47" fmla="*/ 15 h 55"/>
              <a:gd name="T48" fmla="*/ 1 w 58"/>
              <a:gd name="T49" fmla="*/ 17 h 55"/>
              <a:gd name="T50" fmla="*/ 4 w 58"/>
              <a:gd name="T51" fmla="*/ 22 h 55"/>
              <a:gd name="T52" fmla="*/ 8 w 58"/>
              <a:gd name="T53" fmla="*/ 28 h 55"/>
              <a:gd name="T54" fmla="*/ 12 w 58"/>
              <a:gd name="T55" fmla="*/ 33 h 55"/>
              <a:gd name="T56" fmla="*/ 16 w 58"/>
              <a:gd name="T57" fmla="*/ 38 h 55"/>
              <a:gd name="T58" fmla="*/ 21 w 58"/>
              <a:gd name="T59" fmla="*/ 43 h 55"/>
              <a:gd name="T60" fmla="*/ 27 w 58"/>
              <a:gd name="T61" fmla="*/ 46 h 55"/>
              <a:gd name="T62" fmla="*/ 33 w 58"/>
              <a:gd name="T63" fmla="*/ 50 h 55"/>
              <a:gd name="T64" fmla="*/ 38 w 58"/>
              <a:gd name="T65"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55">
                <a:moveTo>
                  <a:pt x="38" y="53"/>
                </a:moveTo>
                <a:lnTo>
                  <a:pt x="40" y="54"/>
                </a:lnTo>
                <a:lnTo>
                  <a:pt x="42" y="54"/>
                </a:lnTo>
                <a:lnTo>
                  <a:pt x="45" y="54"/>
                </a:lnTo>
                <a:lnTo>
                  <a:pt x="47" y="54"/>
                </a:lnTo>
                <a:lnTo>
                  <a:pt x="49" y="54"/>
                </a:lnTo>
                <a:lnTo>
                  <a:pt x="52" y="54"/>
                </a:lnTo>
                <a:lnTo>
                  <a:pt x="54" y="53"/>
                </a:lnTo>
                <a:lnTo>
                  <a:pt x="57" y="53"/>
                </a:lnTo>
                <a:lnTo>
                  <a:pt x="53" y="52"/>
                </a:lnTo>
                <a:lnTo>
                  <a:pt x="41" y="49"/>
                </a:lnTo>
                <a:lnTo>
                  <a:pt x="30" y="43"/>
                </a:lnTo>
                <a:lnTo>
                  <a:pt x="20" y="34"/>
                </a:lnTo>
                <a:lnTo>
                  <a:pt x="12" y="25"/>
                </a:lnTo>
                <a:lnTo>
                  <a:pt x="6" y="14"/>
                </a:lnTo>
                <a:lnTo>
                  <a:pt x="2" y="1"/>
                </a:lnTo>
                <a:lnTo>
                  <a:pt x="1" y="0"/>
                </a:lnTo>
                <a:lnTo>
                  <a:pt x="1" y="2"/>
                </a:lnTo>
                <a:lnTo>
                  <a:pt x="1" y="5"/>
                </a:lnTo>
                <a:lnTo>
                  <a:pt x="0" y="7"/>
                </a:lnTo>
                <a:lnTo>
                  <a:pt x="0" y="9"/>
                </a:lnTo>
                <a:lnTo>
                  <a:pt x="0" y="11"/>
                </a:lnTo>
                <a:lnTo>
                  <a:pt x="1" y="13"/>
                </a:lnTo>
                <a:lnTo>
                  <a:pt x="1" y="15"/>
                </a:lnTo>
                <a:lnTo>
                  <a:pt x="1" y="17"/>
                </a:lnTo>
                <a:lnTo>
                  <a:pt x="4" y="22"/>
                </a:lnTo>
                <a:lnTo>
                  <a:pt x="8" y="28"/>
                </a:lnTo>
                <a:lnTo>
                  <a:pt x="12" y="33"/>
                </a:lnTo>
                <a:lnTo>
                  <a:pt x="16" y="38"/>
                </a:lnTo>
                <a:lnTo>
                  <a:pt x="21" y="43"/>
                </a:lnTo>
                <a:lnTo>
                  <a:pt x="27" y="46"/>
                </a:lnTo>
                <a:lnTo>
                  <a:pt x="33" y="50"/>
                </a:lnTo>
                <a:lnTo>
                  <a:pt x="38" y="53"/>
                </a:lnTo>
              </a:path>
            </a:pathLst>
          </a:custGeom>
          <a:solidFill>
            <a:srgbClr val="0D0D0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7" name="Freeform 101"/>
          <p:cNvSpPr>
            <a:spLocks/>
          </p:cNvSpPr>
          <p:nvPr/>
        </p:nvSpPr>
        <p:spPr bwMode="auto">
          <a:xfrm>
            <a:off x="2333625" y="1441450"/>
            <a:ext cx="107950" cy="103188"/>
          </a:xfrm>
          <a:custGeom>
            <a:avLst/>
            <a:gdLst>
              <a:gd name="T0" fmla="*/ 4 w 68"/>
              <a:gd name="T1" fmla="*/ 0 h 65"/>
              <a:gd name="T2" fmla="*/ 3 w 68"/>
              <a:gd name="T3" fmla="*/ 1 h 65"/>
              <a:gd name="T4" fmla="*/ 3 w 68"/>
              <a:gd name="T5" fmla="*/ 3 h 65"/>
              <a:gd name="T6" fmla="*/ 2 w 68"/>
              <a:gd name="T7" fmla="*/ 4 h 65"/>
              <a:gd name="T8" fmla="*/ 2 w 68"/>
              <a:gd name="T9" fmla="*/ 6 h 65"/>
              <a:gd name="T10" fmla="*/ 1 w 68"/>
              <a:gd name="T11" fmla="*/ 8 h 65"/>
              <a:gd name="T12" fmla="*/ 1 w 68"/>
              <a:gd name="T13" fmla="*/ 9 h 65"/>
              <a:gd name="T14" fmla="*/ 0 w 68"/>
              <a:gd name="T15" fmla="*/ 11 h 65"/>
              <a:gd name="T16" fmla="*/ 0 w 68"/>
              <a:gd name="T17" fmla="*/ 13 h 65"/>
              <a:gd name="T18" fmla="*/ 4 w 68"/>
              <a:gd name="T19" fmla="*/ 25 h 65"/>
              <a:gd name="T20" fmla="*/ 11 w 68"/>
              <a:gd name="T21" fmla="*/ 36 h 65"/>
              <a:gd name="T22" fmla="*/ 19 w 68"/>
              <a:gd name="T23" fmla="*/ 45 h 65"/>
              <a:gd name="T24" fmla="*/ 29 w 68"/>
              <a:gd name="T25" fmla="*/ 54 h 65"/>
              <a:gd name="T26" fmla="*/ 40 w 68"/>
              <a:gd name="T27" fmla="*/ 60 h 65"/>
              <a:gd name="T28" fmla="*/ 52 w 68"/>
              <a:gd name="T29" fmla="*/ 64 h 65"/>
              <a:gd name="T30" fmla="*/ 54 w 68"/>
              <a:gd name="T31" fmla="*/ 64 h 65"/>
              <a:gd name="T32" fmla="*/ 56 w 68"/>
              <a:gd name="T33" fmla="*/ 64 h 65"/>
              <a:gd name="T34" fmla="*/ 57 w 68"/>
              <a:gd name="T35" fmla="*/ 63 h 65"/>
              <a:gd name="T36" fmla="*/ 59 w 68"/>
              <a:gd name="T37" fmla="*/ 63 h 65"/>
              <a:gd name="T38" fmla="*/ 61 w 68"/>
              <a:gd name="T39" fmla="*/ 63 h 65"/>
              <a:gd name="T40" fmla="*/ 62 w 68"/>
              <a:gd name="T41" fmla="*/ 62 h 65"/>
              <a:gd name="T42" fmla="*/ 64 w 68"/>
              <a:gd name="T43" fmla="*/ 61 h 65"/>
              <a:gd name="T44" fmla="*/ 65 w 68"/>
              <a:gd name="T45" fmla="*/ 61 h 65"/>
              <a:gd name="T46" fmla="*/ 67 w 68"/>
              <a:gd name="T47" fmla="*/ 60 h 65"/>
              <a:gd name="T48" fmla="*/ 65 w 68"/>
              <a:gd name="T49" fmla="*/ 60 h 65"/>
              <a:gd name="T50" fmla="*/ 53 w 68"/>
              <a:gd name="T51" fmla="*/ 59 h 65"/>
              <a:gd name="T52" fmla="*/ 42 w 68"/>
              <a:gd name="T53" fmla="*/ 55 h 65"/>
              <a:gd name="T54" fmla="*/ 31 w 68"/>
              <a:gd name="T55" fmla="*/ 49 h 65"/>
              <a:gd name="T56" fmla="*/ 22 w 68"/>
              <a:gd name="T57" fmla="*/ 42 h 65"/>
              <a:gd name="T58" fmla="*/ 15 w 68"/>
              <a:gd name="T59" fmla="*/ 33 h 65"/>
              <a:gd name="T60" fmla="*/ 9 w 68"/>
              <a:gd name="T61" fmla="*/ 22 h 65"/>
              <a:gd name="T62" fmla="*/ 5 w 68"/>
              <a:gd name="T63" fmla="*/ 11 h 65"/>
              <a:gd name="T64" fmla="*/ 4 w 68"/>
              <a:gd name="T6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5">
                <a:moveTo>
                  <a:pt x="4" y="0"/>
                </a:moveTo>
                <a:lnTo>
                  <a:pt x="3" y="1"/>
                </a:lnTo>
                <a:lnTo>
                  <a:pt x="3" y="3"/>
                </a:lnTo>
                <a:lnTo>
                  <a:pt x="2" y="4"/>
                </a:lnTo>
                <a:lnTo>
                  <a:pt x="2" y="6"/>
                </a:lnTo>
                <a:lnTo>
                  <a:pt x="1" y="8"/>
                </a:lnTo>
                <a:lnTo>
                  <a:pt x="1" y="9"/>
                </a:lnTo>
                <a:lnTo>
                  <a:pt x="0" y="11"/>
                </a:lnTo>
                <a:lnTo>
                  <a:pt x="0" y="13"/>
                </a:lnTo>
                <a:lnTo>
                  <a:pt x="4" y="25"/>
                </a:lnTo>
                <a:lnTo>
                  <a:pt x="11" y="36"/>
                </a:lnTo>
                <a:lnTo>
                  <a:pt x="19" y="45"/>
                </a:lnTo>
                <a:lnTo>
                  <a:pt x="29" y="54"/>
                </a:lnTo>
                <a:lnTo>
                  <a:pt x="40" y="60"/>
                </a:lnTo>
                <a:lnTo>
                  <a:pt x="52" y="64"/>
                </a:lnTo>
                <a:lnTo>
                  <a:pt x="54" y="64"/>
                </a:lnTo>
                <a:lnTo>
                  <a:pt x="56" y="64"/>
                </a:lnTo>
                <a:lnTo>
                  <a:pt x="57" y="63"/>
                </a:lnTo>
                <a:lnTo>
                  <a:pt x="59" y="63"/>
                </a:lnTo>
                <a:lnTo>
                  <a:pt x="61" y="63"/>
                </a:lnTo>
                <a:lnTo>
                  <a:pt x="62" y="62"/>
                </a:lnTo>
                <a:lnTo>
                  <a:pt x="64" y="61"/>
                </a:lnTo>
                <a:lnTo>
                  <a:pt x="65" y="61"/>
                </a:lnTo>
                <a:lnTo>
                  <a:pt x="67" y="60"/>
                </a:lnTo>
                <a:lnTo>
                  <a:pt x="65" y="60"/>
                </a:lnTo>
                <a:lnTo>
                  <a:pt x="53" y="59"/>
                </a:lnTo>
                <a:lnTo>
                  <a:pt x="42" y="55"/>
                </a:lnTo>
                <a:lnTo>
                  <a:pt x="31" y="49"/>
                </a:lnTo>
                <a:lnTo>
                  <a:pt x="22" y="42"/>
                </a:lnTo>
                <a:lnTo>
                  <a:pt x="15" y="33"/>
                </a:lnTo>
                <a:lnTo>
                  <a:pt x="9" y="22"/>
                </a:lnTo>
                <a:lnTo>
                  <a:pt x="5" y="11"/>
                </a:lnTo>
                <a:lnTo>
                  <a:pt x="4" y="0"/>
                </a:lnTo>
              </a:path>
            </a:pathLst>
          </a:custGeom>
          <a:solidFill>
            <a:srgbClr val="0D0D0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 name="Freeform 102"/>
          <p:cNvSpPr>
            <a:spLocks/>
          </p:cNvSpPr>
          <p:nvPr/>
        </p:nvSpPr>
        <p:spPr bwMode="auto">
          <a:xfrm>
            <a:off x="2339975" y="1427163"/>
            <a:ext cx="115888" cy="111125"/>
          </a:xfrm>
          <a:custGeom>
            <a:avLst/>
            <a:gdLst>
              <a:gd name="T0" fmla="*/ 6 w 73"/>
              <a:gd name="T1" fmla="*/ 0 h 70"/>
              <a:gd name="T2" fmla="*/ 4 w 73"/>
              <a:gd name="T3" fmla="*/ 2 h 70"/>
              <a:gd name="T4" fmla="*/ 2 w 73"/>
              <a:gd name="T5" fmla="*/ 4 h 70"/>
              <a:gd name="T6" fmla="*/ 1 w 73"/>
              <a:gd name="T7" fmla="*/ 7 h 70"/>
              <a:gd name="T8" fmla="*/ 0 w 73"/>
              <a:gd name="T9" fmla="*/ 10 h 70"/>
              <a:gd name="T10" fmla="*/ 1 w 73"/>
              <a:gd name="T11" fmla="*/ 20 h 70"/>
              <a:gd name="T12" fmla="*/ 4 w 73"/>
              <a:gd name="T13" fmla="*/ 32 h 70"/>
              <a:gd name="T14" fmla="*/ 10 w 73"/>
              <a:gd name="T15" fmla="*/ 42 h 70"/>
              <a:gd name="T16" fmla="*/ 18 w 73"/>
              <a:gd name="T17" fmla="*/ 51 h 70"/>
              <a:gd name="T18" fmla="*/ 27 w 73"/>
              <a:gd name="T19" fmla="*/ 59 h 70"/>
              <a:gd name="T20" fmla="*/ 37 w 73"/>
              <a:gd name="T21" fmla="*/ 65 h 70"/>
              <a:gd name="T22" fmla="*/ 49 w 73"/>
              <a:gd name="T23" fmla="*/ 68 h 70"/>
              <a:gd name="T24" fmla="*/ 61 w 73"/>
              <a:gd name="T25" fmla="*/ 69 h 70"/>
              <a:gd name="T26" fmla="*/ 62 w 73"/>
              <a:gd name="T27" fmla="*/ 69 h 70"/>
              <a:gd name="T28" fmla="*/ 64 w 73"/>
              <a:gd name="T29" fmla="*/ 68 h 70"/>
              <a:gd name="T30" fmla="*/ 67 w 73"/>
              <a:gd name="T31" fmla="*/ 67 h 70"/>
              <a:gd name="T32" fmla="*/ 69 w 73"/>
              <a:gd name="T33" fmla="*/ 65 h 70"/>
              <a:gd name="T34" fmla="*/ 72 w 73"/>
              <a:gd name="T35" fmla="*/ 63 h 70"/>
              <a:gd name="T36" fmla="*/ 61 w 73"/>
              <a:gd name="T37" fmla="*/ 64 h 70"/>
              <a:gd name="T38" fmla="*/ 50 w 73"/>
              <a:gd name="T39" fmla="*/ 63 h 70"/>
              <a:gd name="T40" fmla="*/ 40 w 73"/>
              <a:gd name="T41" fmla="*/ 60 h 70"/>
              <a:gd name="T42" fmla="*/ 30 w 73"/>
              <a:gd name="T43" fmla="*/ 54 h 70"/>
              <a:gd name="T44" fmla="*/ 22 w 73"/>
              <a:gd name="T45" fmla="*/ 48 h 70"/>
              <a:gd name="T46" fmla="*/ 15 w 73"/>
              <a:gd name="T47" fmla="*/ 39 h 70"/>
              <a:gd name="T48" fmla="*/ 10 w 73"/>
              <a:gd name="T49" fmla="*/ 30 h 70"/>
              <a:gd name="T50" fmla="*/ 6 w 73"/>
              <a:gd name="T51" fmla="*/ 19 h 70"/>
              <a:gd name="T52" fmla="*/ 5 w 73"/>
              <a:gd name="T53" fmla="*/ 8 h 70"/>
              <a:gd name="T54" fmla="*/ 6 w 73"/>
              <a:gd name="T5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70">
                <a:moveTo>
                  <a:pt x="6" y="0"/>
                </a:moveTo>
                <a:lnTo>
                  <a:pt x="4" y="2"/>
                </a:lnTo>
                <a:lnTo>
                  <a:pt x="2" y="4"/>
                </a:lnTo>
                <a:lnTo>
                  <a:pt x="1" y="7"/>
                </a:lnTo>
                <a:lnTo>
                  <a:pt x="0" y="10"/>
                </a:lnTo>
                <a:lnTo>
                  <a:pt x="1" y="20"/>
                </a:lnTo>
                <a:lnTo>
                  <a:pt x="4" y="32"/>
                </a:lnTo>
                <a:lnTo>
                  <a:pt x="10" y="42"/>
                </a:lnTo>
                <a:lnTo>
                  <a:pt x="18" y="51"/>
                </a:lnTo>
                <a:lnTo>
                  <a:pt x="27" y="59"/>
                </a:lnTo>
                <a:lnTo>
                  <a:pt x="37" y="65"/>
                </a:lnTo>
                <a:lnTo>
                  <a:pt x="49" y="68"/>
                </a:lnTo>
                <a:lnTo>
                  <a:pt x="61" y="69"/>
                </a:lnTo>
                <a:lnTo>
                  <a:pt x="62" y="69"/>
                </a:lnTo>
                <a:lnTo>
                  <a:pt x="64" y="68"/>
                </a:lnTo>
                <a:lnTo>
                  <a:pt x="67" y="67"/>
                </a:lnTo>
                <a:lnTo>
                  <a:pt x="69" y="65"/>
                </a:lnTo>
                <a:lnTo>
                  <a:pt x="72" y="63"/>
                </a:lnTo>
                <a:lnTo>
                  <a:pt x="61" y="64"/>
                </a:lnTo>
                <a:lnTo>
                  <a:pt x="50" y="63"/>
                </a:lnTo>
                <a:lnTo>
                  <a:pt x="40" y="60"/>
                </a:lnTo>
                <a:lnTo>
                  <a:pt x="30" y="54"/>
                </a:lnTo>
                <a:lnTo>
                  <a:pt x="22" y="48"/>
                </a:lnTo>
                <a:lnTo>
                  <a:pt x="15" y="39"/>
                </a:lnTo>
                <a:lnTo>
                  <a:pt x="10" y="30"/>
                </a:lnTo>
                <a:lnTo>
                  <a:pt x="6" y="19"/>
                </a:lnTo>
                <a:lnTo>
                  <a:pt x="5" y="8"/>
                </a:lnTo>
                <a:lnTo>
                  <a:pt x="6" y="0"/>
                </a:lnTo>
              </a:path>
            </a:pathLst>
          </a:custGeom>
          <a:solidFill>
            <a:srgbClr val="24242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9" name="Freeform 103"/>
          <p:cNvSpPr>
            <a:spLocks/>
          </p:cNvSpPr>
          <p:nvPr/>
        </p:nvSpPr>
        <p:spPr bwMode="auto">
          <a:xfrm>
            <a:off x="2346325" y="1416050"/>
            <a:ext cx="119063" cy="115888"/>
          </a:xfrm>
          <a:custGeom>
            <a:avLst/>
            <a:gdLst>
              <a:gd name="T0" fmla="*/ 8 w 75"/>
              <a:gd name="T1" fmla="*/ 0 h 73"/>
              <a:gd name="T2" fmla="*/ 6 w 75"/>
              <a:gd name="T3" fmla="*/ 2 h 73"/>
              <a:gd name="T4" fmla="*/ 4 w 75"/>
              <a:gd name="T5" fmla="*/ 4 h 73"/>
              <a:gd name="T6" fmla="*/ 3 w 75"/>
              <a:gd name="T7" fmla="*/ 6 h 73"/>
              <a:gd name="T8" fmla="*/ 1 w 75"/>
              <a:gd name="T9" fmla="*/ 8 h 73"/>
              <a:gd name="T10" fmla="*/ 0 w 75"/>
              <a:gd name="T11" fmla="*/ 15 h 73"/>
              <a:gd name="T12" fmla="*/ 2 w 75"/>
              <a:gd name="T13" fmla="*/ 26 h 73"/>
              <a:gd name="T14" fmla="*/ 5 w 75"/>
              <a:gd name="T15" fmla="*/ 37 h 73"/>
              <a:gd name="T16" fmla="*/ 10 w 75"/>
              <a:gd name="T17" fmla="*/ 46 h 73"/>
              <a:gd name="T18" fmla="*/ 17 w 75"/>
              <a:gd name="T19" fmla="*/ 55 h 73"/>
              <a:gd name="T20" fmla="*/ 26 w 75"/>
              <a:gd name="T21" fmla="*/ 62 h 73"/>
              <a:gd name="T22" fmla="*/ 35 w 75"/>
              <a:gd name="T23" fmla="*/ 67 h 73"/>
              <a:gd name="T24" fmla="*/ 46 w 75"/>
              <a:gd name="T25" fmla="*/ 70 h 73"/>
              <a:gd name="T26" fmla="*/ 57 w 75"/>
              <a:gd name="T27" fmla="*/ 72 h 73"/>
              <a:gd name="T28" fmla="*/ 67 w 75"/>
              <a:gd name="T29" fmla="*/ 71 h 73"/>
              <a:gd name="T30" fmla="*/ 68 w 75"/>
              <a:gd name="T31" fmla="*/ 69 h 73"/>
              <a:gd name="T32" fmla="*/ 71 w 75"/>
              <a:gd name="T33" fmla="*/ 67 h 73"/>
              <a:gd name="T34" fmla="*/ 72 w 75"/>
              <a:gd name="T35" fmla="*/ 65 h 73"/>
              <a:gd name="T36" fmla="*/ 74 w 75"/>
              <a:gd name="T37" fmla="*/ 64 h 73"/>
              <a:gd name="T38" fmla="*/ 68 w 75"/>
              <a:gd name="T39" fmla="*/ 66 h 73"/>
              <a:gd name="T40" fmla="*/ 57 w 75"/>
              <a:gd name="T41" fmla="*/ 67 h 73"/>
              <a:gd name="T42" fmla="*/ 47 w 75"/>
              <a:gd name="T43" fmla="*/ 66 h 73"/>
              <a:gd name="T44" fmla="*/ 37 w 75"/>
              <a:gd name="T45" fmla="*/ 62 h 73"/>
              <a:gd name="T46" fmla="*/ 29 w 75"/>
              <a:gd name="T47" fmla="*/ 58 h 73"/>
              <a:gd name="T48" fmla="*/ 21 w 75"/>
              <a:gd name="T49" fmla="*/ 51 h 73"/>
              <a:gd name="T50" fmla="*/ 15 w 75"/>
              <a:gd name="T51" fmla="*/ 43 h 73"/>
              <a:gd name="T52" fmla="*/ 10 w 75"/>
              <a:gd name="T53" fmla="*/ 35 h 73"/>
              <a:gd name="T54" fmla="*/ 6 w 75"/>
              <a:gd name="T55" fmla="*/ 25 h 73"/>
              <a:gd name="T56" fmla="*/ 6 w 75"/>
              <a:gd name="T57" fmla="*/ 15 h 73"/>
              <a:gd name="T58" fmla="*/ 6 w 75"/>
              <a:gd name="T59" fmla="*/ 5 h 73"/>
              <a:gd name="T60" fmla="*/ 8 w 75"/>
              <a:gd name="T6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73">
                <a:moveTo>
                  <a:pt x="8" y="0"/>
                </a:moveTo>
                <a:lnTo>
                  <a:pt x="6" y="2"/>
                </a:lnTo>
                <a:lnTo>
                  <a:pt x="4" y="4"/>
                </a:lnTo>
                <a:lnTo>
                  <a:pt x="3" y="6"/>
                </a:lnTo>
                <a:lnTo>
                  <a:pt x="1" y="8"/>
                </a:lnTo>
                <a:lnTo>
                  <a:pt x="0" y="15"/>
                </a:lnTo>
                <a:lnTo>
                  <a:pt x="2" y="26"/>
                </a:lnTo>
                <a:lnTo>
                  <a:pt x="5" y="37"/>
                </a:lnTo>
                <a:lnTo>
                  <a:pt x="10" y="46"/>
                </a:lnTo>
                <a:lnTo>
                  <a:pt x="17" y="55"/>
                </a:lnTo>
                <a:lnTo>
                  <a:pt x="26" y="62"/>
                </a:lnTo>
                <a:lnTo>
                  <a:pt x="35" y="67"/>
                </a:lnTo>
                <a:lnTo>
                  <a:pt x="46" y="70"/>
                </a:lnTo>
                <a:lnTo>
                  <a:pt x="57" y="72"/>
                </a:lnTo>
                <a:lnTo>
                  <a:pt x="67" y="71"/>
                </a:lnTo>
                <a:lnTo>
                  <a:pt x="68" y="69"/>
                </a:lnTo>
                <a:lnTo>
                  <a:pt x="71" y="67"/>
                </a:lnTo>
                <a:lnTo>
                  <a:pt x="72" y="65"/>
                </a:lnTo>
                <a:lnTo>
                  <a:pt x="74" y="64"/>
                </a:lnTo>
                <a:lnTo>
                  <a:pt x="68" y="66"/>
                </a:lnTo>
                <a:lnTo>
                  <a:pt x="57" y="67"/>
                </a:lnTo>
                <a:lnTo>
                  <a:pt x="47" y="66"/>
                </a:lnTo>
                <a:lnTo>
                  <a:pt x="37" y="62"/>
                </a:lnTo>
                <a:lnTo>
                  <a:pt x="29" y="58"/>
                </a:lnTo>
                <a:lnTo>
                  <a:pt x="21" y="51"/>
                </a:lnTo>
                <a:lnTo>
                  <a:pt x="15" y="43"/>
                </a:lnTo>
                <a:lnTo>
                  <a:pt x="10" y="35"/>
                </a:lnTo>
                <a:lnTo>
                  <a:pt x="6" y="25"/>
                </a:lnTo>
                <a:lnTo>
                  <a:pt x="6" y="15"/>
                </a:lnTo>
                <a:lnTo>
                  <a:pt x="6" y="5"/>
                </a:lnTo>
                <a:lnTo>
                  <a:pt x="8" y="0"/>
                </a:lnTo>
              </a:path>
            </a:pathLst>
          </a:custGeom>
          <a:solidFill>
            <a:srgbClr val="3B3B3B"/>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0" name="Freeform 104"/>
          <p:cNvSpPr>
            <a:spLocks/>
          </p:cNvSpPr>
          <p:nvPr/>
        </p:nvSpPr>
        <p:spPr bwMode="auto">
          <a:xfrm>
            <a:off x="2354263" y="1409700"/>
            <a:ext cx="117475" cy="114300"/>
          </a:xfrm>
          <a:custGeom>
            <a:avLst/>
            <a:gdLst>
              <a:gd name="T0" fmla="*/ 10 w 74"/>
              <a:gd name="T1" fmla="*/ 0 h 72"/>
              <a:gd name="T2" fmla="*/ 8 w 74"/>
              <a:gd name="T3" fmla="*/ 1 h 72"/>
              <a:gd name="T4" fmla="*/ 6 w 74"/>
              <a:gd name="T5" fmla="*/ 2 h 72"/>
              <a:gd name="T6" fmla="*/ 4 w 74"/>
              <a:gd name="T7" fmla="*/ 3 h 72"/>
              <a:gd name="T8" fmla="*/ 2 w 74"/>
              <a:gd name="T9" fmla="*/ 5 h 72"/>
              <a:gd name="T10" fmla="*/ 1 w 74"/>
              <a:gd name="T11" fmla="*/ 9 h 72"/>
              <a:gd name="T12" fmla="*/ 0 w 74"/>
              <a:gd name="T13" fmla="*/ 19 h 72"/>
              <a:gd name="T14" fmla="*/ 1 w 74"/>
              <a:gd name="T15" fmla="*/ 29 h 72"/>
              <a:gd name="T16" fmla="*/ 4 w 74"/>
              <a:gd name="T17" fmla="*/ 39 h 72"/>
              <a:gd name="T18" fmla="*/ 9 w 74"/>
              <a:gd name="T19" fmla="*/ 48 h 72"/>
              <a:gd name="T20" fmla="*/ 16 w 74"/>
              <a:gd name="T21" fmla="*/ 56 h 72"/>
              <a:gd name="T22" fmla="*/ 23 w 74"/>
              <a:gd name="T23" fmla="*/ 62 h 72"/>
              <a:gd name="T24" fmla="*/ 32 w 74"/>
              <a:gd name="T25" fmla="*/ 67 h 72"/>
              <a:gd name="T26" fmla="*/ 42 w 74"/>
              <a:gd name="T27" fmla="*/ 70 h 72"/>
              <a:gd name="T28" fmla="*/ 52 w 74"/>
              <a:gd name="T29" fmla="*/ 71 h 72"/>
              <a:gd name="T30" fmla="*/ 63 w 74"/>
              <a:gd name="T31" fmla="*/ 70 h 72"/>
              <a:gd name="T32" fmla="*/ 68 w 74"/>
              <a:gd name="T33" fmla="*/ 68 h 72"/>
              <a:gd name="T34" fmla="*/ 70 w 74"/>
              <a:gd name="T35" fmla="*/ 66 h 72"/>
              <a:gd name="T36" fmla="*/ 71 w 74"/>
              <a:gd name="T37" fmla="*/ 65 h 72"/>
              <a:gd name="T38" fmla="*/ 72 w 74"/>
              <a:gd name="T39" fmla="*/ 62 h 72"/>
              <a:gd name="T40" fmla="*/ 73 w 74"/>
              <a:gd name="T41" fmla="*/ 61 h 72"/>
              <a:gd name="T42" fmla="*/ 71 w 74"/>
              <a:gd name="T43" fmla="*/ 62 h 72"/>
              <a:gd name="T44" fmla="*/ 62 w 74"/>
              <a:gd name="T45" fmla="*/ 65 h 72"/>
              <a:gd name="T46" fmla="*/ 52 w 74"/>
              <a:gd name="T47" fmla="*/ 66 h 72"/>
              <a:gd name="T48" fmla="*/ 43 w 74"/>
              <a:gd name="T49" fmla="*/ 65 h 72"/>
              <a:gd name="T50" fmla="*/ 34 w 74"/>
              <a:gd name="T51" fmla="*/ 62 h 72"/>
              <a:gd name="T52" fmla="*/ 26 w 74"/>
              <a:gd name="T53" fmla="*/ 58 h 72"/>
              <a:gd name="T54" fmla="*/ 19 w 74"/>
              <a:gd name="T55" fmla="*/ 52 h 72"/>
              <a:gd name="T56" fmla="*/ 13 w 74"/>
              <a:gd name="T57" fmla="*/ 45 h 72"/>
              <a:gd name="T58" fmla="*/ 9 w 74"/>
              <a:gd name="T59" fmla="*/ 37 h 72"/>
              <a:gd name="T60" fmla="*/ 6 w 74"/>
              <a:gd name="T61" fmla="*/ 28 h 72"/>
              <a:gd name="T62" fmla="*/ 5 w 74"/>
              <a:gd name="T63" fmla="*/ 19 h 72"/>
              <a:gd name="T64" fmla="*/ 6 w 74"/>
              <a:gd name="T65" fmla="*/ 9 h 72"/>
              <a:gd name="T66" fmla="*/ 9 w 74"/>
              <a:gd name="T67" fmla="*/ 0 h 72"/>
              <a:gd name="T68" fmla="*/ 10 w 74"/>
              <a:gd name="T6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72">
                <a:moveTo>
                  <a:pt x="10" y="0"/>
                </a:moveTo>
                <a:lnTo>
                  <a:pt x="8" y="1"/>
                </a:lnTo>
                <a:lnTo>
                  <a:pt x="6" y="2"/>
                </a:lnTo>
                <a:lnTo>
                  <a:pt x="4" y="3"/>
                </a:lnTo>
                <a:lnTo>
                  <a:pt x="2" y="5"/>
                </a:lnTo>
                <a:lnTo>
                  <a:pt x="1" y="9"/>
                </a:lnTo>
                <a:lnTo>
                  <a:pt x="0" y="19"/>
                </a:lnTo>
                <a:lnTo>
                  <a:pt x="1" y="29"/>
                </a:lnTo>
                <a:lnTo>
                  <a:pt x="4" y="39"/>
                </a:lnTo>
                <a:lnTo>
                  <a:pt x="9" y="48"/>
                </a:lnTo>
                <a:lnTo>
                  <a:pt x="16" y="56"/>
                </a:lnTo>
                <a:lnTo>
                  <a:pt x="23" y="62"/>
                </a:lnTo>
                <a:lnTo>
                  <a:pt x="32" y="67"/>
                </a:lnTo>
                <a:lnTo>
                  <a:pt x="42" y="70"/>
                </a:lnTo>
                <a:lnTo>
                  <a:pt x="52" y="71"/>
                </a:lnTo>
                <a:lnTo>
                  <a:pt x="63" y="70"/>
                </a:lnTo>
                <a:lnTo>
                  <a:pt x="68" y="68"/>
                </a:lnTo>
                <a:lnTo>
                  <a:pt x="70" y="66"/>
                </a:lnTo>
                <a:lnTo>
                  <a:pt x="71" y="65"/>
                </a:lnTo>
                <a:lnTo>
                  <a:pt x="72" y="62"/>
                </a:lnTo>
                <a:lnTo>
                  <a:pt x="73" y="61"/>
                </a:lnTo>
                <a:lnTo>
                  <a:pt x="71" y="62"/>
                </a:lnTo>
                <a:lnTo>
                  <a:pt x="62" y="65"/>
                </a:lnTo>
                <a:lnTo>
                  <a:pt x="52" y="66"/>
                </a:lnTo>
                <a:lnTo>
                  <a:pt x="43" y="65"/>
                </a:lnTo>
                <a:lnTo>
                  <a:pt x="34" y="62"/>
                </a:lnTo>
                <a:lnTo>
                  <a:pt x="26" y="58"/>
                </a:lnTo>
                <a:lnTo>
                  <a:pt x="19" y="52"/>
                </a:lnTo>
                <a:lnTo>
                  <a:pt x="13" y="45"/>
                </a:lnTo>
                <a:lnTo>
                  <a:pt x="9" y="37"/>
                </a:lnTo>
                <a:lnTo>
                  <a:pt x="6" y="28"/>
                </a:lnTo>
                <a:lnTo>
                  <a:pt x="5" y="19"/>
                </a:lnTo>
                <a:lnTo>
                  <a:pt x="6" y="9"/>
                </a:lnTo>
                <a:lnTo>
                  <a:pt x="9" y="0"/>
                </a:lnTo>
                <a:lnTo>
                  <a:pt x="10" y="0"/>
                </a:lnTo>
              </a:path>
            </a:pathLst>
          </a:custGeom>
          <a:solidFill>
            <a:srgbClr val="52525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1" name="Freeform 105"/>
          <p:cNvSpPr>
            <a:spLocks/>
          </p:cNvSpPr>
          <p:nvPr/>
        </p:nvSpPr>
        <p:spPr bwMode="auto">
          <a:xfrm>
            <a:off x="2362200" y="1403350"/>
            <a:ext cx="114300" cy="112713"/>
          </a:xfrm>
          <a:custGeom>
            <a:avLst/>
            <a:gdLst>
              <a:gd name="T0" fmla="*/ 12 w 72"/>
              <a:gd name="T1" fmla="*/ 0 h 71"/>
              <a:gd name="T2" fmla="*/ 10 w 72"/>
              <a:gd name="T3" fmla="*/ 1 h 71"/>
              <a:gd name="T4" fmla="*/ 8 w 72"/>
              <a:gd name="T5" fmla="*/ 2 h 71"/>
              <a:gd name="T6" fmla="*/ 6 w 72"/>
              <a:gd name="T7" fmla="*/ 3 h 71"/>
              <a:gd name="T8" fmla="*/ 4 w 72"/>
              <a:gd name="T9" fmla="*/ 4 h 71"/>
              <a:gd name="T10" fmla="*/ 1 w 72"/>
              <a:gd name="T11" fmla="*/ 13 h 71"/>
              <a:gd name="T12" fmla="*/ 0 w 72"/>
              <a:gd name="T13" fmla="*/ 23 h 71"/>
              <a:gd name="T14" fmla="*/ 1 w 72"/>
              <a:gd name="T15" fmla="*/ 32 h 71"/>
              <a:gd name="T16" fmla="*/ 4 w 72"/>
              <a:gd name="T17" fmla="*/ 41 h 71"/>
              <a:gd name="T18" fmla="*/ 8 w 72"/>
              <a:gd name="T19" fmla="*/ 49 h 71"/>
              <a:gd name="T20" fmla="*/ 14 w 72"/>
              <a:gd name="T21" fmla="*/ 56 h 71"/>
              <a:gd name="T22" fmla="*/ 21 w 72"/>
              <a:gd name="T23" fmla="*/ 62 h 71"/>
              <a:gd name="T24" fmla="*/ 29 w 72"/>
              <a:gd name="T25" fmla="*/ 66 h 71"/>
              <a:gd name="T26" fmla="*/ 38 w 72"/>
              <a:gd name="T27" fmla="*/ 69 h 71"/>
              <a:gd name="T28" fmla="*/ 47 w 72"/>
              <a:gd name="T29" fmla="*/ 70 h 71"/>
              <a:gd name="T30" fmla="*/ 57 w 72"/>
              <a:gd name="T31" fmla="*/ 69 h 71"/>
              <a:gd name="T32" fmla="*/ 66 w 72"/>
              <a:gd name="T33" fmla="*/ 66 h 71"/>
              <a:gd name="T34" fmla="*/ 68 w 72"/>
              <a:gd name="T35" fmla="*/ 66 h 71"/>
              <a:gd name="T36" fmla="*/ 69 w 72"/>
              <a:gd name="T37" fmla="*/ 63 h 71"/>
              <a:gd name="T38" fmla="*/ 70 w 72"/>
              <a:gd name="T39" fmla="*/ 62 h 71"/>
              <a:gd name="T40" fmla="*/ 70 w 72"/>
              <a:gd name="T41" fmla="*/ 60 h 71"/>
              <a:gd name="T42" fmla="*/ 71 w 72"/>
              <a:gd name="T43" fmla="*/ 58 h 71"/>
              <a:gd name="T44" fmla="*/ 64 w 72"/>
              <a:gd name="T45" fmla="*/ 62 h 71"/>
              <a:gd name="T46" fmla="*/ 56 w 72"/>
              <a:gd name="T47" fmla="*/ 64 h 71"/>
              <a:gd name="T48" fmla="*/ 47 w 72"/>
              <a:gd name="T49" fmla="*/ 65 h 71"/>
              <a:gd name="T50" fmla="*/ 39 w 72"/>
              <a:gd name="T51" fmla="*/ 64 h 71"/>
              <a:gd name="T52" fmla="*/ 31 w 72"/>
              <a:gd name="T53" fmla="*/ 62 h 71"/>
              <a:gd name="T54" fmla="*/ 24 w 72"/>
              <a:gd name="T55" fmla="*/ 58 h 71"/>
              <a:gd name="T56" fmla="*/ 17 w 72"/>
              <a:gd name="T57" fmla="*/ 53 h 71"/>
              <a:gd name="T58" fmla="*/ 12 w 72"/>
              <a:gd name="T59" fmla="*/ 46 h 71"/>
              <a:gd name="T60" fmla="*/ 8 w 72"/>
              <a:gd name="T61" fmla="*/ 39 h 71"/>
              <a:gd name="T62" fmla="*/ 6 w 72"/>
              <a:gd name="T63" fmla="*/ 31 h 71"/>
              <a:gd name="T64" fmla="*/ 5 w 72"/>
              <a:gd name="T65" fmla="*/ 23 h 71"/>
              <a:gd name="T66" fmla="*/ 6 w 72"/>
              <a:gd name="T67" fmla="*/ 14 h 71"/>
              <a:gd name="T68" fmla="*/ 8 w 72"/>
              <a:gd name="T69" fmla="*/ 7 h 71"/>
              <a:gd name="T70" fmla="*/ 12 w 72"/>
              <a:gd name="T7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71">
                <a:moveTo>
                  <a:pt x="12" y="0"/>
                </a:moveTo>
                <a:lnTo>
                  <a:pt x="10" y="1"/>
                </a:lnTo>
                <a:lnTo>
                  <a:pt x="8" y="2"/>
                </a:lnTo>
                <a:lnTo>
                  <a:pt x="6" y="3"/>
                </a:lnTo>
                <a:lnTo>
                  <a:pt x="4" y="4"/>
                </a:lnTo>
                <a:lnTo>
                  <a:pt x="1" y="13"/>
                </a:lnTo>
                <a:lnTo>
                  <a:pt x="0" y="23"/>
                </a:lnTo>
                <a:lnTo>
                  <a:pt x="1" y="32"/>
                </a:lnTo>
                <a:lnTo>
                  <a:pt x="4" y="41"/>
                </a:lnTo>
                <a:lnTo>
                  <a:pt x="8" y="49"/>
                </a:lnTo>
                <a:lnTo>
                  <a:pt x="14" y="56"/>
                </a:lnTo>
                <a:lnTo>
                  <a:pt x="21" y="62"/>
                </a:lnTo>
                <a:lnTo>
                  <a:pt x="29" y="66"/>
                </a:lnTo>
                <a:lnTo>
                  <a:pt x="38" y="69"/>
                </a:lnTo>
                <a:lnTo>
                  <a:pt x="47" y="70"/>
                </a:lnTo>
                <a:lnTo>
                  <a:pt x="57" y="69"/>
                </a:lnTo>
                <a:lnTo>
                  <a:pt x="66" y="66"/>
                </a:lnTo>
                <a:lnTo>
                  <a:pt x="68" y="66"/>
                </a:lnTo>
                <a:lnTo>
                  <a:pt x="69" y="63"/>
                </a:lnTo>
                <a:lnTo>
                  <a:pt x="70" y="62"/>
                </a:lnTo>
                <a:lnTo>
                  <a:pt x="70" y="60"/>
                </a:lnTo>
                <a:lnTo>
                  <a:pt x="71" y="58"/>
                </a:lnTo>
                <a:lnTo>
                  <a:pt x="64" y="62"/>
                </a:lnTo>
                <a:lnTo>
                  <a:pt x="56" y="64"/>
                </a:lnTo>
                <a:lnTo>
                  <a:pt x="47" y="65"/>
                </a:lnTo>
                <a:lnTo>
                  <a:pt x="39" y="64"/>
                </a:lnTo>
                <a:lnTo>
                  <a:pt x="31" y="62"/>
                </a:lnTo>
                <a:lnTo>
                  <a:pt x="24" y="58"/>
                </a:lnTo>
                <a:lnTo>
                  <a:pt x="17" y="53"/>
                </a:lnTo>
                <a:lnTo>
                  <a:pt x="12" y="46"/>
                </a:lnTo>
                <a:lnTo>
                  <a:pt x="8" y="39"/>
                </a:lnTo>
                <a:lnTo>
                  <a:pt x="6" y="31"/>
                </a:lnTo>
                <a:lnTo>
                  <a:pt x="5" y="23"/>
                </a:lnTo>
                <a:lnTo>
                  <a:pt x="6" y="14"/>
                </a:lnTo>
                <a:lnTo>
                  <a:pt x="8" y="7"/>
                </a:lnTo>
                <a:lnTo>
                  <a:pt x="12" y="0"/>
                </a:lnTo>
              </a:path>
            </a:pathLst>
          </a:custGeom>
          <a:solidFill>
            <a:srgbClr val="69696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2" name="Freeform 106"/>
          <p:cNvSpPr>
            <a:spLocks/>
          </p:cNvSpPr>
          <p:nvPr/>
        </p:nvSpPr>
        <p:spPr bwMode="auto">
          <a:xfrm>
            <a:off x="2370138" y="1401763"/>
            <a:ext cx="109537" cy="107950"/>
          </a:xfrm>
          <a:custGeom>
            <a:avLst/>
            <a:gdLst>
              <a:gd name="T0" fmla="*/ 14 w 69"/>
              <a:gd name="T1" fmla="*/ 0 h 68"/>
              <a:gd name="T2" fmla="*/ 12 w 69"/>
              <a:gd name="T3" fmla="*/ 0 h 68"/>
              <a:gd name="T4" fmla="*/ 10 w 69"/>
              <a:gd name="T5" fmla="*/ 0 h 68"/>
              <a:gd name="T6" fmla="*/ 8 w 69"/>
              <a:gd name="T7" fmla="*/ 1 h 68"/>
              <a:gd name="T8" fmla="*/ 6 w 69"/>
              <a:gd name="T9" fmla="*/ 2 h 68"/>
              <a:gd name="T10" fmla="*/ 3 w 69"/>
              <a:gd name="T11" fmla="*/ 7 h 68"/>
              <a:gd name="T12" fmla="*/ 0 w 69"/>
              <a:gd name="T13" fmla="*/ 15 h 68"/>
              <a:gd name="T14" fmla="*/ 0 w 69"/>
              <a:gd name="T15" fmla="*/ 24 h 68"/>
              <a:gd name="T16" fmla="*/ 0 w 69"/>
              <a:gd name="T17" fmla="*/ 32 h 68"/>
              <a:gd name="T18" fmla="*/ 3 w 69"/>
              <a:gd name="T19" fmla="*/ 41 h 68"/>
              <a:gd name="T20" fmla="*/ 7 w 69"/>
              <a:gd name="T21" fmla="*/ 48 h 68"/>
              <a:gd name="T22" fmla="*/ 12 w 69"/>
              <a:gd name="T23" fmla="*/ 54 h 68"/>
              <a:gd name="T24" fmla="*/ 18 w 69"/>
              <a:gd name="T25" fmla="*/ 59 h 68"/>
              <a:gd name="T26" fmla="*/ 26 w 69"/>
              <a:gd name="T27" fmla="*/ 63 h 68"/>
              <a:gd name="T28" fmla="*/ 34 w 69"/>
              <a:gd name="T29" fmla="*/ 66 h 68"/>
              <a:gd name="T30" fmla="*/ 42 w 69"/>
              <a:gd name="T31" fmla="*/ 67 h 68"/>
              <a:gd name="T32" fmla="*/ 51 w 69"/>
              <a:gd name="T33" fmla="*/ 66 h 68"/>
              <a:gd name="T34" fmla="*/ 59 w 69"/>
              <a:gd name="T35" fmla="*/ 63 h 68"/>
              <a:gd name="T36" fmla="*/ 66 w 69"/>
              <a:gd name="T37" fmla="*/ 60 h 68"/>
              <a:gd name="T38" fmla="*/ 66 w 69"/>
              <a:gd name="T39" fmla="*/ 58 h 68"/>
              <a:gd name="T40" fmla="*/ 67 w 69"/>
              <a:gd name="T41" fmla="*/ 55 h 68"/>
              <a:gd name="T42" fmla="*/ 67 w 69"/>
              <a:gd name="T43" fmla="*/ 53 h 68"/>
              <a:gd name="T44" fmla="*/ 68 w 69"/>
              <a:gd name="T45" fmla="*/ 51 h 68"/>
              <a:gd name="T46" fmla="*/ 63 w 69"/>
              <a:gd name="T47" fmla="*/ 55 h 68"/>
              <a:gd name="T48" fmla="*/ 57 w 69"/>
              <a:gd name="T49" fmla="*/ 58 h 68"/>
              <a:gd name="T50" fmla="*/ 50 w 69"/>
              <a:gd name="T51" fmla="*/ 61 h 68"/>
              <a:gd name="T52" fmla="*/ 42 w 69"/>
              <a:gd name="T53" fmla="*/ 61 h 68"/>
              <a:gd name="T54" fmla="*/ 35 w 69"/>
              <a:gd name="T55" fmla="*/ 61 h 68"/>
              <a:gd name="T56" fmla="*/ 28 w 69"/>
              <a:gd name="T57" fmla="*/ 58 h 68"/>
              <a:gd name="T58" fmla="*/ 21 w 69"/>
              <a:gd name="T59" fmla="*/ 55 h 68"/>
              <a:gd name="T60" fmla="*/ 16 w 69"/>
              <a:gd name="T61" fmla="*/ 50 h 68"/>
              <a:gd name="T62" fmla="*/ 11 w 69"/>
              <a:gd name="T63" fmla="*/ 45 h 68"/>
              <a:gd name="T64" fmla="*/ 8 w 69"/>
              <a:gd name="T65" fmla="*/ 38 h 68"/>
              <a:gd name="T66" fmla="*/ 6 w 69"/>
              <a:gd name="T67" fmla="*/ 32 h 68"/>
              <a:gd name="T68" fmla="*/ 5 w 69"/>
              <a:gd name="T69" fmla="*/ 24 h 68"/>
              <a:gd name="T70" fmla="*/ 6 w 69"/>
              <a:gd name="T71" fmla="*/ 16 h 68"/>
              <a:gd name="T72" fmla="*/ 8 w 69"/>
              <a:gd name="T73" fmla="*/ 9 h 68"/>
              <a:gd name="T74" fmla="*/ 11 w 69"/>
              <a:gd name="T75" fmla="*/ 3 h 68"/>
              <a:gd name="T76" fmla="*/ 14 w 69"/>
              <a:gd name="T7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68">
                <a:moveTo>
                  <a:pt x="14" y="0"/>
                </a:moveTo>
                <a:lnTo>
                  <a:pt x="12" y="0"/>
                </a:lnTo>
                <a:lnTo>
                  <a:pt x="10" y="0"/>
                </a:lnTo>
                <a:lnTo>
                  <a:pt x="8" y="1"/>
                </a:lnTo>
                <a:lnTo>
                  <a:pt x="6" y="2"/>
                </a:lnTo>
                <a:lnTo>
                  <a:pt x="3" y="7"/>
                </a:lnTo>
                <a:lnTo>
                  <a:pt x="0" y="15"/>
                </a:lnTo>
                <a:lnTo>
                  <a:pt x="0" y="24"/>
                </a:lnTo>
                <a:lnTo>
                  <a:pt x="0" y="32"/>
                </a:lnTo>
                <a:lnTo>
                  <a:pt x="3" y="41"/>
                </a:lnTo>
                <a:lnTo>
                  <a:pt x="7" y="48"/>
                </a:lnTo>
                <a:lnTo>
                  <a:pt x="12" y="54"/>
                </a:lnTo>
                <a:lnTo>
                  <a:pt x="18" y="59"/>
                </a:lnTo>
                <a:lnTo>
                  <a:pt x="26" y="63"/>
                </a:lnTo>
                <a:lnTo>
                  <a:pt x="34" y="66"/>
                </a:lnTo>
                <a:lnTo>
                  <a:pt x="42" y="67"/>
                </a:lnTo>
                <a:lnTo>
                  <a:pt x="51" y="66"/>
                </a:lnTo>
                <a:lnTo>
                  <a:pt x="59" y="63"/>
                </a:lnTo>
                <a:lnTo>
                  <a:pt x="66" y="60"/>
                </a:lnTo>
                <a:lnTo>
                  <a:pt x="66" y="58"/>
                </a:lnTo>
                <a:lnTo>
                  <a:pt x="67" y="55"/>
                </a:lnTo>
                <a:lnTo>
                  <a:pt x="67" y="53"/>
                </a:lnTo>
                <a:lnTo>
                  <a:pt x="68" y="51"/>
                </a:lnTo>
                <a:lnTo>
                  <a:pt x="63" y="55"/>
                </a:lnTo>
                <a:lnTo>
                  <a:pt x="57" y="58"/>
                </a:lnTo>
                <a:lnTo>
                  <a:pt x="50" y="61"/>
                </a:lnTo>
                <a:lnTo>
                  <a:pt x="42" y="61"/>
                </a:lnTo>
                <a:lnTo>
                  <a:pt x="35" y="61"/>
                </a:lnTo>
                <a:lnTo>
                  <a:pt x="28" y="58"/>
                </a:lnTo>
                <a:lnTo>
                  <a:pt x="21" y="55"/>
                </a:lnTo>
                <a:lnTo>
                  <a:pt x="16" y="50"/>
                </a:lnTo>
                <a:lnTo>
                  <a:pt x="11" y="45"/>
                </a:lnTo>
                <a:lnTo>
                  <a:pt x="8" y="38"/>
                </a:lnTo>
                <a:lnTo>
                  <a:pt x="6" y="32"/>
                </a:lnTo>
                <a:lnTo>
                  <a:pt x="5" y="24"/>
                </a:lnTo>
                <a:lnTo>
                  <a:pt x="6" y="16"/>
                </a:lnTo>
                <a:lnTo>
                  <a:pt x="8" y="9"/>
                </a:lnTo>
                <a:lnTo>
                  <a:pt x="11" y="3"/>
                </a:lnTo>
                <a:lnTo>
                  <a:pt x="14" y="0"/>
                </a:lnTo>
              </a:path>
            </a:pathLst>
          </a:custGeom>
          <a:solidFill>
            <a:srgbClr val="7F7F7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3" name="Freeform 107"/>
          <p:cNvSpPr>
            <a:spLocks/>
          </p:cNvSpPr>
          <p:nvPr/>
        </p:nvSpPr>
        <p:spPr bwMode="auto">
          <a:xfrm>
            <a:off x="2376488" y="1401763"/>
            <a:ext cx="103187" cy="100012"/>
          </a:xfrm>
          <a:custGeom>
            <a:avLst/>
            <a:gdLst>
              <a:gd name="T0" fmla="*/ 18 w 65"/>
              <a:gd name="T1" fmla="*/ 0 h 63"/>
              <a:gd name="T2" fmla="*/ 16 w 65"/>
              <a:gd name="T3" fmla="*/ 0 h 63"/>
              <a:gd name="T4" fmla="*/ 14 w 65"/>
              <a:gd name="T5" fmla="*/ 0 h 63"/>
              <a:gd name="T6" fmla="*/ 11 w 65"/>
              <a:gd name="T7" fmla="*/ 0 h 63"/>
              <a:gd name="T8" fmla="*/ 9 w 65"/>
              <a:gd name="T9" fmla="*/ 0 h 63"/>
              <a:gd name="T10" fmla="*/ 7 w 65"/>
              <a:gd name="T11" fmla="*/ 2 h 63"/>
              <a:gd name="T12" fmla="*/ 3 w 65"/>
              <a:gd name="T13" fmla="*/ 9 h 63"/>
              <a:gd name="T14" fmla="*/ 1 w 65"/>
              <a:gd name="T15" fmla="*/ 16 h 63"/>
              <a:gd name="T16" fmla="*/ 0 w 65"/>
              <a:gd name="T17" fmla="*/ 24 h 63"/>
              <a:gd name="T18" fmla="*/ 1 w 65"/>
              <a:gd name="T19" fmla="*/ 32 h 63"/>
              <a:gd name="T20" fmla="*/ 3 w 65"/>
              <a:gd name="T21" fmla="*/ 39 h 63"/>
              <a:gd name="T22" fmla="*/ 7 w 65"/>
              <a:gd name="T23" fmla="*/ 45 h 63"/>
              <a:gd name="T24" fmla="*/ 11 w 65"/>
              <a:gd name="T25" fmla="*/ 51 h 63"/>
              <a:gd name="T26" fmla="*/ 17 w 65"/>
              <a:gd name="T27" fmla="*/ 55 h 63"/>
              <a:gd name="T28" fmla="*/ 23 w 65"/>
              <a:gd name="T29" fmla="*/ 59 h 63"/>
              <a:gd name="T30" fmla="*/ 31 w 65"/>
              <a:gd name="T31" fmla="*/ 61 h 63"/>
              <a:gd name="T32" fmla="*/ 38 w 65"/>
              <a:gd name="T33" fmla="*/ 62 h 63"/>
              <a:gd name="T34" fmla="*/ 46 w 65"/>
              <a:gd name="T35" fmla="*/ 61 h 63"/>
              <a:gd name="T36" fmla="*/ 53 w 65"/>
              <a:gd name="T37" fmla="*/ 59 h 63"/>
              <a:gd name="T38" fmla="*/ 60 w 65"/>
              <a:gd name="T39" fmla="*/ 55 h 63"/>
              <a:gd name="T40" fmla="*/ 64 w 65"/>
              <a:gd name="T41" fmla="*/ 52 h 63"/>
              <a:gd name="T42" fmla="*/ 64 w 65"/>
              <a:gd name="T43" fmla="*/ 50 h 63"/>
              <a:gd name="T44" fmla="*/ 64 w 65"/>
              <a:gd name="T45" fmla="*/ 49 h 63"/>
              <a:gd name="T46" fmla="*/ 64 w 65"/>
              <a:gd name="T47" fmla="*/ 47 h 63"/>
              <a:gd name="T48" fmla="*/ 64 w 65"/>
              <a:gd name="T49" fmla="*/ 45 h 63"/>
              <a:gd name="T50" fmla="*/ 64 w 65"/>
              <a:gd name="T51" fmla="*/ 44 h 63"/>
              <a:gd name="T52" fmla="*/ 61 w 65"/>
              <a:gd name="T53" fmla="*/ 47 h 63"/>
              <a:gd name="T54" fmla="*/ 57 w 65"/>
              <a:gd name="T55" fmla="*/ 51 h 63"/>
              <a:gd name="T56" fmla="*/ 51 w 65"/>
              <a:gd name="T57" fmla="*/ 54 h 63"/>
              <a:gd name="T58" fmla="*/ 45 w 65"/>
              <a:gd name="T59" fmla="*/ 56 h 63"/>
              <a:gd name="T60" fmla="*/ 38 w 65"/>
              <a:gd name="T61" fmla="*/ 57 h 63"/>
              <a:gd name="T62" fmla="*/ 32 w 65"/>
              <a:gd name="T63" fmla="*/ 56 h 63"/>
              <a:gd name="T64" fmla="*/ 26 w 65"/>
              <a:gd name="T65" fmla="*/ 54 h 63"/>
              <a:gd name="T66" fmla="*/ 20 w 65"/>
              <a:gd name="T67" fmla="*/ 51 h 63"/>
              <a:gd name="T68" fmla="*/ 15 w 65"/>
              <a:gd name="T69" fmla="*/ 47 h 63"/>
              <a:gd name="T70" fmla="*/ 11 w 65"/>
              <a:gd name="T71" fmla="*/ 42 h 63"/>
              <a:gd name="T72" fmla="*/ 8 w 65"/>
              <a:gd name="T73" fmla="*/ 37 h 63"/>
              <a:gd name="T74" fmla="*/ 6 w 65"/>
              <a:gd name="T75" fmla="*/ 30 h 63"/>
              <a:gd name="T76" fmla="*/ 5 w 65"/>
              <a:gd name="T77" fmla="*/ 24 h 63"/>
              <a:gd name="T78" fmla="*/ 6 w 65"/>
              <a:gd name="T79" fmla="*/ 17 h 63"/>
              <a:gd name="T80" fmla="*/ 8 w 65"/>
              <a:gd name="T81" fmla="*/ 11 h 63"/>
              <a:gd name="T82" fmla="*/ 11 w 65"/>
              <a:gd name="T83" fmla="*/ 5 h 63"/>
              <a:gd name="T84" fmla="*/ 15 w 65"/>
              <a:gd name="T85" fmla="*/ 1 h 63"/>
              <a:gd name="T86" fmla="*/ 18 w 65"/>
              <a:gd name="T8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3">
                <a:moveTo>
                  <a:pt x="18" y="0"/>
                </a:moveTo>
                <a:lnTo>
                  <a:pt x="16" y="0"/>
                </a:lnTo>
                <a:lnTo>
                  <a:pt x="14" y="0"/>
                </a:lnTo>
                <a:lnTo>
                  <a:pt x="11" y="0"/>
                </a:lnTo>
                <a:lnTo>
                  <a:pt x="9" y="0"/>
                </a:lnTo>
                <a:lnTo>
                  <a:pt x="7" y="2"/>
                </a:lnTo>
                <a:lnTo>
                  <a:pt x="3" y="9"/>
                </a:lnTo>
                <a:lnTo>
                  <a:pt x="1" y="16"/>
                </a:lnTo>
                <a:lnTo>
                  <a:pt x="0" y="24"/>
                </a:lnTo>
                <a:lnTo>
                  <a:pt x="1" y="32"/>
                </a:lnTo>
                <a:lnTo>
                  <a:pt x="3" y="39"/>
                </a:lnTo>
                <a:lnTo>
                  <a:pt x="7" y="45"/>
                </a:lnTo>
                <a:lnTo>
                  <a:pt x="11" y="51"/>
                </a:lnTo>
                <a:lnTo>
                  <a:pt x="17" y="55"/>
                </a:lnTo>
                <a:lnTo>
                  <a:pt x="23" y="59"/>
                </a:lnTo>
                <a:lnTo>
                  <a:pt x="31" y="61"/>
                </a:lnTo>
                <a:lnTo>
                  <a:pt x="38" y="62"/>
                </a:lnTo>
                <a:lnTo>
                  <a:pt x="46" y="61"/>
                </a:lnTo>
                <a:lnTo>
                  <a:pt x="53" y="59"/>
                </a:lnTo>
                <a:lnTo>
                  <a:pt x="60" y="55"/>
                </a:lnTo>
                <a:lnTo>
                  <a:pt x="64" y="52"/>
                </a:lnTo>
                <a:lnTo>
                  <a:pt x="64" y="50"/>
                </a:lnTo>
                <a:lnTo>
                  <a:pt x="64" y="49"/>
                </a:lnTo>
                <a:lnTo>
                  <a:pt x="64" y="47"/>
                </a:lnTo>
                <a:lnTo>
                  <a:pt x="64" y="45"/>
                </a:lnTo>
                <a:lnTo>
                  <a:pt x="64" y="44"/>
                </a:lnTo>
                <a:lnTo>
                  <a:pt x="61" y="47"/>
                </a:lnTo>
                <a:lnTo>
                  <a:pt x="57" y="51"/>
                </a:lnTo>
                <a:lnTo>
                  <a:pt x="51" y="54"/>
                </a:lnTo>
                <a:lnTo>
                  <a:pt x="45" y="56"/>
                </a:lnTo>
                <a:lnTo>
                  <a:pt x="38" y="57"/>
                </a:lnTo>
                <a:lnTo>
                  <a:pt x="32" y="56"/>
                </a:lnTo>
                <a:lnTo>
                  <a:pt x="26" y="54"/>
                </a:lnTo>
                <a:lnTo>
                  <a:pt x="20" y="51"/>
                </a:lnTo>
                <a:lnTo>
                  <a:pt x="15" y="47"/>
                </a:lnTo>
                <a:lnTo>
                  <a:pt x="11" y="42"/>
                </a:lnTo>
                <a:lnTo>
                  <a:pt x="8" y="37"/>
                </a:lnTo>
                <a:lnTo>
                  <a:pt x="6" y="30"/>
                </a:lnTo>
                <a:lnTo>
                  <a:pt x="5" y="24"/>
                </a:lnTo>
                <a:lnTo>
                  <a:pt x="6" y="17"/>
                </a:lnTo>
                <a:lnTo>
                  <a:pt x="8" y="11"/>
                </a:lnTo>
                <a:lnTo>
                  <a:pt x="11" y="5"/>
                </a:lnTo>
                <a:lnTo>
                  <a:pt x="15" y="1"/>
                </a:lnTo>
                <a:lnTo>
                  <a:pt x="18" y="0"/>
                </a:lnTo>
              </a:path>
            </a:pathLst>
          </a:custGeom>
          <a:solidFill>
            <a:srgbClr val="8F8F8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4" name="Freeform 108"/>
          <p:cNvSpPr>
            <a:spLocks/>
          </p:cNvSpPr>
          <p:nvPr/>
        </p:nvSpPr>
        <p:spPr bwMode="auto">
          <a:xfrm>
            <a:off x="2384425" y="1401763"/>
            <a:ext cx="95250" cy="92075"/>
          </a:xfrm>
          <a:custGeom>
            <a:avLst/>
            <a:gdLst>
              <a:gd name="T0" fmla="*/ 12 w 60"/>
              <a:gd name="T1" fmla="*/ 0 h 58"/>
              <a:gd name="T2" fmla="*/ 13 w 60"/>
              <a:gd name="T3" fmla="*/ 0 h 58"/>
              <a:gd name="T4" fmla="*/ 14 w 60"/>
              <a:gd name="T5" fmla="*/ 0 h 58"/>
              <a:gd name="T6" fmla="*/ 15 w 60"/>
              <a:gd name="T7" fmla="*/ 0 h 58"/>
              <a:gd name="T8" fmla="*/ 17 w 60"/>
              <a:gd name="T9" fmla="*/ 0 h 58"/>
              <a:gd name="T10" fmla="*/ 19 w 60"/>
              <a:gd name="T11" fmla="*/ 0 h 58"/>
              <a:gd name="T12" fmla="*/ 21 w 60"/>
              <a:gd name="T13" fmla="*/ 0 h 58"/>
              <a:gd name="T14" fmla="*/ 18 w 60"/>
              <a:gd name="T15" fmla="*/ 0 h 58"/>
              <a:gd name="T16" fmla="*/ 14 w 60"/>
              <a:gd name="T17" fmla="*/ 4 h 58"/>
              <a:gd name="T18" fmla="*/ 10 w 60"/>
              <a:gd name="T19" fmla="*/ 8 h 58"/>
              <a:gd name="T20" fmla="*/ 7 w 60"/>
              <a:gd name="T21" fmla="*/ 13 h 58"/>
              <a:gd name="T22" fmla="*/ 6 w 60"/>
              <a:gd name="T23" fmla="*/ 18 h 58"/>
              <a:gd name="T24" fmla="*/ 5 w 60"/>
              <a:gd name="T25" fmla="*/ 24 h 58"/>
              <a:gd name="T26" fmla="*/ 6 w 60"/>
              <a:gd name="T27" fmla="*/ 29 h 58"/>
              <a:gd name="T28" fmla="*/ 7 w 60"/>
              <a:gd name="T29" fmla="*/ 35 h 58"/>
              <a:gd name="T30" fmla="*/ 10 w 60"/>
              <a:gd name="T31" fmla="*/ 40 h 58"/>
              <a:gd name="T32" fmla="*/ 14 w 60"/>
              <a:gd name="T33" fmla="*/ 44 h 58"/>
              <a:gd name="T34" fmla="*/ 18 w 60"/>
              <a:gd name="T35" fmla="*/ 47 h 58"/>
              <a:gd name="T36" fmla="*/ 23 w 60"/>
              <a:gd name="T37" fmla="*/ 50 h 58"/>
              <a:gd name="T38" fmla="*/ 28 w 60"/>
              <a:gd name="T39" fmla="*/ 52 h 58"/>
              <a:gd name="T40" fmla="*/ 33 w 60"/>
              <a:gd name="T41" fmla="*/ 52 h 58"/>
              <a:gd name="T42" fmla="*/ 39 w 60"/>
              <a:gd name="T43" fmla="*/ 52 h 58"/>
              <a:gd name="T44" fmla="*/ 44 w 60"/>
              <a:gd name="T45" fmla="*/ 50 h 58"/>
              <a:gd name="T46" fmla="*/ 49 w 60"/>
              <a:gd name="T47" fmla="*/ 47 h 58"/>
              <a:gd name="T48" fmla="*/ 53 w 60"/>
              <a:gd name="T49" fmla="*/ 44 h 58"/>
              <a:gd name="T50" fmla="*/ 57 w 60"/>
              <a:gd name="T51" fmla="*/ 40 h 58"/>
              <a:gd name="T52" fmla="*/ 59 w 60"/>
              <a:gd name="T53" fmla="*/ 36 h 58"/>
              <a:gd name="T54" fmla="*/ 59 w 60"/>
              <a:gd name="T55" fmla="*/ 38 h 58"/>
              <a:gd name="T56" fmla="*/ 59 w 60"/>
              <a:gd name="T57" fmla="*/ 41 h 58"/>
              <a:gd name="T58" fmla="*/ 59 w 60"/>
              <a:gd name="T59" fmla="*/ 43 h 58"/>
              <a:gd name="T60" fmla="*/ 59 w 60"/>
              <a:gd name="T61" fmla="*/ 45 h 58"/>
              <a:gd name="T62" fmla="*/ 57 w 60"/>
              <a:gd name="T63" fmla="*/ 47 h 58"/>
              <a:gd name="T64" fmla="*/ 52 w 60"/>
              <a:gd name="T65" fmla="*/ 52 h 58"/>
              <a:gd name="T66" fmla="*/ 46 w 60"/>
              <a:gd name="T67" fmla="*/ 55 h 58"/>
              <a:gd name="T68" fmla="*/ 40 w 60"/>
              <a:gd name="T69" fmla="*/ 56 h 58"/>
              <a:gd name="T70" fmla="*/ 33 w 60"/>
              <a:gd name="T71" fmla="*/ 57 h 58"/>
              <a:gd name="T72" fmla="*/ 26 w 60"/>
              <a:gd name="T73" fmla="*/ 56 h 58"/>
              <a:gd name="T74" fmla="*/ 21 w 60"/>
              <a:gd name="T75" fmla="*/ 55 h 58"/>
              <a:gd name="T76" fmla="*/ 15 w 60"/>
              <a:gd name="T77" fmla="*/ 52 h 58"/>
              <a:gd name="T78" fmla="*/ 10 w 60"/>
              <a:gd name="T79" fmla="*/ 47 h 58"/>
              <a:gd name="T80" fmla="*/ 6 w 60"/>
              <a:gd name="T81" fmla="*/ 43 h 58"/>
              <a:gd name="T82" fmla="*/ 3 w 60"/>
              <a:gd name="T83" fmla="*/ 37 h 58"/>
              <a:gd name="T84" fmla="*/ 1 w 60"/>
              <a:gd name="T85" fmla="*/ 31 h 58"/>
              <a:gd name="T86" fmla="*/ 0 w 60"/>
              <a:gd name="T87" fmla="*/ 24 h 58"/>
              <a:gd name="T88" fmla="*/ 1 w 60"/>
              <a:gd name="T89" fmla="*/ 17 h 58"/>
              <a:gd name="T90" fmla="*/ 3 w 60"/>
              <a:gd name="T91" fmla="*/ 11 h 58"/>
              <a:gd name="T92" fmla="*/ 6 w 60"/>
              <a:gd name="T93" fmla="*/ 5 h 58"/>
              <a:gd name="T94" fmla="*/ 10 w 60"/>
              <a:gd name="T95" fmla="*/ 0 h 58"/>
              <a:gd name="T96" fmla="*/ 12 w 60"/>
              <a:gd name="T9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58">
                <a:moveTo>
                  <a:pt x="12" y="0"/>
                </a:moveTo>
                <a:lnTo>
                  <a:pt x="13" y="0"/>
                </a:lnTo>
                <a:lnTo>
                  <a:pt x="14" y="0"/>
                </a:lnTo>
                <a:lnTo>
                  <a:pt x="15" y="0"/>
                </a:lnTo>
                <a:lnTo>
                  <a:pt x="17" y="0"/>
                </a:lnTo>
                <a:lnTo>
                  <a:pt x="19" y="0"/>
                </a:lnTo>
                <a:lnTo>
                  <a:pt x="21" y="0"/>
                </a:lnTo>
                <a:lnTo>
                  <a:pt x="18" y="0"/>
                </a:lnTo>
                <a:lnTo>
                  <a:pt x="14" y="4"/>
                </a:lnTo>
                <a:lnTo>
                  <a:pt x="10" y="8"/>
                </a:lnTo>
                <a:lnTo>
                  <a:pt x="7" y="13"/>
                </a:lnTo>
                <a:lnTo>
                  <a:pt x="6" y="18"/>
                </a:lnTo>
                <a:lnTo>
                  <a:pt x="5" y="24"/>
                </a:lnTo>
                <a:lnTo>
                  <a:pt x="6" y="29"/>
                </a:lnTo>
                <a:lnTo>
                  <a:pt x="7" y="35"/>
                </a:lnTo>
                <a:lnTo>
                  <a:pt x="10" y="40"/>
                </a:lnTo>
                <a:lnTo>
                  <a:pt x="14" y="44"/>
                </a:lnTo>
                <a:lnTo>
                  <a:pt x="18" y="47"/>
                </a:lnTo>
                <a:lnTo>
                  <a:pt x="23" y="50"/>
                </a:lnTo>
                <a:lnTo>
                  <a:pt x="28" y="52"/>
                </a:lnTo>
                <a:lnTo>
                  <a:pt x="33" y="52"/>
                </a:lnTo>
                <a:lnTo>
                  <a:pt x="39" y="52"/>
                </a:lnTo>
                <a:lnTo>
                  <a:pt x="44" y="50"/>
                </a:lnTo>
                <a:lnTo>
                  <a:pt x="49" y="47"/>
                </a:lnTo>
                <a:lnTo>
                  <a:pt x="53" y="44"/>
                </a:lnTo>
                <a:lnTo>
                  <a:pt x="57" y="40"/>
                </a:lnTo>
                <a:lnTo>
                  <a:pt x="59" y="36"/>
                </a:lnTo>
                <a:lnTo>
                  <a:pt x="59" y="38"/>
                </a:lnTo>
                <a:lnTo>
                  <a:pt x="59" y="41"/>
                </a:lnTo>
                <a:lnTo>
                  <a:pt x="59" y="43"/>
                </a:lnTo>
                <a:lnTo>
                  <a:pt x="59" y="45"/>
                </a:lnTo>
                <a:lnTo>
                  <a:pt x="57" y="47"/>
                </a:lnTo>
                <a:lnTo>
                  <a:pt x="52" y="52"/>
                </a:lnTo>
                <a:lnTo>
                  <a:pt x="46" y="55"/>
                </a:lnTo>
                <a:lnTo>
                  <a:pt x="40" y="56"/>
                </a:lnTo>
                <a:lnTo>
                  <a:pt x="33" y="57"/>
                </a:lnTo>
                <a:lnTo>
                  <a:pt x="26" y="56"/>
                </a:lnTo>
                <a:lnTo>
                  <a:pt x="21" y="55"/>
                </a:lnTo>
                <a:lnTo>
                  <a:pt x="15" y="52"/>
                </a:lnTo>
                <a:lnTo>
                  <a:pt x="10" y="47"/>
                </a:lnTo>
                <a:lnTo>
                  <a:pt x="6" y="43"/>
                </a:lnTo>
                <a:lnTo>
                  <a:pt x="3" y="37"/>
                </a:lnTo>
                <a:lnTo>
                  <a:pt x="1" y="31"/>
                </a:lnTo>
                <a:lnTo>
                  <a:pt x="0" y="24"/>
                </a:lnTo>
                <a:lnTo>
                  <a:pt x="1" y="17"/>
                </a:lnTo>
                <a:lnTo>
                  <a:pt x="3" y="11"/>
                </a:lnTo>
                <a:lnTo>
                  <a:pt x="6" y="5"/>
                </a:lnTo>
                <a:lnTo>
                  <a:pt x="10" y="0"/>
                </a:lnTo>
                <a:lnTo>
                  <a:pt x="12" y="0"/>
                </a:lnTo>
              </a:path>
            </a:pathLst>
          </a:custGeom>
          <a:solidFill>
            <a:srgbClr val="9E9E9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5" name="Freeform 109"/>
          <p:cNvSpPr>
            <a:spLocks/>
          </p:cNvSpPr>
          <p:nvPr/>
        </p:nvSpPr>
        <p:spPr bwMode="auto">
          <a:xfrm>
            <a:off x="2392363" y="1401763"/>
            <a:ext cx="87312" cy="84137"/>
          </a:xfrm>
          <a:custGeom>
            <a:avLst/>
            <a:gdLst>
              <a:gd name="T0" fmla="*/ 24 w 55"/>
              <a:gd name="T1" fmla="*/ 1 h 53"/>
              <a:gd name="T2" fmla="*/ 22 w 55"/>
              <a:gd name="T3" fmla="*/ 0 h 53"/>
              <a:gd name="T4" fmla="*/ 19 w 55"/>
              <a:gd name="T5" fmla="*/ 0 h 53"/>
              <a:gd name="T6" fmla="*/ 17 w 55"/>
              <a:gd name="T7" fmla="*/ 0 h 53"/>
              <a:gd name="T8" fmla="*/ 15 w 55"/>
              <a:gd name="T9" fmla="*/ 0 h 53"/>
              <a:gd name="T10" fmla="*/ 13 w 55"/>
              <a:gd name="T11" fmla="*/ 0 h 53"/>
              <a:gd name="T12" fmla="*/ 8 w 55"/>
              <a:gd name="T13" fmla="*/ 4 h 53"/>
              <a:gd name="T14" fmla="*/ 4 w 55"/>
              <a:gd name="T15" fmla="*/ 8 h 53"/>
              <a:gd name="T16" fmla="*/ 2 w 55"/>
              <a:gd name="T17" fmla="*/ 13 h 53"/>
              <a:gd name="T18" fmla="*/ 0 w 55"/>
              <a:gd name="T19" fmla="*/ 18 h 53"/>
              <a:gd name="T20" fmla="*/ 0 w 55"/>
              <a:gd name="T21" fmla="*/ 24 h 53"/>
              <a:gd name="T22" fmla="*/ 0 w 55"/>
              <a:gd name="T23" fmla="*/ 30 h 53"/>
              <a:gd name="T24" fmla="*/ 2 w 55"/>
              <a:gd name="T25" fmla="*/ 35 h 53"/>
              <a:gd name="T26" fmla="*/ 4 w 55"/>
              <a:gd name="T27" fmla="*/ 40 h 53"/>
              <a:gd name="T28" fmla="*/ 8 w 55"/>
              <a:gd name="T29" fmla="*/ 44 h 53"/>
              <a:gd name="T30" fmla="*/ 13 w 55"/>
              <a:gd name="T31" fmla="*/ 48 h 53"/>
              <a:gd name="T32" fmla="*/ 17 w 55"/>
              <a:gd name="T33" fmla="*/ 50 h 53"/>
              <a:gd name="T34" fmla="*/ 22 w 55"/>
              <a:gd name="T35" fmla="*/ 52 h 53"/>
              <a:gd name="T36" fmla="*/ 28 w 55"/>
              <a:gd name="T37" fmla="*/ 52 h 53"/>
              <a:gd name="T38" fmla="*/ 34 w 55"/>
              <a:gd name="T39" fmla="*/ 52 h 53"/>
              <a:gd name="T40" fmla="*/ 39 w 55"/>
              <a:gd name="T41" fmla="*/ 50 h 53"/>
              <a:gd name="T42" fmla="*/ 44 w 55"/>
              <a:gd name="T43" fmla="*/ 48 h 53"/>
              <a:gd name="T44" fmla="*/ 48 w 55"/>
              <a:gd name="T45" fmla="*/ 44 h 53"/>
              <a:gd name="T46" fmla="*/ 52 w 55"/>
              <a:gd name="T47" fmla="*/ 40 h 53"/>
              <a:gd name="T48" fmla="*/ 54 w 55"/>
              <a:gd name="T49" fmla="*/ 37 h 53"/>
              <a:gd name="T50" fmla="*/ 53 w 55"/>
              <a:gd name="T51" fmla="*/ 35 h 53"/>
              <a:gd name="T52" fmla="*/ 53 w 55"/>
              <a:gd name="T53" fmla="*/ 32 h 53"/>
              <a:gd name="T54" fmla="*/ 52 w 55"/>
              <a:gd name="T55" fmla="*/ 30 h 53"/>
              <a:gd name="T56" fmla="*/ 51 w 55"/>
              <a:gd name="T57" fmla="*/ 28 h 53"/>
              <a:gd name="T58" fmla="*/ 51 w 55"/>
              <a:gd name="T59" fmla="*/ 29 h 53"/>
              <a:gd name="T60" fmla="*/ 50 w 55"/>
              <a:gd name="T61" fmla="*/ 33 h 53"/>
              <a:gd name="T62" fmla="*/ 48 w 55"/>
              <a:gd name="T63" fmla="*/ 37 h 53"/>
              <a:gd name="T64" fmla="*/ 45 w 55"/>
              <a:gd name="T65" fmla="*/ 41 h 53"/>
              <a:gd name="T66" fmla="*/ 42 w 55"/>
              <a:gd name="T67" fmla="*/ 44 h 53"/>
              <a:gd name="T68" fmla="*/ 37 w 55"/>
              <a:gd name="T69" fmla="*/ 46 h 53"/>
              <a:gd name="T70" fmla="*/ 33 w 55"/>
              <a:gd name="T71" fmla="*/ 47 h 53"/>
              <a:gd name="T72" fmla="*/ 28 w 55"/>
              <a:gd name="T73" fmla="*/ 47 h 53"/>
              <a:gd name="T74" fmla="*/ 24 w 55"/>
              <a:gd name="T75" fmla="*/ 47 h 53"/>
              <a:gd name="T76" fmla="*/ 19 w 55"/>
              <a:gd name="T77" fmla="*/ 46 h 53"/>
              <a:gd name="T78" fmla="*/ 15 w 55"/>
              <a:gd name="T79" fmla="*/ 44 h 53"/>
              <a:gd name="T80" fmla="*/ 12 w 55"/>
              <a:gd name="T81" fmla="*/ 41 h 53"/>
              <a:gd name="T82" fmla="*/ 9 w 55"/>
              <a:gd name="T83" fmla="*/ 37 h 53"/>
              <a:gd name="T84" fmla="*/ 7 w 55"/>
              <a:gd name="T85" fmla="*/ 33 h 53"/>
              <a:gd name="T86" fmla="*/ 5 w 55"/>
              <a:gd name="T87" fmla="*/ 29 h 53"/>
              <a:gd name="T88" fmla="*/ 5 w 55"/>
              <a:gd name="T89" fmla="*/ 24 h 53"/>
              <a:gd name="T90" fmla="*/ 5 w 55"/>
              <a:gd name="T91" fmla="*/ 19 h 53"/>
              <a:gd name="T92" fmla="*/ 7 w 55"/>
              <a:gd name="T93" fmla="*/ 15 h 53"/>
              <a:gd name="T94" fmla="*/ 9 w 55"/>
              <a:gd name="T95" fmla="*/ 11 h 53"/>
              <a:gd name="T96" fmla="*/ 12 w 55"/>
              <a:gd name="T97" fmla="*/ 7 h 53"/>
              <a:gd name="T98" fmla="*/ 15 w 55"/>
              <a:gd name="T99" fmla="*/ 4 h 53"/>
              <a:gd name="T100" fmla="*/ 19 w 55"/>
              <a:gd name="T101" fmla="*/ 2 h 53"/>
              <a:gd name="T102" fmla="*/ 24 w 55"/>
              <a:gd name="T103"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 h="53">
                <a:moveTo>
                  <a:pt x="24" y="1"/>
                </a:moveTo>
                <a:lnTo>
                  <a:pt x="22" y="0"/>
                </a:lnTo>
                <a:lnTo>
                  <a:pt x="19" y="0"/>
                </a:lnTo>
                <a:lnTo>
                  <a:pt x="17" y="0"/>
                </a:lnTo>
                <a:lnTo>
                  <a:pt x="15" y="0"/>
                </a:lnTo>
                <a:lnTo>
                  <a:pt x="13" y="0"/>
                </a:lnTo>
                <a:lnTo>
                  <a:pt x="8" y="4"/>
                </a:lnTo>
                <a:lnTo>
                  <a:pt x="4" y="8"/>
                </a:lnTo>
                <a:lnTo>
                  <a:pt x="2" y="13"/>
                </a:lnTo>
                <a:lnTo>
                  <a:pt x="0" y="18"/>
                </a:lnTo>
                <a:lnTo>
                  <a:pt x="0" y="24"/>
                </a:lnTo>
                <a:lnTo>
                  <a:pt x="0" y="30"/>
                </a:lnTo>
                <a:lnTo>
                  <a:pt x="2" y="35"/>
                </a:lnTo>
                <a:lnTo>
                  <a:pt x="4" y="40"/>
                </a:lnTo>
                <a:lnTo>
                  <a:pt x="8" y="44"/>
                </a:lnTo>
                <a:lnTo>
                  <a:pt x="13" y="48"/>
                </a:lnTo>
                <a:lnTo>
                  <a:pt x="17" y="50"/>
                </a:lnTo>
                <a:lnTo>
                  <a:pt x="22" y="52"/>
                </a:lnTo>
                <a:lnTo>
                  <a:pt x="28" y="52"/>
                </a:lnTo>
                <a:lnTo>
                  <a:pt x="34" y="52"/>
                </a:lnTo>
                <a:lnTo>
                  <a:pt x="39" y="50"/>
                </a:lnTo>
                <a:lnTo>
                  <a:pt x="44" y="48"/>
                </a:lnTo>
                <a:lnTo>
                  <a:pt x="48" y="44"/>
                </a:lnTo>
                <a:lnTo>
                  <a:pt x="52" y="40"/>
                </a:lnTo>
                <a:lnTo>
                  <a:pt x="54" y="37"/>
                </a:lnTo>
                <a:lnTo>
                  <a:pt x="53" y="35"/>
                </a:lnTo>
                <a:lnTo>
                  <a:pt x="53" y="32"/>
                </a:lnTo>
                <a:lnTo>
                  <a:pt x="52" y="30"/>
                </a:lnTo>
                <a:lnTo>
                  <a:pt x="51" y="28"/>
                </a:lnTo>
                <a:lnTo>
                  <a:pt x="51" y="29"/>
                </a:lnTo>
                <a:lnTo>
                  <a:pt x="50" y="33"/>
                </a:lnTo>
                <a:lnTo>
                  <a:pt x="48" y="37"/>
                </a:lnTo>
                <a:lnTo>
                  <a:pt x="45" y="41"/>
                </a:lnTo>
                <a:lnTo>
                  <a:pt x="42" y="44"/>
                </a:lnTo>
                <a:lnTo>
                  <a:pt x="37" y="46"/>
                </a:lnTo>
                <a:lnTo>
                  <a:pt x="33" y="47"/>
                </a:lnTo>
                <a:lnTo>
                  <a:pt x="28" y="47"/>
                </a:lnTo>
                <a:lnTo>
                  <a:pt x="24" y="47"/>
                </a:lnTo>
                <a:lnTo>
                  <a:pt x="19" y="46"/>
                </a:lnTo>
                <a:lnTo>
                  <a:pt x="15" y="44"/>
                </a:lnTo>
                <a:lnTo>
                  <a:pt x="12" y="41"/>
                </a:lnTo>
                <a:lnTo>
                  <a:pt x="9" y="37"/>
                </a:lnTo>
                <a:lnTo>
                  <a:pt x="7" y="33"/>
                </a:lnTo>
                <a:lnTo>
                  <a:pt x="5" y="29"/>
                </a:lnTo>
                <a:lnTo>
                  <a:pt x="5" y="24"/>
                </a:lnTo>
                <a:lnTo>
                  <a:pt x="5" y="19"/>
                </a:lnTo>
                <a:lnTo>
                  <a:pt x="7" y="15"/>
                </a:lnTo>
                <a:lnTo>
                  <a:pt x="9" y="11"/>
                </a:lnTo>
                <a:lnTo>
                  <a:pt x="12" y="7"/>
                </a:lnTo>
                <a:lnTo>
                  <a:pt x="15" y="4"/>
                </a:lnTo>
                <a:lnTo>
                  <a:pt x="19" y="2"/>
                </a:lnTo>
                <a:lnTo>
                  <a:pt x="24" y="1"/>
                </a:lnTo>
              </a:path>
            </a:pathLst>
          </a:custGeom>
          <a:solidFill>
            <a:srgbClr val="ADADA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6" name="Freeform 110"/>
          <p:cNvSpPr>
            <a:spLocks/>
          </p:cNvSpPr>
          <p:nvPr/>
        </p:nvSpPr>
        <p:spPr bwMode="auto">
          <a:xfrm>
            <a:off x="2398713" y="1403350"/>
            <a:ext cx="76200" cy="76200"/>
          </a:xfrm>
          <a:custGeom>
            <a:avLst/>
            <a:gdLst>
              <a:gd name="T0" fmla="*/ 28 w 48"/>
              <a:gd name="T1" fmla="*/ 4 h 48"/>
              <a:gd name="T2" fmla="*/ 22 w 48"/>
              <a:gd name="T3" fmla="*/ 1 h 48"/>
              <a:gd name="T4" fmla="*/ 15 w 48"/>
              <a:gd name="T5" fmla="*/ 1 h 48"/>
              <a:gd name="T6" fmla="*/ 8 w 48"/>
              <a:gd name="T7" fmla="*/ 6 h 48"/>
              <a:gd name="T8" fmla="*/ 3 w 48"/>
              <a:gd name="T9" fmla="*/ 14 h 48"/>
              <a:gd name="T10" fmla="*/ 0 w 48"/>
              <a:gd name="T11" fmla="*/ 23 h 48"/>
              <a:gd name="T12" fmla="*/ 3 w 48"/>
              <a:gd name="T13" fmla="*/ 32 h 48"/>
              <a:gd name="T14" fmla="*/ 8 w 48"/>
              <a:gd name="T15" fmla="*/ 40 h 48"/>
              <a:gd name="T16" fmla="*/ 15 w 48"/>
              <a:gd name="T17" fmla="*/ 45 h 48"/>
              <a:gd name="T18" fmla="*/ 24 w 48"/>
              <a:gd name="T19" fmla="*/ 47 h 48"/>
              <a:gd name="T20" fmla="*/ 33 w 48"/>
              <a:gd name="T21" fmla="*/ 45 h 48"/>
              <a:gd name="T22" fmla="*/ 41 w 48"/>
              <a:gd name="T23" fmla="*/ 40 h 48"/>
              <a:gd name="T24" fmla="*/ 46 w 48"/>
              <a:gd name="T25" fmla="*/ 32 h 48"/>
              <a:gd name="T26" fmla="*/ 47 w 48"/>
              <a:gd name="T27" fmla="*/ 27 h 48"/>
              <a:gd name="T28" fmla="*/ 46 w 48"/>
              <a:gd name="T29" fmla="*/ 24 h 48"/>
              <a:gd name="T30" fmla="*/ 43 w 48"/>
              <a:gd name="T31" fmla="*/ 23 h 48"/>
              <a:gd name="T32" fmla="*/ 42 w 48"/>
              <a:gd name="T33" fmla="*/ 16 h 48"/>
              <a:gd name="T34" fmla="*/ 44 w 48"/>
              <a:gd name="T35" fmla="*/ 19 h 48"/>
              <a:gd name="T36" fmla="*/ 46 w 48"/>
              <a:gd name="T37" fmla="*/ 23 h 48"/>
              <a:gd name="T38" fmla="*/ 43 w 48"/>
              <a:gd name="T39" fmla="*/ 27 h 48"/>
              <a:gd name="T40" fmla="*/ 40 w 48"/>
              <a:gd name="T41" fmla="*/ 33 h 48"/>
              <a:gd name="T42" fmla="*/ 35 w 48"/>
              <a:gd name="T43" fmla="*/ 38 h 48"/>
              <a:gd name="T44" fmla="*/ 28 w 48"/>
              <a:gd name="T45" fmla="*/ 41 h 48"/>
              <a:gd name="T46" fmla="*/ 20 w 48"/>
              <a:gd name="T47" fmla="*/ 41 h 48"/>
              <a:gd name="T48" fmla="*/ 14 w 48"/>
              <a:gd name="T49" fmla="*/ 38 h 48"/>
              <a:gd name="T50" fmla="*/ 9 w 48"/>
              <a:gd name="T51" fmla="*/ 33 h 48"/>
              <a:gd name="T52" fmla="*/ 6 w 48"/>
              <a:gd name="T53" fmla="*/ 27 h 48"/>
              <a:gd name="T54" fmla="*/ 6 w 48"/>
              <a:gd name="T55" fmla="*/ 19 h 48"/>
              <a:gd name="T56" fmla="*/ 9 w 48"/>
              <a:gd name="T57" fmla="*/ 13 h 48"/>
              <a:gd name="T58" fmla="*/ 14 w 48"/>
              <a:gd name="T59" fmla="*/ 7 h 48"/>
              <a:gd name="T60" fmla="*/ 20 w 48"/>
              <a:gd name="T61" fmla="*/ 4 h 48"/>
              <a:gd name="T62" fmla="*/ 28 w 48"/>
              <a:gd name="T63"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8">
                <a:moveTo>
                  <a:pt x="31" y="5"/>
                </a:moveTo>
                <a:lnTo>
                  <a:pt x="28" y="4"/>
                </a:lnTo>
                <a:lnTo>
                  <a:pt x="25" y="2"/>
                </a:lnTo>
                <a:lnTo>
                  <a:pt x="22" y="1"/>
                </a:lnTo>
                <a:lnTo>
                  <a:pt x="19" y="0"/>
                </a:lnTo>
                <a:lnTo>
                  <a:pt x="15" y="1"/>
                </a:lnTo>
                <a:lnTo>
                  <a:pt x="11" y="3"/>
                </a:lnTo>
                <a:lnTo>
                  <a:pt x="8" y="6"/>
                </a:lnTo>
                <a:lnTo>
                  <a:pt x="5" y="10"/>
                </a:lnTo>
                <a:lnTo>
                  <a:pt x="3" y="14"/>
                </a:lnTo>
                <a:lnTo>
                  <a:pt x="1" y="18"/>
                </a:lnTo>
                <a:lnTo>
                  <a:pt x="0" y="23"/>
                </a:lnTo>
                <a:lnTo>
                  <a:pt x="1" y="28"/>
                </a:lnTo>
                <a:lnTo>
                  <a:pt x="3" y="32"/>
                </a:lnTo>
                <a:lnTo>
                  <a:pt x="5" y="36"/>
                </a:lnTo>
                <a:lnTo>
                  <a:pt x="8" y="40"/>
                </a:lnTo>
                <a:lnTo>
                  <a:pt x="11" y="43"/>
                </a:lnTo>
                <a:lnTo>
                  <a:pt x="15" y="45"/>
                </a:lnTo>
                <a:lnTo>
                  <a:pt x="20" y="46"/>
                </a:lnTo>
                <a:lnTo>
                  <a:pt x="24" y="47"/>
                </a:lnTo>
                <a:lnTo>
                  <a:pt x="29" y="46"/>
                </a:lnTo>
                <a:lnTo>
                  <a:pt x="33" y="45"/>
                </a:lnTo>
                <a:lnTo>
                  <a:pt x="38" y="43"/>
                </a:lnTo>
                <a:lnTo>
                  <a:pt x="41" y="40"/>
                </a:lnTo>
                <a:lnTo>
                  <a:pt x="44" y="36"/>
                </a:lnTo>
                <a:lnTo>
                  <a:pt x="46" y="32"/>
                </a:lnTo>
                <a:lnTo>
                  <a:pt x="47" y="28"/>
                </a:lnTo>
                <a:lnTo>
                  <a:pt x="47" y="27"/>
                </a:lnTo>
                <a:lnTo>
                  <a:pt x="47" y="25"/>
                </a:lnTo>
                <a:lnTo>
                  <a:pt x="46" y="24"/>
                </a:lnTo>
                <a:lnTo>
                  <a:pt x="46" y="23"/>
                </a:lnTo>
                <a:lnTo>
                  <a:pt x="43" y="23"/>
                </a:lnTo>
                <a:lnTo>
                  <a:pt x="43" y="19"/>
                </a:lnTo>
                <a:lnTo>
                  <a:pt x="42" y="16"/>
                </a:lnTo>
                <a:lnTo>
                  <a:pt x="43" y="18"/>
                </a:lnTo>
                <a:lnTo>
                  <a:pt x="44" y="19"/>
                </a:lnTo>
                <a:lnTo>
                  <a:pt x="45" y="21"/>
                </a:lnTo>
                <a:lnTo>
                  <a:pt x="46" y="23"/>
                </a:lnTo>
                <a:lnTo>
                  <a:pt x="43" y="23"/>
                </a:lnTo>
                <a:lnTo>
                  <a:pt x="43" y="27"/>
                </a:lnTo>
                <a:lnTo>
                  <a:pt x="42" y="30"/>
                </a:lnTo>
                <a:lnTo>
                  <a:pt x="40" y="33"/>
                </a:lnTo>
                <a:lnTo>
                  <a:pt x="38" y="36"/>
                </a:lnTo>
                <a:lnTo>
                  <a:pt x="35" y="38"/>
                </a:lnTo>
                <a:lnTo>
                  <a:pt x="32" y="40"/>
                </a:lnTo>
                <a:lnTo>
                  <a:pt x="28" y="41"/>
                </a:lnTo>
                <a:lnTo>
                  <a:pt x="24" y="42"/>
                </a:lnTo>
                <a:lnTo>
                  <a:pt x="20" y="41"/>
                </a:lnTo>
                <a:lnTo>
                  <a:pt x="17" y="40"/>
                </a:lnTo>
                <a:lnTo>
                  <a:pt x="14" y="38"/>
                </a:lnTo>
                <a:lnTo>
                  <a:pt x="11" y="36"/>
                </a:lnTo>
                <a:lnTo>
                  <a:pt x="9" y="33"/>
                </a:lnTo>
                <a:lnTo>
                  <a:pt x="7" y="30"/>
                </a:lnTo>
                <a:lnTo>
                  <a:pt x="6" y="27"/>
                </a:lnTo>
                <a:lnTo>
                  <a:pt x="6" y="23"/>
                </a:lnTo>
                <a:lnTo>
                  <a:pt x="6" y="19"/>
                </a:lnTo>
                <a:lnTo>
                  <a:pt x="7" y="16"/>
                </a:lnTo>
                <a:lnTo>
                  <a:pt x="9" y="13"/>
                </a:lnTo>
                <a:lnTo>
                  <a:pt x="11" y="10"/>
                </a:lnTo>
                <a:lnTo>
                  <a:pt x="14" y="7"/>
                </a:lnTo>
                <a:lnTo>
                  <a:pt x="17" y="5"/>
                </a:lnTo>
                <a:lnTo>
                  <a:pt x="20" y="4"/>
                </a:lnTo>
                <a:lnTo>
                  <a:pt x="24" y="4"/>
                </a:lnTo>
                <a:lnTo>
                  <a:pt x="28" y="4"/>
                </a:lnTo>
                <a:lnTo>
                  <a:pt x="31" y="5"/>
                </a:lnTo>
              </a:path>
            </a:pathLst>
          </a:custGeom>
          <a:solidFill>
            <a:srgbClr val="BFBFB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7" name="Freeform 111"/>
          <p:cNvSpPr>
            <a:spLocks/>
          </p:cNvSpPr>
          <p:nvPr/>
        </p:nvSpPr>
        <p:spPr bwMode="auto">
          <a:xfrm>
            <a:off x="2406650" y="1409700"/>
            <a:ext cx="63500" cy="61913"/>
          </a:xfrm>
          <a:custGeom>
            <a:avLst/>
            <a:gdLst>
              <a:gd name="T0" fmla="*/ 34 w 40"/>
              <a:gd name="T1" fmla="*/ 9 h 39"/>
              <a:gd name="T2" fmla="*/ 29 w 40"/>
              <a:gd name="T3" fmla="*/ 4 h 39"/>
              <a:gd name="T4" fmla="*/ 23 w 40"/>
              <a:gd name="T5" fmla="*/ 0 h 39"/>
              <a:gd name="T6" fmla="*/ 15 w 40"/>
              <a:gd name="T7" fmla="*/ 0 h 39"/>
              <a:gd name="T8" fmla="*/ 9 w 40"/>
              <a:gd name="T9" fmla="*/ 3 h 39"/>
              <a:gd name="T10" fmla="*/ 4 w 40"/>
              <a:gd name="T11" fmla="*/ 8 h 39"/>
              <a:gd name="T12" fmla="*/ 1 w 40"/>
              <a:gd name="T13" fmla="*/ 15 h 39"/>
              <a:gd name="T14" fmla="*/ 1 w 40"/>
              <a:gd name="T15" fmla="*/ 23 h 39"/>
              <a:gd name="T16" fmla="*/ 4 w 40"/>
              <a:gd name="T17" fmla="*/ 30 h 39"/>
              <a:gd name="T18" fmla="*/ 9 w 40"/>
              <a:gd name="T19" fmla="*/ 35 h 39"/>
              <a:gd name="T20" fmla="*/ 15 w 40"/>
              <a:gd name="T21" fmla="*/ 38 h 39"/>
              <a:gd name="T22" fmla="*/ 23 w 40"/>
              <a:gd name="T23" fmla="*/ 38 h 39"/>
              <a:gd name="T24" fmla="*/ 30 w 40"/>
              <a:gd name="T25" fmla="*/ 35 h 39"/>
              <a:gd name="T26" fmla="*/ 35 w 40"/>
              <a:gd name="T27" fmla="*/ 30 h 39"/>
              <a:gd name="T28" fmla="*/ 38 w 40"/>
              <a:gd name="T29" fmla="*/ 23 h 39"/>
              <a:gd name="T30" fmla="*/ 33 w 40"/>
              <a:gd name="T31" fmla="*/ 19 h 39"/>
              <a:gd name="T32" fmla="*/ 32 w 40"/>
              <a:gd name="T33" fmla="*/ 13 h 39"/>
              <a:gd name="T34" fmla="*/ 29 w 40"/>
              <a:gd name="T35" fmla="*/ 9 h 39"/>
              <a:gd name="T36" fmla="*/ 25 w 40"/>
              <a:gd name="T37" fmla="*/ 6 h 39"/>
              <a:gd name="T38" fmla="*/ 19 w 40"/>
              <a:gd name="T39" fmla="*/ 5 h 39"/>
              <a:gd name="T40" fmla="*/ 14 w 40"/>
              <a:gd name="T41" fmla="*/ 6 h 39"/>
              <a:gd name="T42" fmla="*/ 10 w 40"/>
              <a:gd name="T43" fmla="*/ 9 h 39"/>
              <a:gd name="T44" fmla="*/ 7 w 40"/>
              <a:gd name="T45" fmla="*/ 13 h 39"/>
              <a:gd name="T46" fmla="*/ 5 w 40"/>
              <a:gd name="T47" fmla="*/ 19 h 39"/>
              <a:gd name="T48" fmla="*/ 7 w 40"/>
              <a:gd name="T49" fmla="*/ 24 h 39"/>
              <a:gd name="T50" fmla="*/ 10 w 40"/>
              <a:gd name="T51" fmla="*/ 29 h 39"/>
              <a:gd name="T52" fmla="*/ 14 w 40"/>
              <a:gd name="T53" fmla="*/ 32 h 39"/>
              <a:gd name="T54" fmla="*/ 19 w 40"/>
              <a:gd name="T55" fmla="*/ 33 h 39"/>
              <a:gd name="T56" fmla="*/ 25 w 40"/>
              <a:gd name="T57" fmla="*/ 32 h 39"/>
              <a:gd name="T58" fmla="*/ 29 w 40"/>
              <a:gd name="T59" fmla="*/ 29 h 39"/>
              <a:gd name="T60" fmla="*/ 32 w 40"/>
              <a:gd name="T61" fmla="*/ 24 h 39"/>
              <a:gd name="T62" fmla="*/ 33 w 40"/>
              <a:gd name="T63" fmla="*/ 19 h 39"/>
              <a:gd name="T64" fmla="*/ 38 w 40"/>
              <a:gd name="T65"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39">
                <a:moveTo>
                  <a:pt x="37" y="13"/>
                </a:moveTo>
                <a:lnTo>
                  <a:pt x="34" y="9"/>
                </a:lnTo>
                <a:lnTo>
                  <a:pt x="32" y="6"/>
                </a:lnTo>
                <a:lnTo>
                  <a:pt x="29" y="4"/>
                </a:lnTo>
                <a:lnTo>
                  <a:pt x="25" y="1"/>
                </a:lnTo>
                <a:lnTo>
                  <a:pt x="23" y="0"/>
                </a:lnTo>
                <a:lnTo>
                  <a:pt x="19" y="0"/>
                </a:lnTo>
                <a:lnTo>
                  <a:pt x="15" y="0"/>
                </a:lnTo>
                <a:lnTo>
                  <a:pt x="12" y="1"/>
                </a:lnTo>
                <a:lnTo>
                  <a:pt x="9" y="3"/>
                </a:lnTo>
                <a:lnTo>
                  <a:pt x="6" y="5"/>
                </a:lnTo>
                <a:lnTo>
                  <a:pt x="4" y="8"/>
                </a:lnTo>
                <a:lnTo>
                  <a:pt x="2" y="12"/>
                </a:lnTo>
                <a:lnTo>
                  <a:pt x="1" y="15"/>
                </a:lnTo>
                <a:lnTo>
                  <a:pt x="0" y="19"/>
                </a:lnTo>
                <a:lnTo>
                  <a:pt x="1" y="23"/>
                </a:lnTo>
                <a:lnTo>
                  <a:pt x="2" y="26"/>
                </a:lnTo>
                <a:lnTo>
                  <a:pt x="4" y="30"/>
                </a:lnTo>
                <a:lnTo>
                  <a:pt x="6" y="32"/>
                </a:lnTo>
                <a:lnTo>
                  <a:pt x="9" y="35"/>
                </a:lnTo>
                <a:lnTo>
                  <a:pt x="12" y="36"/>
                </a:lnTo>
                <a:lnTo>
                  <a:pt x="15" y="38"/>
                </a:lnTo>
                <a:lnTo>
                  <a:pt x="19" y="38"/>
                </a:lnTo>
                <a:lnTo>
                  <a:pt x="23" y="38"/>
                </a:lnTo>
                <a:lnTo>
                  <a:pt x="27" y="36"/>
                </a:lnTo>
                <a:lnTo>
                  <a:pt x="30" y="35"/>
                </a:lnTo>
                <a:lnTo>
                  <a:pt x="33" y="32"/>
                </a:lnTo>
                <a:lnTo>
                  <a:pt x="35" y="30"/>
                </a:lnTo>
                <a:lnTo>
                  <a:pt x="37" y="26"/>
                </a:lnTo>
                <a:lnTo>
                  <a:pt x="38" y="23"/>
                </a:lnTo>
                <a:lnTo>
                  <a:pt x="39" y="19"/>
                </a:lnTo>
                <a:lnTo>
                  <a:pt x="33" y="19"/>
                </a:lnTo>
                <a:lnTo>
                  <a:pt x="33" y="16"/>
                </a:lnTo>
                <a:lnTo>
                  <a:pt x="32" y="13"/>
                </a:lnTo>
                <a:lnTo>
                  <a:pt x="31" y="11"/>
                </a:lnTo>
                <a:lnTo>
                  <a:pt x="29" y="9"/>
                </a:lnTo>
                <a:lnTo>
                  <a:pt x="27" y="7"/>
                </a:lnTo>
                <a:lnTo>
                  <a:pt x="25" y="6"/>
                </a:lnTo>
                <a:lnTo>
                  <a:pt x="22" y="5"/>
                </a:lnTo>
                <a:lnTo>
                  <a:pt x="19" y="5"/>
                </a:lnTo>
                <a:lnTo>
                  <a:pt x="16" y="5"/>
                </a:lnTo>
                <a:lnTo>
                  <a:pt x="14" y="6"/>
                </a:lnTo>
                <a:lnTo>
                  <a:pt x="12" y="7"/>
                </a:lnTo>
                <a:lnTo>
                  <a:pt x="10" y="9"/>
                </a:lnTo>
                <a:lnTo>
                  <a:pt x="8" y="11"/>
                </a:lnTo>
                <a:lnTo>
                  <a:pt x="7" y="13"/>
                </a:lnTo>
                <a:lnTo>
                  <a:pt x="6" y="16"/>
                </a:lnTo>
                <a:lnTo>
                  <a:pt x="5" y="19"/>
                </a:lnTo>
                <a:lnTo>
                  <a:pt x="6" y="22"/>
                </a:lnTo>
                <a:lnTo>
                  <a:pt x="7" y="24"/>
                </a:lnTo>
                <a:lnTo>
                  <a:pt x="8" y="27"/>
                </a:lnTo>
                <a:lnTo>
                  <a:pt x="10" y="29"/>
                </a:lnTo>
                <a:lnTo>
                  <a:pt x="12" y="30"/>
                </a:lnTo>
                <a:lnTo>
                  <a:pt x="14" y="32"/>
                </a:lnTo>
                <a:lnTo>
                  <a:pt x="16" y="33"/>
                </a:lnTo>
                <a:lnTo>
                  <a:pt x="19" y="33"/>
                </a:lnTo>
                <a:lnTo>
                  <a:pt x="22" y="33"/>
                </a:lnTo>
                <a:lnTo>
                  <a:pt x="25" y="32"/>
                </a:lnTo>
                <a:lnTo>
                  <a:pt x="27" y="30"/>
                </a:lnTo>
                <a:lnTo>
                  <a:pt x="29" y="29"/>
                </a:lnTo>
                <a:lnTo>
                  <a:pt x="31" y="27"/>
                </a:lnTo>
                <a:lnTo>
                  <a:pt x="32" y="24"/>
                </a:lnTo>
                <a:lnTo>
                  <a:pt x="33" y="22"/>
                </a:lnTo>
                <a:lnTo>
                  <a:pt x="33" y="19"/>
                </a:lnTo>
                <a:lnTo>
                  <a:pt x="39" y="19"/>
                </a:lnTo>
                <a:lnTo>
                  <a:pt x="38" y="15"/>
                </a:lnTo>
                <a:lnTo>
                  <a:pt x="37" y="13"/>
                </a:lnTo>
              </a:path>
            </a:pathLst>
          </a:custGeom>
          <a:solidFill>
            <a:srgbClr val="CFCFC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8" name="Freeform 112"/>
          <p:cNvSpPr>
            <a:spLocks/>
          </p:cNvSpPr>
          <p:nvPr/>
        </p:nvSpPr>
        <p:spPr bwMode="auto">
          <a:xfrm>
            <a:off x="2414588" y="1416050"/>
            <a:ext cx="47625" cy="47625"/>
          </a:xfrm>
          <a:custGeom>
            <a:avLst/>
            <a:gdLst>
              <a:gd name="T0" fmla="*/ 29 w 30"/>
              <a:gd name="T1" fmla="*/ 15 h 30"/>
              <a:gd name="T2" fmla="*/ 28 w 30"/>
              <a:gd name="T3" fmla="*/ 12 h 30"/>
              <a:gd name="T4" fmla="*/ 28 w 30"/>
              <a:gd name="T5" fmla="*/ 9 h 30"/>
              <a:gd name="T6" fmla="*/ 26 w 30"/>
              <a:gd name="T7" fmla="*/ 7 h 30"/>
              <a:gd name="T8" fmla="*/ 25 w 30"/>
              <a:gd name="T9" fmla="*/ 5 h 30"/>
              <a:gd name="T10" fmla="*/ 22 w 30"/>
              <a:gd name="T11" fmla="*/ 3 h 30"/>
              <a:gd name="T12" fmla="*/ 20 w 30"/>
              <a:gd name="T13" fmla="*/ 2 h 30"/>
              <a:gd name="T14" fmla="*/ 17 w 30"/>
              <a:gd name="T15" fmla="*/ 1 h 30"/>
              <a:gd name="T16" fmla="*/ 14 w 30"/>
              <a:gd name="T17" fmla="*/ 0 h 30"/>
              <a:gd name="T18" fmla="*/ 11 w 30"/>
              <a:gd name="T19" fmla="*/ 1 h 30"/>
              <a:gd name="T20" fmla="*/ 9 w 30"/>
              <a:gd name="T21" fmla="*/ 2 h 30"/>
              <a:gd name="T22" fmla="*/ 6 w 30"/>
              <a:gd name="T23" fmla="*/ 3 h 30"/>
              <a:gd name="T24" fmla="*/ 4 w 30"/>
              <a:gd name="T25" fmla="*/ 5 h 30"/>
              <a:gd name="T26" fmla="*/ 2 w 30"/>
              <a:gd name="T27" fmla="*/ 7 h 30"/>
              <a:gd name="T28" fmla="*/ 1 w 30"/>
              <a:gd name="T29" fmla="*/ 9 h 30"/>
              <a:gd name="T30" fmla="*/ 0 w 30"/>
              <a:gd name="T31" fmla="*/ 12 h 30"/>
              <a:gd name="T32" fmla="*/ 0 w 30"/>
              <a:gd name="T33" fmla="*/ 15 h 30"/>
              <a:gd name="T34" fmla="*/ 0 w 30"/>
              <a:gd name="T35" fmla="*/ 18 h 30"/>
              <a:gd name="T36" fmla="*/ 1 w 30"/>
              <a:gd name="T37" fmla="*/ 20 h 30"/>
              <a:gd name="T38" fmla="*/ 2 w 30"/>
              <a:gd name="T39" fmla="*/ 23 h 30"/>
              <a:gd name="T40" fmla="*/ 4 w 30"/>
              <a:gd name="T41" fmla="*/ 25 h 30"/>
              <a:gd name="T42" fmla="*/ 6 w 30"/>
              <a:gd name="T43" fmla="*/ 27 h 30"/>
              <a:gd name="T44" fmla="*/ 9 w 30"/>
              <a:gd name="T45" fmla="*/ 28 h 30"/>
              <a:gd name="T46" fmla="*/ 11 w 30"/>
              <a:gd name="T47" fmla="*/ 29 h 30"/>
              <a:gd name="T48" fmla="*/ 14 w 30"/>
              <a:gd name="T49" fmla="*/ 29 h 30"/>
              <a:gd name="T50" fmla="*/ 17 w 30"/>
              <a:gd name="T51" fmla="*/ 29 h 30"/>
              <a:gd name="T52" fmla="*/ 20 w 30"/>
              <a:gd name="T53" fmla="*/ 28 h 30"/>
              <a:gd name="T54" fmla="*/ 22 w 30"/>
              <a:gd name="T55" fmla="*/ 27 h 30"/>
              <a:gd name="T56" fmla="*/ 25 w 30"/>
              <a:gd name="T57" fmla="*/ 25 h 30"/>
              <a:gd name="T58" fmla="*/ 26 w 30"/>
              <a:gd name="T59" fmla="*/ 23 h 30"/>
              <a:gd name="T60" fmla="*/ 28 w 30"/>
              <a:gd name="T61" fmla="*/ 20 h 30"/>
              <a:gd name="T62" fmla="*/ 28 w 30"/>
              <a:gd name="T63" fmla="*/ 18 h 30"/>
              <a:gd name="T64" fmla="*/ 29 w 30"/>
              <a:gd name="T65" fmla="*/ 15 h 30"/>
              <a:gd name="T66" fmla="*/ 24 w 30"/>
              <a:gd name="T67" fmla="*/ 15 h 30"/>
              <a:gd name="T68" fmla="*/ 23 w 30"/>
              <a:gd name="T69" fmla="*/ 11 h 30"/>
              <a:gd name="T70" fmla="*/ 21 w 30"/>
              <a:gd name="T71" fmla="*/ 8 h 30"/>
              <a:gd name="T72" fmla="*/ 18 w 30"/>
              <a:gd name="T73" fmla="*/ 6 h 30"/>
              <a:gd name="T74" fmla="*/ 14 w 30"/>
              <a:gd name="T75" fmla="*/ 5 h 30"/>
              <a:gd name="T76" fmla="*/ 11 w 30"/>
              <a:gd name="T77" fmla="*/ 6 h 30"/>
              <a:gd name="T78" fmla="*/ 8 w 30"/>
              <a:gd name="T79" fmla="*/ 8 h 30"/>
              <a:gd name="T80" fmla="*/ 6 w 30"/>
              <a:gd name="T81" fmla="*/ 11 h 30"/>
              <a:gd name="T82" fmla="*/ 5 w 30"/>
              <a:gd name="T83" fmla="*/ 15 h 30"/>
              <a:gd name="T84" fmla="*/ 6 w 30"/>
              <a:gd name="T85" fmla="*/ 18 h 30"/>
              <a:gd name="T86" fmla="*/ 8 w 30"/>
              <a:gd name="T87" fmla="*/ 21 h 30"/>
              <a:gd name="T88" fmla="*/ 11 w 30"/>
              <a:gd name="T89" fmla="*/ 23 h 30"/>
              <a:gd name="T90" fmla="*/ 14 w 30"/>
              <a:gd name="T91" fmla="*/ 24 h 30"/>
              <a:gd name="T92" fmla="*/ 18 w 30"/>
              <a:gd name="T93" fmla="*/ 23 h 30"/>
              <a:gd name="T94" fmla="*/ 21 w 30"/>
              <a:gd name="T95" fmla="*/ 21 h 30"/>
              <a:gd name="T96" fmla="*/ 23 w 30"/>
              <a:gd name="T97" fmla="*/ 18 h 30"/>
              <a:gd name="T98" fmla="*/ 24 w 30"/>
              <a:gd name="T99" fmla="*/ 15 h 30"/>
              <a:gd name="T100" fmla="*/ 29 w 30"/>
              <a:gd name="T10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0">
                <a:moveTo>
                  <a:pt x="29" y="15"/>
                </a:moveTo>
                <a:lnTo>
                  <a:pt x="28" y="12"/>
                </a:lnTo>
                <a:lnTo>
                  <a:pt x="28" y="9"/>
                </a:lnTo>
                <a:lnTo>
                  <a:pt x="26" y="7"/>
                </a:lnTo>
                <a:lnTo>
                  <a:pt x="25" y="5"/>
                </a:lnTo>
                <a:lnTo>
                  <a:pt x="22" y="3"/>
                </a:lnTo>
                <a:lnTo>
                  <a:pt x="20" y="2"/>
                </a:lnTo>
                <a:lnTo>
                  <a:pt x="17" y="1"/>
                </a:lnTo>
                <a:lnTo>
                  <a:pt x="14" y="0"/>
                </a:lnTo>
                <a:lnTo>
                  <a:pt x="11" y="1"/>
                </a:lnTo>
                <a:lnTo>
                  <a:pt x="9" y="2"/>
                </a:lnTo>
                <a:lnTo>
                  <a:pt x="6" y="3"/>
                </a:lnTo>
                <a:lnTo>
                  <a:pt x="4" y="5"/>
                </a:lnTo>
                <a:lnTo>
                  <a:pt x="2" y="7"/>
                </a:lnTo>
                <a:lnTo>
                  <a:pt x="1" y="9"/>
                </a:lnTo>
                <a:lnTo>
                  <a:pt x="0" y="12"/>
                </a:lnTo>
                <a:lnTo>
                  <a:pt x="0" y="15"/>
                </a:lnTo>
                <a:lnTo>
                  <a:pt x="0" y="18"/>
                </a:lnTo>
                <a:lnTo>
                  <a:pt x="1" y="20"/>
                </a:lnTo>
                <a:lnTo>
                  <a:pt x="2" y="23"/>
                </a:lnTo>
                <a:lnTo>
                  <a:pt x="4" y="25"/>
                </a:lnTo>
                <a:lnTo>
                  <a:pt x="6" y="27"/>
                </a:lnTo>
                <a:lnTo>
                  <a:pt x="9" y="28"/>
                </a:lnTo>
                <a:lnTo>
                  <a:pt x="11" y="29"/>
                </a:lnTo>
                <a:lnTo>
                  <a:pt x="14" y="29"/>
                </a:lnTo>
                <a:lnTo>
                  <a:pt x="17" y="29"/>
                </a:lnTo>
                <a:lnTo>
                  <a:pt x="20" y="28"/>
                </a:lnTo>
                <a:lnTo>
                  <a:pt x="22" y="27"/>
                </a:lnTo>
                <a:lnTo>
                  <a:pt x="25" y="25"/>
                </a:lnTo>
                <a:lnTo>
                  <a:pt x="26" y="23"/>
                </a:lnTo>
                <a:lnTo>
                  <a:pt x="28" y="20"/>
                </a:lnTo>
                <a:lnTo>
                  <a:pt x="28" y="18"/>
                </a:lnTo>
                <a:lnTo>
                  <a:pt x="29" y="15"/>
                </a:lnTo>
                <a:lnTo>
                  <a:pt x="24" y="15"/>
                </a:lnTo>
                <a:lnTo>
                  <a:pt x="23" y="11"/>
                </a:lnTo>
                <a:lnTo>
                  <a:pt x="21" y="8"/>
                </a:lnTo>
                <a:lnTo>
                  <a:pt x="18" y="6"/>
                </a:lnTo>
                <a:lnTo>
                  <a:pt x="14" y="5"/>
                </a:lnTo>
                <a:lnTo>
                  <a:pt x="11" y="6"/>
                </a:lnTo>
                <a:lnTo>
                  <a:pt x="8" y="8"/>
                </a:lnTo>
                <a:lnTo>
                  <a:pt x="6" y="11"/>
                </a:lnTo>
                <a:lnTo>
                  <a:pt x="5" y="15"/>
                </a:lnTo>
                <a:lnTo>
                  <a:pt x="6" y="18"/>
                </a:lnTo>
                <a:lnTo>
                  <a:pt x="8" y="21"/>
                </a:lnTo>
                <a:lnTo>
                  <a:pt x="11" y="23"/>
                </a:lnTo>
                <a:lnTo>
                  <a:pt x="14" y="24"/>
                </a:lnTo>
                <a:lnTo>
                  <a:pt x="18" y="23"/>
                </a:lnTo>
                <a:lnTo>
                  <a:pt x="21" y="21"/>
                </a:lnTo>
                <a:lnTo>
                  <a:pt x="23" y="18"/>
                </a:lnTo>
                <a:lnTo>
                  <a:pt x="24" y="15"/>
                </a:lnTo>
                <a:lnTo>
                  <a:pt x="29" y="15"/>
                </a:lnTo>
              </a:path>
            </a:pathLst>
          </a:custGeom>
          <a:solidFill>
            <a:srgbClr val="DEDED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29" name="Freeform 113"/>
          <p:cNvSpPr>
            <a:spLocks/>
          </p:cNvSpPr>
          <p:nvPr/>
        </p:nvSpPr>
        <p:spPr bwMode="auto">
          <a:xfrm>
            <a:off x="2422525" y="1423988"/>
            <a:ext cx="31750" cy="33337"/>
          </a:xfrm>
          <a:custGeom>
            <a:avLst/>
            <a:gdLst>
              <a:gd name="T0" fmla="*/ 19 w 20"/>
              <a:gd name="T1" fmla="*/ 10 h 21"/>
              <a:gd name="T2" fmla="*/ 18 w 20"/>
              <a:gd name="T3" fmla="*/ 6 h 21"/>
              <a:gd name="T4" fmla="*/ 16 w 20"/>
              <a:gd name="T5" fmla="*/ 3 h 21"/>
              <a:gd name="T6" fmla="*/ 13 w 20"/>
              <a:gd name="T7" fmla="*/ 1 h 21"/>
              <a:gd name="T8" fmla="*/ 9 w 20"/>
              <a:gd name="T9" fmla="*/ 0 h 21"/>
              <a:gd name="T10" fmla="*/ 5 w 20"/>
              <a:gd name="T11" fmla="*/ 1 h 21"/>
              <a:gd name="T12" fmla="*/ 2 w 20"/>
              <a:gd name="T13" fmla="*/ 3 h 21"/>
              <a:gd name="T14" fmla="*/ 0 w 20"/>
              <a:gd name="T15" fmla="*/ 6 h 21"/>
              <a:gd name="T16" fmla="*/ 0 w 20"/>
              <a:gd name="T17" fmla="*/ 10 h 21"/>
              <a:gd name="T18" fmla="*/ 0 w 20"/>
              <a:gd name="T19" fmla="*/ 14 h 21"/>
              <a:gd name="T20" fmla="*/ 2 w 20"/>
              <a:gd name="T21" fmla="*/ 17 h 21"/>
              <a:gd name="T22" fmla="*/ 5 w 20"/>
              <a:gd name="T23" fmla="*/ 19 h 21"/>
              <a:gd name="T24" fmla="*/ 9 w 20"/>
              <a:gd name="T25" fmla="*/ 20 h 21"/>
              <a:gd name="T26" fmla="*/ 13 w 20"/>
              <a:gd name="T27" fmla="*/ 19 h 21"/>
              <a:gd name="T28" fmla="*/ 16 w 20"/>
              <a:gd name="T29" fmla="*/ 17 h 21"/>
              <a:gd name="T30" fmla="*/ 18 w 20"/>
              <a:gd name="T31" fmla="*/ 14 h 21"/>
              <a:gd name="T32" fmla="*/ 19 w 20"/>
              <a:gd name="T3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1">
                <a:moveTo>
                  <a:pt x="19" y="10"/>
                </a:moveTo>
                <a:lnTo>
                  <a:pt x="18" y="6"/>
                </a:lnTo>
                <a:lnTo>
                  <a:pt x="16" y="3"/>
                </a:lnTo>
                <a:lnTo>
                  <a:pt x="13" y="1"/>
                </a:lnTo>
                <a:lnTo>
                  <a:pt x="9" y="0"/>
                </a:lnTo>
                <a:lnTo>
                  <a:pt x="5" y="1"/>
                </a:lnTo>
                <a:lnTo>
                  <a:pt x="2" y="3"/>
                </a:lnTo>
                <a:lnTo>
                  <a:pt x="0" y="6"/>
                </a:lnTo>
                <a:lnTo>
                  <a:pt x="0" y="10"/>
                </a:lnTo>
                <a:lnTo>
                  <a:pt x="0" y="14"/>
                </a:lnTo>
                <a:lnTo>
                  <a:pt x="2" y="17"/>
                </a:lnTo>
                <a:lnTo>
                  <a:pt x="5" y="19"/>
                </a:lnTo>
                <a:lnTo>
                  <a:pt x="9" y="20"/>
                </a:lnTo>
                <a:lnTo>
                  <a:pt x="13" y="19"/>
                </a:lnTo>
                <a:lnTo>
                  <a:pt x="16" y="17"/>
                </a:lnTo>
                <a:lnTo>
                  <a:pt x="18" y="14"/>
                </a:lnTo>
                <a:lnTo>
                  <a:pt x="19" y="10"/>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0" name="Freeform 114"/>
          <p:cNvSpPr>
            <a:spLocks/>
          </p:cNvSpPr>
          <p:nvPr/>
        </p:nvSpPr>
        <p:spPr bwMode="auto">
          <a:xfrm>
            <a:off x="2428875" y="1431925"/>
            <a:ext cx="26988" cy="26988"/>
          </a:xfrm>
          <a:custGeom>
            <a:avLst/>
            <a:gdLst>
              <a:gd name="T0" fmla="*/ 16 w 17"/>
              <a:gd name="T1" fmla="*/ 8 h 17"/>
              <a:gd name="T2" fmla="*/ 16 w 17"/>
              <a:gd name="T3" fmla="*/ 5 h 17"/>
              <a:gd name="T4" fmla="*/ 14 w 17"/>
              <a:gd name="T5" fmla="*/ 2 h 17"/>
              <a:gd name="T6" fmla="*/ 11 w 17"/>
              <a:gd name="T7" fmla="*/ 0 h 17"/>
              <a:gd name="T8" fmla="*/ 8 w 17"/>
              <a:gd name="T9" fmla="*/ 0 h 17"/>
              <a:gd name="T10" fmla="*/ 6 w 17"/>
              <a:gd name="T11" fmla="*/ 0 h 17"/>
              <a:gd name="T12" fmla="*/ 3 w 17"/>
              <a:gd name="T13" fmla="*/ 2 h 17"/>
              <a:gd name="T14" fmla="*/ 2 w 17"/>
              <a:gd name="T15" fmla="*/ 5 h 17"/>
              <a:gd name="T16" fmla="*/ 0 w 17"/>
              <a:gd name="T17" fmla="*/ 8 h 17"/>
              <a:gd name="T18" fmla="*/ 2 w 17"/>
              <a:gd name="T19" fmla="*/ 11 h 17"/>
              <a:gd name="T20" fmla="*/ 3 w 17"/>
              <a:gd name="T21" fmla="*/ 13 h 17"/>
              <a:gd name="T22" fmla="*/ 6 w 17"/>
              <a:gd name="T23" fmla="*/ 16 h 17"/>
              <a:gd name="T24" fmla="*/ 8 w 17"/>
              <a:gd name="T25" fmla="*/ 16 h 17"/>
              <a:gd name="T26" fmla="*/ 11 w 17"/>
              <a:gd name="T27" fmla="*/ 16 h 17"/>
              <a:gd name="T28" fmla="*/ 14 w 17"/>
              <a:gd name="T29" fmla="*/ 13 h 17"/>
              <a:gd name="T30" fmla="*/ 16 w 17"/>
              <a:gd name="T31" fmla="*/ 11 h 17"/>
              <a:gd name="T32" fmla="*/ 16 w 17"/>
              <a:gd name="T3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16" y="8"/>
                </a:moveTo>
                <a:lnTo>
                  <a:pt x="16" y="5"/>
                </a:lnTo>
                <a:lnTo>
                  <a:pt x="14" y="2"/>
                </a:lnTo>
                <a:lnTo>
                  <a:pt x="11" y="0"/>
                </a:lnTo>
                <a:lnTo>
                  <a:pt x="8" y="0"/>
                </a:lnTo>
                <a:lnTo>
                  <a:pt x="6" y="0"/>
                </a:lnTo>
                <a:lnTo>
                  <a:pt x="3" y="2"/>
                </a:lnTo>
                <a:lnTo>
                  <a:pt x="2" y="5"/>
                </a:lnTo>
                <a:lnTo>
                  <a:pt x="0" y="8"/>
                </a:lnTo>
                <a:lnTo>
                  <a:pt x="2" y="11"/>
                </a:lnTo>
                <a:lnTo>
                  <a:pt x="3" y="13"/>
                </a:lnTo>
                <a:lnTo>
                  <a:pt x="6" y="16"/>
                </a:lnTo>
                <a:lnTo>
                  <a:pt x="8" y="16"/>
                </a:lnTo>
                <a:lnTo>
                  <a:pt x="11" y="16"/>
                </a:lnTo>
                <a:lnTo>
                  <a:pt x="14" y="13"/>
                </a:lnTo>
                <a:lnTo>
                  <a:pt x="16" y="11"/>
                </a:lnTo>
                <a:lnTo>
                  <a:pt x="16" y="8"/>
                </a:lnTo>
              </a:path>
            </a:pathLst>
          </a:custGeom>
          <a:solidFill>
            <a:srgbClr val="E5E5E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1" name="Freeform 115"/>
          <p:cNvSpPr>
            <a:spLocks/>
          </p:cNvSpPr>
          <p:nvPr/>
        </p:nvSpPr>
        <p:spPr bwMode="auto">
          <a:xfrm>
            <a:off x="2332038" y="1401763"/>
            <a:ext cx="147637" cy="146050"/>
          </a:xfrm>
          <a:custGeom>
            <a:avLst/>
            <a:gdLst>
              <a:gd name="T0" fmla="*/ 46 w 93"/>
              <a:gd name="T1" fmla="*/ 91 h 92"/>
              <a:gd name="T2" fmla="*/ 37 w 93"/>
              <a:gd name="T3" fmla="*/ 90 h 92"/>
              <a:gd name="T4" fmla="*/ 28 w 93"/>
              <a:gd name="T5" fmla="*/ 87 h 92"/>
              <a:gd name="T6" fmla="*/ 21 w 93"/>
              <a:gd name="T7" fmla="*/ 83 h 92"/>
              <a:gd name="T8" fmla="*/ 14 w 93"/>
              <a:gd name="T9" fmla="*/ 77 h 92"/>
              <a:gd name="T10" fmla="*/ 8 w 93"/>
              <a:gd name="T11" fmla="*/ 70 h 92"/>
              <a:gd name="T12" fmla="*/ 4 w 93"/>
              <a:gd name="T13" fmla="*/ 63 h 92"/>
              <a:gd name="T14" fmla="*/ 1 w 93"/>
              <a:gd name="T15" fmla="*/ 54 h 92"/>
              <a:gd name="T16" fmla="*/ 0 w 93"/>
              <a:gd name="T17" fmla="*/ 45 h 92"/>
              <a:gd name="T18" fmla="*/ 1 w 93"/>
              <a:gd name="T19" fmla="*/ 35 h 92"/>
              <a:gd name="T20" fmla="*/ 4 w 93"/>
              <a:gd name="T21" fmla="*/ 27 h 92"/>
              <a:gd name="T22" fmla="*/ 8 w 93"/>
              <a:gd name="T23" fmla="*/ 19 h 92"/>
              <a:gd name="T24" fmla="*/ 14 w 93"/>
              <a:gd name="T25" fmla="*/ 12 h 92"/>
              <a:gd name="T26" fmla="*/ 21 w 93"/>
              <a:gd name="T27" fmla="*/ 7 h 92"/>
              <a:gd name="T28" fmla="*/ 28 w 93"/>
              <a:gd name="T29" fmla="*/ 2 h 92"/>
              <a:gd name="T30" fmla="*/ 37 w 93"/>
              <a:gd name="T31" fmla="*/ 0 h 92"/>
              <a:gd name="T32" fmla="*/ 46 w 93"/>
              <a:gd name="T33" fmla="*/ 0 h 92"/>
              <a:gd name="T34" fmla="*/ 56 w 93"/>
              <a:gd name="T35" fmla="*/ 0 h 92"/>
              <a:gd name="T36" fmla="*/ 64 w 93"/>
              <a:gd name="T37" fmla="*/ 2 h 92"/>
              <a:gd name="T38" fmla="*/ 72 w 93"/>
              <a:gd name="T39" fmla="*/ 7 h 92"/>
              <a:gd name="T40" fmla="*/ 79 w 93"/>
              <a:gd name="T41" fmla="*/ 12 h 92"/>
              <a:gd name="T42" fmla="*/ 84 w 93"/>
              <a:gd name="T43" fmla="*/ 19 h 92"/>
              <a:gd name="T44" fmla="*/ 89 w 93"/>
              <a:gd name="T45" fmla="*/ 27 h 92"/>
              <a:gd name="T46" fmla="*/ 91 w 93"/>
              <a:gd name="T47" fmla="*/ 35 h 92"/>
              <a:gd name="T48" fmla="*/ 92 w 93"/>
              <a:gd name="T49" fmla="*/ 45 h 92"/>
              <a:gd name="T50" fmla="*/ 91 w 93"/>
              <a:gd name="T51" fmla="*/ 54 h 92"/>
              <a:gd name="T52" fmla="*/ 89 w 93"/>
              <a:gd name="T53" fmla="*/ 63 h 92"/>
              <a:gd name="T54" fmla="*/ 84 w 93"/>
              <a:gd name="T55" fmla="*/ 70 h 92"/>
              <a:gd name="T56" fmla="*/ 79 w 93"/>
              <a:gd name="T57" fmla="*/ 77 h 92"/>
              <a:gd name="T58" fmla="*/ 72 w 93"/>
              <a:gd name="T59" fmla="*/ 83 h 92"/>
              <a:gd name="T60" fmla="*/ 64 w 93"/>
              <a:gd name="T61" fmla="*/ 87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7"/>
                </a:lnTo>
                <a:lnTo>
                  <a:pt x="21" y="83"/>
                </a:lnTo>
                <a:lnTo>
                  <a:pt x="14" y="77"/>
                </a:lnTo>
                <a:lnTo>
                  <a:pt x="8" y="70"/>
                </a:lnTo>
                <a:lnTo>
                  <a:pt x="4" y="63"/>
                </a:lnTo>
                <a:lnTo>
                  <a:pt x="1" y="54"/>
                </a:lnTo>
                <a:lnTo>
                  <a:pt x="0" y="45"/>
                </a:lnTo>
                <a:lnTo>
                  <a:pt x="1" y="35"/>
                </a:lnTo>
                <a:lnTo>
                  <a:pt x="4" y="27"/>
                </a:lnTo>
                <a:lnTo>
                  <a:pt x="8" y="19"/>
                </a:lnTo>
                <a:lnTo>
                  <a:pt x="14" y="12"/>
                </a:lnTo>
                <a:lnTo>
                  <a:pt x="21" y="7"/>
                </a:lnTo>
                <a:lnTo>
                  <a:pt x="28" y="2"/>
                </a:lnTo>
                <a:lnTo>
                  <a:pt x="37" y="0"/>
                </a:lnTo>
                <a:lnTo>
                  <a:pt x="46" y="0"/>
                </a:lnTo>
                <a:lnTo>
                  <a:pt x="56" y="0"/>
                </a:lnTo>
                <a:lnTo>
                  <a:pt x="64" y="2"/>
                </a:lnTo>
                <a:lnTo>
                  <a:pt x="72" y="7"/>
                </a:lnTo>
                <a:lnTo>
                  <a:pt x="79" y="12"/>
                </a:lnTo>
                <a:lnTo>
                  <a:pt x="84" y="19"/>
                </a:lnTo>
                <a:lnTo>
                  <a:pt x="89" y="27"/>
                </a:lnTo>
                <a:lnTo>
                  <a:pt x="91" y="35"/>
                </a:lnTo>
                <a:lnTo>
                  <a:pt x="92" y="45"/>
                </a:lnTo>
                <a:lnTo>
                  <a:pt x="91" y="54"/>
                </a:lnTo>
                <a:lnTo>
                  <a:pt x="89" y="63"/>
                </a:lnTo>
                <a:lnTo>
                  <a:pt x="84" y="70"/>
                </a:lnTo>
                <a:lnTo>
                  <a:pt x="79" y="77"/>
                </a:lnTo>
                <a:lnTo>
                  <a:pt x="72" y="83"/>
                </a:lnTo>
                <a:lnTo>
                  <a:pt x="64" y="87"/>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2" name="Freeform 116"/>
          <p:cNvSpPr>
            <a:spLocks/>
          </p:cNvSpPr>
          <p:nvPr/>
        </p:nvSpPr>
        <p:spPr bwMode="auto">
          <a:xfrm>
            <a:off x="2351088" y="1419225"/>
            <a:ext cx="109537" cy="109538"/>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3" name="Freeform 117"/>
          <p:cNvSpPr>
            <a:spLocks/>
          </p:cNvSpPr>
          <p:nvPr/>
        </p:nvSpPr>
        <p:spPr bwMode="auto">
          <a:xfrm>
            <a:off x="1041400" y="1666875"/>
            <a:ext cx="146050" cy="147638"/>
          </a:xfrm>
          <a:custGeom>
            <a:avLst/>
            <a:gdLst>
              <a:gd name="T0" fmla="*/ 46 w 92"/>
              <a:gd name="T1" fmla="*/ 92 h 93"/>
              <a:gd name="T2" fmla="*/ 36 w 92"/>
              <a:gd name="T3" fmla="*/ 91 h 93"/>
              <a:gd name="T4" fmla="*/ 28 w 92"/>
              <a:gd name="T5" fmla="*/ 88 h 93"/>
              <a:gd name="T6" fmla="*/ 20 w 92"/>
              <a:gd name="T7" fmla="*/ 84 h 93"/>
              <a:gd name="T8" fmla="*/ 13 w 92"/>
              <a:gd name="T9" fmla="*/ 79 h 93"/>
              <a:gd name="T10" fmla="*/ 8 w 92"/>
              <a:gd name="T11" fmla="*/ 72 h 93"/>
              <a:gd name="T12" fmla="*/ 3 w 92"/>
              <a:gd name="T13" fmla="*/ 64 h 93"/>
              <a:gd name="T14" fmla="*/ 1 w 92"/>
              <a:gd name="T15" fmla="*/ 55 h 93"/>
              <a:gd name="T16" fmla="*/ 0 w 92"/>
              <a:gd name="T17" fmla="*/ 46 h 93"/>
              <a:gd name="T18" fmla="*/ 1 w 92"/>
              <a:gd name="T19" fmla="*/ 37 h 93"/>
              <a:gd name="T20" fmla="*/ 3 w 92"/>
              <a:gd name="T21" fmla="*/ 28 h 93"/>
              <a:gd name="T22" fmla="*/ 8 w 92"/>
              <a:gd name="T23" fmla="*/ 20 h 93"/>
              <a:gd name="T24" fmla="*/ 13 w 92"/>
              <a:gd name="T25" fmla="*/ 13 h 93"/>
              <a:gd name="T26" fmla="*/ 20 w 92"/>
              <a:gd name="T27" fmla="*/ 8 h 93"/>
              <a:gd name="T28" fmla="*/ 28 w 92"/>
              <a:gd name="T29" fmla="*/ 4 h 93"/>
              <a:gd name="T30" fmla="*/ 36 w 92"/>
              <a:gd name="T31" fmla="*/ 1 h 93"/>
              <a:gd name="T32" fmla="*/ 46 w 92"/>
              <a:gd name="T33" fmla="*/ 0 h 93"/>
              <a:gd name="T34" fmla="*/ 55 w 92"/>
              <a:gd name="T35" fmla="*/ 1 h 93"/>
              <a:gd name="T36" fmla="*/ 64 w 92"/>
              <a:gd name="T37" fmla="*/ 4 h 93"/>
              <a:gd name="T38" fmla="*/ 71 w 92"/>
              <a:gd name="T39" fmla="*/ 8 h 93"/>
              <a:gd name="T40" fmla="*/ 78 w 92"/>
              <a:gd name="T41" fmla="*/ 13 h 93"/>
              <a:gd name="T42" fmla="*/ 84 w 92"/>
              <a:gd name="T43" fmla="*/ 20 h 93"/>
              <a:gd name="T44" fmla="*/ 88 w 92"/>
              <a:gd name="T45" fmla="*/ 28 h 93"/>
              <a:gd name="T46" fmla="*/ 91 w 92"/>
              <a:gd name="T47" fmla="*/ 37 h 93"/>
              <a:gd name="T48" fmla="*/ 91 w 92"/>
              <a:gd name="T49" fmla="*/ 46 h 93"/>
              <a:gd name="T50" fmla="*/ 91 w 92"/>
              <a:gd name="T51" fmla="*/ 55 h 93"/>
              <a:gd name="T52" fmla="*/ 88 w 92"/>
              <a:gd name="T53" fmla="*/ 64 h 93"/>
              <a:gd name="T54" fmla="*/ 84 w 92"/>
              <a:gd name="T55" fmla="*/ 72 h 93"/>
              <a:gd name="T56" fmla="*/ 78 w 92"/>
              <a:gd name="T57" fmla="*/ 79 h 93"/>
              <a:gd name="T58" fmla="*/ 71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5" y="1"/>
                </a:lnTo>
                <a:lnTo>
                  <a:pt x="64" y="4"/>
                </a:lnTo>
                <a:lnTo>
                  <a:pt x="71" y="8"/>
                </a:lnTo>
                <a:lnTo>
                  <a:pt x="78" y="13"/>
                </a:lnTo>
                <a:lnTo>
                  <a:pt x="84" y="20"/>
                </a:lnTo>
                <a:lnTo>
                  <a:pt x="88" y="28"/>
                </a:lnTo>
                <a:lnTo>
                  <a:pt x="91" y="37"/>
                </a:lnTo>
                <a:lnTo>
                  <a:pt x="91" y="46"/>
                </a:lnTo>
                <a:lnTo>
                  <a:pt x="91" y="55"/>
                </a:lnTo>
                <a:lnTo>
                  <a:pt x="88" y="64"/>
                </a:lnTo>
                <a:lnTo>
                  <a:pt x="84" y="72"/>
                </a:lnTo>
                <a:lnTo>
                  <a:pt x="78" y="79"/>
                </a:lnTo>
                <a:lnTo>
                  <a:pt x="71"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4" name="Freeform 118"/>
          <p:cNvSpPr>
            <a:spLocks/>
          </p:cNvSpPr>
          <p:nvPr/>
        </p:nvSpPr>
        <p:spPr bwMode="auto">
          <a:xfrm>
            <a:off x="1041400" y="1666875"/>
            <a:ext cx="146050" cy="147638"/>
          </a:xfrm>
          <a:custGeom>
            <a:avLst/>
            <a:gdLst>
              <a:gd name="T0" fmla="*/ 46 w 92"/>
              <a:gd name="T1" fmla="*/ 92 h 93"/>
              <a:gd name="T2" fmla="*/ 36 w 92"/>
              <a:gd name="T3" fmla="*/ 91 h 93"/>
              <a:gd name="T4" fmla="*/ 28 w 92"/>
              <a:gd name="T5" fmla="*/ 88 h 93"/>
              <a:gd name="T6" fmla="*/ 20 w 92"/>
              <a:gd name="T7" fmla="*/ 84 h 93"/>
              <a:gd name="T8" fmla="*/ 13 w 92"/>
              <a:gd name="T9" fmla="*/ 79 h 93"/>
              <a:gd name="T10" fmla="*/ 8 w 92"/>
              <a:gd name="T11" fmla="*/ 72 h 93"/>
              <a:gd name="T12" fmla="*/ 3 w 92"/>
              <a:gd name="T13" fmla="*/ 64 h 93"/>
              <a:gd name="T14" fmla="*/ 1 w 92"/>
              <a:gd name="T15" fmla="*/ 55 h 93"/>
              <a:gd name="T16" fmla="*/ 0 w 92"/>
              <a:gd name="T17" fmla="*/ 46 h 93"/>
              <a:gd name="T18" fmla="*/ 1 w 92"/>
              <a:gd name="T19" fmla="*/ 37 h 93"/>
              <a:gd name="T20" fmla="*/ 3 w 92"/>
              <a:gd name="T21" fmla="*/ 28 h 93"/>
              <a:gd name="T22" fmla="*/ 8 w 92"/>
              <a:gd name="T23" fmla="*/ 20 h 93"/>
              <a:gd name="T24" fmla="*/ 13 w 92"/>
              <a:gd name="T25" fmla="*/ 13 h 93"/>
              <a:gd name="T26" fmla="*/ 20 w 92"/>
              <a:gd name="T27" fmla="*/ 8 h 93"/>
              <a:gd name="T28" fmla="*/ 28 w 92"/>
              <a:gd name="T29" fmla="*/ 4 h 93"/>
              <a:gd name="T30" fmla="*/ 36 w 92"/>
              <a:gd name="T31" fmla="*/ 1 h 93"/>
              <a:gd name="T32" fmla="*/ 46 w 92"/>
              <a:gd name="T33" fmla="*/ 0 h 93"/>
              <a:gd name="T34" fmla="*/ 55 w 92"/>
              <a:gd name="T35" fmla="*/ 1 h 93"/>
              <a:gd name="T36" fmla="*/ 64 w 92"/>
              <a:gd name="T37" fmla="*/ 4 h 93"/>
              <a:gd name="T38" fmla="*/ 71 w 92"/>
              <a:gd name="T39" fmla="*/ 8 h 93"/>
              <a:gd name="T40" fmla="*/ 78 w 92"/>
              <a:gd name="T41" fmla="*/ 13 h 93"/>
              <a:gd name="T42" fmla="*/ 84 w 92"/>
              <a:gd name="T43" fmla="*/ 20 h 93"/>
              <a:gd name="T44" fmla="*/ 88 w 92"/>
              <a:gd name="T45" fmla="*/ 28 h 93"/>
              <a:gd name="T46" fmla="*/ 91 w 92"/>
              <a:gd name="T47" fmla="*/ 37 h 93"/>
              <a:gd name="T48" fmla="*/ 91 w 92"/>
              <a:gd name="T49" fmla="*/ 46 h 93"/>
              <a:gd name="T50" fmla="*/ 91 w 92"/>
              <a:gd name="T51" fmla="*/ 55 h 93"/>
              <a:gd name="T52" fmla="*/ 88 w 92"/>
              <a:gd name="T53" fmla="*/ 64 h 93"/>
              <a:gd name="T54" fmla="*/ 84 w 92"/>
              <a:gd name="T55" fmla="*/ 72 h 93"/>
              <a:gd name="T56" fmla="*/ 78 w 92"/>
              <a:gd name="T57" fmla="*/ 79 h 93"/>
              <a:gd name="T58" fmla="*/ 71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5" y="1"/>
                </a:lnTo>
                <a:lnTo>
                  <a:pt x="64" y="4"/>
                </a:lnTo>
                <a:lnTo>
                  <a:pt x="71" y="8"/>
                </a:lnTo>
                <a:lnTo>
                  <a:pt x="78" y="13"/>
                </a:lnTo>
                <a:lnTo>
                  <a:pt x="84" y="20"/>
                </a:lnTo>
                <a:lnTo>
                  <a:pt x="88" y="28"/>
                </a:lnTo>
                <a:lnTo>
                  <a:pt x="91" y="37"/>
                </a:lnTo>
                <a:lnTo>
                  <a:pt x="91" y="46"/>
                </a:lnTo>
                <a:lnTo>
                  <a:pt x="91" y="55"/>
                </a:lnTo>
                <a:lnTo>
                  <a:pt x="88" y="64"/>
                </a:lnTo>
                <a:lnTo>
                  <a:pt x="84" y="72"/>
                </a:lnTo>
                <a:lnTo>
                  <a:pt x="78" y="79"/>
                </a:lnTo>
                <a:lnTo>
                  <a:pt x="71"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5" name="Freeform 119"/>
          <p:cNvSpPr>
            <a:spLocks/>
          </p:cNvSpPr>
          <p:nvPr/>
        </p:nvSpPr>
        <p:spPr bwMode="auto">
          <a:xfrm>
            <a:off x="1060450" y="1685925"/>
            <a:ext cx="109538" cy="111125"/>
          </a:xfrm>
          <a:custGeom>
            <a:avLst/>
            <a:gdLst>
              <a:gd name="T0" fmla="*/ 38 w 69"/>
              <a:gd name="T1" fmla="*/ 31 h 70"/>
              <a:gd name="T2" fmla="*/ 38 w 69"/>
              <a:gd name="T3" fmla="*/ 0 h 70"/>
              <a:gd name="T4" fmla="*/ 31 w 69"/>
              <a:gd name="T5" fmla="*/ 0 h 70"/>
              <a:gd name="T6" fmla="*/ 31 w 69"/>
              <a:gd name="T7" fmla="*/ 31 h 70"/>
              <a:gd name="T8" fmla="*/ 0 w 69"/>
              <a:gd name="T9" fmla="*/ 31 h 70"/>
              <a:gd name="T10" fmla="*/ 0 w 69"/>
              <a:gd name="T11" fmla="*/ 38 h 70"/>
              <a:gd name="T12" fmla="*/ 31 w 69"/>
              <a:gd name="T13" fmla="*/ 38 h 70"/>
              <a:gd name="T14" fmla="*/ 31 w 69"/>
              <a:gd name="T15" fmla="*/ 69 h 70"/>
              <a:gd name="T16" fmla="*/ 38 w 69"/>
              <a:gd name="T17" fmla="*/ 69 h 70"/>
              <a:gd name="T18" fmla="*/ 38 w 69"/>
              <a:gd name="T19" fmla="*/ 38 h 70"/>
              <a:gd name="T20" fmla="*/ 68 w 69"/>
              <a:gd name="T21" fmla="*/ 38 h 70"/>
              <a:gd name="T22" fmla="*/ 68 w 69"/>
              <a:gd name="T23" fmla="*/ 31 h 70"/>
              <a:gd name="T24" fmla="*/ 38 w 69"/>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8" y="31"/>
                </a:moveTo>
                <a:lnTo>
                  <a:pt x="38" y="0"/>
                </a:lnTo>
                <a:lnTo>
                  <a:pt x="31" y="0"/>
                </a:lnTo>
                <a:lnTo>
                  <a:pt x="31" y="31"/>
                </a:lnTo>
                <a:lnTo>
                  <a:pt x="0" y="31"/>
                </a:lnTo>
                <a:lnTo>
                  <a:pt x="0" y="38"/>
                </a:lnTo>
                <a:lnTo>
                  <a:pt x="31" y="38"/>
                </a:lnTo>
                <a:lnTo>
                  <a:pt x="31" y="69"/>
                </a:lnTo>
                <a:lnTo>
                  <a:pt x="38" y="69"/>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6" name="Freeform 120"/>
          <p:cNvSpPr>
            <a:spLocks/>
          </p:cNvSpPr>
          <p:nvPr/>
        </p:nvSpPr>
        <p:spPr bwMode="auto">
          <a:xfrm>
            <a:off x="900113" y="2184400"/>
            <a:ext cx="146050" cy="146050"/>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6 h 92"/>
              <a:gd name="T18" fmla="*/ 1 w 92"/>
              <a:gd name="T19" fmla="*/ 36 h 92"/>
              <a:gd name="T20" fmla="*/ 3 w 92"/>
              <a:gd name="T21" fmla="*/ 28 h 92"/>
              <a:gd name="T22" fmla="*/ 8 w 92"/>
              <a:gd name="T23" fmla="*/ 20 h 92"/>
              <a:gd name="T24" fmla="*/ 13 w 92"/>
              <a:gd name="T25" fmla="*/ 13 h 92"/>
              <a:gd name="T26" fmla="*/ 20 w 92"/>
              <a:gd name="T27" fmla="*/ 7 h 92"/>
              <a:gd name="T28" fmla="*/ 28 w 92"/>
              <a:gd name="T29" fmla="*/ 3 h 92"/>
              <a:gd name="T30" fmla="*/ 36 w 92"/>
              <a:gd name="T31" fmla="*/ 1 h 92"/>
              <a:gd name="T32" fmla="*/ 46 w 92"/>
              <a:gd name="T33" fmla="*/ 0 h 92"/>
              <a:gd name="T34" fmla="*/ 55 w 92"/>
              <a:gd name="T35" fmla="*/ 1 h 92"/>
              <a:gd name="T36" fmla="*/ 64 w 92"/>
              <a:gd name="T37" fmla="*/ 3 h 92"/>
              <a:gd name="T38" fmla="*/ 71 w 92"/>
              <a:gd name="T39" fmla="*/ 7 h 92"/>
              <a:gd name="T40" fmla="*/ 78 w 92"/>
              <a:gd name="T41" fmla="*/ 13 h 92"/>
              <a:gd name="T42" fmla="*/ 84 w 92"/>
              <a:gd name="T43" fmla="*/ 20 h 92"/>
              <a:gd name="T44" fmla="*/ 88 w 92"/>
              <a:gd name="T45" fmla="*/ 28 h 92"/>
              <a:gd name="T46" fmla="*/ 91 w 92"/>
              <a:gd name="T47" fmla="*/ 36 h 92"/>
              <a:gd name="T48" fmla="*/ 91 w 92"/>
              <a:gd name="T49" fmla="*/ 46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6"/>
                </a:lnTo>
                <a:lnTo>
                  <a:pt x="1" y="36"/>
                </a:lnTo>
                <a:lnTo>
                  <a:pt x="3" y="28"/>
                </a:lnTo>
                <a:lnTo>
                  <a:pt x="8" y="20"/>
                </a:lnTo>
                <a:lnTo>
                  <a:pt x="13" y="13"/>
                </a:lnTo>
                <a:lnTo>
                  <a:pt x="20" y="7"/>
                </a:lnTo>
                <a:lnTo>
                  <a:pt x="28" y="3"/>
                </a:lnTo>
                <a:lnTo>
                  <a:pt x="36" y="1"/>
                </a:lnTo>
                <a:lnTo>
                  <a:pt x="46" y="0"/>
                </a:lnTo>
                <a:lnTo>
                  <a:pt x="55" y="1"/>
                </a:lnTo>
                <a:lnTo>
                  <a:pt x="64" y="3"/>
                </a:lnTo>
                <a:lnTo>
                  <a:pt x="71" y="7"/>
                </a:lnTo>
                <a:lnTo>
                  <a:pt x="78" y="13"/>
                </a:lnTo>
                <a:lnTo>
                  <a:pt x="84" y="20"/>
                </a:lnTo>
                <a:lnTo>
                  <a:pt x="88" y="28"/>
                </a:lnTo>
                <a:lnTo>
                  <a:pt x="91" y="36"/>
                </a:lnTo>
                <a:lnTo>
                  <a:pt x="91" y="46"/>
                </a:lnTo>
                <a:lnTo>
                  <a:pt x="91" y="55"/>
                </a:lnTo>
                <a:lnTo>
                  <a:pt x="88" y="63"/>
                </a:lnTo>
                <a:lnTo>
                  <a:pt x="84" y="71"/>
                </a:lnTo>
                <a:lnTo>
                  <a:pt x="78" y="78"/>
                </a:lnTo>
                <a:lnTo>
                  <a:pt x="71"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7" name="Freeform 121"/>
          <p:cNvSpPr>
            <a:spLocks/>
          </p:cNvSpPr>
          <p:nvPr/>
        </p:nvSpPr>
        <p:spPr bwMode="auto">
          <a:xfrm>
            <a:off x="900113" y="2184400"/>
            <a:ext cx="146050" cy="146050"/>
          </a:xfrm>
          <a:custGeom>
            <a:avLst/>
            <a:gdLst>
              <a:gd name="T0" fmla="*/ 46 w 92"/>
              <a:gd name="T1" fmla="*/ 91 h 92"/>
              <a:gd name="T2" fmla="*/ 36 w 92"/>
              <a:gd name="T3" fmla="*/ 90 h 92"/>
              <a:gd name="T4" fmla="*/ 28 w 92"/>
              <a:gd name="T5" fmla="*/ 88 h 92"/>
              <a:gd name="T6" fmla="*/ 20 w 92"/>
              <a:gd name="T7" fmla="*/ 84 h 92"/>
              <a:gd name="T8" fmla="*/ 13 w 92"/>
              <a:gd name="T9" fmla="*/ 78 h 92"/>
              <a:gd name="T10" fmla="*/ 8 w 92"/>
              <a:gd name="T11" fmla="*/ 71 h 92"/>
              <a:gd name="T12" fmla="*/ 3 w 92"/>
              <a:gd name="T13" fmla="*/ 63 h 92"/>
              <a:gd name="T14" fmla="*/ 1 w 92"/>
              <a:gd name="T15" fmla="*/ 55 h 92"/>
              <a:gd name="T16" fmla="*/ 0 w 92"/>
              <a:gd name="T17" fmla="*/ 46 h 92"/>
              <a:gd name="T18" fmla="*/ 1 w 92"/>
              <a:gd name="T19" fmla="*/ 36 h 92"/>
              <a:gd name="T20" fmla="*/ 3 w 92"/>
              <a:gd name="T21" fmla="*/ 28 h 92"/>
              <a:gd name="T22" fmla="*/ 8 w 92"/>
              <a:gd name="T23" fmla="*/ 20 h 92"/>
              <a:gd name="T24" fmla="*/ 13 w 92"/>
              <a:gd name="T25" fmla="*/ 13 h 92"/>
              <a:gd name="T26" fmla="*/ 20 w 92"/>
              <a:gd name="T27" fmla="*/ 7 h 92"/>
              <a:gd name="T28" fmla="*/ 28 w 92"/>
              <a:gd name="T29" fmla="*/ 3 h 92"/>
              <a:gd name="T30" fmla="*/ 36 w 92"/>
              <a:gd name="T31" fmla="*/ 1 h 92"/>
              <a:gd name="T32" fmla="*/ 46 w 92"/>
              <a:gd name="T33" fmla="*/ 0 h 92"/>
              <a:gd name="T34" fmla="*/ 55 w 92"/>
              <a:gd name="T35" fmla="*/ 1 h 92"/>
              <a:gd name="T36" fmla="*/ 64 w 92"/>
              <a:gd name="T37" fmla="*/ 3 h 92"/>
              <a:gd name="T38" fmla="*/ 71 w 92"/>
              <a:gd name="T39" fmla="*/ 7 h 92"/>
              <a:gd name="T40" fmla="*/ 78 w 92"/>
              <a:gd name="T41" fmla="*/ 13 h 92"/>
              <a:gd name="T42" fmla="*/ 84 w 92"/>
              <a:gd name="T43" fmla="*/ 20 h 92"/>
              <a:gd name="T44" fmla="*/ 88 w 92"/>
              <a:gd name="T45" fmla="*/ 28 h 92"/>
              <a:gd name="T46" fmla="*/ 91 w 92"/>
              <a:gd name="T47" fmla="*/ 36 h 92"/>
              <a:gd name="T48" fmla="*/ 91 w 92"/>
              <a:gd name="T49" fmla="*/ 46 h 92"/>
              <a:gd name="T50" fmla="*/ 91 w 92"/>
              <a:gd name="T51" fmla="*/ 55 h 92"/>
              <a:gd name="T52" fmla="*/ 88 w 92"/>
              <a:gd name="T53" fmla="*/ 63 h 92"/>
              <a:gd name="T54" fmla="*/ 84 w 92"/>
              <a:gd name="T55" fmla="*/ 71 h 92"/>
              <a:gd name="T56" fmla="*/ 78 w 92"/>
              <a:gd name="T57" fmla="*/ 78 h 92"/>
              <a:gd name="T58" fmla="*/ 71 w 92"/>
              <a:gd name="T59" fmla="*/ 84 h 92"/>
              <a:gd name="T60" fmla="*/ 64 w 92"/>
              <a:gd name="T61" fmla="*/ 88 h 92"/>
              <a:gd name="T62" fmla="*/ 55 w 92"/>
              <a:gd name="T63" fmla="*/ 90 h 92"/>
              <a:gd name="T64" fmla="*/ 46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6" y="91"/>
                </a:moveTo>
                <a:lnTo>
                  <a:pt x="36" y="90"/>
                </a:lnTo>
                <a:lnTo>
                  <a:pt x="28" y="88"/>
                </a:lnTo>
                <a:lnTo>
                  <a:pt x="20" y="84"/>
                </a:lnTo>
                <a:lnTo>
                  <a:pt x="13" y="78"/>
                </a:lnTo>
                <a:lnTo>
                  <a:pt x="8" y="71"/>
                </a:lnTo>
                <a:lnTo>
                  <a:pt x="3" y="63"/>
                </a:lnTo>
                <a:lnTo>
                  <a:pt x="1" y="55"/>
                </a:lnTo>
                <a:lnTo>
                  <a:pt x="0" y="46"/>
                </a:lnTo>
                <a:lnTo>
                  <a:pt x="1" y="36"/>
                </a:lnTo>
                <a:lnTo>
                  <a:pt x="3" y="28"/>
                </a:lnTo>
                <a:lnTo>
                  <a:pt x="8" y="20"/>
                </a:lnTo>
                <a:lnTo>
                  <a:pt x="13" y="13"/>
                </a:lnTo>
                <a:lnTo>
                  <a:pt x="20" y="7"/>
                </a:lnTo>
                <a:lnTo>
                  <a:pt x="28" y="3"/>
                </a:lnTo>
                <a:lnTo>
                  <a:pt x="36" y="1"/>
                </a:lnTo>
                <a:lnTo>
                  <a:pt x="46" y="0"/>
                </a:lnTo>
                <a:lnTo>
                  <a:pt x="55" y="1"/>
                </a:lnTo>
                <a:lnTo>
                  <a:pt x="64" y="3"/>
                </a:lnTo>
                <a:lnTo>
                  <a:pt x="71" y="7"/>
                </a:lnTo>
                <a:lnTo>
                  <a:pt x="78" y="13"/>
                </a:lnTo>
                <a:lnTo>
                  <a:pt x="84" y="20"/>
                </a:lnTo>
                <a:lnTo>
                  <a:pt x="88" y="28"/>
                </a:lnTo>
                <a:lnTo>
                  <a:pt x="91" y="36"/>
                </a:lnTo>
                <a:lnTo>
                  <a:pt x="91" y="46"/>
                </a:lnTo>
                <a:lnTo>
                  <a:pt x="91" y="55"/>
                </a:lnTo>
                <a:lnTo>
                  <a:pt x="88" y="63"/>
                </a:lnTo>
                <a:lnTo>
                  <a:pt x="84" y="71"/>
                </a:lnTo>
                <a:lnTo>
                  <a:pt x="78" y="78"/>
                </a:lnTo>
                <a:lnTo>
                  <a:pt x="71"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8" name="Freeform 122"/>
          <p:cNvSpPr>
            <a:spLocks/>
          </p:cNvSpPr>
          <p:nvPr/>
        </p:nvSpPr>
        <p:spPr bwMode="auto">
          <a:xfrm>
            <a:off x="919163" y="2203450"/>
            <a:ext cx="109537" cy="109538"/>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39" name="Freeform 123"/>
          <p:cNvSpPr>
            <a:spLocks/>
          </p:cNvSpPr>
          <p:nvPr/>
        </p:nvSpPr>
        <p:spPr bwMode="auto">
          <a:xfrm>
            <a:off x="876300" y="2347913"/>
            <a:ext cx="146050" cy="147637"/>
          </a:xfrm>
          <a:custGeom>
            <a:avLst/>
            <a:gdLst>
              <a:gd name="T0" fmla="*/ 45 w 92"/>
              <a:gd name="T1" fmla="*/ 92 h 93"/>
              <a:gd name="T2" fmla="*/ 36 w 92"/>
              <a:gd name="T3" fmla="*/ 91 h 93"/>
              <a:gd name="T4" fmla="*/ 27 w 92"/>
              <a:gd name="T5" fmla="*/ 88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0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0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9"/>
                </a:lnTo>
                <a:lnTo>
                  <a:pt x="7" y="72"/>
                </a:lnTo>
                <a:lnTo>
                  <a:pt x="3" y="64"/>
                </a:lnTo>
                <a:lnTo>
                  <a:pt x="0" y="56"/>
                </a:lnTo>
                <a:lnTo>
                  <a:pt x="0" y="46"/>
                </a:lnTo>
                <a:lnTo>
                  <a:pt x="0" y="37"/>
                </a:lnTo>
                <a:lnTo>
                  <a:pt x="3" y="28"/>
                </a:lnTo>
                <a:lnTo>
                  <a:pt x="7" y="20"/>
                </a:lnTo>
                <a:lnTo>
                  <a:pt x="13" y="14"/>
                </a:lnTo>
                <a:lnTo>
                  <a:pt x="20" y="8"/>
                </a:lnTo>
                <a:lnTo>
                  <a:pt x="27" y="4"/>
                </a:lnTo>
                <a:lnTo>
                  <a:pt x="36" y="1"/>
                </a:lnTo>
                <a:lnTo>
                  <a:pt x="45" y="0"/>
                </a:lnTo>
                <a:lnTo>
                  <a:pt x="55" y="1"/>
                </a:lnTo>
                <a:lnTo>
                  <a:pt x="63" y="4"/>
                </a:lnTo>
                <a:lnTo>
                  <a:pt x="71" y="8"/>
                </a:lnTo>
                <a:lnTo>
                  <a:pt x="78" y="14"/>
                </a:lnTo>
                <a:lnTo>
                  <a:pt x="83" y="20"/>
                </a:lnTo>
                <a:lnTo>
                  <a:pt x="88" y="28"/>
                </a:lnTo>
                <a:lnTo>
                  <a:pt x="90" y="37"/>
                </a:lnTo>
                <a:lnTo>
                  <a:pt x="91" y="46"/>
                </a:lnTo>
                <a:lnTo>
                  <a:pt x="90" y="56"/>
                </a:lnTo>
                <a:lnTo>
                  <a:pt x="88" y="64"/>
                </a:lnTo>
                <a:lnTo>
                  <a:pt x="83" y="72"/>
                </a:lnTo>
                <a:lnTo>
                  <a:pt x="78" y="79"/>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0" name="Freeform 124"/>
          <p:cNvSpPr>
            <a:spLocks/>
          </p:cNvSpPr>
          <p:nvPr/>
        </p:nvSpPr>
        <p:spPr bwMode="auto">
          <a:xfrm>
            <a:off x="876300" y="2347913"/>
            <a:ext cx="146050" cy="147637"/>
          </a:xfrm>
          <a:custGeom>
            <a:avLst/>
            <a:gdLst>
              <a:gd name="T0" fmla="*/ 45 w 92"/>
              <a:gd name="T1" fmla="*/ 92 h 93"/>
              <a:gd name="T2" fmla="*/ 36 w 92"/>
              <a:gd name="T3" fmla="*/ 91 h 93"/>
              <a:gd name="T4" fmla="*/ 27 w 92"/>
              <a:gd name="T5" fmla="*/ 88 h 93"/>
              <a:gd name="T6" fmla="*/ 20 w 92"/>
              <a:gd name="T7" fmla="*/ 84 h 93"/>
              <a:gd name="T8" fmla="*/ 13 w 92"/>
              <a:gd name="T9" fmla="*/ 79 h 93"/>
              <a:gd name="T10" fmla="*/ 7 w 92"/>
              <a:gd name="T11" fmla="*/ 72 h 93"/>
              <a:gd name="T12" fmla="*/ 3 w 92"/>
              <a:gd name="T13" fmla="*/ 64 h 93"/>
              <a:gd name="T14" fmla="*/ 0 w 92"/>
              <a:gd name="T15" fmla="*/ 56 h 93"/>
              <a:gd name="T16" fmla="*/ 0 w 92"/>
              <a:gd name="T17" fmla="*/ 46 h 93"/>
              <a:gd name="T18" fmla="*/ 0 w 92"/>
              <a:gd name="T19" fmla="*/ 37 h 93"/>
              <a:gd name="T20" fmla="*/ 3 w 92"/>
              <a:gd name="T21" fmla="*/ 28 h 93"/>
              <a:gd name="T22" fmla="*/ 7 w 92"/>
              <a:gd name="T23" fmla="*/ 20 h 93"/>
              <a:gd name="T24" fmla="*/ 13 w 92"/>
              <a:gd name="T25" fmla="*/ 14 h 93"/>
              <a:gd name="T26" fmla="*/ 20 w 92"/>
              <a:gd name="T27" fmla="*/ 8 h 93"/>
              <a:gd name="T28" fmla="*/ 27 w 92"/>
              <a:gd name="T29" fmla="*/ 4 h 93"/>
              <a:gd name="T30" fmla="*/ 36 w 92"/>
              <a:gd name="T31" fmla="*/ 1 h 93"/>
              <a:gd name="T32" fmla="*/ 45 w 92"/>
              <a:gd name="T33" fmla="*/ 0 h 93"/>
              <a:gd name="T34" fmla="*/ 55 w 92"/>
              <a:gd name="T35" fmla="*/ 1 h 93"/>
              <a:gd name="T36" fmla="*/ 63 w 92"/>
              <a:gd name="T37" fmla="*/ 4 h 93"/>
              <a:gd name="T38" fmla="*/ 71 w 92"/>
              <a:gd name="T39" fmla="*/ 8 h 93"/>
              <a:gd name="T40" fmla="*/ 78 w 92"/>
              <a:gd name="T41" fmla="*/ 14 h 93"/>
              <a:gd name="T42" fmla="*/ 83 w 92"/>
              <a:gd name="T43" fmla="*/ 20 h 93"/>
              <a:gd name="T44" fmla="*/ 88 w 92"/>
              <a:gd name="T45" fmla="*/ 28 h 93"/>
              <a:gd name="T46" fmla="*/ 90 w 92"/>
              <a:gd name="T47" fmla="*/ 37 h 93"/>
              <a:gd name="T48" fmla="*/ 91 w 92"/>
              <a:gd name="T49" fmla="*/ 46 h 93"/>
              <a:gd name="T50" fmla="*/ 90 w 92"/>
              <a:gd name="T51" fmla="*/ 56 h 93"/>
              <a:gd name="T52" fmla="*/ 88 w 92"/>
              <a:gd name="T53" fmla="*/ 64 h 93"/>
              <a:gd name="T54" fmla="*/ 83 w 92"/>
              <a:gd name="T55" fmla="*/ 72 h 93"/>
              <a:gd name="T56" fmla="*/ 78 w 92"/>
              <a:gd name="T57" fmla="*/ 79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9"/>
                </a:lnTo>
                <a:lnTo>
                  <a:pt x="7" y="72"/>
                </a:lnTo>
                <a:lnTo>
                  <a:pt x="3" y="64"/>
                </a:lnTo>
                <a:lnTo>
                  <a:pt x="0" y="56"/>
                </a:lnTo>
                <a:lnTo>
                  <a:pt x="0" y="46"/>
                </a:lnTo>
                <a:lnTo>
                  <a:pt x="0" y="37"/>
                </a:lnTo>
                <a:lnTo>
                  <a:pt x="3" y="28"/>
                </a:lnTo>
                <a:lnTo>
                  <a:pt x="7" y="20"/>
                </a:lnTo>
                <a:lnTo>
                  <a:pt x="13" y="14"/>
                </a:lnTo>
                <a:lnTo>
                  <a:pt x="20" y="8"/>
                </a:lnTo>
                <a:lnTo>
                  <a:pt x="27" y="4"/>
                </a:lnTo>
                <a:lnTo>
                  <a:pt x="36" y="1"/>
                </a:lnTo>
                <a:lnTo>
                  <a:pt x="45" y="0"/>
                </a:lnTo>
                <a:lnTo>
                  <a:pt x="55" y="1"/>
                </a:lnTo>
                <a:lnTo>
                  <a:pt x="63" y="4"/>
                </a:lnTo>
                <a:lnTo>
                  <a:pt x="71" y="8"/>
                </a:lnTo>
                <a:lnTo>
                  <a:pt x="78" y="14"/>
                </a:lnTo>
                <a:lnTo>
                  <a:pt x="83" y="20"/>
                </a:lnTo>
                <a:lnTo>
                  <a:pt x="88" y="28"/>
                </a:lnTo>
                <a:lnTo>
                  <a:pt x="90" y="37"/>
                </a:lnTo>
                <a:lnTo>
                  <a:pt x="91" y="46"/>
                </a:lnTo>
                <a:lnTo>
                  <a:pt x="90" y="56"/>
                </a:lnTo>
                <a:lnTo>
                  <a:pt x="88" y="64"/>
                </a:lnTo>
                <a:lnTo>
                  <a:pt x="83" y="72"/>
                </a:lnTo>
                <a:lnTo>
                  <a:pt x="78" y="79"/>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1" name="Freeform 125"/>
          <p:cNvSpPr>
            <a:spLocks/>
          </p:cNvSpPr>
          <p:nvPr/>
        </p:nvSpPr>
        <p:spPr bwMode="auto">
          <a:xfrm>
            <a:off x="895350" y="2366963"/>
            <a:ext cx="109538" cy="111125"/>
          </a:xfrm>
          <a:custGeom>
            <a:avLst/>
            <a:gdLst>
              <a:gd name="T0" fmla="*/ 37 w 69"/>
              <a:gd name="T1" fmla="*/ 32 h 70"/>
              <a:gd name="T2" fmla="*/ 37 w 69"/>
              <a:gd name="T3" fmla="*/ 0 h 70"/>
              <a:gd name="T4" fmla="*/ 31 w 69"/>
              <a:gd name="T5" fmla="*/ 0 h 70"/>
              <a:gd name="T6" fmla="*/ 31 w 69"/>
              <a:gd name="T7" fmla="*/ 32 h 70"/>
              <a:gd name="T8" fmla="*/ 0 w 69"/>
              <a:gd name="T9" fmla="*/ 32 h 70"/>
              <a:gd name="T10" fmla="*/ 0 w 69"/>
              <a:gd name="T11" fmla="*/ 38 h 70"/>
              <a:gd name="T12" fmla="*/ 31 w 69"/>
              <a:gd name="T13" fmla="*/ 38 h 70"/>
              <a:gd name="T14" fmla="*/ 31 w 69"/>
              <a:gd name="T15" fmla="*/ 69 h 70"/>
              <a:gd name="T16" fmla="*/ 37 w 69"/>
              <a:gd name="T17" fmla="*/ 69 h 70"/>
              <a:gd name="T18" fmla="*/ 37 w 69"/>
              <a:gd name="T19" fmla="*/ 38 h 70"/>
              <a:gd name="T20" fmla="*/ 68 w 69"/>
              <a:gd name="T21" fmla="*/ 38 h 70"/>
              <a:gd name="T22" fmla="*/ 68 w 69"/>
              <a:gd name="T23" fmla="*/ 32 h 70"/>
              <a:gd name="T24" fmla="*/ 37 w 69"/>
              <a:gd name="T25"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70">
                <a:moveTo>
                  <a:pt x="37" y="32"/>
                </a:moveTo>
                <a:lnTo>
                  <a:pt x="37" y="0"/>
                </a:lnTo>
                <a:lnTo>
                  <a:pt x="31" y="0"/>
                </a:lnTo>
                <a:lnTo>
                  <a:pt x="31" y="32"/>
                </a:lnTo>
                <a:lnTo>
                  <a:pt x="0" y="32"/>
                </a:lnTo>
                <a:lnTo>
                  <a:pt x="0" y="38"/>
                </a:lnTo>
                <a:lnTo>
                  <a:pt x="31" y="38"/>
                </a:lnTo>
                <a:lnTo>
                  <a:pt x="31" y="69"/>
                </a:lnTo>
                <a:lnTo>
                  <a:pt x="37" y="69"/>
                </a:lnTo>
                <a:lnTo>
                  <a:pt x="37" y="38"/>
                </a:lnTo>
                <a:lnTo>
                  <a:pt x="68" y="38"/>
                </a:lnTo>
                <a:lnTo>
                  <a:pt x="68" y="32"/>
                </a:lnTo>
                <a:lnTo>
                  <a:pt x="37"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2" name="Freeform 126"/>
          <p:cNvSpPr>
            <a:spLocks/>
          </p:cNvSpPr>
          <p:nvPr/>
        </p:nvSpPr>
        <p:spPr bwMode="auto">
          <a:xfrm>
            <a:off x="892175" y="2540000"/>
            <a:ext cx="147638" cy="146050"/>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4 h 92"/>
              <a:gd name="T14" fmla="*/ 1 w 93"/>
              <a:gd name="T15" fmla="*/ 56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6 h 92"/>
              <a:gd name="T52" fmla="*/ 88 w 93"/>
              <a:gd name="T53" fmla="*/ 64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4"/>
                </a:lnTo>
                <a:lnTo>
                  <a:pt x="1" y="56"/>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6"/>
                </a:lnTo>
                <a:lnTo>
                  <a:pt x="88" y="64"/>
                </a:lnTo>
                <a:lnTo>
                  <a:pt x="84" y="71"/>
                </a:lnTo>
                <a:lnTo>
                  <a:pt x="79" y="78"/>
                </a:lnTo>
                <a:lnTo>
                  <a:pt x="72" y="83"/>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3" name="Freeform 127"/>
          <p:cNvSpPr>
            <a:spLocks/>
          </p:cNvSpPr>
          <p:nvPr/>
        </p:nvSpPr>
        <p:spPr bwMode="auto">
          <a:xfrm>
            <a:off x="892175" y="2540000"/>
            <a:ext cx="147638" cy="146050"/>
          </a:xfrm>
          <a:custGeom>
            <a:avLst/>
            <a:gdLst>
              <a:gd name="T0" fmla="*/ 46 w 93"/>
              <a:gd name="T1" fmla="*/ 91 h 92"/>
              <a:gd name="T2" fmla="*/ 37 w 93"/>
              <a:gd name="T3" fmla="*/ 90 h 92"/>
              <a:gd name="T4" fmla="*/ 28 w 93"/>
              <a:gd name="T5" fmla="*/ 88 h 92"/>
              <a:gd name="T6" fmla="*/ 20 w 93"/>
              <a:gd name="T7" fmla="*/ 83 h 92"/>
              <a:gd name="T8" fmla="*/ 14 w 93"/>
              <a:gd name="T9" fmla="*/ 78 h 92"/>
              <a:gd name="T10" fmla="*/ 8 w 93"/>
              <a:gd name="T11" fmla="*/ 71 h 92"/>
              <a:gd name="T12" fmla="*/ 4 w 93"/>
              <a:gd name="T13" fmla="*/ 64 h 92"/>
              <a:gd name="T14" fmla="*/ 1 w 93"/>
              <a:gd name="T15" fmla="*/ 56 h 92"/>
              <a:gd name="T16" fmla="*/ 0 w 93"/>
              <a:gd name="T17" fmla="*/ 46 h 92"/>
              <a:gd name="T18" fmla="*/ 1 w 93"/>
              <a:gd name="T19" fmla="*/ 37 h 92"/>
              <a:gd name="T20" fmla="*/ 4 w 93"/>
              <a:gd name="T21" fmla="*/ 28 h 92"/>
              <a:gd name="T22" fmla="*/ 8 w 93"/>
              <a:gd name="T23" fmla="*/ 21 h 92"/>
              <a:gd name="T24" fmla="*/ 14 w 93"/>
              <a:gd name="T25" fmla="*/ 14 h 92"/>
              <a:gd name="T26" fmla="*/ 20 w 93"/>
              <a:gd name="T27" fmla="*/ 8 h 92"/>
              <a:gd name="T28" fmla="*/ 28 w 93"/>
              <a:gd name="T29" fmla="*/ 4 h 92"/>
              <a:gd name="T30" fmla="*/ 37 w 93"/>
              <a:gd name="T31" fmla="*/ 1 h 92"/>
              <a:gd name="T32" fmla="*/ 46 w 93"/>
              <a:gd name="T33" fmla="*/ 0 h 92"/>
              <a:gd name="T34" fmla="*/ 55 w 93"/>
              <a:gd name="T35" fmla="*/ 1 h 92"/>
              <a:gd name="T36" fmla="*/ 64 w 93"/>
              <a:gd name="T37" fmla="*/ 4 h 92"/>
              <a:gd name="T38" fmla="*/ 72 w 93"/>
              <a:gd name="T39" fmla="*/ 8 h 92"/>
              <a:gd name="T40" fmla="*/ 79 w 93"/>
              <a:gd name="T41" fmla="*/ 14 h 92"/>
              <a:gd name="T42" fmla="*/ 84 w 93"/>
              <a:gd name="T43" fmla="*/ 21 h 92"/>
              <a:gd name="T44" fmla="*/ 88 w 93"/>
              <a:gd name="T45" fmla="*/ 28 h 92"/>
              <a:gd name="T46" fmla="*/ 91 w 93"/>
              <a:gd name="T47" fmla="*/ 37 h 92"/>
              <a:gd name="T48" fmla="*/ 92 w 93"/>
              <a:gd name="T49" fmla="*/ 46 h 92"/>
              <a:gd name="T50" fmla="*/ 91 w 93"/>
              <a:gd name="T51" fmla="*/ 56 h 92"/>
              <a:gd name="T52" fmla="*/ 88 w 93"/>
              <a:gd name="T53" fmla="*/ 64 h 92"/>
              <a:gd name="T54" fmla="*/ 84 w 93"/>
              <a:gd name="T55" fmla="*/ 71 h 92"/>
              <a:gd name="T56" fmla="*/ 79 w 93"/>
              <a:gd name="T57" fmla="*/ 78 h 92"/>
              <a:gd name="T58" fmla="*/ 72 w 93"/>
              <a:gd name="T59" fmla="*/ 83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3"/>
                </a:lnTo>
                <a:lnTo>
                  <a:pt x="14" y="78"/>
                </a:lnTo>
                <a:lnTo>
                  <a:pt x="8" y="71"/>
                </a:lnTo>
                <a:lnTo>
                  <a:pt x="4" y="64"/>
                </a:lnTo>
                <a:lnTo>
                  <a:pt x="1" y="56"/>
                </a:lnTo>
                <a:lnTo>
                  <a:pt x="0" y="46"/>
                </a:lnTo>
                <a:lnTo>
                  <a:pt x="1" y="37"/>
                </a:lnTo>
                <a:lnTo>
                  <a:pt x="4" y="28"/>
                </a:lnTo>
                <a:lnTo>
                  <a:pt x="8" y="21"/>
                </a:lnTo>
                <a:lnTo>
                  <a:pt x="14" y="14"/>
                </a:lnTo>
                <a:lnTo>
                  <a:pt x="20" y="8"/>
                </a:lnTo>
                <a:lnTo>
                  <a:pt x="28" y="4"/>
                </a:lnTo>
                <a:lnTo>
                  <a:pt x="37" y="1"/>
                </a:lnTo>
                <a:lnTo>
                  <a:pt x="46" y="0"/>
                </a:lnTo>
                <a:lnTo>
                  <a:pt x="55" y="1"/>
                </a:lnTo>
                <a:lnTo>
                  <a:pt x="64" y="4"/>
                </a:lnTo>
                <a:lnTo>
                  <a:pt x="72" y="8"/>
                </a:lnTo>
                <a:lnTo>
                  <a:pt x="79" y="14"/>
                </a:lnTo>
                <a:lnTo>
                  <a:pt x="84" y="21"/>
                </a:lnTo>
                <a:lnTo>
                  <a:pt x="88" y="28"/>
                </a:lnTo>
                <a:lnTo>
                  <a:pt x="91" y="37"/>
                </a:lnTo>
                <a:lnTo>
                  <a:pt x="92" y="46"/>
                </a:lnTo>
                <a:lnTo>
                  <a:pt x="91" y="56"/>
                </a:lnTo>
                <a:lnTo>
                  <a:pt x="88" y="64"/>
                </a:lnTo>
                <a:lnTo>
                  <a:pt x="84" y="71"/>
                </a:lnTo>
                <a:lnTo>
                  <a:pt x="79" y="78"/>
                </a:lnTo>
                <a:lnTo>
                  <a:pt x="72" y="83"/>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4" name="Freeform 128"/>
          <p:cNvSpPr>
            <a:spLocks/>
          </p:cNvSpPr>
          <p:nvPr/>
        </p:nvSpPr>
        <p:spPr bwMode="auto">
          <a:xfrm>
            <a:off x="911225" y="2559050"/>
            <a:ext cx="109538" cy="109538"/>
          </a:xfrm>
          <a:custGeom>
            <a:avLst/>
            <a:gdLst>
              <a:gd name="T0" fmla="*/ 38 w 69"/>
              <a:gd name="T1" fmla="*/ 32 h 69"/>
              <a:gd name="T2" fmla="*/ 38 w 69"/>
              <a:gd name="T3" fmla="*/ 0 h 69"/>
              <a:gd name="T4" fmla="*/ 31 w 69"/>
              <a:gd name="T5" fmla="*/ 0 h 69"/>
              <a:gd name="T6" fmla="*/ 31 w 69"/>
              <a:gd name="T7" fmla="*/ 32 h 69"/>
              <a:gd name="T8" fmla="*/ 0 w 69"/>
              <a:gd name="T9" fmla="*/ 32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2 h 69"/>
              <a:gd name="T24" fmla="*/ 38 w 69"/>
              <a:gd name="T25"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2"/>
                </a:moveTo>
                <a:lnTo>
                  <a:pt x="38" y="0"/>
                </a:lnTo>
                <a:lnTo>
                  <a:pt x="31" y="0"/>
                </a:lnTo>
                <a:lnTo>
                  <a:pt x="31" y="32"/>
                </a:lnTo>
                <a:lnTo>
                  <a:pt x="0" y="32"/>
                </a:lnTo>
                <a:lnTo>
                  <a:pt x="0" y="38"/>
                </a:lnTo>
                <a:lnTo>
                  <a:pt x="31" y="38"/>
                </a:lnTo>
                <a:lnTo>
                  <a:pt x="31" y="68"/>
                </a:lnTo>
                <a:lnTo>
                  <a:pt x="38" y="68"/>
                </a:lnTo>
                <a:lnTo>
                  <a:pt x="38" y="38"/>
                </a:lnTo>
                <a:lnTo>
                  <a:pt x="68" y="38"/>
                </a:lnTo>
                <a:lnTo>
                  <a:pt x="68" y="32"/>
                </a:lnTo>
                <a:lnTo>
                  <a:pt x="38"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5" name="Freeform 129"/>
          <p:cNvSpPr>
            <a:spLocks/>
          </p:cNvSpPr>
          <p:nvPr/>
        </p:nvSpPr>
        <p:spPr bwMode="auto">
          <a:xfrm>
            <a:off x="954088" y="2687638"/>
            <a:ext cx="147637" cy="146050"/>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6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6"/>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6"/>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6" name="Freeform 130"/>
          <p:cNvSpPr>
            <a:spLocks/>
          </p:cNvSpPr>
          <p:nvPr/>
        </p:nvSpPr>
        <p:spPr bwMode="auto">
          <a:xfrm>
            <a:off x="954088" y="2687638"/>
            <a:ext cx="147637" cy="146050"/>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6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6"/>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6"/>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7" name="Freeform 131"/>
          <p:cNvSpPr>
            <a:spLocks/>
          </p:cNvSpPr>
          <p:nvPr/>
        </p:nvSpPr>
        <p:spPr bwMode="auto">
          <a:xfrm>
            <a:off x="973138" y="2706688"/>
            <a:ext cx="109537" cy="109537"/>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8" name="Freeform 132"/>
          <p:cNvSpPr>
            <a:spLocks/>
          </p:cNvSpPr>
          <p:nvPr/>
        </p:nvSpPr>
        <p:spPr bwMode="auto">
          <a:xfrm>
            <a:off x="1077913" y="2797175"/>
            <a:ext cx="146050" cy="146050"/>
          </a:xfrm>
          <a:custGeom>
            <a:avLst/>
            <a:gdLst>
              <a:gd name="T0" fmla="*/ 45 w 92"/>
              <a:gd name="T1" fmla="*/ 91 h 92"/>
              <a:gd name="T2" fmla="*/ 36 w 92"/>
              <a:gd name="T3" fmla="*/ 90 h 92"/>
              <a:gd name="T4" fmla="*/ 27 w 92"/>
              <a:gd name="T5" fmla="*/ 88 h 92"/>
              <a:gd name="T6" fmla="*/ 20 w 92"/>
              <a:gd name="T7" fmla="*/ 83 h 92"/>
              <a:gd name="T8" fmla="*/ 13 w 92"/>
              <a:gd name="T9" fmla="*/ 78 h 92"/>
              <a:gd name="T10" fmla="*/ 7 w 92"/>
              <a:gd name="T11" fmla="*/ 71 h 92"/>
              <a:gd name="T12" fmla="*/ 3 w 92"/>
              <a:gd name="T13" fmla="*/ 63 h 92"/>
              <a:gd name="T14" fmla="*/ 0 w 92"/>
              <a:gd name="T15" fmla="*/ 55 h 92"/>
              <a:gd name="T16" fmla="*/ 0 w 92"/>
              <a:gd name="T17" fmla="*/ 45 h 92"/>
              <a:gd name="T18" fmla="*/ 0 w 92"/>
              <a:gd name="T19" fmla="*/ 36 h 92"/>
              <a:gd name="T20" fmla="*/ 3 w 92"/>
              <a:gd name="T21" fmla="*/ 27 h 92"/>
              <a:gd name="T22" fmla="*/ 7 w 92"/>
              <a:gd name="T23" fmla="*/ 20 h 92"/>
              <a:gd name="T24" fmla="*/ 13 w 92"/>
              <a:gd name="T25" fmla="*/ 13 h 92"/>
              <a:gd name="T26" fmla="*/ 20 w 92"/>
              <a:gd name="T27" fmla="*/ 7 h 92"/>
              <a:gd name="T28" fmla="*/ 27 w 92"/>
              <a:gd name="T29" fmla="*/ 3 h 92"/>
              <a:gd name="T30" fmla="*/ 36 w 92"/>
              <a:gd name="T31" fmla="*/ 0 h 92"/>
              <a:gd name="T32" fmla="*/ 45 w 92"/>
              <a:gd name="T33" fmla="*/ 0 h 92"/>
              <a:gd name="T34" fmla="*/ 55 w 92"/>
              <a:gd name="T35" fmla="*/ 0 h 92"/>
              <a:gd name="T36" fmla="*/ 63 w 92"/>
              <a:gd name="T37" fmla="*/ 3 h 92"/>
              <a:gd name="T38" fmla="*/ 71 w 92"/>
              <a:gd name="T39" fmla="*/ 7 h 92"/>
              <a:gd name="T40" fmla="*/ 78 w 92"/>
              <a:gd name="T41" fmla="*/ 13 h 92"/>
              <a:gd name="T42" fmla="*/ 83 w 92"/>
              <a:gd name="T43" fmla="*/ 20 h 92"/>
              <a:gd name="T44" fmla="*/ 88 w 92"/>
              <a:gd name="T45" fmla="*/ 27 h 92"/>
              <a:gd name="T46" fmla="*/ 90 w 92"/>
              <a:gd name="T47" fmla="*/ 36 h 92"/>
              <a:gd name="T48" fmla="*/ 91 w 92"/>
              <a:gd name="T49" fmla="*/ 45 h 92"/>
              <a:gd name="T50" fmla="*/ 90 w 92"/>
              <a:gd name="T51" fmla="*/ 55 h 92"/>
              <a:gd name="T52" fmla="*/ 88 w 92"/>
              <a:gd name="T53" fmla="*/ 63 h 92"/>
              <a:gd name="T54" fmla="*/ 83 w 92"/>
              <a:gd name="T55" fmla="*/ 71 h 92"/>
              <a:gd name="T56" fmla="*/ 78 w 92"/>
              <a:gd name="T57" fmla="*/ 78 h 92"/>
              <a:gd name="T58" fmla="*/ 71 w 92"/>
              <a:gd name="T59" fmla="*/ 83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3"/>
                </a:lnTo>
                <a:lnTo>
                  <a:pt x="13" y="78"/>
                </a:lnTo>
                <a:lnTo>
                  <a:pt x="7" y="71"/>
                </a:lnTo>
                <a:lnTo>
                  <a:pt x="3" y="63"/>
                </a:lnTo>
                <a:lnTo>
                  <a:pt x="0" y="55"/>
                </a:lnTo>
                <a:lnTo>
                  <a:pt x="0" y="45"/>
                </a:lnTo>
                <a:lnTo>
                  <a:pt x="0" y="36"/>
                </a:lnTo>
                <a:lnTo>
                  <a:pt x="3" y="27"/>
                </a:lnTo>
                <a:lnTo>
                  <a:pt x="7" y="20"/>
                </a:lnTo>
                <a:lnTo>
                  <a:pt x="13" y="13"/>
                </a:lnTo>
                <a:lnTo>
                  <a:pt x="20" y="7"/>
                </a:lnTo>
                <a:lnTo>
                  <a:pt x="27" y="3"/>
                </a:lnTo>
                <a:lnTo>
                  <a:pt x="36" y="0"/>
                </a:lnTo>
                <a:lnTo>
                  <a:pt x="45" y="0"/>
                </a:lnTo>
                <a:lnTo>
                  <a:pt x="55" y="0"/>
                </a:lnTo>
                <a:lnTo>
                  <a:pt x="63" y="3"/>
                </a:lnTo>
                <a:lnTo>
                  <a:pt x="71" y="7"/>
                </a:lnTo>
                <a:lnTo>
                  <a:pt x="78" y="13"/>
                </a:lnTo>
                <a:lnTo>
                  <a:pt x="83" y="20"/>
                </a:lnTo>
                <a:lnTo>
                  <a:pt x="88" y="27"/>
                </a:lnTo>
                <a:lnTo>
                  <a:pt x="90" y="36"/>
                </a:lnTo>
                <a:lnTo>
                  <a:pt x="91" y="45"/>
                </a:lnTo>
                <a:lnTo>
                  <a:pt x="90" y="55"/>
                </a:lnTo>
                <a:lnTo>
                  <a:pt x="88" y="63"/>
                </a:lnTo>
                <a:lnTo>
                  <a:pt x="83" y="71"/>
                </a:lnTo>
                <a:lnTo>
                  <a:pt x="78" y="78"/>
                </a:lnTo>
                <a:lnTo>
                  <a:pt x="71" y="83"/>
                </a:lnTo>
                <a:lnTo>
                  <a:pt x="63" y="88"/>
                </a:lnTo>
                <a:lnTo>
                  <a:pt x="55" y="90"/>
                </a:lnTo>
                <a:lnTo>
                  <a:pt x="45"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49" name="Freeform 133"/>
          <p:cNvSpPr>
            <a:spLocks/>
          </p:cNvSpPr>
          <p:nvPr/>
        </p:nvSpPr>
        <p:spPr bwMode="auto">
          <a:xfrm>
            <a:off x="1077913" y="2797175"/>
            <a:ext cx="146050" cy="146050"/>
          </a:xfrm>
          <a:custGeom>
            <a:avLst/>
            <a:gdLst>
              <a:gd name="T0" fmla="*/ 45 w 92"/>
              <a:gd name="T1" fmla="*/ 91 h 92"/>
              <a:gd name="T2" fmla="*/ 36 w 92"/>
              <a:gd name="T3" fmla="*/ 90 h 92"/>
              <a:gd name="T4" fmla="*/ 27 w 92"/>
              <a:gd name="T5" fmla="*/ 88 h 92"/>
              <a:gd name="T6" fmla="*/ 20 w 92"/>
              <a:gd name="T7" fmla="*/ 83 h 92"/>
              <a:gd name="T8" fmla="*/ 13 w 92"/>
              <a:gd name="T9" fmla="*/ 78 h 92"/>
              <a:gd name="T10" fmla="*/ 7 w 92"/>
              <a:gd name="T11" fmla="*/ 71 h 92"/>
              <a:gd name="T12" fmla="*/ 3 w 92"/>
              <a:gd name="T13" fmla="*/ 63 h 92"/>
              <a:gd name="T14" fmla="*/ 0 w 92"/>
              <a:gd name="T15" fmla="*/ 55 h 92"/>
              <a:gd name="T16" fmla="*/ 0 w 92"/>
              <a:gd name="T17" fmla="*/ 45 h 92"/>
              <a:gd name="T18" fmla="*/ 0 w 92"/>
              <a:gd name="T19" fmla="*/ 36 h 92"/>
              <a:gd name="T20" fmla="*/ 3 w 92"/>
              <a:gd name="T21" fmla="*/ 27 h 92"/>
              <a:gd name="T22" fmla="*/ 7 w 92"/>
              <a:gd name="T23" fmla="*/ 20 h 92"/>
              <a:gd name="T24" fmla="*/ 13 w 92"/>
              <a:gd name="T25" fmla="*/ 13 h 92"/>
              <a:gd name="T26" fmla="*/ 20 w 92"/>
              <a:gd name="T27" fmla="*/ 7 h 92"/>
              <a:gd name="T28" fmla="*/ 27 w 92"/>
              <a:gd name="T29" fmla="*/ 3 h 92"/>
              <a:gd name="T30" fmla="*/ 36 w 92"/>
              <a:gd name="T31" fmla="*/ 0 h 92"/>
              <a:gd name="T32" fmla="*/ 45 w 92"/>
              <a:gd name="T33" fmla="*/ 0 h 92"/>
              <a:gd name="T34" fmla="*/ 55 w 92"/>
              <a:gd name="T35" fmla="*/ 0 h 92"/>
              <a:gd name="T36" fmla="*/ 63 w 92"/>
              <a:gd name="T37" fmla="*/ 3 h 92"/>
              <a:gd name="T38" fmla="*/ 71 w 92"/>
              <a:gd name="T39" fmla="*/ 7 h 92"/>
              <a:gd name="T40" fmla="*/ 78 w 92"/>
              <a:gd name="T41" fmla="*/ 13 h 92"/>
              <a:gd name="T42" fmla="*/ 83 w 92"/>
              <a:gd name="T43" fmla="*/ 20 h 92"/>
              <a:gd name="T44" fmla="*/ 88 w 92"/>
              <a:gd name="T45" fmla="*/ 27 h 92"/>
              <a:gd name="T46" fmla="*/ 90 w 92"/>
              <a:gd name="T47" fmla="*/ 36 h 92"/>
              <a:gd name="T48" fmla="*/ 91 w 92"/>
              <a:gd name="T49" fmla="*/ 45 h 92"/>
              <a:gd name="T50" fmla="*/ 90 w 92"/>
              <a:gd name="T51" fmla="*/ 55 h 92"/>
              <a:gd name="T52" fmla="*/ 88 w 92"/>
              <a:gd name="T53" fmla="*/ 63 h 92"/>
              <a:gd name="T54" fmla="*/ 83 w 92"/>
              <a:gd name="T55" fmla="*/ 71 h 92"/>
              <a:gd name="T56" fmla="*/ 78 w 92"/>
              <a:gd name="T57" fmla="*/ 78 h 92"/>
              <a:gd name="T58" fmla="*/ 71 w 92"/>
              <a:gd name="T59" fmla="*/ 83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3"/>
                </a:lnTo>
                <a:lnTo>
                  <a:pt x="13" y="78"/>
                </a:lnTo>
                <a:lnTo>
                  <a:pt x="7" y="71"/>
                </a:lnTo>
                <a:lnTo>
                  <a:pt x="3" y="63"/>
                </a:lnTo>
                <a:lnTo>
                  <a:pt x="0" y="55"/>
                </a:lnTo>
                <a:lnTo>
                  <a:pt x="0" y="45"/>
                </a:lnTo>
                <a:lnTo>
                  <a:pt x="0" y="36"/>
                </a:lnTo>
                <a:lnTo>
                  <a:pt x="3" y="27"/>
                </a:lnTo>
                <a:lnTo>
                  <a:pt x="7" y="20"/>
                </a:lnTo>
                <a:lnTo>
                  <a:pt x="13" y="13"/>
                </a:lnTo>
                <a:lnTo>
                  <a:pt x="20" y="7"/>
                </a:lnTo>
                <a:lnTo>
                  <a:pt x="27" y="3"/>
                </a:lnTo>
                <a:lnTo>
                  <a:pt x="36" y="0"/>
                </a:lnTo>
                <a:lnTo>
                  <a:pt x="45" y="0"/>
                </a:lnTo>
                <a:lnTo>
                  <a:pt x="55" y="0"/>
                </a:lnTo>
                <a:lnTo>
                  <a:pt x="63" y="3"/>
                </a:lnTo>
                <a:lnTo>
                  <a:pt x="71" y="7"/>
                </a:lnTo>
                <a:lnTo>
                  <a:pt x="78" y="13"/>
                </a:lnTo>
                <a:lnTo>
                  <a:pt x="83" y="20"/>
                </a:lnTo>
                <a:lnTo>
                  <a:pt x="88" y="27"/>
                </a:lnTo>
                <a:lnTo>
                  <a:pt x="90" y="36"/>
                </a:lnTo>
                <a:lnTo>
                  <a:pt x="91" y="45"/>
                </a:lnTo>
                <a:lnTo>
                  <a:pt x="90" y="55"/>
                </a:lnTo>
                <a:lnTo>
                  <a:pt x="88" y="63"/>
                </a:lnTo>
                <a:lnTo>
                  <a:pt x="83" y="71"/>
                </a:lnTo>
                <a:lnTo>
                  <a:pt x="78" y="78"/>
                </a:lnTo>
                <a:lnTo>
                  <a:pt x="71" y="83"/>
                </a:lnTo>
                <a:lnTo>
                  <a:pt x="63" y="88"/>
                </a:lnTo>
                <a:lnTo>
                  <a:pt x="55" y="90"/>
                </a:lnTo>
                <a:lnTo>
                  <a:pt x="45"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0" name="Freeform 134"/>
          <p:cNvSpPr>
            <a:spLocks/>
          </p:cNvSpPr>
          <p:nvPr/>
        </p:nvSpPr>
        <p:spPr bwMode="auto">
          <a:xfrm>
            <a:off x="1096963" y="2816225"/>
            <a:ext cx="109537" cy="109538"/>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1" name="Freeform 135"/>
          <p:cNvSpPr>
            <a:spLocks/>
          </p:cNvSpPr>
          <p:nvPr/>
        </p:nvSpPr>
        <p:spPr bwMode="auto">
          <a:xfrm>
            <a:off x="1227138" y="2905125"/>
            <a:ext cx="147637" cy="146050"/>
          </a:xfrm>
          <a:custGeom>
            <a:avLst/>
            <a:gdLst>
              <a:gd name="T0" fmla="*/ 46 w 93"/>
              <a:gd name="T1" fmla="*/ 91 h 92"/>
              <a:gd name="T2" fmla="*/ 36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6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6" y="90"/>
                </a:lnTo>
                <a:lnTo>
                  <a:pt x="28" y="88"/>
                </a:lnTo>
                <a:lnTo>
                  <a:pt x="20" y="84"/>
                </a:lnTo>
                <a:lnTo>
                  <a:pt x="13" y="78"/>
                </a:lnTo>
                <a:lnTo>
                  <a:pt x="8" y="71"/>
                </a:lnTo>
                <a:lnTo>
                  <a:pt x="4" y="63"/>
                </a:lnTo>
                <a:lnTo>
                  <a:pt x="1" y="55"/>
                </a:lnTo>
                <a:lnTo>
                  <a:pt x="0" y="45"/>
                </a:lnTo>
                <a:lnTo>
                  <a:pt x="1" y="36"/>
                </a:lnTo>
                <a:lnTo>
                  <a:pt x="4" y="27"/>
                </a:lnTo>
                <a:lnTo>
                  <a:pt x="8" y="20"/>
                </a:lnTo>
                <a:lnTo>
                  <a:pt x="13" y="13"/>
                </a:lnTo>
                <a:lnTo>
                  <a:pt x="20" y="7"/>
                </a:lnTo>
                <a:lnTo>
                  <a:pt x="28" y="3"/>
                </a:lnTo>
                <a:lnTo>
                  <a:pt x="36" y="1"/>
                </a:lnTo>
                <a:lnTo>
                  <a:pt x="46" y="0"/>
                </a:lnTo>
                <a:lnTo>
                  <a:pt x="55" y="1"/>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2" name="Freeform 136"/>
          <p:cNvSpPr>
            <a:spLocks/>
          </p:cNvSpPr>
          <p:nvPr/>
        </p:nvSpPr>
        <p:spPr bwMode="auto">
          <a:xfrm>
            <a:off x="1227138" y="2905125"/>
            <a:ext cx="147637" cy="146050"/>
          </a:xfrm>
          <a:custGeom>
            <a:avLst/>
            <a:gdLst>
              <a:gd name="T0" fmla="*/ 46 w 93"/>
              <a:gd name="T1" fmla="*/ 91 h 92"/>
              <a:gd name="T2" fmla="*/ 36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3 w 93"/>
              <a:gd name="T25" fmla="*/ 13 h 92"/>
              <a:gd name="T26" fmla="*/ 20 w 93"/>
              <a:gd name="T27" fmla="*/ 7 h 92"/>
              <a:gd name="T28" fmla="*/ 28 w 93"/>
              <a:gd name="T29" fmla="*/ 3 h 92"/>
              <a:gd name="T30" fmla="*/ 36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6" y="90"/>
                </a:lnTo>
                <a:lnTo>
                  <a:pt x="28" y="88"/>
                </a:lnTo>
                <a:lnTo>
                  <a:pt x="20" y="84"/>
                </a:lnTo>
                <a:lnTo>
                  <a:pt x="13" y="78"/>
                </a:lnTo>
                <a:lnTo>
                  <a:pt x="8" y="71"/>
                </a:lnTo>
                <a:lnTo>
                  <a:pt x="4" y="63"/>
                </a:lnTo>
                <a:lnTo>
                  <a:pt x="1" y="55"/>
                </a:lnTo>
                <a:lnTo>
                  <a:pt x="0" y="45"/>
                </a:lnTo>
                <a:lnTo>
                  <a:pt x="1" y="36"/>
                </a:lnTo>
                <a:lnTo>
                  <a:pt x="4" y="27"/>
                </a:lnTo>
                <a:lnTo>
                  <a:pt x="8" y="20"/>
                </a:lnTo>
                <a:lnTo>
                  <a:pt x="13" y="13"/>
                </a:lnTo>
                <a:lnTo>
                  <a:pt x="20" y="7"/>
                </a:lnTo>
                <a:lnTo>
                  <a:pt x="28" y="3"/>
                </a:lnTo>
                <a:lnTo>
                  <a:pt x="36" y="1"/>
                </a:lnTo>
                <a:lnTo>
                  <a:pt x="46" y="0"/>
                </a:lnTo>
                <a:lnTo>
                  <a:pt x="55" y="1"/>
                </a:lnTo>
                <a:lnTo>
                  <a:pt x="64" y="3"/>
                </a:lnTo>
                <a:lnTo>
                  <a:pt x="72" y="7"/>
                </a:lnTo>
                <a:lnTo>
                  <a:pt x="78" y="13"/>
                </a:lnTo>
                <a:lnTo>
                  <a:pt x="84" y="20"/>
                </a:lnTo>
                <a:lnTo>
                  <a:pt x="88" y="27"/>
                </a:lnTo>
                <a:lnTo>
                  <a:pt x="91" y="36"/>
                </a:lnTo>
                <a:lnTo>
                  <a:pt x="92" y="45"/>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3" name="Freeform 137"/>
          <p:cNvSpPr>
            <a:spLocks/>
          </p:cNvSpPr>
          <p:nvPr/>
        </p:nvSpPr>
        <p:spPr bwMode="auto">
          <a:xfrm>
            <a:off x="1246188" y="2924175"/>
            <a:ext cx="109537" cy="109538"/>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4" name="Freeform 138"/>
          <p:cNvSpPr>
            <a:spLocks/>
          </p:cNvSpPr>
          <p:nvPr/>
        </p:nvSpPr>
        <p:spPr bwMode="auto">
          <a:xfrm>
            <a:off x="1390650" y="2947988"/>
            <a:ext cx="146050" cy="147637"/>
          </a:xfrm>
          <a:custGeom>
            <a:avLst/>
            <a:gdLst>
              <a:gd name="T0" fmla="*/ 46 w 92"/>
              <a:gd name="T1" fmla="*/ 92 h 93"/>
              <a:gd name="T2" fmla="*/ 37 w 92"/>
              <a:gd name="T3" fmla="*/ 91 h 93"/>
              <a:gd name="T4" fmla="*/ 28 w 92"/>
              <a:gd name="T5" fmla="*/ 88 h 93"/>
              <a:gd name="T6" fmla="*/ 20 w 92"/>
              <a:gd name="T7" fmla="*/ 84 h 93"/>
              <a:gd name="T8" fmla="*/ 13 w 92"/>
              <a:gd name="T9" fmla="*/ 78 h 93"/>
              <a:gd name="T10" fmla="*/ 8 w 92"/>
              <a:gd name="T11" fmla="*/ 72 h 93"/>
              <a:gd name="T12" fmla="*/ 4 w 92"/>
              <a:gd name="T13" fmla="*/ 64 h 93"/>
              <a:gd name="T14" fmla="*/ 1 w 92"/>
              <a:gd name="T15" fmla="*/ 55 h 93"/>
              <a:gd name="T16" fmla="*/ 0 w 92"/>
              <a:gd name="T17" fmla="*/ 46 h 93"/>
              <a:gd name="T18" fmla="*/ 1 w 92"/>
              <a:gd name="T19" fmla="*/ 36 h 93"/>
              <a:gd name="T20" fmla="*/ 4 w 92"/>
              <a:gd name="T21" fmla="*/ 28 h 93"/>
              <a:gd name="T22" fmla="*/ 8 w 92"/>
              <a:gd name="T23" fmla="*/ 20 h 93"/>
              <a:gd name="T24" fmla="*/ 13 w 92"/>
              <a:gd name="T25" fmla="*/ 13 h 93"/>
              <a:gd name="T26" fmla="*/ 20 w 92"/>
              <a:gd name="T27" fmla="*/ 8 h 93"/>
              <a:gd name="T28" fmla="*/ 28 w 92"/>
              <a:gd name="T29" fmla="*/ 3 h 93"/>
              <a:gd name="T30" fmla="*/ 37 w 92"/>
              <a:gd name="T31" fmla="*/ 1 h 93"/>
              <a:gd name="T32" fmla="*/ 46 w 92"/>
              <a:gd name="T33" fmla="*/ 0 h 93"/>
              <a:gd name="T34" fmla="*/ 55 w 92"/>
              <a:gd name="T35" fmla="*/ 1 h 93"/>
              <a:gd name="T36" fmla="*/ 64 w 92"/>
              <a:gd name="T37" fmla="*/ 3 h 93"/>
              <a:gd name="T38" fmla="*/ 72 w 92"/>
              <a:gd name="T39" fmla="*/ 8 h 93"/>
              <a:gd name="T40" fmla="*/ 77 w 92"/>
              <a:gd name="T41" fmla="*/ 13 h 93"/>
              <a:gd name="T42" fmla="*/ 83 w 92"/>
              <a:gd name="T43" fmla="*/ 20 h 93"/>
              <a:gd name="T44" fmla="*/ 87 w 92"/>
              <a:gd name="T45" fmla="*/ 28 h 93"/>
              <a:gd name="T46" fmla="*/ 90 w 92"/>
              <a:gd name="T47" fmla="*/ 36 h 93"/>
              <a:gd name="T48" fmla="*/ 91 w 92"/>
              <a:gd name="T49" fmla="*/ 46 h 93"/>
              <a:gd name="T50" fmla="*/ 90 w 92"/>
              <a:gd name="T51" fmla="*/ 55 h 93"/>
              <a:gd name="T52" fmla="*/ 87 w 92"/>
              <a:gd name="T53" fmla="*/ 64 h 93"/>
              <a:gd name="T54" fmla="*/ 83 w 92"/>
              <a:gd name="T55" fmla="*/ 72 h 93"/>
              <a:gd name="T56" fmla="*/ 77 w 92"/>
              <a:gd name="T57" fmla="*/ 78 h 93"/>
              <a:gd name="T58" fmla="*/ 72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3"/>
                </a:lnTo>
                <a:lnTo>
                  <a:pt x="37" y="1"/>
                </a:lnTo>
                <a:lnTo>
                  <a:pt x="46" y="0"/>
                </a:lnTo>
                <a:lnTo>
                  <a:pt x="55" y="1"/>
                </a:lnTo>
                <a:lnTo>
                  <a:pt x="64" y="3"/>
                </a:lnTo>
                <a:lnTo>
                  <a:pt x="72" y="8"/>
                </a:lnTo>
                <a:lnTo>
                  <a:pt x="77" y="13"/>
                </a:lnTo>
                <a:lnTo>
                  <a:pt x="83" y="20"/>
                </a:lnTo>
                <a:lnTo>
                  <a:pt x="87" y="28"/>
                </a:lnTo>
                <a:lnTo>
                  <a:pt x="90" y="36"/>
                </a:lnTo>
                <a:lnTo>
                  <a:pt x="91" y="46"/>
                </a:lnTo>
                <a:lnTo>
                  <a:pt x="90" y="55"/>
                </a:lnTo>
                <a:lnTo>
                  <a:pt x="87" y="64"/>
                </a:lnTo>
                <a:lnTo>
                  <a:pt x="83" y="72"/>
                </a:lnTo>
                <a:lnTo>
                  <a:pt x="77" y="78"/>
                </a:lnTo>
                <a:lnTo>
                  <a:pt x="72" y="84"/>
                </a:lnTo>
                <a:lnTo>
                  <a:pt x="64" y="88"/>
                </a:lnTo>
                <a:lnTo>
                  <a:pt x="55"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5" name="Freeform 139"/>
          <p:cNvSpPr>
            <a:spLocks/>
          </p:cNvSpPr>
          <p:nvPr/>
        </p:nvSpPr>
        <p:spPr bwMode="auto">
          <a:xfrm>
            <a:off x="1390650" y="2947988"/>
            <a:ext cx="146050" cy="147637"/>
          </a:xfrm>
          <a:custGeom>
            <a:avLst/>
            <a:gdLst>
              <a:gd name="T0" fmla="*/ 46 w 92"/>
              <a:gd name="T1" fmla="*/ 92 h 93"/>
              <a:gd name="T2" fmla="*/ 37 w 92"/>
              <a:gd name="T3" fmla="*/ 91 h 93"/>
              <a:gd name="T4" fmla="*/ 28 w 92"/>
              <a:gd name="T5" fmla="*/ 88 h 93"/>
              <a:gd name="T6" fmla="*/ 20 w 92"/>
              <a:gd name="T7" fmla="*/ 84 h 93"/>
              <a:gd name="T8" fmla="*/ 13 w 92"/>
              <a:gd name="T9" fmla="*/ 78 h 93"/>
              <a:gd name="T10" fmla="*/ 8 w 92"/>
              <a:gd name="T11" fmla="*/ 72 h 93"/>
              <a:gd name="T12" fmla="*/ 4 w 92"/>
              <a:gd name="T13" fmla="*/ 64 h 93"/>
              <a:gd name="T14" fmla="*/ 1 w 92"/>
              <a:gd name="T15" fmla="*/ 55 h 93"/>
              <a:gd name="T16" fmla="*/ 0 w 92"/>
              <a:gd name="T17" fmla="*/ 46 h 93"/>
              <a:gd name="T18" fmla="*/ 1 w 92"/>
              <a:gd name="T19" fmla="*/ 36 h 93"/>
              <a:gd name="T20" fmla="*/ 4 w 92"/>
              <a:gd name="T21" fmla="*/ 28 h 93"/>
              <a:gd name="T22" fmla="*/ 8 w 92"/>
              <a:gd name="T23" fmla="*/ 20 h 93"/>
              <a:gd name="T24" fmla="*/ 13 w 92"/>
              <a:gd name="T25" fmla="*/ 13 h 93"/>
              <a:gd name="T26" fmla="*/ 20 w 92"/>
              <a:gd name="T27" fmla="*/ 8 h 93"/>
              <a:gd name="T28" fmla="*/ 28 w 92"/>
              <a:gd name="T29" fmla="*/ 3 h 93"/>
              <a:gd name="T30" fmla="*/ 37 w 92"/>
              <a:gd name="T31" fmla="*/ 1 h 93"/>
              <a:gd name="T32" fmla="*/ 46 w 92"/>
              <a:gd name="T33" fmla="*/ 0 h 93"/>
              <a:gd name="T34" fmla="*/ 55 w 92"/>
              <a:gd name="T35" fmla="*/ 1 h 93"/>
              <a:gd name="T36" fmla="*/ 64 w 92"/>
              <a:gd name="T37" fmla="*/ 3 h 93"/>
              <a:gd name="T38" fmla="*/ 72 w 92"/>
              <a:gd name="T39" fmla="*/ 8 h 93"/>
              <a:gd name="T40" fmla="*/ 77 w 92"/>
              <a:gd name="T41" fmla="*/ 13 h 93"/>
              <a:gd name="T42" fmla="*/ 83 w 92"/>
              <a:gd name="T43" fmla="*/ 20 h 93"/>
              <a:gd name="T44" fmla="*/ 87 w 92"/>
              <a:gd name="T45" fmla="*/ 28 h 93"/>
              <a:gd name="T46" fmla="*/ 90 w 92"/>
              <a:gd name="T47" fmla="*/ 36 h 93"/>
              <a:gd name="T48" fmla="*/ 91 w 92"/>
              <a:gd name="T49" fmla="*/ 46 h 93"/>
              <a:gd name="T50" fmla="*/ 90 w 92"/>
              <a:gd name="T51" fmla="*/ 55 h 93"/>
              <a:gd name="T52" fmla="*/ 87 w 92"/>
              <a:gd name="T53" fmla="*/ 64 h 93"/>
              <a:gd name="T54" fmla="*/ 83 w 92"/>
              <a:gd name="T55" fmla="*/ 72 h 93"/>
              <a:gd name="T56" fmla="*/ 77 w 92"/>
              <a:gd name="T57" fmla="*/ 78 h 93"/>
              <a:gd name="T58" fmla="*/ 72 w 92"/>
              <a:gd name="T59" fmla="*/ 84 h 93"/>
              <a:gd name="T60" fmla="*/ 64 w 92"/>
              <a:gd name="T61" fmla="*/ 88 h 93"/>
              <a:gd name="T62" fmla="*/ 55 w 92"/>
              <a:gd name="T63" fmla="*/ 91 h 93"/>
              <a:gd name="T64" fmla="*/ 46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6" y="92"/>
                </a:moveTo>
                <a:lnTo>
                  <a:pt x="37" y="91"/>
                </a:lnTo>
                <a:lnTo>
                  <a:pt x="28" y="88"/>
                </a:lnTo>
                <a:lnTo>
                  <a:pt x="20" y="84"/>
                </a:lnTo>
                <a:lnTo>
                  <a:pt x="13" y="78"/>
                </a:lnTo>
                <a:lnTo>
                  <a:pt x="8" y="72"/>
                </a:lnTo>
                <a:lnTo>
                  <a:pt x="4" y="64"/>
                </a:lnTo>
                <a:lnTo>
                  <a:pt x="1" y="55"/>
                </a:lnTo>
                <a:lnTo>
                  <a:pt x="0" y="46"/>
                </a:lnTo>
                <a:lnTo>
                  <a:pt x="1" y="36"/>
                </a:lnTo>
                <a:lnTo>
                  <a:pt x="4" y="28"/>
                </a:lnTo>
                <a:lnTo>
                  <a:pt x="8" y="20"/>
                </a:lnTo>
                <a:lnTo>
                  <a:pt x="13" y="13"/>
                </a:lnTo>
                <a:lnTo>
                  <a:pt x="20" y="8"/>
                </a:lnTo>
                <a:lnTo>
                  <a:pt x="28" y="3"/>
                </a:lnTo>
                <a:lnTo>
                  <a:pt x="37" y="1"/>
                </a:lnTo>
                <a:lnTo>
                  <a:pt x="46" y="0"/>
                </a:lnTo>
                <a:lnTo>
                  <a:pt x="55" y="1"/>
                </a:lnTo>
                <a:lnTo>
                  <a:pt x="64" y="3"/>
                </a:lnTo>
                <a:lnTo>
                  <a:pt x="72" y="8"/>
                </a:lnTo>
                <a:lnTo>
                  <a:pt x="77" y="13"/>
                </a:lnTo>
                <a:lnTo>
                  <a:pt x="83" y="20"/>
                </a:lnTo>
                <a:lnTo>
                  <a:pt x="87" y="28"/>
                </a:lnTo>
                <a:lnTo>
                  <a:pt x="90" y="36"/>
                </a:lnTo>
                <a:lnTo>
                  <a:pt x="91" y="46"/>
                </a:lnTo>
                <a:lnTo>
                  <a:pt x="90" y="55"/>
                </a:lnTo>
                <a:lnTo>
                  <a:pt x="87" y="64"/>
                </a:lnTo>
                <a:lnTo>
                  <a:pt x="83" y="72"/>
                </a:lnTo>
                <a:lnTo>
                  <a:pt x="77" y="78"/>
                </a:lnTo>
                <a:lnTo>
                  <a:pt x="72" y="84"/>
                </a:lnTo>
                <a:lnTo>
                  <a:pt x="64" y="88"/>
                </a:lnTo>
                <a:lnTo>
                  <a:pt x="55"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6" name="Freeform 140"/>
          <p:cNvSpPr>
            <a:spLocks/>
          </p:cNvSpPr>
          <p:nvPr/>
        </p:nvSpPr>
        <p:spPr bwMode="auto">
          <a:xfrm>
            <a:off x="1409700" y="2967038"/>
            <a:ext cx="107950" cy="111125"/>
          </a:xfrm>
          <a:custGeom>
            <a:avLst/>
            <a:gdLst>
              <a:gd name="T0" fmla="*/ 38 w 68"/>
              <a:gd name="T1" fmla="*/ 31 h 70"/>
              <a:gd name="T2" fmla="*/ 38 w 68"/>
              <a:gd name="T3" fmla="*/ 0 h 70"/>
              <a:gd name="T4" fmla="*/ 31 w 68"/>
              <a:gd name="T5" fmla="*/ 0 h 70"/>
              <a:gd name="T6" fmla="*/ 31 w 68"/>
              <a:gd name="T7" fmla="*/ 31 h 70"/>
              <a:gd name="T8" fmla="*/ 0 w 68"/>
              <a:gd name="T9" fmla="*/ 31 h 70"/>
              <a:gd name="T10" fmla="*/ 0 w 68"/>
              <a:gd name="T11" fmla="*/ 38 h 70"/>
              <a:gd name="T12" fmla="*/ 31 w 68"/>
              <a:gd name="T13" fmla="*/ 38 h 70"/>
              <a:gd name="T14" fmla="*/ 31 w 68"/>
              <a:gd name="T15" fmla="*/ 69 h 70"/>
              <a:gd name="T16" fmla="*/ 38 w 68"/>
              <a:gd name="T17" fmla="*/ 69 h 70"/>
              <a:gd name="T18" fmla="*/ 38 w 68"/>
              <a:gd name="T19" fmla="*/ 38 h 70"/>
              <a:gd name="T20" fmla="*/ 67 w 68"/>
              <a:gd name="T21" fmla="*/ 38 h 70"/>
              <a:gd name="T22" fmla="*/ 67 w 68"/>
              <a:gd name="T23" fmla="*/ 31 h 70"/>
              <a:gd name="T24" fmla="*/ 38 w 68"/>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0">
                <a:moveTo>
                  <a:pt x="38" y="31"/>
                </a:moveTo>
                <a:lnTo>
                  <a:pt x="38" y="0"/>
                </a:lnTo>
                <a:lnTo>
                  <a:pt x="31" y="0"/>
                </a:lnTo>
                <a:lnTo>
                  <a:pt x="31" y="31"/>
                </a:lnTo>
                <a:lnTo>
                  <a:pt x="0" y="31"/>
                </a:lnTo>
                <a:lnTo>
                  <a:pt x="0" y="38"/>
                </a:lnTo>
                <a:lnTo>
                  <a:pt x="31" y="38"/>
                </a:lnTo>
                <a:lnTo>
                  <a:pt x="31" y="69"/>
                </a:lnTo>
                <a:lnTo>
                  <a:pt x="38" y="69"/>
                </a:lnTo>
                <a:lnTo>
                  <a:pt x="38" y="38"/>
                </a:lnTo>
                <a:lnTo>
                  <a:pt x="67" y="38"/>
                </a:lnTo>
                <a:lnTo>
                  <a:pt x="67"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7" name="Freeform 141"/>
          <p:cNvSpPr>
            <a:spLocks/>
          </p:cNvSpPr>
          <p:nvPr/>
        </p:nvSpPr>
        <p:spPr bwMode="auto">
          <a:xfrm>
            <a:off x="692150" y="1906588"/>
            <a:ext cx="147638" cy="146050"/>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5"/>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5"/>
                </a:lnTo>
                <a:lnTo>
                  <a:pt x="91" y="55"/>
                </a:lnTo>
                <a:lnTo>
                  <a:pt x="88" y="63"/>
                </a:lnTo>
                <a:lnTo>
                  <a:pt x="84" y="71"/>
                </a:lnTo>
                <a:lnTo>
                  <a:pt x="78" y="78"/>
                </a:lnTo>
                <a:lnTo>
                  <a:pt x="72" y="84"/>
                </a:lnTo>
                <a:lnTo>
                  <a:pt x="64" y="88"/>
                </a:lnTo>
                <a:lnTo>
                  <a:pt x="55"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8" name="Freeform 142"/>
          <p:cNvSpPr>
            <a:spLocks/>
          </p:cNvSpPr>
          <p:nvPr/>
        </p:nvSpPr>
        <p:spPr bwMode="auto">
          <a:xfrm>
            <a:off x="692150" y="1906588"/>
            <a:ext cx="147638" cy="146050"/>
          </a:xfrm>
          <a:custGeom>
            <a:avLst/>
            <a:gdLst>
              <a:gd name="T0" fmla="*/ 46 w 93"/>
              <a:gd name="T1" fmla="*/ 91 h 92"/>
              <a:gd name="T2" fmla="*/ 37 w 93"/>
              <a:gd name="T3" fmla="*/ 90 h 92"/>
              <a:gd name="T4" fmla="*/ 28 w 93"/>
              <a:gd name="T5" fmla="*/ 88 h 92"/>
              <a:gd name="T6" fmla="*/ 20 w 93"/>
              <a:gd name="T7" fmla="*/ 84 h 92"/>
              <a:gd name="T8" fmla="*/ 13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8 h 92"/>
              <a:gd name="T22" fmla="*/ 8 w 93"/>
              <a:gd name="T23" fmla="*/ 20 h 92"/>
              <a:gd name="T24" fmla="*/ 13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8 w 93"/>
              <a:gd name="T41" fmla="*/ 13 h 92"/>
              <a:gd name="T42" fmla="*/ 84 w 93"/>
              <a:gd name="T43" fmla="*/ 20 h 92"/>
              <a:gd name="T44" fmla="*/ 88 w 93"/>
              <a:gd name="T45" fmla="*/ 28 h 92"/>
              <a:gd name="T46" fmla="*/ 91 w 93"/>
              <a:gd name="T47" fmla="*/ 36 h 92"/>
              <a:gd name="T48" fmla="*/ 92 w 93"/>
              <a:gd name="T49" fmla="*/ 45 h 92"/>
              <a:gd name="T50" fmla="*/ 91 w 93"/>
              <a:gd name="T51" fmla="*/ 55 h 92"/>
              <a:gd name="T52" fmla="*/ 88 w 93"/>
              <a:gd name="T53" fmla="*/ 63 h 92"/>
              <a:gd name="T54" fmla="*/ 84 w 93"/>
              <a:gd name="T55" fmla="*/ 71 h 92"/>
              <a:gd name="T56" fmla="*/ 78 w 93"/>
              <a:gd name="T57" fmla="*/ 78 h 92"/>
              <a:gd name="T58" fmla="*/ 72 w 93"/>
              <a:gd name="T59" fmla="*/ 84 h 92"/>
              <a:gd name="T60" fmla="*/ 64 w 93"/>
              <a:gd name="T61" fmla="*/ 88 h 92"/>
              <a:gd name="T62" fmla="*/ 55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3" y="78"/>
                </a:lnTo>
                <a:lnTo>
                  <a:pt x="8" y="71"/>
                </a:lnTo>
                <a:lnTo>
                  <a:pt x="4" y="63"/>
                </a:lnTo>
                <a:lnTo>
                  <a:pt x="1" y="55"/>
                </a:lnTo>
                <a:lnTo>
                  <a:pt x="0" y="45"/>
                </a:lnTo>
                <a:lnTo>
                  <a:pt x="1" y="36"/>
                </a:lnTo>
                <a:lnTo>
                  <a:pt x="4" y="28"/>
                </a:lnTo>
                <a:lnTo>
                  <a:pt x="8" y="20"/>
                </a:lnTo>
                <a:lnTo>
                  <a:pt x="13" y="13"/>
                </a:lnTo>
                <a:lnTo>
                  <a:pt x="20" y="7"/>
                </a:lnTo>
                <a:lnTo>
                  <a:pt x="28" y="3"/>
                </a:lnTo>
                <a:lnTo>
                  <a:pt x="37" y="1"/>
                </a:lnTo>
                <a:lnTo>
                  <a:pt x="46" y="0"/>
                </a:lnTo>
                <a:lnTo>
                  <a:pt x="55" y="1"/>
                </a:lnTo>
                <a:lnTo>
                  <a:pt x="64" y="3"/>
                </a:lnTo>
                <a:lnTo>
                  <a:pt x="72" y="7"/>
                </a:lnTo>
                <a:lnTo>
                  <a:pt x="78" y="13"/>
                </a:lnTo>
                <a:lnTo>
                  <a:pt x="84" y="20"/>
                </a:lnTo>
                <a:lnTo>
                  <a:pt x="88" y="28"/>
                </a:lnTo>
                <a:lnTo>
                  <a:pt x="91" y="36"/>
                </a:lnTo>
                <a:lnTo>
                  <a:pt x="92" y="45"/>
                </a:lnTo>
                <a:lnTo>
                  <a:pt x="91" y="55"/>
                </a:lnTo>
                <a:lnTo>
                  <a:pt x="88" y="63"/>
                </a:lnTo>
                <a:lnTo>
                  <a:pt x="84" y="71"/>
                </a:lnTo>
                <a:lnTo>
                  <a:pt x="78" y="78"/>
                </a:lnTo>
                <a:lnTo>
                  <a:pt x="72" y="84"/>
                </a:lnTo>
                <a:lnTo>
                  <a:pt x="64" y="88"/>
                </a:lnTo>
                <a:lnTo>
                  <a:pt x="55"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59" name="Freeform 143"/>
          <p:cNvSpPr>
            <a:spLocks/>
          </p:cNvSpPr>
          <p:nvPr/>
        </p:nvSpPr>
        <p:spPr bwMode="auto">
          <a:xfrm>
            <a:off x="711200" y="1974850"/>
            <a:ext cx="109538" cy="26988"/>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0" name="Freeform 144"/>
          <p:cNvSpPr>
            <a:spLocks/>
          </p:cNvSpPr>
          <p:nvPr/>
        </p:nvSpPr>
        <p:spPr bwMode="auto">
          <a:xfrm>
            <a:off x="2809875" y="2774950"/>
            <a:ext cx="146050" cy="147638"/>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1" name="Freeform 145"/>
          <p:cNvSpPr>
            <a:spLocks/>
          </p:cNvSpPr>
          <p:nvPr/>
        </p:nvSpPr>
        <p:spPr bwMode="auto">
          <a:xfrm>
            <a:off x="2809875" y="2774950"/>
            <a:ext cx="146050" cy="147638"/>
          </a:xfrm>
          <a:custGeom>
            <a:avLst/>
            <a:gdLst>
              <a:gd name="T0" fmla="*/ 45 w 92"/>
              <a:gd name="T1" fmla="*/ 92 h 93"/>
              <a:gd name="T2" fmla="*/ 36 w 92"/>
              <a:gd name="T3" fmla="*/ 91 h 93"/>
              <a:gd name="T4" fmla="*/ 27 w 92"/>
              <a:gd name="T5" fmla="*/ 88 h 93"/>
              <a:gd name="T6" fmla="*/ 20 w 92"/>
              <a:gd name="T7" fmla="*/ 84 h 93"/>
              <a:gd name="T8" fmla="*/ 13 w 92"/>
              <a:gd name="T9" fmla="*/ 78 h 93"/>
              <a:gd name="T10" fmla="*/ 7 w 92"/>
              <a:gd name="T11" fmla="*/ 71 h 93"/>
              <a:gd name="T12" fmla="*/ 3 w 92"/>
              <a:gd name="T13" fmla="*/ 64 h 93"/>
              <a:gd name="T14" fmla="*/ 0 w 92"/>
              <a:gd name="T15" fmla="*/ 55 h 93"/>
              <a:gd name="T16" fmla="*/ 0 w 92"/>
              <a:gd name="T17" fmla="*/ 46 h 93"/>
              <a:gd name="T18" fmla="*/ 0 w 92"/>
              <a:gd name="T19" fmla="*/ 36 h 93"/>
              <a:gd name="T20" fmla="*/ 3 w 92"/>
              <a:gd name="T21" fmla="*/ 28 h 93"/>
              <a:gd name="T22" fmla="*/ 7 w 92"/>
              <a:gd name="T23" fmla="*/ 20 h 93"/>
              <a:gd name="T24" fmla="*/ 13 w 92"/>
              <a:gd name="T25" fmla="*/ 13 h 93"/>
              <a:gd name="T26" fmla="*/ 20 w 92"/>
              <a:gd name="T27" fmla="*/ 8 h 93"/>
              <a:gd name="T28" fmla="*/ 27 w 92"/>
              <a:gd name="T29" fmla="*/ 3 h 93"/>
              <a:gd name="T30" fmla="*/ 36 w 92"/>
              <a:gd name="T31" fmla="*/ 1 h 93"/>
              <a:gd name="T32" fmla="*/ 45 w 92"/>
              <a:gd name="T33" fmla="*/ 0 h 93"/>
              <a:gd name="T34" fmla="*/ 55 w 92"/>
              <a:gd name="T35" fmla="*/ 1 h 93"/>
              <a:gd name="T36" fmla="*/ 63 w 92"/>
              <a:gd name="T37" fmla="*/ 3 h 93"/>
              <a:gd name="T38" fmla="*/ 71 w 92"/>
              <a:gd name="T39" fmla="*/ 8 h 93"/>
              <a:gd name="T40" fmla="*/ 78 w 92"/>
              <a:gd name="T41" fmla="*/ 13 h 93"/>
              <a:gd name="T42" fmla="*/ 83 w 92"/>
              <a:gd name="T43" fmla="*/ 20 h 93"/>
              <a:gd name="T44" fmla="*/ 88 w 92"/>
              <a:gd name="T45" fmla="*/ 28 h 93"/>
              <a:gd name="T46" fmla="*/ 90 w 92"/>
              <a:gd name="T47" fmla="*/ 36 h 93"/>
              <a:gd name="T48" fmla="*/ 91 w 92"/>
              <a:gd name="T49" fmla="*/ 46 h 93"/>
              <a:gd name="T50" fmla="*/ 90 w 92"/>
              <a:gd name="T51" fmla="*/ 55 h 93"/>
              <a:gd name="T52" fmla="*/ 88 w 92"/>
              <a:gd name="T53" fmla="*/ 64 h 93"/>
              <a:gd name="T54" fmla="*/ 83 w 92"/>
              <a:gd name="T55" fmla="*/ 71 h 93"/>
              <a:gd name="T56" fmla="*/ 78 w 92"/>
              <a:gd name="T57" fmla="*/ 78 h 93"/>
              <a:gd name="T58" fmla="*/ 71 w 92"/>
              <a:gd name="T59" fmla="*/ 84 h 93"/>
              <a:gd name="T60" fmla="*/ 63 w 92"/>
              <a:gd name="T61" fmla="*/ 88 h 93"/>
              <a:gd name="T62" fmla="*/ 55 w 92"/>
              <a:gd name="T63" fmla="*/ 91 h 93"/>
              <a:gd name="T64" fmla="*/ 45 w 92"/>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3">
                <a:moveTo>
                  <a:pt x="45" y="92"/>
                </a:moveTo>
                <a:lnTo>
                  <a:pt x="36" y="91"/>
                </a:lnTo>
                <a:lnTo>
                  <a:pt x="27" y="88"/>
                </a:lnTo>
                <a:lnTo>
                  <a:pt x="20" y="84"/>
                </a:lnTo>
                <a:lnTo>
                  <a:pt x="13" y="78"/>
                </a:lnTo>
                <a:lnTo>
                  <a:pt x="7" y="71"/>
                </a:lnTo>
                <a:lnTo>
                  <a:pt x="3" y="64"/>
                </a:lnTo>
                <a:lnTo>
                  <a:pt x="0" y="55"/>
                </a:lnTo>
                <a:lnTo>
                  <a:pt x="0" y="46"/>
                </a:lnTo>
                <a:lnTo>
                  <a:pt x="0" y="36"/>
                </a:lnTo>
                <a:lnTo>
                  <a:pt x="3" y="28"/>
                </a:lnTo>
                <a:lnTo>
                  <a:pt x="7" y="20"/>
                </a:lnTo>
                <a:lnTo>
                  <a:pt x="13" y="13"/>
                </a:lnTo>
                <a:lnTo>
                  <a:pt x="20" y="8"/>
                </a:lnTo>
                <a:lnTo>
                  <a:pt x="27" y="3"/>
                </a:lnTo>
                <a:lnTo>
                  <a:pt x="36" y="1"/>
                </a:lnTo>
                <a:lnTo>
                  <a:pt x="45" y="0"/>
                </a:lnTo>
                <a:lnTo>
                  <a:pt x="55" y="1"/>
                </a:lnTo>
                <a:lnTo>
                  <a:pt x="63" y="3"/>
                </a:lnTo>
                <a:lnTo>
                  <a:pt x="71" y="8"/>
                </a:lnTo>
                <a:lnTo>
                  <a:pt x="78" y="13"/>
                </a:lnTo>
                <a:lnTo>
                  <a:pt x="83" y="20"/>
                </a:lnTo>
                <a:lnTo>
                  <a:pt x="88" y="28"/>
                </a:lnTo>
                <a:lnTo>
                  <a:pt x="90" y="36"/>
                </a:lnTo>
                <a:lnTo>
                  <a:pt x="91" y="46"/>
                </a:lnTo>
                <a:lnTo>
                  <a:pt x="90" y="55"/>
                </a:lnTo>
                <a:lnTo>
                  <a:pt x="88" y="64"/>
                </a:lnTo>
                <a:lnTo>
                  <a:pt x="83" y="71"/>
                </a:lnTo>
                <a:lnTo>
                  <a:pt x="78" y="78"/>
                </a:lnTo>
                <a:lnTo>
                  <a:pt x="71" y="84"/>
                </a:lnTo>
                <a:lnTo>
                  <a:pt x="63" y="88"/>
                </a:lnTo>
                <a:lnTo>
                  <a:pt x="55" y="91"/>
                </a:lnTo>
                <a:lnTo>
                  <a:pt x="45"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2" name="Freeform 146"/>
          <p:cNvSpPr>
            <a:spLocks/>
          </p:cNvSpPr>
          <p:nvPr/>
        </p:nvSpPr>
        <p:spPr bwMode="auto">
          <a:xfrm>
            <a:off x="2828925" y="2844800"/>
            <a:ext cx="109538" cy="26988"/>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3" name="Freeform 147"/>
          <p:cNvSpPr>
            <a:spLocks/>
          </p:cNvSpPr>
          <p:nvPr/>
        </p:nvSpPr>
        <p:spPr bwMode="auto">
          <a:xfrm>
            <a:off x="3860800" y="6015038"/>
            <a:ext cx="26988" cy="26987"/>
          </a:xfrm>
          <a:custGeom>
            <a:avLst/>
            <a:gdLst>
              <a:gd name="T0" fmla="*/ 16 w 17"/>
              <a:gd name="T1" fmla="*/ 16 h 17"/>
              <a:gd name="T2" fmla="*/ 16 w 17"/>
              <a:gd name="T3" fmla="*/ 0 h 17"/>
              <a:gd name="T4" fmla="*/ 10 w 17"/>
              <a:gd name="T5" fmla="*/ 0 h 17"/>
              <a:gd name="T6" fmla="*/ 0 w 17"/>
              <a:gd name="T7" fmla="*/ 0 h 17"/>
              <a:gd name="T8" fmla="*/ 0 w 17"/>
              <a:gd name="T9" fmla="*/ 16 h 17"/>
              <a:gd name="T10" fmla="*/ 16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6" y="16"/>
                </a:moveTo>
                <a:lnTo>
                  <a:pt x="16" y="0"/>
                </a:lnTo>
                <a:lnTo>
                  <a:pt x="10" y="0"/>
                </a:lnTo>
                <a:lnTo>
                  <a:pt x="0" y="0"/>
                </a:lnTo>
                <a:lnTo>
                  <a:pt x="0" y="16"/>
                </a:lnTo>
                <a:lnTo>
                  <a:pt x="16"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4" name="Freeform 148"/>
          <p:cNvSpPr>
            <a:spLocks/>
          </p:cNvSpPr>
          <p:nvPr/>
        </p:nvSpPr>
        <p:spPr bwMode="auto">
          <a:xfrm>
            <a:off x="3860800" y="6003925"/>
            <a:ext cx="26988" cy="38100"/>
          </a:xfrm>
          <a:custGeom>
            <a:avLst/>
            <a:gdLst>
              <a:gd name="T0" fmla="*/ 10 w 17"/>
              <a:gd name="T1" fmla="*/ 23 h 24"/>
              <a:gd name="T2" fmla="*/ 16 w 17"/>
              <a:gd name="T3" fmla="*/ 23 h 24"/>
              <a:gd name="T4" fmla="*/ 16 w 17"/>
              <a:gd name="T5" fmla="*/ 0 h 24"/>
              <a:gd name="T6" fmla="*/ 0 w 17"/>
              <a:gd name="T7" fmla="*/ 0 h 24"/>
              <a:gd name="T8" fmla="*/ 0 w 17"/>
              <a:gd name="T9" fmla="*/ 23 h 24"/>
              <a:gd name="T10" fmla="*/ 10 w 17"/>
              <a:gd name="T11" fmla="*/ 23 h 24"/>
            </a:gdLst>
            <a:ahLst/>
            <a:cxnLst>
              <a:cxn ang="0">
                <a:pos x="T0" y="T1"/>
              </a:cxn>
              <a:cxn ang="0">
                <a:pos x="T2" y="T3"/>
              </a:cxn>
              <a:cxn ang="0">
                <a:pos x="T4" y="T5"/>
              </a:cxn>
              <a:cxn ang="0">
                <a:pos x="T6" y="T7"/>
              </a:cxn>
              <a:cxn ang="0">
                <a:pos x="T8" y="T9"/>
              </a:cxn>
              <a:cxn ang="0">
                <a:pos x="T10" y="T11"/>
              </a:cxn>
            </a:cxnLst>
            <a:rect l="0" t="0" r="r" b="b"/>
            <a:pathLst>
              <a:path w="17" h="24">
                <a:moveTo>
                  <a:pt x="10" y="23"/>
                </a:moveTo>
                <a:lnTo>
                  <a:pt x="16" y="23"/>
                </a:lnTo>
                <a:lnTo>
                  <a:pt x="16" y="0"/>
                </a:lnTo>
                <a:lnTo>
                  <a:pt x="0" y="0"/>
                </a:lnTo>
                <a:lnTo>
                  <a:pt x="0" y="23"/>
                </a:lnTo>
                <a:lnTo>
                  <a:pt x="10" y="2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5" name="Freeform 149"/>
          <p:cNvSpPr>
            <a:spLocks/>
          </p:cNvSpPr>
          <p:nvPr/>
        </p:nvSpPr>
        <p:spPr bwMode="auto">
          <a:xfrm>
            <a:off x="3860800" y="6040438"/>
            <a:ext cx="26988" cy="26987"/>
          </a:xfrm>
          <a:custGeom>
            <a:avLst/>
            <a:gdLst>
              <a:gd name="T0" fmla="*/ 0 w 17"/>
              <a:gd name="T1" fmla="*/ 0 h 17"/>
              <a:gd name="T2" fmla="*/ 0 w 17"/>
              <a:gd name="T3" fmla="*/ 8 h 17"/>
              <a:gd name="T4" fmla="*/ 10 w 17"/>
              <a:gd name="T5" fmla="*/ 16 h 17"/>
              <a:gd name="T6" fmla="*/ 16 w 17"/>
              <a:gd name="T7" fmla="*/ 8 h 17"/>
              <a:gd name="T8" fmla="*/ 16 w 17"/>
              <a:gd name="T9" fmla="*/ 0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0" y="8"/>
                </a:lnTo>
                <a:lnTo>
                  <a:pt x="10" y="16"/>
                </a:lnTo>
                <a:lnTo>
                  <a:pt x="16" y="8"/>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6" name="Freeform 150"/>
          <p:cNvSpPr>
            <a:spLocks/>
          </p:cNvSpPr>
          <p:nvPr/>
        </p:nvSpPr>
        <p:spPr bwMode="auto">
          <a:xfrm>
            <a:off x="3411538" y="6015038"/>
            <a:ext cx="26987" cy="26987"/>
          </a:xfrm>
          <a:custGeom>
            <a:avLst/>
            <a:gdLst>
              <a:gd name="T0" fmla="*/ 16 w 17"/>
              <a:gd name="T1" fmla="*/ 16 h 17"/>
              <a:gd name="T2" fmla="*/ 12 w 17"/>
              <a:gd name="T3" fmla="*/ 0 h 17"/>
              <a:gd name="T4" fmla="*/ 8 w 17"/>
              <a:gd name="T5" fmla="*/ 0 h 17"/>
              <a:gd name="T6" fmla="*/ 4 w 17"/>
              <a:gd name="T7" fmla="*/ 0 h 17"/>
              <a:gd name="T8" fmla="*/ 0 w 17"/>
              <a:gd name="T9" fmla="*/ 16 h 17"/>
              <a:gd name="T10" fmla="*/ 16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6" y="16"/>
                </a:moveTo>
                <a:lnTo>
                  <a:pt x="12" y="0"/>
                </a:lnTo>
                <a:lnTo>
                  <a:pt x="8" y="0"/>
                </a:lnTo>
                <a:lnTo>
                  <a:pt x="4" y="0"/>
                </a:lnTo>
                <a:lnTo>
                  <a:pt x="0" y="16"/>
                </a:lnTo>
                <a:lnTo>
                  <a:pt x="16"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7" name="Freeform 151"/>
          <p:cNvSpPr>
            <a:spLocks/>
          </p:cNvSpPr>
          <p:nvPr/>
        </p:nvSpPr>
        <p:spPr bwMode="auto">
          <a:xfrm>
            <a:off x="3411538" y="6003925"/>
            <a:ext cx="26987" cy="38100"/>
          </a:xfrm>
          <a:custGeom>
            <a:avLst/>
            <a:gdLst>
              <a:gd name="T0" fmla="*/ 8 w 17"/>
              <a:gd name="T1" fmla="*/ 23 h 24"/>
              <a:gd name="T2" fmla="*/ 16 w 17"/>
              <a:gd name="T3" fmla="*/ 23 h 24"/>
              <a:gd name="T4" fmla="*/ 16 w 17"/>
              <a:gd name="T5" fmla="*/ 0 h 24"/>
              <a:gd name="T6" fmla="*/ 0 w 17"/>
              <a:gd name="T7" fmla="*/ 0 h 24"/>
              <a:gd name="T8" fmla="*/ 0 w 17"/>
              <a:gd name="T9" fmla="*/ 23 h 24"/>
              <a:gd name="T10" fmla="*/ 8 w 17"/>
              <a:gd name="T11" fmla="*/ 23 h 24"/>
            </a:gdLst>
            <a:ahLst/>
            <a:cxnLst>
              <a:cxn ang="0">
                <a:pos x="T0" y="T1"/>
              </a:cxn>
              <a:cxn ang="0">
                <a:pos x="T2" y="T3"/>
              </a:cxn>
              <a:cxn ang="0">
                <a:pos x="T4" y="T5"/>
              </a:cxn>
              <a:cxn ang="0">
                <a:pos x="T6" y="T7"/>
              </a:cxn>
              <a:cxn ang="0">
                <a:pos x="T8" y="T9"/>
              </a:cxn>
              <a:cxn ang="0">
                <a:pos x="T10" y="T11"/>
              </a:cxn>
            </a:cxnLst>
            <a:rect l="0" t="0" r="r" b="b"/>
            <a:pathLst>
              <a:path w="17" h="24">
                <a:moveTo>
                  <a:pt x="8" y="23"/>
                </a:moveTo>
                <a:lnTo>
                  <a:pt x="16" y="23"/>
                </a:lnTo>
                <a:lnTo>
                  <a:pt x="16" y="0"/>
                </a:lnTo>
                <a:lnTo>
                  <a:pt x="0" y="0"/>
                </a:lnTo>
                <a:lnTo>
                  <a:pt x="0" y="23"/>
                </a:lnTo>
                <a:lnTo>
                  <a:pt x="8" y="2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8" name="Freeform 152"/>
          <p:cNvSpPr>
            <a:spLocks/>
          </p:cNvSpPr>
          <p:nvPr/>
        </p:nvSpPr>
        <p:spPr bwMode="auto">
          <a:xfrm>
            <a:off x="3411538" y="6040438"/>
            <a:ext cx="26987" cy="26987"/>
          </a:xfrm>
          <a:custGeom>
            <a:avLst/>
            <a:gdLst>
              <a:gd name="T0" fmla="*/ 0 w 17"/>
              <a:gd name="T1" fmla="*/ 0 h 17"/>
              <a:gd name="T2" fmla="*/ 4 w 17"/>
              <a:gd name="T3" fmla="*/ 8 h 17"/>
              <a:gd name="T4" fmla="*/ 8 w 17"/>
              <a:gd name="T5" fmla="*/ 16 h 17"/>
              <a:gd name="T6" fmla="*/ 12 w 17"/>
              <a:gd name="T7" fmla="*/ 8 h 17"/>
              <a:gd name="T8" fmla="*/ 16 w 17"/>
              <a:gd name="T9" fmla="*/ 0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4" y="8"/>
                </a:lnTo>
                <a:lnTo>
                  <a:pt x="8" y="16"/>
                </a:lnTo>
                <a:lnTo>
                  <a:pt x="12" y="8"/>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69" name="Freeform 153"/>
          <p:cNvSpPr>
            <a:spLocks/>
          </p:cNvSpPr>
          <p:nvPr/>
        </p:nvSpPr>
        <p:spPr bwMode="auto">
          <a:xfrm>
            <a:off x="2973388" y="6015038"/>
            <a:ext cx="26987" cy="26987"/>
          </a:xfrm>
          <a:custGeom>
            <a:avLst/>
            <a:gdLst>
              <a:gd name="T0" fmla="*/ 16 w 17"/>
              <a:gd name="T1" fmla="*/ 16 h 17"/>
              <a:gd name="T2" fmla="*/ 16 w 17"/>
              <a:gd name="T3" fmla="*/ 0 h 17"/>
              <a:gd name="T4" fmla="*/ 5 w 17"/>
              <a:gd name="T5" fmla="*/ 0 h 17"/>
              <a:gd name="T6" fmla="*/ 0 w 17"/>
              <a:gd name="T7" fmla="*/ 0 h 17"/>
              <a:gd name="T8" fmla="*/ 0 w 17"/>
              <a:gd name="T9" fmla="*/ 16 h 17"/>
              <a:gd name="T10" fmla="*/ 16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6" y="16"/>
                </a:moveTo>
                <a:lnTo>
                  <a:pt x="16" y="0"/>
                </a:lnTo>
                <a:lnTo>
                  <a:pt x="5" y="0"/>
                </a:lnTo>
                <a:lnTo>
                  <a:pt x="0" y="0"/>
                </a:lnTo>
                <a:lnTo>
                  <a:pt x="0" y="16"/>
                </a:lnTo>
                <a:lnTo>
                  <a:pt x="16"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0" name="Freeform 154"/>
          <p:cNvSpPr>
            <a:spLocks/>
          </p:cNvSpPr>
          <p:nvPr/>
        </p:nvSpPr>
        <p:spPr bwMode="auto">
          <a:xfrm>
            <a:off x="2973388" y="6003925"/>
            <a:ext cx="26987" cy="38100"/>
          </a:xfrm>
          <a:custGeom>
            <a:avLst/>
            <a:gdLst>
              <a:gd name="T0" fmla="*/ 5 w 17"/>
              <a:gd name="T1" fmla="*/ 23 h 24"/>
              <a:gd name="T2" fmla="*/ 16 w 17"/>
              <a:gd name="T3" fmla="*/ 23 h 24"/>
              <a:gd name="T4" fmla="*/ 16 w 17"/>
              <a:gd name="T5" fmla="*/ 0 h 24"/>
              <a:gd name="T6" fmla="*/ 0 w 17"/>
              <a:gd name="T7" fmla="*/ 0 h 24"/>
              <a:gd name="T8" fmla="*/ 0 w 17"/>
              <a:gd name="T9" fmla="*/ 23 h 24"/>
              <a:gd name="T10" fmla="*/ 5 w 17"/>
              <a:gd name="T11" fmla="*/ 23 h 24"/>
            </a:gdLst>
            <a:ahLst/>
            <a:cxnLst>
              <a:cxn ang="0">
                <a:pos x="T0" y="T1"/>
              </a:cxn>
              <a:cxn ang="0">
                <a:pos x="T2" y="T3"/>
              </a:cxn>
              <a:cxn ang="0">
                <a:pos x="T4" y="T5"/>
              </a:cxn>
              <a:cxn ang="0">
                <a:pos x="T6" y="T7"/>
              </a:cxn>
              <a:cxn ang="0">
                <a:pos x="T8" y="T9"/>
              </a:cxn>
              <a:cxn ang="0">
                <a:pos x="T10" y="T11"/>
              </a:cxn>
            </a:cxnLst>
            <a:rect l="0" t="0" r="r" b="b"/>
            <a:pathLst>
              <a:path w="17" h="24">
                <a:moveTo>
                  <a:pt x="5" y="23"/>
                </a:moveTo>
                <a:lnTo>
                  <a:pt x="16" y="23"/>
                </a:lnTo>
                <a:lnTo>
                  <a:pt x="16" y="0"/>
                </a:lnTo>
                <a:lnTo>
                  <a:pt x="0" y="0"/>
                </a:lnTo>
                <a:lnTo>
                  <a:pt x="0" y="23"/>
                </a:lnTo>
                <a:lnTo>
                  <a:pt x="5" y="2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1" name="Freeform 155"/>
          <p:cNvSpPr>
            <a:spLocks/>
          </p:cNvSpPr>
          <p:nvPr/>
        </p:nvSpPr>
        <p:spPr bwMode="auto">
          <a:xfrm>
            <a:off x="2973388" y="6040438"/>
            <a:ext cx="26987" cy="26987"/>
          </a:xfrm>
          <a:custGeom>
            <a:avLst/>
            <a:gdLst>
              <a:gd name="T0" fmla="*/ 0 w 17"/>
              <a:gd name="T1" fmla="*/ 0 h 17"/>
              <a:gd name="T2" fmla="*/ 0 w 17"/>
              <a:gd name="T3" fmla="*/ 8 h 17"/>
              <a:gd name="T4" fmla="*/ 5 w 17"/>
              <a:gd name="T5" fmla="*/ 16 h 17"/>
              <a:gd name="T6" fmla="*/ 16 w 17"/>
              <a:gd name="T7" fmla="*/ 8 h 17"/>
              <a:gd name="T8" fmla="*/ 16 w 17"/>
              <a:gd name="T9" fmla="*/ 0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0" y="8"/>
                </a:lnTo>
                <a:lnTo>
                  <a:pt x="5" y="16"/>
                </a:lnTo>
                <a:lnTo>
                  <a:pt x="16" y="8"/>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2" name="Freeform 156"/>
          <p:cNvSpPr>
            <a:spLocks/>
          </p:cNvSpPr>
          <p:nvPr/>
        </p:nvSpPr>
        <p:spPr bwMode="auto">
          <a:xfrm>
            <a:off x="2525713" y="6015038"/>
            <a:ext cx="26987" cy="26987"/>
          </a:xfrm>
          <a:custGeom>
            <a:avLst/>
            <a:gdLst>
              <a:gd name="T0" fmla="*/ 16 w 17"/>
              <a:gd name="T1" fmla="*/ 16 h 17"/>
              <a:gd name="T2" fmla="*/ 12 w 17"/>
              <a:gd name="T3" fmla="*/ 0 h 17"/>
              <a:gd name="T4" fmla="*/ 8 w 17"/>
              <a:gd name="T5" fmla="*/ 0 h 17"/>
              <a:gd name="T6" fmla="*/ 4 w 17"/>
              <a:gd name="T7" fmla="*/ 0 h 17"/>
              <a:gd name="T8" fmla="*/ 0 w 17"/>
              <a:gd name="T9" fmla="*/ 16 h 17"/>
              <a:gd name="T10" fmla="*/ 16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6" y="16"/>
                </a:moveTo>
                <a:lnTo>
                  <a:pt x="12" y="0"/>
                </a:lnTo>
                <a:lnTo>
                  <a:pt x="8" y="0"/>
                </a:lnTo>
                <a:lnTo>
                  <a:pt x="4" y="0"/>
                </a:lnTo>
                <a:lnTo>
                  <a:pt x="0" y="16"/>
                </a:lnTo>
                <a:lnTo>
                  <a:pt x="16"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3" name="Freeform 157"/>
          <p:cNvSpPr>
            <a:spLocks/>
          </p:cNvSpPr>
          <p:nvPr/>
        </p:nvSpPr>
        <p:spPr bwMode="auto">
          <a:xfrm>
            <a:off x="2525713" y="6003925"/>
            <a:ext cx="26987" cy="38100"/>
          </a:xfrm>
          <a:custGeom>
            <a:avLst/>
            <a:gdLst>
              <a:gd name="T0" fmla="*/ 8 w 17"/>
              <a:gd name="T1" fmla="*/ 23 h 24"/>
              <a:gd name="T2" fmla="*/ 16 w 17"/>
              <a:gd name="T3" fmla="*/ 23 h 24"/>
              <a:gd name="T4" fmla="*/ 16 w 17"/>
              <a:gd name="T5" fmla="*/ 0 h 24"/>
              <a:gd name="T6" fmla="*/ 0 w 17"/>
              <a:gd name="T7" fmla="*/ 0 h 24"/>
              <a:gd name="T8" fmla="*/ 0 w 17"/>
              <a:gd name="T9" fmla="*/ 23 h 24"/>
              <a:gd name="T10" fmla="*/ 8 w 17"/>
              <a:gd name="T11" fmla="*/ 23 h 24"/>
            </a:gdLst>
            <a:ahLst/>
            <a:cxnLst>
              <a:cxn ang="0">
                <a:pos x="T0" y="T1"/>
              </a:cxn>
              <a:cxn ang="0">
                <a:pos x="T2" y="T3"/>
              </a:cxn>
              <a:cxn ang="0">
                <a:pos x="T4" y="T5"/>
              </a:cxn>
              <a:cxn ang="0">
                <a:pos x="T6" y="T7"/>
              </a:cxn>
              <a:cxn ang="0">
                <a:pos x="T8" y="T9"/>
              </a:cxn>
              <a:cxn ang="0">
                <a:pos x="T10" y="T11"/>
              </a:cxn>
            </a:cxnLst>
            <a:rect l="0" t="0" r="r" b="b"/>
            <a:pathLst>
              <a:path w="17" h="24">
                <a:moveTo>
                  <a:pt x="8" y="23"/>
                </a:moveTo>
                <a:lnTo>
                  <a:pt x="16" y="23"/>
                </a:lnTo>
                <a:lnTo>
                  <a:pt x="16" y="0"/>
                </a:lnTo>
                <a:lnTo>
                  <a:pt x="0" y="0"/>
                </a:lnTo>
                <a:lnTo>
                  <a:pt x="0" y="23"/>
                </a:lnTo>
                <a:lnTo>
                  <a:pt x="8" y="2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4" name="Freeform 158"/>
          <p:cNvSpPr>
            <a:spLocks/>
          </p:cNvSpPr>
          <p:nvPr/>
        </p:nvSpPr>
        <p:spPr bwMode="auto">
          <a:xfrm>
            <a:off x="2525713" y="6040438"/>
            <a:ext cx="26987" cy="26987"/>
          </a:xfrm>
          <a:custGeom>
            <a:avLst/>
            <a:gdLst>
              <a:gd name="T0" fmla="*/ 0 w 17"/>
              <a:gd name="T1" fmla="*/ 0 h 17"/>
              <a:gd name="T2" fmla="*/ 4 w 17"/>
              <a:gd name="T3" fmla="*/ 8 h 17"/>
              <a:gd name="T4" fmla="*/ 8 w 17"/>
              <a:gd name="T5" fmla="*/ 16 h 17"/>
              <a:gd name="T6" fmla="*/ 12 w 17"/>
              <a:gd name="T7" fmla="*/ 8 h 17"/>
              <a:gd name="T8" fmla="*/ 16 w 17"/>
              <a:gd name="T9" fmla="*/ 0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4" y="8"/>
                </a:lnTo>
                <a:lnTo>
                  <a:pt x="8" y="16"/>
                </a:lnTo>
                <a:lnTo>
                  <a:pt x="12" y="8"/>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5" name="Freeform 159"/>
          <p:cNvSpPr>
            <a:spLocks/>
          </p:cNvSpPr>
          <p:nvPr/>
        </p:nvSpPr>
        <p:spPr bwMode="auto">
          <a:xfrm>
            <a:off x="2081213" y="5046663"/>
            <a:ext cx="185737" cy="157162"/>
          </a:xfrm>
          <a:custGeom>
            <a:avLst/>
            <a:gdLst>
              <a:gd name="T0" fmla="*/ 114 w 117"/>
              <a:gd name="T1" fmla="*/ 87 h 99"/>
              <a:gd name="T2" fmla="*/ 113 w 117"/>
              <a:gd name="T3" fmla="*/ 86 h 99"/>
              <a:gd name="T4" fmla="*/ 8 w 117"/>
              <a:gd name="T5" fmla="*/ 0 h 99"/>
              <a:gd name="T6" fmla="*/ 0 w 117"/>
              <a:gd name="T7" fmla="*/ 10 h 99"/>
              <a:gd name="T8" fmla="*/ 105 w 117"/>
              <a:gd name="T9" fmla="*/ 96 h 99"/>
              <a:gd name="T10" fmla="*/ 104 w 117"/>
              <a:gd name="T11" fmla="*/ 95 h 99"/>
              <a:gd name="T12" fmla="*/ 105 w 117"/>
              <a:gd name="T13" fmla="*/ 96 h 99"/>
              <a:gd name="T14" fmla="*/ 107 w 117"/>
              <a:gd name="T15" fmla="*/ 98 h 99"/>
              <a:gd name="T16" fmla="*/ 110 w 117"/>
              <a:gd name="T17" fmla="*/ 98 h 99"/>
              <a:gd name="T18" fmla="*/ 112 w 117"/>
              <a:gd name="T19" fmla="*/ 97 h 99"/>
              <a:gd name="T20" fmla="*/ 114 w 117"/>
              <a:gd name="T21" fmla="*/ 95 h 99"/>
              <a:gd name="T22" fmla="*/ 115 w 117"/>
              <a:gd name="T23" fmla="*/ 93 h 99"/>
              <a:gd name="T24" fmla="*/ 116 w 117"/>
              <a:gd name="T25" fmla="*/ 91 h 99"/>
              <a:gd name="T26" fmla="*/ 115 w 117"/>
              <a:gd name="T27" fmla="*/ 88 h 99"/>
              <a:gd name="T28" fmla="*/ 113 w 117"/>
              <a:gd name="T29" fmla="*/ 86 h 99"/>
              <a:gd name="T30" fmla="*/ 114 w 117"/>
              <a:gd name="T31" fmla="*/ 8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99">
                <a:moveTo>
                  <a:pt x="114" y="87"/>
                </a:moveTo>
                <a:lnTo>
                  <a:pt x="113" y="86"/>
                </a:lnTo>
                <a:lnTo>
                  <a:pt x="8" y="0"/>
                </a:lnTo>
                <a:lnTo>
                  <a:pt x="0" y="10"/>
                </a:lnTo>
                <a:lnTo>
                  <a:pt x="105" y="96"/>
                </a:lnTo>
                <a:lnTo>
                  <a:pt x="104" y="95"/>
                </a:lnTo>
                <a:lnTo>
                  <a:pt x="105" y="96"/>
                </a:lnTo>
                <a:lnTo>
                  <a:pt x="107" y="98"/>
                </a:lnTo>
                <a:lnTo>
                  <a:pt x="110" y="98"/>
                </a:lnTo>
                <a:lnTo>
                  <a:pt x="112" y="97"/>
                </a:lnTo>
                <a:lnTo>
                  <a:pt x="114" y="95"/>
                </a:lnTo>
                <a:lnTo>
                  <a:pt x="115" y="93"/>
                </a:lnTo>
                <a:lnTo>
                  <a:pt x="116" y="91"/>
                </a:lnTo>
                <a:lnTo>
                  <a:pt x="115" y="88"/>
                </a:lnTo>
                <a:lnTo>
                  <a:pt x="113" y="86"/>
                </a:lnTo>
                <a:lnTo>
                  <a:pt x="114" y="87"/>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6" name="Freeform 160"/>
          <p:cNvSpPr>
            <a:spLocks/>
          </p:cNvSpPr>
          <p:nvPr/>
        </p:nvSpPr>
        <p:spPr bwMode="auto">
          <a:xfrm>
            <a:off x="2246313" y="5184775"/>
            <a:ext cx="2057400" cy="817563"/>
          </a:xfrm>
          <a:custGeom>
            <a:avLst/>
            <a:gdLst>
              <a:gd name="T0" fmla="*/ 1254 w 1296"/>
              <a:gd name="T1" fmla="*/ 500 h 515"/>
              <a:gd name="T2" fmla="*/ 1173 w 1296"/>
              <a:gd name="T3" fmla="*/ 497 h 515"/>
              <a:gd name="T4" fmla="*/ 1094 w 1296"/>
              <a:gd name="T5" fmla="*/ 494 h 515"/>
              <a:gd name="T6" fmla="*/ 1013 w 1296"/>
              <a:gd name="T7" fmla="*/ 491 h 515"/>
              <a:gd name="T8" fmla="*/ 932 w 1296"/>
              <a:gd name="T9" fmla="*/ 484 h 515"/>
              <a:gd name="T10" fmla="*/ 851 w 1296"/>
              <a:gd name="T11" fmla="*/ 475 h 515"/>
              <a:gd name="T12" fmla="*/ 771 w 1296"/>
              <a:gd name="T13" fmla="*/ 461 h 515"/>
              <a:gd name="T14" fmla="*/ 691 w 1296"/>
              <a:gd name="T15" fmla="*/ 443 h 515"/>
              <a:gd name="T16" fmla="*/ 611 w 1296"/>
              <a:gd name="T17" fmla="*/ 420 h 515"/>
              <a:gd name="T18" fmla="*/ 530 w 1296"/>
              <a:gd name="T19" fmla="*/ 391 h 515"/>
              <a:gd name="T20" fmla="*/ 450 w 1296"/>
              <a:gd name="T21" fmla="*/ 355 h 515"/>
              <a:gd name="T22" fmla="*/ 370 w 1296"/>
              <a:gd name="T23" fmla="*/ 311 h 515"/>
              <a:gd name="T24" fmla="*/ 291 w 1296"/>
              <a:gd name="T25" fmla="*/ 259 h 515"/>
              <a:gd name="T26" fmla="*/ 211 w 1296"/>
              <a:gd name="T27" fmla="*/ 198 h 515"/>
              <a:gd name="T28" fmla="*/ 130 w 1296"/>
              <a:gd name="T29" fmla="*/ 127 h 515"/>
              <a:gd name="T30" fmla="*/ 50 w 1296"/>
              <a:gd name="T31" fmla="*/ 45 h 515"/>
              <a:gd name="T32" fmla="*/ 0 w 1296"/>
              <a:gd name="T33" fmla="*/ 8 h 515"/>
              <a:gd name="T34" fmla="*/ 81 w 1296"/>
              <a:gd name="T35" fmla="*/ 97 h 515"/>
              <a:gd name="T36" fmla="*/ 161 w 1296"/>
              <a:gd name="T37" fmla="*/ 174 h 515"/>
              <a:gd name="T38" fmla="*/ 243 w 1296"/>
              <a:gd name="T39" fmla="*/ 240 h 515"/>
              <a:gd name="T40" fmla="*/ 323 w 1296"/>
              <a:gd name="T41" fmla="*/ 297 h 515"/>
              <a:gd name="T42" fmla="*/ 404 w 1296"/>
              <a:gd name="T43" fmla="*/ 346 h 515"/>
              <a:gd name="T44" fmla="*/ 485 w 1296"/>
              <a:gd name="T45" fmla="*/ 386 h 515"/>
              <a:gd name="T46" fmla="*/ 566 w 1296"/>
              <a:gd name="T47" fmla="*/ 419 h 515"/>
              <a:gd name="T48" fmla="*/ 648 w 1296"/>
              <a:gd name="T49" fmla="*/ 445 h 515"/>
              <a:gd name="T50" fmla="*/ 729 w 1296"/>
              <a:gd name="T51" fmla="*/ 466 h 515"/>
              <a:gd name="T52" fmla="*/ 809 w 1296"/>
              <a:gd name="T53" fmla="*/ 481 h 515"/>
              <a:gd name="T54" fmla="*/ 890 w 1296"/>
              <a:gd name="T55" fmla="*/ 493 h 515"/>
              <a:gd name="T56" fmla="*/ 972 w 1296"/>
              <a:gd name="T57" fmla="*/ 500 h 515"/>
              <a:gd name="T58" fmla="*/ 1052 w 1296"/>
              <a:gd name="T59" fmla="*/ 505 h 515"/>
              <a:gd name="T60" fmla="*/ 1133 w 1296"/>
              <a:gd name="T61" fmla="*/ 509 h 515"/>
              <a:gd name="T62" fmla="*/ 1214 w 1296"/>
              <a:gd name="T63" fmla="*/ 512 h 515"/>
              <a:gd name="T64" fmla="*/ 1295 w 1296"/>
              <a:gd name="T65" fmla="*/ 514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6" h="515">
                <a:moveTo>
                  <a:pt x="1295" y="501"/>
                </a:moveTo>
                <a:lnTo>
                  <a:pt x="1254" y="500"/>
                </a:lnTo>
                <a:lnTo>
                  <a:pt x="1214" y="499"/>
                </a:lnTo>
                <a:lnTo>
                  <a:pt x="1173" y="497"/>
                </a:lnTo>
                <a:lnTo>
                  <a:pt x="1134" y="496"/>
                </a:lnTo>
                <a:lnTo>
                  <a:pt x="1094" y="494"/>
                </a:lnTo>
                <a:lnTo>
                  <a:pt x="1053" y="493"/>
                </a:lnTo>
                <a:lnTo>
                  <a:pt x="1013" y="491"/>
                </a:lnTo>
                <a:lnTo>
                  <a:pt x="972" y="488"/>
                </a:lnTo>
                <a:lnTo>
                  <a:pt x="932" y="484"/>
                </a:lnTo>
                <a:lnTo>
                  <a:pt x="892" y="480"/>
                </a:lnTo>
                <a:lnTo>
                  <a:pt x="851" y="475"/>
                </a:lnTo>
                <a:lnTo>
                  <a:pt x="811" y="469"/>
                </a:lnTo>
                <a:lnTo>
                  <a:pt x="771" y="461"/>
                </a:lnTo>
                <a:lnTo>
                  <a:pt x="731" y="453"/>
                </a:lnTo>
                <a:lnTo>
                  <a:pt x="691" y="443"/>
                </a:lnTo>
                <a:lnTo>
                  <a:pt x="651" y="432"/>
                </a:lnTo>
                <a:lnTo>
                  <a:pt x="611" y="420"/>
                </a:lnTo>
                <a:lnTo>
                  <a:pt x="571" y="406"/>
                </a:lnTo>
                <a:lnTo>
                  <a:pt x="530" y="391"/>
                </a:lnTo>
                <a:lnTo>
                  <a:pt x="490" y="374"/>
                </a:lnTo>
                <a:lnTo>
                  <a:pt x="450" y="355"/>
                </a:lnTo>
                <a:lnTo>
                  <a:pt x="410" y="334"/>
                </a:lnTo>
                <a:lnTo>
                  <a:pt x="370" y="311"/>
                </a:lnTo>
                <a:lnTo>
                  <a:pt x="330" y="286"/>
                </a:lnTo>
                <a:lnTo>
                  <a:pt x="291" y="259"/>
                </a:lnTo>
                <a:lnTo>
                  <a:pt x="250" y="230"/>
                </a:lnTo>
                <a:lnTo>
                  <a:pt x="211" y="198"/>
                </a:lnTo>
                <a:lnTo>
                  <a:pt x="170" y="163"/>
                </a:lnTo>
                <a:lnTo>
                  <a:pt x="130" y="127"/>
                </a:lnTo>
                <a:lnTo>
                  <a:pt x="90" y="87"/>
                </a:lnTo>
                <a:lnTo>
                  <a:pt x="50" y="45"/>
                </a:lnTo>
                <a:lnTo>
                  <a:pt x="10" y="0"/>
                </a:lnTo>
                <a:lnTo>
                  <a:pt x="0" y="8"/>
                </a:lnTo>
                <a:lnTo>
                  <a:pt x="40" y="54"/>
                </a:lnTo>
                <a:lnTo>
                  <a:pt x="81" y="97"/>
                </a:lnTo>
                <a:lnTo>
                  <a:pt x="121" y="136"/>
                </a:lnTo>
                <a:lnTo>
                  <a:pt x="161" y="174"/>
                </a:lnTo>
                <a:lnTo>
                  <a:pt x="202" y="208"/>
                </a:lnTo>
                <a:lnTo>
                  <a:pt x="243" y="240"/>
                </a:lnTo>
                <a:lnTo>
                  <a:pt x="283" y="270"/>
                </a:lnTo>
                <a:lnTo>
                  <a:pt x="323" y="297"/>
                </a:lnTo>
                <a:lnTo>
                  <a:pt x="363" y="323"/>
                </a:lnTo>
                <a:lnTo>
                  <a:pt x="404" y="346"/>
                </a:lnTo>
                <a:lnTo>
                  <a:pt x="444" y="367"/>
                </a:lnTo>
                <a:lnTo>
                  <a:pt x="485" y="386"/>
                </a:lnTo>
                <a:lnTo>
                  <a:pt x="525" y="403"/>
                </a:lnTo>
                <a:lnTo>
                  <a:pt x="566" y="419"/>
                </a:lnTo>
                <a:lnTo>
                  <a:pt x="606" y="433"/>
                </a:lnTo>
                <a:lnTo>
                  <a:pt x="648" y="445"/>
                </a:lnTo>
                <a:lnTo>
                  <a:pt x="688" y="456"/>
                </a:lnTo>
                <a:lnTo>
                  <a:pt x="729" y="466"/>
                </a:lnTo>
                <a:lnTo>
                  <a:pt x="768" y="474"/>
                </a:lnTo>
                <a:lnTo>
                  <a:pt x="809" y="481"/>
                </a:lnTo>
                <a:lnTo>
                  <a:pt x="850" y="487"/>
                </a:lnTo>
                <a:lnTo>
                  <a:pt x="890" y="493"/>
                </a:lnTo>
                <a:lnTo>
                  <a:pt x="931" y="496"/>
                </a:lnTo>
                <a:lnTo>
                  <a:pt x="972" y="500"/>
                </a:lnTo>
                <a:lnTo>
                  <a:pt x="1012" y="503"/>
                </a:lnTo>
                <a:lnTo>
                  <a:pt x="1052" y="505"/>
                </a:lnTo>
                <a:lnTo>
                  <a:pt x="1093" y="507"/>
                </a:lnTo>
                <a:lnTo>
                  <a:pt x="1133" y="509"/>
                </a:lnTo>
                <a:lnTo>
                  <a:pt x="1173" y="510"/>
                </a:lnTo>
                <a:lnTo>
                  <a:pt x="1214" y="512"/>
                </a:lnTo>
                <a:lnTo>
                  <a:pt x="1254" y="512"/>
                </a:lnTo>
                <a:lnTo>
                  <a:pt x="1295" y="514"/>
                </a:lnTo>
                <a:lnTo>
                  <a:pt x="1295" y="501"/>
                </a:lnTo>
              </a:path>
            </a:pathLst>
          </a:custGeom>
          <a:solidFill>
            <a:srgbClr val="FF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7" name="Freeform 161"/>
          <p:cNvSpPr>
            <a:spLocks/>
          </p:cNvSpPr>
          <p:nvPr/>
        </p:nvSpPr>
        <p:spPr bwMode="auto">
          <a:xfrm>
            <a:off x="2430463" y="1652588"/>
            <a:ext cx="517525" cy="282575"/>
          </a:xfrm>
          <a:custGeom>
            <a:avLst/>
            <a:gdLst>
              <a:gd name="T0" fmla="*/ 77 w 326"/>
              <a:gd name="T1" fmla="*/ 88 h 178"/>
              <a:gd name="T2" fmla="*/ 71 w 326"/>
              <a:gd name="T3" fmla="*/ 122 h 178"/>
              <a:gd name="T4" fmla="*/ 325 w 326"/>
              <a:gd name="T5" fmla="*/ 0 h 178"/>
              <a:gd name="T6" fmla="*/ 84 w 326"/>
              <a:gd name="T7" fmla="*/ 148 h 178"/>
              <a:gd name="T8" fmla="*/ 118 w 326"/>
              <a:gd name="T9" fmla="*/ 161 h 178"/>
              <a:gd name="T10" fmla="*/ 0 w 326"/>
              <a:gd name="T11" fmla="*/ 177 h 178"/>
              <a:gd name="T12" fmla="*/ 77 w 326"/>
              <a:gd name="T13" fmla="*/ 88 h 178"/>
            </a:gdLst>
            <a:ahLst/>
            <a:cxnLst>
              <a:cxn ang="0">
                <a:pos x="T0" y="T1"/>
              </a:cxn>
              <a:cxn ang="0">
                <a:pos x="T2" y="T3"/>
              </a:cxn>
              <a:cxn ang="0">
                <a:pos x="T4" y="T5"/>
              </a:cxn>
              <a:cxn ang="0">
                <a:pos x="T6" y="T7"/>
              </a:cxn>
              <a:cxn ang="0">
                <a:pos x="T8" y="T9"/>
              </a:cxn>
              <a:cxn ang="0">
                <a:pos x="T10" y="T11"/>
              </a:cxn>
              <a:cxn ang="0">
                <a:pos x="T12" y="T13"/>
              </a:cxn>
            </a:cxnLst>
            <a:rect l="0" t="0" r="r" b="b"/>
            <a:pathLst>
              <a:path w="326" h="178">
                <a:moveTo>
                  <a:pt x="77" y="88"/>
                </a:moveTo>
                <a:lnTo>
                  <a:pt x="71" y="122"/>
                </a:lnTo>
                <a:lnTo>
                  <a:pt x="325" y="0"/>
                </a:lnTo>
                <a:lnTo>
                  <a:pt x="84" y="148"/>
                </a:lnTo>
                <a:lnTo>
                  <a:pt x="118" y="161"/>
                </a:lnTo>
                <a:lnTo>
                  <a:pt x="0" y="177"/>
                </a:lnTo>
                <a:lnTo>
                  <a:pt x="77" y="88"/>
                </a:lnTo>
              </a:path>
            </a:pathLst>
          </a:custGeom>
          <a:solidFill>
            <a:srgbClr val="E3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8" name="Freeform 162"/>
          <p:cNvSpPr>
            <a:spLocks/>
          </p:cNvSpPr>
          <p:nvPr/>
        </p:nvSpPr>
        <p:spPr bwMode="auto">
          <a:xfrm>
            <a:off x="1824038" y="2190750"/>
            <a:ext cx="1265237" cy="219075"/>
          </a:xfrm>
          <a:custGeom>
            <a:avLst/>
            <a:gdLst>
              <a:gd name="T0" fmla="*/ 104 w 797"/>
              <a:gd name="T1" fmla="*/ 53 h 138"/>
              <a:gd name="T2" fmla="*/ 85 w 797"/>
              <a:gd name="T3" fmla="*/ 84 h 138"/>
              <a:gd name="T4" fmla="*/ 796 w 797"/>
              <a:gd name="T5" fmla="*/ 0 h 138"/>
              <a:gd name="T6" fmla="*/ 90 w 797"/>
              <a:gd name="T7" fmla="*/ 113 h 138"/>
              <a:gd name="T8" fmla="*/ 116 w 797"/>
              <a:gd name="T9" fmla="*/ 137 h 138"/>
              <a:gd name="T10" fmla="*/ 0 w 797"/>
              <a:gd name="T11" fmla="*/ 110 h 138"/>
              <a:gd name="T12" fmla="*/ 104 w 797"/>
              <a:gd name="T13" fmla="*/ 53 h 138"/>
            </a:gdLst>
            <a:ahLst/>
            <a:cxnLst>
              <a:cxn ang="0">
                <a:pos x="T0" y="T1"/>
              </a:cxn>
              <a:cxn ang="0">
                <a:pos x="T2" y="T3"/>
              </a:cxn>
              <a:cxn ang="0">
                <a:pos x="T4" y="T5"/>
              </a:cxn>
              <a:cxn ang="0">
                <a:pos x="T6" y="T7"/>
              </a:cxn>
              <a:cxn ang="0">
                <a:pos x="T8" y="T9"/>
              </a:cxn>
              <a:cxn ang="0">
                <a:pos x="T10" y="T11"/>
              </a:cxn>
              <a:cxn ang="0">
                <a:pos x="T12" y="T13"/>
              </a:cxn>
            </a:cxnLst>
            <a:rect l="0" t="0" r="r" b="b"/>
            <a:pathLst>
              <a:path w="797" h="138">
                <a:moveTo>
                  <a:pt x="104" y="53"/>
                </a:moveTo>
                <a:lnTo>
                  <a:pt x="85" y="84"/>
                </a:lnTo>
                <a:lnTo>
                  <a:pt x="796" y="0"/>
                </a:lnTo>
                <a:lnTo>
                  <a:pt x="90" y="113"/>
                </a:lnTo>
                <a:lnTo>
                  <a:pt x="116" y="137"/>
                </a:lnTo>
                <a:lnTo>
                  <a:pt x="0" y="110"/>
                </a:lnTo>
                <a:lnTo>
                  <a:pt x="104" y="53"/>
                </a:lnTo>
              </a:path>
            </a:pathLst>
          </a:custGeom>
          <a:solidFill>
            <a:srgbClr val="E3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79" name="Freeform 163"/>
          <p:cNvSpPr>
            <a:spLocks/>
          </p:cNvSpPr>
          <p:nvPr/>
        </p:nvSpPr>
        <p:spPr bwMode="auto">
          <a:xfrm>
            <a:off x="1824038" y="2190750"/>
            <a:ext cx="1265237" cy="219075"/>
          </a:xfrm>
          <a:custGeom>
            <a:avLst/>
            <a:gdLst>
              <a:gd name="T0" fmla="*/ 104 w 797"/>
              <a:gd name="T1" fmla="*/ 53 h 138"/>
              <a:gd name="T2" fmla="*/ 85 w 797"/>
              <a:gd name="T3" fmla="*/ 84 h 138"/>
              <a:gd name="T4" fmla="*/ 796 w 797"/>
              <a:gd name="T5" fmla="*/ 0 h 138"/>
              <a:gd name="T6" fmla="*/ 90 w 797"/>
              <a:gd name="T7" fmla="*/ 113 h 138"/>
              <a:gd name="T8" fmla="*/ 116 w 797"/>
              <a:gd name="T9" fmla="*/ 137 h 138"/>
              <a:gd name="T10" fmla="*/ 0 w 797"/>
              <a:gd name="T11" fmla="*/ 110 h 138"/>
              <a:gd name="T12" fmla="*/ 104 w 797"/>
              <a:gd name="T13" fmla="*/ 53 h 138"/>
            </a:gdLst>
            <a:ahLst/>
            <a:cxnLst>
              <a:cxn ang="0">
                <a:pos x="T0" y="T1"/>
              </a:cxn>
              <a:cxn ang="0">
                <a:pos x="T2" y="T3"/>
              </a:cxn>
              <a:cxn ang="0">
                <a:pos x="T4" y="T5"/>
              </a:cxn>
              <a:cxn ang="0">
                <a:pos x="T6" y="T7"/>
              </a:cxn>
              <a:cxn ang="0">
                <a:pos x="T8" y="T9"/>
              </a:cxn>
              <a:cxn ang="0">
                <a:pos x="T10" y="T11"/>
              </a:cxn>
              <a:cxn ang="0">
                <a:pos x="T12" y="T13"/>
              </a:cxn>
            </a:cxnLst>
            <a:rect l="0" t="0" r="r" b="b"/>
            <a:pathLst>
              <a:path w="797" h="138">
                <a:moveTo>
                  <a:pt x="104" y="53"/>
                </a:moveTo>
                <a:lnTo>
                  <a:pt x="85" y="84"/>
                </a:lnTo>
                <a:lnTo>
                  <a:pt x="796" y="0"/>
                </a:lnTo>
                <a:lnTo>
                  <a:pt x="90" y="113"/>
                </a:lnTo>
                <a:lnTo>
                  <a:pt x="116" y="137"/>
                </a:lnTo>
                <a:lnTo>
                  <a:pt x="0" y="110"/>
                </a:lnTo>
                <a:lnTo>
                  <a:pt x="104" y="53"/>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0" name="Freeform 164"/>
          <p:cNvSpPr>
            <a:spLocks/>
          </p:cNvSpPr>
          <p:nvPr/>
        </p:nvSpPr>
        <p:spPr bwMode="auto">
          <a:xfrm>
            <a:off x="2028825" y="2635250"/>
            <a:ext cx="144463" cy="144463"/>
          </a:xfrm>
          <a:custGeom>
            <a:avLst/>
            <a:gdLst>
              <a:gd name="T0" fmla="*/ 45 w 91"/>
              <a:gd name="T1" fmla="*/ 90 h 91"/>
              <a:gd name="T2" fmla="*/ 36 w 91"/>
              <a:gd name="T3" fmla="*/ 90 h 91"/>
              <a:gd name="T4" fmla="*/ 27 w 91"/>
              <a:gd name="T5" fmla="*/ 87 h 91"/>
              <a:gd name="T6" fmla="*/ 20 w 91"/>
              <a:gd name="T7" fmla="*/ 83 h 91"/>
              <a:gd name="T8" fmla="*/ 13 w 91"/>
              <a:gd name="T9" fmla="*/ 77 h 91"/>
              <a:gd name="T10" fmla="*/ 7 w 91"/>
              <a:gd name="T11" fmla="*/ 70 h 91"/>
              <a:gd name="T12" fmla="*/ 3 w 91"/>
              <a:gd name="T13" fmla="*/ 63 h 91"/>
              <a:gd name="T14" fmla="*/ 0 w 91"/>
              <a:gd name="T15" fmla="*/ 54 h 91"/>
              <a:gd name="T16" fmla="*/ 0 w 91"/>
              <a:gd name="T17" fmla="*/ 45 h 91"/>
              <a:gd name="T18" fmla="*/ 0 w 91"/>
              <a:gd name="T19" fmla="*/ 35 h 91"/>
              <a:gd name="T20" fmla="*/ 3 w 91"/>
              <a:gd name="T21" fmla="*/ 27 h 91"/>
              <a:gd name="T22" fmla="*/ 7 w 91"/>
              <a:gd name="T23" fmla="*/ 19 h 91"/>
              <a:gd name="T24" fmla="*/ 13 w 91"/>
              <a:gd name="T25" fmla="*/ 12 h 91"/>
              <a:gd name="T26" fmla="*/ 20 w 91"/>
              <a:gd name="T27" fmla="*/ 8 h 91"/>
              <a:gd name="T28" fmla="*/ 27 w 91"/>
              <a:gd name="T29" fmla="*/ 3 h 91"/>
              <a:gd name="T30" fmla="*/ 36 w 91"/>
              <a:gd name="T31" fmla="*/ 1 h 91"/>
              <a:gd name="T32" fmla="*/ 45 w 91"/>
              <a:gd name="T33" fmla="*/ 0 h 91"/>
              <a:gd name="T34" fmla="*/ 55 w 91"/>
              <a:gd name="T35" fmla="*/ 1 h 91"/>
              <a:gd name="T36" fmla="*/ 63 w 91"/>
              <a:gd name="T37" fmla="*/ 3 h 91"/>
              <a:gd name="T38" fmla="*/ 71 w 91"/>
              <a:gd name="T39" fmla="*/ 8 h 91"/>
              <a:gd name="T40" fmla="*/ 78 w 91"/>
              <a:gd name="T41" fmla="*/ 12 h 91"/>
              <a:gd name="T42" fmla="*/ 82 w 91"/>
              <a:gd name="T43" fmla="*/ 19 h 91"/>
              <a:gd name="T44" fmla="*/ 87 w 91"/>
              <a:gd name="T45" fmla="*/ 27 h 91"/>
              <a:gd name="T46" fmla="*/ 89 w 91"/>
              <a:gd name="T47" fmla="*/ 35 h 91"/>
              <a:gd name="T48" fmla="*/ 90 w 91"/>
              <a:gd name="T49" fmla="*/ 45 h 91"/>
              <a:gd name="T50" fmla="*/ 89 w 91"/>
              <a:gd name="T51" fmla="*/ 54 h 91"/>
              <a:gd name="T52" fmla="*/ 87 w 91"/>
              <a:gd name="T53" fmla="*/ 63 h 91"/>
              <a:gd name="T54" fmla="*/ 82 w 91"/>
              <a:gd name="T55" fmla="*/ 70 h 91"/>
              <a:gd name="T56" fmla="*/ 78 w 91"/>
              <a:gd name="T57" fmla="*/ 77 h 91"/>
              <a:gd name="T58" fmla="*/ 71 w 91"/>
              <a:gd name="T59" fmla="*/ 83 h 91"/>
              <a:gd name="T60" fmla="*/ 63 w 91"/>
              <a:gd name="T61" fmla="*/ 87 h 91"/>
              <a:gd name="T62" fmla="*/ 55 w 91"/>
              <a:gd name="T63" fmla="*/ 90 h 91"/>
              <a:gd name="T64" fmla="*/ 45 w 91"/>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1">
                <a:moveTo>
                  <a:pt x="45" y="90"/>
                </a:moveTo>
                <a:lnTo>
                  <a:pt x="36" y="90"/>
                </a:lnTo>
                <a:lnTo>
                  <a:pt x="27" y="87"/>
                </a:lnTo>
                <a:lnTo>
                  <a:pt x="20" y="83"/>
                </a:lnTo>
                <a:lnTo>
                  <a:pt x="13" y="77"/>
                </a:lnTo>
                <a:lnTo>
                  <a:pt x="7" y="70"/>
                </a:lnTo>
                <a:lnTo>
                  <a:pt x="3" y="63"/>
                </a:lnTo>
                <a:lnTo>
                  <a:pt x="0" y="54"/>
                </a:lnTo>
                <a:lnTo>
                  <a:pt x="0" y="45"/>
                </a:lnTo>
                <a:lnTo>
                  <a:pt x="0" y="35"/>
                </a:lnTo>
                <a:lnTo>
                  <a:pt x="3" y="27"/>
                </a:lnTo>
                <a:lnTo>
                  <a:pt x="7" y="19"/>
                </a:lnTo>
                <a:lnTo>
                  <a:pt x="13" y="12"/>
                </a:lnTo>
                <a:lnTo>
                  <a:pt x="20" y="8"/>
                </a:lnTo>
                <a:lnTo>
                  <a:pt x="27" y="3"/>
                </a:lnTo>
                <a:lnTo>
                  <a:pt x="36" y="1"/>
                </a:lnTo>
                <a:lnTo>
                  <a:pt x="45" y="0"/>
                </a:lnTo>
                <a:lnTo>
                  <a:pt x="55" y="1"/>
                </a:lnTo>
                <a:lnTo>
                  <a:pt x="63" y="3"/>
                </a:lnTo>
                <a:lnTo>
                  <a:pt x="71" y="8"/>
                </a:lnTo>
                <a:lnTo>
                  <a:pt x="78" y="12"/>
                </a:lnTo>
                <a:lnTo>
                  <a:pt x="82" y="19"/>
                </a:lnTo>
                <a:lnTo>
                  <a:pt x="87" y="27"/>
                </a:lnTo>
                <a:lnTo>
                  <a:pt x="89" y="35"/>
                </a:lnTo>
                <a:lnTo>
                  <a:pt x="90" y="45"/>
                </a:lnTo>
                <a:lnTo>
                  <a:pt x="89" y="54"/>
                </a:lnTo>
                <a:lnTo>
                  <a:pt x="87" y="63"/>
                </a:lnTo>
                <a:lnTo>
                  <a:pt x="82" y="70"/>
                </a:lnTo>
                <a:lnTo>
                  <a:pt x="78" y="77"/>
                </a:lnTo>
                <a:lnTo>
                  <a:pt x="71" y="83"/>
                </a:lnTo>
                <a:lnTo>
                  <a:pt x="63" y="87"/>
                </a:lnTo>
                <a:lnTo>
                  <a:pt x="55" y="90"/>
                </a:lnTo>
                <a:lnTo>
                  <a:pt x="45" y="90"/>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1" name="Freeform 165"/>
          <p:cNvSpPr>
            <a:spLocks/>
          </p:cNvSpPr>
          <p:nvPr/>
        </p:nvSpPr>
        <p:spPr bwMode="auto">
          <a:xfrm>
            <a:off x="2028825" y="2635250"/>
            <a:ext cx="144463" cy="144463"/>
          </a:xfrm>
          <a:custGeom>
            <a:avLst/>
            <a:gdLst>
              <a:gd name="T0" fmla="*/ 45 w 91"/>
              <a:gd name="T1" fmla="*/ 90 h 91"/>
              <a:gd name="T2" fmla="*/ 36 w 91"/>
              <a:gd name="T3" fmla="*/ 90 h 91"/>
              <a:gd name="T4" fmla="*/ 27 w 91"/>
              <a:gd name="T5" fmla="*/ 87 h 91"/>
              <a:gd name="T6" fmla="*/ 20 w 91"/>
              <a:gd name="T7" fmla="*/ 83 h 91"/>
              <a:gd name="T8" fmla="*/ 13 w 91"/>
              <a:gd name="T9" fmla="*/ 77 h 91"/>
              <a:gd name="T10" fmla="*/ 7 w 91"/>
              <a:gd name="T11" fmla="*/ 70 h 91"/>
              <a:gd name="T12" fmla="*/ 3 w 91"/>
              <a:gd name="T13" fmla="*/ 63 h 91"/>
              <a:gd name="T14" fmla="*/ 0 w 91"/>
              <a:gd name="T15" fmla="*/ 54 h 91"/>
              <a:gd name="T16" fmla="*/ 0 w 91"/>
              <a:gd name="T17" fmla="*/ 45 h 91"/>
              <a:gd name="T18" fmla="*/ 0 w 91"/>
              <a:gd name="T19" fmla="*/ 35 h 91"/>
              <a:gd name="T20" fmla="*/ 3 w 91"/>
              <a:gd name="T21" fmla="*/ 27 h 91"/>
              <a:gd name="T22" fmla="*/ 7 w 91"/>
              <a:gd name="T23" fmla="*/ 19 h 91"/>
              <a:gd name="T24" fmla="*/ 13 w 91"/>
              <a:gd name="T25" fmla="*/ 12 h 91"/>
              <a:gd name="T26" fmla="*/ 20 w 91"/>
              <a:gd name="T27" fmla="*/ 8 h 91"/>
              <a:gd name="T28" fmla="*/ 27 w 91"/>
              <a:gd name="T29" fmla="*/ 3 h 91"/>
              <a:gd name="T30" fmla="*/ 36 w 91"/>
              <a:gd name="T31" fmla="*/ 1 h 91"/>
              <a:gd name="T32" fmla="*/ 45 w 91"/>
              <a:gd name="T33" fmla="*/ 0 h 91"/>
              <a:gd name="T34" fmla="*/ 55 w 91"/>
              <a:gd name="T35" fmla="*/ 1 h 91"/>
              <a:gd name="T36" fmla="*/ 63 w 91"/>
              <a:gd name="T37" fmla="*/ 3 h 91"/>
              <a:gd name="T38" fmla="*/ 71 w 91"/>
              <a:gd name="T39" fmla="*/ 8 h 91"/>
              <a:gd name="T40" fmla="*/ 78 w 91"/>
              <a:gd name="T41" fmla="*/ 12 h 91"/>
              <a:gd name="T42" fmla="*/ 82 w 91"/>
              <a:gd name="T43" fmla="*/ 19 h 91"/>
              <a:gd name="T44" fmla="*/ 87 w 91"/>
              <a:gd name="T45" fmla="*/ 27 h 91"/>
              <a:gd name="T46" fmla="*/ 89 w 91"/>
              <a:gd name="T47" fmla="*/ 35 h 91"/>
              <a:gd name="T48" fmla="*/ 90 w 91"/>
              <a:gd name="T49" fmla="*/ 45 h 91"/>
              <a:gd name="T50" fmla="*/ 89 w 91"/>
              <a:gd name="T51" fmla="*/ 54 h 91"/>
              <a:gd name="T52" fmla="*/ 87 w 91"/>
              <a:gd name="T53" fmla="*/ 63 h 91"/>
              <a:gd name="T54" fmla="*/ 82 w 91"/>
              <a:gd name="T55" fmla="*/ 70 h 91"/>
              <a:gd name="T56" fmla="*/ 78 w 91"/>
              <a:gd name="T57" fmla="*/ 77 h 91"/>
              <a:gd name="T58" fmla="*/ 71 w 91"/>
              <a:gd name="T59" fmla="*/ 83 h 91"/>
              <a:gd name="T60" fmla="*/ 63 w 91"/>
              <a:gd name="T61" fmla="*/ 87 h 91"/>
              <a:gd name="T62" fmla="*/ 55 w 91"/>
              <a:gd name="T63" fmla="*/ 90 h 91"/>
              <a:gd name="T64" fmla="*/ 45 w 91"/>
              <a:gd name="T6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1">
                <a:moveTo>
                  <a:pt x="45" y="90"/>
                </a:moveTo>
                <a:lnTo>
                  <a:pt x="36" y="90"/>
                </a:lnTo>
                <a:lnTo>
                  <a:pt x="27" y="87"/>
                </a:lnTo>
                <a:lnTo>
                  <a:pt x="20" y="83"/>
                </a:lnTo>
                <a:lnTo>
                  <a:pt x="13" y="77"/>
                </a:lnTo>
                <a:lnTo>
                  <a:pt x="7" y="70"/>
                </a:lnTo>
                <a:lnTo>
                  <a:pt x="3" y="63"/>
                </a:lnTo>
                <a:lnTo>
                  <a:pt x="0" y="54"/>
                </a:lnTo>
                <a:lnTo>
                  <a:pt x="0" y="45"/>
                </a:lnTo>
                <a:lnTo>
                  <a:pt x="0" y="35"/>
                </a:lnTo>
                <a:lnTo>
                  <a:pt x="3" y="27"/>
                </a:lnTo>
                <a:lnTo>
                  <a:pt x="7" y="19"/>
                </a:lnTo>
                <a:lnTo>
                  <a:pt x="13" y="12"/>
                </a:lnTo>
                <a:lnTo>
                  <a:pt x="20" y="8"/>
                </a:lnTo>
                <a:lnTo>
                  <a:pt x="27" y="3"/>
                </a:lnTo>
                <a:lnTo>
                  <a:pt x="36" y="1"/>
                </a:lnTo>
                <a:lnTo>
                  <a:pt x="45" y="0"/>
                </a:lnTo>
                <a:lnTo>
                  <a:pt x="55" y="1"/>
                </a:lnTo>
                <a:lnTo>
                  <a:pt x="63" y="3"/>
                </a:lnTo>
                <a:lnTo>
                  <a:pt x="71" y="8"/>
                </a:lnTo>
                <a:lnTo>
                  <a:pt x="78" y="12"/>
                </a:lnTo>
                <a:lnTo>
                  <a:pt x="82" y="19"/>
                </a:lnTo>
                <a:lnTo>
                  <a:pt x="87" y="27"/>
                </a:lnTo>
                <a:lnTo>
                  <a:pt x="89" y="35"/>
                </a:lnTo>
                <a:lnTo>
                  <a:pt x="90" y="45"/>
                </a:lnTo>
                <a:lnTo>
                  <a:pt x="89" y="54"/>
                </a:lnTo>
                <a:lnTo>
                  <a:pt x="87" y="63"/>
                </a:lnTo>
                <a:lnTo>
                  <a:pt x="82" y="70"/>
                </a:lnTo>
                <a:lnTo>
                  <a:pt x="78" y="77"/>
                </a:lnTo>
                <a:lnTo>
                  <a:pt x="71" y="83"/>
                </a:lnTo>
                <a:lnTo>
                  <a:pt x="63" y="87"/>
                </a:lnTo>
                <a:lnTo>
                  <a:pt x="55" y="90"/>
                </a:lnTo>
                <a:lnTo>
                  <a:pt x="45" y="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2" name="Freeform 166"/>
          <p:cNvSpPr>
            <a:spLocks/>
          </p:cNvSpPr>
          <p:nvPr/>
        </p:nvSpPr>
        <p:spPr bwMode="auto">
          <a:xfrm>
            <a:off x="2047875" y="2652713"/>
            <a:ext cx="109538" cy="109537"/>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3" name="Freeform 167"/>
          <p:cNvSpPr>
            <a:spLocks/>
          </p:cNvSpPr>
          <p:nvPr/>
        </p:nvSpPr>
        <p:spPr bwMode="auto">
          <a:xfrm>
            <a:off x="2081213" y="2438400"/>
            <a:ext cx="144462" cy="147638"/>
          </a:xfrm>
          <a:custGeom>
            <a:avLst/>
            <a:gdLst>
              <a:gd name="T0" fmla="*/ 46 w 91"/>
              <a:gd name="T1" fmla="*/ 92 h 93"/>
              <a:gd name="T2" fmla="*/ 36 w 91"/>
              <a:gd name="T3" fmla="*/ 91 h 93"/>
              <a:gd name="T4" fmla="*/ 28 w 91"/>
              <a:gd name="T5" fmla="*/ 88 h 93"/>
              <a:gd name="T6" fmla="*/ 20 w 91"/>
              <a:gd name="T7" fmla="*/ 84 h 93"/>
              <a:gd name="T8" fmla="*/ 13 w 91"/>
              <a:gd name="T9" fmla="*/ 79 h 93"/>
              <a:gd name="T10" fmla="*/ 8 w 91"/>
              <a:gd name="T11" fmla="*/ 72 h 93"/>
              <a:gd name="T12" fmla="*/ 3 w 91"/>
              <a:gd name="T13" fmla="*/ 64 h 93"/>
              <a:gd name="T14" fmla="*/ 1 w 91"/>
              <a:gd name="T15" fmla="*/ 55 h 93"/>
              <a:gd name="T16" fmla="*/ 0 w 91"/>
              <a:gd name="T17" fmla="*/ 46 h 93"/>
              <a:gd name="T18" fmla="*/ 1 w 91"/>
              <a:gd name="T19" fmla="*/ 37 h 93"/>
              <a:gd name="T20" fmla="*/ 3 w 91"/>
              <a:gd name="T21" fmla="*/ 28 h 93"/>
              <a:gd name="T22" fmla="*/ 8 w 91"/>
              <a:gd name="T23" fmla="*/ 20 h 93"/>
              <a:gd name="T24" fmla="*/ 13 w 91"/>
              <a:gd name="T25" fmla="*/ 13 h 93"/>
              <a:gd name="T26" fmla="*/ 20 w 91"/>
              <a:gd name="T27" fmla="*/ 8 h 93"/>
              <a:gd name="T28" fmla="*/ 28 w 91"/>
              <a:gd name="T29" fmla="*/ 4 h 93"/>
              <a:gd name="T30" fmla="*/ 36 w 91"/>
              <a:gd name="T31" fmla="*/ 1 h 93"/>
              <a:gd name="T32" fmla="*/ 46 w 91"/>
              <a:gd name="T33" fmla="*/ 0 h 93"/>
              <a:gd name="T34" fmla="*/ 54 w 91"/>
              <a:gd name="T35" fmla="*/ 1 h 93"/>
              <a:gd name="T36" fmla="*/ 63 w 91"/>
              <a:gd name="T37" fmla="*/ 4 h 93"/>
              <a:gd name="T38" fmla="*/ 70 w 91"/>
              <a:gd name="T39" fmla="*/ 8 h 93"/>
              <a:gd name="T40" fmla="*/ 77 w 91"/>
              <a:gd name="T41" fmla="*/ 13 h 93"/>
              <a:gd name="T42" fmla="*/ 83 w 91"/>
              <a:gd name="T43" fmla="*/ 20 h 93"/>
              <a:gd name="T44" fmla="*/ 87 w 91"/>
              <a:gd name="T45" fmla="*/ 28 h 93"/>
              <a:gd name="T46" fmla="*/ 90 w 91"/>
              <a:gd name="T47" fmla="*/ 37 h 93"/>
              <a:gd name="T48" fmla="*/ 90 w 91"/>
              <a:gd name="T49" fmla="*/ 46 h 93"/>
              <a:gd name="T50" fmla="*/ 90 w 91"/>
              <a:gd name="T51" fmla="*/ 55 h 93"/>
              <a:gd name="T52" fmla="*/ 87 w 91"/>
              <a:gd name="T53" fmla="*/ 64 h 93"/>
              <a:gd name="T54" fmla="*/ 83 w 91"/>
              <a:gd name="T55" fmla="*/ 72 h 93"/>
              <a:gd name="T56" fmla="*/ 77 w 91"/>
              <a:gd name="T57" fmla="*/ 79 h 93"/>
              <a:gd name="T58" fmla="*/ 70 w 91"/>
              <a:gd name="T59" fmla="*/ 84 h 93"/>
              <a:gd name="T60" fmla="*/ 63 w 91"/>
              <a:gd name="T61" fmla="*/ 88 h 93"/>
              <a:gd name="T62" fmla="*/ 54 w 91"/>
              <a:gd name="T63" fmla="*/ 91 h 93"/>
              <a:gd name="T64" fmla="*/ 46 w 91"/>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4" y="1"/>
                </a:lnTo>
                <a:lnTo>
                  <a:pt x="63" y="4"/>
                </a:lnTo>
                <a:lnTo>
                  <a:pt x="70" y="8"/>
                </a:lnTo>
                <a:lnTo>
                  <a:pt x="77" y="13"/>
                </a:lnTo>
                <a:lnTo>
                  <a:pt x="83" y="20"/>
                </a:lnTo>
                <a:lnTo>
                  <a:pt x="87" y="28"/>
                </a:lnTo>
                <a:lnTo>
                  <a:pt x="90" y="37"/>
                </a:lnTo>
                <a:lnTo>
                  <a:pt x="90" y="46"/>
                </a:lnTo>
                <a:lnTo>
                  <a:pt x="90" y="55"/>
                </a:lnTo>
                <a:lnTo>
                  <a:pt x="87" y="64"/>
                </a:lnTo>
                <a:lnTo>
                  <a:pt x="83" y="72"/>
                </a:lnTo>
                <a:lnTo>
                  <a:pt x="77" y="79"/>
                </a:lnTo>
                <a:lnTo>
                  <a:pt x="70" y="84"/>
                </a:lnTo>
                <a:lnTo>
                  <a:pt x="63" y="88"/>
                </a:lnTo>
                <a:lnTo>
                  <a:pt x="54" y="91"/>
                </a:lnTo>
                <a:lnTo>
                  <a:pt x="46" y="92"/>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4" name="Freeform 168"/>
          <p:cNvSpPr>
            <a:spLocks/>
          </p:cNvSpPr>
          <p:nvPr/>
        </p:nvSpPr>
        <p:spPr bwMode="auto">
          <a:xfrm>
            <a:off x="2081213" y="2438400"/>
            <a:ext cx="144462" cy="147638"/>
          </a:xfrm>
          <a:custGeom>
            <a:avLst/>
            <a:gdLst>
              <a:gd name="T0" fmla="*/ 46 w 91"/>
              <a:gd name="T1" fmla="*/ 92 h 93"/>
              <a:gd name="T2" fmla="*/ 36 w 91"/>
              <a:gd name="T3" fmla="*/ 91 h 93"/>
              <a:gd name="T4" fmla="*/ 28 w 91"/>
              <a:gd name="T5" fmla="*/ 88 h 93"/>
              <a:gd name="T6" fmla="*/ 20 w 91"/>
              <a:gd name="T7" fmla="*/ 84 h 93"/>
              <a:gd name="T8" fmla="*/ 13 w 91"/>
              <a:gd name="T9" fmla="*/ 79 h 93"/>
              <a:gd name="T10" fmla="*/ 8 w 91"/>
              <a:gd name="T11" fmla="*/ 72 h 93"/>
              <a:gd name="T12" fmla="*/ 3 w 91"/>
              <a:gd name="T13" fmla="*/ 64 h 93"/>
              <a:gd name="T14" fmla="*/ 1 w 91"/>
              <a:gd name="T15" fmla="*/ 55 h 93"/>
              <a:gd name="T16" fmla="*/ 0 w 91"/>
              <a:gd name="T17" fmla="*/ 46 h 93"/>
              <a:gd name="T18" fmla="*/ 1 w 91"/>
              <a:gd name="T19" fmla="*/ 37 h 93"/>
              <a:gd name="T20" fmla="*/ 3 w 91"/>
              <a:gd name="T21" fmla="*/ 28 h 93"/>
              <a:gd name="T22" fmla="*/ 8 w 91"/>
              <a:gd name="T23" fmla="*/ 20 h 93"/>
              <a:gd name="T24" fmla="*/ 13 w 91"/>
              <a:gd name="T25" fmla="*/ 13 h 93"/>
              <a:gd name="T26" fmla="*/ 20 w 91"/>
              <a:gd name="T27" fmla="*/ 8 h 93"/>
              <a:gd name="T28" fmla="*/ 28 w 91"/>
              <a:gd name="T29" fmla="*/ 4 h 93"/>
              <a:gd name="T30" fmla="*/ 36 w 91"/>
              <a:gd name="T31" fmla="*/ 1 h 93"/>
              <a:gd name="T32" fmla="*/ 46 w 91"/>
              <a:gd name="T33" fmla="*/ 0 h 93"/>
              <a:gd name="T34" fmla="*/ 54 w 91"/>
              <a:gd name="T35" fmla="*/ 1 h 93"/>
              <a:gd name="T36" fmla="*/ 63 w 91"/>
              <a:gd name="T37" fmla="*/ 4 h 93"/>
              <a:gd name="T38" fmla="*/ 70 w 91"/>
              <a:gd name="T39" fmla="*/ 8 h 93"/>
              <a:gd name="T40" fmla="*/ 77 w 91"/>
              <a:gd name="T41" fmla="*/ 13 h 93"/>
              <a:gd name="T42" fmla="*/ 83 w 91"/>
              <a:gd name="T43" fmla="*/ 20 h 93"/>
              <a:gd name="T44" fmla="*/ 87 w 91"/>
              <a:gd name="T45" fmla="*/ 28 h 93"/>
              <a:gd name="T46" fmla="*/ 90 w 91"/>
              <a:gd name="T47" fmla="*/ 37 h 93"/>
              <a:gd name="T48" fmla="*/ 90 w 91"/>
              <a:gd name="T49" fmla="*/ 46 h 93"/>
              <a:gd name="T50" fmla="*/ 90 w 91"/>
              <a:gd name="T51" fmla="*/ 55 h 93"/>
              <a:gd name="T52" fmla="*/ 87 w 91"/>
              <a:gd name="T53" fmla="*/ 64 h 93"/>
              <a:gd name="T54" fmla="*/ 83 w 91"/>
              <a:gd name="T55" fmla="*/ 72 h 93"/>
              <a:gd name="T56" fmla="*/ 77 w 91"/>
              <a:gd name="T57" fmla="*/ 79 h 93"/>
              <a:gd name="T58" fmla="*/ 70 w 91"/>
              <a:gd name="T59" fmla="*/ 84 h 93"/>
              <a:gd name="T60" fmla="*/ 63 w 91"/>
              <a:gd name="T61" fmla="*/ 88 h 93"/>
              <a:gd name="T62" fmla="*/ 54 w 91"/>
              <a:gd name="T63" fmla="*/ 91 h 93"/>
              <a:gd name="T64" fmla="*/ 46 w 91"/>
              <a:gd name="T65"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3">
                <a:moveTo>
                  <a:pt x="46" y="92"/>
                </a:moveTo>
                <a:lnTo>
                  <a:pt x="36" y="91"/>
                </a:lnTo>
                <a:lnTo>
                  <a:pt x="28" y="88"/>
                </a:lnTo>
                <a:lnTo>
                  <a:pt x="20" y="84"/>
                </a:lnTo>
                <a:lnTo>
                  <a:pt x="13" y="79"/>
                </a:lnTo>
                <a:lnTo>
                  <a:pt x="8" y="72"/>
                </a:lnTo>
                <a:lnTo>
                  <a:pt x="3" y="64"/>
                </a:lnTo>
                <a:lnTo>
                  <a:pt x="1" y="55"/>
                </a:lnTo>
                <a:lnTo>
                  <a:pt x="0" y="46"/>
                </a:lnTo>
                <a:lnTo>
                  <a:pt x="1" y="37"/>
                </a:lnTo>
                <a:lnTo>
                  <a:pt x="3" y="28"/>
                </a:lnTo>
                <a:lnTo>
                  <a:pt x="8" y="20"/>
                </a:lnTo>
                <a:lnTo>
                  <a:pt x="13" y="13"/>
                </a:lnTo>
                <a:lnTo>
                  <a:pt x="20" y="8"/>
                </a:lnTo>
                <a:lnTo>
                  <a:pt x="28" y="4"/>
                </a:lnTo>
                <a:lnTo>
                  <a:pt x="36" y="1"/>
                </a:lnTo>
                <a:lnTo>
                  <a:pt x="46" y="0"/>
                </a:lnTo>
                <a:lnTo>
                  <a:pt x="54" y="1"/>
                </a:lnTo>
                <a:lnTo>
                  <a:pt x="63" y="4"/>
                </a:lnTo>
                <a:lnTo>
                  <a:pt x="70" y="8"/>
                </a:lnTo>
                <a:lnTo>
                  <a:pt x="77" y="13"/>
                </a:lnTo>
                <a:lnTo>
                  <a:pt x="83" y="20"/>
                </a:lnTo>
                <a:lnTo>
                  <a:pt x="87" y="28"/>
                </a:lnTo>
                <a:lnTo>
                  <a:pt x="90" y="37"/>
                </a:lnTo>
                <a:lnTo>
                  <a:pt x="90" y="46"/>
                </a:lnTo>
                <a:lnTo>
                  <a:pt x="90" y="55"/>
                </a:lnTo>
                <a:lnTo>
                  <a:pt x="87" y="64"/>
                </a:lnTo>
                <a:lnTo>
                  <a:pt x="83" y="72"/>
                </a:lnTo>
                <a:lnTo>
                  <a:pt x="77" y="79"/>
                </a:lnTo>
                <a:lnTo>
                  <a:pt x="70" y="84"/>
                </a:lnTo>
                <a:lnTo>
                  <a:pt x="63" y="88"/>
                </a:lnTo>
                <a:lnTo>
                  <a:pt x="54" y="91"/>
                </a:lnTo>
                <a:lnTo>
                  <a:pt x="46" y="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5" name="Freeform 169"/>
          <p:cNvSpPr>
            <a:spLocks/>
          </p:cNvSpPr>
          <p:nvPr/>
        </p:nvSpPr>
        <p:spPr bwMode="auto">
          <a:xfrm>
            <a:off x="2100263" y="2457450"/>
            <a:ext cx="107950" cy="111125"/>
          </a:xfrm>
          <a:custGeom>
            <a:avLst/>
            <a:gdLst>
              <a:gd name="T0" fmla="*/ 37 w 68"/>
              <a:gd name="T1" fmla="*/ 31 h 70"/>
              <a:gd name="T2" fmla="*/ 37 w 68"/>
              <a:gd name="T3" fmla="*/ 0 h 70"/>
              <a:gd name="T4" fmla="*/ 31 w 68"/>
              <a:gd name="T5" fmla="*/ 0 h 70"/>
              <a:gd name="T6" fmla="*/ 31 w 68"/>
              <a:gd name="T7" fmla="*/ 31 h 70"/>
              <a:gd name="T8" fmla="*/ 0 w 68"/>
              <a:gd name="T9" fmla="*/ 31 h 70"/>
              <a:gd name="T10" fmla="*/ 0 w 68"/>
              <a:gd name="T11" fmla="*/ 38 h 70"/>
              <a:gd name="T12" fmla="*/ 31 w 68"/>
              <a:gd name="T13" fmla="*/ 38 h 70"/>
              <a:gd name="T14" fmla="*/ 31 w 68"/>
              <a:gd name="T15" fmla="*/ 69 h 70"/>
              <a:gd name="T16" fmla="*/ 37 w 68"/>
              <a:gd name="T17" fmla="*/ 69 h 70"/>
              <a:gd name="T18" fmla="*/ 37 w 68"/>
              <a:gd name="T19" fmla="*/ 38 h 70"/>
              <a:gd name="T20" fmla="*/ 67 w 68"/>
              <a:gd name="T21" fmla="*/ 38 h 70"/>
              <a:gd name="T22" fmla="*/ 67 w 68"/>
              <a:gd name="T23" fmla="*/ 31 h 70"/>
              <a:gd name="T24" fmla="*/ 37 w 68"/>
              <a:gd name="T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70">
                <a:moveTo>
                  <a:pt x="37" y="31"/>
                </a:moveTo>
                <a:lnTo>
                  <a:pt x="37" y="0"/>
                </a:lnTo>
                <a:lnTo>
                  <a:pt x="31" y="0"/>
                </a:lnTo>
                <a:lnTo>
                  <a:pt x="31" y="31"/>
                </a:lnTo>
                <a:lnTo>
                  <a:pt x="0" y="31"/>
                </a:lnTo>
                <a:lnTo>
                  <a:pt x="0" y="38"/>
                </a:lnTo>
                <a:lnTo>
                  <a:pt x="31" y="38"/>
                </a:lnTo>
                <a:lnTo>
                  <a:pt x="31" y="69"/>
                </a:lnTo>
                <a:lnTo>
                  <a:pt x="37" y="69"/>
                </a:lnTo>
                <a:lnTo>
                  <a:pt x="37" y="38"/>
                </a:lnTo>
                <a:lnTo>
                  <a:pt x="67" y="38"/>
                </a:lnTo>
                <a:lnTo>
                  <a:pt x="67"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6" name="Freeform 170"/>
          <p:cNvSpPr>
            <a:spLocks/>
          </p:cNvSpPr>
          <p:nvPr/>
        </p:nvSpPr>
        <p:spPr bwMode="auto">
          <a:xfrm>
            <a:off x="1663700" y="2924175"/>
            <a:ext cx="147638" cy="146050"/>
          </a:xfrm>
          <a:custGeom>
            <a:avLst/>
            <a:gdLst>
              <a:gd name="T0" fmla="*/ 46 w 93"/>
              <a:gd name="T1" fmla="*/ 91 h 92"/>
              <a:gd name="T2" fmla="*/ 37 w 93"/>
              <a:gd name="T3" fmla="*/ 90 h 92"/>
              <a:gd name="T4" fmla="*/ 28 w 93"/>
              <a:gd name="T5" fmla="*/ 88 h 92"/>
              <a:gd name="T6" fmla="*/ 20 w 93"/>
              <a:gd name="T7" fmla="*/ 84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9 w 93"/>
              <a:gd name="T57" fmla="*/ 78 h 92"/>
              <a:gd name="T58" fmla="*/ 72 w 93"/>
              <a:gd name="T59" fmla="*/ 84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4" y="78"/>
                </a:lnTo>
                <a:lnTo>
                  <a:pt x="8" y="71"/>
                </a:lnTo>
                <a:lnTo>
                  <a:pt x="4" y="63"/>
                </a:lnTo>
                <a:lnTo>
                  <a:pt x="1" y="55"/>
                </a:lnTo>
                <a:lnTo>
                  <a:pt x="0" y="45"/>
                </a:lnTo>
                <a:lnTo>
                  <a:pt x="1" y="36"/>
                </a:lnTo>
                <a:lnTo>
                  <a:pt x="4" y="27"/>
                </a:lnTo>
                <a:lnTo>
                  <a:pt x="8" y="20"/>
                </a:lnTo>
                <a:lnTo>
                  <a:pt x="14" y="13"/>
                </a:lnTo>
                <a:lnTo>
                  <a:pt x="20" y="7"/>
                </a:lnTo>
                <a:lnTo>
                  <a:pt x="28" y="3"/>
                </a:lnTo>
                <a:lnTo>
                  <a:pt x="37" y="0"/>
                </a:lnTo>
                <a:lnTo>
                  <a:pt x="46" y="0"/>
                </a:lnTo>
                <a:lnTo>
                  <a:pt x="56" y="0"/>
                </a:lnTo>
                <a:lnTo>
                  <a:pt x="64" y="3"/>
                </a:lnTo>
                <a:lnTo>
                  <a:pt x="72" y="7"/>
                </a:lnTo>
                <a:lnTo>
                  <a:pt x="79" y="13"/>
                </a:lnTo>
                <a:lnTo>
                  <a:pt x="84" y="20"/>
                </a:lnTo>
                <a:lnTo>
                  <a:pt x="88" y="27"/>
                </a:lnTo>
                <a:lnTo>
                  <a:pt x="91" y="36"/>
                </a:lnTo>
                <a:lnTo>
                  <a:pt x="92" y="45"/>
                </a:lnTo>
                <a:lnTo>
                  <a:pt x="91" y="55"/>
                </a:lnTo>
                <a:lnTo>
                  <a:pt x="88" y="63"/>
                </a:lnTo>
                <a:lnTo>
                  <a:pt x="84" y="71"/>
                </a:lnTo>
                <a:lnTo>
                  <a:pt x="79" y="78"/>
                </a:lnTo>
                <a:lnTo>
                  <a:pt x="72" y="84"/>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7" name="Freeform 171"/>
          <p:cNvSpPr>
            <a:spLocks/>
          </p:cNvSpPr>
          <p:nvPr/>
        </p:nvSpPr>
        <p:spPr bwMode="auto">
          <a:xfrm>
            <a:off x="1663700" y="2924175"/>
            <a:ext cx="147638" cy="146050"/>
          </a:xfrm>
          <a:custGeom>
            <a:avLst/>
            <a:gdLst>
              <a:gd name="T0" fmla="*/ 46 w 93"/>
              <a:gd name="T1" fmla="*/ 91 h 92"/>
              <a:gd name="T2" fmla="*/ 37 w 93"/>
              <a:gd name="T3" fmla="*/ 90 h 92"/>
              <a:gd name="T4" fmla="*/ 28 w 93"/>
              <a:gd name="T5" fmla="*/ 88 h 92"/>
              <a:gd name="T6" fmla="*/ 20 w 93"/>
              <a:gd name="T7" fmla="*/ 84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0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8 w 93"/>
              <a:gd name="T45" fmla="*/ 27 h 92"/>
              <a:gd name="T46" fmla="*/ 91 w 93"/>
              <a:gd name="T47" fmla="*/ 36 h 92"/>
              <a:gd name="T48" fmla="*/ 92 w 93"/>
              <a:gd name="T49" fmla="*/ 45 h 92"/>
              <a:gd name="T50" fmla="*/ 91 w 93"/>
              <a:gd name="T51" fmla="*/ 55 h 92"/>
              <a:gd name="T52" fmla="*/ 88 w 93"/>
              <a:gd name="T53" fmla="*/ 63 h 92"/>
              <a:gd name="T54" fmla="*/ 84 w 93"/>
              <a:gd name="T55" fmla="*/ 71 h 92"/>
              <a:gd name="T56" fmla="*/ 79 w 93"/>
              <a:gd name="T57" fmla="*/ 78 h 92"/>
              <a:gd name="T58" fmla="*/ 72 w 93"/>
              <a:gd name="T59" fmla="*/ 84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0" y="84"/>
                </a:lnTo>
                <a:lnTo>
                  <a:pt x="14" y="78"/>
                </a:lnTo>
                <a:lnTo>
                  <a:pt x="8" y="71"/>
                </a:lnTo>
                <a:lnTo>
                  <a:pt x="4" y="63"/>
                </a:lnTo>
                <a:lnTo>
                  <a:pt x="1" y="55"/>
                </a:lnTo>
                <a:lnTo>
                  <a:pt x="0" y="45"/>
                </a:lnTo>
                <a:lnTo>
                  <a:pt x="1" y="36"/>
                </a:lnTo>
                <a:lnTo>
                  <a:pt x="4" y="27"/>
                </a:lnTo>
                <a:lnTo>
                  <a:pt x="8" y="20"/>
                </a:lnTo>
                <a:lnTo>
                  <a:pt x="14" y="13"/>
                </a:lnTo>
                <a:lnTo>
                  <a:pt x="20" y="7"/>
                </a:lnTo>
                <a:lnTo>
                  <a:pt x="28" y="3"/>
                </a:lnTo>
                <a:lnTo>
                  <a:pt x="37" y="0"/>
                </a:lnTo>
                <a:lnTo>
                  <a:pt x="46" y="0"/>
                </a:lnTo>
                <a:lnTo>
                  <a:pt x="56" y="0"/>
                </a:lnTo>
                <a:lnTo>
                  <a:pt x="64" y="3"/>
                </a:lnTo>
                <a:lnTo>
                  <a:pt x="72" y="7"/>
                </a:lnTo>
                <a:lnTo>
                  <a:pt x="79" y="13"/>
                </a:lnTo>
                <a:lnTo>
                  <a:pt x="84" y="20"/>
                </a:lnTo>
                <a:lnTo>
                  <a:pt x="88" y="27"/>
                </a:lnTo>
                <a:lnTo>
                  <a:pt x="91" y="36"/>
                </a:lnTo>
                <a:lnTo>
                  <a:pt x="92" y="45"/>
                </a:lnTo>
                <a:lnTo>
                  <a:pt x="91" y="55"/>
                </a:lnTo>
                <a:lnTo>
                  <a:pt x="88" y="63"/>
                </a:lnTo>
                <a:lnTo>
                  <a:pt x="84" y="71"/>
                </a:lnTo>
                <a:lnTo>
                  <a:pt x="79" y="78"/>
                </a:lnTo>
                <a:lnTo>
                  <a:pt x="72" y="84"/>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8" name="Freeform 172"/>
          <p:cNvSpPr>
            <a:spLocks/>
          </p:cNvSpPr>
          <p:nvPr/>
        </p:nvSpPr>
        <p:spPr bwMode="auto">
          <a:xfrm>
            <a:off x="1682750" y="2943225"/>
            <a:ext cx="109538" cy="109538"/>
          </a:xfrm>
          <a:custGeom>
            <a:avLst/>
            <a:gdLst>
              <a:gd name="T0" fmla="*/ 38 w 69"/>
              <a:gd name="T1" fmla="*/ 31 h 69"/>
              <a:gd name="T2" fmla="*/ 38 w 69"/>
              <a:gd name="T3" fmla="*/ 0 h 69"/>
              <a:gd name="T4" fmla="*/ 32 w 69"/>
              <a:gd name="T5" fmla="*/ 0 h 69"/>
              <a:gd name="T6" fmla="*/ 32 w 69"/>
              <a:gd name="T7" fmla="*/ 31 h 69"/>
              <a:gd name="T8" fmla="*/ 0 w 69"/>
              <a:gd name="T9" fmla="*/ 31 h 69"/>
              <a:gd name="T10" fmla="*/ 0 w 69"/>
              <a:gd name="T11" fmla="*/ 38 h 69"/>
              <a:gd name="T12" fmla="*/ 32 w 69"/>
              <a:gd name="T13" fmla="*/ 38 h 69"/>
              <a:gd name="T14" fmla="*/ 32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2" y="0"/>
                </a:lnTo>
                <a:lnTo>
                  <a:pt x="32" y="31"/>
                </a:lnTo>
                <a:lnTo>
                  <a:pt x="0" y="31"/>
                </a:lnTo>
                <a:lnTo>
                  <a:pt x="0" y="38"/>
                </a:lnTo>
                <a:lnTo>
                  <a:pt x="32" y="38"/>
                </a:lnTo>
                <a:lnTo>
                  <a:pt x="32"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89" name="Freeform 173"/>
          <p:cNvSpPr>
            <a:spLocks/>
          </p:cNvSpPr>
          <p:nvPr/>
        </p:nvSpPr>
        <p:spPr bwMode="auto">
          <a:xfrm>
            <a:off x="1822450" y="2847975"/>
            <a:ext cx="146050" cy="146050"/>
          </a:xfrm>
          <a:custGeom>
            <a:avLst/>
            <a:gdLst>
              <a:gd name="T0" fmla="*/ 45 w 92"/>
              <a:gd name="T1" fmla="*/ 91 h 92"/>
              <a:gd name="T2" fmla="*/ 36 w 92"/>
              <a:gd name="T3" fmla="*/ 90 h 92"/>
              <a:gd name="T4" fmla="*/ 27 w 92"/>
              <a:gd name="T5" fmla="*/ 88 h 92"/>
              <a:gd name="T6" fmla="*/ 20 w 92"/>
              <a:gd name="T7" fmla="*/ 84 h 92"/>
              <a:gd name="T8" fmla="*/ 13 w 92"/>
              <a:gd name="T9" fmla="*/ 78 h 92"/>
              <a:gd name="T10" fmla="*/ 7 w 92"/>
              <a:gd name="T11" fmla="*/ 71 h 92"/>
              <a:gd name="T12" fmla="*/ 3 w 92"/>
              <a:gd name="T13" fmla="*/ 63 h 92"/>
              <a:gd name="T14" fmla="*/ 0 w 92"/>
              <a:gd name="T15" fmla="*/ 55 h 92"/>
              <a:gd name="T16" fmla="*/ 0 w 92"/>
              <a:gd name="T17" fmla="*/ 46 h 92"/>
              <a:gd name="T18" fmla="*/ 0 w 92"/>
              <a:gd name="T19" fmla="*/ 36 h 92"/>
              <a:gd name="T20" fmla="*/ 3 w 92"/>
              <a:gd name="T21" fmla="*/ 28 h 92"/>
              <a:gd name="T22" fmla="*/ 7 w 92"/>
              <a:gd name="T23" fmla="*/ 20 h 92"/>
              <a:gd name="T24" fmla="*/ 13 w 92"/>
              <a:gd name="T25" fmla="*/ 13 h 92"/>
              <a:gd name="T26" fmla="*/ 20 w 92"/>
              <a:gd name="T27" fmla="*/ 7 h 92"/>
              <a:gd name="T28" fmla="*/ 27 w 92"/>
              <a:gd name="T29" fmla="*/ 3 h 92"/>
              <a:gd name="T30" fmla="*/ 36 w 92"/>
              <a:gd name="T31" fmla="*/ 1 h 92"/>
              <a:gd name="T32" fmla="*/ 45 w 92"/>
              <a:gd name="T33" fmla="*/ 0 h 92"/>
              <a:gd name="T34" fmla="*/ 55 w 92"/>
              <a:gd name="T35" fmla="*/ 1 h 92"/>
              <a:gd name="T36" fmla="*/ 63 w 92"/>
              <a:gd name="T37" fmla="*/ 3 h 92"/>
              <a:gd name="T38" fmla="*/ 71 w 92"/>
              <a:gd name="T39" fmla="*/ 7 h 92"/>
              <a:gd name="T40" fmla="*/ 78 w 92"/>
              <a:gd name="T41" fmla="*/ 13 h 92"/>
              <a:gd name="T42" fmla="*/ 83 w 92"/>
              <a:gd name="T43" fmla="*/ 20 h 92"/>
              <a:gd name="T44" fmla="*/ 88 w 92"/>
              <a:gd name="T45" fmla="*/ 28 h 92"/>
              <a:gd name="T46" fmla="*/ 90 w 92"/>
              <a:gd name="T47" fmla="*/ 36 h 92"/>
              <a:gd name="T48" fmla="*/ 91 w 92"/>
              <a:gd name="T49" fmla="*/ 46 h 92"/>
              <a:gd name="T50" fmla="*/ 90 w 92"/>
              <a:gd name="T51" fmla="*/ 55 h 92"/>
              <a:gd name="T52" fmla="*/ 88 w 92"/>
              <a:gd name="T53" fmla="*/ 63 h 92"/>
              <a:gd name="T54" fmla="*/ 83 w 92"/>
              <a:gd name="T55" fmla="*/ 71 h 92"/>
              <a:gd name="T56" fmla="*/ 78 w 92"/>
              <a:gd name="T57" fmla="*/ 78 h 92"/>
              <a:gd name="T58" fmla="*/ 71 w 92"/>
              <a:gd name="T59" fmla="*/ 84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4"/>
                </a:lnTo>
                <a:lnTo>
                  <a:pt x="13" y="78"/>
                </a:lnTo>
                <a:lnTo>
                  <a:pt x="7" y="71"/>
                </a:lnTo>
                <a:lnTo>
                  <a:pt x="3" y="63"/>
                </a:lnTo>
                <a:lnTo>
                  <a:pt x="0" y="55"/>
                </a:lnTo>
                <a:lnTo>
                  <a:pt x="0" y="46"/>
                </a:lnTo>
                <a:lnTo>
                  <a:pt x="0" y="36"/>
                </a:lnTo>
                <a:lnTo>
                  <a:pt x="3" y="28"/>
                </a:lnTo>
                <a:lnTo>
                  <a:pt x="7" y="20"/>
                </a:lnTo>
                <a:lnTo>
                  <a:pt x="13" y="13"/>
                </a:lnTo>
                <a:lnTo>
                  <a:pt x="20" y="7"/>
                </a:lnTo>
                <a:lnTo>
                  <a:pt x="27" y="3"/>
                </a:lnTo>
                <a:lnTo>
                  <a:pt x="36" y="1"/>
                </a:lnTo>
                <a:lnTo>
                  <a:pt x="45" y="0"/>
                </a:lnTo>
                <a:lnTo>
                  <a:pt x="55" y="1"/>
                </a:lnTo>
                <a:lnTo>
                  <a:pt x="63" y="3"/>
                </a:lnTo>
                <a:lnTo>
                  <a:pt x="71" y="7"/>
                </a:lnTo>
                <a:lnTo>
                  <a:pt x="78" y="13"/>
                </a:lnTo>
                <a:lnTo>
                  <a:pt x="83" y="20"/>
                </a:lnTo>
                <a:lnTo>
                  <a:pt x="88" y="28"/>
                </a:lnTo>
                <a:lnTo>
                  <a:pt x="90" y="36"/>
                </a:lnTo>
                <a:lnTo>
                  <a:pt x="91" y="46"/>
                </a:lnTo>
                <a:lnTo>
                  <a:pt x="90" y="55"/>
                </a:lnTo>
                <a:lnTo>
                  <a:pt x="88" y="63"/>
                </a:lnTo>
                <a:lnTo>
                  <a:pt x="83" y="71"/>
                </a:lnTo>
                <a:lnTo>
                  <a:pt x="78" y="78"/>
                </a:lnTo>
                <a:lnTo>
                  <a:pt x="71" y="84"/>
                </a:lnTo>
                <a:lnTo>
                  <a:pt x="63" y="88"/>
                </a:lnTo>
                <a:lnTo>
                  <a:pt x="55" y="90"/>
                </a:lnTo>
                <a:lnTo>
                  <a:pt x="45"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0" name="Freeform 174"/>
          <p:cNvSpPr>
            <a:spLocks/>
          </p:cNvSpPr>
          <p:nvPr/>
        </p:nvSpPr>
        <p:spPr bwMode="auto">
          <a:xfrm>
            <a:off x="1822450" y="2847975"/>
            <a:ext cx="146050" cy="146050"/>
          </a:xfrm>
          <a:custGeom>
            <a:avLst/>
            <a:gdLst>
              <a:gd name="T0" fmla="*/ 45 w 92"/>
              <a:gd name="T1" fmla="*/ 91 h 92"/>
              <a:gd name="T2" fmla="*/ 36 w 92"/>
              <a:gd name="T3" fmla="*/ 90 h 92"/>
              <a:gd name="T4" fmla="*/ 27 w 92"/>
              <a:gd name="T5" fmla="*/ 88 h 92"/>
              <a:gd name="T6" fmla="*/ 20 w 92"/>
              <a:gd name="T7" fmla="*/ 84 h 92"/>
              <a:gd name="T8" fmla="*/ 13 w 92"/>
              <a:gd name="T9" fmla="*/ 78 h 92"/>
              <a:gd name="T10" fmla="*/ 7 w 92"/>
              <a:gd name="T11" fmla="*/ 71 h 92"/>
              <a:gd name="T12" fmla="*/ 3 w 92"/>
              <a:gd name="T13" fmla="*/ 63 h 92"/>
              <a:gd name="T14" fmla="*/ 0 w 92"/>
              <a:gd name="T15" fmla="*/ 55 h 92"/>
              <a:gd name="T16" fmla="*/ 0 w 92"/>
              <a:gd name="T17" fmla="*/ 46 h 92"/>
              <a:gd name="T18" fmla="*/ 0 w 92"/>
              <a:gd name="T19" fmla="*/ 36 h 92"/>
              <a:gd name="T20" fmla="*/ 3 w 92"/>
              <a:gd name="T21" fmla="*/ 28 h 92"/>
              <a:gd name="T22" fmla="*/ 7 w 92"/>
              <a:gd name="T23" fmla="*/ 20 h 92"/>
              <a:gd name="T24" fmla="*/ 13 w 92"/>
              <a:gd name="T25" fmla="*/ 13 h 92"/>
              <a:gd name="T26" fmla="*/ 20 w 92"/>
              <a:gd name="T27" fmla="*/ 7 h 92"/>
              <a:gd name="T28" fmla="*/ 27 w 92"/>
              <a:gd name="T29" fmla="*/ 3 h 92"/>
              <a:gd name="T30" fmla="*/ 36 w 92"/>
              <a:gd name="T31" fmla="*/ 1 h 92"/>
              <a:gd name="T32" fmla="*/ 45 w 92"/>
              <a:gd name="T33" fmla="*/ 0 h 92"/>
              <a:gd name="T34" fmla="*/ 55 w 92"/>
              <a:gd name="T35" fmla="*/ 1 h 92"/>
              <a:gd name="T36" fmla="*/ 63 w 92"/>
              <a:gd name="T37" fmla="*/ 3 h 92"/>
              <a:gd name="T38" fmla="*/ 71 w 92"/>
              <a:gd name="T39" fmla="*/ 7 h 92"/>
              <a:gd name="T40" fmla="*/ 78 w 92"/>
              <a:gd name="T41" fmla="*/ 13 h 92"/>
              <a:gd name="T42" fmla="*/ 83 w 92"/>
              <a:gd name="T43" fmla="*/ 20 h 92"/>
              <a:gd name="T44" fmla="*/ 88 w 92"/>
              <a:gd name="T45" fmla="*/ 28 h 92"/>
              <a:gd name="T46" fmla="*/ 90 w 92"/>
              <a:gd name="T47" fmla="*/ 36 h 92"/>
              <a:gd name="T48" fmla="*/ 91 w 92"/>
              <a:gd name="T49" fmla="*/ 46 h 92"/>
              <a:gd name="T50" fmla="*/ 90 w 92"/>
              <a:gd name="T51" fmla="*/ 55 h 92"/>
              <a:gd name="T52" fmla="*/ 88 w 92"/>
              <a:gd name="T53" fmla="*/ 63 h 92"/>
              <a:gd name="T54" fmla="*/ 83 w 92"/>
              <a:gd name="T55" fmla="*/ 71 h 92"/>
              <a:gd name="T56" fmla="*/ 78 w 92"/>
              <a:gd name="T57" fmla="*/ 78 h 92"/>
              <a:gd name="T58" fmla="*/ 71 w 92"/>
              <a:gd name="T59" fmla="*/ 84 h 92"/>
              <a:gd name="T60" fmla="*/ 63 w 92"/>
              <a:gd name="T61" fmla="*/ 88 h 92"/>
              <a:gd name="T62" fmla="*/ 55 w 92"/>
              <a:gd name="T63" fmla="*/ 90 h 92"/>
              <a:gd name="T64" fmla="*/ 45 w 92"/>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2">
                <a:moveTo>
                  <a:pt x="45" y="91"/>
                </a:moveTo>
                <a:lnTo>
                  <a:pt x="36" y="90"/>
                </a:lnTo>
                <a:lnTo>
                  <a:pt x="27" y="88"/>
                </a:lnTo>
                <a:lnTo>
                  <a:pt x="20" y="84"/>
                </a:lnTo>
                <a:lnTo>
                  <a:pt x="13" y="78"/>
                </a:lnTo>
                <a:lnTo>
                  <a:pt x="7" y="71"/>
                </a:lnTo>
                <a:lnTo>
                  <a:pt x="3" y="63"/>
                </a:lnTo>
                <a:lnTo>
                  <a:pt x="0" y="55"/>
                </a:lnTo>
                <a:lnTo>
                  <a:pt x="0" y="46"/>
                </a:lnTo>
                <a:lnTo>
                  <a:pt x="0" y="36"/>
                </a:lnTo>
                <a:lnTo>
                  <a:pt x="3" y="28"/>
                </a:lnTo>
                <a:lnTo>
                  <a:pt x="7" y="20"/>
                </a:lnTo>
                <a:lnTo>
                  <a:pt x="13" y="13"/>
                </a:lnTo>
                <a:lnTo>
                  <a:pt x="20" y="7"/>
                </a:lnTo>
                <a:lnTo>
                  <a:pt x="27" y="3"/>
                </a:lnTo>
                <a:lnTo>
                  <a:pt x="36" y="1"/>
                </a:lnTo>
                <a:lnTo>
                  <a:pt x="45" y="0"/>
                </a:lnTo>
                <a:lnTo>
                  <a:pt x="55" y="1"/>
                </a:lnTo>
                <a:lnTo>
                  <a:pt x="63" y="3"/>
                </a:lnTo>
                <a:lnTo>
                  <a:pt x="71" y="7"/>
                </a:lnTo>
                <a:lnTo>
                  <a:pt x="78" y="13"/>
                </a:lnTo>
                <a:lnTo>
                  <a:pt x="83" y="20"/>
                </a:lnTo>
                <a:lnTo>
                  <a:pt x="88" y="28"/>
                </a:lnTo>
                <a:lnTo>
                  <a:pt x="90" y="36"/>
                </a:lnTo>
                <a:lnTo>
                  <a:pt x="91" y="46"/>
                </a:lnTo>
                <a:lnTo>
                  <a:pt x="90" y="55"/>
                </a:lnTo>
                <a:lnTo>
                  <a:pt x="88" y="63"/>
                </a:lnTo>
                <a:lnTo>
                  <a:pt x="83" y="71"/>
                </a:lnTo>
                <a:lnTo>
                  <a:pt x="78" y="78"/>
                </a:lnTo>
                <a:lnTo>
                  <a:pt x="71" y="84"/>
                </a:lnTo>
                <a:lnTo>
                  <a:pt x="63" y="88"/>
                </a:lnTo>
                <a:lnTo>
                  <a:pt x="55" y="90"/>
                </a:lnTo>
                <a:lnTo>
                  <a:pt x="45"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1" name="Freeform 175"/>
          <p:cNvSpPr>
            <a:spLocks/>
          </p:cNvSpPr>
          <p:nvPr/>
        </p:nvSpPr>
        <p:spPr bwMode="auto">
          <a:xfrm>
            <a:off x="1841500" y="2867025"/>
            <a:ext cx="109538" cy="109538"/>
          </a:xfrm>
          <a:custGeom>
            <a:avLst/>
            <a:gdLst>
              <a:gd name="T0" fmla="*/ 37 w 69"/>
              <a:gd name="T1" fmla="*/ 31 h 69"/>
              <a:gd name="T2" fmla="*/ 37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7 w 69"/>
              <a:gd name="T17" fmla="*/ 68 h 69"/>
              <a:gd name="T18" fmla="*/ 37 w 69"/>
              <a:gd name="T19" fmla="*/ 38 h 69"/>
              <a:gd name="T20" fmla="*/ 68 w 69"/>
              <a:gd name="T21" fmla="*/ 38 h 69"/>
              <a:gd name="T22" fmla="*/ 68 w 69"/>
              <a:gd name="T23" fmla="*/ 31 h 69"/>
              <a:gd name="T24" fmla="*/ 37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7" y="31"/>
                </a:moveTo>
                <a:lnTo>
                  <a:pt x="37" y="0"/>
                </a:lnTo>
                <a:lnTo>
                  <a:pt x="31" y="0"/>
                </a:lnTo>
                <a:lnTo>
                  <a:pt x="31" y="31"/>
                </a:lnTo>
                <a:lnTo>
                  <a:pt x="0" y="31"/>
                </a:lnTo>
                <a:lnTo>
                  <a:pt x="0" y="38"/>
                </a:lnTo>
                <a:lnTo>
                  <a:pt x="31" y="38"/>
                </a:lnTo>
                <a:lnTo>
                  <a:pt x="31" y="68"/>
                </a:lnTo>
                <a:lnTo>
                  <a:pt x="37" y="68"/>
                </a:lnTo>
                <a:lnTo>
                  <a:pt x="37" y="38"/>
                </a:lnTo>
                <a:lnTo>
                  <a:pt x="68" y="38"/>
                </a:lnTo>
                <a:lnTo>
                  <a:pt x="68" y="31"/>
                </a:lnTo>
                <a:lnTo>
                  <a:pt x="37"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2" name="Freeform 176"/>
          <p:cNvSpPr>
            <a:spLocks/>
          </p:cNvSpPr>
          <p:nvPr/>
        </p:nvSpPr>
        <p:spPr bwMode="auto">
          <a:xfrm>
            <a:off x="1946275" y="3097213"/>
            <a:ext cx="147638" cy="146050"/>
          </a:xfrm>
          <a:custGeom>
            <a:avLst/>
            <a:gdLst>
              <a:gd name="T0" fmla="*/ 46 w 93"/>
              <a:gd name="T1" fmla="*/ 91 h 92"/>
              <a:gd name="T2" fmla="*/ 37 w 93"/>
              <a:gd name="T3" fmla="*/ 91 h 92"/>
              <a:gd name="T4" fmla="*/ 28 w 93"/>
              <a:gd name="T5" fmla="*/ 88 h 92"/>
              <a:gd name="T6" fmla="*/ 20 w 93"/>
              <a:gd name="T7" fmla="*/ 84 h 92"/>
              <a:gd name="T8" fmla="*/ 14 w 93"/>
              <a:gd name="T9" fmla="*/ 78 h 92"/>
              <a:gd name="T10" fmla="*/ 8 w 93"/>
              <a:gd name="T11" fmla="*/ 71 h 92"/>
              <a:gd name="T12" fmla="*/ 4 w 93"/>
              <a:gd name="T13" fmla="*/ 64 h 92"/>
              <a:gd name="T14" fmla="*/ 1 w 93"/>
              <a:gd name="T15" fmla="*/ 55 h 92"/>
              <a:gd name="T16" fmla="*/ 0 w 93"/>
              <a:gd name="T17" fmla="*/ 46 h 92"/>
              <a:gd name="T18" fmla="*/ 1 w 93"/>
              <a:gd name="T19" fmla="*/ 36 h 92"/>
              <a:gd name="T20" fmla="*/ 4 w 93"/>
              <a:gd name="T21" fmla="*/ 28 h 92"/>
              <a:gd name="T22" fmla="*/ 8 w 93"/>
              <a:gd name="T23" fmla="*/ 20 h 92"/>
              <a:gd name="T24" fmla="*/ 14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9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4 h 92"/>
              <a:gd name="T54" fmla="*/ 84 w 93"/>
              <a:gd name="T55" fmla="*/ 71 h 92"/>
              <a:gd name="T56" fmla="*/ 79 w 93"/>
              <a:gd name="T57" fmla="*/ 78 h 92"/>
              <a:gd name="T58" fmla="*/ 72 w 93"/>
              <a:gd name="T59" fmla="*/ 84 h 92"/>
              <a:gd name="T60" fmla="*/ 64 w 93"/>
              <a:gd name="T61" fmla="*/ 88 h 92"/>
              <a:gd name="T62" fmla="*/ 55 w 93"/>
              <a:gd name="T63" fmla="*/ 91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1"/>
                </a:lnTo>
                <a:lnTo>
                  <a:pt x="28" y="88"/>
                </a:lnTo>
                <a:lnTo>
                  <a:pt x="20" y="84"/>
                </a:lnTo>
                <a:lnTo>
                  <a:pt x="14" y="78"/>
                </a:lnTo>
                <a:lnTo>
                  <a:pt x="8" y="71"/>
                </a:lnTo>
                <a:lnTo>
                  <a:pt x="4" y="64"/>
                </a:lnTo>
                <a:lnTo>
                  <a:pt x="1" y="55"/>
                </a:lnTo>
                <a:lnTo>
                  <a:pt x="0" y="46"/>
                </a:lnTo>
                <a:lnTo>
                  <a:pt x="1" y="36"/>
                </a:lnTo>
                <a:lnTo>
                  <a:pt x="4" y="28"/>
                </a:lnTo>
                <a:lnTo>
                  <a:pt x="8" y="20"/>
                </a:lnTo>
                <a:lnTo>
                  <a:pt x="14" y="13"/>
                </a:lnTo>
                <a:lnTo>
                  <a:pt x="20" y="7"/>
                </a:lnTo>
                <a:lnTo>
                  <a:pt x="28" y="3"/>
                </a:lnTo>
                <a:lnTo>
                  <a:pt x="37" y="1"/>
                </a:lnTo>
                <a:lnTo>
                  <a:pt x="46" y="0"/>
                </a:lnTo>
                <a:lnTo>
                  <a:pt x="55" y="1"/>
                </a:lnTo>
                <a:lnTo>
                  <a:pt x="64" y="3"/>
                </a:lnTo>
                <a:lnTo>
                  <a:pt x="72" y="7"/>
                </a:lnTo>
                <a:lnTo>
                  <a:pt x="79" y="13"/>
                </a:lnTo>
                <a:lnTo>
                  <a:pt x="84" y="20"/>
                </a:lnTo>
                <a:lnTo>
                  <a:pt x="88" y="28"/>
                </a:lnTo>
                <a:lnTo>
                  <a:pt x="91" y="36"/>
                </a:lnTo>
                <a:lnTo>
                  <a:pt x="92" y="46"/>
                </a:lnTo>
                <a:lnTo>
                  <a:pt x="91" y="55"/>
                </a:lnTo>
                <a:lnTo>
                  <a:pt x="88" y="64"/>
                </a:lnTo>
                <a:lnTo>
                  <a:pt x="84" y="71"/>
                </a:lnTo>
                <a:lnTo>
                  <a:pt x="79" y="78"/>
                </a:lnTo>
                <a:lnTo>
                  <a:pt x="72" y="84"/>
                </a:lnTo>
                <a:lnTo>
                  <a:pt x="64" y="88"/>
                </a:lnTo>
                <a:lnTo>
                  <a:pt x="55" y="91"/>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3" name="Freeform 177"/>
          <p:cNvSpPr>
            <a:spLocks/>
          </p:cNvSpPr>
          <p:nvPr/>
        </p:nvSpPr>
        <p:spPr bwMode="auto">
          <a:xfrm>
            <a:off x="1946275" y="3097213"/>
            <a:ext cx="147638" cy="146050"/>
          </a:xfrm>
          <a:custGeom>
            <a:avLst/>
            <a:gdLst>
              <a:gd name="T0" fmla="*/ 46 w 93"/>
              <a:gd name="T1" fmla="*/ 91 h 92"/>
              <a:gd name="T2" fmla="*/ 37 w 93"/>
              <a:gd name="T3" fmla="*/ 91 h 92"/>
              <a:gd name="T4" fmla="*/ 28 w 93"/>
              <a:gd name="T5" fmla="*/ 88 h 92"/>
              <a:gd name="T6" fmla="*/ 20 w 93"/>
              <a:gd name="T7" fmla="*/ 84 h 92"/>
              <a:gd name="T8" fmla="*/ 14 w 93"/>
              <a:gd name="T9" fmla="*/ 78 h 92"/>
              <a:gd name="T10" fmla="*/ 8 w 93"/>
              <a:gd name="T11" fmla="*/ 71 h 92"/>
              <a:gd name="T12" fmla="*/ 4 w 93"/>
              <a:gd name="T13" fmla="*/ 64 h 92"/>
              <a:gd name="T14" fmla="*/ 1 w 93"/>
              <a:gd name="T15" fmla="*/ 55 h 92"/>
              <a:gd name="T16" fmla="*/ 0 w 93"/>
              <a:gd name="T17" fmla="*/ 46 h 92"/>
              <a:gd name="T18" fmla="*/ 1 w 93"/>
              <a:gd name="T19" fmla="*/ 36 h 92"/>
              <a:gd name="T20" fmla="*/ 4 w 93"/>
              <a:gd name="T21" fmla="*/ 28 h 92"/>
              <a:gd name="T22" fmla="*/ 8 w 93"/>
              <a:gd name="T23" fmla="*/ 20 h 92"/>
              <a:gd name="T24" fmla="*/ 14 w 93"/>
              <a:gd name="T25" fmla="*/ 13 h 92"/>
              <a:gd name="T26" fmla="*/ 20 w 93"/>
              <a:gd name="T27" fmla="*/ 7 h 92"/>
              <a:gd name="T28" fmla="*/ 28 w 93"/>
              <a:gd name="T29" fmla="*/ 3 h 92"/>
              <a:gd name="T30" fmla="*/ 37 w 93"/>
              <a:gd name="T31" fmla="*/ 1 h 92"/>
              <a:gd name="T32" fmla="*/ 46 w 93"/>
              <a:gd name="T33" fmla="*/ 0 h 92"/>
              <a:gd name="T34" fmla="*/ 55 w 93"/>
              <a:gd name="T35" fmla="*/ 1 h 92"/>
              <a:gd name="T36" fmla="*/ 64 w 93"/>
              <a:gd name="T37" fmla="*/ 3 h 92"/>
              <a:gd name="T38" fmla="*/ 72 w 93"/>
              <a:gd name="T39" fmla="*/ 7 h 92"/>
              <a:gd name="T40" fmla="*/ 79 w 93"/>
              <a:gd name="T41" fmla="*/ 13 h 92"/>
              <a:gd name="T42" fmla="*/ 84 w 93"/>
              <a:gd name="T43" fmla="*/ 20 h 92"/>
              <a:gd name="T44" fmla="*/ 88 w 93"/>
              <a:gd name="T45" fmla="*/ 28 h 92"/>
              <a:gd name="T46" fmla="*/ 91 w 93"/>
              <a:gd name="T47" fmla="*/ 36 h 92"/>
              <a:gd name="T48" fmla="*/ 92 w 93"/>
              <a:gd name="T49" fmla="*/ 46 h 92"/>
              <a:gd name="T50" fmla="*/ 91 w 93"/>
              <a:gd name="T51" fmla="*/ 55 h 92"/>
              <a:gd name="T52" fmla="*/ 88 w 93"/>
              <a:gd name="T53" fmla="*/ 64 h 92"/>
              <a:gd name="T54" fmla="*/ 84 w 93"/>
              <a:gd name="T55" fmla="*/ 71 h 92"/>
              <a:gd name="T56" fmla="*/ 79 w 93"/>
              <a:gd name="T57" fmla="*/ 78 h 92"/>
              <a:gd name="T58" fmla="*/ 72 w 93"/>
              <a:gd name="T59" fmla="*/ 84 h 92"/>
              <a:gd name="T60" fmla="*/ 64 w 93"/>
              <a:gd name="T61" fmla="*/ 88 h 92"/>
              <a:gd name="T62" fmla="*/ 55 w 93"/>
              <a:gd name="T63" fmla="*/ 91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1"/>
                </a:lnTo>
                <a:lnTo>
                  <a:pt x="28" y="88"/>
                </a:lnTo>
                <a:lnTo>
                  <a:pt x="20" y="84"/>
                </a:lnTo>
                <a:lnTo>
                  <a:pt x="14" y="78"/>
                </a:lnTo>
                <a:lnTo>
                  <a:pt x="8" y="71"/>
                </a:lnTo>
                <a:lnTo>
                  <a:pt x="4" y="64"/>
                </a:lnTo>
                <a:lnTo>
                  <a:pt x="1" y="55"/>
                </a:lnTo>
                <a:lnTo>
                  <a:pt x="0" y="46"/>
                </a:lnTo>
                <a:lnTo>
                  <a:pt x="1" y="36"/>
                </a:lnTo>
                <a:lnTo>
                  <a:pt x="4" y="28"/>
                </a:lnTo>
                <a:lnTo>
                  <a:pt x="8" y="20"/>
                </a:lnTo>
                <a:lnTo>
                  <a:pt x="14" y="13"/>
                </a:lnTo>
                <a:lnTo>
                  <a:pt x="20" y="7"/>
                </a:lnTo>
                <a:lnTo>
                  <a:pt x="28" y="3"/>
                </a:lnTo>
                <a:lnTo>
                  <a:pt x="37" y="1"/>
                </a:lnTo>
                <a:lnTo>
                  <a:pt x="46" y="0"/>
                </a:lnTo>
                <a:lnTo>
                  <a:pt x="55" y="1"/>
                </a:lnTo>
                <a:lnTo>
                  <a:pt x="64" y="3"/>
                </a:lnTo>
                <a:lnTo>
                  <a:pt x="72" y="7"/>
                </a:lnTo>
                <a:lnTo>
                  <a:pt x="79" y="13"/>
                </a:lnTo>
                <a:lnTo>
                  <a:pt x="84" y="20"/>
                </a:lnTo>
                <a:lnTo>
                  <a:pt x="88" y="28"/>
                </a:lnTo>
                <a:lnTo>
                  <a:pt x="91" y="36"/>
                </a:lnTo>
                <a:lnTo>
                  <a:pt x="92" y="46"/>
                </a:lnTo>
                <a:lnTo>
                  <a:pt x="91" y="55"/>
                </a:lnTo>
                <a:lnTo>
                  <a:pt x="88" y="64"/>
                </a:lnTo>
                <a:lnTo>
                  <a:pt x="84" y="71"/>
                </a:lnTo>
                <a:lnTo>
                  <a:pt x="79" y="78"/>
                </a:lnTo>
                <a:lnTo>
                  <a:pt x="72" y="84"/>
                </a:lnTo>
                <a:lnTo>
                  <a:pt x="64" y="88"/>
                </a:lnTo>
                <a:lnTo>
                  <a:pt x="55" y="91"/>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4" name="Freeform 178"/>
          <p:cNvSpPr>
            <a:spLocks/>
          </p:cNvSpPr>
          <p:nvPr/>
        </p:nvSpPr>
        <p:spPr bwMode="auto">
          <a:xfrm>
            <a:off x="1965325" y="3116263"/>
            <a:ext cx="109538" cy="109537"/>
          </a:xfrm>
          <a:custGeom>
            <a:avLst/>
            <a:gdLst>
              <a:gd name="T0" fmla="*/ 38 w 69"/>
              <a:gd name="T1" fmla="*/ 31 h 69"/>
              <a:gd name="T2" fmla="*/ 38 w 69"/>
              <a:gd name="T3" fmla="*/ 0 h 69"/>
              <a:gd name="T4" fmla="*/ 31 w 69"/>
              <a:gd name="T5" fmla="*/ 0 h 69"/>
              <a:gd name="T6" fmla="*/ 31 w 69"/>
              <a:gd name="T7" fmla="*/ 31 h 69"/>
              <a:gd name="T8" fmla="*/ 0 w 69"/>
              <a:gd name="T9" fmla="*/ 31 h 69"/>
              <a:gd name="T10" fmla="*/ 0 w 69"/>
              <a:gd name="T11" fmla="*/ 38 h 69"/>
              <a:gd name="T12" fmla="*/ 31 w 69"/>
              <a:gd name="T13" fmla="*/ 38 h 69"/>
              <a:gd name="T14" fmla="*/ 31 w 69"/>
              <a:gd name="T15" fmla="*/ 68 h 69"/>
              <a:gd name="T16" fmla="*/ 38 w 69"/>
              <a:gd name="T17" fmla="*/ 68 h 69"/>
              <a:gd name="T18" fmla="*/ 38 w 69"/>
              <a:gd name="T19" fmla="*/ 38 h 69"/>
              <a:gd name="T20" fmla="*/ 68 w 69"/>
              <a:gd name="T21" fmla="*/ 38 h 69"/>
              <a:gd name="T22" fmla="*/ 68 w 69"/>
              <a:gd name="T23" fmla="*/ 31 h 69"/>
              <a:gd name="T24" fmla="*/ 38 w 69"/>
              <a:gd name="T25"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69">
                <a:moveTo>
                  <a:pt x="38" y="31"/>
                </a:moveTo>
                <a:lnTo>
                  <a:pt x="38" y="0"/>
                </a:lnTo>
                <a:lnTo>
                  <a:pt x="31" y="0"/>
                </a:lnTo>
                <a:lnTo>
                  <a:pt x="31" y="31"/>
                </a:lnTo>
                <a:lnTo>
                  <a:pt x="0" y="31"/>
                </a:lnTo>
                <a:lnTo>
                  <a:pt x="0" y="38"/>
                </a:lnTo>
                <a:lnTo>
                  <a:pt x="31" y="38"/>
                </a:lnTo>
                <a:lnTo>
                  <a:pt x="31" y="68"/>
                </a:lnTo>
                <a:lnTo>
                  <a:pt x="38" y="68"/>
                </a:lnTo>
                <a:lnTo>
                  <a:pt x="38" y="38"/>
                </a:lnTo>
                <a:lnTo>
                  <a:pt x="68" y="38"/>
                </a:lnTo>
                <a:lnTo>
                  <a:pt x="68" y="31"/>
                </a:lnTo>
                <a:lnTo>
                  <a:pt x="38"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5" name="Freeform 179"/>
          <p:cNvSpPr>
            <a:spLocks/>
          </p:cNvSpPr>
          <p:nvPr/>
        </p:nvSpPr>
        <p:spPr bwMode="auto">
          <a:xfrm>
            <a:off x="2281238" y="2732088"/>
            <a:ext cx="147637" cy="146050"/>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solidFill>
            <a:srgbClr val="4C4C4C"/>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6" name="Freeform 180"/>
          <p:cNvSpPr>
            <a:spLocks/>
          </p:cNvSpPr>
          <p:nvPr/>
        </p:nvSpPr>
        <p:spPr bwMode="auto">
          <a:xfrm>
            <a:off x="2281238" y="2732088"/>
            <a:ext cx="147637" cy="146050"/>
          </a:xfrm>
          <a:custGeom>
            <a:avLst/>
            <a:gdLst>
              <a:gd name="T0" fmla="*/ 46 w 93"/>
              <a:gd name="T1" fmla="*/ 91 h 92"/>
              <a:gd name="T2" fmla="*/ 37 w 93"/>
              <a:gd name="T3" fmla="*/ 90 h 92"/>
              <a:gd name="T4" fmla="*/ 28 w 93"/>
              <a:gd name="T5" fmla="*/ 88 h 92"/>
              <a:gd name="T6" fmla="*/ 21 w 93"/>
              <a:gd name="T7" fmla="*/ 83 h 92"/>
              <a:gd name="T8" fmla="*/ 14 w 93"/>
              <a:gd name="T9" fmla="*/ 78 h 92"/>
              <a:gd name="T10" fmla="*/ 8 w 93"/>
              <a:gd name="T11" fmla="*/ 71 h 92"/>
              <a:gd name="T12" fmla="*/ 4 w 93"/>
              <a:gd name="T13" fmla="*/ 63 h 92"/>
              <a:gd name="T14" fmla="*/ 1 w 93"/>
              <a:gd name="T15" fmla="*/ 55 h 92"/>
              <a:gd name="T16" fmla="*/ 0 w 93"/>
              <a:gd name="T17" fmla="*/ 45 h 92"/>
              <a:gd name="T18" fmla="*/ 1 w 93"/>
              <a:gd name="T19" fmla="*/ 36 h 92"/>
              <a:gd name="T20" fmla="*/ 4 w 93"/>
              <a:gd name="T21" fmla="*/ 27 h 92"/>
              <a:gd name="T22" fmla="*/ 8 w 93"/>
              <a:gd name="T23" fmla="*/ 20 h 92"/>
              <a:gd name="T24" fmla="*/ 14 w 93"/>
              <a:gd name="T25" fmla="*/ 13 h 92"/>
              <a:gd name="T26" fmla="*/ 21 w 93"/>
              <a:gd name="T27" fmla="*/ 7 h 92"/>
              <a:gd name="T28" fmla="*/ 28 w 93"/>
              <a:gd name="T29" fmla="*/ 3 h 92"/>
              <a:gd name="T30" fmla="*/ 37 w 93"/>
              <a:gd name="T31" fmla="*/ 0 h 92"/>
              <a:gd name="T32" fmla="*/ 46 w 93"/>
              <a:gd name="T33" fmla="*/ 0 h 92"/>
              <a:gd name="T34" fmla="*/ 56 w 93"/>
              <a:gd name="T35" fmla="*/ 0 h 92"/>
              <a:gd name="T36" fmla="*/ 64 w 93"/>
              <a:gd name="T37" fmla="*/ 3 h 92"/>
              <a:gd name="T38" fmla="*/ 72 w 93"/>
              <a:gd name="T39" fmla="*/ 7 h 92"/>
              <a:gd name="T40" fmla="*/ 79 w 93"/>
              <a:gd name="T41" fmla="*/ 13 h 92"/>
              <a:gd name="T42" fmla="*/ 84 w 93"/>
              <a:gd name="T43" fmla="*/ 20 h 92"/>
              <a:gd name="T44" fmla="*/ 89 w 93"/>
              <a:gd name="T45" fmla="*/ 27 h 92"/>
              <a:gd name="T46" fmla="*/ 91 w 93"/>
              <a:gd name="T47" fmla="*/ 36 h 92"/>
              <a:gd name="T48" fmla="*/ 92 w 93"/>
              <a:gd name="T49" fmla="*/ 45 h 92"/>
              <a:gd name="T50" fmla="*/ 91 w 93"/>
              <a:gd name="T51" fmla="*/ 55 h 92"/>
              <a:gd name="T52" fmla="*/ 89 w 93"/>
              <a:gd name="T53" fmla="*/ 63 h 92"/>
              <a:gd name="T54" fmla="*/ 84 w 93"/>
              <a:gd name="T55" fmla="*/ 71 h 92"/>
              <a:gd name="T56" fmla="*/ 79 w 93"/>
              <a:gd name="T57" fmla="*/ 78 h 92"/>
              <a:gd name="T58" fmla="*/ 72 w 93"/>
              <a:gd name="T59" fmla="*/ 83 h 92"/>
              <a:gd name="T60" fmla="*/ 64 w 93"/>
              <a:gd name="T61" fmla="*/ 88 h 92"/>
              <a:gd name="T62" fmla="*/ 56 w 93"/>
              <a:gd name="T63" fmla="*/ 90 h 92"/>
              <a:gd name="T64" fmla="*/ 46 w 93"/>
              <a:gd name="T6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92">
                <a:moveTo>
                  <a:pt x="46" y="91"/>
                </a:moveTo>
                <a:lnTo>
                  <a:pt x="37" y="90"/>
                </a:lnTo>
                <a:lnTo>
                  <a:pt x="28" y="88"/>
                </a:lnTo>
                <a:lnTo>
                  <a:pt x="21" y="83"/>
                </a:lnTo>
                <a:lnTo>
                  <a:pt x="14" y="78"/>
                </a:lnTo>
                <a:lnTo>
                  <a:pt x="8" y="71"/>
                </a:lnTo>
                <a:lnTo>
                  <a:pt x="4" y="63"/>
                </a:lnTo>
                <a:lnTo>
                  <a:pt x="1" y="55"/>
                </a:lnTo>
                <a:lnTo>
                  <a:pt x="0" y="45"/>
                </a:lnTo>
                <a:lnTo>
                  <a:pt x="1" y="36"/>
                </a:lnTo>
                <a:lnTo>
                  <a:pt x="4" y="27"/>
                </a:lnTo>
                <a:lnTo>
                  <a:pt x="8" y="20"/>
                </a:lnTo>
                <a:lnTo>
                  <a:pt x="14" y="13"/>
                </a:lnTo>
                <a:lnTo>
                  <a:pt x="21" y="7"/>
                </a:lnTo>
                <a:lnTo>
                  <a:pt x="28" y="3"/>
                </a:lnTo>
                <a:lnTo>
                  <a:pt x="37" y="0"/>
                </a:lnTo>
                <a:lnTo>
                  <a:pt x="46" y="0"/>
                </a:lnTo>
                <a:lnTo>
                  <a:pt x="56" y="0"/>
                </a:lnTo>
                <a:lnTo>
                  <a:pt x="64" y="3"/>
                </a:lnTo>
                <a:lnTo>
                  <a:pt x="72" y="7"/>
                </a:lnTo>
                <a:lnTo>
                  <a:pt x="79" y="13"/>
                </a:lnTo>
                <a:lnTo>
                  <a:pt x="84" y="20"/>
                </a:lnTo>
                <a:lnTo>
                  <a:pt x="89" y="27"/>
                </a:lnTo>
                <a:lnTo>
                  <a:pt x="91" y="36"/>
                </a:lnTo>
                <a:lnTo>
                  <a:pt x="92" y="45"/>
                </a:lnTo>
                <a:lnTo>
                  <a:pt x="91" y="55"/>
                </a:lnTo>
                <a:lnTo>
                  <a:pt x="89" y="63"/>
                </a:lnTo>
                <a:lnTo>
                  <a:pt x="84" y="71"/>
                </a:lnTo>
                <a:lnTo>
                  <a:pt x="79" y="78"/>
                </a:lnTo>
                <a:lnTo>
                  <a:pt x="72" y="83"/>
                </a:lnTo>
                <a:lnTo>
                  <a:pt x="64" y="88"/>
                </a:lnTo>
                <a:lnTo>
                  <a:pt x="56" y="90"/>
                </a:lnTo>
                <a:lnTo>
                  <a:pt x="46" y="9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7" name="Freeform 181"/>
          <p:cNvSpPr>
            <a:spLocks/>
          </p:cNvSpPr>
          <p:nvPr/>
        </p:nvSpPr>
        <p:spPr bwMode="auto">
          <a:xfrm>
            <a:off x="2300288" y="2800350"/>
            <a:ext cx="109537" cy="26988"/>
          </a:xfrm>
          <a:custGeom>
            <a:avLst/>
            <a:gdLst>
              <a:gd name="T0" fmla="*/ 0 w 69"/>
              <a:gd name="T1" fmla="*/ 0 h 17"/>
              <a:gd name="T2" fmla="*/ 0 w 69"/>
              <a:gd name="T3" fmla="*/ 16 h 17"/>
              <a:gd name="T4" fmla="*/ 68 w 69"/>
              <a:gd name="T5" fmla="*/ 16 h 17"/>
              <a:gd name="T6" fmla="*/ 68 w 69"/>
              <a:gd name="T7" fmla="*/ 0 h 17"/>
              <a:gd name="T8" fmla="*/ 0 w 69"/>
              <a:gd name="T9" fmla="*/ 0 h 17"/>
            </a:gdLst>
            <a:ahLst/>
            <a:cxnLst>
              <a:cxn ang="0">
                <a:pos x="T0" y="T1"/>
              </a:cxn>
              <a:cxn ang="0">
                <a:pos x="T2" y="T3"/>
              </a:cxn>
              <a:cxn ang="0">
                <a:pos x="T4" y="T5"/>
              </a:cxn>
              <a:cxn ang="0">
                <a:pos x="T6" y="T7"/>
              </a:cxn>
              <a:cxn ang="0">
                <a:pos x="T8" y="T9"/>
              </a:cxn>
            </a:cxnLst>
            <a:rect l="0" t="0" r="r" b="b"/>
            <a:pathLst>
              <a:path w="69" h="17">
                <a:moveTo>
                  <a:pt x="0" y="0"/>
                </a:moveTo>
                <a:lnTo>
                  <a:pt x="0" y="16"/>
                </a:lnTo>
                <a:lnTo>
                  <a:pt x="68" y="16"/>
                </a:lnTo>
                <a:lnTo>
                  <a:pt x="68" y="0"/>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8" name="Freeform 182"/>
          <p:cNvSpPr>
            <a:spLocks/>
          </p:cNvSpPr>
          <p:nvPr/>
        </p:nvSpPr>
        <p:spPr bwMode="auto">
          <a:xfrm>
            <a:off x="2093913" y="4760913"/>
            <a:ext cx="2201862" cy="58737"/>
          </a:xfrm>
          <a:custGeom>
            <a:avLst/>
            <a:gdLst>
              <a:gd name="T0" fmla="*/ 0 w 1387"/>
              <a:gd name="T1" fmla="*/ 0 h 37"/>
              <a:gd name="T2" fmla="*/ 1386 w 1387"/>
              <a:gd name="T3" fmla="*/ 0 h 37"/>
              <a:gd name="T4" fmla="*/ 1386 w 1387"/>
              <a:gd name="T5" fmla="*/ 36 h 37"/>
              <a:gd name="T6" fmla="*/ 0 w 1387"/>
              <a:gd name="T7" fmla="*/ 36 h 37"/>
              <a:gd name="T8" fmla="*/ 0 w 1387"/>
              <a:gd name="T9" fmla="*/ 0 h 37"/>
            </a:gdLst>
            <a:ahLst/>
            <a:cxnLst>
              <a:cxn ang="0">
                <a:pos x="T0" y="T1"/>
              </a:cxn>
              <a:cxn ang="0">
                <a:pos x="T2" y="T3"/>
              </a:cxn>
              <a:cxn ang="0">
                <a:pos x="T4" y="T5"/>
              </a:cxn>
              <a:cxn ang="0">
                <a:pos x="T6" y="T7"/>
              </a:cxn>
              <a:cxn ang="0">
                <a:pos x="T8" y="T9"/>
              </a:cxn>
            </a:cxnLst>
            <a:rect l="0" t="0" r="r" b="b"/>
            <a:pathLst>
              <a:path w="1387" h="37">
                <a:moveTo>
                  <a:pt x="0" y="0"/>
                </a:moveTo>
                <a:lnTo>
                  <a:pt x="1386" y="0"/>
                </a:lnTo>
                <a:lnTo>
                  <a:pt x="1386" y="36"/>
                </a:lnTo>
                <a:lnTo>
                  <a:pt x="0" y="36"/>
                </a:lnTo>
                <a:lnTo>
                  <a:pt x="0"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99" name="Freeform 183"/>
          <p:cNvSpPr>
            <a:spLocks/>
          </p:cNvSpPr>
          <p:nvPr/>
        </p:nvSpPr>
        <p:spPr bwMode="auto">
          <a:xfrm>
            <a:off x="4295775" y="4775200"/>
            <a:ext cx="26988" cy="26988"/>
          </a:xfrm>
          <a:custGeom>
            <a:avLst/>
            <a:gdLst>
              <a:gd name="T0" fmla="*/ 16 w 17"/>
              <a:gd name="T1" fmla="*/ 16 h 17"/>
              <a:gd name="T2" fmla="*/ 14 w 17"/>
              <a:gd name="T3" fmla="*/ 4 h 17"/>
              <a:gd name="T4" fmla="*/ 9 w 17"/>
              <a:gd name="T5" fmla="*/ 0 h 17"/>
              <a:gd name="T6" fmla="*/ 3 w 17"/>
              <a:gd name="T7" fmla="*/ 4 h 17"/>
              <a:gd name="T8" fmla="*/ 0 w 17"/>
              <a:gd name="T9" fmla="*/ 16 h 17"/>
              <a:gd name="T10" fmla="*/ 16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6" y="16"/>
                </a:moveTo>
                <a:lnTo>
                  <a:pt x="14" y="4"/>
                </a:lnTo>
                <a:lnTo>
                  <a:pt x="9" y="0"/>
                </a:lnTo>
                <a:lnTo>
                  <a:pt x="3" y="4"/>
                </a:lnTo>
                <a:lnTo>
                  <a:pt x="0" y="16"/>
                </a:lnTo>
                <a:lnTo>
                  <a:pt x="16"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0" name="Freeform 184"/>
          <p:cNvSpPr>
            <a:spLocks/>
          </p:cNvSpPr>
          <p:nvPr/>
        </p:nvSpPr>
        <p:spPr bwMode="auto">
          <a:xfrm>
            <a:off x="4295775" y="4781550"/>
            <a:ext cx="26988" cy="1231900"/>
          </a:xfrm>
          <a:custGeom>
            <a:avLst/>
            <a:gdLst>
              <a:gd name="T0" fmla="*/ 9 w 17"/>
              <a:gd name="T1" fmla="*/ 775 h 776"/>
              <a:gd name="T2" fmla="*/ 16 w 17"/>
              <a:gd name="T3" fmla="*/ 770 h 776"/>
              <a:gd name="T4" fmla="*/ 16 w 17"/>
              <a:gd name="T5" fmla="*/ 0 h 776"/>
              <a:gd name="T6" fmla="*/ 0 w 17"/>
              <a:gd name="T7" fmla="*/ 0 h 776"/>
              <a:gd name="T8" fmla="*/ 0 w 17"/>
              <a:gd name="T9" fmla="*/ 770 h 776"/>
              <a:gd name="T10" fmla="*/ 9 w 17"/>
              <a:gd name="T11" fmla="*/ 766 h 776"/>
              <a:gd name="T12" fmla="*/ 9 w 17"/>
              <a:gd name="T13" fmla="*/ 775 h 776"/>
              <a:gd name="T14" fmla="*/ 16 w 17"/>
              <a:gd name="T15" fmla="*/ 775 h 776"/>
              <a:gd name="T16" fmla="*/ 16 w 17"/>
              <a:gd name="T17" fmla="*/ 770 h 776"/>
              <a:gd name="T18" fmla="*/ 9 w 17"/>
              <a:gd name="T19" fmla="*/ 775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76">
                <a:moveTo>
                  <a:pt x="9" y="775"/>
                </a:moveTo>
                <a:lnTo>
                  <a:pt x="16" y="770"/>
                </a:lnTo>
                <a:lnTo>
                  <a:pt x="16" y="0"/>
                </a:lnTo>
                <a:lnTo>
                  <a:pt x="0" y="0"/>
                </a:lnTo>
                <a:lnTo>
                  <a:pt x="0" y="770"/>
                </a:lnTo>
                <a:lnTo>
                  <a:pt x="9" y="766"/>
                </a:lnTo>
                <a:lnTo>
                  <a:pt x="9" y="775"/>
                </a:lnTo>
                <a:lnTo>
                  <a:pt x="16" y="775"/>
                </a:lnTo>
                <a:lnTo>
                  <a:pt x="16" y="770"/>
                </a:lnTo>
                <a:lnTo>
                  <a:pt x="9" y="77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1" name="Freeform 185"/>
          <p:cNvSpPr>
            <a:spLocks/>
          </p:cNvSpPr>
          <p:nvPr/>
        </p:nvSpPr>
        <p:spPr bwMode="auto">
          <a:xfrm>
            <a:off x="3859213" y="5999163"/>
            <a:ext cx="444500" cy="26987"/>
          </a:xfrm>
          <a:custGeom>
            <a:avLst/>
            <a:gdLst>
              <a:gd name="T0" fmla="*/ 0 w 280"/>
              <a:gd name="T1" fmla="*/ 16 h 17"/>
              <a:gd name="T2" fmla="*/ 279 w 280"/>
              <a:gd name="T3" fmla="*/ 16 h 17"/>
              <a:gd name="T4" fmla="*/ 279 w 280"/>
              <a:gd name="T5" fmla="*/ 0 h 17"/>
              <a:gd name="T6" fmla="*/ 0 w 280"/>
              <a:gd name="T7" fmla="*/ 0 h 17"/>
              <a:gd name="T8" fmla="*/ 0 w 280"/>
              <a:gd name="T9" fmla="*/ 16 h 17"/>
            </a:gdLst>
            <a:ahLst/>
            <a:cxnLst>
              <a:cxn ang="0">
                <a:pos x="T0" y="T1"/>
              </a:cxn>
              <a:cxn ang="0">
                <a:pos x="T2" y="T3"/>
              </a:cxn>
              <a:cxn ang="0">
                <a:pos x="T4" y="T5"/>
              </a:cxn>
              <a:cxn ang="0">
                <a:pos x="T6" y="T7"/>
              </a:cxn>
              <a:cxn ang="0">
                <a:pos x="T8" y="T9"/>
              </a:cxn>
            </a:cxnLst>
            <a:rect l="0" t="0" r="r" b="b"/>
            <a:pathLst>
              <a:path w="280" h="17">
                <a:moveTo>
                  <a:pt x="0" y="16"/>
                </a:moveTo>
                <a:lnTo>
                  <a:pt x="279" y="16"/>
                </a:lnTo>
                <a:lnTo>
                  <a:pt x="279" y="0"/>
                </a:lnTo>
                <a:lnTo>
                  <a:pt x="0" y="0"/>
                </a:lnTo>
                <a:lnTo>
                  <a:pt x="0" y="16"/>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2" name="Freeform 186"/>
          <p:cNvSpPr>
            <a:spLocks/>
          </p:cNvSpPr>
          <p:nvPr/>
        </p:nvSpPr>
        <p:spPr bwMode="auto">
          <a:xfrm>
            <a:off x="3414713" y="5999163"/>
            <a:ext cx="446087" cy="26987"/>
          </a:xfrm>
          <a:custGeom>
            <a:avLst/>
            <a:gdLst>
              <a:gd name="T0" fmla="*/ 0 w 281"/>
              <a:gd name="T1" fmla="*/ 16 h 17"/>
              <a:gd name="T2" fmla="*/ 280 w 281"/>
              <a:gd name="T3" fmla="*/ 16 h 17"/>
              <a:gd name="T4" fmla="*/ 280 w 281"/>
              <a:gd name="T5" fmla="*/ 0 h 17"/>
              <a:gd name="T6" fmla="*/ 0 w 281"/>
              <a:gd name="T7" fmla="*/ 0 h 17"/>
              <a:gd name="T8" fmla="*/ 0 w 281"/>
              <a:gd name="T9" fmla="*/ 16 h 17"/>
            </a:gdLst>
            <a:ahLst/>
            <a:cxnLst>
              <a:cxn ang="0">
                <a:pos x="T0" y="T1"/>
              </a:cxn>
              <a:cxn ang="0">
                <a:pos x="T2" y="T3"/>
              </a:cxn>
              <a:cxn ang="0">
                <a:pos x="T4" y="T5"/>
              </a:cxn>
              <a:cxn ang="0">
                <a:pos x="T6" y="T7"/>
              </a:cxn>
              <a:cxn ang="0">
                <a:pos x="T8" y="T9"/>
              </a:cxn>
            </a:cxnLst>
            <a:rect l="0" t="0" r="r" b="b"/>
            <a:pathLst>
              <a:path w="281" h="17">
                <a:moveTo>
                  <a:pt x="0" y="16"/>
                </a:moveTo>
                <a:lnTo>
                  <a:pt x="280" y="16"/>
                </a:lnTo>
                <a:lnTo>
                  <a:pt x="280" y="0"/>
                </a:lnTo>
                <a:lnTo>
                  <a:pt x="0" y="0"/>
                </a:lnTo>
                <a:lnTo>
                  <a:pt x="0" y="16"/>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3" name="Freeform 187"/>
          <p:cNvSpPr>
            <a:spLocks/>
          </p:cNvSpPr>
          <p:nvPr/>
        </p:nvSpPr>
        <p:spPr bwMode="auto">
          <a:xfrm>
            <a:off x="2970213" y="5999163"/>
            <a:ext cx="446087" cy="26987"/>
          </a:xfrm>
          <a:custGeom>
            <a:avLst/>
            <a:gdLst>
              <a:gd name="T0" fmla="*/ 0 w 281"/>
              <a:gd name="T1" fmla="*/ 16 h 17"/>
              <a:gd name="T2" fmla="*/ 280 w 281"/>
              <a:gd name="T3" fmla="*/ 16 h 17"/>
              <a:gd name="T4" fmla="*/ 280 w 281"/>
              <a:gd name="T5" fmla="*/ 0 h 17"/>
              <a:gd name="T6" fmla="*/ 0 w 281"/>
              <a:gd name="T7" fmla="*/ 0 h 17"/>
              <a:gd name="T8" fmla="*/ 0 w 281"/>
              <a:gd name="T9" fmla="*/ 16 h 17"/>
            </a:gdLst>
            <a:ahLst/>
            <a:cxnLst>
              <a:cxn ang="0">
                <a:pos x="T0" y="T1"/>
              </a:cxn>
              <a:cxn ang="0">
                <a:pos x="T2" y="T3"/>
              </a:cxn>
              <a:cxn ang="0">
                <a:pos x="T4" y="T5"/>
              </a:cxn>
              <a:cxn ang="0">
                <a:pos x="T6" y="T7"/>
              </a:cxn>
              <a:cxn ang="0">
                <a:pos x="T8" y="T9"/>
              </a:cxn>
            </a:cxnLst>
            <a:rect l="0" t="0" r="r" b="b"/>
            <a:pathLst>
              <a:path w="281" h="17">
                <a:moveTo>
                  <a:pt x="0" y="16"/>
                </a:moveTo>
                <a:lnTo>
                  <a:pt x="280" y="16"/>
                </a:lnTo>
                <a:lnTo>
                  <a:pt x="280" y="0"/>
                </a:lnTo>
                <a:lnTo>
                  <a:pt x="0" y="0"/>
                </a:lnTo>
                <a:lnTo>
                  <a:pt x="0" y="16"/>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4" name="Freeform 188"/>
          <p:cNvSpPr>
            <a:spLocks/>
          </p:cNvSpPr>
          <p:nvPr/>
        </p:nvSpPr>
        <p:spPr bwMode="auto">
          <a:xfrm>
            <a:off x="2528888" y="5999163"/>
            <a:ext cx="442912" cy="26987"/>
          </a:xfrm>
          <a:custGeom>
            <a:avLst/>
            <a:gdLst>
              <a:gd name="T0" fmla="*/ 0 w 279"/>
              <a:gd name="T1" fmla="*/ 16 h 17"/>
              <a:gd name="T2" fmla="*/ 278 w 279"/>
              <a:gd name="T3" fmla="*/ 16 h 17"/>
              <a:gd name="T4" fmla="*/ 278 w 279"/>
              <a:gd name="T5" fmla="*/ 0 h 17"/>
              <a:gd name="T6" fmla="*/ 0 w 279"/>
              <a:gd name="T7" fmla="*/ 0 h 17"/>
              <a:gd name="T8" fmla="*/ 0 w 279"/>
              <a:gd name="T9" fmla="*/ 16 h 17"/>
            </a:gdLst>
            <a:ahLst/>
            <a:cxnLst>
              <a:cxn ang="0">
                <a:pos x="T0" y="T1"/>
              </a:cxn>
              <a:cxn ang="0">
                <a:pos x="T2" y="T3"/>
              </a:cxn>
              <a:cxn ang="0">
                <a:pos x="T4" y="T5"/>
              </a:cxn>
              <a:cxn ang="0">
                <a:pos x="T6" y="T7"/>
              </a:cxn>
              <a:cxn ang="0">
                <a:pos x="T8" y="T9"/>
              </a:cxn>
            </a:cxnLst>
            <a:rect l="0" t="0" r="r" b="b"/>
            <a:pathLst>
              <a:path w="279" h="17">
                <a:moveTo>
                  <a:pt x="0" y="16"/>
                </a:moveTo>
                <a:lnTo>
                  <a:pt x="278" y="16"/>
                </a:lnTo>
                <a:lnTo>
                  <a:pt x="278" y="0"/>
                </a:lnTo>
                <a:lnTo>
                  <a:pt x="0" y="0"/>
                </a:lnTo>
                <a:lnTo>
                  <a:pt x="0" y="16"/>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5" name="Freeform 189"/>
          <p:cNvSpPr>
            <a:spLocks/>
          </p:cNvSpPr>
          <p:nvPr/>
        </p:nvSpPr>
        <p:spPr bwMode="auto">
          <a:xfrm>
            <a:off x="2081213" y="5999163"/>
            <a:ext cx="449262" cy="26987"/>
          </a:xfrm>
          <a:custGeom>
            <a:avLst/>
            <a:gdLst>
              <a:gd name="T0" fmla="*/ 0 w 283"/>
              <a:gd name="T1" fmla="*/ 7 h 17"/>
              <a:gd name="T2" fmla="*/ 4 w 283"/>
              <a:gd name="T3" fmla="*/ 16 h 17"/>
              <a:gd name="T4" fmla="*/ 282 w 283"/>
              <a:gd name="T5" fmla="*/ 16 h 17"/>
              <a:gd name="T6" fmla="*/ 282 w 283"/>
              <a:gd name="T7" fmla="*/ 0 h 17"/>
              <a:gd name="T8" fmla="*/ 4 w 283"/>
              <a:gd name="T9" fmla="*/ 0 h 17"/>
              <a:gd name="T10" fmla="*/ 8 w 283"/>
              <a:gd name="T11" fmla="*/ 7 h 17"/>
              <a:gd name="T12" fmla="*/ 0 w 283"/>
              <a:gd name="T13" fmla="*/ 7 h 17"/>
              <a:gd name="T14" fmla="*/ 0 w 283"/>
              <a:gd name="T15" fmla="*/ 16 h 17"/>
              <a:gd name="T16" fmla="*/ 4 w 283"/>
              <a:gd name="T17" fmla="*/ 16 h 17"/>
              <a:gd name="T18" fmla="*/ 0 w 283"/>
              <a:gd name="T1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17">
                <a:moveTo>
                  <a:pt x="0" y="7"/>
                </a:moveTo>
                <a:lnTo>
                  <a:pt x="4" y="16"/>
                </a:lnTo>
                <a:lnTo>
                  <a:pt x="282" y="16"/>
                </a:lnTo>
                <a:lnTo>
                  <a:pt x="282" y="0"/>
                </a:lnTo>
                <a:lnTo>
                  <a:pt x="4" y="0"/>
                </a:lnTo>
                <a:lnTo>
                  <a:pt x="8" y="7"/>
                </a:lnTo>
                <a:lnTo>
                  <a:pt x="0" y="7"/>
                </a:lnTo>
                <a:lnTo>
                  <a:pt x="0" y="16"/>
                </a:lnTo>
                <a:lnTo>
                  <a:pt x="4" y="16"/>
                </a:lnTo>
                <a:lnTo>
                  <a:pt x="0" y="7"/>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6" name="Freeform 190"/>
          <p:cNvSpPr>
            <a:spLocks/>
          </p:cNvSpPr>
          <p:nvPr/>
        </p:nvSpPr>
        <p:spPr bwMode="auto">
          <a:xfrm>
            <a:off x="2081213" y="5853113"/>
            <a:ext cx="26987" cy="152400"/>
          </a:xfrm>
          <a:custGeom>
            <a:avLst/>
            <a:gdLst>
              <a:gd name="T0" fmla="*/ 0 w 17"/>
              <a:gd name="T1" fmla="*/ 0 h 96"/>
              <a:gd name="T2" fmla="*/ 0 w 17"/>
              <a:gd name="T3" fmla="*/ 95 h 96"/>
              <a:gd name="T4" fmla="*/ 16 w 17"/>
              <a:gd name="T5" fmla="*/ 95 h 96"/>
              <a:gd name="T6" fmla="*/ 16 w 17"/>
              <a:gd name="T7" fmla="*/ 0 h 96"/>
              <a:gd name="T8" fmla="*/ 0 w 17"/>
              <a:gd name="T9" fmla="*/ 0 h 96"/>
            </a:gdLst>
            <a:ahLst/>
            <a:cxnLst>
              <a:cxn ang="0">
                <a:pos x="T0" y="T1"/>
              </a:cxn>
              <a:cxn ang="0">
                <a:pos x="T2" y="T3"/>
              </a:cxn>
              <a:cxn ang="0">
                <a:pos x="T4" y="T5"/>
              </a:cxn>
              <a:cxn ang="0">
                <a:pos x="T6" y="T7"/>
              </a:cxn>
              <a:cxn ang="0">
                <a:pos x="T8" y="T9"/>
              </a:cxn>
            </a:cxnLst>
            <a:rect l="0" t="0" r="r" b="b"/>
            <a:pathLst>
              <a:path w="17" h="96">
                <a:moveTo>
                  <a:pt x="0" y="0"/>
                </a:moveTo>
                <a:lnTo>
                  <a:pt x="0" y="95"/>
                </a:lnTo>
                <a:lnTo>
                  <a:pt x="16" y="95"/>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7" name="Freeform 191"/>
          <p:cNvSpPr>
            <a:spLocks/>
          </p:cNvSpPr>
          <p:nvPr/>
        </p:nvSpPr>
        <p:spPr bwMode="auto">
          <a:xfrm>
            <a:off x="2081213" y="5699125"/>
            <a:ext cx="26987" cy="155575"/>
          </a:xfrm>
          <a:custGeom>
            <a:avLst/>
            <a:gdLst>
              <a:gd name="T0" fmla="*/ 0 w 17"/>
              <a:gd name="T1" fmla="*/ 0 h 98"/>
              <a:gd name="T2" fmla="*/ 0 w 17"/>
              <a:gd name="T3" fmla="*/ 97 h 98"/>
              <a:gd name="T4" fmla="*/ 16 w 17"/>
              <a:gd name="T5" fmla="*/ 97 h 98"/>
              <a:gd name="T6" fmla="*/ 16 w 17"/>
              <a:gd name="T7" fmla="*/ 0 h 98"/>
              <a:gd name="T8" fmla="*/ 0 w 17"/>
              <a:gd name="T9" fmla="*/ 0 h 98"/>
            </a:gdLst>
            <a:ahLst/>
            <a:cxnLst>
              <a:cxn ang="0">
                <a:pos x="T0" y="T1"/>
              </a:cxn>
              <a:cxn ang="0">
                <a:pos x="T2" y="T3"/>
              </a:cxn>
              <a:cxn ang="0">
                <a:pos x="T4" y="T5"/>
              </a:cxn>
              <a:cxn ang="0">
                <a:pos x="T6" y="T7"/>
              </a:cxn>
              <a:cxn ang="0">
                <a:pos x="T8" y="T9"/>
              </a:cxn>
            </a:cxnLst>
            <a:rect l="0" t="0" r="r" b="b"/>
            <a:pathLst>
              <a:path w="17" h="98">
                <a:moveTo>
                  <a:pt x="0" y="0"/>
                </a:moveTo>
                <a:lnTo>
                  <a:pt x="0" y="97"/>
                </a:lnTo>
                <a:lnTo>
                  <a:pt x="16" y="97"/>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8" name="Freeform 192"/>
          <p:cNvSpPr>
            <a:spLocks/>
          </p:cNvSpPr>
          <p:nvPr/>
        </p:nvSpPr>
        <p:spPr bwMode="auto">
          <a:xfrm>
            <a:off x="2081213" y="5546725"/>
            <a:ext cx="26987" cy="153988"/>
          </a:xfrm>
          <a:custGeom>
            <a:avLst/>
            <a:gdLst>
              <a:gd name="T0" fmla="*/ 0 w 17"/>
              <a:gd name="T1" fmla="*/ 0 h 97"/>
              <a:gd name="T2" fmla="*/ 0 w 17"/>
              <a:gd name="T3" fmla="*/ 96 h 97"/>
              <a:gd name="T4" fmla="*/ 16 w 17"/>
              <a:gd name="T5" fmla="*/ 96 h 97"/>
              <a:gd name="T6" fmla="*/ 16 w 17"/>
              <a:gd name="T7" fmla="*/ 0 h 97"/>
              <a:gd name="T8" fmla="*/ 0 w 17"/>
              <a:gd name="T9" fmla="*/ 0 h 97"/>
            </a:gdLst>
            <a:ahLst/>
            <a:cxnLst>
              <a:cxn ang="0">
                <a:pos x="T0" y="T1"/>
              </a:cxn>
              <a:cxn ang="0">
                <a:pos x="T2" y="T3"/>
              </a:cxn>
              <a:cxn ang="0">
                <a:pos x="T4" y="T5"/>
              </a:cxn>
              <a:cxn ang="0">
                <a:pos x="T6" y="T7"/>
              </a:cxn>
              <a:cxn ang="0">
                <a:pos x="T8" y="T9"/>
              </a:cxn>
            </a:cxnLst>
            <a:rect l="0" t="0" r="r" b="b"/>
            <a:pathLst>
              <a:path w="17" h="97">
                <a:moveTo>
                  <a:pt x="0" y="0"/>
                </a:moveTo>
                <a:lnTo>
                  <a:pt x="0" y="96"/>
                </a:lnTo>
                <a:lnTo>
                  <a:pt x="16" y="96"/>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09" name="Freeform 193"/>
          <p:cNvSpPr>
            <a:spLocks/>
          </p:cNvSpPr>
          <p:nvPr/>
        </p:nvSpPr>
        <p:spPr bwMode="auto">
          <a:xfrm>
            <a:off x="2081213" y="5392738"/>
            <a:ext cx="26987" cy="155575"/>
          </a:xfrm>
          <a:custGeom>
            <a:avLst/>
            <a:gdLst>
              <a:gd name="T0" fmla="*/ 0 w 17"/>
              <a:gd name="T1" fmla="*/ 0 h 98"/>
              <a:gd name="T2" fmla="*/ 0 w 17"/>
              <a:gd name="T3" fmla="*/ 97 h 98"/>
              <a:gd name="T4" fmla="*/ 16 w 17"/>
              <a:gd name="T5" fmla="*/ 97 h 98"/>
              <a:gd name="T6" fmla="*/ 16 w 17"/>
              <a:gd name="T7" fmla="*/ 0 h 98"/>
              <a:gd name="T8" fmla="*/ 0 w 17"/>
              <a:gd name="T9" fmla="*/ 0 h 98"/>
            </a:gdLst>
            <a:ahLst/>
            <a:cxnLst>
              <a:cxn ang="0">
                <a:pos x="T0" y="T1"/>
              </a:cxn>
              <a:cxn ang="0">
                <a:pos x="T2" y="T3"/>
              </a:cxn>
              <a:cxn ang="0">
                <a:pos x="T4" y="T5"/>
              </a:cxn>
              <a:cxn ang="0">
                <a:pos x="T6" y="T7"/>
              </a:cxn>
              <a:cxn ang="0">
                <a:pos x="T8" y="T9"/>
              </a:cxn>
            </a:cxnLst>
            <a:rect l="0" t="0" r="r" b="b"/>
            <a:pathLst>
              <a:path w="17" h="98">
                <a:moveTo>
                  <a:pt x="0" y="0"/>
                </a:moveTo>
                <a:lnTo>
                  <a:pt x="0" y="97"/>
                </a:lnTo>
                <a:lnTo>
                  <a:pt x="16" y="97"/>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0" name="Freeform 194"/>
          <p:cNvSpPr>
            <a:spLocks/>
          </p:cNvSpPr>
          <p:nvPr/>
        </p:nvSpPr>
        <p:spPr bwMode="auto">
          <a:xfrm>
            <a:off x="2081213" y="5238750"/>
            <a:ext cx="26987" cy="155575"/>
          </a:xfrm>
          <a:custGeom>
            <a:avLst/>
            <a:gdLst>
              <a:gd name="T0" fmla="*/ 0 w 17"/>
              <a:gd name="T1" fmla="*/ 0 h 98"/>
              <a:gd name="T2" fmla="*/ 0 w 17"/>
              <a:gd name="T3" fmla="*/ 97 h 98"/>
              <a:gd name="T4" fmla="*/ 16 w 17"/>
              <a:gd name="T5" fmla="*/ 97 h 98"/>
              <a:gd name="T6" fmla="*/ 16 w 17"/>
              <a:gd name="T7" fmla="*/ 0 h 98"/>
              <a:gd name="T8" fmla="*/ 0 w 17"/>
              <a:gd name="T9" fmla="*/ 0 h 98"/>
            </a:gdLst>
            <a:ahLst/>
            <a:cxnLst>
              <a:cxn ang="0">
                <a:pos x="T0" y="T1"/>
              </a:cxn>
              <a:cxn ang="0">
                <a:pos x="T2" y="T3"/>
              </a:cxn>
              <a:cxn ang="0">
                <a:pos x="T4" y="T5"/>
              </a:cxn>
              <a:cxn ang="0">
                <a:pos x="T6" y="T7"/>
              </a:cxn>
              <a:cxn ang="0">
                <a:pos x="T8" y="T9"/>
              </a:cxn>
            </a:cxnLst>
            <a:rect l="0" t="0" r="r" b="b"/>
            <a:pathLst>
              <a:path w="17" h="98">
                <a:moveTo>
                  <a:pt x="0" y="0"/>
                </a:moveTo>
                <a:lnTo>
                  <a:pt x="0" y="97"/>
                </a:lnTo>
                <a:lnTo>
                  <a:pt x="16" y="97"/>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1" name="Freeform 195"/>
          <p:cNvSpPr>
            <a:spLocks/>
          </p:cNvSpPr>
          <p:nvPr/>
        </p:nvSpPr>
        <p:spPr bwMode="auto">
          <a:xfrm>
            <a:off x="2081213" y="5087938"/>
            <a:ext cx="26987" cy="152400"/>
          </a:xfrm>
          <a:custGeom>
            <a:avLst/>
            <a:gdLst>
              <a:gd name="T0" fmla="*/ 0 w 17"/>
              <a:gd name="T1" fmla="*/ 0 h 96"/>
              <a:gd name="T2" fmla="*/ 0 w 17"/>
              <a:gd name="T3" fmla="*/ 95 h 96"/>
              <a:gd name="T4" fmla="*/ 16 w 17"/>
              <a:gd name="T5" fmla="*/ 95 h 96"/>
              <a:gd name="T6" fmla="*/ 16 w 17"/>
              <a:gd name="T7" fmla="*/ 0 h 96"/>
              <a:gd name="T8" fmla="*/ 0 w 17"/>
              <a:gd name="T9" fmla="*/ 0 h 96"/>
            </a:gdLst>
            <a:ahLst/>
            <a:cxnLst>
              <a:cxn ang="0">
                <a:pos x="T0" y="T1"/>
              </a:cxn>
              <a:cxn ang="0">
                <a:pos x="T2" y="T3"/>
              </a:cxn>
              <a:cxn ang="0">
                <a:pos x="T4" y="T5"/>
              </a:cxn>
              <a:cxn ang="0">
                <a:pos x="T6" y="T7"/>
              </a:cxn>
              <a:cxn ang="0">
                <a:pos x="T8" y="T9"/>
              </a:cxn>
            </a:cxnLst>
            <a:rect l="0" t="0" r="r" b="b"/>
            <a:pathLst>
              <a:path w="17" h="96">
                <a:moveTo>
                  <a:pt x="0" y="0"/>
                </a:moveTo>
                <a:lnTo>
                  <a:pt x="0" y="95"/>
                </a:lnTo>
                <a:lnTo>
                  <a:pt x="16" y="95"/>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2" name="Freeform 196"/>
          <p:cNvSpPr>
            <a:spLocks/>
          </p:cNvSpPr>
          <p:nvPr/>
        </p:nvSpPr>
        <p:spPr bwMode="auto">
          <a:xfrm>
            <a:off x="2081213" y="4935538"/>
            <a:ext cx="26987" cy="153987"/>
          </a:xfrm>
          <a:custGeom>
            <a:avLst/>
            <a:gdLst>
              <a:gd name="T0" fmla="*/ 0 w 17"/>
              <a:gd name="T1" fmla="*/ 0 h 97"/>
              <a:gd name="T2" fmla="*/ 0 w 17"/>
              <a:gd name="T3" fmla="*/ 96 h 97"/>
              <a:gd name="T4" fmla="*/ 16 w 17"/>
              <a:gd name="T5" fmla="*/ 96 h 97"/>
              <a:gd name="T6" fmla="*/ 16 w 17"/>
              <a:gd name="T7" fmla="*/ 0 h 97"/>
              <a:gd name="T8" fmla="*/ 0 w 17"/>
              <a:gd name="T9" fmla="*/ 0 h 97"/>
            </a:gdLst>
            <a:ahLst/>
            <a:cxnLst>
              <a:cxn ang="0">
                <a:pos x="T0" y="T1"/>
              </a:cxn>
              <a:cxn ang="0">
                <a:pos x="T2" y="T3"/>
              </a:cxn>
              <a:cxn ang="0">
                <a:pos x="T4" y="T5"/>
              </a:cxn>
              <a:cxn ang="0">
                <a:pos x="T6" y="T7"/>
              </a:cxn>
              <a:cxn ang="0">
                <a:pos x="T8" y="T9"/>
              </a:cxn>
            </a:cxnLst>
            <a:rect l="0" t="0" r="r" b="b"/>
            <a:pathLst>
              <a:path w="17" h="97">
                <a:moveTo>
                  <a:pt x="0" y="0"/>
                </a:moveTo>
                <a:lnTo>
                  <a:pt x="0" y="96"/>
                </a:lnTo>
                <a:lnTo>
                  <a:pt x="16" y="96"/>
                </a:lnTo>
                <a:lnTo>
                  <a:pt x="16" y="0"/>
                </a:lnTo>
                <a:lnTo>
                  <a:pt x="0"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3" name="Freeform 197"/>
          <p:cNvSpPr>
            <a:spLocks/>
          </p:cNvSpPr>
          <p:nvPr/>
        </p:nvSpPr>
        <p:spPr bwMode="auto">
          <a:xfrm>
            <a:off x="2081213" y="4781550"/>
            <a:ext cx="26987" cy="155575"/>
          </a:xfrm>
          <a:custGeom>
            <a:avLst/>
            <a:gdLst>
              <a:gd name="T0" fmla="*/ 8 w 17"/>
              <a:gd name="T1" fmla="*/ 0 h 98"/>
              <a:gd name="T2" fmla="*/ 0 w 17"/>
              <a:gd name="T3" fmla="*/ 0 h 98"/>
              <a:gd name="T4" fmla="*/ 0 w 17"/>
              <a:gd name="T5" fmla="*/ 97 h 98"/>
              <a:gd name="T6" fmla="*/ 16 w 17"/>
              <a:gd name="T7" fmla="*/ 97 h 98"/>
              <a:gd name="T8" fmla="*/ 16 w 17"/>
              <a:gd name="T9" fmla="*/ 0 h 98"/>
              <a:gd name="T10" fmla="*/ 8 w 17"/>
              <a:gd name="T11" fmla="*/ 0 h 98"/>
            </a:gdLst>
            <a:ahLst/>
            <a:cxnLst>
              <a:cxn ang="0">
                <a:pos x="T0" y="T1"/>
              </a:cxn>
              <a:cxn ang="0">
                <a:pos x="T2" y="T3"/>
              </a:cxn>
              <a:cxn ang="0">
                <a:pos x="T4" y="T5"/>
              </a:cxn>
              <a:cxn ang="0">
                <a:pos x="T6" y="T7"/>
              </a:cxn>
              <a:cxn ang="0">
                <a:pos x="T8" y="T9"/>
              </a:cxn>
              <a:cxn ang="0">
                <a:pos x="T10" y="T11"/>
              </a:cxn>
            </a:cxnLst>
            <a:rect l="0" t="0" r="r" b="b"/>
            <a:pathLst>
              <a:path w="17" h="98">
                <a:moveTo>
                  <a:pt x="8" y="0"/>
                </a:moveTo>
                <a:lnTo>
                  <a:pt x="0" y="0"/>
                </a:lnTo>
                <a:lnTo>
                  <a:pt x="0" y="97"/>
                </a:lnTo>
                <a:lnTo>
                  <a:pt x="16" y="97"/>
                </a:lnTo>
                <a:lnTo>
                  <a:pt x="16" y="0"/>
                </a:lnTo>
                <a:lnTo>
                  <a:pt x="8" y="0"/>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4" name="Freeform 198"/>
          <p:cNvSpPr>
            <a:spLocks/>
          </p:cNvSpPr>
          <p:nvPr/>
        </p:nvSpPr>
        <p:spPr bwMode="auto">
          <a:xfrm>
            <a:off x="2081213" y="4775200"/>
            <a:ext cx="26987" cy="26988"/>
          </a:xfrm>
          <a:custGeom>
            <a:avLst/>
            <a:gdLst>
              <a:gd name="T0" fmla="*/ 16 w 17"/>
              <a:gd name="T1" fmla="*/ 16 h 17"/>
              <a:gd name="T2" fmla="*/ 14 w 17"/>
              <a:gd name="T3" fmla="*/ 4 h 17"/>
              <a:gd name="T4" fmla="*/ 8 w 17"/>
              <a:gd name="T5" fmla="*/ 0 h 17"/>
              <a:gd name="T6" fmla="*/ 2 w 17"/>
              <a:gd name="T7" fmla="*/ 4 h 17"/>
              <a:gd name="T8" fmla="*/ 0 w 17"/>
              <a:gd name="T9" fmla="*/ 16 h 17"/>
              <a:gd name="T10" fmla="*/ 16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6" y="16"/>
                </a:moveTo>
                <a:lnTo>
                  <a:pt x="14" y="4"/>
                </a:lnTo>
                <a:lnTo>
                  <a:pt x="8" y="0"/>
                </a:lnTo>
                <a:lnTo>
                  <a:pt x="2" y="4"/>
                </a:lnTo>
                <a:lnTo>
                  <a:pt x="0" y="16"/>
                </a:lnTo>
                <a:lnTo>
                  <a:pt x="16" y="16"/>
                </a:lnTo>
              </a:path>
            </a:pathLst>
          </a:custGeom>
          <a:solidFill>
            <a:srgbClr val="000000"/>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5" name="Freeform 199"/>
          <p:cNvSpPr>
            <a:spLocks/>
          </p:cNvSpPr>
          <p:nvPr/>
        </p:nvSpPr>
        <p:spPr bwMode="auto">
          <a:xfrm>
            <a:off x="2255838" y="4676775"/>
            <a:ext cx="2043112" cy="85725"/>
          </a:xfrm>
          <a:custGeom>
            <a:avLst/>
            <a:gdLst>
              <a:gd name="T0" fmla="*/ 1 w 1287"/>
              <a:gd name="T1" fmla="*/ 47 h 54"/>
              <a:gd name="T2" fmla="*/ 7 w 1287"/>
              <a:gd name="T3" fmla="*/ 35 h 54"/>
              <a:gd name="T4" fmla="*/ 16 w 1287"/>
              <a:gd name="T5" fmla="*/ 26 h 54"/>
              <a:gd name="T6" fmla="*/ 28 w 1287"/>
              <a:gd name="T7" fmla="*/ 21 h 54"/>
              <a:gd name="T8" fmla="*/ 612 w 1287"/>
              <a:gd name="T9" fmla="*/ 21 h 54"/>
              <a:gd name="T10" fmla="*/ 621 w 1287"/>
              <a:gd name="T11" fmla="*/ 20 h 54"/>
              <a:gd name="T12" fmla="*/ 630 w 1287"/>
              <a:gd name="T13" fmla="*/ 17 h 54"/>
              <a:gd name="T14" fmla="*/ 636 w 1287"/>
              <a:gd name="T15" fmla="*/ 10 h 54"/>
              <a:gd name="T16" fmla="*/ 642 w 1287"/>
              <a:gd name="T17" fmla="*/ 0 h 54"/>
              <a:gd name="T18" fmla="*/ 640 w 1287"/>
              <a:gd name="T19" fmla="*/ 12 h 54"/>
              <a:gd name="T20" fmla="*/ 634 w 1287"/>
              <a:gd name="T21" fmla="*/ 23 h 54"/>
              <a:gd name="T22" fmla="*/ 624 w 1287"/>
              <a:gd name="T23" fmla="*/ 32 h 54"/>
              <a:gd name="T24" fmla="*/ 612 w 1287"/>
              <a:gd name="T25" fmla="*/ 35 h 54"/>
              <a:gd name="T26" fmla="*/ 27 w 1287"/>
              <a:gd name="T27" fmla="*/ 35 h 54"/>
              <a:gd name="T28" fmla="*/ 16 w 1287"/>
              <a:gd name="T29" fmla="*/ 37 h 54"/>
              <a:gd name="T30" fmla="*/ 9 w 1287"/>
              <a:gd name="T31" fmla="*/ 41 h 54"/>
              <a:gd name="T32" fmla="*/ 3 w 1287"/>
              <a:gd name="T33" fmla="*/ 48 h 54"/>
              <a:gd name="T34" fmla="*/ 1286 w 1287"/>
              <a:gd name="T35" fmla="*/ 53 h 54"/>
              <a:gd name="T36" fmla="*/ 1281 w 1287"/>
              <a:gd name="T37" fmla="*/ 40 h 54"/>
              <a:gd name="T38" fmla="*/ 1274 w 1287"/>
              <a:gd name="T39" fmla="*/ 30 h 54"/>
              <a:gd name="T40" fmla="*/ 1263 w 1287"/>
              <a:gd name="T41" fmla="*/ 23 h 54"/>
              <a:gd name="T42" fmla="*/ 1250 w 1287"/>
              <a:gd name="T43" fmla="*/ 20 h 54"/>
              <a:gd name="T44" fmla="*/ 668 w 1287"/>
              <a:gd name="T45" fmla="*/ 20 h 54"/>
              <a:gd name="T46" fmla="*/ 659 w 1287"/>
              <a:gd name="T47" fmla="*/ 18 h 54"/>
              <a:gd name="T48" fmla="*/ 651 w 1287"/>
              <a:gd name="T49" fmla="*/ 14 h 54"/>
              <a:gd name="T50" fmla="*/ 645 w 1287"/>
              <a:gd name="T51" fmla="*/ 5 h 54"/>
              <a:gd name="T52" fmla="*/ 643 w 1287"/>
              <a:gd name="T53" fmla="*/ 5 h 54"/>
              <a:gd name="T54" fmla="*/ 647 w 1287"/>
              <a:gd name="T55" fmla="*/ 18 h 54"/>
              <a:gd name="T56" fmla="*/ 655 w 1287"/>
              <a:gd name="T57" fmla="*/ 28 h 54"/>
              <a:gd name="T58" fmla="*/ 666 w 1287"/>
              <a:gd name="T59" fmla="*/ 34 h 54"/>
              <a:gd name="T60" fmla="*/ 1251 w 1287"/>
              <a:gd name="T61" fmla="*/ 35 h 54"/>
              <a:gd name="T62" fmla="*/ 1264 w 1287"/>
              <a:gd name="T63" fmla="*/ 36 h 54"/>
              <a:gd name="T64" fmla="*/ 1273 w 1287"/>
              <a:gd name="T65" fmla="*/ 38 h 54"/>
              <a:gd name="T66" fmla="*/ 1280 w 1287"/>
              <a:gd name="T67" fmla="*/ 44 h 54"/>
              <a:gd name="T68" fmla="*/ 1286 w 1287"/>
              <a:gd name="T69"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7" h="54">
                <a:moveTo>
                  <a:pt x="0" y="53"/>
                </a:moveTo>
                <a:lnTo>
                  <a:pt x="1" y="47"/>
                </a:lnTo>
                <a:lnTo>
                  <a:pt x="4" y="41"/>
                </a:lnTo>
                <a:lnTo>
                  <a:pt x="7" y="35"/>
                </a:lnTo>
                <a:lnTo>
                  <a:pt x="12" y="30"/>
                </a:lnTo>
                <a:lnTo>
                  <a:pt x="16" y="26"/>
                </a:lnTo>
                <a:lnTo>
                  <a:pt x="22" y="23"/>
                </a:lnTo>
                <a:lnTo>
                  <a:pt x="28" y="21"/>
                </a:lnTo>
                <a:lnTo>
                  <a:pt x="35" y="21"/>
                </a:lnTo>
                <a:lnTo>
                  <a:pt x="612" y="21"/>
                </a:lnTo>
                <a:lnTo>
                  <a:pt x="617" y="20"/>
                </a:lnTo>
                <a:lnTo>
                  <a:pt x="621" y="20"/>
                </a:lnTo>
                <a:lnTo>
                  <a:pt x="626" y="19"/>
                </a:lnTo>
                <a:lnTo>
                  <a:pt x="630" y="17"/>
                </a:lnTo>
                <a:lnTo>
                  <a:pt x="633" y="14"/>
                </a:lnTo>
                <a:lnTo>
                  <a:pt x="636" y="10"/>
                </a:lnTo>
                <a:lnTo>
                  <a:pt x="639" y="5"/>
                </a:lnTo>
                <a:lnTo>
                  <a:pt x="642" y="0"/>
                </a:lnTo>
                <a:lnTo>
                  <a:pt x="642" y="6"/>
                </a:lnTo>
                <a:lnTo>
                  <a:pt x="640" y="12"/>
                </a:lnTo>
                <a:lnTo>
                  <a:pt x="638" y="18"/>
                </a:lnTo>
                <a:lnTo>
                  <a:pt x="634" y="23"/>
                </a:lnTo>
                <a:lnTo>
                  <a:pt x="630" y="28"/>
                </a:lnTo>
                <a:lnTo>
                  <a:pt x="624" y="32"/>
                </a:lnTo>
                <a:lnTo>
                  <a:pt x="618" y="34"/>
                </a:lnTo>
                <a:lnTo>
                  <a:pt x="612" y="35"/>
                </a:lnTo>
                <a:lnTo>
                  <a:pt x="34" y="35"/>
                </a:lnTo>
                <a:lnTo>
                  <a:pt x="27" y="35"/>
                </a:lnTo>
                <a:lnTo>
                  <a:pt x="21" y="36"/>
                </a:lnTo>
                <a:lnTo>
                  <a:pt x="16" y="37"/>
                </a:lnTo>
                <a:lnTo>
                  <a:pt x="12" y="39"/>
                </a:lnTo>
                <a:lnTo>
                  <a:pt x="9" y="41"/>
                </a:lnTo>
                <a:lnTo>
                  <a:pt x="6" y="44"/>
                </a:lnTo>
                <a:lnTo>
                  <a:pt x="3" y="48"/>
                </a:lnTo>
                <a:lnTo>
                  <a:pt x="0" y="53"/>
                </a:lnTo>
                <a:lnTo>
                  <a:pt x="1286" y="53"/>
                </a:lnTo>
                <a:lnTo>
                  <a:pt x="1284" y="46"/>
                </a:lnTo>
                <a:lnTo>
                  <a:pt x="1281" y="40"/>
                </a:lnTo>
                <a:lnTo>
                  <a:pt x="1278" y="35"/>
                </a:lnTo>
                <a:lnTo>
                  <a:pt x="1274" y="30"/>
                </a:lnTo>
                <a:lnTo>
                  <a:pt x="1269" y="26"/>
                </a:lnTo>
                <a:lnTo>
                  <a:pt x="1263" y="23"/>
                </a:lnTo>
                <a:lnTo>
                  <a:pt x="1257" y="21"/>
                </a:lnTo>
                <a:lnTo>
                  <a:pt x="1250" y="20"/>
                </a:lnTo>
                <a:lnTo>
                  <a:pt x="673" y="20"/>
                </a:lnTo>
                <a:lnTo>
                  <a:pt x="668" y="20"/>
                </a:lnTo>
                <a:lnTo>
                  <a:pt x="663" y="20"/>
                </a:lnTo>
                <a:lnTo>
                  <a:pt x="659" y="18"/>
                </a:lnTo>
                <a:lnTo>
                  <a:pt x="655" y="16"/>
                </a:lnTo>
                <a:lnTo>
                  <a:pt x="651" y="14"/>
                </a:lnTo>
                <a:lnTo>
                  <a:pt x="648" y="10"/>
                </a:lnTo>
                <a:lnTo>
                  <a:pt x="645" y="5"/>
                </a:lnTo>
                <a:lnTo>
                  <a:pt x="642" y="0"/>
                </a:lnTo>
                <a:lnTo>
                  <a:pt x="643" y="5"/>
                </a:lnTo>
                <a:lnTo>
                  <a:pt x="645" y="12"/>
                </a:lnTo>
                <a:lnTo>
                  <a:pt x="647" y="18"/>
                </a:lnTo>
                <a:lnTo>
                  <a:pt x="651" y="23"/>
                </a:lnTo>
                <a:lnTo>
                  <a:pt x="655" y="28"/>
                </a:lnTo>
                <a:lnTo>
                  <a:pt x="660" y="32"/>
                </a:lnTo>
                <a:lnTo>
                  <a:pt x="666" y="34"/>
                </a:lnTo>
                <a:lnTo>
                  <a:pt x="673" y="35"/>
                </a:lnTo>
                <a:lnTo>
                  <a:pt x="1251" y="35"/>
                </a:lnTo>
                <a:lnTo>
                  <a:pt x="1258" y="35"/>
                </a:lnTo>
                <a:lnTo>
                  <a:pt x="1264" y="36"/>
                </a:lnTo>
                <a:lnTo>
                  <a:pt x="1269" y="37"/>
                </a:lnTo>
                <a:lnTo>
                  <a:pt x="1273" y="38"/>
                </a:lnTo>
                <a:lnTo>
                  <a:pt x="1277" y="41"/>
                </a:lnTo>
                <a:lnTo>
                  <a:pt x="1280" y="44"/>
                </a:lnTo>
                <a:lnTo>
                  <a:pt x="1283" y="48"/>
                </a:lnTo>
                <a:lnTo>
                  <a:pt x="1286" y="53"/>
                </a:lnTo>
                <a:lnTo>
                  <a:pt x="0" y="53"/>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6" name="Freeform 200"/>
          <p:cNvSpPr>
            <a:spLocks/>
          </p:cNvSpPr>
          <p:nvPr/>
        </p:nvSpPr>
        <p:spPr bwMode="auto">
          <a:xfrm>
            <a:off x="2255838" y="240188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7" name="Freeform 201"/>
          <p:cNvSpPr>
            <a:spLocks/>
          </p:cNvSpPr>
          <p:nvPr/>
        </p:nvSpPr>
        <p:spPr bwMode="auto">
          <a:xfrm>
            <a:off x="2255838" y="250348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8" name="Freeform 202"/>
          <p:cNvSpPr>
            <a:spLocks/>
          </p:cNvSpPr>
          <p:nvPr/>
        </p:nvSpPr>
        <p:spPr bwMode="auto">
          <a:xfrm>
            <a:off x="2255838" y="2605088"/>
            <a:ext cx="26987" cy="50800"/>
          </a:xfrm>
          <a:custGeom>
            <a:avLst/>
            <a:gdLst>
              <a:gd name="T0" fmla="*/ 16 w 17"/>
              <a:gd name="T1" fmla="*/ 0 h 32"/>
              <a:gd name="T2" fmla="*/ 0 w 17"/>
              <a:gd name="T3" fmla="*/ 0 h 32"/>
              <a:gd name="T4" fmla="*/ 0 w 17"/>
              <a:gd name="T5" fmla="*/ 31 h 32"/>
              <a:gd name="T6" fmla="*/ 16 w 17"/>
              <a:gd name="T7" fmla="*/ 31 h 32"/>
              <a:gd name="T8" fmla="*/ 16 w 17"/>
              <a:gd name="T9" fmla="*/ 0 h 32"/>
            </a:gdLst>
            <a:ahLst/>
            <a:cxnLst>
              <a:cxn ang="0">
                <a:pos x="T0" y="T1"/>
              </a:cxn>
              <a:cxn ang="0">
                <a:pos x="T2" y="T3"/>
              </a:cxn>
              <a:cxn ang="0">
                <a:pos x="T4" y="T5"/>
              </a:cxn>
              <a:cxn ang="0">
                <a:pos x="T6" y="T7"/>
              </a:cxn>
              <a:cxn ang="0">
                <a:pos x="T8" y="T9"/>
              </a:cxn>
            </a:cxnLst>
            <a:rect l="0" t="0" r="r" b="b"/>
            <a:pathLst>
              <a:path w="17" h="32">
                <a:moveTo>
                  <a:pt x="16" y="0"/>
                </a:moveTo>
                <a:lnTo>
                  <a:pt x="0" y="0"/>
                </a:lnTo>
                <a:lnTo>
                  <a:pt x="0" y="31"/>
                </a:lnTo>
                <a:lnTo>
                  <a:pt x="16" y="31"/>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19" name="Freeform 203"/>
          <p:cNvSpPr>
            <a:spLocks/>
          </p:cNvSpPr>
          <p:nvPr/>
        </p:nvSpPr>
        <p:spPr bwMode="auto">
          <a:xfrm>
            <a:off x="2255838" y="27051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0" name="Freeform 204"/>
          <p:cNvSpPr>
            <a:spLocks/>
          </p:cNvSpPr>
          <p:nvPr/>
        </p:nvSpPr>
        <p:spPr bwMode="auto">
          <a:xfrm>
            <a:off x="2255838" y="28067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1" name="Freeform 205"/>
          <p:cNvSpPr>
            <a:spLocks/>
          </p:cNvSpPr>
          <p:nvPr/>
        </p:nvSpPr>
        <p:spPr bwMode="auto">
          <a:xfrm>
            <a:off x="2255838" y="29083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2" name="Freeform 206"/>
          <p:cNvSpPr>
            <a:spLocks/>
          </p:cNvSpPr>
          <p:nvPr/>
        </p:nvSpPr>
        <p:spPr bwMode="auto">
          <a:xfrm>
            <a:off x="2255838" y="30099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3" name="Freeform 207"/>
          <p:cNvSpPr>
            <a:spLocks/>
          </p:cNvSpPr>
          <p:nvPr/>
        </p:nvSpPr>
        <p:spPr bwMode="auto">
          <a:xfrm>
            <a:off x="2255838" y="31115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4" name="Freeform 208"/>
          <p:cNvSpPr>
            <a:spLocks/>
          </p:cNvSpPr>
          <p:nvPr/>
        </p:nvSpPr>
        <p:spPr bwMode="auto">
          <a:xfrm>
            <a:off x="2255838" y="32131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5" name="Freeform 209"/>
          <p:cNvSpPr>
            <a:spLocks/>
          </p:cNvSpPr>
          <p:nvPr/>
        </p:nvSpPr>
        <p:spPr bwMode="auto">
          <a:xfrm>
            <a:off x="2255838" y="33147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6" name="Freeform 210"/>
          <p:cNvSpPr>
            <a:spLocks/>
          </p:cNvSpPr>
          <p:nvPr/>
        </p:nvSpPr>
        <p:spPr bwMode="auto">
          <a:xfrm>
            <a:off x="2255838" y="34163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7" name="Freeform 211"/>
          <p:cNvSpPr>
            <a:spLocks/>
          </p:cNvSpPr>
          <p:nvPr/>
        </p:nvSpPr>
        <p:spPr bwMode="auto">
          <a:xfrm>
            <a:off x="2255838" y="35163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8" name="Freeform 212"/>
          <p:cNvSpPr>
            <a:spLocks/>
          </p:cNvSpPr>
          <p:nvPr/>
        </p:nvSpPr>
        <p:spPr bwMode="auto">
          <a:xfrm>
            <a:off x="2255838" y="36179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29" name="Freeform 213"/>
          <p:cNvSpPr>
            <a:spLocks/>
          </p:cNvSpPr>
          <p:nvPr/>
        </p:nvSpPr>
        <p:spPr bwMode="auto">
          <a:xfrm>
            <a:off x="2255838" y="37195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0" name="Freeform 214"/>
          <p:cNvSpPr>
            <a:spLocks/>
          </p:cNvSpPr>
          <p:nvPr/>
        </p:nvSpPr>
        <p:spPr bwMode="auto">
          <a:xfrm>
            <a:off x="2255838" y="38211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1" name="Freeform 215"/>
          <p:cNvSpPr>
            <a:spLocks/>
          </p:cNvSpPr>
          <p:nvPr/>
        </p:nvSpPr>
        <p:spPr bwMode="auto">
          <a:xfrm>
            <a:off x="2255838" y="39227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2" name="Freeform 216"/>
          <p:cNvSpPr>
            <a:spLocks/>
          </p:cNvSpPr>
          <p:nvPr/>
        </p:nvSpPr>
        <p:spPr bwMode="auto">
          <a:xfrm>
            <a:off x="2255838" y="40243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3" name="Freeform 217"/>
          <p:cNvSpPr>
            <a:spLocks/>
          </p:cNvSpPr>
          <p:nvPr/>
        </p:nvSpPr>
        <p:spPr bwMode="auto">
          <a:xfrm>
            <a:off x="2255838" y="41259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4" name="Freeform 218"/>
          <p:cNvSpPr>
            <a:spLocks/>
          </p:cNvSpPr>
          <p:nvPr/>
        </p:nvSpPr>
        <p:spPr bwMode="auto">
          <a:xfrm>
            <a:off x="2255838" y="42275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5" name="Freeform 219"/>
          <p:cNvSpPr>
            <a:spLocks/>
          </p:cNvSpPr>
          <p:nvPr/>
        </p:nvSpPr>
        <p:spPr bwMode="auto">
          <a:xfrm>
            <a:off x="2255838" y="43275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6" name="Freeform 220"/>
          <p:cNvSpPr>
            <a:spLocks/>
          </p:cNvSpPr>
          <p:nvPr/>
        </p:nvSpPr>
        <p:spPr bwMode="auto">
          <a:xfrm>
            <a:off x="2255838" y="44291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7" name="Freeform 221"/>
          <p:cNvSpPr>
            <a:spLocks/>
          </p:cNvSpPr>
          <p:nvPr/>
        </p:nvSpPr>
        <p:spPr bwMode="auto">
          <a:xfrm>
            <a:off x="2255838" y="45307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8" name="Freeform 222"/>
          <p:cNvSpPr>
            <a:spLocks/>
          </p:cNvSpPr>
          <p:nvPr/>
        </p:nvSpPr>
        <p:spPr bwMode="auto">
          <a:xfrm>
            <a:off x="2255838" y="46323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39" name="Freeform 223"/>
          <p:cNvSpPr>
            <a:spLocks/>
          </p:cNvSpPr>
          <p:nvPr/>
        </p:nvSpPr>
        <p:spPr bwMode="auto">
          <a:xfrm>
            <a:off x="2255838" y="47339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0" name="Freeform 224"/>
          <p:cNvSpPr>
            <a:spLocks/>
          </p:cNvSpPr>
          <p:nvPr/>
        </p:nvSpPr>
        <p:spPr bwMode="auto">
          <a:xfrm>
            <a:off x="2255838" y="48355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1" name="Freeform 225"/>
          <p:cNvSpPr>
            <a:spLocks/>
          </p:cNvSpPr>
          <p:nvPr/>
        </p:nvSpPr>
        <p:spPr bwMode="auto">
          <a:xfrm>
            <a:off x="2255838" y="49371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2" name="Freeform 226"/>
          <p:cNvSpPr>
            <a:spLocks/>
          </p:cNvSpPr>
          <p:nvPr/>
        </p:nvSpPr>
        <p:spPr bwMode="auto">
          <a:xfrm>
            <a:off x="2255838" y="50387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3" name="Freeform 227"/>
          <p:cNvSpPr>
            <a:spLocks/>
          </p:cNvSpPr>
          <p:nvPr/>
        </p:nvSpPr>
        <p:spPr bwMode="auto">
          <a:xfrm>
            <a:off x="2255838" y="51387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4" name="Freeform 228"/>
          <p:cNvSpPr>
            <a:spLocks/>
          </p:cNvSpPr>
          <p:nvPr/>
        </p:nvSpPr>
        <p:spPr bwMode="auto">
          <a:xfrm>
            <a:off x="2255838" y="52403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5" name="Freeform 229"/>
          <p:cNvSpPr>
            <a:spLocks/>
          </p:cNvSpPr>
          <p:nvPr/>
        </p:nvSpPr>
        <p:spPr bwMode="auto">
          <a:xfrm>
            <a:off x="2255838" y="53419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6" name="Freeform 230"/>
          <p:cNvSpPr>
            <a:spLocks/>
          </p:cNvSpPr>
          <p:nvPr/>
        </p:nvSpPr>
        <p:spPr bwMode="auto">
          <a:xfrm>
            <a:off x="2255838" y="54435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7" name="Freeform 231"/>
          <p:cNvSpPr>
            <a:spLocks/>
          </p:cNvSpPr>
          <p:nvPr/>
        </p:nvSpPr>
        <p:spPr bwMode="auto">
          <a:xfrm>
            <a:off x="2255838" y="55451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8" name="Freeform 232"/>
          <p:cNvSpPr>
            <a:spLocks/>
          </p:cNvSpPr>
          <p:nvPr/>
        </p:nvSpPr>
        <p:spPr bwMode="auto">
          <a:xfrm>
            <a:off x="2255838" y="56467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49" name="Freeform 233"/>
          <p:cNvSpPr>
            <a:spLocks/>
          </p:cNvSpPr>
          <p:nvPr/>
        </p:nvSpPr>
        <p:spPr bwMode="auto">
          <a:xfrm>
            <a:off x="2255838" y="57483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0" name="Freeform 234"/>
          <p:cNvSpPr>
            <a:spLocks/>
          </p:cNvSpPr>
          <p:nvPr/>
        </p:nvSpPr>
        <p:spPr bwMode="auto">
          <a:xfrm>
            <a:off x="2255838" y="58499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1" name="Freeform 235"/>
          <p:cNvSpPr>
            <a:spLocks/>
          </p:cNvSpPr>
          <p:nvPr/>
        </p:nvSpPr>
        <p:spPr bwMode="auto">
          <a:xfrm>
            <a:off x="2255838" y="5951538"/>
            <a:ext cx="26987" cy="31750"/>
          </a:xfrm>
          <a:custGeom>
            <a:avLst/>
            <a:gdLst>
              <a:gd name="T0" fmla="*/ 16 w 17"/>
              <a:gd name="T1" fmla="*/ 0 h 20"/>
              <a:gd name="T2" fmla="*/ 0 w 17"/>
              <a:gd name="T3" fmla="*/ 0 h 20"/>
              <a:gd name="T4" fmla="*/ 0 w 17"/>
              <a:gd name="T5" fmla="*/ 19 h 20"/>
              <a:gd name="T6" fmla="*/ 16 w 17"/>
              <a:gd name="T7" fmla="*/ 19 h 20"/>
              <a:gd name="T8" fmla="*/ 16 w 17"/>
              <a:gd name="T9" fmla="*/ 0 h 20"/>
            </a:gdLst>
            <a:ahLst/>
            <a:cxnLst>
              <a:cxn ang="0">
                <a:pos x="T0" y="T1"/>
              </a:cxn>
              <a:cxn ang="0">
                <a:pos x="T2" y="T3"/>
              </a:cxn>
              <a:cxn ang="0">
                <a:pos x="T4" y="T5"/>
              </a:cxn>
              <a:cxn ang="0">
                <a:pos x="T6" y="T7"/>
              </a:cxn>
              <a:cxn ang="0">
                <a:pos x="T8" y="T9"/>
              </a:cxn>
            </a:cxnLst>
            <a:rect l="0" t="0" r="r" b="b"/>
            <a:pathLst>
              <a:path w="17" h="20">
                <a:moveTo>
                  <a:pt x="16" y="0"/>
                </a:moveTo>
                <a:lnTo>
                  <a:pt x="0" y="0"/>
                </a:lnTo>
                <a:lnTo>
                  <a:pt x="0" y="19"/>
                </a:lnTo>
                <a:lnTo>
                  <a:pt x="16" y="19"/>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2" name="Freeform 236"/>
          <p:cNvSpPr>
            <a:spLocks/>
          </p:cNvSpPr>
          <p:nvPr/>
        </p:nvSpPr>
        <p:spPr bwMode="auto">
          <a:xfrm>
            <a:off x="2560638" y="240188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3" name="Freeform 237"/>
          <p:cNvSpPr>
            <a:spLocks/>
          </p:cNvSpPr>
          <p:nvPr/>
        </p:nvSpPr>
        <p:spPr bwMode="auto">
          <a:xfrm>
            <a:off x="2560638" y="250348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4" name="Freeform 238"/>
          <p:cNvSpPr>
            <a:spLocks/>
          </p:cNvSpPr>
          <p:nvPr/>
        </p:nvSpPr>
        <p:spPr bwMode="auto">
          <a:xfrm>
            <a:off x="2560638" y="2605088"/>
            <a:ext cx="26987" cy="50800"/>
          </a:xfrm>
          <a:custGeom>
            <a:avLst/>
            <a:gdLst>
              <a:gd name="T0" fmla="*/ 16 w 17"/>
              <a:gd name="T1" fmla="*/ 0 h 32"/>
              <a:gd name="T2" fmla="*/ 0 w 17"/>
              <a:gd name="T3" fmla="*/ 0 h 32"/>
              <a:gd name="T4" fmla="*/ 0 w 17"/>
              <a:gd name="T5" fmla="*/ 31 h 32"/>
              <a:gd name="T6" fmla="*/ 16 w 17"/>
              <a:gd name="T7" fmla="*/ 31 h 32"/>
              <a:gd name="T8" fmla="*/ 16 w 17"/>
              <a:gd name="T9" fmla="*/ 0 h 32"/>
            </a:gdLst>
            <a:ahLst/>
            <a:cxnLst>
              <a:cxn ang="0">
                <a:pos x="T0" y="T1"/>
              </a:cxn>
              <a:cxn ang="0">
                <a:pos x="T2" y="T3"/>
              </a:cxn>
              <a:cxn ang="0">
                <a:pos x="T4" y="T5"/>
              </a:cxn>
              <a:cxn ang="0">
                <a:pos x="T6" y="T7"/>
              </a:cxn>
              <a:cxn ang="0">
                <a:pos x="T8" y="T9"/>
              </a:cxn>
            </a:cxnLst>
            <a:rect l="0" t="0" r="r" b="b"/>
            <a:pathLst>
              <a:path w="17" h="32">
                <a:moveTo>
                  <a:pt x="16" y="0"/>
                </a:moveTo>
                <a:lnTo>
                  <a:pt x="0" y="0"/>
                </a:lnTo>
                <a:lnTo>
                  <a:pt x="0" y="31"/>
                </a:lnTo>
                <a:lnTo>
                  <a:pt x="16" y="31"/>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5" name="Freeform 239"/>
          <p:cNvSpPr>
            <a:spLocks/>
          </p:cNvSpPr>
          <p:nvPr/>
        </p:nvSpPr>
        <p:spPr bwMode="auto">
          <a:xfrm>
            <a:off x="2560638" y="27051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6" name="Freeform 240"/>
          <p:cNvSpPr>
            <a:spLocks/>
          </p:cNvSpPr>
          <p:nvPr/>
        </p:nvSpPr>
        <p:spPr bwMode="auto">
          <a:xfrm>
            <a:off x="2560638" y="28067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7" name="Freeform 241"/>
          <p:cNvSpPr>
            <a:spLocks/>
          </p:cNvSpPr>
          <p:nvPr/>
        </p:nvSpPr>
        <p:spPr bwMode="auto">
          <a:xfrm>
            <a:off x="2560638" y="29083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8" name="Freeform 242"/>
          <p:cNvSpPr>
            <a:spLocks/>
          </p:cNvSpPr>
          <p:nvPr/>
        </p:nvSpPr>
        <p:spPr bwMode="auto">
          <a:xfrm>
            <a:off x="2560638" y="30099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59" name="Freeform 243"/>
          <p:cNvSpPr>
            <a:spLocks/>
          </p:cNvSpPr>
          <p:nvPr/>
        </p:nvSpPr>
        <p:spPr bwMode="auto">
          <a:xfrm>
            <a:off x="2560638" y="31115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0" name="Freeform 244"/>
          <p:cNvSpPr>
            <a:spLocks/>
          </p:cNvSpPr>
          <p:nvPr/>
        </p:nvSpPr>
        <p:spPr bwMode="auto">
          <a:xfrm>
            <a:off x="2560638" y="32131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1" name="Freeform 245"/>
          <p:cNvSpPr>
            <a:spLocks/>
          </p:cNvSpPr>
          <p:nvPr/>
        </p:nvSpPr>
        <p:spPr bwMode="auto">
          <a:xfrm>
            <a:off x="2560638" y="33147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2" name="Freeform 246"/>
          <p:cNvSpPr>
            <a:spLocks/>
          </p:cNvSpPr>
          <p:nvPr/>
        </p:nvSpPr>
        <p:spPr bwMode="auto">
          <a:xfrm>
            <a:off x="2560638" y="3416300"/>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3" name="Freeform 247"/>
          <p:cNvSpPr>
            <a:spLocks/>
          </p:cNvSpPr>
          <p:nvPr/>
        </p:nvSpPr>
        <p:spPr bwMode="auto">
          <a:xfrm>
            <a:off x="2560638" y="35163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4" name="Freeform 248"/>
          <p:cNvSpPr>
            <a:spLocks/>
          </p:cNvSpPr>
          <p:nvPr/>
        </p:nvSpPr>
        <p:spPr bwMode="auto">
          <a:xfrm>
            <a:off x="2560638" y="36179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5" name="Freeform 249"/>
          <p:cNvSpPr>
            <a:spLocks/>
          </p:cNvSpPr>
          <p:nvPr/>
        </p:nvSpPr>
        <p:spPr bwMode="auto">
          <a:xfrm>
            <a:off x="2560638" y="37195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6" name="Freeform 250"/>
          <p:cNvSpPr>
            <a:spLocks/>
          </p:cNvSpPr>
          <p:nvPr/>
        </p:nvSpPr>
        <p:spPr bwMode="auto">
          <a:xfrm>
            <a:off x="2560638" y="38211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7" name="Freeform 251"/>
          <p:cNvSpPr>
            <a:spLocks/>
          </p:cNvSpPr>
          <p:nvPr/>
        </p:nvSpPr>
        <p:spPr bwMode="auto">
          <a:xfrm>
            <a:off x="2560638" y="39227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8" name="Freeform 252"/>
          <p:cNvSpPr>
            <a:spLocks/>
          </p:cNvSpPr>
          <p:nvPr/>
        </p:nvSpPr>
        <p:spPr bwMode="auto">
          <a:xfrm>
            <a:off x="2560638" y="40243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69" name="Freeform 253"/>
          <p:cNvSpPr>
            <a:spLocks/>
          </p:cNvSpPr>
          <p:nvPr/>
        </p:nvSpPr>
        <p:spPr bwMode="auto">
          <a:xfrm>
            <a:off x="2560638" y="41259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0" name="Freeform 254"/>
          <p:cNvSpPr>
            <a:spLocks/>
          </p:cNvSpPr>
          <p:nvPr/>
        </p:nvSpPr>
        <p:spPr bwMode="auto">
          <a:xfrm>
            <a:off x="2560638" y="4227513"/>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1" name="Freeform 255"/>
          <p:cNvSpPr>
            <a:spLocks/>
          </p:cNvSpPr>
          <p:nvPr/>
        </p:nvSpPr>
        <p:spPr bwMode="auto">
          <a:xfrm>
            <a:off x="2560638" y="43275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2" name="Freeform 256"/>
          <p:cNvSpPr>
            <a:spLocks/>
          </p:cNvSpPr>
          <p:nvPr/>
        </p:nvSpPr>
        <p:spPr bwMode="auto">
          <a:xfrm>
            <a:off x="2560638" y="44291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3" name="Freeform 257"/>
          <p:cNvSpPr>
            <a:spLocks/>
          </p:cNvSpPr>
          <p:nvPr/>
        </p:nvSpPr>
        <p:spPr bwMode="auto">
          <a:xfrm>
            <a:off x="2560638" y="45307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4" name="Freeform 258"/>
          <p:cNvSpPr>
            <a:spLocks/>
          </p:cNvSpPr>
          <p:nvPr/>
        </p:nvSpPr>
        <p:spPr bwMode="auto">
          <a:xfrm>
            <a:off x="2560638" y="46323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5" name="Freeform 259"/>
          <p:cNvSpPr>
            <a:spLocks/>
          </p:cNvSpPr>
          <p:nvPr/>
        </p:nvSpPr>
        <p:spPr bwMode="auto">
          <a:xfrm>
            <a:off x="2560638" y="47339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6" name="Freeform 260"/>
          <p:cNvSpPr>
            <a:spLocks/>
          </p:cNvSpPr>
          <p:nvPr/>
        </p:nvSpPr>
        <p:spPr bwMode="auto">
          <a:xfrm>
            <a:off x="2560638" y="48355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7" name="Freeform 261"/>
          <p:cNvSpPr>
            <a:spLocks/>
          </p:cNvSpPr>
          <p:nvPr/>
        </p:nvSpPr>
        <p:spPr bwMode="auto">
          <a:xfrm>
            <a:off x="2560638" y="49371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8" name="Freeform 262"/>
          <p:cNvSpPr>
            <a:spLocks/>
          </p:cNvSpPr>
          <p:nvPr/>
        </p:nvSpPr>
        <p:spPr bwMode="auto">
          <a:xfrm>
            <a:off x="2560638" y="5038725"/>
            <a:ext cx="26987" cy="52388"/>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79" name="Freeform 263"/>
          <p:cNvSpPr>
            <a:spLocks/>
          </p:cNvSpPr>
          <p:nvPr/>
        </p:nvSpPr>
        <p:spPr bwMode="auto">
          <a:xfrm>
            <a:off x="2560638" y="51387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0" name="Freeform 264"/>
          <p:cNvSpPr>
            <a:spLocks/>
          </p:cNvSpPr>
          <p:nvPr/>
        </p:nvSpPr>
        <p:spPr bwMode="auto">
          <a:xfrm>
            <a:off x="2560638" y="52403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1" name="Freeform 265"/>
          <p:cNvSpPr>
            <a:spLocks/>
          </p:cNvSpPr>
          <p:nvPr/>
        </p:nvSpPr>
        <p:spPr bwMode="auto">
          <a:xfrm>
            <a:off x="2560638" y="53419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2" name="Freeform 266"/>
          <p:cNvSpPr>
            <a:spLocks/>
          </p:cNvSpPr>
          <p:nvPr/>
        </p:nvSpPr>
        <p:spPr bwMode="auto">
          <a:xfrm>
            <a:off x="2560638" y="54435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3" name="Freeform 267"/>
          <p:cNvSpPr>
            <a:spLocks/>
          </p:cNvSpPr>
          <p:nvPr/>
        </p:nvSpPr>
        <p:spPr bwMode="auto">
          <a:xfrm>
            <a:off x="2560638" y="55451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4" name="Freeform 268"/>
          <p:cNvSpPr>
            <a:spLocks/>
          </p:cNvSpPr>
          <p:nvPr/>
        </p:nvSpPr>
        <p:spPr bwMode="auto">
          <a:xfrm>
            <a:off x="2560638" y="56467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5" name="Freeform 269"/>
          <p:cNvSpPr>
            <a:spLocks/>
          </p:cNvSpPr>
          <p:nvPr/>
        </p:nvSpPr>
        <p:spPr bwMode="auto">
          <a:xfrm>
            <a:off x="2560638" y="57483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6" name="Freeform 270"/>
          <p:cNvSpPr>
            <a:spLocks/>
          </p:cNvSpPr>
          <p:nvPr/>
        </p:nvSpPr>
        <p:spPr bwMode="auto">
          <a:xfrm>
            <a:off x="2560638" y="5849938"/>
            <a:ext cx="26987" cy="52387"/>
          </a:xfrm>
          <a:custGeom>
            <a:avLst/>
            <a:gdLst>
              <a:gd name="T0" fmla="*/ 16 w 17"/>
              <a:gd name="T1" fmla="*/ 0 h 33"/>
              <a:gd name="T2" fmla="*/ 0 w 17"/>
              <a:gd name="T3" fmla="*/ 0 h 33"/>
              <a:gd name="T4" fmla="*/ 0 w 17"/>
              <a:gd name="T5" fmla="*/ 32 h 33"/>
              <a:gd name="T6" fmla="*/ 16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0" y="0"/>
                </a:lnTo>
                <a:lnTo>
                  <a:pt x="0" y="32"/>
                </a:lnTo>
                <a:lnTo>
                  <a:pt x="16" y="32"/>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7" name="Freeform 271"/>
          <p:cNvSpPr>
            <a:spLocks/>
          </p:cNvSpPr>
          <p:nvPr/>
        </p:nvSpPr>
        <p:spPr bwMode="auto">
          <a:xfrm>
            <a:off x="2560638" y="5951538"/>
            <a:ext cx="26987" cy="31750"/>
          </a:xfrm>
          <a:custGeom>
            <a:avLst/>
            <a:gdLst>
              <a:gd name="T0" fmla="*/ 16 w 17"/>
              <a:gd name="T1" fmla="*/ 0 h 20"/>
              <a:gd name="T2" fmla="*/ 0 w 17"/>
              <a:gd name="T3" fmla="*/ 0 h 20"/>
              <a:gd name="T4" fmla="*/ 0 w 17"/>
              <a:gd name="T5" fmla="*/ 19 h 20"/>
              <a:gd name="T6" fmla="*/ 16 w 17"/>
              <a:gd name="T7" fmla="*/ 19 h 20"/>
              <a:gd name="T8" fmla="*/ 16 w 17"/>
              <a:gd name="T9" fmla="*/ 0 h 20"/>
            </a:gdLst>
            <a:ahLst/>
            <a:cxnLst>
              <a:cxn ang="0">
                <a:pos x="T0" y="T1"/>
              </a:cxn>
              <a:cxn ang="0">
                <a:pos x="T2" y="T3"/>
              </a:cxn>
              <a:cxn ang="0">
                <a:pos x="T4" y="T5"/>
              </a:cxn>
              <a:cxn ang="0">
                <a:pos x="T6" y="T7"/>
              </a:cxn>
              <a:cxn ang="0">
                <a:pos x="T8" y="T9"/>
              </a:cxn>
            </a:cxnLst>
            <a:rect l="0" t="0" r="r" b="b"/>
            <a:pathLst>
              <a:path w="17" h="20">
                <a:moveTo>
                  <a:pt x="16" y="0"/>
                </a:moveTo>
                <a:lnTo>
                  <a:pt x="0" y="0"/>
                </a:lnTo>
                <a:lnTo>
                  <a:pt x="0" y="19"/>
                </a:lnTo>
                <a:lnTo>
                  <a:pt x="16" y="19"/>
                </a:lnTo>
                <a:lnTo>
                  <a:pt x="16" y="0"/>
                </a:lnTo>
              </a:path>
            </a:pathLst>
          </a:custGeom>
          <a:solidFill>
            <a:srgbClr val="FF6699"/>
          </a:solidFill>
          <a:ln w="12700" cap="rnd" cmpd="sng">
            <a:solidFill>
              <a:srgbClr val="FF66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88" name="Rectangle 272"/>
          <p:cNvSpPr>
            <a:spLocks noChangeArrowheads="1"/>
          </p:cNvSpPr>
          <p:nvPr/>
        </p:nvSpPr>
        <p:spPr bwMode="auto">
          <a:xfrm>
            <a:off x="2781300" y="4405313"/>
            <a:ext cx="12446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rgbClr val="FFFFFF"/>
                </a:solidFill>
                <a:latin typeface="Arial" pitchFamily="34" charset="0"/>
              </a:rPr>
              <a:t>Diffuse layer</a:t>
            </a:r>
          </a:p>
        </p:txBody>
      </p:sp>
      <p:sp>
        <p:nvSpPr>
          <p:cNvPr id="111889" name="Line 273"/>
          <p:cNvSpPr>
            <a:spLocks noChangeShapeType="1"/>
          </p:cNvSpPr>
          <p:nvPr/>
        </p:nvSpPr>
        <p:spPr bwMode="auto">
          <a:xfrm>
            <a:off x="2185988" y="5067300"/>
            <a:ext cx="18986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90" name="Freeform 274"/>
          <p:cNvSpPr>
            <a:spLocks/>
          </p:cNvSpPr>
          <p:nvPr/>
        </p:nvSpPr>
        <p:spPr bwMode="auto">
          <a:xfrm>
            <a:off x="2111375" y="5026025"/>
            <a:ext cx="95250" cy="84138"/>
          </a:xfrm>
          <a:custGeom>
            <a:avLst/>
            <a:gdLst>
              <a:gd name="T0" fmla="*/ 59 w 60"/>
              <a:gd name="T1" fmla="*/ 0 h 53"/>
              <a:gd name="T2" fmla="*/ 50 w 60"/>
              <a:gd name="T3" fmla="*/ 26 h 53"/>
              <a:gd name="T4" fmla="*/ 59 w 60"/>
              <a:gd name="T5" fmla="*/ 52 h 53"/>
              <a:gd name="T6" fmla="*/ 0 w 60"/>
              <a:gd name="T7" fmla="*/ 26 h 53"/>
              <a:gd name="T8" fmla="*/ 59 w 60"/>
              <a:gd name="T9" fmla="*/ 0 h 53"/>
            </a:gdLst>
            <a:ahLst/>
            <a:cxnLst>
              <a:cxn ang="0">
                <a:pos x="T0" y="T1"/>
              </a:cxn>
              <a:cxn ang="0">
                <a:pos x="T2" y="T3"/>
              </a:cxn>
              <a:cxn ang="0">
                <a:pos x="T4" y="T5"/>
              </a:cxn>
              <a:cxn ang="0">
                <a:pos x="T6" y="T7"/>
              </a:cxn>
              <a:cxn ang="0">
                <a:pos x="T8" y="T9"/>
              </a:cxn>
            </a:cxnLst>
            <a:rect l="0" t="0" r="r" b="b"/>
            <a:pathLst>
              <a:path w="60" h="53">
                <a:moveTo>
                  <a:pt x="59" y="0"/>
                </a:moveTo>
                <a:lnTo>
                  <a:pt x="50" y="26"/>
                </a:lnTo>
                <a:lnTo>
                  <a:pt x="59" y="52"/>
                </a:lnTo>
                <a:lnTo>
                  <a:pt x="0" y="26"/>
                </a:lnTo>
                <a:lnTo>
                  <a:pt x="59"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91" name="Line 275"/>
          <p:cNvSpPr>
            <a:spLocks noChangeShapeType="1"/>
          </p:cNvSpPr>
          <p:nvPr/>
        </p:nvSpPr>
        <p:spPr bwMode="auto">
          <a:xfrm>
            <a:off x="2338388" y="5218113"/>
            <a:ext cx="1746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92" name="Freeform 276"/>
          <p:cNvSpPr>
            <a:spLocks/>
          </p:cNvSpPr>
          <p:nvPr/>
        </p:nvSpPr>
        <p:spPr bwMode="auto">
          <a:xfrm>
            <a:off x="2262188" y="5176838"/>
            <a:ext cx="96837" cy="84137"/>
          </a:xfrm>
          <a:custGeom>
            <a:avLst/>
            <a:gdLst>
              <a:gd name="T0" fmla="*/ 60 w 61"/>
              <a:gd name="T1" fmla="*/ 0 h 53"/>
              <a:gd name="T2" fmla="*/ 51 w 61"/>
              <a:gd name="T3" fmla="*/ 26 h 53"/>
              <a:gd name="T4" fmla="*/ 60 w 61"/>
              <a:gd name="T5" fmla="*/ 52 h 53"/>
              <a:gd name="T6" fmla="*/ 0 w 61"/>
              <a:gd name="T7" fmla="*/ 26 h 53"/>
              <a:gd name="T8" fmla="*/ 60 w 61"/>
              <a:gd name="T9" fmla="*/ 0 h 53"/>
            </a:gdLst>
            <a:ahLst/>
            <a:cxnLst>
              <a:cxn ang="0">
                <a:pos x="T0" y="T1"/>
              </a:cxn>
              <a:cxn ang="0">
                <a:pos x="T2" y="T3"/>
              </a:cxn>
              <a:cxn ang="0">
                <a:pos x="T4" y="T5"/>
              </a:cxn>
              <a:cxn ang="0">
                <a:pos x="T6" y="T7"/>
              </a:cxn>
              <a:cxn ang="0">
                <a:pos x="T8" y="T9"/>
              </a:cxn>
            </a:cxnLst>
            <a:rect l="0" t="0" r="r" b="b"/>
            <a:pathLst>
              <a:path w="61" h="53">
                <a:moveTo>
                  <a:pt x="60" y="0"/>
                </a:moveTo>
                <a:lnTo>
                  <a:pt x="51" y="26"/>
                </a:lnTo>
                <a:lnTo>
                  <a:pt x="60" y="52"/>
                </a:lnTo>
                <a:lnTo>
                  <a:pt x="0" y="26"/>
                </a:lnTo>
                <a:lnTo>
                  <a:pt x="6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93" name="Line 277"/>
          <p:cNvSpPr>
            <a:spLocks noChangeShapeType="1"/>
          </p:cNvSpPr>
          <p:nvPr/>
        </p:nvSpPr>
        <p:spPr bwMode="auto">
          <a:xfrm>
            <a:off x="2644775" y="5522913"/>
            <a:ext cx="14398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94" name="Freeform 278"/>
          <p:cNvSpPr>
            <a:spLocks/>
          </p:cNvSpPr>
          <p:nvPr/>
        </p:nvSpPr>
        <p:spPr bwMode="auto">
          <a:xfrm>
            <a:off x="2566988" y="5481638"/>
            <a:ext cx="96837" cy="84137"/>
          </a:xfrm>
          <a:custGeom>
            <a:avLst/>
            <a:gdLst>
              <a:gd name="T0" fmla="*/ 60 w 61"/>
              <a:gd name="T1" fmla="*/ 0 h 53"/>
              <a:gd name="T2" fmla="*/ 51 w 61"/>
              <a:gd name="T3" fmla="*/ 26 h 53"/>
              <a:gd name="T4" fmla="*/ 60 w 61"/>
              <a:gd name="T5" fmla="*/ 52 h 53"/>
              <a:gd name="T6" fmla="*/ 0 w 61"/>
              <a:gd name="T7" fmla="*/ 26 h 53"/>
              <a:gd name="T8" fmla="*/ 60 w 61"/>
              <a:gd name="T9" fmla="*/ 0 h 53"/>
            </a:gdLst>
            <a:ahLst/>
            <a:cxnLst>
              <a:cxn ang="0">
                <a:pos x="T0" y="T1"/>
              </a:cxn>
              <a:cxn ang="0">
                <a:pos x="T2" y="T3"/>
              </a:cxn>
              <a:cxn ang="0">
                <a:pos x="T4" y="T5"/>
              </a:cxn>
              <a:cxn ang="0">
                <a:pos x="T6" y="T7"/>
              </a:cxn>
              <a:cxn ang="0">
                <a:pos x="T8" y="T9"/>
              </a:cxn>
            </a:cxnLst>
            <a:rect l="0" t="0" r="r" b="b"/>
            <a:pathLst>
              <a:path w="61" h="53">
                <a:moveTo>
                  <a:pt x="60" y="0"/>
                </a:moveTo>
                <a:lnTo>
                  <a:pt x="51" y="26"/>
                </a:lnTo>
                <a:lnTo>
                  <a:pt x="60" y="52"/>
                </a:lnTo>
                <a:lnTo>
                  <a:pt x="0" y="26"/>
                </a:lnTo>
                <a:lnTo>
                  <a:pt x="6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895" name="Rectangle 279"/>
          <p:cNvSpPr>
            <a:spLocks noChangeArrowheads="1"/>
          </p:cNvSpPr>
          <p:nvPr/>
        </p:nvSpPr>
        <p:spPr bwMode="auto">
          <a:xfrm>
            <a:off x="1946275" y="4633913"/>
            <a:ext cx="239713"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FFFFFF"/>
                </a:solidFill>
                <a:latin typeface="Arial" pitchFamily="34" charset="0"/>
              </a:rPr>
              <a:t>-</a:t>
            </a:r>
          </a:p>
        </p:txBody>
      </p:sp>
      <p:sp>
        <p:nvSpPr>
          <p:cNvPr id="111896" name="Rectangle 280"/>
          <p:cNvSpPr>
            <a:spLocks noChangeArrowheads="1"/>
          </p:cNvSpPr>
          <p:nvPr/>
        </p:nvSpPr>
        <p:spPr bwMode="auto">
          <a:xfrm>
            <a:off x="1565275" y="4633913"/>
            <a:ext cx="534988"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rgbClr val="FFFFFF"/>
                </a:solidFill>
                <a:latin typeface="Arial" pitchFamily="34" charset="0"/>
              </a:rPr>
              <a:t>-100</a:t>
            </a:r>
          </a:p>
        </p:txBody>
      </p:sp>
      <p:sp>
        <p:nvSpPr>
          <p:cNvPr id="111897" name="Rectangle 281"/>
          <p:cNvSpPr>
            <a:spLocks noChangeArrowheads="1"/>
          </p:cNvSpPr>
          <p:nvPr/>
        </p:nvSpPr>
        <p:spPr bwMode="auto">
          <a:xfrm>
            <a:off x="1793875" y="5849938"/>
            <a:ext cx="2794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rgbClr val="FFFFFF"/>
                </a:solidFill>
                <a:latin typeface="Arial" pitchFamily="34" charset="0"/>
              </a:rPr>
              <a:t>0</a:t>
            </a:r>
          </a:p>
        </p:txBody>
      </p:sp>
      <p:sp>
        <p:nvSpPr>
          <p:cNvPr id="111898" name="Rectangle 282"/>
          <p:cNvSpPr>
            <a:spLocks noChangeArrowheads="1"/>
          </p:cNvSpPr>
          <p:nvPr/>
        </p:nvSpPr>
        <p:spPr bwMode="auto">
          <a:xfrm>
            <a:off x="1565275" y="5241925"/>
            <a:ext cx="458788"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rgbClr val="FFFFFF"/>
                </a:solidFill>
                <a:latin typeface="Arial" pitchFamily="34" charset="0"/>
              </a:rPr>
              <a:t>mV</a:t>
            </a:r>
          </a:p>
        </p:txBody>
      </p:sp>
      <p:sp>
        <p:nvSpPr>
          <p:cNvPr id="111899" name="Rectangle 283"/>
          <p:cNvSpPr>
            <a:spLocks noChangeArrowheads="1"/>
          </p:cNvSpPr>
          <p:nvPr/>
        </p:nvSpPr>
        <p:spPr bwMode="auto">
          <a:xfrm>
            <a:off x="1652588" y="5959475"/>
            <a:ext cx="2722562"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b="1">
                <a:solidFill>
                  <a:schemeClr val="tx2"/>
                </a:solidFill>
                <a:latin typeface="Arial" pitchFamily="34" charset="0"/>
              </a:rPr>
              <a:t>Distance from particle surface</a:t>
            </a:r>
          </a:p>
        </p:txBody>
      </p:sp>
      <p:sp>
        <p:nvSpPr>
          <p:cNvPr id="111900" name="Rectangle 284"/>
          <p:cNvSpPr>
            <a:spLocks noChangeArrowheads="1"/>
          </p:cNvSpPr>
          <p:nvPr/>
        </p:nvSpPr>
        <p:spPr bwMode="auto">
          <a:xfrm>
            <a:off x="2554288" y="4810125"/>
            <a:ext cx="1320800"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solidFill>
                  <a:srgbClr val="000000"/>
                </a:solidFill>
                <a:latin typeface="Arial" pitchFamily="34" charset="0"/>
              </a:rPr>
              <a:t>Surface potential</a:t>
            </a:r>
          </a:p>
        </p:txBody>
      </p:sp>
      <p:sp>
        <p:nvSpPr>
          <p:cNvPr id="111901" name="Rectangle 285"/>
          <p:cNvSpPr>
            <a:spLocks noChangeArrowheads="1"/>
          </p:cNvSpPr>
          <p:nvPr/>
        </p:nvSpPr>
        <p:spPr bwMode="auto">
          <a:xfrm>
            <a:off x="2554288" y="5037138"/>
            <a:ext cx="1160462" cy="271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solidFill>
                  <a:srgbClr val="000000"/>
                </a:solidFill>
                <a:latin typeface="Arial" pitchFamily="34" charset="0"/>
              </a:rPr>
              <a:t>Stern potential</a:t>
            </a:r>
          </a:p>
        </p:txBody>
      </p:sp>
      <p:sp>
        <p:nvSpPr>
          <p:cNvPr id="111902" name="Rectangle 286"/>
          <p:cNvSpPr>
            <a:spLocks noChangeArrowheads="1"/>
          </p:cNvSpPr>
          <p:nvPr/>
        </p:nvSpPr>
        <p:spPr bwMode="auto">
          <a:xfrm>
            <a:off x="2554288" y="5265738"/>
            <a:ext cx="1101725" cy="271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200">
                <a:solidFill>
                  <a:srgbClr val="000000"/>
                </a:solidFill>
                <a:latin typeface="Arial" pitchFamily="34" charset="0"/>
              </a:rPr>
              <a:t>Zeta potential</a:t>
            </a:r>
          </a:p>
        </p:txBody>
      </p:sp>
    </p:spTree>
    <p:extLst>
      <p:ext uri="{BB962C8B-B14F-4D97-AF65-F5344CB8AC3E}">
        <p14:creationId xmlns:p14="http://schemas.microsoft.com/office/powerpoint/2010/main" val="1052624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blinds(horizontal)">
                                      <p:cBhvr>
                                        <p:cTn id="7" dur="500"/>
                                        <p:tgtEl>
                                          <p:spTgt spid="11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11618"/>
                                        </p:tgtEl>
                                        <p:attrNameLst>
                                          <p:attrName>style.visibility</p:attrName>
                                        </p:attrNameLst>
                                      </p:cBhvr>
                                      <p:to>
                                        <p:strVal val="visible"/>
                                      </p:to>
                                    </p:set>
                                    <p:animEffect transition="in" filter="box(in)">
                                      <p:cBhvr>
                                        <p:cTn id="12" dur="500"/>
                                        <p:tgtEl>
                                          <p:spTgt spid="11161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1620"/>
                                        </p:tgtEl>
                                        <p:attrNameLst>
                                          <p:attrName>style.visibility</p:attrName>
                                        </p:attrNameLst>
                                      </p:cBhvr>
                                      <p:to>
                                        <p:strVal val="visible"/>
                                      </p:to>
                                    </p:set>
                                    <p:animEffect transition="in" filter="box(in)">
                                      <p:cBhvr>
                                        <p:cTn id="15" dur="500"/>
                                        <p:tgtEl>
                                          <p:spTgt spid="11162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1621"/>
                                        </p:tgtEl>
                                        <p:attrNameLst>
                                          <p:attrName>style.visibility</p:attrName>
                                        </p:attrNameLst>
                                      </p:cBhvr>
                                      <p:to>
                                        <p:strVal val="visible"/>
                                      </p:to>
                                    </p:set>
                                    <p:animEffect transition="in" filter="box(in)">
                                      <p:cBhvr>
                                        <p:cTn id="18" dur="500"/>
                                        <p:tgtEl>
                                          <p:spTgt spid="11162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11622"/>
                                        </p:tgtEl>
                                        <p:attrNameLst>
                                          <p:attrName>style.visibility</p:attrName>
                                        </p:attrNameLst>
                                      </p:cBhvr>
                                      <p:to>
                                        <p:strVal val="visible"/>
                                      </p:to>
                                    </p:set>
                                    <p:animEffect transition="in" filter="box(in)">
                                      <p:cBhvr>
                                        <p:cTn id="21" dur="500"/>
                                        <p:tgtEl>
                                          <p:spTgt spid="11162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1626"/>
                                        </p:tgtEl>
                                        <p:attrNameLst>
                                          <p:attrName>style.visibility</p:attrName>
                                        </p:attrNameLst>
                                      </p:cBhvr>
                                      <p:to>
                                        <p:strVal val="visible"/>
                                      </p:to>
                                    </p:set>
                                    <p:animEffect transition="in" filter="box(in)">
                                      <p:cBhvr>
                                        <p:cTn id="24" dur="500"/>
                                        <p:tgtEl>
                                          <p:spTgt spid="11162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11627"/>
                                        </p:tgtEl>
                                        <p:attrNameLst>
                                          <p:attrName>style.visibility</p:attrName>
                                        </p:attrNameLst>
                                      </p:cBhvr>
                                      <p:to>
                                        <p:strVal val="visible"/>
                                      </p:to>
                                    </p:set>
                                    <p:animEffect transition="in" filter="box(in)">
                                      <p:cBhvr>
                                        <p:cTn id="27" dur="500"/>
                                        <p:tgtEl>
                                          <p:spTgt spid="11162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11628"/>
                                        </p:tgtEl>
                                        <p:attrNameLst>
                                          <p:attrName>style.visibility</p:attrName>
                                        </p:attrNameLst>
                                      </p:cBhvr>
                                      <p:to>
                                        <p:strVal val="visible"/>
                                      </p:to>
                                    </p:set>
                                    <p:animEffect transition="in" filter="box(in)">
                                      <p:cBhvr>
                                        <p:cTn id="30" dur="500"/>
                                        <p:tgtEl>
                                          <p:spTgt spid="11162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11629"/>
                                        </p:tgtEl>
                                        <p:attrNameLst>
                                          <p:attrName>style.visibility</p:attrName>
                                        </p:attrNameLst>
                                      </p:cBhvr>
                                      <p:to>
                                        <p:strVal val="visible"/>
                                      </p:to>
                                    </p:set>
                                    <p:animEffect transition="in" filter="box(in)">
                                      <p:cBhvr>
                                        <p:cTn id="33" dur="500"/>
                                        <p:tgtEl>
                                          <p:spTgt spid="11162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11630"/>
                                        </p:tgtEl>
                                        <p:attrNameLst>
                                          <p:attrName>style.visibility</p:attrName>
                                        </p:attrNameLst>
                                      </p:cBhvr>
                                      <p:to>
                                        <p:strVal val="visible"/>
                                      </p:to>
                                    </p:set>
                                    <p:animEffect transition="in" filter="box(in)">
                                      <p:cBhvr>
                                        <p:cTn id="36" dur="500"/>
                                        <p:tgtEl>
                                          <p:spTgt spid="11163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11631"/>
                                        </p:tgtEl>
                                        <p:attrNameLst>
                                          <p:attrName>style.visibility</p:attrName>
                                        </p:attrNameLst>
                                      </p:cBhvr>
                                      <p:to>
                                        <p:strVal val="visible"/>
                                      </p:to>
                                    </p:set>
                                    <p:animEffect transition="in" filter="box(in)">
                                      <p:cBhvr>
                                        <p:cTn id="39" dur="500"/>
                                        <p:tgtEl>
                                          <p:spTgt spid="11163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1632"/>
                                        </p:tgtEl>
                                        <p:attrNameLst>
                                          <p:attrName>style.visibility</p:attrName>
                                        </p:attrNameLst>
                                      </p:cBhvr>
                                      <p:to>
                                        <p:strVal val="visible"/>
                                      </p:to>
                                    </p:set>
                                    <p:animEffect transition="in" filter="box(in)">
                                      <p:cBhvr>
                                        <p:cTn id="42" dur="500"/>
                                        <p:tgtEl>
                                          <p:spTgt spid="111632"/>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11633"/>
                                        </p:tgtEl>
                                        <p:attrNameLst>
                                          <p:attrName>style.visibility</p:attrName>
                                        </p:attrNameLst>
                                      </p:cBhvr>
                                      <p:to>
                                        <p:strVal val="visible"/>
                                      </p:to>
                                    </p:set>
                                    <p:animEffect transition="in" filter="box(in)">
                                      <p:cBhvr>
                                        <p:cTn id="45" dur="500"/>
                                        <p:tgtEl>
                                          <p:spTgt spid="111633"/>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11634"/>
                                        </p:tgtEl>
                                        <p:attrNameLst>
                                          <p:attrName>style.visibility</p:attrName>
                                        </p:attrNameLst>
                                      </p:cBhvr>
                                      <p:to>
                                        <p:strVal val="visible"/>
                                      </p:to>
                                    </p:set>
                                    <p:animEffect transition="in" filter="box(in)">
                                      <p:cBhvr>
                                        <p:cTn id="48" dur="500"/>
                                        <p:tgtEl>
                                          <p:spTgt spid="11163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11635"/>
                                        </p:tgtEl>
                                        <p:attrNameLst>
                                          <p:attrName>style.visibility</p:attrName>
                                        </p:attrNameLst>
                                      </p:cBhvr>
                                      <p:to>
                                        <p:strVal val="visible"/>
                                      </p:to>
                                    </p:set>
                                    <p:animEffect transition="in" filter="box(in)">
                                      <p:cBhvr>
                                        <p:cTn id="51" dur="500"/>
                                        <p:tgtEl>
                                          <p:spTgt spid="111635"/>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11636"/>
                                        </p:tgtEl>
                                        <p:attrNameLst>
                                          <p:attrName>style.visibility</p:attrName>
                                        </p:attrNameLst>
                                      </p:cBhvr>
                                      <p:to>
                                        <p:strVal val="visible"/>
                                      </p:to>
                                    </p:set>
                                    <p:animEffect transition="in" filter="box(in)">
                                      <p:cBhvr>
                                        <p:cTn id="54" dur="500"/>
                                        <p:tgtEl>
                                          <p:spTgt spid="111636"/>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11637"/>
                                        </p:tgtEl>
                                        <p:attrNameLst>
                                          <p:attrName>style.visibility</p:attrName>
                                        </p:attrNameLst>
                                      </p:cBhvr>
                                      <p:to>
                                        <p:strVal val="visible"/>
                                      </p:to>
                                    </p:set>
                                    <p:animEffect transition="in" filter="box(in)">
                                      <p:cBhvr>
                                        <p:cTn id="57" dur="500"/>
                                        <p:tgtEl>
                                          <p:spTgt spid="111637"/>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11638"/>
                                        </p:tgtEl>
                                        <p:attrNameLst>
                                          <p:attrName>style.visibility</p:attrName>
                                        </p:attrNameLst>
                                      </p:cBhvr>
                                      <p:to>
                                        <p:strVal val="visible"/>
                                      </p:to>
                                    </p:set>
                                    <p:animEffect transition="in" filter="box(in)">
                                      <p:cBhvr>
                                        <p:cTn id="60" dur="500"/>
                                        <p:tgtEl>
                                          <p:spTgt spid="111638"/>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11639"/>
                                        </p:tgtEl>
                                        <p:attrNameLst>
                                          <p:attrName>style.visibility</p:attrName>
                                        </p:attrNameLst>
                                      </p:cBhvr>
                                      <p:to>
                                        <p:strVal val="visible"/>
                                      </p:to>
                                    </p:set>
                                    <p:animEffect transition="in" filter="box(in)">
                                      <p:cBhvr>
                                        <p:cTn id="63" dur="500"/>
                                        <p:tgtEl>
                                          <p:spTgt spid="111639"/>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11640"/>
                                        </p:tgtEl>
                                        <p:attrNameLst>
                                          <p:attrName>style.visibility</p:attrName>
                                        </p:attrNameLst>
                                      </p:cBhvr>
                                      <p:to>
                                        <p:strVal val="visible"/>
                                      </p:to>
                                    </p:set>
                                    <p:animEffect transition="in" filter="box(in)">
                                      <p:cBhvr>
                                        <p:cTn id="66" dur="500"/>
                                        <p:tgtEl>
                                          <p:spTgt spid="111640"/>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11641"/>
                                        </p:tgtEl>
                                        <p:attrNameLst>
                                          <p:attrName>style.visibility</p:attrName>
                                        </p:attrNameLst>
                                      </p:cBhvr>
                                      <p:to>
                                        <p:strVal val="visible"/>
                                      </p:to>
                                    </p:set>
                                    <p:animEffect transition="in" filter="box(in)">
                                      <p:cBhvr>
                                        <p:cTn id="69" dur="500"/>
                                        <p:tgtEl>
                                          <p:spTgt spid="111641"/>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11642"/>
                                        </p:tgtEl>
                                        <p:attrNameLst>
                                          <p:attrName>style.visibility</p:attrName>
                                        </p:attrNameLst>
                                      </p:cBhvr>
                                      <p:to>
                                        <p:strVal val="visible"/>
                                      </p:to>
                                    </p:set>
                                    <p:animEffect transition="in" filter="box(in)">
                                      <p:cBhvr>
                                        <p:cTn id="72" dur="500"/>
                                        <p:tgtEl>
                                          <p:spTgt spid="111642"/>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11643"/>
                                        </p:tgtEl>
                                        <p:attrNameLst>
                                          <p:attrName>style.visibility</p:attrName>
                                        </p:attrNameLst>
                                      </p:cBhvr>
                                      <p:to>
                                        <p:strVal val="visible"/>
                                      </p:to>
                                    </p:set>
                                    <p:animEffect transition="in" filter="box(in)">
                                      <p:cBhvr>
                                        <p:cTn id="75" dur="500"/>
                                        <p:tgtEl>
                                          <p:spTgt spid="111643"/>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11644"/>
                                        </p:tgtEl>
                                        <p:attrNameLst>
                                          <p:attrName>style.visibility</p:attrName>
                                        </p:attrNameLst>
                                      </p:cBhvr>
                                      <p:to>
                                        <p:strVal val="visible"/>
                                      </p:to>
                                    </p:set>
                                    <p:animEffect transition="in" filter="box(in)">
                                      <p:cBhvr>
                                        <p:cTn id="78" dur="500"/>
                                        <p:tgtEl>
                                          <p:spTgt spid="111644"/>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11645"/>
                                        </p:tgtEl>
                                        <p:attrNameLst>
                                          <p:attrName>style.visibility</p:attrName>
                                        </p:attrNameLst>
                                      </p:cBhvr>
                                      <p:to>
                                        <p:strVal val="visible"/>
                                      </p:to>
                                    </p:set>
                                    <p:animEffect transition="in" filter="box(in)">
                                      <p:cBhvr>
                                        <p:cTn id="81" dur="500"/>
                                        <p:tgtEl>
                                          <p:spTgt spid="111645"/>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11646"/>
                                        </p:tgtEl>
                                        <p:attrNameLst>
                                          <p:attrName>style.visibility</p:attrName>
                                        </p:attrNameLst>
                                      </p:cBhvr>
                                      <p:to>
                                        <p:strVal val="visible"/>
                                      </p:to>
                                    </p:set>
                                    <p:animEffect transition="in" filter="box(in)">
                                      <p:cBhvr>
                                        <p:cTn id="84" dur="500"/>
                                        <p:tgtEl>
                                          <p:spTgt spid="111646"/>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11647"/>
                                        </p:tgtEl>
                                        <p:attrNameLst>
                                          <p:attrName>style.visibility</p:attrName>
                                        </p:attrNameLst>
                                      </p:cBhvr>
                                      <p:to>
                                        <p:strVal val="visible"/>
                                      </p:to>
                                    </p:set>
                                    <p:animEffect transition="in" filter="box(in)">
                                      <p:cBhvr>
                                        <p:cTn id="87" dur="500"/>
                                        <p:tgtEl>
                                          <p:spTgt spid="111647"/>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11648"/>
                                        </p:tgtEl>
                                        <p:attrNameLst>
                                          <p:attrName>style.visibility</p:attrName>
                                        </p:attrNameLst>
                                      </p:cBhvr>
                                      <p:to>
                                        <p:strVal val="visible"/>
                                      </p:to>
                                    </p:set>
                                    <p:animEffect transition="in" filter="box(in)">
                                      <p:cBhvr>
                                        <p:cTn id="90" dur="500"/>
                                        <p:tgtEl>
                                          <p:spTgt spid="111648"/>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111649"/>
                                        </p:tgtEl>
                                        <p:attrNameLst>
                                          <p:attrName>style.visibility</p:attrName>
                                        </p:attrNameLst>
                                      </p:cBhvr>
                                      <p:to>
                                        <p:strVal val="visible"/>
                                      </p:to>
                                    </p:set>
                                    <p:animEffect transition="in" filter="box(in)">
                                      <p:cBhvr>
                                        <p:cTn id="93" dur="500"/>
                                        <p:tgtEl>
                                          <p:spTgt spid="111649"/>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111650"/>
                                        </p:tgtEl>
                                        <p:attrNameLst>
                                          <p:attrName>style.visibility</p:attrName>
                                        </p:attrNameLst>
                                      </p:cBhvr>
                                      <p:to>
                                        <p:strVal val="visible"/>
                                      </p:to>
                                    </p:set>
                                    <p:animEffect transition="in" filter="box(in)">
                                      <p:cBhvr>
                                        <p:cTn id="96" dur="500"/>
                                        <p:tgtEl>
                                          <p:spTgt spid="111650"/>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111651"/>
                                        </p:tgtEl>
                                        <p:attrNameLst>
                                          <p:attrName>style.visibility</p:attrName>
                                        </p:attrNameLst>
                                      </p:cBhvr>
                                      <p:to>
                                        <p:strVal val="visible"/>
                                      </p:to>
                                    </p:set>
                                    <p:animEffect transition="in" filter="box(in)">
                                      <p:cBhvr>
                                        <p:cTn id="99" dur="500"/>
                                        <p:tgtEl>
                                          <p:spTgt spid="111651"/>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111652"/>
                                        </p:tgtEl>
                                        <p:attrNameLst>
                                          <p:attrName>style.visibility</p:attrName>
                                        </p:attrNameLst>
                                      </p:cBhvr>
                                      <p:to>
                                        <p:strVal val="visible"/>
                                      </p:to>
                                    </p:set>
                                    <p:animEffect transition="in" filter="box(in)">
                                      <p:cBhvr>
                                        <p:cTn id="102" dur="500"/>
                                        <p:tgtEl>
                                          <p:spTgt spid="111652"/>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111653"/>
                                        </p:tgtEl>
                                        <p:attrNameLst>
                                          <p:attrName>style.visibility</p:attrName>
                                        </p:attrNameLst>
                                      </p:cBhvr>
                                      <p:to>
                                        <p:strVal val="visible"/>
                                      </p:to>
                                    </p:set>
                                    <p:animEffect transition="in" filter="box(in)">
                                      <p:cBhvr>
                                        <p:cTn id="105" dur="500"/>
                                        <p:tgtEl>
                                          <p:spTgt spid="111653"/>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111654"/>
                                        </p:tgtEl>
                                        <p:attrNameLst>
                                          <p:attrName>style.visibility</p:attrName>
                                        </p:attrNameLst>
                                      </p:cBhvr>
                                      <p:to>
                                        <p:strVal val="visible"/>
                                      </p:to>
                                    </p:set>
                                    <p:animEffect transition="in" filter="box(in)">
                                      <p:cBhvr>
                                        <p:cTn id="108" dur="500"/>
                                        <p:tgtEl>
                                          <p:spTgt spid="111654"/>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111655"/>
                                        </p:tgtEl>
                                        <p:attrNameLst>
                                          <p:attrName>style.visibility</p:attrName>
                                        </p:attrNameLst>
                                      </p:cBhvr>
                                      <p:to>
                                        <p:strVal val="visible"/>
                                      </p:to>
                                    </p:set>
                                    <p:animEffect transition="in" filter="box(in)">
                                      <p:cBhvr>
                                        <p:cTn id="111" dur="500"/>
                                        <p:tgtEl>
                                          <p:spTgt spid="111655"/>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111656"/>
                                        </p:tgtEl>
                                        <p:attrNameLst>
                                          <p:attrName>style.visibility</p:attrName>
                                        </p:attrNameLst>
                                      </p:cBhvr>
                                      <p:to>
                                        <p:strVal val="visible"/>
                                      </p:to>
                                    </p:set>
                                    <p:animEffect transition="in" filter="box(in)">
                                      <p:cBhvr>
                                        <p:cTn id="114" dur="500"/>
                                        <p:tgtEl>
                                          <p:spTgt spid="111656"/>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111657"/>
                                        </p:tgtEl>
                                        <p:attrNameLst>
                                          <p:attrName>style.visibility</p:attrName>
                                        </p:attrNameLst>
                                      </p:cBhvr>
                                      <p:to>
                                        <p:strVal val="visible"/>
                                      </p:to>
                                    </p:set>
                                    <p:animEffect transition="in" filter="box(in)">
                                      <p:cBhvr>
                                        <p:cTn id="117" dur="500"/>
                                        <p:tgtEl>
                                          <p:spTgt spid="111657"/>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111658"/>
                                        </p:tgtEl>
                                        <p:attrNameLst>
                                          <p:attrName>style.visibility</p:attrName>
                                        </p:attrNameLst>
                                      </p:cBhvr>
                                      <p:to>
                                        <p:strVal val="visible"/>
                                      </p:to>
                                    </p:set>
                                    <p:animEffect transition="in" filter="box(in)">
                                      <p:cBhvr>
                                        <p:cTn id="120" dur="500"/>
                                        <p:tgtEl>
                                          <p:spTgt spid="111658"/>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111659"/>
                                        </p:tgtEl>
                                        <p:attrNameLst>
                                          <p:attrName>style.visibility</p:attrName>
                                        </p:attrNameLst>
                                      </p:cBhvr>
                                      <p:to>
                                        <p:strVal val="visible"/>
                                      </p:to>
                                    </p:set>
                                    <p:animEffect transition="in" filter="box(in)">
                                      <p:cBhvr>
                                        <p:cTn id="123" dur="500"/>
                                        <p:tgtEl>
                                          <p:spTgt spid="111659"/>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111660"/>
                                        </p:tgtEl>
                                        <p:attrNameLst>
                                          <p:attrName>style.visibility</p:attrName>
                                        </p:attrNameLst>
                                      </p:cBhvr>
                                      <p:to>
                                        <p:strVal val="visible"/>
                                      </p:to>
                                    </p:set>
                                    <p:animEffect transition="in" filter="box(in)">
                                      <p:cBhvr>
                                        <p:cTn id="126" dur="500"/>
                                        <p:tgtEl>
                                          <p:spTgt spid="111660"/>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111661"/>
                                        </p:tgtEl>
                                        <p:attrNameLst>
                                          <p:attrName>style.visibility</p:attrName>
                                        </p:attrNameLst>
                                      </p:cBhvr>
                                      <p:to>
                                        <p:strVal val="visible"/>
                                      </p:to>
                                    </p:set>
                                    <p:animEffect transition="in" filter="box(in)">
                                      <p:cBhvr>
                                        <p:cTn id="129" dur="500"/>
                                        <p:tgtEl>
                                          <p:spTgt spid="111661"/>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111662"/>
                                        </p:tgtEl>
                                        <p:attrNameLst>
                                          <p:attrName>style.visibility</p:attrName>
                                        </p:attrNameLst>
                                      </p:cBhvr>
                                      <p:to>
                                        <p:strVal val="visible"/>
                                      </p:to>
                                    </p:set>
                                    <p:animEffect transition="in" filter="box(in)">
                                      <p:cBhvr>
                                        <p:cTn id="132" dur="500"/>
                                        <p:tgtEl>
                                          <p:spTgt spid="111662"/>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111663"/>
                                        </p:tgtEl>
                                        <p:attrNameLst>
                                          <p:attrName>style.visibility</p:attrName>
                                        </p:attrNameLst>
                                      </p:cBhvr>
                                      <p:to>
                                        <p:strVal val="visible"/>
                                      </p:to>
                                    </p:set>
                                    <p:animEffect transition="in" filter="box(in)">
                                      <p:cBhvr>
                                        <p:cTn id="135" dur="500"/>
                                        <p:tgtEl>
                                          <p:spTgt spid="111663"/>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111664"/>
                                        </p:tgtEl>
                                        <p:attrNameLst>
                                          <p:attrName>style.visibility</p:attrName>
                                        </p:attrNameLst>
                                      </p:cBhvr>
                                      <p:to>
                                        <p:strVal val="visible"/>
                                      </p:to>
                                    </p:set>
                                    <p:animEffect transition="in" filter="box(in)">
                                      <p:cBhvr>
                                        <p:cTn id="138" dur="500"/>
                                        <p:tgtEl>
                                          <p:spTgt spid="111664"/>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111665"/>
                                        </p:tgtEl>
                                        <p:attrNameLst>
                                          <p:attrName>style.visibility</p:attrName>
                                        </p:attrNameLst>
                                      </p:cBhvr>
                                      <p:to>
                                        <p:strVal val="visible"/>
                                      </p:to>
                                    </p:set>
                                    <p:animEffect transition="in" filter="box(in)">
                                      <p:cBhvr>
                                        <p:cTn id="141" dur="500"/>
                                        <p:tgtEl>
                                          <p:spTgt spid="111665"/>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111666"/>
                                        </p:tgtEl>
                                        <p:attrNameLst>
                                          <p:attrName>style.visibility</p:attrName>
                                        </p:attrNameLst>
                                      </p:cBhvr>
                                      <p:to>
                                        <p:strVal val="visible"/>
                                      </p:to>
                                    </p:set>
                                    <p:animEffect transition="in" filter="box(in)">
                                      <p:cBhvr>
                                        <p:cTn id="144" dur="500"/>
                                        <p:tgtEl>
                                          <p:spTgt spid="111666"/>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111667"/>
                                        </p:tgtEl>
                                        <p:attrNameLst>
                                          <p:attrName>style.visibility</p:attrName>
                                        </p:attrNameLst>
                                      </p:cBhvr>
                                      <p:to>
                                        <p:strVal val="visible"/>
                                      </p:to>
                                    </p:set>
                                    <p:animEffect transition="in" filter="box(in)">
                                      <p:cBhvr>
                                        <p:cTn id="147" dur="500"/>
                                        <p:tgtEl>
                                          <p:spTgt spid="111667"/>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111668"/>
                                        </p:tgtEl>
                                        <p:attrNameLst>
                                          <p:attrName>style.visibility</p:attrName>
                                        </p:attrNameLst>
                                      </p:cBhvr>
                                      <p:to>
                                        <p:strVal val="visible"/>
                                      </p:to>
                                    </p:set>
                                    <p:animEffect transition="in" filter="box(in)">
                                      <p:cBhvr>
                                        <p:cTn id="150" dur="500"/>
                                        <p:tgtEl>
                                          <p:spTgt spid="111668"/>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111669"/>
                                        </p:tgtEl>
                                        <p:attrNameLst>
                                          <p:attrName>style.visibility</p:attrName>
                                        </p:attrNameLst>
                                      </p:cBhvr>
                                      <p:to>
                                        <p:strVal val="visible"/>
                                      </p:to>
                                    </p:set>
                                    <p:animEffect transition="in" filter="box(in)">
                                      <p:cBhvr>
                                        <p:cTn id="153" dur="500"/>
                                        <p:tgtEl>
                                          <p:spTgt spid="111669"/>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111670"/>
                                        </p:tgtEl>
                                        <p:attrNameLst>
                                          <p:attrName>style.visibility</p:attrName>
                                        </p:attrNameLst>
                                      </p:cBhvr>
                                      <p:to>
                                        <p:strVal val="visible"/>
                                      </p:to>
                                    </p:set>
                                    <p:animEffect transition="in" filter="box(in)">
                                      <p:cBhvr>
                                        <p:cTn id="156" dur="500"/>
                                        <p:tgtEl>
                                          <p:spTgt spid="111670"/>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111671"/>
                                        </p:tgtEl>
                                        <p:attrNameLst>
                                          <p:attrName>style.visibility</p:attrName>
                                        </p:attrNameLst>
                                      </p:cBhvr>
                                      <p:to>
                                        <p:strVal val="visible"/>
                                      </p:to>
                                    </p:set>
                                    <p:animEffect transition="in" filter="box(in)">
                                      <p:cBhvr>
                                        <p:cTn id="159" dur="500"/>
                                        <p:tgtEl>
                                          <p:spTgt spid="111671"/>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111672"/>
                                        </p:tgtEl>
                                        <p:attrNameLst>
                                          <p:attrName>style.visibility</p:attrName>
                                        </p:attrNameLst>
                                      </p:cBhvr>
                                      <p:to>
                                        <p:strVal val="visible"/>
                                      </p:to>
                                    </p:set>
                                    <p:animEffect transition="in" filter="box(in)">
                                      <p:cBhvr>
                                        <p:cTn id="162" dur="500"/>
                                        <p:tgtEl>
                                          <p:spTgt spid="111672"/>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111673"/>
                                        </p:tgtEl>
                                        <p:attrNameLst>
                                          <p:attrName>style.visibility</p:attrName>
                                        </p:attrNameLst>
                                      </p:cBhvr>
                                      <p:to>
                                        <p:strVal val="visible"/>
                                      </p:to>
                                    </p:set>
                                    <p:animEffect transition="in" filter="box(in)">
                                      <p:cBhvr>
                                        <p:cTn id="165" dur="500"/>
                                        <p:tgtEl>
                                          <p:spTgt spid="111673"/>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111674"/>
                                        </p:tgtEl>
                                        <p:attrNameLst>
                                          <p:attrName>style.visibility</p:attrName>
                                        </p:attrNameLst>
                                      </p:cBhvr>
                                      <p:to>
                                        <p:strVal val="visible"/>
                                      </p:to>
                                    </p:set>
                                    <p:animEffect transition="in" filter="box(in)">
                                      <p:cBhvr>
                                        <p:cTn id="168" dur="500"/>
                                        <p:tgtEl>
                                          <p:spTgt spid="111674"/>
                                        </p:tgtEl>
                                      </p:cBhvr>
                                    </p:animEffect>
                                  </p:childTnLst>
                                </p:cTn>
                              </p:par>
                              <p:par>
                                <p:cTn id="169" presetID="4" presetClass="entr" presetSubtype="16" fill="hold" grpId="0" nodeType="withEffect">
                                  <p:stCondLst>
                                    <p:cond delay="0"/>
                                  </p:stCondLst>
                                  <p:childTnLst>
                                    <p:set>
                                      <p:cBhvr>
                                        <p:cTn id="170" dur="1" fill="hold">
                                          <p:stCondLst>
                                            <p:cond delay="0"/>
                                          </p:stCondLst>
                                        </p:cTn>
                                        <p:tgtEl>
                                          <p:spTgt spid="111675"/>
                                        </p:tgtEl>
                                        <p:attrNameLst>
                                          <p:attrName>style.visibility</p:attrName>
                                        </p:attrNameLst>
                                      </p:cBhvr>
                                      <p:to>
                                        <p:strVal val="visible"/>
                                      </p:to>
                                    </p:set>
                                    <p:animEffect transition="in" filter="box(in)">
                                      <p:cBhvr>
                                        <p:cTn id="171" dur="500"/>
                                        <p:tgtEl>
                                          <p:spTgt spid="111675"/>
                                        </p:tgtEl>
                                      </p:cBhvr>
                                    </p:animEffect>
                                  </p:childTnLst>
                                </p:cTn>
                              </p:par>
                              <p:par>
                                <p:cTn id="172" presetID="4" presetClass="entr" presetSubtype="16" fill="hold" grpId="0" nodeType="withEffect">
                                  <p:stCondLst>
                                    <p:cond delay="0"/>
                                  </p:stCondLst>
                                  <p:childTnLst>
                                    <p:set>
                                      <p:cBhvr>
                                        <p:cTn id="173" dur="1" fill="hold">
                                          <p:stCondLst>
                                            <p:cond delay="0"/>
                                          </p:stCondLst>
                                        </p:cTn>
                                        <p:tgtEl>
                                          <p:spTgt spid="111676"/>
                                        </p:tgtEl>
                                        <p:attrNameLst>
                                          <p:attrName>style.visibility</p:attrName>
                                        </p:attrNameLst>
                                      </p:cBhvr>
                                      <p:to>
                                        <p:strVal val="visible"/>
                                      </p:to>
                                    </p:set>
                                    <p:animEffect transition="in" filter="box(in)">
                                      <p:cBhvr>
                                        <p:cTn id="174" dur="500"/>
                                        <p:tgtEl>
                                          <p:spTgt spid="111676"/>
                                        </p:tgtEl>
                                      </p:cBhvr>
                                    </p:animEffect>
                                  </p:childTnLst>
                                </p:cTn>
                              </p:par>
                              <p:par>
                                <p:cTn id="175" presetID="4" presetClass="entr" presetSubtype="16" fill="hold" grpId="0" nodeType="withEffect">
                                  <p:stCondLst>
                                    <p:cond delay="0"/>
                                  </p:stCondLst>
                                  <p:childTnLst>
                                    <p:set>
                                      <p:cBhvr>
                                        <p:cTn id="176" dur="1" fill="hold">
                                          <p:stCondLst>
                                            <p:cond delay="0"/>
                                          </p:stCondLst>
                                        </p:cTn>
                                        <p:tgtEl>
                                          <p:spTgt spid="111677"/>
                                        </p:tgtEl>
                                        <p:attrNameLst>
                                          <p:attrName>style.visibility</p:attrName>
                                        </p:attrNameLst>
                                      </p:cBhvr>
                                      <p:to>
                                        <p:strVal val="visible"/>
                                      </p:to>
                                    </p:set>
                                    <p:animEffect transition="in" filter="box(in)">
                                      <p:cBhvr>
                                        <p:cTn id="177" dur="500"/>
                                        <p:tgtEl>
                                          <p:spTgt spid="111677"/>
                                        </p:tgtEl>
                                      </p:cBhvr>
                                    </p:animEffect>
                                  </p:childTnLst>
                                </p:cTn>
                              </p:par>
                              <p:par>
                                <p:cTn id="178" presetID="4" presetClass="entr" presetSubtype="16" fill="hold" grpId="0" nodeType="withEffect">
                                  <p:stCondLst>
                                    <p:cond delay="0"/>
                                  </p:stCondLst>
                                  <p:childTnLst>
                                    <p:set>
                                      <p:cBhvr>
                                        <p:cTn id="179" dur="1" fill="hold">
                                          <p:stCondLst>
                                            <p:cond delay="0"/>
                                          </p:stCondLst>
                                        </p:cTn>
                                        <p:tgtEl>
                                          <p:spTgt spid="111678"/>
                                        </p:tgtEl>
                                        <p:attrNameLst>
                                          <p:attrName>style.visibility</p:attrName>
                                        </p:attrNameLst>
                                      </p:cBhvr>
                                      <p:to>
                                        <p:strVal val="visible"/>
                                      </p:to>
                                    </p:set>
                                    <p:animEffect transition="in" filter="box(in)">
                                      <p:cBhvr>
                                        <p:cTn id="180" dur="500"/>
                                        <p:tgtEl>
                                          <p:spTgt spid="111678"/>
                                        </p:tgtEl>
                                      </p:cBhvr>
                                    </p:animEffect>
                                  </p:childTnLst>
                                </p:cTn>
                              </p:par>
                              <p:par>
                                <p:cTn id="181" presetID="4" presetClass="entr" presetSubtype="16" fill="hold" grpId="0" nodeType="withEffect">
                                  <p:stCondLst>
                                    <p:cond delay="0"/>
                                  </p:stCondLst>
                                  <p:childTnLst>
                                    <p:set>
                                      <p:cBhvr>
                                        <p:cTn id="182" dur="1" fill="hold">
                                          <p:stCondLst>
                                            <p:cond delay="0"/>
                                          </p:stCondLst>
                                        </p:cTn>
                                        <p:tgtEl>
                                          <p:spTgt spid="111679"/>
                                        </p:tgtEl>
                                        <p:attrNameLst>
                                          <p:attrName>style.visibility</p:attrName>
                                        </p:attrNameLst>
                                      </p:cBhvr>
                                      <p:to>
                                        <p:strVal val="visible"/>
                                      </p:to>
                                    </p:set>
                                    <p:animEffect transition="in" filter="box(in)">
                                      <p:cBhvr>
                                        <p:cTn id="183" dur="500"/>
                                        <p:tgtEl>
                                          <p:spTgt spid="111679"/>
                                        </p:tgtEl>
                                      </p:cBhvr>
                                    </p:animEffect>
                                  </p:childTnLst>
                                </p:cTn>
                              </p:par>
                              <p:par>
                                <p:cTn id="184" presetID="4" presetClass="entr" presetSubtype="16" fill="hold" grpId="0" nodeType="withEffect">
                                  <p:stCondLst>
                                    <p:cond delay="0"/>
                                  </p:stCondLst>
                                  <p:childTnLst>
                                    <p:set>
                                      <p:cBhvr>
                                        <p:cTn id="185" dur="1" fill="hold">
                                          <p:stCondLst>
                                            <p:cond delay="0"/>
                                          </p:stCondLst>
                                        </p:cTn>
                                        <p:tgtEl>
                                          <p:spTgt spid="111680"/>
                                        </p:tgtEl>
                                        <p:attrNameLst>
                                          <p:attrName>style.visibility</p:attrName>
                                        </p:attrNameLst>
                                      </p:cBhvr>
                                      <p:to>
                                        <p:strVal val="visible"/>
                                      </p:to>
                                    </p:set>
                                    <p:animEffect transition="in" filter="box(in)">
                                      <p:cBhvr>
                                        <p:cTn id="186" dur="500"/>
                                        <p:tgtEl>
                                          <p:spTgt spid="111680"/>
                                        </p:tgtEl>
                                      </p:cBhvr>
                                    </p:animEffect>
                                  </p:childTnLst>
                                </p:cTn>
                              </p:par>
                              <p:par>
                                <p:cTn id="187" presetID="4" presetClass="entr" presetSubtype="16" fill="hold" grpId="0" nodeType="withEffect">
                                  <p:stCondLst>
                                    <p:cond delay="0"/>
                                  </p:stCondLst>
                                  <p:childTnLst>
                                    <p:set>
                                      <p:cBhvr>
                                        <p:cTn id="188" dur="1" fill="hold">
                                          <p:stCondLst>
                                            <p:cond delay="0"/>
                                          </p:stCondLst>
                                        </p:cTn>
                                        <p:tgtEl>
                                          <p:spTgt spid="111681"/>
                                        </p:tgtEl>
                                        <p:attrNameLst>
                                          <p:attrName>style.visibility</p:attrName>
                                        </p:attrNameLst>
                                      </p:cBhvr>
                                      <p:to>
                                        <p:strVal val="visible"/>
                                      </p:to>
                                    </p:set>
                                    <p:animEffect transition="in" filter="box(in)">
                                      <p:cBhvr>
                                        <p:cTn id="189" dur="500"/>
                                        <p:tgtEl>
                                          <p:spTgt spid="111681"/>
                                        </p:tgtEl>
                                      </p:cBhvr>
                                    </p:animEffect>
                                  </p:childTnLst>
                                </p:cTn>
                              </p:par>
                              <p:par>
                                <p:cTn id="190" presetID="4" presetClass="entr" presetSubtype="16" fill="hold" grpId="0" nodeType="withEffect">
                                  <p:stCondLst>
                                    <p:cond delay="0"/>
                                  </p:stCondLst>
                                  <p:childTnLst>
                                    <p:set>
                                      <p:cBhvr>
                                        <p:cTn id="191" dur="1" fill="hold">
                                          <p:stCondLst>
                                            <p:cond delay="0"/>
                                          </p:stCondLst>
                                        </p:cTn>
                                        <p:tgtEl>
                                          <p:spTgt spid="111682"/>
                                        </p:tgtEl>
                                        <p:attrNameLst>
                                          <p:attrName>style.visibility</p:attrName>
                                        </p:attrNameLst>
                                      </p:cBhvr>
                                      <p:to>
                                        <p:strVal val="visible"/>
                                      </p:to>
                                    </p:set>
                                    <p:animEffect transition="in" filter="box(in)">
                                      <p:cBhvr>
                                        <p:cTn id="192" dur="500"/>
                                        <p:tgtEl>
                                          <p:spTgt spid="111682"/>
                                        </p:tgtEl>
                                      </p:cBhvr>
                                    </p:animEffect>
                                  </p:childTnLst>
                                </p:cTn>
                              </p:par>
                              <p:par>
                                <p:cTn id="193" presetID="4" presetClass="entr" presetSubtype="16" fill="hold" grpId="0" nodeType="withEffect">
                                  <p:stCondLst>
                                    <p:cond delay="0"/>
                                  </p:stCondLst>
                                  <p:childTnLst>
                                    <p:set>
                                      <p:cBhvr>
                                        <p:cTn id="194" dur="1" fill="hold">
                                          <p:stCondLst>
                                            <p:cond delay="0"/>
                                          </p:stCondLst>
                                        </p:cTn>
                                        <p:tgtEl>
                                          <p:spTgt spid="111683"/>
                                        </p:tgtEl>
                                        <p:attrNameLst>
                                          <p:attrName>style.visibility</p:attrName>
                                        </p:attrNameLst>
                                      </p:cBhvr>
                                      <p:to>
                                        <p:strVal val="visible"/>
                                      </p:to>
                                    </p:set>
                                    <p:animEffect transition="in" filter="box(in)">
                                      <p:cBhvr>
                                        <p:cTn id="195" dur="500"/>
                                        <p:tgtEl>
                                          <p:spTgt spid="111683"/>
                                        </p:tgtEl>
                                      </p:cBhvr>
                                    </p:animEffect>
                                  </p:childTnLst>
                                </p:cTn>
                              </p:par>
                              <p:par>
                                <p:cTn id="196" presetID="4" presetClass="entr" presetSubtype="16" fill="hold" grpId="0" nodeType="withEffect">
                                  <p:stCondLst>
                                    <p:cond delay="0"/>
                                  </p:stCondLst>
                                  <p:childTnLst>
                                    <p:set>
                                      <p:cBhvr>
                                        <p:cTn id="197" dur="1" fill="hold">
                                          <p:stCondLst>
                                            <p:cond delay="0"/>
                                          </p:stCondLst>
                                        </p:cTn>
                                        <p:tgtEl>
                                          <p:spTgt spid="111684"/>
                                        </p:tgtEl>
                                        <p:attrNameLst>
                                          <p:attrName>style.visibility</p:attrName>
                                        </p:attrNameLst>
                                      </p:cBhvr>
                                      <p:to>
                                        <p:strVal val="visible"/>
                                      </p:to>
                                    </p:set>
                                    <p:animEffect transition="in" filter="box(in)">
                                      <p:cBhvr>
                                        <p:cTn id="198" dur="500"/>
                                        <p:tgtEl>
                                          <p:spTgt spid="111684"/>
                                        </p:tgtEl>
                                      </p:cBhvr>
                                    </p:animEffect>
                                  </p:childTnLst>
                                </p:cTn>
                              </p:par>
                              <p:par>
                                <p:cTn id="199" presetID="4" presetClass="entr" presetSubtype="16" fill="hold" grpId="0" nodeType="withEffect">
                                  <p:stCondLst>
                                    <p:cond delay="0"/>
                                  </p:stCondLst>
                                  <p:childTnLst>
                                    <p:set>
                                      <p:cBhvr>
                                        <p:cTn id="200" dur="1" fill="hold">
                                          <p:stCondLst>
                                            <p:cond delay="0"/>
                                          </p:stCondLst>
                                        </p:cTn>
                                        <p:tgtEl>
                                          <p:spTgt spid="111685"/>
                                        </p:tgtEl>
                                        <p:attrNameLst>
                                          <p:attrName>style.visibility</p:attrName>
                                        </p:attrNameLst>
                                      </p:cBhvr>
                                      <p:to>
                                        <p:strVal val="visible"/>
                                      </p:to>
                                    </p:set>
                                    <p:animEffect transition="in" filter="box(in)">
                                      <p:cBhvr>
                                        <p:cTn id="201" dur="500"/>
                                        <p:tgtEl>
                                          <p:spTgt spid="111685"/>
                                        </p:tgtEl>
                                      </p:cBhvr>
                                    </p:animEffect>
                                  </p:childTnLst>
                                </p:cTn>
                              </p:par>
                              <p:par>
                                <p:cTn id="202" presetID="4" presetClass="entr" presetSubtype="16" fill="hold" grpId="0" nodeType="withEffect">
                                  <p:stCondLst>
                                    <p:cond delay="0"/>
                                  </p:stCondLst>
                                  <p:childTnLst>
                                    <p:set>
                                      <p:cBhvr>
                                        <p:cTn id="203" dur="1" fill="hold">
                                          <p:stCondLst>
                                            <p:cond delay="0"/>
                                          </p:stCondLst>
                                        </p:cTn>
                                        <p:tgtEl>
                                          <p:spTgt spid="111686"/>
                                        </p:tgtEl>
                                        <p:attrNameLst>
                                          <p:attrName>style.visibility</p:attrName>
                                        </p:attrNameLst>
                                      </p:cBhvr>
                                      <p:to>
                                        <p:strVal val="visible"/>
                                      </p:to>
                                    </p:set>
                                    <p:animEffect transition="in" filter="box(in)">
                                      <p:cBhvr>
                                        <p:cTn id="204" dur="500"/>
                                        <p:tgtEl>
                                          <p:spTgt spid="111686"/>
                                        </p:tgtEl>
                                      </p:cBhvr>
                                    </p:animEffect>
                                  </p:childTnLst>
                                </p:cTn>
                              </p:par>
                              <p:par>
                                <p:cTn id="205" presetID="4" presetClass="entr" presetSubtype="16" fill="hold" grpId="0" nodeType="withEffect">
                                  <p:stCondLst>
                                    <p:cond delay="0"/>
                                  </p:stCondLst>
                                  <p:childTnLst>
                                    <p:set>
                                      <p:cBhvr>
                                        <p:cTn id="206" dur="1" fill="hold">
                                          <p:stCondLst>
                                            <p:cond delay="0"/>
                                          </p:stCondLst>
                                        </p:cTn>
                                        <p:tgtEl>
                                          <p:spTgt spid="111687"/>
                                        </p:tgtEl>
                                        <p:attrNameLst>
                                          <p:attrName>style.visibility</p:attrName>
                                        </p:attrNameLst>
                                      </p:cBhvr>
                                      <p:to>
                                        <p:strVal val="visible"/>
                                      </p:to>
                                    </p:set>
                                    <p:animEffect transition="in" filter="box(in)">
                                      <p:cBhvr>
                                        <p:cTn id="207" dur="500"/>
                                        <p:tgtEl>
                                          <p:spTgt spid="111687"/>
                                        </p:tgtEl>
                                      </p:cBhvr>
                                    </p:animEffect>
                                  </p:childTnLst>
                                </p:cTn>
                              </p:par>
                              <p:par>
                                <p:cTn id="208" presetID="4" presetClass="entr" presetSubtype="16" fill="hold" grpId="0" nodeType="withEffect">
                                  <p:stCondLst>
                                    <p:cond delay="0"/>
                                  </p:stCondLst>
                                  <p:childTnLst>
                                    <p:set>
                                      <p:cBhvr>
                                        <p:cTn id="209" dur="1" fill="hold">
                                          <p:stCondLst>
                                            <p:cond delay="0"/>
                                          </p:stCondLst>
                                        </p:cTn>
                                        <p:tgtEl>
                                          <p:spTgt spid="111688"/>
                                        </p:tgtEl>
                                        <p:attrNameLst>
                                          <p:attrName>style.visibility</p:attrName>
                                        </p:attrNameLst>
                                      </p:cBhvr>
                                      <p:to>
                                        <p:strVal val="visible"/>
                                      </p:to>
                                    </p:set>
                                    <p:animEffect transition="in" filter="box(in)">
                                      <p:cBhvr>
                                        <p:cTn id="210" dur="500"/>
                                        <p:tgtEl>
                                          <p:spTgt spid="111688"/>
                                        </p:tgtEl>
                                      </p:cBhvr>
                                    </p:animEffect>
                                  </p:childTnLst>
                                </p:cTn>
                              </p:par>
                              <p:par>
                                <p:cTn id="211" presetID="4" presetClass="entr" presetSubtype="16" fill="hold" grpId="0" nodeType="withEffect">
                                  <p:stCondLst>
                                    <p:cond delay="0"/>
                                  </p:stCondLst>
                                  <p:childTnLst>
                                    <p:set>
                                      <p:cBhvr>
                                        <p:cTn id="212" dur="1" fill="hold">
                                          <p:stCondLst>
                                            <p:cond delay="0"/>
                                          </p:stCondLst>
                                        </p:cTn>
                                        <p:tgtEl>
                                          <p:spTgt spid="111689"/>
                                        </p:tgtEl>
                                        <p:attrNameLst>
                                          <p:attrName>style.visibility</p:attrName>
                                        </p:attrNameLst>
                                      </p:cBhvr>
                                      <p:to>
                                        <p:strVal val="visible"/>
                                      </p:to>
                                    </p:set>
                                    <p:animEffect transition="in" filter="box(in)">
                                      <p:cBhvr>
                                        <p:cTn id="213" dur="500"/>
                                        <p:tgtEl>
                                          <p:spTgt spid="111689"/>
                                        </p:tgtEl>
                                      </p:cBhvr>
                                    </p:animEffect>
                                  </p:childTnLst>
                                </p:cTn>
                              </p:par>
                              <p:par>
                                <p:cTn id="214" presetID="4" presetClass="entr" presetSubtype="16" fill="hold" grpId="0" nodeType="withEffect">
                                  <p:stCondLst>
                                    <p:cond delay="0"/>
                                  </p:stCondLst>
                                  <p:childTnLst>
                                    <p:set>
                                      <p:cBhvr>
                                        <p:cTn id="215" dur="1" fill="hold">
                                          <p:stCondLst>
                                            <p:cond delay="0"/>
                                          </p:stCondLst>
                                        </p:cTn>
                                        <p:tgtEl>
                                          <p:spTgt spid="111690"/>
                                        </p:tgtEl>
                                        <p:attrNameLst>
                                          <p:attrName>style.visibility</p:attrName>
                                        </p:attrNameLst>
                                      </p:cBhvr>
                                      <p:to>
                                        <p:strVal val="visible"/>
                                      </p:to>
                                    </p:set>
                                    <p:animEffect transition="in" filter="box(in)">
                                      <p:cBhvr>
                                        <p:cTn id="216" dur="500"/>
                                        <p:tgtEl>
                                          <p:spTgt spid="111690"/>
                                        </p:tgtEl>
                                      </p:cBhvr>
                                    </p:animEffect>
                                  </p:childTnLst>
                                </p:cTn>
                              </p:par>
                              <p:par>
                                <p:cTn id="217" presetID="4" presetClass="entr" presetSubtype="16" fill="hold" grpId="0" nodeType="withEffect">
                                  <p:stCondLst>
                                    <p:cond delay="0"/>
                                  </p:stCondLst>
                                  <p:childTnLst>
                                    <p:set>
                                      <p:cBhvr>
                                        <p:cTn id="218" dur="1" fill="hold">
                                          <p:stCondLst>
                                            <p:cond delay="0"/>
                                          </p:stCondLst>
                                        </p:cTn>
                                        <p:tgtEl>
                                          <p:spTgt spid="111691"/>
                                        </p:tgtEl>
                                        <p:attrNameLst>
                                          <p:attrName>style.visibility</p:attrName>
                                        </p:attrNameLst>
                                      </p:cBhvr>
                                      <p:to>
                                        <p:strVal val="visible"/>
                                      </p:to>
                                    </p:set>
                                    <p:animEffect transition="in" filter="box(in)">
                                      <p:cBhvr>
                                        <p:cTn id="219" dur="500"/>
                                        <p:tgtEl>
                                          <p:spTgt spid="111691"/>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111692"/>
                                        </p:tgtEl>
                                        <p:attrNameLst>
                                          <p:attrName>style.visibility</p:attrName>
                                        </p:attrNameLst>
                                      </p:cBhvr>
                                      <p:to>
                                        <p:strVal val="visible"/>
                                      </p:to>
                                    </p:set>
                                    <p:animEffect transition="in" filter="box(in)">
                                      <p:cBhvr>
                                        <p:cTn id="222" dur="500"/>
                                        <p:tgtEl>
                                          <p:spTgt spid="111692"/>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111693"/>
                                        </p:tgtEl>
                                        <p:attrNameLst>
                                          <p:attrName>style.visibility</p:attrName>
                                        </p:attrNameLst>
                                      </p:cBhvr>
                                      <p:to>
                                        <p:strVal val="visible"/>
                                      </p:to>
                                    </p:set>
                                    <p:animEffect transition="in" filter="box(in)">
                                      <p:cBhvr>
                                        <p:cTn id="225" dur="500"/>
                                        <p:tgtEl>
                                          <p:spTgt spid="111693"/>
                                        </p:tgtEl>
                                      </p:cBhvr>
                                    </p:animEffect>
                                  </p:childTnLst>
                                </p:cTn>
                              </p:par>
                              <p:par>
                                <p:cTn id="226" presetID="4" presetClass="entr" presetSubtype="16" fill="hold" grpId="0" nodeType="withEffect">
                                  <p:stCondLst>
                                    <p:cond delay="0"/>
                                  </p:stCondLst>
                                  <p:childTnLst>
                                    <p:set>
                                      <p:cBhvr>
                                        <p:cTn id="227" dur="1" fill="hold">
                                          <p:stCondLst>
                                            <p:cond delay="0"/>
                                          </p:stCondLst>
                                        </p:cTn>
                                        <p:tgtEl>
                                          <p:spTgt spid="111694"/>
                                        </p:tgtEl>
                                        <p:attrNameLst>
                                          <p:attrName>style.visibility</p:attrName>
                                        </p:attrNameLst>
                                      </p:cBhvr>
                                      <p:to>
                                        <p:strVal val="visible"/>
                                      </p:to>
                                    </p:set>
                                    <p:animEffect transition="in" filter="box(in)">
                                      <p:cBhvr>
                                        <p:cTn id="228" dur="500"/>
                                        <p:tgtEl>
                                          <p:spTgt spid="111694"/>
                                        </p:tgtEl>
                                      </p:cBhvr>
                                    </p:animEffect>
                                  </p:childTnLst>
                                </p:cTn>
                              </p:par>
                              <p:par>
                                <p:cTn id="229" presetID="4" presetClass="entr" presetSubtype="16" fill="hold" grpId="0" nodeType="withEffect">
                                  <p:stCondLst>
                                    <p:cond delay="0"/>
                                  </p:stCondLst>
                                  <p:childTnLst>
                                    <p:set>
                                      <p:cBhvr>
                                        <p:cTn id="230" dur="1" fill="hold">
                                          <p:stCondLst>
                                            <p:cond delay="0"/>
                                          </p:stCondLst>
                                        </p:cTn>
                                        <p:tgtEl>
                                          <p:spTgt spid="111695"/>
                                        </p:tgtEl>
                                        <p:attrNameLst>
                                          <p:attrName>style.visibility</p:attrName>
                                        </p:attrNameLst>
                                      </p:cBhvr>
                                      <p:to>
                                        <p:strVal val="visible"/>
                                      </p:to>
                                    </p:set>
                                    <p:animEffect transition="in" filter="box(in)">
                                      <p:cBhvr>
                                        <p:cTn id="231" dur="500"/>
                                        <p:tgtEl>
                                          <p:spTgt spid="111695"/>
                                        </p:tgtEl>
                                      </p:cBhvr>
                                    </p:animEffect>
                                  </p:childTnLst>
                                </p:cTn>
                              </p:par>
                              <p:par>
                                <p:cTn id="232" presetID="4" presetClass="entr" presetSubtype="16" fill="hold" grpId="0" nodeType="withEffect">
                                  <p:stCondLst>
                                    <p:cond delay="0"/>
                                  </p:stCondLst>
                                  <p:childTnLst>
                                    <p:set>
                                      <p:cBhvr>
                                        <p:cTn id="233" dur="1" fill="hold">
                                          <p:stCondLst>
                                            <p:cond delay="0"/>
                                          </p:stCondLst>
                                        </p:cTn>
                                        <p:tgtEl>
                                          <p:spTgt spid="111696"/>
                                        </p:tgtEl>
                                        <p:attrNameLst>
                                          <p:attrName>style.visibility</p:attrName>
                                        </p:attrNameLst>
                                      </p:cBhvr>
                                      <p:to>
                                        <p:strVal val="visible"/>
                                      </p:to>
                                    </p:set>
                                    <p:animEffect transition="in" filter="box(in)">
                                      <p:cBhvr>
                                        <p:cTn id="234" dur="500"/>
                                        <p:tgtEl>
                                          <p:spTgt spid="111696"/>
                                        </p:tgtEl>
                                      </p:cBhvr>
                                    </p:animEffect>
                                  </p:childTnLst>
                                </p:cTn>
                              </p:par>
                              <p:par>
                                <p:cTn id="235" presetID="4" presetClass="entr" presetSubtype="16" fill="hold" grpId="0" nodeType="withEffect">
                                  <p:stCondLst>
                                    <p:cond delay="0"/>
                                  </p:stCondLst>
                                  <p:childTnLst>
                                    <p:set>
                                      <p:cBhvr>
                                        <p:cTn id="236" dur="1" fill="hold">
                                          <p:stCondLst>
                                            <p:cond delay="0"/>
                                          </p:stCondLst>
                                        </p:cTn>
                                        <p:tgtEl>
                                          <p:spTgt spid="111697"/>
                                        </p:tgtEl>
                                        <p:attrNameLst>
                                          <p:attrName>style.visibility</p:attrName>
                                        </p:attrNameLst>
                                      </p:cBhvr>
                                      <p:to>
                                        <p:strVal val="visible"/>
                                      </p:to>
                                    </p:set>
                                    <p:animEffect transition="in" filter="box(in)">
                                      <p:cBhvr>
                                        <p:cTn id="237" dur="500"/>
                                        <p:tgtEl>
                                          <p:spTgt spid="111697"/>
                                        </p:tgtEl>
                                      </p:cBhvr>
                                    </p:animEffect>
                                  </p:childTnLst>
                                </p:cTn>
                              </p:par>
                              <p:par>
                                <p:cTn id="238" presetID="4" presetClass="entr" presetSubtype="16" fill="hold" grpId="0" nodeType="withEffect">
                                  <p:stCondLst>
                                    <p:cond delay="0"/>
                                  </p:stCondLst>
                                  <p:childTnLst>
                                    <p:set>
                                      <p:cBhvr>
                                        <p:cTn id="239" dur="1" fill="hold">
                                          <p:stCondLst>
                                            <p:cond delay="0"/>
                                          </p:stCondLst>
                                        </p:cTn>
                                        <p:tgtEl>
                                          <p:spTgt spid="111698"/>
                                        </p:tgtEl>
                                        <p:attrNameLst>
                                          <p:attrName>style.visibility</p:attrName>
                                        </p:attrNameLst>
                                      </p:cBhvr>
                                      <p:to>
                                        <p:strVal val="visible"/>
                                      </p:to>
                                    </p:set>
                                    <p:animEffect transition="in" filter="box(in)">
                                      <p:cBhvr>
                                        <p:cTn id="240" dur="500"/>
                                        <p:tgtEl>
                                          <p:spTgt spid="111698"/>
                                        </p:tgtEl>
                                      </p:cBhvr>
                                    </p:animEffect>
                                  </p:childTnLst>
                                </p:cTn>
                              </p:par>
                              <p:par>
                                <p:cTn id="241" presetID="4" presetClass="entr" presetSubtype="16" fill="hold" grpId="0" nodeType="withEffect">
                                  <p:stCondLst>
                                    <p:cond delay="0"/>
                                  </p:stCondLst>
                                  <p:childTnLst>
                                    <p:set>
                                      <p:cBhvr>
                                        <p:cTn id="242" dur="1" fill="hold">
                                          <p:stCondLst>
                                            <p:cond delay="0"/>
                                          </p:stCondLst>
                                        </p:cTn>
                                        <p:tgtEl>
                                          <p:spTgt spid="111699"/>
                                        </p:tgtEl>
                                        <p:attrNameLst>
                                          <p:attrName>style.visibility</p:attrName>
                                        </p:attrNameLst>
                                      </p:cBhvr>
                                      <p:to>
                                        <p:strVal val="visible"/>
                                      </p:to>
                                    </p:set>
                                    <p:animEffect transition="in" filter="box(in)">
                                      <p:cBhvr>
                                        <p:cTn id="243" dur="500"/>
                                        <p:tgtEl>
                                          <p:spTgt spid="111699"/>
                                        </p:tgtEl>
                                      </p:cBhvr>
                                    </p:animEffect>
                                  </p:childTnLst>
                                </p:cTn>
                              </p:par>
                              <p:par>
                                <p:cTn id="244" presetID="4" presetClass="entr" presetSubtype="16" fill="hold" grpId="0" nodeType="withEffect">
                                  <p:stCondLst>
                                    <p:cond delay="0"/>
                                  </p:stCondLst>
                                  <p:childTnLst>
                                    <p:set>
                                      <p:cBhvr>
                                        <p:cTn id="245" dur="1" fill="hold">
                                          <p:stCondLst>
                                            <p:cond delay="0"/>
                                          </p:stCondLst>
                                        </p:cTn>
                                        <p:tgtEl>
                                          <p:spTgt spid="111700"/>
                                        </p:tgtEl>
                                        <p:attrNameLst>
                                          <p:attrName>style.visibility</p:attrName>
                                        </p:attrNameLst>
                                      </p:cBhvr>
                                      <p:to>
                                        <p:strVal val="visible"/>
                                      </p:to>
                                    </p:set>
                                    <p:animEffect transition="in" filter="box(in)">
                                      <p:cBhvr>
                                        <p:cTn id="246" dur="500"/>
                                        <p:tgtEl>
                                          <p:spTgt spid="111700"/>
                                        </p:tgtEl>
                                      </p:cBhvr>
                                    </p:animEffect>
                                  </p:childTnLst>
                                </p:cTn>
                              </p:par>
                              <p:par>
                                <p:cTn id="247" presetID="4" presetClass="entr" presetSubtype="16" fill="hold" grpId="0" nodeType="withEffect">
                                  <p:stCondLst>
                                    <p:cond delay="0"/>
                                  </p:stCondLst>
                                  <p:childTnLst>
                                    <p:set>
                                      <p:cBhvr>
                                        <p:cTn id="248" dur="1" fill="hold">
                                          <p:stCondLst>
                                            <p:cond delay="0"/>
                                          </p:stCondLst>
                                        </p:cTn>
                                        <p:tgtEl>
                                          <p:spTgt spid="111701"/>
                                        </p:tgtEl>
                                        <p:attrNameLst>
                                          <p:attrName>style.visibility</p:attrName>
                                        </p:attrNameLst>
                                      </p:cBhvr>
                                      <p:to>
                                        <p:strVal val="visible"/>
                                      </p:to>
                                    </p:set>
                                    <p:animEffect transition="in" filter="box(in)">
                                      <p:cBhvr>
                                        <p:cTn id="249" dur="500"/>
                                        <p:tgtEl>
                                          <p:spTgt spid="111701"/>
                                        </p:tgtEl>
                                      </p:cBhvr>
                                    </p:animEffect>
                                  </p:childTnLst>
                                </p:cTn>
                              </p:par>
                              <p:par>
                                <p:cTn id="250" presetID="4" presetClass="entr" presetSubtype="16" fill="hold" grpId="0" nodeType="withEffect">
                                  <p:stCondLst>
                                    <p:cond delay="0"/>
                                  </p:stCondLst>
                                  <p:childTnLst>
                                    <p:set>
                                      <p:cBhvr>
                                        <p:cTn id="251" dur="1" fill="hold">
                                          <p:stCondLst>
                                            <p:cond delay="0"/>
                                          </p:stCondLst>
                                        </p:cTn>
                                        <p:tgtEl>
                                          <p:spTgt spid="111702"/>
                                        </p:tgtEl>
                                        <p:attrNameLst>
                                          <p:attrName>style.visibility</p:attrName>
                                        </p:attrNameLst>
                                      </p:cBhvr>
                                      <p:to>
                                        <p:strVal val="visible"/>
                                      </p:to>
                                    </p:set>
                                    <p:animEffect transition="in" filter="box(in)">
                                      <p:cBhvr>
                                        <p:cTn id="252" dur="500"/>
                                        <p:tgtEl>
                                          <p:spTgt spid="111702"/>
                                        </p:tgtEl>
                                      </p:cBhvr>
                                    </p:animEffect>
                                  </p:childTnLst>
                                </p:cTn>
                              </p:par>
                              <p:par>
                                <p:cTn id="253" presetID="4" presetClass="entr" presetSubtype="16" fill="hold" grpId="0" nodeType="withEffect">
                                  <p:stCondLst>
                                    <p:cond delay="0"/>
                                  </p:stCondLst>
                                  <p:childTnLst>
                                    <p:set>
                                      <p:cBhvr>
                                        <p:cTn id="254" dur="1" fill="hold">
                                          <p:stCondLst>
                                            <p:cond delay="0"/>
                                          </p:stCondLst>
                                        </p:cTn>
                                        <p:tgtEl>
                                          <p:spTgt spid="111703"/>
                                        </p:tgtEl>
                                        <p:attrNameLst>
                                          <p:attrName>style.visibility</p:attrName>
                                        </p:attrNameLst>
                                      </p:cBhvr>
                                      <p:to>
                                        <p:strVal val="visible"/>
                                      </p:to>
                                    </p:set>
                                    <p:animEffect transition="in" filter="box(in)">
                                      <p:cBhvr>
                                        <p:cTn id="255" dur="500"/>
                                        <p:tgtEl>
                                          <p:spTgt spid="111703"/>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111704"/>
                                        </p:tgtEl>
                                        <p:attrNameLst>
                                          <p:attrName>style.visibility</p:attrName>
                                        </p:attrNameLst>
                                      </p:cBhvr>
                                      <p:to>
                                        <p:strVal val="visible"/>
                                      </p:to>
                                    </p:set>
                                    <p:animEffect transition="in" filter="box(in)">
                                      <p:cBhvr>
                                        <p:cTn id="258" dur="500"/>
                                        <p:tgtEl>
                                          <p:spTgt spid="111704"/>
                                        </p:tgtEl>
                                      </p:cBhvr>
                                    </p:animEffect>
                                  </p:childTnLst>
                                </p:cTn>
                              </p:par>
                              <p:par>
                                <p:cTn id="259" presetID="4" presetClass="entr" presetSubtype="16" fill="hold" grpId="0" nodeType="withEffect">
                                  <p:stCondLst>
                                    <p:cond delay="0"/>
                                  </p:stCondLst>
                                  <p:childTnLst>
                                    <p:set>
                                      <p:cBhvr>
                                        <p:cTn id="260" dur="1" fill="hold">
                                          <p:stCondLst>
                                            <p:cond delay="0"/>
                                          </p:stCondLst>
                                        </p:cTn>
                                        <p:tgtEl>
                                          <p:spTgt spid="111705"/>
                                        </p:tgtEl>
                                        <p:attrNameLst>
                                          <p:attrName>style.visibility</p:attrName>
                                        </p:attrNameLst>
                                      </p:cBhvr>
                                      <p:to>
                                        <p:strVal val="visible"/>
                                      </p:to>
                                    </p:set>
                                    <p:animEffect transition="in" filter="box(in)">
                                      <p:cBhvr>
                                        <p:cTn id="261" dur="500"/>
                                        <p:tgtEl>
                                          <p:spTgt spid="111705"/>
                                        </p:tgtEl>
                                      </p:cBhvr>
                                    </p:animEffect>
                                  </p:childTnLst>
                                </p:cTn>
                              </p:par>
                              <p:par>
                                <p:cTn id="262" presetID="4" presetClass="entr" presetSubtype="16" fill="hold" grpId="0" nodeType="withEffect">
                                  <p:stCondLst>
                                    <p:cond delay="0"/>
                                  </p:stCondLst>
                                  <p:childTnLst>
                                    <p:set>
                                      <p:cBhvr>
                                        <p:cTn id="263" dur="1" fill="hold">
                                          <p:stCondLst>
                                            <p:cond delay="0"/>
                                          </p:stCondLst>
                                        </p:cTn>
                                        <p:tgtEl>
                                          <p:spTgt spid="111706"/>
                                        </p:tgtEl>
                                        <p:attrNameLst>
                                          <p:attrName>style.visibility</p:attrName>
                                        </p:attrNameLst>
                                      </p:cBhvr>
                                      <p:to>
                                        <p:strVal val="visible"/>
                                      </p:to>
                                    </p:set>
                                    <p:animEffect transition="in" filter="box(in)">
                                      <p:cBhvr>
                                        <p:cTn id="264" dur="500"/>
                                        <p:tgtEl>
                                          <p:spTgt spid="111706"/>
                                        </p:tgtEl>
                                      </p:cBhvr>
                                    </p:animEffect>
                                  </p:childTnLst>
                                </p:cTn>
                              </p:par>
                              <p:par>
                                <p:cTn id="265" presetID="4" presetClass="entr" presetSubtype="16" fill="hold" grpId="0" nodeType="withEffect">
                                  <p:stCondLst>
                                    <p:cond delay="0"/>
                                  </p:stCondLst>
                                  <p:childTnLst>
                                    <p:set>
                                      <p:cBhvr>
                                        <p:cTn id="266" dur="1" fill="hold">
                                          <p:stCondLst>
                                            <p:cond delay="0"/>
                                          </p:stCondLst>
                                        </p:cTn>
                                        <p:tgtEl>
                                          <p:spTgt spid="111707"/>
                                        </p:tgtEl>
                                        <p:attrNameLst>
                                          <p:attrName>style.visibility</p:attrName>
                                        </p:attrNameLst>
                                      </p:cBhvr>
                                      <p:to>
                                        <p:strVal val="visible"/>
                                      </p:to>
                                    </p:set>
                                    <p:animEffect transition="in" filter="box(in)">
                                      <p:cBhvr>
                                        <p:cTn id="267" dur="500"/>
                                        <p:tgtEl>
                                          <p:spTgt spid="111707"/>
                                        </p:tgtEl>
                                      </p:cBhvr>
                                    </p:animEffect>
                                  </p:childTnLst>
                                </p:cTn>
                              </p:par>
                              <p:par>
                                <p:cTn id="268" presetID="4" presetClass="entr" presetSubtype="16" fill="hold" grpId="0" nodeType="withEffect">
                                  <p:stCondLst>
                                    <p:cond delay="0"/>
                                  </p:stCondLst>
                                  <p:childTnLst>
                                    <p:set>
                                      <p:cBhvr>
                                        <p:cTn id="269" dur="1" fill="hold">
                                          <p:stCondLst>
                                            <p:cond delay="0"/>
                                          </p:stCondLst>
                                        </p:cTn>
                                        <p:tgtEl>
                                          <p:spTgt spid="111708"/>
                                        </p:tgtEl>
                                        <p:attrNameLst>
                                          <p:attrName>style.visibility</p:attrName>
                                        </p:attrNameLst>
                                      </p:cBhvr>
                                      <p:to>
                                        <p:strVal val="visible"/>
                                      </p:to>
                                    </p:set>
                                    <p:animEffect transition="in" filter="box(in)">
                                      <p:cBhvr>
                                        <p:cTn id="270" dur="500"/>
                                        <p:tgtEl>
                                          <p:spTgt spid="111708"/>
                                        </p:tgtEl>
                                      </p:cBhvr>
                                    </p:animEffect>
                                  </p:childTnLst>
                                </p:cTn>
                              </p:par>
                              <p:par>
                                <p:cTn id="271" presetID="4" presetClass="entr" presetSubtype="16" fill="hold" grpId="0" nodeType="withEffect">
                                  <p:stCondLst>
                                    <p:cond delay="0"/>
                                  </p:stCondLst>
                                  <p:childTnLst>
                                    <p:set>
                                      <p:cBhvr>
                                        <p:cTn id="272" dur="1" fill="hold">
                                          <p:stCondLst>
                                            <p:cond delay="0"/>
                                          </p:stCondLst>
                                        </p:cTn>
                                        <p:tgtEl>
                                          <p:spTgt spid="111709"/>
                                        </p:tgtEl>
                                        <p:attrNameLst>
                                          <p:attrName>style.visibility</p:attrName>
                                        </p:attrNameLst>
                                      </p:cBhvr>
                                      <p:to>
                                        <p:strVal val="visible"/>
                                      </p:to>
                                    </p:set>
                                    <p:animEffect transition="in" filter="box(in)">
                                      <p:cBhvr>
                                        <p:cTn id="273" dur="500"/>
                                        <p:tgtEl>
                                          <p:spTgt spid="111709"/>
                                        </p:tgtEl>
                                      </p:cBhvr>
                                    </p:animEffect>
                                  </p:childTnLst>
                                </p:cTn>
                              </p:par>
                              <p:par>
                                <p:cTn id="274" presetID="4" presetClass="entr" presetSubtype="16" fill="hold" grpId="0" nodeType="withEffect">
                                  <p:stCondLst>
                                    <p:cond delay="0"/>
                                  </p:stCondLst>
                                  <p:childTnLst>
                                    <p:set>
                                      <p:cBhvr>
                                        <p:cTn id="275" dur="1" fill="hold">
                                          <p:stCondLst>
                                            <p:cond delay="0"/>
                                          </p:stCondLst>
                                        </p:cTn>
                                        <p:tgtEl>
                                          <p:spTgt spid="111710"/>
                                        </p:tgtEl>
                                        <p:attrNameLst>
                                          <p:attrName>style.visibility</p:attrName>
                                        </p:attrNameLst>
                                      </p:cBhvr>
                                      <p:to>
                                        <p:strVal val="visible"/>
                                      </p:to>
                                    </p:set>
                                    <p:animEffect transition="in" filter="box(in)">
                                      <p:cBhvr>
                                        <p:cTn id="276" dur="500"/>
                                        <p:tgtEl>
                                          <p:spTgt spid="111710"/>
                                        </p:tgtEl>
                                      </p:cBhvr>
                                    </p:animEffect>
                                  </p:childTnLst>
                                </p:cTn>
                              </p:par>
                              <p:par>
                                <p:cTn id="277" presetID="4" presetClass="entr" presetSubtype="16" fill="hold" grpId="0" nodeType="withEffect">
                                  <p:stCondLst>
                                    <p:cond delay="0"/>
                                  </p:stCondLst>
                                  <p:childTnLst>
                                    <p:set>
                                      <p:cBhvr>
                                        <p:cTn id="278" dur="1" fill="hold">
                                          <p:stCondLst>
                                            <p:cond delay="0"/>
                                          </p:stCondLst>
                                        </p:cTn>
                                        <p:tgtEl>
                                          <p:spTgt spid="111711"/>
                                        </p:tgtEl>
                                        <p:attrNameLst>
                                          <p:attrName>style.visibility</p:attrName>
                                        </p:attrNameLst>
                                      </p:cBhvr>
                                      <p:to>
                                        <p:strVal val="visible"/>
                                      </p:to>
                                    </p:set>
                                    <p:animEffect transition="in" filter="box(in)">
                                      <p:cBhvr>
                                        <p:cTn id="279" dur="500"/>
                                        <p:tgtEl>
                                          <p:spTgt spid="111711"/>
                                        </p:tgtEl>
                                      </p:cBhvr>
                                    </p:animEffect>
                                  </p:childTnLst>
                                </p:cTn>
                              </p:par>
                              <p:par>
                                <p:cTn id="280" presetID="4" presetClass="entr" presetSubtype="16" fill="hold" grpId="0" nodeType="withEffect">
                                  <p:stCondLst>
                                    <p:cond delay="0"/>
                                  </p:stCondLst>
                                  <p:childTnLst>
                                    <p:set>
                                      <p:cBhvr>
                                        <p:cTn id="281" dur="1" fill="hold">
                                          <p:stCondLst>
                                            <p:cond delay="0"/>
                                          </p:stCondLst>
                                        </p:cTn>
                                        <p:tgtEl>
                                          <p:spTgt spid="111712"/>
                                        </p:tgtEl>
                                        <p:attrNameLst>
                                          <p:attrName>style.visibility</p:attrName>
                                        </p:attrNameLst>
                                      </p:cBhvr>
                                      <p:to>
                                        <p:strVal val="visible"/>
                                      </p:to>
                                    </p:set>
                                    <p:animEffect transition="in" filter="box(in)">
                                      <p:cBhvr>
                                        <p:cTn id="282" dur="500"/>
                                        <p:tgtEl>
                                          <p:spTgt spid="111712"/>
                                        </p:tgtEl>
                                      </p:cBhvr>
                                    </p:animEffect>
                                  </p:childTnLst>
                                </p:cTn>
                              </p:par>
                              <p:par>
                                <p:cTn id="283" presetID="4" presetClass="entr" presetSubtype="16" fill="hold" grpId="0" nodeType="withEffect">
                                  <p:stCondLst>
                                    <p:cond delay="0"/>
                                  </p:stCondLst>
                                  <p:childTnLst>
                                    <p:set>
                                      <p:cBhvr>
                                        <p:cTn id="284" dur="1" fill="hold">
                                          <p:stCondLst>
                                            <p:cond delay="0"/>
                                          </p:stCondLst>
                                        </p:cTn>
                                        <p:tgtEl>
                                          <p:spTgt spid="111713"/>
                                        </p:tgtEl>
                                        <p:attrNameLst>
                                          <p:attrName>style.visibility</p:attrName>
                                        </p:attrNameLst>
                                      </p:cBhvr>
                                      <p:to>
                                        <p:strVal val="visible"/>
                                      </p:to>
                                    </p:set>
                                    <p:animEffect transition="in" filter="box(in)">
                                      <p:cBhvr>
                                        <p:cTn id="285" dur="500"/>
                                        <p:tgtEl>
                                          <p:spTgt spid="111713"/>
                                        </p:tgtEl>
                                      </p:cBhvr>
                                    </p:animEffect>
                                  </p:childTnLst>
                                </p:cTn>
                              </p:par>
                              <p:par>
                                <p:cTn id="286" presetID="4" presetClass="entr" presetSubtype="16" fill="hold" grpId="0" nodeType="withEffect">
                                  <p:stCondLst>
                                    <p:cond delay="0"/>
                                  </p:stCondLst>
                                  <p:childTnLst>
                                    <p:set>
                                      <p:cBhvr>
                                        <p:cTn id="287" dur="1" fill="hold">
                                          <p:stCondLst>
                                            <p:cond delay="0"/>
                                          </p:stCondLst>
                                        </p:cTn>
                                        <p:tgtEl>
                                          <p:spTgt spid="111714"/>
                                        </p:tgtEl>
                                        <p:attrNameLst>
                                          <p:attrName>style.visibility</p:attrName>
                                        </p:attrNameLst>
                                      </p:cBhvr>
                                      <p:to>
                                        <p:strVal val="visible"/>
                                      </p:to>
                                    </p:set>
                                    <p:animEffect transition="in" filter="box(in)">
                                      <p:cBhvr>
                                        <p:cTn id="288" dur="500"/>
                                        <p:tgtEl>
                                          <p:spTgt spid="111714"/>
                                        </p:tgtEl>
                                      </p:cBhvr>
                                    </p:animEffect>
                                  </p:childTnLst>
                                </p:cTn>
                              </p:par>
                              <p:par>
                                <p:cTn id="289" presetID="4" presetClass="entr" presetSubtype="16" fill="hold" grpId="0" nodeType="withEffect">
                                  <p:stCondLst>
                                    <p:cond delay="0"/>
                                  </p:stCondLst>
                                  <p:childTnLst>
                                    <p:set>
                                      <p:cBhvr>
                                        <p:cTn id="290" dur="1" fill="hold">
                                          <p:stCondLst>
                                            <p:cond delay="0"/>
                                          </p:stCondLst>
                                        </p:cTn>
                                        <p:tgtEl>
                                          <p:spTgt spid="111715"/>
                                        </p:tgtEl>
                                        <p:attrNameLst>
                                          <p:attrName>style.visibility</p:attrName>
                                        </p:attrNameLst>
                                      </p:cBhvr>
                                      <p:to>
                                        <p:strVal val="visible"/>
                                      </p:to>
                                    </p:set>
                                    <p:animEffect transition="in" filter="box(in)">
                                      <p:cBhvr>
                                        <p:cTn id="291" dur="500"/>
                                        <p:tgtEl>
                                          <p:spTgt spid="111715"/>
                                        </p:tgtEl>
                                      </p:cBhvr>
                                    </p:animEffect>
                                  </p:childTnLst>
                                </p:cTn>
                              </p:par>
                              <p:par>
                                <p:cTn id="292" presetID="4" presetClass="entr" presetSubtype="16" fill="hold" grpId="0" nodeType="withEffect">
                                  <p:stCondLst>
                                    <p:cond delay="0"/>
                                  </p:stCondLst>
                                  <p:childTnLst>
                                    <p:set>
                                      <p:cBhvr>
                                        <p:cTn id="293" dur="1" fill="hold">
                                          <p:stCondLst>
                                            <p:cond delay="0"/>
                                          </p:stCondLst>
                                        </p:cTn>
                                        <p:tgtEl>
                                          <p:spTgt spid="111716"/>
                                        </p:tgtEl>
                                        <p:attrNameLst>
                                          <p:attrName>style.visibility</p:attrName>
                                        </p:attrNameLst>
                                      </p:cBhvr>
                                      <p:to>
                                        <p:strVal val="visible"/>
                                      </p:to>
                                    </p:set>
                                    <p:animEffect transition="in" filter="box(in)">
                                      <p:cBhvr>
                                        <p:cTn id="294" dur="500"/>
                                        <p:tgtEl>
                                          <p:spTgt spid="111716"/>
                                        </p:tgtEl>
                                      </p:cBhvr>
                                    </p:animEffect>
                                  </p:childTnLst>
                                </p:cTn>
                              </p:par>
                              <p:par>
                                <p:cTn id="295" presetID="4" presetClass="entr" presetSubtype="16" fill="hold" grpId="0" nodeType="withEffect">
                                  <p:stCondLst>
                                    <p:cond delay="0"/>
                                  </p:stCondLst>
                                  <p:childTnLst>
                                    <p:set>
                                      <p:cBhvr>
                                        <p:cTn id="296" dur="1" fill="hold">
                                          <p:stCondLst>
                                            <p:cond delay="0"/>
                                          </p:stCondLst>
                                        </p:cTn>
                                        <p:tgtEl>
                                          <p:spTgt spid="111717"/>
                                        </p:tgtEl>
                                        <p:attrNameLst>
                                          <p:attrName>style.visibility</p:attrName>
                                        </p:attrNameLst>
                                      </p:cBhvr>
                                      <p:to>
                                        <p:strVal val="visible"/>
                                      </p:to>
                                    </p:set>
                                    <p:animEffect transition="in" filter="box(in)">
                                      <p:cBhvr>
                                        <p:cTn id="297" dur="500"/>
                                        <p:tgtEl>
                                          <p:spTgt spid="111717"/>
                                        </p:tgtEl>
                                      </p:cBhvr>
                                    </p:animEffect>
                                  </p:childTnLst>
                                </p:cTn>
                              </p:par>
                              <p:par>
                                <p:cTn id="298" presetID="4" presetClass="entr" presetSubtype="16" fill="hold" grpId="0" nodeType="withEffect">
                                  <p:stCondLst>
                                    <p:cond delay="0"/>
                                  </p:stCondLst>
                                  <p:childTnLst>
                                    <p:set>
                                      <p:cBhvr>
                                        <p:cTn id="299" dur="1" fill="hold">
                                          <p:stCondLst>
                                            <p:cond delay="0"/>
                                          </p:stCondLst>
                                        </p:cTn>
                                        <p:tgtEl>
                                          <p:spTgt spid="111718"/>
                                        </p:tgtEl>
                                        <p:attrNameLst>
                                          <p:attrName>style.visibility</p:attrName>
                                        </p:attrNameLst>
                                      </p:cBhvr>
                                      <p:to>
                                        <p:strVal val="visible"/>
                                      </p:to>
                                    </p:set>
                                    <p:animEffect transition="in" filter="box(in)">
                                      <p:cBhvr>
                                        <p:cTn id="300" dur="500"/>
                                        <p:tgtEl>
                                          <p:spTgt spid="111718"/>
                                        </p:tgtEl>
                                      </p:cBhvr>
                                    </p:animEffect>
                                  </p:childTnLst>
                                </p:cTn>
                              </p:par>
                              <p:par>
                                <p:cTn id="301" presetID="4" presetClass="entr" presetSubtype="16" fill="hold" grpId="0" nodeType="withEffect">
                                  <p:stCondLst>
                                    <p:cond delay="0"/>
                                  </p:stCondLst>
                                  <p:childTnLst>
                                    <p:set>
                                      <p:cBhvr>
                                        <p:cTn id="302" dur="1" fill="hold">
                                          <p:stCondLst>
                                            <p:cond delay="0"/>
                                          </p:stCondLst>
                                        </p:cTn>
                                        <p:tgtEl>
                                          <p:spTgt spid="111719"/>
                                        </p:tgtEl>
                                        <p:attrNameLst>
                                          <p:attrName>style.visibility</p:attrName>
                                        </p:attrNameLst>
                                      </p:cBhvr>
                                      <p:to>
                                        <p:strVal val="visible"/>
                                      </p:to>
                                    </p:set>
                                    <p:animEffect transition="in" filter="box(in)">
                                      <p:cBhvr>
                                        <p:cTn id="303" dur="500"/>
                                        <p:tgtEl>
                                          <p:spTgt spid="111719"/>
                                        </p:tgtEl>
                                      </p:cBhvr>
                                    </p:animEffect>
                                  </p:childTnLst>
                                </p:cTn>
                              </p:par>
                              <p:par>
                                <p:cTn id="304" presetID="4" presetClass="entr" presetSubtype="16" fill="hold" grpId="0" nodeType="withEffect">
                                  <p:stCondLst>
                                    <p:cond delay="0"/>
                                  </p:stCondLst>
                                  <p:childTnLst>
                                    <p:set>
                                      <p:cBhvr>
                                        <p:cTn id="305" dur="1" fill="hold">
                                          <p:stCondLst>
                                            <p:cond delay="0"/>
                                          </p:stCondLst>
                                        </p:cTn>
                                        <p:tgtEl>
                                          <p:spTgt spid="111720"/>
                                        </p:tgtEl>
                                        <p:attrNameLst>
                                          <p:attrName>style.visibility</p:attrName>
                                        </p:attrNameLst>
                                      </p:cBhvr>
                                      <p:to>
                                        <p:strVal val="visible"/>
                                      </p:to>
                                    </p:set>
                                    <p:animEffect transition="in" filter="box(in)">
                                      <p:cBhvr>
                                        <p:cTn id="306" dur="500"/>
                                        <p:tgtEl>
                                          <p:spTgt spid="111720"/>
                                        </p:tgtEl>
                                      </p:cBhvr>
                                    </p:animEffect>
                                  </p:childTnLst>
                                </p:cTn>
                              </p:par>
                              <p:par>
                                <p:cTn id="307" presetID="4" presetClass="entr" presetSubtype="16" fill="hold" grpId="0" nodeType="withEffect">
                                  <p:stCondLst>
                                    <p:cond delay="0"/>
                                  </p:stCondLst>
                                  <p:childTnLst>
                                    <p:set>
                                      <p:cBhvr>
                                        <p:cTn id="308" dur="1" fill="hold">
                                          <p:stCondLst>
                                            <p:cond delay="0"/>
                                          </p:stCondLst>
                                        </p:cTn>
                                        <p:tgtEl>
                                          <p:spTgt spid="111721"/>
                                        </p:tgtEl>
                                        <p:attrNameLst>
                                          <p:attrName>style.visibility</p:attrName>
                                        </p:attrNameLst>
                                      </p:cBhvr>
                                      <p:to>
                                        <p:strVal val="visible"/>
                                      </p:to>
                                    </p:set>
                                    <p:animEffect transition="in" filter="box(in)">
                                      <p:cBhvr>
                                        <p:cTn id="309" dur="500"/>
                                        <p:tgtEl>
                                          <p:spTgt spid="111721"/>
                                        </p:tgtEl>
                                      </p:cBhvr>
                                    </p:animEffect>
                                  </p:childTnLst>
                                </p:cTn>
                              </p:par>
                              <p:par>
                                <p:cTn id="310" presetID="4" presetClass="entr" presetSubtype="16" fill="hold" grpId="0" nodeType="withEffect">
                                  <p:stCondLst>
                                    <p:cond delay="0"/>
                                  </p:stCondLst>
                                  <p:childTnLst>
                                    <p:set>
                                      <p:cBhvr>
                                        <p:cTn id="311" dur="1" fill="hold">
                                          <p:stCondLst>
                                            <p:cond delay="0"/>
                                          </p:stCondLst>
                                        </p:cTn>
                                        <p:tgtEl>
                                          <p:spTgt spid="111722"/>
                                        </p:tgtEl>
                                        <p:attrNameLst>
                                          <p:attrName>style.visibility</p:attrName>
                                        </p:attrNameLst>
                                      </p:cBhvr>
                                      <p:to>
                                        <p:strVal val="visible"/>
                                      </p:to>
                                    </p:set>
                                    <p:animEffect transition="in" filter="box(in)">
                                      <p:cBhvr>
                                        <p:cTn id="312" dur="500"/>
                                        <p:tgtEl>
                                          <p:spTgt spid="111722"/>
                                        </p:tgtEl>
                                      </p:cBhvr>
                                    </p:animEffect>
                                  </p:childTnLst>
                                </p:cTn>
                              </p:par>
                              <p:par>
                                <p:cTn id="313" presetID="4" presetClass="entr" presetSubtype="16" fill="hold" grpId="0" nodeType="withEffect">
                                  <p:stCondLst>
                                    <p:cond delay="0"/>
                                  </p:stCondLst>
                                  <p:childTnLst>
                                    <p:set>
                                      <p:cBhvr>
                                        <p:cTn id="314" dur="1" fill="hold">
                                          <p:stCondLst>
                                            <p:cond delay="0"/>
                                          </p:stCondLst>
                                        </p:cTn>
                                        <p:tgtEl>
                                          <p:spTgt spid="111723"/>
                                        </p:tgtEl>
                                        <p:attrNameLst>
                                          <p:attrName>style.visibility</p:attrName>
                                        </p:attrNameLst>
                                      </p:cBhvr>
                                      <p:to>
                                        <p:strVal val="visible"/>
                                      </p:to>
                                    </p:set>
                                    <p:animEffect transition="in" filter="box(in)">
                                      <p:cBhvr>
                                        <p:cTn id="315" dur="500"/>
                                        <p:tgtEl>
                                          <p:spTgt spid="111723"/>
                                        </p:tgtEl>
                                      </p:cBhvr>
                                    </p:animEffect>
                                  </p:childTnLst>
                                </p:cTn>
                              </p:par>
                              <p:par>
                                <p:cTn id="316" presetID="4" presetClass="entr" presetSubtype="16" fill="hold" grpId="0" nodeType="withEffect">
                                  <p:stCondLst>
                                    <p:cond delay="0"/>
                                  </p:stCondLst>
                                  <p:childTnLst>
                                    <p:set>
                                      <p:cBhvr>
                                        <p:cTn id="317" dur="1" fill="hold">
                                          <p:stCondLst>
                                            <p:cond delay="0"/>
                                          </p:stCondLst>
                                        </p:cTn>
                                        <p:tgtEl>
                                          <p:spTgt spid="111724"/>
                                        </p:tgtEl>
                                        <p:attrNameLst>
                                          <p:attrName>style.visibility</p:attrName>
                                        </p:attrNameLst>
                                      </p:cBhvr>
                                      <p:to>
                                        <p:strVal val="visible"/>
                                      </p:to>
                                    </p:set>
                                    <p:animEffect transition="in" filter="box(in)">
                                      <p:cBhvr>
                                        <p:cTn id="318" dur="500"/>
                                        <p:tgtEl>
                                          <p:spTgt spid="111724"/>
                                        </p:tgtEl>
                                      </p:cBhvr>
                                    </p:animEffect>
                                  </p:childTnLst>
                                </p:cTn>
                              </p:par>
                              <p:par>
                                <p:cTn id="319" presetID="4" presetClass="entr" presetSubtype="16" fill="hold" grpId="0" nodeType="withEffect">
                                  <p:stCondLst>
                                    <p:cond delay="0"/>
                                  </p:stCondLst>
                                  <p:childTnLst>
                                    <p:set>
                                      <p:cBhvr>
                                        <p:cTn id="320" dur="1" fill="hold">
                                          <p:stCondLst>
                                            <p:cond delay="0"/>
                                          </p:stCondLst>
                                        </p:cTn>
                                        <p:tgtEl>
                                          <p:spTgt spid="111725"/>
                                        </p:tgtEl>
                                        <p:attrNameLst>
                                          <p:attrName>style.visibility</p:attrName>
                                        </p:attrNameLst>
                                      </p:cBhvr>
                                      <p:to>
                                        <p:strVal val="visible"/>
                                      </p:to>
                                    </p:set>
                                    <p:animEffect transition="in" filter="box(in)">
                                      <p:cBhvr>
                                        <p:cTn id="321" dur="500"/>
                                        <p:tgtEl>
                                          <p:spTgt spid="111725"/>
                                        </p:tgtEl>
                                      </p:cBhvr>
                                    </p:animEffect>
                                  </p:childTnLst>
                                </p:cTn>
                              </p:par>
                              <p:par>
                                <p:cTn id="322" presetID="4" presetClass="entr" presetSubtype="16" fill="hold" grpId="0" nodeType="withEffect">
                                  <p:stCondLst>
                                    <p:cond delay="0"/>
                                  </p:stCondLst>
                                  <p:childTnLst>
                                    <p:set>
                                      <p:cBhvr>
                                        <p:cTn id="323" dur="1" fill="hold">
                                          <p:stCondLst>
                                            <p:cond delay="0"/>
                                          </p:stCondLst>
                                        </p:cTn>
                                        <p:tgtEl>
                                          <p:spTgt spid="111726"/>
                                        </p:tgtEl>
                                        <p:attrNameLst>
                                          <p:attrName>style.visibility</p:attrName>
                                        </p:attrNameLst>
                                      </p:cBhvr>
                                      <p:to>
                                        <p:strVal val="visible"/>
                                      </p:to>
                                    </p:set>
                                    <p:animEffect transition="in" filter="box(in)">
                                      <p:cBhvr>
                                        <p:cTn id="324" dur="500"/>
                                        <p:tgtEl>
                                          <p:spTgt spid="111726"/>
                                        </p:tgtEl>
                                      </p:cBhvr>
                                    </p:animEffect>
                                  </p:childTnLst>
                                </p:cTn>
                              </p:par>
                              <p:par>
                                <p:cTn id="325" presetID="4" presetClass="entr" presetSubtype="16" fill="hold" grpId="0" nodeType="withEffect">
                                  <p:stCondLst>
                                    <p:cond delay="0"/>
                                  </p:stCondLst>
                                  <p:childTnLst>
                                    <p:set>
                                      <p:cBhvr>
                                        <p:cTn id="326" dur="1" fill="hold">
                                          <p:stCondLst>
                                            <p:cond delay="0"/>
                                          </p:stCondLst>
                                        </p:cTn>
                                        <p:tgtEl>
                                          <p:spTgt spid="111727"/>
                                        </p:tgtEl>
                                        <p:attrNameLst>
                                          <p:attrName>style.visibility</p:attrName>
                                        </p:attrNameLst>
                                      </p:cBhvr>
                                      <p:to>
                                        <p:strVal val="visible"/>
                                      </p:to>
                                    </p:set>
                                    <p:animEffect transition="in" filter="box(in)">
                                      <p:cBhvr>
                                        <p:cTn id="327" dur="500"/>
                                        <p:tgtEl>
                                          <p:spTgt spid="111727"/>
                                        </p:tgtEl>
                                      </p:cBhvr>
                                    </p:animEffect>
                                  </p:childTnLst>
                                </p:cTn>
                              </p:par>
                              <p:par>
                                <p:cTn id="328" presetID="4" presetClass="entr" presetSubtype="16" fill="hold" grpId="0" nodeType="withEffect">
                                  <p:stCondLst>
                                    <p:cond delay="0"/>
                                  </p:stCondLst>
                                  <p:childTnLst>
                                    <p:set>
                                      <p:cBhvr>
                                        <p:cTn id="329" dur="1" fill="hold">
                                          <p:stCondLst>
                                            <p:cond delay="0"/>
                                          </p:stCondLst>
                                        </p:cTn>
                                        <p:tgtEl>
                                          <p:spTgt spid="111728"/>
                                        </p:tgtEl>
                                        <p:attrNameLst>
                                          <p:attrName>style.visibility</p:attrName>
                                        </p:attrNameLst>
                                      </p:cBhvr>
                                      <p:to>
                                        <p:strVal val="visible"/>
                                      </p:to>
                                    </p:set>
                                    <p:animEffect transition="in" filter="box(in)">
                                      <p:cBhvr>
                                        <p:cTn id="330" dur="500"/>
                                        <p:tgtEl>
                                          <p:spTgt spid="111728"/>
                                        </p:tgtEl>
                                      </p:cBhvr>
                                    </p:animEffect>
                                  </p:childTnLst>
                                </p:cTn>
                              </p:par>
                              <p:par>
                                <p:cTn id="331" presetID="4" presetClass="entr" presetSubtype="16" fill="hold" grpId="0" nodeType="withEffect">
                                  <p:stCondLst>
                                    <p:cond delay="0"/>
                                  </p:stCondLst>
                                  <p:childTnLst>
                                    <p:set>
                                      <p:cBhvr>
                                        <p:cTn id="332" dur="1" fill="hold">
                                          <p:stCondLst>
                                            <p:cond delay="0"/>
                                          </p:stCondLst>
                                        </p:cTn>
                                        <p:tgtEl>
                                          <p:spTgt spid="111729"/>
                                        </p:tgtEl>
                                        <p:attrNameLst>
                                          <p:attrName>style.visibility</p:attrName>
                                        </p:attrNameLst>
                                      </p:cBhvr>
                                      <p:to>
                                        <p:strVal val="visible"/>
                                      </p:to>
                                    </p:set>
                                    <p:animEffect transition="in" filter="box(in)">
                                      <p:cBhvr>
                                        <p:cTn id="333" dur="500"/>
                                        <p:tgtEl>
                                          <p:spTgt spid="111729"/>
                                        </p:tgtEl>
                                      </p:cBhvr>
                                    </p:animEffect>
                                  </p:childTnLst>
                                </p:cTn>
                              </p:par>
                              <p:par>
                                <p:cTn id="334" presetID="4" presetClass="entr" presetSubtype="16" fill="hold" grpId="0" nodeType="withEffect">
                                  <p:stCondLst>
                                    <p:cond delay="0"/>
                                  </p:stCondLst>
                                  <p:childTnLst>
                                    <p:set>
                                      <p:cBhvr>
                                        <p:cTn id="335" dur="1" fill="hold">
                                          <p:stCondLst>
                                            <p:cond delay="0"/>
                                          </p:stCondLst>
                                        </p:cTn>
                                        <p:tgtEl>
                                          <p:spTgt spid="111730"/>
                                        </p:tgtEl>
                                        <p:attrNameLst>
                                          <p:attrName>style.visibility</p:attrName>
                                        </p:attrNameLst>
                                      </p:cBhvr>
                                      <p:to>
                                        <p:strVal val="visible"/>
                                      </p:to>
                                    </p:set>
                                    <p:animEffect transition="in" filter="box(in)">
                                      <p:cBhvr>
                                        <p:cTn id="336" dur="500"/>
                                        <p:tgtEl>
                                          <p:spTgt spid="111730"/>
                                        </p:tgtEl>
                                      </p:cBhvr>
                                    </p:animEffect>
                                  </p:childTnLst>
                                </p:cTn>
                              </p:par>
                              <p:par>
                                <p:cTn id="337" presetID="4" presetClass="entr" presetSubtype="16" fill="hold" grpId="0" nodeType="withEffect">
                                  <p:stCondLst>
                                    <p:cond delay="0"/>
                                  </p:stCondLst>
                                  <p:childTnLst>
                                    <p:set>
                                      <p:cBhvr>
                                        <p:cTn id="338" dur="1" fill="hold">
                                          <p:stCondLst>
                                            <p:cond delay="0"/>
                                          </p:stCondLst>
                                        </p:cTn>
                                        <p:tgtEl>
                                          <p:spTgt spid="111731"/>
                                        </p:tgtEl>
                                        <p:attrNameLst>
                                          <p:attrName>style.visibility</p:attrName>
                                        </p:attrNameLst>
                                      </p:cBhvr>
                                      <p:to>
                                        <p:strVal val="visible"/>
                                      </p:to>
                                    </p:set>
                                    <p:animEffect transition="in" filter="box(in)">
                                      <p:cBhvr>
                                        <p:cTn id="339" dur="500"/>
                                        <p:tgtEl>
                                          <p:spTgt spid="111731"/>
                                        </p:tgtEl>
                                      </p:cBhvr>
                                    </p:animEffect>
                                  </p:childTnLst>
                                </p:cTn>
                              </p:par>
                              <p:par>
                                <p:cTn id="340" presetID="4" presetClass="entr" presetSubtype="16" fill="hold" grpId="0" nodeType="withEffect">
                                  <p:stCondLst>
                                    <p:cond delay="0"/>
                                  </p:stCondLst>
                                  <p:childTnLst>
                                    <p:set>
                                      <p:cBhvr>
                                        <p:cTn id="341" dur="1" fill="hold">
                                          <p:stCondLst>
                                            <p:cond delay="0"/>
                                          </p:stCondLst>
                                        </p:cTn>
                                        <p:tgtEl>
                                          <p:spTgt spid="111732"/>
                                        </p:tgtEl>
                                        <p:attrNameLst>
                                          <p:attrName>style.visibility</p:attrName>
                                        </p:attrNameLst>
                                      </p:cBhvr>
                                      <p:to>
                                        <p:strVal val="visible"/>
                                      </p:to>
                                    </p:set>
                                    <p:animEffect transition="in" filter="box(in)">
                                      <p:cBhvr>
                                        <p:cTn id="342" dur="500"/>
                                        <p:tgtEl>
                                          <p:spTgt spid="111732"/>
                                        </p:tgtEl>
                                      </p:cBhvr>
                                    </p:animEffect>
                                  </p:childTnLst>
                                </p:cTn>
                              </p:par>
                              <p:par>
                                <p:cTn id="343" presetID="4" presetClass="entr" presetSubtype="16" fill="hold" grpId="0" nodeType="withEffect">
                                  <p:stCondLst>
                                    <p:cond delay="0"/>
                                  </p:stCondLst>
                                  <p:childTnLst>
                                    <p:set>
                                      <p:cBhvr>
                                        <p:cTn id="344" dur="1" fill="hold">
                                          <p:stCondLst>
                                            <p:cond delay="0"/>
                                          </p:stCondLst>
                                        </p:cTn>
                                        <p:tgtEl>
                                          <p:spTgt spid="111733"/>
                                        </p:tgtEl>
                                        <p:attrNameLst>
                                          <p:attrName>style.visibility</p:attrName>
                                        </p:attrNameLst>
                                      </p:cBhvr>
                                      <p:to>
                                        <p:strVal val="visible"/>
                                      </p:to>
                                    </p:set>
                                    <p:animEffect transition="in" filter="box(in)">
                                      <p:cBhvr>
                                        <p:cTn id="345" dur="500"/>
                                        <p:tgtEl>
                                          <p:spTgt spid="111733"/>
                                        </p:tgtEl>
                                      </p:cBhvr>
                                    </p:animEffect>
                                  </p:childTnLst>
                                </p:cTn>
                              </p:par>
                              <p:par>
                                <p:cTn id="346" presetID="4" presetClass="entr" presetSubtype="16" fill="hold" grpId="0" nodeType="withEffect">
                                  <p:stCondLst>
                                    <p:cond delay="0"/>
                                  </p:stCondLst>
                                  <p:childTnLst>
                                    <p:set>
                                      <p:cBhvr>
                                        <p:cTn id="347" dur="1" fill="hold">
                                          <p:stCondLst>
                                            <p:cond delay="0"/>
                                          </p:stCondLst>
                                        </p:cTn>
                                        <p:tgtEl>
                                          <p:spTgt spid="111734"/>
                                        </p:tgtEl>
                                        <p:attrNameLst>
                                          <p:attrName>style.visibility</p:attrName>
                                        </p:attrNameLst>
                                      </p:cBhvr>
                                      <p:to>
                                        <p:strVal val="visible"/>
                                      </p:to>
                                    </p:set>
                                    <p:animEffect transition="in" filter="box(in)">
                                      <p:cBhvr>
                                        <p:cTn id="348" dur="500"/>
                                        <p:tgtEl>
                                          <p:spTgt spid="111734"/>
                                        </p:tgtEl>
                                      </p:cBhvr>
                                    </p:animEffect>
                                  </p:childTnLst>
                                </p:cTn>
                              </p:par>
                              <p:par>
                                <p:cTn id="349" presetID="4" presetClass="entr" presetSubtype="16" fill="hold" grpId="0" nodeType="withEffect">
                                  <p:stCondLst>
                                    <p:cond delay="0"/>
                                  </p:stCondLst>
                                  <p:childTnLst>
                                    <p:set>
                                      <p:cBhvr>
                                        <p:cTn id="350" dur="1" fill="hold">
                                          <p:stCondLst>
                                            <p:cond delay="0"/>
                                          </p:stCondLst>
                                        </p:cTn>
                                        <p:tgtEl>
                                          <p:spTgt spid="111735"/>
                                        </p:tgtEl>
                                        <p:attrNameLst>
                                          <p:attrName>style.visibility</p:attrName>
                                        </p:attrNameLst>
                                      </p:cBhvr>
                                      <p:to>
                                        <p:strVal val="visible"/>
                                      </p:to>
                                    </p:set>
                                    <p:animEffect transition="in" filter="box(in)">
                                      <p:cBhvr>
                                        <p:cTn id="351" dur="500"/>
                                        <p:tgtEl>
                                          <p:spTgt spid="111735"/>
                                        </p:tgtEl>
                                      </p:cBhvr>
                                    </p:animEffect>
                                  </p:childTnLst>
                                </p:cTn>
                              </p:par>
                              <p:par>
                                <p:cTn id="352" presetID="4" presetClass="entr" presetSubtype="16" fill="hold" grpId="0" nodeType="withEffect">
                                  <p:stCondLst>
                                    <p:cond delay="0"/>
                                  </p:stCondLst>
                                  <p:childTnLst>
                                    <p:set>
                                      <p:cBhvr>
                                        <p:cTn id="353" dur="1" fill="hold">
                                          <p:stCondLst>
                                            <p:cond delay="0"/>
                                          </p:stCondLst>
                                        </p:cTn>
                                        <p:tgtEl>
                                          <p:spTgt spid="111736"/>
                                        </p:tgtEl>
                                        <p:attrNameLst>
                                          <p:attrName>style.visibility</p:attrName>
                                        </p:attrNameLst>
                                      </p:cBhvr>
                                      <p:to>
                                        <p:strVal val="visible"/>
                                      </p:to>
                                    </p:set>
                                    <p:animEffect transition="in" filter="box(in)">
                                      <p:cBhvr>
                                        <p:cTn id="354" dur="500"/>
                                        <p:tgtEl>
                                          <p:spTgt spid="111736"/>
                                        </p:tgtEl>
                                      </p:cBhvr>
                                    </p:animEffect>
                                  </p:childTnLst>
                                </p:cTn>
                              </p:par>
                              <p:par>
                                <p:cTn id="355" presetID="4" presetClass="entr" presetSubtype="16" fill="hold" grpId="0" nodeType="withEffect">
                                  <p:stCondLst>
                                    <p:cond delay="0"/>
                                  </p:stCondLst>
                                  <p:childTnLst>
                                    <p:set>
                                      <p:cBhvr>
                                        <p:cTn id="356" dur="1" fill="hold">
                                          <p:stCondLst>
                                            <p:cond delay="0"/>
                                          </p:stCondLst>
                                        </p:cTn>
                                        <p:tgtEl>
                                          <p:spTgt spid="111737"/>
                                        </p:tgtEl>
                                        <p:attrNameLst>
                                          <p:attrName>style.visibility</p:attrName>
                                        </p:attrNameLst>
                                      </p:cBhvr>
                                      <p:to>
                                        <p:strVal val="visible"/>
                                      </p:to>
                                    </p:set>
                                    <p:animEffect transition="in" filter="box(in)">
                                      <p:cBhvr>
                                        <p:cTn id="357" dur="500"/>
                                        <p:tgtEl>
                                          <p:spTgt spid="111737"/>
                                        </p:tgtEl>
                                      </p:cBhvr>
                                    </p:animEffect>
                                  </p:childTnLst>
                                </p:cTn>
                              </p:par>
                              <p:par>
                                <p:cTn id="358" presetID="4" presetClass="entr" presetSubtype="16" fill="hold" grpId="0" nodeType="withEffect">
                                  <p:stCondLst>
                                    <p:cond delay="0"/>
                                  </p:stCondLst>
                                  <p:childTnLst>
                                    <p:set>
                                      <p:cBhvr>
                                        <p:cTn id="359" dur="1" fill="hold">
                                          <p:stCondLst>
                                            <p:cond delay="0"/>
                                          </p:stCondLst>
                                        </p:cTn>
                                        <p:tgtEl>
                                          <p:spTgt spid="111738"/>
                                        </p:tgtEl>
                                        <p:attrNameLst>
                                          <p:attrName>style.visibility</p:attrName>
                                        </p:attrNameLst>
                                      </p:cBhvr>
                                      <p:to>
                                        <p:strVal val="visible"/>
                                      </p:to>
                                    </p:set>
                                    <p:animEffect transition="in" filter="box(in)">
                                      <p:cBhvr>
                                        <p:cTn id="360" dur="500"/>
                                        <p:tgtEl>
                                          <p:spTgt spid="111738"/>
                                        </p:tgtEl>
                                      </p:cBhvr>
                                    </p:animEffect>
                                  </p:childTnLst>
                                </p:cTn>
                              </p:par>
                              <p:par>
                                <p:cTn id="361" presetID="4" presetClass="entr" presetSubtype="16" fill="hold" grpId="0" nodeType="withEffect">
                                  <p:stCondLst>
                                    <p:cond delay="0"/>
                                  </p:stCondLst>
                                  <p:childTnLst>
                                    <p:set>
                                      <p:cBhvr>
                                        <p:cTn id="362" dur="1" fill="hold">
                                          <p:stCondLst>
                                            <p:cond delay="0"/>
                                          </p:stCondLst>
                                        </p:cTn>
                                        <p:tgtEl>
                                          <p:spTgt spid="111739"/>
                                        </p:tgtEl>
                                        <p:attrNameLst>
                                          <p:attrName>style.visibility</p:attrName>
                                        </p:attrNameLst>
                                      </p:cBhvr>
                                      <p:to>
                                        <p:strVal val="visible"/>
                                      </p:to>
                                    </p:set>
                                    <p:animEffect transition="in" filter="box(in)">
                                      <p:cBhvr>
                                        <p:cTn id="363" dur="500"/>
                                        <p:tgtEl>
                                          <p:spTgt spid="111739"/>
                                        </p:tgtEl>
                                      </p:cBhvr>
                                    </p:animEffect>
                                  </p:childTnLst>
                                </p:cTn>
                              </p:par>
                              <p:par>
                                <p:cTn id="364" presetID="4" presetClass="entr" presetSubtype="16" fill="hold" grpId="0" nodeType="withEffect">
                                  <p:stCondLst>
                                    <p:cond delay="0"/>
                                  </p:stCondLst>
                                  <p:childTnLst>
                                    <p:set>
                                      <p:cBhvr>
                                        <p:cTn id="365" dur="1" fill="hold">
                                          <p:stCondLst>
                                            <p:cond delay="0"/>
                                          </p:stCondLst>
                                        </p:cTn>
                                        <p:tgtEl>
                                          <p:spTgt spid="111740"/>
                                        </p:tgtEl>
                                        <p:attrNameLst>
                                          <p:attrName>style.visibility</p:attrName>
                                        </p:attrNameLst>
                                      </p:cBhvr>
                                      <p:to>
                                        <p:strVal val="visible"/>
                                      </p:to>
                                    </p:set>
                                    <p:animEffect transition="in" filter="box(in)">
                                      <p:cBhvr>
                                        <p:cTn id="366" dur="500"/>
                                        <p:tgtEl>
                                          <p:spTgt spid="111740"/>
                                        </p:tgtEl>
                                      </p:cBhvr>
                                    </p:animEffect>
                                  </p:childTnLst>
                                </p:cTn>
                              </p:par>
                              <p:par>
                                <p:cTn id="367" presetID="4" presetClass="entr" presetSubtype="16" fill="hold" grpId="0" nodeType="withEffect">
                                  <p:stCondLst>
                                    <p:cond delay="0"/>
                                  </p:stCondLst>
                                  <p:childTnLst>
                                    <p:set>
                                      <p:cBhvr>
                                        <p:cTn id="368" dur="1" fill="hold">
                                          <p:stCondLst>
                                            <p:cond delay="0"/>
                                          </p:stCondLst>
                                        </p:cTn>
                                        <p:tgtEl>
                                          <p:spTgt spid="111741"/>
                                        </p:tgtEl>
                                        <p:attrNameLst>
                                          <p:attrName>style.visibility</p:attrName>
                                        </p:attrNameLst>
                                      </p:cBhvr>
                                      <p:to>
                                        <p:strVal val="visible"/>
                                      </p:to>
                                    </p:set>
                                    <p:animEffect transition="in" filter="box(in)">
                                      <p:cBhvr>
                                        <p:cTn id="369" dur="500"/>
                                        <p:tgtEl>
                                          <p:spTgt spid="111741"/>
                                        </p:tgtEl>
                                      </p:cBhvr>
                                    </p:animEffect>
                                  </p:childTnLst>
                                </p:cTn>
                              </p:par>
                              <p:par>
                                <p:cTn id="370" presetID="4" presetClass="entr" presetSubtype="16" fill="hold" grpId="0" nodeType="withEffect">
                                  <p:stCondLst>
                                    <p:cond delay="0"/>
                                  </p:stCondLst>
                                  <p:childTnLst>
                                    <p:set>
                                      <p:cBhvr>
                                        <p:cTn id="371" dur="1" fill="hold">
                                          <p:stCondLst>
                                            <p:cond delay="0"/>
                                          </p:stCondLst>
                                        </p:cTn>
                                        <p:tgtEl>
                                          <p:spTgt spid="111742"/>
                                        </p:tgtEl>
                                        <p:attrNameLst>
                                          <p:attrName>style.visibility</p:attrName>
                                        </p:attrNameLst>
                                      </p:cBhvr>
                                      <p:to>
                                        <p:strVal val="visible"/>
                                      </p:to>
                                    </p:set>
                                    <p:animEffect transition="in" filter="box(in)">
                                      <p:cBhvr>
                                        <p:cTn id="372" dur="500"/>
                                        <p:tgtEl>
                                          <p:spTgt spid="111742"/>
                                        </p:tgtEl>
                                      </p:cBhvr>
                                    </p:animEffect>
                                  </p:childTnLst>
                                </p:cTn>
                              </p:par>
                              <p:par>
                                <p:cTn id="373" presetID="4" presetClass="entr" presetSubtype="16" fill="hold" grpId="0" nodeType="withEffect">
                                  <p:stCondLst>
                                    <p:cond delay="0"/>
                                  </p:stCondLst>
                                  <p:childTnLst>
                                    <p:set>
                                      <p:cBhvr>
                                        <p:cTn id="374" dur="1" fill="hold">
                                          <p:stCondLst>
                                            <p:cond delay="0"/>
                                          </p:stCondLst>
                                        </p:cTn>
                                        <p:tgtEl>
                                          <p:spTgt spid="111743"/>
                                        </p:tgtEl>
                                        <p:attrNameLst>
                                          <p:attrName>style.visibility</p:attrName>
                                        </p:attrNameLst>
                                      </p:cBhvr>
                                      <p:to>
                                        <p:strVal val="visible"/>
                                      </p:to>
                                    </p:set>
                                    <p:animEffect transition="in" filter="box(in)">
                                      <p:cBhvr>
                                        <p:cTn id="375" dur="500"/>
                                        <p:tgtEl>
                                          <p:spTgt spid="111743"/>
                                        </p:tgtEl>
                                      </p:cBhvr>
                                    </p:animEffect>
                                  </p:childTnLst>
                                </p:cTn>
                              </p:par>
                              <p:par>
                                <p:cTn id="376" presetID="4" presetClass="entr" presetSubtype="16" fill="hold" grpId="0" nodeType="withEffect">
                                  <p:stCondLst>
                                    <p:cond delay="0"/>
                                  </p:stCondLst>
                                  <p:childTnLst>
                                    <p:set>
                                      <p:cBhvr>
                                        <p:cTn id="377" dur="1" fill="hold">
                                          <p:stCondLst>
                                            <p:cond delay="0"/>
                                          </p:stCondLst>
                                        </p:cTn>
                                        <p:tgtEl>
                                          <p:spTgt spid="111744"/>
                                        </p:tgtEl>
                                        <p:attrNameLst>
                                          <p:attrName>style.visibility</p:attrName>
                                        </p:attrNameLst>
                                      </p:cBhvr>
                                      <p:to>
                                        <p:strVal val="visible"/>
                                      </p:to>
                                    </p:set>
                                    <p:animEffect transition="in" filter="box(in)">
                                      <p:cBhvr>
                                        <p:cTn id="378" dur="500"/>
                                        <p:tgtEl>
                                          <p:spTgt spid="111744"/>
                                        </p:tgtEl>
                                      </p:cBhvr>
                                    </p:animEffect>
                                  </p:childTnLst>
                                </p:cTn>
                              </p:par>
                              <p:par>
                                <p:cTn id="379" presetID="4" presetClass="entr" presetSubtype="16" fill="hold" grpId="0" nodeType="withEffect">
                                  <p:stCondLst>
                                    <p:cond delay="0"/>
                                  </p:stCondLst>
                                  <p:childTnLst>
                                    <p:set>
                                      <p:cBhvr>
                                        <p:cTn id="380" dur="1" fill="hold">
                                          <p:stCondLst>
                                            <p:cond delay="0"/>
                                          </p:stCondLst>
                                        </p:cTn>
                                        <p:tgtEl>
                                          <p:spTgt spid="111745"/>
                                        </p:tgtEl>
                                        <p:attrNameLst>
                                          <p:attrName>style.visibility</p:attrName>
                                        </p:attrNameLst>
                                      </p:cBhvr>
                                      <p:to>
                                        <p:strVal val="visible"/>
                                      </p:to>
                                    </p:set>
                                    <p:animEffect transition="in" filter="box(in)">
                                      <p:cBhvr>
                                        <p:cTn id="381" dur="500"/>
                                        <p:tgtEl>
                                          <p:spTgt spid="111745"/>
                                        </p:tgtEl>
                                      </p:cBhvr>
                                    </p:animEffect>
                                  </p:childTnLst>
                                </p:cTn>
                              </p:par>
                              <p:par>
                                <p:cTn id="382" presetID="4" presetClass="entr" presetSubtype="16" fill="hold" grpId="0" nodeType="withEffect">
                                  <p:stCondLst>
                                    <p:cond delay="0"/>
                                  </p:stCondLst>
                                  <p:childTnLst>
                                    <p:set>
                                      <p:cBhvr>
                                        <p:cTn id="383" dur="1" fill="hold">
                                          <p:stCondLst>
                                            <p:cond delay="0"/>
                                          </p:stCondLst>
                                        </p:cTn>
                                        <p:tgtEl>
                                          <p:spTgt spid="111746"/>
                                        </p:tgtEl>
                                        <p:attrNameLst>
                                          <p:attrName>style.visibility</p:attrName>
                                        </p:attrNameLst>
                                      </p:cBhvr>
                                      <p:to>
                                        <p:strVal val="visible"/>
                                      </p:to>
                                    </p:set>
                                    <p:animEffect transition="in" filter="box(in)">
                                      <p:cBhvr>
                                        <p:cTn id="384" dur="500"/>
                                        <p:tgtEl>
                                          <p:spTgt spid="111746"/>
                                        </p:tgtEl>
                                      </p:cBhvr>
                                    </p:animEffect>
                                  </p:childTnLst>
                                </p:cTn>
                              </p:par>
                              <p:par>
                                <p:cTn id="385" presetID="4" presetClass="entr" presetSubtype="16" fill="hold" grpId="0" nodeType="withEffect">
                                  <p:stCondLst>
                                    <p:cond delay="0"/>
                                  </p:stCondLst>
                                  <p:childTnLst>
                                    <p:set>
                                      <p:cBhvr>
                                        <p:cTn id="386" dur="1" fill="hold">
                                          <p:stCondLst>
                                            <p:cond delay="0"/>
                                          </p:stCondLst>
                                        </p:cTn>
                                        <p:tgtEl>
                                          <p:spTgt spid="111747"/>
                                        </p:tgtEl>
                                        <p:attrNameLst>
                                          <p:attrName>style.visibility</p:attrName>
                                        </p:attrNameLst>
                                      </p:cBhvr>
                                      <p:to>
                                        <p:strVal val="visible"/>
                                      </p:to>
                                    </p:set>
                                    <p:animEffect transition="in" filter="box(in)">
                                      <p:cBhvr>
                                        <p:cTn id="387" dur="500"/>
                                        <p:tgtEl>
                                          <p:spTgt spid="111747"/>
                                        </p:tgtEl>
                                      </p:cBhvr>
                                    </p:animEffect>
                                  </p:childTnLst>
                                </p:cTn>
                              </p:par>
                              <p:par>
                                <p:cTn id="388" presetID="4" presetClass="entr" presetSubtype="16" fill="hold" grpId="0" nodeType="withEffect">
                                  <p:stCondLst>
                                    <p:cond delay="0"/>
                                  </p:stCondLst>
                                  <p:childTnLst>
                                    <p:set>
                                      <p:cBhvr>
                                        <p:cTn id="389" dur="1" fill="hold">
                                          <p:stCondLst>
                                            <p:cond delay="0"/>
                                          </p:stCondLst>
                                        </p:cTn>
                                        <p:tgtEl>
                                          <p:spTgt spid="111748"/>
                                        </p:tgtEl>
                                        <p:attrNameLst>
                                          <p:attrName>style.visibility</p:attrName>
                                        </p:attrNameLst>
                                      </p:cBhvr>
                                      <p:to>
                                        <p:strVal val="visible"/>
                                      </p:to>
                                    </p:set>
                                    <p:animEffect transition="in" filter="box(in)">
                                      <p:cBhvr>
                                        <p:cTn id="390" dur="500"/>
                                        <p:tgtEl>
                                          <p:spTgt spid="111748"/>
                                        </p:tgtEl>
                                      </p:cBhvr>
                                    </p:animEffect>
                                  </p:childTnLst>
                                </p:cTn>
                              </p:par>
                              <p:par>
                                <p:cTn id="391" presetID="4" presetClass="entr" presetSubtype="16" fill="hold" grpId="0" nodeType="withEffect">
                                  <p:stCondLst>
                                    <p:cond delay="0"/>
                                  </p:stCondLst>
                                  <p:childTnLst>
                                    <p:set>
                                      <p:cBhvr>
                                        <p:cTn id="392" dur="1" fill="hold">
                                          <p:stCondLst>
                                            <p:cond delay="0"/>
                                          </p:stCondLst>
                                        </p:cTn>
                                        <p:tgtEl>
                                          <p:spTgt spid="111749"/>
                                        </p:tgtEl>
                                        <p:attrNameLst>
                                          <p:attrName>style.visibility</p:attrName>
                                        </p:attrNameLst>
                                      </p:cBhvr>
                                      <p:to>
                                        <p:strVal val="visible"/>
                                      </p:to>
                                    </p:set>
                                    <p:animEffect transition="in" filter="box(in)">
                                      <p:cBhvr>
                                        <p:cTn id="393" dur="500"/>
                                        <p:tgtEl>
                                          <p:spTgt spid="111749"/>
                                        </p:tgtEl>
                                      </p:cBhvr>
                                    </p:animEffect>
                                  </p:childTnLst>
                                </p:cTn>
                              </p:par>
                              <p:par>
                                <p:cTn id="394" presetID="4" presetClass="entr" presetSubtype="16" fill="hold" grpId="0" nodeType="withEffect">
                                  <p:stCondLst>
                                    <p:cond delay="0"/>
                                  </p:stCondLst>
                                  <p:childTnLst>
                                    <p:set>
                                      <p:cBhvr>
                                        <p:cTn id="395" dur="1" fill="hold">
                                          <p:stCondLst>
                                            <p:cond delay="0"/>
                                          </p:stCondLst>
                                        </p:cTn>
                                        <p:tgtEl>
                                          <p:spTgt spid="111750"/>
                                        </p:tgtEl>
                                        <p:attrNameLst>
                                          <p:attrName>style.visibility</p:attrName>
                                        </p:attrNameLst>
                                      </p:cBhvr>
                                      <p:to>
                                        <p:strVal val="visible"/>
                                      </p:to>
                                    </p:set>
                                    <p:animEffect transition="in" filter="box(in)">
                                      <p:cBhvr>
                                        <p:cTn id="396" dur="500"/>
                                        <p:tgtEl>
                                          <p:spTgt spid="111750"/>
                                        </p:tgtEl>
                                      </p:cBhvr>
                                    </p:animEffect>
                                  </p:childTnLst>
                                </p:cTn>
                              </p:par>
                              <p:par>
                                <p:cTn id="397" presetID="4" presetClass="entr" presetSubtype="16" fill="hold" grpId="0" nodeType="withEffect">
                                  <p:stCondLst>
                                    <p:cond delay="0"/>
                                  </p:stCondLst>
                                  <p:childTnLst>
                                    <p:set>
                                      <p:cBhvr>
                                        <p:cTn id="398" dur="1" fill="hold">
                                          <p:stCondLst>
                                            <p:cond delay="0"/>
                                          </p:stCondLst>
                                        </p:cTn>
                                        <p:tgtEl>
                                          <p:spTgt spid="111751"/>
                                        </p:tgtEl>
                                        <p:attrNameLst>
                                          <p:attrName>style.visibility</p:attrName>
                                        </p:attrNameLst>
                                      </p:cBhvr>
                                      <p:to>
                                        <p:strVal val="visible"/>
                                      </p:to>
                                    </p:set>
                                    <p:animEffect transition="in" filter="box(in)">
                                      <p:cBhvr>
                                        <p:cTn id="399" dur="500"/>
                                        <p:tgtEl>
                                          <p:spTgt spid="111751"/>
                                        </p:tgtEl>
                                      </p:cBhvr>
                                    </p:animEffect>
                                  </p:childTnLst>
                                </p:cTn>
                              </p:par>
                              <p:par>
                                <p:cTn id="400" presetID="4" presetClass="entr" presetSubtype="16" fill="hold" grpId="0" nodeType="withEffect">
                                  <p:stCondLst>
                                    <p:cond delay="0"/>
                                  </p:stCondLst>
                                  <p:childTnLst>
                                    <p:set>
                                      <p:cBhvr>
                                        <p:cTn id="401" dur="1" fill="hold">
                                          <p:stCondLst>
                                            <p:cond delay="0"/>
                                          </p:stCondLst>
                                        </p:cTn>
                                        <p:tgtEl>
                                          <p:spTgt spid="111752"/>
                                        </p:tgtEl>
                                        <p:attrNameLst>
                                          <p:attrName>style.visibility</p:attrName>
                                        </p:attrNameLst>
                                      </p:cBhvr>
                                      <p:to>
                                        <p:strVal val="visible"/>
                                      </p:to>
                                    </p:set>
                                    <p:animEffect transition="in" filter="box(in)">
                                      <p:cBhvr>
                                        <p:cTn id="402" dur="500"/>
                                        <p:tgtEl>
                                          <p:spTgt spid="111752"/>
                                        </p:tgtEl>
                                      </p:cBhvr>
                                    </p:animEffect>
                                  </p:childTnLst>
                                </p:cTn>
                              </p:par>
                              <p:par>
                                <p:cTn id="403" presetID="4" presetClass="entr" presetSubtype="16" fill="hold" grpId="0" nodeType="withEffect">
                                  <p:stCondLst>
                                    <p:cond delay="0"/>
                                  </p:stCondLst>
                                  <p:childTnLst>
                                    <p:set>
                                      <p:cBhvr>
                                        <p:cTn id="404" dur="1" fill="hold">
                                          <p:stCondLst>
                                            <p:cond delay="0"/>
                                          </p:stCondLst>
                                        </p:cTn>
                                        <p:tgtEl>
                                          <p:spTgt spid="111753"/>
                                        </p:tgtEl>
                                        <p:attrNameLst>
                                          <p:attrName>style.visibility</p:attrName>
                                        </p:attrNameLst>
                                      </p:cBhvr>
                                      <p:to>
                                        <p:strVal val="visible"/>
                                      </p:to>
                                    </p:set>
                                    <p:animEffect transition="in" filter="box(in)">
                                      <p:cBhvr>
                                        <p:cTn id="405" dur="500"/>
                                        <p:tgtEl>
                                          <p:spTgt spid="111753"/>
                                        </p:tgtEl>
                                      </p:cBhvr>
                                    </p:animEffect>
                                  </p:childTnLst>
                                </p:cTn>
                              </p:par>
                              <p:par>
                                <p:cTn id="406" presetID="4" presetClass="entr" presetSubtype="16" fill="hold" grpId="0" nodeType="withEffect">
                                  <p:stCondLst>
                                    <p:cond delay="0"/>
                                  </p:stCondLst>
                                  <p:childTnLst>
                                    <p:set>
                                      <p:cBhvr>
                                        <p:cTn id="407" dur="1" fill="hold">
                                          <p:stCondLst>
                                            <p:cond delay="0"/>
                                          </p:stCondLst>
                                        </p:cTn>
                                        <p:tgtEl>
                                          <p:spTgt spid="111754"/>
                                        </p:tgtEl>
                                        <p:attrNameLst>
                                          <p:attrName>style.visibility</p:attrName>
                                        </p:attrNameLst>
                                      </p:cBhvr>
                                      <p:to>
                                        <p:strVal val="visible"/>
                                      </p:to>
                                    </p:set>
                                    <p:animEffect transition="in" filter="box(in)">
                                      <p:cBhvr>
                                        <p:cTn id="408" dur="500"/>
                                        <p:tgtEl>
                                          <p:spTgt spid="111754"/>
                                        </p:tgtEl>
                                      </p:cBhvr>
                                    </p:animEffect>
                                  </p:childTnLst>
                                </p:cTn>
                              </p:par>
                              <p:par>
                                <p:cTn id="409" presetID="4" presetClass="entr" presetSubtype="16" fill="hold" grpId="0" nodeType="withEffect">
                                  <p:stCondLst>
                                    <p:cond delay="0"/>
                                  </p:stCondLst>
                                  <p:childTnLst>
                                    <p:set>
                                      <p:cBhvr>
                                        <p:cTn id="410" dur="1" fill="hold">
                                          <p:stCondLst>
                                            <p:cond delay="0"/>
                                          </p:stCondLst>
                                        </p:cTn>
                                        <p:tgtEl>
                                          <p:spTgt spid="111755"/>
                                        </p:tgtEl>
                                        <p:attrNameLst>
                                          <p:attrName>style.visibility</p:attrName>
                                        </p:attrNameLst>
                                      </p:cBhvr>
                                      <p:to>
                                        <p:strVal val="visible"/>
                                      </p:to>
                                    </p:set>
                                    <p:animEffect transition="in" filter="box(in)">
                                      <p:cBhvr>
                                        <p:cTn id="411" dur="500"/>
                                        <p:tgtEl>
                                          <p:spTgt spid="111755"/>
                                        </p:tgtEl>
                                      </p:cBhvr>
                                    </p:animEffect>
                                  </p:childTnLst>
                                </p:cTn>
                              </p:par>
                              <p:par>
                                <p:cTn id="412" presetID="4" presetClass="entr" presetSubtype="16" fill="hold" grpId="0" nodeType="withEffect">
                                  <p:stCondLst>
                                    <p:cond delay="0"/>
                                  </p:stCondLst>
                                  <p:childTnLst>
                                    <p:set>
                                      <p:cBhvr>
                                        <p:cTn id="413" dur="1" fill="hold">
                                          <p:stCondLst>
                                            <p:cond delay="0"/>
                                          </p:stCondLst>
                                        </p:cTn>
                                        <p:tgtEl>
                                          <p:spTgt spid="111756"/>
                                        </p:tgtEl>
                                        <p:attrNameLst>
                                          <p:attrName>style.visibility</p:attrName>
                                        </p:attrNameLst>
                                      </p:cBhvr>
                                      <p:to>
                                        <p:strVal val="visible"/>
                                      </p:to>
                                    </p:set>
                                    <p:animEffect transition="in" filter="box(in)">
                                      <p:cBhvr>
                                        <p:cTn id="414" dur="500"/>
                                        <p:tgtEl>
                                          <p:spTgt spid="111756"/>
                                        </p:tgtEl>
                                      </p:cBhvr>
                                    </p:animEffect>
                                  </p:childTnLst>
                                </p:cTn>
                              </p:par>
                              <p:par>
                                <p:cTn id="415" presetID="4" presetClass="entr" presetSubtype="16" fill="hold" grpId="0" nodeType="withEffect">
                                  <p:stCondLst>
                                    <p:cond delay="0"/>
                                  </p:stCondLst>
                                  <p:childTnLst>
                                    <p:set>
                                      <p:cBhvr>
                                        <p:cTn id="416" dur="1" fill="hold">
                                          <p:stCondLst>
                                            <p:cond delay="0"/>
                                          </p:stCondLst>
                                        </p:cTn>
                                        <p:tgtEl>
                                          <p:spTgt spid="111757"/>
                                        </p:tgtEl>
                                        <p:attrNameLst>
                                          <p:attrName>style.visibility</p:attrName>
                                        </p:attrNameLst>
                                      </p:cBhvr>
                                      <p:to>
                                        <p:strVal val="visible"/>
                                      </p:to>
                                    </p:set>
                                    <p:animEffect transition="in" filter="box(in)">
                                      <p:cBhvr>
                                        <p:cTn id="417" dur="500"/>
                                        <p:tgtEl>
                                          <p:spTgt spid="111757"/>
                                        </p:tgtEl>
                                      </p:cBhvr>
                                    </p:animEffect>
                                  </p:childTnLst>
                                </p:cTn>
                              </p:par>
                              <p:par>
                                <p:cTn id="418" presetID="4" presetClass="entr" presetSubtype="16" fill="hold" grpId="0" nodeType="withEffect">
                                  <p:stCondLst>
                                    <p:cond delay="0"/>
                                  </p:stCondLst>
                                  <p:childTnLst>
                                    <p:set>
                                      <p:cBhvr>
                                        <p:cTn id="419" dur="1" fill="hold">
                                          <p:stCondLst>
                                            <p:cond delay="0"/>
                                          </p:stCondLst>
                                        </p:cTn>
                                        <p:tgtEl>
                                          <p:spTgt spid="111758"/>
                                        </p:tgtEl>
                                        <p:attrNameLst>
                                          <p:attrName>style.visibility</p:attrName>
                                        </p:attrNameLst>
                                      </p:cBhvr>
                                      <p:to>
                                        <p:strVal val="visible"/>
                                      </p:to>
                                    </p:set>
                                    <p:animEffect transition="in" filter="box(in)">
                                      <p:cBhvr>
                                        <p:cTn id="420" dur="500"/>
                                        <p:tgtEl>
                                          <p:spTgt spid="111758"/>
                                        </p:tgtEl>
                                      </p:cBhvr>
                                    </p:animEffect>
                                  </p:childTnLst>
                                </p:cTn>
                              </p:par>
                              <p:par>
                                <p:cTn id="421" presetID="4" presetClass="entr" presetSubtype="16" fill="hold" grpId="0" nodeType="withEffect">
                                  <p:stCondLst>
                                    <p:cond delay="0"/>
                                  </p:stCondLst>
                                  <p:childTnLst>
                                    <p:set>
                                      <p:cBhvr>
                                        <p:cTn id="422" dur="1" fill="hold">
                                          <p:stCondLst>
                                            <p:cond delay="0"/>
                                          </p:stCondLst>
                                        </p:cTn>
                                        <p:tgtEl>
                                          <p:spTgt spid="111759"/>
                                        </p:tgtEl>
                                        <p:attrNameLst>
                                          <p:attrName>style.visibility</p:attrName>
                                        </p:attrNameLst>
                                      </p:cBhvr>
                                      <p:to>
                                        <p:strVal val="visible"/>
                                      </p:to>
                                    </p:set>
                                    <p:animEffect transition="in" filter="box(in)">
                                      <p:cBhvr>
                                        <p:cTn id="423" dur="500"/>
                                        <p:tgtEl>
                                          <p:spTgt spid="111759"/>
                                        </p:tgtEl>
                                      </p:cBhvr>
                                    </p:animEffect>
                                  </p:childTnLst>
                                </p:cTn>
                              </p:par>
                              <p:par>
                                <p:cTn id="424" presetID="4" presetClass="entr" presetSubtype="16" fill="hold" grpId="0" nodeType="withEffect">
                                  <p:stCondLst>
                                    <p:cond delay="0"/>
                                  </p:stCondLst>
                                  <p:childTnLst>
                                    <p:set>
                                      <p:cBhvr>
                                        <p:cTn id="425" dur="1" fill="hold">
                                          <p:stCondLst>
                                            <p:cond delay="0"/>
                                          </p:stCondLst>
                                        </p:cTn>
                                        <p:tgtEl>
                                          <p:spTgt spid="111760"/>
                                        </p:tgtEl>
                                        <p:attrNameLst>
                                          <p:attrName>style.visibility</p:attrName>
                                        </p:attrNameLst>
                                      </p:cBhvr>
                                      <p:to>
                                        <p:strVal val="visible"/>
                                      </p:to>
                                    </p:set>
                                    <p:animEffect transition="in" filter="box(in)">
                                      <p:cBhvr>
                                        <p:cTn id="426" dur="500"/>
                                        <p:tgtEl>
                                          <p:spTgt spid="111760"/>
                                        </p:tgtEl>
                                      </p:cBhvr>
                                    </p:animEffect>
                                  </p:childTnLst>
                                </p:cTn>
                              </p:par>
                              <p:par>
                                <p:cTn id="427" presetID="4" presetClass="entr" presetSubtype="16" fill="hold" grpId="0" nodeType="withEffect">
                                  <p:stCondLst>
                                    <p:cond delay="0"/>
                                  </p:stCondLst>
                                  <p:childTnLst>
                                    <p:set>
                                      <p:cBhvr>
                                        <p:cTn id="428" dur="1" fill="hold">
                                          <p:stCondLst>
                                            <p:cond delay="0"/>
                                          </p:stCondLst>
                                        </p:cTn>
                                        <p:tgtEl>
                                          <p:spTgt spid="111761"/>
                                        </p:tgtEl>
                                        <p:attrNameLst>
                                          <p:attrName>style.visibility</p:attrName>
                                        </p:attrNameLst>
                                      </p:cBhvr>
                                      <p:to>
                                        <p:strVal val="visible"/>
                                      </p:to>
                                    </p:set>
                                    <p:animEffect transition="in" filter="box(in)">
                                      <p:cBhvr>
                                        <p:cTn id="429" dur="500"/>
                                        <p:tgtEl>
                                          <p:spTgt spid="111761"/>
                                        </p:tgtEl>
                                      </p:cBhvr>
                                    </p:animEffect>
                                  </p:childTnLst>
                                </p:cTn>
                              </p:par>
                              <p:par>
                                <p:cTn id="430" presetID="4" presetClass="entr" presetSubtype="16" fill="hold" grpId="0" nodeType="withEffect">
                                  <p:stCondLst>
                                    <p:cond delay="0"/>
                                  </p:stCondLst>
                                  <p:childTnLst>
                                    <p:set>
                                      <p:cBhvr>
                                        <p:cTn id="431" dur="1" fill="hold">
                                          <p:stCondLst>
                                            <p:cond delay="0"/>
                                          </p:stCondLst>
                                        </p:cTn>
                                        <p:tgtEl>
                                          <p:spTgt spid="111762"/>
                                        </p:tgtEl>
                                        <p:attrNameLst>
                                          <p:attrName>style.visibility</p:attrName>
                                        </p:attrNameLst>
                                      </p:cBhvr>
                                      <p:to>
                                        <p:strVal val="visible"/>
                                      </p:to>
                                    </p:set>
                                    <p:animEffect transition="in" filter="box(in)">
                                      <p:cBhvr>
                                        <p:cTn id="432" dur="500"/>
                                        <p:tgtEl>
                                          <p:spTgt spid="111762"/>
                                        </p:tgtEl>
                                      </p:cBhvr>
                                    </p:animEffect>
                                  </p:childTnLst>
                                </p:cTn>
                              </p:par>
                              <p:par>
                                <p:cTn id="433" presetID="4" presetClass="entr" presetSubtype="16" fill="hold" grpId="0" nodeType="withEffect">
                                  <p:stCondLst>
                                    <p:cond delay="0"/>
                                  </p:stCondLst>
                                  <p:childTnLst>
                                    <p:set>
                                      <p:cBhvr>
                                        <p:cTn id="434" dur="1" fill="hold">
                                          <p:stCondLst>
                                            <p:cond delay="0"/>
                                          </p:stCondLst>
                                        </p:cTn>
                                        <p:tgtEl>
                                          <p:spTgt spid="111763"/>
                                        </p:tgtEl>
                                        <p:attrNameLst>
                                          <p:attrName>style.visibility</p:attrName>
                                        </p:attrNameLst>
                                      </p:cBhvr>
                                      <p:to>
                                        <p:strVal val="visible"/>
                                      </p:to>
                                    </p:set>
                                    <p:animEffect transition="in" filter="box(in)">
                                      <p:cBhvr>
                                        <p:cTn id="435" dur="500"/>
                                        <p:tgtEl>
                                          <p:spTgt spid="111763"/>
                                        </p:tgtEl>
                                      </p:cBhvr>
                                    </p:animEffect>
                                  </p:childTnLst>
                                </p:cTn>
                              </p:par>
                              <p:par>
                                <p:cTn id="436" presetID="4" presetClass="entr" presetSubtype="16" fill="hold" grpId="0" nodeType="withEffect">
                                  <p:stCondLst>
                                    <p:cond delay="0"/>
                                  </p:stCondLst>
                                  <p:childTnLst>
                                    <p:set>
                                      <p:cBhvr>
                                        <p:cTn id="437" dur="1" fill="hold">
                                          <p:stCondLst>
                                            <p:cond delay="0"/>
                                          </p:stCondLst>
                                        </p:cTn>
                                        <p:tgtEl>
                                          <p:spTgt spid="111764"/>
                                        </p:tgtEl>
                                        <p:attrNameLst>
                                          <p:attrName>style.visibility</p:attrName>
                                        </p:attrNameLst>
                                      </p:cBhvr>
                                      <p:to>
                                        <p:strVal val="visible"/>
                                      </p:to>
                                    </p:set>
                                    <p:animEffect transition="in" filter="box(in)">
                                      <p:cBhvr>
                                        <p:cTn id="438" dur="500"/>
                                        <p:tgtEl>
                                          <p:spTgt spid="111764"/>
                                        </p:tgtEl>
                                      </p:cBhvr>
                                    </p:animEffect>
                                  </p:childTnLst>
                                </p:cTn>
                              </p:par>
                              <p:par>
                                <p:cTn id="439" presetID="4" presetClass="entr" presetSubtype="16" fill="hold" grpId="0" nodeType="withEffect">
                                  <p:stCondLst>
                                    <p:cond delay="0"/>
                                  </p:stCondLst>
                                  <p:childTnLst>
                                    <p:set>
                                      <p:cBhvr>
                                        <p:cTn id="440" dur="1" fill="hold">
                                          <p:stCondLst>
                                            <p:cond delay="0"/>
                                          </p:stCondLst>
                                        </p:cTn>
                                        <p:tgtEl>
                                          <p:spTgt spid="111765"/>
                                        </p:tgtEl>
                                        <p:attrNameLst>
                                          <p:attrName>style.visibility</p:attrName>
                                        </p:attrNameLst>
                                      </p:cBhvr>
                                      <p:to>
                                        <p:strVal val="visible"/>
                                      </p:to>
                                    </p:set>
                                    <p:animEffect transition="in" filter="box(in)">
                                      <p:cBhvr>
                                        <p:cTn id="441" dur="500"/>
                                        <p:tgtEl>
                                          <p:spTgt spid="111765"/>
                                        </p:tgtEl>
                                      </p:cBhvr>
                                    </p:animEffect>
                                  </p:childTnLst>
                                </p:cTn>
                              </p:par>
                              <p:par>
                                <p:cTn id="442" presetID="4" presetClass="entr" presetSubtype="16" fill="hold" grpId="0" nodeType="withEffect">
                                  <p:stCondLst>
                                    <p:cond delay="0"/>
                                  </p:stCondLst>
                                  <p:childTnLst>
                                    <p:set>
                                      <p:cBhvr>
                                        <p:cTn id="443" dur="1" fill="hold">
                                          <p:stCondLst>
                                            <p:cond delay="0"/>
                                          </p:stCondLst>
                                        </p:cTn>
                                        <p:tgtEl>
                                          <p:spTgt spid="111766"/>
                                        </p:tgtEl>
                                        <p:attrNameLst>
                                          <p:attrName>style.visibility</p:attrName>
                                        </p:attrNameLst>
                                      </p:cBhvr>
                                      <p:to>
                                        <p:strVal val="visible"/>
                                      </p:to>
                                    </p:set>
                                    <p:animEffect transition="in" filter="box(in)">
                                      <p:cBhvr>
                                        <p:cTn id="444" dur="500"/>
                                        <p:tgtEl>
                                          <p:spTgt spid="111766"/>
                                        </p:tgtEl>
                                      </p:cBhvr>
                                    </p:animEffect>
                                  </p:childTnLst>
                                </p:cTn>
                              </p:par>
                              <p:par>
                                <p:cTn id="445" presetID="4" presetClass="entr" presetSubtype="16" fill="hold" grpId="0" nodeType="withEffect">
                                  <p:stCondLst>
                                    <p:cond delay="0"/>
                                  </p:stCondLst>
                                  <p:childTnLst>
                                    <p:set>
                                      <p:cBhvr>
                                        <p:cTn id="446" dur="1" fill="hold">
                                          <p:stCondLst>
                                            <p:cond delay="0"/>
                                          </p:stCondLst>
                                        </p:cTn>
                                        <p:tgtEl>
                                          <p:spTgt spid="111767"/>
                                        </p:tgtEl>
                                        <p:attrNameLst>
                                          <p:attrName>style.visibility</p:attrName>
                                        </p:attrNameLst>
                                      </p:cBhvr>
                                      <p:to>
                                        <p:strVal val="visible"/>
                                      </p:to>
                                    </p:set>
                                    <p:animEffect transition="in" filter="box(in)">
                                      <p:cBhvr>
                                        <p:cTn id="447" dur="500"/>
                                        <p:tgtEl>
                                          <p:spTgt spid="111767"/>
                                        </p:tgtEl>
                                      </p:cBhvr>
                                    </p:animEffect>
                                  </p:childTnLst>
                                </p:cTn>
                              </p:par>
                              <p:par>
                                <p:cTn id="448" presetID="4" presetClass="entr" presetSubtype="16" fill="hold" grpId="0" nodeType="withEffect">
                                  <p:stCondLst>
                                    <p:cond delay="0"/>
                                  </p:stCondLst>
                                  <p:childTnLst>
                                    <p:set>
                                      <p:cBhvr>
                                        <p:cTn id="449" dur="1" fill="hold">
                                          <p:stCondLst>
                                            <p:cond delay="0"/>
                                          </p:stCondLst>
                                        </p:cTn>
                                        <p:tgtEl>
                                          <p:spTgt spid="111768"/>
                                        </p:tgtEl>
                                        <p:attrNameLst>
                                          <p:attrName>style.visibility</p:attrName>
                                        </p:attrNameLst>
                                      </p:cBhvr>
                                      <p:to>
                                        <p:strVal val="visible"/>
                                      </p:to>
                                    </p:set>
                                    <p:animEffect transition="in" filter="box(in)">
                                      <p:cBhvr>
                                        <p:cTn id="450" dur="500"/>
                                        <p:tgtEl>
                                          <p:spTgt spid="111768"/>
                                        </p:tgtEl>
                                      </p:cBhvr>
                                    </p:animEffect>
                                  </p:childTnLst>
                                </p:cTn>
                              </p:par>
                              <p:par>
                                <p:cTn id="451" presetID="4" presetClass="entr" presetSubtype="16" fill="hold" grpId="0" nodeType="withEffect">
                                  <p:stCondLst>
                                    <p:cond delay="0"/>
                                  </p:stCondLst>
                                  <p:childTnLst>
                                    <p:set>
                                      <p:cBhvr>
                                        <p:cTn id="452" dur="1" fill="hold">
                                          <p:stCondLst>
                                            <p:cond delay="0"/>
                                          </p:stCondLst>
                                        </p:cTn>
                                        <p:tgtEl>
                                          <p:spTgt spid="111769"/>
                                        </p:tgtEl>
                                        <p:attrNameLst>
                                          <p:attrName>style.visibility</p:attrName>
                                        </p:attrNameLst>
                                      </p:cBhvr>
                                      <p:to>
                                        <p:strVal val="visible"/>
                                      </p:to>
                                    </p:set>
                                    <p:animEffect transition="in" filter="box(in)">
                                      <p:cBhvr>
                                        <p:cTn id="453" dur="500"/>
                                        <p:tgtEl>
                                          <p:spTgt spid="111769"/>
                                        </p:tgtEl>
                                      </p:cBhvr>
                                    </p:animEffect>
                                  </p:childTnLst>
                                </p:cTn>
                              </p:par>
                              <p:par>
                                <p:cTn id="454" presetID="4" presetClass="entr" presetSubtype="16" fill="hold" grpId="0" nodeType="withEffect">
                                  <p:stCondLst>
                                    <p:cond delay="0"/>
                                  </p:stCondLst>
                                  <p:childTnLst>
                                    <p:set>
                                      <p:cBhvr>
                                        <p:cTn id="455" dur="1" fill="hold">
                                          <p:stCondLst>
                                            <p:cond delay="0"/>
                                          </p:stCondLst>
                                        </p:cTn>
                                        <p:tgtEl>
                                          <p:spTgt spid="111770"/>
                                        </p:tgtEl>
                                        <p:attrNameLst>
                                          <p:attrName>style.visibility</p:attrName>
                                        </p:attrNameLst>
                                      </p:cBhvr>
                                      <p:to>
                                        <p:strVal val="visible"/>
                                      </p:to>
                                    </p:set>
                                    <p:animEffect transition="in" filter="box(in)">
                                      <p:cBhvr>
                                        <p:cTn id="456" dur="500"/>
                                        <p:tgtEl>
                                          <p:spTgt spid="111770"/>
                                        </p:tgtEl>
                                      </p:cBhvr>
                                    </p:animEffect>
                                  </p:childTnLst>
                                </p:cTn>
                              </p:par>
                              <p:par>
                                <p:cTn id="457" presetID="4" presetClass="entr" presetSubtype="16" fill="hold" grpId="0" nodeType="withEffect">
                                  <p:stCondLst>
                                    <p:cond delay="0"/>
                                  </p:stCondLst>
                                  <p:childTnLst>
                                    <p:set>
                                      <p:cBhvr>
                                        <p:cTn id="458" dur="1" fill="hold">
                                          <p:stCondLst>
                                            <p:cond delay="0"/>
                                          </p:stCondLst>
                                        </p:cTn>
                                        <p:tgtEl>
                                          <p:spTgt spid="111771"/>
                                        </p:tgtEl>
                                        <p:attrNameLst>
                                          <p:attrName>style.visibility</p:attrName>
                                        </p:attrNameLst>
                                      </p:cBhvr>
                                      <p:to>
                                        <p:strVal val="visible"/>
                                      </p:to>
                                    </p:set>
                                    <p:animEffect transition="in" filter="box(in)">
                                      <p:cBhvr>
                                        <p:cTn id="459" dur="500"/>
                                        <p:tgtEl>
                                          <p:spTgt spid="111771"/>
                                        </p:tgtEl>
                                      </p:cBhvr>
                                    </p:animEffect>
                                  </p:childTnLst>
                                </p:cTn>
                              </p:par>
                              <p:par>
                                <p:cTn id="460" presetID="4" presetClass="entr" presetSubtype="16" fill="hold" grpId="0" nodeType="withEffect">
                                  <p:stCondLst>
                                    <p:cond delay="0"/>
                                  </p:stCondLst>
                                  <p:childTnLst>
                                    <p:set>
                                      <p:cBhvr>
                                        <p:cTn id="461" dur="1" fill="hold">
                                          <p:stCondLst>
                                            <p:cond delay="0"/>
                                          </p:stCondLst>
                                        </p:cTn>
                                        <p:tgtEl>
                                          <p:spTgt spid="111772"/>
                                        </p:tgtEl>
                                        <p:attrNameLst>
                                          <p:attrName>style.visibility</p:attrName>
                                        </p:attrNameLst>
                                      </p:cBhvr>
                                      <p:to>
                                        <p:strVal val="visible"/>
                                      </p:to>
                                    </p:set>
                                    <p:animEffect transition="in" filter="box(in)">
                                      <p:cBhvr>
                                        <p:cTn id="462" dur="500"/>
                                        <p:tgtEl>
                                          <p:spTgt spid="111772"/>
                                        </p:tgtEl>
                                      </p:cBhvr>
                                    </p:animEffect>
                                  </p:childTnLst>
                                </p:cTn>
                              </p:par>
                              <p:par>
                                <p:cTn id="463" presetID="4" presetClass="entr" presetSubtype="16" fill="hold" grpId="0" nodeType="withEffect">
                                  <p:stCondLst>
                                    <p:cond delay="0"/>
                                  </p:stCondLst>
                                  <p:childTnLst>
                                    <p:set>
                                      <p:cBhvr>
                                        <p:cTn id="464" dur="1" fill="hold">
                                          <p:stCondLst>
                                            <p:cond delay="0"/>
                                          </p:stCondLst>
                                        </p:cTn>
                                        <p:tgtEl>
                                          <p:spTgt spid="111773"/>
                                        </p:tgtEl>
                                        <p:attrNameLst>
                                          <p:attrName>style.visibility</p:attrName>
                                        </p:attrNameLst>
                                      </p:cBhvr>
                                      <p:to>
                                        <p:strVal val="visible"/>
                                      </p:to>
                                    </p:set>
                                    <p:animEffect transition="in" filter="box(in)">
                                      <p:cBhvr>
                                        <p:cTn id="465" dur="500"/>
                                        <p:tgtEl>
                                          <p:spTgt spid="111773"/>
                                        </p:tgtEl>
                                      </p:cBhvr>
                                    </p:animEffect>
                                  </p:childTnLst>
                                </p:cTn>
                              </p:par>
                              <p:par>
                                <p:cTn id="466" presetID="4" presetClass="entr" presetSubtype="16" fill="hold" grpId="0" nodeType="withEffect">
                                  <p:stCondLst>
                                    <p:cond delay="0"/>
                                  </p:stCondLst>
                                  <p:childTnLst>
                                    <p:set>
                                      <p:cBhvr>
                                        <p:cTn id="467" dur="1" fill="hold">
                                          <p:stCondLst>
                                            <p:cond delay="0"/>
                                          </p:stCondLst>
                                        </p:cTn>
                                        <p:tgtEl>
                                          <p:spTgt spid="111774"/>
                                        </p:tgtEl>
                                        <p:attrNameLst>
                                          <p:attrName>style.visibility</p:attrName>
                                        </p:attrNameLst>
                                      </p:cBhvr>
                                      <p:to>
                                        <p:strVal val="visible"/>
                                      </p:to>
                                    </p:set>
                                    <p:animEffect transition="in" filter="box(in)">
                                      <p:cBhvr>
                                        <p:cTn id="468" dur="500"/>
                                        <p:tgtEl>
                                          <p:spTgt spid="111774"/>
                                        </p:tgtEl>
                                      </p:cBhvr>
                                    </p:animEffect>
                                  </p:childTnLst>
                                </p:cTn>
                              </p:par>
                              <p:par>
                                <p:cTn id="469" presetID="4" presetClass="entr" presetSubtype="16" fill="hold" grpId="0" nodeType="withEffect">
                                  <p:stCondLst>
                                    <p:cond delay="0"/>
                                  </p:stCondLst>
                                  <p:childTnLst>
                                    <p:set>
                                      <p:cBhvr>
                                        <p:cTn id="470" dur="1" fill="hold">
                                          <p:stCondLst>
                                            <p:cond delay="0"/>
                                          </p:stCondLst>
                                        </p:cTn>
                                        <p:tgtEl>
                                          <p:spTgt spid="111775"/>
                                        </p:tgtEl>
                                        <p:attrNameLst>
                                          <p:attrName>style.visibility</p:attrName>
                                        </p:attrNameLst>
                                      </p:cBhvr>
                                      <p:to>
                                        <p:strVal val="visible"/>
                                      </p:to>
                                    </p:set>
                                    <p:animEffect transition="in" filter="box(in)">
                                      <p:cBhvr>
                                        <p:cTn id="471" dur="500"/>
                                        <p:tgtEl>
                                          <p:spTgt spid="111775"/>
                                        </p:tgtEl>
                                      </p:cBhvr>
                                    </p:animEffect>
                                  </p:childTnLst>
                                </p:cTn>
                              </p:par>
                              <p:par>
                                <p:cTn id="472" presetID="4" presetClass="entr" presetSubtype="16" fill="hold" grpId="0" nodeType="withEffect">
                                  <p:stCondLst>
                                    <p:cond delay="0"/>
                                  </p:stCondLst>
                                  <p:childTnLst>
                                    <p:set>
                                      <p:cBhvr>
                                        <p:cTn id="473" dur="1" fill="hold">
                                          <p:stCondLst>
                                            <p:cond delay="0"/>
                                          </p:stCondLst>
                                        </p:cTn>
                                        <p:tgtEl>
                                          <p:spTgt spid="111776"/>
                                        </p:tgtEl>
                                        <p:attrNameLst>
                                          <p:attrName>style.visibility</p:attrName>
                                        </p:attrNameLst>
                                      </p:cBhvr>
                                      <p:to>
                                        <p:strVal val="visible"/>
                                      </p:to>
                                    </p:set>
                                    <p:animEffect transition="in" filter="box(in)">
                                      <p:cBhvr>
                                        <p:cTn id="474" dur="500"/>
                                        <p:tgtEl>
                                          <p:spTgt spid="111776"/>
                                        </p:tgtEl>
                                      </p:cBhvr>
                                    </p:animEffect>
                                  </p:childTnLst>
                                </p:cTn>
                              </p:par>
                              <p:par>
                                <p:cTn id="475" presetID="4" presetClass="entr" presetSubtype="16" fill="hold" grpId="0" nodeType="withEffect">
                                  <p:stCondLst>
                                    <p:cond delay="0"/>
                                  </p:stCondLst>
                                  <p:childTnLst>
                                    <p:set>
                                      <p:cBhvr>
                                        <p:cTn id="476" dur="1" fill="hold">
                                          <p:stCondLst>
                                            <p:cond delay="0"/>
                                          </p:stCondLst>
                                        </p:cTn>
                                        <p:tgtEl>
                                          <p:spTgt spid="111777"/>
                                        </p:tgtEl>
                                        <p:attrNameLst>
                                          <p:attrName>style.visibility</p:attrName>
                                        </p:attrNameLst>
                                      </p:cBhvr>
                                      <p:to>
                                        <p:strVal val="visible"/>
                                      </p:to>
                                    </p:set>
                                    <p:animEffect transition="in" filter="box(in)">
                                      <p:cBhvr>
                                        <p:cTn id="477" dur="500"/>
                                        <p:tgtEl>
                                          <p:spTgt spid="111777"/>
                                        </p:tgtEl>
                                      </p:cBhvr>
                                    </p:animEffect>
                                  </p:childTnLst>
                                </p:cTn>
                              </p:par>
                              <p:par>
                                <p:cTn id="478" presetID="4" presetClass="entr" presetSubtype="16" fill="hold" grpId="0" nodeType="withEffect">
                                  <p:stCondLst>
                                    <p:cond delay="0"/>
                                  </p:stCondLst>
                                  <p:childTnLst>
                                    <p:set>
                                      <p:cBhvr>
                                        <p:cTn id="479" dur="1" fill="hold">
                                          <p:stCondLst>
                                            <p:cond delay="0"/>
                                          </p:stCondLst>
                                        </p:cTn>
                                        <p:tgtEl>
                                          <p:spTgt spid="111778"/>
                                        </p:tgtEl>
                                        <p:attrNameLst>
                                          <p:attrName>style.visibility</p:attrName>
                                        </p:attrNameLst>
                                      </p:cBhvr>
                                      <p:to>
                                        <p:strVal val="visible"/>
                                      </p:to>
                                    </p:set>
                                    <p:animEffect transition="in" filter="box(in)">
                                      <p:cBhvr>
                                        <p:cTn id="480" dur="500"/>
                                        <p:tgtEl>
                                          <p:spTgt spid="111778"/>
                                        </p:tgtEl>
                                      </p:cBhvr>
                                    </p:animEffect>
                                  </p:childTnLst>
                                </p:cTn>
                              </p:par>
                              <p:par>
                                <p:cTn id="481" presetID="4" presetClass="entr" presetSubtype="16" fill="hold" grpId="0" nodeType="withEffect">
                                  <p:stCondLst>
                                    <p:cond delay="0"/>
                                  </p:stCondLst>
                                  <p:childTnLst>
                                    <p:set>
                                      <p:cBhvr>
                                        <p:cTn id="482" dur="1" fill="hold">
                                          <p:stCondLst>
                                            <p:cond delay="0"/>
                                          </p:stCondLst>
                                        </p:cTn>
                                        <p:tgtEl>
                                          <p:spTgt spid="111779"/>
                                        </p:tgtEl>
                                        <p:attrNameLst>
                                          <p:attrName>style.visibility</p:attrName>
                                        </p:attrNameLst>
                                      </p:cBhvr>
                                      <p:to>
                                        <p:strVal val="visible"/>
                                      </p:to>
                                    </p:set>
                                    <p:animEffect transition="in" filter="box(in)">
                                      <p:cBhvr>
                                        <p:cTn id="483" dur="500"/>
                                        <p:tgtEl>
                                          <p:spTgt spid="111779"/>
                                        </p:tgtEl>
                                      </p:cBhvr>
                                    </p:animEffect>
                                  </p:childTnLst>
                                </p:cTn>
                              </p:par>
                              <p:par>
                                <p:cTn id="484" presetID="4" presetClass="entr" presetSubtype="16" fill="hold" grpId="0" nodeType="withEffect">
                                  <p:stCondLst>
                                    <p:cond delay="0"/>
                                  </p:stCondLst>
                                  <p:childTnLst>
                                    <p:set>
                                      <p:cBhvr>
                                        <p:cTn id="485" dur="1" fill="hold">
                                          <p:stCondLst>
                                            <p:cond delay="0"/>
                                          </p:stCondLst>
                                        </p:cTn>
                                        <p:tgtEl>
                                          <p:spTgt spid="111780"/>
                                        </p:tgtEl>
                                        <p:attrNameLst>
                                          <p:attrName>style.visibility</p:attrName>
                                        </p:attrNameLst>
                                      </p:cBhvr>
                                      <p:to>
                                        <p:strVal val="visible"/>
                                      </p:to>
                                    </p:set>
                                    <p:animEffect transition="in" filter="box(in)">
                                      <p:cBhvr>
                                        <p:cTn id="486" dur="500"/>
                                        <p:tgtEl>
                                          <p:spTgt spid="111780"/>
                                        </p:tgtEl>
                                      </p:cBhvr>
                                    </p:animEffect>
                                  </p:childTnLst>
                                </p:cTn>
                              </p:par>
                              <p:par>
                                <p:cTn id="487" presetID="4" presetClass="entr" presetSubtype="16" fill="hold" grpId="0" nodeType="withEffect">
                                  <p:stCondLst>
                                    <p:cond delay="0"/>
                                  </p:stCondLst>
                                  <p:childTnLst>
                                    <p:set>
                                      <p:cBhvr>
                                        <p:cTn id="488" dur="1" fill="hold">
                                          <p:stCondLst>
                                            <p:cond delay="0"/>
                                          </p:stCondLst>
                                        </p:cTn>
                                        <p:tgtEl>
                                          <p:spTgt spid="111781"/>
                                        </p:tgtEl>
                                        <p:attrNameLst>
                                          <p:attrName>style.visibility</p:attrName>
                                        </p:attrNameLst>
                                      </p:cBhvr>
                                      <p:to>
                                        <p:strVal val="visible"/>
                                      </p:to>
                                    </p:set>
                                    <p:animEffect transition="in" filter="box(in)">
                                      <p:cBhvr>
                                        <p:cTn id="489" dur="500"/>
                                        <p:tgtEl>
                                          <p:spTgt spid="111781"/>
                                        </p:tgtEl>
                                      </p:cBhvr>
                                    </p:animEffect>
                                  </p:childTnLst>
                                </p:cTn>
                              </p:par>
                              <p:par>
                                <p:cTn id="490" presetID="4" presetClass="entr" presetSubtype="16" fill="hold" grpId="0" nodeType="withEffect">
                                  <p:stCondLst>
                                    <p:cond delay="0"/>
                                  </p:stCondLst>
                                  <p:childTnLst>
                                    <p:set>
                                      <p:cBhvr>
                                        <p:cTn id="491" dur="1" fill="hold">
                                          <p:stCondLst>
                                            <p:cond delay="0"/>
                                          </p:stCondLst>
                                        </p:cTn>
                                        <p:tgtEl>
                                          <p:spTgt spid="111782"/>
                                        </p:tgtEl>
                                        <p:attrNameLst>
                                          <p:attrName>style.visibility</p:attrName>
                                        </p:attrNameLst>
                                      </p:cBhvr>
                                      <p:to>
                                        <p:strVal val="visible"/>
                                      </p:to>
                                    </p:set>
                                    <p:animEffect transition="in" filter="box(in)">
                                      <p:cBhvr>
                                        <p:cTn id="492" dur="500"/>
                                        <p:tgtEl>
                                          <p:spTgt spid="111782"/>
                                        </p:tgtEl>
                                      </p:cBhvr>
                                    </p:animEffect>
                                  </p:childTnLst>
                                </p:cTn>
                              </p:par>
                              <p:par>
                                <p:cTn id="493" presetID="4" presetClass="entr" presetSubtype="16" fill="hold" grpId="0" nodeType="withEffect">
                                  <p:stCondLst>
                                    <p:cond delay="0"/>
                                  </p:stCondLst>
                                  <p:childTnLst>
                                    <p:set>
                                      <p:cBhvr>
                                        <p:cTn id="494" dur="1" fill="hold">
                                          <p:stCondLst>
                                            <p:cond delay="0"/>
                                          </p:stCondLst>
                                        </p:cTn>
                                        <p:tgtEl>
                                          <p:spTgt spid="111783"/>
                                        </p:tgtEl>
                                        <p:attrNameLst>
                                          <p:attrName>style.visibility</p:attrName>
                                        </p:attrNameLst>
                                      </p:cBhvr>
                                      <p:to>
                                        <p:strVal val="visible"/>
                                      </p:to>
                                    </p:set>
                                    <p:animEffect transition="in" filter="box(in)">
                                      <p:cBhvr>
                                        <p:cTn id="495" dur="500"/>
                                        <p:tgtEl>
                                          <p:spTgt spid="111783"/>
                                        </p:tgtEl>
                                      </p:cBhvr>
                                    </p:animEffect>
                                  </p:childTnLst>
                                </p:cTn>
                              </p:par>
                              <p:par>
                                <p:cTn id="496" presetID="4" presetClass="entr" presetSubtype="16" fill="hold" grpId="0" nodeType="withEffect">
                                  <p:stCondLst>
                                    <p:cond delay="0"/>
                                  </p:stCondLst>
                                  <p:childTnLst>
                                    <p:set>
                                      <p:cBhvr>
                                        <p:cTn id="497" dur="1" fill="hold">
                                          <p:stCondLst>
                                            <p:cond delay="0"/>
                                          </p:stCondLst>
                                        </p:cTn>
                                        <p:tgtEl>
                                          <p:spTgt spid="111784"/>
                                        </p:tgtEl>
                                        <p:attrNameLst>
                                          <p:attrName>style.visibility</p:attrName>
                                        </p:attrNameLst>
                                      </p:cBhvr>
                                      <p:to>
                                        <p:strVal val="visible"/>
                                      </p:to>
                                    </p:set>
                                    <p:animEffect transition="in" filter="box(in)">
                                      <p:cBhvr>
                                        <p:cTn id="498" dur="500"/>
                                        <p:tgtEl>
                                          <p:spTgt spid="111784"/>
                                        </p:tgtEl>
                                      </p:cBhvr>
                                    </p:animEffect>
                                  </p:childTnLst>
                                </p:cTn>
                              </p:par>
                              <p:par>
                                <p:cTn id="499" presetID="4" presetClass="entr" presetSubtype="16" fill="hold" grpId="0" nodeType="withEffect">
                                  <p:stCondLst>
                                    <p:cond delay="0"/>
                                  </p:stCondLst>
                                  <p:childTnLst>
                                    <p:set>
                                      <p:cBhvr>
                                        <p:cTn id="500" dur="1" fill="hold">
                                          <p:stCondLst>
                                            <p:cond delay="0"/>
                                          </p:stCondLst>
                                        </p:cTn>
                                        <p:tgtEl>
                                          <p:spTgt spid="111785"/>
                                        </p:tgtEl>
                                        <p:attrNameLst>
                                          <p:attrName>style.visibility</p:attrName>
                                        </p:attrNameLst>
                                      </p:cBhvr>
                                      <p:to>
                                        <p:strVal val="visible"/>
                                      </p:to>
                                    </p:set>
                                    <p:animEffect transition="in" filter="box(in)">
                                      <p:cBhvr>
                                        <p:cTn id="501" dur="500"/>
                                        <p:tgtEl>
                                          <p:spTgt spid="111785"/>
                                        </p:tgtEl>
                                      </p:cBhvr>
                                    </p:animEffect>
                                  </p:childTnLst>
                                </p:cTn>
                              </p:par>
                              <p:par>
                                <p:cTn id="502" presetID="4" presetClass="entr" presetSubtype="16" fill="hold" grpId="0" nodeType="withEffect">
                                  <p:stCondLst>
                                    <p:cond delay="0"/>
                                  </p:stCondLst>
                                  <p:childTnLst>
                                    <p:set>
                                      <p:cBhvr>
                                        <p:cTn id="503" dur="1" fill="hold">
                                          <p:stCondLst>
                                            <p:cond delay="0"/>
                                          </p:stCondLst>
                                        </p:cTn>
                                        <p:tgtEl>
                                          <p:spTgt spid="111786"/>
                                        </p:tgtEl>
                                        <p:attrNameLst>
                                          <p:attrName>style.visibility</p:attrName>
                                        </p:attrNameLst>
                                      </p:cBhvr>
                                      <p:to>
                                        <p:strVal val="visible"/>
                                      </p:to>
                                    </p:set>
                                    <p:animEffect transition="in" filter="box(in)">
                                      <p:cBhvr>
                                        <p:cTn id="504" dur="500"/>
                                        <p:tgtEl>
                                          <p:spTgt spid="111786"/>
                                        </p:tgtEl>
                                      </p:cBhvr>
                                    </p:animEffect>
                                  </p:childTnLst>
                                </p:cTn>
                              </p:par>
                              <p:par>
                                <p:cTn id="505" presetID="4" presetClass="entr" presetSubtype="16" fill="hold" grpId="0" nodeType="withEffect">
                                  <p:stCondLst>
                                    <p:cond delay="0"/>
                                  </p:stCondLst>
                                  <p:childTnLst>
                                    <p:set>
                                      <p:cBhvr>
                                        <p:cTn id="506" dur="1" fill="hold">
                                          <p:stCondLst>
                                            <p:cond delay="0"/>
                                          </p:stCondLst>
                                        </p:cTn>
                                        <p:tgtEl>
                                          <p:spTgt spid="111787"/>
                                        </p:tgtEl>
                                        <p:attrNameLst>
                                          <p:attrName>style.visibility</p:attrName>
                                        </p:attrNameLst>
                                      </p:cBhvr>
                                      <p:to>
                                        <p:strVal val="visible"/>
                                      </p:to>
                                    </p:set>
                                    <p:animEffect transition="in" filter="box(in)">
                                      <p:cBhvr>
                                        <p:cTn id="507" dur="500"/>
                                        <p:tgtEl>
                                          <p:spTgt spid="111787"/>
                                        </p:tgtEl>
                                      </p:cBhvr>
                                    </p:animEffect>
                                  </p:childTnLst>
                                </p:cTn>
                              </p:par>
                              <p:par>
                                <p:cTn id="508" presetID="4" presetClass="entr" presetSubtype="16" fill="hold" grpId="0" nodeType="withEffect">
                                  <p:stCondLst>
                                    <p:cond delay="0"/>
                                  </p:stCondLst>
                                  <p:childTnLst>
                                    <p:set>
                                      <p:cBhvr>
                                        <p:cTn id="509" dur="1" fill="hold">
                                          <p:stCondLst>
                                            <p:cond delay="0"/>
                                          </p:stCondLst>
                                        </p:cTn>
                                        <p:tgtEl>
                                          <p:spTgt spid="111788"/>
                                        </p:tgtEl>
                                        <p:attrNameLst>
                                          <p:attrName>style.visibility</p:attrName>
                                        </p:attrNameLst>
                                      </p:cBhvr>
                                      <p:to>
                                        <p:strVal val="visible"/>
                                      </p:to>
                                    </p:set>
                                    <p:animEffect transition="in" filter="box(in)">
                                      <p:cBhvr>
                                        <p:cTn id="510" dur="500"/>
                                        <p:tgtEl>
                                          <p:spTgt spid="111788"/>
                                        </p:tgtEl>
                                      </p:cBhvr>
                                    </p:animEffect>
                                  </p:childTnLst>
                                </p:cTn>
                              </p:par>
                              <p:par>
                                <p:cTn id="511" presetID="4" presetClass="entr" presetSubtype="16" fill="hold" grpId="0" nodeType="withEffect">
                                  <p:stCondLst>
                                    <p:cond delay="0"/>
                                  </p:stCondLst>
                                  <p:childTnLst>
                                    <p:set>
                                      <p:cBhvr>
                                        <p:cTn id="512" dur="1" fill="hold">
                                          <p:stCondLst>
                                            <p:cond delay="0"/>
                                          </p:stCondLst>
                                        </p:cTn>
                                        <p:tgtEl>
                                          <p:spTgt spid="111789"/>
                                        </p:tgtEl>
                                        <p:attrNameLst>
                                          <p:attrName>style.visibility</p:attrName>
                                        </p:attrNameLst>
                                      </p:cBhvr>
                                      <p:to>
                                        <p:strVal val="visible"/>
                                      </p:to>
                                    </p:set>
                                    <p:animEffect transition="in" filter="box(in)">
                                      <p:cBhvr>
                                        <p:cTn id="513" dur="500"/>
                                        <p:tgtEl>
                                          <p:spTgt spid="111789"/>
                                        </p:tgtEl>
                                      </p:cBhvr>
                                    </p:animEffect>
                                  </p:childTnLst>
                                </p:cTn>
                              </p:par>
                              <p:par>
                                <p:cTn id="514" presetID="4" presetClass="entr" presetSubtype="16" fill="hold" grpId="0" nodeType="withEffect">
                                  <p:stCondLst>
                                    <p:cond delay="0"/>
                                  </p:stCondLst>
                                  <p:childTnLst>
                                    <p:set>
                                      <p:cBhvr>
                                        <p:cTn id="515" dur="1" fill="hold">
                                          <p:stCondLst>
                                            <p:cond delay="0"/>
                                          </p:stCondLst>
                                        </p:cTn>
                                        <p:tgtEl>
                                          <p:spTgt spid="111790"/>
                                        </p:tgtEl>
                                        <p:attrNameLst>
                                          <p:attrName>style.visibility</p:attrName>
                                        </p:attrNameLst>
                                      </p:cBhvr>
                                      <p:to>
                                        <p:strVal val="visible"/>
                                      </p:to>
                                    </p:set>
                                    <p:animEffect transition="in" filter="box(in)">
                                      <p:cBhvr>
                                        <p:cTn id="516" dur="500"/>
                                        <p:tgtEl>
                                          <p:spTgt spid="111790"/>
                                        </p:tgtEl>
                                      </p:cBhvr>
                                    </p:animEffect>
                                  </p:childTnLst>
                                </p:cTn>
                              </p:par>
                              <p:par>
                                <p:cTn id="517" presetID="4" presetClass="entr" presetSubtype="16" fill="hold" grpId="0" nodeType="withEffect">
                                  <p:stCondLst>
                                    <p:cond delay="0"/>
                                  </p:stCondLst>
                                  <p:childTnLst>
                                    <p:set>
                                      <p:cBhvr>
                                        <p:cTn id="518" dur="1" fill="hold">
                                          <p:stCondLst>
                                            <p:cond delay="0"/>
                                          </p:stCondLst>
                                        </p:cTn>
                                        <p:tgtEl>
                                          <p:spTgt spid="111791"/>
                                        </p:tgtEl>
                                        <p:attrNameLst>
                                          <p:attrName>style.visibility</p:attrName>
                                        </p:attrNameLst>
                                      </p:cBhvr>
                                      <p:to>
                                        <p:strVal val="visible"/>
                                      </p:to>
                                    </p:set>
                                    <p:animEffect transition="in" filter="box(in)">
                                      <p:cBhvr>
                                        <p:cTn id="519" dur="500"/>
                                        <p:tgtEl>
                                          <p:spTgt spid="111791"/>
                                        </p:tgtEl>
                                      </p:cBhvr>
                                    </p:animEffect>
                                  </p:childTnLst>
                                </p:cTn>
                              </p:par>
                              <p:par>
                                <p:cTn id="520" presetID="4" presetClass="entr" presetSubtype="16" fill="hold" grpId="0" nodeType="withEffect">
                                  <p:stCondLst>
                                    <p:cond delay="0"/>
                                  </p:stCondLst>
                                  <p:childTnLst>
                                    <p:set>
                                      <p:cBhvr>
                                        <p:cTn id="521" dur="1" fill="hold">
                                          <p:stCondLst>
                                            <p:cond delay="0"/>
                                          </p:stCondLst>
                                        </p:cTn>
                                        <p:tgtEl>
                                          <p:spTgt spid="111792"/>
                                        </p:tgtEl>
                                        <p:attrNameLst>
                                          <p:attrName>style.visibility</p:attrName>
                                        </p:attrNameLst>
                                      </p:cBhvr>
                                      <p:to>
                                        <p:strVal val="visible"/>
                                      </p:to>
                                    </p:set>
                                    <p:animEffect transition="in" filter="box(in)">
                                      <p:cBhvr>
                                        <p:cTn id="522" dur="500"/>
                                        <p:tgtEl>
                                          <p:spTgt spid="111792"/>
                                        </p:tgtEl>
                                      </p:cBhvr>
                                    </p:animEffect>
                                  </p:childTnLst>
                                </p:cTn>
                              </p:par>
                              <p:par>
                                <p:cTn id="523" presetID="4" presetClass="entr" presetSubtype="16" fill="hold" grpId="0" nodeType="withEffect">
                                  <p:stCondLst>
                                    <p:cond delay="0"/>
                                  </p:stCondLst>
                                  <p:childTnLst>
                                    <p:set>
                                      <p:cBhvr>
                                        <p:cTn id="524" dur="1" fill="hold">
                                          <p:stCondLst>
                                            <p:cond delay="0"/>
                                          </p:stCondLst>
                                        </p:cTn>
                                        <p:tgtEl>
                                          <p:spTgt spid="111793"/>
                                        </p:tgtEl>
                                        <p:attrNameLst>
                                          <p:attrName>style.visibility</p:attrName>
                                        </p:attrNameLst>
                                      </p:cBhvr>
                                      <p:to>
                                        <p:strVal val="visible"/>
                                      </p:to>
                                    </p:set>
                                    <p:animEffect transition="in" filter="box(in)">
                                      <p:cBhvr>
                                        <p:cTn id="525" dur="500"/>
                                        <p:tgtEl>
                                          <p:spTgt spid="111793"/>
                                        </p:tgtEl>
                                      </p:cBhvr>
                                    </p:animEffect>
                                  </p:childTnLst>
                                </p:cTn>
                              </p:par>
                              <p:par>
                                <p:cTn id="526" presetID="4" presetClass="entr" presetSubtype="16" fill="hold" grpId="0" nodeType="withEffect">
                                  <p:stCondLst>
                                    <p:cond delay="0"/>
                                  </p:stCondLst>
                                  <p:childTnLst>
                                    <p:set>
                                      <p:cBhvr>
                                        <p:cTn id="527" dur="1" fill="hold">
                                          <p:stCondLst>
                                            <p:cond delay="0"/>
                                          </p:stCondLst>
                                        </p:cTn>
                                        <p:tgtEl>
                                          <p:spTgt spid="111794"/>
                                        </p:tgtEl>
                                        <p:attrNameLst>
                                          <p:attrName>style.visibility</p:attrName>
                                        </p:attrNameLst>
                                      </p:cBhvr>
                                      <p:to>
                                        <p:strVal val="visible"/>
                                      </p:to>
                                    </p:set>
                                    <p:animEffect transition="in" filter="box(in)">
                                      <p:cBhvr>
                                        <p:cTn id="528" dur="500"/>
                                        <p:tgtEl>
                                          <p:spTgt spid="111794"/>
                                        </p:tgtEl>
                                      </p:cBhvr>
                                    </p:animEffect>
                                  </p:childTnLst>
                                </p:cTn>
                              </p:par>
                              <p:par>
                                <p:cTn id="529" presetID="4" presetClass="entr" presetSubtype="16" fill="hold" grpId="0" nodeType="withEffect">
                                  <p:stCondLst>
                                    <p:cond delay="0"/>
                                  </p:stCondLst>
                                  <p:childTnLst>
                                    <p:set>
                                      <p:cBhvr>
                                        <p:cTn id="530" dur="1" fill="hold">
                                          <p:stCondLst>
                                            <p:cond delay="0"/>
                                          </p:stCondLst>
                                        </p:cTn>
                                        <p:tgtEl>
                                          <p:spTgt spid="111795"/>
                                        </p:tgtEl>
                                        <p:attrNameLst>
                                          <p:attrName>style.visibility</p:attrName>
                                        </p:attrNameLst>
                                      </p:cBhvr>
                                      <p:to>
                                        <p:strVal val="visible"/>
                                      </p:to>
                                    </p:set>
                                    <p:animEffect transition="in" filter="box(in)">
                                      <p:cBhvr>
                                        <p:cTn id="531" dur="500"/>
                                        <p:tgtEl>
                                          <p:spTgt spid="111795"/>
                                        </p:tgtEl>
                                      </p:cBhvr>
                                    </p:animEffect>
                                  </p:childTnLst>
                                </p:cTn>
                              </p:par>
                              <p:par>
                                <p:cTn id="532" presetID="4" presetClass="entr" presetSubtype="16" fill="hold" grpId="0" nodeType="withEffect">
                                  <p:stCondLst>
                                    <p:cond delay="0"/>
                                  </p:stCondLst>
                                  <p:childTnLst>
                                    <p:set>
                                      <p:cBhvr>
                                        <p:cTn id="533" dur="1" fill="hold">
                                          <p:stCondLst>
                                            <p:cond delay="0"/>
                                          </p:stCondLst>
                                        </p:cTn>
                                        <p:tgtEl>
                                          <p:spTgt spid="111796"/>
                                        </p:tgtEl>
                                        <p:attrNameLst>
                                          <p:attrName>style.visibility</p:attrName>
                                        </p:attrNameLst>
                                      </p:cBhvr>
                                      <p:to>
                                        <p:strVal val="visible"/>
                                      </p:to>
                                    </p:set>
                                    <p:animEffect transition="in" filter="box(in)">
                                      <p:cBhvr>
                                        <p:cTn id="534" dur="500"/>
                                        <p:tgtEl>
                                          <p:spTgt spid="111796"/>
                                        </p:tgtEl>
                                      </p:cBhvr>
                                    </p:animEffect>
                                  </p:childTnLst>
                                </p:cTn>
                              </p:par>
                              <p:par>
                                <p:cTn id="535" presetID="4" presetClass="entr" presetSubtype="16" fill="hold" grpId="0" nodeType="withEffect">
                                  <p:stCondLst>
                                    <p:cond delay="0"/>
                                  </p:stCondLst>
                                  <p:childTnLst>
                                    <p:set>
                                      <p:cBhvr>
                                        <p:cTn id="536" dur="1" fill="hold">
                                          <p:stCondLst>
                                            <p:cond delay="0"/>
                                          </p:stCondLst>
                                        </p:cTn>
                                        <p:tgtEl>
                                          <p:spTgt spid="111797"/>
                                        </p:tgtEl>
                                        <p:attrNameLst>
                                          <p:attrName>style.visibility</p:attrName>
                                        </p:attrNameLst>
                                      </p:cBhvr>
                                      <p:to>
                                        <p:strVal val="visible"/>
                                      </p:to>
                                    </p:set>
                                    <p:animEffect transition="in" filter="box(in)">
                                      <p:cBhvr>
                                        <p:cTn id="537" dur="500"/>
                                        <p:tgtEl>
                                          <p:spTgt spid="111797"/>
                                        </p:tgtEl>
                                      </p:cBhvr>
                                    </p:animEffect>
                                  </p:childTnLst>
                                </p:cTn>
                              </p:par>
                              <p:par>
                                <p:cTn id="538" presetID="4" presetClass="entr" presetSubtype="16" fill="hold" grpId="0" nodeType="withEffect">
                                  <p:stCondLst>
                                    <p:cond delay="0"/>
                                  </p:stCondLst>
                                  <p:childTnLst>
                                    <p:set>
                                      <p:cBhvr>
                                        <p:cTn id="539" dur="1" fill="hold">
                                          <p:stCondLst>
                                            <p:cond delay="0"/>
                                          </p:stCondLst>
                                        </p:cTn>
                                        <p:tgtEl>
                                          <p:spTgt spid="111798"/>
                                        </p:tgtEl>
                                        <p:attrNameLst>
                                          <p:attrName>style.visibility</p:attrName>
                                        </p:attrNameLst>
                                      </p:cBhvr>
                                      <p:to>
                                        <p:strVal val="visible"/>
                                      </p:to>
                                    </p:set>
                                    <p:animEffect transition="in" filter="box(in)">
                                      <p:cBhvr>
                                        <p:cTn id="540" dur="500"/>
                                        <p:tgtEl>
                                          <p:spTgt spid="111798"/>
                                        </p:tgtEl>
                                      </p:cBhvr>
                                    </p:animEffect>
                                  </p:childTnLst>
                                </p:cTn>
                              </p:par>
                              <p:par>
                                <p:cTn id="541" presetID="4" presetClass="entr" presetSubtype="16" fill="hold" grpId="0" nodeType="withEffect">
                                  <p:stCondLst>
                                    <p:cond delay="0"/>
                                  </p:stCondLst>
                                  <p:childTnLst>
                                    <p:set>
                                      <p:cBhvr>
                                        <p:cTn id="542" dur="1" fill="hold">
                                          <p:stCondLst>
                                            <p:cond delay="0"/>
                                          </p:stCondLst>
                                        </p:cTn>
                                        <p:tgtEl>
                                          <p:spTgt spid="111799"/>
                                        </p:tgtEl>
                                        <p:attrNameLst>
                                          <p:attrName>style.visibility</p:attrName>
                                        </p:attrNameLst>
                                      </p:cBhvr>
                                      <p:to>
                                        <p:strVal val="visible"/>
                                      </p:to>
                                    </p:set>
                                    <p:animEffect transition="in" filter="box(in)">
                                      <p:cBhvr>
                                        <p:cTn id="543" dur="500"/>
                                        <p:tgtEl>
                                          <p:spTgt spid="111799"/>
                                        </p:tgtEl>
                                      </p:cBhvr>
                                    </p:animEffect>
                                  </p:childTnLst>
                                </p:cTn>
                              </p:par>
                              <p:par>
                                <p:cTn id="544" presetID="4" presetClass="entr" presetSubtype="16" fill="hold" grpId="0" nodeType="withEffect">
                                  <p:stCondLst>
                                    <p:cond delay="0"/>
                                  </p:stCondLst>
                                  <p:childTnLst>
                                    <p:set>
                                      <p:cBhvr>
                                        <p:cTn id="545" dur="1" fill="hold">
                                          <p:stCondLst>
                                            <p:cond delay="0"/>
                                          </p:stCondLst>
                                        </p:cTn>
                                        <p:tgtEl>
                                          <p:spTgt spid="111800"/>
                                        </p:tgtEl>
                                        <p:attrNameLst>
                                          <p:attrName>style.visibility</p:attrName>
                                        </p:attrNameLst>
                                      </p:cBhvr>
                                      <p:to>
                                        <p:strVal val="visible"/>
                                      </p:to>
                                    </p:set>
                                    <p:animEffect transition="in" filter="box(in)">
                                      <p:cBhvr>
                                        <p:cTn id="546" dur="500"/>
                                        <p:tgtEl>
                                          <p:spTgt spid="111800"/>
                                        </p:tgtEl>
                                      </p:cBhvr>
                                    </p:animEffect>
                                  </p:childTnLst>
                                </p:cTn>
                              </p:par>
                              <p:par>
                                <p:cTn id="547" presetID="4" presetClass="entr" presetSubtype="16" fill="hold" grpId="0" nodeType="withEffect">
                                  <p:stCondLst>
                                    <p:cond delay="0"/>
                                  </p:stCondLst>
                                  <p:childTnLst>
                                    <p:set>
                                      <p:cBhvr>
                                        <p:cTn id="548" dur="1" fill="hold">
                                          <p:stCondLst>
                                            <p:cond delay="0"/>
                                          </p:stCondLst>
                                        </p:cTn>
                                        <p:tgtEl>
                                          <p:spTgt spid="111801"/>
                                        </p:tgtEl>
                                        <p:attrNameLst>
                                          <p:attrName>style.visibility</p:attrName>
                                        </p:attrNameLst>
                                      </p:cBhvr>
                                      <p:to>
                                        <p:strVal val="visible"/>
                                      </p:to>
                                    </p:set>
                                    <p:animEffect transition="in" filter="box(in)">
                                      <p:cBhvr>
                                        <p:cTn id="549" dur="500"/>
                                        <p:tgtEl>
                                          <p:spTgt spid="111801"/>
                                        </p:tgtEl>
                                      </p:cBhvr>
                                    </p:animEffect>
                                  </p:childTnLst>
                                </p:cTn>
                              </p:par>
                              <p:par>
                                <p:cTn id="550" presetID="4" presetClass="entr" presetSubtype="16" fill="hold" grpId="0" nodeType="withEffect">
                                  <p:stCondLst>
                                    <p:cond delay="0"/>
                                  </p:stCondLst>
                                  <p:childTnLst>
                                    <p:set>
                                      <p:cBhvr>
                                        <p:cTn id="551" dur="1" fill="hold">
                                          <p:stCondLst>
                                            <p:cond delay="0"/>
                                          </p:stCondLst>
                                        </p:cTn>
                                        <p:tgtEl>
                                          <p:spTgt spid="111802"/>
                                        </p:tgtEl>
                                        <p:attrNameLst>
                                          <p:attrName>style.visibility</p:attrName>
                                        </p:attrNameLst>
                                      </p:cBhvr>
                                      <p:to>
                                        <p:strVal val="visible"/>
                                      </p:to>
                                    </p:set>
                                    <p:animEffect transition="in" filter="box(in)">
                                      <p:cBhvr>
                                        <p:cTn id="552" dur="500"/>
                                        <p:tgtEl>
                                          <p:spTgt spid="111802"/>
                                        </p:tgtEl>
                                      </p:cBhvr>
                                    </p:animEffect>
                                  </p:childTnLst>
                                </p:cTn>
                              </p:par>
                              <p:par>
                                <p:cTn id="553" presetID="4" presetClass="entr" presetSubtype="16" fill="hold" grpId="0" nodeType="withEffect">
                                  <p:stCondLst>
                                    <p:cond delay="0"/>
                                  </p:stCondLst>
                                  <p:childTnLst>
                                    <p:set>
                                      <p:cBhvr>
                                        <p:cTn id="554" dur="1" fill="hold">
                                          <p:stCondLst>
                                            <p:cond delay="0"/>
                                          </p:stCondLst>
                                        </p:cTn>
                                        <p:tgtEl>
                                          <p:spTgt spid="111803"/>
                                        </p:tgtEl>
                                        <p:attrNameLst>
                                          <p:attrName>style.visibility</p:attrName>
                                        </p:attrNameLst>
                                      </p:cBhvr>
                                      <p:to>
                                        <p:strVal val="visible"/>
                                      </p:to>
                                    </p:set>
                                    <p:animEffect transition="in" filter="box(in)">
                                      <p:cBhvr>
                                        <p:cTn id="555" dur="500"/>
                                        <p:tgtEl>
                                          <p:spTgt spid="111803"/>
                                        </p:tgtEl>
                                      </p:cBhvr>
                                    </p:animEffect>
                                  </p:childTnLst>
                                </p:cTn>
                              </p:par>
                              <p:par>
                                <p:cTn id="556" presetID="4" presetClass="entr" presetSubtype="16" fill="hold" grpId="0" nodeType="withEffect">
                                  <p:stCondLst>
                                    <p:cond delay="0"/>
                                  </p:stCondLst>
                                  <p:childTnLst>
                                    <p:set>
                                      <p:cBhvr>
                                        <p:cTn id="557" dur="1" fill="hold">
                                          <p:stCondLst>
                                            <p:cond delay="0"/>
                                          </p:stCondLst>
                                        </p:cTn>
                                        <p:tgtEl>
                                          <p:spTgt spid="111804"/>
                                        </p:tgtEl>
                                        <p:attrNameLst>
                                          <p:attrName>style.visibility</p:attrName>
                                        </p:attrNameLst>
                                      </p:cBhvr>
                                      <p:to>
                                        <p:strVal val="visible"/>
                                      </p:to>
                                    </p:set>
                                    <p:animEffect transition="in" filter="box(in)">
                                      <p:cBhvr>
                                        <p:cTn id="558" dur="500"/>
                                        <p:tgtEl>
                                          <p:spTgt spid="111804"/>
                                        </p:tgtEl>
                                      </p:cBhvr>
                                    </p:animEffect>
                                  </p:childTnLst>
                                </p:cTn>
                              </p:par>
                              <p:par>
                                <p:cTn id="559" presetID="4" presetClass="entr" presetSubtype="16" fill="hold" grpId="0" nodeType="withEffect">
                                  <p:stCondLst>
                                    <p:cond delay="0"/>
                                  </p:stCondLst>
                                  <p:childTnLst>
                                    <p:set>
                                      <p:cBhvr>
                                        <p:cTn id="560" dur="1" fill="hold">
                                          <p:stCondLst>
                                            <p:cond delay="0"/>
                                          </p:stCondLst>
                                        </p:cTn>
                                        <p:tgtEl>
                                          <p:spTgt spid="111805"/>
                                        </p:tgtEl>
                                        <p:attrNameLst>
                                          <p:attrName>style.visibility</p:attrName>
                                        </p:attrNameLst>
                                      </p:cBhvr>
                                      <p:to>
                                        <p:strVal val="visible"/>
                                      </p:to>
                                    </p:set>
                                    <p:animEffect transition="in" filter="box(in)">
                                      <p:cBhvr>
                                        <p:cTn id="561" dur="500"/>
                                        <p:tgtEl>
                                          <p:spTgt spid="111805"/>
                                        </p:tgtEl>
                                      </p:cBhvr>
                                    </p:animEffect>
                                  </p:childTnLst>
                                </p:cTn>
                              </p:par>
                              <p:par>
                                <p:cTn id="562" presetID="4" presetClass="entr" presetSubtype="16" fill="hold" grpId="0" nodeType="withEffect">
                                  <p:stCondLst>
                                    <p:cond delay="0"/>
                                  </p:stCondLst>
                                  <p:childTnLst>
                                    <p:set>
                                      <p:cBhvr>
                                        <p:cTn id="563" dur="1" fill="hold">
                                          <p:stCondLst>
                                            <p:cond delay="0"/>
                                          </p:stCondLst>
                                        </p:cTn>
                                        <p:tgtEl>
                                          <p:spTgt spid="111806"/>
                                        </p:tgtEl>
                                        <p:attrNameLst>
                                          <p:attrName>style.visibility</p:attrName>
                                        </p:attrNameLst>
                                      </p:cBhvr>
                                      <p:to>
                                        <p:strVal val="visible"/>
                                      </p:to>
                                    </p:set>
                                    <p:animEffect transition="in" filter="box(in)">
                                      <p:cBhvr>
                                        <p:cTn id="564" dur="500"/>
                                        <p:tgtEl>
                                          <p:spTgt spid="111806"/>
                                        </p:tgtEl>
                                      </p:cBhvr>
                                    </p:animEffect>
                                  </p:childTnLst>
                                </p:cTn>
                              </p:par>
                              <p:par>
                                <p:cTn id="565" presetID="4" presetClass="entr" presetSubtype="16" fill="hold" grpId="0" nodeType="withEffect">
                                  <p:stCondLst>
                                    <p:cond delay="0"/>
                                  </p:stCondLst>
                                  <p:childTnLst>
                                    <p:set>
                                      <p:cBhvr>
                                        <p:cTn id="566" dur="1" fill="hold">
                                          <p:stCondLst>
                                            <p:cond delay="0"/>
                                          </p:stCondLst>
                                        </p:cTn>
                                        <p:tgtEl>
                                          <p:spTgt spid="111807"/>
                                        </p:tgtEl>
                                        <p:attrNameLst>
                                          <p:attrName>style.visibility</p:attrName>
                                        </p:attrNameLst>
                                      </p:cBhvr>
                                      <p:to>
                                        <p:strVal val="visible"/>
                                      </p:to>
                                    </p:set>
                                    <p:animEffect transition="in" filter="box(in)">
                                      <p:cBhvr>
                                        <p:cTn id="567" dur="500"/>
                                        <p:tgtEl>
                                          <p:spTgt spid="111807"/>
                                        </p:tgtEl>
                                      </p:cBhvr>
                                    </p:animEffect>
                                  </p:childTnLst>
                                </p:cTn>
                              </p:par>
                              <p:par>
                                <p:cTn id="568" presetID="4" presetClass="entr" presetSubtype="16" fill="hold" grpId="0" nodeType="withEffect">
                                  <p:stCondLst>
                                    <p:cond delay="0"/>
                                  </p:stCondLst>
                                  <p:childTnLst>
                                    <p:set>
                                      <p:cBhvr>
                                        <p:cTn id="569" dur="1" fill="hold">
                                          <p:stCondLst>
                                            <p:cond delay="0"/>
                                          </p:stCondLst>
                                        </p:cTn>
                                        <p:tgtEl>
                                          <p:spTgt spid="111808"/>
                                        </p:tgtEl>
                                        <p:attrNameLst>
                                          <p:attrName>style.visibility</p:attrName>
                                        </p:attrNameLst>
                                      </p:cBhvr>
                                      <p:to>
                                        <p:strVal val="visible"/>
                                      </p:to>
                                    </p:set>
                                    <p:animEffect transition="in" filter="box(in)">
                                      <p:cBhvr>
                                        <p:cTn id="570" dur="500"/>
                                        <p:tgtEl>
                                          <p:spTgt spid="111808"/>
                                        </p:tgtEl>
                                      </p:cBhvr>
                                    </p:animEffect>
                                  </p:childTnLst>
                                </p:cTn>
                              </p:par>
                              <p:par>
                                <p:cTn id="571" presetID="4" presetClass="entr" presetSubtype="16" fill="hold" grpId="0" nodeType="withEffect">
                                  <p:stCondLst>
                                    <p:cond delay="0"/>
                                  </p:stCondLst>
                                  <p:childTnLst>
                                    <p:set>
                                      <p:cBhvr>
                                        <p:cTn id="572" dur="1" fill="hold">
                                          <p:stCondLst>
                                            <p:cond delay="0"/>
                                          </p:stCondLst>
                                        </p:cTn>
                                        <p:tgtEl>
                                          <p:spTgt spid="111809"/>
                                        </p:tgtEl>
                                        <p:attrNameLst>
                                          <p:attrName>style.visibility</p:attrName>
                                        </p:attrNameLst>
                                      </p:cBhvr>
                                      <p:to>
                                        <p:strVal val="visible"/>
                                      </p:to>
                                    </p:set>
                                    <p:animEffect transition="in" filter="box(in)">
                                      <p:cBhvr>
                                        <p:cTn id="573" dur="500"/>
                                        <p:tgtEl>
                                          <p:spTgt spid="111809"/>
                                        </p:tgtEl>
                                      </p:cBhvr>
                                    </p:animEffect>
                                  </p:childTnLst>
                                </p:cTn>
                              </p:par>
                              <p:par>
                                <p:cTn id="574" presetID="4" presetClass="entr" presetSubtype="16" fill="hold" grpId="0" nodeType="withEffect">
                                  <p:stCondLst>
                                    <p:cond delay="0"/>
                                  </p:stCondLst>
                                  <p:childTnLst>
                                    <p:set>
                                      <p:cBhvr>
                                        <p:cTn id="575" dur="1" fill="hold">
                                          <p:stCondLst>
                                            <p:cond delay="0"/>
                                          </p:stCondLst>
                                        </p:cTn>
                                        <p:tgtEl>
                                          <p:spTgt spid="111810"/>
                                        </p:tgtEl>
                                        <p:attrNameLst>
                                          <p:attrName>style.visibility</p:attrName>
                                        </p:attrNameLst>
                                      </p:cBhvr>
                                      <p:to>
                                        <p:strVal val="visible"/>
                                      </p:to>
                                    </p:set>
                                    <p:animEffect transition="in" filter="box(in)">
                                      <p:cBhvr>
                                        <p:cTn id="576" dur="500"/>
                                        <p:tgtEl>
                                          <p:spTgt spid="111810"/>
                                        </p:tgtEl>
                                      </p:cBhvr>
                                    </p:animEffect>
                                  </p:childTnLst>
                                </p:cTn>
                              </p:par>
                              <p:par>
                                <p:cTn id="577" presetID="4" presetClass="entr" presetSubtype="16" fill="hold" grpId="0" nodeType="withEffect">
                                  <p:stCondLst>
                                    <p:cond delay="0"/>
                                  </p:stCondLst>
                                  <p:childTnLst>
                                    <p:set>
                                      <p:cBhvr>
                                        <p:cTn id="578" dur="1" fill="hold">
                                          <p:stCondLst>
                                            <p:cond delay="0"/>
                                          </p:stCondLst>
                                        </p:cTn>
                                        <p:tgtEl>
                                          <p:spTgt spid="111811"/>
                                        </p:tgtEl>
                                        <p:attrNameLst>
                                          <p:attrName>style.visibility</p:attrName>
                                        </p:attrNameLst>
                                      </p:cBhvr>
                                      <p:to>
                                        <p:strVal val="visible"/>
                                      </p:to>
                                    </p:set>
                                    <p:animEffect transition="in" filter="box(in)">
                                      <p:cBhvr>
                                        <p:cTn id="579" dur="500"/>
                                        <p:tgtEl>
                                          <p:spTgt spid="111811"/>
                                        </p:tgtEl>
                                      </p:cBhvr>
                                    </p:animEffect>
                                  </p:childTnLst>
                                </p:cTn>
                              </p:par>
                              <p:par>
                                <p:cTn id="580" presetID="4" presetClass="entr" presetSubtype="16" fill="hold" grpId="0" nodeType="withEffect">
                                  <p:stCondLst>
                                    <p:cond delay="0"/>
                                  </p:stCondLst>
                                  <p:childTnLst>
                                    <p:set>
                                      <p:cBhvr>
                                        <p:cTn id="581" dur="1" fill="hold">
                                          <p:stCondLst>
                                            <p:cond delay="0"/>
                                          </p:stCondLst>
                                        </p:cTn>
                                        <p:tgtEl>
                                          <p:spTgt spid="111812"/>
                                        </p:tgtEl>
                                        <p:attrNameLst>
                                          <p:attrName>style.visibility</p:attrName>
                                        </p:attrNameLst>
                                      </p:cBhvr>
                                      <p:to>
                                        <p:strVal val="visible"/>
                                      </p:to>
                                    </p:set>
                                    <p:animEffect transition="in" filter="box(in)">
                                      <p:cBhvr>
                                        <p:cTn id="582" dur="500"/>
                                        <p:tgtEl>
                                          <p:spTgt spid="111812"/>
                                        </p:tgtEl>
                                      </p:cBhvr>
                                    </p:animEffect>
                                  </p:childTnLst>
                                </p:cTn>
                              </p:par>
                              <p:par>
                                <p:cTn id="583" presetID="4" presetClass="entr" presetSubtype="16" fill="hold" grpId="0" nodeType="withEffect">
                                  <p:stCondLst>
                                    <p:cond delay="0"/>
                                  </p:stCondLst>
                                  <p:childTnLst>
                                    <p:set>
                                      <p:cBhvr>
                                        <p:cTn id="584" dur="1" fill="hold">
                                          <p:stCondLst>
                                            <p:cond delay="0"/>
                                          </p:stCondLst>
                                        </p:cTn>
                                        <p:tgtEl>
                                          <p:spTgt spid="111813"/>
                                        </p:tgtEl>
                                        <p:attrNameLst>
                                          <p:attrName>style.visibility</p:attrName>
                                        </p:attrNameLst>
                                      </p:cBhvr>
                                      <p:to>
                                        <p:strVal val="visible"/>
                                      </p:to>
                                    </p:set>
                                    <p:animEffect transition="in" filter="box(in)">
                                      <p:cBhvr>
                                        <p:cTn id="585" dur="500"/>
                                        <p:tgtEl>
                                          <p:spTgt spid="111813"/>
                                        </p:tgtEl>
                                      </p:cBhvr>
                                    </p:animEffect>
                                  </p:childTnLst>
                                </p:cTn>
                              </p:par>
                              <p:par>
                                <p:cTn id="586" presetID="4" presetClass="entr" presetSubtype="16" fill="hold" grpId="0" nodeType="withEffect">
                                  <p:stCondLst>
                                    <p:cond delay="0"/>
                                  </p:stCondLst>
                                  <p:childTnLst>
                                    <p:set>
                                      <p:cBhvr>
                                        <p:cTn id="587" dur="1" fill="hold">
                                          <p:stCondLst>
                                            <p:cond delay="0"/>
                                          </p:stCondLst>
                                        </p:cTn>
                                        <p:tgtEl>
                                          <p:spTgt spid="111814"/>
                                        </p:tgtEl>
                                        <p:attrNameLst>
                                          <p:attrName>style.visibility</p:attrName>
                                        </p:attrNameLst>
                                      </p:cBhvr>
                                      <p:to>
                                        <p:strVal val="visible"/>
                                      </p:to>
                                    </p:set>
                                    <p:animEffect transition="in" filter="box(in)">
                                      <p:cBhvr>
                                        <p:cTn id="588" dur="500"/>
                                        <p:tgtEl>
                                          <p:spTgt spid="111814"/>
                                        </p:tgtEl>
                                      </p:cBhvr>
                                    </p:animEffect>
                                  </p:childTnLst>
                                </p:cTn>
                              </p:par>
                              <p:par>
                                <p:cTn id="589" presetID="4" presetClass="entr" presetSubtype="16" fill="hold" grpId="0" nodeType="withEffect">
                                  <p:stCondLst>
                                    <p:cond delay="0"/>
                                  </p:stCondLst>
                                  <p:childTnLst>
                                    <p:set>
                                      <p:cBhvr>
                                        <p:cTn id="590" dur="1" fill="hold">
                                          <p:stCondLst>
                                            <p:cond delay="0"/>
                                          </p:stCondLst>
                                        </p:cTn>
                                        <p:tgtEl>
                                          <p:spTgt spid="111815"/>
                                        </p:tgtEl>
                                        <p:attrNameLst>
                                          <p:attrName>style.visibility</p:attrName>
                                        </p:attrNameLst>
                                      </p:cBhvr>
                                      <p:to>
                                        <p:strVal val="visible"/>
                                      </p:to>
                                    </p:set>
                                    <p:animEffect transition="in" filter="box(in)">
                                      <p:cBhvr>
                                        <p:cTn id="591" dur="500"/>
                                        <p:tgtEl>
                                          <p:spTgt spid="111815"/>
                                        </p:tgtEl>
                                      </p:cBhvr>
                                    </p:animEffect>
                                  </p:childTnLst>
                                </p:cTn>
                              </p:par>
                              <p:par>
                                <p:cTn id="592" presetID="4" presetClass="entr" presetSubtype="16" fill="hold" grpId="0" nodeType="withEffect">
                                  <p:stCondLst>
                                    <p:cond delay="0"/>
                                  </p:stCondLst>
                                  <p:childTnLst>
                                    <p:set>
                                      <p:cBhvr>
                                        <p:cTn id="593" dur="1" fill="hold">
                                          <p:stCondLst>
                                            <p:cond delay="0"/>
                                          </p:stCondLst>
                                        </p:cTn>
                                        <p:tgtEl>
                                          <p:spTgt spid="111816"/>
                                        </p:tgtEl>
                                        <p:attrNameLst>
                                          <p:attrName>style.visibility</p:attrName>
                                        </p:attrNameLst>
                                      </p:cBhvr>
                                      <p:to>
                                        <p:strVal val="visible"/>
                                      </p:to>
                                    </p:set>
                                    <p:animEffect transition="in" filter="box(in)">
                                      <p:cBhvr>
                                        <p:cTn id="594" dur="500"/>
                                        <p:tgtEl>
                                          <p:spTgt spid="111816"/>
                                        </p:tgtEl>
                                      </p:cBhvr>
                                    </p:animEffect>
                                  </p:childTnLst>
                                </p:cTn>
                              </p:par>
                              <p:par>
                                <p:cTn id="595" presetID="4" presetClass="entr" presetSubtype="16" fill="hold" grpId="0" nodeType="withEffect">
                                  <p:stCondLst>
                                    <p:cond delay="0"/>
                                  </p:stCondLst>
                                  <p:childTnLst>
                                    <p:set>
                                      <p:cBhvr>
                                        <p:cTn id="596" dur="1" fill="hold">
                                          <p:stCondLst>
                                            <p:cond delay="0"/>
                                          </p:stCondLst>
                                        </p:cTn>
                                        <p:tgtEl>
                                          <p:spTgt spid="111817"/>
                                        </p:tgtEl>
                                        <p:attrNameLst>
                                          <p:attrName>style.visibility</p:attrName>
                                        </p:attrNameLst>
                                      </p:cBhvr>
                                      <p:to>
                                        <p:strVal val="visible"/>
                                      </p:to>
                                    </p:set>
                                    <p:animEffect transition="in" filter="box(in)">
                                      <p:cBhvr>
                                        <p:cTn id="597" dur="500"/>
                                        <p:tgtEl>
                                          <p:spTgt spid="111817"/>
                                        </p:tgtEl>
                                      </p:cBhvr>
                                    </p:animEffect>
                                  </p:childTnLst>
                                </p:cTn>
                              </p:par>
                              <p:par>
                                <p:cTn id="598" presetID="4" presetClass="entr" presetSubtype="16" fill="hold" grpId="0" nodeType="withEffect">
                                  <p:stCondLst>
                                    <p:cond delay="0"/>
                                  </p:stCondLst>
                                  <p:childTnLst>
                                    <p:set>
                                      <p:cBhvr>
                                        <p:cTn id="599" dur="1" fill="hold">
                                          <p:stCondLst>
                                            <p:cond delay="0"/>
                                          </p:stCondLst>
                                        </p:cTn>
                                        <p:tgtEl>
                                          <p:spTgt spid="111818"/>
                                        </p:tgtEl>
                                        <p:attrNameLst>
                                          <p:attrName>style.visibility</p:attrName>
                                        </p:attrNameLst>
                                      </p:cBhvr>
                                      <p:to>
                                        <p:strVal val="visible"/>
                                      </p:to>
                                    </p:set>
                                    <p:animEffect transition="in" filter="box(in)">
                                      <p:cBhvr>
                                        <p:cTn id="600" dur="500"/>
                                        <p:tgtEl>
                                          <p:spTgt spid="111818"/>
                                        </p:tgtEl>
                                      </p:cBhvr>
                                    </p:animEffect>
                                  </p:childTnLst>
                                </p:cTn>
                              </p:par>
                              <p:par>
                                <p:cTn id="601" presetID="4" presetClass="entr" presetSubtype="16" fill="hold" grpId="0" nodeType="withEffect">
                                  <p:stCondLst>
                                    <p:cond delay="0"/>
                                  </p:stCondLst>
                                  <p:childTnLst>
                                    <p:set>
                                      <p:cBhvr>
                                        <p:cTn id="602" dur="1" fill="hold">
                                          <p:stCondLst>
                                            <p:cond delay="0"/>
                                          </p:stCondLst>
                                        </p:cTn>
                                        <p:tgtEl>
                                          <p:spTgt spid="111819"/>
                                        </p:tgtEl>
                                        <p:attrNameLst>
                                          <p:attrName>style.visibility</p:attrName>
                                        </p:attrNameLst>
                                      </p:cBhvr>
                                      <p:to>
                                        <p:strVal val="visible"/>
                                      </p:to>
                                    </p:set>
                                    <p:animEffect transition="in" filter="box(in)">
                                      <p:cBhvr>
                                        <p:cTn id="603" dur="500"/>
                                        <p:tgtEl>
                                          <p:spTgt spid="111819"/>
                                        </p:tgtEl>
                                      </p:cBhvr>
                                    </p:animEffect>
                                  </p:childTnLst>
                                </p:cTn>
                              </p:par>
                              <p:par>
                                <p:cTn id="604" presetID="4" presetClass="entr" presetSubtype="16" fill="hold" grpId="0" nodeType="withEffect">
                                  <p:stCondLst>
                                    <p:cond delay="0"/>
                                  </p:stCondLst>
                                  <p:childTnLst>
                                    <p:set>
                                      <p:cBhvr>
                                        <p:cTn id="605" dur="1" fill="hold">
                                          <p:stCondLst>
                                            <p:cond delay="0"/>
                                          </p:stCondLst>
                                        </p:cTn>
                                        <p:tgtEl>
                                          <p:spTgt spid="111820"/>
                                        </p:tgtEl>
                                        <p:attrNameLst>
                                          <p:attrName>style.visibility</p:attrName>
                                        </p:attrNameLst>
                                      </p:cBhvr>
                                      <p:to>
                                        <p:strVal val="visible"/>
                                      </p:to>
                                    </p:set>
                                    <p:animEffect transition="in" filter="box(in)">
                                      <p:cBhvr>
                                        <p:cTn id="606" dur="500"/>
                                        <p:tgtEl>
                                          <p:spTgt spid="111820"/>
                                        </p:tgtEl>
                                      </p:cBhvr>
                                    </p:animEffect>
                                  </p:childTnLst>
                                </p:cTn>
                              </p:par>
                              <p:par>
                                <p:cTn id="607" presetID="4" presetClass="entr" presetSubtype="16" fill="hold" grpId="0" nodeType="withEffect">
                                  <p:stCondLst>
                                    <p:cond delay="0"/>
                                  </p:stCondLst>
                                  <p:childTnLst>
                                    <p:set>
                                      <p:cBhvr>
                                        <p:cTn id="608" dur="1" fill="hold">
                                          <p:stCondLst>
                                            <p:cond delay="0"/>
                                          </p:stCondLst>
                                        </p:cTn>
                                        <p:tgtEl>
                                          <p:spTgt spid="111821"/>
                                        </p:tgtEl>
                                        <p:attrNameLst>
                                          <p:attrName>style.visibility</p:attrName>
                                        </p:attrNameLst>
                                      </p:cBhvr>
                                      <p:to>
                                        <p:strVal val="visible"/>
                                      </p:to>
                                    </p:set>
                                    <p:animEffect transition="in" filter="box(in)">
                                      <p:cBhvr>
                                        <p:cTn id="609" dur="500"/>
                                        <p:tgtEl>
                                          <p:spTgt spid="111821"/>
                                        </p:tgtEl>
                                      </p:cBhvr>
                                    </p:animEffect>
                                  </p:childTnLst>
                                </p:cTn>
                              </p:par>
                              <p:par>
                                <p:cTn id="610" presetID="4" presetClass="entr" presetSubtype="16" fill="hold" grpId="0" nodeType="withEffect">
                                  <p:stCondLst>
                                    <p:cond delay="0"/>
                                  </p:stCondLst>
                                  <p:childTnLst>
                                    <p:set>
                                      <p:cBhvr>
                                        <p:cTn id="611" dur="1" fill="hold">
                                          <p:stCondLst>
                                            <p:cond delay="0"/>
                                          </p:stCondLst>
                                        </p:cTn>
                                        <p:tgtEl>
                                          <p:spTgt spid="111822"/>
                                        </p:tgtEl>
                                        <p:attrNameLst>
                                          <p:attrName>style.visibility</p:attrName>
                                        </p:attrNameLst>
                                      </p:cBhvr>
                                      <p:to>
                                        <p:strVal val="visible"/>
                                      </p:to>
                                    </p:set>
                                    <p:animEffect transition="in" filter="box(in)">
                                      <p:cBhvr>
                                        <p:cTn id="612" dur="500"/>
                                        <p:tgtEl>
                                          <p:spTgt spid="111822"/>
                                        </p:tgtEl>
                                      </p:cBhvr>
                                    </p:animEffect>
                                  </p:childTnLst>
                                </p:cTn>
                              </p:par>
                              <p:par>
                                <p:cTn id="613" presetID="4" presetClass="entr" presetSubtype="16" fill="hold" grpId="0" nodeType="withEffect">
                                  <p:stCondLst>
                                    <p:cond delay="0"/>
                                  </p:stCondLst>
                                  <p:childTnLst>
                                    <p:set>
                                      <p:cBhvr>
                                        <p:cTn id="614" dur="1" fill="hold">
                                          <p:stCondLst>
                                            <p:cond delay="0"/>
                                          </p:stCondLst>
                                        </p:cTn>
                                        <p:tgtEl>
                                          <p:spTgt spid="111823"/>
                                        </p:tgtEl>
                                        <p:attrNameLst>
                                          <p:attrName>style.visibility</p:attrName>
                                        </p:attrNameLst>
                                      </p:cBhvr>
                                      <p:to>
                                        <p:strVal val="visible"/>
                                      </p:to>
                                    </p:set>
                                    <p:animEffect transition="in" filter="box(in)">
                                      <p:cBhvr>
                                        <p:cTn id="615" dur="500"/>
                                        <p:tgtEl>
                                          <p:spTgt spid="111823"/>
                                        </p:tgtEl>
                                      </p:cBhvr>
                                    </p:animEffect>
                                  </p:childTnLst>
                                </p:cTn>
                              </p:par>
                              <p:par>
                                <p:cTn id="616" presetID="4" presetClass="entr" presetSubtype="16" fill="hold" grpId="0" nodeType="withEffect">
                                  <p:stCondLst>
                                    <p:cond delay="0"/>
                                  </p:stCondLst>
                                  <p:childTnLst>
                                    <p:set>
                                      <p:cBhvr>
                                        <p:cTn id="617" dur="1" fill="hold">
                                          <p:stCondLst>
                                            <p:cond delay="0"/>
                                          </p:stCondLst>
                                        </p:cTn>
                                        <p:tgtEl>
                                          <p:spTgt spid="111824"/>
                                        </p:tgtEl>
                                        <p:attrNameLst>
                                          <p:attrName>style.visibility</p:attrName>
                                        </p:attrNameLst>
                                      </p:cBhvr>
                                      <p:to>
                                        <p:strVal val="visible"/>
                                      </p:to>
                                    </p:set>
                                    <p:animEffect transition="in" filter="box(in)">
                                      <p:cBhvr>
                                        <p:cTn id="618" dur="500"/>
                                        <p:tgtEl>
                                          <p:spTgt spid="111824"/>
                                        </p:tgtEl>
                                      </p:cBhvr>
                                    </p:animEffect>
                                  </p:childTnLst>
                                </p:cTn>
                              </p:par>
                              <p:par>
                                <p:cTn id="619" presetID="4" presetClass="entr" presetSubtype="16" fill="hold" grpId="0" nodeType="withEffect">
                                  <p:stCondLst>
                                    <p:cond delay="0"/>
                                  </p:stCondLst>
                                  <p:childTnLst>
                                    <p:set>
                                      <p:cBhvr>
                                        <p:cTn id="620" dur="1" fill="hold">
                                          <p:stCondLst>
                                            <p:cond delay="0"/>
                                          </p:stCondLst>
                                        </p:cTn>
                                        <p:tgtEl>
                                          <p:spTgt spid="111825"/>
                                        </p:tgtEl>
                                        <p:attrNameLst>
                                          <p:attrName>style.visibility</p:attrName>
                                        </p:attrNameLst>
                                      </p:cBhvr>
                                      <p:to>
                                        <p:strVal val="visible"/>
                                      </p:to>
                                    </p:set>
                                    <p:animEffect transition="in" filter="box(in)">
                                      <p:cBhvr>
                                        <p:cTn id="621" dur="500"/>
                                        <p:tgtEl>
                                          <p:spTgt spid="111825"/>
                                        </p:tgtEl>
                                      </p:cBhvr>
                                    </p:animEffect>
                                  </p:childTnLst>
                                </p:cTn>
                              </p:par>
                              <p:par>
                                <p:cTn id="622" presetID="4" presetClass="entr" presetSubtype="16" fill="hold" grpId="0" nodeType="withEffect">
                                  <p:stCondLst>
                                    <p:cond delay="0"/>
                                  </p:stCondLst>
                                  <p:childTnLst>
                                    <p:set>
                                      <p:cBhvr>
                                        <p:cTn id="623" dur="1" fill="hold">
                                          <p:stCondLst>
                                            <p:cond delay="0"/>
                                          </p:stCondLst>
                                        </p:cTn>
                                        <p:tgtEl>
                                          <p:spTgt spid="111826"/>
                                        </p:tgtEl>
                                        <p:attrNameLst>
                                          <p:attrName>style.visibility</p:attrName>
                                        </p:attrNameLst>
                                      </p:cBhvr>
                                      <p:to>
                                        <p:strVal val="visible"/>
                                      </p:to>
                                    </p:set>
                                    <p:animEffect transition="in" filter="box(in)">
                                      <p:cBhvr>
                                        <p:cTn id="624" dur="500"/>
                                        <p:tgtEl>
                                          <p:spTgt spid="111826"/>
                                        </p:tgtEl>
                                      </p:cBhvr>
                                    </p:animEffect>
                                  </p:childTnLst>
                                </p:cTn>
                              </p:par>
                              <p:par>
                                <p:cTn id="625" presetID="4" presetClass="entr" presetSubtype="16" fill="hold" grpId="0" nodeType="withEffect">
                                  <p:stCondLst>
                                    <p:cond delay="0"/>
                                  </p:stCondLst>
                                  <p:childTnLst>
                                    <p:set>
                                      <p:cBhvr>
                                        <p:cTn id="626" dur="1" fill="hold">
                                          <p:stCondLst>
                                            <p:cond delay="0"/>
                                          </p:stCondLst>
                                        </p:cTn>
                                        <p:tgtEl>
                                          <p:spTgt spid="111827"/>
                                        </p:tgtEl>
                                        <p:attrNameLst>
                                          <p:attrName>style.visibility</p:attrName>
                                        </p:attrNameLst>
                                      </p:cBhvr>
                                      <p:to>
                                        <p:strVal val="visible"/>
                                      </p:to>
                                    </p:set>
                                    <p:animEffect transition="in" filter="box(in)">
                                      <p:cBhvr>
                                        <p:cTn id="627" dur="500"/>
                                        <p:tgtEl>
                                          <p:spTgt spid="111827"/>
                                        </p:tgtEl>
                                      </p:cBhvr>
                                    </p:animEffect>
                                  </p:childTnLst>
                                </p:cTn>
                              </p:par>
                              <p:par>
                                <p:cTn id="628" presetID="4" presetClass="entr" presetSubtype="16" fill="hold" grpId="0" nodeType="withEffect">
                                  <p:stCondLst>
                                    <p:cond delay="0"/>
                                  </p:stCondLst>
                                  <p:childTnLst>
                                    <p:set>
                                      <p:cBhvr>
                                        <p:cTn id="629" dur="1" fill="hold">
                                          <p:stCondLst>
                                            <p:cond delay="0"/>
                                          </p:stCondLst>
                                        </p:cTn>
                                        <p:tgtEl>
                                          <p:spTgt spid="111828"/>
                                        </p:tgtEl>
                                        <p:attrNameLst>
                                          <p:attrName>style.visibility</p:attrName>
                                        </p:attrNameLst>
                                      </p:cBhvr>
                                      <p:to>
                                        <p:strVal val="visible"/>
                                      </p:to>
                                    </p:set>
                                    <p:animEffect transition="in" filter="box(in)">
                                      <p:cBhvr>
                                        <p:cTn id="630" dur="500"/>
                                        <p:tgtEl>
                                          <p:spTgt spid="111828"/>
                                        </p:tgtEl>
                                      </p:cBhvr>
                                    </p:animEffect>
                                  </p:childTnLst>
                                </p:cTn>
                              </p:par>
                              <p:par>
                                <p:cTn id="631" presetID="4" presetClass="entr" presetSubtype="16" fill="hold" grpId="0" nodeType="withEffect">
                                  <p:stCondLst>
                                    <p:cond delay="0"/>
                                  </p:stCondLst>
                                  <p:childTnLst>
                                    <p:set>
                                      <p:cBhvr>
                                        <p:cTn id="632" dur="1" fill="hold">
                                          <p:stCondLst>
                                            <p:cond delay="0"/>
                                          </p:stCondLst>
                                        </p:cTn>
                                        <p:tgtEl>
                                          <p:spTgt spid="111829"/>
                                        </p:tgtEl>
                                        <p:attrNameLst>
                                          <p:attrName>style.visibility</p:attrName>
                                        </p:attrNameLst>
                                      </p:cBhvr>
                                      <p:to>
                                        <p:strVal val="visible"/>
                                      </p:to>
                                    </p:set>
                                    <p:animEffect transition="in" filter="box(in)">
                                      <p:cBhvr>
                                        <p:cTn id="633" dur="500"/>
                                        <p:tgtEl>
                                          <p:spTgt spid="111829"/>
                                        </p:tgtEl>
                                      </p:cBhvr>
                                    </p:animEffect>
                                  </p:childTnLst>
                                </p:cTn>
                              </p:par>
                              <p:par>
                                <p:cTn id="634" presetID="4" presetClass="entr" presetSubtype="16" fill="hold" grpId="0" nodeType="withEffect">
                                  <p:stCondLst>
                                    <p:cond delay="0"/>
                                  </p:stCondLst>
                                  <p:childTnLst>
                                    <p:set>
                                      <p:cBhvr>
                                        <p:cTn id="635" dur="1" fill="hold">
                                          <p:stCondLst>
                                            <p:cond delay="0"/>
                                          </p:stCondLst>
                                        </p:cTn>
                                        <p:tgtEl>
                                          <p:spTgt spid="111830"/>
                                        </p:tgtEl>
                                        <p:attrNameLst>
                                          <p:attrName>style.visibility</p:attrName>
                                        </p:attrNameLst>
                                      </p:cBhvr>
                                      <p:to>
                                        <p:strVal val="visible"/>
                                      </p:to>
                                    </p:set>
                                    <p:animEffect transition="in" filter="box(in)">
                                      <p:cBhvr>
                                        <p:cTn id="636" dur="500"/>
                                        <p:tgtEl>
                                          <p:spTgt spid="111830"/>
                                        </p:tgtEl>
                                      </p:cBhvr>
                                    </p:animEffect>
                                  </p:childTnLst>
                                </p:cTn>
                              </p:par>
                              <p:par>
                                <p:cTn id="637" presetID="4" presetClass="entr" presetSubtype="16" fill="hold" grpId="0" nodeType="withEffect">
                                  <p:stCondLst>
                                    <p:cond delay="0"/>
                                  </p:stCondLst>
                                  <p:childTnLst>
                                    <p:set>
                                      <p:cBhvr>
                                        <p:cTn id="638" dur="1" fill="hold">
                                          <p:stCondLst>
                                            <p:cond delay="0"/>
                                          </p:stCondLst>
                                        </p:cTn>
                                        <p:tgtEl>
                                          <p:spTgt spid="111831"/>
                                        </p:tgtEl>
                                        <p:attrNameLst>
                                          <p:attrName>style.visibility</p:attrName>
                                        </p:attrNameLst>
                                      </p:cBhvr>
                                      <p:to>
                                        <p:strVal val="visible"/>
                                      </p:to>
                                    </p:set>
                                    <p:animEffect transition="in" filter="box(in)">
                                      <p:cBhvr>
                                        <p:cTn id="639" dur="500"/>
                                        <p:tgtEl>
                                          <p:spTgt spid="111831"/>
                                        </p:tgtEl>
                                      </p:cBhvr>
                                    </p:animEffect>
                                  </p:childTnLst>
                                </p:cTn>
                              </p:par>
                              <p:par>
                                <p:cTn id="640" presetID="4" presetClass="entr" presetSubtype="16" fill="hold" grpId="0" nodeType="withEffect">
                                  <p:stCondLst>
                                    <p:cond delay="0"/>
                                  </p:stCondLst>
                                  <p:childTnLst>
                                    <p:set>
                                      <p:cBhvr>
                                        <p:cTn id="641" dur="1" fill="hold">
                                          <p:stCondLst>
                                            <p:cond delay="0"/>
                                          </p:stCondLst>
                                        </p:cTn>
                                        <p:tgtEl>
                                          <p:spTgt spid="111832"/>
                                        </p:tgtEl>
                                        <p:attrNameLst>
                                          <p:attrName>style.visibility</p:attrName>
                                        </p:attrNameLst>
                                      </p:cBhvr>
                                      <p:to>
                                        <p:strVal val="visible"/>
                                      </p:to>
                                    </p:set>
                                    <p:animEffect transition="in" filter="box(in)">
                                      <p:cBhvr>
                                        <p:cTn id="642" dur="500"/>
                                        <p:tgtEl>
                                          <p:spTgt spid="111832"/>
                                        </p:tgtEl>
                                      </p:cBhvr>
                                    </p:animEffect>
                                  </p:childTnLst>
                                </p:cTn>
                              </p:par>
                              <p:par>
                                <p:cTn id="643" presetID="4" presetClass="entr" presetSubtype="16" fill="hold" grpId="0" nodeType="withEffect">
                                  <p:stCondLst>
                                    <p:cond delay="0"/>
                                  </p:stCondLst>
                                  <p:childTnLst>
                                    <p:set>
                                      <p:cBhvr>
                                        <p:cTn id="644" dur="1" fill="hold">
                                          <p:stCondLst>
                                            <p:cond delay="0"/>
                                          </p:stCondLst>
                                        </p:cTn>
                                        <p:tgtEl>
                                          <p:spTgt spid="111833"/>
                                        </p:tgtEl>
                                        <p:attrNameLst>
                                          <p:attrName>style.visibility</p:attrName>
                                        </p:attrNameLst>
                                      </p:cBhvr>
                                      <p:to>
                                        <p:strVal val="visible"/>
                                      </p:to>
                                    </p:set>
                                    <p:animEffect transition="in" filter="box(in)">
                                      <p:cBhvr>
                                        <p:cTn id="645" dur="500"/>
                                        <p:tgtEl>
                                          <p:spTgt spid="111833"/>
                                        </p:tgtEl>
                                      </p:cBhvr>
                                    </p:animEffect>
                                  </p:childTnLst>
                                </p:cTn>
                              </p:par>
                              <p:par>
                                <p:cTn id="646" presetID="4" presetClass="entr" presetSubtype="16" fill="hold" grpId="0" nodeType="withEffect">
                                  <p:stCondLst>
                                    <p:cond delay="0"/>
                                  </p:stCondLst>
                                  <p:childTnLst>
                                    <p:set>
                                      <p:cBhvr>
                                        <p:cTn id="647" dur="1" fill="hold">
                                          <p:stCondLst>
                                            <p:cond delay="0"/>
                                          </p:stCondLst>
                                        </p:cTn>
                                        <p:tgtEl>
                                          <p:spTgt spid="111834"/>
                                        </p:tgtEl>
                                        <p:attrNameLst>
                                          <p:attrName>style.visibility</p:attrName>
                                        </p:attrNameLst>
                                      </p:cBhvr>
                                      <p:to>
                                        <p:strVal val="visible"/>
                                      </p:to>
                                    </p:set>
                                    <p:animEffect transition="in" filter="box(in)">
                                      <p:cBhvr>
                                        <p:cTn id="648" dur="500"/>
                                        <p:tgtEl>
                                          <p:spTgt spid="111834"/>
                                        </p:tgtEl>
                                      </p:cBhvr>
                                    </p:animEffect>
                                  </p:childTnLst>
                                </p:cTn>
                              </p:par>
                              <p:par>
                                <p:cTn id="649" presetID="4" presetClass="entr" presetSubtype="16" fill="hold" grpId="0" nodeType="withEffect">
                                  <p:stCondLst>
                                    <p:cond delay="0"/>
                                  </p:stCondLst>
                                  <p:childTnLst>
                                    <p:set>
                                      <p:cBhvr>
                                        <p:cTn id="650" dur="1" fill="hold">
                                          <p:stCondLst>
                                            <p:cond delay="0"/>
                                          </p:stCondLst>
                                        </p:cTn>
                                        <p:tgtEl>
                                          <p:spTgt spid="111835"/>
                                        </p:tgtEl>
                                        <p:attrNameLst>
                                          <p:attrName>style.visibility</p:attrName>
                                        </p:attrNameLst>
                                      </p:cBhvr>
                                      <p:to>
                                        <p:strVal val="visible"/>
                                      </p:to>
                                    </p:set>
                                    <p:animEffect transition="in" filter="box(in)">
                                      <p:cBhvr>
                                        <p:cTn id="651" dur="500"/>
                                        <p:tgtEl>
                                          <p:spTgt spid="111835"/>
                                        </p:tgtEl>
                                      </p:cBhvr>
                                    </p:animEffect>
                                  </p:childTnLst>
                                </p:cTn>
                              </p:par>
                              <p:par>
                                <p:cTn id="652" presetID="4" presetClass="entr" presetSubtype="16" fill="hold" grpId="0" nodeType="withEffect">
                                  <p:stCondLst>
                                    <p:cond delay="0"/>
                                  </p:stCondLst>
                                  <p:childTnLst>
                                    <p:set>
                                      <p:cBhvr>
                                        <p:cTn id="653" dur="1" fill="hold">
                                          <p:stCondLst>
                                            <p:cond delay="0"/>
                                          </p:stCondLst>
                                        </p:cTn>
                                        <p:tgtEl>
                                          <p:spTgt spid="111836"/>
                                        </p:tgtEl>
                                        <p:attrNameLst>
                                          <p:attrName>style.visibility</p:attrName>
                                        </p:attrNameLst>
                                      </p:cBhvr>
                                      <p:to>
                                        <p:strVal val="visible"/>
                                      </p:to>
                                    </p:set>
                                    <p:animEffect transition="in" filter="box(in)">
                                      <p:cBhvr>
                                        <p:cTn id="654" dur="500"/>
                                        <p:tgtEl>
                                          <p:spTgt spid="111836"/>
                                        </p:tgtEl>
                                      </p:cBhvr>
                                    </p:animEffect>
                                  </p:childTnLst>
                                </p:cTn>
                              </p:par>
                              <p:par>
                                <p:cTn id="655" presetID="4" presetClass="entr" presetSubtype="16" fill="hold" grpId="0" nodeType="withEffect">
                                  <p:stCondLst>
                                    <p:cond delay="0"/>
                                  </p:stCondLst>
                                  <p:childTnLst>
                                    <p:set>
                                      <p:cBhvr>
                                        <p:cTn id="656" dur="1" fill="hold">
                                          <p:stCondLst>
                                            <p:cond delay="0"/>
                                          </p:stCondLst>
                                        </p:cTn>
                                        <p:tgtEl>
                                          <p:spTgt spid="111837"/>
                                        </p:tgtEl>
                                        <p:attrNameLst>
                                          <p:attrName>style.visibility</p:attrName>
                                        </p:attrNameLst>
                                      </p:cBhvr>
                                      <p:to>
                                        <p:strVal val="visible"/>
                                      </p:to>
                                    </p:set>
                                    <p:animEffect transition="in" filter="box(in)">
                                      <p:cBhvr>
                                        <p:cTn id="657" dur="500"/>
                                        <p:tgtEl>
                                          <p:spTgt spid="111837"/>
                                        </p:tgtEl>
                                      </p:cBhvr>
                                    </p:animEffect>
                                  </p:childTnLst>
                                </p:cTn>
                              </p:par>
                              <p:par>
                                <p:cTn id="658" presetID="4" presetClass="entr" presetSubtype="16" fill="hold" grpId="0" nodeType="withEffect">
                                  <p:stCondLst>
                                    <p:cond delay="0"/>
                                  </p:stCondLst>
                                  <p:childTnLst>
                                    <p:set>
                                      <p:cBhvr>
                                        <p:cTn id="659" dur="1" fill="hold">
                                          <p:stCondLst>
                                            <p:cond delay="0"/>
                                          </p:stCondLst>
                                        </p:cTn>
                                        <p:tgtEl>
                                          <p:spTgt spid="111838"/>
                                        </p:tgtEl>
                                        <p:attrNameLst>
                                          <p:attrName>style.visibility</p:attrName>
                                        </p:attrNameLst>
                                      </p:cBhvr>
                                      <p:to>
                                        <p:strVal val="visible"/>
                                      </p:to>
                                    </p:set>
                                    <p:animEffect transition="in" filter="box(in)">
                                      <p:cBhvr>
                                        <p:cTn id="660" dur="500"/>
                                        <p:tgtEl>
                                          <p:spTgt spid="111838"/>
                                        </p:tgtEl>
                                      </p:cBhvr>
                                    </p:animEffect>
                                  </p:childTnLst>
                                </p:cTn>
                              </p:par>
                              <p:par>
                                <p:cTn id="661" presetID="4" presetClass="entr" presetSubtype="16" fill="hold" grpId="0" nodeType="withEffect">
                                  <p:stCondLst>
                                    <p:cond delay="0"/>
                                  </p:stCondLst>
                                  <p:childTnLst>
                                    <p:set>
                                      <p:cBhvr>
                                        <p:cTn id="662" dur="1" fill="hold">
                                          <p:stCondLst>
                                            <p:cond delay="0"/>
                                          </p:stCondLst>
                                        </p:cTn>
                                        <p:tgtEl>
                                          <p:spTgt spid="111839"/>
                                        </p:tgtEl>
                                        <p:attrNameLst>
                                          <p:attrName>style.visibility</p:attrName>
                                        </p:attrNameLst>
                                      </p:cBhvr>
                                      <p:to>
                                        <p:strVal val="visible"/>
                                      </p:to>
                                    </p:set>
                                    <p:animEffect transition="in" filter="box(in)">
                                      <p:cBhvr>
                                        <p:cTn id="663" dur="500"/>
                                        <p:tgtEl>
                                          <p:spTgt spid="111839"/>
                                        </p:tgtEl>
                                      </p:cBhvr>
                                    </p:animEffect>
                                  </p:childTnLst>
                                </p:cTn>
                              </p:par>
                              <p:par>
                                <p:cTn id="664" presetID="4" presetClass="entr" presetSubtype="16" fill="hold" grpId="0" nodeType="withEffect">
                                  <p:stCondLst>
                                    <p:cond delay="0"/>
                                  </p:stCondLst>
                                  <p:childTnLst>
                                    <p:set>
                                      <p:cBhvr>
                                        <p:cTn id="665" dur="1" fill="hold">
                                          <p:stCondLst>
                                            <p:cond delay="0"/>
                                          </p:stCondLst>
                                        </p:cTn>
                                        <p:tgtEl>
                                          <p:spTgt spid="111840"/>
                                        </p:tgtEl>
                                        <p:attrNameLst>
                                          <p:attrName>style.visibility</p:attrName>
                                        </p:attrNameLst>
                                      </p:cBhvr>
                                      <p:to>
                                        <p:strVal val="visible"/>
                                      </p:to>
                                    </p:set>
                                    <p:animEffect transition="in" filter="box(in)">
                                      <p:cBhvr>
                                        <p:cTn id="666" dur="500"/>
                                        <p:tgtEl>
                                          <p:spTgt spid="111840"/>
                                        </p:tgtEl>
                                      </p:cBhvr>
                                    </p:animEffect>
                                  </p:childTnLst>
                                </p:cTn>
                              </p:par>
                              <p:par>
                                <p:cTn id="667" presetID="4" presetClass="entr" presetSubtype="16" fill="hold" grpId="0" nodeType="withEffect">
                                  <p:stCondLst>
                                    <p:cond delay="0"/>
                                  </p:stCondLst>
                                  <p:childTnLst>
                                    <p:set>
                                      <p:cBhvr>
                                        <p:cTn id="668" dur="1" fill="hold">
                                          <p:stCondLst>
                                            <p:cond delay="0"/>
                                          </p:stCondLst>
                                        </p:cTn>
                                        <p:tgtEl>
                                          <p:spTgt spid="111841"/>
                                        </p:tgtEl>
                                        <p:attrNameLst>
                                          <p:attrName>style.visibility</p:attrName>
                                        </p:attrNameLst>
                                      </p:cBhvr>
                                      <p:to>
                                        <p:strVal val="visible"/>
                                      </p:to>
                                    </p:set>
                                    <p:animEffect transition="in" filter="box(in)">
                                      <p:cBhvr>
                                        <p:cTn id="669" dur="500"/>
                                        <p:tgtEl>
                                          <p:spTgt spid="111841"/>
                                        </p:tgtEl>
                                      </p:cBhvr>
                                    </p:animEffect>
                                  </p:childTnLst>
                                </p:cTn>
                              </p:par>
                              <p:par>
                                <p:cTn id="670" presetID="4" presetClass="entr" presetSubtype="16" fill="hold" grpId="0" nodeType="withEffect">
                                  <p:stCondLst>
                                    <p:cond delay="0"/>
                                  </p:stCondLst>
                                  <p:childTnLst>
                                    <p:set>
                                      <p:cBhvr>
                                        <p:cTn id="671" dur="1" fill="hold">
                                          <p:stCondLst>
                                            <p:cond delay="0"/>
                                          </p:stCondLst>
                                        </p:cTn>
                                        <p:tgtEl>
                                          <p:spTgt spid="111842"/>
                                        </p:tgtEl>
                                        <p:attrNameLst>
                                          <p:attrName>style.visibility</p:attrName>
                                        </p:attrNameLst>
                                      </p:cBhvr>
                                      <p:to>
                                        <p:strVal val="visible"/>
                                      </p:to>
                                    </p:set>
                                    <p:animEffect transition="in" filter="box(in)">
                                      <p:cBhvr>
                                        <p:cTn id="672" dur="500"/>
                                        <p:tgtEl>
                                          <p:spTgt spid="111842"/>
                                        </p:tgtEl>
                                      </p:cBhvr>
                                    </p:animEffect>
                                  </p:childTnLst>
                                </p:cTn>
                              </p:par>
                              <p:par>
                                <p:cTn id="673" presetID="4" presetClass="entr" presetSubtype="16" fill="hold" grpId="0" nodeType="withEffect">
                                  <p:stCondLst>
                                    <p:cond delay="0"/>
                                  </p:stCondLst>
                                  <p:childTnLst>
                                    <p:set>
                                      <p:cBhvr>
                                        <p:cTn id="674" dur="1" fill="hold">
                                          <p:stCondLst>
                                            <p:cond delay="0"/>
                                          </p:stCondLst>
                                        </p:cTn>
                                        <p:tgtEl>
                                          <p:spTgt spid="111843"/>
                                        </p:tgtEl>
                                        <p:attrNameLst>
                                          <p:attrName>style.visibility</p:attrName>
                                        </p:attrNameLst>
                                      </p:cBhvr>
                                      <p:to>
                                        <p:strVal val="visible"/>
                                      </p:to>
                                    </p:set>
                                    <p:animEffect transition="in" filter="box(in)">
                                      <p:cBhvr>
                                        <p:cTn id="675" dur="500"/>
                                        <p:tgtEl>
                                          <p:spTgt spid="111843"/>
                                        </p:tgtEl>
                                      </p:cBhvr>
                                    </p:animEffect>
                                  </p:childTnLst>
                                </p:cTn>
                              </p:par>
                              <p:par>
                                <p:cTn id="676" presetID="4" presetClass="entr" presetSubtype="16" fill="hold" grpId="0" nodeType="withEffect">
                                  <p:stCondLst>
                                    <p:cond delay="0"/>
                                  </p:stCondLst>
                                  <p:childTnLst>
                                    <p:set>
                                      <p:cBhvr>
                                        <p:cTn id="677" dur="1" fill="hold">
                                          <p:stCondLst>
                                            <p:cond delay="0"/>
                                          </p:stCondLst>
                                        </p:cTn>
                                        <p:tgtEl>
                                          <p:spTgt spid="111844"/>
                                        </p:tgtEl>
                                        <p:attrNameLst>
                                          <p:attrName>style.visibility</p:attrName>
                                        </p:attrNameLst>
                                      </p:cBhvr>
                                      <p:to>
                                        <p:strVal val="visible"/>
                                      </p:to>
                                    </p:set>
                                    <p:animEffect transition="in" filter="box(in)">
                                      <p:cBhvr>
                                        <p:cTn id="678" dur="500"/>
                                        <p:tgtEl>
                                          <p:spTgt spid="111844"/>
                                        </p:tgtEl>
                                      </p:cBhvr>
                                    </p:animEffect>
                                  </p:childTnLst>
                                </p:cTn>
                              </p:par>
                              <p:par>
                                <p:cTn id="679" presetID="4" presetClass="entr" presetSubtype="16" fill="hold" grpId="0" nodeType="withEffect">
                                  <p:stCondLst>
                                    <p:cond delay="0"/>
                                  </p:stCondLst>
                                  <p:childTnLst>
                                    <p:set>
                                      <p:cBhvr>
                                        <p:cTn id="680" dur="1" fill="hold">
                                          <p:stCondLst>
                                            <p:cond delay="0"/>
                                          </p:stCondLst>
                                        </p:cTn>
                                        <p:tgtEl>
                                          <p:spTgt spid="111845"/>
                                        </p:tgtEl>
                                        <p:attrNameLst>
                                          <p:attrName>style.visibility</p:attrName>
                                        </p:attrNameLst>
                                      </p:cBhvr>
                                      <p:to>
                                        <p:strVal val="visible"/>
                                      </p:to>
                                    </p:set>
                                    <p:animEffect transition="in" filter="box(in)">
                                      <p:cBhvr>
                                        <p:cTn id="681" dur="500"/>
                                        <p:tgtEl>
                                          <p:spTgt spid="111845"/>
                                        </p:tgtEl>
                                      </p:cBhvr>
                                    </p:animEffect>
                                  </p:childTnLst>
                                </p:cTn>
                              </p:par>
                              <p:par>
                                <p:cTn id="682" presetID="4" presetClass="entr" presetSubtype="16" fill="hold" grpId="0" nodeType="withEffect">
                                  <p:stCondLst>
                                    <p:cond delay="0"/>
                                  </p:stCondLst>
                                  <p:childTnLst>
                                    <p:set>
                                      <p:cBhvr>
                                        <p:cTn id="683" dur="1" fill="hold">
                                          <p:stCondLst>
                                            <p:cond delay="0"/>
                                          </p:stCondLst>
                                        </p:cTn>
                                        <p:tgtEl>
                                          <p:spTgt spid="111846"/>
                                        </p:tgtEl>
                                        <p:attrNameLst>
                                          <p:attrName>style.visibility</p:attrName>
                                        </p:attrNameLst>
                                      </p:cBhvr>
                                      <p:to>
                                        <p:strVal val="visible"/>
                                      </p:to>
                                    </p:set>
                                    <p:animEffect transition="in" filter="box(in)">
                                      <p:cBhvr>
                                        <p:cTn id="684" dur="500"/>
                                        <p:tgtEl>
                                          <p:spTgt spid="111846"/>
                                        </p:tgtEl>
                                      </p:cBhvr>
                                    </p:animEffect>
                                  </p:childTnLst>
                                </p:cTn>
                              </p:par>
                              <p:par>
                                <p:cTn id="685" presetID="4" presetClass="entr" presetSubtype="16" fill="hold" grpId="0" nodeType="withEffect">
                                  <p:stCondLst>
                                    <p:cond delay="0"/>
                                  </p:stCondLst>
                                  <p:childTnLst>
                                    <p:set>
                                      <p:cBhvr>
                                        <p:cTn id="686" dur="1" fill="hold">
                                          <p:stCondLst>
                                            <p:cond delay="0"/>
                                          </p:stCondLst>
                                        </p:cTn>
                                        <p:tgtEl>
                                          <p:spTgt spid="111847"/>
                                        </p:tgtEl>
                                        <p:attrNameLst>
                                          <p:attrName>style.visibility</p:attrName>
                                        </p:attrNameLst>
                                      </p:cBhvr>
                                      <p:to>
                                        <p:strVal val="visible"/>
                                      </p:to>
                                    </p:set>
                                    <p:animEffect transition="in" filter="box(in)">
                                      <p:cBhvr>
                                        <p:cTn id="687" dur="500"/>
                                        <p:tgtEl>
                                          <p:spTgt spid="111847"/>
                                        </p:tgtEl>
                                      </p:cBhvr>
                                    </p:animEffect>
                                  </p:childTnLst>
                                </p:cTn>
                              </p:par>
                              <p:par>
                                <p:cTn id="688" presetID="4" presetClass="entr" presetSubtype="16" fill="hold" grpId="0" nodeType="withEffect">
                                  <p:stCondLst>
                                    <p:cond delay="0"/>
                                  </p:stCondLst>
                                  <p:childTnLst>
                                    <p:set>
                                      <p:cBhvr>
                                        <p:cTn id="689" dur="1" fill="hold">
                                          <p:stCondLst>
                                            <p:cond delay="0"/>
                                          </p:stCondLst>
                                        </p:cTn>
                                        <p:tgtEl>
                                          <p:spTgt spid="111848"/>
                                        </p:tgtEl>
                                        <p:attrNameLst>
                                          <p:attrName>style.visibility</p:attrName>
                                        </p:attrNameLst>
                                      </p:cBhvr>
                                      <p:to>
                                        <p:strVal val="visible"/>
                                      </p:to>
                                    </p:set>
                                    <p:animEffect transition="in" filter="box(in)">
                                      <p:cBhvr>
                                        <p:cTn id="690" dur="500"/>
                                        <p:tgtEl>
                                          <p:spTgt spid="111848"/>
                                        </p:tgtEl>
                                      </p:cBhvr>
                                    </p:animEffect>
                                  </p:childTnLst>
                                </p:cTn>
                              </p:par>
                              <p:par>
                                <p:cTn id="691" presetID="4" presetClass="entr" presetSubtype="16" fill="hold" grpId="0" nodeType="withEffect">
                                  <p:stCondLst>
                                    <p:cond delay="0"/>
                                  </p:stCondLst>
                                  <p:childTnLst>
                                    <p:set>
                                      <p:cBhvr>
                                        <p:cTn id="692" dur="1" fill="hold">
                                          <p:stCondLst>
                                            <p:cond delay="0"/>
                                          </p:stCondLst>
                                        </p:cTn>
                                        <p:tgtEl>
                                          <p:spTgt spid="111849"/>
                                        </p:tgtEl>
                                        <p:attrNameLst>
                                          <p:attrName>style.visibility</p:attrName>
                                        </p:attrNameLst>
                                      </p:cBhvr>
                                      <p:to>
                                        <p:strVal val="visible"/>
                                      </p:to>
                                    </p:set>
                                    <p:animEffect transition="in" filter="box(in)">
                                      <p:cBhvr>
                                        <p:cTn id="693" dur="500"/>
                                        <p:tgtEl>
                                          <p:spTgt spid="111849"/>
                                        </p:tgtEl>
                                      </p:cBhvr>
                                    </p:animEffect>
                                  </p:childTnLst>
                                </p:cTn>
                              </p:par>
                              <p:par>
                                <p:cTn id="694" presetID="4" presetClass="entr" presetSubtype="16" fill="hold" grpId="0" nodeType="withEffect">
                                  <p:stCondLst>
                                    <p:cond delay="0"/>
                                  </p:stCondLst>
                                  <p:childTnLst>
                                    <p:set>
                                      <p:cBhvr>
                                        <p:cTn id="695" dur="1" fill="hold">
                                          <p:stCondLst>
                                            <p:cond delay="0"/>
                                          </p:stCondLst>
                                        </p:cTn>
                                        <p:tgtEl>
                                          <p:spTgt spid="111850"/>
                                        </p:tgtEl>
                                        <p:attrNameLst>
                                          <p:attrName>style.visibility</p:attrName>
                                        </p:attrNameLst>
                                      </p:cBhvr>
                                      <p:to>
                                        <p:strVal val="visible"/>
                                      </p:to>
                                    </p:set>
                                    <p:animEffect transition="in" filter="box(in)">
                                      <p:cBhvr>
                                        <p:cTn id="696" dur="500"/>
                                        <p:tgtEl>
                                          <p:spTgt spid="111850"/>
                                        </p:tgtEl>
                                      </p:cBhvr>
                                    </p:animEffect>
                                  </p:childTnLst>
                                </p:cTn>
                              </p:par>
                              <p:par>
                                <p:cTn id="697" presetID="4" presetClass="entr" presetSubtype="16" fill="hold" grpId="0" nodeType="withEffect">
                                  <p:stCondLst>
                                    <p:cond delay="0"/>
                                  </p:stCondLst>
                                  <p:childTnLst>
                                    <p:set>
                                      <p:cBhvr>
                                        <p:cTn id="698" dur="1" fill="hold">
                                          <p:stCondLst>
                                            <p:cond delay="0"/>
                                          </p:stCondLst>
                                        </p:cTn>
                                        <p:tgtEl>
                                          <p:spTgt spid="111851"/>
                                        </p:tgtEl>
                                        <p:attrNameLst>
                                          <p:attrName>style.visibility</p:attrName>
                                        </p:attrNameLst>
                                      </p:cBhvr>
                                      <p:to>
                                        <p:strVal val="visible"/>
                                      </p:to>
                                    </p:set>
                                    <p:animEffect transition="in" filter="box(in)">
                                      <p:cBhvr>
                                        <p:cTn id="699" dur="500"/>
                                        <p:tgtEl>
                                          <p:spTgt spid="111851"/>
                                        </p:tgtEl>
                                      </p:cBhvr>
                                    </p:animEffect>
                                  </p:childTnLst>
                                </p:cTn>
                              </p:par>
                              <p:par>
                                <p:cTn id="700" presetID="4" presetClass="entr" presetSubtype="16" fill="hold" grpId="0" nodeType="withEffect">
                                  <p:stCondLst>
                                    <p:cond delay="0"/>
                                  </p:stCondLst>
                                  <p:childTnLst>
                                    <p:set>
                                      <p:cBhvr>
                                        <p:cTn id="701" dur="1" fill="hold">
                                          <p:stCondLst>
                                            <p:cond delay="0"/>
                                          </p:stCondLst>
                                        </p:cTn>
                                        <p:tgtEl>
                                          <p:spTgt spid="111852"/>
                                        </p:tgtEl>
                                        <p:attrNameLst>
                                          <p:attrName>style.visibility</p:attrName>
                                        </p:attrNameLst>
                                      </p:cBhvr>
                                      <p:to>
                                        <p:strVal val="visible"/>
                                      </p:to>
                                    </p:set>
                                    <p:animEffect transition="in" filter="box(in)">
                                      <p:cBhvr>
                                        <p:cTn id="702" dur="500"/>
                                        <p:tgtEl>
                                          <p:spTgt spid="111852"/>
                                        </p:tgtEl>
                                      </p:cBhvr>
                                    </p:animEffect>
                                  </p:childTnLst>
                                </p:cTn>
                              </p:par>
                              <p:par>
                                <p:cTn id="703" presetID="4" presetClass="entr" presetSubtype="16" fill="hold" grpId="0" nodeType="withEffect">
                                  <p:stCondLst>
                                    <p:cond delay="0"/>
                                  </p:stCondLst>
                                  <p:childTnLst>
                                    <p:set>
                                      <p:cBhvr>
                                        <p:cTn id="704" dur="1" fill="hold">
                                          <p:stCondLst>
                                            <p:cond delay="0"/>
                                          </p:stCondLst>
                                        </p:cTn>
                                        <p:tgtEl>
                                          <p:spTgt spid="111853"/>
                                        </p:tgtEl>
                                        <p:attrNameLst>
                                          <p:attrName>style.visibility</p:attrName>
                                        </p:attrNameLst>
                                      </p:cBhvr>
                                      <p:to>
                                        <p:strVal val="visible"/>
                                      </p:to>
                                    </p:set>
                                    <p:animEffect transition="in" filter="box(in)">
                                      <p:cBhvr>
                                        <p:cTn id="705" dur="500"/>
                                        <p:tgtEl>
                                          <p:spTgt spid="111853"/>
                                        </p:tgtEl>
                                      </p:cBhvr>
                                    </p:animEffect>
                                  </p:childTnLst>
                                </p:cTn>
                              </p:par>
                              <p:par>
                                <p:cTn id="706" presetID="4" presetClass="entr" presetSubtype="16" fill="hold" grpId="0" nodeType="withEffect">
                                  <p:stCondLst>
                                    <p:cond delay="0"/>
                                  </p:stCondLst>
                                  <p:childTnLst>
                                    <p:set>
                                      <p:cBhvr>
                                        <p:cTn id="707" dur="1" fill="hold">
                                          <p:stCondLst>
                                            <p:cond delay="0"/>
                                          </p:stCondLst>
                                        </p:cTn>
                                        <p:tgtEl>
                                          <p:spTgt spid="111854"/>
                                        </p:tgtEl>
                                        <p:attrNameLst>
                                          <p:attrName>style.visibility</p:attrName>
                                        </p:attrNameLst>
                                      </p:cBhvr>
                                      <p:to>
                                        <p:strVal val="visible"/>
                                      </p:to>
                                    </p:set>
                                    <p:animEffect transition="in" filter="box(in)">
                                      <p:cBhvr>
                                        <p:cTn id="708" dur="500"/>
                                        <p:tgtEl>
                                          <p:spTgt spid="111854"/>
                                        </p:tgtEl>
                                      </p:cBhvr>
                                    </p:animEffect>
                                  </p:childTnLst>
                                </p:cTn>
                              </p:par>
                              <p:par>
                                <p:cTn id="709" presetID="4" presetClass="entr" presetSubtype="16" fill="hold" grpId="0" nodeType="withEffect">
                                  <p:stCondLst>
                                    <p:cond delay="0"/>
                                  </p:stCondLst>
                                  <p:childTnLst>
                                    <p:set>
                                      <p:cBhvr>
                                        <p:cTn id="710" dur="1" fill="hold">
                                          <p:stCondLst>
                                            <p:cond delay="0"/>
                                          </p:stCondLst>
                                        </p:cTn>
                                        <p:tgtEl>
                                          <p:spTgt spid="111855"/>
                                        </p:tgtEl>
                                        <p:attrNameLst>
                                          <p:attrName>style.visibility</p:attrName>
                                        </p:attrNameLst>
                                      </p:cBhvr>
                                      <p:to>
                                        <p:strVal val="visible"/>
                                      </p:to>
                                    </p:set>
                                    <p:animEffect transition="in" filter="box(in)">
                                      <p:cBhvr>
                                        <p:cTn id="711" dur="500"/>
                                        <p:tgtEl>
                                          <p:spTgt spid="111855"/>
                                        </p:tgtEl>
                                      </p:cBhvr>
                                    </p:animEffect>
                                  </p:childTnLst>
                                </p:cTn>
                              </p:par>
                              <p:par>
                                <p:cTn id="712" presetID="4" presetClass="entr" presetSubtype="16" fill="hold" grpId="0" nodeType="withEffect">
                                  <p:stCondLst>
                                    <p:cond delay="0"/>
                                  </p:stCondLst>
                                  <p:childTnLst>
                                    <p:set>
                                      <p:cBhvr>
                                        <p:cTn id="713" dur="1" fill="hold">
                                          <p:stCondLst>
                                            <p:cond delay="0"/>
                                          </p:stCondLst>
                                        </p:cTn>
                                        <p:tgtEl>
                                          <p:spTgt spid="111856"/>
                                        </p:tgtEl>
                                        <p:attrNameLst>
                                          <p:attrName>style.visibility</p:attrName>
                                        </p:attrNameLst>
                                      </p:cBhvr>
                                      <p:to>
                                        <p:strVal val="visible"/>
                                      </p:to>
                                    </p:set>
                                    <p:animEffect transition="in" filter="box(in)">
                                      <p:cBhvr>
                                        <p:cTn id="714" dur="500"/>
                                        <p:tgtEl>
                                          <p:spTgt spid="111856"/>
                                        </p:tgtEl>
                                      </p:cBhvr>
                                    </p:animEffect>
                                  </p:childTnLst>
                                </p:cTn>
                              </p:par>
                              <p:par>
                                <p:cTn id="715" presetID="4" presetClass="entr" presetSubtype="16" fill="hold" grpId="0" nodeType="withEffect">
                                  <p:stCondLst>
                                    <p:cond delay="0"/>
                                  </p:stCondLst>
                                  <p:childTnLst>
                                    <p:set>
                                      <p:cBhvr>
                                        <p:cTn id="716" dur="1" fill="hold">
                                          <p:stCondLst>
                                            <p:cond delay="0"/>
                                          </p:stCondLst>
                                        </p:cTn>
                                        <p:tgtEl>
                                          <p:spTgt spid="111857"/>
                                        </p:tgtEl>
                                        <p:attrNameLst>
                                          <p:attrName>style.visibility</p:attrName>
                                        </p:attrNameLst>
                                      </p:cBhvr>
                                      <p:to>
                                        <p:strVal val="visible"/>
                                      </p:to>
                                    </p:set>
                                    <p:animEffect transition="in" filter="box(in)">
                                      <p:cBhvr>
                                        <p:cTn id="717" dur="500"/>
                                        <p:tgtEl>
                                          <p:spTgt spid="111857"/>
                                        </p:tgtEl>
                                      </p:cBhvr>
                                    </p:animEffect>
                                  </p:childTnLst>
                                </p:cTn>
                              </p:par>
                              <p:par>
                                <p:cTn id="718" presetID="4" presetClass="entr" presetSubtype="16" fill="hold" grpId="0" nodeType="withEffect">
                                  <p:stCondLst>
                                    <p:cond delay="0"/>
                                  </p:stCondLst>
                                  <p:childTnLst>
                                    <p:set>
                                      <p:cBhvr>
                                        <p:cTn id="719" dur="1" fill="hold">
                                          <p:stCondLst>
                                            <p:cond delay="0"/>
                                          </p:stCondLst>
                                        </p:cTn>
                                        <p:tgtEl>
                                          <p:spTgt spid="111858"/>
                                        </p:tgtEl>
                                        <p:attrNameLst>
                                          <p:attrName>style.visibility</p:attrName>
                                        </p:attrNameLst>
                                      </p:cBhvr>
                                      <p:to>
                                        <p:strVal val="visible"/>
                                      </p:to>
                                    </p:set>
                                    <p:animEffect transition="in" filter="box(in)">
                                      <p:cBhvr>
                                        <p:cTn id="720" dur="500"/>
                                        <p:tgtEl>
                                          <p:spTgt spid="111858"/>
                                        </p:tgtEl>
                                      </p:cBhvr>
                                    </p:animEffect>
                                  </p:childTnLst>
                                </p:cTn>
                              </p:par>
                              <p:par>
                                <p:cTn id="721" presetID="4" presetClass="entr" presetSubtype="16" fill="hold" grpId="0" nodeType="withEffect">
                                  <p:stCondLst>
                                    <p:cond delay="0"/>
                                  </p:stCondLst>
                                  <p:childTnLst>
                                    <p:set>
                                      <p:cBhvr>
                                        <p:cTn id="722" dur="1" fill="hold">
                                          <p:stCondLst>
                                            <p:cond delay="0"/>
                                          </p:stCondLst>
                                        </p:cTn>
                                        <p:tgtEl>
                                          <p:spTgt spid="111859"/>
                                        </p:tgtEl>
                                        <p:attrNameLst>
                                          <p:attrName>style.visibility</p:attrName>
                                        </p:attrNameLst>
                                      </p:cBhvr>
                                      <p:to>
                                        <p:strVal val="visible"/>
                                      </p:to>
                                    </p:set>
                                    <p:animEffect transition="in" filter="box(in)">
                                      <p:cBhvr>
                                        <p:cTn id="723" dur="500"/>
                                        <p:tgtEl>
                                          <p:spTgt spid="111859"/>
                                        </p:tgtEl>
                                      </p:cBhvr>
                                    </p:animEffect>
                                  </p:childTnLst>
                                </p:cTn>
                              </p:par>
                              <p:par>
                                <p:cTn id="724" presetID="4" presetClass="entr" presetSubtype="16" fill="hold" grpId="0" nodeType="withEffect">
                                  <p:stCondLst>
                                    <p:cond delay="0"/>
                                  </p:stCondLst>
                                  <p:childTnLst>
                                    <p:set>
                                      <p:cBhvr>
                                        <p:cTn id="725" dur="1" fill="hold">
                                          <p:stCondLst>
                                            <p:cond delay="0"/>
                                          </p:stCondLst>
                                        </p:cTn>
                                        <p:tgtEl>
                                          <p:spTgt spid="111860"/>
                                        </p:tgtEl>
                                        <p:attrNameLst>
                                          <p:attrName>style.visibility</p:attrName>
                                        </p:attrNameLst>
                                      </p:cBhvr>
                                      <p:to>
                                        <p:strVal val="visible"/>
                                      </p:to>
                                    </p:set>
                                    <p:animEffect transition="in" filter="box(in)">
                                      <p:cBhvr>
                                        <p:cTn id="726" dur="500"/>
                                        <p:tgtEl>
                                          <p:spTgt spid="111860"/>
                                        </p:tgtEl>
                                      </p:cBhvr>
                                    </p:animEffect>
                                  </p:childTnLst>
                                </p:cTn>
                              </p:par>
                              <p:par>
                                <p:cTn id="727" presetID="4" presetClass="entr" presetSubtype="16" fill="hold" grpId="0" nodeType="withEffect">
                                  <p:stCondLst>
                                    <p:cond delay="0"/>
                                  </p:stCondLst>
                                  <p:childTnLst>
                                    <p:set>
                                      <p:cBhvr>
                                        <p:cTn id="728" dur="1" fill="hold">
                                          <p:stCondLst>
                                            <p:cond delay="0"/>
                                          </p:stCondLst>
                                        </p:cTn>
                                        <p:tgtEl>
                                          <p:spTgt spid="111861"/>
                                        </p:tgtEl>
                                        <p:attrNameLst>
                                          <p:attrName>style.visibility</p:attrName>
                                        </p:attrNameLst>
                                      </p:cBhvr>
                                      <p:to>
                                        <p:strVal val="visible"/>
                                      </p:to>
                                    </p:set>
                                    <p:animEffect transition="in" filter="box(in)">
                                      <p:cBhvr>
                                        <p:cTn id="729" dur="500"/>
                                        <p:tgtEl>
                                          <p:spTgt spid="111861"/>
                                        </p:tgtEl>
                                      </p:cBhvr>
                                    </p:animEffect>
                                  </p:childTnLst>
                                </p:cTn>
                              </p:par>
                              <p:par>
                                <p:cTn id="730" presetID="4" presetClass="entr" presetSubtype="16" fill="hold" grpId="0" nodeType="withEffect">
                                  <p:stCondLst>
                                    <p:cond delay="0"/>
                                  </p:stCondLst>
                                  <p:childTnLst>
                                    <p:set>
                                      <p:cBhvr>
                                        <p:cTn id="731" dur="1" fill="hold">
                                          <p:stCondLst>
                                            <p:cond delay="0"/>
                                          </p:stCondLst>
                                        </p:cTn>
                                        <p:tgtEl>
                                          <p:spTgt spid="111862"/>
                                        </p:tgtEl>
                                        <p:attrNameLst>
                                          <p:attrName>style.visibility</p:attrName>
                                        </p:attrNameLst>
                                      </p:cBhvr>
                                      <p:to>
                                        <p:strVal val="visible"/>
                                      </p:to>
                                    </p:set>
                                    <p:animEffect transition="in" filter="box(in)">
                                      <p:cBhvr>
                                        <p:cTn id="732" dur="500"/>
                                        <p:tgtEl>
                                          <p:spTgt spid="111862"/>
                                        </p:tgtEl>
                                      </p:cBhvr>
                                    </p:animEffect>
                                  </p:childTnLst>
                                </p:cTn>
                              </p:par>
                              <p:par>
                                <p:cTn id="733" presetID="4" presetClass="entr" presetSubtype="16" fill="hold" grpId="0" nodeType="withEffect">
                                  <p:stCondLst>
                                    <p:cond delay="0"/>
                                  </p:stCondLst>
                                  <p:childTnLst>
                                    <p:set>
                                      <p:cBhvr>
                                        <p:cTn id="734" dur="1" fill="hold">
                                          <p:stCondLst>
                                            <p:cond delay="0"/>
                                          </p:stCondLst>
                                        </p:cTn>
                                        <p:tgtEl>
                                          <p:spTgt spid="111863"/>
                                        </p:tgtEl>
                                        <p:attrNameLst>
                                          <p:attrName>style.visibility</p:attrName>
                                        </p:attrNameLst>
                                      </p:cBhvr>
                                      <p:to>
                                        <p:strVal val="visible"/>
                                      </p:to>
                                    </p:set>
                                    <p:animEffect transition="in" filter="box(in)">
                                      <p:cBhvr>
                                        <p:cTn id="735" dur="500"/>
                                        <p:tgtEl>
                                          <p:spTgt spid="111863"/>
                                        </p:tgtEl>
                                      </p:cBhvr>
                                    </p:animEffect>
                                  </p:childTnLst>
                                </p:cTn>
                              </p:par>
                              <p:par>
                                <p:cTn id="736" presetID="4" presetClass="entr" presetSubtype="16" fill="hold" grpId="0" nodeType="withEffect">
                                  <p:stCondLst>
                                    <p:cond delay="0"/>
                                  </p:stCondLst>
                                  <p:childTnLst>
                                    <p:set>
                                      <p:cBhvr>
                                        <p:cTn id="737" dur="1" fill="hold">
                                          <p:stCondLst>
                                            <p:cond delay="0"/>
                                          </p:stCondLst>
                                        </p:cTn>
                                        <p:tgtEl>
                                          <p:spTgt spid="111864"/>
                                        </p:tgtEl>
                                        <p:attrNameLst>
                                          <p:attrName>style.visibility</p:attrName>
                                        </p:attrNameLst>
                                      </p:cBhvr>
                                      <p:to>
                                        <p:strVal val="visible"/>
                                      </p:to>
                                    </p:set>
                                    <p:animEffect transition="in" filter="box(in)">
                                      <p:cBhvr>
                                        <p:cTn id="738" dur="500"/>
                                        <p:tgtEl>
                                          <p:spTgt spid="111864"/>
                                        </p:tgtEl>
                                      </p:cBhvr>
                                    </p:animEffect>
                                  </p:childTnLst>
                                </p:cTn>
                              </p:par>
                              <p:par>
                                <p:cTn id="739" presetID="4" presetClass="entr" presetSubtype="16" fill="hold" grpId="0" nodeType="withEffect">
                                  <p:stCondLst>
                                    <p:cond delay="0"/>
                                  </p:stCondLst>
                                  <p:childTnLst>
                                    <p:set>
                                      <p:cBhvr>
                                        <p:cTn id="740" dur="1" fill="hold">
                                          <p:stCondLst>
                                            <p:cond delay="0"/>
                                          </p:stCondLst>
                                        </p:cTn>
                                        <p:tgtEl>
                                          <p:spTgt spid="111865"/>
                                        </p:tgtEl>
                                        <p:attrNameLst>
                                          <p:attrName>style.visibility</p:attrName>
                                        </p:attrNameLst>
                                      </p:cBhvr>
                                      <p:to>
                                        <p:strVal val="visible"/>
                                      </p:to>
                                    </p:set>
                                    <p:animEffect transition="in" filter="box(in)">
                                      <p:cBhvr>
                                        <p:cTn id="741" dur="500"/>
                                        <p:tgtEl>
                                          <p:spTgt spid="111865"/>
                                        </p:tgtEl>
                                      </p:cBhvr>
                                    </p:animEffect>
                                  </p:childTnLst>
                                </p:cTn>
                              </p:par>
                              <p:par>
                                <p:cTn id="742" presetID="4" presetClass="entr" presetSubtype="16" fill="hold" grpId="0" nodeType="withEffect">
                                  <p:stCondLst>
                                    <p:cond delay="0"/>
                                  </p:stCondLst>
                                  <p:childTnLst>
                                    <p:set>
                                      <p:cBhvr>
                                        <p:cTn id="743" dur="1" fill="hold">
                                          <p:stCondLst>
                                            <p:cond delay="0"/>
                                          </p:stCondLst>
                                        </p:cTn>
                                        <p:tgtEl>
                                          <p:spTgt spid="111866"/>
                                        </p:tgtEl>
                                        <p:attrNameLst>
                                          <p:attrName>style.visibility</p:attrName>
                                        </p:attrNameLst>
                                      </p:cBhvr>
                                      <p:to>
                                        <p:strVal val="visible"/>
                                      </p:to>
                                    </p:set>
                                    <p:animEffect transition="in" filter="box(in)">
                                      <p:cBhvr>
                                        <p:cTn id="744" dur="500"/>
                                        <p:tgtEl>
                                          <p:spTgt spid="111866"/>
                                        </p:tgtEl>
                                      </p:cBhvr>
                                    </p:animEffect>
                                  </p:childTnLst>
                                </p:cTn>
                              </p:par>
                              <p:par>
                                <p:cTn id="745" presetID="4" presetClass="entr" presetSubtype="16" fill="hold" grpId="0" nodeType="withEffect">
                                  <p:stCondLst>
                                    <p:cond delay="0"/>
                                  </p:stCondLst>
                                  <p:childTnLst>
                                    <p:set>
                                      <p:cBhvr>
                                        <p:cTn id="746" dur="1" fill="hold">
                                          <p:stCondLst>
                                            <p:cond delay="0"/>
                                          </p:stCondLst>
                                        </p:cTn>
                                        <p:tgtEl>
                                          <p:spTgt spid="111867"/>
                                        </p:tgtEl>
                                        <p:attrNameLst>
                                          <p:attrName>style.visibility</p:attrName>
                                        </p:attrNameLst>
                                      </p:cBhvr>
                                      <p:to>
                                        <p:strVal val="visible"/>
                                      </p:to>
                                    </p:set>
                                    <p:animEffect transition="in" filter="box(in)">
                                      <p:cBhvr>
                                        <p:cTn id="747" dur="500"/>
                                        <p:tgtEl>
                                          <p:spTgt spid="111867"/>
                                        </p:tgtEl>
                                      </p:cBhvr>
                                    </p:animEffect>
                                  </p:childTnLst>
                                </p:cTn>
                              </p:par>
                              <p:par>
                                <p:cTn id="748" presetID="4" presetClass="entr" presetSubtype="16" fill="hold" grpId="0" nodeType="withEffect">
                                  <p:stCondLst>
                                    <p:cond delay="0"/>
                                  </p:stCondLst>
                                  <p:childTnLst>
                                    <p:set>
                                      <p:cBhvr>
                                        <p:cTn id="749" dur="1" fill="hold">
                                          <p:stCondLst>
                                            <p:cond delay="0"/>
                                          </p:stCondLst>
                                        </p:cTn>
                                        <p:tgtEl>
                                          <p:spTgt spid="111868"/>
                                        </p:tgtEl>
                                        <p:attrNameLst>
                                          <p:attrName>style.visibility</p:attrName>
                                        </p:attrNameLst>
                                      </p:cBhvr>
                                      <p:to>
                                        <p:strVal val="visible"/>
                                      </p:to>
                                    </p:set>
                                    <p:animEffect transition="in" filter="box(in)">
                                      <p:cBhvr>
                                        <p:cTn id="750" dur="500"/>
                                        <p:tgtEl>
                                          <p:spTgt spid="111868"/>
                                        </p:tgtEl>
                                      </p:cBhvr>
                                    </p:animEffect>
                                  </p:childTnLst>
                                </p:cTn>
                              </p:par>
                              <p:par>
                                <p:cTn id="751" presetID="4" presetClass="entr" presetSubtype="16" fill="hold" grpId="0" nodeType="withEffect">
                                  <p:stCondLst>
                                    <p:cond delay="0"/>
                                  </p:stCondLst>
                                  <p:childTnLst>
                                    <p:set>
                                      <p:cBhvr>
                                        <p:cTn id="752" dur="1" fill="hold">
                                          <p:stCondLst>
                                            <p:cond delay="0"/>
                                          </p:stCondLst>
                                        </p:cTn>
                                        <p:tgtEl>
                                          <p:spTgt spid="111869"/>
                                        </p:tgtEl>
                                        <p:attrNameLst>
                                          <p:attrName>style.visibility</p:attrName>
                                        </p:attrNameLst>
                                      </p:cBhvr>
                                      <p:to>
                                        <p:strVal val="visible"/>
                                      </p:to>
                                    </p:set>
                                    <p:animEffect transition="in" filter="box(in)">
                                      <p:cBhvr>
                                        <p:cTn id="753" dur="500"/>
                                        <p:tgtEl>
                                          <p:spTgt spid="111869"/>
                                        </p:tgtEl>
                                      </p:cBhvr>
                                    </p:animEffect>
                                  </p:childTnLst>
                                </p:cTn>
                              </p:par>
                              <p:par>
                                <p:cTn id="754" presetID="4" presetClass="entr" presetSubtype="16" fill="hold" grpId="0" nodeType="withEffect">
                                  <p:stCondLst>
                                    <p:cond delay="0"/>
                                  </p:stCondLst>
                                  <p:childTnLst>
                                    <p:set>
                                      <p:cBhvr>
                                        <p:cTn id="755" dur="1" fill="hold">
                                          <p:stCondLst>
                                            <p:cond delay="0"/>
                                          </p:stCondLst>
                                        </p:cTn>
                                        <p:tgtEl>
                                          <p:spTgt spid="111870"/>
                                        </p:tgtEl>
                                        <p:attrNameLst>
                                          <p:attrName>style.visibility</p:attrName>
                                        </p:attrNameLst>
                                      </p:cBhvr>
                                      <p:to>
                                        <p:strVal val="visible"/>
                                      </p:to>
                                    </p:set>
                                    <p:animEffect transition="in" filter="box(in)">
                                      <p:cBhvr>
                                        <p:cTn id="756" dur="500"/>
                                        <p:tgtEl>
                                          <p:spTgt spid="111870"/>
                                        </p:tgtEl>
                                      </p:cBhvr>
                                    </p:animEffect>
                                  </p:childTnLst>
                                </p:cTn>
                              </p:par>
                              <p:par>
                                <p:cTn id="757" presetID="4" presetClass="entr" presetSubtype="16" fill="hold" grpId="0" nodeType="withEffect">
                                  <p:stCondLst>
                                    <p:cond delay="0"/>
                                  </p:stCondLst>
                                  <p:childTnLst>
                                    <p:set>
                                      <p:cBhvr>
                                        <p:cTn id="758" dur="1" fill="hold">
                                          <p:stCondLst>
                                            <p:cond delay="0"/>
                                          </p:stCondLst>
                                        </p:cTn>
                                        <p:tgtEl>
                                          <p:spTgt spid="111871"/>
                                        </p:tgtEl>
                                        <p:attrNameLst>
                                          <p:attrName>style.visibility</p:attrName>
                                        </p:attrNameLst>
                                      </p:cBhvr>
                                      <p:to>
                                        <p:strVal val="visible"/>
                                      </p:to>
                                    </p:set>
                                    <p:animEffect transition="in" filter="box(in)">
                                      <p:cBhvr>
                                        <p:cTn id="759" dur="500"/>
                                        <p:tgtEl>
                                          <p:spTgt spid="111871"/>
                                        </p:tgtEl>
                                      </p:cBhvr>
                                    </p:animEffect>
                                  </p:childTnLst>
                                </p:cTn>
                              </p:par>
                              <p:par>
                                <p:cTn id="760" presetID="4" presetClass="entr" presetSubtype="16" fill="hold" grpId="0" nodeType="withEffect">
                                  <p:stCondLst>
                                    <p:cond delay="0"/>
                                  </p:stCondLst>
                                  <p:childTnLst>
                                    <p:set>
                                      <p:cBhvr>
                                        <p:cTn id="761" dur="1" fill="hold">
                                          <p:stCondLst>
                                            <p:cond delay="0"/>
                                          </p:stCondLst>
                                        </p:cTn>
                                        <p:tgtEl>
                                          <p:spTgt spid="111872"/>
                                        </p:tgtEl>
                                        <p:attrNameLst>
                                          <p:attrName>style.visibility</p:attrName>
                                        </p:attrNameLst>
                                      </p:cBhvr>
                                      <p:to>
                                        <p:strVal val="visible"/>
                                      </p:to>
                                    </p:set>
                                    <p:animEffect transition="in" filter="box(in)">
                                      <p:cBhvr>
                                        <p:cTn id="762" dur="500"/>
                                        <p:tgtEl>
                                          <p:spTgt spid="111872"/>
                                        </p:tgtEl>
                                      </p:cBhvr>
                                    </p:animEffect>
                                  </p:childTnLst>
                                </p:cTn>
                              </p:par>
                              <p:par>
                                <p:cTn id="763" presetID="4" presetClass="entr" presetSubtype="16" fill="hold" grpId="0" nodeType="withEffect">
                                  <p:stCondLst>
                                    <p:cond delay="0"/>
                                  </p:stCondLst>
                                  <p:childTnLst>
                                    <p:set>
                                      <p:cBhvr>
                                        <p:cTn id="764" dur="1" fill="hold">
                                          <p:stCondLst>
                                            <p:cond delay="0"/>
                                          </p:stCondLst>
                                        </p:cTn>
                                        <p:tgtEl>
                                          <p:spTgt spid="111873"/>
                                        </p:tgtEl>
                                        <p:attrNameLst>
                                          <p:attrName>style.visibility</p:attrName>
                                        </p:attrNameLst>
                                      </p:cBhvr>
                                      <p:to>
                                        <p:strVal val="visible"/>
                                      </p:to>
                                    </p:set>
                                    <p:animEffect transition="in" filter="box(in)">
                                      <p:cBhvr>
                                        <p:cTn id="765" dur="500"/>
                                        <p:tgtEl>
                                          <p:spTgt spid="111873"/>
                                        </p:tgtEl>
                                      </p:cBhvr>
                                    </p:animEffect>
                                  </p:childTnLst>
                                </p:cTn>
                              </p:par>
                              <p:par>
                                <p:cTn id="766" presetID="4" presetClass="entr" presetSubtype="16" fill="hold" grpId="0" nodeType="withEffect">
                                  <p:stCondLst>
                                    <p:cond delay="0"/>
                                  </p:stCondLst>
                                  <p:childTnLst>
                                    <p:set>
                                      <p:cBhvr>
                                        <p:cTn id="767" dur="1" fill="hold">
                                          <p:stCondLst>
                                            <p:cond delay="0"/>
                                          </p:stCondLst>
                                        </p:cTn>
                                        <p:tgtEl>
                                          <p:spTgt spid="111874"/>
                                        </p:tgtEl>
                                        <p:attrNameLst>
                                          <p:attrName>style.visibility</p:attrName>
                                        </p:attrNameLst>
                                      </p:cBhvr>
                                      <p:to>
                                        <p:strVal val="visible"/>
                                      </p:to>
                                    </p:set>
                                    <p:animEffect transition="in" filter="box(in)">
                                      <p:cBhvr>
                                        <p:cTn id="768" dur="500"/>
                                        <p:tgtEl>
                                          <p:spTgt spid="111874"/>
                                        </p:tgtEl>
                                      </p:cBhvr>
                                    </p:animEffect>
                                  </p:childTnLst>
                                </p:cTn>
                              </p:par>
                              <p:par>
                                <p:cTn id="769" presetID="4" presetClass="entr" presetSubtype="16" fill="hold" grpId="0" nodeType="withEffect">
                                  <p:stCondLst>
                                    <p:cond delay="0"/>
                                  </p:stCondLst>
                                  <p:childTnLst>
                                    <p:set>
                                      <p:cBhvr>
                                        <p:cTn id="770" dur="1" fill="hold">
                                          <p:stCondLst>
                                            <p:cond delay="0"/>
                                          </p:stCondLst>
                                        </p:cTn>
                                        <p:tgtEl>
                                          <p:spTgt spid="111875"/>
                                        </p:tgtEl>
                                        <p:attrNameLst>
                                          <p:attrName>style.visibility</p:attrName>
                                        </p:attrNameLst>
                                      </p:cBhvr>
                                      <p:to>
                                        <p:strVal val="visible"/>
                                      </p:to>
                                    </p:set>
                                    <p:animEffect transition="in" filter="box(in)">
                                      <p:cBhvr>
                                        <p:cTn id="771" dur="500"/>
                                        <p:tgtEl>
                                          <p:spTgt spid="111875"/>
                                        </p:tgtEl>
                                      </p:cBhvr>
                                    </p:animEffect>
                                  </p:childTnLst>
                                </p:cTn>
                              </p:par>
                              <p:par>
                                <p:cTn id="772" presetID="4" presetClass="entr" presetSubtype="16" fill="hold" grpId="0" nodeType="withEffect">
                                  <p:stCondLst>
                                    <p:cond delay="0"/>
                                  </p:stCondLst>
                                  <p:childTnLst>
                                    <p:set>
                                      <p:cBhvr>
                                        <p:cTn id="773" dur="1" fill="hold">
                                          <p:stCondLst>
                                            <p:cond delay="0"/>
                                          </p:stCondLst>
                                        </p:cTn>
                                        <p:tgtEl>
                                          <p:spTgt spid="111876"/>
                                        </p:tgtEl>
                                        <p:attrNameLst>
                                          <p:attrName>style.visibility</p:attrName>
                                        </p:attrNameLst>
                                      </p:cBhvr>
                                      <p:to>
                                        <p:strVal val="visible"/>
                                      </p:to>
                                    </p:set>
                                    <p:animEffect transition="in" filter="box(in)">
                                      <p:cBhvr>
                                        <p:cTn id="774" dur="500"/>
                                        <p:tgtEl>
                                          <p:spTgt spid="111876"/>
                                        </p:tgtEl>
                                      </p:cBhvr>
                                    </p:animEffect>
                                  </p:childTnLst>
                                </p:cTn>
                              </p:par>
                              <p:par>
                                <p:cTn id="775" presetID="4" presetClass="entr" presetSubtype="16" fill="hold" grpId="0" nodeType="withEffect">
                                  <p:stCondLst>
                                    <p:cond delay="0"/>
                                  </p:stCondLst>
                                  <p:childTnLst>
                                    <p:set>
                                      <p:cBhvr>
                                        <p:cTn id="776" dur="1" fill="hold">
                                          <p:stCondLst>
                                            <p:cond delay="0"/>
                                          </p:stCondLst>
                                        </p:cTn>
                                        <p:tgtEl>
                                          <p:spTgt spid="111877"/>
                                        </p:tgtEl>
                                        <p:attrNameLst>
                                          <p:attrName>style.visibility</p:attrName>
                                        </p:attrNameLst>
                                      </p:cBhvr>
                                      <p:to>
                                        <p:strVal val="visible"/>
                                      </p:to>
                                    </p:set>
                                    <p:animEffect transition="in" filter="box(in)">
                                      <p:cBhvr>
                                        <p:cTn id="777" dur="500"/>
                                        <p:tgtEl>
                                          <p:spTgt spid="111877"/>
                                        </p:tgtEl>
                                      </p:cBhvr>
                                    </p:animEffect>
                                  </p:childTnLst>
                                </p:cTn>
                              </p:par>
                              <p:par>
                                <p:cTn id="778" presetID="4" presetClass="entr" presetSubtype="16" fill="hold" grpId="0" nodeType="withEffect">
                                  <p:stCondLst>
                                    <p:cond delay="0"/>
                                  </p:stCondLst>
                                  <p:childTnLst>
                                    <p:set>
                                      <p:cBhvr>
                                        <p:cTn id="779" dur="1" fill="hold">
                                          <p:stCondLst>
                                            <p:cond delay="0"/>
                                          </p:stCondLst>
                                        </p:cTn>
                                        <p:tgtEl>
                                          <p:spTgt spid="111878"/>
                                        </p:tgtEl>
                                        <p:attrNameLst>
                                          <p:attrName>style.visibility</p:attrName>
                                        </p:attrNameLst>
                                      </p:cBhvr>
                                      <p:to>
                                        <p:strVal val="visible"/>
                                      </p:to>
                                    </p:set>
                                    <p:animEffect transition="in" filter="box(in)">
                                      <p:cBhvr>
                                        <p:cTn id="780" dur="500"/>
                                        <p:tgtEl>
                                          <p:spTgt spid="111878"/>
                                        </p:tgtEl>
                                      </p:cBhvr>
                                    </p:animEffect>
                                  </p:childTnLst>
                                </p:cTn>
                              </p:par>
                              <p:par>
                                <p:cTn id="781" presetID="4" presetClass="entr" presetSubtype="16" fill="hold" grpId="0" nodeType="withEffect">
                                  <p:stCondLst>
                                    <p:cond delay="0"/>
                                  </p:stCondLst>
                                  <p:childTnLst>
                                    <p:set>
                                      <p:cBhvr>
                                        <p:cTn id="782" dur="1" fill="hold">
                                          <p:stCondLst>
                                            <p:cond delay="0"/>
                                          </p:stCondLst>
                                        </p:cTn>
                                        <p:tgtEl>
                                          <p:spTgt spid="111879"/>
                                        </p:tgtEl>
                                        <p:attrNameLst>
                                          <p:attrName>style.visibility</p:attrName>
                                        </p:attrNameLst>
                                      </p:cBhvr>
                                      <p:to>
                                        <p:strVal val="visible"/>
                                      </p:to>
                                    </p:set>
                                    <p:animEffect transition="in" filter="box(in)">
                                      <p:cBhvr>
                                        <p:cTn id="783" dur="500"/>
                                        <p:tgtEl>
                                          <p:spTgt spid="111879"/>
                                        </p:tgtEl>
                                      </p:cBhvr>
                                    </p:animEffect>
                                  </p:childTnLst>
                                </p:cTn>
                              </p:par>
                              <p:par>
                                <p:cTn id="784" presetID="4" presetClass="entr" presetSubtype="16" fill="hold" grpId="0" nodeType="withEffect">
                                  <p:stCondLst>
                                    <p:cond delay="0"/>
                                  </p:stCondLst>
                                  <p:childTnLst>
                                    <p:set>
                                      <p:cBhvr>
                                        <p:cTn id="785" dur="1" fill="hold">
                                          <p:stCondLst>
                                            <p:cond delay="0"/>
                                          </p:stCondLst>
                                        </p:cTn>
                                        <p:tgtEl>
                                          <p:spTgt spid="111880"/>
                                        </p:tgtEl>
                                        <p:attrNameLst>
                                          <p:attrName>style.visibility</p:attrName>
                                        </p:attrNameLst>
                                      </p:cBhvr>
                                      <p:to>
                                        <p:strVal val="visible"/>
                                      </p:to>
                                    </p:set>
                                    <p:animEffect transition="in" filter="box(in)">
                                      <p:cBhvr>
                                        <p:cTn id="786" dur="500"/>
                                        <p:tgtEl>
                                          <p:spTgt spid="111880"/>
                                        </p:tgtEl>
                                      </p:cBhvr>
                                    </p:animEffect>
                                  </p:childTnLst>
                                </p:cTn>
                              </p:par>
                              <p:par>
                                <p:cTn id="787" presetID="4" presetClass="entr" presetSubtype="16" fill="hold" grpId="0" nodeType="withEffect">
                                  <p:stCondLst>
                                    <p:cond delay="0"/>
                                  </p:stCondLst>
                                  <p:childTnLst>
                                    <p:set>
                                      <p:cBhvr>
                                        <p:cTn id="788" dur="1" fill="hold">
                                          <p:stCondLst>
                                            <p:cond delay="0"/>
                                          </p:stCondLst>
                                        </p:cTn>
                                        <p:tgtEl>
                                          <p:spTgt spid="111881"/>
                                        </p:tgtEl>
                                        <p:attrNameLst>
                                          <p:attrName>style.visibility</p:attrName>
                                        </p:attrNameLst>
                                      </p:cBhvr>
                                      <p:to>
                                        <p:strVal val="visible"/>
                                      </p:to>
                                    </p:set>
                                    <p:animEffect transition="in" filter="box(in)">
                                      <p:cBhvr>
                                        <p:cTn id="789" dur="500"/>
                                        <p:tgtEl>
                                          <p:spTgt spid="111881"/>
                                        </p:tgtEl>
                                      </p:cBhvr>
                                    </p:animEffect>
                                  </p:childTnLst>
                                </p:cTn>
                              </p:par>
                              <p:par>
                                <p:cTn id="790" presetID="4" presetClass="entr" presetSubtype="16" fill="hold" grpId="0" nodeType="withEffect">
                                  <p:stCondLst>
                                    <p:cond delay="0"/>
                                  </p:stCondLst>
                                  <p:childTnLst>
                                    <p:set>
                                      <p:cBhvr>
                                        <p:cTn id="791" dur="1" fill="hold">
                                          <p:stCondLst>
                                            <p:cond delay="0"/>
                                          </p:stCondLst>
                                        </p:cTn>
                                        <p:tgtEl>
                                          <p:spTgt spid="111882"/>
                                        </p:tgtEl>
                                        <p:attrNameLst>
                                          <p:attrName>style.visibility</p:attrName>
                                        </p:attrNameLst>
                                      </p:cBhvr>
                                      <p:to>
                                        <p:strVal val="visible"/>
                                      </p:to>
                                    </p:set>
                                    <p:animEffect transition="in" filter="box(in)">
                                      <p:cBhvr>
                                        <p:cTn id="792" dur="500"/>
                                        <p:tgtEl>
                                          <p:spTgt spid="111882"/>
                                        </p:tgtEl>
                                      </p:cBhvr>
                                    </p:animEffect>
                                  </p:childTnLst>
                                </p:cTn>
                              </p:par>
                              <p:par>
                                <p:cTn id="793" presetID="4" presetClass="entr" presetSubtype="16" fill="hold" grpId="0" nodeType="withEffect">
                                  <p:stCondLst>
                                    <p:cond delay="0"/>
                                  </p:stCondLst>
                                  <p:childTnLst>
                                    <p:set>
                                      <p:cBhvr>
                                        <p:cTn id="794" dur="1" fill="hold">
                                          <p:stCondLst>
                                            <p:cond delay="0"/>
                                          </p:stCondLst>
                                        </p:cTn>
                                        <p:tgtEl>
                                          <p:spTgt spid="111883"/>
                                        </p:tgtEl>
                                        <p:attrNameLst>
                                          <p:attrName>style.visibility</p:attrName>
                                        </p:attrNameLst>
                                      </p:cBhvr>
                                      <p:to>
                                        <p:strVal val="visible"/>
                                      </p:to>
                                    </p:set>
                                    <p:animEffect transition="in" filter="box(in)">
                                      <p:cBhvr>
                                        <p:cTn id="795" dur="500"/>
                                        <p:tgtEl>
                                          <p:spTgt spid="111883"/>
                                        </p:tgtEl>
                                      </p:cBhvr>
                                    </p:animEffect>
                                  </p:childTnLst>
                                </p:cTn>
                              </p:par>
                              <p:par>
                                <p:cTn id="796" presetID="4" presetClass="entr" presetSubtype="16" fill="hold" grpId="0" nodeType="withEffect">
                                  <p:stCondLst>
                                    <p:cond delay="0"/>
                                  </p:stCondLst>
                                  <p:childTnLst>
                                    <p:set>
                                      <p:cBhvr>
                                        <p:cTn id="797" dur="1" fill="hold">
                                          <p:stCondLst>
                                            <p:cond delay="0"/>
                                          </p:stCondLst>
                                        </p:cTn>
                                        <p:tgtEl>
                                          <p:spTgt spid="111884"/>
                                        </p:tgtEl>
                                        <p:attrNameLst>
                                          <p:attrName>style.visibility</p:attrName>
                                        </p:attrNameLst>
                                      </p:cBhvr>
                                      <p:to>
                                        <p:strVal val="visible"/>
                                      </p:to>
                                    </p:set>
                                    <p:animEffect transition="in" filter="box(in)">
                                      <p:cBhvr>
                                        <p:cTn id="798" dur="500"/>
                                        <p:tgtEl>
                                          <p:spTgt spid="111884"/>
                                        </p:tgtEl>
                                      </p:cBhvr>
                                    </p:animEffect>
                                  </p:childTnLst>
                                </p:cTn>
                              </p:par>
                              <p:par>
                                <p:cTn id="799" presetID="4" presetClass="entr" presetSubtype="16" fill="hold" grpId="0" nodeType="withEffect">
                                  <p:stCondLst>
                                    <p:cond delay="0"/>
                                  </p:stCondLst>
                                  <p:childTnLst>
                                    <p:set>
                                      <p:cBhvr>
                                        <p:cTn id="800" dur="1" fill="hold">
                                          <p:stCondLst>
                                            <p:cond delay="0"/>
                                          </p:stCondLst>
                                        </p:cTn>
                                        <p:tgtEl>
                                          <p:spTgt spid="111885"/>
                                        </p:tgtEl>
                                        <p:attrNameLst>
                                          <p:attrName>style.visibility</p:attrName>
                                        </p:attrNameLst>
                                      </p:cBhvr>
                                      <p:to>
                                        <p:strVal val="visible"/>
                                      </p:to>
                                    </p:set>
                                    <p:animEffect transition="in" filter="box(in)">
                                      <p:cBhvr>
                                        <p:cTn id="801" dur="500"/>
                                        <p:tgtEl>
                                          <p:spTgt spid="111885"/>
                                        </p:tgtEl>
                                      </p:cBhvr>
                                    </p:animEffect>
                                  </p:childTnLst>
                                </p:cTn>
                              </p:par>
                              <p:par>
                                <p:cTn id="802" presetID="4" presetClass="entr" presetSubtype="16" fill="hold" grpId="0" nodeType="withEffect">
                                  <p:stCondLst>
                                    <p:cond delay="0"/>
                                  </p:stCondLst>
                                  <p:childTnLst>
                                    <p:set>
                                      <p:cBhvr>
                                        <p:cTn id="803" dur="1" fill="hold">
                                          <p:stCondLst>
                                            <p:cond delay="0"/>
                                          </p:stCondLst>
                                        </p:cTn>
                                        <p:tgtEl>
                                          <p:spTgt spid="111886"/>
                                        </p:tgtEl>
                                        <p:attrNameLst>
                                          <p:attrName>style.visibility</p:attrName>
                                        </p:attrNameLst>
                                      </p:cBhvr>
                                      <p:to>
                                        <p:strVal val="visible"/>
                                      </p:to>
                                    </p:set>
                                    <p:animEffect transition="in" filter="box(in)">
                                      <p:cBhvr>
                                        <p:cTn id="804" dur="500"/>
                                        <p:tgtEl>
                                          <p:spTgt spid="111886"/>
                                        </p:tgtEl>
                                      </p:cBhvr>
                                    </p:animEffect>
                                  </p:childTnLst>
                                </p:cTn>
                              </p:par>
                              <p:par>
                                <p:cTn id="805" presetID="4" presetClass="entr" presetSubtype="16" fill="hold" grpId="0" nodeType="withEffect">
                                  <p:stCondLst>
                                    <p:cond delay="0"/>
                                  </p:stCondLst>
                                  <p:childTnLst>
                                    <p:set>
                                      <p:cBhvr>
                                        <p:cTn id="806" dur="1" fill="hold">
                                          <p:stCondLst>
                                            <p:cond delay="0"/>
                                          </p:stCondLst>
                                        </p:cTn>
                                        <p:tgtEl>
                                          <p:spTgt spid="111887"/>
                                        </p:tgtEl>
                                        <p:attrNameLst>
                                          <p:attrName>style.visibility</p:attrName>
                                        </p:attrNameLst>
                                      </p:cBhvr>
                                      <p:to>
                                        <p:strVal val="visible"/>
                                      </p:to>
                                    </p:set>
                                    <p:animEffect transition="in" filter="box(in)">
                                      <p:cBhvr>
                                        <p:cTn id="807" dur="500"/>
                                        <p:tgtEl>
                                          <p:spTgt spid="111887"/>
                                        </p:tgtEl>
                                      </p:cBhvr>
                                    </p:animEffect>
                                  </p:childTnLst>
                                </p:cTn>
                              </p:par>
                              <p:par>
                                <p:cTn id="808" presetID="4" presetClass="entr" presetSubtype="16" fill="hold" grpId="0" nodeType="withEffect">
                                  <p:stCondLst>
                                    <p:cond delay="0"/>
                                  </p:stCondLst>
                                  <p:childTnLst>
                                    <p:set>
                                      <p:cBhvr>
                                        <p:cTn id="809" dur="1" fill="hold">
                                          <p:stCondLst>
                                            <p:cond delay="0"/>
                                          </p:stCondLst>
                                        </p:cTn>
                                        <p:tgtEl>
                                          <p:spTgt spid="111888"/>
                                        </p:tgtEl>
                                        <p:attrNameLst>
                                          <p:attrName>style.visibility</p:attrName>
                                        </p:attrNameLst>
                                      </p:cBhvr>
                                      <p:to>
                                        <p:strVal val="visible"/>
                                      </p:to>
                                    </p:set>
                                    <p:animEffect transition="in" filter="box(in)">
                                      <p:cBhvr>
                                        <p:cTn id="810" dur="500"/>
                                        <p:tgtEl>
                                          <p:spTgt spid="111888"/>
                                        </p:tgtEl>
                                      </p:cBhvr>
                                    </p:animEffect>
                                  </p:childTnLst>
                                </p:cTn>
                              </p:par>
                              <p:par>
                                <p:cTn id="811" presetID="4" presetClass="entr" presetSubtype="16" fill="hold" grpId="0" nodeType="withEffect">
                                  <p:stCondLst>
                                    <p:cond delay="0"/>
                                  </p:stCondLst>
                                  <p:childTnLst>
                                    <p:set>
                                      <p:cBhvr>
                                        <p:cTn id="812" dur="1" fill="hold">
                                          <p:stCondLst>
                                            <p:cond delay="0"/>
                                          </p:stCondLst>
                                        </p:cTn>
                                        <p:tgtEl>
                                          <p:spTgt spid="111889"/>
                                        </p:tgtEl>
                                        <p:attrNameLst>
                                          <p:attrName>style.visibility</p:attrName>
                                        </p:attrNameLst>
                                      </p:cBhvr>
                                      <p:to>
                                        <p:strVal val="visible"/>
                                      </p:to>
                                    </p:set>
                                    <p:animEffect transition="in" filter="box(in)">
                                      <p:cBhvr>
                                        <p:cTn id="813" dur="500"/>
                                        <p:tgtEl>
                                          <p:spTgt spid="111889"/>
                                        </p:tgtEl>
                                      </p:cBhvr>
                                    </p:animEffect>
                                  </p:childTnLst>
                                </p:cTn>
                              </p:par>
                              <p:par>
                                <p:cTn id="814" presetID="4" presetClass="entr" presetSubtype="16" fill="hold" grpId="0" nodeType="withEffect">
                                  <p:stCondLst>
                                    <p:cond delay="0"/>
                                  </p:stCondLst>
                                  <p:childTnLst>
                                    <p:set>
                                      <p:cBhvr>
                                        <p:cTn id="815" dur="1" fill="hold">
                                          <p:stCondLst>
                                            <p:cond delay="0"/>
                                          </p:stCondLst>
                                        </p:cTn>
                                        <p:tgtEl>
                                          <p:spTgt spid="111890"/>
                                        </p:tgtEl>
                                        <p:attrNameLst>
                                          <p:attrName>style.visibility</p:attrName>
                                        </p:attrNameLst>
                                      </p:cBhvr>
                                      <p:to>
                                        <p:strVal val="visible"/>
                                      </p:to>
                                    </p:set>
                                    <p:animEffect transition="in" filter="box(in)">
                                      <p:cBhvr>
                                        <p:cTn id="816" dur="500"/>
                                        <p:tgtEl>
                                          <p:spTgt spid="111890"/>
                                        </p:tgtEl>
                                      </p:cBhvr>
                                    </p:animEffect>
                                  </p:childTnLst>
                                </p:cTn>
                              </p:par>
                              <p:par>
                                <p:cTn id="817" presetID="4" presetClass="entr" presetSubtype="16" fill="hold" grpId="0" nodeType="withEffect">
                                  <p:stCondLst>
                                    <p:cond delay="0"/>
                                  </p:stCondLst>
                                  <p:childTnLst>
                                    <p:set>
                                      <p:cBhvr>
                                        <p:cTn id="818" dur="1" fill="hold">
                                          <p:stCondLst>
                                            <p:cond delay="0"/>
                                          </p:stCondLst>
                                        </p:cTn>
                                        <p:tgtEl>
                                          <p:spTgt spid="111891"/>
                                        </p:tgtEl>
                                        <p:attrNameLst>
                                          <p:attrName>style.visibility</p:attrName>
                                        </p:attrNameLst>
                                      </p:cBhvr>
                                      <p:to>
                                        <p:strVal val="visible"/>
                                      </p:to>
                                    </p:set>
                                    <p:animEffect transition="in" filter="box(in)">
                                      <p:cBhvr>
                                        <p:cTn id="819" dur="500"/>
                                        <p:tgtEl>
                                          <p:spTgt spid="111891"/>
                                        </p:tgtEl>
                                      </p:cBhvr>
                                    </p:animEffect>
                                  </p:childTnLst>
                                </p:cTn>
                              </p:par>
                              <p:par>
                                <p:cTn id="820" presetID="4" presetClass="entr" presetSubtype="16" fill="hold" grpId="0" nodeType="withEffect">
                                  <p:stCondLst>
                                    <p:cond delay="0"/>
                                  </p:stCondLst>
                                  <p:childTnLst>
                                    <p:set>
                                      <p:cBhvr>
                                        <p:cTn id="821" dur="1" fill="hold">
                                          <p:stCondLst>
                                            <p:cond delay="0"/>
                                          </p:stCondLst>
                                        </p:cTn>
                                        <p:tgtEl>
                                          <p:spTgt spid="111892"/>
                                        </p:tgtEl>
                                        <p:attrNameLst>
                                          <p:attrName>style.visibility</p:attrName>
                                        </p:attrNameLst>
                                      </p:cBhvr>
                                      <p:to>
                                        <p:strVal val="visible"/>
                                      </p:to>
                                    </p:set>
                                    <p:animEffect transition="in" filter="box(in)">
                                      <p:cBhvr>
                                        <p:cTn id="822" dur="500"/>
                                        <p:tgtEl>
                                          <p:spTgt spid="111892"/>
                                        </p:tgtEl>
                                      </p:cBhvr>
                                    </p:animEffect>
                                  </p:childTnLst>
                                </p:cTn>
                              </p:par>
                              <p:par>
                                <p:cTn id="823" presetID="4" presetClass="entr" presetSubtype="16" fill="hold" grpId="0" nodeType="withEffect">
                                  <p:stCondLst>
                                    <p:cond delay="0"/>
                                  </p:stCondLst>
                                  <p:childTnLst>
                                    <p:set>
                                      <p:cBhvr>
                                        <p:cTn id="824" dur="1" fill="hold">
                                          <p:stCondLst>
                                            <p:cond delay="0"/>
                                          </p:stCondLst>
                                        </p:cTn>
                                        <p:tgtEl>
                                          <p:spTgt spid="111893"/>
                                        </p:tgtEl>
                                        <p:attrNameLst>
                                          <p:attrName>style.visibility</p:attrName>
                                        </p:attrNameLst>
                                      </p:cBhvr>
                                      <p:to>
                                        <p:strVal val="visible"/>
                                      </p:to>
                                    </p:set>
                                    <p:animEffect transition="in" filter="box(in)">
                                      <p:cBhvr>
                                        <p:cTn id="825" dur="500"/>
                                        <p:tgtEl>
                                          <p:spTgt spid="111893"/>
                                        </p:tgtEl>
                                      </p:cBhvr>
                                    </p:animEffect>
                                  </p:childTnLst>
                                </p:cTn>
                              </p:par>
                              <p:par>
                                <p:cTn id="826" presetID="4" presetClass="entr" presetSubtype="16" fill="hold" grpId="0" nodeType="withEffect">
                                  <p:stCondLst>
                                    <p:cond delay="0"/>
                                  </p:stCondLst>
                                  <p:childTnLst>
                                    <p:set>
                                      <p:cBhvr>
                                        <p:cTn id="827" dur="1" fill="hold">
                                          <p:stCondLst>
                                            <p:cond delay="0"/>
                                          </p:stCondLst>
                                        </p:cTn>
                                        <p:tgtEl>
                                          <p:spTgt spid="111894"/>
                                        </p:tgtEl>
                                        <p:attrNameLst>
                                          <p:attrName>style.visibility</p:attrName>
                                        </p:attrNameLst>
                                      </p:cBhvr>
                                      <p:to>
                                        <p:strVal val="visible"/>
                                      </p:to>
                                    </p:set>
                                    <p:animEffect transition="in" filter="box(in)">
                                      <p:cBhvr>
                                        <p:cTn id="828" dur="500"/>
                                        <p:tgtEl>
                                          <p:spTgt spid="111894"/>
                                        </p:tgtEl>
                                      </p:cBhvr>
                                    </p:animEffect>
                                  </p:childTnLst>
                                </p:cTn>
                              </p:par>
                              <p:par>
                                <p:cTn id="829" presetID="4" presetClass="entr" presetSubtype="16" fill="hold" grpId="0" nodeType="withEffect">
                                  <p:stCondLst>
                                    <p:cond delay="0"/>
                                  </p:stCondLst>
                                  <p:childTnLst>
                                    <p:set>
                                      <p:cBhvr>
                                        <p:cTn id="830" dur="1" fill="hold">
                                          <p:stCondLst>
                                            <p:cond delay="0"/>
                                          </p:stCondLst>
                                        </p:cTn>
                                        <p:tgtEl>
                                          <p:spTgt spid="111895"/>
                                        </p:tgtEl>
                                        <p:attrNameLst>
                                          <p:attrName>style.visibility</p:attrName>
                                        </p:attrNameLst>
                                      </p:cBhvr>
                                      <p:to>
                                        <p:strVal val="visible"/>
                                      </p:to>
                                    </p:set>
                                    <p:animEffect transition="in" filter="box(in)">
                                      <p:cBhvr>
                                        <p:cTn id="831" dur="500"/>
                                        <p:tgtEl>
                                          <p:spTgt spid="111895"/>
                                        </p:tgtEl>
                                      </p:cBhvr>
                                    </p:animEffect>
                                  </p:childTnLst>
                                </p:cTn>
                              </p:par>
                              <p:par>
                                <p:cTn id="832" presetID="4" presetClass="entr" presetSubtype="16" fill="hold" grpId="0" nodeType="withEffect">
                                  <p:stCondLst>
                                    <p:cond delay="0"/>
                                  </p:stCondLst>
                                  <p:childTnLst>
                                    <p:set>
                                      <p:cBhvr>
                                        <p:cTn id="833" dur="1" fill="hold">
                                          <p:stCondLst>
                                            <p:cond delay="0"/>
                                          </p:stCondLst>
                                        </p:cTn>
                                        <p:tgtEl>
                                          <p:spTgt spid="111896"/>
                                        </p:tgtEl>
                                        <p:attrNameLst>
                                          <p:attrName>style.visibility</p:attrName>
                                        </p:attrNameLst>
                                      </p:cBhvr>
                                      <p:to>
                                        <p:strVal val="visible"/>
                                      </p:to>
                                    </p:set>
                                    <p:animEffect transition="in" filter="box(in)">
                                      <p:cBhvr>
                                        <p:cTn id="834" dur="500"/>
                                        <p:tgtEl>
                                          <p:spTgt spid="111896"/>
                                        </p:tgtEl>
                                      </p:cBhvr>
                                    </p:animEffect>
                                  </p:childTnLst>
                                </p:cTn>
                              </p:par>
                              <p:par>
                                <p:cTn id="835" presetID="4" presetClass="entr" presetSubtype="16" fill="hold" grpId="0" nodeType="withEffect">
                                  <p:stCondLst>
                                    <p:cond delay="0"/>
                                  </p:stCondLst>
                                  <p:childTnLst>
                                    <p:set>
                                      <p:cBhvr>
                                        <p:cTn id="836" dur="1" fill="hold">
                                          <p:stCondLst>
                                            <p:cond delay="0"/>
                                          </p:stCondLst>
                                        </p:cTn>
                                        <p:tgtEl>
                                          <p:spTgt spid="111897"/>
                                        </p:tgtEl>
                                        <p:attrNameLst>
                                          <p:attrName>style.visibility</p:attrName>
                                        </p:attrNameLst>
                                      </p:cBhvr>
                                      <p:to>
                                        <p:strVal val="visible"/>
                                      </p:to>
                                    </p:set>
                                    <p:animEffect transition="in" filter="box(in)">
                                      <p:cBhvr>
                                        <p:cTn id="837" dur="500"/>
                                        <p:tgtEl>
                                          <p:spTgt spid="111897"/>
                                        </p:tgtEl>
                                      </p:cBhvr>
                                    </p:animEffect>
                                  </p:childTnLst>
                                </p:cTn>
                              </p:par>
                              <p:par>
                                <p:cTn id="838" presetID="4" presetClass="entr" presetSubtype="16" fill="hold" grpId="0" nodeType="withEffect">
                                  <p:stCondLst>
                                    <p:cond delay="0"/>
                                  </p:stCondLst>
                                  <p:childTnLst>
                                    <p:set>
                                      <p:cBhvr>
                                        <p:cTn id="839" dur="1" fill="hold">
                                          <p:stCondLst>
                                            <p:cond delay="0"/>
                                          </p:stCondLst>
                                        </p:cTn>
                                        <p:tgtEl>
                                          <p:spTgt spid="111898"/>
                                        </p:tgtEl>
                                        <p:attrNameLst>
                                          <p:attrName>style.visibility</p:attrName>
                                        </p:attrNameLst>
                                      </p:cBhvr>
                                      <p:to>
                                        <p:strVal val="visible"/>
                                      </p:to>
                                    </p:set>
                                    <p:animEffect transition="in" filter="box(in)">
                                      <p:cBhvr>
                                        <p:cTn id="840" dur="500"/>
                                        <p:tgtEl>
                                          <p:spTgt spid="111898"/>
                                        </p:tgtEl>
                                      </p:cBhvr>
                                    </p:animEffect>
                                  </p:childTnLst>
                                </p:cTn>
                              </p:par>
                              <p:par>
                                <p:cTn id="841" presetID="4" presetClass="entr" presetSubtype="16" fill="hold" grpId="0" nodeType="withEffect">
                                  <p:stCondLst>
                                    <p:cond delay="0"/>
                                  </p:stCondLst>
                                  <p:childTnLst>
                                    <p:set>
                                      <p:cBhvr>
                                        <p:cTn id="842" dur="1" fill="hold">
                                          <p:stCondLst>
                                            <p:cond delay="0"/>
                                          </p:stCondLst>
                                        </p:cTn>
                                        <p:tgtEl>
                                          <p:spTgt spid="111899"/>
                                        </p:tgtEl>
                                        <p:attrNameLst>
                                          <p:attrName>style.visibility</p:attrName>
                                        </p:attrNameLst>
                                      </p:cBhvr>
                                      <p:to>
                                        <p:strVal val="visible"/>
                                      </p:to>
                                    </p:set>
                                    <p:animEffect transition="in" filter="box(in)">
                                      <p:cBhvr>
                                        <p:cTn id="843" dur="500"/>
                                        <p:tgtEl>
                                          <p:spTgt spid="111899"/>
                                        </p:tgtEl>
                                      </p:cBhvr>
                                    </p:animEffect>
                                  </p:childTnLst>
                                </p:cTn>
                              </p:par>
                              <p:par>
                                <p:cTn id="844" presetID="4" presetClass="entr" presetSubtype="16" fill="hold" grpId="0" nodeType="withEffect">
                                  <p:stCondLst>
                                    <p:cond delay="0"/>
                                  </p:stCondLst>
                                  <p:childTnLst>
                                    <p:set>
                                      <p:cBhvr>
                                        <p:cTn id="845" dur="1" fill="hold">
                                          <p:stCondLst>
                                            <p:cond delay="0"/>
                                          </p:stCondLst>
                                        </p:cTn>
                                        <p:tgtEl>
                                          <p:spTgt spid="111900"/>
                                        </p:tgtEl>
                                        <p:attrNameLst>
                                          <p:attrName>style.visibility</p:attrName>
                                        </p:attrNameLst>
                                      </p:cBhvr>
                                      <p:to>
                                        <p:strVal val="visible"/>
                                      </p:to>
                                    </p:set>
                                    <p:animEffect transition="in" filter="box(in)">
                                      <p:cBhvr>
                                        <p:cTn id="846" dur="500"/>
                                        <p:tgtEl>
                                          <p:spTgt spid="111900"/>
                                        </p:tgtEl>
                                      </p:cBhvr>
                                    </p:animEffect>
                                  </p:childTnLst>
                                </p:cTn>
                              </p:par>
                              <p:par>
                                <p:cTn id="847" presetID="4" presetClass="entr" presetSubtype="16" fill="hold" grpId="0" nodeType="withEffect">
                                  <p:stCondLst>
                                    <p:cond delay="0"/>
                                  </p:stCondLst>
                                  <p:childTnLst>
                                    <p:set>
                                      <p:cBhvr>
                                        <p:cTn id="848" dur="1" fill="hold">
                                          <p:stCondLst>
                                            <p:cond delay="0"/>
                                          </p:stCondLst>
                                        </p:cTn>
                                        <p:tgtEl>
                                          <p:spTgt spid="111901"/>
                                        </p:tgtEl>
                                        <p:attrNameLst>
                                          <p:attrName>style.visibility</p:attrName>
                                        </p:attrNameLst>
                                      </p:cBhvr>
                                      <p:to>
                                        <p:strVal val="visible"/>
                                      </p:to>
                                    </p:set>
                                    <p:animEffect transition="in" filter="box(in)">
                                      <p:cBhvr>
                                        <p:cTn id="849" dur="500"/>
                                        <p:tgtEl>
                                          <p:spTgt spid="111901"/>
                                        </p:tgtEl>
                                      </p:cBhvr>
                                    </p:animEffect>
                                  </p:childTnLst>
                                </p:cTn>
                              </p:par>
                              <p:par>
                                <p:cTn id="850" presetID="4" presetClass="entr" presetSubtype="16" fill="hold" grpId="0" nodeType="withEffect">
                                  <p:stCondLst>
                                    <p:cond delay="0"/>
                                  </p:stCondLst>
                                  <p:childTnLst>
                                    <p:set>
                                      <p:cBhvr>
                                        <p:cTn id="851" dur="1" fill="hold">
                                          <p:stCondLst>
                                            <p:cond delay="0"/>
                                          </p:stCondLst>
                                        </p:cTn>
                                        <p:tgtEl>
                                          <p:spTgt spid="111902"/>
                                        </p:tgtEl>
                                        <p:attrNameLst>
                                          <p:attrName>style.visibility</p:attrName>
                                        </p:attrNameLst>
                                      </p:cBhvr>
                                      <p:to>
                                        <p:strVal val="visible"/>
                                      </p:to>
                                    </p:set>
                                    <p:animEffect transition="in" filter="box(in)">
                                      <p:cBhvr>
                                        <p:cTn id="852" dur="500"/>
                                        <p:tgtEl>
                                          <p:spTgt spid="111902"/>
                                        </p:tgtEl>
                                      </p:cBhvr>
                                    </p:animEffect>
                                  </p:childTnLst>
                                </p:cTn>
                              </p:par>
                            </p:childTnLst>
                          </p:cTn>
                        </p:par>
                      </p:childTnLst>
                    </p:cTn>
                  </p:par>
                  <p:par>
                    <p:cTn id="853" fill="hold" nodeType="clickPar">
                      <p:stCondLst>
                        <p:cond delay="indefinite"/>
                      </p:stCondLst>
                      <p:childTnLst>
                        <p:par>
                          <p:cTn id="854" fill="hold" nodeType="withGroup">
                            <p:stCondLst>
                              <p:cond delay="0"/>
                            </p:stCondLst>
                            <p:childTnLst>
                              <p:par>
                                <p:cTn id="855" presetID="4" presetClass="entr" presetSubtype="16" fill="hold" grpId="0" nodeType="clickEffect">
                                  <p:stCondLst>
                                    <p:cond delay="0"/>
                                  </p:stCondLst>
                                  <p:childTnLst>
                                    <p:set>
                                      <p:cBhvr>
                                        <p:cTn id="856" dur="1" fill="hold">
                                          <p:stCondLst>
                                            <p:cond delay="0"/>
                                          </p:stCondLst>
                                        </p:cTn>
                                        <p:tgtEl>
                                          <p:spTgt spid="111625"/>
                                        </p:tgtEl>
                                        <p:attrNameLst>
                                          <p:attrName>style.visibility</p:attrName>
                                        </p:attrNameLst>
                                      </p:cBhvr>
                                      <p:to>
                                        <p:strVal val="visible"/>
                                      </p:to>
                                    </p:set>
                                    <p:animEffect transition="in" filter="box(in)">
                                      <p:cBhvr>
                                        <p:cTn id="857" dur="500"/>
                                        <p:tgtEl>
                                          <p:spTgt spid="111625"/>
                                        </p:tgtEl>
                                      </p:cBhvr>
                                    </p:animEffect>
                                  </p:childTnLst>
                                </p:cTn>
                              </p:par>
                            </p:childTnLst>
                          </p:cTn>
                        </p:par>
                      </p:childTnLst>
                    </p:cTn>
                  </p:par>
                  <p:par>
                    <p:cTn id="858" fill="hold" nodeType="clickPar">
                      <p:stCondLst>
                        <p:cond delay="indefinite"/>
                      </p:stCondLst>
                      <p:childTnLst>
                        <p:par>
                          <p:cTn id="859" fill="hold" nodeType="withGroup">
                            <p:stCondLst>
                              <p:cond delay="0"/>
                            </p:stCondLst>
                            <p:childTnLst>
                              <p:par>
                                <p:cTn id="860" presetID="4" presetClass="entr" presetSubtype="16" fill="hold" nodeType="clickEffect">
                                  <p:stCondLst>
                                    <p:cond delay="0"/>
                                  </p:stCondLst>
                                  <p:childTnLst>
                                    <p:set>
                                      <p:cBhvr>
                                        <p:cTn id="861" dur="1" fill="hold">
                                          <p:stCondLst>
                                            <p:cond delay="0"/>
                                          </p:stCondLst>
                                        </p:cTn>
                                        <p:tgtEl>
                                          <p:spTgt spid="111624">
                                            <p:txEl>
                                              <p:pRg st="2" end="2"/>
                                            </p:txEl>
                                          </p:spTgt>
                                        </p:tgtEl>
                                        <p:attrNameLst>
                                          <p:attrName>style.visibility</p:attrName>
                                        </p:attrNameLst>
                                      </p:cBhvr>
                                      <p:to>
                                        <p:strVal val="visible"/>
                                      </p:to>
                                    </p:set>
                                    <p:animEffect transition="in" filter="box(in)">
                                      <p:cBhvr>
                                        <p:cTn id="862" dur="500"/>
                                        <p:tgtEl>
                                          <p:spTgt spid="111624">
                                            <p:txEl>
                                              <p:pRg st="2" end="2"/>
                                            </p:txEl>
                                          </p:spTgt>
                                        </p:tgtEl>
                                      </p:cBhvr>
                                    </p:animEffect>
                                  </p:childTnLst>
                                </p:cTn>
                              </p:par>
                            </p:childTnLst>
                          </p:cTn>
                        </p:par>
                      </p:childTnLst>
                    </p:cTn>
                  </p:par>
                  <p:par>
                    <p:cTn id="863" fill="hold" nodeType="clickPar">
                      <p:stCondLst>
                        <p:cond delay="indefinite"/>
                      </p:stCondLst>
                      <p:childTnLst>
                        <p:par>
                          <p:cTn id="864" fill="hold" nodeType="withGroup">
                            <p:stCondLst>
                              <p:cond delay="0"/>
                            </p:stCondLst>
                            <p:childTnLst>
                              <p:par>
                                <p:cTn id="865" presetID="4" presetClass="entr" presetSubtype="16" fill="hold" nodeType="clickEffect">
                                  <p:stCondLst>
                                    <p:cond delay="0"/>
                                  </p:stCondLst>
                                  <p:childTnLst>
                                    <p:set>
                                      <p:cBhvr>
                                        <p:cTn id="866" dur="1" fill="hold">
                                          <p:stCondLst>
                                            <p:cond delay="0"/>
                                          </p:stCondLst>
                                        </p:cTn>
                                        <p:tgtEl>
                                          <p:spTgt spid="111624">
                                            <p:txEl>
                                              <p:pRg st="4" end="4"/>
                                            </p:txEl>
                                          </p:spTgt>
                                        </p:tgtEl>
                                        <p:attrNameLst>
                                          <p:attrName>style.visibility</p:attrName>
                                        </p:attrNameLst>
                                      </p:cBhvr>
                                      <p:to>
                                        <p:strVal val="visible"/>
                                      </p:to>
                                    </p:set>
                                    <p:animEffect transition="in" filter="box(in)">
                                      <p:cBhvr>
                                        <p:cTn id="867" dur="500"/>
                                        <p:tgtEl>
                                          <p:spTgt spid="1116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20" grpId="0"/>
      <p:bldP spid="111621" grpId="0"/>
      <p:bldP spid="111622" grpId="0" animBg="1"/>
      <p:bldP spid="111623" grpId="0"/>
      <p:bldP spid="111625" grpId="0"/>
      <p:bldP spid="111626" grpId="0" animBg="1"/>
      <p:bldP spid="111627" grpId="0" animBg="1"/>
      <p:bldP spid="111628" grpId="0" animBg="1"/>
      <p:bldP spid="111629" grpId="0" animBg="1"/>
      <p:bldP spid="111630" grpId="0" animBg="1"/>
      <p:bldP spid="111631" grpId="0" animBg="1"/>
      <p:bldP spid="111632" grpId="0" animBg="1"/>
      <p:bldP spid="111633" grpId="0" animBg="1"/>
      <p:bldP spid="111634" grpId="0" animBg="1"/>
      <p:bldP spid="111635" grpId="0" animBg="1"/>
      <p:bldP spid="111636" grpId="0" animBg="1"/>
      <p:bldP spid="111637" grpId="0" animBg="1"/>
      <p:bldP spid="111638" grpId="0" animBg="1"/>
      <p:bldP spid="111639" grpId="0" animBg="1"/>
      <p:bldP spid="111640" grpId="0" animBg="1"/>
      <p:bldP spid="111641" grpId="0" animBg="1"/>
      <p:bldP spid="111642" grpId="0" animBg="1"/>
      <p:bldP spid="111643" grpId="0" animBg="1"/>
      <p:bldP spid="111644" grpId="0" animBg="1"/>
      <p:bldP spid="111645" grpId="0" animBg="1"/>
      <p:bldP spid="111646" grpId="0" animBg="1"/>
      <p:bldP spid="111647" grpId="0" animBg="1"/>
      <p:bldP spid="111648" grpId="0" animBg="1"/>
      <p:bldP spid="111649" grpId="0" animBg="1"/>
      <p:bldP spid="111650" grpId="0" animBg="1"/>
      <p:bldP spid="111651" grpId="0" animBg="1"/>
      <p:bldP spid="111652" grpId="0" animBg="1"/>
      <p:bldP spid="111653" grpId="0" animBg="1"/>
      <p:bldP spid="111654" grpId="0" animBg="1"/>
      <p:bldP spid="111655" grpId="0" animBg="1"/>
      <p:bldP spid="111656" grpId="0" animBg="1"/>
      <p:bldP spid="111657" grpId="0" animBg="1"/>
      <p:bldP spid="111658" grpId="0" animBg="1"/>
      <p:bldP spid="111659" grpId="0" animBg="1"/>
      <p:bldP spid="111660" grpId="0" animBg="1"/>
      <p:bldP spid="111661" grpId="0" animBg="1"/>
      <p:bldP spid="111662" grpId="0" animBg="1"/>
      <p:bldP spid="111663" grpId="0" animBg="1"/>
      <p:bldP spid="111664" grpId="0" animBg="1"/>
      <p:bldP spid="111665" grpId="0" animBg="1"/>
      <p:bldP spid="111666" grpId="0" animBg="1"/>
      <p:bldP spid="111667" grpId="0" animBg="1"/>
      <p:bldP spid="111668" grpId="0" animBg="1"/>
      <p:bldP spid="111669" grpId="0" animBg="1"/>
      <p:bldP spid="111670" grpId="0" animBg="1"/>
      <p:bldP spid="111671" grpId="0" animBg="1"/>
      <p:bldP spid="111672" grpId="0" animBg="1"/>
      <p:bldP spid="111673" grpId="0" animBg="1"/>
      <p:bldP spid="111674" grpId="0" animBg="1"/>
      <p:bldP spid="111675" grpId="0" animBg="1"/>
      <p:bldP spid="111676" grpId="0" animBg="1"/>
      <p:bldP spid="111677" grpId="0" animBg="1"/>
      <p:bldP spid="111678" grpId="0" animBg="1"/>
      <p:bldP spid="111679" grpId="0" animBg="1"/>
      <p:bldP spid="111680" grpId="0" animBg="1"/>
      <p:bldP spid="111681" grpId="0" animBg="1"/>
      <p:bldP spid="111682" grpId="0" animBg="1"/>
      <p:bldP spid="111683" grpId="0" animBg="1"/>
      <p:bldP spid="111684" grpId="0" animBg="1"/>
      <p:bldP spid="111685" grpId="0" animBg="1"/>
      <p:bldP spid="111686" grpId="0" animBg="1"/>
      <p:bldP spid="111687" grpId="0" animBg="1"/>
      <p:bldP spid="111688" grpId="0" animBg="1"/>
      <p:bldP spid="111689" grpId="0" animBg="1"/>
      <p:bldP spid="111690" grpId="0" animBg="1"/>
      <p:bldP spid="111691" grpId="0" animBg="1"/>
      <p:bldP spid="111692" grpId="0" animBg="1"/>
      <p:bldP spid="111693" grpId="0" animBg="1"/>
      <p:bldP spid="111694" grpId="0" animBg="1"/>
      <p:bldP spid="111695" grpId="0" animBg="1"/>
      <p:bldP spid="111696" grpId="0" animBg="1"/>
      <p:bldP spid="111697" grpId="0" animBg="1"/>
      <p:bldP spid="111698" grpId="0" animBg="1"/>
      <p:bldP spid="111699" grpId="0" animBg="1"/>
      <p:bldP spid="111700" grpId="0" animBg="1"/>
      <p:bldP spid="111701" grpId="0" animBg="1"/>
      <p:bldP spid="111702" grpId="0" animBg="1"/>
      <p:bldP spid="111703" grpId="0" animBg="1"/>
      <p:bldP spid="111704" grpId="0" animBg="1"/>
      <p:bldP spid="111705" grpId="0" animBg="1"/>
      <p:bldP spid="111706" grpId="0" animBg="1"/>
      <p:bldP spid="111707" grpId="0" animBg="1"/>
      <p:bldP spid="111708" grpId="0" animBg="1"/>
      <p:bldP spid="111709" grpId="0" animBg="1"/>
      <p:bldP spid="111710" grpId="0" animBg="1"/>
      <p:bldP spid="111711" grpId="0" animBg="1"/>
      <p:bldP spid="111712" grpId="0" animBg="1"/>
      <p:bldP spid="111713" grpId="0" animBg="1"/>
      <p:bldP spid="111714" grpId="0" animBg="1"/>
      <p:bldP spid="111715" grpId="0" animBg="1"/>
      <p:bldP spid="111716" grpId="0" animBg="1"/>
      <p:bldP spid="111717" grpId="0" animBg="1"/>
      <p:bldP spid="111718" grpId="0" animBg="1"/>
      <p:bldP spid="111719" grpId="0" animBg="1"/>
      <p:bldP spid="111720" grpId="0" animBg="1"/>
      <p:bldP spid="111721" grpId="0" animBg="1"/>
      <p:bldP spid="111722" grpId="0" animBg="1"/>
      <p:bldP spid="111723" grpId="0" animBg="1"/>
      <p:bldP spid="111724" grpId="0" animBg="1"/>
      <p:bldP spid="111725" grpId="0" animBg="1"/>
      <p:bldP spid="111726" grpId="0" animBg="1"/>
      <p:bldP spid="111727" grpId="0" animBg="1"/>
      <p:bldP spid="111728" grpId="0" animBg="1"/>
      <p:bldP spid="111729" grpId="0" animBg="1"/>
      <p:bldP spid="111730" grpId="0" animBg="1"/>
      <p:bldP spid="111731" grpId="0" animBg="1"/>
      <p:bldP spid="111732" grpId="0" animBg="1"/>
      <p:bldP spid="111733" grpId="0" animBg="1"/>
      <p:bldP spid="111734" grpId="0" animBg="1"/>
      <p:bldP spid="111735" grpId="0" animBg="1"/>
      <p:bldP spid="111736" grpId="0" animBg="1"/>
      <p:bldP spid="111737" grpId="0" animBg="1"/>
      <p:bldP spid="111738" grpId="0" animBg="1"/>
      <p:bldP spid="111739" grpId="0" animBg="1"/>
      <p:bldP spid="111740" grpId="0" animBg="1"/>
      <p:bldP spid="111741" grpId="0" animBg="1"/>
      <p:bldP spid="111742" grpId="0" animBg="1"/>
      <p:bldP spid="111743" grpId="0" animBg="1"/>
      <p:bldP spid="111744" grpId="0" animBg="1"/>
      <p:bldP spid="111745" grpId="0" animBg="1"/>
      <p:bldP spid="111746" grpId="0" animBg="1"/>
      <p:bldP spid="111747" grpId="0" animBg="1"/>
      <p:bldP spid="111748" grpId="0" animBg="1"/>
      <p:bldP spid="111749" grpId="0" animBg="1"/>
      <p:bldP spid="111750" grpId="0" animBg="1"/>
      <p:bldP spid="111751" grpId="0" animBg="1"/>
      <p:bldP spid="111752" grpId="0" animBg="1"/>
      <p:bldP spid="111753" grpId="0" animBg="1"/>
      <p:bldP spid="111754" grpId="0" animBg="1"/>
      <p:bldP spid="111755" grpId="0" animBg="1"/>
      <p:bldP spid="111756" grpId="0" animBg="1"/>
      <p:bldP spid="111757" grpId="0" animBg="1"/>
      <p:bldP spid="111758" grpId="0" animBg="1"/>
      <p:bldP spid="111759" grpId="0" animBg="1"/>
      <p:bldP spid="111760" grpId="0" animBg="1"/>
      <p:bldP spid="111761" grpId="0" animBg="1"/>
      <p:bldP spid="111762" grpId="0" animBg="1"/>
      <p:bldP spid="111763" grpId="0" animBg="1"/>
      <p:bldP spid="111764" grpId="0" animBg="1"/>
      <p:bldP spid="111765" grpId="0" animBg="1"/>
      <p:bldP spid="111766" grpId="0" animBg="1"/>
      <p:bldP spid="111767" grpId="0" animBg="1"/>
      <p:bldP spid="111768" grpId="0" animBg="1"/>
      <p:bldP spid="111769" grpId="0" animBg="1"/>
      <p:bldP spid="111770" grpId="0" animBg="1"/>
      <p:bldP spid="111771" grpId="0" animBg="1"/>
      <p:bldP spid="111772" grpId="0" animBg="1"/>
      <p:bldP spid="111773" grpId="0" animBg="1"/>
      <p:bldP spid="111774" grpId="0" animBg="1"/>
      <p:bldP spid="111775" grpId="0" animBg="1"/>
      <p:bldP spid="111776" grpId="0" animBg="1"/>
      <p:bldP spid="111777" grpId="0" animBg="1"/>
      <p:bldP spid="111778" grpId="0" animBg="1"/>
      <p:bldP spid="111779" grpId="0" animBg="1"/>
      <p:bldP spid="111780" grpId="0" animBg="1"/>
      <p:bldP spid="111781" grpId="0" animBg="1"/>
      <p:bldP spid="111782" grpId="0" animBg="1"/>
      <p:bldP spid="111783" grpId="0" animBg="1"/>
      <p:bldP spid="111784" grpId="0" animBg="1"/>
      <p:bldP spid="111785" grpId="0" animBg="1"/>
      <p:bldP spid="111786" grpId="0" animBg="1"/>
      <p:bldP spid="111787" grpId="0" animBg="1"/>
      <p:bldP spid="111788" grpId="0" animBg="1"/>
      <p:bldP spid="111789" grpId="0" animBg="1"/>
      <p:bldP spid="111790" grpId="0" animBg="1"/>
      <p:bldP spid="111791" grpId="0" animBg="1"/>
      <p:bldP spid="111792" grpId="0" animBg="1"/>
      <p:bldP spid="111793" grpId="0" animBg="1"/>
      <p:bldP spid="111794" grpId="0" animBg="1"/>
      <p:bldP spid="111795" grpId="0" animBg="1"/>
      <p:bldP spid="111796" grpId="0" animBg="1"/>
      <p:bldP spid="111797" grpId="0" animBg="1"/>
      <p:bldP spid="111798" grpId="0" animBg="1"/>
      <p:bldP spid="111799" grpId="0" animBg="1"/>
      <p:bldP spid="111800" grpId="0" animBg="1"/>
      <p:bldP spid="111801" grpId="0" animBg="1"/>
      <p:bldP spid="111802" grpId="0" animBg="1"/>
      <p:bldP spid="111803" grpId="0" animBg="1"/>
      <p:bldP spid="111804" grpId="0" animBg="1"/>
      <p:bldP spid="111805" grpId="0" animBg="1"/>
      <p:bldP spid="111806" grpId="0" animBg="1"/>
      <p:bldP spid="111807" grpId="0" animBg="1"/>
      <p:bldP spid="111808" grpId="0" animBg="1"/>
      <p:bldP spid="111809" grpId="0" animBg="1"/>
      <p:bldP spid="111810" grpId="0" animBg="1"/>
      <p:bldP spid="111811" grpId="0" animBg="1"/>
      <p:bldP spid="111812" grpId="0" animBg="1"/>
      <p:bldP spid="111813" grpId="0" animBg="1"/>
      <p:bldP spid="111814" grpId="0" animBg="1"/>
      <p:bldP spid="111815" grpId="0" animBg="1"/>
      <p:bldP spid="111816" grpId="0" animBg="1"/>
      <p:bldP spid="111817" grpId="0" animBg="1"/>
      <p:bldP spid="111818" grpId="0" animBg="1"/>
      <p:bldP spid="111819" grpId="0" animBg="1"/>
      <p:bldP spid="111820" grpId="0" animBg="1"/>
      <p:bldP spid="111821" grpId="0" animBg="1"/>
      <p:bldP spid="111822" grpId="0" animBg="1"/>
      <p:bldP spid="111823" grpId="0" animBg="1"/>
      <p:bldP spid="111824" grpId="0" animBg="1"/>
      <p:bldP spid="111825" grpId="0" animBg="1"/>
      <p:bldP spid="111826" grpId="0" animBg="1"/>
      <p:bldP spid="111827" grpId="0" animBg="1"/>
      <p:bldP spid="111828" grpId="0" animBg="1"/>
      <p:bldP spid="111829" grpId="0" animBg="1"/>
      <p:bldP spid="111830" grpId="0" animBg="1"/>
      <p:bldP spid="111831" grpId="0" animBg="1"/>
      <p:bldP spid="111832" grpId="0" animBg="1"/>
      <p:bldP spid="111833" grpId="0" animBg="1"/>
      <p:bldP spid="111834" grpId="0" animBg="1"/>
      <p:bldP spid="111835" grpId="0" animBg="1"/>
      <p:bldP spid="111836" grpId="0" animBg="1"/>
      <p:bldP spid="111837" grpId="0" animBg="1"/>
      <p:bldP spid="111838" grpId="0" animBg="1"/>
      <p:bldP spid="111839" grpId="0" animBg="1"/>
      <p:bldP spid="111840" grpId="0" animBg="1"/>
      <p:bldP spid="111841" grpId="0" animBg="1"/>
      <p:bldP spid="111842" grpId="0" animBg="1"/>
      <p:bldP spid="111843" grpId="0" animBg="1"/>
      <p:bldP spid="111844" grpId="0" animBg="1"/>
      <p:bldP spid="111845" grpId="0" animBg="1"/>
      <p:bldP spid="111846" grpId="0" animBg="1"/>
      <p:bldP spid="111847" grpId="0" animBg="1"/>
      <p:bldP spid="111848" grpId="0" animBg="1"/>
      <p:bldP spid="111849" grpId="0" animBg="1"/>
      <p:bldP spid="111850" grpId="0" animBg="1"/>
      <p:bldP spid="111851" grpId="0" animBg="1"/>
      <p:bldP spid="111852" grpId="0" animBg="1"/>
      <p:bldP spid="111853" grpId="0" animBg="1"/>
      <p:bldP spid="111854" grpId="0" animBg="1"/>
      <p:bldP spid="111855" grpId="0" animBg="1"/>
      <p:bldP spid="111856" grpId="0" animBg="1"/>
      <p:bldP spid="111857" grpId="0" animBg="1"/>
      <p:bldP spid="111858" grpId="0" animBg="1"/>
      <p:bldP spid="111859" grpId="0" animBg="1"/>
      <p:bldP spid="111860" grpId="0" animBg="1"/>
      <p:bldP spid="111861" grpId="0" animBg="1"/>
      <p:bldP spid="111862" grpId="0" animBg="1"/>
      <p:bldP spid="111863" grpId="0" animBg="1"/>
      <p:bldP spid="111864" grpId="0" animBg="1"/>
      <p:bldP spid="111865" grpId="0" animBg="1"/>
      <p:bldP spid="111866" grpId="0" animBg="1"/>
      <p:bldP spid="111867" grpId="0" animBg="1"/>
      <p:bldP spid="111868" grpId="0" animBg="1"/>
      <p:bldP spid="111869" grpId="0" animBg="1"/>
      <p:bldP spid="111870" grpId="0" animBg="1"/>
      <p:bldP spid="111871" grpId="0" animBg="1"/>
      <p:bldP spid="111872" grpId="0" animBg="1"/>
      <p:bldP spid="111873" grpId="0" animBg="1"/>
      <p:bldP spid="111874" grpId="0" animBg="1"/>
      <p:bldP spid="111875" grpId="0" animBg="1"/>
      <p:bldP spid="111876" grpId="0" animBg="1"/>
      <p:bldP spid="111877" grpId="0" animBg="1"/>
      <p:bldP spid="111878" grpId="0" animBg="1"/>
      <p:bldP spid="111879" grpId="0" animBg="1"/>
      <p:bldP spid="111880" grpId="0" animBg="1"/>
      <p:bldP spid="111881" grpId="0" animBg="1"/>
      <p:bldP spid="111882" grpId="0" animBg="1"/>
      <p:bldP spid="111883" grpId="0" animBg="1"/>
      <p:bldP spid="111884" grpId="0" animBg="1"/>
      <p:bldP spid="111885" grpId="0" animBg="1"/>
      <p:bldP spid="111886" grpId="0" animBg="1"/>
      <p:bldP spid="111887" grpId="0" animBg="1"/>
      <p:bldP spid="111888" grpId="0"/>
      <p:bldP spid="111889" grpId="0" animBg="1"/>
      <p:bldP spid="111890" grpId="0" animBg="1"/>
      <p:bldP spid="111891" grpId="0" animBg="1"/>
      <p:bldP spid="111892" grpId="0" animBg="1"/>
      <p:bldP spid="111893" grpId="0" animBg="1"/>
      <p:bldP spid="111894" grpId="0" animBg="1"/>
      <p:bldP spid="111895" grpId="0"/>
      <p:bldP spid="111896" grpId="0"/>
      <p:bldP spid="111897" grpId="0"/>
      <p:bldP spid="111898" grpId="0"/>
      <p:bldP spid="111899" grpId="0"/>
      <p:bldP spid="111900" grpId="0"/>
      <p:bldP spid="111901" grpId="0"/>
      <p:bldP spid="1119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b="1"/>
              <a:t>Cuál es el significado?</a:t>
            </a:r>
            <a:endParaRPr lang="en-GB" altLang="en-US" b="1"/>
          </a:p>
        </p:txBody>
      </p:sp>
      <p:sp>
        <p:nvSpPr>
          <p:cNvPr id="65539" name="Rectangle 3"/>
          <p:cNvSpPr>
            <a:spLocks noGrp="1" noChangeArrowheads="1"/>
          </p:cNvSpPr>
          <p:nvPr>
            <p:ph type="body" idx="1"/>
          </p:nvPr>
        </p:nvSpPr>
        <p:spPr>
          <a:xfrm>
            <a:off x="609600" y="1447800"/>
            <a:ext cx="3890963" cy="4876800"/>
          </a:xfrm>
        </p:spPr>
        <p:txBody>
          <a:bodyPr/>
          <a:lstStyle/>
          <a:p>
            <a:pPr algn="just">
              <a:lnSpc>
                <a:spcPct val="90000"/>
              </a:lnSpc>
            </a:pPr>
            <a:r>
              <a:rPr lang="en-US" altLang="en-US" sz="1800" b="1"/>
              <a:t>La forma en que las partículas interactúan nos da un indicio de cuando una suspensión es estable o no, partículas que tienden a estar juntas van a crecer y por efecto a sedimentar.  Este crecimiento en tamaño puede cambiar las propiedades que deseamos para nuestro producto.</a:t>
            </a:r>
          </a:p>
          <a:p>
            <a:pPr algn="just">
              <a:lnSpc>
                <a:spcPct val="90000"/>
              </a:lnSpc>
            </a:pPr>
            <a:r>
              <a:rPr lang="en-US" altLang="en-US" sz="1800" b="1"/>
              <a:t>Típicamente en sistemas acuosos una carga (-/+) de magnitud 30mV es suficiente como para dar una estabilidad moderada.</a:t>
            </a:r>
          </a:p>
          <a:p>
            <a:pPr algn="just">
              <a:lnSpc>
                <a:spcPct val="90000"/>
              </a:lnSpc>
            </a:pPr>
            <a:r>
              <a:rPr lang="en-US" altLang="en-US" sz="1800" b="1"/>
              <a:t>Esto no es solo un indicativo a un problema, sino que sugiere rutas para resolverlo.</a:t>
            </a:r>
            <a:endParaRPr lang="en-GB" altLang="en-US" sz="1800" b="1"/>
          </a:p>
        </p:txBody>
      </p:sp>
      <p:grpSp>
        <p:nvGrpSpPr>
          <p:cNvPr id="65540" name="Group 4"/>
          <p:cNvGrpSpPr>
            <a:grpSpLocks/>
          </p:cNvGrpSpPr>
          <p:nvPr/>
        </p:nvGrpSpPr>
        <p:grpSpPr bwMode="auto">
          <a:xfrm>
            <a:off x="4508500" y="1700213"/>
            <a:ext cx="4635500" cy="4073525"/>
            <a:chOff x="2696" y="1104"/>
            <a:chExt cx="2920" cy="2566"/>
          </a:xfrm>
        </p:grpSpPr>
        <p:sp>
          <p:nvSpPr>
            <p:cNvPr id="65541" name="Line 5"/>
            <p:cNvSpPr>
              <a:spLocks noChangeShapeType="1"/>
            </p:cNvSpPr>
            <p:nvPr/>
          </p:nvSpPr>
          <p:spPr bwMode="auto">
            <a:xfrm>
              <a:off x="3442" y="2225"/>
              <a:ext cx="0" cy="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5542" name="Group 6"/>
            <p:cNvGrpSpPr>
              <a:grpSpLocks/>
            </p:cNvGrpSpPr>
            <p:nvPr/>
          </p:nvGrpSpPr>
          <p:grpSpPr bwMode="auto">
            <a:xfrm>
              <a:off x="3777" y="1104"/>
              <a:ext cx="801" cy="480"/>
              <a:chOff x="3264" y="288"/>
              <a:chExt cx="960" cy="576"/>
            </a:xfrm>
          </p:grpSpPr>
          <p:sp>
            <p:nvSpPr>
              <p:cNvPr id="65543" name="AutoShape 7"/>
              <p:cNvSpPr>
                <a:spLocks noChangeArrowheads="1"/>
              </p:cNvSpPr>
              <p:nvPr/>
            </p:nvSpPr>
            <p:spPr bwMode="auto">
              <a:xfrm>
                <a:off x="3264" y="288"/>
                <a:ext cx="960" cy="576"/>
              </a:xfrm>
              <a:prstGeom prst="cube">
                <a:avLst>
                  <a:gd name="adj" fmla="val 850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AutoShape 8"/>
              <p:cNvSpPr>
                <a:spLocks noChangeArrowheads="1"/>
              </p:cNvSpPr>
              <p:nvPr/>
            </p:nvSpPr>
            <p:spPr bwMode="auto">
              <a:xfrm>
                <a:off x="3312" y="43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5" name="AutoShape 9"/>
              <p:cNvSpPr>
                <a:spLocks noChangeArrowheads="1"/>
              </p:cNvSpPr>
              <p:nvPr/>
            </p:nvSpPr>
            <p:spPr bwMode="auto">
              <a:xfrm>
                <a:off x="3408" y="7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6" name="AutoShape 10"/>
              <p:cNvSpPr>
                <a:spLocks noChangeArrowheads="1"/>
              </p:cNvSpPr>
              <p:nvPr/>
            </p:nvSpPr>
            <p:spPr bwMode="auto">
              <a:xfrm>
                <a:off x="3792" y="576"/>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AutoShape 11"/>
              <p:cNvSpPr>
                <a:spLocks noChangeArrowheads="1"/>
              </p:cNvSpPr>
              <p:nvPr/>
            </p:nvSpPr>
            <p:spPr bwMode="auto">
              <a:xfrm>
                <a:off x="3648" y="43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AutoShape 12"/>
              <p:cNvSpPr>
                <a:spLocks noChangeArrowheads="1"/>
              </p:cNvSpPr>
              <p:nvPr/>
            </p:nvSpPr>
            <p:spPr bwMode="auto">
              <a:xfrm>
                <a:off x="3984" y="7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AutoShape 13"/>
              <p:cNvSpPr>
                <a:spLocks noChangeArrowheads="1"/>
              </p:cNvSpPr>
              <p:nvPr/>
            </p:nvSpPr>
            <p:spPr bwMode="auto">
              <a:xfrm>
                <a:off x="3936" y="558"/>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AutoShape 14"/>
              <p:cNvSpPr>
                <a:spLocks noChangeArrowheads="1"/>
              </p:cNvSpPr>
              <p:nvPr/>
            </p:nvSpPr>
            <p:spPr bwMode="auto">
              <a:xfrm>
                <a:off x="4060" y="576"/>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AutoShape 15"/>
              <p:cNvSpPr>
                <a:spLocks noChangeArrowheads="1"/>
              </p:cNvSpPr>
              <p:nvPr/>
            </p:nvSpPr>
            <p:spPr bwMode="auto">
              <a:xfrm>
                <a:off x="3744" y="7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AutoShape 16"/>
              <p:cNvSpPr>
                <a:spLocks noChangeArrowheads="1"/>
              </p:cNvSpPr>
              <p:nvPr/>
            </p:nvSpPr>
            <p:spPr bwMode="auto">
              <a:xfrm>
                <a:off x="3560" y="604"/>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AutoShape 17"/>
              <p:cNvSpPr>
                <a:spLocks noChangeArrowheads="1"/>
              </p:cNvSpPr>
              <p:nvPr/>
            </p:nvSpPr>
            <p:spPr bwMode="auto">
              <a:xfrm>
                <a:off x="3456" y="384"/>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AutoShape 18"/>
              <p:cNvSpPr>
                <a:spLocks noChangeArrowheads="1"/>
              </p:cNvSpPr>
              <p:nvPr/>
            </p:nvSpPr>
            <p:spPr bwMode="auto">
              <a:xfrm>
                <a:off x="3552" y="48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AutoShape 19"/>
              <p:cNvSpPr>
                <a:spLocks noChangeArrowheads="1"/>
              </p:cNvSpPr>
              <p:nvPr/>
            </p:nvSpPr>
            <p:spPr bwMode="auto">
              <a:xfrm>
                <a:off x="3792" y="43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AutoShape 20"/>
              <p:cNvSpPr>
                <a:spLocks noChangeArrowheads="1"/>
              </p:cNvSpPr>
              <p:nvPr/>
            </p:nvSpPr>
            <p:spPr bwMode="auto">
              <a:xfrm>
                <a:off x="3984" y="43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AutoShape 21"/>
              <p:cNvSpPr>
                <a:spLocks noChangeArrowheads="1"/>
              </p:cNvSpPr>
              <p:nvPr/>
            </p:nvSpPr>
            <p:spPr bwMode="auto">
              <a:xfrm>
                <a:off x="3408" y="528"/>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8" name="AutoShape 22"/>
              <p:cNvSpPr>
                <a:spLocks noChangeArrowheads="1"/>
              </p:cNvSpPr>
              <p:nvPr/>
            </p:nvSpPr>
            <p:spPr bwMode="auto">
              <a:xfrm>
                <a:off x="3312" y="624"/>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9" name="AutoShape 23"/>
              <p:cNvSpPr>
                <a:spLocks noChangeArrowheads="1"/>
              </p:cNvSpPr>
              <p:nvPr/>
            </p:nvSpPr>
            <p:spPr bwMode="auto">
              <a:xfrm>
                <a:off x="3600" y="7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0" name="AutoShape 24"/>
              <p:cNvSpPr>
                <a:spLocks noChangeArrowheads="1"/>
              </p:cNvSpPr>
              <p:nvPr/>
            </p:nvSpPr>
            <p:spPr bwMode="auto">
              <a:xfrm>
                <a:off x="3888" y="359"/>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61" name="AutoShape 25"/>
            <p:cNvSpPr>
              <a:spLocks noChangeArrowheads="1"/>
            </p:cNvSpPr>
            <p:nvPr/>
          </p:nvSpPr>
          <p:spPr bwMode="auto">
            <a:xfrm>
              <a:off x="3042" y="1747"/>
              <a:ext cx="800" cy="481"/>
            </a:xfrm>
            <a:prstGeom prst="cube">
              <a:avLst>
                <a:gd name="adj" fmla="val 8509"/>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2" name="AutoShape 26"/>
            <p:cNvSpPr>
              <a:spLocks noChangeArrowheads="1"/>
            </p:cNvSpPr>
            <p:nvPr/>
          </p:nvSpPr>
          <p:spPr bwMode="auto">
            <a:xfrm>
              <a:off x="3189" y="186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3" name="AutoShape 27"/>
            <p:cNvSpPr>
              <a:spLocks noChangeArrowheads="1"/>
            </p:cNvSpPr>
            <p:nvPr/>
          </p:nvSpPr>
          <p:spPr bwMode="auto">
            <a:xfrm>
              <a:off x="3246" y="2019"/>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4" name="AutoShape 28"/>
            <p:cNvSpPr>
              <a:spLocks noChangeArrowheads="1"/>
            </p:cNvSpPr>
            <p:nvPr/>
          </p:nvSpPr>
          <p:spPr bwMode="auto">
            <a:xfrm>
              <a:off x="3482" y="198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5" name="AutoShape 29"/>
            <p:cNvSpPr>
              <a:spLocks noChangeArrowheads="1"/>
            </p:cNvSpPr>
            <p:nvPr/>
          </p:nvSpPr>
          <p:spPr bwMode="auto">
            <a:xfrm>
              <a:off x="3362" y="1916"/>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6" name="AutoShape 30"/>
            <p:cNvSpPr>
              <a:spLocks noChangeArrowheads="1"/>
            </p:cNvSpPr>
            <p:nvPr/>
          </p:nvSpPr>
          <p:spPr bwMode="auto">
            <a:xfrm>
              <a:off x="3634" y="2066"/>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7" name="AutoShape 31"/>
            <p:cNvSpPr>
              <a:spLocks noChangeArrowheads="1"/>
            </p:cNvSpPr>
            <p:nvPr/>
          </p:nvSpPr>
          <p:spPr bwMode="auto">
            <a:xfrm>
              <a:off x="3560" y="1972"/>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8" name="AutoShape 32"/>
            <p:cNvSpPr>
              <a:spLocks noChangeArrowheads="1"/>
            </p:cNvSpPr>
            <p:nvPr/>
          </p:nvSpPr>
          <p:spPr bwMode="auto">
            <a:xfrm>
              <a:off x="3642" y="198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9" name="AutoShape 33"/>
            <p:cNvSpPr>
              <a:spLocks noChangeArrowheads="1"/>
            </p:cNvSpPr>
            <p:nvPr/>
          </p:nvSpPr>
          <p:spPr bwMode="auto">
            <a:xfrm>
              <a:off x="3442" y="205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0" name="AutoShape 34"/>
            <p:cNvSpPr>
              <a:spLocks noChangeArrowheads="1"/>
            </p:cNvSpPr>
            <p:nvPr/>
          </p:nvSpPr>
          <p:spPr bwMode="auto">
            <a:xfrm>
              <a:off x="3305" y="206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1" name="AutoShape 35"/>
            <p:cNvSpPr>
              <a:spLocks noChangeArrowheads="1"/>
            </p:cNvSpPr>
            <p:nvPr/>
          </p:nvSpPr>
          <p:spPr bwMode="auto">
            <a:xfrm>
              <a:off x="3282" y="190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2" name="AutoShape 36"/>
            <p:cNvSpPr>
              <a:spLocks noChangeArrowheads="1"/>
            </p:cNvSpPr>
            <p:nvPr/>
          </p:nvSpPr>
          <p:spPr bwMode="auto">
            <a:xfrm>
              <a:off x="3322" y="198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3" name="AutoShape 37"/>
            <p:cNvSpPr>
              <a:spLocks noChangeArrowheads="1"/>
            </p:cNvSpPr>
            <p:nvPr/>
          </p:nvSpPr>
          <p:spPr bwMode="auto">
            <a:xfrm>
              <a:off x="3482" y="190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4" name="AutoShape 38"/>
            <p:cNvSpPr>
              <a:spLocks noChangeArrowheads="1"/>
            </p:cNvSpPr>
            <p:nvPr/>
          </p:nvSpPr>
          <p:spPr bwMode="auto">
            <a:xfrm>
              <a:off x="3621" y="190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5" name="AutoShape 39"/>
            <p:cNvSpPr>
              <a:spLocks noChangeArrowheads="1"/>
            </p:cNvSpPr>
            <p:nvPr/>
          </p:nvSpPr>
          <p:spPr bwMode="auto">
            <a:xfrm>
              <a:off x="3213" y="194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6" name="AutoShape 40"/>
            <p:cNvSpPr>
              <a:spLocks noChangeArrowheads="1"/>
            </p:cNvSpPr>
            <p:nvPr/>
          </p:nvSpPr>
          <p:spPr bwMode="auto">
            <a:xfrm>
              <a:off x="3145" y="1991"/>
              <a:ext cx="80" cy="81"/>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7" name="AutoShape 41"/>
            <p:cNvSpPr>
              <a:spLocks noChangeArrowheads="1"/>
            </p:cNvSpPr>
            <p:nvPr/>
          </p:nvSpPr>
          <p:spPr bwMode="auto">
            <a:xfrm>
              <a:off x="3378" y="2103"/>
              <a:ext cx="81"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8" name="AutoShape 42"/>
            <p:cNvSpPr>
              <a:spLocks noChangeArrowheads="1"/>
            </p:cNvSpPr>
            <p:nvPr/>
          </p:nvSpPr>
          <p:spPr bwMode="auto">
            <a:xfrm>
              <a:off x="3549" y="186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79" name="Group 43"/>
            <p:cNvGrpSpPr>
              <a:grpSpLocks/>
            </p:cNvGrpSpPr>
            <p:nvPr/>
          </p:nvGrpSpPr>
          <p:grpSpPr bwMode="auto">
            <a:xfrm>
              <a:off x="3042" y="2389"/>
              <a:ext cx="800" cy="481"/>
              <a:chOff x="2496" y="1776"/>
              <a:chExt cx="960" cy="576"/>
            </a:xfrm>
          </p:grpSpPr>
          <p:sp>
            <p:nvSpPr>
              <p:cNvPr id="65580" name="AutoShape 44"/>
              <p:cNvSpPr>
                <a:spLocks noChangeArrowheads="1"/>
              </p:cNvSpPr>
              <p:nvPr/>
            </p:nvSpPr>
            <p:spPr bwMode="auto">
              <a:xfrm>
                <a:off x="2496" y="1776"/>
                <a:ext cx="960" cy="576"/>
              </a:xfrm>
              <a:prstGeom prst="cube">
                <a:avLst>
                  <a:gd name="adj" fmla="val 850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81" name="Group 45"/>
              <p:cNvGrpSpPr>
                <a:grpSpLocks/>
              </p:cNvGrpSpPr>
              <p:nvPr/>
            </p:nvGrpSpPr>
            <p:grpSpPr bwMode="auto">
              <a:xfrm rot="-1266440">
                <a:off x="2784" y="1920"/>
                <a:ext cx="384" cy="361"/>
                <a:chOff x="2784" y="1920"/>
                <a:chExt cx="384" cy="361"/>
              </a:xfrm>
            </p:grpSpPr>
            <p:sp>
              <p:nvSpPr>
                <p:cNvPr id="65582" name="AutoShape 46"/>
                <p:cNvSpPr>
                  <a:spLocks noChangeArrowheads="1"/>
                </p:cNvSpPr>
                <p:nvPr/>
              </p:nvSpPr>
              <p:spPr bwMode="auto">
                <a:xfrm rot="17737815">
                  <a:off x="2784" y="1920"/>
                  <a:ext cx="192" cy="192"/>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3" name="AutoShape 47"/>
                <p:cNvSpPr>
                  <a:spLocks noChangeArrowheads="1"/>
                </p:cNvSpPr>
                <p:nvPr/>
              </p:nvSpPr>
              <p:spPr bwMode="auto">
                <a:xfrm rot="17737815">
                  <a:off x="2976" y="1920"/>
                  <a:ext cx="192" cy="192"/>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4" name="AutoShape 48"/>
                <p:cNvSpPr>
                  <a:spLocks noChangeArrowheads="1"/>
                </p:cNvSpPr>
                <p:nvPr/>
              </p:nvSpPr>
              <p:spPr bwMode="auto">
                <a:xfrm rot="17737815">
                  <a:off x="2880" y="2089"/>
                  <a:ext cx="192" cy="192"/>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5585" name="AutoShape 49"/>
            <p:cNvSpPr>
              <a:spLocks noChangeArrowheads="1"/>
            </p:cNvSpPr>
            <p:nvPr/>
          </p:nvSpPr>
          <p:spPr bwMode="auto">
            <a:xfrm>
              <a:off x="4480" y="1747"/>
              <a:ext cx="801" cy="481"/>
            </a:xfrm>
            <a:prstGeom prst="cube">
              <a:avLst>
                <a:gd name="adj" fmla="val 850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6" name="AutoShape 50"/>
            <p:cNvSpPr>
              <a:spLocks noChangeArrowheads="1"/>
            </p:cNvSpPr>
            <p:nvPr/>
          </p:nvSpPr>
          <p:spPr bwMode="auto">
            <a:xfrm>
              <a:off x="4880" y="2038"/>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7" name="AutoShape 51"/>
            <p:cNvSpPr>
              <a:spLocks noChangeArrowheads="1"/>
            </p:cNvSpPr>
            <p:nvPr/>
          </p:nvSpPr>
          <p:spPr bwMode="auto">
            <a:xfrm>
              <a:off x="4585" y="2141"/>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8" name="AutoShape 52"/>
            <p:cNvSpPr>
              <a:spLocks noChangeArrowheads="1"/>
            </p:cNvSpPr>
            <p:nvPr/>
          </p:nvSpPr>
          <p:spPr bwMode="auto">
            <a:xfrm>
              <a:off x="4960" y="2147"/>
              <a:ext cx="80" cy="81"/>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9" name="AutoShape 53"/>
            <p:cNvSpPr>
              <a:spLocks noChangeArrowheads="1"/>
            </p:cNvSpPr>
            <p:nvPr/>
          </p:nvSpPr>
          <p:spPr bwMode="auto">
            <a:xfrm>
              <a:off x="4999" y="2067"/>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0" name="AutoShape 54"/>
            <p:cNvSpPr>
              <a:spLocks noChangeArrowheads="1"/>
            </p:cNvSpPr>
            <p:nvPr/>
          </p:nvSpPr>
          <p:spPr bwMode="auto">
            <a:xfrm>
              <a:off x="5066" y="2141"/>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1" name="AutoShape 55"/>
            <p:cNvSpPr>
              <a:spLocks noChangeArrowheads="1"/>
            </p:cNvSpPr>
            <p:nvPr/>
          </p:nvSpPr>
          <p:spPr bwMode="auto">
            <a:xfrm>
              <a:off x="5121" y="2051"/>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2" name="AutoShape 56"/>
            <p:cNvSpPr>
              <a:spLocks noChangeArrowheads="1"/>
            </p:cNvSpPr>
            <p:nvPr/>
          </p:nvSpPr>
          <p:spPr bwMode="auto">
            <a:xfrm>
              <a:off x="5161" y="2147"/>
              <a:ext cx="80" cy="81"/>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3" name="AutoShape 57"/>
            <p:cNvSpPr>
              <a:spLocks noChangeArrowheads="1"/>
            </p:cNvSpPr>
            <p:nvPr/>
          </p:nvSpPr>
          <p:spPr bwMode="auto">
            <a:xfrm>
              <a:off x="4865" y="2141"/>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4" name="AutoShape 58"/>
            <p:cNvSpPr>
              <a:spLocks noChangeArrowheads="1"/>
            </p:cNvSpPr>
            <p:nvPr/>
          </p:nvSpPr>
          <p:spPr bwMode="auto">
            <a:xfrm>
              <a:off x="4708" y="2005"/>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5" name="AutoShape 59"/>
            <p:cNvSpPr>
              <a:spLocks noChangeArrowheads="1"/>
            </p:cNvSpPr>
            <p:nvPr/>
          </p:nvSpPr>
          <p:spPr bwMode="auto">
            <a:xfrm>
              <a:off x="4619" y="2034"/>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6" name="AutoShape 60"/>
            <p:cNvSpPr>
              <a:spLocks noChangeArrowheads="1"/>
            </p:cNvSpPr>
            <p:nvPr/>
          </p:nvSpPr>
          <p:spPr bwMode="auto">
            <a:xfrm>
              <a:off x="4792" y="2030"/>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7" name="AutoShape 61"/>
            <p:cNvSpPr>
              <a:spLocks noChangeArrowheads="1"/>
            </p:cNvSpPr>
            <p:nvPr/>
          </p:nvSpPr>
          <p:spPr bwMode="auto">
            <a:xfrm>
              <a:off x="4520" y="2038"/>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8" name="AutoShape 62"/>
            <p:cNvSpPr>
              <a:spLocks noChangeArrowheads="1"/>
            </p:cNvSpPr>
            <p:nvPr/>
          </p:nvSpPr>
          <p:spPr bwMode="auto">
            <a:xfrm>
              <a:off x="4480" y="2147"/>
              <a:ext cx="80" cy="81"/>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9" name="AutoShape 63"/>
            <p:cNvSpPr>
              <a:spLocks noChangeArrowheads="1"/>
            </p:cNvSpPr>
            <p:nvPr/>
          </p:nvSpPr>
          <p:spPr bwMode="auto">
            <a:xfrm>
              <a:off x="4745" y="2141"/>
              <a:ext cx="80"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0" name="AutoShape 64"/>
            <p:cNvSpPr>
              <a:spLocks noChangeArrowheads="1"/>
            </p:cNvSpPr>
            <p:nvPr/>
          </p:nvSpPr>
          <p:spPr bwMode="auto">
            <a:xfrm>
              <a:off x="5040" y="1987"/>
              <a:ext cx="81" cy="80"/>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601" name="Group 65"/>
            <p:cNvGrpSpPr>
              <a:grpSpLocks/>
            </p:cNvGrpSpPr>
            <p:nvPr/>
          </p:nvGrpSpPr>
          <p:grpSpPr bwMode="auto">
            <a:xfrm>
              <a:off x="4480" y="2389"/>
              <a:ext cx="801" cy="481"/>
              <a:chOff x="4032" y="1748"/>
              <a:chExt cx="960" cy="576"/>
            </a:xfrm>
          </p:grpSpPr>
          <p:sp>
            <p:nvSpPr>
              <p:cNvPr id="65602" name="AutoShape 66"/>
              <p:cNvSpPr>
                <a:spLocks noChangeArrowheads="1"/>
              </p:cNvSpPr>
              <p:nvPr/>
            </p:nvSpPr>
            <p:spPr bwMode="auto">
              <a:xfrm>
                <a:off x="4032" y="1748"/>
                <a:ext cx="960" cy="576"/>
              </a:xfrm>
              <a:prstGeom prst="cube">
                <a:avLst>
                  <a:gd name="adj" fmla="val 850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3" name="AutoShape 67"/>
              <p:cNvSpPr>
                <a:spLocks noChangeArrowheads="1"/>
              </p:cNvSpPr>
              <p:nvPr/>
            </p:nvSpPr>
            <p:spPr bwMode="auto">
              <a:xfrm>
                <a:off x="4512" y="212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4" name="AutoShape 68"/>
              <p:cNvSpPr>
                <a:spLocks noChangeArrowheads="1"/>
              </p:cNvSpPr>
              <p:nvPr/>
            </p:nvSpPr>
            <p:spPr bwMode="auto">
              <a:xfrm>
                <a:off x="4158" y="22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5" name="AutoShape 69"/>
              <p:cNvSpPr>
                <a:spLocks noChangeArrowheads="1"/>
              </p:cNvSpPr>
              <p:nvPr/>
            </p:nvSpPr>
            <p:spPr bwMode="auto">
              <a:xfrm>
                <a:off x="4608" y="2228"/>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6" name="AutoShape 70"/>
              <p:cNvSpPr>
                <a:spLocks noChangeArrowheads="1"/>
              </p:cNvSpPr>
              <p:nvPr/>
            </p:nvSpPr>
            <p:spPr bwMode="auto">
              <a:xfrm>
                <a:off x="4659" y="214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7" name="AutoShape 71"/>
              <p:cNvSpPr>
                <a:spLocks noChangeArrowheads="1"/>
              </p:cNvSpPr>
              <p:nvPr/>
            </p:nvSpPr>
            <p:spPr bwMode="auto">
              <a:xfrm>
                <a:off x="4734" y="22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8" name="AutoShape 72"/>
              <p:cNvSpPr>
                <a:spLocks noChangeArrowheads="1"/>
              </p:cNvSpPr>
              <p:nvPr/>
            </p:nvSpPr>
            <p:spPr bwMode="auto">
              <a:xfrm>
                <a:off x="4810" y="2137"/>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9" name="AutoShape 73"/>
              <p:cNvSpPr>
                <a:spLocks noChangeArrowheads="1"/>
              </p:cNvSpPr>
              <p:nvPr/>
            </p:nvSpPr>
            <p:spPr bwMode="auto">
              <a:xfrm>
                <a:off x="4848" y="2228"/>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0" name="AutoShape 74"/>
              <p:cNvSpPr>
                <a:spLocks noChangeArrowheads="1"/>
              </p:cNvSpPr>
              <p:nvPr/>
            </p:nvSpPr>
            <p:spPr bwMode="auto">
              <a:xfrm>
                <a:off x="4494" y="22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1" name="AutoShape 75"/>
              <p:cNvSpPr>
                <a:spLocks noChangeArrowheads="1"/>
              </p:cNvSpPr>
              <p:nvPr/>
            </p:nvSpPr>
            <p:spPr bwMode="auto">
              <a:xfrm>
                <a:off x="4305" y="2127"/>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2" name="AutoShape 76"/>
              <p:cNvSpPr>
                <a:spLocks noChangeArrowheads="1"/>
              </p:cNvSpPr>
              <p:nvPr/>
            </p:nvSpPr>
            <p:spPr bwMode="auto">
              <a:xfrm>
                <a:off x="4199" y="2127"/>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3" name="AutoShape 77"/>
              <p:cNvSpPr>
                <a:spLocks noChangeArrowheads="1"/>
              </p:cNvSpPr>
              <p:nvPr/>
            </p:nvSpPr>
            <p:spPr bwMode="auto">
              <a:xfrm>
                <a:off x="4401" y="2132"/>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4" name="AutoShape 78"/>
              <p:cNvSpPr>
                <a:spLocks noChangeArrowheads="1"/>
              </p:cNvSpPr>
              <p:nvPr/>
            </p:nvSpPr>
            <p:spPr bwMode="auto">
              <a:xfrm>
                <a:off x="4080" y="2137"/>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5" name="AutoShape 79"/>
              <p:cNvSpPr>
                <a:spLocks noChangeArrowheads="1"/>
              </p:cNvSpPr>
              <p:nvPr/>
            </p:nvSpPr>
            <p:spPr bwMode="auto">
              <a:xfrm>
                <a:off x="4032" y="2228"/>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6" name="AutoShape 80"/>
              <p:cNvSpPr>
                <a:spLocks noChangeArrowheads="1"/>
              </p:cNvSpPr>
              <p:nvPr/>
            </p:nvSpPr>
            <p:spPr bwMode="auto">
              <a:xfrm>
                <a:off x="4350" y="2220"/>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7" name="AutoShape 81"/>
              <p:cNvSpPr>
                <a:spLocks noChangeArrowheads="1"/>
              </p:cNvSpPr>
              <p:nvPr/>
            </p:nvSpPr>
            <p:spPr bwMode="auto">
              <a:xfrm>
                <a:off x="4709" y="2056"/>
                <a:ext cx="96" cy="96"/>
              </a:xfrm>
              <a:prstGeom prst="flowChartConnector">
                <a:avLst/>
              </a:prstGeom>
              <a:gradFill rotWithShape="0">
                <a:gsLst>
                  <a:gs pos="0">
                    <a:schemeClr val="bg2"/>
                  </a:gs>
                  <a:gs pos="100000">
                    <a:schemeClr val="bg2">
                      <a:gamma/>
                      <a:shade val="0"/>
                      <a:invGamma/>
                    </a:schemeClr>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618" name="AutoShape 82"/>
            <p:cNvSpPr>
              <a:spLocks noChangeArrowheads="1"/>
            </p:cNvSpPr>
            <p:nvPr/>
          </p:nvSpPr>
          <p:spPr bwMode="auto">
            <a:xfrm>
              <a:off x="3757" y="3013"/>
              <a:ext cx="833" cy="481"/>
            </a:xfrm>
            <a:prstGeom prst="cube">
              <a:avLst>
                <a:gd name="adj" fmla="val 850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9" name="Rectangle 83"/>
            <p:cNvSpPr>
              <a:spLocks noChangeArrowheads="1"/>
            </p:cNvSpPr>
            <p:nvPr/>
          </p:nvSpPr>
          <p:spPr bwMode="auto">
            <a:xfrm>
              <a:off x="3761" y="3386"/>
              <a:ext cx="781" cy="108"/>
            </a:xfrm>
            <a:prstGeom prst="rect">
              <a:avLst/>
            </a:prstGeom>
            <a:gradFill rotWithShape="0">
              <a:gsLst>
                <a:gs pos="0">
                  <a:schemeClr val="bg2">
                    <a:gamma/>
                    <a:shade val="46275"/>
                    <a:invGamma/>
                  </a:schemeClr>
                </a:gs>
                <a:gs pos="100000">
                  <a:schemeClr val="bg2"/>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0" name="Line 84"/>
            <p:cNvSpPr>
              <a:spLocks noChangeShapeType="1"/>
            </p:cNvSpPr>
            <p:nvPr/>
          </p:nvSpPr>
          <p:spPr bwMode="auto">
            <a:xfrm flipH="1">
              <a:off x="3441" y="1382"/>
              <a:ext cx="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1" name="Line 85"/>
            <p:cNvSpPr>
              <a:spLocks noChangeShapeType="1"/>
            </p:cNvSpPr>
            <p:nvPr/>
          </p:nvSpPr>
          <p:spPr bwMode="auto">
            <a:xfrm>
              <a:off x="3439" y="1384"/>
              <a:ext cx="0" cy="4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2" name="Line 86"/>
            <p:cNvSpPr>
              <a:spLocks noChangeShapeType="1"/>
            </p:cNvSpPr>
            <p:nvPr/>
          </p:nvSpPr>
          <p:spPr bwMode="auto">
            <a:xfrm flipH="1">
              <a:off x="4558" y="1382"/>
              <a:ext cx="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3" name="Line 87"/>
            <p:cNvSpPr>
              <a:spLocks noChangeShapeType="1"/>
            </p:cNvSpPr>
            <p:nvPr/>
          </p:nvSpPr>
          <p:spPr bwMode="auto">
            <a:xfrm>
              <a:off x="4878" y="1382"/>
              <a:ext cx="0"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4" name="Line 88"/>
            <p:cNvSpPr>
              <a:spLocks noChangeShapeType="1"/>
            </p:cNvSpPr>
            <p:nvPr/>
          </p:nvSpPr>
          <p:spPr bwMode="auto">
            <a:xfrm>
              <a:off x="4878" y="2225"/>
              <a:ext cx="0" cy="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5" name="Line 89"/>
            <p:cNvSpPr>
              <a:spLocks noChangeShapeType="1"/>
            </p:cNvSpPr>
            <p:nvPr/>
          </p:nvSpPr>
          <p:spPr bwMode="auto">
            <a:xfrm>
              <a:off x="3437" y="287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6" name="Line 90"/>
            <p:cNvSpPr>
              <a:spLocks noChangeShapeType="1"/>
            </p:cNvSpPr>
            <p:nvPr/>
          </p:nvSpPr>
          <p:spPr bwMode="auto">
            <a:xfrm>
              <a:off x="3437" y="3230"/>
              <a:ext cx="3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7" name="Line 91"/>
            <p:cNvSpPr>
              <a:spLocks noChangeShapeType="1"/>
            </p:cNvSpPr>
            <p:nvPr/>
          </p:nvSpPr>
          <p:spPr bwMode="auto">
            <a:xfrm flipH="1">
              <a:off x="4878" y="2870"/>
              <a:ext cx="0" cy="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8" name="Line 92"/>
            <p:cNvSpPr>
              <a:spLocks noChangeShapeType="1"/>
            </p:cNvSpPr>
            <p:nvPr/>
          </p:nvSpPr>
          <p:spPr bwMode="auto">
            <a:xfrm flipH="1">
              <a:off x="4558" y="3230"/>
              <a:ext cx="3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29" name="Text Box 93"/>
            <p:cNvSpPr txBox="1">
              <a:spLocks noChangeArrowheads="1"/>
            </p:cNvSpPr>
            <p:nvPr/>
          </p:nvSpPr>
          <p:spPr bwMode="auto">
            <a:xfrm>
              <a:off x="3769" y="157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Stable System</a:t>
              </a:r>
            </a:p>
          </p:txBody>
        </p:sp>
        <p:sp>
          <p:nvSpPr>
            <p:cNvPr id="65630" name="Text Box 94"/>
            <p:cNvSpPr txBox="1">
              <a:spLocks noChangeArrowheads="1"/>
            </p:cNvSpPr>
            <p:nvPr/>
          </p:nvSpPr>
          <p:spPr bwMode="auto">
            <a:xfrm>
              <a:off x="2805" y="1487"/>
              <a:ext cx="6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Flocculation</a:t>
              </a:r>
            </a:p>
          </p:txBody>
        </p:sp>
        <p:sp>
          <p:nvSpPr>
            <p:cNvPr id="65631" name="Text Box 95"/>
            <p:cNvSpPr txBox="1">
              <a:spLocks noChangeArrowheads="1"/>
            </p:cNvSpPr>
            <p:nvPr/>
          </p:nvSpPr>
          <p:spPr bwMode="auto">
            <a:xfrm>
              <a:off x="2818" y="2232"/>
              <a:ext cx="6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Coagulation</a:t>
              </a:r>
            </a:p>
          </p:txBody>
        </p:sp>
        <p:sp>
          <p:nvSpPr>
            <p:cNvPr id="65632" name="Text Box 96"/>
            <p:cNvSpPr txBox="1">
              <a:spLocks noChangeArrowheads="1"/>
            </p:cNvSpPr>
            <p:nvPr/>
          </p:nvSpPr>
          <p:spPr bwMode="auto">
            <a:xfrm>
              <a:off x="2696" y="2962"/>
              <a:ext cx="7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Sedimentation</a:t>
              </a:r>
            </a:p>
          </p:txBody>
        </p:sp>
        <p:sp>
          <p:nvSpPr>
            <p:cNvPr id="65633" name="Text Box 97"/>
            <p:cNvSpPr txBox="1">
              <a:spLocks noChangeArrowheads="1"/>
            </p:cNvSpPr>
            <p:nvPr/>
          </p:nvSpPr>
          <p:spPr bwMode="auto">
            <a:xfrm>
              <a:off x="4855" y="2962"/>
              <a:ext cx="6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Coagulation</a:t>
              </a:r>
            </a:p>
          </p:txBody>
        </p:sp>
        <p:sp>
          <p:nvSpPr>
            <p:cNvPr id="65634" name="Text Box 98"/>
            <p:cNvSpPr txBox="1">
              <a:spLocks noChangeArrowheads="1"/>
            </p:cNvSpPr>
            <p:nvPr/>
          </p:nvSpPr>
          <p:spPr bwMode="auto">
            <a:xfrm>
              <a:off x="4849" y="2232"/>
              <a:ext cx="6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Flocculation</a:t>
              </a:r>
            </a:p>
          </p:txBody>
        </p:sp>
        <p:sp>
          <p:nvSpPr>
            <p:cNvPr id="65635" name="Text Box 99"/>
            <p:cNvSpPr txBox="1">
              <a:spLocks noChangeArrowheads="1"/>
            </p:cNvSpPr>
            <p:nvPr/>
          </p:nvSpPr>
          <p:spPr bwMode="auto">
            <a:xfrm>
              <a:off x="4838" y="1487"/>
              <a:ext cx="7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Sedimentation</a:t>
              </a:r>
            </a:p>
          </p:txBody>
        </p:sp>
        <p:sp>
          <p:nvSpPr>
            <p:cNvPr id="65636" name="Text Box 100"/>
            <p:cNvSpPr txBox="1">
              <a:spLocks noChangeArrowheads="1"/>
            </p:cNvSpPr>
            <p:nvPr/>
          </p:nvSpPr>
          <p:spPr bwMode="auto">
            <a:xfrm>
              <a:off x="3693" y="3497"/>
              <a:ext cx="92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b="1">
                  <a:solidFill>
                    <a:schemeClr val="accent2"/>
                  </a:solidFill>
                  <a:latin typeface="Arial" pitchFamily="34" charset="0"/>
                </a:rPr>
                <a:t>Phase Separation</a:t>
              </a:r>
            </a:p>
          </p:txBody>
        </p:sp>
      </p:grpSp>
    </p:spTree>
    <p:extLst>
      <p:ext uri="{BB962C8B-B14F-4D97-AF65-F5344CB8AC3E}">
        <p14:creationId xmlns:p14="http://schemas.microsoft.com/office/powerpoint/2010/main" val="1646857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ox(in)">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checkerboard(across)">
                                      <p:cBhvr>
                                        <p:cTn id="12" dur="500"/>
                                        <p:tgtEl>
                                          <p:spTgt spid="65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circle(in)">
                                      <p:cBhvr>
                                        <p:cTn id="17" dur="2000"/>
                                        <p:tgtEl>
                                          <p:spTgt spid="655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5539">
                                            <p:txEl>
                                              <p:pRg st="1" end="1"/>
                                            </p:txEl>
                                          </p:spTgt>
                                        </p:tgtEl>
                                        <p:attrNameLst>
                                          <p:attrName>style.visibility</p:attrName>
                                        </p:attrNameLst>
                                      </p:cBhvr>
                                      <p:to>
                                        <p:strVal val="visible"/>
                                      </p:to>
                                    </p:set>
                                    <p:animEffect transition="in" filter="checkerboard(across)">
                                      <p:cBhvr>
                                        <p:cTn id="22" dur="500"/>
                                        <p:tgtEl>
                                          <p:spTgt spid="6553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5539">
                                            <p:txEl>
                                              <p:pRg st="2" end="2"/>
                                            </p:txEl>
                                          </p:spTgt>
                                        </p:tgtEl>
                                        <p:attrNameLst>
                                          <p:attrName>style.visibility</p:attrName>
                                        </p:attrNameLst>
                                      </p:cBhvr>
                                      <p:to>
                                        <p:strVal val="visible"/>
                                      </p:to>
                                    </p:set>
                                    <p:animEffect transition="in" filter="checkerboard(across)">
                                      <p:cBhvr>
                                        <p:cTn id="27"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ltLang="en-US" b="1"/>
              <a:t>Magnitud de la carga</a:t>
            </a:r>
          </a:p>
        </p:txBody>
      </p:sp>
      <p:graphicFrame>
        <p:nvGraphicFramePr>
          <p:cNvPr id="66563" name="Object 3"/>
          <p:cNvGraphicFramePr>
            <a:graphicFrameLocks noGrp="1" noChangeAspect="1"/>
          </p:cNvGraphicFramePr>
          <p:nvPr>
            <p:ph type="body" idx="1"/>
          </p:nvPr>
        </p:nvGraphicFramePr>
        <p:xfrm>
          <a:off x="971550" y="1452563"/>
          <a:ext cx="7173913" cy="3705225"/>
        </p:xfrm>
        <a:graphic>
          <a:graphicData uri="http://schemas.openxmlformats.org/presentationml/2006/ole">
            <mc:AlternateContent xmlns:mc="http://schemas.openxmlformats.org/markup-compatibility/2006">
              <mc:Choice xmlns:v="urn:schemas-microsoft-com:vml" Requires="v">
                <p:oleObj spid="_x0000_s10259" name="Worksheet" r:id="rId4" imgW="3467100" imgH="1790700" progId="Excel.Sheet.8">
                  <p:embed/>
                </p:oleObj>
              </mc:Choice>
              <mc:Fallback>
                <p:oleObj name="Worksheet" r:id="rId4" imgW="3467100"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452563"/>
                        <a:ext cx="7173913" cy="3705225"/>
                      </a:xfrm>
                      <a:prstGeom prst="rect">
                        <a:avLst/>
                      </a:prstGeom>
                    </p:spPr>
                  </p:pic>
                </p:oleObj>
              </mc:Fallback>
            </mc:AlternateContent>
          </a:graphicData>
        </a:graphic>
      </p:graphicFrame>
      <p:sp>
        <p:nvSpPr>
          <p:cNvPr id="66564" name="Rectangle 4"/>
          <p:cNvSpPr>
            <a:spLocks noChangeArrowheads="1"/>
          </p:cNvSpPr>
          <p:nvPr/>
        </p:nvSpPr>
        <p:spPr bwMode="auto">
          <a:xfrm>
            <a:off x="900113" y="5300663"/>
            <a:ext cx="74882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t>Control of Colloid Stability through Zeta Potential: With a closing chapter on</a:t>
            </a:r>
            <a:br>
              <a:rPr lang="en-US" altLang="en-US" sz="1600" b="1"/>
            </a:br>
            <a:r>
              <a:rPr lang="en-US" altLang="en-US" sz="1600" b="1"/>
              <a:t>its relationship to cardiovascular disease, Volume 1 Thomas M. Riddick Livingston Publishing Company 1968</a:t>
            </a:r>
            <a:r>
              <a:rPr lang="en-US" altLang="en-US" b="1"/>
              <a:t/>
            </a:r>
            <a:br>
              <a:rPr lang="en-US" altLang="en-US" b="1"/>
            </a:br>
            <a:endParaRPr lang="en-GB" altLang="en-US" b="1"/>
          </a:p>
        </p:txBody>
      </p:sp>
    </p:spTree>
    <p:extLst>
      <p:ext uri="{BB962C8B-B14F-4D97-AF65-F5344CB8AC3E}">
        <p14:creationId xmlns:p14="http://schemas.microsoft.com/office/powerpoint/2010/main" val="2417246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66563"/>
                                        </p:tgtEl>
                                        <p:attrNameLst>
                                          <p:attrName>style.visibility</p:attrName>
                                        </p:attrNameLst>
                                      </p:cBhvr>
                                      <p:to>
                                        <p:strVal val="visible"/>
                                      </p:to>
                                    </p:set>
                                    <p:animEffect transition="in" filter="circle(in)">
                                      <p:cBhvr>
                                        <p:cTn id="12" dur="20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GB" altLang="en-US" smtClean="0"/>
              <a:t>Measuring Zeta Potential</a:t>
            </a:r>
          </a:p>
        </p:txBody>
      </p:sp>
      <p:sp>
        <p:nvSpPr>
          <p:cNvPr id="133123" name="Rectangle 3"/>
          <p:cNvSpPr>
            <a:spLocks noGrp="1" noChangeArrowheads="1"/>
          </p:cNvSpPr>
          <p:nvPr>
            <p:ph type="body" idx="1"/>
          </p:nvPr>
        </p:nvSpPr>
        <p:spPr/>
        <p:txBody>
          <a:bodyPr/>
          <a:lstStyle/>
          <a:p>
            <a:pPr eaLnBrk="1" hangingPunct="1"/>
            <a:r>
              <a:rPr lang="en-GB" altLang="en-US" sz="2400" b="1" dirty="0" smtClean="0">
                <a:solidFill>
                  <a:srgbClr val="00CC66"/>
                </a:solidFill>
              </a:rPr>
              <a:t>Electrophoresis</a:t>
            </a:r>
            <a:endParaRPr lang="en-GB" altLang="en-US" sz="2400" dirty="0" smtClean="0"/>
          </a:p>
        </p:txBody>
      </p:sp>
      <p:grpSp>
        <p:nvGrpSpPr>
          <p:cNvPr id="2315268" name="Group 4"/>
          <p:cNvGrpSpPr>
            <a:grpSpLocks/>
          </p:cNvGrpSpPr>
          <p:nvPr/>
        </p:nvGrpSpPr>
        <p:grpSpPr bwMode="auto">
          <a:xfrm>
            <a:off x="2476907" y="2770605"/>
            <a:ext cx="3505200" cy="2781300"/>
            <a:chOff x="395" y="1938"/>
            <a:chExt cx="2208" cy="1752"/>
          </a:xfrm>
        </p:grpSpPr>
        <p:sp>
          <p:nvSpPr>
            <p:cNvPr id="133131" name="AutoShape 6"/>
            <p:cNvSpPr>
              <a:spLocks noChangeArrowheads="1"/>
            </p:cNvSpPr>
            <p:nvPr/>
          </p:nvSpPr>
          <p:spPr bwMode="auto">
            <a:xfrm rot="5400000">
              <a:off x="455" y="2001"/>
              <a:ext cx="432" cy="306"/>
            </a:xfrm>
            <a:prstGeom prst="can">
              <a:avLst>
                <a:gd name="adj" fmla="val 50000"/>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32" name="AutoShape 7"/>
            <p:cNvSpPr>
              <a:spLocks noChangeArrowheads="1"/>
            </p:cNvSpPr>
            <p:nvPr/>
          </p:nvSpPr>
          <p:spPr bwMode="auto">
            <a:xfrm rot="5400000">
              <a:off x="1356" y="1249"/>
              <a:ext cx="432" cy="1809"/>
            </a:xfrm>
            <a:prstGeom prst="can">
              <a:avLst>
                <a:gd name="adj" fmla="val 38153"/>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33" name="AutoShape 8"/>
            <p:cNvSpPr>
              <a:spLocks noChangeArrowheads="1"/>
            </p:cNvSpPr>
            <p:nvPr/>
          </p:nvSpPr>
          <p:spPr bwMode="auto">
            <a:xfrm rot="5400000">
              <a:off x="2234" y="2000"/>
              <a:ext cx="432" cy="307"/>
            </a:xfrm>
            <a:prstGeom prst="can">
              <a:avLst>
                <a:gd name="adj" fmla="val 50000"/>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grpSp>
          <p:nvGrpSpPr>
            <p:cNvPr id="133134" name="Group 9"/>
            <p:cNvGrpSpPr>
              <a:grpSpLocks/>
            </p:cNvGrpSpPr>
            <p:nvPr/>
          </p:nvGrpSpPr>
          <p:grpSpPr bwMode="auto">
            <a:xfrm rot="-8230623">
              <a:off x="2266" y="2183"/>
              <a:ext cx="92" cy="276"/>
              <a:chOff x="3264" y="2832"/>
              <a:chExt cx="144" cy="432"/>
            </a:xfrm>
          </p:grpSpPr>
          <p:sp>
            <p:nvSpPr>
              <p:cNvPr id="133167" name="AutoShape 10"/>
              <p:cNvSpPr>
                <a:spLocks noChangeArrowheads="1"/>
              </p:cNvSpPr>
              <p:nvPr/>
            </p:nvSpPr>
            <p:spPr bwMode="auto">
              <a:xfrm>
                <a:off x="3264" y="2928"/>
                <a:ext cx="144" cy="336"/>
              </a:xfrm>
              <a:prstGeom prst="can">
                <a:avLst>
                  <a:gd name="adj" fmla="val 50696"/>
                </a:avLst>
              </a:prstGeom>
              <a:solidFill>
                <a:srgbClr val="FF0000"/>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68" name="AutoShape 11"/>
              <p:cNvSpPr>
                <a:spLocks noChangeArrowheads="1"/>
              </p:cNvSpPr>
              <p:nvPr/>
            </p:nvSpPr>
            <p:spPr bwMode="auto">
              <a:xfrm>
                <a:off x="3312" y="2832"/>
                <a:ext cx="48" cy="144"/>
              </a:xfrm>
              <a:prstGeom prst="can">
                <a:avLst>
                  <a:gd name="adj" fmla="val 65181"/>
                </a:avLst>
              </a:prstGeom>
              <a:solidFill>
                <a:srgbClr val="B2B2B2"/>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grpSp>
        <p:grpSp>
          <p:nvGrpSpPr>
            <p:cNvPr id="133135" name="Group 12"/>
            <p:cNvGrpSpPr>
              <a:grpSpLocks/>
            </p:cNvGrpSpPr>
            <p:nvPr/>
          </p:nvGrpSpPr>
          <p:grpSpPr bwMode="auto">
            <a:xfrm rot="-8081949">
              <a:off x="487" y="2183"/>
              <a:ext cx="92" cy="276"/>
              <a:chOff x="1440" y="2880"/>
              <a:chExt cx="144" cy="432"/>
            </a:xfrm>
          </p:grpSpPr>
          <p:sp>
            <p:nvSpPr>
              <p:cNvPr id="133165" name="AutoShape 13"/>
              <p:cNvSpPr>
                <a:spLocks noChangeArrowheads="1"/>
              </p:cNvSpPr>
              <p:nvPr/>
            </p:nvSpPr>
            <p:spPr bwMode="auto">
              <a:xfrm>
                <a:off x="1440" y="2976"/>
                <a:ext cx="144" cy="336"/>
              </a:xfrm>
              <a:prstGeom prst="can">
                <a:avLst>
                  <a:gd name="adj" fmla="val 50696"/>
                </a:avLst>
              </a:prstGeom>
              <a:solidFill>
                <a:srgbClr val="FFFF00"/>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66" name="AutoShape 14"/>
              <p:cNvSpPr>
                <a:spLocks noChangeArrowheads="1"/>
              </p:cNvSpPr>
              <p:nvPr/>
            </p:nvSpPr>
            <p:spPr bwMode="auto">
              <a:xfrm>
                <a:off x="1488" y="2880"/>
                <a:ext cx="48" cy="144"/>
              </a:xfrm>
              <a:prstGeom prst="can">
                <a:avLst>
                  <a:gd name="adj" fmla="val 65181"/>
                </a:avLst>
              </a:prstGeom>
              <a:solidFill>
                <a:srgbClr val="B2B2B2"/>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grpSp>
        <p:sp>
          <p:nvSpPr>
            <p:cNvPr id="133136" name="Text Box 15"/>
            <p:cNvSpPr txBox="1">
              <a:spLocks noChangeArrowheads="1"/>
            </p:cNvSpPr>
            <p:nvPr/>
          </p:nvSpPr>
          <p:spPr bwMode="auto">
            <a:xfrm>
              <a:off x="2272" y="1986"/>
              <a:ext cx="22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F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a:spcBef>
                  <a:spcPct val="0"/>
                </a:spcBef>
                <a:buFontTx/>
                <a:buNone/>
              </a:pPr>
              <a:r>
                <a:rPr lang="en-GB" altLang="en-US" sz="2400" b="1">
                  <a:solidFill>
                    <a:srgbClr val="FFFFFF"/>
                  </a:solidFill>
                  <a:latin typeface="Times New Roman" pitchFamily="18" charset="0"/>
                </a:rPr>
                <a:t>+</a:t>
              </a:r>
            </a:p>
          </p:txBody>
        </p:sp>
        <p:sp>
          <p:nvSpPr>
            <p:cNvPr id="133137" name="Text Box 16"/>
            <p:cNvSpPr txBox="1">
              <a:spLocks noChangeArrowheads="1"/>
            </p:cNvSpPr>
            <p:nvPr/>
          </p:nvSpPr>
          <p:spPr bwMode="auto">
            <a:xfrm>
              <a:off x="524" y="1974"/>
              <a:ext cx="18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a:spcBef>
                  <a:spcPct val="0"/>
                </a:spcBef>
                <a:buFontTx/>
                <a:buNone/>
              </a:pPr>
              <a:r>
                <a:rPr lang="en-GB" altLang="en-US" sz="2400" b="1">
                  <a:solidFill>
                    <a:srgbClr val="FFFFFF"/>
                  </a:solidFill>
                  <a:latin typeface="Times New Roman" pitchFamily="18" charset="0"/>
                </a:rPr>
                <a:t>-</a:t>
              </a:r>
            </a:p>
          </p:txBody>
        </p:sp>
        <p:grpSp>
          <p:nvGrpSpPr>
            <p:cNvPr id="133138" name="Group 17"/>
            <p:cNvGrpSpPr>
              <a:grpSpLocks/>
            </p:cNvGrpSpPr>
            <p:nvPr/>
          </p:nvGrpSpPr>
          <p:grpSpPr bwMode="auto">
            <a:xfrm>
              <a:off x="1099" y="2106"/>
              <a:ext cx="806" cy="1584"/>
              <a:chOff x="1536" y="1200"/>
              <a:chExt cx="1392" cy="2736"/>
            </a:xfrm>
          </p:grpSpPr>
          <p:sp>
            <p:nvSpPr>
              <p:cNvPr id="133139" name="Line 18"/>
              <p:cNvSpPr>
                <a:spLocks noChangeShapeType="1"/>
              </p:cNvSpPr>
              <p:nvPr/>
            </p:nvSpPr>
            <p:spPr bwMode="auto">
              <a:xfrm>
                <a:off x="1776" y="230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40" name="Line 19"/>
              <p:cNvSpPr>
                <a:spLocks noChangeShapeType="1"/>
              </p:cNvSpPr>
              <p:nvPr/>
            </p:nvSpPr>
            <p:spPr bwMode="auto">
              <a:xfrm>
                <a:off x="1920" y="223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41" name="Line 20"/>
              <p:cNvSpPr>
                <a:spLocks noChangeShapeType="1"/>
              </p:cNvSpPr>
              <p:nvPr/>
            </p:nvSpPr>
            <p:spPr bwMode="auto">
              <a:xfrm>
                <a:off x="2496" y="228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42" name="Line 21"/>
              <p:cNvSpPr>
                <a:spLocks noChangeShapeType="1"/>
              </p:cNvSpPr>
              <p:nvPr/>
            </p:nvSpPr>
            <p:spPr bwMode="auto">
              <a:xfrm>
                <a:off x="2064" y="2176"/>
                <a:ext cx="0" cy="9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43" name="Line 22"/>
              <p:cNvSpPr>
                <a:spLocks noChangeShapeType="1"/>
              </p:cNvSpPr>
              <p:nvPr/>
            </p:nvSpPr>
            <p:spPr bwMode="auto">
              <a:xfrm>
                <a:off x="2352" y="220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44" name="Line 23"/>
              <p:cNvSpPr>
                <a:spLocks noChangeShapeType="1"/>
              </p:cNvSpPr>
              <p:nvPr/>
            </p:nvSpPr>
            <p:spPr bwMode="auto">
              <a:xfrm>
                <a:off x="2208" y="2176"/>
                <a:ext cx="0" cy="9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33145" name="Group 24"/>
              <p:cNvGrpSpPr>
                <a:grpSpLocks/>
              </p:cNvGrpSpPr>
              <p:nvPr/>
            </p:nvGrpSpPr>
            <p:grpSpPr bwMode="auto">
              <a:xfrm>
                <a:off x="1536" y="1200"/>
                <a:ext cx="1392" cy="2736"/>
                <a:chOff x="1536" y="1584"/>
                <a:chExt cx="1392" cy="2736"/>
              </a:xfrm>
            </p:grpSpPr>
            <p:grpSp>
              <p:nvGrpSpPr>
                <p:cNvPr id="133146" name="Group 25"/>
                <p:cNvGrpSpPr>
                  <a:grpSpLocks/>
                </p:cNvGrpSpPr>
                <p:nvPr/>
              </p:nvGrpSpPr>
              <p:grpSpPr bwMode="auto">
                <a:xfrm>
                  <a:off x="1536" y="2448"/>
                  <a:ext cx="1392" cy="1872"/>
                  <a:chOff x="1632" y="2016"/>
                  <a:chExt cx="1392" cy="1872"/>
                </a:xfrm>
              </p:grpSpPr>
              <p:sp>
                <p:nvSpPr>
                  <p:cNvPr id="133149" name="Line 26"/>
                  <p:cNvSpPr>
                    <a:spLocks noChangeShapeType="1"/>
                  </p:cNvSpPr>
                  <p:nvPr/>
                </p:nvSpPr>
                <p:spPr bwMode="auto">
                  <a:xfrm>
                    <a:off x="2085" y="2042"/>
                    <a:ext cx="0" cy="104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0" name="Line 27"/>
                  <p:cNvSpPr>
                    <a:spLocks noChangeShapeType="1"/>
                  </p:cNvSpPr>
                  <p:nvPr/>
                </p:nvSpPr>
                <p:spPr bwMode="auto">
                  <a:xfrm>
                    <a:off x="2335" y="2042"/>
                    <a:ext cx="0" cy="104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1" name="Oval 28"/>
                  <p:cNvSpPr>
                    <a:spLocks noChangeArrowheads="1"/>
                  </p:cNvSpPr>
                  <p:nvPr/>
                </p:nvSpPr>
                <p:spPr bwMode="auto">
                  <a:xfrm>
                    <a:off x="1680" y="2042"/>
                    <a:ext cx="1060" cy="1040"/>
                  </a:xfrm>
                  <a:prstGeom prst="ellipse">
                    <a:avLst/>
                  </a:prstGeom>
                  <a:noFill/>
                  <a:ln w="57150">
                    <a:solidFill>
                      <a:srgbClr val="FFFF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52" name="Line 29"/>
                  <p:cNvSpPr>
                    <a:spLocks noChangeShapeType="1"/>
                  </p:cNvSpPr>
                  <p:nvPr/>
                </p:nvSpPr>
                <p:spPr bwMode="auto">
                  <a:xfrm>
                    <a:off x="1835" y="2195"/>
                    <a:ext cx="0" cy="734"/>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3" name="Line 30"/>
                  <p:cNvSpPr>
                    <a:spLocks noChangeShapeType="1"/>
                  </p:cNvSpPr>
                  <p:nvPr/>
                </p:nvSpPr>
                <p:spPr bwMode="auto">
                  <a:xfrm>
                    <a:off x="2585" y="2195"/>
                    <a:ext cx="0" cy="734"/>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4" name="Oval 31"/>
                  <p:cNvSpPr>
                    <a:spLocks noChangeArrowheads="1"/>
                  </p:cNvSpPr>
                  <p:nvPr/>
                </p:nvSpPr>
                <p:spPr bwMode="auto">
                  <a:xfrm>
                    <a:off x="2148" y="2592"/>
                    <a:ext cx="93" cy="92"/>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55" name="Oval 32"/>
                  <p:cNvSpPr>
                    <a:spLocks noChangeArrowheads="1"/>
                  </p:cNvSpPr>
                  <p:nvPr/>
                </p:nvSpPr>
                <p:spPr bwMode="auto">
                  <a:xfrm>
                    <a:off x="2179" y="2164"/>
                    <a:ext cx="94" cy="92"/>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56" name="Oval 33"/>
                  <p:cNvSpPr>
                    <a:spLocks noChangeArrowheads="1"/>
                  </p:cNvSpPr>
                  <p:nvPr/>
                </p:nvSpPr>
                <p:spPr bwMode="auto">
                  <a:xfrm>
                    <a:off x="2023" y="2837"/>
                    <a:ext cx="94" cy="92"/>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57" name="Oval 34"/>
                  <p:cNvSpPr>
                    <a:spLocks noChangeArrowheads="1"/>
                  </p:cNvSpPr>
                  <p:nvPr/>
                </p:nvSpPr>
                <p:spPr bwMode="auto">
                  <a:xfrm>
                    <a:off x="2460" y="2347"/>
                    <a:ext cx="94" cy="93"/>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58" name="Oval 35"/>
                  <p:cNvSpPr>
                    <a:spLocks noChangeArrowheads="1"/>
                  </p:cNvSpPr>
                  <p:nvPr/>
                </p:nvSpPr>
                <p:spPr bwMode="auto">
                  <a:xfrm>
                    <a:off x="1929" y="2286"/>
                    <a:ext cx="94" cy="92"/>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59" name="Oval 36"/>
                  <p:cNvSpPr>
                    <a:spLocks noChangeArrowheads="1"/>
                  </p:cNvSpPr>
                  <p:nvPr/>
                </p:nvSpPr>
                <p:spPr bwMode="auto">
                  <a:xfrm>
                    <a:off x="2523" y="2623"/>
                    <a:ext cx="92" cy="91"/>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60" name="Oval 37"/>
                  <p:cNvSpPr>
                    <a:spLocks noChangeArrowheads="1"/>
                  </p:cNvSpPr>
                  <p:nvPr/>
                </p:nvSpPr>
                <p:spPr bwMode="auto">
                  <a:xfrm>
                    <a:off x="1743" y="2501"/>
                    <a:ext cx="92" cy="91"/>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61" name="Oval 38"/>
                  <p:cNvSpPr>
                    <a:spLocks noChangeArrowheads="1"/>
                  </p:cNvSpPr>
                  <p:nvPr/>
                </p:nvSpPr>
                <p:spPr bwMode="auto">
                  <a:xfrm>
                    <a:off x="2210" y="2378"/>
                    <a:ext cx="94" cy="92"/>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62" name="Oval 39"/>
                  <p:cNvSpPr>
                    <a:spLocks noChangeArrowheads="1"/>
                  </p:cNvSpPr>
                  <p:nvPr/>
                </p:nvSpPr>
                <p:spPr bwMode="auto">
                  <a:xfrm>
                    <a:off x="1867" y="2623"/>
                    <a:ext cx="93" cy="91"/>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sp>
                <p:nvSpPr>
                  <p:cNvPr id="133163" name="Oval 40"/>
                  <p:cNvSpPr>
                    <a:spLocks noChangeArrowheads="1"/>
                  </p:cNvSpPr>
                  <p:nvPr/>
                </p:nvSpPr>
                <p:spPr bwMode="auto">
                  <a:xfrm>
                    <a:off x="2304" y="2745"/>
                    <a:ext cx="94" cy="92"/>
                  </a:xfrm>
                  <a:prstGeom prst="ellipse">
                    <a:avLst/>
                  </a:prstGeom>
                  <a:gradFill rotWithShape="0">
                    <a:gsLst>
                      <a:gs pos="0">
                        <a:srgbClr val="FFFFFF"/>
                      </a:gs>
                      <a:gs pos="100000">
                        <a:srgbClr val="FF0000"/>
                      </a:gs>
                    </a:gsLst>
                    <a:path path="shape">
                      <a:fillToRect l="50000" t="50000" r="50000" b="50000"/>
                    </a:path>
                  </a:gra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Blip>
                        <a:blip r:embed="rId4"/>
                      </a:buBlip>
                      <a:defRPr sz="2600">
                        <a:solidFill>
                          <a:srgbClr val="000066"/>
                        </a:solidFill>
                        <a:latin typeface="Arial" charset="0"/>
                      </a:defRPr>
                    </a:lvl1pPr>
                    <a:lvl2pPr marL="742950" indent="-285750" eaLnBrk="0" hangingPunct="0">
                      <a:spcBef>
                        <a:spcPct val="20000"/>
                      </a:spcBef>
                      <a:buFont typeface="Wingdings" pitchFamily="2" charset="2"/>
                      <a:buChar char="§"/>
                      <a:defRPr sz="2200">
                        <a:solidFill>
                          <a:srgbClr val="000066"/>
                        </a:solidFill>
                        <a:latin typeface="Arial" charset="0"/>
                      </a:defRPr>
                    </a:lvl2pPr>
                    <a:lvl3pPr marL="1143000" indent="-228600" eaLnBrk="0" hangingPunct="0">
                      <a:spcBef>
                        <a:spcPct val="20000"/>
                      </a:spcBef>
                      <a:buChar char="•"/>
                      <a:defRPr sz="2000">
                        <a:solidFill>
                          <a:srgbClr val="000066"/>
                        </a:solidFill>
                        <a:latin typeface="Arial" charset="0"/>
                      </a:defRPr>
                    </a:lvl3pPr>
                    <a:lvl4pPr marL="1600200" indent="-228600" eaLnBrk="0" hangingPunct="0">
                      <a:spcBef>
                        <a:spcPct val="20000"/>
                      </a:spcBef>
                      <a:buChar char="•"/>
                      <a:defRPr sz="1600">
                        <a:solidFill>
                          <a:srgbClr val="000066"/>
                        </a:solidFill>
                        <a:latin typeface="Arial" charset="0"/>
                      </a:defRPr>
                    </a:lvl4pPr>
                    <a:lvl5pPr marL="2057400" indent="-228600" eaLnBrk="0" hangingPunct="0">
                      <a:spcBef>
                        <a:spcPct val="20000"/>
                      </a:spcBef>
                      <a:buChar char="•"/>
                      <a:defRPr sz="1000" b="1">
                        <a:solidFill>
                          <a:srgbClr val="000066"/>
                        </a:solidFill>
                        <a:latin typeface="Arial" charset="0"/>
                      </a:defRPr>
                    </a:lvl5pPr>
                    <a:lvl6pPr marL="2514600" indent="-228600" eaLnBrk="0" fontAlgn="base" hangingPunct="0">
                      <a:spcBef>
                        <a:spcPct val="20000"/>
                      </a:spcBef>
                      <a:spcAft>
                        <a:spcPct val="0"/>
                      </a:spcAft>
                      <a:buChar char="•"/>
                      <a:defRPr sz="1000" b="1">
                        <a:solidFill>
                          <a:srgbClr val="000066"/>
                        </a:solidFill>
                        <a:latin typeface="Arial" charset="0"/>
                      </a:defRPr>
                    </a:lvl6pPr>
                    <a:lvl7pPr marL="2971800" indent="-228600" eaLnBrk="0" fontAlgn="base" hangingPunct="0">
                      <a:spcBef>
                        <a:spcPct val="20000"/>
                      </a:spcBef>
                      <a:spcAft>
                        <a:spcPct val="0"/>
                      </a:spcAft>
                      <a:buChar char="•"/>
                      <a:defRPr sz="1000" b="1">
                        <a:solidFill>
                          <a:srgbClr val="000066"/>
                        </a:solidFill>
                        <a:latin typeface="Arial" charset="0"/>
                      </a:defRPr>
                    </a:lvl7pPr>
                    <a:lvl8pPr marL="3429000" indent="-228600" eaLnBrk="0" fontAlgn="base" hangingPunct="0">
                      <a:spcBef>
                        <a:spcPct val="20000"/>
                      </a:spcBef>
                      <a:spcAft>
                        <a:spcPct val="0"/>
                      </a:spcAft>
                      <a:buChar char="•"/>
                      <a:defRPr sz="1000" b="1">
                        <a:solidFill>
                          <a:srgbClr val="000066"/>
                        </a:solidFill>
                        <a:latin typeface="Arial" charset="0"/>
                      </a:defRPr>
                    </a:lvl8pPr>
                    <a:lvl9pPr marL="3886200" indent="-228600" eaLnBrk="0" fontAlgn="base" hangingPunct="0">
                      <a:spcBef>
                        <a:spcPct val="20000"/>
                      </a:spcBef>
                      <a:spcAft>
                        <a:spcPct val="0"/>
                      </a:spcAft>
                      <a:buChar char="•"/>
                      <a:defRPr sz="1000" b="1">
                        <a:solidFill>
                          <a:srgbClr val="000066"/>
                        </a:solidFill>
                        <a:latin typeface="Arial" charset="0"/>
                      </a:defRPr>
                    </a:lvl9pPr>
                  </a:lstStyle>
                  <a:p>
                    <a:pPr eaLnBrk="1" hangingPunct="1">
                      <a:spcBef>
                        <a:spcPct val="0"/>
                      </a:spcBef>
                      <a:buFontTx/>
                      <a:buNone/>
                    </a:pPr>
                    <a:endParaRPr lang="en-US" altLang="en-US" sz="2400">
                      <a:solidFill>
                        <a:schemeClr val="tx1"/>
                      </a:solidFill>
                      <a:latin typeface="Times New Roman" pitchFamily="18" charset="0"/>
                    </a:endParaRPr>
                  </a:p>
                </p:txBody>
              </p:sp>
              <p:graphicFrame>
                <p:nvGraphicFramePr>
                  <p:cNvPr id="133164" name="Object 41"/>
                  <p:cNvGraphicFramePr>
                    <a:graphicFrameLocks noChangeAspect="1"/>
                  </p:cNvGraphicFramePr>
                  <p:nvPr/>
                </p:nvGraphicFramePr>
                <p:xfrm>
                  <a:off x="1632" y="2016"/>
                  <a:ext cx="1392" cy="1872"/>
                </p:xfrm>
                <a:graphic>
                  <a:graphicData uri="http://schemas.openxmlformats.org/presentationml/2006/ole">
                    <mc:AlternateContent xmlns:mc="http://schemas.openxmlformats.org/markup-compatibility/2006">
                      <mc:Choice xmlns:v="urn:schemas-microsoft-com:vml" Requires="v">
                        <p:oleObj spid="_x0000_s11275" name="Clip" r:id="rId5" imgW="1663065" imgH="2287143" progId="MS_ClipArt_Gallery.2">
                          <p:embed/>
                        </p:oleObj>
                      </mc:Choice>
                      <mc:Fallback>
                        <p:oleObj name="Clip" r:id="rId5" imgW="1663065" imgH="2287143"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2016"/>
                                <a:ext cx="1392" cy="1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47" name="Line 42"/>
                <p:cNvSpPr>
                  <a:spLocks noChangeShapeType="1"/>
                </p:cNvSpPr>
                <p:nvPr/>
              </p:nvSpPr>
              <p:spPr bwMode="auto">
                <a:xfrm flipH="1">
                  <a:off x="1632" y="1584"/>
                  <a:ext cx="480" cy="115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8" name="Line 43"/>
                <p:cNvSpPr>
                  <a:spLocks noChangeShapeType="1"/>
                </p:cNvSpPr>
                <p:nvPr/>
              </p:nvSpPr>
              <p:spPr bwMode="auto">
                <a:xfrm>
                  <a:off x="2112" y="1584"/>
                  <a:ext cx="480" cy="115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3214585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5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r>
              <a:rPr lang="en-GB" altLang="en-US" sz="2600" b="1"/>
              <a:t>Medición de Potencial Zeta: Electroforesis</a:t>
            </a:r>
          </a:p>
        </p:txBody>
      </p:sp>
      <p:sp>
        <p:nvSpPr>
          <p:cNvPr id="113667" name="Rectangle 3"/>
          <p:cNvSpPr>
            <a:spLocks noGrp="1" noChangeArrowheads="1"/>
          </p:cNvSpPr>
          <p:nvPr>
            <p:ph type="body" idx="4294967295"/>
          </p:nvPr>
        </p:nvSpPr>
        <p:spPr>
          <a:xfrm>
            <a:off x="609600" y="1447800"/>
            <a:ext cx="8248650" cy="4876800"/>
          </a:xfrm>
        </p:spPr>
        <p:txBody>
          <a:bodyPr/>
          <a:lstStyle/>
          <a:p>
            <a:pPr>
              <a:lnSpc>
                <a:spcPct val="150000"/>
              </a:lnSpc>
            </a:pPr>
            <a:r>
              <a:rPr lang="en-GB" altLang="en-US" sz="2000"/>
              <a:t>Si un campo eléctrico es aplicado a través de la muestra en una celda capilar, las partículas cargadas suspendidas en el medio se moverán hacia el electrodo de carga opuesta.</a:t>
            </a:r>
          </a:p>
          <a:p>
            <a:pPr>
              <a:lnSpc>
                <a:spcPct val="150000"/>
              </a:lnSpc>
            </a:pPr>
            <a:r>
              <a:rPr lang="en-GB" altLang="en-US" sz="2000"/>
              <a:t>Las partículas se moverán a una velocidad característica, la cual dependerá de:</a:t>
            </a:r>
          </a:p>
          <a:p>
            <a:pPr lvl="1">
              <a:lnSpc>
                <a:spcPct val="150000"/>
              </a:lnSpc>
            </a:pPr>
            <a:r>
              <a:rPr lang="en-GB" altLang="en-US" sz="2000"/>
              <a:t>Magnitud del campo</a:t>
            </a:r>
          </a:p>
          <a:p>
            <a:pPr lvl="1">
              <a:lnSpc>
                <a:spcPct val="150000"/>
              </a:lnSpc>
            </a:pPr>
            <a:r>
              <a:rPr lang="en-GB" altLang="en-US" sz="2000"/>
              <a:t>Constante Dieléctrica del Medio</a:t>
            </a:r>
          </a:p>
          <a:p>
            <a:pPr lvl="1">
              <a:lnSpc>
                <a:spcPct val="150000"/>
              </a:lnSpc>
            </a:pPr>
            <a:r>
              <a:rPr lang="en-GB" altLang="en-US" sz="2000"/>
              <a:t>Viscosidad del Medio</a:t>
            </a:r>
          </a:p>
          <a:p>
            <a:pPr lvl="1">
              <a:lnSpc>
                <a:spcPct val="150000"/>
              </a:lnSpc>
            </a:pPr>
            <a:r>
              <a:rPr lang="en-GB" altLang="en-US" sz="2000"/>
              <a:t>Potencial Zeta</a:t>
            </a:r>
          </a:p>
        </p:txBody>
      </p:sp>
    </p:spTree>
    <p:extLst>
      <p:ext uri="{BB962C8B-B14F-4D97-AF65-F5344CB8AC3E}">
        <p14:creationId xmlns:p14="http://schemas.microsoft.com/office/powerpoint/2010/main" val="678322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blinds(horizontal)">
                                      <p:cBhvr>
                                        <p:cTn id="7" dur="500"/>
                                        <p:tgtEl>
                                          <p:spTgt spid="113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3667">
                                            <p:txEl>
                                              <p:pRg st="0" end="0"/>
                                            </p:txEl>
                                          </p:spTgt>
                                        </p:tgtEl>
                                        <p:attrNameLst>
                                          <p:attrName>style.visibility</p:attrName>
                                        </p:attrNameLst>
                                      </p:cBhvr>
                                      <p:to>
                                        <p:strVal val="visible"/>
                                      </p:to>
                                    </p:set>
                                    <p:animEffect transition="in" filter="checkerboard(across)">
                                      <p:cBhvr>
                                        <p:cTn id="12" dur="500"/>
                                        <p:tgtEl>
                                          <p:spTgt spid="1136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3667">
                                            <p:txEl>
                                              <p:pRg st="1" end="1"/>
                                            </p:txEl>
                                          </p:spTgt>
                                        </p:tgtEl>
                                        <p:attrNameLst>
                                          <p:attrName>style.visibility</p:attrName>
                                        </p:attrNameLst>
                                      </p:cBhvr>
                                      <p:to>
                                        <p:strVal val="visible"/>
                                      </p:to>
                                    </p:set>
                                    <p:animEffect transition="in" filter="checkerboard(across)">
                                      <p:cBhvr>
                                        <p:cTn id="17" dur="500"/>
                                        <p:tgtEl>
                                          <p:spTgt spid="113667">
                                            <p:txEl>
                                              <p:pRg st="1" end="1"/>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13667">
                                            <p:txEl>
                                              <p:pRg st="2" end="2"/>
                                            </p:txEl>
                                          </p:spTgt>
                                        </p:tgtEl>
                                        <p:attrNameLst>
                                          <p:attrName>style.visibility</p:attrName>
                                        </p:attrNameLst>
                                      </p:cBhvr>
                                      <p:to>
                                        <p:strVal val="visible"/>
                                      </p:to>
                                    </p:set>
                                    <p:animEffect transition="in" filter="checkerboard(across)">
                                      <p:cBhvr>
                                        <p:cTn id="20" dur="500"/>
                                        <p:tgtEl>
                                          <p:spTgt spid="113667">
                                            <p:txEl>
                                              <p:pRg st="2" end="2"/>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13667">
                                            <p:txEl>
                                              <p:pRg st="3" end="3"/>
                                            </p:txEl>
                                          </p:spTgt>
                                        </p:tgtEl>
                                        <p:attrNameLst>
                                          <p:attrName>style.visibility</p:attrName>
                                        </p:attrNameLst>
                                      </p:cBhvr>
                                      <p:to>
                                        <p:strVal val="visible"/>
                                      </p:to>
                                    </p:set>
                                    <p:animEffect transition="in" filter="checkerboard(across)">
                                      <p:cBhvr>
                                        <p:cTn id="23" dur="500"/>
                                        <p:tgtEl>
                                          <p:spTgt spid="113667">
                                            <p:txEl>
                                              <p:pRg st="3" end="3"/>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13667">
                                            <p:txEl>
                                              <p:pRg st="4" end="4"/>
                                            </p:txEl>
                                          </p:spTgt>
                                        </p:tgtEl>
                                        <p:attrNameLst>
                                          <p:attrName>style.visibility</p:attrName>
                                        </p:attrNameLst>
                                      </p:cBhvr>
                                      <p:to>
                                        <p:strVal val="visible"/>
                                      </p:to>
                                    </p:set>
                                    <p:animEffect transition="in" filter="checkerboard(across)">
                                      <p:cBhvr>
                                        <p:cTn id="26" dur="500"/>
                                        <p:tgtEl>
                                          <p:spTgt spid="113667">
                                            <p:txEl>
                                              <p:pRg st="4" end="4"/>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13667">
                                            <p:txEl>
                                              <p:pRg st="5" end="5"/>
                                            </p:txEl>
                                          </p:spTgt>
                                        </p:tgtEl>
                                        <p:attrNameLst>
                                          <p:attrName>style.visibility</p:attrName>
                                        </p:attrNameLst>
                                      </p:cBhvr>
                                      <p:to>
                                        <p:strVal val="visible"/>
                                      </p:to>
                                    </p:set>
                                    <p:animEffect transition="in" filter="checkerboard(across)">
                                      <p:cBhvr>
                                        <p:cTn id="29" dur="500"/>
                                        <p:tgtEl>
                                          <p:spTgt spid="11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827088" y="765175"/>
            <a:ext cx="7778750" cy="827088"/>
          </a:xfrm>
        </p:spPr>
        <p:txBody>
          <a:bodyPr/>
          <a:lstStyle/>
          <a:p>
            <a:r>
              <a:rPr lang="en-GB" altLang="en-US" sz="2800" b="1"/>
              <a:t>Medición de Potencial Zeta: Electroforesis</a:t>
            </a:r>
          </a:p>
        </p:txBody>
      </p:sp>
      <p:sp>
        <p:nvSpPr>
          <p:cNvPr id="115715" name="Rectangle 3"/>
          <p:cNvSpPr>
            <a:spLocks noGrp="1" noChangeArrowheads="1"/>
          </p:cNvSpPr>
          <p:nvPr>
            <p:ph type="body" idx="4294967295"/>
          </p:nvPr>
        </p:nvSpPr>
        <p:spPr>
          <a:xfrm>
            <a:off x="609600" y="1484313"/>
            <a:ext cx="8248650" cy="4876800"/>
          </a:xfrm>
        </p:spPr>
        <p:txBody>
          <a:bodyPr/>
          <a:lstStyle/>
          <a:p>
            <a:pPr>
              <a:lnSpc>
                <a:spcPct val="150000"/>
              </a:lnSpc>
            </a:pPr>
            <a:r>
              <a:rPr lang="en-GB" altLang="en-US" sz="2000"/>
              <a:t>Si un campo eléctrico es aplicado a través de la muestra en una celda capilar, las partículas cargadas suspendidas en el medio se moverán hacia el electrodo de carga opuesta.</a:t>
            </a:r>
          </a:p>
          <a:p>
            <a:pPr>
              <a:lnSpc>
                <a:spcPct val="150000"/>
              </a:lnSpc>
            </a:pPr>
            <a:r>
              <a:rPr lang="en-GB" altLang="en-US" sz="2000"/>
              <a:t>Las partículas se moverán a una velocidad característica, la cual dependerá de:</a:t>
            </a:r>
          </a:p>
          <a:p>
            <a:pPr lvl="1">
              <a:lnSpc>
                <a:spcPct val="150000"/>
              </a:lnSpc>
            </a:pPr>
            <a:r>
              <a:rPr lang="en-GB" altLang="en-US" sz="2000"/>
              <a:t>Magnitud del campo</a:t>
            </a:r>
          </a:p>
          <a:p>
            <a:pPr lvl="1">
              <a:lnSpc>
                <a:spcPct val="150000"/>
              </a:lnSpc>
            </a:pPr>
            <a:r>
              <a:rPr lang="en-GB" altLang="en-US" sz="2000"/>
              <a:t>Constante Dieléctrica del Medio</a:t>
            </a:r>
          </a:p>
          <a:p>
            <a:pPr lvl="1">
              <a:lnSpc>
                <a:spcPct val="150000"/>
              </a:lnSpc>
            </a:pPr>
            <a:r>
              <a:rPr lang="en-GB" altLang="en-US" sz="2000"/>
              <a:t>Viscosidad del Medio</a:t>
            </a:r>
          </a:p>
          <a:p>
            <a:pPr lvl="1">
              <a:lnSpc>
                <a:spcPct val="150000"/>
              </a:lnSpc>
            </a:pPr>
            <a:r>
              <a:rPr lang="en-GB" altLang="en-US" sz="2000"/>
              <a:t>Potencial Zeta</a:t>
            </a:r>
          </a:p>
        </p:txBody>
      </p:sp>
      <p:grpSp>
        <p:nvGrpSpPr>
          <p:cNvPr id="115716" name="Group 7"/>
          <p:cNvGrpSpPr>
            <a:grpSpLocks/>
          </p:cNvGrpSpPr>
          <p:nvPr/>
        </p:nvGrpSpPr>
        <p:grpSpPr bwMode="auto">
          <a:xfrm>
            <a:off x="1187450" y="4005263"/>
            <a:ext cx="6934200" cy="1524000"/>
            <a:chOff x="720" y="2448"/>
            <a:chExt cx="4368" cy="864"/>
          </a:xfrm>
        </p:grpSpPr>
        <p:sp>
          <p:nvSpPr>
            <p:cNvPr id="115717" name="Rectangle 8"/>
            <p:cNvSpPr>
              <a:spLocks noChangeArrowheads="1"/>
            </p:cNvSpPr>
            <p:nvPr/>
          </p:nvSpPr>
          <p:spPr bwMode="auto">
            <a:xfrm>
              <a:off x="720" y="2448"/>
              <a:ext cx="4368" cy="86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endParaRPr lang="en-US" altLang="en-US"/>
            </a:p>
          </p:txBody>
        </p:sp>
        <p:sp>
          <p:nvSpPr>
            <p:cNvPr id="115718" name="Text Box 9"/>
            <p:cNvSpPr txBox="1">
              <a:spLocks noChangeArrowheads="1"/>
            </p:cNvSpPr>
            <p:nvPr/>
          </p:nvSpPr>
          <p:spPr bwMode="auto">
            <a:xfrm>
              <a:off x="3761" y="2640"/>
              <a:ext cx="94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eaLnBrk="0" hangingPunct="0"/>
              <a:r>
                <a:rPr lang="en-GB" altLang="en-US" sz="2000">
                  <a:solidFill>
                    <a:srgbClr val="FF0000"/>
                  </a:solidFill>
                  <a:latin typeface="Arial" pitchFamily="34" charset="0"/>
                </a:rPr>
                <a:t>Parámetros</a:t>
              </a:r>
            </a:p>
            <a:p>
              <a:pPr algn="ctr" eaLnBrk="0" hangingPunct="0"/>
              <a:r>
                <a:rPr lang="en-GB" altLang="en-US" sz="2000">
                  <a:solidFill>
                    <a:srgbClr val="FF0000"/>
                  </a:solidFill>
                  <a:latin typeface="Arial" pitchFamily="34" charset="0"/>
                </a:rPr>
                <a:t>conocidos</a:t>
              </a:r>
            </a:p>
          </p:txBody>
        </p:sp>
      </p:grpSp>
    </p:spTree>
    <p:extLst>
      <p:ext uri="{BB962C8B-B14F-4D97-AF65-F5344CB8AC3E}">
        <p14:creationId xmlns:p14="http://schemas.microsoft.com/office/powerpoint/2010/main" val="2690579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lstStyle/>
          <a:p>
            <a:r>
              <a:rPr lang="en-GB" altLang="en-US" sz="2800" b="1"/>
              <a:t>Medición de Potencial Zeta: Electroforesis</a:t>
            </a:r>
          </a:p>
        </p:txBody>
      </p:sp>
      <p:sp>
        <p:nvSpPr>
          <p:cNvPr id="117763" name="Rectangle 3"/>
          <p:cNvSpPr>
            <a:spLocks noGrp="1" noChangeArrowheads="1"/>
          </p:cNvSpPr>
          <p:nvPr>
            <p:ph type="body" idx="4294967295"/>
          </p:nvPr>
        </p:nvSpPr>
        <p:spPr>
          <a:xfrm>
            <a:off x="609600" y="1484313"/>
            <a:ext cx="8248650" cy="4876800"/>
          </a:xfrm>
        </p:spPr>
        <p:txBody>
          <a:bodyPr/>
          <a:lstStyle/>
          <a:p>
            <a:pPr>
              <a:lnSpc>
                <a:spcPct val="150000"/>
              </a:lnSpc>
            </a:pPr>
            <a:r>
              <a:rPr lang="en-GB" altLang="en-US" sz="2000"/>
              <a:t>Si un campo eléctrico es aplicado a través de la muestra en una celda capilar, las partículas cargadas suspendidas en el medio se moverán hacia el electrodo de carga opuesta.</a:t>
            </a:r>
          </a:p>
          <a:p>
            <a:pPr>
              <a:lnSpc>
                <a:spcPct val="150000"/>
              </a:lnSpc>
            </a:pPr>
            <a:r>
              <a:rPr lang="en-GB" altLang="en-US" sz="2000"/>
              <a:t>Las partículas se moverán a una velocidad característica, la cual dependerá de:</a:t>
            </a:r>
          </a:p>
          <a:p>
            <a:pPr lvl="1">
              <a:lnSpc>
                <a:spcPct val="150000"/>
              </a:lnSpc>
            </a:pPr>
            <a:r>
              <a:rPr lang="en-GB" altLang="en-US" sz="2000"/>
              <a:t>Magnitud del campo</a:t>
            </a:r>
          </a:p>
          <a:p>
            <a:pPr lvl="1">
              <a:lnSpc>
                <a:spcPct val="150000"/>
              </a:lnSpc>
            </a:pPr>
            <a:r>
              <a:rPr lang="en-GB" altLang="en-US" sz="2000"/>
              <a:t>Constante Dieléctrica del Medio</a:t>
            </a:r>
          </a:p>
          <a:p>
            <a:pPr lvl="1">
              <a:lnSpc>
                <a:spcPct val="150000"/>
              </a:lnSpc>
            </a:pPr>
            <a:r>
              <a:rPr lang="en-GB" altLang="en-US" sz="2000"/>
              <a:t>Viscosidad del Medio</a:t>
            </a:r>
          </a:p>
          <a:p>
            <a:pPr lvl="1">
              <a:lnSpc>
                <a:spcPct val="150000"/>
              </a:lnSpc>
            </a:pPr>
            <a:r>
              <a:rPr lang="en-GB" altLang="en-US" sz="2000"/>
              <a:t>Potencial Zeta</a:t>
            </a:r>
          </a:p>
        </p:txBody>
      </p:sp>
      <p:grpSp>
        <p:nvGrpSpPr>
          <p:cNvPr id="117764" name="Group 4"/>
          <p:cNvGrpSpPr>
            <a:grpSpLocks/>
          </p:cNvGrpSpPr>
          <p:nvPr/>
        </p:nvGrpSpPr>
        <p:grpSpPr bwMode="auto">
          <a:xfrm>
            <a:off x="1116013" y="5516563"/>
            <a:ext cx="6934200" cy="438150"/>
            <a:chOff x="720" y="3312"/>
            <a:chExt cx="4368" cy="240"/>
          </a:xfrm>
        </p:grpSpPr>
        <p:sp>
          <p:nvSpPr>
            <p:cNvPr id="117765" name="Rectangle 5"/>
            <p:cNvSpPr>
              <a:spLocks noChangeArrowheads="1"/>
            </p:cNvSpPr>
            <p:nvPr/>
          </p:nvSpPr>
          <p:spPr bwMode="auto">
            <a:xfrm>
              <a:off x="720" y="3312"/>
              <a:ext cx="4368" cy="24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endParaRPr lang="en-US" altLang="en-US"/>
            </a:p>
          </p:txBody>
        </p:sp>
        <p:sp>
          <p:nvSpPr>
            <p:cNvPr id="117766" name="Text Box 6"/>
            <p:cNvSpPr txBox="1">
              <a:spLocks noChangeArrowheads="1"/>
            </p:cNvSpPr>
            <p:nvPr/>
          </p:nvSpPr>
          <p:spPr bwMode="auto">
            <a:xfrm>
              <a:off x="2569" y="3312"/>
              <a:ext cx="24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eaLnBrk="0" hangingPunct="0"/>
              <a:r>
                <a:rPr lang="en-GB" altLang="en-US" sz="2000">
                  <a:solidFill>
                    <a:srgbClr val="FF0000"/>
                  </a:solidFill>
                  <a:latin typeface="Arial" pitchFamily="34" charset="0"/>
                </a:rPr>
                <a:t>Entonces, podemos determinarlo</a:t>
              </a:r>
            </a:p>
          </p:txBody>
        </p:sp>
      </p:grpSp>
      <p:grpSp>
        <p:nvGrpSpPr>
          <p:cNvPr id="117767" name="Group 7"/>
          <p:cNvGrpSpPr>
            <a:grpSpLocks/>
          </p:cNvGrpSpPr>
          <p:nvPr/>
        </p:nvGrpSpPr>
        <p:grpSpPr bwMode="auto">
          <a:xfrm>
            <a:off x="1116013" y="4005263"/>
            <a:ext cx="6934200" cy="1524000"/>
            <a:chOff x="720" y="2448"/>
            <a:chExt cx="4368" cy="864"/>
          </a:xfrm>
        </p:grpSpPr>
        <p:sp>
          <p:nvSpPr>
            <p:cNvPr id="117768" name="Rectangle 8"/>
            <p:cNvSpPr>
              <a:spLocks noChangeArrowheads="1"/>
            </p:cNvSpPr>
            <p:nvPr/>
          </p:nvSpPr>
          <p:spPr bwMode="auto">
            <a:xfrm>
              <a:off x="720" y="2448"/>
              <a:ext cx="4368" cy="86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endParaRPr lang="en-US" altLang="en-US"/>
            </a:p>
          </p:txBody>
        </p:sp>
        <p:sp>
          <p:nvSpPr>
            <p:cNvPr id="117769" name="Text Box 9"/>
            <p:cNvSpPr txBox="1">
              <a:spLocks noChangeArrowheads="1"/>
            </p:cNvSpPr>
            <p:nvPr/>
          </p:nvSpPr>
          <p:spPr bwMode="auto">
            <a:xfrm>
              <a:off x="3761" y="2640"/>
              <a:ext cx="94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eaLnBrk="0" hangingPunct="0"/>
              <a:r>
                <a:rPr lang="en-GB" altLang="en-US" sz="2000">
                  <a:solidFill>
                    <a:srgbClr val="FF0000"/>
                  </a:solidFill>
                  <a:latin typeface="Arial" pitchFamily="34" charset="0"/>
                </a:rPr>
                <a:t>Parámetros</a:t>
              </a:r>
            </a:p>
            <a:p>
              <a:pPr algn="ctr" eaLnBrk="0" hangingPunct="0"/>
              <a:r>
                <a:rPr lang="en-GB" altLang="en-US" sz="2000">
                  <a:solidFill>
                    <a:srgbClr val="FF0000"/>
                  </a:solidFill>
                  <a:latin typeface="Arial" pitchFamily="34" charset="0"/>
                </a:rPr>
                <a:t>conocidos</a:t>
              </a:r>
            </a:p>
          </p:txBody>
        </p:sp>
      </p:grpSp>
    </p:spTree>
    <p:extLst>
      <p:ext uri="{BB962C8B-B14F-4D97-AF65-F5344CB8AC3E}">
        <p14:creationId xmlns:p14="http://schemas.microsoft.com/office/powerpoint/2010/main" val="1515484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620713"/>
            <a:ext cx="7778750" cy="827087"/>
          </a:xfrm>
          <a:prstGeom prst="rect">
            <a:avLst/>
          </a:prstGeom>
        </p:spPr>
        <p:txBody>
          <a:bodyPr/>
          <a:lstStyle>
            <a:lvl1pPr algn="l" rtl="0" eaLnBrk="1" fontAlgn="base" hangingPunct="1">
              <a:spcBef>
                <a:spcPct val="0"/>
              </a:spcBef>
              <a:spcAft>
                <a:spcPct val="0"/>
              </a:spcAft>
              <a:defRPr sz="2600" b="1">
                <a:solidFill>
                  <a:srgbClr val="353939"/>
                </a:solidFill>
                <a:latin typeface="+mj-lt"/>
                <a:ea typeface="+mj-ea"/>
                <a:cs typeface="+mj-cs"/>
              </a:defRPr>
            </a:lvl1pPr>
            <a:lvl2pPr algn="l" rtl="0" eaLnBrk="1" fontAlgn="base" hangingPunct="1">
              <a:spcBef>
                <a:spcPct val="0"/>
              </a:spcBef>
              <a:spcAft>
                <a:spcPct val="0"/>
              </a:spcAft>
              <a:defRPr sz="2600" b="1">
                <a:solidFill>
                  <a:srgbClr val="353939"/>
                </a:solidFill>
                <a:latin typeface="Arial" charset="0"/>
              </a:defRPr>
            </a:lvl2pPr>
            <a:lvl3pPr algn="l" rtl="0" eaLnBrk="1" fontAlgn="base" hangingPunct="1">
              <a:spcBef>
                <a:spcPct val="0"/>
              </a:spcBef>
              <a:spcAft>
                <a:spcPct val="0"/>
              </a:spcAft>
              <a:defRPr sz="2600" b="1">
                <a:solidFill>
                  <a:srgbClr val="353939"/>
                </a:solidFill>
                <a:latin typeface="Arial" charset="0"/>
              </a:defRPr>
            </a:lvl3pPr>
            <a:lvl4pPr algn="l" rtl="0" eaLnBrk="1" fontAlgn="base" hangingPunct="1">
              <a:spcBef>
                <a:spcPct val="0"/>
              </a:spcBef>
              <a:spcAft>
                <a:spcPct val="0"/>
              </a:spcAft>
              <a:defRPr sz="2600" b="1">
                <a:solidFill>
                  <a:srgbClr val="353939"/>
                </a:solidFill>
                <a:latin typeface="Arial" charset="0"/>
              </a:defRPr>
            </a:lvl4pPr>
            <a:lvl5pPr algn="l" rtl="0" eaLnBrk="1" fontAlgn="base" hangingPunct="1">
              <a:spcBef>
                <a:spcPct val="0"/>
              </a:spcBef>
              <a:spcAft>
                <a:spcPct val="0"/>
              </a:spcAft>
              <a:defRPr sz="2600" b="1">
                <a:solidFill>
                  <a:srgbClr val="353939"/>
                </a:solidFill>
                <a:latin typeface="Arial" charset="0"/>
              </a:defRPr>
            </a:lvl5pPr>
            <a:lvl6pPr marL="457200" algn="l" rtl="0" eaLnBrk="1" fontAlgn="base" hangingPunct="1">
              <a:spcBef>
                <a:spcPct val="0"/>
              </a:spcBef>
              <a:spcAft>
                <a:spcPct val="0"/>
              </a:spcAft>
              <a:defRPr sz="2600" b="1">
                <a:solidFill>
                  <a:srgbClr val="353939"/>
                </a:solidFill>
                <a:latin typeface="Arial" charset="0"/>
              </a:defRPr>
            </a:lvl6pPr>
            <a:lvl7pPr marL="914400" algn="l" rtl="0" eaLnBrk="1" fontAlgn="base" hangingPunct="1">
              <a:spcBef>
                <a:spcPct val="0"/>
              </a:spcBef>
              <a:spcAft>
                <a:spcPct val="0"/>
              </a:spcAft>
              <a:defRPr sz="2600" b="1">
                <a:solidFill>
                  <a:srgbClr val="353939"/>
                </a:solidFill>
                <a:latin typeface="Arial" charset="0"/>
              </a:defRPr>
            </a:lvl7pPr>
            <a:lvl8pPr marL="1371600" algn="l" rtl="0" eaLnBrk="1" fontAlgn="base" hangingPunct="1">
              <a:spcBef>
                <a:spcPct val="0"/>
              </a:spcBef>
              <a:spcAft>
                <a:spcPct val="0"/>
              </a:spcAft>
              <a:defRPr sz="2600" b="1">
                <a:solidFill>
                  <a:srgbClr val="353939"/>
                </a:solidFill>
                <a:latin typeface="Arial" charset="0"/>
              </a:defRPr>
            </a:lvl8pPr>
            <a:lvl9pPr marL="1828800" algn="l" rtl="0" eaLnBrk="1" fontAlgn="base" hangingPunct="1">
              <a:spcBef>
                <a:spcPct val="0"/>
              </a:spcBef>
              <a:spcAft>
                <a:spcPct val="0"/>
              </a:spcAft>
              <a:defRPr sz="2600" b="1">
                <a:solidFill>
                  <a:srgbClr val="353939"/>
                </a:solidFill>
                <a:latin typeface="Arial" charset="0"/>
              </a:defRPr>
            </a:lvl9pPr>
          </a:lstStyle>
          <a:p>
            <a:r>
              <a:rPr lang="en-GB" altLang="en-US" kern="0" smtClean="0"/>
              <a:t>Dynamic Light Scattering and Brownian Motion</a:t>
            </a:r>
            <a:endParaRPr lang="en-GB" altLang="en-US" kern="0" dirty="0" smtClean="0"/>
          </a:p>
        </p:txBody>
      </p:sp>
      <p:pic>
        <p:nvPicPr>
          <p:cNvPr id="3" name="Brownian Motion with milk fat droplets.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a:xfrm>
            <a:off x="1726406" y="1752600"/>
            <a:ext cx="5545137" cy="41021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29486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2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p:cTn id="12" repeatCount="indefinite"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r>
              <a:rPr lang="en-US" altLang="en-US" b="1"/>
              <a:t>Cómo podemos medirlo y calcularlo ?</a:t>
            </a:r>
            <a:endParaRPr lang="en-GB" altLang="en-US" b="1"/>
          </a:p>
        </p:txBody>
      </p:sp>
      <p:sp>
        <p:nvSpPr>
          <p:cNvPr id="119811" name="Rectangle 3"/>
          <p:cNvSpPr>
            <a:spLocks noGrp="1" noChangeArrowheads="1"/>
          </p:cNvSpPr>
          <p:nvPr>
            <p:ph type="body" idx="4294967295"/>
          </p:nvPr>
        </p:nvSpPr>
        <p:spPr>
          <a:xfrm>
            <a:off x="428625" y="1447800"/>
            <a:ext cx="8715375" cy="4876800"/>
          </a:xfrm>
        </p:spPr>
        <p:txBody>
          <a:bodyPr/>
          <a:lstStyle/>
          <a:p>
            <a:r>
              <a:rPr lang="en-US" altLang="en-US" b="1"/>
              <a:t>Directamente – Microscopía de Fuerza Atómica</a:t>
            </a:r>
          </a:p>
          <a:p>
            <a:r>
              <a:rPr lang="en-US" altLang="en-US" b="1"/>
              <a:t>Indirectamente: con el movimiento (movilidad) de la partícula bajo la influencia de un campo eléctrico,</a:t>
            </a:r>
          </a:p>
          <a:p>
            <a:r>
              <a:rPr lang="en-US" altLang="en-US" b="1"/>
              <a:t>Y, posteriormente, aplicando la Ecuación de Henry:</a:t>
            </a:r>
          </a:p>
          <a:p>
            <a:endParaRPr lang="en-GB" altLang="en-US" b="1"/>
          </a:p>
        </p:txBody>
      </p:sp>
      <p:pic>
        <p:nvPicPr>
          <p:cNvPr id="119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789363"/>
            <a:ext cx="5513387"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981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blinds(horizontal)">
                                      <p:cBhvr>
                                        <p:cTn id="7" dur="500"/>
                                        <p:tgtEl>
                                          <p:spTgt spid="11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9811">
                                            <p:txEl>
                                              <p:pRg st="0" end="0"/>
                                            </p:txEl>
                                          </p:spTgt>
                                        </p:tgtEl>
                                        <p:attrNameLst>
                                          <p:attrName>style.visibility</p:attrName>
                                        </p:attrNameLst>
                                      </p:cBhvr>
                                      <p:to>
                                        <p:strVal val="visible"/>
                                      </p:to>
                                    </p:set>
                                    <p:animEffect transition="in" filter="checkerboard(across)">
                                      <p:cBhvr>
                                        <p:cTn id="12" dur="500"/>
                                        <p:tgtEl>
                                          <p:spTgt spid="119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9811">
                                            <p:txEl>
                                              <p:pRg st="1" end="1"/>
                                            </p:txEl>
                                          </p:spTgt>
                                        </p:tgtEl>
                                        <p:attrNameLst>
                                          <p:attrName>style.visibility</p:attrName>
                                        </p:attrNameLst>
                                      </p:cBhvr>
                                      <p:to>
                                        <p:strVal val="visible"/>
                                      </p:to>
                                    </p:set>
                                    <p:animEffect transition="in" filter="checkerboard(across)">
                                      <p:cBhvr>
                                        <p:cTn id="17" dur="500"/>
                                        <p:tgtEl>
                                          <p:spTgt spid="1198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9811">
                                            <p:txEl>
                                              <p:pRg st="2" end="2"/>
                                            </p:txEl>
                                          </p:spTgt>
                                        </p:tgtEl>
                                        <p:attrNameLst>
                                          <p:attrName>style.visibility</p:attrName>
                                        </p:attrNameLst>
                                      </p:cBhvr>
                                      <p:to>
                                        <p:strVal val="visible"/>
                                      </p:to>
                                    </p:set>
                                    <p:animEffect transition="in" filter="checkerboard(across)">
                                      <p:cBhvr>
                                        <p:cTn id="22" dur="500"/>
                                        <p:tgtEl>
                                          <p:spTgt spid="1198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19812"/>
                                        </p:tgtEl>
                                        <p:attrNameLst>
                                          <p:attrName>style.visibility</p:attrName>
                                        </p:attrNameLst>
                                      </p:cBhvr>
                                      <p:to>
                                        <p:strVal val="visible"/>
                                      </p:to>
                                    </p:set>
                                    <p:animEffect transition="in" filter="checkerboard(across)">
                                      <p:cBhvr>
                                        <p:cTn id="2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r>
              <a:rPr lang="en-US" altLang="en-US" b="1"/>
              <a:t>Henry equation</a:t>
            </a:r>
            <a:endParaRPr lang="en-GB" altLang="en-US" b="1"/>
          </a:p>
        </p:txBody>
      </p:sp>
      <p:pic>
        <p:nvPicPr>
          <p:cNvPr id="1239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133600"/>
            <a:ext cx="7705725"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988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4210" name="Rectangle 2"/>
          <p:cNvSpPr>
            <a:spLocks noGrp="1" noChangeArrowheads="1"/>
          </p:cNvSpPr>
          <p:nvPr>
            <p:ph type="title"/>
          </p:nvPr>
        </p:nvSpPr>
        <p:spPr/>
        <p:txBody>
          <a:bodyPr/>
          <a:lstStyle/>
          <a:p>
            <a:r>
              <a:rPr lang="en-GB"/>
              <a:t>General Purpose</a:t>
            </a:r>
            <a:endParaRPr lang="en-US"/>
          </a:p>
        </p:txBody>
      </p:sp>
      <p:sp>
        <p:nvSpPr>
          <p:cNvPr id="3294211" name="Rectangle 3"/>
          <p:cNvSpPr>
            <a:spLocks noGrp="1" noChangeArrowheads="1"/>
          </p:cNvSpPr>
          <p:nvPr>
            <p:ph idx="1"/>
          </p:nvPr>
        </p:nvSpPr>
        <p:spPr/>
        <p:txBody>
          <a:bodyPr/>
          <a:lstStyle/>
          <a:p>
            <a:r>
              <a:rPr lang="en-GB" sz="2400"/>
              <a:t>General Purpose = FFR + SFR</a:t>
            </a:r>
          </a:p>
          <a:p>
            <a:r>
              <a:rPr lang="en-GB" sz="2400"/>
              <a:t>FFR = zeta potential mean (electrophoresis only)</a:t>
            </a:r>
          </a:p>
          <a:p>
            <a:r>
              <a:rPr lang="en-GB" sz="2400"/>
              <a:t>SFR = zeta potential distribution (electrophoresis and electro-osmosis)</a:t>
            </a:r>
            <a:endParaRPr lang="en-US" sz="2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806" y="2982918"/>
            <a:ext cx="4659450" cy="334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144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2402" name="Rectangle 2"/>
          <p:cNvSpPr>
            <a:spLocks noGrp="1" noChangeArrowheads="1"/>
          </p:cNvSpPr>
          <p:nvPr>
            <p:ph type="title"/>
          </p:nvPr>
        </p:nvSpPr>
        <p:spPr/>
        <p:txBody>
          <a:bodyPr/>
          <a:lstStyle/>
          <a:p>
            <a:r>
              <a:rPr lang="en-GB"/>
              <a:t>General Purpose: Phase Plots</a:t>
            </a:r>
            <a:endParaRPr lang="en-US"/>
          </a:p>
        </p:txBody>
      </p:sp>
      <p:pic>
        <p:nvPicPr>
          <p:cNvPr id="33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628775"/>
            <a:ext cx="7850188"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68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4450" name="Rectangle 2"/>
          <p:cNvSpPr>
            <a:spLocks noGrp="1" noChangeArrowheads="1"/>
          </p:cNvSpPr>
          <p:nvPr>
            <p:ph type="title"/>
          </p:nvPr>
        </p:nvSpPr>
        <p:spPr/>
        <p:txBody>
          <a:bodyPr/>
          <a:lstStyle/>
          <a:p>
            <a:r>
              <a:rPr lang="en-GB"/>
              <a:t>General Purpose: Phase Plots</a:t>
            </a:r>
            <a:endParaRPr lang="en-US"/>
          </a:p>
        </p:txBody>
      </p:sp>
      <p:pic>
        <p:nvPicPr>
          <p:cNvPr id="3304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628775"/>
            <a:ext cx="7850188" cy="4410075"/>
          </a:xfrm>
          <a:prstGeom prst="rect">
            <a:avLst/>
          </a:prstGeom>
          <a:noFill/>
          <a:extLst>
            <a:ext uri="{909E8E84-426E-40DD-AFC4-6F175D3DCCD1}">
              <a14:hiddenFill xmlns:a14="http://schemas.microsoft.com/office/drawing/2010/main">
                <a:solidFill>
                  <a:srgbClr val="FFFFFF"/>
                </a:solidFill>
              </a14:hiddenFill>
            </a:ext>
          </a:extLst>
        </p:spPr>
      </p:pic>
      <p:sp>
        <p:nvSpPr>
          <p:cNvPr id="3304452" name="Rectangle 4"/>
          <p:cNvSpPr>
            <a:spLocks noChangeArrowheads="1"/>
          </p:cNvSpPr>
          <p:nvPr/>
        </p:nvSpPr>
        <p:spPr bwMode="auto">
          <a:xfrm>
            <a:off x="1106488" y="2276475"/>
            <a:ext cx="3168650" cy="2881313"/>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04453" name="Text Box 5"/>
          <p:cNvSpPr txBox="1">
            <a:spLocks noChangeArrowheads="1"/>
          </p:cNvSpPr>
          <p:nvPr/>
        </p:nvSpPr>
        <p:spPr bwMode="auto">
          <a:xfrm>
            <a:off x="2301875" y="1754188"/>
            <a:ext cx="77628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solidFill>
                  <a:srgbClr val="000066"/>
                </a:solidFill>
                <a:latin typeface="Arial" charset="0"/>
              </a:rPr>
              <a:t>FFR</a:t>
            </a:r>
            <a:endParaRPr lang="en-US">
              <a:solidFill>
                <a:srgbClr val="000066"/>
              </a:solidFill>
              <a:latin typeface="Arial" charset="0"/>
            </a:endParaRPr>
          </a:p>
        </p:txBody>
      </p:sp>
    </p:spTree>
    <p:extLst>
      <p:ext uri="{BB962C8B-B14F-4D97-AF65-F5344CB8AC3E}">
        <p14:creationId xmlns:p14="http://schemas.microsoft.com/office/powerpoint/2010/main" val="358159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6498" name="Rectangle 2"/>
          <p:cNvSpPr>
            <a:spLocks noGrp="1" noChangeArrowheads="1"/>
          </p:cNvSpPr>
          <p:nvPr>
            <p:ph type="title"/>
          </p:nvPr>
        </p:nvSpPr>
        <p:spPr/>
        <p:txBody>
          <a:bodyPr/>
          <a:lstStyle/>
          <a:p>
            <a:r>
              <a:rPr lang="en-GB"/>
              <a:t>General Purpose: Phase Plots</a:t>
            </a:r>
            <a:endParaRPr lang="en-US"/>
          </a:p>
        </p:txBody>
      </p:sp>
      <p:pic>
        <p:nvPicPr>
          <p:cNvPr id="330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1628775"/>
            <a:ext cx="7850188" cy="4410075"/>
          </a:xfrm>
          <a:prstGeom prst="rect">
            <a:avLst/>
          </a:prstGeom>
          <a:noFill/>
          <a:extLst>
            <a:ext uri="{909E8E84-426E-40DD-AFC4-6F175D3DCCD1}">
              <a14:hiddenFill xmlns:a14="http://schemas.microsoft.com/office/drawing/2010/main">
                <a:solidFill>
                  <a:srgbClr val="FFFFFF"/>
                </a:solidFill>
              </a14:hiddenFill>
            </a:ext>
          </a:extLst>
        </p:spPr>
      </p:pic>
      <p:sp>
        <p:nvSpPr>
          <p:cNvPr id="3306500" name="Rectangle 4"/>
          <p:cNvSpPr>
            <a:spLocks noChangeArrowheads="1"/>
          </p:cNvSpPr>
          <p:nvPr/>
        </p:nvSpPr>
        <p:spPr bwMode="auto">
          <a:xfrm>
            <a:off x="1106488" y="2276475"/>
            <a:ext cx="3168650" cy="2881313"/>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06501" name="Text Box 5"/>
          <p:cNvSpPr txBox="1">
            <a:spLocks noChangeArrowheads="1"/>
          </p:cNvSpPr>
          <p:nvPr/>
        </p:nvSpPr>
        <p:spPr bwMode="auto">
          <a:xfrm>
            <a:off x="2301875" y="1754188"/>
            <a:ext cx="77628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solidFill>
                  <a:srgbClr val="000066"/>
                </a:solidFill>
                <a:latin typeface="Arial" charset="0"/>
              </a:rPr>
              <a:t>FFR</a:t>
            </a:r>
            <a:endParaRPr lang="en-US">
              <a:solidFill>
                <a:srgbClr val="000066"/>
              </a:solidFill>
              <a:latin typeface="Arial" charset="0"/>
            </a:endParaRPr>
          </a:p>
        </p:txBody>
      </p:sp>
      <p:sp>
        <p:nvSpPr>
          <p:cNvPr id="3306502" name="Rectangle 6"/>
          <p:cNvSpPr>
            <a:spLocks noChangeArrowheads="1"/>
          </p:cNvSpPr>
          <p:nvPr/>
        </p:nvSpPr>
        <p:spPr bwMode="auto">
          <a:xfrm>
            <a:off x="4270375" y="2276475"/>
            <a:ext cx="4046538" cy="2881313"/>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06503" name="Text Box 7"/>
          <p:cNvSpPr txBox="1">
            <a:spLocks noChangeArrowheads="1"/>
          </p:cNvSpPr>
          <p:nvPr/>
        </p:nvSpPr>
        <p:spPr bwMode="auto">
          <a:xfrm>
            <a:off x="5895975" y="1763713"/>
            <a:ext cx="7937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solidFill>
                  <a:srgbClr val="000066"/>
                </a:solidFill>
                <a:latin typeface="Arial" charset="0"/>
              </a:rPr>
              <a:t>SFR</a:t>
            </a:r>
            <a:endParaRPr lang="en-US">
              <a:solidFill>
                <a:srgbClr val="000066"/>
              </a:solidFill>
              <a:latin typeface="Arial" charset="0"/>
            </a:endParaRPr>
          </a:p>
        </p:txBody>
      </p:sp>
    </p:spTree>
    <p:extLst>
      <p:ext uri="{BB962C8B-B14F-4D97-AF65-F5344CB8AC3E}">
        <p14:creationId xmlns:p14="http://schemas.microsoft.com/office/powerpoint/2010/main" val="3710032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7218" name="Rectangle 2"/>
          <p:cNvSpPr>
            <a:spLocks noGrp="1" noChangeArrowheads="1"/>
          </p:cNvSpPr>
          <p:nvPr>
            <p:ph type="title"/>
          </p:nvPr>
        </p:nvSpPr>
        <p:spPr/>
        <p:txBody>
          <a:bodyPr/>
          <a:lstStyle/>
          <a:p>
            <a:r>
              <a:rPr lang="en-GB"/>
              <a:t>Monomodal</a:t>
            </a:r>
            <a:endParaRPr lang="en-US"/>
          </a:p>
        </p:txBody>
      </p:sp>
      <p:sp>
        <p:nvSpPr>
          <p:cNvPr id="3337219" name="Rectangle 3"/>
          <p:cNvSpPr>
            <a:spLocks noGrp="1" noChangeArrowheads="1"/>
          </p:cNvSpPr>
          <p:nvPr>
            <p:ph idx="1"/>
          </p:nvPr>
        </p:nvSpPr>
        <p:spPr/>
        <p:txBody>
          <a:bodyPr/>
          <a:lstStyle/>
          <a:p>
            <a:r>
              <a:rPr lang="en-GB" sz="2400"/>
              <a:t>Monomodal = FFR only</a:t>
            </a:r>
          </a:p>
          <a:p>
            <a:r>
              <a:rPr lang="en-GB" sz="2400"/>
              <a:t>Zeta potential mean only</a:t>
            </a:r>
          </a:p>
          <a:p>
            <a:r>
              <a:rPr lang="en-GB" sz="2400"/>
              <a:t>No zeta potential distribution is determined</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512" y="2708920"/>
            <a:ext cx="489771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966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1314" name="Rectangle 2"/>
          <p:cNvSpPr>
            <a:spLocks noGrp="1" noChangeArrowheads="1"/>
          </p:cNvSpPr>
          <p:nvPr>
            <p:ph type="title"/>
          </p:nvPr>
        </p:nvSpPr>
        <p:spPr/>
        <p:txBody>
          <a:bodyPr/>
          <a:lstStyle/>
          <a:p>
            <a:r>
              <a:rPr lang="en-GB"/>
              <a:t>Monomodal: Phase Plot</a:t>
            </a:r>
            <a:endParaRPr lang="en-US"/>
          </a:p>
        </p:txBody>
      </p:sp>
      <p:pic>
        <p:nvPicPr>
          <p:cNvPr id="3341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855788"/>
            <a:ext cx="7726363"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807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8418" name="Rectangle 2"/>
          <p:cNvSpPr>
            <a:spLocks noGrp="1" noChangeArrowheads="1"/>
          </p:cNvSpPr>
          <p:nvPr>
            <p:ph type="title"/>
          </p:nvPr>
        </p:nvSpPr>
        <p:spPr/>
        <p:txBody>
          <a:bodyPr/>
          <a:lstStyle/>
          <a:p>
            <a:r>
              <a:rPr lang="en-GB"/>
              <a:t>Phase Plot: </a:t>
            </a:r>
            <a:br>
              <a:rPr lang="en-GB"/>
            </a:br>
            <a:r>
              <a:rPr lang="en-GB"/>
              <a:t>Good Quality General Purpose</a:t>
            </a:r>
          </a:p>
        </p:txBody>
      </p:sp>
      <p:sp>
        <p:nvSpPr>
          <p:cNvPr id="3388419" name="Line 3"/>
          <p:cNvSpPr>
            <a:spLocks noChangeShapeType="1"/>
          </p:cNvSpPr>
          <p:nvPr/>
        </p:nvSpPr>
        <p:spPr bwMode="auto">
          <a:xfrm>
            <a:off x="1481138" y="6223000"/>
            <a:ext cx="618013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3388420" name="Picture 4" descr="Phase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84784"/>
            <a:ext cx="8260680" cy="466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0466" name="Rectangle 2"/>
          <p:cNvSpPr>
            <a:spLocks noGrp="1" noChangeArrowheads="1"/>
          </p:cNvSpPr>
          <p:nvPr>
            <p:ph type="title"/>
          </p:nvPr>
        </p:nvSpPr>
        <p:spPr/>
        <p:txBody>
          <a:bodyPr/>
          <a:lstStyle/>
          <a:p>
            <a:r>
              <a:rPr lang="en-GB"/>
              <a:t>Phase Plots: </a:t>
            </a:r>
            <a:br>
              <a:rPr lang="en-GB"/>
            </a:br>
            <a:r>
              <a:rPr lang="en-GB"/>
              <a:t>Poor Quality General Purpose</a:t>
            </a:r>
          </a:p>
        </p:txBody>
      </p:sp>
      <p:pic>
        <p:nvPicPr>
          <p:cNvPr id="3390467" name="Picture 3" descr="Poor Phase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00213"/>
            <a:ext cx="7848674" cy="445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091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GB" altLang="en-US"/>
              <a:t>Dynamic Light Scattering (DLS)</a:t>
            </a:r>
          </a:p>
        </p:txBody>
      </p:sp>
      <p:sp>
        <p:nvSpPr>
          <p:cNvPr id="338947" name="Rectangle 3"/>
          <p:cNvSpPr>
            <a:spLocks noGrp="1" noChangeArrowheads="1"/>
          </p:cNvSpPr>
          <p:nvPr>
            <p:ph idx="1"/>
          </p:nvPr>
        </p:nvSpPr>
        <p:spPr>
          <a:xfrm>
            <a:off x="457200" y="1524000"/>
            <a:ext cx="8148638" cy="533400"/>
          </a:xfrm>
        </p:spPr>
        <p:txBody>
          <a:bodyPr/>
          <a:lstStyle/>
          <a:p>
            <a:pPr marL="0" indent="0">
              <a:lnSpc>
                <a:spcPct val="80000"/>
              </a:lnSpc>
              <a:buFontTx/>
              <a:buNone/>
            </a:pPr>
            <a:r>
              <a:rPr lang="en-GB" altLang="en-US" sz="2000"/>
              <a:t>Correlación de intensidad nos da el coeficiente de difusión y el tamaño</a:t>
            </a:r>
          </a:p>
        </p:txBody>
      </p:sp>
      <p:sp>
        <p:nvSpPr>
          <p:cNvPr id="338948" name="Text Box 4"/>
          <p:cNvSpPr txBox="1">
            <a:spLocks noChangeArrowheads="1"/>
          </p:cNvSpPr>
          <p:nvPr/>
        </p:nvSpPr>
        <p:spPr bwMode="auto">
          <a:xfrm>
            <a:off x="6019800" y="2209800"/>
            <a:ext cx="2514600" cy="182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a:lstStyle/>
          <a:p>
            <a:r>
              <a:rPr lang="en-GB" altLang="en-US" sz="1800"/>
              <a:t>R</a:t>
            </a:r>
            <a:r>
              <a:rPr lang="en-GB" altLang="en-US" sz="1800" baseline="-25000"/>
              <a:t>H</a:t>
            </a:r>
            <a:r>
              <a:rPr lang="en-GB" altLang="en-US" sz="1800"/>
              <a:t> = Radius</a:t>
            </a:r>
          </a:p>
          <a:p>
            <a:r>
              <a:rPr lang="en-GB" altLang="en-US" sz="1800"/>
              <a:t>T = Temperature</a:t>
            </a:r>
          </a:p>
          <a:p>
            <a:r>
              <a:rPr lang="en-GB" altLang="en-US" sz="1800" u="sng"/>
              <a:t>D = Diffusion coefficient</a:t>
            </a:r>
          </a:p>
          <a:p>
            <a:r>
              <a:rPr lang="en-GB" altLang="en-US" sz="1800"/>
              <a:t>k = Boltzmann constant</a:t>
            </a:r>
          </a:p>
          <a:p>
            <a:r>
              <a:rPr lang="en-GB" altLang="en-US" sz="1800">
                <a:latin typeface="Symbol" pitchFamily="18" charset="2"/>
              </a:rPr>
              <a:t>h</a:t>
            </a:r>
            <a:r>
              <a:rPr lang="en-GB" altLang="en-US" sz="1800"/>
              <a:t> = Solvent viscosity</a:t>
            </a:r>
          </a:p>
        </p:txBody>
      </p:sp>
      <p:graphicFrame>
        <p:nvGraphicFramePr>
          <p:cNvPr id="338949" name="Object 5"/>
          <p:cNvGraphicFramePr>
            <a:graphicFrameLocks noChangeAspect="1"/>
          </p:cNvGraphicFramePr>
          <p:nvPr/>
        </p:nvGraphicFramePr>
        <p:xfrm>
          <a:off x="1295400" y="2286000"/>
          <a:ext cx="3657600" cy="1766888"/>
        </p:xfrm>
        <a:graphic>
          <a:graphicData uri="http://schemas.openxmlformats.org/presentationml/2006/ole">
            <mc:AlternateContent xmlns:mc="http://schemas.openxmlformats.org/markup-compatibility/2006">
              <mc:Choice xmlns:v="urn:schemas-microsoft-com:vml" Requires="v">
                <p:oleObj spid="_x0000_s2107" name="Bitmap Image" r:id="rId4" imgW="5106113" imgH="2467319" progId="Paint.Picture">
                  <p:embed/>
                </p:oleObj>
              </mc:Choice>
              <mc:Fallback>
                <p:oleObj name="Bitmap Image" r:id="rId4" imgW="5106113" imgH="246731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286000"/>
                        <a:ext cx="36576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950" name="Object 6"/>
          <p:cNvGraphicFramePr>
            <a:graphicFrameLocks noChangeAspect="1"/>
          </p:cNvGraphicFramePr>
          <p:nvPr/>
        </p:nvGraphicFramePr>
        <p:xfrm>
          <a:off x="762000" y="4495800"/>
          <a:ext cx="3962400" cy="2097088"/>
        </p:xfrm>
        <a:graphic>
          <a:graphicData uri="http://schemas.openxmlformats.org/presentationml/2006/ole">
            <mc:AlternateContent xmlns:mc="http://schemas.openxmlformats.org/markup-compatibility/2006">
              <mc:Choice xmlns:v="urn:schemas-microsoft-com:vml" Requires="v">
                <p:oleObj spid="_x0000_s2108" name="Bitmap Image" r:id="rId6" imgW="3905795" imgH="2066667" progId="Paint.Picture">
                  <p:embed/>
                </p:oleObj>
              </mc:Choice>
              <mc:Fallback>
                <p:oleObj name="Bitmap Image" r:id="rId6" imgW="3905795" imgH="2066667"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95800"/>
                        <a:ext cx="396240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951" name="Object 7"/>
          <p:cNvGraphicFramePr>
            <a:graphicFrameLocks noChangeAspect="1"/>
          </p:cNvGraphicFramePr>
          <p:nvPr/>
        </p:nvGraphicFramePr>
        <p:xfrm>
          <a:off x="5410200" y="4495800"/>
          <a:ext cx="2971800" cy="2089150"/>
        </p:xfrm>
        <a:graphic>
          <a:graphicData uri="http://schemas.openxmlformats.org/presentationml/2006/ole">
            <mc:AlternateContent xmlns:mc="http://schemas.openxmlformats.org/markup-compatibility/2006">
              <mc:Choice xmlns:v="urn:schemas-microsoft-com:vml" Requires="v">
                <p:oleObj spid="_x0000_s2109" name="Bitmap Image" r:id="rId8" imgW="3685714" imgH="2591162" progId="Paint.Picture">
                  <p:embed/>
                </p:oleObj>
              </mc:Choice>
              <mc:Fallback>
                <p:oleObj name="Bitmap Image" r:id="rId8" imgW="3685714" imgH="2591162"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4495800"/>
                        <a:ext cx="29718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952" name="Line 8"/>
          <p:cNvSpPr>
            <a:spLocks noChangeShapeType="1"/>
          </p:cNvSpPr>
          <p:nvPr/>
        </p:nvSpPr>
        <p:spPr bwMode="auto">
          <a:xfrm>
            <a:off x="4419600" y="5486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53" name="Line 9"/>
          <p:cNvSpPr>
            <a:spLocks noChangeShapeType="1"/>
          </p:cNvSpPr>
          <p:nvPr/>
        </p:nvSpPr>
        <p:spPr bwMode="auto">
          <a:xfrm flipH="1">
            <a:off x="2362200" y="39624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43847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2514" name="Rectangle 2"/>
          <p:cNvSpPr>
            <a:spLocks noGrp="1" noChangeArrowheads="1"/>
          </p:cNvSpPr>
          <p:nvPr>
            <p:ph type="title"/>
          </p:nvPr>
        </p:nvSpPr>
        <p:spPr/>
        <p:txBody>
          <a:bodyPr/>
          <a:lstStyle/>
          <a:p>
            <a:r>
              <a:rPr lang="en-GB"/>
              <a:t>Phase Plot: </a:t>
            </a:r>
            <a:br>
              <a:rPr lang="en-GB"/>
            </a:br>
            <a:r>
              <a:rPr lang="en-GB"/>
              <a:t>Good Quality Monomodal</a:t>
            </a:r>
            <a:endParaRPr lang="en-US"/>
          </a:p>
        </p:txBody>
      </p:sp>
      <p:pic>
        <p:nvPicPr>
          <p:cNvPr id="3392515" name="Picture 3" descr="Fig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48" y="1700213"/>
            <a:ext cx="7566877" cy="4465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835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4562" name="Rectangle 2"/>
          <p:cNvSpPr>
            <a:spLocks noGrp="1" noChangeArrowheads="1"/>
          </p:cNvSpPr>
          <p:nvPr>
            <p:ph type="title"/>
          </p:nvPr>
        </p:nvSpPr>
        <p:spPr/>
        <p:txBody>
          <a:bodyPr/>
          <a:lstStyle/>
          <a:p>
            <a:r>
              <a:rPr lang="en-GB"/>
              <a:t>Phase Plot: </a:t>
            </a:r>
            <a:br>
              <a:rPr lang="en-GB"/>
            </a:br>
            <a:r>
              <a:rPr lang="en-GB"/>
              <a:t>Poor Quality Monomodal</a:t>
            </a:r>
            <a:endParaRPr lang="en-US"/>
          </a:p>
        </p:txBody>
      </p:sp>
      <p:pic>
        <p:nvPicPr>
          <p:cNvPr id="3394563" name="Picture 3" descr="Fig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28800"/>
            <a:ext cx="7269686" cy="434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497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sz="4400" dirty="0" smtClean="0"/>
              <a:t>Mediciones</a:t>
            </a:r>
            <a:r>
              <a:rPr lang="es-MX" sz="4400" dirty="0" smtClean="0"/>
              <a:t> </a:t>
            </a:r>
            <a:endParaRPr lang="en-US" sz="4400" dirty="0"/>
          </a:p>
        </p:txBody>
      </p:sp>
      <p:sp>
        <p:nvSpPr>
          <p:cNvPr id="3" name="Subtitle 2"/>
          <p:cNvSpPr>
            <a:spLocks noGrp="1"/>
          </p:cNvSpPr>
          <p:nvPr>
            <p:ph type="subTitle" idx="1"/>
          </p:nvPr>
        </p:nvSpPr>
        <p:spPr/>
        <p:txBody>
          <a:bodyPr/>
          <a:lstStyle/>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p:txBody>
      </p:sp>
    </p:spTree>
    <p:extLst>
      <p:ext uri="{BB962C8B-B14F-4D97-AF65-F5344CB8AC3E}">
        <p14:creationId xmlns:p14="http://schemas.microsoft.com/office/powerpoint/2010/main" val="2214684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ChangeArrowheads="1"/>
          </p:cNvSpPr>
          <p:nvPr>
            <p:ph type="title"/>
          </p:nvPr>
        </p:nvSpPr>
        <p:spPr>
          <a:xfrm>
            <a:off x="609600" y="381000"/>
            <a:ext cx="7275513" cy="1066800"/>
          </a:xfrm>
        </p:spPr>
        <p:txBody>
          <a:bodyPr/>
          <a:lstStyle/>
          <a:p>
            <a:r>
              <a:rPr lang="en-GB"/>
              <a:t>Correlation: </a:t>
            </a:r>
            <a:br>
              <a:rPr lang="en-GB"/>
            </a:br>
            <a:r>
              <a:rPr lang="en-GB"/>
              <a:t>Small Particles, Rapid Fluctuations</a:t>
            </a:r>
            <a:endParaRPr lang="en-US"/>
          </a:p>
        </p:txBody>
      </p:sp>
      <p:sp>
        <p:nvSpPr>
          <p:cNvPr id="2719747" name="Freeform 3"/>
          <p:cNvSpPr>
            <a:spLocks/>
          </p:cNvSpPr>
          <p:nvPr/>
        </p:nvSpPr>
        <p:spPr bwMode="auto">
          <a:xfrm flipV="1">
            <a:off x="574675"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19748" name="Line 4"/>
          <p:cNvSpPr>
            <a:spLocks noChangeShapeType="1"/>
          </p:cNvSpPr>
          <p:nvPr/>
        </p:nvSpPr>
        <p:spPr bwMode="auto">
          <a:xfrm>
            <a:off x="574675" y="4217988"/>
            <a:ext cx="4319588" cy="317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19749" name="Line 5"/>
          <p:cNvSpPr>
            <a:spLocks noChangeShapeType="1"/>
          </p:cNvSpPr>
          <p:nvPr/>
        </p:nvSpPr>
        <p:spPr bwMode="auto">
          <a:xfrm flipV="1">
            <a:off x="574675" y="2349500"/>
            <a:ext cx="0" cy="186848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19750" name="Text Box 6"/>
          <p:cNvSpPr txBox="1">
            <a:spLocks noChangeArrowheads="1"/>
          </p:cNvSpPr>
          <p:nvPr/>
        </p:nvSpPr>
        <p:spPr bwMode="auto">
          <a:xfrm>
            <a:off x="2374900" y="4365625"/>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19751" name="Text Box 7"/>
          <p:cNvSpPr txBox="1">
            <a:spLocks noChangeArrowheads="1"/>
          </p:cNvSpPr>
          <p:nvPr/>
        </p:nvSpPr>
        <p:spPr bwMode="auto">
          <a:xfrm rot="-5400000">
            <a:off x="-250031" y="3207544"/>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Tree>
    <p:extLst>
      <p:ext uri="{BB962C8B-B14F-4D97-AF65-F5344CB8AC3E}">
        <p14:creationId xmlns:p14="http://schemas.microsoft.com/office/powerpoint/2010/main" val="1316818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794" name="Rectangle 2"/>
          <p:cNvSpPr>
            <a:spLocks noGrp="1" noChangeArrowheads="1"/>
          </p:cNvSpPr>
          <p:nvPr>
            <p:ph type="title"/>
          </p:nvPr>
        </p:nvSpPr>
        <p:spPr>
          <a:xfrm>
            <a:off x="609600" y="381000"/>
            <a:ext cx="7418388" cy="1066800"/>
          </a:xfrm>
        </p:spPr>
        <p:txBody>
          <a:bodyPr/>
          <a:lstStyle/>
          <a:p>
            <a:r>
              <a:rPr lang="en-GB"/>
              <a:t>Correlation:</a:t>
            </a:r>
            <a:br>
              <a:rPr lang="en-GB"/>
            </a:br>
            <a:r>
              <a:rPr lang="en-GB"/>
              <a:t>Small Particles, Rapid Fluctuations</a:t>
            </a:r>
            <a:endParaRPr lang="en-US"/>
          </a:p>
        </p:txBody>
      </p:sp>
      <p:sp>
        <p:nvSpPr>
          <p:cNvPr id="2721795" name="Freeform 3"/>
          <p:cNvSpPr>
            <a:spLocks/>
          </p:cNvSpPr>
          <p:nvPr/>
        </p:nvSpPr>
        <p:spPr bwMode="auto">
          <a:xfrm flipV="1">
            <a:off x="574675"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1796" name="Line 4"/>
          <p:cNvSpPr>
            <a:spLocks noChangeShapeType="1"/>
          </p:cNvSpPr>
          <p:nvPr/>
        </p:nvSpPr>
        <p:spPr bwMode="auto">
          <a:xfrm>
            <a:off x="574675" y="4217988"/>
            <a:ext cx="4319588" cy="317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1797" name="Line 5"/>
          <p:cNvSpPr>
            <a:spLocks noChangeShapeType="1"/>
          </p:cNvSpPr>
          <p:nvPr/>
        </p:nvSpPr>
        <p:spPr bwMode="auto">
          <a:xfrm flipV="1">
            <a:off x="574675" y="2349500"/>
            <a:ext cx="0" cy="186848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1798" name="Text Box 6"/>
          <p:cNvSpPr txBox="1">
            <a:spLocks noChangeArrowheads="1"/>
          </p:cNvSpPr>
          <p:nvPr/>
        </p:nvSpPr>
        <p:spPr bwMode="auto">
          <a:xfrm>
            <a:off x="2374900" y="4365625"/>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21799" name="Text Box 7"/>
          <p:cNvSpPr txBox="1">
            <a:spLocks noChangeArrowheads="1"/>
          </p:cNvSpPr>
          <p:nvPr/>
        </p:nvSpPr>
        <p:spPr bwMode="auto">
          <a:xfrm rot="-5400000">
            <a:off x="-250031" y="3207544"/>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21800" name="Line 8"/>
          <p:cNvSpPr>
            <a:spLocks noChangeShapeType="1"/>
          </p:cNvSpPr>
          <p:nvPr/>
        </p:nvSpPr>
        <p:spPr bwMode="auto">
          <a:xfrm>
            <a:off x="6300788" y="2405063"/>
            <a:ext cx="0" cy="180975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1801" name="Line 9"/>
          <p:cNvSpPr>
            <a:spLocks noChangeShapeType="1"/>
          </p:cNvSpPr>
          <p:nvPr/>
        </p:nvSpPr>
        <p:spPr bwMode="auto">
          <a:xfrm rot="5400000">
            <a:off x="7524751" y="2990850"/>
            <a:ext cx="0" cy="244792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1802" name="Line 10"/>
          <p:cNvSpPr>
            <a:spLocks noChangeShapeType="1"/>
          </p:cNvSpPr>
          <p:nvPr/>
        </p:nvSpPr>
        <p:spPr bwMode="auto">
          <a:xfrm>
            <a:off x="6300788" y="421481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1803" name="Line 11"/>
          <p:cNvSpPr>
            <a:spLocks noChangeShapeType="1"/>
          </p:cNvSpPr>
          <p:nvPr/>
        </p:nvSpPr>
        <p:spPr bwMode="auto">
          <a:xfrm rot="5400000">
            <a:off x="6192838" y="41068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1804" name="Line 12"/>
          <p:cNvSpPr>
            <a:spLocks noChangeShapeType="1"/>
          </p:cNvSpPr>
          <p:nvPr/>
        </p:nvSpPr>
        <p:spPr bwMode="auto">
          <a:xfrm rot="5400000">
            <a:off x="6192838" y="2265363"/>
            <a:ext cx="0" cy="2159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1805" name="Text Box 13"/>
          <p:cNvSpPr txBox="1">
            <a:spLocks noChangeArrowheads="1"/>
          </p:cNvSpPr>
          <p:nvPr/>
        </p:nvSpPr>
        <p:spPr bwMode="auto">
          <a:xfrm>
            <a:off x="6148388" y="439578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0</a:t>
            </a:r>
            <a:endParaRPr lang="en-US" sz="1600" b="1">
              <a:solidFill>
                <a:srgbClr val="008000"/>
              </a:solidFill>
              <a:latin typeface="Arial" charset="0"/>
            </a:endParaRPr>
          </a:p>
        </p:txBody>
      </p:sp>
      <p:sp>
        <p:nvSpPr>
          <p:cNvPr id="2721806" name="Text Box 14"/>
          <p:cNvSpPr txBox="1">
            <a:spLocks noChangeArrowheads="1"/>
          </p:cNvSpPr>
          <p:nvPr/>
        </p:nvSpPr>
        <p:spPr bwMode="auto">
          <a:xfrm>
            <a:off x="7064375" y="47371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endParaRPr lang="en-US" sz="1600" b="1">
              <a:solidFill>
                <a:srgbClr val="353939"/>
              </a:solidFill>
              <a:latin typeface="Arial" charset="0"/>
            </a:endParaRPr>
          </a:p>
        </p:txBody>
      </p:sp>
      <p:sp>
        <p:nvSpPr>
          <p:cNvPr id="2721807" name="Text Box 15"/>
          <p:cNvSpPr txBox="1">
            <a:spLocks noChangeArrowheads="1"/>
          </p:cNvSpPr>
          <p:nvPr/>
        </p:nvSpPr>
        <p:spPr bwMode="auto">
          <a:xfrm rot="-5400000">
            <a:off x="5285582" y="2971006"/>
            <a:ext cx="12684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600" b="1">
                <a:solidFill>
                  <a:srgbClr val="353939"/>
                </a:solidFill>
                <a:latin typeface="Arial" charset="0"/>
              </a:rPr>
              <a:t>Correlation</a:t>
            </a:r>
          </a:p>
          <a:p>
            <a:pPr algn="ctr"/>
            <a:r>
              <a:rPr lang="en-GB" sz="1600" b="1">
                <a:solidFill>
                  <a:srgbClr val="353939"/>
                </a:solidFill>
                <a:latin typeface="Arial" charset="0"/>
              </a:rPr>
              <a:t>Coefficient</a:t>
            </a:r>
            <a:endParaRPr lang="en-US" sz="1600" b="1">
              <a:solidFill>
                <a:srgbClr val="353939"/>
              </a:solidFill>
              <a:latin typeface="Arial" charset="0"/>
            </a:endParaRPr>
          </a:p>
        </p:txBody>
      </p:sp>
      <p:sp>
        <p:nvSpPr>
          <p:cNvPr id="2721808" name="Text Box 16"/>
          <p:cNvSpPr txBox="1">
            <a:spLocks noChangeArrowheads="1"/>
          </p:cNvSpPr>
          <p:nvPr/>
        </p:nvSpPr>
        <p:spPr bwMode="auto">
          <a:xfrm>
            <a:off x="5795963" y="22034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1</a:t>
            </a:r>
            <a:endParaRPr lang="en-US" sz="1600" b="1">
              <a:solidFill>
                <a:srgbClr val="353939"/>
              </a:solidFill>
              <a:latin typeface="Arial" charset="0"/>
            </a:endParaRPr>
          </a:p>
        </p:txBody>
      </p:sp>
      <p:sp>
        <p:nvSpPr>
          <p:cNvPr id="2721809" name="Text Box 17"/>
          <p:cNvSpPr txBox="1">
            <a:spLocks noChangeArrowheads="1"/>
          </p:cNvSpPr>
          <p:nvPr/>
        </p:nvSpPr>
        <p:spPr bwMode="auto">
          <a:xfrm>
            <a:off x="5795963" y="40608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0</a:t>
            </a:r>
            <a:endParaRPr lang="en-US" sz="1600" b="1">
              <a:solidFill>
                <a:srgbClr val="353939"/>
              </a:solidFill>
              <a:latin typeface="Arial" charset="0"/>
            </a:endParaRPr>
          </a:p>
        </p:txBody>
      </p:sp>
      <p:sp>
        <p:nvSpPr>
          <p:cNvPr id="2721810" name="Oval 18"/>
          <p:cNvSpPr>
            <a:spLocks noChangeArrowheads="1"/>
          </p:cNvSpPr>
          <p:nvPr/>
        </p:nvSpPr>
        <p:spPr bwMode="auto">
          <a:xfrm>
            <a:off x="6227763" y="230028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1811" name="Text Box 19"/>
          <p:cNvSpPr txBox="1">
            <a:spLocks noChangeArrowheads="1"/>
          </p:cNvSpPr>
          <p:nvPr/>
        </p:nvSpPr>
        <p:spPr bwMode="auto">
          <a:xfrm>
            <a:off x="2081213" y="1970088"/>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sym typeface="Symbol" pitchFamily="18" charset="2"/>
              </a:rPr>
              <a:t></a:t>
            </a:r>
            <a:r>
              <a:rPr lang="en-GB" sz="1600" b="1">
                <a:solidFill>
                  <a:srgbClr val="008000"/>
                </a:solidFill>
                <a:latin typeface="Arial" charset="0"/>
              </a:rPr>
              <a:t> = 0</a:t>
            </a:r>
          </a:p>
        </p:txBody>
      </p:sp>
    </p:spTree>
    <p:extLst>
      <p:ext uri="{BB962C8B-B14F-4D97-AF65-F5344CB8AC3E}">
        <p14:creationId xmlns:p14="http://schemas.microsoft.com/office/powerpoint/2010/main" val="2994563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42" name="Rectangle 2"/>
          <p:cNvSpPr>
            <a:spLocks noGrp="1" noChangeArrowheads="1"/>
          </p:cNvSpPr>
          <p:nvPr>
            <p:ph type="title"/>
          </p:nvPr>
        </p:nvSpPr>
        <p:spPr>
          <a:xfrm>
            <a:off x="609600" y="381000"/>
            <a:ext cx="7634288" cy="1066800"/>
          </a:xfrm>
        </p:spPr>
        <p:txBody>
          <a:bodyPr/>
          <a:lstStyle/>
          <a:p>
            <a:r>
              <a:rPr lang="en-GB"/>
              <a:t>Correlation:</a:t>
            </a:r>
            <a:br>
              <a:rPr lang="en-GB"/>
            </a:br>
            <a:r>
              <a:rPr lang="en-GB"/>
              <a:t>Small Particles, Rapid Fluctuations</a:t>
            </a:r>
            <a:endParaRPr lang="en-US"/>
          </a:p>
        </p:txBody>
      </p:sp>
      <p:sp>
        <p:nvSpPr>
          <p:cNvPr id="2723843" name="Freeform 3"/>
          <p:cNvSpPr>
            <a:spLocks/>
          </p:cNvSpPr>
          <p:nvPr/>
        </p:nvSpPr>
        <p:spPr bwMode="auto">
          <a:xfrm flipV="1">
            <a:off x="574675"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3844" name="Line 4"/>
          <p:cNvSpPr>
            <a:spLocks noChangeShapeType="1"/>
          </p:cNvSpPr>
          <p:nvPr/>
        </p:nvSpPr>
        <p:spPr bwMode="auto">
          <a:xfrm>
            <a:off x="574675" y="4217988"/>
            <a:ext cx="4319588" cy="317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3845" name="Line 5"/>
          <p:cNvSpPr>
            <a:spLocks noChangeShapeType="1"/>
          </p:cNvSpPr>
          <p:nvPr/>
        </p:nvSpPr>
        <p:spPr bwMode="auto">
          <a:xfrm flipV="1">
            <a:off x="574675" y="2349500"/>
            <a:ext cx="0" cy="186848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46" name="Text Box 6"/>
          <p:cNvSpPr txBox="1">
            <a:spLocks noChangeArrowheads="1"/>
          </p:cNvSpPr>
          <p:nvPr/>
        </p:nvSpPr>
        <p:spPr bwMode="auto">
          <a:xfrm>
            <a:off x="2374900" y="4365625"/>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23847" name="Text Box 7"/>
          <p:cNvSpPr txBox="1">
            <a:spLocks noChangeArrowheads="1"/>
          </p:cNvSpPr>
          <p:nvPr/>
        </p:nvSpPr>
        <p:spPr bwMode="auto">
          <a:xfrm rot="-5400000">
            <a:off x="-250031" y="3207544"/>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23848" name="Freeform 8"/>
          <p:cNvSpPr>
            <a:spLocks/>
          </p:cNvSpPr>
          <p:nvPr/>
        </p:nvSpPr>
        <p:spPr bwMode="auto">
          <a:xfrm flipV="1">
            <a:off x="620713"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990033"/>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3849" name="Line 9"/>
          <p:cNvSpPr>
            <a:spLocks noChangeShapeType="1"/>
          </p:cNvSpPr>
          <p:nvPr/>
        </p:nvSpPr>
        <p:spPr bwMode="auto">
          <a:xfrm>
            <a:off x="6300788" y="2405063"/>
            <a:ext cx="0" cy="180975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50" name="Line 10"/>
          <p:cNvSpPr>
            <a:spLocks noChangeShapeType="1"/>
          </p:cNvSpPr>
          <p:nvPr/>
        </p:nvSpPr>
        <p:spPr bwMode="auto">
          <a:xfrm rot="5400000">
            <a:off x="7524751" y="2990850"/>
            <a:ext cx="0" cy="244792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51" name="Line 11"/>
          <p:cNvSpPr>
            <a:spLocks noChangeShapeType="1"/>
          </p:cNvSpPr>
          <p:nvPr/>
        </p:nvSpPr>
        <p:spPr bwMode="auto">
          <a:xfrm>
            <a:off x="6300788" y="421481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52" name="Line 12"/>
          <p:cNvSpPr>
            <a:spLocks noChangeShapeType="1"/>
          </p:cNvSpPr>
          <p:nvPr/>
        </p:nvSpPr>
        <p:spPr bwMode="auto">
          <a:xfrm rot="5400000">
            <a:off x="6192838" y="41068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53" name="Line 13"/>
          <p:cNvSpPr>
            <a:spLocks noChangeShapeType="1"/>
          </p:cNvSpPr>
          <p:nvPr/>
        </p:nvSpPr>
        <p:spPr bwMode="auto">
          <a:xfrm rot="5400000">
            <a:off x="6192838" y="22653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54" name="Text Box 14"/>
          <p:cNvSpPr txBox="1">
            <a:spLocks noChangeArrowheads="1"/>
          </p:cNvSpPr>
          <p:nvPr/>
        </p:nvSpPr>
        <p:spPr bwMode="auto">
          <a:xfrm>
            <a:off x="6148388" y="439578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0</a:t>
            </a:r>
            <a:endParaRPr lang="en-US" sz="1600" b="1">
              <a:solidFill>
                <a:srgbClr val="008000"/>
              </a:solidFill>
              <a:latin typeface="Arial" charset="0"/>
            </a:endParaRPr>
          </a:p>
        </p:txBody>
      </p:sp>
      <p:sp>
        <p:nvSpPr>
          <p:cNvPr id="2723855" name="Text Box 15"/>
          <p:cNvSpPr txBox="1">
            <a:spLocks noChangeArrowheads="1"/>
          </p:cNvSpPr>
          <p:nvPr/>
        </p:nvSpPr>
        <p:spPr bwMode="auto">
          <a:xfrm>
            <a:off x="6659563" y="439737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1</a:t>
            </a:r>
            <a:endParaRPr lang="en-US" sz="1600" b="1">
              <a:solidFill>
                <a:srgbClr val="008000"/>
              </a:solidFill>
              <a:latin typeface="Arial" charset="0"/>
            </a:endParaRPr>
          </a:p>
        </p:txBody>
      </p:sp>
      <p:sp>
        <p:nvSpPr>
          <p:cNvPr id="2723856" name="Line 16"/>
          <p:cNvSpPr>
            <a:spLocks noChangeShapeType="1"/>
          </p:cNvSpPr>
          <p:nvPr/>
        </p:nvSpPr>
        <p:spPr bwMode="auto">
          <a:xfrm>
            <a:off x="678973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57" name="Arc 17"/>
          <p:cNvSpPr>
            <a:spLocks/>
          </p:cNvSpPr>
          <p:nvPr/>
        </p:nvSpPr>
        <p:spPr bwMode="auto">
          <a:xfrm flipH="1" flipV="1">
            <a:off x="6316663" y="2365375"/>
            <a:ext cx="2447925" cy="18002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3858" name="Text Box 18"/>
          <p:cNvSpPr txBox="1">
            <a:spLocks noChangeArrowheads="1"/>
          </p:cNvSpPr>
          <p:nvPr/>
        </p:nvSpPr>
        <p:spPr bwMode="auto">
          <a:xfrm>
            <a:off x="7064375" y="47371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Time</a:t>
            </a:r>
            <a:endParaRPr lang="en-US" sz="1600" b="1" dirty="0">
              <a:solidFill>
                <a:srgbClr val="353939"/>
              </a:solidFill>
              <a:latin typeface="Arial" charset="0"/>
            </a:endParaRPr>
          </a:p>
        </p:txBody>
      </p:sp>
      <p:sp>
        <p:nvSpPr>
          <p:cNvPr id="2723859" name="Text Box 19"/>
          <p:cNvSpPr txBox="1">
            <a:spLocks noChangeArrowheads="1"/>
          </p:cNvSpPr>
          <p:nvPr/>
        </p:nvSpPr>
        <p:spPr bwMode="auto">
          <a:xfrm>
            <a:off x="5795963" y="22034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1</a:t>
            </a:r>
            <a:endParaRPr lang="en-US" sz="1600" b="1">
              <a:solidFill>
                <a:srgbClr val="353939"/>
              </a:solidFill>
              <a:latin typeface="Arial" charset="0"/>
            </a:endParaRPr>
          </a:p>
        </p:txBody>
      </p:sp>
      <p:sp>
        <p:nvSpPr>
          <p:cNvPr id="2723860" name="Text Box 20"/>
          <p:cNvSpPr txBox="1">
            <a:spLocks noChangeArrowheads="1"/>
          </p:cNvSpPr>
          <p:nvPr/>
        </p:nvSpPr>
        <p:spPr bwMode="auto">
          <a:xfrm>
            <a:off x="5795963" y="40608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0</a:t>
            </a:r>
            <a:endParaRPr lang="en-US" sz="1600" b="1">
              <a:solidFill>
                <a:srgbClr val="353939"/>
              </a:solidFill>
              <a:latin typeface="Arial" charset="0"/>
            </a:endParaRPr>
          </a:p>
        </p:txBody>
      </p:sp>
      <p:sp>
        <p:nvSpPr>
          <p:cNvPr id="2723861" name="Oval 21"/>
          <p:cNvSpPr>
            <a:spLocks noChangeArrowheads="1"/>
          </p:cNvSpPr>
          <p:nvPr/>
        </p:nvSpPr>
        <p:spPr bwMode="auto">
          <a:xfrm>
            <a:off x="6227763" y="230028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3862" name="Text Box 22"/>
          <p:cNvSpPr txBox="1">
            <a:spLocks noChangeArrowheads="1"/>
          </p:cNvSpPr>
          <p:nvPr/>
        </p:nvSpPr>
        <p:spPr bwMode="auto">
          <a:xfrm>
            <a:off x="2081213" y="1970088"/>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sym typeface="Symbol" pitchFamily="18" charset="2"/>
              </a:rPr>
              <a:t></a:t>
            </a:r>
            <a:r>
              <a:rPr lang="en-GB" sz="1600" b="1">
                <a:solidFill>
                  <a:srgbClr val="008000"/>
                </a:solidFill>
                <a:latin typeface="Arial" charset="0"/>
              </a:rPr>
              <a:t> = 1</a:t>
            </a:r>
          </a:p>
        </p:txBody>
      </p:sp>
      <p:sp>
        <p:nvSpPr>
          <p:cNvPr id="2723863" name="Line 23"/>
          <p:cNvSpPr>
            <a:spLocks noChangeShapeType="1"/>
          </p:cNvSpPr>
          <p:nvPr/>
        </p:nvSpPr>
        <p:spPr bwMode="auto">
          <a:xfrm flipV="1">
            <a:off x="2357438" y="2265363"/>
            <a:ext cx="0" cy="720725"/>
          </a:xfrm>
          <a:prstGeom prst="line">
            <a:avLst/>
          </a:prstGeom>
          <a:noFill/>
          <a:ln w="9525">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64" name="Line 24"/>
          <p:cNvSpPr>
            <a:spLocks noChangeShapeType="1"/>
          </p:cNvSpPr>
          <p:nvPr/>
        </p:nvSpPr>
        <p:spPr bwMode="auto">
          <a:xfrm flipV="1">
            <a:off x="2422525" y="2263775"/>
            <a:ext cx="0" cy="720725"/>
          </a:xfrm>
          <a:prstGeom prst="line">
            <a:avLst/>
          </a:prstGeom>
          <a:noFill/>
          <a:ln w="9525">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3865" name="Rectangle 25"/>
          <p:cNvSpPr>
            <a:spLocks noChangeArrowheads="1"/>
          </p:cNvSpPr>
          <p:nvPr/>
        </p:nvSpPr>
        <p:spPr bwMode="auto">
          <a:xfrm>
            <a:off x="6832600" y="3322638"/>
            <a:ext cx="1943100" cy="865187"/>
          </a:xfrm>
          <a:prstGeom prst="rect">
            <a:avLst/>
          </a:prstGeom>
          <a:noFill/>
          <a:ln w="9525">
            <a:noFill/>
            <a:miter lim="800000"/>
            <a:headEnd/>
            <a:tailEnd/>
          </a:ln>
          <a:effectLst/>
          <a:extLst/>
        </p:spPr>
        <p:txBody>
          <a:bodyPr wrap="none" anchor="ctr"/>
          <a:lstStyle/>
          <a:p>
            <a:endParaRPr lang="en-GB"/>
          </a:p>
        </p:txBody>
      </p:sp>
      <p:sp>
        <p:nvSpPr>
          <p:cNvPr id="2723867" name="Text Box 27"/>
          <p:cNvSpPr txBox="1">
            <a:spLocks noChangeArrowheads="1"/>
          </p:cNvSpPr>
          <p:nvPr/>
        </p:nvSpPr>
        <p:spPr bwMode="auto">
          <a:xfrm rot="-5400000">
            <a:off x="5285582" y="2971006"/>
            <a:ext cx="12684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600" b="1">
                <a:solidFill>
                  <a:srgbClr val="353939"/>
                </a:solidFill>
                <a:latin typeface="Arial" charset="0"/>
              </a:rPr>
              <a:t>Correlation</a:t>
            </a:r>
          </a:p>
          <a:p>
            <a:pPr algn="ctr"/>
            <a:r>
              <a:rPr lang="en-GB" sz="1600" b="1">
                <a:solidFill>
                  <a:srgbClr val="353939"/>
                </a:solidFill>
                <a:latin typeface="Arial" charset="0"/>
              </a:rPr>
              <a:t>Coefficient</a:t>
            </a:r>
            <a:endParaRPr lang="en-US" sz="1600" b="1">
              <a:solidFill>
                <a:srgbClr val="353939"/>
              </a:solidFill>
              <a:latin typeface="Arial" charset="0"/>
            </a:endParaRPr>
          </a:p>
        </p:txBody>
      </p:sp>
      <p:sp>
        <p:nvSpPr>
          <p:cNvPr id="28" name="Rectangle 28"/>
          <p:cNvSpPr>
            <a:spLocks noChangeArrowheads="1"/>
          </p:cNvSpPr>
          <p:nvPr/>
        </p:nvSpPr>
        <p:spPr bwMode="auto">
          <a:xfrm>
            <a:off x="6788944" y="3375820"/>
            <a:ext cx="1978819" cy="81200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3866" name="Oval 26"/>
          <p:cNvSpPr>
            <a:spLocks noChangeArrowheads="1"/>
          </p:cNvSpPr>
          <p:nvPr/>
        </p:nvSpPr>
        <p:spPr bwMode="auto">
          <a:xfrm>
            <a:off x="6716713" y="3349625"/>
            <a:ext cx="144462" cy="144463"/>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3942696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title"/>
          </p:nvPr>
        </p:nvSpPr>
        <p:spPr>
          <a:xfrm>
            <a:off x="609600" y="381000"/>
            <a:ext cx="8210550" cy="1066800"/>
          </a:xfrm>
        </p:spPr>
        <p:txBody>
          <a:bodyPr/>
          <a:lstStyle/>
          <a:p>
            <a:r>
              <a:rPr lang="en-GB"/>
              <a:t>Correlation:</a:t>
            </a:r>
            <a:br>
              <a:rPr lang="en-GB"/>
            </a:br>
            <a:r>
              <a:rPr lang="en-GB"/>
              <a:t>Small Particles, Rapid Fluctuations</a:t>
            </a:r>
            <a:endParaRPr lang="en-US"/>
          </a:p>
        </p:txBody>
      </p:sp>
      <p:sp>
        <p:nvSpPr>
          <p:cNvPr id="2725891" name="Freeform 3"/>
          <p:cNvSpPr>
            <a:spLocks/>
          </p:cNvSpPr>
          <p:nvPr/>
        </p:nvSpPr>
        <p:spPr bwMode="auto">
          <a:xfrm flipV="1">
            <a:off x="574675"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5892" name="Line 4"/>
          <p:cNvSpPr>
            <a:spLocks noChangeShapeType="1"/>
          </p:cNvSpPr>
          <p:nvPr/>
        </p:nvSpPr>
        <p:spPr bwMode="auto">
          <a:xfrm>
            <a:off x="574675" y="4217988"/>
            <a:ext cx="4319588" cy="317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5893" name="Line 5"/>
          <p:cNvSpPr>
            <a:spLocks noChangeShapeType="1"/>
          </p:cNvSpPr>
          <p:nvPr/>
        </p:nvSpPr>
        <p:spPr bwMode="auto">
          <a:xfrm flipV="1">
            <a:off x="574675" y="2349500"/>
            <a:ext cx="0" cy="186848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894" name="Text Box 6"/>
          <p:cNvSpPr txBox="1">
            <a:spLocks noChangeArrowheads="1"/>
          </p:cNvSpPr>
          <p:nvPr/>
        </p:nvSpPr>
        <p:spPr bwMode="auto">
          <a:xfrm>
            <a:off x="2374900" y="4365625"/>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25895" name="Text Box 7"/>
          <p:cNvSpPr txBox="1">
            <a:spLocks noChangeArrowheads="1"/>
          </p:cNvSpPr>
          <p:nvPr/>
        </p:nvSpPr>
        <p:spPr bwMode="auto">
          <a:xfrm rot="-5400000">
            <a:off x="-250031" y="3207544"/>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25896" name="Freeform 8"/>
          <p:cNvSpPr>
            <a:spLocks/>
          </p:cNvSpPr>
          <p:nvPr/>
        </p:nvSpPr>
        <p:spPr bwMode="auto">
          <a:xfrm flipV="1">
            <a:off x="652463"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990033"/>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5897" name="Line 9"/>
          <p:cNvSpPr>
            <a:spLocks noChangeShapeType="1"/>
          </p:cNvSpPr>
          <p:nvPr/>
        </p:nvSpPr>
        <p:spPr bwMode="auto">
          <a:xfrm>
            <a:off x="6300788" y="2405063"/>
            <a:ext cx="0" cy="180975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898" name="Line 10"/>
          <p:cNvSpPr>
            <a:spLocks noChangeShapeType="1"/>
          </p:cNvSpPr>
          <p:nvPr/>
        </p:nvSpPr>
        <p:spPr bwMode="auto">
          <a:xfrm rot="5400000">
            <a:off x="7524751" y="2990850"/>
            <a:ext cx="0" cy="244792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899" name="Text Box 11"/>
          <p:cNvSpPr txBox="1">
            <a:spLocks noChangeArrowheads="1"/>
          </p:cNvSpPr>
          <p:nvPr/>
        </p:nvSpPr>
        <p:spPr bwMode="auto">
          <a:xfrm>
            <a:off x="7064375" y="47371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Time</a:t>
            </a:r>
            <a:endParaRPr lang="en-US" sz="1600" b="1" dirty="0">
              <a:solidFill>
                <a:srgbClr val="353939"/>
              </a:solidFill>
              <a:latin typeface="Arial" charset="0"/>
            </a:endParaRPr>
          </a:p>
        </p:txBody>
      </p:sp>
      <p:sp>
        <p:nvSpPr>
          <p:cNvPr id="2725900" name="Line 12"/>
          <p:cNvSpPr>
            <a:spLocks noChangeShapeType="1"/>
          </p:cNvSpPr>
          <p:nvPr/>
        </p:nvSpPr>
        <p:spPr bwMode="auto">
          <a:xfrm>
            <a:off x="6300788" y="421481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01" name="Line 13"/>
          <p:cNvSpPr>
            <a:spLocks noChangeShapeType="1"/>
          </p:cNvSpPr>
          <p:nvPr/>
        </p:nvSpPr>
        <p:spPr bwMode="auto">
          <a:xfrm rot="5400000">
            <a:off x="6192838" y="41068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02" name="Line 14"/>
          <p:cNvSpPr>
            <a:spLocks noChangeShapeType="1"/>
          </p:cNvSpPr>
          <p:nvPr/>
        </p:nvSpPr>
        <p:spPr bwMode="auto">
          <a:xfrm rot="5400000">
            <a:off x="6192838" y="22653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03" name="Text Box 15"/>
          <p:cNvSpPr txBox="1">
            <a:spLocks noChangeArrowheads="1"/>
          </p:cNvSpPr>
          <p:nvPr/>
        </p:nvSpPr>
        <p:spPr bwMode="auto">
          <a:xfrm>
            <a:off x="5795963" y="22034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1</a:t>
            </a:r>
            <a:endParaRPr lang="en-US" sz="1600" b="1">
              <a:solidFill>
                <a:srgbClr val="353939"/>
              </a:solidFill>
              <a:latin typeface="Arial" charset="0"/>
            </a:endParaRPr>
          </a:p>
        </p:txBody>
      </p:sp>
      <p:sp>
        <p:nvSpPr>
          <p:cNvPr id="2725904" name="Text Box 16"/>
          <p:cNvSpPr txBox="1">
            <a:spLocks noChangeArrowheads="1"/>
          </p:cNvSpPr>
          <p:nvPr/>
        </p:nvSpPr>
        <p:spPr bwMode="auto">
          <a:xfrm>
            <a:off x="5795963" y="40608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0</a:t>
            </a:r>
            <a:endParaRPr lang="en-US" sz="1600" b="1">
              <a:solidFill>
                <a:srgbClr val="353939"/>
              </a:solidFill>
              <a:latin typeface="Arial" charset="0"/>
            </a:endParaRPr>
          </a:p>
        </p:txBody>
      </p:sp>
      <p:sp>
        <p:nvSpPr>
          <p:cNvPr id="2725905" name="Text Box 17"/>
          <p:cNvSpPr txBox="1">
            <a:spLocks noChangeArrowheads="1"/>
          </p:cNvSpPr>
          <p:nvPr/>
        </p:nvSpPr>
        <p:spPr bwMode="auto">
          <a:xfrm>
            <a:off x="6148388" y="439578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0</a:t>
            </a:r>
            <a:endParaRPr lang="en-US" sz="1600" b="1">
              <a:solidFill>
                <a:srgbClr val="008000"/>
              </a:solidFill>
              <a:latin typeface="Arial" charset="0"/>
            </a:endParaRPr>
          </a:p>
        </p:txBody>
      </p:sp>
      <p:sp>
        <p:nvSpPr>
          <p:cNvPr id="2725906" name="Text Box 18"/>
          <p:cNvSpPr txBox="1">
            <a:spLocks noChangeArrowheads="1"/>
          </p:cNvSpPr>
          <p:nvPr/>
        </p:nvSpPr>
        <p:spPr bwMode="auto">
          <a:xfrm>
            <a:off x="6659563" y="439737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1</a:t>
            </a:r>
            <a:endParaRPr lang="en-US" sz="1600" b="1">
              <a:solidFill>
                <a:srgbClr val="008000"/>
              </a:solidFill>
              <a:latin typeface="Arial" charset="0"/>
            </a:endParaRPr>
          </a:p>
        </p:txBody>
      </p:sp>
      <p:sp>
        <p:nvSpPr>
          <p:cNvPr id="2725907" name="Line 19"/>
          <p:cNvSpPr>
            <a:spLocks noChangeShapeType="1"/>
          </p:cNvSpPr>
          <p:nvPr/>
        </p:nvSpPr>
        <p:spPr bwMode="auto">
          <a:xfrm>
            <a:off x="678973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08" name="Line 20"/>
          <p:cNvSpPr>
            <a:spLocks noChangeShapeType="1"/>
          </p:cNvSpPr>
          <p:nvPr/>
        </p:nvSpPr>
        <p:spPr bwMode="auto">
          <a:xfrm>
            <a:off x="727868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09" name="Text Box 21"/>
          <p:cNvSpPr txBox="1">
            <a:spLocks noChangeArrowheads="1"/>
          </p:cNvSpPr>
          <p:nvPr/>
        </p:nvSpPr>
        <p:spPr bwMode="auto">
          <a:xfrm>
            <a:off x="7148513" y="440531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2</a:t>
            </a:r>
            <a:endParaRPr lang="en-US" sz="1600" b="1">
              <a:solidFill>
                <a:srgbClr val="008000"/>
              </a:solidFill>
              <a:latin typeface="Arial" charset="0"/>
            </a:endParaRPr>
          </a:p>
        </p:txBody>
      </p:sp>
      <p:sp>
        <p:nvSpPr>
          <p:cNvPr id="2725910" name="Arc 22"/>
          <p:cNvSpPr>
            <a:spLocks/>
          </p:cNvSpPr>
          <p:nvPr/>
        </p:nvSpPr>
        <p:spPr bwMode="auto">
          <a:xfrm flipH="1" flipV="1">
            <a:off x="6316663" y="2365375"/>
            <a:ext cx="2447925" cy="18002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5911" name="Oval 23"/>
          <p:cNvSpPr>
            <a:spLocks noChangeArrowheads="1"/>
          </p:cNvSpPr>
          <p:nvPr/>
        </p:nvSpPr>
        <p:spPr bwMode="auto">
          <a:xfrm>
            <a:off x="6716713" y="3349625"/>
            <a:ext cx="144462" cy="144463"/>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5912" name="Oval 24"/>
          <p:cNvSpPr>
            <a:spLocks noChangeArrowheads="1"/>
          </p:cNvSpPr>
          <p:nvPr/>
        </p:nvSpPr>
        <p:spPr bwMode="auto">
          <a:xfrm>
            <a:off x="6227763" y="230028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5913" name="Line 25"/>
          <p:cNvSpPr>
            <a:spLocks noChangeShapeType="1"/>
          </p:cNvSpPr>
          <p:nvPr/>
        </p:nvSpPr>
        <p:spPr bwMode="auto">
          <a:xfrm flipV="1">
            <a:off x="2357438" y="2265363"/>
            <a:ext cx="0" cy="720725"/>
          </a:xfrm>
          <a:prstGeom prst="line">
            <a:avLst/>
          </a:prstGeom>
          <a:noFill/>
          <a:ln w="9525">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14" name="Line 26"/>
          <p:cNvSpPr>
            <a:spLocks noChangeShapeType="1"/>
          </p:cNvSpPr>
          <p:nvPr/>
        </p:nvSpPr>
        <p:spPr bwMode="auto">
          <a:xfrm flipV="1">
            <a:off x="2455863" y="2263775"/>
            <a:ext cx="0" cy="720725"/>
          </a:xfrm>
          <a:prstGeom prst="line">
            <a:avLst/>
          </a:prstGeom>
          <a:noFill/>
          <a:ln w="9525">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5915" name="Text Box 27"/>
          <p:cNvSpPr txBox="1">
            <a:spLocks noChangeArrowheads="1"/>
          </p:cNvSpPr>
          <p:nvPr/>
        </p:nvSpPr>
        <p:spPr bwMode="auto">
          <a:xfrm>
            <a:off x="2081213" y="1970088"/>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sym typeface="Symbol" pitchFamily="18" charset="2"/>
              </a:rPr>
              <a:t></a:t>
            </a:r>
            <a:r>
              <a:rPr lang="en-GB" sz="1600" b="1">
                <a:solidFill>
                  <a:srgbClr val="008000"/>
                </a:solidFill>
                <a:latin typeface="Arial" charset="0"/>
              </a:rPr>
              <a:t> = 2</a:t>
            </a:r>
          </a:p>
        </p:txBody>
      </p:sp>
      <p:sp>
        <p:nvSpPr>
          <p:cNvPr id="2725916" name="Rectangle 28"/>
          <p:cNvSpPr>
            <a:spLocks noChangeArrowheads="1"/>
          </p:cNvSpPr>
          <p:nvPr/>
        </p:nvSpPr>
        <p:spPr bwMode="auto">
          <a:xfrm>
            <a:off x="7327900" y="3754438"/>
            <a:ext cx="1439863" cy="43338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5917" name="Oval 29"/>
          <p:cNvSpPr>
            <a:spLocks noChangeArrowheads="1"/>
          </p:cNvSpPr>
          <p:nvPr/>
        </p:nvSpPr>
        <p:spPr bwMode="auto">
          <a:xfrm>
            <a:off x="7196138" y="371633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5918" name="Text Box 30"/>
          <p:cNvSpPr txBox="1">
            <a:spLocks noChangeArrowheads="1"/>
          </p:cNvSpPr>
          <p:nvPr/>
        </p:nvSpPr>
        <p:spPr bwMode="auto">
          <a:xfrm rot="-5400000">
            <a:off x="5285582" y="2971006"/>
            <a:ext cx="12684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600" b="1">
                <a:solidFill>
                  <a:srgbClr val="353939"/>
                </a:solidFill>
                <a:latin typeface="Arial" charset="0"/>
              </a:rPr>
              <a:t>Correlation</a:t>
            </a:r>
          </a:p>
          <a:p>
            <a:pPr algn="ctr"/>
            <a:r>
              <a:rPr lang="en-GB" sz="1600" b="1">
                <a:solidFill>
                  <a:srgbClr val="353939"/>
                </a:solidFill>
                <a:latin typeface="Arial" charset="0"/>
              </a:rPr>
              <a:t>Coefficient</a:t>
            </a:r>
            <a:endParaRPr lang="en-US" sz="1600" b="1">
              <a:solidFill>
                <a:srgbClr val="353939"/>
              </a:solidFill>
              <a:latin typeface="Arial" charset="0"/>
            </a:endParaRPr>
          </a:p>
        </p:txBody>
      </p:sp>
    </p:spTree>
    <p:extLst>
      <p:ext uri="{BB962C8B-B14F-4D97-AF65-F5344CB8AC3E}">
        <p14:creationId xmlns:p14="http://schemas.microsoft.com/office/powerpoint/2010/main" val="1018586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938" name="Text Box 2"/>
          <p:cNvSpPr txBox="1">
            <a:spLocks noChangeArrowheads="1"/>
          </p:cNvSpPr>
          <p:nvPr/>
        </p:nvSpPr>
        <p:spPr bwMode="auto">
          <a:xfrm>
            <a:off x="2081213" y="1970088"/>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sym typeface="Symbol" pitchFamily="18" charset="2"/>
              </a:rPr>
              <a:t></a:t>
            </a:r>
            <a:r>
              <a:rPr lang="en-GB" sz="1600" b="1">
                <a:solidFill>
                  <a:srgbClr val="008000"/>
                </a:solidFill>
                <a:latin typeface="Arial" charset="0"/>
              </a:rPr>
              <a:t> = 3</a:t>
            </a:r>
          </a:p>
        </p:txBody>
      </p:sp>
      <p:sp>
        <p:nvSpPr>
          <p:cNvPr id="2727939" name="Arc 3"/>
          <p:cNvSpPr>
            <a:spLocks/>
          </p:cNvSpPr>
          <p:nvPr/>
        </p:nvSpPr>
        <p:spPr bwMode="auto">
          <a:xfrm flipH="1" flipV="1">
            <a:off x="6316663" y="2365375"/>
            <a:ext cx="2447925" cy="18002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sz="2600">
              <a:solidFill>
                <a:srgbClr val="003366"/>
              </a:solidFill>
              <a:latin typeface="Arial" charset="0"/>
            </a:endParaRPr>
          </a:p>
        </p:txBody>
      </p:sp>
      <p:sp>
        <p:nvSpPr>
          <p:cNvPr id="2727940" name="Rectangle 4"/>
          <p:cNvSpPr>
            <a:spLocks noGrp="1" noChangeArrowheads="1"/>
          </p:cNvSpPr>
          <p:nvPr>
            <p:ph type="title"/>
          </p:nvPr>
        </p:nvSpPr>
        <p:spPr>
          <a:xfrm>
            <a:off x="609600" y="381000"/>
            <a:ext cx="7923213" cy="1066800"/>
          </a:xfrm>
        </p:spPr>
        <p:txBody>
          <a:bodyPr/>
          <a:lstStyle/>
          <a:p>
            <a:r>
              <a:rPr lang="en-GB"/>
              <a:t>Correlation:</a:t>
            </a:r>
            <a:br>
              <a:rPr lang="en-GB"/>
            </a:br>
            <a:r>
              <a:rPr lang="en-GB"/>
              <a:t>Small Particles, Rapid Fluctuations</a:t>
            </a:r>
            <a:endParaRPr lang="en-US"/>
          </a:p>
        </p:txBody>
      </p:sp>
      <p:sp>
        <p:nvSpPr>
          <p:cNvPr id="2727941" name="Freeform 5"/>
          <p:cNvSpPr>
            <a:spLocks/>
          </p:cNvSpPr>
          <p:nvPr/>
        </p:nvSpPr>
        <p:spPr bwMode="auto">
          <a:xfrm flipV="1">
            <a:off x="574675"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7942" name="Line 6"/>
          <p:cNvSpPr>
            <a:spLocks noChangeShapeType="1"/>
          </p:cNvSpPr>
          <p:nvPr/>
        </p:nvSpPr>
        <p:spPr bwMode="auto">
          <a:xfrm>
            <a:off x="574675" y="4217988"/>
            <a:ext cx="4319588" cy="317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7943" name="Line 7"/>
          <p:cNvSpPr>
            <a:spLocks noChangeShapeType="1"/>
          </p:cNvSpPr>
          <p:nvPr/>
        </p:nvSpPr>
        <p:spPr bwMode="auto">
          <a:xfrm flipV="1">
            <a:off x="574675" y="2349500"/>
            <a:ext cx="0" cy="1868488"/>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44" name="Text Box 8"/>
          <p:cNvSpPr txBox="1">
            <a:spLocks noChangeArrowheads="1"/>
          </p:cNvSpPr>
          <p:nvPr/>
        </p:nvSpPr>
        <p:spPr bwMode="auto">
          <a:xfrm>
            <a:off x="2374900" y="4365625"/>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Time</a:t>
            </a:r>
          </a:p>
        </p:txBody>
      </p:sp>
      <p:sp>
        <p:nvSpPr>
          <p:cNvPr id="2727945" name="Text Box 9"/>
          <p:cNvSpPr txBox="1">
            <a:spLocks noChangeArrowheads="1"/>
          </p:cNvSpPr>
          <p:nvPr/>
        </p:nvSpPr>
        <p:spPr bwMode="auto">
          <a:xfrm rot="-5400000">
            <a:off x="-250031" y="3207544"/>
            <a:ext cx="1020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Intensity</a:t>
            </a:r>
          </a:p>
        </p:txBody>
      </p:sp>
      <p:sp>
        <p:nvSpPr>
          <p:cNvPr id="2727946" name="Freeform 10"/>
          <p:cNvSpPr>
            <a:spLocks/>
          </p:cNvSpPr>
          <p:nvPr/>
        </p:nvSpPr>
        <p:spPr bwMode="auto">
          <a:xfrm flipV="1">
            <a:off x="715963" y="2565400"/>
            <a:ext cx="4248150" cy="1449388"/>
          </a:xfrm>
          <a:custGeom>
            <a:avLst/>
            <a:gdLst>
              <a:gd name="T0" fmla="*/ 31 w 2769"/>
              <a:gd name="T1" fmla="*/ 661 h 968"/>
              <a:gd name="T2" fmla="*/ 106 w 2769"/>
              <a:gd name="T3" fmla="*/ 534 h 968"/>
              <a:gd name="T4" fmla="*/ 158 w 2769"/>
              <a:gd name="T5" fmla="*/ 527 h 968"/>
              <a:gd name="T6" fmla="*/ 218 w 2769"/>
              <a:gd name="T7" fmla="*/ 489 h 968"/>
              <a:gd name="T8" fmla="*/ 315 w 2769"/>
              <a:gd name="T9" fmla="*/ 272 h 968"/>
              <a:gd name="T10" fmla="*/ 382 w 2769"/>
              <a:gd name="T11" fmla="*/ 93 h 968"/>
              <a:gd name="T12" fmla="*/ 427 w 2769"/>
              <a:gd name="T13" fmla="*/ 212 h 968"/>
              <a:gd name="T14" fmla="*/ 472 w 2769"/>
              <a:gd name="T15" fmla="*/ 310 h 968"/>
              <a:gd name="T16" fmla="*/ 517 w 2769"/>
              <a:gd name="T17" fmla="*/ 467 h 968"/>
              <a:gd name="T18" fmla="*/ 592 w 2769"/>
              <a:gd name="T19" fmla="*/ 310 h 968"/>
              <a:gd name="T20" fmla="*/ 629 w 2769"/>
              <a:gd name="T21" fmla="*/ 295 h 968"/>
              <a:gd name="T22" fmla="*/ 659 w 2769"/>
              <a:gd name="T23" fmla="*/ 512 h 968"/>
              <a:gd name="T24" fmla="*/ 689 w 2769"/>
              <a:gd name="T25" fmla="*/ 729 h 968"/>
              <a:gd name="T26" fmla="*/ 749 w 2769"/>
              <a:gd name="T27" fmla="*/ 788 h 968"/>
              <a:gd name="T28" fmla="*/ 809 w 2769"/>
              <a:gd name="T29" fmla="*/ 699 h 968"/>
              <a:gd name="T30" fmla="*/ 846 w 2769"/>
              <a:gd name="T31" fmla="*/ 803 h 968"/>
              <a:gd name="T32" fmla="*/ 861 w 2769"/>
              <a:gd name="T33" fmla="*/ 796 h 968"/>
              <a:gd name="T34" fmla="*/ 898 w 2769"/>
              <a:gd name="T35" fmla="*/ 863 h 968"/>
              <a:gd name="T36" fmla="*/ 913 w 2769"/>
              <a:gd name="T37" fmla="*/ 961 h 968"/>
              <a:gd name="T38" fmla="*/ 996 w 2769"/>
              <a:gd name="T39" fmla="*/ 818 h 968"/>
              <a:gd name="T40" fmla="*/ 1048 w 2769"/>
              <a:gd name="T41" fmla="*/ 594 h 968"/>
              <a:gd name="T42" fmla="*/ 1063 w 2769"/>
              <a:gd name="T43" fmla="*/ 437 h 968"/>
              <a:gd name="T44" fmla="*/ 1108 w 2769"/>
              <a:gd name="T45" fmla="*/ 400 h 968"/>
              <a:gd name="T46" fmla="*/ 1123 w 2769"/>
              <a:gd name="T47" fmla="*/ 489 h 968"/>
              <a:gd name="T48" fmla="*/ 1205 w 2769"/>
              <a:gd name="T49" fmla="*/ 564 h 968"/>
              <a:gd name="T50" fmla="*/ 1265 w 2769"/>
              <a:gd name="T51" fmla="*/ 160 h 968"/>
              <a:gd name="T52" fmla="*/ 1347 w 2769"/>
              <a:gd name="T53" fmla="*/ 414 h 968"/>
              <a:gd name="T54" fmla="*/ 1377 w 2769"/>
              <a:gd name="T55" fmla="*/ 474 h 968"/>
              <a:gd name="T56" fmla="*/ 1407 w 2769"/>
              <a:gd name="T57" fmla="*/ 429 h 968"/>
              <a:gd name="T58" fmla="*/ 1422 w 2769"/>
              <a:gd name="T59" fmla="*/ 310 h 968"/>
              <a:gd name="T60" fmla="*/ 1504 w 2769"/>
              <a:gd name="T61" fmla="*/ 467 h 968"/>
              <a:gd name="T62" fmla="*/ 1557 w 2769"/>
              <a:gd name="T63" fmla="*/ 721 h 968"/>
              <a:gd name="T64" fmla="*/ 1602 w 2769"/>
              <a:gd name="T65" fmla="*/ 534 h 968"/>
              <a:gd name="T66" fmla="*/ 1624 w 2769"/>
              <a:gd name="T67" fmla="*/ 557 h 968"/>
              <a:gd name="T68" fmla="*/ 1691 w 2769"/>
              <a:gd name="T69" fmla="*/ 594 h 968"/>
              <a:gd name="T70" fmla="*/ 1729 w 2769"/>
              <a:gd name="T71" fmla="*/ 759 h 968"/>
              <a:gd name="T72" fmla="*/ 1781 w 2769"/>
              <a:gd name="T73" fmla="*/ 669 h 968"/>
              <a:gd name="T74" fmla="*/ 1886 w 2769"/>
              <a:gd name="T75" fmla="*/ 175 h 968"/>
              <a:gd name="T76" fmla="*/ 1953 w 2769"/>
              <a:gd name="T77" fmla="*/ 400 h 968"/>
              <a:gd name="T78" fmla="*/ 1983 w 2769"/>
              <a:gd name="T79" fmla="*/ 385 h 968"/>
              <a:gd name="T80" fmla="*/ 1998 w 2769"/>
              <a:gd name="T81" fmla="*/ 811 h 968"/>
              <a:gd name="T82" fmla="*/ 2021 w 2769"/>
              <a:gd name="T83" fmla="*/ 729 h 968"/>
              <a:gd name="T84" fmla="*/ 2103 w 2769"/>
              <a:gd name="T85" fmla="*/ 527 h 968"/>
              <a:gd name="T86" fmla="*/ 2148 w 2769"/>
              <a:gd name="T87" fmla="*/ 542 h 968"/>
              <a:gd name="T88" fmla="*/ 2163 w 2769"/>
              <a:gd name="T89" fmla="*/ 601 h 968"/>
              <a:gd name="T90" fmla="*/ 2237 w 2769"/>
              <a:gd name="T91" fmla="*/ 295 h 968"/>
              <a:gd name="T92" fmla="*/ 2297 w 2769"/>
              <a:gd name="T93" fmla="*/ 721 h 968"/>
              <a:gd name="T94" fmla="*/ 2335 w 2769"/>
              <a:gd name="T95" fmla="*/ 744 h 968"/>
              <a:gd name="T96" fmla="*/ 2357 w 2769"/>
              <a:gd name="T97" fmla="*/ 818 h 968"/>
              <a:gd name="T98" fmla="*/ 2372 w 2769"/>
              <a:gd name="T99" fmla="*/ 474 h 968"/>
              <a:gd name="T100" fmla="*/ 2424 w 2769"/>
              <a:gd name="T101" fmla="*/ 482 h 968"/>
              <a:gd name="T102" fmla="*/ 2462 w 2769"/>
              <a:gd name="T103" fmla="*/ 564 h 968"/>
              <a:gd name="T104" fmla="*/ 2492 w 2769"/>
              <a:gd name="T105" fmla="*/ 504 h 968"/>
              <a:gd name="T106" fmla="*/ 2522 w 2769"/>
              <a:gd name="T107" fmla="*/ 519 h 968"/>
              <a:gd name="T108" fmla="*/ 2582 w 2769"/>
              <a:gd name="T109" fmla="*/ 564 h 968"/>
              <a:gd name="T110" fmla="*/ 2649 w 2769"/>
              <a:gd name="T111" fmla="*/ 534 h 968"/>
              <a:gd name="T112" fmla="*/ 2709 w 2769"/>
              <a:gd name="T113" fmla="*/ 594 h 968"/>
              <a:gd name="T114" fmla="*/ 2769 w 2769"/>
              <a:gd name="T115" fmla="*/ 57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9" h="968">
                <a:moveTo>
                  <a:pt x="8" y="714"/>
                </a:moveTo>
                <a:cubicBezTo>
                  <a:pt x="30" y="632"/>
                  <a:pt x="0" y="731"/>
                  <a:pt x="31" y="661"/>
                </a:cubicBezTo>
                <a:cubicBezTo>
                  <a:pt x="57" y="602"/>
                  <a:pt x="28" y="628"/>
                  <a:pt x="68" y="601"/>
                </a:cubicBezTo>
                <a:cubicBezTo>
                  <a:pt x="77" y="577"/>
                  <a:pt x="106" y="534"/>
                  <a:pt x="106" y="534"/>
                </a:cubicBezTo>
                <a:cubicBezTo>
                  <a:pt x="108" y="527"/>
                  <a:pt x="105" y="513"/>
                  <a:pt x="113" y="512"/>
                </a:cubicBezTo>
                <a:cubicBezTo>
                  <a:pt x="129" y="510"/>
                  <a:pt x="158" y="527"/>
                  <a:pt x="158" y="527"/>
                </a:cubicBezTo>
                <a:cubicBezTo>
                  <a:pt x="176" y="580"/>
                  <a:pt x="164" y="559"/>
                  <a:pt x="188" y="594"/>
                </a:cubicBezTo>
                <a:cubicBezTo>
                  <a:pt x="236" y="562"/>
                  <a:pt x="207" y="589"/>
                  <a:pt x="218" y="489"/>
                </a:cubicBezTo>
                <a:cubicBezTo>
                  <a:pt x="223" y="443"/>
                  <a:pt x="230" y="382"/>
                  <a:pt x="270" y="355"/>
                </a:cubicBezTo>
                <a:cubicBezTo>
                  <a:pt x="280" y="325"/>
                  <a:pt x="298" y="299"/>
                  <a:pt x="315" y="272"/>
                </a:cubicBezTo>
                <a:cubicBezTo>
                  <a:pt x="325" y="257"/>
                  <a:pt x="345" y="227"/>
                  <a:pt x="345" y="227"/>
                </a:cubicBezTo>
                <a:cubicBezTo>
                  <a:pt x="359" y="183"/>
                  <a:pt x="368" y="137"/>
                  <a:pt x="382" y="93"/>
                </a:cubicBezTo>
                <a:cubicBezTo>
                  <a:pt x="397" y="135"/>
                  <a:pt x="390" y="178"/>
                  <a:pt x="405" y="220"/>
                </a:cubicBezTo>
                <a:cubicBezTo>
                  <a:pt x="412" y="217"/>
                  <a:pt x="421" y="218"/>
                  <a:pt x="427" y="212"/>
                </a:cubicBezTo>
                <a:cubicBezTo>
                  <a:pt x="433" y="206"/>
                  <a:pt x="429" y="184"/>
                  <a:pt x="435" y="190"/>
                </a:cubicBezTo>
                <a:cubicBezTo>
                  <a:pt x="456" y="211"/>
                  <a:pt x="456" y="282"/>
                  <a:pt x="472" y="310"/>
                </a:cubicBezTo>
                <a:cubicBezTo>
                  <a:pt x="481" y="327"/>
                  <a:pt x="498" y="339"/>
                  <a:pt x="509" y="355"/>
                </a:cubicBezTo>
                <a:cubicBezTo>
                  <a:pt x="512" y="392"/>
                  <a:pt x="507" y="431"/>
                  <a:pt x="517" y="467"/>
                </a:cubicBezTo>
                <a:cubicBezTo>
                  <a:pt x="527" y="501"/>
                  <a:pt x="544" y="445"/>
                  <a:pt x="547" y="437"/>
                </a:cubicBezTo>
                <a:cubicBezTo>
                  <a:pt x="561" y="394"/>
                  <a:pt x="580" y="354"/>
                  <a:pt x="592" y="310"/>
                </a:cubicBezTo>
                <a:cubicBezTo>
                  <a:pt x="599" y="312"/>
                  <a:pt x="607" y="320"/>
                  <a:pt x="614" y="317"/>
                </a:cubicBezTo>
                <a:cubicBezTo>
                  <a:pt x="622" y="314"/>
                  <a:pt x="628" y="286"/>
                  <a:pt x="629" y="295"/>
                </a:cubicBezTo>
                <a:cubicBezTo>
                  <a:pt x="637" y="372"/>
                  <a:pt x="634" y="450"/>
                  <a:pt x="637" y="527"/>
                </a:cubicBezTo>
                <a:cubicBezTo>
                  <a:pt x="644" y="522"/>
                  <a:pt x="652" y="507"/>
                  <a:pt x="659" y="512"/>
                </a:cubicBezTo>
                <a:cubicBezTo>
                  <a:pt x="669" y="519"/>
                  <a:pt x="666" y="536"/>
                  <a:pt x="667" y="549"/>
                </a:cubicBezTo>
                <a:cubicBezTo>
                  <a:pt x="674" y="630"/>
                  <a:pt x="669" y="663"/>
                  <a:pt x="689" y="729"/>
                </a:cubicBezTo>
                <a:cubicBezTo>
                  <a:pt x="695" y="774"/>
                  <a:pt x="701" y="819"/>
                  <a:pt x="711" y="863"/>
                </a:cubicBezTo>
                <a:cubicBezTo>
                  <a:pt x="728" y="838"/>
                  <a:pt x="733" y="813"/>
                  <a:pt x="749" y="788"/>
                </a:cubicBezTo>
                <a:cubicBezTo>
                  <a:pt x="757" y="763"/>
                  <a:pt x="764" y="743"/>
                  <a:pt x="779" y="721"/>
                </a:cubicBezTo>
                <a:cubicBezTo>
                  <a:pt x="800" y="657"/>
                  <a:pt x="783" y="669"/>
                  <a:pt x="809" y="699"/>
                </a:cubicBezTo>
                <a:cubicBezTo>
                  <a:pt x="818" y="710"/>
                  <a:pt x="829" y="719"/>
                  <a:pt x="839" y="729"/>
                </a:cubicBezTo>
                <a:cubicBezTo>
                  <a:pt x="841" y="754"/>
                  <a:pt x="838" y="779"/>
                  <a:pt x="846" y="803"/>
                </a:cubicBezTo>
                <a:cubicBezTo>
                  <a:pt x="849" y="813"/>
                  <a:pt x="845" y="778"/>
                  <a:pt x="854" y="774"/>
                </a:cubicBezTo>
                <a:cubicBezTo>
                  <a:pt x="861" y="771"/>
                  <a:pt x="859" y="789"/>
                  <a:pt x="861" y="796"/>
                </a:cubicBezTo>
                <a:cubicBezTo>
                  <a:pt x="864" y="803"/>
                  <a:pt x="866" y="811"/>
                  <a:pt x="869" y="818"/>
                </a:cubicBezTo>
                <a:cubicBezTo>
                  <a:pt x="875" y="830"/>
                  <a:pt x="891" y="852"/>
                  <a:pt x="898" y="863"/>
                </a:cubicBezTo>
                <a:cubicBezTo>
                  <a:pt x="901" y="878"/>
                  <a:pt x="904" y="893"/>
                  <a:pt x="906" y="908"/>
                </a:cubicBezTo>
                <a:cubicBezTo>
                  <a:pt x="909" y="926"/>
                  <a:pt x="902" y="947"/>
                  <a:pt x="913" y="961"/>
                </a:cubicBezTo>
                <a:cubicBezTo>
                  <a:pt x="919" y="968"/>
                  <a:pt x="928" y="951"/>
                  <a:pt x="936" y="946"/>
                </a:cubicBezTo>
                <a:cubicBezTo>
                  <a:pt x="949" y="902"/>
                  <a:pt x="968" y="854"/>
                  <a:pt x="996" y="818"/>
                </a:cubicBezTo>
                <a:cubicBezTo>
                  <a:pt x="1004" y="843"/>
                  <a:pt x="1012" y="867"/>
                  <a:pt x="1018" y="893"/>
                </a:cubicBezTo>
                <a:cubicBezTo>
                  <a:pt x="1023" y="796"/>
                  <a:pt x="1018" y="689"/>
                  <a:pt x="1048" y="594"/>
                </a:cubicBezTo>
                <a:cubicBezTo>
                  <a:pt x="1051" y="534"/>
                  <a:pt x="1050" y="474"/>
                  <a:pt x="1056" y="414"/>
                </a:cubicBezTo>
                <a:cubicBezTo>
                  <a:pt x="1057" y="406"/>
                  <a:pt x="1057" y="431"/>
                  <a:pt x="1063" y="437"/>
                </a:cubicBezTo>
                <a:cubicBezTo>
                  <a:pt x="1068" y="443"/>
                  <a:pt x="1078" y="442"/>
                  <a:pt x="1085" y="444"/>
                </a:cubicBezTo>
                <a:cubicBezTo>
                  <a:pt x="1086" y="441"/>
                  <a:pt x="1100" y="397"/>
                  <a:pt x="1108" y="400"/>
                </a:cubicBezTo>
                <a:cubicBezTo>
                  <a:pt x="1117" y="403"/>
                  <a:pt x="1113" y="419"/>
                  <a:pt x="1115" y="429"/>
                </a:cubicBezTo>
                <a:cubicBezTo>
                  <a:pt x="1118" y="449"/>
                  <a:pt x="1120" y="469"/>
                  <a:pt x="1123" y="489"/>
                </a:cubicBezTo>
                <a:cubicBezTo>
                  <a:pt x="1132" y="546"/>
                  <a:pt x="1148" y="607"/>
                  <a:pt x="1168" y="661"/>
                </a:cubicBezTo>
                <a:cubicBezTo>
                  <a:pt x="1189" y="631"/>
                  <a:pt x="1191" y="597"/>
                  <a:pt x="1205" y="564"/>
                </a:cubicBezTo>
                <a:cubicBezTo>
                  <a:pt x="1220" y="527"/>
                  <a:pt x="1233" y="491"/>
                  <a:pt x="1243" y="452"/>
                </a:cubicBezTo>
                <a:cubicBezTo>
                  <a:pt x="1248" y="350"/>
                  <a:pt x="1259" y="261"/>
                  <a:pt x="1265" y="160"/>
                </a:cubicBezTo>
                <a:cubicBezTo>
                  <a:pt x="1278" y="202"/>
                  <a:pt x="1288" y="179"/>
                  <a:pt x="1317" y="160"/>
                </a:cubicBezTo>
                <a:cubicBezTo>
                  <a:pt x="1375" y="0"/>
                  <a:pt x="1322" y="312"/>
                  <a:pt x="1347" y="414"/>
                </a:cubicBezTo>
                <a:cubicBezTo>
                  <a:pt x="1350" y="437"/>
                  <a:pt x="1345" y="462"/>
                  <a:pt x="1355" y="482"/>
                </a:cubicBezTo>
                <a:cubicBezTo>
                  <a:pt x="1358" y="489"/>
                  <a:pt x="1371" y="480"/>
                  <a:pt x="1377" y="474"/>
                </a:cubicBezTo>
                <a:cubicBezTo>
                  <a:pt x="1383" y="468"/>
                  <a:pt x="1381" y="458"/>
                  <a:pt x="1385" y="452"/>
                </a:cubicBezTo>
                <a:cubicBezTo>
                  <a:pt x="1391" y="443"/>
                  <a:pt x="1400" y="437"/>
                  <a:pt x="1407" y="429"/>
                </a:cubicBezTo>
                <a:cubicBezTo>
                  <a:pt x="1410" y="407"/>
                  <a:pt x="1412" y="384"/>
                  <a:pt x="1415" y="362"/>
                </a:cubicBezTo>
                <a:cubicBezTo>
                  <a:pt x="1417" y="345"/>
                  <a:pt x="1407" y="302"/>
                  <a:pt x="1422" y="310"/>
                </a:cubicBezTo>
                <a:cubicBezTo>
                  <a:pt x="1447" y="323"/>
                  <a:pt x="1429" y="366"/>
                  <a:pt x="1437" y="392"/>
                </a:cubicBezTo>
                <a:cubicBezTo>
                  <a:pt x="1446" y="473"/>
                  <a:pt x="1428" y="485"/>
                  <a:pt x="1504" y="467"/>
                </a:cubicBezTo>
                <a:cubicBezTo>
                  <a:pt x="1523" y="411"/>
                  <a:pt x="1523" y="485"/>
                  <a:pt x="1527" y="504"/>
                </a:cubicBezTo>
                <a:cubicBezTo>
                  <a:pt x="1531" y="579"/>
                  <a:pt x="1531" y="650"/>
                  <a:pt x="1557" y="721"/>
                </a:cubicBezTo>
                <a:cubicBezTo>
                  <a:pt x="1576" y="693"/>
                  <a:pt x="1584" y="663"/>
                  <a:pt x="1594" y="631"/>
                </a:cubicBezTo>
                <a:cubicBezTo>
                  <a:pt x="1597" y="599"/>
                  <a:pt x="1593" y="565"/>
                  <a:pt x="1602" y="534"/>
                </a:cubicBezTo>
                <a:cubicBezTo>
                  <a:pt x="1606" y="519"/>
                  <a:pt x="1599" y="568"/>
                  <a:pt x="1609" y="579"/>
                </a:cubicBezTo>
                <a:cubicBezTo>
                  <a:pt x="1615" y="585"/>
                  <a:pt x="1620" y="565"/>
                  <a:pt x="1624" y="557"/>
                </a:cubicBezTo>
                <a:cubicBezTo>
                  <a:pt x="1635" y="535"/>
                  <a:pt x="1646" y="512"/>
                  <a:pt x="1654" y="489"/>
                </a:cubicBezTo>
                <a:cubicBezTo>
                  <a:pt x="1671" y="523"/>
                  <a:pt x="1682" y="557"/>
                  <a:pt x="1691" y="594"/>
                </a:cubicBezTo>
                <a:cubicBezTo>
                  <a:pt x="1694" y="619"/>
                  <a:pt x="1697" y="644"/>
                  <a:pt x="1699" y="669"/>
                </a:cubicBezTo>
                <a:cubicBezTo>
                  <a:pt x="1709" y="798"/>
                  <a:pt x="1681" y="820"/>
                  <a:pt x="1729" y="759"/>
                </a:cubicBezTo>
                <a:cubicBezTo>
                  <a:pt x="1743" y="724"/>
                  <a:pt x="1749" y="690"/>
                  <a:pt x="1759" y="654"/>
                </a:cubicBezTo>
                <a:cubicBezTo>
                  <a:pt x="1766" y="659"/>
                  <a:pt x="1772" y="671"/>
                  <a:pt x="1781" y="669"/>
                </a:cubicBezTo>
                <a:cubicBezTo>
                  <a:pt x="1803" y="665"/>
                  <a:pt x="1818" y="610"/>
                  <a:pt x="1826" y="594"/>
                </a:cubicBezTo>
                <a:cubicBezTo>
                  <a:pt x="1851" y="455"/>
                  <a:pt x="1839" y="310"/>
                  <a:pt x="1886" y="175"/>
                </a:cubicBezTo>
                <a:cubicBezTo>
                  <a:pt x="1902" y="199"/>
                  <a:pt x="1914" y="222"/>
                  <a:pt x="1923" y="250"/>
                </a:cubicBezTo>
                <a:cubicBezTo>
                  <a:pt x="1930" y="302"/>
                  <a:pt x="1944" y="349"/>
                  <a:pt x="1953" y="400"/>
                </a:cubicBezTo>
                <a:cubicBezTo>
                  <a:pt x="1954" y="398"/>
                  <a:pt x="1967" y="352"/>
                  <a:pt x="1976" y="355"/>
                </a:cubicBezTo>
                <a:cubicBezTo>
                  <a:pt x="1986" y="359"/>
                  <a:pt x="1981" y="375"/>
                  <a:pt x="1983" y="385"/>
                </a:cubicBezTo>
                <a:cubicBezTo>
                  <a:pt x="1986" y="537"/>
                  <a:pt x="1986" y="689"/>
                  <a:pt x="1991" y="841"/>
                </a:cubicBezTo>
                <a:cubicBezTo>
                  <a:pt x="1991" y="851"/>
                  <a:pt x="1995" y="821"/>
                  <a:pt x="1998" y="811"/>
                </a:cubicBezTo>
                <a:cubicBezTo>
                  <a:pt x="2000" y="803"/>
                  <a:pt x="2004" y="796"/>
                  <a:pt x="2006" y="788"/>
                </a:cubicBezTo>
                <a:cubicBezTo>
                  <a:pt x="2011" y="768"/>
                  <a:pt x="2016" y="749"/>
                  <a:pt x="2021" y="729"/>
                </a:cubicBezTo>
                <a:cubicBezTo>
                  <a:pt x="2042" y="647"/>
                  <a:pt x="2039" y="562"/>
                  <a:pt x="2065" y="482"/>
                </a:cubicBezTo>
                <a:cubicBezTo>
                  <a:pt x="2078" y="517"/>
                  <a:pt x="2060" y="540"/>
                  <a:pt x="2103" y="527"/>
                </a:cubicBezTo>
                <a:cubicBezTo>
                  <a:pt x="2121" y="468"/>
                  <a:pt x="2121" y="546"/>
                  <a:pt x="2125" y="564"/>
                </a:cubicBezTo>
                <a:cubicBezTo>
                  <a:pt x="2133" y="557"/>
                  <a:pt x="2137" y="542"/>
                  <a:pt x="2148" y="542"/>
                </a:cubicBezTo>
                <a:cubicBezTo>
                  <a:pt x="2156" y="542"/>
                  <a:pt x="2153" y="557"/>
                  <a:pt x="2155" y="564"/>
                </a:cubicBezTo>
                <a:cubicBezTo>
                  <a:pt x="2158" y="576"/>
                  <a:pt x="2160" y="589"/>
                  <a:pt x="2163" y="601"/>
                </a:cubicBezTo>
                <a:cubicBezTo>
                  <a:pt x="2184" y="535"/>
                  <a:pt x="2194" y="466"/>
                  <a:pt x="2215" y="400"/>
                </a:cubicBezTo>
                <a:cubicBezTo>
                  <a:pt x="2226" y="327"/>
                  <a:pt x="2220" y="71"/>
                  <a:pt x="2237" y="295"/>
                </a:cubicBezTo>
                <a:cubicBezTo>
                  <a:pt x="2248" y="641"/>
                  <a:pt x="2228" y="625"/>
                  <a:pt x="2260" y="504"/>
                </a:cubicBezTo>
                <a:cubicBezTo>
                  <a:pt x="2302" y="568"/>
                  <a:pt x="2274" y="649"/>
                  <a:pt x="2297" y="721"/>
                </a:cubicBezTo>
                <a:cubicBezTo>
                  <a:pt x="2302" y="714"/>
                  <a:pt x="2303" y="699"/>
                  <a:pt x="2312" y="699"/>
                </a:cubicBezTo>
                <a:cubicBezTo>
                  <a:pt x="2322" y="699"/>
                  <a:pt x="2333" y="739"/>
                  <a:pt x="2335" y="744"/>
                </a:cubicBezTo>
                <a:cubicBezTo>
                  <a:pt x="2341" y="779"/>
                  <a:pt x="2334" y="817"/>
                  <a:pt x="2350" y="848"/>
                </a:cubicBezTo>
                <a:cubicBezTo>
                  <a:pt x="2355" y="857"/>
                  <a:pt x="2355" y="828"/>
                  <a:pt x="2357" y="818"/>
                </a:cubicBezTo>
                <a:cubicBezTo>
                  <a:pt x="2360" y="808"/>
                  <a:pt x="2362" y="798"/>
                  <a:pt x="2365" y="788"/>
                </a:cubicBezTo>
                <a:cubicBezTo>
                  <a:pt x="2367" y="683"/>
                  <a:pt x="2368" y="579"/>
                  <a:pt x="2372" y="474"/>
                </a:cubicBezTo>
                <a:cubicBezTo>
                  <a:pt x="2377" y="322"/>
                  <a:pt x="2361" y="302"/>
                  <a:pt x="2395" y="370"/>
                </a:cubicBezTo>
                <a:cubicBezTo>
                  <a:pt x="2404" y="407"/>
                  <a:pt x="2417" y="445"/>
                  <a:pt x="2424" y="482"/>
                </a:cubicBezTo>
                <a:cubicBezTo>
                  <a:pt x="2430" y="514"/>
                  <a:pt x="2439" y="579"/>
                  <a:pt x="2439" y="579"/>
                </a:cubicBezTo>
                <a:cubicBezTo>
                  <a:pt x="2447" y="574"/>
                  <a:pt x="2458" y="572"/>
                  <a:pt x="2462" y="564"/>
                </a:cubicBezTo>
                <a:cubicBezTo>
                  <a:pt x="2466" y="556"/>
                  <a:pt x="2479" y="491"/>
                  <a:pt x="2484" y="474"/>
                </a:cubicBezTo>
                <a:cubicBezTo>
                  <a:pt x="2487" y="484"/>
                  <a:pt x="2489" y="494"/>
                  <a:pt x="2492" y="504"/>
                </a:cubicBezTo>
                <a:cubicBezTo>
                  <a:pt x="2494" y="514"/>
                  <a:pt x="2490" y="529"/>
                  <a:pt x="2499" y="534"/>
                </a:cubicBezTo>
                <a:cubicBezTo>
                  <a:pt x="2507" y="538"/>
                  <a:pt x="2514" y="524"/>
                  <a:pt x="2522" y="519"/>
                </a:cubicBezTo>
                <a:cubicBezTo>
                  <a:pt x="2586" y="586"/>
                  <a:pt x="2508" y="519"/>
                  <a:pt x="2559" y="519"/>
                </a:cubicBezTo>
                <a:cubicBezTo>
                  <a:pt x="2567" y="519"/>
                  <a:pt x="2580" y="559"/>
                  <a:pt x="2582" y="564"/>
                </a:cubicBezTo>
                <a:cubicBezTo>
                  <a:pt x="2597" y="615"/>
                  <a:pt x="2601" y="671"/>
                  <a:pt x="2619" y="721"/>
                </a:cubicBezTo>
                <a:cubicBezTo>
                  <a:pt x="2653" y="672"/>
                  <a:pt x="2643" y="589"/>
                  <a:pt x="2649" y="534"/>
                </a:cubicBezTo>
                <a:cubicBezTo>
                  <a:pt x="2652" y="503"/>
                  <a:pt x="2664" y="474"/>
                  <a:pt x="2671" y="444"/>
                </a:cubicBezTo>
                <a:cubicBezTo>
                  <a:pt x="2684" y="494"/>
                  <a:pt x="2696" y="544"/>
                  <a:pt x="2709" y="594"/>
                </a:cubicBezTo>
                <a:cubicBezTo>
                  <a:pt x="2724" y="572"/>
                  <a:pt x="2730" y="552"/>
                  <a:pt x="2739" y="527"/>
                </a:cubicBezTo>
                <a:cubicBezTo>
                  <a:pt x="2746" y="548"/>
                  <a:pt x="2752" y="564"/>
                  <a:pt x="2769" y="579"/>
                </a:cubicBezTo>
              </a:path>
            </a:pathLst>
          </a:custGeom>
          <a:noFill/>
          <a:ln w="28575" cap="flat" cmpd="sng">
            <a:solidFill>
              <a:srgbClr val="990033"/>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727947" name="Line 11"/>
          <p:cNvSpPr>
            <a:spLocks noChangeShapeType="1"/>
          </p:cNvSpPr>
          <p:nvPr/>
        </p:nvSpPr>
        <p:spPr bwMode="auto">
          <a:xfrm>
            <a:off x="6300788" y="2405063"/>
            <a:ext cx="0" cy="180975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48" name="Line 12"/>
          <p:cNvSpPr>
            <a:spLocks noChangeShapeType="1"/>
          </p:cNvSpPr>
          <p:nvPr/>
        </p:nvSpPr>
        <p:spPr bwMode="auto">
          <a:xfrm rot="5400000">
            <a:off x="7524751" y="2990850"/>
            <a:ext cx="0" cy="2447925"/>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49" name="Text Box 13"/>
          <p:cNvSpPr txBox="1">
            <a:spLocks noChangeArrowheads="1"/>
          </p:cNvSpPr>
          <p:nvPr/>
        </p:nvSpPr>
        <p:spPr bwMode="auto">
          <a:xfrm>
            <a:off x="7064375" y="47371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dirty="0">
                <a:solidFill>
                  <a:srgbClr val="353939"/>
                </a:solidFill>
                <a:latin typeface="Arial" charset="0"/>
              </a:rPr>
              <a:t>Time</a:t>
            </a:r>
            <a:endParaRPr lang="en-US" sz="1600" b="1" dirty="0">
              <a:solidFill>
                <a:srgbClr val="353939"/>
              </a:solidFill>
              <a:latin typeface="Arial" charset="0"/>
            </a:endParaRPr>
          </a:p>
        </p:txBody>
      </p:sp>
      <p:sp>
        <p:nvSpPr>
          <p:cNvPr id="2727950" name="Line 14"/>
          <p:cNvSpPr>
            <a:spLocks noChangeShapeType="1"/>
          </p:cNvSpPr>
          <p:nvPr/>
        </p:nvSpPr>
        <p:spPr bwMode="auto">
          <a:xfrm>
            <a:off x="6300788" y="421481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51" name="Line 15"/>
          <p:cNvSpPr>
            <a:spLocks noChangeShapeType="1"/>
          </p:cNvSpPr>
          <p:nvPr/>
        </p:nvSpPr>
        <p:spPr bwMode="auto">
          <a:xfrm rot="5400000">
            <a:off x="6192838" y="41068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52" name="Line 16"/>
          <p:cNvSpPr>
            <a:spLocks noChangeShapeType="1"/>
          </p:cNvSpPr>
          <p:nvPr/>
        </p:nvSpPr>
        <p:spPr bwMode="auto">
          <a:xfrm rot="5400000">
            <a:off x="6192838" y="22653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53" name="Text Box 17"/>
          <p:cNvSpPr txBox="1">
            <a:spLocks noChangeArrowheads="1"/>
          </p:cNvSpPr>
          <p:nvPr/>
        </p:nvSpPr>
        <p:spPr bwMode="auto">
          <a:xfrm>
            <a:off x="5795963" y="22034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1</a:t>
            </a:r>
            <a:endParaRPr lang="en-US" sz="1600" b="1">
              <a:solidFill>
                <a:srgbClr val="353939"/>
              </a:solidFill>
              <a:latin typeface="Arial" charset="0"/>
            </a:endParaRPr>
          </a:p>
        </p:txBody>
      </p:sp>
      <p:sp>
        <p:nvSpPr>
          <p:cNvPr id="2727954" name="Text Box 18"/>
          <p:cNvSpPr txBox="1">
            <a:spLocks noChangeArrowheads="1"/>
          </p:cNvSpPr>
          <p:nvPr/>
        </p:nvSpPr>
        <p:spPr bwMode="auto">
          <a:xfrm>
            <a:off x="5795963" y="40608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353939"/>
                </a:solidFill>
                <a:latin typeface="Arial" charset="0"/>
              </a:rPr>
              <a:t>0</a:t>
            </a:r>
            <a:endParaRPr lang="en-US" sz="1600" b="1">
              <a:solidFill>
                <a:srgbClr val="353939"/>
              </a:solidFill>
              <a:latin typeface="Arial" charset="0"/>
            </a:endParaRPr>
          </a:p>
        </p:txBody>
      </p:sp>
      <p:sp>
        <p:nvSpPr>
          <p:cNvPr id="2727955" name="Text Box 19"/>
          <p:cNvSpPr txBox="1">
            <a:spLocks noChangeArrowheads="1"/>
          </p:cNvSpPr>
          <p:nvPr/>
        </p:nvSpPr>
        <p:spPr bwMode="auto">
          <a:xfrm>
            <a:off x="6148388" y="439578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0</a:t>
            </a:r>
            <a:endParaRPr lang="en-US" sz="1600" b="1">
              <a:solidFill>
                <a:srgbClr val="008000"/>
              </a:solidFill>
              <a:latin typeface="Arial" charset="0"/>
            </a:endParaRPr>
          </a:p>
        </p:txBody>
      </p:sp>
      <p:sp>
        <p:nvSpPr>
          <p:cNvPr id="2727956" name="Oval 20"/>
          <p:cNvSpPr>
            <a:spLocks noChangeArrowheads="1"/>
          </p:cNvSpPr>
          <p:nvPr/>
        </p:nvSpPr>
        <p:spPr bwMode="auto">
          <a:xfrm>
            <a:off x="6227763" y="230028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7957" name="Text Box 21"/>
          <p:cNvSpPr txBox="1">
            <a:spLocks noChangeArrowheads="1"/>
          </p:cNvSpPr>
          <p:nvPr/>
        </p:nvSpPr>
        <p:spPr bwMode="auto">
          <a:xfrm>
            <a:off x="6659563" y="439737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1</a:t>
            </a:r>
            <a:endParaRPr lang="en-US" sz="1600" b="1">
              <a:solidFill>
                <a:srgbClr val="008000"/>
              </a:solidFill>
              <a:latin typeface="Arial" charset="0"/>
            </a:endParaRPr>
          </a:p>
        </p:txBody>
      </p:sp>
      <p:sp>
        <p:nvSpPr>
          <p:cNvPr id="2727958" name="Line 22"/>
          <p:cNvSpPr>
            <a:spLocks noChangeShapeType="1"/>
          </p:cNvSpPr>
          <p:nvPr/>
        </p:nvSpPr>
        <p:spPr bwMode="auto">
          <a:xfrm>
            <a:off x="678973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59" name="Oval 23"/>
          <p:cNvSpPr>
            <a:spLocks noChangeArrowheads="1"/>
          </p:cNvSpPr>
          <p:nvPr/>
        </p:nvSpPr>
        <p:spPr bwMode="auto">
          <a:xfrm>
            <a:off x="6716713" y="3349625"/>
            <a:ext cx="144462" cy="144463"/>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7960" name="Line 24"/>
          <p:cNvSpPr>
            <a:spLocks noChangeShapeType="1"/>
          </p:cNvSpPr>
          <p:nvPr/>
        </p:nvSpPr>
        <p:spPr bwMode="auto">
          <a:xfrm>
            <a:off x="7278688"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61" name="Line 25"/>
          <p:cNvSpPr>
            <a:spLocks noChangeShapeType="1"/>
          </p:cNvSpPr>
          <p:nvPr/>
        </p:nvSpPr>
        <p:spPr bwMode="auto">
          <a:xfrm>
            <a:off x="7769225" y="4221163"/>
            <a:ext cx="0" cy="215900"/>
          </a:xfrm>
          <a:prstGeom prst="line">
            <a:avLst/>
          </a:prstGeom>
          <a:noFill/>
          <a:ln w="28575">
            <a:solidFill>
              <a:srgbClr val="35393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62" name="Text Box 26"/>
          <p:cNvSpPr txBox="1">
            <a:spLocks noChangeArrowheads="1"/>
          </p:cNvSpPr>
          <p:nvPr/>
        </p:nvSpPr>
        <p:spPr bwMode="auto">
          <a:xfrm>
            <a:off x="7148513" y="440531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2</a:t>
            </a:r>
            <a:endParaRPr lang="en-US" sz="1600" b="1">
              <a:solidFill>
                <a:srgbClr val="008000"/>
              </a:solidFill>
              <a:latin typeface="Arial" charset="0"/>
            </a:endParaRPr>
          </a:p>
        </p:txBody>
      </p:sp>
      <p:sp>
        <p:nvSpPr>
          <p:cNvPr id="2727963" name="Oval 27"/>
          <p:cNvSpPr>
            <a:spLocks noChangeArrowheads="1"/>
          </p:cNvSpPr>
          <p:nvPr/>
        </p:nvSpPr>
        <p:spPr bwMode="auto">
          <a:xfrm>
            <a:off x="7196138" y="3716338"/>
            <a:ext cx="144462"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7964" name="Text Box 28"/>
          <p:cNvSpPr txBox="1">
            <a:spLocks noChangeArrowheads="1"/>
          </p:cNvSpPr>
          <p:nvPr/>
        </p:nvSpPr>
        <p:spPr bwMode="auto">
          <a:xfrm>
            <a:off x="7627938" y="440531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rgbClr val="008000"/>
                </a:solidFill>
                <a:latin typeface="Arial" charset="0"/>
              </a:rPr>
              <a:t>3</a:t>
            </a:r>
            <a:endParaRPr lang="en-US" sz="1600" b="1">
              <a:solidFill>
                <a:srgbClr val="008000"/>
              </a:solidFill>
              <a:latin typeface="Arial" charset="0"/>
            </a:endParaRPr>
          </a:p>
        </p:txBody>
      </p:sp>
      <p:sp>
        <p:nvSpPr>
          <p:cNvPr id="2727965" name="Line 29"/>
          <p:cNvSpPr>
            <a:spLocks noChangeShapeType="1"/>
          </p:cNvSpPr>
          <p:nvPr/>
        </p:nvSpPr>
        <p:spPr bwMode="auto">
          <a:xfrm flipV="1">
            <a:off x="2357438" y="2265363"/>
            <a:ext cx="0" cy="720725"/>
          </a:xfrm>
          <a:prstGeom prst="line">
            <a:avLst/>
          </a:prstGeom>
          <a:noFill/>
          <a:ln w="9525">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66" name="Line 30"/>
          <p:cNvSpPr>
            <a:spLocks noChangeShapeType="1"/>
          </p:cNvSpPr>
          <p:nvPr/>
        </p:nvSpPr>
        <p:spPr bwMode="auto">
          <a:xfrm flipV="1">
            <a:off x="2511425" y="2263775"/>
            <a:ext cx="0" cy="720725"/>
          </a:xfrm>
          <a:prstGeom prst="line">
            <a:avLst/>
          </a:prstGeom>
          <a:noFill/>
          <a:ln w="9525">
            <a:solidFill>
              <a:srgbClr val="00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27967" name="Rectangle 31"/>
          <p:cNvSpPr>
            <a:spLocks noChangeArrowheads="1"/>
          </p:cNvSpPr>
          <p:nvPr/>
        </p:nvSpPr>
        <p:spPr bwMode="auto">
          <a:xfrm>
            <a:off x="7812088" y="3898900"/>
            <a:ext cx="1008062" cy="2889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7968" name="Oval 32"/>
          <p:cNvSpPr>
            <a:spLocks noChangeArrowheads="1"/>
          </p:cNvSpPr>
          <p:nvPr/>
        </p:nvSpPr>
        <p:spPr bwMode="auto">
          <a:xfrm>
            <a:off x="7683500" y="3932238"/>
            <a:ext cx="144463" cy="144462"/>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27969" name="Text Box 33"/>
          <p:cNvSpPr txBox="1">
            <a:spLocks noChangeArrowheads="1"/>
          </p:cNvSpPr>
          <p:nvPr/>
        </p:nvSpPr>
        <p:spPr bwMode="auto">
          <a:xfrm rot="-5400000">
            <a:off x="5285582" y="2971006"/>
            <a:ext cx="12684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600" b="1">
                <a:solidFill>
                  <a:srgbClr val="353939"/>
                </a:solidFill>
                <a:latin typeface="Arial" charset="0"/>
              </a:rPr>
              <a:t>Correlation</a:t>
            </a:r>
          </a:p>
          <a:p>
            <a:pPr algn="ctr"/>
            <a:r>
              <a:rPr lang="en-GB" sz="1600" b="1">
                <a:solidFill>
                  <a:srgbClr val="353939"/>
                </a:solidFill>
                <a:latin typeface="Arial" charset="0"/>
              </a:rPr>
              <a:t>Coefficient</a:t>
            </a:r>
            <a:endParaRPr lang="en-US" sz="1600" b="1">
              <a:solidFill>
                <a:srgbClr val="353939"/>
              </a:solidFill>
              <a:latin typeface="Arial" charset="0"/>
            </a:endParaRPr>
          </a:p>
        </p:txBody>
      </p:sp>
    </p:spTree>
    <p:extLst>
      <p:ext uri="{BB962C8B-B14F-4D97-AF65-F5344CB8AC3E}">
        <p14:creationId xmlns:p14="http://schemas.microsoft.com/office/powerpoint/2010/main" val="3854863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eme2">
  <a:themeElements>
    <a:clrScheme name="Malvern_01_20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lvern_01_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lvern_01_20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lvern_01_20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lvern_01_20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lvern_01_20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lvern_01_20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lvern_01_20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lvern_01_20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4853</TotalTime>
  <Words>2852</Words>
  <Application>Microsoft Office PowerPoint</Application>
  <PresentationFormat>On-screen Show (4:3)</PresentationFormat>
  <Paragraphs>356</Paragraphs>
  <Slides>42</Slides>
  <Notes>37</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42</vt:i4>
      </vt:variant>
    </vt:vector>
  </HeadingPairs>
  <TitlesOfParts>
    <vt:vector size="51" baseType="lpstr">
      <vt:lpstr>Arial</vt:lpstr>
      <vt:lpstr>Calibri</vt:lpstr>
      <vt:lpstr>Symbol</vt:lpstr>
      <vt:lpstr>Times New Roman</vt:lpstr>
      <vt:lpstr>Wingdings</vt:lpstr>
      <vt:lpstr>Theme2</vt:lpstr>
      <vt:lpstr>Bitmap Image</vt:lpstr>
      <vt:lpstr>Worksheet</vt:lpstr>
      <vt:lpstr>Clip</vt:lpstr>
      <vt:lpstr>Zetasizer </vt:lpstr>
      <vt:lpstr>DLS (Dynamic Light Scattering) y movimiento  Browniano</vt:lpstr>
      <vt:lpstr>PowerPoint Presentation</vt:lpstr>
      <vt:lpstr>Dynamic Light Scattering (DLS)</vt:lpstr>
      <vt:lpstr>Correlation:  Small Particles, Rapid Fluctuations</vt:lpstr>
      <vt:lpstr>Correlation: Small Particles, Rapid Fluctuations</vt:lpstr>
      <vt:lpstr>Correlation: Small Particles, Rapid Fluctuations</vt:lpstr>
      <vt:lpstr>Correlation: Small Particles, Rapid Fluctuations</vt:lpstr>
      <vt:lpstr>Correlation: Small Particles, Rapid Fluctuations</vt:lpstr>
      <vt:lpstr>Correlation: Small Particles, Rapid Fluctuations</vt:lpstr>
      <vt:lpstr>Correlation Functions</vt:lpstr>
      <vt:lpstr>Función de correlación</vt:lpstr>
      <vt:lpstr>Correlation Functions</vt:lpstr>
      <vt:lpstr>VOLUMEN DE DETECCION: Nano S90/Nano S</vt:lpstr>
      <vt:lpstr>VOLUMEN DE DETECCION: Nano 173/Nano S</vt:lpstr>
      <vt:lpstr>POSICIÓN DE LA MEDICIÓN EN EL NANO S/NANO ZS</vt:lpstr>
      <vt:lpstr>PowerPoint Presentation</vt:lpstr>
      <vt:lpstr>Clásico vs. Backscatter</vt:lpstr>
      <vt:lpstr>Analizando la función de correlación</vt:lpstr>
      <vt:lpstr>Polydispersity Index</vt:lpstr>
      <vt:lpstr>Potencial zeta</vt:lpstr>
      <vt:lpstr>Qué es potencial zeta?</vt:lpstr>
      <vt:lpstr>Potencial Zeta</vt:lpstr>
      <vt:lpstr>Cuál es el significado?</vt:lpstr>
      <vt:lpstr>Magnitud de la carga</vt:lpstr>
      <vt:lpstr>Measuring Zeta Potential</vt:lpstr>
      <vt:lpstr>Medición de Potencial Zeta: Electroforesis</vt:lpstr>
      <vt:lpstr>Medición de Potencial Zeta: Electroforesis</vt:lpstr>
      <vt:lpstr>Medición de Potencial Zeta: Electroforesis</vt:lpstr>
      <vt:lpstr>Cómo podemos medirlo y calcularlo ?</vt:lpstr>
      <vt:lpstr>Henry equation</vt:lpstr>
      <vt:lpstr>General Purpose</vt:lpstr>
      <vt:lpstr>General Purpose: Phase Plots</vt:lpstr>
      <vt:lpstr>General Purpose: Phase Plots</vt:lpstr>
      <vt:lpstr>General Purpose: Phase Plots</vt:lpstr>
      <vt:lpstr>Monomodal</vt:lpstr>
      <vt:lpstr>Monomodal: Phase Plot</vt:lpstr>
      <vt:lpstr>Phase Plot:  Good Quality General Purpose</vt:lpstr>
      <vt:lpstr>Phase Plots:  Poor Quality General Purpose</vt:lpstr>
      <vt:lpstr>Phase Plot:  Good Quality Monomodal</vt:lpstr>
      <vt:lpstr>Phase Plot:  Poor Quality Monomodal</vt:lpstr>
      <vt:lpstr>Mediciones </vt:lpstr>
    </vt:vector>
  </TitlesOfParts>
  <Company>Malvern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Edna Alvarez</dc:creator>
  <cp:lastModifiedBy>Moises Luna</cp:lastModifiedBy>
  <cp:revision>23</cp:revision>
  <dcterms:created xsi:type="dcterms:W3CDTF">2014-06-11T19:10:05Z</dcterms:created>
  <dcterms:modified xsi:type="dcterms:W3CDTF">2016-06-30T19:46:32Z</dcterms:modified>
</cp:coreProperties>
</file>