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8" r:id="rId54"/>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AE6B"/>
    <a:srgbClr val="35393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3" autoAdjust="0"/>
    <p:restoredTop sz="94660"/>
  </p:normalViewPr>
  <p:slideViewPr>
    <p:cSldViewPr>
      <p:cViewPr varScale="1">
        <p:scale>
          <a:sx n="84" d="100"/>
          <a:sy n="84" d="100"/>
        </p:scale>
        <p:origin x="-1512" y="-90"/>
      </p:cViewPr>
      <p:guideLst>
        <p:guide orient="horz" pos="2160"/>
        <p:guide pos="2880"/>
      </p:guideLst>
    </p:cSldViewPr>
  </p:slideViewPr>
  <p:notesTextViewPr>
    <p:cViewPr>
      <p:scale>
        <a:sx n="1" d="1"/>
        <a:sy n="1" d="1"/>
      </p:scale>
      <p:origin x="0" y="0"/>
    </p:cViewPr>
  </p:notesTextViewPr>
  <p:sorterViewPr>
    <p:cViewPr>
      <p:scale>
        <a:sx n="100" d="100"/>
        <a:sy n="100" d="100"/>
      </p:scale>
      <p:origin x="0" y="74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0E6DA-563A-4F88-8E65-FA5E8B35EC59}" type="datetimeFigureOut">
              <a:rPr lang="en-GB" smtClean="0"/>
              <a:t>12/03/2014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65DD23-8FD9-474D-A19A-6A1B8C0586B4}" type="slidenum">
              <a:rPr lang="en-GB" smtClean="0"/>
              <a:t>‹#›</a:t>
            </a:fld>
            <a:endParaRPr lang="en-GB"/>
          </a:p>
        </p:txBody>
      </p:sp>
    </p:spTree>
    <p:extLst>
      <p:ext uri="{BB962C8B-B14F-4D97-AF65-F5344CB8AC3E}">
        <p14:creationId xmlns:p14="http://schemas.microsoft.com/office/powerpoint/2010/main" val="56453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71403-E4ED-45E5-9CD3-AAD628D68266}" type="slidenum">
              <a:rPr lang="en-GB" altLang="en-US"/>
              <a:pPr/>
              <a:t>2</a:t>
            </a:fld>
            <a:endParaRPr lang="en-GB" altLang="en-US"/>
          </a:p>
        </p:txBody>
      </p:sp>
      <p:sp>
        <p:nvSpPr>
          <p:cNvPr id="2029570" name="Rectangle 2"/>
          <p:cNvSpPr>
            <a:spLocks noGrp="1" noRot="1" noChangeAspect="1" noChangeArrowheads="1" noTextEdit="1"/>
          </p:cNvSpPr>
          <p:nvPr>
            <p:ph type="sldImg"/>
          </p:nvPr>
        </p:nvSpPr>
        <p:spPr>
          <a:ln/>
        </p:spPr>
      </p:sp>
      <p:sp>
        <p:nvSpPr>
          <p:cNvPr id="2029571" name="Rectangle 3"/>
          <p:cNvSpPr>
            <a:spLocks noGrp="1" noChangeArrowheads="1"/>
          </p:cNvSpPr>
          <p:nvPr>
            <p:ph type="body" idx="1"/>
          </p:nvPr>
        </p:nvSpPr>
        <p:spPr/>
        <p:txBody>
          <a:bodyPr/>
          <a:lstStyle/>
          <a:p>
            <a:pPr>
              <a:spcBef>
                <a:spcPct val="0"/>
              </a:spcBef>
            </a:pPr>
            <a:endParaRPr lang="en-US" altLang="en-US"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FFD8C-D083-4057-9078-DF46D544934F}" type="slidenum">
              <a:rPr lang="en-GB" altLang="en-US"/>
              <a:pPr/>
              <a:t>37</a:t>
            </a:fld>
            <a:endParaRPr lang="en-GB" altLang="en-US"/>
          </a:p>
        </p:txBody>
      </p:sp>
      <p:sp>
        <p:nvSpPr>
          <p:cNvPr id="2173954" name="Rectangle 2"/>
          <p:cNvSpPr>
            <a:spLocks noGrp="1" noRot="1" noChangeAspect="1" noChangeArrowheads="1" noTextEdit="1"/>
          </p:cNvSpPr>
          <p:nvPr>
            <p:ph type="sldImg"/>
          </p:nvPr>
        </p:nvSpPr>
        <p:spPr>
          <a:ln/>
        </p:spPr>
      </p:sp>
      <p:sp>
        <p:nvSpPr>
          <p:cNvPr id="2173955" name="Rectangle 3"/>
          <p:cNvSpPr>
            <a:spLocks noGrp="1" noChangeArrowheads="1"/>
          </p:cNvSpPr>
          <p:nvPr>
            <p:ph type="body" idx="1"/>
          </p:nvPr>
        </p:nvSpPr>
        <p:spPr>
          <a:xfrm>
            <a:off x="913805" y="4342191"/>
            <a:ext cx="5030391" cy="4115405"/>
          </a:xfrm>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4E2B8-CE7D-4791-83F0-5F0EF651CE37}" type="slidenum">
              <a:rPr lang="en-GB" altLang="en-US"/>
              <a:pPr/>
              <a:t>38</a:t>
            </a:fld>
            <a:endParaRPr lang="en-GB" altLang="en-US"/>
          </a:p>
        </p:txBody>
      </p:sp>
      <p:sp>
        <p:nvSpPr>
          <p:cNvPr id="2176002" name="Rectangle 2"/>
          <p:cNvSpPr>
            <a:spLocks noGrp="1" noRot="1" noChangeAspect="1" noChangeArrowheads="1" noTextEdit="1"/>
          </p:cNvSpPr>
          <p:nvPr>
            <p:ph type="sldImg"/>
          </p:nvPr>
        </p:nvSpPr>
        <p:spPr>
          <a:ln/>
        </p:spPr>
      </p:sp>
      <p:sp>
        <p:nvSpPr>
          <p:cNvPr id="2176003" name="Rectangle 3"/>
          <p:cNvSpPr>
            <a:spLocks noGrp="1" noChangeArrowheads="1"/>
          </p:cNvSpPr>
          <p:nvPr>
            <p:ph type="body" idx="1"/>
          </p:nvPr>
        </p:nvSpPr>
        <p:spPr>
          <a:xfrm>
            <a:off x="913805" y="4342191"/>
            <a:ext cx="5030391" cy="4115405"/>
          </a:xfrm>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3C4B6-FFEF-424C-9F2C-D2E6297A6624}" type="slidenum">
              <a:rPr lang="en-GB" altLang="en-US"/>
              <a:pPr/>
              <a:t>40</a:t>
            </a:fld>
            <a:endParaRPr lang="en-GB" altLang="en-US"/>
          </a:p>
        </p:txBody>
      </p:sp>
      <p:sp>
        <p:nvSpPr>
          <p:cNvPr id="2025474" name="Rectangle 2"/>
          <p:cNvSpPr>
            <a:spLocks noGrp="1" noRot="1" noChangeAspect="1" noChangeArrowheads="1" noTextEdit="1"/>
          </p:cNvSpPr>
          <p:nvPr>
            <p:ph type="sldImg"/>
          </p:nvPr>
        </p:nvSpPr>
        <p:spPr>
          <a:ln/>
        </p:spPr>
      </p:sp>
      <p:sp>
        <p:nvSpPr>
          <p:cNvPr id="2025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12F0E-D9A6-4405-922C-F43012F43805}" type="slidenum">
              <a:rPr lang="en-GB" altLang="en-US"/>
              <a:pPr/>
              <a:t>41</a:t>
            </a:fld>
            <a:endParaRPr lang="en-GB" altLang="en-US"/>
          </a:p>
        </p:txBody>
      </p:sp>
      <p:sp>
        <p:nvSpPr>
          <p:cNvPr id="2148354" name="Rectangle 2"/>
          <p:cNvSpPr>
            <a:spLocks noGrp="1" noRot="1" noChangeAspect="1" noChangeArrowheads="1" noTextEdit="1"/>
          </p:cNvSpPr>
          <p:nvPr>
            <p:ph type="sldImg"/>
          </p:nvPr>
        </p:nvSpPr>
        <p:spPr>
          <a:ln/>
        </p:spPr>
      </p:sp>
      <p:sp>
        <p:nvSpPr>
          <p:cNvPr id="21483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4BFC6-F5D0-4AAC-9F7E-1F083A7D88C8}" type="slidenum">
              <a:rPr lang="en-GB" altLang="en-US"/>
              <a:pPr/>
              <a:t>42</a:t>
            </a:fld>
            <a:endParaRPr lang="en-GB" altLang="en-US"/>
          </a:p>
        </p:txBody>
      </p:sp>
      <p:sp>
        <p:nvSpPr>
          <p:cNvPr id="2027522" name="Rectangle 2"/>
          <p:cNvSpPr>
            <a:spLocks noGrp="1" noRot="1" noChangeAspect="1" noChangeArrowheads="1" noTextEdit="1"/>
          </p:cNvSpPr>
          <p:nvPr>
            <p:ph type="sldImg"/>
          </p:nvPr>
        </p:nvSpPr>
        <p:spPr>
          <a:ln/>
        </p:spPr>
      </p:sp>
      <p:sp>
        <p:nvSpPr>
          <p:cNvPr id="2027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C53B67-0C43-4E21-81DA-E4A466B2D476}" type="slidenum">
              <a:rPr lang="en-GB" altLang="en-US"/>
              <a:pPr/>
              <a:t>53</a:t>
            </a:fld>
            <a:endParaRPr lang="en-GB" altLang="en-US"/>
          </a:p>
        </p:txBody>
      </p:sp>
      <p:sp>
        <p:nvSpPr>
          <p:cNvPr id="1771522" name="Rectangle 2"/>
          <p:cNvSpPr>
            <a:spLocks noGrp="1" noRot="1" noChangeAspect="1" noChangeArrowheads="1" noTextEdit="1"/>
          </p:cNvSpPr>
          <p:nvPr>
            <p:ph type="sldImg"/>
          </p:nvPr>
        </p:nvSpPr>
        <p:spPr>
          <a:ln/>
        </p:spPr>
      </p:sp>
      <p:sp>
        <p:nvSpPr>
          <p:cNvPr id="1771523" name="Rectangle 3"/>
          <p:cNvSpPr>
            <a:spLocks noGrp="1" noChangeArrowheads="1"/>
          </p:cNvSpPr>
          <p:nvPr>
            <p:ph type="body" idx="1"/>
          </p:nvPr>
        </p:nvSpPr>
        <p:spPr/>
        <p:txBody>
          <a:bodyPr/>
          <a:lstStyle/>
          <a:p>
            <a:endParaRPr lang="en-GB" altLang="en-US"/>
          </a:p>
          <a:p>
            <a:endParaRPr lang="en-GB" altLang="en-US"/>
          </a:p>
          <a:p>
            <a:endParaRPr lang="en-GB" altLang="en-US"/>
          </a:p>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5BB8D5-264B-46D8-AF1D-BE82B5002646}" type="slidenum">
              <a:rPr lang="en-GB" altLang="en-US"/>
              <a:pPr/>
              <a:t>3</a:t>
            </a:fld>
            <a:endParaRPr lang="en-GB" altLang="en-US"/>
          </a:p>
        </p:txBody>
      </p:sp>
      <p:sp>
        <p:nvSpPr>
          <p:cNvPr id="1974274" name="Rectangle 2"/>
          <p:cNvSpPr>
            <a:spLocks noGrp="1" noRot="1" noChangeAspect="1" noChangeArrowheads="1" noTextEdit="1"/>
          </p:cNvSpPr>
          <p:nvPr>
            <p:ph type="sldImg"/>
          </p:nvPr>
        </p:nvSpPr>
        <p:spPr>
          <a:ln/>
        </p:spPr>
      </p:sp>
      <p:sp>
        <p:nvSpPr>
          <p:cNvPr id="19742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5C321D-0C71-43F5-A7CD-902C96EB2399}" type="slidenum">
              <a:rPr lang="en-GB" altLang="en-US"/>
              <a:pPr/>
              <a:t>4</a:t>
            </a:fld>
            <a:endParaRPr lang="en-GB" altLang="en-US"/>
          </a:p>
        </p:txBody>
      </p:sp>
      <p:sp>
        <p:nvSpPr>
          <p:cNvPr id="1976322" name="Rectangle 2"/>
          <p:cNvSpPr>
            <a:spLocks noGrp="1" noRot="1" noChangeAspect="1" noChangeArrowheads="1" noTextEdit="1"/>
          </p:cNvSpPr>
          <p:nvPr>
            <p:ph type="sldImg"/>
          </p:nvPr>
        </p:nvSpPr>
        <p:spPr>
          <a:ln/>
        </p:spPr>
      </p:sp>
      <p:sp>
        <p:nvSpPr>
          <p:cNvPr id="1976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0A4EFA-8F68-4C3E-A04F-B0D4205483E9}" type="slidenum">
              <a:rPr lang="en-GB" altLang="en-US"/>
              <a:pPr/>
              <a:t>5</a:t>
            </a:fld>
            <a:endParaRPr lang="en-GB" altLang="en-US"/>
          </a:p>
        </p:txBody>
      </p:sp>
      <p:sp>
        <p:nvSpPr>
          <p:cNvPr id="2031618" name="Rectangle 2"/>
          <p:cNvSpPr>
            <a:spLocks noGrp="1" noRot="1" noChangeAspect="1" noChangeArrowheads="1" noTextEdit="1"/>
          </p:cNvSpPr>
          <p:nvPr>
            <p:ph type="sldImg"/>
          </p:nvPr>
        </p:nvSpPr>
        <p:spPr>
          <a:ln/>
        </p:spPr>
      </p:sp>
      <p:sp>
        <p:nvSpPr>
          <p:cNvPr id="2031619" name="Rectangle 3"/>
          <p:cNvSpPr>
            <a:spLocks noGrp="1" noChangeArrowheads="1"/>
          </p:cNvSpPr>
          <p:nvPr>
            <p:ph type="body" idx="1"/>
          </p:nvPr>
        </p:nvSpPr>
        <p:spPr>
          <a:xfrm>
            <a:off x="913805" y="4342191"/>
            <a:ext cx="5030391" cy="4115405"/>
          </a:xfrm>
        </p:spPr>
        <p:txBody>
          <a:bodyPr/>
          <a:lstStyle/>
          <a:p>
            <a:r>
              <a:rPr lang="en-GB" altLang="en-US"/>
              <a:t>The convoluted expression for the scattering intensity given in the previous slide can be simplified to the Rayleigh equation form shown here, where the Geometric factor (G</a:t>
            </a:r>
            <a:r>
              <a:rPr lang="en-GB" altLang="en-US" baseline="-25000"/>
              <a:t>F</a:t>
            </a:r>
            <a:r>
              <a:rPr lang="en-GB" altLang="en-US"/>
              <a:t>) and the incident intensity (I</a:t>
            </a:r>
            <a:r>
              <a:rPr lang="en-GB" altLang="en-US" baseline="-25000"/>
              <a:t>o</a:t>
            </a:r>
            <a:r>
              <a:rPr lang="en-GB" altLang="en-US"/>
              <a:t>) have been integrated into the Rayleigh ratio (R</a:t>
            </a:r>
            <a:r>
              <a:rPr lang="en-GB" altLang="en-US" baseline="-25000">
                <a:latin typeface="Symbol" pitchFamily="18" charset="2"/>
              </a:rPr>
              <a:t>q</a:t>
            </a:r>
            <a:r>
              <a:rPr lang="en-GB" altLang="en-US"/>
              <a:t>) of scattered to incident light intensity.  For small particles, the shape factor, P(</a:t>
            </a:r>
            <a:r>
              <a:rPr lang="en-GB" altLang="en-US">
                <a:latin typeface="Symbol" pitchFamily="18" charset="2"/>
              </a:rPr>
              <a:t>q</a:t>
            </a:r>
            <a:r>
              <a:rPr lang="en-GB" altLang="en-US"/>
              <a:t>), is equivalent to 1.  Under these conditions, the Rayleigh equation is linear with concentration, with an intercept equivalent to 1/M and a slope proportional to the 2nd virial coefficient.  It is this form that is commonly used in static light scattering (SLS) experiments, where the particle molecular weight and 2nd virial coefficient are determined from the concentration dependence of the average scattering intensity.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18B51-0169-4BF8-8127-C156ED7878B6}" type="slidenum">
              <a:rPr lang="en-GB" altLang="en-US"/>
              <a:pPr/>
              <a:t>6</a:t>
            </a:fld>
            <a:endParaRPr lang="en-GB" altLang="en-US"/>
          </a:p>
        </p:txBody>
      </p:sp>
      <p:sp>
        <p:nvSpPr>
          <p:cNvPr id="2033666" name="Rectangle 2"/>
          <p:cNvSpPr>
            <a:spLocks noGrp="1" noRot="1" noChangeAspect="1" noChangeArrowheads="1" noTextEdit="1"/>
          </p:cNvSpPr>
          <p:nvPr>
            <p:ph type="sldImg"/>
          </p:nvPr>
        </p:nvSpPr>
        <p:spPr>
          <a:ln/>
        </p:spPr>
      </p:sp>
      <p:sp>
        <p:nvSpPr>
          <p:cNvPr id="20336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E54C9-26E7-4834-A936-F041E1C086E2}" type="slidenum">
              <a:rPr lang="en-GB" altLang="en-US"/>
              <a:pPr/>
              <a:t>8</a:t>
            </a:fld>
            <a:endParaRPr lang="en-GB" altLang="en-US"/>
          </a:p>
        </p:txBody>
      </p:sp>
      <p:sp>
        <p:nvSpPr>
          <p:cNvPr id="2035714" name="Rectangle 2"/>
          <p:cNvSpPr>
            <a:spLocks noGrp="1" noRot="1" noChangeAspect="1" noChangeArrowheads="1" noTextEdit="1"/>
          </p:cNvSpPr>
          <p:nvPr>
            <p:ph type="sldImg"/>
          </p:nvPr>
        </p:nvSpPr>
        <p:spPr>
          <a:ln/>
        </p:spPr>
      </p:sp>
      <p:sp>
        <p:nvSpPr>
          <p:cNvPr id="20357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9C7784-F7B1-406D-83C4-4C31B13C8BD7}" type="slidenum">
              <a:rPr lang="en-GB" altLang="en-US"/>
              <a:pPr/>
              <a:t>9</a:t>
            </a:fld>
            <a:endParaRPr lang="en-GB" altLang="en-US"/>
          </a:p>
        </p:txBody>
      </p:sp>
      <p:sp>
        <p:nvSpPr>
          <p:cNvPr id="2037762" name="Rectangle 2"/>
          <p:cNvSpPr>
            <a:spLocks noGrp="1" noRot="1" noChangeAspect="1" noChangeArrowheads="1" noTextEdit="1"/>
          </p:cNvSpPr>
          <p:nvPr>
            <p:ph type="sldImg"/>
          </p:nvPr>
        </p:nvSpPr>
        <p:spPr>
          <a:ln/>
        </p:spPr>
      </p:sp>
      <p:sp>
        <p:nvSpPr>
          <p:cNvPr id="20377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C7901-B17B-4E46-8728-87C4789CCB25}" type="slidenum">
              <a:rPr lang="en-GB" altLang="en-US"/>
              <a:pPr/>
              <a:t>10</a:t>
            </a:fld>
            <a:endParaRPr lang="en-GB" altLang="en-US"/>
          </a:p>
        </p:txBody>
      </p:sp>
      <p:sp>
        <p:nvSpPr>
          <p:cNvPr id="2039810" name="Rectangle 2"/>
          <p:cNvSpPr>
            <a:spLocks noGrp="1" noRot="1" noChangeAspect="1" noChangeArrowheads="1" noTextEdit="1"/>
          </p:cNvSpPr>
          <p:nvPr>
            <p:ph type="sldImg"/>
          </p:nvPr>
        </p:nvSpPr>
        <p:spPr>
          <a:ln/>
        </p:spPr>
      </p:sp>
      <p:sp>
        <p:nvSpPr>
          <p:cNvPr id="203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B5F7B-57C4-4942-A4F7-B500167BA10E}" type="slidenum">
              <a:rPr lang="en-GB" altLang="en-US"/>
              <a:pPr/>
              <a:t>11</a:t>
            </a:fld>
            <a:endParaRPr lang="en-GB" altLang="en-US"/>
          </a:p>
        </p:txBody>
      </p:sp>
      <p:sp>
        <p:nvSpPr>
          <p:cNvPr id="2228226" name="Rectangle 2"/>
          <p:cNvSpPr>
            <a:spLocks noGrp="1" noRot="1" noChangeAspect="1" noChangeArrowheads="1" noTextEdit="1"/>
          </p:cNvSpPr>
          <p:nvPr>
            <p:ph type="sldImg"/>
          </p:nvPr>
        </p:nvSpPr>
        <p:spPr>
          <a:ln/>
        </p:spPr>
      </p:sp>
      <p:sp>
        <p:nvSpPr>
          <p:cNvPr id="2228227" name="Rectangle 3"/>
          <p:cNvSpPr>
            <a:spLocks noGrp="1" noChangeArrowheads="1"/>
          </p:cNvSpPr>
          <p:nvPr>
            <p:ph type="body" idx="1"/>
          </p:nvPr>
        </p:nvSpPr>
        <p:spPr>
          <a:xfrm>
            <a:off x="913805" y="4345214"/>
            <a:ext cx="5030391" cy="4112381"/>
          </a:xfrm>
        </p:spPr>
        <p:txBody>
          <a:bodyPr/>
          <a:lstStyle/>
          <a:p>
            <a:pPr>
              <a:spcBef>
                <a:spcPct val="0"/>
              </a:spcBef>
            </a:pPr>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395288" y="1412875"/>
            <a:ext cx="8353425" cy="1282700"/>
          </a:xfrm>
        </p:spPr>
        <p:txBody>
          <a:bodyPr/>
          <a:lstStyle>
            <a:lvl1pPr>
              <a:defRPr sz="3200">
                <a:solidFill>
                  <a:schemeClr val="bg1"/>
                </a:solidFill>
              </a:defRPr>
            </a:lvl1pPr>
          </a:lstStyle>
          <a:p>
            <a:pPr lvl="0"/>
            <a:r>
              <a:rPr lang="en-US" noProof="0" smtClean="0"/>
              <a:t>Click to edit Master title style</a:t>
            </a:r>
            <a:endParaRPr lang="en-GB" noProof="0" smtClean="0"/>
          </a:p>
        </p:txBody>
      </p:sp>
      <p:sp>
        <p:nvSpPr>
          <p:cNvPr id="3076" name="Rectangle 4"/>
          <p:cNvSpPr>
            <a:spLocks noGrp="1" noChangeArrowheads="1"/>
          </p:cNvSpPr>
          <p:nvPr>
            <p:ph type="subTitle" idx="1"/>
          </p:nvPr>
        </p:nvSpPr>
        <p:spPr>
          <a:xfrm>
            <a:off x="395288" y="2852738"/>
            <a:ext cx="8353425" cy="3522662"/>
          </a:xfrm>
        </p:spPr>
        <p:txBody>
          <a:bodyPr/>
          <a:lstStyle>
            <a:lvl1pPr marL="0" indent="0">
              <a:buFont typeface="Arial" charset="0"/>
              <a:buNone/>
              <a:defRPr sz="1400" b="1">
                <a:solidFill>
                  <a:schemeClr val="bg1"/>
                </a:solidFill>
              </a:defRPr>
            </a:lvl1pPr>
          </a:lstStyle>
          <a:p>
            <a:pPr lvl="0"/>
            <a:r>
              <a:rPr lang="en-US" noProof="0" smtClean="0"/>
              <a:t>Click to edit Master subtitle style</a:t>
            </a:r>
            <a:endParaRPr lang="en-GB" noProof="0" smtClean="0"/>
          </a:p>
        </p:txBody>
      </p:sp>
    </p:spTree>
    <p:extLst>
      <p:ext uri="{BB962C8B-B14F-4D97-AF65-F5344CB8AC3E}">
        <p14:creationId xmlns:p14="http://schemas.microsoft.com/office/powerpoint/2010/main" val="140241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44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9825" y="508000"/>
            <a:ext cx="1947863" cy="556577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4650" y="508000"/>
            <a:ext cx="5692775" cy="5565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2000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20713"/>
            <a:ext cx="7778750" cy="827087"/>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9600" y="14478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572000" y="14478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572000" y="39624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61460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620713"/>
            <a:ext cx="7778750" cy="827087"/>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09600" y="1447800"/>
            <a:ext cx="7772400" cy="4876800"/>
          </a:xfrm>
        </p:spPr>
        <p:txBody>
          <a:bodyPr/>
          <a:lstStyle/>
          <a:p>
            <a:endParaRPr lang="en-GB"/>
          </a:p>
        </p:txBody>
      </p:sp>
    </p:spTree>
    <p:extLst>
      <p:ext uri="{BB962C8B-B14F-4D97-AF65-F5344CB8AC3E}">
        <p14:creationId xmlns:p14="http://schemas.microsoft.com/office/powerpoint/2010/main" val="295105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0770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4074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196975"/>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57688" y="1196975"/>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275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3043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87743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53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942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3187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650" y="508000"/>
            <a:ext cx="777875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GB" altLang="en-US" smtClean="0"/>
          </a:p>
        </p:txBody>
      </p:sp>
      <p:sp>
        <p:nvSpPr>
          <p:cNvPr id="1027" name="Rectangle 3"/>
          <p:cNvSpPr>
            <a:spLocks noGrp="1" noChangeArrowheads="1"/>
          </p:cNvSpPr>
          <p:nvPr>
            <p:ph type="body" idx="1"/>
          </p:nvPr>
        </p:nvSpPr>
        <p:spPr bwMode="auto">
          <a:xfrm>
            <a:off x="395288" y="1196975"/>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br>
              <a:rPr lang="en-GB" altLang="en-US" smtClean="0"/>
            </a:br>
            <a:endParaRPr lang="en-GB" altLang="en-US" smtClean="0"/>
          </a:p>
          <a:p>
            <a:pPr lvl="0"/>
            <a:r>
              <a:rPr lang="en-GB" altLang="en-US" smtClean="0"/>
              <a:t>Second level</a:t>
            </a:r>
          </a:p>
          <a:p>
            <a:pPr lvl="1"/>
            <a:r>
              <a:rPr lang="en-GB" altLang="en-US" smtClean="0"/>
              <a:t>Third level</a:t>
            </a:r>
          </a:p>
          <a:p>
            <a:pPr lvl="3"/>
            <a:r>
              <a:rPr lang="en-GB" altLang="en-US" smtClean="0"/>
              <a:t>Body</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1" fontAlgn="base" hangingPunct="1">
        <a:spcBef>
          <a:spcPct val="0"/>
        </a:spcBef>
        <a:spcAft>
          <a:spcPct val="0"/>
        </a:spcAft>
        <a:defRPr sz="2600" b="1">
          <a:solidFill>
            <a:srgbClr val="353939"/>
          </a:solidFill>
          <a:latin typeface="+mj-lt"/>
          <a:ea typeface="+mj-ea"/>
          <a:cs typeface="+mj-cs"/>
        </a:defRPr>
      </a:lvl1pPr>
      <a:lvl2pPr algn="l" rtl="0" eaLnBrk="1" fontAlgn="base" hangingPunct="1">
        <a:spcBef>
          <a:spcPct val="0"/>
        </a:spcBef>
        <a:spcAft>
          <a:spcPct val="0"/>
        </a:spcAft>
        <a:defRPr sz="2600" b="1">
          <a:solidFill>
            <a:srgbClr val="353939"/>
          </a:solidFill>
          <a:latin typeface="Arial" charset="0"/>
        </a:defRPr>
      </a:lvl2pPr>
      <a:lvl3pPr algn="l" rtl="0" eaLnBrk="1" fontAlgn="base" hangingPunct="1">
        <a:spcBef>
          <a:spcPct val="0"/>
        </a:spcBef>
        <a:spcAft>
          <a:spcPct val="0"/>
        </a:spcAft>
        <a:defRPr sz="2600" b="1">
          <a:solidFill>
            <a:srgbClr val="353939"/>
          </a:solidFill>
          <a:latin typeface="Arial" charset="0"/>
        </a:defRPr>
      </a:lvl3pPr>
      <a:lvl4pPr algn="l" rtl="0" eaLnBrk="1" fontAlgn="base" hangingPunct="1">
        <a:spcBef>
          <a:spcPct val="0"/>
        </a:spcBef>
        <a:spcAft>
          <a:spcPct val="0"/>
        </a:spcAft>
        <a:defRPr sz="2600" b="1">
          <a:solidFill>
            <a:srgbClr val="353939"/>
          </a:solidFill>
          <a:latin typeface="Arial" charset="0"/>
        </a:defRPr>
      </a:lvl4pPr>
      <a:lvl5pPr algn="l" rtl="0" eaLnBrk="1" fontAlgn="base" hangingPunct="1">
        <a:spcBef>
          <a:spcPct val="0"/>
        </a:spcBef>
        <a:spcAft>
          <a:spcPct val="0"/>
        </a:spcAft>
        <a:defRPr sz="2600" b="1">
          <a:solidFill>
            <a:srgbClr val="353939"/>
          </a:solidFill>
          <a:latin typeface="Arial" charset="0"/>
        </a:defRPr>
      </a:lvl5pPr>
      <a:lvl6pPr marL="457200" algn="l" rtl="0" eaLnBrk="1" fontAlgn="base" hangingPunct="1">
        <a:spcBef>
          <a:spcPct val="0"/>
        </a:spcBef>
        <a:spcAft>
          <a:spcPct val="0"/>
        </a:spcAft>
        <a:defRPr sz="2600" b="1">
          <a:solidFill>
            <a:srgbClr val="353939"/>
          </a:solidFill>
          <a:latin typeface="Arial" charset="0"/>
        </a:defRPr>
      </a:lvl6pPr>
      <a:lvl7pPr marL="914400" algn="l" rtl="0" eaLnBrk="1" fontAlgn="base" hangingPunct="1">
        <a:spcBef>
          <a:spcPct val="0"/>
        </a:spcBef>
        <a:spcAft>
          <a:spcPct val="0"/>
        </a:spcAft>
        <a:defRPr sz="2600" b="1">
          <a:solidFill>
            <a:srgbClr val="353939"/>
          </a:solidFill>
          <a:latin typeface="Arial" charset="0"/>
        </a:defRPr>
      </a:lvl7pPr>
      <a:lvl8pPr marL="1371600" algn="l" rtl="0" eaLnBrk="1" fontAlgn="base" hangingPunct="1">
        <a:spcBef>
          <a:spcPct val="0"/>
        </a:spcBef>
        <a:spcAft>
          <a:spcPct val="0"/>
        </a:spcAft>
        <a:defRPr sz="2600" b="1">
          <a:solidFill>
            <a:srgbClr val="353939"/>
          </a:solidFill>
          <a:latin typeface="Arial" charset="0"/>
        </a:defRPr>
      </a:lvl8pPr>
      <a:lvl9pPr marL="1828800" algn="l" rtl="0" eaLnBrk="1" fontAlgn="base" hangingPunct="1">
        <a:spcBef>
          <a:spcPct val="0"/>
        </a:spcBef>
        <a:spcAft>
          <a:spcPct val="0"/>
        </a:spcAft>
        <a:defRPr sz="2600" b="1">
          <a:solidFill>
            <a:srgbClr val="353939"/>
          </a:solidFill>
          <a:latin typeface="Arial" charset="0"/>
        </a:defRPr>
      </a:lvl9pPr>
    </p:titleStyle>
    <p:bodyStyle>
      <a:lvl1pPr marL="381000" indent="-381000" algn="l" rtl="0" eaLnBrk="1" fontAlgn="base" hangingPunct="1">
        <a:spcBef>
          <a:spcPct val="20000"/>
        </a:spcBef>
        <a:spcAft>
          <a:spcPct val="0"/>
        </a:spcAft>
        <a:buClr>
          <a:srgbClr val="4CAE6B"/>
        </a:buClr>
        <a:buSzPct val="150000"/>
        <a:buFont typeface="Arial" charset="0"/>
        <a:buChar char="›"/>
        <a:defRPr sz="2600">
          <a:solidFill>
            <a:srgbClr val="353939"/>
          </a:solidFill>
          <a:latin typeface="+mn-lt"/>
          <a:ea typeface="+mn-ea"/>
          <a:cs typeface="+mn-cs"/>
        </a:defRPr>
      </a:lvl1pPr>
      <a:lvl2pPr marL="860425" indent="-288925" algn="l" rtl="0" eaLnBrk="1" fontAlgn="base" hangingPunct="1">
        <a:spcBef>
          <a:spcPct val="20000"/>
        </a:spcBef>
        <a:spcAft>
          <a:spcPct val="0"/>
        </a:spcAft>
        <a:buFont typeface="Wingdings" pitchFamily="2" charset="2"/>
        <a:buChar char="§"/>
        <a:defRPr sz="2000" b="1">
          <a:solidFill>
            <a:srgbClr val="353939"/>
          </a:solidFill>
          <a:latin typeface="+mn-lt"/>
        </a:defRPr>
      </a:lvl2pPr>
      <a:lvl3pPr marL="1239838" indent="-188913" algn="l" rtl="0" eaLnBrk="1" fontAlgn="base" hangingPunct="1">
        <a:spcBef>
          <a:spcPct val="20000"/>
        </a:spcBef>
        <a:spcAft>
          <a:spcPct val="0"/>
        </a:spcAft>
        <a:buChar char="•"/>
        <a:defRPr sz="2000">
          <a:solidFill>
            <a:srgbClr val="353939"/>
          </a:solidFill>
          <a:latin typeface="+mn-lt"/>
        </a:defRPr>
      </a:lvl3pPr>
      <a:lvl4pPr marL="1709738" indent="-185738" algn="l" rtl="0" eaLnBrk="1" fontAlgn="base" hangingPunct="1">
        <a:spcBef>
          <a:spcPct val="20000"/>
        </a:spcBef>
        <a:spcAft>
          <a:spcPct val="0"/>
        </a:spcAft>
        <a:buChar char="•"/>
        <a:defRPr sz="1600">
          <a:solidFill>
            <a:srgbClr val="353939"/>
          </a:solidFill>
          <a:latin typeface="+mn-lt"/>
        </a:defRPr>
      </a:lvl4pPr>
      <a:lvl5pPr marL="1997075" indent="-92075" algn="l" rtl="0" eaLnBrk="1" fontAlgn="base" hangingPunct="1">
        <a:spcBef>
          <a:spcPct val="20000"/>
        </a:spcBef>
        <a:spcAft>
          <a:spcPct val="0"/>
        </a:spcAft>
        <a:buChar char="•"/>
        <a:defRPr sz="1000" b="1">
          <a:solidFill>
            <a:srgbClr val="000066"/>
          </a:solidFill>
          <a:latin typeface="+mn-lt"/>
        </a:defRPr>
      </a:lvl5pPr>
      <a:lvl6pPr marL="2454275" indent="-92075" algn="l" rtl="0" eaLnBrk="1" fontAlgn="base" hangingPunct="1">
        <a:spcBef>
          <a:spcPct val="20000"/>
        </a:spcBef>
        <a:spcAft>
          <a:spcPct val="0"/>
        </a:spcAft>
        <a:buChar char="•"/>
        <a:defRPr sz="1000" b="1">
          <a:solidFill>
            <a:srgbClr val="000066"/>
          </a:solidFill>
          <a:latin typeface="+mn-lt"/>
        </a:defRPr>
      </a:lvl6pPr>
      <a:lvl7pPr marL="2911475" indent="-92075" algn="l" rtl="0" eaLnBrk="1" fontAlgn="base" hangingPunct="1">
        <a:spcBef>
          <a:spcPct val="20000"/>
        </a:spcBef>
        <a:spcAft>
          <a:spcPct val="0"/>
        </a:spcAft>
        <a:buChar char="•"/>
        <a:defRPr sz="1000" b="1">
          <a:solidFill>
            <a:srgbClr val="000066"/>
          </a:solidFill>
          <a:latin typeface="+mn-lt"/>
        </a:defRPr>
      </a:lvl7pPr>
      <a:lvl8pPr marL="3368675" indent="-92075" algn="l" rtl="0" eaLnBrk="1" fontAlgn="base" hangingPunct="1">
        <a:spcBef>
          <a:spcPct val="20000"/>
        </a:spcBef>
        <a:spcAft>
          <a:spcPct val="0"/>
        </a:spcAft>
        <a:buChar char="•"/>
        <a:defRPr sz="1000" b="1">
          <a:solidFill>
            <a:srgbClr val="000066"/>
          </a:solidFill>
          <a:latin typeface="+mn-lt"/>
        </a:defRPr>
      </a:lvl8pPr>
      <a:lvl9pPr marL="3825875" indent="-92075" algn="l" rtl="0" eaLnBrk="1" fontAlgn="base" hangingPunct="1">
        <a:spcBef>
          <a:spcPct val="20000"/>
        </a:spcBef>
        <a:spcAft>
          <a:spcPct val="0"/>
        </a:spcAft>
        <a:buChar char="•"/>
        <a:defRPr sz="1000" b="1">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oleObject" Target="../embeddings/oleObject5.bin"/><Relationship Id="rId2" Type="http://schemas.openxmlformats.org/officeDocument/2006/relationships/slideLayout" Target="../slideLayouts/slideLayout12.xml"/><Relationship Id="rId16" Type="http://schemas.openxmlformats.org/officeDocument/2006/relationships/image" Target="../media/image8.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oleObject" Target="../embeddings/oleObject6.bin"/><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png"/><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image" Target="../media/image10.png"/><Relationship Id="rId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8292" name="Rectangle 4"/>
          <p:cNvSpPr>
            <a:spLocks noGrp="1" noChangeArrowheads="1"/>
          </p:cNvSpPr>
          <p:nvPr>
            <p:ph type="ctrTitle"/>
          </p:nvPr>
        </p:nvSpPr>
        <p:spPr/>
        <p:txBody>
          <a:bodyPr/>
          <a:lstStyle/>
          <a:p>
            <a:r>
              <a:rPr lang="en-GB" altLang="en-US" dirty="0" smtClean="0"/>
              <a:t>Molecular Weight Measurements Using 	    Static </a:t>
            </a:r>
            <a:r>
              <a:rPr lang="en-GB" altLang="en-US" dirty="0"/>
              <a:t>Light Scattering</a:t>
            </a:r>
            <a:endParaRPr lang="en-US" altLang="en-US" dirty="0"/>
          </a:p>
        </p:txBody>
      </p:sp>
    </p:spTree>
    <p:extLst>
      <p:ext uri="{BB962C8B-B14F-4D97-AF65-F5344CB8AC3E}">
        <p14:creationId xmlns:p14="http://schemas.microsoft.com/office/powerpoint/2010/main" val="236426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786" name="Rectangle 2"/>
          <p:cNvSpPr>
            <a:spLocks noGrp="1" noChangeArrowheads="1"/>
          </p:cNvSpPr>
          <p:nvPr>
            <p:ph type="title"/>
          </p:nvPr>
        </p:nvSpPr>
        <p:spPr/>
        <p:txBody>
          <a:bodyPr/>
          <a:lstStyle/>
          <a:p>
            <a:r>
              <a:rPr lang="en-GB" altLang="en-US" sz="2600"/>
              <a:t>Molecular Weight Example </a:t>
            </a:r>
            <a:br>
              <a:rPr lang="en-GB" altLang="en-US" sz="2600"/>
            </a:br>
            <a:r>
              <a:rPr lang="en-GB" altLang="en-US" sz="2600"/>
              <a:t>(Lysozyme in PBS)</a:t>
            </a:r>
          </a:p>
        </p:txBody>
      </p:sp>
      <p:pic>
        <p:nvPicPr>
          <p:cNvPr id="20387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6176963" cy="44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38788" name="Rectangle 4"/>
          <p:cNvSpPr>
            <a:spLocks noChangeArrowheads="1"/>
          </p:cNvSpPr>
          <p:nvPr/>
        </p:nvSpPr>
        <p:spPr bwMode="auto">
          <a:xfrm>
            <a:off x="7696200" y="1676400"/>
            <a:ext cx="152400" cy="4495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038789" name="Group 5"/>
          <p:cNvGrpSpPr>
            <a:grpSpLocks/>
          </p:cNvGrpSpPr>
          <p:nvPr/>
        </p:nvGrpSpPr>
        <p:grpSpPr bwMode="auto">
          <a:xfrm>
            <a:off x="2971800" y="1763713"/>
            <a:ext cx="3327400" cy="1055687"/>
            <a:chOff x="1872" y="1111"/>
            <a:chExt cx="2096" cy="665"/>
          </a:xfrm>
        </p:grpSpPr>
        <p:sp>
          <p:nvSpPr>
            <p:cNvPr id="2038790" name="Line 6"/>
            <p:cNvSpPr>
              <a:spLocks noChangeShapeType="1"/>
            </p:cNvSpPr>
            <p:nvPr/>
          </p:nvSpPr>
          <p:spPr bwMode="auto">
            <a:xfrm flipV="1">
              <a:off x="1872" y="1344"/>
              <a:ext cx="480" cy="432"/>
            </a:xfrm>
            <a:prstGeom prst="line">
              <a:avLst/>
            </a:prstGeom>
            <a:noFill/>
            <a:ln w="2857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38791" name="Text Box 7"/>
            <p:cNvSpPr txBox="1">
              <a:spLocks noChangeArrowheads="1"/>
            </p:cNvSpPr>
            <p:nvPr/>
          </p:nvSpPr>
          <p:spPr bwMode="auto">
            <a:xfrm>
              <a:off x="2294" y="1111"/>
              <a:ext cx="16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a:solidFill>
                    <a:schemeClr val="accent2"/>
                  </a:solidFill>
                  <a:latin typeface="Arial" charset="0"/>
                </a:rPr>
                <a:t>1/Intercept = 14.6KDa</a:t>
              </a:r>
            </a:p>
          </p:txBody>
        </p:sp>
      </p:grpSp>
      <p:grpSp>
        <p:nvGrpSpPr>
          <p:cNvPr id="2038792" name="Group 8"/>
          <p:cNvGrpSpPr>
            <a:grpSpLocks/>
          </p:cNvGrpSpPr>
          <p:nvPr/>
        </p:nvGrpSpPr>
        <p:grpSpPr bwMode="auto">
          <a:xfrm>
            <a:off x="3581400" y="3200400"/>
            <a:ext cx="2719388" cy="1158875"/>
            <a:chOff x="2256" y="2016"/>
            <a:chExt cx="1713" cy="730"/>
          </a:xfrm>
        </p:grpSpPr>
        <p:sp>
          <p:nvSpPr>
            <p:cNvPr id="2038793" name="Line 9"/>
            <p:cNvSpPr>
              <a:spLocks noChangeShapeType="1"/>
            </p:cNvSpPr>
            <p:nvPr/>
          </p:nvSpPr>
          <p:spPr bwMode="auto">
            <a:xfrm flipV="1">
              <a:off x="2976" y="2016"/>
              <a:ext cx="480" cy="43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038794" name="Text Box 10"/>
            <p:cNvSpPr txBox="1">
              <a:spLocks noChangeArrowheads="1"/>
            </p:cNvSpPr>
            <p:nvPr/>
          </p:nvSpPr>
          <p:spPr bwMode="auto">
            <a:xfrm>
              <a:off x="2256" y="2496"/>
              <a:ext cx="17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a:solidFill>
                    <a:schemeClr val="accent2"/>
                  </a:solidFill>
                  <a:latin typeface="Arial" charset="0"/>
                </a:rPr>
                <a:t>Gradient = -3.23 x 10</a:t>
              </a:r>
              <a:r>
                <a:rPr lang="en-GB" altLang="en-US" sz="2000" baseline="30000">
                  <a:solidFill>
                    <a:schemeClr val="accent2"/>
                  </a:solidFill>
                  <a:latin typeface="Arial" charset="0"/>
                </a:rPr>
                <a:t>-4</a:t>
              </a:r>
              <a:endParaRPr lang="en-GB" altLang="en-US" sz="2000">
                <a:solidFill>
                  <a:schemeClr val="accent2"/>
                </a:solidFill>
                <a:latin typeface="Arial" charset="0"/>
              </a:endParaRPr>
            </a:p>
          </p:txBody>
        </p:sp>
      </p:grpSp>
    </p:spTree>
    <p:extLst>
      <p:ext uri="{BB962C8B-B14F-4D97-AF65-F5344CB8AC3E}">
        <p14:creationId xmlns:p14="http://schemas.microsoft.com/office/powerpoint/2010/main" val="1839864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387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38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7202" name="Rectangle 2"/>
          <p:cNvSpPr>
            <a:spLocks noGrp="1" noChangeArrowheads="1"/>
          </p:cNvSpPr>
          <p:nvPr>
            <p:ph type="title"/>
          </p:nvPr>
        </p:nvSpPr>
        <p:spPr/>
        <p:txBody>
          <a:bodyPr/>
          <a:lstStyle/>
          <a:p>
            <a:r>
              <a:rPr lang="en-GB" altLang="en-US"/>
              <a:t>Zetasizer Nano SLS M</a:t>
            </a:r>
            <a:r>
              <a:rPr lang="en-GB" altLang="en-US" baseline="-20000"/>
              <a:t>W</a:t>
            </a:r>
            <a:r>
              <a:rPr lang="en-GB" altLang="en-US"/>
              <a:t> Specifications</a:t>
            </a:r>
            <a:endParaRPr lang="en-US" altLang="en-US"/>
          </a:p>
        </p:txBody>
      </p:sp>
      <p:sp>
        <p:nvSpPr>
          <p:cNvPr id="2227203" name="Rectangle 3"/>
          <p:cNvSpPr>
            <a:spLocks noGrp="1" noChangeArrowheads="1"/>
          </p:cNvSpPr>
          <p:nvPr>
            <p:ph idx="1"/>
          </p:nvPr>
        </p:nvSpPr>
        <p:spPr>
          <a:xfrm>
            <a:off x="838200" y="1524000"/>
            <a:ext cx="7620000" cy="4038600"/>
          </a:xfrm>
        </p:spPr>
        <p:txBody>
          <a:bodyPr/>
          <a:lstStyle/>
          <a:p>
            <a:pPr marL="0" indent="0">
              <a:spcAft>
                <a:spcPct val="50000"/>
              </a:spcAft>
              <a:buFontTx/>
              <a:buNone/>
            </a:pPr>
            <a:r>
              <a:rPr lang="en-GB" altLang="en-US"/>
              <a:t>For single angle M</a:t>
            </a:r>
            <a:r>
              <a:rPr lang="en-GB" altLang="en-US" baseline="-20000"/>
              <a:t>W</a:t>
            </a:r>
            <a:r>
              <a:rPr lang="en-GB" altLang="en-US"/>
              <a:t> measurements with Zetasizer Nano system:	</a:t>
            </a:r>
          </a:p>
          <a:p>
            <a:pPr marL="0" indent="0"/>
            <a:r>
              <a:rPr lang="en-GB" altLang="en-US"/>
              <a:t>   Globular proteins</a:t>
            </a:r>
          </a:p>
          <a:p>
            <a:pPr marL="742950" lvl="1" indent="-285750"/>
            <a:r>
              <a:rPr lang="en-GB" altLang="en-US"/>
              <a:t>Up to 32 nm diameter</a:t>
            </a:r>
          </a:p>
          <a:p>
            <a:pPr marL="742950" lvl="1" indent="-285750"/>
            <a:r>
              <a:rPr lang="en-GB" altLang="en-US"/>
              <a:t>Up to 20,000,000 Da (g/mol)</a:t>
            </a:r>
          </a:p>
          <a:p>
            <a:pPr marL="742950" lvl="1" indent="-285750"/>
            <a:endParaRPr lang="en-GB" altLang="en-US"/>
          </a:p>
          <a:p>
            <a:pPr marL="0" indent="0"/>
            <a:r>
              <a:rPr lang="en-GB" altLang="en-US"/>
              <a:t>   Random coil polymers</a:t>
            </a:r>
          </a:p>
          <a:p>
            <a:pPr marL="742950" lvl="1" indent="-285750"/>
            <a:r>
              <a:rPr lang="en-GB" altLang="en-US"/>
              <a:t>Up to 42 nm diameter</a:t>
            </a:r>
          </a:p>
          <a:p>
            <a:pPr marL="742950" lvl="1" indent="-285750"/>
            <a:r>
              <a:rPr lang="en-GB" altLang="en-US"/>
              <a:t>Up to 500,000 Da (g/mol)</a:t>
            </a:r>
            <a:endParaRPr lang="en-US" altLang="en-US"/>
          </a:p>
        </p:txBody>
      </p:sp>
    </p:spTree>
    <p:extLst>
      <p:ext uri="{BB962C8B-B14F-4D97-AF65-F5344CB8AC3E}">
        <p14:creationId xmlns:p14="http://schemas.microsoft.com/office/powerpoint/2010/main" val="3373298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148" name="Rectangle 4"/>
          <p:cNvSpPr>
            <a:spLocks noGrp="1" noChangeArrowheads="1"/>
          </p:cNvSpPr>
          <p:nvPr>
            <p:ph type="ctrTitle"/>
          </p:nvPr>
        </p:nvSpPr>
        <p:spPr/>
        <p:txBody>
          <a:bodyPr/>
          <a:lstStyle/>
          <a:p>
            <a:r>
              <a:rPr lang="en-GB" altLang="en-US" dirty="0"/>
              <a:t>Setting Up a Molecular Weight Measurement </a:t>
            </a:r>
            <a:r>
              <a:rPr lang="en-GB" altLang="en-US" dirty="0" smtClean="0"/>
              <a:t>in the Zetasizer </a:t>
            </a:r>
            <a:r>
              <a:rPr lang="en-GB" altLang="en-US" dirty="0"/>
              <a:t>Software</a:t>
            </a:r>
            <a:endParaRPr lang="en-US" altLang="en-US" dirty="0"/>
          </a:p>
        </p:txBody>
      </p:sp>
    </p:spTree>
    <p:extLst>
      <p:ext uri="{BB962C8B-B14F-4D97-AF65-F5344CB8AC3E}">
        <p14:creationId xmlns:p14="http://schemas.microsoft.com/office/powerpoint/2010/main" val="81278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9378" name="Rectangle 2"/>
          <p:cNvSpPr>
            <a:spLocks noGrp="1" noChangeArrowheads="1"/>
          </p:cNvSpPr>
          <p:nvPr>
            <p:ph type="title"/>
          </p:nvPr>
        </p:nvSpPr>
        <p:spPr/>
        <p:txBody>
          <a:bodyPr/>
          <a:lstStyle/>
          <a:p>
            <a:r>
              <a:rPr lang="en-GB" altLang="en-US" dirty="0"/>
              <a:t>Molecular Weight SOP</a:t>
            </a:r>
            <a:r>
              <a:rPr lang="en-GB" altLang="en-US" dirty="0" smtClean="0"/>
              <a:t>: Measurement </a:t>
            </a:r>
            <a:r>
              <a:rPr lang="en-GB" altLang="en-US" dirty="0"/>
              <a:t>Type </a:t>
            </a:r>
            <a:endParaRPr lang="en-US" altLang="en-US" dirty="0"/>
          </a:p>
        </p:txBody>
      </p:sp>
      <p:sp>
        <p:nvSpPr>
          <p:cNvPr id="2149383" name="Rectangle 7"/>
          <p:cNvSpPr>
            <a:spLocks noGrp="1" noChangeArrowheads="1"/>
          </p:cNvSpPr>
          <p:nvPr>
            <p:ph idx="1"/>
          </p:nvPr>
        </p:nvSpPr>
        <p:spPr>
          <a:xfrm>
            <a:off x="609600" y="1647825"/>
            <a:ext cx="2593975" cy="4876800"/>
          </a:xfrm>
          <a:noFill/>
          <a:ln/>
        </p:spPr>
        <p:txBody>
          <a:bodyPr/>
          <a:lstStyle/>
          <a:p>
            <a:r>
              <a:rPr lang="en-GB" altLang="en-US" sz="2000"/>
              <a:t>Measurement type must be selected at the start of the SOP set up</a:t>
            </a:r>
          </a:p>
          <a:p>
            <a:r>
              <a:rPr lang="en-GB" altLang="en-US" sz="2000"/>
              <a:t>Otherwise all set up information is lost if another measurement type is selected</a:t>
            </a:r>
            <a:endParaRPr lang="en-US" altLang="en-US" sz="2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50" y="1734917"/>
            <a:ext cx="5437499" cy="3793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864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6393" y="1738949"/>
            <a:ext cx="5457486"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402" name="Rectangle 2"/>
          <p:cNvSpPr>
            <a:spLocks noGrp="1" noChangeArrowheads="1"/>
          </p:cNvSpPr>
          <p:nvPr>
            <p:ph type="title"/>
          </p:nvPr>
        </p:nvSpPr>
        <p:spPr>
          <a:xfrm>
            <a:off x="374650" y="508000"/>
            <a:ext cx="8229798" cy="617538"/>
          </a:xfrm>
        </p:spPr>
        <p:txBody>
          <a:bodyPr/>
          <a:lstStyle/>
          <a:p>
            <a:r>
              <a:rPr lang="en-GB" altLang="en-US" dirty="0"/>
              <a:t>Molecular Weight </a:t>
            </a:r>
            <a:r>
              <a:rPr lang="en-GB" altLang="en-US" dirty="0" smtClean="0"/>
              <a:t>SOP: Instrument </a:t>
            </a:r>
            <a:r>
              <a:rPr lang="en-GB" altLang="en-US" dirty="0"/>
              <a:t>Configuration</a:t>
            </a:r>
            <a:endParaRPr lang="en-US" altLang="en-US" dirty="0"/>
          </a:p>
        </p:txBody>
      </p:sp>
      <p:sp>
        <p:nvSpPr>
          <p:cNvPr id="2150403" name="Rectangle 3"/>
          <p:cNvSpPr>
            <a:spLocks noGrp="1" noChangeArrowheads="1"/>
          </p:cNvSpPr>
          <p:nvPr>
            <p:ph idx="1"/>
          </p:nvPr>
        </p:nvSpPr>
        <p:spPr>
          <a:xfrm>
            <a:off x="609600" y="1647825"/>
            <a:ext cx="2593975" cy="4876800"/>
          </a:xfrm>
        </p:spPr>
        <p:txBody>
          <a:bodyPr/>
          <a:lstStyle/>
          <a:p>
            <a:r>
              <a:rPr lang="en-GB" altLang="en-US" sz="2000"/>
              <a:t>Molecular weight measurements can be made on a Nano S90/ZS90 but it is not recommended due to lower sensitivity</a:t>
            </a:r>
            <a:endParaRPr lang="en-US" altLang="en-US" sz="2000"/>
          </a:p>
        </p:txBody>
      </p:sp>
    </p:spTree>
    <p:extLst>
      <p:ext uri="{BB962C8B-B14F-4D97-AF65-F5344CB8AC3E}">
        <p14:creationId xmlns:p14="http://schemas.microsoft.com/office/powerpoint/2010/main" val="199658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26" name="Rectangle 2"/>
          <p:cNvSpPr>
            <a:spLocks noGrp="1" noChangeArrowheads="1"/>
          </p:cNvSpPr>
          <p:nvPr>
            <p:ph type="title"/>
          </p:nvPr>
        </p:nvSpPr>
        <p:spPr/>
        <p:txBody>
          <a:bodyPr/>
          <a:lstStyle/>
          <a:p>
            <a:r>
              <a:rPr lang="en-GB" altLang="en-US" dirty="0"/>
              <a:t>Molecular Weight SOP</a:t>
            </a:r>
            <a:r>
              <a:rPr lang="en-GB" altLang="en-US" dirty="0" smtClean="0"/>
              <a:t>: Sample</a:t>
            </a:r>
            <a:endParaRPr lang="en-US" altLang="en-US" dirty="0"/>
          </a:p>
        </p:txBody>
      </p:sp>
      <p:sp>
        <p:nvSpPr>
          <p:cNvPr id="2151430" name="Rectangle 6"/>
          <p:cNvSpPr>
            <a:spLocks noGrp="1" noChangeArrowheads="1"/>
          </p:cNvSpPr>
          <p:nvPr>
            <p:ph idx="1"/>
          </p:nvPr>
        </p:nvSpPr>
        <p:spPr>
          <a:xfrm>
            <a:off x="609600" y="1647825"/>
            <a:ext cx="2593975" cy="4876800"/>
          </a:xfrm>
          <a:noFill/>
          <a:ln/>
        </p:spPr>
        <p:txBody>
          <a:bodyPr/>
          <a:lstStyle/>
          <a:p>
            <a:r>
              <a:rPr lang="en-GB" altLang="en-US" sz="2000"/>
              <a:t>Enter sample name, any notes and custom parameters</a:t>
            </a:r>
            <a:endParaRPr lang="en-US" altLang="en-US" sz="200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048" y="1754296"/>
            <a:ext cx="5444831" cy="3796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97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450" name="Rectangle 2"/>
          <p:cNvSpPr>
            <a:spLocks noGrp="1" noChangeArrowheads="1"/>
          </p:cNvSpPr>
          <p:nvPr>
            <p:ph type="title"/>
          </p:nvPr>
        </p:nvSpPr>
        <p:spPr/>
        <p:txBody>
          <a:bodyPr/>
          <a:lstStyle/>
          <a:p>
            <a:r>
              <a:rPr lang="en-GB" altLang="en-US" dirty="0"/>
              <a:t>Molecular Weight SOP</a:t>
            </a:r>
            <a:r>
              <a:rPr lang="en-GB" altLang="en-US" dirty="0" smtClean="0"/>
              <a:t>: Sample </a:t>
            </a:r>
            <a:r>
              <a:rPr lang="en-GB" altLang="en-US" dirty="0"/>
              <a:t>- Material</a:t>
            </a:r>
            <a:endParaRPr lang="en-US" altLang="en-US" dirty="0"/>
          </a:p>
        </p:txBody>
      </p:sp>
      <p:sp>
        <p:nvSpPr>
          <p:cNvPr id="2152454" name="Rectangle 6"/>
          <p:cNvSpPr>
            <a:spLocks noGrp="1" noChangeArrowheads="1"/>
          </p:cNvSpPr>
          <p:nvPr>
            <p:ph idx="1"/>
          </p:nvPr>
        </p:nvSpPr>
        <p:spPr>
          <a:xfrm>
            <a:off x="609600" y="1647825"/>
            <a:ext cx="2593975" cy="4876800"/>
          </a:xfrm>
          <a:noFill/>
          <a:ln/>
        </p:spPr>
        <p:txBody>
          <a:bodyPr/>
          <a:lstStyle/>
          <a:p>
            <a:r>
              <a:rPr lang="en-GB" altLang="en-US" sz="2000"/>
              <a:t>Material information only needed for documentation purposes</a:t>
            </a:r>
          </a:p>
          <a:p>
            <a:r>
              <a:rPr lang="en-GB" altLang="en-US" sz="2000"/>
              <a:t>Optical properties not used in any molecular weight calculation</a:t>
            </a:r>
            <a:endParaRPr lang="en-US" altLang="en-US" sz="200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427" y="1761527"/>
            <a:ext cx="5447452" cy="3803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632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474" name="Rectangle 2"/>
          <p:cNvSpPr>
            <a:spLocks noGrp="1" noChangeArrowheads="1"/>
          </p:cNvSpPr>
          <p:nvPr>
            <p:ph type="title"/>
          </p:nvPr>
        </p:nvSpPr>
        <p:spPr/>
        <p:txBody>
          <a:bodyPr/>
          <a:lstStyle/>
          <a:p>
            <a:r>
              <a:rPr lang="en-GB" altLang="en-US" dirty="0"/>
              <a:t>Molecular Weight SOP</a:t>
            </a:r>
            <a:r>
              <a:rPr lang="en-GB" altLang="en-US" dirty="0" smtClean="0"/>
              <a:t>: Sample </a:t>
            </a:r>
            <a:r>
              <a:rPr lang="en-GB" altLang="en-US" dirty="0"/>
              <a:t>- Solvent</a:t>
            </a:r>
            <a:endParaRPr lang="en-US" altLang="en-US" dirty="0"/>
          </a:p>
        </p:txBody>
      </p:sp>
      <p:sp>
        <p:nvSpPr>
          <p:cNvPr id="2153476" name="Rectangle 4"/>
          <p:cNvSpPr>
            <a:spLocks noGrp="1" noChangeArrowheads="1"/>
          </p:cNvSpPr>
          <p:nvPr>
            <p:ph idx="1"/>
          </p:nvPr>
        </p:nvSpPr>
        <p:spPr>
          <a:xfrm>
            <a:off x="609600" y="1647825"/>
            <a:ext cx="2593975" cy="4876800"/>
          </a:xfrm>
          <a:noFill/>
          <a:ln/>
        </p:spPr>
        <p:txBody>
          <a:bodyPr/>
          <a:lstStyle/>
          <a:p>
            <a:r>
              <a:rPr lang="en-GB" altLang="en-US" sz="2000"/>
              <a:t>Solvent RI important for molecular weight determination</a:t>
            </a:r>
          </a:p>
          <a:p>
            <a:r>
              <a:rPr lang="en-GB" altLang="en-US" sz="2000"/>
              <a:t>Solvent viscosity important if size measurement is being performed</a:t>
            </a:r>
          </a:p>
          <a:p>
            <a:r>
              <a:rPr lang="en-GB" altLang="en-US" sz="2000"/>
              <a:t>Option of using stored solvent scattering value if available</a:t>
            </a:r>
            <a:endParaRPr lang="en-US" altLang="en-US" sz="20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427" y="1772816"/>
            <a:ext cx="5447452" cy="3804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172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4498" name="Rectangle 2"/>
          <p:cNvSpPr>
            <a:spLocks noGrp="1" noChangeArrowheads="1"/>
          </p:cNvSpPr>
          <p:nvPr>
            <p:ph type="title"/>
          </p:nvPr>
        </p:nvSpPr>
        <p:spPr/>
        <p:txBody>
          <a:bodyPr/>
          <a:lstStyle/>
          <a:p>
            <a:r>
              <a:rPr lang="en-GB" altLang="en-US" dirty="0"/>
              <a:t>Molecular Weight SOP</a:t>
            </a:r>
            <a:r>
              <a:rPr lang="en-GB" altLang="en-US" dirty="0" smtClean="0"/>
              <a:t>: Sample </a:t>
            </a:r>
            <a:r>
              <a:rPr lang="en-GB" altLang="en-US" dirty="0"/>
              <a:t>- Standard</a:t>
            </a:r>
            <a:endParaRPr lang="en-US" altLang="en-US" dirty="0"/>
          </a:p>
        </p:txBody>
      </p:sp>
      <p:sp>
        <p:nvSpPr>
          <p:cNvPr id="2154500" name="Rectangle 4"/>
          <p:cNvSpPr>
            <a:spLocks noGrp="1" noChangeArrowheads="1"/>
          </p:cNvSpPr>
          <p:nvPr>
            <p:ph idx="1"/>
          </p:nvPr>
        </p:nvSpPr>
        <p:spPr>
          <a:xfrm>
            <a:off x="609600" y="1647825"/>
            <a:ext cx="2593975" cy="4876800"/>
          </a:xfrm>
          <a:noFill/>
          <a:ln/>
        </p:spPr>
        <p:txBody>
          <a:bodyPr/>
          <a:lstStyle/>
          <a:p>
            <a:r>
              <a:rPr lang="en-GB" altLang="en-US" sz="2000" dirty="0"/>
              <a:t>Rayleigh ratio and RI values for toluene at 633nm and 532nm supplied in software</a:t>
            </a:r>
          </a:p>
          <a:p>
            <a:r>
              <a:rPr lang="en-GB" altLang="en-US" sz="2000" dirty="0"/>
              <a:t>Option of using stored </a:t>
            </a:r>
            <a:r>
              <a:rPr lang="en-GB" altLang="en-US" sz="2000" dirty="0" smtClean="0"/>
              <a:t>standard scattering </a:t>
            </a:r>
            <a:r>
              <a:rPr lang="en-GB" altLang="en-US" sz="2000" dirty="0"/>
              <a:t>value if available</a:t>
            </a:r>
            <a:endParaRPr lang="en-US"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428" y="1772816"/>
            <a:ext cx="5447452" cy="3809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474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522" name="Rectangle 2"/>
          <p:cNvSpPr>
            <a:spLocks noGrp="1" noChangeArrowheads="1"/>
          </p:cNvSpPr>
          <p:nvPr>
            <p:ph type="title"/>
          </p:nvPr>
        </p:nvSpPr>
        <p:spPr>
          <a:xfrm>
            <a:off x="374650" y="508000"/>
            <a:ext cx="8085782" cy="617538"/>
          </a:xfrm>
        </p:spPr>
        <p:txBody>
          <a:bodyPr/>
          <a:lstStyle/>
          <a:p>
            <a:r>
              <a:rPr lang="en-GB" altLang="en-US" dirty="0"/>
              <a:t>Molecular Weight SOP</a:t>
            </a:r>
            <a:r>
              <a:rPr lang="en-GB" altLang="en-US" dirty="0" smtClean="0"/>
              <a:t>: Sample </a:t>
            </a:r>
            <a:r>
              <a:rPr lang="en-GB" altLang="en-US" dirty="0"/>
              <a:t>- General Options</a:t>
            </a:r>
            <a:endParaRPr lang="en-US" altLang="en-US" dirty="0"/>
          </a:p>
        </p:txBody>
      </p:sp>
      <p:sp>
        <p:nvSpPr>
          <p:cNvPr id="2155524" name="Rectangle 4"/>
          <p:cNvSpPr>
            <a:spLocks noGrp="1" noChangeArrowheads="1"/>
          </p:cNvSpPr>
          <p:nvPr>
            <p:ph idx="1"/>
          </p:nvPr>
        </p:nvSpPr>
        <p:spPr>
          <a:xfrm>
            <a:off x="609600" y="1647825"/>
            <a:ext cx="2593975" cy="4876800"/>
          </a:xfrm>
          <a:noFill/>
          <a:ln/>
        </p:spPr>
        <p:txBody>
          <a:bodyPr/>
          <a:lstStyle/>
          <a:p>
            <a:r>
              <a:rPr lang="en-GB" altLang="en-US" sz="2000" dirty="0"/>
              <a:t>Differential refractive index increment </a:t>
            </a:r>
            <a:r>
              <a:rPr lang="en-GB" altLang="en-US" sz="2000" dirty="0" err="1"/>
              <a:t>dn</a:t>
            </a:r>
            <a:r>
              <a:rPr lang="en-GB" altLang="en-US" sz="2000" dirty="0"/>
              <a:t>/dc specific for sample in solvent at the laser </a:t>
            </a:r>
            <a:r>
              <a:rPr lang="en-GB" altLang="en-US" sz="2000" dirty="0" smtClean="0"/>
              <a:t>wavelength</a:t>
            </a:r>
            <a:endParaRPr lang="en-GB"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73" y="1772816"/>
            <a:ext cx="5440107" cy="3787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474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546" name="Rectangle 2"/>
          <p:cNvSpPr>
            <a:spLocks noGrp="1" noChangeArrowheads="1"/>
          </p:cNvSpPr>
          <p:nvPr>
            <p:ph type="title"/>
          </p:nvPr>
        </p:nvSpPr>
        <p:spPr/>
        <p:txBody>
          <a:bodyPr/>
          <a:lstStyle/>
          <a:p>
            <a:r>
              <a:rPr lang="en-US" altLang="en-US" dirty="0"/>
              <a:t>What Samples Are </a:t>
            </a:r>
            <a:r>
              <a:rPr lang="en-US" altLang="en-US" dirty="0" smtClean="0"/>
              <a:t>Suitable For </a:t>
            </a:r>
            <a:r>
              <a:rPr lang="en-US" altLang="en-US" dirty="0"/>
              <a:t>SLS?</a:t>
            </a:r>
          </a:p>
        </p:txBody>
      </p:sp>
      <p:sp>
        <p:nvSpPr>
          <p:cNvPr id="2028547" name="Rectangle 3"/>
          <p:cNvSpPr>
            <a:spLocks noGrp="1" noChangeArrowheads="1"/>
          </p:cNvSpPr>
          <p:nvPr>
            <p:ph type="body" sz="half" idx="1"/>
          </p:nvPr>
        </p:nvSpPr>
        <p:spPr>
          <a:xfrm>
            <a:off x="468313" y="2397596"/>
            <a:ext cx="1320800" cy="442913"/>
          </a:xfrm>
        </p:spPr>
        <p:txBody>
          <a:bodyPr/>
          <a:lstStyle/>
          <a:p>
            <a:pPr>
              <a:buFontTx/>
              <a:buNone/>
            </a:pPr>
            <a:r>
              <a:rPr lang="en-US" altLang="en-US">
                <a:solidFill>
                  <a:srgbClr val="FF0000"/>
                </a:solidFill>
              </a:rPr>
              <a:t>YES</a:t>
            </a:r>
          </a:p>
        </p:txBody>
      </p:sp>
      <p:graphicFrame>
        <p:nvGraphicFramePr>
          <p:cNvPr id="2028548" name="Object 4"/>
          <p:cNvGraphicFramePr>
            <a:graphicFrameLocks noGrp="1" noChangeAspect="1"/>
          </p:cNvGraphicFramePr>
          <p:nvPr>
            <p:ph sz="quarter" idx="2"/>
            <p:extLst>
              <p:ext uri="{D42A27DB-BD31-4B8C-83A1-F6EECF244321}">
                <p14:modId xmlns:p14="http://schemas.microsoft.com/office/powerpoint/2010/main" val="3439250105"/>
              </p:ext>
            </p:extLst>
          </p:nvPr>
        </p:nvGraphicFramePr>
        <p:xfrm>
          <a:off x="5256213" y="1447800"/>
          <a:ext cx="2441575" cy="2362200"/>
        </p:xfrm>
        <a:graphic>
          <a:graphicData uri="http://schemas.openxmlformats.org/presentationml/2006/ole">
            <mc:AlternateContent xmlns:mc="http://schemas.openxmlformats.org/markup-compatibility/2006">
              <mc:Choice xmlns:v="urn:schemas-microsoft-com:vml" Requires="v">
                <p:oleObj spid="_x0000_s4140" name="Bitmap Image" r:id="rId4" imgW="5028571" imgH="4866667" progId="Paint.Picture">
                  <p:embed/>
                </p:oleObj>
              </mc:Choice>
              <mc:Fallback>
                <p:oleObj name="Bitmap Image" r:id="rId4" imgW="5028571" imgH="486666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213" y="1447800"/>
                        <a:ext cx="24415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8550" name="Object 6"/>
          <p:cNvGraphicFramePr>
            <a:graphicFrameLocks noGrp="1" noChangeAspect="1"/>
          </p:cNvGraphicFramePr>
          <p:nvPr>
            <p:ph sz="quarter" idx="3"/>
            <p:extLst>
              <p:ext uri="{D42A27DB-BD31-4B8C-83A1-F6EECF244321}">
                <p14:modId xmlns:p14="http://schemas.microsoft.com/office/powerpoint/2010/main" val="899770759"/>
              </p:ext>
            </p:extLst>
          </p:nvPr>
        </p:nvGraphicFramePr>
        <p:xfrm>
          <a:off x="1722438" y="2046288"/>
          <a:ext cx="957262" cy="1403350"/>
        </p:xfrm>
        <a:graphic>
          <a:graphicData uri="http://schemas.openxmlformats.org/presentationml/2006/ole">
            <mc:AlternateContent xmlns:mc="http://schemas.openxmlformats.org/markup-compatibility/2006">
              <mc:Choice xmlns:v="urn:schemas-microsoft-com:vml" Requires="v">
                <p:oleObj spid="_x0000_s4141" name="Bitmap Image" r:id="rId6" imgW="2762636" imgH="4048690" progId="Paint.Picture">
                  <p:embed/>
                </p:oleObj>
              </mc:Choice>
              <mc:Fallback>
                <p:oleObj name="Bitmap Image" r:id="rId6" imgW="2762636" imgH="404869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2438" y="2046288"/>
                        <a:ext cx="9572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8549" name="Line 5"/>
          <p:cNvSpPr>
            <a:spLocks noChangeShapeType="1"/>
          </p:cNvSpPr>
          <p:nvPr/>
        </p:nvSpPr>
        <p:spPr bwMode="auto">
          <a:xfrm>
            <a:off x="533400" y="5690071"/>
            <a:ext cx="7772400" cy="47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aphicFrame>
        <p:nvGraphicFramePr>
          <p:cNvPr id="2028551" name="Object 7"/>
          <p:cNvGraphicFramePr>
            <a:graphicFrameLocks noChangeAspect="1"/>
          </p:cNvGraphicFramePr>
          <p:nvPr>
            <p:extLst>
              <p:ext uri="{D42A27DB-BD31-4B8C-83A1-F6EECF244321}">
                <p14:modId xmlns:p14="http://schemas.microsoft.com/office/powerpoint/2010/main" val="2600444323"/>
              </p:ext>
            </p:extLst>
          </p:nvPr>
        </p:nvGraphicFramePr>
        <p:xfrm>
          <a:off x="1600200" y="4435946"/>
          <a:ext cx="1600200" cy="1593850"/>
        </p:xfrm>
        <a:graphic>
          <a:graphicData uri="http://schemas.openxmlformats.org/presentationml/2006/ole">
            <mc:AlternateContent xmlns:mc="http://schemas.openxmlformats.org/markup-compatibility/2006">
              <mc:Choice xmlns:v="urn:schemas-microsoft-com:vml" Requires="v">
                <p:oleObj spid="_x0000_s4142" name="Bitmap Image" r:id="rId8" imgW="3914286" imgH="3895238" progId="Paint.Picture">
                  <p:embed/>
                </p:oleObj>
              </mc:Choice>
              <mc:Fallback>
                <p:oleObj name="Bitmap Image" r:id="rId8" imgW="3914286" imgH="3895238"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4435946"/>
                        <a:ext cx="1600200"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8552" name="Object 8"/>
          <p:cNvGraphicFramePr>
            <a:graphicFrameLocks noChangeAspect="1"/>
          </p:cNvGraphicFramePr>
          <p:nvPr>
            <p:extLst>
              <p:ext uri="{D42A27DB-BD31-4B8C-83A1-F6EECF244321}">
                <p14:modId xmlns:p14="http://schemas.microsoft.com/office/powerpoint/2010/main" val="947004854"/>
              </p:ext>
            </p:extLst>
          </p:nvPr>
        </p:nvGraphicFramePr>
        <p:xfrm>
          <a:off x="3962400" y="4435946"/>
          <a:ext cx="1447800" cy="1447800"/>
        </p:xfrm>
        <a:graphic>
          <a:graphicData uri="http://schemas.openxmlformats.org/presentationml/2006/ole">
            <mc:AlternateContent xmlns:mc="http://schemas.openxmlformats.org/markup-compatibility/2006">
              <mc:Choice xmlns:v="urn:schemas-microsoft-com:vml" Requires="v">
                <p:oleObj spid="_x0000_s4143" name="Bitmap Image" r:id="rId10" imgW="1905266" imgH="2057143" progId="Paint.Picture">
                  <p:embed/>
                </p:oleObj>
              </mc:Choice>
              <mc:Fallback>
                <p:oleObj name="Bitmap Image" r:id="rId10" imgW="1905266" imgH="2057143"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4435946"/>
                        <a:ext cx="1447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8553" name="Object 9"/>
          <p:cNvGraphicFramePr>
            <a:graphicFrameLocks noChangeAspect="1"/>
          </p:cNvGraphicFramePr>
          <p:nvPr>
            <p:extLst>
              <p:ext uri="{D42A27DB-BD31-4B8C-83A1-F6EECF244321}">
                <p14:modId xmlns:p14="http://schemas.microsoft.com/office/powerpoint/2010/main" val="750632461"/>
              </p:ext>
            </p:extLst>
          </p:nvPr>
        </p:nvGraphicFramePr>
        <p:xfrm>
          <a:off x="3962400" y="2073746"/>
          <a:ext cx="1422400" cy="1447800"/>
        </p:xfrm>
        <a:graphic>
          <a:graphicData uri="http://schemas.openxmlformats.org/presentationml/2006/ole">
            <mc:AlternateContent xmlns:mc="http://schemas.openxmlformats.org/markup-compatibility/2006">
              <mc:Choice xmlns:v="urn:schemas-microsoft-com:vml" Requires="v">
                <p:oleObj spid="_x0000_s4144" name="Bitmap Image" r:id="rId12" imgW="2676899" imgH="2723810" progId="Paint.Picture">
                  <p:embed/>
                </p:oleObj>
              </mc:Choice>
              <mc:Fallback>
                <p:oleObj name="Bitmap Image" r:id="rId12" imgW="2676899" imgH="2723810" progId="Paint.Picture">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2400" y="2073746"/>
                        <a:ext cx="1422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8554" name="Rectangle 10"/>
          <p:cNvSpPr>
            <a:spLocks noChangeArrowheads="1"/>
          </p:cNvSpPr>
          <p:nvPr/>
        </p:nvSpPr>
        <p:spPr bwMode="auto">
          <a:xfrm>
            <a:off x="620713" y="4988396"/>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lvl1pPr marL="381000" indent="-381000">
              <a:spcBef>
                <a:spcPct val="20000"/>
              </a:spcBef>
              <a:buBlip>
                <a:blip r:embed="rId14"/>
              </a:buBlip>
              <a:defRPr sz="2200">
                <a:solidFill>
                  <a:srgbClr val="000066"/>
                </a:solidFill>
                <a:latin typeface="Arial" charset="0"/>
              </a:defRPr>
            </a:lvl1pPr>
            <a:lvl2pPr marL="860425" indent="-288925">
              <a:spcBef>
                <a:spcPct val="20000"/>
              </a:spcBef>
              <a:buFont typeface="Wingdings" pitchFamily="2" charset="2"/>
              <a:buChar char="§"/>
              <a:defRPr sz="2000">
                <a:solidFill>
                  <a:srgbClr val="000066"/>
                </a:solidFill>
                <a:latin typeface="Arial" charset="0"/>
              </a:defRPr>
            </a:lvl2pPr>
            <a:lvl3pPr marL="1239838" indent="-188913">
              <a:spcBef>
                <a:spcPct val="20000"/>
              </a:spcBef>
              <a:buChar char="•"/>
              <a:defRPr>
                <a:solidFill>
                  <a:srgbClr val="000066"/>
                </a:solidFill>
                <a:latin typeface="Arial" charset="0"/>
              </a:defRPr>
            </a:lvl3pPr>
            <a:lvl4pPr marL="1709738" indent="-185738">
              <a:spcBef>
                <a:spcPct val="20000"/>
              </a:spcBef>
              <a:buChar char="•"/>
              <a:defRPr sz="1400">
                <a:solidFill>
                  <a:srgbClr val="000066"/>
                </a:solidFill>
                <a:latin typeface="Arial" charset="0"/>
              </a:defRPr>
            </a:lvl4pPr>
            <a:lvl5pPr marL="1997075" indent="-92075">
              <a:spcBef>
                <a:spcPct val="20000"/>
              </a:spcBef>
              <a:buChar char="•"/>
              <a:defRPr sz="900" b="1">
                <a:solidFill>
                  <a:srgbClr val="000066"/>
                </a:solidFill>
                <a:latin typeface="Arial" charset="0"/>
              </a:defRPr>
            </a:lvl5pPr>
            <a:lvl6pPr marL="2454275" indent="-92075" fontAlgn="base">
              <a:spcBef>
                <a:spcPct val="20000"/>
              </a:spcBef>
              <a:spcAft>
                <a:spcPct val="0"/>
              </a:spcAft>
              <a:buChar char="•"/>
              <a:defRPr sz="900" b="1">
                <a:solidFill>
                  <a:srgbClr val="000066"/>
                </a:solidFill>
                <a:latin typeface="Arial" charset="0"/>
              </a:defRPr>
            </a:lvl6pPr>
            <a:lvl7pPr marL="2911475" indent="-92075" fontAlgn="base">
              <a:spcBef>
                <a:spcPct val="20000"/>
              </a:spcBef>
              <a:spcAft>
                <a:spcPct val="0"/>
              </a:spcAft>
              <a:buChar char="•"/>
              <a:defRPr sz="900" b="1">
                <a:solidFill>
                  <a:srgbClr val="000066"/>
                </a:solidFill>
                <a:latin typeface="Arial" charset="0"/>
              </a:defRPr>
            </a:lvl7pPr>
            <a:lvl8pPr marL="3368675" indent="-92075" fontAlgn="base">
              <a:spcBef>
                <a:spcPct val="20000"/>
              </a:spcBef>
              <a:spcAft>
                <a:spcPct val="0"/>
              </a:spcAft>
              <a:buChar char="•"/>
              <a:defRPr sz="900" b="1">
                <a:solidFill>
                  <a:srgbClr val="000066"/>
                </a:solidFill>
                <a:latin typeface="Arial" charset="0"/>
              </a:defRPr>
            </a:lvl8pPr>
            <a:lvl9pPr marL="3825875" indent="-92075" fontAlgn="base">
              <a:spcBef>
                <a:spcPct val="20000"/>
              </a:spcBef>
              <a:spcAft>
                <a:spcPct val="0"/>
              </a:spcAft>
              <a:buChar char="•"/>
              <a:defRPr sz="900" b="1">
                <a:solidFill>
                  <a:srgbClr val="000066"/>
                </a:solidFill>
                <a:latin typeface="Arial" charset="0"/>
              </a:defRPr>
            </a:lvl9pPr>
          </a:lstStyle>
          <a:p>
            <a:pPr>
              <a:buFontTx/>
              <a:buNone/>
            </a:pPr>
            <a:r>
              <a:rPr lang="en-US" altLang="en-US" sz="2600">
                <a:solidFill>
                  <a:srgbClr val="FF0000"/>
                </a:solidFill>
              </a:rPr>
              <a:t>NO</a:t>
            </a:r>
          </a:p>
        </p:txBody>
      </p:sp>
      <p:sp>
        <p:nvSpPr>
          <p:cNvPr id="2028555" name="Text Box 11"/>
          <p:cNvSpPr txBox="1">
            <a:spLocks noChangeArrowheads="1"/>
          </p:cNvSpPr>
          <p:nvPr/>
        </p:nvSpPr>
        <p:spPr bwMode="auto">
          <a:xfrm>
            <a:off x="1828800" y="1616546"/>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Arial" charset="0"/>
              </a:rPr>
              <a:t>Proteins</a:t>
            </a:r>
          </a:p>
        </p:txBody>
      </p:sp>
      <p:sp>
        <p:nvSpPr>
          <p:cNvPr id="2028556" name="Text Box 12"/>
          <p:cNvSpPr txBox="1">
            <a:spLocks noChangeArrowheads="1"/>
          </p:cNvSpPr>
          <p:nvPr/>
        </p:nvSpPr>
        <p:spPr bwMode="auto">
          <a:xfrm>
            <a:off x="4114800" y="1616546"/>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Arial" charset="0"/>
              </a:rPr>
              <a:t>Polymers</a:t>
            </a:r>
          </a:p>
        </p:txBody>
      </p:sp>
      <p:sp>
        <p:nvSpPr>
          <p:cNvPr id="2028557" name="Text Box 13"/>
          <p:cNvSpPr txBox="1">
            <a:spLocks noChangeArrowheads="1"/>
          </p:cNvSpPr>
          <p:nvPr/>
        </p:nvSpPr>
        <p:spPr bwMode="auto">
          <a:xfrm>
            <a:off x="6324600" y="1616546"/>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Arial" charset="0"/>
              </a:rPr>
              <a:t>Dendrimers</a:t>
            </a:r>
          </a:p>
        </p:txBody>
      </p:sp>
      <p:sp>
        <p:nvSpPr>
          <p:cNvPr id="2028558" name="Text Box 14"/>
          <p:cNvSpPr txBox="1">
            <a:spLocks noChangeArrowheads="1"/>
          </p:cNvSpPr>
          <p:nvPr/>
        </p:nvSpPr>
        <p:spPr bwMode="auto">
          <a:xfrm>
            <a:off x="1676400" y="3978746"/>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Arial" charset="0"/>
              </a:rPr>
              <a:t>Liposomes</a:t>
            </a:r>
          </a:p>
        </p:txBody>
      </p:sp>
      <p:sp>
        <p:nvSpPr>
          <p:cNvPr id="2028559" name="Text Box 15"/>
          <p:cNvSpPr txBox="1">
            <a:spLocks noChangeArrowheads="1"/>
          </p:cNvSpPr>
          <p:nvPr/>
        </p:nvSpPr>
        <p:spPr bwMode="auto">
          <a:xfrm>
            <a:off x="3962400" y="3978746"/>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Arial" charset="0"/>
              </a:rPr>
              <a:t>Emulsions</a:t>
            </a:r>
          </a:p>
        </p:txBody>
      </p:sp>
      <p:graphicFrame>
        <p:nvGraphicFramePr>
          <p:cNvPr id="2028560" name="Object 16"/>
          <p:cNvGraphicFramePr>
            <a:graphicFrameLocks noChangeAspect="1"/>
          </p:cNvGraphicFramePr>
          <p:nvPr>
            <p:extLst>
              <p:ext uri="{D42A27DB-BD31-4B8C-83A1-F6EECF244321}">
                <p14:modId xmlns:p14="http://schemas.microsoft.com/office/powerpoint/2010/main" val="3371655863"/>
              </p:ext>
            </p:extLst>
          </p:nvPr>
        </p:nvGraphicFramePr>
        <p:xfrm>
          <a:off x="6243638" y="4435946"/>
          <a:ext cx="1476375" cy="1524000"/>
        </p:xfrm>
        <a:graphic>
          <a:graphicData uri="http://schemas.openxmlformats.org/presentationml/2006/ole">
            <mc:AlternateContent xmlns:mc="http://schemas.openxmlformats.org/markup-compatibility/2006">
              <mc:Choice xmlns:v="urn:schemas-microsoft-com:vml" Requires="v">
                <p:oleObj spid="_x0000_s4145" name="Bitmap Image" r:id="rId15" imgW="2362530" imgH="2438095" progId="Paint.Picture">
                  <p:embed/>
                </p:oleObj>
              </mc:Choice>
              <mc:Fallback>
                <p:oleObj name="Bitmap Image" r:id="rId15" imgW="2362530" imgH="2438095" progId="Paint.Picture">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3638" y="4435946"/>
                        <a:ext cx="14763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8561" name="Text Box 17"/>
          <p:cNvSpPr txBox="1">
            <a:spLocks noChangeArrowheads="1"/>
          </p:cNvSpPr>
          <p:nvPr/>
        </p:nvSpPr>
        <p:spPr bwMode="auto">
          <a:xfrm>
            <a:off x="6172200" y="3978746"/>
            <a:ext cx="1447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a:latin typeface="Arial" charset="0"/>
              </a:rPr>
              <a:t>Mixtures</a:t>
            </a:r>
          </a:p>
        </p:txBody>
      </p:sp>
      <p:sp>
        <p:nvSpPr>
          <p:cNvPr id="2028562" name="Rectangle 18"/>
          <p:cNvSpPr>
            <a:spLocks noChangeArrowheads="1"/>
          </p:cNvSpPr>
          <p:nvPr/>
        </p:nvSpPr>
        <p:spPr bwMode="auto">
          <a:xfrm>
            <a:off x="323850" y="1484784"/>
            <a:ext cx="7920038" cy="2303462"/>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28563" name="Rectangle 19"/>
          <p:cNvSpPr>
            <a:spLocks noChangeArrowheads="1"/>
          </p:cNvSpPr>
          <p:nvPr/>
        </p:nvSpPr>
        <p:spPr bwMode="auto">
          <a:xfrm>
            <a:off x="323850" y="3861271"/>
            <a:ext cx="7920038" cy="2303463"/>
          </a:xfrm>
          <a:prstGeom prst="rect">
            <a:avLst/>
          </a:prstGeom>
          <a:noFill/>
          <a:ln w="2857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1260062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6546" name="Rectangle 2"/>
          <p:cNvSpPr>
            <a:spLocks noGrp="1" noChangeArrowheads="1"/>
          </p:cNvSpPr>
          <p:nvPr>
            <p:ph type="title"/>
          </p:nvPr>
        </p:nvSpPr>
        <p:spPr/>
        <p:txBody>
          <a:bodyPr/>
          <a:lstStyle/>
          <a:p>
            <a:r>
              <a:rPr lang="en-GB" altLang="en-US" dirty="0"/>
              <a:t>Molecular Weight SOP</a:t>
            </a:r>
            <a:r>
              <a:rPr lang="en-GB" altLang="en-US" dirty="0" smtClean="0"/>
              <a:t>: Sample </a:t>
            </a:r>
            <a:r>
              <a:rPr lang="en-GB" altLang="en-US" dirty="0"/>
              <a:t>- Temperature</a:t>
            </a:r>
            <a:endParaRPr lang="en-US" altLang="en-US" dirty="0"/>
          </a:p>
        </p:txBody>
      </p:sp>
      <p:sp>
        <p:nvSpPr>
          <p:cNvPr id="2156548" name="Rectangle 4"/>
          <p:cNvSpPr>
            <a:spLocks noGrp="1" noChangeArrowheads="1"/>
          </p:cNvSpPr>
          <p:nvPr>
            <p:ph idx="1"/>
          </p:nvPr>
        </p:nvSpPr>
        <p:spPr>
          <a:xfrm>
            <a:off x="609600" y="1647825"/>
            <a:ext cx="2593975" cy="4876800"/>
          </a:xfrm>
          <a:noFill/>
          <a:ln/>
        </p:spPr>
        <p:txBody>
          <a:bodyPr/>
          <a:lstStyle/>
          <a:p>
            <a:r>
              <a:rPr lang="en-GB" altLang="en-US" sz="2000"/>
              <a:t>Temperature equilibration important to minimise scattering intensity cycling due to temperature related, refractive index differences of solvent/ standard</a:t>
            </a:r>
            <a:endParaRPr lang="en-US" altLang="en-US" sz="20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73" y="1788379"/>
            <a:ext cx="5440107" cy="3808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723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7570" name="Rectangle 2"/>
          <p:cNvSpPr>
            <a:spLocks noGrp="1" noChangeArrowheads="1"/>
          </p:cNvSpPr>
          <p:nvPr>
            <p:ph type="title"/>
          </p:nvPr>
        </p:nvSpPr>
        <p:spPr/>
        <p:txBody>
          <a:bodyPr/>
          <a:lstStyle/>
          <a:p>
            <a:r>
              <a:rPr lang="en-GB" altLang="en-US" dirty="0"/>
              <a:t>Molecular Weight SOP</a:t>
            </a:r>
            <a:r>
              <a:rPr lang="en-GB" altLang="en-US" dirty="0" smtClean="0"/>
              <a:t>: Sample </a:t>
            </a:r>
            <a:r>
              <a:rPr lang="en-GB" altLang="en-US" dirty="0"/>
              <a:t>- Cell</a:t>
            </a:r>
            <a:endParaRPr lang="en-US" altLang="en-US" dirty="0"/>
          </a:p>
        </p:txBody>
      </p:sp>
      <p:sp>
        <p:nvSpPr>
          <p:cNvPr id="2157572" name="Rectangle 4"/>
          <p:cNvSpPr>
            <a:spLocks noGrp="1" noChangeArrowheads="1"/>
          </p:cNvSpPr>
          <p:nvPr>
            <p:ph idx="1"/>
          </p:nvPr>
        </p:nvSpPr>
        <p:spPr>
          <a:xfrm>
            <a:off x="609600" y="1647825"/>
            <a:ext cx="2593975" cy="4876800"/>
          </a:xfrm>
          <a:noFill/>
          <a:ln/>
        </p:spPr>
        <p:txBody>
          <a:bodyPr/>
          <a:lstStyle/>
          <a:p>
            <a:r>
              <a:rPr lang="en-GB" altLang="en-US" sz="2000" dirty="0"/>
              <a:t>Only glass (or quartz) cells recommended due to their higher optical quality </a:t>
            </a:r>
            <a:endParaRPr lang="en-US"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773" y="1799668"/>
            <a:ext cx="5443508" cy="3795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2562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8594" name="Rectangle 2"/>
          <p:cNvSpPr>
            <a:spLocks noGrp="1" noChangeArrowheads="1"/>
          </p:cNvSpPr>
          <p:nvPr>
            <p:ph type="title"/>
          </p:nvPr>
        </p:nvSpPr>
        <p:spPr/>
        <p:txBody>
          <a:bodyPr/>
          <a:lstStyle/>
          <a:p>
            <a:r>
              <a:rPr lang="en-GB" altLang="en-US" dirty="0"/>
              <a:t>Molecular Weight SOP</a:t>
            </a:r>
            <a:r>
              <a:rPr lang="en-GB" altLang="en-US" dirty="0" smtClean="0"/>
              <a:t>: Measurement</a:t>
            </a:r>
            <a:endParaRPr lang="en-US" altLang="en-US" dirty="0"/>
          </a:p>
        </p:txBody>
      </p:sp>
      <p:sp>
        <p:nvSpPr>
          <p:cNvPr id="2158596" name="Rectangle 4"/>
          <p:cNvSpPr>
            <a:spLocks noGrp="1" noChangeArrowheads="1"/>
          </p:cNvSpPr>
          <p:nvPr>
            <p:ph idx="1"/>
          </p:nvPr>
        </p:nvSpPr>
        <p:spPr>
          <a:xfrm>
            <a:off x="609600" y="1647825"/>
            <a:ext cx="2809875" cy="4876800"/>
          </a:xfrm>
          <a:noFill/>
          <a:ln/>
        </p:spPr>
        <p:txBody>
          <a:bodyPr/>
          <a:lstStyle/>
          <a:p>
            <a:r>
              <a:rPr lang="en-GB" altLang="en-US" sz="2000"/>
              <a:t>The measurement duration setting affects the accuracy and repeatability of the results</a:t>
            </a:r>
            <a:endParaRPr lang="en-US" altLang="en-US" sz="20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825" y="1810957"/>
            <a:ext cx="5443507" cy="3800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876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9619" name="Rectangle 3"/>
          <p:cNvSpPr>
            <a:spLocks noGrp="1" noChangeArrowheads="1"/>
          </p:cNvSpPr>
          <p:nvPr>
            <p:ph type="title"/>
          </p:nvPr>
        </p:nvSpPr>
        <p:spPr>
          <a:xfrm>
            <a:off x="374650" y="508000"/>
            <a:ext cx="8229798" cy="617538"/>
          </a:xfrm>
        </p:spPr>
        <p:txBody>
          <a:bodyPr/>
          <a:lstStyle/>
          <a:p>
            <a:r>
              <a:rPr lang="en-GB" altLang="en-US" dirty="0"/>
              <a:t>Molecular Weight SOP</a:t>
            </a:r>
            <a:r>
              <a:rPr lang="en-GB" altLang="en-US" dirty="0" smtClean="0"/>
              <a:t>: Measurement </a:t>
            </a:r>
            <a:r>
              <a:rPr lang="en-GB" altLang="en-US" dirty="0"/>
              <a:t>- Instructions</a:t>
            </a:r>
            <a:endParaRPr lang="en-US" altLang="en-US" dirty="0"/>
          </a:p>
        </p:txBody>
      </p:sp>
      <p:sp>
        <p:nvSpPr>
          <p:cNvPr id="2159620" name="Rectangle 4"/>
          <p:cNvSpPr>
            <a:spLocks noGrp="1" noChangeArrowheads="1"/>
          </p:cNvSpPr>
          <p:nvPr>
            <p:ph idx="1"/>
          </p:nvPr>
        </p:nvSpPr>
        <p:spPr>
          <a:xfrm>
            <a:off x="609600" y="1647825"/>
            <a:ext cx="2667000" cy="4876800"/>
          </a:xfrm>
          <a:noFill/>
          <a:ln/>
        </p:spPr>
        <p:txBody>
          <a:bodyPr/>
          <a:lstStyle/>
          <a:p>
            <a:r>
              <a:rPr lang="en-GB" altLang="en-US" sz="2000"/>
              <a:t>Allows instructions to the user to be displayed both before and/or after running an SOP</a:t>
            </a:r>
            <a:endParaRPr lang="en-US" altLang="en-US" sz="20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1" y="1833249"/>
            <a:ext cx="5427452" cy="37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84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43" name="Rectangle 3"/>
          <p:cNvSpPr>
            <a:spLocks noGrp="1" noChangeArrowheads="1"/>
          </p:cNvSpPr>
          <p:nvPr>
            <p:ph type="title"/>
          </p:nvPr>
        </p:nvSpPr>
        <p:spPr>
          <a:xfrm>
            <a:off x="374650" y="508000"/>
            <a:ext cx="8445822" cy="617538"/>
          </a:xfrm>
        </p:spPr>
        <p:txBody>
          <a:bodyPr/>
          <a:lstStyle/>
          <a:p>
            <a:r>
              <a:rPr lang="en-GB" altLang="en-US" dirty="0"/>
              <a:t>Molecular Weight SOP</a:t>
            </a:r>
            <a:r>
              <a:rPr lang="en-GB" altLang="en-US" dirty="0" smtClean="0"/>
              <a:t>: Measurement </a:t>
            </a:r>
            <a:r>
              <a:rPr lang="en-GB" altLang="en-US" dirty="0"/>
              <a:t>- Advanced</a:t>
            </a:r>
            <a:endParaRPr lang="en-US" altLang="en-US" dirty="0"/>
          </a:p>
        </p:txBody>
      </p:sp>
      <p:sp>
        <p:nvSpPr>
          <p:cNvPr id="2160644" name="Rectangle 4"/>
          <p:cNvSpPr>
            <a:spLocks noGrp="1" noChangeArrowheads="1"/>
          </p:cNvSpPr>
          <p:nvPr>
            <p:ph idx="1"/>
          </p:nvPr>
        </p:nvSpPr>
        <p:spPr>
          <a:xfrm>
            <a:off x="609600" y="1647825"/>
            <a:ext cx="2809875" cy="4876800"/>
          </a:xfrm>
          <a:noFill/>
          <a:ln/>
        </p:spPr>
        <p:txBody>
          <a:bodyPr/>
          <a:lstStyle/>
          <a:p>
            <a:r>
              <a:rPr lang="en-GB" altLang="en-US" sz="2000"/>
              <a:t>Allows users the option to adjust the (variation) factors that are used in determining the length of an automatic duration measurement</a:t>
            </a:r>
            <a:endParaRPr lang="en-US" altLang="en-US" sz="20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1" y="1833535"/>
            <a:ext cx="5427452" cy="3784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174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2690" name="Rectangle 2"/>
          <p:cNvSpPr>
            <a:spLocks noGrp="1" noChangeArrowheads="1"/>
          </p:cNvSpPr>
          <p:nvPr>
            <p:ph type="title"/>
          </p:nvPr>
        </p:nvSpPr>
        <p:spPr>
          <a:xfrm>
            <a:off x="374650" y="508000"/>
            <a:ext cx="8517830" cy="617538"/>
          </a:xfrm>
        </p:spPr>
        <p:txBody>
          <a:bodyPr/>
          <a:lstStyle/>
          <a:p>
            <a:r>
              <a:rPr lang="en-GB" altLang="en-US" dirty="0"/>
              <a:t>Molecular Weight SOP</a:t>
            </a:r>
            <a:r>
              <a:rPr lang="en-GB" altLang="en-US" dirty="0" smtClean="0"/>
              <a:t>: Measurement </a:t>
            </a:r>
            <a:r>
              <a:rPr lang="en-GB" altLang="en-US" dirty="0"/>
              <a:t>- Advanced</a:t>
            </a:r>
            <a:endParaRPr lang="en-US" altLang="en-US" dirty="0"/>
          </a:p>
        </p:txBody>
      </p:sp>
      <p:sp>
        <p:nvSpPr>
          <p:cNvPr id="2162691" name="Rectangle 3"/>
          <p:cNvSpPr>
            <a:spLocks noGrp="1" noChangeArrowheads="1"/>
          </p:cNvSpPr>
          <p:nvPr>
            <p:ph idx="1"/>
          </p:nvPr>
        </p:nvSpPr>
        <p:spPr>
          <a:xfrm>
            <a:off x="609600" y="1647825"/>
            <a:ext cx="7772400" cy="4876800"/>
          </a:xfrm>
        </p:spPr>
        <p:txBody>
          <a:bodyPr/>
          <a:lstStyle/>
          <a:p>
            <a:r>
              <a:rPr lang="en-GB" altLang="en-US" sz="2400"/>
              <a:t>A number of count rate measurements are taken, one every 20ms, for the run length specified</a:t>
            </a:r>
          </a:p>
          <a:p>
            <a:r>
              <a:rPr lang="en-GB" altLang="en-US" sz="2400"/>
              <a:t>The automatic default will normally be 10 seconds though this may increase for lower scattering samples to help increase the accuracy</a:t>
            </a:r>
          </a:p>
          <a:p>
            <a:r>
              <a:rPr lang="en-GB" altLang="en-US" sz="2400"/>
              <a:t>The run duration range should typically be within the range 10 to 50 seconds</a:t>
            </a:r>
          </a:p>
        </p:txBody>
      </p:sp>
    </p:spTree>
    <p:extLst>
      <p:ext uri="{BB962C8B-B14F-4D97-AF65-F5344CB8AC3E}">
        <p14:creationId xmlns:p14="http://schemas.microsoft.com/office/powerpoint/2010/main" val="2446638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3714" name="Rectangle 2"/>
          <p:cNvSpPr>
            <a:spLocks noGrp="1" noChangeArrowheads="1"/>
          </p:cNvSpPr>
          <p:nvPr>
            <p:ph type="title"/>
          </p:nvPr>
        </p:nvSpPr>
        <p:spPr>
          <a:xfrm>
            <a:off x="374649" y="508000"/>
            <a:ext cx="8518525" cy="617538"/>
          </a:xfrm>
        </p:spPr>
        <p:txBody>
          <a:bodyPr/>
          <a:lstStyle/>
          <a:p>
            <a:r>
              <a:rPr lang="en-GB" altLang="en-US" dirty="0"/>
              <a:t>Molecular Weight SOP</a:t>
            </a:r>
            <a:r>
              <a:rPr lang="en-GB" altLang="en-US" dirty="0" smtClean="0"/>
              <a:t>: Measurement </a:t>
            </a:r>
            <a:r>
              <a:rPr lang="en-GB" altLang="en-US" dirty="0"/>
              <a:t>- Advanced</a:t>
            </a:r>
            <a:endParaRPr lang="en-US" altLang="en-US" dirty="0"/>
          </a:p>
        </p:txBody>
      </p:sp>
      <p:sp>
        <p:nvSpPr>
          <p:cNvPr id="2163715" name="Rectangle 3"/>
          <p:cNvSpPr>
            <a:spLocks noGrp="1" noChangeArrowheads="1"/>
          </p:cNvSpPr>
          <p:nvPr>
            <p:ph idx="1"/>
          </p:nvPr>
        </p:nvSpPr>
        <p:spPr>
          <a:xfrm>
            <a:off x="609600" y="1663700"/>
            <a:ext cx="7772400" cy="1981200"/>
          </a:xfrm>
        </p:spPr>
        <p:txBody>
          <a:bodyPr/>
          <a:lstStyle/>
          <a:p>
            <a:r>
              <a:rPr lang="en-GB" altLang="en-US" sz="2400" dirty="0"/>
              <a:t>Performing only one run may not always be sufficient to achieve a good measurement of the intensity because the sample scattering will normally show some </a:t>
            </a:r>
            <a:r>
              <a:rPr lang="en-GB" altLang="en-US" sz="2400" b="1" dirty="0">
                <a:solidFill>
                  <a:srgbClr val="FF0000"/>
                </a:solidFill>
              </a:rPr>
              <a:t>systematic</a:t>
            </a:r>
            <a:r>
              <a:rPr lang="en-GB" altLang="en-US" sz="2400" dirty="0"/>
              <a:t> variations as well as an expected </a:t>
            </a:r>
            <a:r>
              <a:rPr lang="en-GB" altLang="en-US" sz="2400" b="1" dirty="0">
                <a:solidFill>
                  <a:srgbClr val="4CAE6B"/>
                </a:solidFill>
              </a:rPr>
              <a:t>statistical</a:t>
            </a:r>
            <a:r>
              <a:rPr lang="en-GB" altLang="en-US" sz="2400" dirty="0">
                <a:solidFill>
                  <a:srgbClr val="4CAE6B"/>
                </a:solidFill>
              </a:rPr>
              <a:t> </a:t>
            </a:r>
            <a:r>
              <a:rPr lang="en-GB" altLang="en-US" sz="2400" dirty="0"/>
              <a:t>(random) variation about a mean value</a:t>
            </a:r>
            <a:endParaRPr lang="en-US" altLang="en-US" sz="2400" dirty="0"/>
          </a:p>
        </p:txBody>
      </p:sp>
      <p:grpSp>
        <p:nvGrpSpPr>
          <p:cNvPr id="2163726" name="Group 14"/>
          <p:cNvGrpSpPr>
            <a:grpSpLocks/>
          </p:cNvGrpSpPr>
          <p:nvPr/>
        </p:nvGrpSpPr>
        <p:grpSpPr bwMode="auto">
          <a:xfrm>
            <a:off x="395288" y="4076700"/>
            <a:ext cx="2808287" cy="2016125"/>
            <a:chOff x="249" y="2568"/>
            <a:chExt cx="1769" cy="1270"/>
          </a:xfrm>
        </p:grpSpPr>
        <p:pic>
          <p:nvPicPr>
            <p:cNvPr id="21637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2843"/>
              <a:ext cx="1723" cy="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63718" name="Text Box 6"/>
            <p:cNvSpPr txBox="1">
              <a:spLocks noChangeArrowheads="1"/>
            </p:cNvSpPr>
            <p:nvPr/>
          </p:nvSpPr>
          <p:spPr bwMode="auto">
            <a:xfrm>
              <a:off x="474" y="2593"/>
              <a:ext cx="1366"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700" b="1" dirty="0">
                  <a:solidFill>
                    <a:srgbClr val="4CAE6B"/>
                  </a:solidFill>
                  <a:latin typeface="Arial" charset="0"/>
                </a:rPr>
                <a:t>Statistical variation</a:t>
              </a:r>
              <a:endParaRPr lang="en-US" altLang="en-US" sz="1700" b="1" dirty="0">
                <a:solidFill>
                  <a:srgbClr val="4CAE6B"/>
                </a:solidFill>
                <a:latin typeface="Arial" charset="0"/>
              </a:endParaRPr>
            </a:p>
          </p:txBody>
        </p:sp>
        <p:sp>
          <p:nvSpPr>
            <p:cNvPr id="2163720" name="Rectangle 8"/>
            <p:cNvSpPr>
              <a:spLocks noChangeArrowheads="1"/>
            </p:cNvSpPr>
            <p:nvPr/>
          </p:nvSpPr>
          <p:spPr bwMode="auto">
            <a:xfrm>
              <a:off x="249" y="2568"/>
              <a:ext cx="1769" cy="127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163727" name="Group 15"/>
          <p:cNvGrpSpPr>
            <a:grpSpLocks/>
          </p:cNvGrpSpPr>
          <p:nvPr/>
        </p:nvGrpSpPr>
        <p:grpSpPr bwMode="auto">
          <a:xfrm>
            <a:off x="3276600" y="4076700"/>
            <a:ext cx="5616575" cy="2016125"/>
            <a:chOff x="2064" y="2568"/>
            <a:chExt cx="3538" cy="1270"/>
          </a:xfrm>
        </p:grpSpPr>
        <p:pic>
          <p:nvPicPr>
            <p:cNvPr id="2163716" name="Picture 4" descr="Thermal cycling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 y="2874"/>
              <a:ext cx="1633" cy="886"/>
            </a:xfrm>
            <a:prstGeom prst="rect">
              <a:avLst/>
            </a:prstGeom>
            <a:noFill/>
            <a:extLst>
              <a:ext uri="{909E8E84-426E-40DD-AFC4-6F175D3DCCD1}">
                <a14:hiddenFill xmlns:a14="http://schemas.microsoft.com/office/drawing/2010/main">
                  <a:solidFill>
                    <a:srgbClr val="FFFFFF"/>
                  </a:solidFill>
                </a14:hiddenFill>
              </a:ext>
            </a:extLst>
          </p:spPr>
        </p:pic>
        <p:sp>
          <p:nvSpPr>
            <p:cNvPr id="2163719" name="Text Box 7"/>
            <p:cNvSpPr txBox="1">
              <a:spLocks noChangeArrowheads="1"/>
            </p:cNvSpPr>
            <p:nvPr/>
          </p:nvSpPr>
          <p:spPr bwMode="auto">
            <a:xfrm>
              <a:off x="3136" y="2593"/>
              <a:ext cx="1442"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700" b="1">
                  <a:solidFill>
                    <a:srgbClr val="FF0000"/>
                  </a:solidFill>
                  <a:latin typeface="Arial" charset="0"/>
                </a:rPr>
                <a:t>Systematic variation</a:t>
              </a:r>
              <a:endParaRPr lang="en-US" altLang="en-US" sz="1700" b="1">
                <a:solidFill>
                  <a:srgbClr val="FF0000"/>
                </a:solidFill>
                <a:latin typeface="Arial" charset="0"/>
              </a:endParaRPr>
            </a:p>
          </p:txBody>
        </p:sp>
        <p:sp>
          <p:nvSpPr>
            <p:cNvPr id="2163721" name="Rectangle 9"/>
            <p:cNvSpPr>
              <a:spLocks noChangeArrowheads="1"/>
            </p:cNvSpPr>
            <p:nvPr/>
          </p:nvSpPr>
          <p:spPr bwMode="auto">
            <a:xfrm>
              <a:off x="2064" y="2568"/>
              <a:ext cx="3538" cy="1270"/>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2163725" name="Picture 13" descr="Dust 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 y="2859"/>
              <a:ext cx="1633" cy="9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59795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637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63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4738" name="Rectangle 2"/>
          <p:cNvSpPr>
            <a:spLocks noGrp="1" noChangeArrowheads="1"/>
          </p:cNvSpPr>
          <p:nvPr>
            <p:ph type="title"/>
          </p:nvPr>
        </p:nvSpPr>
        <p:spPr>
          <a:xfrm>
            <a:off x="374650" y="508000"/>
            <a:ext cx="8517830" cy="617538"/>
          </a:xfrm>
        </p:spPr>
        <p:txBody>
          <a:bodyPr/>
          <a:lstStyle/>
          <a:p>
            <a:r>
              <a:rPr lang="en-GB" altLang="en-US" dirty="0"/>
              <a:t>Molecular Weight SOP</a:t>
            </a:r>
            <a:r>
              <a:rPr lang="en-GB" altLang="en-US" dirty="0" smtClean="0"/>
              <a:t>: Measurement </a:t>
            </a:r>
            <a:r>
              <a:rPr lang="en-GB" altLang="en-US" dirty="0"/>
              <a:t>- Advanced</a:t>
            </a:r>
            <a:endParaRPr lang="en-US" altLang="en-US" dirty="0"/>
          </a:p>
        </p:txBody>
      </p:sp>
      <p:sp>
        <p:nvSpPr>
          <p:cNvPr id="2164739" name="Rectangle 3"/>
          <p:cNvSpPr>
            <a:spLocks noGrp="1" noChangeArrowheads="1"/>
          </p:cNvSpPr>
          <p:nvPr>
            <p:ph idx="1"/>
          </p:nvPr>
        </p:nvSpPr>
        <p:spPr>
          <a:xfrm>
            <a:off x="609600" y="1663700"/>
            <a:ext cx="7850188" cy="4789488"/>
          </a:xfrm>
        </p:spPr>
        <p:txBody>
          <a:bodyPr/>
          <a:lstStyle/>
          <a:p>
            <a:r>
              <a:rPr lang="en-GB" altLang="en-US" sz="2200"/>
              <a:t>These systematic variations can occur for several reasons:</a:t>
            </a:r>
          </a:p>
          <a:p>
            <a:pPr lvl="1"/>
            <a:r>
              <a:rPr lang="en-GB" altLang="en-US" sz="1800"/>
              <a:t>Thermal drifting of the sample</a:t>
            </a:r>
          </a:p>
          <a:p>
            <a:pPr lvl="1"/>
            <a:r>
              <a:rPr lang="en-GB" altLang="en-US" sz="1800"/>
              <a:t>Poorly mixed sample</a:t>
            </a:r>
          </a:p>
          <a:p>
            <a:pPr lvl="1"/>
            <a:r>
              <a:rPr lang="en-GB" altLang="en-US" sz="1800"/>
              <a:t>Sample contains aggregates/dust</a:t>
            </a:r>
          </a:p>
          <a:p>
            <a:pPr lvl="1"/>
            <a:r>
              <a:rPr lang="en-GB" altLang="en-US" sz="1800"/>
              <a:t>Instrument and laser stabilisation after initial switch on</a:t>
            </a:r>
          </a:p>
          <a:p>
            <a:r>
              <a:rPr lang="en-GB" altLang="en-US" sz="2200"/>
              <a:t>If any variations are detected that are greater that are greater than the set values, the measurement will be repeated until a result below the thresholds is achieved </a:t>
            </a:r>
          </a:p>
          <a:p>
            <a:r>
              <a:rPr lang="en-GB" altLang="en-US" sz="2200"/>
              <a:t>Adjusting these variation factors will enable a percentage of these systematic variations to be ignored during the measurement process allowing a quicker measurement to be performed e.g. if the sample contains aggregates/dust</a:t>
            </a:r>
            <a:endParaRPr lang="en-US" altLang="en-US" sz="2200"/>
          </a:p>
          <a:p>
            <a:endParaRPr lang="en-US" altLang="en-US" sz="2200"/>
          </a:p>
        </p:txBody>
      </p:sp>
    </p:spTree>
    <p:extLst>
      <p:ext uri="{BB962C8B-B14F-4D97-AF65-F5344CB8AC3E}">
        <p14:creationId xmlns:p14="http://schemas.microsoft.com/office/powerpoint/2010/main" val="2934348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6786" name="Rectangle 2"/>
          <p:cNvSpPr>
            <a:spLocks noGrp="1" noChangeArrowheads="1"/>
          </p:cNvSpPr>
          <p:nvPr>
            <p:ph type="title"/>
          </p:nvPr>
        </p:nvSpPr>
        <p:spPr>
          <a:xfrm>
            <a:off x="374650" y="508000"/>
            <a:ext cx="8517830" cy="617538"/>
          </a:xfrm>
        </p:spPr>
        <p:txBody>
          <a:bodyPr/>
          <a:lstStyle/>
          <a:p>
            <a:r>
              <a:rPr lang="en-GB" altLang="en-US" dirty="0"/>
              <a:t>Molecular Weight SOP</a:t>
            </a:r>
            <a:r>
              <a:rPr lang="en-GB" altLang="en-US" dirty="0" smtClean="0"/>
              <a:t>: Measurement </a:t>
            </a:r>
            <a:r>
              <a:rPr lang="en-GB" altLang="en-US" dirty="0"/>
              <a:t>- Advanced</a:t>
            </a:r>
            <a:endParaRPr lang="en-US" altLang="en-US" dirty="0"/>
          </a:p>
        </p:txBody>
      </p:sp>
      <p:sp>
        <p:nvSpPr>
          <p:cNvPr id="2166787" name="Rectangle 3"/>
          <p:cNvSpPr>
            <a:spLocks noGrp="1" noChangeArrowheads="1"/>
          </p:cNvSpPr>
          <p:nvPr>
            <p:ph idx="1"/>
          </p:nvPr>
        </p:nvSpPr>
        <p:spPr>
          <a:xfrm>
            <a:off x="609600" y="1196752"/>
            <a:ext cx="8139113" cy="3997325"/>
          </a:xfrm>
        </p:spPr>
        <p:txBody>
          <a:bodyPr/>
          <a:lstStyle/>
          <a:p>
            <a:pPr>
              <a:buFontTx/>
              <a:buNone/>
            </a:pPr>
            <a:r>
              <a:rPr lang="en-GB" altLang="en-US" sz="2200" dirty="0"/>
              <a:t>The default variation factors are:</a:t>
            </a:r>
          </a:p>
          <a:p>
            <a:r>
              <a:rPr lang="en-GB" altLang="en-US" sz="2200" b="1" dirty="0">
                <a:solidFill>
                  <a:srgbClr val="4CAE6B"/>
                </a:solidFill>
              </a:rPr>
              <a:t>Ratio of systematic to statistical deviation</a:t>
            </a:r>
          </a:p>
          <a:p>
            <a:pPr lvl="1"/>
            <a:r>
              <a:rPr lang="en-GB" altLang="en-US" sz="1800" dirty="0"/>
              <a:t>The systematic deviation should be &lt;0.75 x the statistical deviation</a:t>
            </a:r>
          </a:p>
        </p:txBody>
      </p:sp>
      <p:pic>
        <p:nvPicPr>
          <p:cNvPr id="2166789" name="Picture 5" desc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5276850"/>
            <a:ext cx="381635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520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7810" name="Rectangle 2"/>
          <p:cNvSpPr>
            <a:spLocks noGrp="1" noChangeArrowheads="1"/>
          </p:cNvSpPr>
          <p:nvPr>
            <p:ph type="title"/>
          </p:nvPr>
        </p:nvSpPr>
        <p:spPr>
          <a:xfrm>
            <a:off x="374650" y="508000"/>
            <a:ext cx="8517830" cy="617538"/>
          </a:xfrm>
        </p:spPr>
        <p:txBody>
          <a:bodyPr/>
          <a:lstStyle/>
          <a:p>
            <a:r>
              <a:rPr lang="en-GB" altLang="en-US" dirty="0"/>
              <a:t>Molecular Weight </a:t>
            </a:r>
            <a:r>
              <a:rPr lang="en-GB" altLang="en-US" dirty="0" smtClean="0"/>
              <a:t>SOP: Measurement </a:t>
            </a:r>
            <a:r>
              <a:rPr lang="en-GB" altLang="en-US" dirty="0"/>
              <a:t>- Advanced</a:t>
            </a:r>
            <a:endParaRPr lang="en-US" altLang="en-US" dirty="0"/>
          </a:p>
        </p:txBody>
      </p:sp>
      <p:sp>
        <p:nvSpPr>
          <p:cNvPr id="2167811" name="Rectangle 3"/>
          <p:cNvSpPr>
            <a:spLocks noGrp="1" noChangeArrowheads="1"/>
          </p:cNvSpPr>
          <p:nvPr>
            <p:ph idx="1"/>
          </p:nvPr>
        </p:nvSpPr>
        <p:spPr>
          <a:xfrm>
            <a:off x="609600" y="1196752"/>
            <a:ext cx="8139113" cy="3997325"/>
          </a:xfrm>
        </p:spPr>
        <p:txBody>
          <a:bodyPr/>
          <a:lstStyle/>
          <a:p>
            <a:pPr>
              <a:buFontTx/>
              <a:buNone/>
            </a:pPr>
            <a:r>
              <a:rPr lang="en-GB" altLang="en-US" sz="2200" dirty="0"/>
              <a:t>The default variation factors are:</a:t>
            </a:r>
          </a:p>
          <a:p>
            <a:r>
              <a:rPr lang="en-GB" altLang="en-US" sz="2200" b="1" dirty="0">
                <a:solidFill>
                  <a:srgbClr val="4CAE6B"/>
                </a:solidFill>
              </a:rPr>
              <a:t>Ratio of systematic to statistical deviati</a:t>
            </a:r>
            <a:r>
              <a:rPr lang="en-GB" altLang="en-US" sz="2200" b="1" dirty="0">
                <a:solidFill>
                  <a:srgbClr val="00CC66"/>
                </a:solidFill>
              </a:rPr>
              <a:t>on</a:t>
            </a:r>
          </a:p>
          <a:p>
            <a:pPr lvl="1"/>
            <a:r>
              <a:rPr lang="en-GB" altLang="en-US" sz="1800" dirty="0"/>
              <a:t>The systematic deviation should be &lt;0.75 x the statistical deviation</a:t>
            </a:r>
          </a:p>
          <a:p>
            <a:r>
              <a:rPr lang="en-GB" altLang="en-US" sz="2000" b="1" dirty="0">
                <a:solidFill>
                  <a:srgbClr val="4CAE6B"/>
                </a:solidFill>
              </a:rPr>
              <a:t>Fraction of mean to systematic deviation</a:t>
            </a:r>
          </a:p>
          <a:p>
            <a:pPr lvl="1"/>
            <a:r>
              <a:rPr lang="en-GB" altLang="en-US" sz="1800" dirty="0"/>
              <a:t>The systematic deviation should be &lt;0.02 x the mean</a:t>
            </a:r>
          </a:p>
        </p:txBody>
      </p:sp>
      <p:pic>
        <p:nvPicPr>
          <p:cNvPr id="2167814" name="Picture 6" descr="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5289550"/>
            <a:ext cx="3816350" cy="109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249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3250" name="Rectangle 2"/>
          <p:cNvSpPr>
            <a:spLocks noGrp="1" noChangeArrowheads="1"/>
          </p:cNvSpPr>
          <p:nvPr>
            <p:ph type="title"/>
          </p:nvPr>
        </p:nvSpPr>
        <p:spPr/>
        <p:txBody>
          <a:bodyPr/>
          <a:lstStyle/>
          <a:p>
            <a:r>
              <a:rPr lang="en-GB" altLang="en-US"/>
              <a:t>Static Light Scattering (SLS)</a:t>
            </a:r>
          </a:p>
        </p:txBody>
      </p:sp>
      <p:sp>
        <p:nvSpPr>
          <p:cNvPr id="1973251" name="Rectangle 3"/>
          <p:cNvSpPr>
            <a:spLocks noGrp="1" noChangeArrowheads="1"/>
          </p:cNvSpPr>
          <p:nvPr>
            <p:ph idx="1"/>
          </p:nvPr>
        </p:nvSpPr>
        <p:spPr/>
        <p:txBody>
          <a:bodyPr/>
          <a:lstStyle/>
          <a:p>
            <a:r>
              <a:rPr lang="en-GB" altLang="en-US" sz="2400"/>
              <a:t>The intensity of scattered light that a macromolecule produces is proportional to the product of the weight-average molecular weight and the concentration of the macromolecule (I </a:t>
            </a:r>
            <a:r>
              <a:rPr lang="en-GB" altLang="en-US" sz="2400">
                <a:sym typeface="Symbol" pitchFamily="18" charset="2"/>
              </a:rPr>
              <a:t> </a:t>
            </a:r>
            <a:r>
              <a:rPr lang="en-GB" altLang="en-US" sz="2400"/>
              <a:t>(M</a:t>
            </a:r>
            <a:r>
              <a:rPr lang="en-GB" altLang="en-US" sz="2400" baseline="-25000"/>
              <a:t>W</a:t>
            </a:r>
            <a:r>
              <a:rPr lang="en-GB" altLang="en-US" sz="2400"/>
              <a:t>)(C))</a:t>
            </a:r>
          </a:p>
          <a:p>
            <a:r>
              <a:rPr lang="en-GB" altLang="en-US" sz="2400"/>
              <a:t>The Zetasizer Nano S and ZS measures the intensity of scattered light of various known concentrations of sample at one angle</a:t>
            </a:r>
          </a:p>
          <a:p>
            <a:r>
              <a:rPr lang="en-GB" altLang="en-US" sz="2400"/>
              <a:t>This is called a Debye plot and allows for the determination of</a:t>
            </a:r>
          </a:p>
          <a:p>
            <a:pPr lvl="1">
              <a:buClr>
                <a:srgbClr val="33CC33"/>
              </a:buClr>
            </a:pPr>
            <a:r>
              <a:rPr lang="en-GB" altLang="en-US"/>
              <a:t>Weight-Averaged Molecular Weight</a:t>
            </a:r>
          </a:p>
          <a:p>
            <a:pPr lvl="1">
              <a:buClr>
                <a:srgbClr val="33CC33"/>
              </a:buClr>
            </a:pPr>
            <a:r>
              <a:rPr lang="en-GB" altLang="en-US"/>
              <a:t>2nd Virial Coefficient</a:t>
            </a:r>
          </a:p>
        </p:txBody>
      </p:sp>
    </p:spTree>
    <p:extLst>
      <p:ext uri="{BB962C8B-B14F-4D97-AF65-F5344CB8AC3E}">
        <p14:creationId xmlns:p14="http://schemas.microsoft.com/office/powerpoint/2010/main" val="1849369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3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32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732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732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732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325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8834" name="Rectangle 2"/>
          <p:cNvSpPr>
            <a:spLocks noGrp="1" noChangeArrowheads="1"/>
          </p:cNvSpPr>
          <p:nvPr>
            <p:ph type="title"/>
          </p:nvPr>
        </p:nvSpPr>
        <p:spPr>
          <a:xfrm>
            <a:off x="374650" y="508000"/>
            <a:ext cx="8517830" cy="617538"/>
          </a:xfrm>
        </p:spPr>
        <p:txBody>
          <a:bodyPr/>
          <a:lstStyle/>
          <a:p>
            <a:r>
              <a:rPr lang="en-GB" altLang="en-US" dirty="0"/>
              <a:t>Molecular Weight SOP</a:t>
            </a:r>
            <a:r>
              <a:rPr lang="en-GB" altLang="en-US" dirty="0" smtClean="0"/>
              <a:t>: Measurement </a:t>
            </a:r>
            <a:r>
              <a:rPr lang="en-GB" altLang="en-US" dirty="0"/>
              <a:t>- Advanced</a:t>
            </a:r>
            <a:endParaRPr lang="en-US" altLang="en-US" dirty="0"/>
          </a:p>
        </p:txBody>
      </p:sp>
      <p:sp>
        <p:nvSpPr>
          <p:cNvPr id="2168835" name="Rectangle 3"/>
          <p:cNvSpPr>
            <a:spLocks noGrp="1" noChangeArrowheads="1"/>
          </p:cNvSpPr>
          <p:nvPr>
            <p:ph idx="1"/>
          </p:nvPr>
        </p:nvSpPr>
        <p:spPr>
          <a:xfrm>
            <a:off x="609600" y="1196752"/>
            <a:ext cx="8139113" cy="3997325"/>
          </a:xfrm>
        </p:spPr>
        <p:txBody>
          <a:bodyPr/>
          <a:lstStyle/>
          <a:p>
            <a:pPr>
              <a:buFontTx/>
              <a:buNone/>
            </a:pPr>
            <a:r>
              <a:rPr lang="en-GB" altLang="en-US" sz="2200" dirty="0"/>
              <a:t>The default variation factors are:</a:t>
            </a:r>
          </a:p>
          <a:p>
            <a:r>
              <a:rPr lang="en-GB" altLang="en-US" sz="2200" b="1" dirty="0">
                <a:solidFill>
                  <a:srgbClr val="4CAE6B"/>
                </a:solidFill>
              </a:rPr>
              <a:t>Ratio of systematic to statistical deviation</a:t>
            </a:r>
          </a:p>
          <a:p>
            <a:pPr lvl="1"/>
            <a:r>
              <a:rPr lang="en-GB" altLang="en-US" sz="1800" dirty="0"/>
              <a:t>The systematic deviation should be &lt;0.75 x the statistical deviation</a:t>
            </a:r>
          </a:p>
          <a:p>
            <a:r>
              <a:rPr lang="en-GB" altLang="en-US" sz="2000" b="1" dirty="0">
                <a:solidFill>
                  <a:srgbClr val="4CAE6B"/>
                </a:solidFill>
              </a:rPr>
              <a:t>Fraction of mean to systematic deviation</a:t>
            </a:r>
          </a:p>
          <a:p>
            <a:pPr lvl="1"/>
            <a:r>
              <a:rPr lang="en-GB" altLang="en-US" sz="1800" dirty="0"/>
              <a:t>The systematic deviation should be &lt;0.02 x the mean</a:t>
            </a:r>
          </a:p>
          <a:p>
            <a:r>
              <a:rPr lang="en-GB" altLang="en-US" sz="2000" b="1" dirty="0">
                <a:solidFill>
                  <a:srgbClr val="4CAE6B"/>
                </a:solidFill>
              </a:rPr>
              <a:t>Trend</a:t>
            </a:r>
          </a:p>
          <a:p>
            <a:pPr lvl="1"/>
            <a:r>
              <a:rPr lang="en-GB" altLang="en-US" sz="1800" dirty="0"/>
              <a:t>The trend (i.e. change in the mean between the start and end of the measurement) should be &lt; statistical deviation x 1</a:t>
            </a:r>
          </a:p>
        </p:txBody>
      </p:sp>
      <p:pic>
        <p:nvPicPr>
          <p:cNvPr id="2168840" name="Picture 8" descr="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5249863"/>
            <a:ext cx="3875088" cy="1131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282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5762" name="Rectangle 2"/>
          <p:cNvSpPr>
            <a:spLocks noGrp="1" noChangeArrowheads="1"/>
          </p:cNvSpPr>
          <p:nvPr>
            <p:ph type="title"/>
          </p:nvPr>
        </p:nvSpPr>
        <p:spPr>
          <a:xfrm>
            <a:off x="374650" y="508000"/>
            <a:ext cx="8517830" cy="617538"/>
          </a:xfrm>
        </p:spPr>
        <p:txBody>
          <a:bodyPr/>
          <a:lstStyle/>
          <a:p>
            <a:r>
              <a:rPr lang="en-GB" altLang="en-US" dirty="0"/>
              <a:t>Molecular Weight SOP</a:t>
            </a:r>
            <a:r>
              <a:rPr lang="en-GB" altLang="en-US" dirty="0" smtClean="0"/>
              <a:t>: Measurement </a:t>
            </a:r>
            <a:r>
              <a:rPr lang="en-GB" altLang="en-US" dirty="0"/>
              <a:t>- Advanced</a:t>
            </a:r>
            <a:endParaRPr lang="en-US" altLang="en-US" dirty="0"/>
          </a:p>
        </p:txBody>
      </p:sp>
      <p:sp>
        <p:nvSpPr>
          <p:cNvPr id="2165763" name="Rectangle 3"/>
          <p:cNvSpPr>
            <a:spLocks noGrp="1" noChangeArrowheads="1"/>
          </p:cNvSpPr>
          <p:nvPr>
            <p:ph idx="1"/>
          </p:nvPr>
        </p:nvSpPr>
        <p:spPr>
          <a:xfrm>
            <a:off x="609600" y="1196752"/>
            <a:ext cx="8139113" cy="3997325"/>
          </a:xfrm>
        </p:spPr>
        <p:txBody>
          <a:bodyPr/>
          <a:lstStyle/>
          <a:p>
            <a:pPr>
              <a:buFontTx/>
              <a:buNone/>
            </a:pPr>
            <a:r>
              <a:rPr lang="en-GB" altLang="en-US" sz="2200" dirty="0"/>
              <a:t>The default variation factors are:</a:t>
            </a:r>
          </a:p>
          <a:p>
            <a:r>
              <a:rPr lang="en-GB" altLang="en-US" sz="2200" b="1" dirty="0">
                <a:solidFill>
                  <a:srgbClr val="4CAE6B"/>
                </a:solidFill>
              </a:rPr>
              <a:t>Ratio of systematic to statistical deviation</a:t>
            </a:r>
          </a:p>
          <a:p>
            <a:pPr lvl="1"/>
            <a:r>
              <a:rPr lang="en-GB" altLang="en-US" sz="1800" dirty="0"/>
              <a:t>The systematic deviation should be &lt;0.75 x the statistical deviation</a:t>
            </a:r>
          </a:p>
          <a:p>
            <a:r>
              <a:rPr lang="en-GB" altLang="en-US" sz="2000" b="1" dirty="0">
                <a:solidFill>
                  <a:srgbClr val="4CAE6B"/>
                </a:solidFill>
              </a:rPr>
              <a:t>Fraction of mean to systematic deviation</a:t>
            </a:r>
          </a:p>
          <a:p>
            <a:pPr lvl="1"/>
            <a:r>
              <a:rPr lang="en-GB" altLang="en-US" sz="1800" dirty="0"/>
              <a:t>The systematic deviation should be &lt;0.02 x the mean</a:t>
            </a:r>
          </a:p>
          <a:p>
            <a:r>
              <a:rPr lang="en-GB" altLang="en-US" sz="2000" b="1" dirty="0">
                <a:solidFill>
                  <a:srgbClr val="4CAE6B"/>
                </a:solidFill>
              </a:rPr>
              <a:t>Trend</a:t>
            </a:r>
          </a:p>
          <a:p>
            <a:pPr lvl="1"/>
            <a:r>
              <a:rPr lang="en-GB" altLang="en-US" sz="1800" dirty="0"/>
              <a:t>The trend (i.e. change in the mean between the start and end of the measurement) should be &lt; statistical deviation x 1</a:t>
            </a:r>
          </a:p>
          <a:p>
            <a:r>
              <a:rPr lang="en-GB" altLang="en-US" sz="2000" b="1" dirty="0">
                <a:solidFill>
                  <a:srgbClr val="4CAE6B"/>
                </a:solidFill>
              </a:rPr>
              <a:t>Drift</a:t>
            </a:r>
          </a:p>
          <a:p>
            <a:pPr lvl="1"/>
            <a:r>
              <a:rPr lang="en-GB" altLang="en-US" sz="1800" dirty="0"/>
              <a:t>The trend (i.e. change in the mean between the start and end of the measurement) should be &lt;0.01 x the mean</a:t>
            </a:r>
            <a:endParaRPr lang="en-US" altLang="en-US" sz="1800" dirty="0"/>
          </a:p>
        </p:txBody>
      </p:sp>
      <p:pic>
        <p:nvPicPr>
          <p:cNvPr id="2165773" name="Picture 13" desc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5262563"/>
            <a:ext cx="381635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628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1667" name="Rectangle 3"/>
          <p:cNvSpPr>
            <a:spLocks noGrp="1" noChangeArrowheads="1"/>
          </p:cNvSpPr>
          <p:nvPr>
            <p:ph type="title"/>
          </p:nvPr>
        </p:nvSpPr>
        <p:spPr/>
        <p:txBody>
          <a:bodyPr/>
          <a:lstStyle/>
          <a:p>
            <a:r>
              <a:rPr lang="en-GB" altLang="en-US" dirty="0"/>
              <a:t>Molecular Weight SOP</a:t>
            </a:r>
            <a:r>
              <a:rPr lang="en-GB" altLang="en-US" dirty="0" smtClean="0"/>
              <a:t>: Size </a:t>
            </a:r>
            <a:r>
              <a:rPr lang="en-GB" altLang="en-US" dirty="0"/>
              <a:t>Measurement</a:t>
            </a:r>
            <a:endParaRPr lang="en-US" altLang="en-US" dirty="0"/>
          </a:p>
        </p:txBody>
      </p:sp>
      <p:sp>
        <p:nvSpPr>
          <p:cNvPr id="2161668" name="Rectangle 4"/>
          <p:cNvSpPr>
            <a:spLocks noGrp="1" noChangeArrowheads="1"/>
          </p:cNvSpPr>
          <p:nvPr>
            <p:ph idx="1"/>
          </p:nvPr>
        </p:nvSpPr>
        <p:spPr>
          <a:xfrm>
            <a:off x="609600" y="1647825"/>
            <a:ext cx="2738438" cy="4876800"/>
          </a:xfrm>
          <a:noFill/>
          <a:ln/>
        </p:spPr>
        <p:txBody>
          <a:bodyPr/>
          <a:lstStyle/>
          <a:p>
            <a:r>
              <a:rPr lang="en-GB" altLang="en-US" sz="2000"/>
              <a:t>Size measurement is performed when box is checked</a:t>
            </a:r>
          </a:p>
          <a:p>
            <a:r>
              <a:rPr lang="en-GB" altLang="en-US" sz="2000"/>
              <a:t>z-average diameter obtained for each sample concentration is extrapolated to zero concentration and this value is used for shape correction </a:t>
            </a:r>
            <a:endParaRPr lang="en-US" altLang="en-US" sz="20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1" y="1844824"/>
            <a:ext cx="5427452" cy="3791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9295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9858" name="Rectangle 2"/>
          <p:cNvSpPr>
            <a:spLocks noGrp="1" noChangeArrowheads="1"/>
          </p:cNvSpPr>
          <p:nvPr>
            <p:ph type="title"/>
          </p:nvPr>
        </p:nvSpPr>
        <p:spPr/>
        <p:txBody>
          <a:bodyPr/>
          <a:lstStyle/>
          <a:p>
            <a:r>
              <a:rPr lang="en-GB" altLang="en-US" dirty="0"/>
              <a:t>Molecular Weight SOP</a:t>
            </a:r>
            <a:r>
              <a:rPr lang="en-GB" altLang="en-US" dirty="0" smtClean="0"/>
              <a:t>: Data </a:t>
            </a:r>
            <a:r>
              <a:rPr lang="en-GB" altLang="en-US" dirty="0"/>
              <a:t>Processing</a:t>
            </a:r>
            <a:endParaRPr lang="en-US" altLang="en-US" dirty="0"/>
          </a:p>
        </p:txBody>
      </p:sp>
      <p:sp>
        <p:nvSpPr>
          <p:cNvPr id="2169862" name="Rectangle 6"/>
          <p:cNvSpPr>
            <a:spLocks noGrp="1" noChangeArrowheads="1"/>
          </p:cNvSpPr>
          <p:nvPr>
            <p:ph idx="1"/>
          </p:nvPr>
        </p:nvSpPr>
        <p:spPr>
          <a:xfrm>
            <a:off x="609600" y="1647825"/>
            <a:ext cx="2809875" cy="4876800"/>
          </a:xfrm>
          <a:noFill/>
          <a:ln/>
        </p:spPr>
        <p:txBody>
          <a:bodyPr/>
          <a:lstStyle/>
          <a:p>
            <a:r>
              <a:rPr lang="en-GB" altLang="en-US" sz="2000"/>
              <a:t>Only required if  size measurement has been  requested</a:t>
            </a:r>
            <a:endParaRPr lang="en-US" altLang="en-US" sz="20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844824"/>
            <a:ext cx="5427453" cy="3789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8855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1906" name="Rectangle 2"/>
          <p:cNvSpPr>
            <a:spLocks noGrp="1" noChangeArrowheads="1"/>
          </p:cNvSpPr>
          <p:nvPr>
            <p:ph type="title"/>
          </p:nvPr>
        </p:nvSpPr>
        <p:spPr>
          <a:xfrm>
            <a:off x="374650" y="508000"/>
            <a:ext cx="8229798" cy="617538"/>
          </a:xfrm>
        </p:spPr>
        <p:txBody>
          <a:bodyPr/>
          <a:lstStyle/>
          <a:p>
            <a:r>
              <a:rPr lang="en-GB" altLang="en-US" dirty="0"/>
              <a:t>Molecular Weight SOP</a:t>
            </a:r>
            <a:r>
              <a:rPr lang="en-GB" altLang="en-US" dirty="0" smtClean="0"/>
              <a:t>: Data </a:t>
            </a:r>
            <a:r>
              <a:rPr lang="en-GB" altLang="en-US" dirty="0"/>
              <a:t>Processing - Reports</a:t>
            </a:r>
            <a:endParaRPr lang="en-US" altLang="en-US" dirty="0"/>
          </a:p>
        </p:txBody>
      </p:sp>
      <p:sp>
        <p:nvSpPr>
          <p:cNvPr id="2171910" name="Rectangle 6"/>
          <p:cNvSpPr>
            <a:spLocks noGrp="1" noChangeArrowheads="1"/>
          </p:cNvSpPr>
          <p:nvPr>
            <p:ph idx="1"/>
          </p:nvPr>
        </p:nvSpPr>
        <p:spPr>
          <a:xfrm>
            <a:off x="609600" y="1647825"/>
            <a:ext cx="2809875" cy="4876800"/>
          </a:xfrm>
          <a:noFill/>
          <a:ln/>
        </p:spPr>
        <p:txBody>
          <a:bodyPr/>
          <a:lstStyle/>
          <a:p>
            <a:r>
              <a:rPr lang="en-GB" altLang="en-US" sz="2000"/>
              <a:t>Various reports  can be selected and printed automatically</a:t>
            </a:r>
            <a:endParaRPr lang="en-US" altLang="en-US" sz="20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844824"/>
            <a:ext cx="5427453" cy="3789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17658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82" name="Rectangle 2"/>
          <p:cNvSpPr>
            <a:spLocks noGrp="1" noChangeArrowheads="1"/>
          </p:cNvSpPr>
          <p:nvPr>
            <p:ph type="title"/>
          </p:nvPr>
        </p:nvSpPr>
        <p:spPr>
          <a:xfrm>
            <a:off x="374650" y="508000"/>
            <a:ext cx="8517830" cy="617538"/>
          </a:xfrm>
        </p:spPr>
        <p:txBody>
          <a:bodyPr/>
          <a:lstStyle/>
          <a:p>
            <a:r>
              <a:rPr lang="en-GB" altLang="en-US" dirty="0"/>
              <a:t>Molecular Weight SOP</a:t>
            </a:r>
            <a:r>
              <a:rPr lang="en-GB" altLang="en-US" dirty="0" smtClean="0"/>
              <a:t>: Data </a:t>
            </a:r>
            <a:r>
              <a:rPr lang="en-GB" altLang="en-US" dirty="0"/>
              <a:t>Processing - Export</a:t>
            </a:r>
            <a:endParaRPr lang="en-US" altLang="en-US" dirty="0"/>
          </a:p>
        </p:txBody>
      </p:sp>
      <p:sp>
        <p:nvSpPr>
          <p:cNvPr id="2170887" name="Rectangle 7"/>
          <p:cNvSpPr>
            <a:spLocks noGrp="1" noChangeArrowheads="1"/>
          </p:cNvSpPr>
          <p:nvPr>
            <p:ph idx="1"/>
          </p:nvPr>
        </p:nvSpPr>
        <p:spPr>
          <a:xfrm>
            <a:off x="609600" y="1647825"/>
            <a:ext cx="2667000" cy="4876800"/>
          </a:xfrm>
          <a:noFill/>
          <a:ln/>
        </p:spPr>
        <p:txBody>
          <a:bodyPr/>
          <a:lstStyle/>
          <a:p>
            <a:r>
              <a:rPr lang="en-GB" altLang="en-US" sz="2000"/>
              <a:t>Enables the measurement results to be exported </a:t>
            </a:r>
            <a:endParaRPr lang="en-US" altLang="en-US" sz="200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232" y="1844824"/>
            <a:ext cx="5412102" cy="378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3696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4196" name="Rectangle 4"/>
          <p:cNvSpPr>
            <a:spLocks noGrp="1" noChangeArrowheads="1"/>
          </p:cNvSpPr>
          <p:nvPr>
            <p:ph type="ctrTitle"/>
          </p:nvPr>
        </p:nvSpPr>
        <p:spPr/>
        <p:txBody>
          <a:bodyPr/>
          <a:lstStyle/>
          <a:p>
            <a:r>
              <a:rPr lang="en-GB" altLang="en-US" dirty="0"/>
              <a:t>Sample Preparation for </a:t>
            </a:r>
            <a:r>
              <a:rPr lang="en-GB" altLang="en-US" dirty="0" smtClean="0"/>
              <a:t>                Molecular </a:t>
            </a:r>
            <a:r>
              <a:rPr lang="en-GB" altLang="en-US" dirty="0"/>
              <a:t>Weight Measurements</a:t>
            </a:r>
            <a:endParaRPr lang="en-US" altLang="en-US" dirty="0"/>
          </a:p>
        </p:txBody>
      </p:sp>
    </p:spTree>
    <p:extLst>
      <p:ext uri="{BB962C8B-B14F-4D97-AF65-F5344CB8AC3E}">
        <p14:creationId xmlns:p14="http://schemas.microsoft.com/office/powerpoint/2010/main" val="357905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930" name="Rectangle 2"/>
          <p:cNvSpPr>
            <a:spLocks noGrp="1" noChangeArrowheads="1"/>
          </p:cNvSpPr>
          <p:nvPr>
            <p:ph type="title"/>
          </p:nvPr>
        </p:nvSpPr>
        <p:spPr/>
        <p:txBody>
          <a:bodyPr/>
          <a:lstStyle/>
          <a:p>
            <a:r>
              <a:rPr lang="en-GB" altLang="en-US"/>
              <a:t>Sample Preparation</a:t>
            </a:r>
          </a:p>
        </p:txBody>
      </p:sp>
      <p:sp>
        <p:nvSpPr>
          <p:cNvPr id="2172931" name="Rectangle 3"/>
          <p:cNvSpPr>
            <a:spLocks noGrp="1" noChangeArrowheads="1"/>
          </p:cNvSpPr>
          <p:nvPr>
            <p:ph idx="1"/>
          </p:nvPr>
        </p:nvSpPr>
        <p:spPr/>
        <p:txBody>
          <a:bodyPr/>
          <a:lstStyle/>
          <a:p>
            <a:r>
              <a:rPr lang="en-GB" altLang="en-US"/>
              <a:t>Preparation of a number of known concentrations of the unknown molecule (protein, polymer) in a suitable solvent</a:t>
            </a:r>
          </a:p>
        </p:txBody>
      </p:sp>
      <p:sp>
        <p:nvSpPr>
          <p:cNvPr id="2172932" name="AutoShape 4"/>
          <p:cNvSpPr>
            <a:spLocks noChangeArrowheads="1"/>
          </p:cNvSpPr>
          <p:nvPr/>
        </p:nvSpPr>
        <p:spPr bwMode="auto">
          <a:xfrm>
            <a:off x="2286000" y="3200400"/>
            <a:ext cx="914400" cy="1295400"/>
          </a:xfrm>
          <a:prstGeom prst="can">
            <a:avLst>
              <a:gd name="adj" fmla="val 35417"/>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33" name="AutoShape 5" descr="5%"/>
          <p:cNvSpPr>
            <a:spLocks noChangeArrowheads="1"/>
          </p:cNvSpPr>
          <p:nvPr/>
        </p:nvSpPr>
        <p:spPr bwMode="auto">
          <a:xfrm>
            <a:off x="2286000" y="3733800"/>
            <a:ext cx="914400" cy="762000"/>
          </a:xfrm>
          <a:prstGeom prst="can">
            <a:avLst>
              <a:gd name="adj" fmla="val 38333"/>
            </a:avLst>
          </a:prstGeom>
          <a:pattFill prst="pct5">
            <a:fgClr>
              <a:schemeClr val="accent1"/>
            </a:fgClr>
            <a:bgClr>
              <a:srgbClr val="FFFFFF"/>
            </a:bgClr>
          </a:patt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34" name="AutoShape 6"/>
          <p:cNvSpPr>
            <a:spLocks noChangeArrowheads="1"/>
          </p:cNvSpPr>
          <p:nvPr/>
        </p:nvSpPr>
        <p:spPr bwMode="auto">
          <a:xfrm>
            <a:off x="5689600" y="3200400"/>
            <a:ext cx="914400" cy="1295400"/>
          </a:xfrm>
          <a:prstGeom prst="can">
            <a:avLst>
              <a:gd name="adj" fmla="val 35417"/>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35" name="AutoShape 7" descr="20%"/>
          <p:cNvSpPr>
            <a:spLocks noChangeArrowheads="1"/>
          </p:cNvSpPr>
          <p:nvPr/>
        </p:nvSpPr>
        <p:spPr bwMode="auto">
          <a:xfrm>
            <a:off x="5689600" y="3733800"/>
            <a:ext cx="914400" cy="762000"/>
          </a:xfrm>
          <a:prstGeom prst="can">
            <a:avLst>
              <a:gd name="adj" fmla="val 38333"/>
            </a:avLst>
          </a:prstGeom>
          <a:pattFill prst="pct20">
            <a:fgClr>
              <a:schemeClr val="accent1"/>
            </a:fgClr>
            <a:bgClr>
              <a:srgbClr val="FFFFFF"/>
            </a:bgClr>
          </a:patt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36" name="AutoShape 8"/>
          <p:cNvSpPr>
            <a:spLocks noChangeArrowheads="1"/>
          </p:cNvSpPr>
          <p:nvPr/>
        </p:nvSpPr>
        <p:spPr bwMode="auto">
          <a:xfrm>
            <a:off x="7391400" y="3200400"/>
            <a:ext cx="914400" cy="1295400"/>
          </a:xfrm>
          <a:prstGeom prst="can">
            <a:avLst>
              <a:gd name="adj" fmla="val 35417"/>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37" name="AutoShape 9" descr="25%"/>
          <p:cNvSpPr>
            <a:spLocks noChangeArrowheads="1"/>
          </p:cNvSpPr>
          <p:nvPr/>
        </p:nvSpPr>
        <p:spPr bwMode="auto">
          <a:xfrm>
            <a:off x="7391400" y="3733800"/>
            <a:ext cx="914400" cy="762000"/>
          </a:xfrm>
          <a:prstGeom prst="can">
            <a:avLst>
              <a:gd name="adj" fmla="val 38333"/>
            </a:avLst>
          </a:prstGeom>
          <a:pattFill prst="pct25">
            <a:fgClr>
              <a:schemeClr val="accent1"/>
            </a:fgClr>
            <a:bgClr>
              <a:srgbClr val="FFFFFF"/>
            </a:bgClr>
          </a:patt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38" name="AutoShape 10"/>
          <p:cNvSpPr>
            <a:spLocks noChangeArrowheads="1"/>
          </p:cNvSpPr>
          <p:nvPr/>
        </p:nvSpPr>
        <p:spPr bwMode="auto">
          <a:xfrm>
            <a:off x="3987800" y="3200400"/>
            <a:ext cx="914400" cy="1295400"/>
          </a:xfrm>
          <a:prstGeom prst="can">
            <a:avLst>
              <a:gd name="adj" fmla="val 35417"/>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39" name="AutoShape 11" descr="10%"/>
          <p:cNvSpPr>
            <a:spLocks noChangeArrowheads="1"/>
          </p:cNvSpPr>
          <p:nvPr/>
        </p:nvSpPr>
        <p:spPr bwMode="auto">
          <a:xfrm>
            <a:off x="3987800" y="3733800"/>
            <a:ext cx="914400" cy="762000"/>
          </a:xfrm>
          <a:prstGeom prst="can">
            <a:avLst>
              <a:gd name="adj" fmla="val 38333"/>
            </a:avLst>
          </a:prstGeom>
          <a:pattFill prst="pct10">
            <a:fgClr>
              <a:schemeClr val="accent1"/>
            </a:fgClr>
            <a:bgClr>
              <a:srgbClr val="FFFFFF"/>
            </a:bgClr>
          </a:patt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40" name="Text Box 12"/>
          <p:cNvSpPr txBox="1">
            <a:spLocks noChangeArrowheads="1"/>
          </p:cNvSpPr>
          <p:nvPr/>
        </p:nvSpPr>
        <p:spPr bwMode="auto">
          <a:xfrm>
            <a:off x="2600325" y="4495800"/>
            <a:ext cx="296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600">
                <a:latin typeface="Arial" charset="0"/>
              </a:rPr>
              <a:t>1</a:t>
            </a:r>
          </a:p>
        </p:txBody>
      </p:sp>
      <p:sp>
        <p:nvSpPr>
          <p:cNvPr id="2172941" name="Text Box 13"/>
          <p:cNvSpPr txBox="1">
            <a:spLocks noChangeArrowheads="1"/>
          </p:cNvSpPr>
          <p:nvPr/>
        </p:nvSpPr>
        <p:spPr bwMode="auto">
          <a:xfrm>
            <a:off x="4216400" y="4495800"/>
            <a:ext cx="296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600">
                <a:latin typeface="Arial" charset="0"/>
              </a:rPr>
              <a:t>2</a:t>
            </a:r>
          </a:p>
        </p:txBody>
      </p:sp>
      <p:sp>
        <p:nvSpPr>
          <p:cNvPr id="2172942" name="Text Box 14"/>
          <p:cNvSpPr txBox="1">
            <a:spLocks noChangeArrowheads="1"/>
          </p:cNvSpPr>
          <p:nvPr/>
        </p:nvSpPr>
        <p:spPr bwMode="auto">
          <a:xfrm>
            <a:off x="5969000" y="4495800"/>
            <a:ext cx="296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600">
                <a:latin typeface="Arial" charset="0"/>
              </a:rPr>
              <a:t>3</a:t>
            </a:r>
          </a:p>
        </p:txBody>
      </p:sp>
      <p:sp>
        <p:nvSpPr>
          <p:cNvPr id="2172943" name="Text Box 15"/>
          <p:cNvSpPr txBox="1">
            <a:spLocks noChangeArrowheads="1"/>
          </p:cNvSpPr>
          <p:nvPr/>
        </p:nvSpPr>
        <p:spPr bwMode="auto">
          <a:xfrm>
            <a:off x="7721600" y="4495800"/>
            <a:ext cx="2968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600">
                <a:latin typeface="Arial" charset="0"/>
              </a:rPr>
              <a:t>4</a:t>
            </a:r>
          </a:p>
        </p:txBody>
      </p:sp>
      <p:sp>
        <p:nvSpPr>
          <p:cNvPr id="2172944" name="AutoShape 16"/>
          <p:cNvSpPr>
            <a:spLocks noChangeArrowheads="1"/>
          </p:cNvSpPr>
          <p:nvPr/>
        </p:nvSpPr>
        <p:spPr bwMode="auto">
          <a:xfrm>
            <a:off x="609600" y="3200400"/>
            <a:ext cx="914400" cy="1295400"/>
          </a:xfrm>
          <a:prstGeom prst="can">
            <a:avLst>
              <a:gd name="adj" fmla="val 35417"/>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45" name="AutoShape 17" descr="5%"/>
          <p:cNvSpPr>
            <a:spLocks noChangeArrowheads="1"/>
          </p:cNvSpPr>
          <p:nvPr/>
        </p:nvSpPr>
        <p:spPr bwMode="auto">
          <a:xfrm>
            <a:off x="609600" y="3733800"/>
            <a:ext cx="914400" cy="762000"/>
          </a:xfrm>
          <a:prstGeom prst="can">
            <a:avLst>
              <a:gd name="adj" fmla="val 38333"/>
            </a:avLst>
          </a:prstGeom>
          <a:noFill/>
          <a:ln w="28575">
            <a:solidFill>
              <a:schemeClr val="tx1"/>
            </a:solidFill>
            <a:round/>
            <a:headEnd type="none" w="sm" len="sm"/>
            <a:tailEnd type="none" w="sm" len="sm"/>
          </a:ln>
          <a:effectLst/>
          <a:extLst>
            <a:ext uri="{909E8E84-426E-40DD-AFC4-6F175D3DCCD1}">
              <a14:hiddenFill xmlns:a14="http://schemas.microsoft.com/office/drawing/2010/main">
                <a:pattFill prst="pct5">
                  <a:fgClr>
                    <a:srgbClr val="FFFFFF"/>
                  </a:fgClr>
                  <a:bgClr>
                    <a:schemeClr val="bg1"/>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72946" name="Text Box 18"/>
          <p:cNvSpPr txBox="1">
            <a:spLocks noChangeArrowheads="1"/>
          </p:cNvSpPr>
          <p:nvPr/>
        </p:nvSpPr>
        <p:spPr bwMode="auto">
          <a:xfrm>
            <a:off x="609600" y="4495800"/>
            <a:ext cx="8604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600">
                <a:latin typeface="Arial" charset="0"/>
              </a:rPr>
              <a:t>Solvent</a:t>
            </a:r>
          </a:p>
        </p:txBody>
      </p:sp>
      <p:sp>
        <p:nvSpPr>
          <p:cNvPr id="2172947" name="Text Box 19"/>
          <p:cNvSpPr txBox="1">
            <a:spLocks noChangeArrowheads="1"/>
          </p:cNvSpPr>
          <p:nvPr/>
        </p:nvSpPr>
        <p:spPr bwMode="auto">
          <a:xfrm>
            <a:off x="8153400" y="6461125"/>
            <a:ext cx="9906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1600">
              <a:latin typeface="Arial" charset="0"/>
            </a:endParaRPr>
          </a:p>
        </p:txBody>
      </p:sp>
    </p:spTree>
    <p:extLst>
      <p:ext uri="{BB962C8B-B14F-4D97-AF65-F5344CB8AC3E}">
        <p14:creationId xmlns:p14="http://schemas.microsoft.com/office/powerpoint/2010/main" val="4030466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4978" name="Rectangle 2"/>
          <p:cNvSpPr>
            <a:spLocks noGrp="1" noChangeArrowheads="1"/>
          </p:cNvSpPr>
          <p:nvPr>
            <p:ph type="title"/>
          </p:nvPr>
        </p:nvSpPr>
        <p:spPr/>
        <p:txBody>
          <a:bodyPr/>
          <a:lstStyle/>
          <a:p>
            <a:r>
              <a:rPr lang="en-GB" altLang="en-US"/>
              <a:t>Sample Preparation</a:t>
            </a:r>
          </a:p>
        </p:txBody>
      </p:sp>
      <p:sp>
        <p:nvSpPr>
          <p:cNvPr id="2174979" name="Rectangle 3"/>
          <p:cNvSpPr>
            <a:spLocks noGrp="1" noChangeArrowheads="1"/>
          </p:cNvSpPr>
          <p:nvPr>
            <p:ph idx="1"/>
          </p:nvPr>
        </p:nvSpPr>
        <p:spPr/>
        <p:txBody>
          <a:bodyPr/>
          <a:lstStyle/>
          <a:p>
            <a:pPr>
              <a:lnSpc>
                <a:spcPct val="120000"/>
              </a:lnSpc>
            </a:pPr>
            <a:r>
              <a:rPr lang="en-GB" altLang="en-US" sz="2400"/>
              <a:t>All glassware, pipettes, cuvettes and solvents used should be dust free</a:t>
            </a:r>
          </a:p>
          <a:p>
            <a:pPr>
              <a:lnSpc>
                <a:spcPct val="120000"/>
              </a:lnSpc>
            </a:pPr>
            <a:r>
              <a:rPr lang="en-GB" altLang="en-US" sz="2400"/>
              <a:t>Filter all solvents, dispersants through appropriate filters (e.g. Whatman Anotop 20nm pore size filters)</a:t>
            </a:r>
          </a:p>
        </p:txBody>
      </p:sp>
      <p:sp>
        <p:nvSpPr>
          <p:cNvPr id="2174980" name="Text Box 4"/>
          <p:cNvSpPr txBox="1">
            <a:spLocks noChangeArrowheads="1"/>
          </p:cNvSpPr>
          <p:nvPr/>
        </p:nvSpPr>
        <p:spPr bwMode="auto">
          <a:xfrm>
            <a:off x="8153400" y="6461125"/>
            <a:ext cx="9906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1600">
              <a:latin typeface="Arial" charset="0"/>
            </a:endParaRPr>
          </a:p>
        </p:txBody>
      </p:sp>
    </p:spTree>
    <p:extLst>
      <p:ext uri="{BB962C8B-B14F-4D97-AF65-F5344CB8AC3E}">
        <p14:creationId xmlns:p14="http://schemas.microsoft.com/office/powerpoint/2010/main" val="211454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9074" name="Rectangle 2"/>
          <p:cNvSpPr>
            <a:spLocks noGrp="1" noChangeArrowheads="1"/>
          </p:cNvSpPr>
          <p:nvPr>
            <p:ph type="title"/>
          </p:nvPr>
        </p:nvSpPr>
        <p:spPr/>
        <p:txBody>
          <a:bodyPr/>
          <a:lstStyle/>
          <a:p>
            <a:r>
              <a:rPr lang="en-GB" altLang="en-US"/>
              <a:t>Sample Preparation</a:t>
            </a:r>
            <a:endParaRPr lang="en-US" altLang="en-US"/>
          </a:p>
        </p:txBody>
      </p:sp>
      <p:sp>
        <p:nvSpPr>
          <p:cNvPr id="2179075" name="Rectangle 3"/>
          <p:cNvSpPr>
            <a:spLocks noGrp="1" noChangeArrowheads="1"/>
          </p:cNvSpPr>
          <p:nvPr>
            <p:ph idx="1"/>
          </p:nvPr>
        </p:nvSpPr>
        <p:spPr/>
        <p:txBody>
          <a:bodyPr/>
          <a:lstStyle/>
          <a:p>
            <a:r>
              <a:rPr lang="en-GB" altLang="en-US"/>
              <a:t>Perform a sizing measurement on the stock concentration to check for modality, dust, aggregates</a:t>
            </a:r>
          </a:p>
          <a:p>
            <a:r>
              <a:rPr lang="en-GB" altLang="en-US"/>
              <a:t>Ideally, the sample should consist of a single peak</a:t>
            </a:r>
          </a:p>
          <a:p>
            <a:r>
              <a:rPr lang="en-GB" altLang="en-US"/>
              <a:t>If not, the sample needs to be filtered or centrifuged to remove any large material present</a:t>
            </a:r>
          </a:p>
          <a:p>
            <a:r>
              <a:rPr lang="en-GB" altLang="en-US"/>
              <a:t>Measure the various sample concentrations using DLS to check if dilution influences the size</a:t>
            </a:r>
            <a:endParaRPr lang="en-US" altLang="en-US"/>
          </a:p>
        </p:txBody>
      </p:sp>
    </p:spTree>
    <p:extLst>
      <p:ext uri="{BB962C8B-B14F-4D97-AF65-F5344CB8AC3E}">
        <p14:creationId xmlns:p14="http://schemas.microsoft.com/office/powerpoint/2010/main" val="2369148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9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9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9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79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907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5298" name="Rectangle 2"/>
          <p:cNvSpPr>
            <a:spLocks noGrp="1" noChangeArrowheads="1"/>
          </p:cNvSpPr>
          <p:nvPr>
            <p:ph type="title"/>
          </p:nvPr>
        </p:nvSpPr>
        <p:spPr/>
        <p:txBody>
          <a:bodyPr/>
          <a:lstStyle/>
          <a:p>
            <a:r>
              <a:rPr lang="en-GB" altLang="en-US"/>
              <a:t>2nd Virial Coefficient (A</a:t>
            </a:r>
            <a:r>
              <a:rPr lang="en-GB" altLang="en-US" baseline="-25000"/>
              <a:t>2</a:t>
            </a:r>
            <a:r>
              <a:rPr lang="en-GB" altLang="en-US"/>
              <a:t>)</a:t>
            </a:r>
          </a:p>
        </p:txBody>
      </p:sp>
      <p:sp>
        <p:nvSpPr>
          <p:cNvPr id="1975299" name="Rectangle 3"/>
          <p:cNvSpPr>
            <a:spLocks noGrp="1" noChangeArrowheads="1"/>
          </p:cNvSpPr>
          <p:nvPr>
            <p:ph idx="1"/>
          </p:nvPr>
        </p:nvSpPr>
        <p:spPr/>
        <p:txBody>
          <a:bodyPr/>
          <a:lstStyle/>
          <a:p>
            <a:r>
              <a:rPr lang="en-GB" altLang="en-US" sz="2400"/>
              <a:t>A thermodynamic property describing the interaction strength between the molecule and the solvent</a:t>
            </a:r>
          </a:p>
          <a:p>
            <a:r>
              <a:rPr lang="en-GB" altLang="en-US" sz="2400"/>
              <a:t>For samples where A</a:t>
            </a:r>
            <a:r>
              <a:rPr lang="en-GB" altLang="en-US" sz="2400" baseline="-25000"/>
              <a:t>2</a:t>
            </a:r>
            <a:r>
              <a:rPr lang="en-GB" altLang="en-US" sz="2400"/>
              <a:t> &gt; 0, the molecules tend to stay in solution</a:t>
            </a:r>
          </a:p>
          <a:p>
            <a:r>
              <a:rPr lang="en-GB" altLang="en-US" sz="2400"/>
              <a:t>When A</a:t>
            </a:r>
            <a:r>
              <a:rPr lang="en-GB" altLang="en-US" sz="2400" baseline="-25000"/>
              <a:t>2</a:t>
            </a:r>
            <a:r>
              <a:rPr lang="en-GB" altLang="en-US" sz="2400"/>
              <a:t> = 0, the molecule-solvent interaction strength is equivalent to the molecule-molecule interaction strength – the solvent is described as being a theta solvent</a:t>
            </a:r>
          </a:p>
          <a:p>
            <a:r>
              <a:rPr lang="en-GB" altLang="en-US" sz="2400"/>
              <a:t>When A</a:t>
            </a:r>
            <a:r>
              <a:rPr lang="en-GB" altLang="en-US" sz="2400" baseline="-25000"/>
              <a:t>2</a:t>
            </a:r>
            <a:r>
              <a:rPr lang="en-GB" altLang="en-US" sz="2400"/>
              <a:t>&lt;0, the molecule will tend to crystallise or aggregate</a:t>
            </a:r>
          </a:p>
        </p:txBody>
      </p:sp>
    </p:spTree>
    <p:extLst>
      <p:ext uri="{BB962C8B-B14F-4D97-AF65-F5344CB8AC3E}">
        <p14:creationId xmlns:p14="http://schemas.microsoft.com/office/powerpoint/2010/main" val="3123652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5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752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529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4450" name="Rectangle 2"/>
          <p:cNvSpPr>
            <a:spLocks noGrp="1" noChangeArrowheads="1"/>
          </p:cNvSpPr>
          <p:nvPr>
            <p:ph type="title"/>
          </p:nvPr>
        </p:nvSpPr>
        <p:spPr/>
        <p:txBody>
          <a:bodyPr/>
          <a:lstStyle/>
          <a:p>
            <a:r>
              <a:rPr lang="en-GB" altLang="en-US"/>
              <a:t>Measurement Procedure</a:t>
            </a:r>
          </a:p>
        </p:txBody>
      </p:sp>
      <p:sp>
        <p:nvSpPr>
          <p:cNvPr id="2024451" name="Rectangle 3"/>
          <p:cNvSpPr>
            <a:spLocks noGrp="1" noChangeArrowheads="1"/>
          </p:cNvSpPr>
          <p:nvPr>
            <p:ph idx="1"/>
          </p:nvPr>
        </p:nvSpPr>
        <p:spPr/>
        <p:txBody>
          <a:bodyPr/>
          <a:lstStyle/>
          <a:p>
            <a:r>
              <a:rPr lang="en-GB" altLang="en-US" sz="2200"/>
              <a:t>Measurement of the intensity of scattering from a standard sample whose Rayleigh Ratio is known – this is recommended to be toluene as the value is known at various wavelengths </a:t>
            </a:r>
          </a:p>
          <a:p>
            <a:r>
              <a:rPr lang="en-GB" altLang="en-US" sz="2200"/>
              <a:t>The Rayleigh ratio (R</a:t>
            </a:r>
            <a:r>
              <a:rPr lang="en-GB" altLang="en-US" sz="2200" baseline="-25000">
                <a:latin typeface="Symbol" pitchFamily="18" charset="2"/>
              </a:rPr>
              <a:t>q</a:t>
            </a:r>
            <a:r>
              <a:rPr lang="en-GB" altLang="en-US" sz="2200"/>
              <a:t>) is the ratio of scattered to incident light intensity</a:t>
            </a:r>
          </a:p>
          <a:p>
            <a:r>
              <a:rPr lang="en-GB" altLang="en-US" sz="2200"/>
              <a:t>The intensity of the incident light interacting with the macromolecule is difficult to measure</a:t>
            </a:r>
          </a:p>
          <a:p>
            <a:r>
              <a:rPr lang="en-GB" altLang="en-US" sz="2200"/>
              <a:t>Therefore, the standard approach is to measure the scattering intensity of the analyte relative to that of a well described standard with a known Rayleigh ratio</a:t>
            </a:r>
          </a:p>
          <a:p>
            <a:r>
              <a:rPr lang="en-GB" altLang="en-US" sz="2200"/>
              <a:t>A common standard used in light scattering is toluene (at 633nm the Rayleigh ratio is 1.3522 x 10</a:t>
            </a:r>
            <a:r>
              <a:rPr lang="en-GB" altLang="en-US" sz="2200" baseline="30000"/>
              <a:t>-5</a:t>
            </a:r>
            <a:r>
              <a:rPr lang="en-GB" altLang="en-US" sz="2200"/>
              <a:t> cm</a:t>
            </a:r>
            <a:r>
              <a:rPr lang="en-GB" altLang="en-US" sz="2200" baseline="30000"/>
              <a:t>-1</a:t>
            </a:r>
            <a:r>
              <a:rPr lang="en-GB" altLang="en-US" sz="2200"/>
              <a:t>)</a:t>
            </a:r>
          </a:p>
        </p:txBody>
      </p:sp>
    </p:spTree>
    <p:extLst>
      <p:ext uri="{BB962C8B-B14F-4D97-AF65-F5344CB8AC3E}">
        <p14:creationId xmlns:p14="http://schemas.microsoft.com/office/powerpoint/2010/main" val="2374564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4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244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244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4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445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7330" name="Rectangle 2"/>
          <p:cNvSpPr>
            <a:spLocks noGrp="1" noChangeArrowheads="1"/>
          </p:cNvSpPr>
          <p:nvPr>
            <p:ph type="title"/>
          </p:nvPr>
        </p:nvSpPr>
        <p:spPr/>
        <p:txBody>
          <a:bodyPr/>
          <a:lstStyle/>
          <a:p>
            <a:r>
              <a:rPr lang="en-GB" altLang="en-US"/>
              <a:t>Measurement Procedure</a:t>
            </a:r>
          </a:p>
        </p:txBody>
      </p:sp>
      <p:sp>
        <p:nvSpPr>
          <p:cNvPr id="2147331" name="Rectangle 3"/>
          <p:cNvSpPr>
            <a:spLocks noGrp="1" noChangeArrowheads="1"/>
          </p:cNvSpPr>
          <p:nvPr>
            <p:ph idx="1"/>
          </p:nvPr>
        </p:nvSpPr>
        <p:spPr/>
        <p:txBody>
          <a:bodyPr/>
          <a:lstStyle/>
          <a:p>
            <a:r>
              <a:rPr lang="en-GB" altLang="en-US" sz="2400"/>
              <a:t>Differential refractive index increment (Dn/Dc) – </a:t>
            </a:r>
          </a:p>
          <a:p>
            <a:pPr lvl="1"/>
            <a:r>
              <a:rPr lang="en-GB" altLang="en-US" sz="2000"/>
              <a:t>look up in literature (common values of dn/dc are provided in the FAQ library supplied with version 5.00 software)</a:t>
            </a:r>
          </a:p>
          <a:p>
            <a:pPr lvl="1"/>
            <a:r>
              <a:rPr lang="en-GB" altLang="en-US" sz="2000"/>
              <a:t>measure using a differential or interferometric refractometer</a:t>
            </a:r>
          </a:p>
        </p:txBody>
      </p:sp>
    </p:spTree>
    <p:extLst>
      <p:ext uri="{BB962C8B-B14F-4D97-AF65-F5344CB8AC3E}">
        <p14:creationId xmlns:p14="http://schemas.microsoft.com/office/powerpoint/2010/main" val="13793692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6498" name="Rectangle 2"/>
          <p:cNvSpPr>
            <a:spLocks noGrp="1" noChangeArrowheads="1"/>
          </p:cNvSpPr>
          <p:nvPr>
            <p:ph type="title"/>
          </p:nvPr>
        </p:nvSpPr>
        <p:spPr/>
        <p:txBody>
          <a:bodyPr/>
          <a:lstStyle/>
          <a:p>
            <a:r>
              <a:rPr lang="en-GB" altLang="en-US"/>
              <a:t>Measurement Procedure</a:t>
            </a:r>
          </a:p>
        </p:txBody>
      </p:sp>
      <p:sp>
        <p:nvSpPr>
          <p:cNvPr id="2026499" name="Rectangle 3"/>
          <p:cNvSpPr>
            <a:spLocks noGrp="1" noChangeArrowheads="1"/>
          </p:cNvSpPr>
          <p:nvPr>
            <p:ph idx="1"/>
          </p:nvPr>
        </p:nvSpPr>
        <p:spPr/>
        <p:txBody>
          <a:bodyPr/>
          <a:lstStyle/>
          <a:p>
            <a:r>
              <a:rPr lang="en-GB" altLang="en-US" sz="2400"/>
              <a:t>Measurement of the intensity of scattering from the zero concentration sample (if solvent is different to toluene)</a:t>
            </a:r>
          </a:p>
          <a:p>
            <a:r>
              <a:rPr lang="en-GB" altLang="en-US" sz="2400"/>
              <a:t>Measurement of the intensity of scattering from the various concentrations of samples</a:t>
            </a:r>
          </a:p>
        </p:txBody>
      </p:sp>
    </p:spTree>
    <p:extLst>
      <p:ext uri="{BB962C8B-B14F-4D97-AF65-F5344CB8AC3E}">
        <p14:creationId xmlns:p14="http://schemas.microsoft.com/office/powerpoint/2010/main" val="2048312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64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64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649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6244" name="Rectangle 4"/>
          <p:cNvSpPr>
            <a:spLocks noGrp="1" noChangeArrowheads="1"/>
          </p:cNvSpPr>
          <p:nvPr>
            <p:ph type="ctrTitle"/>
          </p:nvPr>
        </p:nvSpPr>
        <p:spPr/>
        <p:txBody>
          <a:bodyPr/>
          <a:lstStyle/>
          <a:p>
            <a:r>
              <a:rPr lang="en-GB" altLang="en-US" dirty="0"/>
              <a:t>What to Look For During a </a:t>
            </a:r>
            <a:r>
              <a:rPr lang="en-GB" altLang="en-US" dirty="0" smtClean="0"/>
              <a:t>          Molecular </a:t>
            </a:r>
            <a:r>
              <a:rPr lang="en-GB" altLang="en-US" dirty="0"/>
              <a:t>Weight Measurement</a:t>
            </a:r>
            <a:endParaRPr lang="en-US" altLang="en-US" dirty="0"/>
          </a:p>
        </p:txBody>
      </p:sp>
    </p:spTree>
    <p:extLst>
      <p:ext uri="{BB962C8B-B14F-4D97-AF65-F5344CB8AC3E}">
        <p14:creationId xmlns:p14="http://schemas.microsoft.com/office/powerpoint/2010/main" val="2480743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0898" name="Rectangle 2"/>
          <p:cNvSpPr>
            <a:spLocks noGrp="1" noChangeArrowheads="1"/>
          </p:cNvSpPr>
          <p:nvPr>
            <p:ph type="title"/>
          </p:nvPr>
        </p:nvSpPr>
        <p:spPr/>
        <p:txBody>
          <a:bodyPr/>
          <a:lstStyle/>
          <a:p>
            <a:r>
              <a:rPr lang="en-GB" altLang="en-US"/>
              <a:t>What to Look For During a Molecular Weight Measurement</a:t>
            </a:r>
            <a:endParaRPr lang="en-US" altLang="en-US"/>
          </a:p>
        </p:txBody>
      </p:sp>
      <p:sp>
        <p:nvSpPr>
          <p:cNvPr id="2000899" name="Rectangle 3"/>
          <p:cNvSpPr>
            <a:spLocks noGrp="1" noChangeArrowheads="1"/>
          </p:cNvSpPr>
          <p:nvPr>
            <p:ph idx="1"/>
          </p:nvPr>
        </p:nvSpPr>
        <p:spPr>
          <a:xfrm>
            <a:off x="609600" y="1647825"/>
            <a:ext cx="4033838" cy="4876800"/>
          </a:xfrm>
        </p:spPr>
        <p:txBody>
          <a:bodyPr/>
          <a:lstStyle/>
          <a:p>
            <a:r>
              <a:rPr lang="en-GB" altLang="en-US" sz="2000"/>
              <a:t>Standard (Toluene) count rate should be at least 140kcps (on attenuator 11)</a:t>
            </a:r>
          </a:p>
          <a:p>
            <a:r>
              <a:rPr lang="en-GB" altLang="en-US" sz="2000"/>
              <a:t>Count rate trace should be fluctuating with time over a narrow range of values </a:t>
            </a:r>
          </a:p>
          <a:p>
            <a:r>
              <a:rPr lang="en-GB" altLang="en-US" sz="2000"/>
              <a:t>This is indicative of a sample free of large particles, aggregates or dust</a:t>
            </a:r>
          </a:p>
          <a:p>
            <a:pPr>
              <a:buFontTx/>
              <a:buNone/>
            </a:pPr>
            <a:endParaRPr lang="en-US" altLang="en-US" sz="2000"/>
          </a:p>
          <a:p>
            <a:endParaRPr lang="en-US" altLang="en-US" sz="2400"/>
          </a:p>
        </p:txBody>
      </p:sp>
      <p:pic>
        <p:nvPicPr>
          <p:cNvPr id="20009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365250"/>
            <a:ext cx="3313112"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1642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106" name="Rectangle 2"/>
          <p:cNvSpPr>
            <a:spLocks noGrp="1" noChangeArrowheads="1"/>
          </p:cNvSpPr>
          <p:nvPr>
            <p:ph type="title"/>
          </p:nvPr>
        </p:nvSpPr>
        <p:spPr/>
        <p:txBody>
          <a:bodyPr/>
          <a:lstStyle/>
          <a:p>
            <a:r>
              <a:rPr lang="en-GB" altLang="en-US"/>
              <a:t>What to Look For During a Molecular Weight Measurement</a:t>
            </a:r>
            <a:endParaRPr lang="en-US" altLang="en-US"/>
          </a:p>
        </p:txBody>
      </p:sp>
      <p:sp>
        <p:nvSpPr>
          <p:cNvPr id="2095107" name="Rectangle 3"/>
          <p:cNvSpPr>
            <a:spLocks noGrp="1" noChangeArrowheads="1"/>
          </p:cNvSpPr>
          <p:nvPr>
            <p:ph idx="1"/>
          </p:nvPr>
        </p:nvSpPr>
        <p:spPr>
          <a:xfrm>
            <a:off x="609600" y="1647825"/>
            <a:ext cx="4033838" cy="4876800"/>
          </a:xfrm>
        </p:spPr>
        <p:txBody>
          <a:bodyPr/>
          <a:lstStyle/>
          <a:p>
            <a:r>
              <a:rPr lang="en-GB" altLang="en-US" sz="2000"/>
              <a:t>Standard (Toluene) count rate should be at least 140kcps (on attenuator 11)</a:t>
            </a:r>
          </a:p>
          <a:p>
            <a:r>
              <a:rPr lang="en-GB" altLang="en-US" sz="2000"/>
              <a:t>Count rate trace should be fluctuating with time over a narrow range of values </a:t>
            </a:r>
          </a:p>
          <a:p>
            <a:r>
              <a:rPr lang="en-GB" altLang="en-US" sz="2000"/>
              <a:t>This is indicative of a sample free of large particles, aggregates or dust</a:t>
            </a:r>
          </a:p>
          <a:p>
            <a:r>
              <a:rPr lang="en-GB" altLang="en-US" sz="2000"/>
              <a:t>“Spikes” in the count rate trace indicate the presence of dust</a:t>
            </a:r>
          </a:p>
          <a:p>
            <a:pPr>
              <a:buFontTx/>
              <a:buNone/>
            </a:pPr>
            <a:endParaRPr lang="en-US" altLang="en-US" sz="2000"/>
          </a:p>
        </p:txBody>
      </p:sp>
      <p:pic>
        <p:nvPicPr>
          <p:cNvPr id="209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365250"/>
            <a:ext cx="3313112"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5109" name="Picture 5" descr="Dust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989263"/>
            <a:ext cx="3222625" cy="180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1222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6130" name="Rectangle 2"/>
          <p:cNvSpPr>
            <a:spLocks noGrp="1" noChangeArrowheads="1"/>
          </p:cNvSpPr>
          <p:nvPr>
            <p:ph type="title"/>
          </p:nvPr>
        </p:nvSpPr>
        <p:spPr/>
        <p:txBody>
          <a:bodyPr/>
          <a:lstStyle/>
          <a:p>
            <a:r>
              <a:rPr lang="en-GB" altLang="en-US"/>
              <a:t>What to Look For During a Molecular Weight Measurement</a:t>
            </a:r>
            <a:endParaRPr lang="en-US" altLang="en-US"/>
          </a:p>
        </p:txBody>
      </p:sp>
      <p:sp>
        <p:nvSpPr>
          <p:cNvPr id="2096131" name="Rectangle 3"/>
          <p:cNvSpPr>
            <a:spLocks noGrp="1" noChangeArrowheads="1"/>
          </p:cNvSpPr>
          <p:nvPr>
            <p:ph idx="1"/>
          </p:nvPr>
        </p:nvSpPr>
        <p:spPr>
          <a:xfrm>
            <a:off x="609600" y="1647825"/>
            <a:ext cx="4033838" cy="4876800"/>
          </a:xfrm>
        </p:spPr>
        <p:txBody>
          <a:bodyPr/>
          <a:lstStyle/>
          <a:p>
            <a:r>
              <a:rPr lang="en-GB" altLang="en-US" sz="2000"/>
              <a:t>Standard (Toluene) count rate should be at least 140kcps (on attenuator 11)</a:t>
            </a:r>
          </a:p>
          <a:p>
            <a:r>
              <a:rPr lang="en-GB" altLang="en-US" sz="2000"/>
              <a:t>Count rate trace should be fluctuating with time over a narrow range of values </a:t>
            </a:r>
          </a:p>
          <a:p>
            <a:r>
              <a:rPr lang="en-GB" altLang="en-US" sz="2000"/>
              <a:t>This is indicative of a sample free of large particles, aggregates or dust</a:t>
            </a:r>
          </a:p>
          <a:p>
            <a:r>
              <a:rPr lang="en-GB" altLang="en-US" sz="2000"/>
              <a:t>“Spikes” in the count rate trace indicate the presence of dust</a:t>
            </a:r>
          </a:p>
          <a:p>
            <a:r>
              <a:rPr lang="en-GB" altLang="en-US" sz="2000"/>
              <a:t>“Cycling” of the count rate trace indicates that the sample is not thermally equilibrated</a:t>
            </a:r>
            <a:endParaRPr lang="en-US" altLang="en-US" sz="2000"/>
          </a:p>
          <a:p>
            <a:endParaRPr lang="en-US" altLang="en-US" sz="2000"/>
          </a:p>
        </p:txBody>
      </p:sp>
      <p:pic>
        <p:nvPicPr>
          <p:cNvPr id="2096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365250"/>
            <a:ext cx="3313112"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6133" name="Picture 5" descr="Dust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989263"/>
            <a:ext cx="3222625" cy="1808162"/>
          </a:xfrm>
          <a:prstGeom prst="rect">
            <a:avLst/>
          </a:prstGeom>
          <a:noFill/>
          <a:extLst>
            <a:ext uri="{909E8E84-426E-40DD-AFC4-6F175D3DCCD1}">
              <a14:hiddenFill xmlns:a14="http://schemas.microsoft.com/office/drawing/2010/main">
                <a:solidFill>
                  <a:srgbClr val="FFFFFF"/>
                </a:solidFill>
              </a14:hiddenFill>
            </a:ext>
          </a:extLst>
        </p:spPr>
      </p:pic>
      <p:pic>
        <p:nvPicPr>
          <p:cNvPr id="2096134" name="Picture 6" descr="Thermal cycling 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88" y="4737100"/>
            <a:ext cx="3219450" cy="174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102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834" name="Rectangle 2"/>
          <p:cNvSpPr>
            <a:spLocks noGrp="1" noChangeArrowheads="1"/>
          </p:cNvSpPr>
          <p:nvPr>
            <p:ph type="title"/>
          </p:nvPr>
        </p:nvSpPr>
        <p:spPr/>
        <p:txBody>
          <a:bodyPr/>
          <a:lstStyle/>
          <a:p>
            <a:r>
              <a:rPr lang="en-GB" altLang="en-US"/>
              <a:t>What to Look For During a Molecular Weight Measurement</a:t>
            </a:r>
            <a:endParaRPr lang="en-US" altLang="en-US"/>
          </a:p>
        </p:txBody>
      </p:sp>
      <p:sp>
        <p:nvSpPr>
          <p:cNvPr id="2040835" name="Rectangle 3"/>
          <p:cNvSpPr>
            <a:spLocks noGrp="1" noChangeArrowheads="1"/>
          </p:cNvSpPr>
          <p:nvPr>
            <p:ph idx="1"/>
          </p:nvPr>
        </p:nvSpPr>
        <p:spPr>
          <a:xfrm>
            <a:off x="609600" y="1647825"/>
            <a:ext cx="7772400" cy="4876800"/>
          </a:xfrm>
        </p:spPr>
        <p:txBody>
          <a:bodyPr/>
          <a:lstStyle/>
          <a:p>
            <a:r>
              <a:rPr lang="en-GB" altLang="en-US" sz="2400"/>
              <a:t>If water or an aqueous buffer is used as the solvent, the count rate should be around 20 to 25kcps for the blank</a:t>
            </a:r>
          </a:p>
          <a:p>
            <a:r>
              <a:rPr lang="en-GB" altLang="en-US" sz="2400"/>
              <a:t>Each increase in sample concentration should give an increase in the scattered light detected</a:t>
            </a:r>
          </a:p>
          <a:p>
            <a:r>
              <a:rPr lang="en-GB" altLang="en-US" sz="2400"/>
              <a:t>The count rate increase should be linear with sample concentration</a:t>
            </a:r>
            <a:endParaRPr lang="en-US" altLang="en-US" sz="2400"/>
          </a:p>
        </p:txBody>
      </p:sp>
    </p:spTree>
    <p:extLst>
      <p:ext uri="{BB962C8B-B14F-4D97-AF65-F5344CB8AC3E}">
        <p14:creationId xmlns:p14="http://schemas.microsoft.com/office/powerpoint/2010/main" val="4200268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778" name="Rectangle 2"/>
          <p:cNvSpPr>
            <a:spLocks noGrp="1" noChangeArrowheads="1"/>
          </p:cNvSpPr>
          <p:nvPr>
            <p:ph type="ctrTitle"/>
          </p:nvPr>
        </p:nvSpPr>
        <p:spPr/>
        <p:txBody>
          <a:bodyPr/>
          <a:lstStyle/>
          <a:p>
            <a:r>
              <a:rPr lang="en-GB" altLang="en-US"/>
              <a:t>Molecular Weight Measurements </a:t>
            </a:r>
            <a:endParaRPr lang="en-US" altLang="en-US"/>
          </a:p>
        </p:txBody>
      </p:sp>
      <p:sp>
        <p:nvSpPr>
          <p:cNvPr id="1995779" name="Rectangle 3"/>
          <p:cNvSpPr>
            <a:spLocks noGrp="1" noChangeArrowheads="1"/>
          </p:cNvSpPr>
          <p:nvPr>
            <p:ph type="subTitle" idx="1"/>
          </p:nvPr>
        </p:nvSpPr>
        <p:spPr/>
        <p:txBody>
          <a:bodyPr/>
          <a:lstStyle/>
          <a:p>
            <a:r>
              <a:rPr lang="en-GB" altLang="en-US">
                <a:solidFill>
                  <a:srgbClr val="FF0000"/>
                </a:solidFill>
              </a:rPr>
              <a:t>Data Interpretation</a:t>
            </a:r>
            <a:endParaRPr lang="en-US" altLang="en-US">
              <a:solidFill>
                <a:srgbClr val="FF0000"/>
              </a:solidFill>
            </a:endParaRPr>
          </a:p>
        </p:txBody>
      </p:sp>
    </p:spTree>
    <p:extLst>
      <p:ext uri="{BB962C8B-B14F-4D97-AF65-F5344CB8AC3E}">
        <p14:creationId xmlns:p14="http://schemas.microsoft.com/office/powerpoint/2010/main" val="168898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9250" name="Rectangle 2"/>
          <p:cNvSpPr>
            <a:spLocks noGrp="1" noChangeArrowheads="1"/>
          </p:cNvSpPr>
          <p:nvPr>
            <p:ph type="title"/>
          </p:nvPr>
        </p:nvSpPr>
        <p:spPr/>
        <p:txBody>
          <a:bodyPr/>
          <a:lstStyle/>
          <a:p>
            <a:r>
              <a:rPr lang="en-GB" altLang="en-US"/>
              <a:t>Molecular Weight Measurements</a:t>
            </a:r>
            <a:endParaRPr lang="en-US" altLang="en-US"/>
          </a:p>
        </p:txBody>
      </p:sp>
      <p:sp>
        <p:nvSpPr>
          <p:cNvPr id="2229251" name="Rectangle 3"/>
          <p:cNvSpPr>
            <a:spLocks noGrp="1" noChangeArrowheads="1"/>
          </p:cNvSpPr>
          <p:nvPr>
            <p:ph idx="1"/>
          </p:nvPr>
        </p:nvSpPr>
        <p:spPr/>
        <p:txBody>
          <a:bodyPr/>
          <a:lstStyle/>
          <a:p>
            <a:r>
              <a:rPr lang="en-GB" altLang="en-US" sz="2200"/>
              <a:t>The </a:t>
            </a:r>
            <a:r>
              <a:rPr lang="en-GB" altLang="en-US" sz="2200">
                <a:solidFill>
                  <a:srgbClr val="008000"/>
                </a:solidFill>
              </a:rPr>
              <a:t>Expert Advice System</a:t>
            </a:r>
            <a:r>
              <a:rPr lang="en-GB" altLang="en-US" sz="2200"/>
              <a:t> for molecular weight measurements only analyses the data from single measurements i.e. no information on trending from repeat measurements is provided</a:t>
            </a:r>
            <a:r>
              <a:rPr lang="en-US" altLang="en-US"/>
              <a:t> </a:t>
            </a:r>
          </a:p>
        </p:txBody>
      </p:sp>
    </p:spTree>
    <p:extLst>
      <p:ext uri="{BB962C8B-B14F-4D97-AF65-F5344CB8AC3E}">
        <p14:creationId xmlns:p14="http://schemas.microsoft.com/office/powerpoint/2010/main" val="326855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0594" name="Rectangle 2"/>
          <p:cNvSpPr>
            <a:spLocks noGrp="1" noChangeArrowheads="1"/>
          </p:cNvSpPr>
          <p:nvPr>
            <p:ph type="title"/>
          </p:nvPr>
        </p:nvSpPr>
        <p:spPr/>
        <p:txBody>
          <a:bodyPr/>
          <a:lstStyle/>
          <a:p>
            <a:r>
              <a:rPr lang="en-GB" altLang="en-US"/>
              <a:t>Static Light Scattering </a:t>
            </a:r>
          </a:p>
        </p:txBody>
      </p:sp>
      <p:grpSp>
        <p:nvGrpSpPr>
          <p:cNvPr id="2030595" name="Group 3"/>
          <p:cNvGrpSpPr>
            <a:grpSpLocks/>
          </p:cNvGrpSpPr>
          <p:nvPr/>
        </p:nvGrpSpPr>
        <p:grpSpPr bwMode="auto">
          <a:xfrm>
            <a:off x="1981200" y="1143000"/>
            <a:ext cx="4191000" cy="2359025"/>
            <a:chOff x="1248" y="720"/>
            <a:chExt cx="2304" cy="1297"/>
          </a:xfrm>
        </p:grpSpPr>
        <p:graphicFrame>
          <p:nvGraphicFramePr>
            <p:cNvPr id="2030596" name="Object 4"/>
            <p:cNvGraphicFramePr>
              <a:graphicFrameLocks noChangeAspect="1"/>
            </p:cNvGraphicFramePr>
            <p:nvPr/>
          </p:nvGraphicFramePr>
          <p:xfrm>
            <a:off x="1248" y="720"/>
            <a:ext cx="2304" cy="1297"/>
          </p:xfrm>
          <a:graphic>
            <a:graphicData uri="http://schemas.openxmlformats.org/presentationml/2006/ole">
              <mc:AlternateContent xmlns:mc="http://schemas.openxmlformats.org/markup-compatibility/2006">
                <mc:Choice xmlns:v="urn:schemas-microsoft-com:vml" Requires="v">
                  <p:oleObj spid="_x0000_s5136" name="Bitmap Image" r:id="rId4" imgW="5514286" imgH="3104762" progId="Paint.Picture">
                    <p:embed/>
                  </p:oleObj>
                </mc:Choice>
                <mc:Fallback>
                  <p:oleObj name="Bitmap Image" r:id="rId4" imgW="5514286" imgH="310476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720"/>
                          <a:ext cx="2304" cy="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36A26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0597" name="Text Box 5"/>
            <p:cNvSpPr txBox="1">
              <a:spLocks noChangeArrowheads="1"/>
            </p:cNvSpPr>
            <p:nvPr/>
          </p:nvSpPr>
          <p:spPr bwMode="auto">
            <a:xfrm>
              <a:off x="2016" y="720"/>
              <a:ext cx="927"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2000">
                  <a:latin typeface="Arial" charset="0"/>
                </a:rPr>
                <a:t>I </a:t>
              </a:r>
              <a:r>
                <a:rPr lang="en-GB" altLang="en-US" sz="2000">
                  <a:latin typeface="Arial" charset="0"/>
                  <a:sym typeface="Symbol" pitchFamily="18" charset="2"/>
                </a:rPr>
                <a:t></a:t>
              </a:r>
              <a:r>
                <a:rPr lang="en-GB" altLang="en-US" sz="2000">
                  <a:latin typeface="Arial" charset="0"/>
                </a:rPr>
                <a:t> (MWt) (C)</a:t>
              </a:r>
            </a:p>
          </p:txBody>
        </p:sp>
      </p:grpSp>
      <p:sp>
        <p:nvSpPr>
          <p:cNvPr id="2030599" name="Text Box 7"/>
          <p:cNvSpPr txBox="1">
            <a:spLocks noChangeArrowheads="1"/>
          </p:cNvSpPr>
          <p:nvPr/>
        </p:nvSpPr>
        <p:spPr bwMode="auto">
          <a:xfrm>
            <a:off x="1295400" y="5105400"/>
            <a:ext cx="6934200" cy="914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txBody>
          <a:bodyPr/>
          <a:lstStyle/>
          <a:p>
            <a:r>
              <a:rPr lang="en-GB" altLang="en-US" sz="1800">
                <a:latin typeface="Arial" charset="0"/>
              </a:rPr>
              <a:t>K = Optical constant	       C = Concentration</a:t>
            </a:r>
          </a:p>
          <a:p>
            <a:r>
              <a:rPr lang="en-GB" altLang="en-US" sz="1800">
                <a:latin typeface="Arial" charset="0"/>
              </a:rPr>
              <a:t>M</a:t>
            </a:r>
            <a:r>
              <a:rPr lang="en-GB" altLang="en-US" sz="1800" baseline="-25000">
                <a:latin typeface="Arial" charset="0"/>
              </a:rPr>
              <a:t>W</a:t>
            </a:r>
            <a:r>
              <a:rPr lang="en-GB" altLang="en-US" sz="1800">
                <a:latin typeface="Arial" charset="0"/>
              </a:rPr>
              <a:t> = Molecular weight	       R</a:t>
            </a:r>
            <a:r>
              <a:rPr lang="en-GB" altLang="en-US" sz="1800" baseline="-14000">
                <a:latin typeface="Symbol" pitchFamily="18" charset="2"/>
              </a:rPr>
              <a:t>q</a:t>
            </a:r>
            <a:r>
              <a:rPr lang="en-GB" altLang="en-US" sz="1800">
                <a:latin typeface="Arial" charset="0"/>
              </a:rPr>
              <a:t> = Rayleigh Ratio of the sample</a:t>
            </a:r>
          </a:p>
          <a:p>
            <a:r>
              <a:rPr lang="en-GB" altLang="en-US" sz="1800">
                <a:latin typeface="Arial" charset="0"/>
              </a:rPr>
              <a:t>A</a:t>
            </a:r>
            <a:r>
              <a:rPr lang="en-GB" altLang="en-US" sz="1800" baseline="-25000">
                <a:latin typeface="Arial" charset="0"/>
              </a:rPr>
              <a:t>2</a:t>
            </a:r>
            <a:r>
              <a:rPr lang="en-GB" altLang="en-US" sz="1800">
                <a:latin typeface="Arial" charset="0"/>
              </a:rPr>
              <a:t> = 2</a:t>
            </a:r>
            <a:r>
              <a:rPr lang="en-GB" altLang="en-US" sz="1800" baseline="30000">
                <a:latin typeface="Arial" charset="0"/>
              </a:rPr>
              <a:t>nd</a:t>
            </a:r>
            <a:r>
              <a:rPr lang="en-GB" altLang="en-US" sz="1800">
                <a:latin typeface="Arial" charset="0"/>
              </a:rPr>
              <a:t> Virial coefficient            P(</a:t>
            </a:r>
            <a:r>
              <a:rPr lang="en-GB" altLang="en-US" sz="1800">
                <a:latin typeface="Arial" charset="0"/>
                <a:sym typeface="Symbol" pitchFamily="18" charset="2"/>
              </a:rPr>
              <a:t>) = Shape factor</a:t>
            </a:r>
            <a:r>
              <a:rPr lang="en-GB" altLang="en-US" sz="1800">
                <a:latin typeface="Arial" charset="0"/>
              </a:rPr>
              <a:t>	 </a:t>
            </a:r>
          </a:p>
        </p:txBody>
      </p:sp>
      <p:sp>
        <p:nvSpPr>
          <p:cNvPr id="2030600" name="Text Box 8"/>
          <p:cNvSpPr txBox="1">
            <a:spLocks noChangeArrowheads="1"/>
          </p:cNvSpPr>
          <p:nvPr/>
        </p:nvSpPr>
        <p:spPr bwMode="auto">
          <a:xfrm>
            <a:off x="5334000" y="4038600"/>
            <a:ext cx="28146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b="1">
                <a:solidFill>
                  <a:schemeClr val="tx2"/>
                </a:solidFill>
                <a:latin typeface="Arial" charset="0"/>
              </a:rPr>
              <a:t>(Rayleigh Equation)</a:t>
            </a:r>
            <a:endParaRPr lang="en-US" altLang="en-US" sz="1800" b="1">
              <a:latin typeface="Arial" charset="0"/>
            </a:endParaRPr>
          </a:p>
        </p:txBody>
      </p:sp>
      <p:graphicFrame>
        <p:nvGraphicFramePr>
          <p:cNvPr id="2030601" name="Object 9"/>
          <p:cNvGraphicFramePr>
            <a:graphicFrameLocks noChangeAspect="1"/>
          </p:cNvGraphicFramePr>
          <p:nvPr/>
        </p:nvGraphicFramePr>
        <p:xfrm>
          <a:off x="2306638" y="3825875"/>
          <a:ext cx="3084512" cy="973138"/>
        </p:xfrm>
        <a:graphic>
          <a:graphicData uri="http://schemas.openxmlformats.org/presentationml/2006/ole">
            <mc:AlternateContent xmlns:mc="http://schemas.openxmlformats.org/markup-compatibility/2006">
              <mc:Choice xmlns:v="urn:schemas-microsoft-com:vml" Requires="v">
                <p:oleObj spid="_x0000_s5137" name="Equation" r:id="rId6" imgW="1625400" imgH="507960" progId="Equation.3">
                  <p:embed/>
                </p:oleObj>
              </mc:Choice>
              <mc:Fallback>
                <p:oleObj name="Equation" r:id="rId6" imgW="162540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6638" y="3825875"/>
                        <a:ext cx="3084512" cy="9731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89803" dir="2700000" algn="ctr" rotWithShape="0">
                                <a:srgbClr val="C0C0C0"/>
                              </a:outerShdw>
                            </a:effectLst>
                          </a14:hiddenEffects>
                        </a:ext>
                      </a:extLst>
                    </p:spPr>
                  </p:pic>
                </p:oleObj>
              </mc:Fallback>
            </mc:AlternateContent>
          </a:graphicData>
        </a:graphic>
      </p:graphicFrame>
    </p:spTree>
    <p:extLst>
      <p:ext uri="{BB962C8B-B14F-4D97-AF65-F5344CB8AC3E}">
        <p14:creationId xmlns:p14="http://schemas.microsoft.com/office/powerpoint/2010/main" val="3219692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0274" name="Rectangle 2"/>
          <p:cNvSpPr>
            <a:spLocks noGrp="1" noChangeArrowheads="1"/>
          </p:cNvSpPr>
          <p:nvPr>
            <p:ph type="title"/>
          </p:nvPr>
        </p:nvSpPr>
        <p:spPr/>
        <p:txBody>
          <a:bodyPr/>
          <a:lstStyle/>
          <a:p>
            <a:r>
              <a:rPr lang="en-GB" altLang="en-US"/>
              <a:t>Molecular Weight Measurements</a:t>
            </a:r>
            <a:endParaRPr lang="en-US" altLang="en-US"/>
          </a:p>
        </p:txBody>
      </p:sp>
      <p:graphicFrame>
        <p:nvGraphicFramePr>
          <p:cNvPr id="2230275" name="Group 3"/>
          <p:cNvGraphicFramePr>
            <a:graphicFrameLocks noGrp="1"/>
          </p:cNvGraphicFramePr>
          <p:nvPr>
            <p:ph type="tbl" idx="1"/>
            <p:extLst>
              <p:ext uri="{D42A27DB-BD31-4B8C-83A1-F6EECF244321}">
                <p14:modId xmlns:p14="http://schemas.microsoft.com/office/powerpoint/2010/main" val="31672058"/>
              </p:ext>
            </p:extLst>
          </p:nvPr>
        </p:nvGraphicFramePr>
        <p:xfrm>
          <a:off x="609600" y="1268760"/>
          <a:ext cx="7770813" cy="4892040"/>
        </p:xfrm>
        <a:graphic>
          <a:graphicData uri="http://schemas.openxmlformats.org/drawingml/2006/table">
            <a:tbl>
              <a:tblPr/>
              <a:tblGrid>
                <a:gridCol w="722313"/>
                <a:gridCol w="2349500"/>
                <a:gridCol w="2349500"/>
                <a:gridCol w="2349500"/>
              </a:tblGrid>
              <a:tr h="685800">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smtClean="0">
                          <a:ln>
                            <a:noFill/>
                          </a:ln>
                          <a:solidFill>
                            <a:srgbClr val="353939"/>
                          </a:solidFill>
                          <a:effectLst/>
                          <a:latin typeface="Arial" charset="0"/>
                        </a:rPr>
                        <a:t>Test</a:t>
                      </a:r>
                      <a:endParaRPr kumimoji="0" lang="en-US" altLang="en-US" sz="1800" b="1" i="0" u="none" strike="noStrike" cap="none" normalizeH="0" baseline="0" dirty="0" smtClean="0">
                        <a:ln>
                          <a:noFill/>
                        </a:ln>
                        <a:solidFill>
                          <a:srgbClr val="353939"/>
                        </a:solidFill>
                        <a:effectLst/>
                        <a:latin typeface="Arial" charset="0"/>
                      </a:endParaRPr>
                    </a:p>
                  </a:txBody>
                  <a:tcPr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smtClean="0">
                          <a:ln>
                            <a:noFill/>
                          </a:ln>
                          <a:solidFill>
                            <a:srgbClr val="353939"/>
                          </a:solidFill>
                          <a:effectLst/>
                          <a:latin typeface="Arial" charset="0"/>
                        </a:rPr>
                        <a:t>Description</a:t>
                      </a:r>
                      <a:endParaRPr kumimoji="0" lang="en-US" altLang="en-US" sz="1800" b="1"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smtClean="0">
                          <a:ln>
                            <a:noFill/>
                          </a:ln>
                          <a:solidFill>
                            <a:srgbClr val="353939"/>
                          </a:solidFill>
                          <a:effectLst/>
                          <a:latin typeface="Arial" charset="0"/>
                        </a:rPr>
                        <a:t>Details</a:t>
                      </a:r>
                      <a:endParaRPr kumimoji="0" lang="en-US" altLang="en-US" sz="1800" b="1"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rgbClr val="353939"/>
                          </a:solidFill>
                          <a:effectLst/>
                          <a:latin typeface="Arial" charset="0"/>
                        </a:rPr>
                        <a:t>Warning Message</a:t>
                      </a:r>
                      <a:endParaRPr kumimoji="0" lang="en-US" altLang="en-US" sz="1800" b="1" i="0" u="none" strike="noStrike" cap="none" normalizeH="0" baseline="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r>
              <a:tr h="976313">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rgbClr val="353939"/>
                          </a:solidFill>
                          <a:effectLst/>
                          <a:latin typeface="Arial" charset="0"/>
                        </a:rPr>
                        <a:t>1</a:t>
                      </a:r>
                      <a:endParaRPr kumimoji="0" lang="en-US" altLang="en-US" sz="1600" b="0" i="0" u="none" strike="noStrike" cap="none" normalizeH="0" baseline="0" smtClean="0">
                        <a:ln>
                          <a:noFill/>
                        </a:ln>
                        <a:solidFill>
                          <a:srgbClr val="353939"/>
                        </a:solidFill>
                        <a:effectLst/>
                        <a:latin typeface="Arial" charset="0"/>
                      </a:endParaRPr>
                    </a:p>
                  </a:txBody>
                  <a:tcPr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rgbClr val="353939"/>
                          </a:solidFill>
                          <a:effectLst/>
                          <a:latin typeface="Arial" charset="0"/>
                        </a:rPr>
                        <a:t>Check that the scattering from the various sample concentrations are appropriate</a:t>
                      </a:r>
                      <a:endParaRPr kumimoji="0" lang="en-US" altLang="en-US" sz="1600" b="0"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rgbClr val="353939"/>
                          </a:solidFill>
                          <a:effectLst/>
                          <a:latin typeface="Arial" charset="0"/>
                        </a:rPr>
                        <a:t>Is the count rate obtained from the various sample concentrations at least 10% more than the scattering obtained from the solvent?</a:t>
                      </a:r>
                      <a:endParaRPr kumimoji="0" lang="en-US" altLang="en-US" sz="1600" b="0"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rgbClr val="353939"/>
                          </a:solidFill>
                          <a:effectLst/>
                          <a:latin typeface="Arial" charset="0"/>
                        </a:rPr>
                        <a:t>The “A” g/ml concentration is producing less excess scattering (“B” </a:t>
                      </a:r>
                      <a:r>
                        <a:rPr kumimoji="0" lang="en-GB" altLang="en-US" sz="1600" b="0" i="0" u="none" strike="noStrike" cap="none" normalizeH="0" baseline="0" dirty="0" err="1" smtClean="0">
                          <a:ln>
                            <a:noFill/>
                          </a:ln>
                          <a:solidFill>
                            <a:srgbClr val="353939"/>
                          </a:solidFill>
                          <a:effectLst/>
                          <a:latin typeface="Arial" charset="0"/>
                        </a:rPr>
                        <a:t>kcps</a:t>
                      </a:r>
                      <a:r>
                        <a:rPr kumimoji="0" lang="en-GB" altLang="en-US" sz="1600" b="0" i="0" u="none" strike="noStrike" cap="none" normalizeH="0" baseline="0" dirty="0" smtClean="0">
                          <a:ln>
                            <a:noFill/>
                          </a:ln>
                          <a:solidFill>
                            <a:srgbClr val="353939"/>
                          </a:solidFill>
                          <a:effectLst/>
                          <a:latin typeface="Arial" charset="0"/>
                        </a:rPr>
                        <a:t>) than is advised. Ideally the scattering should be more than “C” </a:t>
                      </a:r>
                      <a:r>
                        <a:rPr kumimoji="0" lang="en-GB" altLang="en-US" sz="1600" b="0" i="0" u="none" strike="noStrike" cap="none" normalizeH="0" baseline="0" dirty="0" err="1" smtClean="0">
                          <a:ln>
                            <a:noFill/>
                          </a:ln>
                          <a:solidFill>
                            <a:srgbClr val="353939"/>
                          </a:solidFill>
                          <a:effectLst/>
                          <a:latin typeface="Arial" charset="0"/>
                        </a:rPr>
                        <a:t>kcps</a:t>
                      </a:r>
                      <a:r>
                        <a:rPr kumimoji="0" lang="en-GB" altLang="en-US" sz="1600" b="0" i="0" u="none" strike="noStrike" cap="none" normalizeH="0" baseline="0" dirty="0" smtClean="0">
                          <a:ln>
                            <a:noFill/>
                          </a:ln>
                          <a:solidFill>
                            <a:srgbClr val="353939"/>
                          </a:solidFill>
                          <a:effectLst/>
                          <a:latin typeface="Arial" charset="0"/>
                        </a:rPr>
                        <a:t>. Use a higher concentration of sample </a:t>
                      </a:r>
                      <a:r>
                        <a:rPr kumimoji="0" lang="en-GB" altLang="en-US" sz="1400" b="0" i="0" u="none" strike="noStrike" cap="none" normalizeH="0" baseline="0" dirty="0" smtClean="0">
                          <a:ln>
                            <a:noFill/>
                          </a:ln>
                          <a:solidFill>
                            <a:srgbClr val="353939"/>
                          </a:solidFill>
                          <a:effectLst/>
                          <a:latin typeface="Arial" charset="0"/>
                        </a:rPr>
                        <a:t>(where “A” is the concentration of the sample and “B” is the mean count rate in </a:t>
                      </a:r>
                      <a:r>
                        <a:rPr kumimoji="0" lang="en-GB" altLang="en-US" sz="1400" b="0" i="0" u="none" strike="noStrike" cap="none" normalizeH="0" baseline="0" dirty="0" err="1" smtClean="0">
                          <a:ln>
                            <a:noFill/>
                          </a:ln>
                          <a:solidFill>
                            <a:srgbClr val="353939"/>
                          </a:solidFill>
                          <a:effectLst/>
                          <a:latin typeface="Arial" charset="0"/>
                        </a:rPr>
                        <a:t>kcps</a:t>
                      </a:r>
                      <a:r>
                        <a:rPr kumimoji="0" lang="en-GB" altLang="en-US" sz="1400" b="0" i="0" u="none" strike="noStrike" cap="none" normalizeH="0" baseline="0" dirty="0" smtClean="0">
                          <a:ln>
                            <a:noFill/>
                          </a:ln>
                          <a:solidFill>
                            <a:srgbClr val="353939"/>
                          </a:solidFill>
                          <a:effectLst/>
                          <a:latin typeface="Arial" charset="0"/>
                        </a:rPr>
                        <a:t> of that sample and “C” is the minimum ideal scattering in </a:t>
                      </a:r>
                      <a:r>
                        <a:rPr kumimoji="0" lang="en-GB" altLang="en-US" sz="1400" b="0" i="0" u="none" strike="noStrike" cap="none" normalizeH="0" baseline="0" dirty="0" err="1" smtClean="0">
                          <a:ln>
                            <a:noFill/>
                          </a:ln>
                          <a:solidFill>
                            <a:srgbClr val="353939"/>
                          </a:solidFill>
                          <a:effectLst/>
                          <a:latin typeface="Arial" charset="0"/>
                        </a:rPr>
                        <a:t>kpcs</a:t>
                      </a:r>
                      <a:r>
                        <a:rPr kumimoji="0" lang="en-GB" altLang="en-US" sz="1400" b="0" i="0" u="none" strike="noStrike" cap="none" normalizeH="0" baseline="0" dirty="0" smtClean="0">
                          <a:ln>
                            <a:noFill/>
                          </a:ln>
                          <a:solidFill>
                            <a:srgbClr val="353939"/>
                          </a:solidFill>
                          <a:effectLst/>
                          <a:latin typeface="Arial" charset="0"/>
                        </a:rPr>
                        <a:t> calculated from ((scattering of solvent) + 10%) </a:t>
                      </a:r>
                      <a:endParaRPr kumimoji="0" lang="en-US" altLang="en-US" sz="1400" b="0"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849875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1298" name="Rectangle 2"/>
          <p:cNvSpPr>
            <a:spLocks noGrp="1" noChangeArrowheads="1"/>
          </p:cNvSpPr>
          <p:nvPr>
            <p:ph type="title"/>
          </p:nvPr>
        </p:nvSpPr>
        <p:spPr/>
        <p:txBody>
          <a:bodyPr/>
          <a:lstStyle/>
          <a:p>
            <a:r>
              <a:rPr lang="en-GB" altLang="en-US"/>
              <a:t>Molecular Weight Measurements</a:t>
            </a:r>
            <a:endParaRPr lang="en-US" altLang="en-US"/>
          </a:p>
        </p:txBody>
      </p:sp>
      <p:graphicFrame>
        <p:nvGraphicFramePr>
          <p:cNvPr id="2231299" name="Group 3"/>
          <p:cNvGraphicFramePr>
            <a:graphicFrameLocks noGrp="1"/>
          </p:cNvGraphicFramePr>
          <p:nvPr>
            <p:ph type="tbl" idx="1"/>
            <p:extLst>
              <p:ext uri="{D42A27DB-BD31-4B8C-83A1-F6EECF244321}">
                <p14:modId xmlns:p14="http://schemas.microsoft.com/office/powerpoint/2010/main" val="4167914567"/>
              </p:ext>
            </p:extLst>
          </p:nvPr>
        </p:nvGraphicFramePr>
        <p:xfrm>
          <a:off x="609600" y="1447800"/>
          <a:ext cx="7770813" cy="4038600"/>
        </p:xfrm>
        <a:graphic>
          <a:graphicData uri="http://schemas.openxmlformats.org/drawingml/2006/table">
            <a:tbl>
              <a:tblPr/>
              <a:tblGrid>
                <a:gridCol w="722313"/>
                <a:gridCol w="2349500"/>
                <a:gridCol w="2349500"/>
                <a:gridCol w="2349500"/>
              </a:tblGrid>
              <a:tr h="685800">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smtClean="0">
                          <a:ln>
                            <a:noFill/>
                          </a:ln>
                          <a:solidFill>
                            <a:srgbClr val="353939"/>
                          </a:solidFill>
                          <a:effectLst/>
                          <a:latin typeface="Arial" charset="0"/>
                        </a:rPr>
                        <a:t>Test</a:t>
                      </a:r>
                      <a:endParaRPr kumimoji="0" lang="en-US" altLang="en-US" sz="1800" b="1" i="0" u="none" strike="noStrike" cap="none" normalizeH="0" baseline="0" dirty="0" smtClean="0">
                        <a:ln>
                          <a:noFill/>
                        </a:ln>
                        <a:solidFill>
                          <a:srgbClr val="353939"/>
                        </a:solidFill>
                        <a:effectLst/>
                        <a:latin typeface="Arial" charset="0"/>
                      </a:endParaRPr>
                    </a:p>
                  </a:txBody>
                  <a:tcPr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smtClean="0">
                          <a:ln>
                            <a:noFill/>
                          </a:ln>
                          <a:solidFill>
                            <a:srgbClr val="353939"/>
                          </a:solidFill>
                          <a:effectLst/>
                          <a:latin typeface="Arial" charset="0"/>
                        </a:rPr>
                        <a:t>Description</a:t>
                      </a:r>
                      <a:endParaRPr kumimoji="0" lang="en-US" altLang="en-US" sz="1800" b="1"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rgbClr val="353939"/>
                          </a:solidFill>
                          <a:effectLst/>
                          <a:latin typeface="Arial" charset="0"/>
                        </a:rPr>
                        <a:t>Details</a:t>
                      </a:r>
                      <a:endParaRPr kumimoji="0" lang="en-US" altLang="en-US" sz="1800" b="1" i="0" u="none" strike="noStrike" cap="none" normalizeH="0" baseline="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rgbClr val="353939"/>
                          </a:solidFill>
                          <a:effectLst/>
                          <a:latin typeface="Arial" charset="0"/>
                        </a:rPr>
                        <a:t>Warning Message</a:t>
                      </a:r>
                      <a:endParaRPr kumimoji="0" lang="en-US" altLang="en-US" sz="1800" b="1" i="0" u="none" strike="noStrike" cap="none" normalizeH="0" baseline="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r>
              <a:tr h="976313">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rgbClr val="353939"/>
                          </a:solidFill>
                          <a:effectLst/>
                          <a:latin typeface="Arial" charset="0"/>
                        </a:rPr>
                        <a:t>2</a:t>
                      </a:r>
                      <a:endParaRPr kumimoji="0" lang="en-US" altLang="en-US" sz="1600" b="0" i="0" u="none" strike="noStrike" cap="none" normalizeH="0" baseline="0" smtClean="0">
                        <a:ln>
                          <a:noFill/>
                        </a:ln>
                        <a:solidFill>
                          <a:srgbClr val="353939"/>
                        </a:solidFill>
                        <a:effectLst/>
                        <a:latin typeface="Arial" charset="0"/>
                      </a:endParaRPr>
                    </a:p>
                  </a:txBody>
                  <a:tcPr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rgbClr val="353939"/>
                          </a:solidFill>
                          <a:effectLst/>
                          <a:latin typeface="Arial" charset="0"/>
                        </a:rPr>
                        <a:t>Check that the scattering from the various sample concentrations are not too high</a:t>
                      </a:r>
                      <a:endParaRPr kumimoji="0" lang="en-US" altLang="en-US" sz="1600" b="0"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rgbClr val="353939"/>
                          </a:solidFill>
                          <a:effectLst/>
                          <a:latin typeface="Arial" charset="0"/>
                        </a:rPr>
                        <a:t>Is the count rate obtained from the various sample concentrations greater than 1000kcps? </a:t>
                      </a:r>
                      <a:endParaRPr kumimoji="0" lang="en-US" altLang="en-US" sz="1600" b="0"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rgbClr val="353939"/>
                          </a:solidFill>
                          <a:effectLst/>
                          <a:latin typeface="Arial" charset="0"/>
                        </a:rPr>
                        <a:t>The “D” g/ml concentration is producing more excess scattering (“E” </a:t>
                      </a:r>
                      <a:r>
                        <a:rPr kumimoji="0" lang="en-GB" altLang="en-US" sz="1600" b="0" i="0" u="none" strike="noStrike" cap="none" normalizeH="0" baseline="0" dirty="0" err="1" smtClean="0">
                          <a:ln>
                            <a:noFill/>
                          </a:ln>
                          <a:solidFill>
                            <a:srgbClr val="353939"/>
                          </a:solidFill>
                          <a:effectLst/>
                          <a:latin typeface="Arial" charset="0"/>
                        </a:rPr>
                        <a:t>kcps</a:t>
                      </a:r>
                      <a:r>
                        <a:rPr kumimoji="0" lang="en-GB" altLang="en-US" sz="1600" b="0" i="0" u="none" strike="noStrike" cap="none" normalizeH="0" baseline="0" dirty="0" smtClean="0">
                          <a:ln>
                            <a:noFill/>
                          </a:ln>
                          <a:solidFill>
                            <a:srgbClr val="353939"/>
                          </a:solidFill>
                          <a:effectLst/>
                          <a:latin typeface="Arial" charset="0"/>
                        </a:rPr>
                        <a:t>) than is advised. Ideally the scattering should be less than 1000 </a:t>
                      </a:r>
                      <a:r>
                        <a:rPr kumimoji="0" lang="en-GB" altLang="en-US" sz="1600" b="0" i="0" u="none" strike="noStrike" cap="none" normalizeH="0" baseline="0" dirty="0" err="1" smtClean="0">
                          <a:ln>
                            <a:noFill/>
                          </a:ln>
                          <a:solidFill>
                            <a:srgbClr val="353939"/>
                          </a:solidFill>
                          <a:effectLst/>
                          <a:latin typeface="Arial" charset="0"/>
                        </a:rPr>
                        <a:t>kcps</a:t>
                      </a:r>
                      <a:r>
                        <a:rPr kumimoji="0" lang="en-GB" altLang="en-US" sz="1600" b="0" i="0" u="none" strike="noStrike" cap="none" normalizeH="0" baseline="0" dirty="0" smtClean="0">
                          <a:ln>
                            <a:noFill/>
                          </a:ln>
                          <a:solidFill>
                            <a:srgbClr val="353939"/>
                          </a:solidFill>
                          <a:effectLst/>
                          <a:latin typeface="Arial" charset="0"/>
                        </a:rPr>
                        <a:t>. Use a lower concentration of sample </a:t>
                      </a:r>
                      <a:r>
                        <a:rPr kumimoji="0" lang="en-GB" altLang="en-US" sz="1400" b="0" i="0" u="none" strike="noStrike" cap="none" normalizeH="0" baseline="0" dirty="0" smtClean="0">
                          <a:ln>
                            <a:noFill/>
                          </a:ln>
                          <a:solidFill>
                            <a:srgbClr val="353939"/>
                          </a:solidFill>
                          <a:effectLst/>
                          <a:latin typeface="Arial" charset="0"/>
                        </a:rPr>
                        <a:t>(where “D” is the concentration of the sample and “E” is the mean count rate in </a:t>
                      </a:r>
                      <a:r>
                        <a:rPr kumimoji="0" lang="en-GB" altLang="en-US" sz="1400" b="0" i="0" u="none" strike="noStrike" cap="none" normalizeH="0" baseline="0" dirty="0" err="1" smtClean="0">
                          <a:ln>
                            <a:noFill/>
                          </a:ln>
                          <a:solidFill>
                            <a:srgbClr val="353939"/>
                          </a:solidFill>
                          <a:effectLst/>
                          <a:latin typeface="Arial" charset="0"/>
                        </a:rPr>
                        <a:t>kcps</a:t>
                      </a:r>
                      <a:r>
                        <a:rPr kumimoji="0" lang="en-GB" altLang="en-US" sz="1400" b="0" i="0" u="none" strike="noStrike" cap="none" normalizeH="0" baseline="0" dirty="0" smtClean="0">
                          <a:ln>
                            <a:noFill/>
                          </a:ln>
                          <a:solidFill>
                            <a:srgbClr val="353939"/>
                          </a:solidFill>
                          <a:effectLst/>
                          <a:latin typeface="Arial" charset="0"/>
                        </a:rPr>
                        <a:t> of that sample</a:t>
                      </a:r>
                      <a:r>
                        <a:rPr kumimoji="0" lang="en-US" altLang="en-US" sz="1400" b="0" i="0" u="none" strike="noStrike" cap="none" normalizeH="0" baseline="0" dirty="0" smtClean="0">
                          <a:ln>
                            <a:noFill/>
                          </a:ln>
                          <a:solidFill>
                            <a:srgbClr val="353939"/>
                          </a:solidFill>
                          <a:effectLst/>
                          <a:latin typeface="Arial" charset="0"/>
                        </a:rPr>
                        <a:t> </a:t>
                      </a:r>
                    </a:p>
                  </a:txBody>
                  <a:tcPr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490167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22" name="Rectangle 2"/>
          <p:cNvSpPr>
            <a:spLocks noGrp="1" noChangeArrowheads="1"/>
          </p:cNvSpPr>
          <p:nvPr>
            <p:ph type="title"/>
          </p:nvPr>
        </p:nvSpPr>
        <p:spPr/>
        <p:txBody>
          <a:bodyPr/>
          <a:lstStyle/>
          <a:p>
            <a:r>
              <a:rPr lang="en-GB" altLang="en-US"/>
              <a:t>Molecular Weight Measurements</a:t>
            </a:r>
            <a:endParaRPr lang="en-US" altLang="en-US"/>
          </a:p>
        </p:txBody>
      </p:sp>
      <p:graphicFrame>
        <p:nvGraphicFramePr>
          <p:cNvPr id="2232323" name="Group 3"/>
          <p:cNvGraphicFramePr>
            <a:graphicFrameLocks noGrp="1"/>
          </p:cNvGraphicFramePr>
          <p:nvPr>
            <p:ph type="tbl" idx="1"/>
            <p:extLst>
              <p:ext uri="{D42A27DB-BD31-4B8C-83A1-F6EECF244321}">
                <p14:modId xmlns:p14="http://schemas.microsoft.com/office/powerpoint/2010/main" val="1049804165"/>
              </p:ext>
            </p:extLst>
          </p:nvPr>
        </p:nvGraphicFramePr>
        <p:xfrm>
          <a:off x="609600" y="1447800"/>
          <a:ext cx="7770813" cy="3489960"/>
        </p:xfrm>
        <a:graphic>
          <a:graphicData uri="http://schemas.openxmlformats.org/drawingml/2006/table">
            <a:tbl>
              <a:tblPr/>
              <a:tblGrid>
                <a:gridCol w="722313"/>
                <a:gridCol w="2349500"/>
                <a:gridCol w="2349500"/>
                <a:gridCol w="2349500"/>
              </a:tblGrid>
              <a:tr h="685800">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smtClean="0">
                          <a:ln>
                            <a:noFill/>
                          </a:ln>
                          <a:solidFill>
                            <a:srgbClr val="353939"/>
                          </a:solidFill>
                          <a:effectLst/>
                          <a:latin typeface="Arial" charset="0"/>
                        </a:rPr>
                        <a:t>Test</a:t>
                      </a:r>
                      <a:endParaRPr kumimoji="0" lang="en-US" altLang="en-US" sz="1800" b="1" i="0" u="none" strike="noStrike" cap="none" normalizeH="0" baseline="0" dirty="0" smtClean="0">
                        <a:ln>
                          <a:noFill/>
                        </a:ln>
                        <a:solidFill>
                          <a:srgbClr val="353939"/>
                        </a:solidFill>
                        <a:effectLst/>
                        <a:latin typeface="Arial" charset="0"/>
                      </a:endParaRPr>
                    </a:p>
                  </a:txBody>
                  <a:tcPr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smtClean="0">
                          <a:ln>
                            <a:noFill/>
                          </a:ln>
                          <a:solidFill>
                            <a:srgbClr val="353939"/>
                          </a:solidFill>
                          <a:effectLst/>
                          <a:latin typeface="Arial" charset="0"/>
                        </a:rPr>
                        <a:t>Description</a:t>
                      </a:r>
                      <a:endParaRPr kumimoji="0" lang="en-US" altLang="en-US" sz="1800" b="1"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rgbClr val="353939"/>
                          </a:solidFill>
                          <a:effectLst/>
                          <a:latin typeface="Arial" charset="0"/>
                        </a:rPr>
                        <a:t>Details</a:t>
                      </a:r>
                      <a:endParaRPr kumimoji="0" lang="en-US" altLang="en-US" sz="1800" b="1" i="0" u="none" strike="noStrike" cap="none" normalizeH="0" baseline="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smtClean="0">
                          <a:ln>
                            <a:noFill/>
                          </a:ln>
                          <a:solidFill>
                            <a:srgbClr val="353939"/>
                          </a:solidFill>
                          <a:effectLst/>
                          <a:latin typeface="Arial" charset="0"/>
                        </a:rPr>
                        <a:t>Warning Message</a:t>
                      </a:r>
                      <a:endParaRPr kumimoji="0" lang="en-US" altLang="en-US" sz="1800" b="1" i="0" u="none" strike="noStrike" cap="none" normalizeH="0" baseline="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r>
              <a:tr h="976313">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smtClean="0">
                          <a:ln>
                            <a:noFill/>
                          </a:ln>
                          <a:solidFill>
                            <a:srgbClr val="353939"/>
                          </a:solidFill>
                          <a:effectLst/>
                          <a:latin typeface="Arial" charset="0"/>
                        </a:rPr>
                        <a:t>3</a:t>
                      </a:r>
                      <a:endParaRPr kumimoji="0" lang="en-US" altLang="en-US" sz="1600" b="0" i="0" u="none" strike="noStrike" cap="none" normalizeH="0" baseline="0" smtClean="0">
                        <a:ln>
                          <a:noFill/>
                        </a:ln>
                        <a:solidFill>
                          <a:srgbClr val="353939"/>
                        </a:solidFill>
                        <a:effectLst/>
                        <a:latin typeface="Arial" charset="0"/>
                      </a:endParaRPr>
                    </a:p>
                  </a:txBody>
                  <a:tcPr horzOverflow="overflow">
                    <a:lnL w="28575"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rgbClr val="353939"/>
                          </a:solidFill>
                          <a:effectLst/>
                          <a:latin typeface="Arial" charset="0"/>
                        </a:rPr>
                        <a:t>Check the value of the correlation coefficient (R</a:t>
                      </a:r>
                      <a:r>
                        <a:rPr kumimoji="0" lang="en-GB" altLang="en-US" sz="1600" b="0" i="0" u="none" strike="noStrike" cap="none" normalizeH="0" baseline="30000" dirty="0" smtClean="0">
                          <a:ln>
                            <a:noFill/>
                          </a:ln>
                          <a:solidFill>
                            <a:srgbClr val="353939"/>
                          </a:solidFill>
                          <a:effectLst/>
                          <a:latin typeface="Arial" charset="0"/>
                        </a:rPr>
                        <a:t>2</a:t>
                      </a:r>
                      <a:r>
                        <a:rPr kumimoji="0" lang="en-GB" altLang="en-US" sz="1600" b="0" i="0" u="none" strike="noStrike" cap="none" normalizeH="0" baseline="0" dirty="0" smtClean="0">
                          <a:ln>
                            <a:noFill/>
                          </a:ln>
                          <a:solidFill>
                            <a:srgbClr val="353939"/>
                          </a:solidFill>
                          <a:effectLst/>
                          <a:latin typeface="Arial" charset="0"/>
                        </a:rPr>
                        <a:t>)</a:t>
                      </a:r>
                      <a:endParaRPr kumimoji="0" lang="en-US" altLang="en-US" sz="1600" b="0"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altLang="en-US" sz="1600" b="0" i="0" u="none" strike="noStrike" cap="none" normalizeH="0" baseline="0" dirty="0" smtClean="0">
                          <a:ln>
                            <a:noFill/>
                          </a:ln>
                          <a:solidFill>
                            <a:srgbClr val="353939"/>
                          </a:solidFill>
                          <a:effectLst/>
                          <a:latin typeface="Arial" charset="0"/>
                        </a:rPr>
                        <a:t>Is the correlation coefficient (R</a:t>
                      </a:r>
                      <a:r>
                        <a:rPr kumimoji="0" lang="en-GB" altLang="en-US" sz="1600" b="0" i="0" u="none" strike="noStrike" cap="none" normalizeH="0" baseline="30000" dirty="0" smtClean="0">
                          <a:ln>
                            <a:noFill/>
                          </a:ln>
                          <a:solidFill>
                            <a:srgbClr val="353939"/>
                          </a:solidFill>
                          <a:effectLst/>
                          <a:latin typeface="Arial" charset="0"/>
                        </a:rPr>
                        <a:t>2</a:t>
                      </a:r>
                      <a:r>
                        <a:rPr kumimoji="0" lang="en-GB" altLang="en-US" sz="1600" b="0" i="0" u="none" strike="noStrike" cap="none" normalizeH="0" baseline="0" dirty="0" smtClean="0">
                          <a:ln>
                            <a:noFill/>
                          </a:ln>
                          <a:solidFill>
                            <a:srgbClr val="353939"/>
                          </a:solidFill>
                          <a:effectLst/>
                          <a:latin typeface="Arial" charset="0"/>
                        </a:rPr>
                        <a:t>) &lt; 0.9</a:t>
                      </a:r>
                      <a:endParaRPr kumimoji="0" lang="en-US" altLang="en-US" sz="1600" b="0"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marL="571500">
                        <a:spcBef>
                          <a:spcPct val="20000"/>
                        </a:spcBef>
                        <a:buFont typeface="Wingdings" pitchFamily="2" charset="2"/>
                        <a:defRPr sz="2000">
                          <a:solidFill>
                            <a:srgbClr val="000066"/>
                          </a:solidFill>
                          <a:latin typeface="Arial" charset="0"/>
                        </a:defRPr>
                      </a:lvl2pPr>
                      <a:lvl3pPr marL="1050925">
                        <a:spcBef>
                          <a:spcPct val="20000"/>
                        </a:spcBef>
                        <a:defRPr>
                          <a:solidFill>
                            <a:srgbClr val="000066"/>
                          </a:solidFill>
                          <a:latin typeface="Arial" charset="0"/>
                        </a:defRPr>
                      </a:lvl3pPr>
                      <a:lvl4pPr marL="1524000">
                        <a:spcBef>
                          <a:spcPct val="20000"/>
                        </a:spcBef>
                        <a:defRPr sz="1400">
                          <a:solidFill>
                            <a:srgbClr val="000066"/>
                          </a:solidFill>
                          <a:latin typeface="Arial" charset="0"/>
                        </a:defRPr>
                      </a:lvl4pPr>
                      <a:lvl5pPr marL="1905000">
                        <a:spcBef>
                          <a:spcPct val="20000"/>
                        </a:spcBef>
                        <a:defRPr sz="900" b="1">
                          <a:solidFill>
                            <a:srgbClr val="000066"/>
                          </a:solidFill>
                          <a:latin typeface="Arial" charset="0"/>
                        </a:defRPr>
                      </a:lvl5pPr>
                      <a:lvl6pPr marL="2362200" fontAlgn="base">
                        <a:spcBef>
                          <a:spcPct val="20000"/>
                        </a:spcBef>
                        <a:spcAft>
                          <a:spcPct val="0"/>
                        </a:spcAft>
                        <a:defRPr sz="900" b="1">
                          <a:solidFill>
                            <a:srgbClr val="000066"/>
                          </a:solidFill>
                          <a:latin typeface="Arial" charset="0"/>
                        </a:defRPr>
                      </a:lvl6pPr>
                      <a:lvl7pPr marL="2819400" fontAlgn="base">
                        <a:spcBef>
                          <a:spcPct val="20000"/>
                        </a:spcBef>
                        <a:spcAft>
                          <a:spcPct val="0"/>
                        </a:spcAft>
                        <a:defRPr sz="900" b="1">
                          <a:solidFill>
                            <a:srgbClr val="000066"/>
                          </a:solidFill>
                          <a:latin typeface="Arial" charset="0"/>
                        </a:defRPr>
                      </a:lvl7pPr>
                      <a:lvl8pPr marL="3276600" fontAlgn="base">
                        <a:spcBef>
                          <a:spcPct val="20000"/>
                        </a:spcBef>
                        <a:spcAft>
                          <a:spcPct val="0"/>
                        </a:spcAft>
                        <a:defRPr sz="900" b="1">
                          <a:solidFill>
                            <a:srgbClr val="000066"/>
                          </a:solidFill>
                          <a:latin typeface="Arial" charset="0"/>
                        </a:defRPr>
                      </a:lvl8pPr>
                      <a:lvl9pPr marL="3733800" fontAlgn="base">
                        <a:spcBef>
                          <a:spcPct val="20000"/>
                        </a:spcBef>
                        <a:spcAft>
                          <a:spcPct val="0"/>
                        </a:spcAft>
                        <a:defRPr sz="900" b="1">
                          <a:solidFill>
                            <a:srgbClr val="000066"/>
                          </a:solidFill>
                          <a:latin typeface="Arial" charset="0"/>
                        </a:defRPr>
                      </a:lvl9pPr>
                    </a:lstStyle>
                    <a:p>
                      <a:pPr marL="0" marR="0" lvl="0" indent="0" algn="l" defTabSz="914400" rtl="0" eaLnBrk="1" fontAlgn="base" latinLnBrk="0" hangingPunct="1">
                        <a:lnSpc>
                          <a:spcPct val="100000"/>
                        </a:lnSpc>
                        <a:spcBef>
                          <a:spcPct val="20000"/>
                        </a:spcBef>
                        <a:spcAft>
                          <a:spcPct val="20000"/>
                        </a:spcAft>
                        <a:buClrTx/>
                        <a:buSzTx/>
                        <a:buFontTx/>
                        <a:buNone/>
                        <a:tabLst/>
                      </a:pPr>
                      <a:r>
                        <a:rPr kumimoji="0" lang="en-GB" altLang="en-US" sz="1600" b="0" i="0" u="none" strike="noStrike" cap="none" normalizeH="0" baseline="0" dirty="0" smtClean="0">
                          <a:ln>
                            <a:noFill/>
                          </a:ln>
                          <a:solidFill>
                            <a:srgbClr val="353939"/>
                          </a:solidFill>
                          <a:effectLst/>
                          <a:latin typeface="Arial" charset="0"/>
                        </a:rPr>
                        <a:t>Low correlation coefficient (“F” &lt; 0.9). Either remove outlying points or re-measure the samples at those concentrations. Use the Debye plot to identify outlying points         </a:t>
                      </a:r>
                      <a:r>
                        <a:rPr kumimoji="0" lang="en-GB" altLang="en-US" sz="1400" b="0" i="0" u="none" strike="noStrike" cap="none" normalizeH="0" baseline="0" dirty="0" smtClean="0">
                          <a:ln>
                            <a:noFill/>
                          </a:ln>
                          <a:solidFill>
                            <a:srgbClr val="353939"/>
                          </a:solidFill>
                          <a:effectLst/>
                          <a:latin typeface="Arial" charset="0"/>
                        </a:rPr>
                        <a:t>(where “F” is the correlation coefficient (R</a:t>
                      </a:r>
                      <a:r>
                        <a:rPr kumimoji="0" lang="en-GB" altLang="en-US" sz="1400" b="0" i="0" u="none" strike="noStrike" cap="none" normalizeH="0" baseline="30000" dirty="0" smtClean="0">
                          <a:ln>
                            <a:noFill/>
                          </a:ln>
                          <a:solidFill>
                            <a:srgbClr val="353939"/>
                          </a:solidFill>
                          <a:effectLst/>
                          <a:latin typeface="Arial" charset="0"/>
                        </a:rPr>
                        <a:t>2</a:t>
                      </a:r>
                      <a:r>
                        <a:rPr kumimoji="0" lang="en-GB" altLang="en-US" sz="1400" b="0" i="0" u="none" strike="noStrike" cap="none" normalizeH="0" baseline="0" dirty="0" smtClean="0">
                          <a:ln>
                            <a:noFill/>
                          </a:ln>
                          <a:solidFill>
                            <a:srgbClr val="353939"/>
                          </a:solidFill>
                          <a:effectLst/>
                          <a:latin typeface="Arial" charset="0"/>
                        </a:rPr>
                        <a:t>) calculated for the selected record)</a:t>
                      </a:r>
                      <a:r>
                        <a:rPr kumimoji="0" lang="en-US" altLang="en-US" sz="2200" b="0" i="0" u="none" strike="noStrike" cap="none" normalizeH="0" baseline="0" dirty="0" smtClean="0">
                          <a:ln>
                            <a:noFill/>
                          </a:ln>
                          <a:solidFill>
                            <a:srgbClr val="353939"/>
                          </a:solidFill>
                          <a:effectLst/>
                          <a:latin typeface="Arial" charset="0"/>
                        </a:rPr>
                        <a:t> </a:t>
                      </a:r>
                      <a:endParaRPr kumimoji="0" lang="en-GB" altLang="en-US" sz="2200" b="0" i="0" u="none" strike="noStrike" cap="none" normalizeH="0" baseline="0" dirty="0" smtClean="0">
                        <a:ln>
                          <a:noFill/>
                        </a:ln>
                        <a:solidFill>
                          <a:srgbClr val="353939"/>
                        </a:solidFill>
                        <a:effectLst/>
                        <a:latin typeface="Arial" charset="0"/>
                      </a:endParaRPr>
                    </a:p>
                  </a:txBody>
                  <a:tcPr horzOverflow="overflow">
                    <a:lnL w="12700" cap="flat" cmpd="sng" algn="ctr">
                      <a:solidFill>
                        <a:srgbClr val="008000"/>
                      </a:solidFill>
                      <a:prstDash val="solid"/>
                      <a:round/>
                      <a:headEnd type="none" w="med" len="med"/>
                      <a:tailEnd type="none" w="med" len="med"/>
                    </a:lnL>
                    <a:lnR w="28575" cap="flat" cmpd="sng" algn="ctr">
                      <a:solidFill>
                        <a:srgbClr val="008000"/>
                      </a:solidFill>
                      <a:prstDash val="solid"/>
                      <a:round/>
                      <a:headEnd type="none" w="med" len="med"/>
                      <a:tailEnd type="none" w="med" len="med"/>
                    </a:lnR>
                    <a:lnT w="28575" cap="flat" cmpd="sng" algn="ctr">
                      <a:solidFill>
                        <a:srgbClr val="008000"/>
                      </a:solidFill>
                      <a:prstDash val="solid"/>
                      <a:round/>
                      <a:headEnd type="none" w="med" len="med"/>
                      <a:tailEnd type="none" w="med" len="med"/>
                    </a:lnT>
                    <a:lnB w="28575" cap="flat" cmpd="sng" algn="ctr">
                      <a:solidFill>
                        <a:srgbClr val="008000"/>
                      </a:solidFill>
                      <a:prstDash val="solid"/>
                      <a:round/>
                      <a:headEnd type="none" w="med" len="med"/>
                      <a:tailEnd type="none" w="med" len="med"/>
                    </a:lnB>
                    <a:lnTlToBr>
                      <a:noFill/>
                    </a:lnTlToBr>
                    <a:lnBlToTr>
                      <a:noFill/>
                    </a:lnBlToTr>
                    <a:noFill/>
                  </a:tcPr>
                </a:tc>
              </a:tr>
            </a:tbl>
          </a:graphicData>
        </a:graphic>
      </p:graphicFrame>
      <p:sp>
        <p:nvSpPr>
          <p:cNvPr id="2232341" name="Text Box 21"/>
          <p:cNvSpPr txBox="1">
            <a:spLocks noChangeArrowheads="1"/>
          </p:cNvSpPr>
          <p:nvPr/>
        </p:nvSpPr>
        <p:spPr bwMode="auto">
          <a:xfrm>
            <a:off x="808038" y="5008563"/>
            <a:ext cx="74358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solidFill>
                  <a:srgbClr val="353939"/>
                </a:solidFill>
                <a:latin typeface="Arial" charset="0"/>
              </a:rPr>
              <a:t>R</a:t>
            </a:r>
            <a:r>
              <a:rPr lang="en-US" altLang="en-US" sz="1600" baseline="30000" dirty="0">
                <a:solidFill>
                  <a:srgbClr val="353939"/>
                </a:solidFill>
                <a:latin typeface="Arial" charset="0"/>
              </a:rPr>
              <a:t>2</a:t>
            </a:r>
            <a:r>
              <a:rPr lang="en-US" altLang="en-US" sz="1600" dirty="0">
                <a:solidFill>
                  <a:srgbClr val="353939"/>
                </a:solidFill>
                <a:latin typeface="Arial" charset="0"/>
              </a:rPr>
              <a:t>, the correlation or Pearson’s coefficient, is a calculated parameter that is used to describe how well graphical data fit an applied model </a:t>
            </a:r>
          </a:p>
          <a:p>
            <a:endParaRPr lang="en-US" altLang="en-US" sz="1600" dirty="0">
              <a:solidFill>
                <a:srgbClr val="353939"/>
              </a:solidFill>
              <a:latin typeface="Arial" charset="0"/>
            </a:endParaRPr>
          </a:p>
          <a:p>
            <a:r>
              <a:rPr lang="en-US" altLang="en-US" sz="1600" dirty="0">
                <a:solidFill>
                  <a:srgbClr val="353939"/>
                </a:solidFill>
                <a:latin typeface="Arial" charset="0"/>
              </a:rPr>
              <a:t>Values for R</a:t>
            </a:r>
            <a:r>
              <a:rPr lang="en-US" altLang="en-US" sz="1600" baseline="30000" dirty="0">
                <a:solidFill>
                  <a:srgbClr val="353939"/>
                </a:solidFill>
                <a:latin typeface="Arial" charset="0"/>
              </a:rPr>
              <a:t>2</a:t>
            </a:r>
            <a:r>
              <a:rPr lang="en-US" altLang="en-US" sz="1600" dirty="0">
                <a:solidFill>
                  <a:srgbClr val="353939"/>
                </a:solidFill>
                <a:latin typeface="Arial" charset="0"/>
              </a:rPr>
              <a:t> range from 0 to 1, with a value of 1 indicating that there is zero deviation of the data from the model or best fit line (or curve)</a:t>
            </a:r>
          </a:p>
        </p:txBody>
      </p:sp>
    </p:spTree>
    <p:extLst>
      <p:ext uri="{BB962C8B-B14F-4D97-AF65-F5344CB8AC3E}">
        <p14:creationId xmlns:p14="http://schemas.microsoft.com/office/powerpoint/2010/main" val="21560737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499" name="Rectangle 3"/>
          <p:cNvSpPr>
            <a:spLocks noGrp="1" noChangeArrowheads="1"/>
          </p:cNvSpPr>
          <p:nvPr>
            <p:ph idx="1"/>
          </p:nvPr>
        </p:nvSpPr>
        <p:spPr>
          <a:xfrm>
            <a:off x="609600" y="1447800"/>
            <a:ext cx="7772400" cy="4729163"/>
          </a:xfrm>
        </p:spPr>
        <p:txBody>
          <a:bodyPr/>
          <a:lstStyle/>
          <a:p>
            <a:pPr marL="342900" indent="-342900"/>
            <a:endParaRPr lang="en-GB" altLang="en-US">
              <a:cs typeface="Arial" charset="0"/>
            </a:endParaRPr>
          </a:p>
          <a:p>
            <a:pPr marL="342900" indent="-342900"/>
            <a:endParaRPr lang="en-GB" altLang="en-US">
              <a:cs typeface="Arial" charset="0"/>
            </a:endParaRPr>
          </a:p>
          <a:p>
            <a:pPr marL="342900" indent="-342900"/>
            <a:endParaRPr lang="en-GB" altLang="en-US">
              <a:cs typeface="Arial" charset="0"/>
            </a:endParaRPr>
          </a:p>
          <a:p>
            <a:pPr marL="342900" indent="-342900" algn="ctr">
              <a:buFontTx/>
              <a:buNone/>
            </a:pPr>
            <a:r>
              <a:rPr lang="en-GB" altLang="en-US" sz="4400">
                <a:cs typeface="Arial" charset="0"/>
              </a:rPr>
              <a:t>Any Questions ?</a:t>
            </a:r>
          </a:p>
        </p:txBody>
      </p:sp>
    </p:spTree>
    <p:extLst>
      <p:ext uri="{BB962C8B-B14F-4D97-AF65-F5344CB8AC3E}">
        <p14:creationId xmlns:p14="http://schemas.microsoft.com/office/powerpoint/2010/main" val="712907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2642" name="Rectangle 2"/>
          <p:cNvSpPr>
            <a:spLocks noGrp="1" noChangeArrowheads="1"/>
          </p:cNvSpPr>
          <p:nvPr>
            <p:ph type="title"/>
          </p:nvPr>
        </p:nvSpPr>
        <p:spPr/>
        <p:txBody>
          <a:bodyPr/>
          <a:lstStyle/>
          <a:p>
            <a:r>
              <a:rPr lang="en-GB" altLang="en-US"/>
              <a:t>Static Light Scattering</a:t>
            </a:r>
          </a:p>
        </p:txBody>
      </p:sp>
      <p:graphicFrame>
        <p:nvGraphicFramePr>
          <p:cNvPr id="2032643" name="Object 3"/>
          <p:cNvGraphicFramePr>
            <a:graphicFrameLocks noChangeAspect="1"/>
          </p:cNvGraphicFramePr>
          <p:nvPr/>
        </p:nvGraphicFramePr>
        <p:xfrm>
          <a:off x="2954338" y="1098550"/>
          <a:ext cx="3751262" cy="1184275"/>
        </p:xfrm>
        <a:graphic>
          <a:graphicData uri="http://schemas.openxmlformats.org/presentationml/2006/ole">
            <mc:AlternateContent xmlns:mc="http://schemas.openxmlformats.org/markup-compatibility/2006">
              <mc:Choice xmlns:v="urn:schemas-microsoft-com:vml" Requires="v">
                <p:oleObj spid="_x0000_s6174" name="Equation" r:id="rId4" imgW="1625400" imgH="507960" progId="Equation.3">
                  <p:embed/>
                </p:oleObj>
              </mc:Choice>
              <mc:Fallback>
                <p:oleObj name="Equation" r:id="rId4" imgW="162540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4338" y="1098550"/>
                        <a:ext cx="3751262" cy="11842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89803" dir="2700000" algn="ctr" rotWithShape="0">
                                <a:srgbClr val="C0C0C0"/>
                              </a:outerShdw>
                            </a:effectLst>
                          </a14:hiddenEffects>
                        </a:ext>
                      </a:extLst>
                    </p:spPr>
                  </p:pic>
                </p:oleObj>
              </mc:Fallback>
            </mc:AlternateContent>
          </a:graphicData>
        </a:graphic>
      </p:graphicFrame>
      <p:grpSp>
        <p:nvGrpSpPr>
          <p:cNvPr id="2032661" name="Group 21"/>
          <p:cNvGrpSpPr>
            <a:grpSpLocks/>
          </p:cNvGrpSpPr>
          <p:nvPr/>
        </p:nvGrpSpPr>
        <p:grpSpPr bwMode="auto">
          <a:xfrm>
            <a:off x="250825" y="1196975"/>
            <a:ext cx="3810000" cy="3048000"/>
            <a:chOff x="158" y="754"/>
            <a:chExt cx="2400" cy="1920"/>
          </a:xfrm>
        </p:grpSpPr>
        <p:graphicFrame>
          <p:nvGraphicFramePr>
            <p:cNvPr id="2032645" name="Object 5"/>
            <p:cNvGraphicFramePr>
              <a:graphicFrameLocks noChangeAspect="1"/>
            </p:cNvGraphicFramePr>
            <p:nvPr/>
          </p:nvGraphicFramePr>
          <p:xfrm>
            <a:off x="330" y="1447"/>
            <a:ext cx="1468" cy="554"/>
          </p:xfrm>
          <a:graphic>
            <a:graphicData uri="http://schemas.openxmlformats.org/presentationml/2006/ole">
              <mc:AlternateContent xmlns:mc="http://schemas.openxmlformats.org/markup-compatibility/2006">
                <mc:Choice xmlns:v="urn:schemas-microsoft-com:vml" Requires="v">
                  <p:oleObj spid="_x0000_s6175" name="Equation" r:id="rId6" imgW="1358640" imgH="507960" progId="Equation.3">
                    <p:embed/>
                  </p:oleObj>
                </mc:Choice>
                <mc:Fallback>
                  <p:oleObj name="Equation" r:id="rId6" imgW="135864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 y="1447"/>
                          <a:ext cx="1468" cy="55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89803" dir="2700000" algn="ctr" rotWithShape="0">
                                  <a:srgbClr val="C0C0C0"/>
                                </a:outerShdw>
                              </a:effectLst>
                            </a14:hiddenEffects>
                          </a:ext>
                        </a:extLst>
                      </p:spPr>
                    </p:pic>
                  </p:oleObj>
                </mc:Fallback>
              </mc:AlternateContent>
            </a:graphicData>
          </a:graphic>
        </p:graphicFrame>
        <p:sp>
          <p:nvSpPr>
            <p:cNvPr id="2032646" name="Text Box 6"/>
            <p:cNvSpPr txBox="1">
              <a:spLocks noChangeArrowheads="1"/>
            </p:cNvSpPr>
            <p:nvPr/>
          </p:nvSpPr>
          <p:spPr bwMode="auto">
            <a:xfrm>
              <a:off x="206" y="1954"/>
              <a:ext cx="2352" cy="57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txBody>
            <a:bodyPr/>
            <a:lstStyle/>
            <a:p>
              <a:r>
                <a:rPr lang="en-GB" altLang="en-US" sz="1600">
                  <a:latin typeface="Arial" charset="0"/>
                  <a:sym typeface="Symbol" pitchFamily="18" charset="2"/>
                </a:rPr>
                <a:t>     </a:t>
              </a:r>
              <a:r>
                <a:rPr lang="en-GB" altLang="en-US" sz="1600" baseline="-25000">
                  <a:latin typeface="Arial" charset="0"/>
                  <a:sym typeface="Symbol" pitchFamily="18" charset="2"/>
                </a:rPr>
                <a:t>o </a:t>
              </a:r>
              <a:r>
                <a:rPr lang="en-GB" altLang="en-US" sz="1600">
                  <a:latin typeface="Arial" charset="0"/>
                  <a:sym typeface="Symbol" pitchFamily="18" charset="2"/>
                </a:rPr>
                <a:t>= laser wavelength</a:t>
              </a:r>
            </a:p>
            <a:p>
              <a:r>
                <a:rPr lang="en-GB" altLang="en-US" sz="1600">
                  <a:latin typeface="Arial" charset="0"/>
                  <a:sym typeface="Symbol" pitchFamily="18" charset="2"/>
                </a:rPr>
                <a:t>     N</a:t>
              </a:r>
              <a:r>
                <a:rPr lang="en-GB" altLang="en-US" sz="1600" baseline="-25000">
                  <a:latin typeface="Arial" charset="0"/>
                  <a:sym typeface="Symbol" pitchFamily="18" charset="2"/>
                </a:rPr>
                <a:t>A </a:t>
              </a:r>
              <a:r>
                <a:rPr lang="en-GB" altLang="en-US" sz="1600">
                  <a:latin typeface="Arial" charset="0"/>
                  <a:sym typeface="Symbol" pitchFamily="18" charset="2"/>
                </a:rPr>
                <a:t>= Avogadro’s number</a:t>
              </a:r>
            </a:p>
            <a:p>
              <a:r>
                <a:rPr lang="en-GB" altLang="en-US" sz="1600">
                  <a:latin typeface="Arial" charset="0"/>
                  <a:sym typeface="Symbol" pitchFamily="18" charset="2"/>
                </a:rPr>
                <a:t>     n</a:t>
              </a:r>
              <a:r>
                <a:rPr lang="en-GB" altLang="en-US" sz="1600" baseline="-25000">
                  <a:latin typeface="Arial" charset="0"/>
                  <a:sym typeface="Symbol" pitchFamily="18" charset="2"/>
                </a:rPr>
                <a:t>o </a:t>
              </a:r>
              <a:r>
                <a:rPr lang="en-GB" altLang="en-US" sz="1600">
                  <a:latin typeface="Arial" charset="0"/>
                  <a:sym typeface="Symbol" pitchFamily="18" charset="2"/>
                </a:rPr>
                <a:t>= Solvent RI </a:t>
              </a:r>
            </a:p>
            <a:p>
              <a:r>
                <a:rPr lang="en-GB" altLang="en-US" sz="1600">
                  <a:latin typeface="Arial" charset="0"/>
                  <a:sym typeface="Symbol" pitchFamily="18" charset="2"/>
                </a:rPr>
                <a:t>dn/dc = differential refractive increment </a:t>
              </a:r>
              <a:endParaRPr lang="en-GB" altLang="en-US" sz="1600">
                <a:latin typeface="Arial" charset="0"/>
              </a:endParaRPr>
            </a:p>
          </p:txBody>
        </p:sp>
        <p:sp>
          <p:nvSpPr>
            <p:cNvPr id="2032647" name="Rectangle 7"/>
            <p:cNvSpPr>
              <a:spLocks noChangeArrowheads="1"/>
            </p:cNvSpPr>
            <p:nvPr/>
          </p:nvSpPr>
          <p:spPr bwMode="auto">
            <a:xfrm>
              <a:off x="158" y="1426"/>
              <a:ext cx="2400" cy="1248"/>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32648" name="Rectangle 8"/>
            <p:cNvSpPr>
              <a:spLocks noChangeArrowheads="1"/>
            </p:cNvSpPr>
            <p:nvPr/>
          </p:nvSpPr>
          <p:spPr bwMode="auto">
            <a:xfrm>
              <a:off x="1882" y="754"/>
              <a:ext cx="223" cy="24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2660" name="Group 20"/>
          <p:cNvGrpSpPr>
            <a:grpSpLocks/>
          </p:cNvGrpSpPr>
          <p:nvPr/>
        </p:nvGrpSpPr>
        <p:grpSpPr bwMode="auto">
          <a:xfrm>
            <a:off x="2590800" y="1762125"/>
            <a:ext cx="4495800" cy="4762500"/>
            <a:chOff x="1632" y="1110"/>
            <a:chExt cx="2832" cy="3000"/>
          </a:xfrm>
        </p:grpSpPr>
        <p:graphicFrame>
          <p:nvGraphicFramePr>
            <p:cNvPr id="2032651" name="Object 11"/>
            <p:cNvGraphicFramePr>
              <a:graphicFrameLocks noChangeAspect="1"/>
            </p:cNvGraphicFramePr>
            <p:nvPr/>
          </p:nvGraphicFramePr>
          <p:xfrm>
            <a:off x="2400" y="2718"/>
            <a:ext cx="960" cy="526"/>
          </p:xfrm>
          <a:graphic>
            <a:graphicData uri="http://schemas.openxmlformats.org/presentationml/2006/ole">
              <mc:AlternateContent xmlns:mc="http://schemas.openxmlformats.org/markup-compatibility/2006">
                <mc:Choice xmlns:v="urn:schemas-microsoft-com:vml" Requires="v">
                  <p:oleObj spid="_x0000_s6176" name="Equation" r:id="rId8" imgW="888840" imgH="482400" progId="Equation.3">
                    <p:embed/>
                  </p:oleObj>
                </mc:Choice>
                <mc:Fallback>
                  <p:oleObj name="Equation" r:id="rId8" imgW="88884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0" y="2718"/>
                          <a:ext cx="960" cy="52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006600"/>
                              </a:solidFill>
                              <a:miter lim="800000"/>
                              <a:headEnd/>
                              <a:tailEnd/>
                            </a14:hiddenLine>
                          </a:ext>
                          <a:ext uri="{AF507438-7753-43E0-B8FC-AC1667EBCBE1}">
                            <a14:hiddenEffects xmlns:a14="http://schemas.microsoft.com/office/drawing/2010/main">
                              <a:effectLst>
                                <a:outerShdw dist="89803" dir="2700000" algn="ctr" rotWithShape="0">
                                  <a:srgbClr val="C0C0C0"/>
                                </a:outerShdw>
                              </a:effectLst>
                            </a14:hiddenEffects>
                          </a:ext>
                        </a:extLst>
                      </p:spPr>
                    </p:pic>
                  </p:oleObj>
                </mc:Fallback>
              </mc:AlternateContent>
            </a:graphicData>
          </a:graphic>
        </p:graphicFrame>
        <p:sp>
          <p:nvSpPr>
            <p:cNvPr id="2032652" name="Text Box 12"/>
            <p:cNvSpPr txBox="1">
              <a:spLocks noChangeArrowheads="1"/>
            </p:cNvSpPr>
            <p:nvPr/>
          </p:nvSpPr>
          <p:spPr bwMode="auto">
            <a:xfrm>
              <a:off x="1728" y="3246"/>
              <a:ext cx="2736" cy="57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006600"/>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txBody>
            <a:bodyPr/>
            <a:lstStyle/>
            <a:p>
              <a:r>
                <a:rPr lang="en-GB" altLang="en-US" sz="1600">
                  <a:latin typeface="Arial" charset="0"/>
                  <a:sym typeface="Symbol" pitchFamily="18" charset="2"/>
                </a:rPr>
                <a:t> I</a:t>
              </a:r>
              <a:r>
                <a:rPr lang="en-GB" altLang="en-US" sz="1600" baseline="-25000">
                  <a:latin typeface="Arial" charset="0"/>
                  <a:sym typeface="Symbol" pitchFamily="18" charset="2"/>
                </a:rPr>
                <a:t>A </a:t>
              </a:r>
              <a:r>
                <a:rPr lang="en-GB" altLang="en-US" sz="1600">
                  <a:latin typeface="Arial" charset="0"/>
                  <a:sym typeface="Symbol" pitchFamily="18" charset="2"/>
                </a:rPr>
                <a:t>= lntensity of analyte (sample I – solvent I)</a:t>
              </a:r>
            </a:p>
            <a:p>
              <a:r>
                <a:rPr lang="en-GB" altLang="en-US" sz="1600">
                  <a:latin typeface="Arial" charset="0"/>
                  <a:sym typeface="Symbol" pitchFamily="18" charset="2"/>
                </a:rPr>
                <a:t>n</a:t>
              </a:r>
              <a:r>
                <a:rPr lang="en-GB" altLang="en-US" sz="1600" baseline="-25000">
                  <a:latin typeface="Arial" charset="0"/>
                  <a:sym typeface="Symbol" pitchFamily="18" charset="2"/>
                </a:rPr>
                <a:t>o </a:t>
              </a:r>
              <a:r>
                <a:rPr lang="en-GB" altLang="en-US" sz="1600">
                  <a:latin typeface="Arial" charset="0"/>
                  <a:sym typeface="Symbol" pitchFamily="18" charset="2"/>
                </a:rPr>
                <a:t>= Solvent RI</a:t>
              </a:r>
            </a:p>
            <a:p>
              <a:r>
                <a:rPr lang="en-GB" altLang="en-US" sz="1600">
                  <a:latin typeface="Arial" charset="0"/>
                  <a:sym typeface="Symbol" pitchFamily="18" charset="2"/>
                </a:rPr>
                <a:t> I</a:t>
              </a:r>
              <a:r>
                <a:rPr lang="en-GB" altLang="en-US" sz="1600" baseline="-25000">
                  <a:latin typeface="Arial" charset="0"/>
                  <a:sym typeface="Symbol" pitchFamily="18" charset="2"/>
                </a:rPr>
                <a:t>T </a:t>
              </a:r>
              <a:r>
                <a:rPr lang="en-GB" altLang="en-US" sz="1600">
                  <a:latin typeface="Arial" charset="0"/>
                  <a:sym typeface="Symbol" pitchFamily="18" charset="2"/>
                </a:rPr>
                <a:t>= Intensity of standard (toluene) </a:t>
              </a:r>
            </a:p>
            <a:p>
              <a:r>
                <a:rPr lang="en-GB" altLang="en-US" sz="1600">
                  <a:latin typeface="Arial" charset="0"/>
                  <a:sym typeface="Symbol" pitchFamily="18" charset="2"/>
                </a:rPr>
                <a:t>n</a:t>
              </a:r>
              <a:r>
                <a:rPr lang="en-GB" altLang="en-US" sz="1600" baseline="-25000">
                  <a:latin typeface="Arial" charset="0"/>
                  <a:sym typeface="Symbol" pitchFamily="18" charset="2"/>
                </a:rPr>
                <a:t>T</a:t>
              </a:r>
              <a:r>
                <a:rPr lang="en-GB" altLang="en-US" sz="1600">
                  <a:latin typeface="Arial" charset="0"/>
                  <a:sym typeface="Symbol" pitchFamily="18" charset="2"/>
                </a:rPr>
                <a:t> = Standard (toluene) RI </a:t>
              </a:r>
            </a:p>
            <a:p>
              <a:r>
                <a:rPr lang="en-GB" altLang="en-US" sz="1600">
                  <a:latin typeface="Arial" charset="0"/>
                  <a:sym typeface="Symbol" pitchFamily="18" charset="2"/>
                </a:rPr>
                <a:t>R</a:t>
              </a:r>
              <a:r>
                <a:rPr lang="en-GB" altLang="en-US" sz="1600" baseline="-25000">
                  <a:latin typeface="Arial" charset="0"/>
                  <a:sym typeface="Symbol" pitchFamily="18" charset="2"/>
                </a:rPr>
                <a:t>T </a:t>
              </a:r>
              <a:r>
                <a:rPr lang="en-GB" altLang="en-US" sz="1600">
                  <a:latin typeface="Arial" charset="0"/>
                  <a:sym typeface="Symbol" pitchFamily="18" charset="2"/>
                </a:rPr>
                <a:t>= Rayleigh ratio of standard (toluene)</a:t>
              </a:r>
              <a:endParaRPr lang="en-GB" altLang="en-US" sz="1600">
                <a:latin typeface="Arial" charset="0"/>
              </a:endParaRPr>
            </a:p>
          </p:txBody>
        </p:sp>
        <p:sp>
          <p:nvSpPr>
            <p:cNvPr id="2032653" name="Rectangle 13"/>
            <p:cNvSpPr>
              <a:spLocks noChangeArrowheads="1"/>
            </p:cNvSpPr>
            <p:nvPr/>
          </p:nvSpPr>
          <p:spPr bwMode="auto">
            <a:xfrm>
              <a:off x="1929" y="1110"/>
              <a:ext cx="288" cy="288"/>
            </a:xfrm>
            <a:prstGeom prst="rect">
              <a:avLst/>
            </a:prstGeom>
            <a:noFill/>
            <a:ln w="1905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32654" name="Rectangle 14"/>
            <p:cNvSpPr>
              <a:spLocks noChangeArrowheads="1"/>
            </p:cNvSpPr>
            <p:nvPr/>
          </p:nvSpPr>
          <p:spPr bwMode="auto">
            <a:xfrm>
              <a:off x="1632" y="2718"/>
              <a:ext cx="2736" cy="1392"/>
            </a:xfrm>
            <a:prstGeom prst="rect">
              <a:avLst/>
            </a:prstGeom>
            <a:noFill/>
            <a:ln w="19050">
              <a:solidFill>
                <a:srgbClr val="00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2662" name="Group 22"/>
          <p:cNvGrpSpPr>
            <a:grpSpLocks/>
          </p:cNvGrpSpPr>
          <p:nvPr/>
        </p:nvGrpSpPr>
        <p:grpSpPr bwMode="auto">
          <a:xfrm>
            <a:off x="5538788" y="1295400"/>
            <a:ext cx="3425825" cy="2743200"/>
            <a:chOff x="3489" y="816"/>
            <a:chExt cx="2158" cy="1728"/>
          </a:xfrm>
        </p:grpSpPr>
        <p:graphicFrame>
          <p:nvGraphicFramePr>
            <p:cNvPr id="2032656" name="Object 16"/>
            <p:cNvGraphicFramePr>
              <a:graphicFrameLocks noChangeAspect="1"/>
            </p:cNvGraphicFramePr>
            <p:nvPr/>
          </p:nvGraphicFramePr>
          <p:xfrm>
            <a:off x="3489" y="1563"/>
            <a:ext cx="2157" cy="584"/>
          </p:xfrm>
          <a:graphic>
            <a:graphicData uri="http://schemas.openxmlformats.org/presentationml/2006/ole">
              <mc:AlternateContent xmlns:mc="http://schemas.openxmlformats.org/markup-compatibility/2006">
                <mc:Choice xmlns:v="urn:schemas-microsoft-com:vml" Requires="v">
                  <p:oleObj spid="_x0000_s6177" name="Equation" r:id="rId10" imgW="1993680" imgH="533160" progId="Equation.3">
                    <p:embed/>
                  </p:oleObj>
                </mc:Choice>
                <mc:Fallback>
                  <p:oleObj name="Equation" r:id="rId10" imgW="1993680" imgH="5331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9" y="1563"/>
                          <a:ext cx="2157" cy="5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89803" dir="2700000" algn="ctr" rotWithShape="0">
                                  <a:srgbClr val="C0C0C0"/>
                                </a:outerShdw>
                              </a:effectLst>
                            </a14:hiddenEffects>
                          </a:ext>
                        </a:extLst>
                      </p:spPr>
                    </p:pic>
                  </p:oleObj>
                </mc:Fallback>
              </mc:AlternateContent>
            </a:graphicData>
          </a:graphic>
        </p:graphicFrame>
        <p:sp>
          <p:nvSpPr>
            <p:cNvPr id="2032657" name="Text Box 17"/>
            <p:cNvSpPr txBox="1">
              <a:spLocks noChangeArrowheads="1"/>
            </p:cNvSpPr>
            <p:nvPr/>
          </p:nvSpPr>
          <p:spPr bwMode="auto">
            <a:xfrm>
              <a:off x="3645" y="2160"/>
              <a:ext cx="1728" cy="24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53882" dir="2700000" algn="ctr" rotWithShape="0">
                      <a:srgbClr val="C0C0C0"/>
                    </a:outerShdw>
                  </a:effectLst>
                </a14:hiddenEffects>
              </a:ext>
            </a:extLst>
          </p:spPr>
          <p:txBody>
            <a:bodyPr/>
            <a:lstStyle/>
            <a:p>
              <a:r>
                <a:rPr lang="en-GB" altLang="en-US" sz="1600">
                  <a:latin typeface="Arial" charset="0"/>
                  <a:sym typeface="Symbol" pitchFamily="18" charset="2"/>
                </a:rPr>
                <a:t>R</a:t>
              </a:r>
              <a:r>
                <a:rPr lang="en-GB" altLang="en-US" sz="1600" baseline="-25000">
                  <a:latin typeface="Arial" charset="0"/>
                  <a:sym typeface="Symbol" pitchFamily="18" charset="2"/>
                </a:rPr>
                <a:t>g </a:t>
              </a:r>
              <a:r>
                <a:rPr lang="en-GB" altLang="en-US" sz="1600">
                  <a:latin typeface="Arial" charset="0"/>
                  <a:sym typeface="Symbol" pitchFamily="18" charset="2"/>
                </a:rPr>
                <a:t>= Radius of gyration</a:t>
              </a:r>
            </a:p>
            <a:p>
              <a:r>
                <a:rPr lang="en-GB" altLang="en-US" sz="1600">
                  <a:latin typeface="Arial" charset="0"/>
                  <a:sym typeface="Symbol" pitchFamily="18" charset="2"/>
                </a:rPr>
                <a:t>   = Measurement angle</a:t>
              </a:r>
              <a:endParaRPr lang="en-GB" altLang="en-US" sz="1600">
                <a:latin typeface="Arial" charset="0"/>
              </a:endParaRPr>
            </a:p>
          </p:txBody>
        </p:sp>
        <p:sp>
          <p:nvSpPr>
            <p:cNvPr id="2032658" name="Rectangle 18"/>
            <p:cNvSpPr>
              <a:spLocks noChangeArrowheads="1"/>
            </p:cNvSpPr>
            <p:nvPr/>
          </p:nvSpPr>
          <p:spPr bwMode="auto">
            <a:xfrm>
              <a:off x="3933" y="816"/>
              <a:ext cx="432" cy="384"/>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32659" name="Rectangle 19"/>
            <p:cNvSpPr>
              <a:spLocks noChangeArrowheads="1"/>
            </p:cNvSpPr>
            <p:nvPr/>
          </p:nvSpPr>
          <p:spPr bwMode="auto">
            <a:xfrm>
              <a:off x="3501" y="1536"/>
              <a:ext cx="2146" cy="1008"/>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extLst>
      <p:ext uri="{BB962C8B-B14F-4D97-AF65-F5344CB8AC3E}">
        <p14:creationId xmlns:p14="http://schemas.microsoft.com/office/powerpoint/2010/main" val="2733249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26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326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32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1538" name="Rectangle 2"/>
          <p:cNvSpPr>
            <a:spLocks noGrp="1" noChangeArrowheads="1"/>
          </p:cNvSpPr>
          <p:nvPr>
            <p:ph type="title"/>
          </p:nvPr>
        </p:nvSpPr>
        <p:spPr/>
        <p:txBody>
          <a:bodyPr/>
          <a:lstStyle/>
          <a:p>
            <a:r>
              <a:rPr lang="en-GB" altLang="en-US"/>
              <a:t>Radius of Gyration (R</a:t>
            </a:r>
            <a:r>
              <a:rPr lang="en-GB" altLang="en-US" baseline="-25000"/>
              <a:t>g</a:t>
            </a:r>
            <a:r>
              <a:rPr lang="en-GB" altLang="en-US"/>
              <a:t>)</a:t>
            </a:r>
            <a:endParaRPr lang="en-US" altLang="en-US"/>
          </a:p>
        </p:txBody>
      </p:sp>
      <p:sp>
        <p:nvSpPr>
          <p:cNvPr id="2241539" name="Rectangle 3"/>
          <p:cNvSpPr>
            <a:spLocks noGrp="1" noChangeArrowheads="1"/>
          </p:cNvSpPr>
          <p:nvPr>
            <p:ph idx="1"/>
          </p:nvPr>
        </p:nvSpPr>
        <p:spPr>
          <a:xfrm>
            <a:off x="609600" y="1447800"/>
            <a:ext cx="7772400" cy="901700"/>
          </a:xfrm>
        </p:spPr>
        <p:txBody>
          <a:bodyPr/>
          <a:lstStyle/>
          <a:p>
            <a:pPr>
              <a:lnSpc>
                <a:spcPct val="80000"/>
              </a:lnSpc>
            </a:pPr>
            <a:r>
              <a:rPr lang="en-GB" altLang="en-US" sz="2000"/>
              <a:t>R</a:t>
            </a:r>
            <a:r>
              <a:rPr lang="en-GB" altLang="en-US" sz="2000" baseline="-25000"/>
              <a:t>g</a:t>
            </a:r>
            <a:r>
              <a:rPr lang="en-GB" altLang="en-US" sz="2000"/>
              <a:t> is defined as the mass weighted average distance from the centre of mass to each mass element in a macromolecule</a:t>
            </a:r>
            <a:endParaRPr lang="en-US" altLang="en-US" sz="2000"/>
          </a:p>
        </p:txBody>
      </p:sp>
      <p:pic>
        <p:nvPicPr>
          <p:cNvPr id="2241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781300"/>
            <a:ext cx="5327650" cy="259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942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4690" name="Rectangle 2"/>
          <p:cNvSpPr>
            <a:spLocks noGrp="1" noChangeArrowheads="1"/>
          </p:cNvSpPr>
          <p:nvPr>
            <p:ph type="title"/>
          </p:nvPr>
        </p:nvSpPr>
        <p:spPr/>
        <p:txBody>
          <a:bodyPr/>
          <a:lstStyle/>
          <a:p>
            <a:r>
              <a:rPr lang="en-GB" altLang="en-US"/>
              <a:t>Static Light Scattering  </a:t>
            </a:r>
          </a:p>
        </p:txBody>
      </p:sp>
      <p:sp>
        <p:nvSpPr>
          <p:cNvPr id="2034691" name="Rectangle 3"/>
          <p:cNvSpPr>
            <a:spLocks noGrp="1" noChangeArrowheads="1"/>
          </p:cNvSpPr>
          <p:nvPr>
            <p:ph idx="1"/>
          </p:nvPr>
        </p:nvSpPr>
        <p:spPr>
          <a:xfrm>
            <a:off x="457200" y="2667000"/>
            <a:ext cx="8435975" cy="457200"/>
          </a:xfrm>
        </p:spPr>
        <p:txBody>
          <a:bodyPr/>
          <a:lstStyle/>
          <a:p>
            <a:pPr marL="342900" indent="-342900">
              <a:lnSpc>
                <a:spcPct val="90000"/>
              </a:lnSpc>
              <a:buFontTx/>
              <a:buNone/>
            </a:pPr>
            <a:r>
              <a:rPr lang="en-GB" altLang="en-US" sz="2200"/>
              <a:t>For Rayleigh scatterers, P(</a:t>
            </a:r>
            <a:r>
              <a:rPr lang="en-GB" altLang="en-US" sz="2200">
                <a:sym typeface="Symbol" pitchFamily="18" charset="2"/>
              </a:rPr>
              <a:t>) = 1 and the equation is simplified to </a:t>
            </a:r>
            <a:endParaRPr lang="en-GB" altLang="en-US" sz="2200"/>
          </a:p>
        </p:txBody>
      </p:sp>
      <p:graphicFrame>
        <p:nvGraphicFramePr>
          <p:cNvPr id="2034692" name="Object 4"/>
          <p:cNvGraphicFramePr>
            <a:graphicFrameLocks noChangeAspect="1"/>
          </p:cNvGraphicFramePr>
          <p:nvPr/>
        </p:nvGraphicFramePr>
        <p:xfrm>
          <a:off x="2809875" y="1222375"/>
          <a:ext cx="3751263" cy="1184275"/>
        </p:xfrm>
        <a:graphic>
          <a:graphicData uri="http://schemas.openxmlformats.org/presentationml/2006/ole">
            <mc:AlternateContent xmlns:mc="http://schemas.openxmlformats.org/markup-compatibility/2006">
              <mc:Choice xmlns:v="urn:schemas-microsoft-com:vml" Requires="v">
                <p:oleObj spid="_x0000_s7184" name="Equation" r:id="rId4" imgW="1625400" imgH="507960" progId="Equation.3">
                  <p:embed/>
                </p:oleObj>
              </mc:Choice>
              <mc:Fallback>
                <p:oleObj name="Equation" r:id="rId4" imgW="162540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9875" y="1222375"/>
                        <a:ext cx="3751263" cy="11842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89803" dir="2700000" algn="ctr" rotWithShape="0">
                                <a:srgbClr val="C0C0C0"/>
                              </a:outerShdw>
                            </a:effectLst>
                          </a14:hiddenEffects>
                        </a:ext>
                      </a:extLst>
                    </p:spPr>
                  </p:pic>
                </p:oleObj>
              </mc:Fallback>
            </mc:AlternateContent>
          </a:graphicData>
        </a:graphic>
      </p:graphicFrame>
      <p:graphicFrame>
        <p:nvGraphicFramePr>
          <p:cNvPr id="2034693" name="Object 5"/>
          <p:cNvGraphicFramePr>
            <a:graphicFrameLocks noChangeAspect="1"/>
          </p:cNvGraphicFramePr>
          <p:nvPr/>
        </p:nvGraphicFramePr>
        <p:xfrm>
          <a:off x="2770188" y="3430588"/>
          <a:ext cx="3398837" cy="1185862"/>
        </p:xfrm>
        <a:graphic>
          <a:graphicData uri="http://schemas.openxmlformats.org/presentationml/2006/ole">
            <mc:AlternateContent xmlns:mc="http://schemas.openxmlformats.org/markup-compatibility/2006">
              <mc:Choice xmlns:v="urn:schemas-microsoft-com:vml" Requires="v">
                <p:oleObj spid="_x0000_s7185" name="Equation" r:id="rId6" imgW="1473120" imgH="507960" progId="Equation.3">
                  <p:embed/>
                </p:oleObj>
              </mc:Choice>
              <mc:Fallback>
                <p:oleObj name="Equation" r:id="rId6" imgW="147312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0188" y="3430588"/>
                        <a:ext cx="3398837" cy="11858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89803" dir="2700000" algn="ctr" rotWithShape="0">
                                <a:srgbClr val="C0C0C0"/>
                              </a:outerShdw>
                            </a:effectLst>
                          </a14:hiddenEffects>
                        </a:ext>
                      </a:extLst>
                    </p:spPr>
                  </p:pic>
                </p:oleObj>
              </mc:Fallback>
            </mc:AlternateContent>
          </a:graphicData>
        </a:graphic>
      </p:graphicFrame>
      <p:sp>
        <p:nvSpPr>
          <p:cNvPr id="2034694" name="Rectangle 6"/>
          <p:cNvSpPr>
            <a:spLocks noChangeArrowheads="1"/>
          </p:cNvSpPr>
          <p:nvPr/>
        </p:nvSpPr>
        <p:spPr bwMode="auto">
          <a:xfrm>
            <a:off x="206375" y="5181600"/>
            <a:ext cx="8686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lstStyle>
            <a:lvl1pPr marL="381000" indent="-381000">
              <a:spcBef>
                <a:spcPct val="20000"/>
              </a:spcBef>
              <a:buBlip>
                <a:blip r:embed="rId8"/>
              </a:buBlip>
              <a:defRPr sz="2600">
                <a:solidFill>
                  <a:srgbClr val="000066"/>
                </a:solidFill>
                <a:latin typeface="Arial" charset="0"/>
              </a:defRPr>
            </a:lvl1pPr>
            <a:lvl2pPr marL="860425" indent="-288925">
              <a:spcBef>
                <a:spcPct val="20000"/>
              </a:spcBef>
              <a:buFont typeface="Wingdings" pitchFamily="2" charset="2"/>
              <a:buChar char="§"/>
              <a:defRPr sz="2200">
                <a:solidFill>
                  <a:srgbClr val="000066"/>
                </a:solidFill>
                <a:latin typeface="Arial" charset="0"/>
              </a:defRPr>
            </a:lvl2pPr>
            <a:lvl3pPr marL="1239838" indent="-188913">
              <a:spcBef>
                <a:spcPct val="20000"/>
              </a:spcBef>
              <a:buChar char="•"/>
              <a:defRPr sz="2000">
                <a:solidFill>
                  <a:srgbClr val="000066"/>
                </a:solidFill>
                <a:latin typeface="Arial" charset="0"/>
              </a:defRPr>
            </a:lvl3pPr>
            <a:lvl4pPr marL="1709738" indent="-185738">
              <a:spcBef>
                <a:spcPct val="20000"/>
              </a:spcBef>
              <a:buChar char="•"/>
              <a:defRPr sz="1600">
                <a:solidFill>
                  <a:srgbClr val="000066"/>
                </a:solidFill>
                <a:latin typeface="Arial" charset="0"/>
              </a:defRPr>
            </a:lvl4pPr>
            <a:lvl5pPr marL="1997075" indent="-92075">
              <a:spcBef>
                <a:spcPct val="20000"/>
              </a:spcBef>
              <a:buChar char="•"/>
              <a:defRPr sz="1000" b="1">
                <a:solidFill>
                  <a:srgbClr val="000066"/>
                </a:solidFill>
                <a:latin typeface="Arial" charset="0"/>
              </a:defRPr>
            </a:lvl5pPr>
            <a:lvl6pPr marL="2454275" indent="-92075" fontAlgn="base">
              <a:spcBef>
                <a:spcPct val="20000"/>
              </a:spcBef>
              <a:spcAft>
                <a:spcPct val="0"/>
              </a:spcAft>
              <a:buChar char="•"/>
              <a:defRPr sz="1000" b="1">
                <a:solidFill>
                  <a:srgbClr val="000066"/>
                </a:solidFill>
                <a:latin typeface="Arial" charset="0"/>
              </a:defRPr>
            </a:lvl6pPr>
            <a:lvl7pPr marL="2911475" indent="-92075" fontAlgn="base">
              <a:spcBef>
                <a:spcPct val="20000"/>
              </a:spcBef>
              <a:spcAft>
                <a:spcPct val="0"/>
              </a:spcAft>
              <a:buChar char="•"/>
              <a:defRPr sz="1000" b="1">
                <a:solidFill>
                  <a:srgbClr val="000066"/>
                </a:solidFill>
                <a:latin typeface="Arial" charset="0"/>
              </a:defRPr>
            </a:lvl7pPr>
            <a:lvl8pPr marL="3368675" indent="-92075" fontAlgn="base">
              <a:spcBef>
                <a:spcPct val="20000"/>
              </a:spcBef>
              <a:spcAft>
                <a:spcPct val="0"/>
              </a:spcAft>
              <a:buChar char="•"/>
              <a:defRPr sz="1000" b="1">
                <a:solidFill>
                  <a:srgbClr val="000066"/>
                </a:solidFill>
                <a:latin typeface="Arial" charset="0"/>
              </a:defRPr>
            </a:lvl8pPr>
            <a:lvl9pPr marL="3825875" indent="-92075" fontAlgn="base">
              <a:spcBef>
                <a:spcPct val="20000"/>
              </a:spcBef>
              <a:spcAft>
                <a:spcPct val="0"/>
              </a:spcAft>
              <a:buChar char="•"/>
              <a:defRPr sz="1000" b="1">
                <a:solidFill>
                  <a:srgbClr val="000066"/>
                </a:solidFill>
                <a:latin typeface="Arial" charset="0"/>
              </a:defRPr>
            </a:lvl9pPr>
          </a:lstStyle>
          <a:p>
            <a:pPr algn="ctr">
              <a:buFontTx/>
              <a:buNone/>
            </a:pPr>
            <a:r>
              <a:rPr lang="en-GB" altLang="en-US" sz="2200" dirty="0">
                <a:solidFill>
                  <a:srgbClr val="353939"/>
                </a:solidFill>
              </a:rPr>
              <a:t>Therefore a plot of KC/R</a:t>
            </a:r>
            <a:r>
              <a:rPr lang="en-GB" altLang="en-US" sz="2200" baseline="-25000" dirty="0">
                <a:solidFill>
                  <a:srgbClr val="353939"/>
                </a:solidFill>
                <a:sym typeface="Symbol" pitchFamily="18" charset="2"/>
              </a:rPr>
              <a:t> </a:t>
            </a:r>
            <a:r>
              <a:rPr lang="en-GB" altLang="en-US" sz="2200" dirty="0">
                <a:solidFill>
                  <a:srgbClr val="353939"/>
                </a:solidFill>
                <a:sym typeface="Symbol" pitchFamily="18" charset="2"/>
              </a:rPr>
              <a:t>versus C should give a straight line whose intercept at zero concentration will be 1/M and whose gradient will be A</a:t>
            </a:r>
            <a:r>
              <a:rPr lang="en-GB" altLang="en-US" sz="2200" baseline="-25000" dirty="0">
                <a:solidFill>
                  <a:srgbClr val="353939"/>
                </a:solidFill>
                <a:sym typeface="Symbol" pitchFamily="18" charset="2"/>
              </a:rPr>
              <a:t>2</a:t>
            </a:r>
            <a:r>
              <a:rPr lang="en-GB" altLang="en-US" sz="2200" dirty="0">
                <a:solidFill>
                  <a:srgbClr val="353939"/>
                </a:solidFill>
                <a:sym typeface="Symbol" pitchFamily="18" charset="2"/>
              </a:rPr>
              <a:t> </a:t>
            </a:r>
            <a:endParaRPr lang="en-GB" altLang="en-US" sz="2200" baseline="-25000" dirty="0">
              <a:solidFill>
                <a:srgbClr val="353939"/>
              </a:solidFill>
              <a:sym typeface="Symbol" pitchFamily="18" charset="2"/>
            </a:endParaRPr>
          </a:p>
        </p:txBody>
      </p:sp>
      <p:sp>
        <p:nvSpPr>
          <p:cNvPr id="2034695" name="Text Box 7"/>
          <p:cNvSpPr txBox="1">
            <a:spLocks noChangeArrowheads="1"/>
          </p:cNvSpPr>
          <p:nvPr/>
        </p:nvSpPr>
        <p:spPr bwMode="auto">
          <a:xfrm>
            <a:off x="6232525" y="3794125"/>
            <a:ext cx="179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a:latin typeface="Arial" charset="0"/>
              </a:rPr>
              <a:t>(y = mx + c)</a:t>
            </a:r>
          </a:p>
        </p:txBody>
      </p:sp>
    </p:spTree>
    <p:extLst>
      <p:ext uri="{BB962C8B-B14F-4D97-AF65-F5344CB8AC3E}">
        <p14:creationId xmlns:p14="http://schemas.microsoft.com/office/powerpoint/2010/main" val="1087525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4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346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46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4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4691" grpId="0" build="p" autoUpdateAnimBg="0"/>
      <p:bldP spid="2034694" grpId="0" autoUpdateAnimBg="0"/>
      <p:bldP spid="203469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6738" name="Rectangle 2"/>
          <p:cNvSpPr>
            <a:spLocks noGrp="1" noChangeArrowheads="1"/>
          </p:cNvSpPr>
          <p:nvPr>
            <p:ph type="title"/>
          </p:nvPr>
        </p:nvSpPr>
        <p:spPr/>
        <p:txBody>
          <a:bodyPr/>
          <a:lstStyle/>
          <a:p>
            <a:r>
              <a:rPr lang="en-GB" altLang="en-US" sz="2600"/>
              <a:t>Molecular Weight Example </a:t>
            </a:r>
            <a:br>
              <a:rPr lang="en-GB" altLang="en-US" sz="2600"/>
            </a:br>
            <a:r>
              <a:rPr lang="en-GB" altLang="en-US" sz="2600"/>
              <a:t>(Lysozyme in PBS)</a:t>
            </a:r>
          </a:p>
        </p:txBody>
      </p:sp>
      <p:sp>
        <p:nvSpPr>
          <p:cNvPr id="2036739" name="Rectangle 3"/>
          <p:cNvSpPr>
            <a:spLocks noGrp="1" noChangeArrowheads="1"/>
          </p:cNvSpPr>
          <p:nvPr>
            <p:ph idx="1"/>
          </p:nvPr>
        </p:nvSpPr>
        <p:spPr>
          <a:xfrm>
            <a:off x="2886075" y="2038350"/>
            <a:ext cx="3575050" cy="812800"/>
          </a:xfrm>
        </p:spPr>
        <p:txBody>
          <a:bodyPr/>
          <a:lstStyle/>
          <a:p>
            <a:pPr marL="342900" indent="-342900">
              <a:lnSpc>
                <a:spcPct val="90000"/>
              </a:lnSpc>
              <a:buFontTx/>
              <a:buNone/>
            </a:pPr>
            <a:r>
              <a:rPr lang="en-GB" altLang="en-US" sz="2200"/>
              <a:t> I</a:t>
            </a:r>
            <a:r>
              <a:rPr lang="en-GB" altLang="en-US" sz="2200" baseline="-25000"/>
              <a:t>tol </a:t>
            </a:r>
            <a:r>
              <a:rPr lang="en-GB" altLang="en-US" sz="1600"/>
              <a:t>=</a:t>
            </a:r>
            <a:r>
              <a:rPr lang="en-GB" altLang="en-US" sz="2200"/>
              <a:t> 192630 (counts/sec)</a:t>
            </a:r>
          </a:p>
          <a:p>
            <a:pPr marL="342900" indent="-342900">
              <a:lnSpc>
                <a:spcPct val="90000"/>
              </a:lnSpc>
              <a:buFontTx/>
              <a:buNone/>
            </a:pPr>
            <a:r>
              <a:rPr lang="en-GB" altLang="en-US" sz="2200"/>
              <a:t>I</a:t>
            </a:r>
            <a:r>
              <a:rPr lang="en-GB" altLang="en-US" sz="2200" baseline="-25000"/>
              <a:t>sol</a:t>
            </a:r>
            <a:r>
              <a:rPr lang="en-GB" altLang="en-US" sz="2200"/>
              <a:t> </a:t>
            </a:r>
            <a:r>
              <a:rPr lang="en-GB" altLang="en-US" sz="1600"/>
              <a:t>=</a:t>
            </a:r>
            <a:r>
              <a:rPr lang="en-GB" altLang="en-US" sz="2200"/>
              <a:t> 21870   (counts/sec)</a:t>
            </a:r>
          </a:p>
        </p:txBody>
      </p:sp>
      <p:graphicFrame>
        <p:nvGraphicFramePr>
          <p:cNvPr id="2036740" name="Object 4"/>
          <p:cNvGraphicFramePr>
            <a:graphicFrameLocks noChangeAspect="1"/>
          </p:cNvGraphicFramePr>
          <p:nvPr/>
        </p:nvGraphicFramePr>
        <p:xfrm>
          <a:off x="2971800" y="1447800"/>
          <a:ext cx="2005013" cy="682625"/>
        </p:xfrm>
        <a:graphic>
          <a:graphicData uri="http://schemas.openxmlformats.org/presentationml/2006/ole">
            <mc:AlternateContent xmlns:mc="http://schemas.openxmlformats.org/markup-compatibility/2006">
              <mc:Choice xmlns:v="urn:schemas-microsoft-com:vml" Requires="v">
                <p:oleObj spid="_x0000_s8201" name="Equation" r:id="rId4" imgW="1168200" imgH="393480" progId="Equation.3">
                  <p:embed/>
                </p:oleObj>
              </mc:Choice>
              <mc:Fallback>
                <p:oleObj name="Equation" r:id="rId4" imgW="11682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447800"/>
                        <a:ext cx="2005013" cy="682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0800">
                            <a:solidFill>
                              <a:srgbClr val="33CC33"/>
                            </a:solidFill>
                            <a:miter lim="800000"/>
                            <a:headEnd/>
                            <a:tailEnd/>
                          </a14:hiddenLine>
                        </a:ext>
                        <a:ext uri="{AF507438-7753-43E0-B8FC-AC1667EBCBE1}">
                          <a14:hiddenEffects xmlns:a14="http://schemas.microsoft.com/office/drawing/2010/main">
                            <a:effectLst>
                              <a:outerShdw dist="89803" dir="2700000" algn="ctr" rotWithShape="0">
                                <a:srgbClr val="C0C0C0"/>
                              </a:outerShdw>
                            </a:effectLst>
                          </a14:hiddenEffects>
                        </a:ext>
                      </a:extLst>
                    </p:spPr>
                  </p:pic>
                </p:oleObj>
              </mc:Fallback>
            </mc:AlternateContent>
          </a:graphicData>
        </a:graphic>
      </p:graphicFrame>
      <p:graphicFrame>
        <p:nvGraphicFramePr>
          <p:cNvPr id="2036741" name="Group 5"/>
          <p:cNvGraphicFramePr>
            <a:graphicFrameLocks noGrp="1"/>
          </p:cNvGraphicFramePr>
          <p:nvPr>
            <p:extLst>
              <p:ext uri="{D42A27DB-BD31-4B8C-83A1-F6EECF244321}">
                <p14:modId xmlns:p14="http://schemas.microsoft.com/office/powerpoint/2010/main" val="2472117726"/>
              </p:ext>
            </p:extLst>
          </p:nvPr>
        </p:nvGraphicFramePr>
        <p:xfrm>
          <a:off x="304800" y="3276600"/>
          <a:ext cx="8458200" cy="2844800"/>
        </p:xfrm>
        <a:graphic>
          <a:graphicData uri="http://schemas.openxmlformats.org/drawingml/2006/table">
            <a:tbl>
              <a:tblPr/>
              <a:tblGrid>
                <a:gridCol w="2209800"/>
                <a:gridCol w="2279650"/>
                <a:gridCol w="1984375"/>
                <a:gridCol w="1984375"/>
              </a:tblGrid>
              <a:tr h="330200">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rgbClr val="353939"/>
                          </a:solidFill>
                          <a:effectLst/>
                          <a:latin typeface="Arial" charset="0"/>
                        </a:rPr>
                        <a:t>Lysozyme </a:t>
                      </a:r>
                      <a:r>
                        <a:rPr kumimoji="0" lang="en-GB" altLang="en-US" sz="1800" b="0" i="0" u="none" strike="noStrike" cap="none" normalizeH="0" baseline="0" dirty="0" err="1" smtClean="0">
                          <a:ln>
                            <a:noFill/>
                          </a:ln>
                          <a:solidFill>
                            <a:srgbClr val="353939"/>
                          </a:solidFill>
                          <a:effectLst/>
                          <a:latin typeface="Arial" charset="0"/>
                        </a:rPr>
                        <a:t>Conc</a:t>
                      </a:r>
                      <a:r>
                        <a:rPr kumimoji="0" lang="en-GB" altLang="en-US" sz="1800" b="0" i="0" u="none" strike="noStrike" cap="none" normalizeH="0" baseline="30000" dirty="0" err="1" smtClean="0">
                          <a:ln>
                            <a:noFill/>
                          </a:ln>
                          <a:solidFill>
                            <a:srgbClr val="353939"/>
                          </a:solidFill>
                          <a:effectLst/>
                          <a:latin typeface="Arial" charset="0"/>
                        </a:rPr>
                        <a:t>n</a:t>
                      </a:r>
                      <a:r>
                        <a:rPr kumimoji="0" lang="en-GB" altLang="en-US" sz="1800" b="0" i="0" u="none" strike="noStrike" cap="none" normalizeH="0" baseline="30000" dirty="0" smtClean="0">
                          <a:ln>
                            <a:noFill/>
                          </a:ln>
                          <a:solidFill>
                            <a:srgbClr val="353939"/>
                          </a:solidFill>
                          <a:effectLst/>
                          <a:latin typeface="Arial" charset="0"/>
                        </a:rPr>
                        <a:t> </a:t>
                      </a:r>
                      <a:r>
                        <a:rPr kumimoji="0" lang="en-GB" altLang="en-US" sz="1800" b="0" i="0" u="none" strike="noStrike" cap="none" normalizeH="0" baseline="0" dirty="0" smtClean="0">
                          <a:ln>
                            <a:noFill/>
                          </a:ln>
                          <a:solidFill>
                            <a:srgbClr val="353939"/>
                          </a:solidFill>
                          <a:effectLst/>
                          <a:latin typeface="Arial" charset="0"/>
                        </a:rPr>
                        <a:t>(mg/ml)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rgbClr val="353939"/>
                          </a:solidFill>
                          <a:effectLst/>
                          <a:latin typeface="Arial" charset="0"/>
                        </a:rPr>
                        <a:t>Measured Intensity (counts/sec)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Intensity of Analyte (counts/sec)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KC/R</a:t>
                      </a:r>
                      <a:r>
                        <a:rPr kumimoji="0" lang="en-GB" altLang="en-US" sz="1800" b="0" i="0" u="none" strike="noStrike" cap="none" normalizeH="0" baseline="-25000" smtClean="0">
                          <a:ln>
                            <a:noFill/>
                          </a:ln>
                          <a:solidFill>
                            <a:srgbClr val="353939"/>
                          </a:solidFill>
                          <a:effectLst/>
                          <a:latin typeface="Arial" charset="0"/>
                          <a:sym typeface="Symbol" pitchFamily="18" charset="2"/>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sym typeface="Symbol" pitchFamily="18" charset="2"/>
                        </a:rPr>
                        <a:t>(1/Da)</a:t>
                      </a:r>
                      <a:endParaRPr kumimoji="0" lang="en-GB" altLang="en-US" sz="1800" b="0" i="0" u="none" strike="noStrike" cap="none" normalizeH="0" baseline="-25000" smtClean="0">
                        <a:ln>
                          <a:noFill/>
                        </a:ln>
                        <a:solidFill>
                          <a:srgbClr val="35393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1.006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rgbClr val="353939"/>
                          </a:solidFill>
                          <a:effectLst/>
                          <a:latin typeface="Arial" charset="0"/>
                        </a:rPr>
                        <a:t>87,830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65,960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6.1994 x 10</a:t>
                      </a:r>
                      <a:r>
                        <a:rPr kumimoji="0" lang="en-GB" altLang="en-US" sz="1800" b="0" i="0" u="none" strike="noStrike" cap="none" normalizeH="0" baseline="30000" smtClean="0">
                          <a:ln>
                            <a:noFill/>
                          </a:ln>
                          <a:solidFill>
                            <a:srgbClr val="353939"/>
                          </a:solidFill>
                          <a:effectLst/>
                          <a:latin typeface="Arial" charset="0"/>
                        </a:rPr>
                        <a:t>-5</a:t>
                      </a:r>
                      <a:endParaRPr kumimoji="0" lang="en-GB" altLang="en-US" sz="1800" b="0" i="0" u="none" strike="noStrike" cap="none" normalizeH="0" baseline="0" smtClean="0">
                        <a:ln>
                          <a:noFill/>
                        </a:ln>
                        <a:solidFill>
                          <a:srgbClr val="35393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3.018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rgbClr val="353939"/>
                          </a:solidFill>
                          <a:effectLst/>
                          <a:latin typeface="Arial" charset="0"/>
                        </a:rPr>
                        <a:t>222,900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rgbClr val="353939"/>
                          </a:solidFill>
                          <a:effectLst/>
                          <a:latin typeface="Arial" charset="0"/>
                        </a:rPr>
                        <a:t>201,030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6.4765 x 10</a:t>
                      </a:r>
                      <a:r>
                        <a:rPr kumimoji="0" lang="en-GB" altLang="en-US" sz="1800" b="0" i="0" u="none" strike="noStrike" cap="none" normalizeH="0" baseline="30000" smtClean="0">
                          <a:ln>
                            <a:noFill/>
                          </a:ln>
                          <a:solidFill>
                            <a:srgbClr val="353939"/>
                          </a:solidFill>
                          <a:effectLst/>
                          <a:latin typeface="Arial" charset="0"/>
                        </a:rPr>
                        <a:t>-5</a:t>
                      </a:r>
                      <a:endParaRPr kumimoji="0" lang="en-GB" altLang="en-US" sz="1800" b="0" i="0" u="none" strike="noStrike" cap="none" normalizeH="0" baseline="0" smtClean="0">
                        <a:ln>
                          <a:noFill/>
                        </a:ln>
                        <a:solidFill>
                          <a:srgbClr val="35393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5.029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366,770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rgbClr val="353939"/>
                          </a:solidFill>
                          <a:effectLst/>
                          <a:latin typeface="Arial" charset="0"/>
                        </a:rPr>
                        <a:t>344,900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6.6682 x 10</a:t>
                      </a:r>
                      <a:r>
                        <a:rPr kumimoji="0" lang="en-GB" altLang="en-US" sz="1800" b="0" i="0" u="none" strike="noStrike" cap="none" normalizeH="0" baseline="30000" smtClean="0">
                          <a:ln>
                            <a:noFill/>
                          </a:ln>
                          <a:solidFill>
                            <a:srgbClr val="353939"/>
                          </a:solidFill>
                          <a:effectLst/>
                          <a:latin typeface="Arial" charset="0"/>
                        </a:rPr>
                        <a:t>-5</a:t>
                      </a:r>
                      <a:endParaRPr kumimoji="0" lang="en-GB" altLang="en-US" sz="1800" b="0" i="0" u="none" strike="noStrike" cap="none" normalizeH="0" baseline="0" smtClean="0">
                        <a:ln>
                          <a:noFill/>
                        </a:ln>
                        <a:solidFill>
                          <a:srgbClr val="35393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10.059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smtClean="0">
                          <a:ln>
                            <a:noFill/>
                          </a:ln>
                          <a:solidFill>
                            <a:srgbClr val="353939"/>
                          </a:solidFill>
                          <a:effectLst/>
                          <a:latin typeface="Arial" charset="0"/>
                        </a:rPr>
                        <a:t>742,570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rgbClr val="353939"/>
                          </a:solidFill>
                          <a:effectLst/>
                          <a:latin typeface="Arial" charset="0"/>
                        </a:rPr>
                        <a:t>720,700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200">
                          <a:solidFill>
                            <a:srgbClr val="000066"/>
                          </a:solidFill>
                          <a:latin typeface="Arial" charset="0"/>
                        </a:defRPr>
                      </a:lvl1pPr>
                      <a:lvl2pPr>
                        <a:spcBef>
                          <a:spcPct val="20000"/>
                        </a:spcBef>
                        <a:buFont typeface="Wingdings" pitchFamily="2" charset="2"/>
                        <a:defRPr sz="2000">
                          <a:solidFill>
                            <a:srgbClr val="000066"/>
                          </a:solidFill>
                          <a:latin typeface="Arial" charset="0"/>
                        </a:defRPr>
                      </a:lvl2pPr>
                      <a:lvl3pPr>
                        <a:spcBef>
                          <a:spcPct val="20000"/>
                        </a:spcBef>
                        <a:defRPr>
                          <a:solidFill>
                            <a:srgbClr val="000066"/>
                          </a:solidFill>
                          <a:latin typeface="Arial" charset="0"/>
                        </a:defRPr>
                      </a:lvl3pPr>
                      <a:lvl4pPr>
                        <a:spcBef>
                          <a:spcPct val="20000"/>
                        </a:spcBef>
                        <a:defRPr sz="1400">
                          <a:solidFill>
                            <a:srgbClr val="000066"/>
                          </a:solidFill>
                          <a:latin typeface="Arial" charset="0"/>
                        </a:defRPr>
                      </a:lvl4pPr>
                      <a:lvl5pPr>
                        <a:spcBef>
                          <a:spcPct val="20000"/>
                        </a:spcBef>
                        <a:defRPr sz="900" b="1">
                          <a:solidFill>
                            <a:srgbClr val="000066"/>
                          </a:solidFill>
                          <a:latin typeface="Arial" charset="0"/>
                        </a:defRPr>
                      </a:lvl5pPr>
                      <a:lvl6pPr fontAlgn="base">
                        <a:spcBef>
                          <a:spcPct val="20000"/>
                        </a:spcBef>
                        <a:spcAft>
                          <a:spcPct val="0"/>
                        </a:spcAft>
                        <a:defRPr sz="900" b="1">
                          <a:solidFill>
                            <a:srgbClr val="000066"/>
                          </a:solidFill>
                          <a:latin typeface="Arial" charset="0"/>
                        </a:defRPr>
                      </a:lvl6pPr>
                      <a:lvl7pPr fontAlgn="base">
                        <a:spcBef>
                          <a:spcPct val="20000"/>
                        </a:spcBef>
                        <a:spcAft>
                          <a:spcPct val="0"/>
                        </a:spcAft>
                        <a:defRPr sz="900" b="1">
                          <a:solidFill>
                            <a:srgbClr val="000066"/>
                          </a:solidFill>
                          <a:latin typeface="Arial" charset="0"/>
                        </a:defRPr>
                      </a:lvl7pPr>
                      <a:lvl8pPr fontAlgn="base">
                        <a:spcBef>
                          <a:spcPct val="20000"/>
                        </a:spcBef>
                        <a:spcAft>
                          <a:spcPct val="0"/>
                        </a:spcAft>
                        <a:defRPr sz="900" b="1">
                          <a:solidFill>
                            <a:srgbClr val="000066"/>
                          </a:solidFill>
                          <a:latin typeface="Arial" charset="0"/>
                        </a:defRPr>
                      </a:lvl8pPr>
                      <a:lvl9pPr fontAlgn="base">
                        <a:spcBef>
                          <a:spcPct val="20000"/>
                        </a:spcBef>
                        <a:spcAft>
                          <a:spcPct val="0"/>
                        </a:spcAft>
                        <a:defRPr sz="900" b="1">
                          <a:solidFill>
                            <a:srgbClr val="000066"/>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smtClean="0">
                          <a:ln>
                            <a:noFill/>
                          </a:ln>
                          <a:solidFill>
                            <a:srgbClr val="353939"/>
                          </a:solidFill>
                          <a:effectLst/>
                          <a:latin typeface="Arial" charset="0"/>
                        </a:rPr>
                        <a:t>6.7743 x 10</a:t>
                      </a:r>
                      <a:r>
                        <a:rPr kumimoji="0" lang="en-GB" altLang="en-US" sz="1800" b="0" i="0" u="none" strike="noStrike" cap="none" normalizeH="0" baseline="30000" dirty="0" smtClean="0">
                          <a:ln>
                            <a:noFill/>
                          </a:ln>
                          <a:solidFill>
                            <a:srgbClr val="353939"/>
                          </a:solidFill>
                          <a:effectLst/>
                          <a:latin typeface="Arial" charset="0"/>
                        </a:rPr>
                        <a:t>-5</a:t>
                      </a:r>
                      <a:endParaRPr kumimoji="0" lang="en-GB" altLang="en-US" sz="1800" b="0" i="0" u="none" strike="noStrike" cap="none" normalizeH="0" baseline="0" dirty="0" smtClean="0">
                        <a:ln>
                          <a:noFill/>
                        </a:ln>
                        <a:solidFill>
                          <a:srgbClr val="353939"/>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74296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3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4_malv_std">
  <a:themeElements>
    <a:clrScheme name="Malvern_01_20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lvern_01_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lvern_01_201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lvern_01_201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lvern_01_201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lvern_01_201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lvern_01_201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lvern_01_201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lvern_01_201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2014_malv_std</Template>
  <TotalTime>42</TotalTime>
  <Words>2386</Words>
  <Application>Microsoft Office PowerPoint</Application>
  <PresentationFormat>On-screen Show (4:3)</PresentationFormat>
  <Paragraphs>269</Paragraphs>
  <Slides>53</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2014_malv_std</vt:lpstr>
      <vt:lpstr>Bitmap Image</vt:lpstr>
      <vt:lpstr>Equation</vt:lpstr>
      <vt:lpstr>Molecular Weight Measurements Using      Static Light Scattering</vt:lpstr>
      <vt:lpstr>What Samples Are Suitable For SLS?</vt:lpstr>
      <vt:lpstr>Static Light Scattering (SLS)</vt:lpstr>
      <vt:lpstr>2nd Virial Coefficient (A2)</vt:lpstr>
      <vt:lpstr>Static Light Scattering </vt:lpstr>
      <vt:lpstr>Static Light Scattering</vt:lpstr>
      <vt:lpstr>Radius of Gyration (Rg)</vt:lpstr>
      <vt:lpstr>Static Light Scattering  </vt:lpstr>
      <vt:lpstr>Molecular Weight Example  (Lysozyme in PBS)</vt:lpstr>
      <vt:lpstr>Molecular Weight Example  (Lysozyme in PBS)</vt:lpstr>
      <vt:lpstr>Zetasizer Nano SLS MW Specifications</vt:lpstr>
      <vt:lpstr>Setting Up a Molecular Weight Measurement in the Zetasizer Software</vt:lpstr>
      <vt:lpstr>Molecular Weight SOP: Measurement Type </vt:lpstr>
      <vt:lpstr>Molecular Weight SOP: Instrument Configuration</vt:lpstr>
      <vt:lpstr>Molecular Weight SOP: Sample</vt:lpstr>
      <vt:lpstr>Molecular Weight SOP: Sample - Material</vt:lpstr>
      <vt:lpstr>Molecular Weight SOP: Sample - Solvent</vt:lpstr>
      <vt:lpstr>Molecular Weight SOP: Sample - Standard</vt:lpstr>
      <vt:lpstr>Molecular Weight SOP: Sample - General Options</vt:lpstr>
      <vt:lpstr>Molecular Weight SOP: Sample - Temperature</vt:lpstr>
      <vt:lpstr>Molecular Weight SOP: Sample - Cell</vt:lpstr>
      <vt:lpstr>Molecular Weight SOP: Measurement</vt:lpstr>
      <vt:lpstr>Molecular Weight SOP: Measurement - Instructions</vt:lpstr>
      <vt:lpstr>Molecular Weight SOP: Measurement - Advanced</vt:lpstr>
      <vt:lpstr>Molecular Weight SOP: Measurement - Advanced</vt:lpstr>
      <vt:lpstr>Molecular Weight SOP: Measurement - Advanced</vt:lpstr>
      <vt:lpstr>Molecular Weight SOP: Measurement - Advanced</vt:lpstr>
      <vt:lpstr>Molecular Weight SOP: Measurement - Advanced</vt:lpstr>
      <vt:lpstr>Molecular Weight SOP: Measurement - Advanced</vt:lpstr>
      <vt:lpstr>Molecular Weight SOP: Measurement - Advanced</vt:lpstr>
      <vt:lpstr>Molecular Weight SOP: Measurement - Advanced</vt:lpstr>
      <vt:lpstr>Molecular Weight SOP: Size Measurement</vt:lpstr>
      <vt:lpstr>Molecular Weight SOP: Data Processing</vt:lpstr>
      <vt:lpstr>Molecular Weight SOP: Data Processing - Reports</vt:lpstr>
      <vt:lpstr>Molecular Weight SOP: Data Processing - Export</vt:lpstr>
      <vt:lpstr>Sample Preparation for                 Molecular Weight Measurements</vt:lpstr>
      <vt:lpstr>Sample Preparation</vt:lpstr>
      <vt:lpstr>Sample Preparation</vt:lpstr>
      <vt:lpstr>Sample Preparation</vt:lpstr>
      <vt:lpstr>Measurement Procedure</vt:lpstr>
      <vt:lpstr>Measurement Procedure</vt:lpstr>
      <vt:lpstr>Measurement Procedure</vt:lpstr>
      <vt:lpstr>What to Look For During a           Molecular Weight Measurement</vt:lpstr>
      <vt:lpstr>What to Look For During a Molecular Weight Measurement</vt:lpstr>
      <vt:lpstr>What to Look For During a Molecular Weight Measurement</vt:lpstr>
      <vt:lpstr>What to Look For During a Molecular Weight Measurement</vt:lpstr>
      <vt:lpstr>What to Look For During a Molecular Weight Measurement</vt:lpstr>
      <vt:lpstr>Molecular Weight Measurements </vt:lpstr>
      <vt:lpstr>Molecular Weight Measurements</vt:lpstr>
      <vt:lpstr>Molecular Weight Measurements</vt:lpstr>
      <vt:lpstr>Molecular Weight Measurements</vt:lpstr>
      <vt:lpstr>Molecular Weight Measurements</vt:lpstr>
      <vt:lpstr>PowerPoint Presentation</vt:lpstr>
    </vt:vector>
  </TitlesOfParts>
  <Company>Malvern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Alwyn Cooper</dc:creator>
  <cp:lastModifiedBy>Mike Kaszuba</cp:lastModifiedBy>
  <cp:revision>8</cp:revision>
  <dcterms:created xsi:type="dcterms:W3CDTF">2013-02-26T16:07:35Z</dcterms:created>
  <dcterms:modified xsi:type="dcterms:W3CDTF">2014-03-12T10:35:11Z</dcterms:modified>
</cp:coreProperties>
</file>