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5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0"/>
    <p:restoredTop sz="94653"/>
  </p:normalViewPr>
  <p:slideViewPr>
    <p:cSldViewPr>
      <p:cViewPr varScale="1">
        <p:scale>
          <a:sx n="114" d="100"/>
          <a:sy n="114" d="100"/>
        </p:scale>
        <p:origin x="488"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D4B094-43F1-4112-A9B3-A23D4BC53A83}" type="datetimeFigureOut">
              <a:rPr lang="en-US" smtClean="0"/>
              <a:t>5/25/20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BA2BA4-BB03-406A-AA2A-56FE0461B5B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vmlDrawing" Target="../drawings/vmlDrawing8.vml"/><Relationship Id="rId5" Type="http://schemas.openxmlformats.org/officeDocument/2006/relationships/image" Target="../media/image19.emf"/><Relationship Id="rId4" Type="http://schemas.openxmlformats.org/officeDocument/2006/relationships/oleObject" Target="../embeddings/oleObject10.bin"/></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CE6FD3-554C-48AA-8AF8-D55395F68CBB}" type="slidenum">
              <a:rPr lang="en-US"/>
              <a:pPr/>
              <a:t>1</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pPr defTabSz="912983"/>
            <a:fld id="{2FAA52A1-487A-4A7D-87BF-983E0384E752}" type="slidenum">
              <a:rPr lang="en-US" smtClean="0"/>
              <a:pPr defTabSz="912983"/>
              <a:t>10</a:t>
            </a:fld>
            <a:endParaRPr lang="en-US" dirty="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sz="1900" dirty="0"/>
              <a:t>We now move to a model that treats phonons like particles in a gas.</a:t>
            </a:r>
          </a:p>
          <a:p>
            <a:pPr eaLnBrk="1" hangingPunct="1"/>
            <a:endParaRPr lang="en-US" sz="1900" dirty="0"/>
          </a:p>
          <a:p>
            <a:pPr eaLnBrk="1" hangingPunct="1"/>
            <a:r>
              <a:rPr lang="en-US" sz="1900" dirty="0"/>
              <a:t>As mentioned before, now we are going to look at how what we know about phonons will lead us to a description of the heat capacity as a function of temperature at constant volume.</a:t>
            </a:r>
          </a:p>
          <a:p>
            <a:pPr eaLnBrk="1" hangingPunct="1"/>
            <a:endParaRPr lang="en-US" sz="1900" dirty="0"/>
          </a:p>
          <a:p>
            <a:pPr eaLnBrk="1" hangingPunct="1"/>
            <a:r>
              <a:rPr lang="en-US" sz="1900" dirty="0"/>
              <a:t>What we have to do is establish the rules we need to count how many phonons are active at a certain temperature, and then figure out how much energy goes into each.</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pPr defTabSz="912983"/>
            <a:fld id="{ABF5784C-9FB7-4448-B35A-96274FD9ECAF}" type="slidenum">
              <a:rPr lang="en-US" smtClean="0"/>
              <a:pPr defTabSz="912983"/>
              <a:t>11</a:t>
            </a:fld>
            <a:endParaRPr lang="en-US"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pPr defTabSz="912983"/>
            <a:fld id="{E2C494C9-82E0-4295-9AED-ED82313E8B53}" type="slidenum">
              <a:rPr lang="en-US" smtClean="0"/>
              <a:pPr defTabSz="912983"/>
              <a:t>12</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pPr defTabSz="912983"/>
            <a:fld id="{FDCE7E6B-16A5-4E8C-BAAA-69BC4B336D2B}" type="slidenum">
              <a:rPr lang="en-US" smtClean="0"/>
              <a:pPr defTabSz="912983"/>
              <a:t>13</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z="1900" dirty="0"/>
              <a:t>Upon cooling to low temperature, this law was no longer valid.</a:t>
            </a:r>
          </a:p>
          <a:p>
            <a:pPr eaLnBrk="1" hangingPunct="1"/>
            <a:r>
              <a:rPr lang="en-US" sz="1900" dirty="0"/>
              <a:t>It also wasn’t true for some materials, like diamond (why?)</a:t>
            </a:r>
          </a:p>
          <a:p>
            <a:pPr eaLnBrk="1" hangingPunct="1"/>
            <a:r>
              <a:rPr lang="en-US" sz="1900" dirty="0"/>
              <a:t>Also, it should be pointed out that the shape of the curves look different for different materials</a:t>
            </a:r>
          </a:p>
          <a:p>
            <a:pPr eaLnBrk="1" hangingPunct="1"/>
            <a:r>
              <a:rPr lang="en-US" sz="1900" dirty="0"/>
              <a:t>Can we use what we know about phonons to calculate the heat capacity?</a:t>
            </a:r>
          </a:p>
          <a:p>
            <a:pPr eaLnBrk="1" hangingPunct="1"/>
            <a:r>
              <a:rPr lang="en-US" sz="1900" dirty="0"/>
              <a:t>Some of our heat capacity goes to the electrons, and other sources, but in most materials the lattice vibrations absorb most of the energy.</a:t>
            </a:r>
          </a:p>
          <a:p>
            <a:pPr eaLnBrk="1" hangingPunct="1"/>
            <a:endParaRPr lang="en-US" sz="1900" dirty="0"/>
          </a:p>
          <a:p>
            <a:pPr eaLnBrk="1" hangingPunct="1"/>
            <a:endParaRPr lang="en-US" sz="23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12983"/>
            <a:fld id="{FD260D95-07FA-4FA2-A9A1-C4CAA4F57ED4}" type="slidenum">
              <a:rPr lang="en-US" smtClean="0"/>
              <a:pPr defTabSz="912983"/>
              <a:t>14</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sz="1900" dirty="0"/>
              <a:t>Before we need to talk about how many phonons there are at a certain temperature, we need to discuss some terms in quantum statistics.</a:t>
            </a:r>
          </a:p>
          <a:p>
            <a:pPr eaLnBrk="1" hangingPunct="1"/>
            <a:endParaRPr lang="en-US" sz="1900" dirty="0"/>
          </a:p>
          <a:p>
            <a:pPr eaLnBrk="1" hangingPunct="1"/>
            <a:r>
              <a:rPr lang="en-US" sz="1900" dirty="0"/>
              <a:t>Electrons can only be paired up if their spins are pointing in the opposite direction (and thus they have slightly different energies).</a:t>
            </a:r>
          </a:p>
          <a:p>
            <a:pPr eaLnBrk="1" hangingPunct="1"/>
            <a:endParaRPr lang="en-US" sz="19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12983"/>
            <a:fld id="{B1BFAC38-F92D-4244-9B73-F2846CEC21FA}" type="slidenum">
              <a:rPr lang="en-US" smtClean="0"/>
              <a:pPr defTabSz="912983"/>
              <a:t>15</a:t>
            </a:fld>
            <a:endParaRPr lang="en-US"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pPr defTabSz="912983"/>
            <a:fld id="{7C4814B2-0AB6-4A38-8C12-552DF6C1D166}" type="slidenum">
              <a:rPr lang="en-US" smtClean="0"/>
              <a:pPr defTabSz="912983"/>
              <a:t>16</a:t>
            </a:fld>
            <a:endParaRPr lang="en-US" dirty="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700" dirty="0"/>
              <a:t>So, Einstein applied the Planck distribution to the problem and we know what the average energy distribution looks like.  To get the average energy per oscillator, just multiply it by </a:t>
            </a:r>
          </a:p>
        </p:txBody>
      </p:sp>
      <p:graphicFrame>
        <p:nvGraphicFramePr>
          <p:cNvPr id="56325" name="Object 4"/>
          <p:cNvGraphicFramePr>
            <a:graphicFrameLocks noChangeAspect="1"/>
          </p:cNvGraphicFramePr>
          <p:nvPr/>
        </p:nvGraphicFramePr>
        <p:xfrm>
          <a:off x="3429001" y="5154084"/>
          <a:ext cx="439043" cy="332619"/>
        </p:xfrm>
        <a:graphic>
          <a:graphicData uri="http://schemas.openxmlformats.org/presentationml/2006/ole">
            <mc:AlternateContent xmlns:mc="http://schemas.openxmlformats.org/markup-compatibility/2006">
              <mc:Choice xmlns:v="urn:schemas-microsoft-com:vml" Requires="v">
                <p:oleObj spid="_x0000_s8197" name="Equation" r:id="rId4" imgW="203024" imgH="152268" progId="Equation.3">
                  <p:embed/>
                </p:oleObj>
              </mc:Choice>
              <mc:Fallback>
                <p:oleObj name="Equation" r:id="rId4" imgW="203024" imgH="152268"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1" y="5154084"/>
                        <a:ext cx="439043" cy="3326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pPr defTabSz="912983"/>
            <a:fld id="{D41F0897-69D5-4ECB-86C0-97AE0E74A982}" type="slidenum">
              <a:rPr lang="en-US" smtClean="0"/>
              <a:pPr defTabSz="912983"/>
              <a:t>17</a:t>
            </a:fld>
            <a:endParaRPr lang="en-US"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z="1700" dirty="0"/>
              <a:t>Any system with a quadratic potential energy function has evenly spaced energy levels separated by energy </a:t>
            </a:r>
            <a:r>
              <a:rPr lang="en-US" sz="1700" dirty="0" err="1"/>
              <a:t>hf</a:t>
            </a:r>
            <a:r>
              <a:rPr lang="en-US" sz="1700" dirty="0"/>
              <a:t>, where f is the oscillation frequency.</a:t>
            </a:r>
          </a:p>
          <a:p>
            <a:pPr eaLnBrk="1" hangingPunct="1"/>
            <a:endParaRPr lang="en-US" sz="1700" dirty="0"/>
          </a:p>
          <a:p>
            <a:pPr eaLnBrk="1" hangingPunct="1"/>
            <a:r>
              <a:rPr lang="en-US" sz="1700" dirty="0"/>
              <a:t>For a set of identical harmonic oscillators in equilibrium, the ratio of the number of oscillators in the (n+1)</a:t>
            </a:r>
            <a:r>
              <a:rPr lang="en-US" sz="1700" dirty="0" err="1"/>
              <a:t>th</a:t>
            </a:r>
            <a:r>
              <a:rPr lang="en-US" sz="1700" dirty="0"/>
              <a:t> state to the nth state is shown.</a:t>
            </a:r>
          </a:p>
          <a:p>
            <a:pPr eaLnBrk="1" hangingPunct="1"/>
            <a:endParaRPr lang="en-US" sz="17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pPr defTabSz="912983"/>
            <a:fld id="{43380158-4108-4C01-9E86-F6EBDAADC8E4}" type="slidenum">
              <a:rPr lang="en-US" smtClean="0"/>
              <a:pPr defTabSz="912983"/>
              <a:t>18</a:t>
            </a:fld>
            <a:endParaRPr lang="en-US" dirty="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z="1900" dirty="0"/>
              <a:t>In order to calculate the heat capacity, we need to know how many phonons there are at each energy level on the average. So, what is the average energy level at a temp. T?</a:t>
            </a:r>
          </a:p>
          <a:p>
            <a:pPr eaLnBrk="1" hangingPunct="1"/>
            <a:endParaRPr lang="en-US" sz="1900" dirty="0"/>
          </a:p>
          <a:p>
            <a:pPr eaLnBrk="1" hangingPunct="1"/>
            <a:endParaRPr lang="en-US" dirty="0"/>
          </a:p>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pPr defTabSz="912983"/>
            <a:fld id="{D21976C4-34EE-42CB-9A10-C6080A3652C4}" type="slidenum">
              <a:rPr lang="en-US" smtClean="0"/>
              <a:pPr defTabSz="912983"/>
              <a:t>19</a:t>
            </a:fld>
            <a:endParaRPr lang="en-US" dirty="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dirty="0"/>
          </a:p>
          <a:p>
            <a:pPr eaLnBrk="1" hangingPunct="1"/>
            <a:r>
              <a:rPr lang="en-US" sz="1300" dirty="0"/>
              <a:t>This is the average energy level, or the average number of phonons (since this is equal to n) that are occupied at a temperature T with frequency ω</a:t>
            </a:r>
          </a:p>
          <a:p>
            <a:pPr eaLnBrk="1" hangingPunct="1"/>
            <a:r>
              <a:rPr lang="en-US" sz="1300" dirty="0"/>
              <a:t>High T limit: as T →∞, &lt;n&gt; = 1/(exp(</a:t>
            </a:r>
            <a:r>
              <a:rPr lang="en-US" sz="1300" dirty="0" err="1"/>
              <a:t>ħω</a:t>
            </a:r>
            <a:r>
              <a:rPr lang="en-US" sz="1300" dirty="0"/>
              <a:t>/</a:t>
            </a:r>
            <a:r>
              <a:rPr lang="en-US" sz="1300" dirty="0" err="1"/>
              <a:t>kT</a:t>
            </a:r>
            <a:r>
              <a:rPr lang="en-US" sz="1300" dirty="0"/>
              <a:t>)-1) ~ 1/(1+ (</a:t>
            </a:r>
            <a:r>
              <a:rPr lang="en-US" sz="1300" dirty="0" err="1"/>
              <a:t>ħω</a:t>
            </a:r>
            <a:r>
              <a:rPr lang="en-US" sz="1300" dirty="0"/>
              <a:t>/</a:t>
            </a:r>
            <a:r>
              <a:rPr lang="en-US" sz="1300" dirty="0" err="1"/>
              <a:t>kT</a:t>
            </a:r>
            <a:r>
              <a:rPr lang="en-US" sz="1300" dirty="0"/>
              <a:t>) -1) ~ </a:t>
            </a:r>
            <a:r>
              <a:rPr lang="en-US" sz="1300" dirty="0" err="1"/>
              <a:t>kT</a:t>
            </a:r>
            <a:r>
              <a:rPr lang="en-US" sz="1300" dirty="0"/>
              <a:t>/ </a:t>
            </a:r>
            <a:r>
              <a:rPr lang="en-US" sz="1300" dirty="0" err="1"/>
              <a:t>ħω</a:t>
            </a:r>
            <a:r>
              <a:rPr lang="en-US" sz="1300" dirty="0"/>
              <a:t>(this is a large number)</a:t>
            </a:r>
          </a:p>
          <a:p>
            <a:pPr eaLnBrk="1" hangingPunct="1"/>
            <a:r>
              <a:rPr lang="en-US" sz="1300" dirty="0"/>
              <a:t>Low T limit: as T →0, &lt;n&gt; ~ exp(-</a:t>
            </a:r>
            <a:r>
              <a:rPr lang="en-US" sz="1300" dirty="0" err="1"/>
              <a:t>ħω</a:t>
            </a:r>
            <a:r>
              <a:rPr lang="en-US" sz="1300" dirty="0"/>
              <a:t>/</a:t>
            </a:r>
            <a:r>
              <a:rPr lang="en-US" sz="1300" dirty="0" err="1"/>
              <a:t>kT</a:t>
            </a:r>
            <a:r>
              <a:rPr lang="en-US" sz="1300" dirty="0"/>
              <a:t>) ~ 0 (ground state) no vibrations</a:t>
            </a:r>
          </a:p>
          <a:p>
            <a:pPr eaLnBrk="1" hangingPunct="1"/>
            <a:r>
              <a:rPr lang="en-US" sz="1300" dirty="0"/>
              <a:t>High energy limit, vibrations are suppressed or not active</a:t>
            </a:r>
          </a:p>
          <a:p>
            <a:pPr eaLnBrk="1" hangingPunct="1"/>
            <a:r>
              <a:rPr lang="en-US" sz="1300" dirty="0"/>
              <a:t>This is a handy number, because it tells us how many phonons are at each frequency</a:t>
            </a:r>
          </a:p>
          <a:p>
            <a:pPr eaLnBrk="1" hangingPunct="1"/>
            <a:r>
              <a:rPr lang="en-US" sz="1300" dirty="0"/>
              <a:t>we will need this to calculate the total phonon energy</a:t>
            </a:r>
          </a:p>
          <a:p>
            <a:pPr eaLnBrk="1" hangingPunct="1"/>
            <a:endParaRPr lang="en-US" sz="1300" dirty="0"/>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59A08B-C5A0-4131-935F-A8BD12565737}" type="slidenum">
              <a:rPr lang="en-US"/>
              <a:pPr/>
              <a:t>2</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pPr defTabSz="912983"/>
            <a:fld id="{E20F9FC8-B7F2-43BF-A93C-597353349CC8}" type="slidenum">
              <a:rPr lang="en-US" smtClean="0"/>
              <a:pPr defTabSz="912983"/>
              <a:t>20</a:t>
            </a:fld>
            <a:endParaRPr lang="en-US" dirty="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defTabSz="912983"/>
            <a:fld id="{4CD9DECA-7779-4170-9AE0-B5BFB40F5650}" type="slidenum">
              <a:rPr lang="en-US" smtClean="0"/>
              <a:pPr defTabSz="912983"/>
              <a:t>21</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pPr defTabSz="912983"/>
            <a:fld id="{E81B1BF7-8CD9-4012-9EFD-1979F6E75B56}" type="slidenum">
              <a:rPr lang="en-US" smtClean="0"/>
              <a:pPr defTabSz="912983"/>
              <a:t>22</a:t>
            </a:fld>
            <a:endParaRPr lang="en-US"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defTabSz="912983"/>
            <a:fld id="{70E0B319-A17E-4904-B8E4-E212D776049F}" type="slidenum">
              <a:rPr lang="en-US" smtClean="0"/>
              <a:pPr defTabSz="912983"/>
              <a:t>23</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sz="1900" dirty="0"/>
              <a:t>Third line down: the exponential part dominates over the 1/T^2 term</a:t>
            </a:r>
          </a:p>
          <a:p>
            <a:pPr eaLnBrk="1" hangingPunct="1"/>
            <a:endParaRPr lang="en-US" sz="1900" dirty="0"/>
          </a:p>
          <a:p>
            <a:pPr eaLnBrk="1" hangingPunct="1"/>
            <a:r>
              <a:rPr lang="en-US" sz="1900" dirty="0"/>
              <a:t>In the last line, we have 1 over a very large number, which goes to zero.</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pPr defTabSz="912983"/>
            <a:fld id="{3DCA61F2-DAB5-44AE-B1B4-F9273D22800B}" type="slidenum">
              <a:rPr lang="en-US" smtClean="0"/>
              <a:pPr defTabSz="912983"/>
              <a:t>24</a:t>
            </a:fld>
            <a:endParaRPr lang="en-US" dirty="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z="1300" dirty="0"/>
              <a:t>The model works well sometimes.  Often, the optical modes are nearly constant with frequency, so the model works for those modes.</a:t>
            </a:r>
          </a:p>
          <a:p>
            <a:pPr eaLnBrk="1" hangingPunct="1"/>
            <a:r>
              <a:rPr lang="en-US" sz="900" dirty="0"/>
              <a:t>I was reminded of a story that a friend of mine told about three guys who I think were with National Geographic. They were off in some dark part of Africa or someplace on an expedition and they were captured by what they thought or had been told would possibly be head-hunters or cannibals. And these three guys were scared to death and they were staked up to three stakes in the center of this village. Around them were 50-100 people with bones in their nose, spears and all kinds of things working themselves up into a frenzy and these guys were scared to death. All of a sudden it grew quiet and the Chief stepped forward and he went up to the first guy and he said, "you wish death-you wish </a:t>
            </a:r>
            <a:r>
              <a:rPr lang="en-US" sz="900" dirty="0" err="1"/>
              <a:t>Magumba</a:t>
            </a:r>
            <a:r>
              <a:rPr lang="en-US" sz="900" dirty="0"/>
              <a:t>?" And the guy said, "I don't want to die - I don't know what </a:t>
            </a:r>
            <a:r>
              <a:rPr lang="en-US" sz="900" dirty="0" err="1"/>
              <a:t>Magumba</a:t>
            </a:r>
            <a:r>
              <a:rPr lang="en-US" sz="900" dirty="0"/>
              <a:t> is, but I don't want to die - I choose </a:t>
            </a:r>
            <a:r>
              <a:rPr lang="en-US" sz="900" dirty="0" err="1"/>
              <a:t>Magumba</a:t>
            </a:r>
            <a:r>
              <a:rPr lang="en-US" sz="900" dirty="0"/>
              <a:t>." And the Chief said "</a:t>
            </a:r>
            <a:r>
              <a:rPr lang="en-US" sz="900" dirty="0" err="1"/>
              <a:t>Magumba</a:t>
            </a:r>
            <a:r>
              <a:rPr lang="en-US" sz="900" dirty="0"/>
              <a:t>!" at which point some guys step forward, cut him off of the stake, they picked him up over their heads, they dragged him off. This guy started screaming, the other two couldn't see him and he was </a:t>
            </a:r>
            <a:r>
              <a:rPr lang="en-US" sz="900" dirty="0" err="1"/>
              <a:t>goin</a:t>
            </a:r>
            <a:r>
              <a:rPr lang="en-US" sz="900" dirty="0"/>
              <a:t>' in the crowd. There was dust </a:t>
            </a:r>
            <a:r>
              <a:rPr lang="en-US" sz="900" dirty="0" err="1"/>
              <a:t>bein</a:t>
            </a:r>
            <a:r>
              <a:rPr lang="en-US" sz="900" dirty="0"/>
              <a:t>' raised - I mean it sounded like they were doing unspeakable, terrible things to this poor fellow. And as the screams got quieter and quieter, everything else got louder and louder and they couldn't imagine what was going on until pretty soon it got all quiet again. The Chief stepped up to the second guy - "you wish death - you wish </a:t>
            </a:r>
            <a:r>
              <a:rPr lang="en-US" sz="900" dirty="0" err="1"/>
              <a:t>Magumba</a:t>
            </a:r>
            <a:r>
              <a:rPr lang="en-US" sz="900" dirty="0"/>
              <a:t>?" "The poor guy's - God, I don't know what happened, but I don't want to die. I don't know what to do - </a:t>
            </a:r>
            <a:r>
              <a:rPr lang="en-US" sz="900" dirty="0" err="1"/>
              <a:t>Magumba</a:t>
            </a:r>
            <a:r>
              <a:rPr lang="en-US" sz="900" dirty="0"/>
              <a:t>." And the Chief said "</a:t>
            </a:r>
            <a:r>
              <a:rPr lang="en-US" sz="900" dirty="0" err="1"/>
              <a:t>Magumba</a:t>
            </a:r>
            <a:r>
              <a:rPr lang="en-US" sz="900" dirty="0"/>
              <a:t>!" Same thing - terrible unspeakable things were obviously happening to this poor fellow. Got quiet again - Chief stepped up to the third guy - "you wish death - you wish </a:t>
            </a:r>
            <a:r>
              <a:rPr lang="en-US" sz="900" dirty="0" err="1"/>
              <a:t>Magumba</a:t>
            </a:r>
            <a:r>
              <a:rPr lang="en-US" sz="900" dirty="0"/>
              <a:t>?" Guy said, "I </a:t>
            </a:r>
            <a:r>
              <a:rPr lang="en-US" sz="900" dirty="0" err="1"/>
              <a:t>ain't</a:t>
            </a:r>
            <a:r>
              <a:rPr lang="en-US" sz="900" dirty="0"/>
              <a:t> afraid of </a:t>
            </a:r>
            <a:r>
              <a:rPr lang="en-US" sz="900" dirty="0" err="1"/>
              <a:t>dyin</a:t>
            </a:r>
            <a:r>
              <a:rPr lang="en-US" sz="900" dirty="0"/>
              <a:t>' - I </a:t>
            </a:r>
            <a:r>
              <a:rPr lang="en-US" sz="900" dirty="0" err="1"/>
              <a:t>ain't</a:t>
            </a:r>
            <a:r>
              <a:rPr lang="en-US" sz="900" dirty="0"/>
              <a:t> afraid of </a:t>
            </a:r>
            <a:r>
              <a:rPr lang="en-US" sz="900" dirty="0" err="1"/>
              <a:t>Magumba</a:t>
            </a:r>
            <a:r>
              <a:rPr lang="en-US" sz="900" dirty="0"/>
              <a:t> - But I choose death." The Chief said, "Ah, very good choice, but first </a:t>
            </a:r>
            <a:r>
              <a:rPr lang="en-US" sz="900" dirty="0" err="1"/>
              <a:t>Magumba</a:t>
            </a:r>
            <a:r>
              <a:rPr lang="en-US" sz="900" dirty="0"/>
              <a:t>! </a:t>
            </a:r>
            <a:endParaRPr lang="en-US" sz="1700" dirty="0"/>
          </a:p>
          <a:p>
            <a:pPr eaLnBrk="1" hangingPunct="1"/>
            <a:endParaRPr lang="en-US" sz="17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21DFB0-9A9B-41CC-8D0A-2F1D5D57017B}" type="slidenum">
              <a:rPr lang="en-US"/>
              <a:pPr/>
              <a:t>3</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55C62-97B3-454B-BD7E-FA3BB7C650F3}" type="slidenum">
              <a:rPr lang="en-US"/>
              <a:pPr/>
              <a:t>4</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26CAA9-ABE9-47A7-96B3-75AB324478BE}" type="slidenum">
              <a:rPr lang="en-US"/>
              <a:pPr/>
              <a:t>5</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EB830-7294-436E-BF47-8AA8EF577410}" type="slidenum">
              <a:rPr lang="en-US"/>
              <a:pPr/>
              <a:t>6</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8C17E1-1502-4462-9FA3-C1E43B59A5AC}" type="slidenum">
              <a:rPr lang="en-US"/>
              <a:pPr/>
              <a:t>7</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pPr defTabSz="912983"/>
            <a:fld id="{15947EF7-8FC1-4667-8C59-C1D9CD09F03D}" type="slidenum">
              <a:rPr lang="en-US" smtClean="0"/>
              <a:pPr defTabSz="912983"/>
              <a:t>8</a:t>
            </a:fld>
            <a:endParaRPr lang="en-US"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sz="1700" dirty="0"/>
              <a:t>the quantum number n indicates the mode is occupied by n phonons.  n can take on any integer value and vary with time</a:t>
            </a:r>
          </a:p>
          <a:p>
            <a:pPr eaLnBrk="1" hangingPunct="1"/>
            <a:endParaRPr lang="en-US" sz="1700" dirty="0"/>
          </a:p>
          <a:p>
            <a:pPr eaLnBrk="1" hangingPunct="1"/>
            <a:r>
              <a:rPr lang="en-US" sz="1700" dirty="0"/>
              <a:t>The energy in the mode, as with any harmonic oscillator, is half kinetic and half potential energy, when averaged over time.</a:t>
            </a:r>
          </a:p>
          <a:p>
            <a:pPr eaLnBrk="1" hangingPunct="1"/>
            <a:endParaRPr lang="en-US" sz="1700" dirty="0"/>
          </a:p>
          <a:p>
            <a:pPr eaLnBrk="1" hangingPunct="1"/>
            <a:r>
              <a:rPr lang="en-US" sz="1700" dirty="0"/>
              <a:t>Note the zero point energy</a:t>
            </a:r>
          </a:p>
          <a:p>
            <a:pPr eaLnBrk="1" hangingPunct="1"/>
            <a:endParaRPr lang="en-US" sz="1700" dirty="0"/>
          </a:p>
          <a:p>
            <a:pPr eaLnBrk="1" hangingPunct="1"/>
            <a:endParaRPr lang="en-US" sz="17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defTabSz="912983"/>
            <a:fld id="{044813B8-6031-438E-96C7-5101D8564FD6}" type="slidenum">
              <a:rPr lang="en-US" smtClean="0"/>
              <a:pPr defTabSz="912983"/>
              <a:t>9</a:t>
            </a:fld>
            <a:endParaRPr lang="en-US"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A2412FD-D55D-47D8-8BBF-A5FE9132E374}" type="datetimeFigureOut">
              <a:rPr lang="en-US" smtClean="0"/>
              <a:t>5/25/20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522F7-910C-4D18-8064-1991ED2C01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2412FD-D55D-47D8-8BBF-A5FE9132E374}" type="datetimeFigureOut">
              <a:rPr lang="en-US" smtClean="0"/>
              <a:t>5/25/20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522F7-910C-4D18-8064-1991ED2C01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2412FD-D55D-47D8-8BBF-A5FE9132E374}" type="datetimeFigureOut">
              <a:rPr lang="en-US" smtClean="0"/>
              <a:t>5/25/20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522F7-910C-4D18-8064-1991ED2C01F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C9C83CDA-B7F4-4618-A262-E58C96DB29C1}"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E24FEC4B-CC2E-472E-8DF5-13F90CAD09C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2412FD-D55D-47D8-8BBF-A5FE9132E374}" type="datetimeFigureOut">
              <a:rPr lang="en-US" smtClean="0"/>
              <a:t>5/25/20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522F7-910C-4D18-8064-1991ED2C01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2412FD-D55D-47D8-8BBF-A5FE9132E374}" type="datetimeFigureOut">
              <a:rPr lang="en-US" smtClean="0"/>
              <a:t>5/25/20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522F7-910C-4D18-8064-1991ED2C01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2412FD-D55D-47D8-8BBF-A5FE9132E374}" type="datetimeFigureOut">
              <a:rPr lang="en-US" smtClean="0"/>
              <a:t>5/25/20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522F7-910C-4D18-8064-1991ED2C01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2412FD-D55D-47D8-8BBF-A5FE9132E374}" type="datetimeFigureOut">
              <a:rPr lang="en-US" smtClean="0"/>
              <a:t>5/25/20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3522F7-910C-4D18-8064-1991ED2C01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2412FD-D55D-47D8-8BBF-A5FE9132E374}" type="datetimeFigureOut">
              <a:rPr lang="en-US" smtClean="0"/>
              <a:t>5/25/20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522F7-910C-4D18-8064-1991ED2C01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412FD-D55D-47D8-8BBF-A5FE9132E374}" type="datetimeFigureOut">
              <a:rPr lang="en-US" smtClean="0"/>
              <a:t>5/25/20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3522F7-910C-4D18-8064-1991ED2C01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2412FD-D55D-47D8-8BBF-A5FE9132E374}" type="datetimeFigureOut">
              <a:rPr lang="en-US" smtClean="0"/>
              <a:t>5/25/20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522F7-910C-4D18-8064-1991ED2C01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2412FD-D55D-47D8-8BBF-A5FE9132E374}" type="datetimeFigureOut">
              <a:rPr lang="en-US" smtClean="0"/>
              <a:t>5/25/20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522F7-910C-4D18-8064-1991ED2C01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412FD-D55D-47D8-8BBF-A5FE9132E374}" type="datetimeFigureOut">
              <a:rPr lang="en-US" smtClean="0"/>
              <a:t>5/25/20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522F7-910C-4D18-8064-1991ED2C01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emf"/><Relationship Id="rId2" Type="http://schemas.openxmlformats.org/officeDocument/2006/relationships/tags" Target="../tags/tag3.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9.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slideLayout" Target="../slideLayouts/slideLayout2.xml"/><Relationship Id="rId7" Type="http://schemas.openxmlformats.org/officeDocument/2006/relationships/image" Target="../media/image10.emf"/><Relationship Id="rId2" Type="http://schemas.openxmlformats.org/officeDocument/2006/relationships/tags" Target="../tags/tag4.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12.png"/><Relationship Id="rId4" Type="http://schemas.openxmlformats.org/officeDocument/2006/relationships/notesSlide" Target="../notesSlides/notesSlide11.xml"/><Relationship Id="rId9"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4.emf"/><Relationship Id="rId2" Type="http://schemas.openxmlformats.org/officeDocument/2006/relationships/tags" Target="../tags/tag11.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25.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9.emf"/><Relationship Id="rId18" Type="http://schemas.openxmlformats.org/officeDocument/2006/relationships/image" Target="../media/image33.png"/><Relationship Id="rId3" Type="http://schemas.openxmlformats.org/officeDocument/2006/relationships/slideLayout" Target="../slideLayouts/slideLayout7.xml"/><Relationship Id="rId7" Type="http://schemas.openxmlformats.org/officeDocument/2006/relationships/image" Target="../media/image26.emf"/><Relationship Id="rId12" Type="http://schemas.openxmlformats.org/officeDocument/2006/relationships/oleObject" Target="../embeddings/oleObject15.bin"/><Relationship Id="rId17" Type="http://schemas.openxmlformats.org/officeDocument/2006/relationships/image" Target="../media/image31.emf"/><Relationship Id="rId2" Type="http://schemas.openxmlformats.org/officeDocument/2006/relationships/tags" Target="../tags/tag12.xml"/><Relationship Id="rId16" Type="http://schemas.openxmlformats.org/officeDocument/2006/relationships/oleObject" Target="../embeddings/oleObject17.bin"/><Relationship Id="rId1" Type="http://schemas.openxmlformats.org/officeDocument/2006/relationships/vmlDrawing" Target="../drawings/vmlDrawing10.vml"/><Relationship Id="rId6" Type="http://schemas.openxmlformats.org/officeDocument/2006/relationships/oleObject" Target="../embeddings/oleObject12.bin"/><Relationship Id="rId11" Type="http://schemas.openxmlformats.org/officeDocument/2006/relationships/image" Target="../media/image28.emf"/><Relationship Id="rId5" Type="http://schemas.openxmlformats.org/officeDocument/2006/relationships/image" Target="../media/image32.png"/><Relationship Id="rId15" Type="http://schemas.openxmlformats.org/officeDocument/2006/relationships/image" Target="../media/image30.emf"/><Relationship Id="rId10" Type="http://schemas.openxmlformats.org/officeDocument/2006/relationships/oleObject" Target="../embeddings/oleObject14.bin"/><Relationship Id="rId4" Type="http://schemas.openxmlformats.org/officeDocument/2006/relationships/notesSlide" Target="../notesSlides/notesSlide19.xml"/><Relationship Id="rId9" Type="http://schemas.openxmlformats.org/officeDocument/2006/relationships/image" Target="../media/image27.emf"/><Relationship Id="rId1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slideLayout" Target="../slideLayouts/slideLayout2.xml"/><Relationship Id="rId7" Type="http://schemas.openxmlformats.org/officeDocument/2006/relationships/oleObject" Target="../embeddings/oleObject18.bin"/><Relationship Id="rId2" Type="http://schemas.openxmlformats.org/officeDocument/2006/relationships/tags" Target="../tags/tag14.xml"/><Relationship Id="rId1" Type="http://schemas.openxmlformats.org/officeDocument/2006/relationships/vmlDrawing" Target="../drawings/vmlDrawing11.v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9.emf"/><Relationship Id="rId2" Type="http://schemas.openxmlformats.org/officeDocument/2006/relationships/tags" Target="../tags/tag15.xml"/><Relationship Id="rId1" Type="http://schemas.openxmlformats.org/officeDocument/2006/relationships/vmlDrawing" Target="../drawings/vmlDrawing12.vml"/><Relationship Id="rId6" Type="http://schemas.openxmlformats.org/officeDocument/2006/relationships/oleObject" Target="../embeddings/oleObject19.bin"/><Relationship Id="rId5" Type="http://schemas.openxmlformats.org/officeDocument/2006/relationships/image" Target="../media/image40.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1.emf"/><Relationship Id="rId2" Type="http://schemas.openxmlformats.org/officeDocument/2006/relationships/tags" Target="../tags/tag16.xml"/><Relationship Id="rId1" Type="http://schemas.openxmlformats.org/officeDocument/2006/relationships/vmlDrawing" Target="../drawings/vmlDrawing13.vml"/><Relationship Id="rId6" Type="http://schemas.openxmlformats.org/officeDocument/2006/relationships/oleObject" Target="../embeddings/oleObject20.bin"/><Relationship Id="rId5" Type="http://schemas.openxmlformats.org/officeDocument/2006/relationships/image" Target="../media/image42.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oleObject" Target="../embeddings/oleObject2.bin"/><Relationship Id="rId4" Type="http://schemas.openxmlformats.org/officeDocument/2006/relationships/hyperlink" Target="http://hyperphysics.phy-astr.gsu.edu/hbase/sound/souspe2.html"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e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Brillouin_zon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30175"/>
            <a:ext cx="7772400" cy="1622425"/>
          </a:xfrm>
          <a:solidFill>
            <a:srgbClr val="CCFFFF"/>
          </a:solidFill>
          <a:ln/>
          <a:scene3d>
            <a:camera prst="legacyObliqueBottomLeft"/>
            <a:lightRig rig="legacyFlat3" dir="t"/>
          </a:scene3d>
          <a:sp3d extrusionH="430200" prstMaterial="legacyMatte">
            <a:bevelT w="13500" h="13500" prst="angle"/>
            <a:bevelB w="13500" h="13500" prst="angle"/>
            <a:extrusionClr>
              <a:srgbClr val="CCFFFF"/>
            </a:extrusionClr>
          </a:sp3d>
        </p:spPr>
        <p:txBody>
          <a:bodyPr>
            <a:flatTx/>
          </a:bodyPr>
          <a:lstStyle/>
          <a:p>
            <a:r>
              <a:rPr lang="en-US" sz="6600" b="1" i="1">
                <a:effectLst>
                  <a:outerShdw blurRad="38100" dist="38100" dir="2700000" algn="tl">
                    <a:srgbClr val="FFFFFF"/>
                  </a:outerShdw>
                </a:effectLst>
              </a:rPr>
              <a:t>Phonons</a:t>
            </a:r>
          </a:p>
        </p:txBody>
      </p:sp>
      <p:sp>
        <p:nvSpPr>
          <p:cNvPr id="2051" name="Rectangle 3"/>
          <p:cNvSpPr>
            <a:spLocks noGrp="1" noChangeArrowheads="1"/>
          </p:cNvSpPr>
          <p:nvPr>
            <p:ph type="subTitle" idx="1"/>
          </p:nvPr>
        </p:nvSpPr>
        <p:spPr>
          <a:xfrm>
            <a:off x="1371600" y="2057400"/>
            <a:ext cx="6400800" cy="1524000"/>
          </a:xfrm>
          <a:solidFill>
            <a:srgbClr val="FFCC00"/>
          </a:solidFill>
          <a:ln w="76200" cmpd="tri">
            <a:solidFill>
              <a:srgbClr val="FF0000"/>
            </a:solidFill>
          </a:ln>
        </p:spPr>
        <p:txBody>
          <a:bodyPr/>
          <a:lstStyle/>
          <a:p>
            <a:pPr>
              <a:lnSpc>
                <a:spcPct val="90000"/>
              </a:lnSpc>
            </a:pPr>
            <a:r>
              <a:rPr lang="en-US"/>
              <a:t>Packets of sound found present in the lattice as it vibrates … but the  lattice vibration cannot be heard.</a:t>
            </a:r>
          </a:p>
        </p:txBody>
      </p:sp>
      <p:sp>
        <p:nvSpPr>
          <p:cNvPr id="2052" name="Rectangle 4"/>
          <p:cNvSpPr>
            <a:spLocks noChangeArrowheads="1"/>
          </p:cNvSpPr>
          <p:nvPr/>
        </p:nvSpPr>
        <p:spPr bwMode="auto">
          <a:xfrm>
            <a:off x="76200" y="3903355"/>
            <a:ext cx="8991600" cy="2492990"/>
          </a:xfrm>
          <a:prstGeom prst="rect">
            <a:avLst/>
          </a:prstGeom>
          <a:solidFill>
            <a:srgbClr val="CCFFCC"/>
          </a:solidFill>
          <a:ln w="38100" cmpd="dbl">
            <a:solidFill>
              <a:srgbClr val="00FF00"/>
            </a:solidFill>
            <a:miter lim="800000"/>
            <a:headEnd/>
            <a:tailEnd/>
          </a:ln>
          <a:effectLst/>
        </p:spPr>
        <p:txBody>
          <a:bodyPr anchor="ctr">
            <a:spAutoFit/>
          </a:bodyPr>
          <a:lstStyle/>
          <a:p>
            <a:pPr algn="ctr"/>
            <a:r>
              <a:rPr lang="en-US" dirty="0"/>
              <a:t>Unlike </a:t>
            </a:r>
            <a:r>
              <a:rPr lang="en-US" i="1" u="sng" dirty="0"/>
              <a:t>static lattice model </a:t>
            </a:r>
            <a:r>
              <a:rPr lang="en-US" dirty="0"/>
              <a:t>, which deals with average positions of atoms in a crystal, </a:t>
            </a:r>
            <a:r>
              <a:rPr lang="en-US" i="1" u="sng" dirty="0"/>
              <a:t>lattice dynamics</a:t>
            </a:r>
            <a:r>
              <a:rPr lang="en-US" i="1" dirty="0"/>
              <a:t> </a:t>
            </a:r>
            <a:r>
              <a:rPr lang="en-US" dirty="0"/>
              <a:t>extends the concept of crystal lattice to an array of atoms with finite masses that are capable of motion. This motion is not random but is a superposition of vibrations of atoms around their equilibrium sites due to the interaction with neighbor atoms. A collective vibration of atoms in the crystal forms a wave of allowed </a:t>
            </a:r>
            <a:r>
              <a:rPr lang="en-US" i="1" dirty="0"/>
              <a:t>wavelength </a:t>
            </a:r>
            <a:r>
              <a:rPr lang="en-US" dirty="0"/>
              <a:t>and </a:t>
            </a:r>
            <a:r>
              <a:rPr lang="en-US" i="1" dirty="0"/>
              <a:t>amplitude</a:t>
            </a:r>
            <a:r>
              <a:rPr lang="en-US" dirty="0"/>
              <a:t>. </a:t>
            </a:r>
          </a:p>
          <a:p>
            <a:pPr algn="ctr"/>
            <a:r>
              <a:rPr lang="en-US" dirty="0"/>
              <a:t>Just as light is a wave motion that is considered as composed of particles called photons, we can think of the normal modes of vibration in a solid as being particle-like. </a:t>
            </a:r>
          </a:p>
          <a:p>
            <a:pPr algn="ctr"/>
            <a:r>
              <a:rPr lang="en-US" sz="2400" b="1" dirty="0">
                <a:solidFill>
                  <a:srgbClr val="FF0000"/>
                </a:solidFill>
              </a:rPr>
              <a:t>Quantum of lattice vibration is called the </a:t>
            </a:r>
            <a:r>
              <a:rPr lang="en-US" sz="2400" b="1" i="1" dirty="0">
                <a:solidFill>
                  <a:srgbClr val="FF0000"/>
                </a:solidFill>
              </a:rPr>
              <a:t>phonon</a:t>
            </a:r>
            <a:r>
              <a:rPr lang="en-US" dirty="0"/>
              <a:t>. </a:t>
            </a:r>
          </a:p>
        </p:txBody>
      </p:sp>
      <p:sp>
        <p:nvSpPr>
          <p:cNvPr id="2" name="TextBox 1">
            <a:extLst>
              <a:ext uri="{FF2B5EF4-FFF2-40B4-BE49-F238E27FC236}">
                <a16:creationId xmlns:a16="http://schemas.microsoft.com/office/drawing/2014/main" id="{1D397902-BFE2-E345-9949-54BDD010EDF3}"/>
              </a:ext>
            </a:extLst>
          </p:cNvPr>
          <p:cNvSpPr txBox="1"/>
          <p:nvPr/>
        </p:nvSpPr>
        <p:spPr>
          <a:xfrm>
            <a:off x="1066800" y="6589325"/>
            <a:ext cx="4578497" cy="276999"/>
          </a:xfrm>
          <a:prstGeom prst="rect">
            <a:avLst/>
          </a:prstGeom>
          <a:noFill/>
        </p:spPr>
        <p:txBody>
          <a:bodyPr wrap="none" rtlCol="0">
            <a:spAutoFit/>
          </a:bodyPr>
          <a:lstStyle/>
          <a:p>
            <a:r>
              <a:rPr lang="en-MX" sz="1200" dirty="0"/>
              <a:t>This is a presentation from some one else, need to have the reference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a:t>Heat Capacity</a:t>
            </a:r>
          </a:p>
        </p:txBody>
      </p:sp>
      <p:pic>
        <p:nvPicPr>
          <p:cNvPr id="17411" name="Picture 4"/>
          <p:cNvPicPr>
            <a:picLocks noChangeAspect="1" noChangeArrowheads="1"/>
          </p:cNvPicPr>
          <p:nvPr/>
        </p:nvPicPr>
        <p:blipFill>
          <a:blip r:embed="rId5"/>
          <a:srcRect/>
          <a:stretch>
            <a:fillRect/>
          </a:stretch>
        </p:blipFill>
        <p:spPr bwMode="auto">
          <a:xfrm>
            <a:off x="3962400" y="1600200"/>
            <a:ext cx="4238625" cy="3695700"/>
          </a:xfrm>
          <a:prstGeom prst="rect">
            <a:avLst/>
          </a:prstGeom>
          <a:noFill/>
          <a:ln w="9525">
            <a:solidFill>
              <a:schemeClr val="bg1"/>
            </a:solidFill>
            <a:miter lim="800000"/>
            <a:headEnd/>
            <a:tailEnd/>
          </a:ln>
        </p:spPr>
      </p:pic>
      <p:sp>
        <p:nvSpPr>
          <p:cNvPr id="17413" name="Text Box 6"/>
          <p:cNvSpPr txBox="1">
            <a:spLocks noChangeArrowheads="1"/>
          </p:cNvSpPr>
          <p:nvPr/>
        </p:nvSpPr>
        <p:spPr bwMode="auto">
          <a:xfrm>
            <a:off x="4800600" y="5410200"/>
            <a:ext cx="2438400" cy="457200"/>
          </a:xfrm>
          <a:prstGeom prst="rect">
            <a:avLst/>
          </a:prstGeom>
          <a:noFill/>
          <a:ln w="9525">
            <a:noFill/>
            <a:miter lim="800000"/>
            <a:headEnd/>
            <a:tailEnd/>
          </a:ln>
        </p:spPr>
        <p:txBody>
          <a:bodyPr>
            <a:spAutoFit/>
          </a:bodyPr>
          <a:lstStyle/>
          <a:p>
            <a:r>
              <a:rPr lang="en-US" sz="2400">
                <a:solidFill>
                  <a:schemeClr val="hlink"/>
                </a:solidFill>
              </a:rPr>
              <a:t>C</a:t>
            </a:r>
            <a:r>
              <a:rPr lang="en-US" sz="2400" baseline="-25000">
                <a:solidFill>
                  <a:schemeClr val="hlink"/>
                </a:solidFill>
              </a:rPr>
              <a:t>v</a:t>
            </a:r>
            <a:r>
              <a:rPr lang="en-US" sz="2400">
                <a:solidFill>
                  <a:schemeClr val="hlink"/>
                </a:solidFill>
              </a:rPr>
              <a:t> = yT+</a:t>
            </a:r>
            <a:r>
              <a:rPr lang="en-US" sz="2400">
                <a:solidFill>
                  <a:schemeClr val="hlink"/>
                </a:solidFill>
                <a:sym typeface="Symbol" pitchFamily="18" charset="2"/>
              </a:rPr>
              <a:t>T</a:t>
            </a:r>
            <a:r>
              <a:rPr lang="en-US" sz="2400" baseline="30000">
                <a:solidFill>
                  <a:schemeClr val="hlink"/>
                </a:solidFill>
                <a:sym typeface="Symbol" pitchFamily="18" charset="2"/>
              </a:rPr>
              <a:t>3</a:t>
            </a:r>
            <a:endParaRPr lang="en-US" sz="2400">
              <a:solidFill>
                <a:schemeClr val="hlink"/>
              </a:solidFill>
              <a:sym typeface="Symbol" pitchFamily="18" charset="2"/>
            </a:endParaRPr>
          </a:p>
        </p:txBody>
      </p:sp>
      <p:sp>
        <p:nvSpPr>
          <p:cNvPr id="17414" name="Rectangle 8"/>
          <p:cNvSpPr>
            <a:spLocks noChangeArrowheads="1"/>
          </p:cNvSpPr>
          <p:nvPr/>
        </p:nvSpPr>
        <p:spPr bwMode="auto">
          <a:xfrm>
            <a:off x="533400" y="1447800"/>
            <a:ext cx="3352800" cy="2838450"/>
          </a:xfrm>
          <a:prstGeom prst="rect">
            <a:avLst/>
          </a:prstGeom>
          <a:noFill/>
          <a:ln w="9525">
            <a:noFill/>
            <a:miter lim="800000"/>
            <a:headEnd/>
            <a:tailEnd/>
          </a:ln>
        </p:spPr>
        <p:txBody>
          <a:bodyPr>
            <a:spAutoFit/>
          </a:bodyPr>
          <a:lstStyle/>
          <a:p>
            <a:r>
              <a:rPr lang="en-US"/>
              <a:t>You may remember from your study of thermal physics that</a:t>
            </a:r>
          </a:p>
          <a:p>
            <a:r>
              <a:rPr lang="en-US"/>
              <a:t>the specific heat is the amount of energy per unit mass required to raise the temperature by one degree Celsius.   </a:t>
            </a:r>
            <a:r>
              <a:rPr lang="en-US" i="1"/>
              <a:t>Q</a:t>
            </a:r>
            <a:r>
              <a:rPr lang="en-US"/>
              <a:t> = </a:t>
            </a:r>
            <a:r>
              <a:rPr lang="en-US" i="1"/>
              <a:t>mc</a:t>
            </a:r>
            <a:r>
              <a:rPr lang="en-US">
                <a:sym typeface="Symbol" pitchFamily="18" charset="2"/>
              </a:rPr>
              <a:t></a:t>
            </a:r>
            <a:r>
              <a:rPr lang="en-US" i="1">
                <a:sym typeface="Symbol" pitchFamily="18" charset="2"/>
              </a:rPr>
              <a:t>T</a:t>
            </a:r>
          </a:p>
          <a:p>
            <a:endParaRPr lang="en-US">
              <a:sym typeface="Symbol" pitchFamily="18" charset="2"/>
            </a:endParaRPr>
          </a:p>
          <a:p>
            <a:r>
              <a:rPr lang="en-US">
                <a:sym typeface="Symbol" pitchFamily="18" charset="2"/>
              </a:rPr>
              <a:t>Thermodynamic models give us this definition:</a:t>
            </a:r>
          </a:p>
        </p:txBody>
      </p:sp>
      <p:sp>
        <p:nvSpPr>
          <p:cNvPr id="17415" name="Text Box 9"/>
          <p:cNvSpPr txBox="1">
            <a:spLocks noChangeArrowheads="1"/>
          </p:cNvSpPr>
          <p:nvPr/>
        </p:nvSpPr>
        <p:spPr bwMode="auto">
          <a:xfrm>
            <a:off x="5105400" y="6248400"/>
            <a:ext cx="1093788" cy="366713"/>
          </a:xfrm>
          <a:prstGeom prst="rect">
            <a:avLst/>
          </a:prstGeom>
          <a:noFill/>
          <a:ln w="9525">
            <a:noFill/>
            <a:miter lim="800000"/>
            <a:headEnd/>
            <a:tailEnd/>
          </a:ln>
        </p:spPr>
        <p:txBody>
          <a:bodyPr wrap="none">
            <a:spAutoFit/>
          </a:bodyPr>
          <a:lstStyle/>
          <a:p>
            <a:r>
              <a:rPr lang="en-US"/>
              <a:t>electrons</a:t>
            </a:r>
          </a:p>
        </p:txBody>
      </p:sp>
      <p:sp>
        <p:nvSpPr>
          <p:cNvPr id="17416" name="Text Box 10"/>
          <p:cNvSpPr txBox="1">
            <a:spLocks noChangeArrowheads="1"/>
          </p:cNvSpPr>
          <p:nvPr/>
        </p:nvSpPr>
        <p:spPr bwMode="auto">
          <a:xfrm>
            <a:off x="6477000" y="6172200"/>
            <a:ext cx="1041400" cy="366713"/>
          </a:xfrm>
          <a:prstGeom prst="rect">
            <a:avLst/>
          </a:prstGeom>
          <a:noFill/>
          <a:ln w="9525">
            <a:noFill/>
            <a:miter lim="800000"/>
            <a:headEnd/>
            <a:tailEnd/>
          </a:ln>
        </p:spPr>
        <p:txBody>
          <a:bodyPr wrap="none">
            <a:spAutoFit/>
          </a:bodyPr>
          <a:lstStyle/>
          <a:p>
            <a:r>
              <a:rPr lang="en-US"/>
              <a:t>phonons</a:t>
            </a:r>
          </a:p>
        </p:txBody>
      </p:sp>
      <p:sp>
        <p:nvSpPr>
          <p:cNvPr id="17417" name="Line 11"/>
          <p:cNvSpPr>
            <a:spLocks noChangeShapeType="1"/>
          </p:cNvSpPr>
          <p:nvPr/>
        </p:nvSpPr>
        <p:spPr bwMode="auto">
          <a:xfrm flipV="1">
            <a:off x="5562600" y="5867400"/>
            <a:ext cx="152400" cy="457200"/>
          </a:xfrm>
          <a:prstGeom prst="line">
            <a:avLst/>
          </a:prstGeom>
          <a:noFill/>
          <a:ln w="9525">
            <a:solidFill>
              <a:schemeClr val="tx1"/>
            </a:solidFill>
            <a:round/>
            <a:headEnd/>
            <a:tailEnd type="triangle" w="lg" len="lg"/>
          </a:ln>
        </p:spPr>
        <p:txBody>
          <a:bodyPr/>
          <a:lstStyle/>
          <a:p>
            <a:endParaRPr lang="en-US"/>
          </a:p>
        </p:txBody>
      </p:sp>
      <p:sp>
        <p:nvSpPr>
          <p:cNvPr id="17418" name="Line 12"/>
          <p:cNvSpPr>
            <a:spLocks noChangeShapeType="1"/>
          </p:cNvSpPr>
          <p:nvPr/>
        </p:nvSpPr>
        <p:spPr bwMode="auto">
          <a:xfrm flipH="1" flipV="1">
            <a:off x="6400800" y="5791200"/>
            <a:ext cx="457200" cy="457200"/>
          </a:xfrm>
          <a:prstGeom prst="line">
            <a:avLst/>
          </a:prstGeom>
          <a:noFill/>
          <a:ln w="9525">
            <a:solidFill>
              <a:schemeClr val="tx1"/>
            </a:solidFill>
            <a:round/>
            <a:headEnd/>
            <a:tailEnd type="triangle" w="lg" len="lg"/>
          </a:ln>
        </p:spPr>
        <p:txBody>
          <a:bodyPr/>
          <a:lstStyle/>
          <a:p>
            <a:endParaRPr lang="en-US"/>
          </a:p>
        </p:txBody>
      </p:sp>
      <p:graphicFrame>
        <p:nvGraphicFramePr>
          <p:cNvPr id="6147" name="Object 3"/>
          <p:cNvGraphicFramePr>
            <a:graphicFrameLocks noChangeAspect="1"/>
          </p:cNvGraphicFramePr>
          <p:nvPr/>
        </p:nvGraphicFramePr>
        <p:xfrm>
          <a:off x="754017" y="4605734"/>
          <a:ext cx="2446383" cy="1337866"/>
        </p:xfrm>
        <a:graphic>
          <a:graphicData uri="http://schemas.openxmlformats.org/presentationml/2006/ole">
            <mc:AlternateContent xmlns:mc="http://schemas.openxmlformats.org/markup-compatibility/2006">
              <mc:Choice xmlns:v="urn:schemas-microsoft-com:vml" Requires="v">
                <p:oleObj spid="_x0000_s6151" name="Equation" r:id="rId6" imgW="812520" imgH="444240" progId="Equation.3">
                  <p:embed/>
                </p:oleObj>
              </mc:Choice>
              <mc:Fallback>
                <p:oleObj name="Equation" r:id="rId6" imgW="812520" imgH="4442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017" y="4605734"/>
                        <a:ext cx="2446383" cy="1337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US"/>
              <a:t>Heat Capacity</a:t>
            </a:r>
          </a:p>
        </p:txBody>
      </p:sp>
      <p:pic>
        <p:nvPicPr>
          <p:cNvPr id="18435" name="Picture 6"/>
          <p:cNvPicPr>
            <a:picLocks noChangeAspect="1" noChangeArrowheads="1"/>
          </p:cNvPicPr>
          <p:nvPr/>
        </p:nvPicPr>
        <p:blipFill>
          <a:blip r:embed="rId5"/>
          <a:srcRect/>
          <a:stretch>
            <a:fillRect/>
          </a:stretch>
        </p:blipFill>
        <p:spPr bwMode="auto">
          <a:xfrm>
            <a:off x="5638800" y="1600200"/>
            <a:ext cx="2995613" cy="2887663"/>
          </a:xfrm>
          <a:prstGeom prst="rect">
            <a:avLst/>
          </a:prstGeom>
          <a:noFill/>
          <a:ln w="9525">
            <a:noFill/>
            <a:miter lim="800000"/>
            <a:headEnd/>
            <a:tailEnd/>
          </a:ln>
        </p:spPr>
      </p:pic>
      <p:sp>
        <p:nvSpPr>
          <p:cNvPr id="18436" name="Rectangle 10"/>
          <p:cNvSpPr>
            <a:spLocks noChangeArrowheads="1"/>
          </p:cNvSpPr>
          <p:nvPr/>
        </p:nvSpPr>
        <p:spPr bwMode="auto">
          <a:xfrm>
            <a:off x="228600" y="1600200"/>
            <a:ext cx="5089525" cy="3937000"/>
          </a:xfrm>
          <a:prstGeom prst="rect">
            <a:avLst/>
          </a:prstGeom>
          <a:noFill/>
          <a:ln w="9525">
            <a:noFill/>
            <a:miter lim="800000"/>
            <a:headEnd/>
            <a:tailEnd/>
          </a:ln>
        </p:spPr>
        <p:txBody>
          <a:bodyPr>
            <a:spAutoFit/>
          </a:bodyPr>
          <a:lstStyle/>
          <a:p>
            <a:r>
              <a:rPr lang="en-US" dirty="0" err="1">
                <a:solidFill>
                  <a:schemeClr val="hlink"/>
                </a:solidFill>
              </a:rPr>
              <a:t>Equipartition</a:t>
            </a:r>
            <a:r>
              <a:rPr lang="en-US" dirty="0">
                <a:solidFill>
                  <a:schemeClr val="hlink"/>
                </a:solidFill>
              </a:rPr>
              <a:t> Theorem:</a:t>
            </a:r>
          </a:p>
          <a:p>
            <a:r>
              <a:rPr lang="en-US" dirty="0"/>
              <a:t>The internal energy of a system of </a:t>
            </a:r>
            <a:r>
              <a:rPr lang="en-US" i="1" dirty="0"/>
              <a:t>N </a:t>
            </a:r>
            <a:r>
              <a:rPr lang="en-US" dirty="0"/>
              <a:t>particles is</a:t>
            </a:r>
            <a:r>
              <a:rPr lang="en-US" i="1" dirty="0"/>
              <a:t> </a:t>
            </a:r>
          </a:p>
          <a:p>
            <a:endParaRPr lang="en-US" i="1" dirty="0"/>
          </a:p>
          <a:p>
            <a:endParaRPr lang="en-US" i="1" dirty="0"/>
          </a:p>
          <a:p>
            <a:endParaRPr lang="en-US" i="1" dirty="0"/>
          </a:p>
          <a:p>
            <a:r>
              <a:rPr lang="en-US" dirty="0"/>
              <a:t>Monatomic particles have only 3 translational degrees of freedom.  They possess no rotational or </a:t>
            </a:r>
            <a:r>
              <a:rPr lang="en-US" dirty="0" err="1"/>
              <a:t>vibrational</a:t>
            </a:r>
            <a:r>
              <a:rPr lang="en-US" dirty="0"/>
              <a:t> degrees of freedom.  Thus the average energy per degree of freedom is </a:t>
            </a:r>
          </a:p>
          <a:p>
            <a:endParaRPr lang="en-US" dirty="0"/>
          </a:p>
          <a:p>
            <a:endParaRPr lang="en-US" dirty="0"/>
          </a:p>
          <a:p>
            <a:endParaRPr lang="en-US" dirty="0"/>
          </a:p>
          <a:p>
            <a:r>
              <a:rPr lang="en-US" dirty="0"/>
              <a:t>It turns out that this is a general result.</a:t>
            </a:r>
          </a:p>
          <a:p>
            <a:endParaRPr lang="en-US" dirty="0"/>
          </a:p>
        </p:txBody>
      </p:sp>
      <p:sp>
        <p:nvSpPr>
          <p:cNvPr id="18439" name="Text Box 14"/>
          <p:cNvSpPr txBox="1">
            <a:spLocks noChangeArrowheads="1"/>
          </p:cNvSpPr>
          <p:nvPr/>
        </p:nvSpPr>
        <p:spPr bwMode="auto">
          <a:xfrm>
            <a:off x="5851525" y="4908550"/>
            <a:ext cx="2911475" cy="1465263"/>
          </a:xfrm>
          <a:prstGeom prst="rect">
            <a:avLst/>
          </a:prstGeom>
          <a:noFill/>
          <a:ln w="9525">
            <a:noFill/>
            <a:miter lim="800000"/>
            <a:headEnd/>
            <a:tailEnd/>
          </a:ln>
        </p:spPr>
        <p:txBody>
          <a:bodyPr>
            <a:spAutoFit/>
          </a:bodyPr>
          <a:lstStyle/>
          <a:p>
            <a:r>
              <a:rPr lang="en-US">
                <a:solidFill>
                  <a:schemeClr val="hlink"/>
                </a:solidFill>
              </a:rPr>
              <a:t>The mean energy is spread equally over all degrees of freedom, hence the terminology – equipartition.</a:t>
            </a:r>
          </a:p>
        </p:txBody>
      </p:sp>
      <p:graphicFrame>
        <p:nvGraphicFramePr>
          <p:cNvPr id="7172" name="Object 4"/>
          <p:cNvGraphicFramePr>
            <a:graphicFrameLocks noChangeAspect="1"/>
          </p:cNvGraphicFramePr>
          <p:nvPr/>
        </p:nvGraphicFramePr>
        <p:xfrm>
          <a:off x="1430867" y="2286000"/>
          <a:ext cx="1769533" cy="838200"/>
        </p:xfrm>
        <a:graphic>
          <a:graphicData uri="http://schemas.openxmlformats.org/presentationml/2006/ole">
            <mc:AlternateContent xmlns:mc="http://schemas.openxmlformats.org/markup-compatibility/2006">
              <mc:Choice xmlns:v="urn:schemas-microsoft-com:vml" Requires="v">
                <p:oleObj spid="_x0000_s7180" name="Equation" r:id="rId6" imgW="482400" imgH="228600" progId="Equation.3">
                  <p:embed/>
                </p:oleObj>
              </mc:Choice>
              <mc:Fallback>
                <p:oleObj name="Equation" r:id="rId6" imgW="482400" imgH="2286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0867" y="2286000"/>
                        <a:ext cx="176953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5"/>
          <p:cNvGraphicFramePr>
            <a:graphicFrameLocks noChangeAspect="1"/>
          </p:cNvGraphicFramePr>
          <p:nvPr/>
        </p:nvGraphicFramePr>
        <p:xfrm>
          <a:off x="1803402" y="4114801"/>
          <a:ext cx="1854198" cy="878304"/>
        </p:xfrm>
        <a:graphic>
          <a:graphicData uri="http://schemas.openxmlformats.org/presentationml/2006/ole">
            <mc:AlternateContent xmlns:mc="http://schemas.openxmlformats.org/markup-compatibility/2006">
              <mc:Choice xmlns:v="urn:schemas-microsoft-com:vml" Requires="v">
                <p:oleObj spid="_x0000_s7181" name="Equation" r:id="rId8" imgW="482400" imgH="228600" progId="Equation.3">
                  <p:embed/>
                </p:oleObj>
              </mc:Choice>
              <mc:Fallback>
                <p:oleObj name="Equation" r:id="rId8" imgW="482400" imgH="2286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3402" y="4114801"/>
                        <a:ext cx="1854198" cy="878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4"/>
          <a:srcRect/>
          <a:stretch>
            <a:fillRect/>
          </a:stretch>
        </p:blipFill>
        <p:spPr bwMode="auto">
          <a:xfrm>
            <a:off x="914400" y="304800"/>
            <a:ext cx="7437438" cy="2454275"/>
          </a:xfrm>
          <a:prstGeom prst="rect">
            <a:avLst/>
          </a:prstGeom>
          <a:noFill/>
          <a:ln w="9525">
            <a:noFill/>
            <a:miter lim="800000"/>
            <a:headEnd/>
            <a:tailEnd/>
          </a:ln>
        </p:spPr>
      </p:pic>
      <p:pic>
        <p:nvPicPr>
          <p:cNvPr id="19459" name="Picture 5"/>
          <p:cNvPicPr>
            <a:picLocks noChangeAspect="1" noChangeArrowheads="1"/>
          </p:cNvPicPr>
          <p:nvPr/>
        </p:nvPicPr>
        <p:blipFill>
          <a:blip r:embed="rId5"/>
          <a:srcRect/>
          <a:stretch>
            <a:fillRect/>
          </a:stretch>
        </p:blipFill>
        <p:spPr bwMode="auto">
          <a:xfrm>
            <a:off x="4144963" y="2735263"/>
            <a:ext cx="4206875" cy="3741737"/>
          </a:xfrm>
          <a:prstGeom prst="rect">
            <a:avLst/>
          </a:prstGeom>
          <a:noFill/>
          <a:ln w="9525">
            <a:noFill/>
            <a:miter lim="800000"/>
            <a:headEnd/>
            <a:tailEnd/>
          </a:ln>
        </p:spPr>
      </p:pic>
      <p:pic>
        <p:nvPicPr>
          <p:cNvPr id="19460" name="Picture 6"/>
          <p:cNvPicPr>
            <a:picLocks noChangeAspect="1" noChangeArrowheads="1"/>
          </p:cNvPicPr>
          <p:nvPr/>
        </p:nvPicPr>
        <p:blipFill>
          <a:blip r:embed="rId6"/>
          <a:srcRect/>
          <a:stretch>
            <a:fillRect/>
          </a:stretch>
        </p:blipFill>
        <p:spPr bwMode="auto">
          <a:xfrm>
            <a:off x="1219200" y="2819400"/>
            <a:ext cx="2614613" cy="2519363"/>
          </a:xfrm>
          <a:prstGeom prst="rect">
            <a:avLst/>
          </a:prstGeom>
          <a:noFill/>
          <a:ln w="9525">
            <a:noFill/>
            <a:miter lim="800000"/>
            <a:headEnd/>
            <a:tailEnd/>
          </a:ln>
        </p:spPr>
      </p:pic>
      <p:pic>
        <p:nvPicPr>
          <p:cNvPr id="19461" name="Picture 7"/>
          <p:cNvPicPr>
            <a:picLocks noChangeAspect="1" noChangeArrowheads="1"/>
          </p:cNvPicPr>
          <p:nvPr/>
        </p:nvPicPr>
        <p:blipFill>
          <a:blip r:embed="rId7"/>
          <a:srcRect/>
          <a:stretch>
            <a:fillRect/>
          </a:stretch>
        </p:blipFill>
        <p:spPr bwMode="auto">
          <a:xfrm>
            <a:off x="838200" y="5410200"/>
            <a:ext cx="3146425" cy="1317625"/>
          </a:xfrm>
          <a:prstGeom prst="rect">
            <a:avLst/>
          </a:prstGeom>
          <a:noFill/>
          <a:ln w="9525">
            <a:noFill/>
            <a:miter lim="800000"/>
            <a:headEnd/>
            <a:tailEnd/>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10" name="Rectangle 6"/>
          <p:cNvSpPr>
            <a:spLocks noChangeArrowheads="1"/>
          </p:cNvSpPr>
          <p:nvPr/>
        </p:nvSpPr>
        <p:spPr bwMode="auto">
          <a:xfrm>
            <a:off x="457200" y="277813"/>
            <a:ext cx="8229600" cy="1139825"/>
          </a:xfrm>
          <a:prstGeom prst="rect">
            <a:avLst/>
          </a:prstGeom>
          <a:noFill/>
          <a:ln w="9525">
            <a:noFill/>
            <a:miter lim="800000"/>
            <a:headEnd/>
            <a:tailEnd/>
          </a:ln>
          <a:effectLst/>
        </p:spPr>
        <p:txBody>
          <a:bodyPr anchor="ctr" anchorCtr="1"/>
          <a:lstStyle/>
          <a:p>
            <a:pPr algn="ctr" eaLnBrk="1" hangingPunct="1">
              <a:defRPr/>
            </a:pPr>
            <a:r>
              <a:rPr lang="en-US" sz="4200">
                <a:solidFill>
                  <a:schemeClr val="tx2"/>
                </a:solidFill>
                <a:effectLst>
                  <a:outerShdw blurRad="38100" dist="38100" dir="2700000" algn="tl">
                    <a:srgbClr val="000000"/>
                  </a:outerShdw>
                </a:effectLst>
              </a:rPr>
              <a:t>Heat Capacity</a:t>
            </a:r>
          </a:p>
        </p:txBody>
      </p:sp>
      <p:pic>
        <p:nvPicPr>
          <p:cNvPr id="20483" name="Picture 5"/>
          <p:cNvPicPr>
            <a:picLocks noChangeAspect="1" noChangeArrowheads="1"/>
          </p:cNvPicPr>
          <p:nvPr/>
        </p:nvPicPr>
        <p:blipFill>
          <a:blip r:embed="rId4"/>
          <a:srcRect/>
          <a:stretch>
            <a:fillRect/>
          </a:stretch>
        </p:blipFill>
        <p:spPr bwMode="auto">
          <a:xfrm>
            <a:off x="914400" y="1676400"/>
            <a:ext cx="7620000" cy="4030663"/>
          </a:xfrm>
          <a:prstGeom prst="rect">
            <a:avLst/>
          </a:prstGeom>
          <a:noFill/>
          <a:ln w="9525">
            <a:solidFill>
              <a:schemeClr val="bg1"/>
            </a:solidFill>
            <a:miter lim="800000"/>
            <a:headEnd/>
            <a:tailEnd/>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5" name="Rectangle 3"/>
          <p:cNvSpPr>
            <a:spLocks noGrp="1" noChangeArrowheads="1"/>
          </p:cNvSpPr>
          <p:nvPr>
            <p:ph type="body" idx="4294967295"/>
          </p:nvPr>
        </p:nvSpPr>
        <p:spPr>
          <a:xfrm>
            <a:off x="609600" y="1524000"/>
            <a:ext cx="8229600" cy="4530725"/>
          </a:xfrm>
        </p:spPr>
        <p:txBody>
          <a:bodyPr/>
          <a:lstStyle/>
          <a:p>
            <a:pPr eaLnBrk="1" hangingPunct="1">
              <a:defRPr/>
            </a:pPr>
            <a:r>
              <a:rPr lang="en-US" dirty="0">
                <a:solidFill>
                  <a:schemeClr val="hlink"/>
                </a:solidFill>
                <a:effectLst/>
                <a:latin typeface="Arial" charset="0"/>
              </a:rPr>
              <a:t>Answer:</a:t>
            </a:r>
            <a:r>
              <a:rPr lang="en-US" dirty="0">
                <a:effectLst/>
                <a:latin typeface="Arial" charset="0"/>
              </a:rPr>
              <a:t> You need to use quantum statistics to describe this properly.</a:t>
            </a:r>
            <a:endParaRPr lang="en-US" dirty="0">
              <a:effectLst/>
            </a:endParaRPr>
          </a:p>
          <a:p>
            <a:pPr eaLnBrk="1" hangingPunct="1">
              <a:defRPr/>
            </a:pPr>
            <a:r>
              <a:rPr lang="en-US" dirty="0">
                <a:solidFill>
                  <a:schemeClr val="hlink"/>
                </a:solidFill>
                <a:effectLst/>
              </a:rPr>
              <a:t>Bosons</a:t>
            </a:r>
            <a:r>
              <a:rPr lang="en-US" dirty="0">
                <a:effectLst/>
              </a:rPr>
              <a:t> and </a:t>
            </a:r>
            <a:r>
              <a:rPr lang="en-US" dirty="0">
                <a:solidFill>
                  <a:schemeClr val="hlink"/>
                </a:solidFill>
                <a:effectLst/>
              </a:rPr>
              <a:t>Fermions</a:t>
            </a:r>
          </a:p>
          <a:p>
            <a:pPr lvl="1" eaLnBrk="1" hangingPunct="1">
              <a:defRPr/>
            </a:pPr>
            <a:r>
              <a:rPr lang="en-US" sz="2400" dirty="0">
                <a:effectLst/>
              </a:rPr>
              <a:t>Bosons: particles that can be in the same energy state (e.g. photons, phonons)</a:t>
            </a:r>
          </a:p>
          <a:p>
            <a:pPr lvl="1" eaLnBrk="1" hangingPunct="1">
              <a:defRPr/>
            </a:pPr>
            <a:r>
              <a:rPr lang="en-US" sz="2400" dirty="0">
                <a:effectLst/>
              </a:rPr>
              <a:t>Fermions: particles that cannot be in the same energy level (e.g. electrons)</a:t>
            </a:r>
            <a:endParaRPr lang="en-US" dirty="0"/>
          </a:p>
        </p:txBody>
      </p:sp>
      <p:sp>
        <p:nvSpPr>
          <p:cNvPr id="100356" name="Rectangle 4"/>
          <p:cNvSpPr>
            <a:spLocks noChangeArrowheads="1"/>
          </p:cNvSpPr>
          <p:nvPr/>
        </p:nvSpPr>
        <p:spPr bwMode="auto">
          <a:xfrm>
            <a:off x="457200" y="277813"/>
            <a:ext cx="8229600" cy="1139825"/>
          </a:xfrm>
          <a:prstGeom prst="rect">
            <a:avLst/>
          </a:prstGeom>
          <a:noFill/>
          <a:ln w="9525">
            <a:noFill/>
            <a:miter lim="800000"/>
            <a:headEnd/>
            <a:tailEnd/>
          </a:ln>
          <a:effectLst/>
        </p:spPr>
        <p:txBody>
          <a:bodyPr anchor="ctr" anchorCtr="1"/>
          <a:lstStyle/>
          <a:p>
            <a:pPr algn="ctr" eaLnBrk="1" hangingPunct="1">
              <a:defRPr/>
            </a:pPr>
            <a:r>
              <a:rPr lang="en-US" sz="4200">
                <a:solidFill>
                  <a:schemeClr val="tx2"/>
                </a:solidFill>
                <a:effectLst>
                  <a:outerShdw blurRad="38100" dist="38100" dir="2700000" algn="tl">
                    <a:srgbClr val="000000"/>
                  </a:outerShdw>
                </a:effectLst>
              </a:rPr>
              <a:t>Heat Capacity</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554" name="Picture 4"/>
          <p:cNvPicPr>
            <a:picLocks noChangeAspect="1" noChangeArrowheads="1"/>
          </p:cNvPicPr>
          <p:nvPr/>
        </p:nvPicPr>
        <p:blipFill>
          <a:blip r:embed="rId4"/>
          <a:srcRect/>
          <a:stretch>
            <a:fillRect/>
          </a:stretch>
        </p:blipFill>
        <p:spPr bwMode="auto">
          <a:xfrm>
            <a:off x="457200" y="1524000"/>
            <a:ext cx="8221663" cy="5045075"/>
          </a:xfrm>
          <a:prstGeom prst="rect">
            <a:avLst/>
          </a:prstGeom>
          <a:noFill/>
          <a:ln w="9525">
            <a:noFill/>
            <a:miter lim="800000"/>
            <a:headEnd/>
            <a:tailEnd/>
          </a:ln>
        </p:spPr>
      </p:pic>
      <p:sp>
        <p:nvSpPr>
          <p:cNvPr id="104453" name="Rectangle 5"/>
          <p:cNvSpPr>
            <a:spLocks noChangeArrowheads="1"/>
          </p:cNvSpPr>
          <p:nvPr/>
        </p:nvSpPr>
        <p:spPr bwMode="auto">
          <a:xfrm>
            <a:off x="457200" y="277813"/>
            <a:ext cx="8229600" cy="1139825"/>
          </a:xfrm>
          <a:prstGeom prst="rect">
            <a:avLst/>
          </a:prstGeom>
          <a:noFill/>
          <a:ln w="9525">
            <a:noFill/>
            <a:miter lim="800000"/>
            <a:headEnd/>
            <a:tailEnd/>
          </a:ln>
          <a:effectLst/>
        </p:spPr>
        <p:txBody>
          <a:bodyPr anchor="ctr" anchorCtr="1"/>
          <a:lstStyle/>
          <a:p>
            <a:pPr algn="ctr" eaLnBrk="1" hangingPunct="1">
              <a:defRPr/>
            </a:pPr>
            <a:r>
              <a:rPr lang="en-US" sz="4200">
                <a:solidFill>
                  <a:schemeClr val="tx2"/>
                </a:solidFill>
                <a:effectLst>
                  <a:outerShdw blurRad="38100" dist="38100" dir="2700000" algn="tl">
                    <a:srgbClr val="000000"/>
                  </a:outerShdw>
                </a:effectLst>
              </a:rPr>
              <a:t>Planck Distribution</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defRPr/>
            </a:pPr>
            <a:r>
              <a:rPr lang="en-US"/>
              <a:t>Einstein Model</a:t>
            </a:r>
          </a:p>
        </p:txBody>
      </p:sp>
      <p:sp>
        <p:nvSpPr>
          <p:cNvPr id="112643" name="Rectangle 3"/>
          <p:cNvSpPr>
            <a:spLocks noGrp="1" noChangeArrowheads="1"/>
          </p:cNvSpPr>
          <p:nvPr>
            <p:ph type="body" idx="1"/>
          </p:nvPr>
        </p:nvSpPr>
        <p:spPr/>
        <p:txBody>
          <a:bodyPr/>
          <a:lstStyle/>
          <a:p>
            <a:pPr eaLnBrk="1" hangingPunct="1">
              <a:defRPr/>
            </a:pPr>
            <a:r>
              <a:rPr lang="en-US" sz="2800"/>
              <a:t>1907-Einstein developed first reasonably satisfactory theory of specific heat capacity for a solid</a:t>
            </a:r>
          </a:p>
          <a:p>
            <a:pPr eaLnBrk="1" hangingPunct="1">
              <a:defRPr/>
            </a:pPr>
            <a:r>
              <a:rPr lang="en-US" sz="2800"/>
              <a:t>assumed a crystal lattice structure comprising </a:t>
            </a:r>
            <a:r>
              <a:rPr lang="en-US" sz="2800" i="1"/>
              <a:t>N</a:t>
            </a:r>
            <a:r>
              <a:rPr lang="en-US" sz="2800"/>
              <a:t> atoms that are treated as an assembly of 3</a:t>
            </a:r>
            <a:r>
              <a:rPr lang="en-US" sz="2800" i="1"/>
              <a:t>N</a:t>
            </a:r>
            <a:r>
              <a:rPr lang="en-US" sz="2800"/>
              <a:t> one-dimensional oscillators</a:t>
            </a:r>
          </a:p>
          <a:p>
            <a:pPr eaLnBrk="1" hangingPunct="1">
              <a:defRPr/>
            </a:pPr>
            <a:r>
              <a:rPr lang="en-US" sz="2800"/>
              <a:t>approximated all atoms vibrating at the same frequency (unrealistic, but makes things easier)</a:t>
            </a:r>
          </a:p>
        </p:txBody>
      </p:sp>
      <p:pic>
        <p:nvPicPr>
          <p:cNvPr id="24580" name="Picture 4"/>
          <p:cNvPicPr>
            <a:picLocks noChangeAspect="1" noChangeArrowheads="1"/>
          </p:cNvPicPr>
          <p:nvPr/>
        </p:nvPicPr>
        <p:blipFill>
          <a:blip r:embed="rId4"/>
          <a:srcRect/>
          <a:stretch>
            <a:fillRect/>
          </a:stretch>
        </p:blipFill>
        <p:spPr bwMode="auto">
          <a:xfrm>
            <a:off x="2209800" y="5410200"/>
            <a:ext cx="4906963" cy="1150938"/>
          </a:xfrm>
          <a:prstGeom prst="rect">
            <a:avLst/>
          </a:prstGeom>
          <a:noFill/>
          <a:ln w="9525">
            <a:noFill/>
            <a:miter lim="800000"/>
            <a:headEnd/>
            <a:tailEnd/>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7" name="Rectangle 5"/>
          <p:cNvSpPr>
            <a:spLocks noChangeArrowheads="1"/>
          </p:cNvSpPr>
          <p:nvPr/>
        </p:nvSpPr>
        <p:spPr bwMode="auto">
          <a:xfrm>
            <a:off x="457200" y="277813"/>
            <a:ext cx="8229600" cy="1139825"/>
          </a:xfrm>
          <a:prstGeom prst="rect">
            <a:avLst/>
          </a:prstGeom>
          <a:noFill/>
          <a:ln w="9525">
            <a:noFill/>
            <a:miter lim="800000"/>
            <a:headEnd/>
            <a:tailEnd/>
          </a:ln>
          <a:effectLst/>
        </p:spPr>
        <p:txBody>
          <a:bodyPr anchor="ctr" anchorCtr="1"/>
          <a:lstStyle/>
          <a:p>
            <a:pPr algn="ctr" eaLnBrk="1" hangingPunct="1">
              <a:defRPr/>
            </a:pPr>
            <a:r>
              <a:rPr lang="en-US" sz="4200">
                <a:solidFill>
                  <a:schemeClr val="tx2"/>
                </a:solidFill>
                <a:effectLst>
                  <a:outerShdw blurRad="38100" dist="38100" dir="2700000" algn="tl">
                    <a:srgbClr val="000000"/>
                  </a:outerShdw>
                </a:effectLst>
              </a:rPr>
              <a:t>Planck Distribution</a:t>
            </a:r>
          </a:p>
        </p:txBody>
      </p:sp>
      <p:pic>
        <p:nvPicPr>
          <p:cNvPr id="25603" name="Picture 6"/>
          <p:cNvPicPr>
            <a:picLocks noChangeAspect="1" noChangeArrowheads="1"/>
          </p:cNvPicPr>
          <p:nvPr/>
        </p:nvPicPr>
        <p:blipFill>
          <a:blip r:embed="rId4"/>
          <a:srcRect/>
          <a:stretch>
            <a:fillRect/>
          </a:stretch>
        </p:blipFill>
        <p:spPr bwMode="auto">
          <a:xfrm>
            <a:off x="457200" y="1371600"/>
            <a:ext cx="5638800" cy="2179638"/>
          </a:xfrm>
          <a:prstGeom prst="rect">
            <a:avLst/>
          </a:prstGeom>
          <a:noFill/>
          <a:ln w="9525">
            <a:noFill/>
            <a:miter lim="800000"/>
            <a:headEnd/>
            <a:tailEnd/>
          </a:ln>
        </p:spPr>
      </p:pic>
      <p:pic>
        <p:nvPicPr>
          <p:cNvPr id="25604" name="Picture 7"/>
          <p:cNvPicPr>
            <a:picLocks noChangeAspect="1" noChangeArrowheads="1"/>
          </p:cNvPicPr>
          <p:nvPr/>
        </p:nvPicPr>
        <p:blipFill>
          <a:blip r:embed="rId5"/>
          <a:srcRect/>
          <a:stretch>
            <a:fillRect/>
          </a:stretch>
        </p:blipFill>
        <p:spPr bwMode="auto">
          <a:xfrm>
            <a:off x="1143000" y="3657600"/>
            <a:ext cx="4144963" cy="639763"/>
          </a:xfrm>
          <a:prstGeom prst="rect">
            <a:avLst/>
          </a:prstGeom>
          <a:noFill/>
          <a:ln w="9525">
            <a:noFill/>
            <a:miter lim="800000"/>
            <a:headEnd/>
            <a:tailEnd/>
          </a:ln>
        </p:spPr>
      </p:pic>
      <p:pic>
        <p:nvPicPr>
          <p:cNvPr id="105480" name="Picture 8"/>
          <p:cNvPicPr>
            <a:picLocks noChangeAspect="1" noChangeArrowheads="1"/>
          </p:cNvPicPr>
          <p:nvPr/>
        </p:nvPicPr>
        <p:blipFill>
          <a:blip r:embed="rId6"/>
          <a:srcRect/>
          <a:stretch>
            <a:fillRect/>
          </a:stretch>
        </p:blipFill>
        <p:spPr bwMode="auto">
          <a:xfrm>
            <a:off x="5791200" y="3200400"/>
            <a:ext cx="3200400" cy="1366838"/>
          </a:xfrm>
          <a:prstGeom prst="rect">
            <a:avLst/>
          </a:prstGeom>
          <a:noFill/>
          <a:ln w="9525">
            <a:solidFill>
              <a:schemeClr val="bg1"/>
            </a:solidFill>
            <a:miter lim="800000"/>
            <a:headEnd/>
            <a:tailEnd/>
          </a:ln>
        </p:spPr>
      </p:pic>
      <p:grpSp>
        <p:nvGrpSpPr>
          <p:cNvPr id="2" name="Group 14"/>
          <p:cNvGrpSpPr>
            <a:grpSpLocks/>
          </p:cNvGrpSpPr>
          <p:nvPr/>
        </p:nvGrpSpPr>
        <p:grpSpPr bwMode="auto">
          <a:xfrm>
            <a:off x="457200" y="4800600"/>
            <a:ext cx="7924800" cy="1824038"/>
            <a:chOff x="288" y="3024"/>
            <a:chExt cx="4992" cy="1149"/>
          </a:xfrm>
        </p:grpSpPr>
        <p:pic>
          <p:nvPicPr>
            <p:cNvPr id="25607" name="Picture 9"/>
            <p:cNvPicPr>
              <a:picLocks noChangeAspect="1" noChangeArrowheads="1"/>
            </p:cNvPicPr>
            <p:nvPr/>
          </p:nvPicPr>
          <p:blipFill>
            <a:blip r:embed="rId7"/>
            <a:srcRect/>
            <a:stretch>
              <a:fillRect/>
            </a:stretch>
          </p:blipFill>
          <p:spPr bwMode="auto">
            <a:xfrm>
              <a:off x="2208" y="3024"/>
              <a:ext cx="2126" cy="830"/>
            </a:xfrm>
            <a:prstGeom prst="rect">
              <a:avLst/>
            </a:prstGeom>
            <a:noFill/>
            <a:ln w="9525">
              <a:noFill/>
              <a:miter lim="800000"/>
              <a:headEnd/>
              <a:tailEnd/>
            </a:ln>
          </p:spPr>
        </p:pic>
        <p:sp>
          <p:nvSpPr>
            <p:cNvPr id="25608" name="Text Box 10"/>
            <p:cNvSpPr txBox="1">
              <a:spLocks noChangeArrowheads="1"/>
            </p:cNvSpPr>
            <p:nvPr/>
          </p:nvSpPr>
          <p:spPr bwMode="auto">
            <a:xfrm>
              <a:off x="528" y="3072"/>
              <a:ext cx="1594" cy="410"/>
            </a:xfrm>
            <a:prstGeom prst="rect">
              <a:avLst/>
            </a:prstGeom>
            <a:noFill/>
            <a:ln w="9525">
              <a:solidFill>
                <a:schemeClr val="hlink"/>
              </a:solidFill>
              <a:miter lim="800000"/>
              <a:headEnd/>
              <a:tailEnd/>
            </a:ln>
          </p:spPr>
          <p:txBody>
            <a:bodyPr>
              <a:spAutoFit/>
            </a:bodyPr>
            <a:lstStyle/>
            <a:p>
              <a:pPr algn="r"/>
              <a:r>
                <a:rPr lang="en-US"/>
                <a:t>number of phonons in energy level </a:t>
              </a:r>
              <a:r>
                <a:rPr lang="en-US" i="1"/>
                <a:t>n </a:t>
              </a:r>
              <a:endParaRPr lang="en-US"/>
            </a:p>
          </p:txBody>
        </p:sp>
        <p:sp>
          <p:nvSpPr>
            <p:cNvPr id="25609" name="Text Box 12"/>
            <p:cNvSpPr txBox="1">
              <a:spLocks noChangeArrowheads="1"/>
            </p:cNvSpPr>
            <p:nvPr/>
          </p:nvSpPr>
          <p:spPr bwMode="auto">
            <a:xfrm>
              <a:off x="288" y="3600"/>
              <a:ext cx="1834" cy="237"/>
            </a:xfrm>
            <a:prstGeom prst="rect">
              <a:avLst/>
            </a:prstGeom>
            <a:noFill/>
            <a:ln w="9525">
              <a:solidFill>
                <a:schemeClr val="hlink"/>
              </a:solidFill>
              <a:miter lim="800000"/>
              <a:headEnd/>
              <a:tailEnd/>
            </a:ln>
          </p:spPr>
          <p:txBody>
            <a:bodyPr>
              <a:spAutoFit/>
            </a:bodyPr>
            <a:lstStyle/>
            <a:p>
              <a:pPr algn="r"/>
              <a:r>
                <a:rPr lang="en-US"/>
                <a:t>total number of phonons</a:t>
              </a:r>
            </a:p>
          </p:txBody>
        </p:sp>
        <p:sp>
          <p:nvSpPr>
            <p:cNvPr id="25610" name="Text Box 13"/>
            <p:cNvSpPr txBox="1">
              <a:spLocks noChangeArrowheads="1"/>
            </p:cNvSpPr>
            <p:nvPr/>
          </p:nvSpPr>
          <p:spPr bwMode="auto">
            <a:xfrm>
              <a:off x="2544" y="3936"/>
              <a:ext cx="2736" cy="237"/>
            </a:xfrm>
            <a:prstGeom prst="rect">
              <a:avLst/>
            </a:prstGeom>
            <a:noFill/>
            <a:ln w="9525">
              <a:solidFill>
                <a:schemeClr val="hlink"/>
              </a:solidFill>
              <a:miter lim="800000"/>
              <a:headEnd/>
              <a:tailEnd/>
            </a:ln>
          </p:spPr>
          <p:txBody>
            <a:bodyPr>
              <a:spAutoFit/>
            </a:bodyPr>
            <a:lstStyle/>
            <a:p>
              <a:pPr algn="ctr"/>
              <a:r>
                <a:rPr lang="en-US"/>
                <a:t>all possible energy levels </a:t>
              </a:r>
              <a:r>
                <a:rPr lang="en-US">
                  <a:sym typeface="Symbol" pitchFamily="18" charset="2"/>
                </a:rPr>
                <a:t></a:t>
              </a:r>
              <a:r>
                <a:rPr lang="en-US" baseline="-25000">
                  <a:sym typeface="Symbol" pitchFamily="18" charset="2"/>
                </a:rPr>
                <a:t>0</a:t>
              </a:r>
              <a:r>
                <a:rPr lang="en-US">
                  <a:sym typeface="Symbol" pitchFamily="18" charset="2"/>
                </a:rPr>
                <a:t>, </a:t>
              </a:r>
              <a:r>
                <a:rPr lang="en-US" baseline="-25000">
                  <a:sym typeface="Symbol" pitchFamily="18" charset="2"/>
                </a:rPr>
                <a:t>1</a:t>
              </a:r>
              <a:r>
                <a:rPr lang="en-US">
                  <a:sym typeface="Symbol" pitchFamily="18" charset="2"/>
                </a:rPr>
                <a:t>, </a:t>
              </a:r>
              <a:r>
                <a:rPr lang="en-US" baseline="-25000">
                  <a:sym typeface="Symbol" pitchFamily="18" charset="2"/>
                </a:rPr>
                <a:t>2</a:t>
              </a:r>
              <a:r>
                <a:rPr lang="en-US">
                  <a:sym typeface="Symbol" pitchFamily="18" charset="2"/>
                </a:rPr>
                <a:t>, etc.</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105480"/>
                                        </p:tgtEl>
                                        <p:attrNameLst>
                                          <p:attrName>style.visibility</p:attrName>
                                        </p:attrNameLst>
                                      </p:cBhvr>
                                      <p:to>
                                        <p:strVal val="visible"/>
                                      </p:to>
                                    </p:set>
                                    <p:animEffect transition="in" filter="dissolve">
                                      <p:cBhvr>
                                        <p:cTn id="13" dur="500"/>
                                        <p:tgtEl>
                                          <p:spTgt spid="105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5" name="Rectangle 5"/>
          <p:cNvSpPr>
            <a:spLocks noChangeArrowheads="1"/>
          </p:cNvSpPr>
          <p:nvPr/>
        </p:nvSpPr>
        <p:spPr bwMode="auto">
          <a:xfrm>
            <a:off x="457200" y="277813"/>
            <a:ext cx="8229600" cy="1139825"/>
          </a:xfrm>
          <a:prstGeom prst="rect">
            <a:avLst/>
          </a:prstGeom>
          <a:noFill/>
          <a:ln w="9525">
            <a:noFill/>
            <a:miter lim="800000"/>
            <a:headEnd/>
            <a:tailEnd/>
          </a:ln>
          <a:effectLst/>
        </p:spPr>
        <p:txBody>
          <a:bodyPr anchor="ctr" anchorCtr="1"/>
          <a:lstStyle/>
          <a:p>
            <a:pPr algn="ctr" eaLnBrk="1" hangingPunct="1">
              <a:defRPr/>
            </a:pPr>
            <a:r>
              <a:rPr lang="en-US" sz="4200">
                <a:solidFill>
                  <a:schemeClr val="tx2"/>
                </a:solidFill>
                <a:effectLst>
                  <a:outerShdw blurRad="38100" dist="38100" dir="2700000" algn="tl">
                    <a:srgbClr val="000000"/>
                  </a:outerShdw>
                </a:effectLst>
              </a:rPr>
              <a:t>Planck Distribution</a:t>
            </a:r>
          </a:p>
        </p:txBody>
      </p:sp>
      <p:pic>
        <p:nvPicPr>
          <p:cNvPr id="26628" name="Picture 4"/>
          <p:cNvPicPr>
            <a:picLocks noChangeAspect="1" noChangeArrowheads="1"/>
          </p:cNvPicPr>
          <p:nvPr/>
        </p:nvPicPr>
        <p:blipFill>
          <a:blip r:embed="rId5"/>
          <a:srcRect/>
          <a:stretch>
            <a:fillRect/>
          </a:stretch>
        </p:blipFill>
        <p:spPr bwMode="auto">
          <a:xfrm>
            <a:off x="685800" y="1295400"/>
            <a:ext cx="7935913" cy="3595688"/>
          </a:xfrm>
          <a:prstGeom prst="rect">
            <a:avLst/>
          </a:prstGeom>
          <a:noFill/>
          <a:ln w="9525">
            <a:solidFill>
              <a:srgbClr val="000000"/>
            </a:solidFill>
            <a:miter lim="800000"/>
            <a:headEnd/>
            <a:tailEnd/>
          </a:ln>
        </p:spPr>
      </p:pic>
      <p:cxnSp>
        <p:nvCxnSpPr>
          <p:cNvPr id="26632" name="Straight Arrow Connector 11"/>
          <p:cNvCxnSpPr>
            <a:cxnSpLocks noChangeShapeType="1"/>
          </p:cNvCxnSpPr>
          <p:nvPr/>
        </p:nvCxnSpPr>
        <p:spPr bwMode="auto">
          <a:xfrm rot="10800000" flipV="1">
            <a:off x="6629400" y="5943600"/>
            <a:ext cx="457200" cy="76200"/>
          </a:xfrm>
          <a:prstGeom prst="straightConnector1">
            <a:avLst/>
          </a:prstGeom>
          <a:noFill/>
          <a:ln w="9525" algn="ctr">
            <a:solidFill>
              <a:srgbClr val="CC9900"/>
            </a:solidFill>
            <a:round/>
            <a:headEnd/>
            <a:tailEnd type="arrow" w="med" len="med"/>
          </a:ln>
        </p:spPr>
      </p:cxnSp>
      <p:cxnSp>
        <p:nvCxnSpPr>
          <p:cNvPr id="26633" name="Straight Arrow Connector 12"/>
          <p:cNvCxnSpPr>
            <a:cxnSpLocks noChangeShapeType="1"/>
          </p:cNvCxnSpPr>
          <p:nvPr/>
        </p:nvCxnSpPr>
        <p:spPr bwMode="auto">
          <a:xfrm rot="10800000">
            <a:off x="6477000" y="5334000"/>
            <a:ext cx="609600" cy="76200"/>
          </a:xfrm>
          <a:prstGeom prst="straightConnector1">
            <a:avLst/>
          </a:prstGeom>
          <a:noFill/>
          <a:ln w="9525" algn="ctr">
            <a:solidFill>
              <a:srgbClr val="CC9900"/>
            </a:solidFill>
            <a:round/>
            <a:headEnd/>
            <a:tailEnd type="arrow" w="med" len="med"/>
          </a:ln>
        </p:spPr>
      </p:cxnSp>
      <p:graphicFrame>
        <p:nvGraphicFramePr>
          <p:cNvPr id="9220" name="Object 8"/>
          <p:cNvGraphicFramePr>
            <a:graphicFrameLocks noChangeAspect="1"/>
          </p:cNvGraphicFramePr>
          <p:nvPr/>
        </p:nvGraphicFramePr>
        <p:xfrm>
          <a:off x="2057400" y="5105400"/>
          <a:ext cx="4624388" cy="1446213"/>
        </p:xfrm>
        <a:graphic>
          <a:graphicData uri="http://schemas.openxmlformats.org/presentationml/2006/ole">
            <mc:AlternateContent xmlns:mc="http://schemas.openxmlformats.org/markup-compatibility/2006">
              <mc:Choice xmlns:v="urn:schemas-microsoft-com:vml" Requires="v">
                <p:oleObj spid="_x0000_s9224" name="Equation" r:id="rId6" imgW="2070100" imgH="647700" progId="">
                  <p:embed/>
                </p:oleObj>
              </mc:Choice>
              <mc:Fallback>
                <p:oleObj name="Equation" r:id="rId6" imgW="2070100" imgH="647700" progId="">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5105400"/>
                        <a:ext cx="4624388"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5"/>
          <a:srcRect/>
          <a:stretch>
            <a:fillRect/>
          </a:stretch>
        </p:blipFill>
        <p:spPr bwMode="auto">
          <a:xfrm>
            <a:off x="3048000" y="1524000"/>
            <a:ext cx="4095750" cy="1844675"/>
          </a:xfrm>
          <a:prstGeom prst="rect">
            <a:avLst/>
          </a:prstGeom>
          <a:noFill/>
          <a:ln w="9525">
            <a:noFill/>
            <a:miter lim="800000"/>
            <a:headEnd/>
            <a:tailEnd/>
          </a:ln>
        </p:spPr>
      </p:pic>
      <p:sp>
        <p:nvSpPr>
          <p:cNvPr id="108549" name="Rectangle 5"/>
          <p:cNvSpPr>
            <a:spLocks noChangeArrowheads="1"/>
          </p:cNvSpPr>
          <p:nvPr/>
        </p:nvSpPr>
        <p:spPr bwMode="auto">
          <a:xfrm>
            <a:off x="457200" y="277813"/>
            <a:ext cx="8229600" cy="1139825"/>
          </a:xfrm>
          <a:prstGeom prst="rect">
            <a:avLst/>
          </a:prstGeom>
          <a:noFill/>
          <a:ln w="9525">
            <a:noFill/>
            <a:miter lim="800000"/>
            <a:headEnd/>
            <a:tailEnd/>
          </a:ln>
          <a:effectLst/>
        </p:spPr>
        <p:txBody>
          <a:bodyPr anchor="ctr" anchorCtr="1"/>
          <a:lstStyle/>
          <a:p>
            <a:pPr algn="ctr" eaLnBrk="1" hangingPunct="1">
              <a:defRPr/>
            </a:pPr>
            <a:r>
              <a:rPr lang="en-US" sz="4200">
                <a:solidFill>
                  <a:schemeClr val="tx2"/>
                </a:solidFill>
                <a:effectLst>
                  <a:outerShdw blurRad="38100" dist="38100" dir="2700000" algn="tl">
                    <a:srgbClr val="000000"/>
                  </a:outerShdw>
                </a:effectLst>
              </a:rPr>
              <a:t>Planck Distribution</a:t>
            </a:r>
          </a:p>
        </p:txBody>
      </p:sp>
      <p:sp>
        <p:nvSpPr>
          <p:cNvPr id="27652" name="Text Box 6"/>
          <p:cNvSpPr txBox="1">
            <a:spLocks noChangeArrowheads="1"/>
          </p:cNvSpPr>
          <p:nvPr/>
        </p:nvSpPr>
        <p:spPr bwMode="auto">
          <a:xfrm>
            <a:off x="1600200" y="1524000"/>
            <a:ext cx="1368425" cy="1552575"/>
          </a:xfrm>
          <a:prstGeom prst="rect">
            <a:avLst/>
          </a:prstGeom>
          <a:noFill/>
          <a:ln w="9525">
            <a:noFill/>
            <a:miter lim="800000"/>
            <a:headEnd/>
            <a:tailEnd/>
          </a:ln>
        </p:spPr>
        <p:txBody>
          <a:bodyPr wrap="none">
            <a:spAutoFit/>
          </a:bodyPr>
          <a:lstStyle/>
          <a:p>
            <a:pPr algn="r"/>
            <a:r>
              <a:rPr lang="en-US" sz="2400"/>
              <a:t>average </a:t>
            </a:r>
          </a:p>
          <a:p>
            <a:pPr algn="r"/>
            <a:r>
              <a:rPr lang="en-US" sz="2400"/>
              <a:t>occupied</a:t>
            </a:r>
          </a:p>
          <a:p>
            <a:pPr algn="r"/>
            <a:r>
              <a:rPr lang="en-US" sz="2400"/>
              <a:t>energy</a:t>
            </a:r>
          </a:p>
          <a:p>
            <a:pPr algn="r"/>
            <a:r>
              <a:rPr lang="en-US" sz="2400"/>
              <a:t>level</a:t>
            </a:r>
          </a:p>
        </p:txBody>
      </p:sp>
      <p:graphicFrame>
        <p:nvGraphicFramePr>
          <p:cNvPr id="108551" name="Object 7"/>
          <p:cNvGraphicFramePr>
            <a:graphicFrameLocks noChangeAspect="1"/>
          </p:cNvGraphicFramePr>
          <p:nvPr>
            <p:extLst>
              <p:ext uri="{D42A27DB-BD31-4B8C-83A1-F6EECF244321}">
                <p14:modId xmlns:p14="http://schemas.microsoft.com/office/powerpoint/2010/main" val="4026968347"/>
              </p:ext>
            </p:extLst>
          </p:nvPr>
        </p:nvGraphicFramePr>
        <p:xfrm>
          <a:off x="1219200" y="3657600"/>
          <a:ext cx="7312025" cy="920750"/>
        </p:xfrm>
        <a:graphic>
          <a:graphicData uri="http://schemas.openxmlformats.org/presentationml/2006/ole">
            <mc:AlternateContent xmlns:mc="http://schemas.openxmlformats.org/markup-compatibility/2006">
              <mc:Choice xmlns:v="urn:schemas-microsoft-com:vml" Requires="v">
                <p:oleObj spid="_x0000_s10266" name="Equation" r:id="rId6" imgW="3429000" imgH="431800" progId="">
                  <p:embed/>
                </p:oleObj>
              </mc:Choice>
              <mc:Fallback>
                <p:oleObj name="Equation" r:id="rId6" imgW="3429000" imgH="431800" progId="">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657600"/>
                        <a:ext cx="7312025" cy="920750"/>
                      </a:xfrm>
                      <a:prstGeom prst="rect">
                        <a:avLst/>
                      </a:prstGeom>
                      <a:solidFill>
                        <a:srgbClr val="FFFF00"/>
                      </a:solidFill>
                    </p:spPr>
                  </p:pic>
                </p:oleObj>
              </mc:Fallback>
            </mc:AlternateContent>
          </a:graphicData>
        </a:graphic>
      </p:graphicFrame>
      <p:graphicFrame>
        <p:nvGraphicFramePr>
          <p:cNvPr id="108552" name="Object 8"/>
          <p:cNvGraphicFramePr>
            <a:graphicFrameLocks noChangeAspect="1"/>
          </p:cNvGraphicFramePr>
          <p:nvPr>
            <p:extLst>
              <p:ext uri="{D42A27DB-BD31-4B8C-83A1-F6EECF244321}">
                <p14:modId xmlns:p14="http://schemas.microsoft.com/office/powerpoint/2010/main" val="2985818299"/>
              </p:ext>
            </p:extLst>
          </p:nvPr>
        </p:nvGraphicFramePr>
        <p:xfrm>
          <a:off x="1219200" y="3657600"/>
          <a:ext cx="3765550" cy="920750"/>
        </p:xfrm>
        <a:graphic>
          <a:graphicData uri="http://schemas.openxmlformats.org/presentationml/2006/ole">
            <mc:AlternateContent xmlns:mc="http://schemas.openxmlformats.org/markup-compatibility/2006">
              <mc:Choice xmlns:v="urn:schemas-microsoft-com:vml" Requires="v">
                <p:oleObj spid="_x0000_s10267" name="Equation" r:id="rId8" imgW="1765300" imgH="431800" progId="">
                  <p:embed/>
                </p:oleObj>
              </mc:Choice>
              <mc:Fallback>
                <p:oleObj name="Equation" r:id="rId8" imgW="1765300" imgH="431800" progId="">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657600"/>
                        <a:ext cx="3765550" cy="920750"/>
                      </a:xfrm>
                      <a:prstGeom prst="rect">
                        <a:avLst/>
                      </a:prstGeom>
                      <a:solidFill>
                        <a:srgbClr val="FFFF00"/>
                      </a:solidFill>
                    </p:spPr>
                  </p:pic>
                </p:oleObj>
              </mc:Fallback>
            </mc:AlternateContent>
          </a:graphicData>
        </a:graphic>
      </p:graphicFrame>
      <p:graphicFrame>
        <p:nvGraphicFramePr>
          <p:cNvPr id="108553" name="Object 9"/>
          <p:cNvGraphicFramePr>
            <a:graphicFrameLocks noChangeAspect="1"/>
          </p:cNvGraphicFramePr>
          <p:nvPr>
            <p:extLst>
              <p:ext uri="{D42A27DB-BD31-4B8C-83A1-F6EECF244321}">
                <p14:modId xmlns:p14="http://schemas.microsoft.com/office/powerpoint/2010/main" val="3303106631"/>
              </p:ext>
            </p:extLst>
          </p:nvPr>
        </p:nvGraphicFramePr>
        <p:xfrm>
          <a:off x="1219200" y="3657600"/>
          <a:ext cx="1731963" cy="920750"/>
        </p:xfrm>
        <a:graphic>
          <a:graphicData uri="http://schemas.openxmlformats.org/presentationml/2006/ole">
            <mc:AlternateContent xmlns:mc="http://schemas.openxmlformats.org/markup-compatibility/2006">
              <mc:Choice xmlns:v="urn:schemas-microsoft-com:vml" Requires="v">
                <p:oleObj spid="_x0000_s10268" name="Equation" r:id="rId10" imgW="812447" imgH="431613" progId="">
                  <p:embed/>
                </p:oleObj>
              </mc:Choice>
              <mc:Fallback>
                <p:oleObj name="Equation" r:id="rId10" imgW="812447" imgH="431613" progId="">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3657600"/>
                        <a:ext cx="1731963" cy="920750"/>
                      </a:xfrm>
                      <a:prstGeom prst="rect">
                        <a:avLst/>
                      </a:prstGeom>
                      <a:solidFill>
                        <a:srgbClr val="FFFF00"/>
                      </a:solidFill>
                    </p:spPr>
                  </p:pic>
                </p:oleObj>
              </mc:Fallback>
            </mc:AlternateContent>
          </a:graphicData>
        </a:graphic>
      </p:graphicFrame>
      <p:graphicFrame>
        <p:nvGraphicFramePr>
          <p:cNvPr id="108557" name="Object 13"/>
          <p:cNvGraphicFramePr>
            <a:graphicFrameLocks noChangeAspect="1"/>
          </p:cNvGraphicFramePr>
          <p:nvPr/>
        </p:nvGraphicFramePr>
        <p:xfrm>
          <a:off x="1219200" y="5410200"/>
          <a:ext cx="2679700" cy="974725"/>
        </p:xfrm>
        <a:graphic>
          <a:graphicData uri="http://schemas.openxmlformats.org/presentationml/2006/ole">
            <mc:AlternateContent xmlns:mc="http://schemas.openxmlformats.org/markup-compatibility/2006">
              <mc:Choice xmlns:v="urn:schemas-microsoft-com:vml" Requires="v">
                <p:oleObj spid="_x0000_s10269" name="Equation" r:id="rId12" imgW="1257300" imgH="457200" progId="">
                  <p:embed/>
                </p:oleObj>
              </mc:Choice>
              <mc:Fallback>
                <p:oleObj name="Equation" r:id="rId12" imgW="1257300" imgH="457200" progId="">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5410200"/>
                        <a:ext cx="2679700" cy="974725"/>
                      </a:xfrm>
                      <a:prstGeom prst="rect">
                        <a:avLst/>
                      </a:prstGeom>
                      <a:solidFill>
                        <a:schemeClr val="hlink"/>
                      </a:solidFill>
                    </p:spPr>
                  </p:pic>
                </p:oleObj>
              </mc:Fallback>
            </mc:AlternateContent>
          </a:graphicData>
        </a:graphic>
      </p:graphicFrame>
      <p:graphicFrame>
        <p:nvGraphicFramePr>
          <p:cNvPr id="108559" name="Object 15"/>
          <p:cNvGraphicFramePr>
            <a:graphicFrameLocks noChangeAspect="1"/>
          </p:cNvGraphicFramePr>
          <p:nvPr>
            <p:extLst>
              <p:ext uri="{D42A27DB-BD31-4B8C-83A1-F6EECF244321}">
                <p14:modId xmlns:p14="http://schemas.microsoft.com/office/powerpoint/2010/main" val="2664226093"/>
              </p:ext>
            </p:extLst>
          </p:nvPr>
        </p:nvGraphicFramePr>
        <p:xfrm>
          <a:off x="1219200" y="5410200"/>
          <a:ext cx="5280025" cy="1066800"/>
        </p:xfrm>
        <a:graphic>
          <a:graphicData uri="http://schemas.openxmlformats.org/presentationml/2006/ole">
            <mc:AlternateContent xmlns:mc="http://schemas.openxmlformats.org/markup-compatibility/2006">
              <mc:Choice xmlns:v="urn:schemas-microsoft-com:vml" Requires="v">
                <p:oleObj spid="_x0000_s10270" name="Equation" r:id="rId14" imgW="2476500" imgH="431800" progId="">
                  <p:embed/>
                </p:oleObj>
              </mc:Choice>
              <mc:Fallback>
                <p:oleObj name="Equation" r:id="rId14" imgW="2476500" imgH="431800" progId="">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9200" y="5410200"/>
                        <a:ext cx="5280025" cy="1066800"/>
                      </a:xfrm>
                      <a:prstGeom prst="rect">
                        <a:avLst/>
                      </a:prstGeom>
                      <a:solidFill>
                        <a:srgbClr val="FFFF00"/>
                      </a:solidFill>
                    </p:spPr>
                  </p:pic>
                </p:oleObj>
              </mc:Fallback>
            </mc:AlternateContent>
          </a:graphicData>
        </a:graphic>
      </p:graphicFrame>
      <p:graphicFrame>
        <p:nvGraphicFramePr>
          <p:cNvPr id="108560" name="Object 16"/>
          <p:cNvGraphicFramePr>
            <a:graphicFrameLocks noChangeAspect="1"/>
          </p:cNvGraphicFramePr>
          <p:nvPr>
            <p:extLst>
              <p:ext uri="{D42A27DB-BD31-4B8C-83A1-F6EECF244321}">
                <p14:modId xmlns:p14="http://schemas.microsoft.com/office/powerpoint/2010/main" val="2595558708"/>
              </p:ext>
            </p:extLst>
          </p:nvPr>
        </p:nvGraphicFramePr>
        <p:xfrm>
          <a:off x="1219200" y="5410200"/>
          <a:ext cx="947738" cy="917575"/>
        </p:xfrm>
        <a:graphic>
          <a:graphicData uri="http://schemas.openxmlformats.org/presentationml/2006/ole">
            <mc:AlternateContent xmlns:mc="http://schemas.openxmlformats.org/markup-compatibility/2006">
              <mc:Choice xmlns:v="urn:schemas-microsoft-com:vml" Requires="v">
                <p:oleObj spid="_x0000_s10271" name="Equation" r:id="rId16" imgW="444307" imgH="431613" progId="">
                  <p:embed/>
                </p:oleObj>
              </mc:Choice>
              <mc:Fallback>
                <p:oleObj name="Equation" r:id="rId16" imgW="444307" imgH="431613" progId="">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19200" y="5410200"/>
                        <a:ext cx="947738" cy="917575"/>
                      </a:xfrm>
                      <a:prstGeom prst="rect">
                        <a:avLst/>
                      </a:prstGeom>
                      <a:solidFill>
                        <a:srgbClr val="FFFF00"/>
                      </a:solidFill>
                    </p:spPr>
                  </p:pic>
                </p:oleObj>
              </mc:Fallback>
            </mc:AlternateContent>
          </a:graphicData>
        </a:graphic>
      </p:graphicFrame>
      <p:pic>
        <p:nvPicPr>
          <p:cNvPr id="108561" name="Picture 17"/>
          <p:cNvPicPr>
            <a:picLocks noChangeAspect="1" noChangeArrowheads="1"/>
          </p:cNvPicPr>
          <p:nvPr/>
        </p:nvPicPr>
        <p:blipFill>
          <a:blip r:embed="rId18"/>
          <a:srcRect/>
          <a:stretch>
            <a:fillRect/>
          </a:stretch>
        </p:blipFill>
        <p:spPr bwMode="auto">
          <a:xfrm>
            <a:off x="3505200" y="4419600"/>
            <a:ext cx="5440363" cy="1333500"/>
          </a:xfrm>
          <a:prstGeom prst="rect">
            <a:avLst/>
          </a:prstGeom>
          <a:noFill/>
          <a:ln w="9525">
            <a:noFill/>
            <a:miter lim="800000"/>
            <a:headEnd/>
            <a:tailEnd/>
          </a:ln>
        </p:spPr>
      </p:pic>
      <p:sp>
        <p:nvSpPr>
          <p:cNvPr id="2" name="Rectangle 1"/>
          <p:cNvSpPr/>
          <p:nvPr/>
        </p:nvSpPr>
        <p:spPr>
          <a:xfrm rot="20774293">
            <a:off x="169988" y="3350463"/>
            <a:ext cx="2600391" cy="461665"/>
          </a:xfrm>
          <a:prstGeom prst="rect">
            <a:avLst/>
          </a:prstGeom>
          <a:noFill/>
        </p:spPr>
        <p:txBody>
          <a:bodyPr wrap="none">
            <a:spAutoFit/>
          </a:bodyPr>
          <a:lstStyle/>
          <a:p>
            <a:pPr algn="ctr">
              <a:defRPr/>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DENOMINATOR</a:t>
            </a:r>
          </a:p>
        </p:txBody>
      </p:sp>
      <p:sp>
        <p:nvSpPr>
          <p:cNvPr id="15" name="Rectangle 14"/>
          <p:cNvSpPr/>
          <p:nvPr/>
        </p:nvSpPr>
        <p:spPr>
          <a:xfrm rot="20774293">
            <a:off x="502788" y="4969713"/>
            <a:ext cx="2194832" cy="461665"/>
          </a:xfrm>
          <a:prstGeom prst="rect">
            <a:avLst/>
          </a:prstGeom>
          <a:noFill/>
        </p:spPr>
        <p:txBody>
          <a:bodyPr wrap="none">
            <a:spAutoFit/>
          </a:bodyPr>
          <a:lstStyle/>
          <a:p>
            <a:pPr algn="ctr">
              <a:defRPr/>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NUMERATOR</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8553"/>
                                        </p:tgtEl>
                                        <p:attrNameLst>
                                          <p:attrName>style.visibility</p:attrName>
                                        </p:attrNameLst>
                                      </p:cBhvr>
                                      <p:to>
                                        <p:strVal val="visible"/>
                                      </p:to>
                                    </p:set>
                                    <p:animEffect transition="in" filter="dissolve">
                                      <p:cBhvr>
                                        <p:cTn id="7" dur="500"/>
                                        <p:tgtEl>
                                          <p:spTgt spid="108553"/>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108553"/>
                                        </p:tgtEl>
                                        <p:attrNameLst>
                                          <p:attrName>style.visibility</p:attrName>
                                        </p:attrNameLst>
                                      </p:cBhvr>
                                      <p:to>
                                        <p:strVal val="hidden"/>
                                      </p:to>
                                    </p:set>
                                  </p:childTnLst>
                                </p:cTn>
                              </p:par>
                              <p:par>
                                <p:cTn id="15" presetID="9" presetClass="entr" presetSubtype="0" fill="hold" nodeType="withEffect">
                                  <p:stCondLst>
                                    <p:cond delay="0"/>
                                  </p:stCondLst>
                                  <p:childTnLst>
                                    <p:set>
                                      <p:cBhvr>
                                        <p:cTn id="16" dur="1" fill="hold">
                                          <p:stCondLst>
                                            <p:cond delay="0"/>
                                          </p:stCondLst>
                                        </p:cTn>
                                        <p:tgtEl>
                                          <p:spTgt spid="108552"/>
                                        </p:tgtEl>
                                        <p:attrNameLst>
                                          <p:attrName>style.visibility</p:attrName>
                                        </p:attrNameLst>
                                      </p:cBhvr>
                                      <p:to>
                                        <p:strVal val="visible"/>
                                      </p:to>
                                    </p:set>
                                    <p:animEffect transition="in" filter="dissolve">
                                      <p:cBhvr>
                                        <p:cTn id="17" dur="500"/>
                                        <p:tgtEl>
                                          <p:spTgt spid="1085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nodeType="clickEffect">
                                  <p:stCondLst>
                                    <p:cond delay="0"/>
                                  </p:stCondLst>
                                  <p:childTnLst>
                                    <p:set>
                                      <p:cBhvr>
                                        <p:cTn id="21" dur="1" fill="hold">
                                          <p:stCondLst>
                                            <p:cond delay="0"/>
                                          </p:stCondLst>
                                        </p:cTn>
                                        <p:tgtEl>
                                          <p:spTgt spid="108552"/>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108551"/>
                                        </p:tgtEl>
                                        <p:attrNameLst>
                                          <p:attrName>style.visibility</p:attrName>
                                        </p:attrNameLst>
                                      </p:cBhvr>
                                      <p:to>
                                        <p:strVal val="visible"/>
                                      </p:to>
                                    </p:set>
                                    <p:animEffect transition="in" filter="dissolve">
                                      <p:cBhvr>
                                        <p:cTn id="24" dur="500"/>
                                        <p:tgtEl>
                                          <p:spTgt spid="108551"/>
                                        </p:tgtEl>
                                      </p:cBhvr>
                                    </p:animEffect>
                                  </p:childTnLst>
                                </p:cTn>
                              </p:par>
                              <p:par>
                                <p:cTn id="25" presetID="9" presetClass="entr" presetSubtype="0" fill="hold" nodeType="withEffect">
                                  <p:stCondLst>
                                    <p:cond delay="0"/>
                                  </p:stCondLst>
                                  <p:childTnLst>
                                    <p:set>
                                      <p:cBhvr>
                                        <p:cTn id="26" dur="1" fill="hold">
                                          <p:stCondLst>
                                            <p:cond delay="0"/>
                                          </p:stCondLst>
                                        </p:cTn>
                                        <p:tgtEl>
                                          <p:spTgt spid="108560"/>
                                        </p:tgtEl>
                                        <p:attrNameLst>
                                          <p:attrName>style.visibility</p:attrName>
                                        </p:attrNameLst>
                                      </p:cBhvr>
                                      <p:to>
                                        <p:strVal val="visible"/>
                                      </p:to>
                                    </p:set>
                                    <p:animEffect transition="in" filter="dissolve">
                                      <p:cBhvr>
                                        <p:cTn id="27" dur="500"/>
                                        <p:tgtEl>
                                          <p:spTgt spid="1085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nodeType="clickEffect">
                                  <p:stCondLst>
                                    <p:cond delay="0"/>
                                  </p:stCondLst>
                                  <p:childTnLst>
                                    <p:set>
                                      <p:cBhvr>
                                        <p:cTn id="31" dur="1" fill="hold">
                                          <p:stCondLst>
                                            <p:cond delay="0"/>
                                          </p:stCondLst>
                                        </p:cTn>
                                        <p:tgtEl>
                                          <p:spTgt spid="108560"/>
                                        </p:tgtEl>
                                        <p:attrNameLst>
                                          <p:attrName>style.visibility</p:attrName>
                                        </p:attrNameLst>
                                      </p:cBhvr>
                                      <p:to>
                                        <p:strVal val="hidden"/>
                                      </p:to>
                                    </p:set>
                                  </p:childTnLst>
                                </p:cTn>
                              </p:par>
                              <p:par>
                                <p:cTn id="32" presetID="9" presetClass="entr" presetSubtype="0" fill="hold" nodeType="withEffect">
                                  <p:stCondLst>
                                    <p:cond delay="0"/>
                                  </p:stCondLst>
                                  <p:childTnLst>
                                    <p:set>
                                      <p:cBhvr>
                                        <p:cTn id="33" dur="1" fill="hold">
                                          <p:stCondLst>
                                            <p:cond delay="0"/>
                                          </p:stCondLst>
                                        </p:cTn>
                                        <p:tgtEl>
                                          <p:spTgt spid="108557"/>
                                        </p:tgtEl>
                                        <p:attrNameLst>
                                          <p:attrName>style.visibility</p:attrName>
                                        </p:attrNameLst>
                                      </p:cBhvr>
                                      <p:to>
                                        <p:strVal val="visible"/>
                                      </p:to>
                                    </p:set>
                                    <p:animEffect transition="in" filter="dissolve">
                                      <p:cBhvr>
                                        <p:cTn id="34" dur="500"/>
                                        <p:tgtEl>
                                          <p:spTgt spid="10855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nodeType="clickEffect">
                                  <p:stCondLst>
                                    <p:cond delay="0"/>
                                  </p:stCondLst>
                                  <p:childTnLst>
                                    <p:set>
                                      <p:cBhvr>
                                        <p:cTn id="38" dur="1" fill="hold">
                                          <p:stCondLst>
                                            <p:cond delay="0"/>
                                          </p:stCondLst>
                                        </p:cTn>
                                        <p:tgtEl>
                                          <p:spTgt spid="108557"/>
                                        </p:tgtEl>
                                        <p:attrNameLst>
                                          <p:attrName>style.visibility</p:attrName>
                                        </p:attrNameLst>
                                      </p:cBhvr>
                                      <p:to>
                                        <p:strVal val="hidden"/>
                                      </p:to>
                                    </p:set>
                                  </p:childTnLst>
                                </p:cTn>
                              </p:par>
                            </p:childTnLst>
                          </p:cTn>
                        </p:par>
                        <p:par>
                          <p:cTn id="39" fill="hold" nodeType="afterGroup">
                            <p:stCondLst>
                              <p:cond delay="0"/>
                            </p:stCondLst>
                            <p:childTnLst>
                              <p:par>
                                <p:cTn id="40" presetID="1" presetClass="entr" presetSubtype="0"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par>
                                <p:cTn id="42" presetID="9" presetClass="entr" presetSubtype="0" fill="hold" nodeType="withEffect">
                                  <p:stCondLst>
                                    <p:cond delay="0"/>
                                  </p:stCondLst>
                                  <p:childTnLst>
                                    <p:set>
                                      <p:cBhvr>
                                        <p:cTn id="43" dur="1" fill="hold">
                                          <p:stCondLst>
                                            <p:cond delay="0"/>
                                          </p:stCondLst>
                                        </p:cTn>
                                        <p:tgtEl>
                                          <p:spTgt spid="108559"/>
                                        </p:tgtEl>
                                        <p:attrNameLst>
                                          <p:attrName>style.visibility</p:attrName>
                                        </p:attrNameLst>
                                      </p:cBhvr>
                                      <p:to>
                                        <p:strVal val="visible"/>
                                      </p:to>
                                    </p:set>
                                    <p:animEffect transition="in" filter="dissolve">
                                      <p:cBhvr>
                                        <p:cTn id="44" dur="500"/>
                                        <p:tgtEl>
                                          <p:spTgt spid="10855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8" presetClass="entr" presetSubtype="16" fill="hold" nodeType="clickEffect">
                                  <p:stCondLst>
                                    <p:cond delay="0"/>
                                  </p:stCondLst>
                                  <p:childTnLst>
                                    <p:set>
                                      <p:cBhvr>
                                        <p:cTn id="48" dur="1" fill="hold">
                                          <p:stCondLst>
                                            <p:cond delay="0"/>
                                          </p:stCondLst>
                                        </p:cTn>
                                        <p:tgtEl>
                                          <p:spTgt spid="108561"/>
                                        </p:tgtEl>
                                        <p:attrNameLst>
                                          <p:attrName>style.visibility</p:attrName>
                                        </p:attrNameLst>
                                      </p:cBhvr>
                                      <p:to>
                                        <p:strVal val="visible"/>
                                      </p:to>
                                    </p:set>
                                    <p:animEffect transition="in" filter="diamond(in)">
                                      <p:cBhvr>
                                        <p:cTn id="49" dur="2000"/>
                                        <p:tgtEl>
                                          <p:spTgt spid="108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52400"/>
            <a:ext cx="8229600" cy="1143000"/>
          </a:xfrm>
          <a:solidFill>
            <a:srgbClr val="CCFFFF"/>
          </a:solidFill>
          <a:ln w="127000" cmpd="tri">
            <a:solidFill>
              <a:srgbClr val="800080"/>
            </a:solidFill>
          </a:ln>
        </p:spPr>
        <p:txBody>
          <a:bodyPr/>
          <a:lstStyle/>
          <a:p>
            <a:r>
              <a:rPr lang="en-US"/>
              <a:t>Uniform Solid Material </a:t>
            </a:r>
          </a:p>
        </p:txBody>
      </p:sp>
      <p:sp>
        <p:nvSpPr>
          <p:cNvPr id="3075" name="Rectangle 3"/>
          <p:cNvSpPr>
            <a:spLocks noGrp="1" noChangeArrowheads="1"/>
          </p:cNvSpPr>
          <p:nvPr>
            <p:ph type="body" sz="half" idx="1"/>
          </p:nvPr>
        </p:nvSpPr>
        <p:spPr>
          <a:xfrm>
            <a:off x="152400" y="1447800"/>
            <a:ext cx="4343400" cy="4876800"/>
          </a:xfrm>
        </p:spPr>
        <p:txBody>
          <a:bodyPr/>
          <a:lstStyle/>
          <a:p>
            <a:pPr>
              <a:buFontTx/>
              <a:buNone/>
            </a:pPr>
            <a:r>
              <a:rPr lang="en-US" sz="2400"/>
              <a:t>	Considering the regular lattice of atoms in a uniform solid material, you would expect there to be energy associated with the vibrations of these atoms. But they are tied together with bonds, so they can't vibrate independently. The vibrations take the form of collective modes which propagate through the material. </a:t>
            </a:r>
          </a:p>
        </p:txBody>
      </p:sp>
      <p:graphicFrame>
        <p:nvGraphicFramePr>
          <p:cNvPr id="3076" name="Object 4"/>
          <p:cNvGraphicFramePr>
            <a:graphicFrameLocks noGrp="1" noChangeAspect="1"/>
          </p:cNvGraphicFramePr>
          <p:nvPr>
            <p:ph sz="half" idx="2"/>
          </p:nvPr>
        </p:nvGraphicFramePr>
        <p:xfrm>
          <a:off x="4743450" y="2590800"/>
          <a:ext cx="3848100" cy="2543175"/>
        </p:xfrm>
        <a:graphic>
          <a:graphicData uri="http://schemas.openxmlformats.org/presentationml/2006/ole">
            <mc:AlternateContent xmlns:mc="http://schemas.openxmlformats.org/markup-compatibility/2006">
              <mc:Choice xmlns:v="urn:schemas-microsoft-com:vml" Requires="v">
                <p:oleObj spid="_x0000_s1029" name="Bitmap Image" r:id="rId4" imgW="3847619" imgH="2542857" progId="PBrush">
                  <p:embed/>
                </p:oleObj>
              </mc:Choice>
              <mc:Fallback>
                <p:oleObj name="Bitmap Image" r:id="rId4" imgW="3847619" imgH="2542857"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3450" y="2590800"/>
                        <a:ext cx="38481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Line 5"/>
          <p:cNvSpPr>
            <a:spLocks noChangeShapeType="1"/>
          </p:cNvSpPr>
          <p:nvPr/>
        </p:nvSpPr>
        <p:spPr bwMode="auto">
          <a:xfrm>
            <a:off x="4953000" y="5181600"/>
            <a:ext cx="0" cy="457200"/>
          </a:xfrm>
          <a:prstGeom prst="line">
            <a:avLst/>
          </a:prstGeom>
          <a:noFill/>
          <a:ln w="9525">
            <a:solidFill>
              <a:schemeClr val="tx1"/>
            </a:solidFill>
            <a:round/>
            <a:headEnd/>
            <a:tailEnd/>
          </a:ln>
          <a:effectLst/>
        </p:spPr>
        <p:txBody>
          <a:bodyPr/>
          <a:lstStyle/>
          <a:p>
            <a:endParaRPr lang="en-US"/>
          </a:p>
        </p:txBody>
      </p:sp>
      <p:sp>
        <p:nvSpPr>
          <p:cNvPr id="3078" name="Line 6"/>
          <p:cNvSpPr>
            <a:spLocks noChangeShapeType="1"/>
          </p:cNvSpPr>
          <p:nvPr/>
        </p:nvSpPr>
        <p:spPr bwMode="auto">
          <a:xfrm>
            <a:off x="5486400" y="5181600"/>
            <a:ext cx="0" cy="457200"/>
          </a:xfrm>
          <a:prstGeom prst="line">
            <a:avLst/>
          </a:prstGeom>
          <a:noFill/>
          <a:ln w="9525">
            <a:solidFill>
              <a:schemeClr val="tx1"/>
            </a:solidFill>
            <a:round/>
            <a:headEnd/>
            <a:tailEnd/>
          </a:ln>
          <a:effectLst/>
        </p:spPr>
        <p:txBody>
          <a:bodyPr/>
          <a:lstStyle/>
          <a:p>
            <a:endParaRPr lang="en-US"/>
          </a:p>
        </p:txBody>
      </p:sp>
      <p:sp>
        <p:nvSpPr>
          <p:cNvPr id="3079" name="Line 7"/>
          <p:cNvSpPr>
            <a:spLocks noChangeShapeType="1"/>
          </p:cNvSpPr>
          <p:nvPr/>
        </p:nvSpPr>
        <p:spPr bwMode="auto">
          <a:xfrm>
            <a:off x="6096000" y="5181600"/>
            <a:ext cx="0" cy="457200"/>
          </a:xfrm>
          <a:prstGeom prst="line">
            <a:avLst/>
          </a:prstGeom>
          <a:noFill/>
          <a:ln w="9525">
            <a:solidFill>
              <a:schemeClr val="tx1"/>
            </a:solidFill>
            <a:round/>
            <a:headEnd/>
            <a:tailEnd/>
          </a:ln>
          <a:effectLst/>
        </p:spPr>
        <p:txBody>
          <a:bodyPr/>
          <a:lstStyle/>
          <a:p>
            <a:endParaRPr lang="en-US"/>
          </a:p>
        </p:txBody>
      </p:sp>
      <p:sp>
        <p:nvSpPr>
          <p:cNvPr id="3080" name="Text Box 8"/>
          <p:cNvSpPr txBox="1">
            <a:spLocks noChangeArrowheads="1"/>
          </p:cNvSpPr>
          <p:nvPr/>
        </p:nvSpPr>
        <p:spPr bwMode="auto">
          <a:xfrm>
            <a:off x="4648200" y="5715000"/>
            <a:ext cx="762000" cy="304800"/>
          </a:xfrm>
          <a:prstGeom prst="rect">
            <a:avLst/>
          </a:prstGeom>
          <a:noFill/>
          <a:ln w="9525">
            <a:noFill/>
            <a:miter lim="800000"/>
            <a:headEnd/>
            <a:tailEnd/>
          </a:ln>
          <a:effectLst/>
        </p:spPr>
        <p:txBody>
          <a:bodyPr>
            <a:spAutoFit/>
          </a:bodyPr>
          <a:lstStyle/>
          <a:p>
            <a:pPr>
              <a:spcBef>
                <a:spcPct val="50000"/>
              </a:spcBef>
            </a:pPr>
            <a:r>
              <a:rPr lang="en-US" sz="1400"/>
              <a:t>(X-1)</a:t>
            </a:r>
          </a:p>
        </p:txBody>
      </p:sp>
      <p:sp>
        <p:nvSpPr>
          <p:cNvPr id="3081" name="Text Box 9"/>
          <p:cNvSpPr txBox="1">
            <a:spLocks noChangeArrowheads="1"/>
          </p:cNvSpPr>
          <p:nvPr/>
        </p:nvSpPr>
        <p:spPr bwMode="auto">
          <a:xfrm>
            <a:off x="5334000" y="5715000"/>
            <a:ext cx="762000" cy="304800"/>
          </a:xfrm>
          <a:prstGeom prst="rect">
            <a:avLst/>
          </a:prstGeom>
          <a:noFill/>
          <a:ln w="9525">
            <a:noFill/>
            <a:miter lim="800000"/>
            <a:headEnd/>
            <a:tailEnd/>
          </a:ln>
          <a:effectLst/>
        </p:spPr>
        <p:txBody>
          <a:bodyPr>
            <a:spAutoFit/>
          </a:bodyPr>
          <a:lstStyle/>
          <a:p>
            <a:pPr>
              <a:spcBef>
                <a:spcPct val="50000"/>
              </a:spcBef>
            </a:pPr>
            <a:r>
              <a:rPr lang="en-US" sz="1400"/>
              <a:t>(X)</a:t>
            </a:r>
          </a:p>
        </p:txBody>
      </p:sp>
      <p:sp>
        <p:nvSpPr>
          <p:cNvPr id="3082" name="Text Box 10"/>
          <p:cNvSpPr txBox="1">
            <a:spLocks noChangeArrowheads="1"/>
          </p:cNvSpPr>
          <p:nvPr/>
        </p:nvSpPr>
        <p:spPr bwMode="auto">
          <a:xfrm>
            <a:off x="5791200" y="5715000"/>
            <a:ext cx="762000" cy="304800"/>
          </a:xfrm>
          <a:prstGeom prst="rect">
            <a:avLst/>
          </a:prstGeom>
          <a:noFill/>
          <a:ln w="9525">
            <a:noFill/>
            <a:miter lim="800000"/>
            <a:headEnd/>
            <a:tailEnd/>
          </a:ln>
          <a:effectLst/>
        </p:spPr>
        <p:txBody>
          <a:bodyPr>
            <a:spAutoFit/>
          </a:bodyPr>
          <a:lstStyle/>
          <a:p>
            <a:pPr>
              <a:spcBef>
                <a:spcPct val="50000"/>
              </a:spcBef>
            </a:pPr>
            <a:r>
              <a:rPr lang="en-US" sz="1400"/>
              <a:t>(X+1)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en-US"/>
              <a:t>Einstein Model</a:t>
            </a:r>
          </a:p>
        </p:txBody>
      </p:sp>
      <p:pic>
        <p:nvPicPr>
          <p:cNvPr id="28675" name="Picture 4"/>
          <p:cNvPicPr>
            <a:picLocks noChangeAspect="1" noChangeArrowheads="1"/>
          </p:cNvPicPr>
          <p:nvPr/>
        </p:nvPicPr>
        <p:blipFill>
          <a:blip r:embed="rId4"/>
          <a:srcRect/>
          <a:stretch>
            <a:fillRect/>
          </a:stretch>
        </p:blipFill>
        <p:spPr bwMode="auto">
          <a:xfrm>
            <a:off x="3505200" y="1600200"/>
            <a:ext cx="3775075" cy="865188"/>
          </a:xfrm>
          <a:prstGeom prst="rect">
            <a:avLst/>
          </a:prstGeom>
          <a:noFill/>
          <a:ln w="9525">
            <a:noFill/>
            <a:miter lim="800000"/>
            <a:headEnd/>
            <a:tailEnd/>
          </a:ln>
        </p:spPr>
      </p:pic>
      <p:sp>
        <p:nvSpPr>
          <p:cNvPr id="28676" name="Text Box 5"/>
          <p:cNvSpPr txBox="1">
            <a:spLocks noChangeArrowheads="1"/>
          </p:cNvSpPr>
          <p:nvPr/>
        </p:nvSpPr>
        <p:spPr bwMode="auto">
          <a:xfrm>
            <a:off x="1447800" y="1447800"/>
            <a:ext cx="1906588" cy="1187450"/>
          </a:xfrm>
          <a:prstGeom prst="rect">
            <a:avLst/>
          </a:prstGeom>
          <a:noFill/>
          <a:ln w="9525">
            <a:noFill/>
            <a:miter lim="800000"/>
            <a:headEnd/>
            <a:tailEnd/>
          </a:ln>
        </p:spPr>
        <p:txBody>
          <a:bodyPr wrap="none">
            <a:spAutoFit/>
          </a:bodyPr>
          <a:lstStyle/>
          <a:p>
            <a:pPr algn="r"/>
            <a:r>
              <a:rPr lang="en-US" sz="2400"/>
              <a:t>average </a:t>
            </a:r>
          </a:p>
          <a:p>
            <a:pPr algn="r"/>
            <a:r>
              <a:rPr lang="en-US" sz="2400"/>
              <a:t>energy</a:t>
            </a:r>
          </a:p>
          <a:p>
            <a:pPr algn="r"/>
            <a:r>
              <a:rPr lang="en-US" sz="2400"/>
              <a:t>per oscillator</a:t>
            </a:r>
          </a:p>
        </p:txBody>
      </p:sp>
      <p:sp>
        <p:nvSpPr>
          <p:cNvPr id="114694" name="Text Box 6"/>
          <p:cNvSpPr txBox="1">
            <a:spLocks noChangeArrowheads="1"/>
          </p:cNvSpPr>
          <p:nvPr/>
        </p:nvSpPr>
        <p:spPr bwMode="auto">
          <a:xfrm>
            <a:off x="533400" y="3200400"/>
            <a:ext cx="5849938" cy="396875"/>
          </a:xfrm>
          <a:prstGeom prst="rect">
            <a:avLst/>
          </a:prstGeom>
          <a:noFill/>
          <a:ln w="9525">
            <a:noFill/>
            <a:miter lim="800000"/>
            <a:headEnd/>
            <a:tailEnd/>
          </a:ln>
        </p:spPr>
        <p:txBody>
          <a:bodyPr wrap="none">
            <a:spAutoFit/>
          </a:bodyPr>
          <a:lstStyle/>
          <a:p>
            <a:r>
              <a:rPr lang="en-US" sz="2000">
                <a:solidFill>
                  <a:schemeClr val="hlink"/>
                </a:solidFill>
              </a:rPr>
              <a:t>We have 3</a:t>
            </a:r>
            <a:r>
              <a:rPr lang="en-US" sz="2000" i="1">
                <a:solidFill>
                  <a:schemeClr val="hlink"/>
                </a:solidFill>
              </a:rPr>
              <a:t>N</a:t>
            </a:r>
            <a:r>
              <a:rPr lang="en-US" sz="2000">
                <a:solidFill>
                  <a:schemeClr val="hlink"/>
                </a:solidFill>
              </a:rPr>
              <a:t> such oscillators, so the total energy is</a:t>
            </a:r>
          </a:p>
        </p:txBody>
      </p:sp>
      <p:pic>
        <p:nvPicPr>
          <p:cNvPr id="114695" name="Picture 7"/>
          <p:cNvPicPr>
            <a:picLocks noChangeAspect="1" noChangeArrowheads="1"/>
          </p:cNvPicPr>
          <p:nvPr/>
        </p:nvPicPr>
        <p:blipFill>
          <a:blip r:embed="rId5"/>
          <a:srcRect/>
          <a:stretch>
            <a:fillRect/>
          </a:stretch>
        </p:blipFill>
        <p:spPr bwMode="auto">
          <a:xfrm>
            <a:off x="3352800" y="3657600"/>
            <a:ext cx="4038600" cy="123825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4"/>
                                        </p:tgtEl>
                                        <p:attrNameLst>
                                          <p:attrName>style.visibility</p:attrName>
                                        </p:attrNameLst>
                                      </p:cBhvr>
                                      <p:to>
                                        <p:strVal val="visible"/>
                                      </p:to>
                                    </p:set>
                                    <p:anim calcmode="lin" valueType="num">
                                      <p:cBhvr additive="base">
                                        <p:cTn id="7" dur="2000" fill="hold"/>
                                        <p:tgtEl>
                                          <p:spTgt spid="114694"/>
                                        </p:tgtEl>
                                        <p:attrNameLst>
                                          <p:attrName>ppt_x</p:attrName>
                                        </p:attrNameLst>
                                      </p:cBhvr>
                                      <p:tavLst>
                                        <p:tav tm="0">
                                          <p:val>
                                            <p:strVal val="0-#ppt_w/2"/>
                                          </p:val>
                                        </p:tav>
                                        <p:tav tm="100000">
                                          <p:val>
                                            <p:strVal val="#ppt_x"/>
                                          </p:val>
                                        </p:tav>
                                      </p:tavLst>
                                    </p:anim>
                                    <p:anim calcmode="lin" valueType="num">
                                      <p:cBhvr additive="base">
                                        <p:cTn id="8" dur="2000" fill="hold"/>
                                        <p:tgtEl>
                                          <p:spTgt spid="11469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2000"/>
                            </p:stCondLst>
                            <p:childTnLst>
                              <p:par>
                                <p:cTn id="10" presetID="2" presetClass="entr" presetSubtype="2" fill="hold" nodeType="afterEffect">
                                  <p:stCondLst>
                                    <p:cond delay="0"/>
                                  </p:stCondLst>
                                  <p:childTnLst>
                                    <p:set>
                                      <p:cBhvr>
                                        <p:cTn id="11" dur="1" fill="hold">
                                          <p:stCondLst>
                                            <p:cond delay="0"/>
                                          </p:stCondLst>
                                        </p:cTn>
                                        <p:tgtEl>
                                          <p:spTgt spid="114695"/>
                                        </p:tgtEl>
                                        <p:attrNameLst>
                                          <p:attrName>style.visibility</p:attrName>
                                        </p:attrNameLst>
                                      </p:cBhvr>
                                      <p:to>
                                        <p:strVal val="visible"/>
                                      </p:to>
                                    </p:set>
                                    <p:anim calcmode="lin" valueType="num">
                                      <p:cBhvr additive="base">
                                        <p:cTn id="12" dur="2000" fill="hold"/>
                                        <p:tgtEl>
                                          <p:spTgt spid="114695"/>
                                        </p:tgtEl>
                                        <p:attrNameLst>
                                          <p:attrName>ppt_x</p:attrName>
                                        </p:attrNameLst>
                                      </p:cBhvr>
                                      <p:tavLst>
                                        <p:tav tm="0">
                                          <p:val>
                                            <p:strVal val="1+#ppt_w/2"/>
                                          </p:val>
                                        </p:tav>
                                        <p:tav tm="100000">
                                          <p:val>
                                            <p:strVal val="#ppt_x"/>
                                          </p:val>
                                        </p:tav>
                                      </p:tavLst>
                                    </p:anim>
                                    <p:anim calcmode="lin" valueType="num">
                                      <p:cBhvr additive="base">
                                        <p:cTn id="13" dur="2000" fill="hold"/>
                                        <p:tgtEl>
                                          <p:spTgt spid="1146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a:t>Einstein Model</a:t>
            </a:r>
          </a:p>
        </p:txBody>
      </p:sp>
      <p:pic>
        <p:nvPicPr>
          <p:cNvPr id="29699" name="Picture 4"/>
          <p:cNvPicPr>
            <a:picLocks noChangeAspect="1" noChangeArrowheads="1"/>
          </p:cNvPicPr>
          <p:nvPr/>
        </p:nvPicPr>
        <p:blipFill>
          <a:blip r:embed="rId5"/>
          <a:srcRect/>
          <a:stretch>
            <a:fillRect/>
          </a:stretch>
        </p:blipFill>
        <p:spPr bwMode="auto">
          <a:xfrm>
            <a:off x="457200" y="1219200"/>
            <a:ext cx="6019800" cy="2065338"/>
          </a:xfrm>
          <a:prstGeom prst="rect">
            <a:avLst/>
          </a:prstGeom>
          <a:noFill/>
          <a:ln w="9525">
            <a:solidFill>
              <a:srgbClr val="CC9900"/>
            </a:solidFill>
            <a:miter lim="800000"/>
            <a:headEnd/>
            <a:tailEnd/>
          </a:ln>
        </p:spPr>
      </p:pic>
      <p:pic>
        <p:nvPicPr>
          <p:cNvPr id="115717" name="Picture 5"/>
          <p:cNvPicPr>
            <a:picLocks noChangeAspect="1" noChangeArrowheads="1"/>
          </p:cNvPicPr>
          <p:nvPr/>
        </p:nvPicPr>
        <p:blipFill>
          <a:blip r:embed="rId6"/>
          <a:srcRect/>
          <a:stretch>
            <a:fillRect/>
          </a:stretch>
        </p:blipFill>
        <p:spPr bwMode="auto">
          <a:xfrm>
            <a:off x="2209800" y="3352800"/>
            <a:ext cx="6667500" cy="3390900"/>
          </a:xfrm>
          <a:prstGeom prst="rect">
            <a:avLst/>
          </a:prstGeom>
          <a:noFill/>
          <a:ln w="9525">
            <a:solidFill>
              <a:srgbClr val="000000"/>
            </a:solidFill>
            <a:miter lim="800000"/>
            <a:headEnd/>
            <a:tailEnd/>
          </a:ln>
        </p:spPr>
      </p:pic>
      <p:graphicFrame>
        <p:nvGraphicFramePr>
          <p:cNvPr id="115718" name="Object 6"/>
          <p:cNvGraphicFramePr>
            <a:graphicFrameLocks noChangeAspect="1"/>
          </p:cNvGraphicFramePr>
          <p:nvPr>
            <p:extLst>
              <p:ext uri="{D42A27DB-BD31-4B8C-83A1-F6EECF244321}">
                <p14:modId xmlns:p14="http://schemas.microsoft.com/office/powerpoint/2010/main" val="2649093833"/>
              </p:ext>
            </p:extLst>
          </p:nvPr>
        </p:nvGraphicFramePr>
        <p:xfrm>
          <a:off x="381000" y="3352800"/>
          <a:ext cx="1714500" cy="1296988"/>
        </p:xfrm>
        <a:graphic>
          <a:graphicData uri="http://schemas.openxmlformats.org/presentationml/2006/ole">
            <mc:AlternateContent xmlns:mc="http://schemas.openxmlformats.org/markup-compatibility/2006">
              <mc:Choice xmlns:v="urn:schemas-microsoft-com:vml" Requires="v">
                <p:oleObj spid="_x0000_s11270" name="Equation" r:id="rId7" imgW="990170" imgH="748975" progId="Equation.3">
                  <p:embed/>
                </p:oleObj>
              </mc:Choice>
              <mc:Fallback>
                <p:oleObj name="Equation" r:id="rId7" imgW="990170" imgH="748975"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352800"/>
                        <a:ext cx="1714500" cy="1296988"/>
                      </a:xfrm>
                      <a:prstGeom prst="rect">
                        <a:avLst/>
                      </a:prstGeom>
                      <a:solidFill>
                        <a:srgbClr val="FFFF00"/>
                      </a:solidFill>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5718"/>
                                        </p:tgtEl>
                                        <p:attrNameLst>
                                          <p:attrName>style.visibility</p:attrName>
                                        </p:attrNameLst>
                                      </p:cBhvr>
                                      <p:to>
                                        <p:strVal val="visible"/>
                                      </p:to>
                                    </p:set>
                                    <p:animEffect transition="in" filter="checkerboard(across)">
                                      <p:cBhvr>
                                        <p:cTn id="7" dur="500"/>
                                        <p:tgtEl>
                                          <p:spTgt spid="1157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15717"/>
                                        </p:tgtEl>
                                        <p:attrNameLst>
                                          <p:attrName>style.visibility</p:attrName>
                                        </p:attrNameLst>
                                      </p:cBhvr>
                                      <p:to>
                                        <p:strVal val="visible"/>
                                      </p:to>
                                    </p:set>
                                    <p:anim calcmode="lin" valueType="num">
                                      <p:cBhvr additive="base">
                                        <p:cTn id="12" dur="500" fill="hold"/>
                                        <p:tgtEl>
                                          <p:spTgt spid="115717"/>
                                        </p:tgtEl>
                                        <p:attrNameLst>
                                          <p:attrName>ppt_x</p:attrName>
                                        </p:attrNameLst>
                                      </p:cBhvr>
                                      <p:tavLst>
                                        <p:tav tm="0">
                                          <p:val>
                                            <p:strVal val="#ppt_x"/>
                                          </p:val>
                                        </p:tav>
                                        <p:tav tm="100000">
                                          <p:val>
                                            <p:strVal val="#ppt_x"/>
                                          </p:val>
                                        </p:tav>
                                      </p:tavLst>
                                    </p:anim>
                                    <p:anim calcmode="lin" valueType="num">
                                      <p:cBhvr additive="base">
                                        <p:cTn id="13" dur="500" fill="hold"/>
                                        <p:tgtEl>
                                          <p:spTgt spid="1157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40" name="Rectangle 4"/>
          <p:cNvSpPr>
            <a:spLocks noChangeArrowheads="1"/>
          </p:cNvSpPr>
          <p:nvPr/>
        </p:nvSpPr>
        <p:spPr bwMode="auto">
          <a:xfrm>
            <a:off x="457200" y="277813"/>
            <a:ext cx="8229600" cy="1139825"/>
          </a:xfrm>
          <a:prstGeom prst="rect">
            <a:avLst/>
          </a:prstGeom>
          <a:noFill/>
          <a:ln w="9525">
            <a:noFill/>
            <a:miter lim="800000"/>
            <a:headEnd/>
            <a:tailEnd/>
          </a:ln>
          <a:effectLst/>
        </p:spPr>
        <p:txBody>
          <a:bodyPr anchor="ctr" anchorCtr="1"/>
          <a:lstStyle/>
          <a:p>
            <a:pPr algn="ctr" eaLnBrk="1" hangingPunct="1">
              <a:defRPr/>
            </a:pPr>
            <a:r>
              <a:rPr lang="en-US" sz="4200">
                <a:solidFill>
                  <a:schemeClr val="tx2"/>
                </a:solidFill>
                <a:effectLst>
                  <a:outerShdw blurRad="38100" dist="38100" dir="2700000" algn="tl">
                    <a:srgbClr val="000000"/>
                  </a:outerShdw>
                </a:effectLst>
              </a:rPr>
              <a:t>Einstein Model</a:t>
            </a:r>
          </a:p>
        </p:txBody>
      </p:sp>
      <p:grpSp>
        <p:nvGrpSpPr>
          <p:cNvPr id="2" name="Group 8"/>
          <p:cNvGrpSpPr>
            <a:grpSpLocks/>
          </p:cNvGrpSpPr>
          <p:nvPr/>
        </p:nvGrpSpPr>
        <p:grpSpPr bwMode="auto">
          <a:xfrm>
            <a:off x="990600" y="2514600"/>
            <a:ext cx="7399338" cy="3978275"/>
            <a:chOff x="624" y="1584"/>
            <a:chExt cx="4661" cy="2506"/>
          </a:xfrm>
        </p:grpSpPr>
        <p:pic>
          <p:nvPicPr>
            <p:cNvPr id="30725" name="Picture 5"/>
            <p:cNvPicPr>
              <a:picLocks noChangeAspect="1" noChangeArrowheads="1"/>
            </p:cNvPicPr>
            <p:nvPr/>
          </p:nvPicPr>
          <p:blipFill>
            <a:blip r:embed="rId5"/>
            <a:srcRect/>
            <a:stretch>
              <a:fillRect/>
            </a:stretch>
          </p:blipFill>
          <p:spPr bwMode="auto">
            <a:xfrm>
              <a:off x="1776" y="1584"/>
              <a:ext cx="3509" cy="2506"/>
            </a:xfrm>
            <a:prstGeom prst="rect">
              <a:avLst/>
            </a:prstGeom>
            <a:noFill/>
            <a:ln w="9525">
              <a:noFill/>
              <a:miter lim="800000"/>
              <a:headEnd/>
              <a:tailEnd/>
            </a:ln>
          </p:spPr>
        </p:pic>
        <p:graphicFrame>
          <p:nvGraphicFramePr>
            <p:cNvPr id="30726" name="Object 6"/>
            <p:cNvGraphicFramePr>
              <a:graphicFrameLocks noChangeAspect="1"/>
            </p:cNvGraphicFramePr>
            <p:nvPr>
              <p:extLst>
                <p:ext uri="{D42A27DB-BD31-4B8C-83A1-F6EECF244321}">
                  <p14:modId xmlns:p14="http://schemas.microsoft.com/office/powerpoint/2010/main" val="190787396"/>
                </p:ext>
              </p:extLst>
            </p:nvPr>
          </p:nvGraphicFramePr>
          <p:xfrm>
            <a:off x="624" y="2112"/>
            <a:ext cx="1232" cy="462"/>
          </p:xfrm>
          <a:graphic>
            <a:graphicData uri="http://schemas.openxmlformats.org/presentationml/2006/ole">
              <mc:AlternateContent xmlns:mc="http://schemas.openxmlformats.org/markup-compatibility/2006">
                <mc:Choice xmlns:v="urn:schemas-microsoft-com:vml" Requires="v">
                  <p:oleObj spid="_x0000_s12294" name="Equation" r:id="rId6" imgW="406048" imgH="152268" progId="Equation.3">
                    <p:embed/>
                  </p:oleObj>
                </mc:Choice>
                <mc:Fallback>
                  <p:oleObj name="Equation" r:id="rId6" imgW="406048" imgH="152268"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 y="2112"/>
                          <a:ext cx="1232" cy="462"/>
                        </a:xfrm>
                        <a:prstGeom prst="rect">
                          <a:avLst/>
                        </a:prstGeom>
                        <a:solidFill>
                          <a:srgbClr val="FFFF00"/>
                        </a:solidFill>
                        <a:ln w="9525">
                          <a:solidFill>
                            <a:srgbClr val="000000"/>
                          </a:solidFill>
                          <a:miter lim="800000"/>
                          <a:headEnd/>
                          <a:tailEnd/>
                        </a:ln>
                      </p:spPr>
                    </p:pic>
                  </p:oleObj>
                </mc:Fallback>
              </mc:AlternateContent>
            </a:graphicData>
          </a:graphic>
        </p:graphicFrame>
      </p:grpSp>
      <p:sp>
        <p:nvSpPr>
          <p:cNvPr id="30724" name="Text Box 7"/>
          <p:cNvSpPr txBox="1">
            <a:spLocks noChangeArrowheads="1"/>
          </p:cNvSpPr>
          <p:nvPr/>
        </p:nvSpPr>
        <p:spPr bwMode="auto">
          <a:xfrm>
            <a:off x="762000" y="1550988"/>
            <a:ext cx="3001963" cy="457200"/>
          </a:xfrm>
          <a:prstGeom prst="rect">
            <a:avLst/>
          </a:prstGeom>
          <a:noFill/>
          <a:ln w="9525">
            <a:noFill/>
            <a:miter lim="800000"/>
            <a:headEnd/>
            <a:tailEnd/>
          </a:ln>
        </p:spPr>
        <p:txBody>
          <a:bodyPr wrap="none">
            <a:spAutoFit/>
          </a:bodyPr>
          <a:lstStyle/>
          <a:p>
            <a:r>
              <a:rPr lang="en-US" sz="2400">
                <a:solidFill>
                  <a:schemeClr val="hlink"/>
                </a:solidFill>
              </a:rPr>
              <a:t>How did Einstein do?</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4" name="Rectangle 4"/>
          <p:cNvSpPr>
            <a:spLocks noChangeArrowheads="1"/>
          </p:cNvSpPr>
          <p:nvPr/>
        </p:nvSpPr>
        <p:spPr bwMode="auto">
          <a:xfrm>
            <a:off x="457200" y="277813"/>
            <a:ext cx="8229600" cy="1139825"/>
          </a:xfrm>
          <a:prstGeom prst="rect">
            <a:avLst/>
          </a:prstGeom>
          <a:noFill/>
          <a:ln w="9525">
            <a:noFill/>
            <a:miter lim="800000"/>
            <a:headEnd/>
            <a:tailEnd/>
          </a:ln>
          <a:effectLst/>
        </p:spPr>
        <p:txBody>
          <a:bodyPr anchor="ctr" anchorCtr="1"/>
          <a:lstStyle/>
          <a:p>
            <a:pPr algn="ctr" eaLnBrk="1" hangingPunct="1">
              <a:defRPr/>
            </a:pPr>
            <a:r>
              <a:rPr lang="en-US" sz="4200">
                <a:solidFill>
                  <a:schemeClr val="tx2"/>
                </a:solidFill>
                <a:effectLst>
                  <a:outerShdw blurRad="38100" dist="38100" dir="2700000" algn="tl">
                    <a:srgbClr val="000000"/>
                  </a:outerShdw>
                </a:effectLst>
              </a:rPr>
              <a:t>Einstein Model</a:t>
            </a:r>
          </a:p>
        </p:txBody>
      </p:sp>
      <p:sp>
        <p:nvSpPr>
          <p:cNvPr id="31747" name="Text Box 8"/>
          <p:cNvSpPr txBox="1">
            <a:spLocks noChangeArrowheads="1"/>
          </p:cNvSpPr>
          <p:nvPr/>
        </p:nvSpPr>
        <p:spPr bwMode="auto">
          <a:xfrm>
            <a:off x="762000" y="1550988"/>
            <a:ext cx="3001963" cy="457200"/>
          </a:xfrm>
          <a:prstGeom prst="rect">
            <a:avLst/>
          </a:prstGeom>
          <a:noFill/>
          <a:ln w="9525">
            <a:noFill/>
            <a:miter lim="800000"/>
            <a:headEnd/>
            <a:tailEnd/>
          </a:ln>
        </p:spPr>
        <p:txBody>
          <a:bodyPr wrap="none">
            <a:spAutoFit/>
          </a:bodyPr>
          <a:lstStyle/>
          <a:p>
            <a:r>
              <a:rPr lang="en-US" sz="2400">
                <a:solidFill>
                  <a:schemeClr val="hlink"/>
                </a:solidFill>
              </a:rPr>
              <a:t>How did Einstein do?</a:t>
            </a:r>
          </a:p>
        </p:txBody>
      </p:sp>
      <p:pic>
        <p:nvPicPr>
          <p:cNvPr id="31748" name="Picture 9"/>
          <p:cNvPicPr>
            <a:picLocks noChangeAspect="1" noChangeArrowheads="1"/>
          </p:cNvPicPr>
          <p:nvPr/>
        </p:nvPicPr>
        <p:blipFill>
          <a:blip r:embed="rId5"/>
          <a:srcRect/>
          <a:stretch>
            <a:fillRect/>
          </a:stretch>
        </p:blipFill>
        <p:spPr bwMode="auto">
          <a:xfrm>
            <a:off x="2514600" y="2209800"/>
            <a:ext cx="5638800" cy="3986213"/>
          </a:xfrm>
          <a:prstGeom prst="rect">
            <a:avLst/>
          </a:prstGeom>
          <a:noFill/>
          <a:ln w="9525">
            <a:noFill/>
            <a:miter lim="800000"/>
            <a:headEnd/>
            <a:tailEnd/>
          </a:ln>
        </p:spPr>
      </p:pic>
      <p:graphicFrame>
        <p:nvGraphicFramePr>
          <p:cNvPr id="31749" name="Object 10"/>
          <p:cNvGraphicFramePr>
            <a:graphicFrameLocks noChangeAspect="1"/>
          </p:cNvGraphicFramePr>
          <p:nvPr>
            <p:extLst>
              <p:ext uri="{D42A27DB-BD31-4B8C-83A1-F6EECF244321}">
                <p14:modId xmlns:p14="http://schemas.microsoft.com/office/powerpoint/2010/main" val="2049324420"/>
              </p:ext>
            </p:extLst>
          </p:nvPr>
        </p:nvGraphicFramePr>
        <p:xfrm>
          <a:off x="711200" y="2971800"/>
          <a:ext cx="2014538" cy="619125"/>
        </p:xfrm>
        <a:graphic>
          <a:graphicData uri="http://schemas.openxmlformats.org/presentationml/2006/ole">
            <mc:AlternateContent xmlns:mc="http://schemas.openxmlformats.org/markup-compatibility/2006">
              <mc:Choice xmlns:v="urn:schemas-microsoft-com:vml" Requires="v">
                <p:oleObj spid="_x0000_s13318" name="Equation" r:id="rId6" imgW="495085" imgH="152334" progId="Equation.3">
                  <p:embed/>
                </p:oleObj>
              </mc:Choice>
              <mc:Fallback>
                <p:oleObj name="Equation" r:id="rId6" imgW="495085" imgH="152334"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200" y="2971800"/>
                        <a:ext cx="2014538" cy="619125"/>
                      </a:xfrm>
                      <a:prstGeom prst="rect">
                        <a:avLst/>
                      </a:prstGeom>
                      <a:solidFill>
                        <a:srgbClr val="FFFF00"/>
                      </a:solidFill>
                      <a:ln w="9525">
                        <a:solidFill>
                          <a:srgbClr val="000000"/>
                        </a:solidFill>
                        <a:miter lim="800000"/>
                        <a:headEnd/>
                        <a:tailEnd/>
                      </a:ln>
                    </p:spPr>
                  </p:pic>
                </p:oleObj>
              </mc:Fallback>
            </mc:AlternateContent>
          </a:graphicData>
        </a:graphic>
      </p:graphicFrame>
      <p:sp>
        <p:nvSpPr>
          <p:cNvPr id="31750" name="Rectangle 11"/>
          <p:cNvSpPr>
            <a:spLocks noChangeArrowheads="1"/>
          </p:cNvSpPr>
          <p:nvPr/>
        </p:nvSpPr>
        <p:spPr bwMode="auto">
          <a:xfrm>
            <a:off x="6477000" y="4724400"/>
            <a:ext cx="1447800" cy="2286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1751" name="Rectangle 12"/>
          <p:cNvSpPr>
            <a:spLocks noChangeArrowheads="1"/>
          </p:cNvSpPr>
          <p:nvPr/>
        </p:nvSpPr>
        <p:spPr bwMode="auto">
          <a:xfrm>
            <a:off x="6029325" y="5902325"/>
            <a:ext cx="2047875" cy="269875"/>
          </a:xfrm>
          <a:prstGeom prst="rect">
            <a:avLst/>
          </a:prstGeom>
          <a:solidFill>
            <a:srgbClr val="FFFFFF"/>
          </a:solidFill>
          <a:ln w="9525">
            <a:solidFill>
              <a:schemeClr val="tx1"/>
            </a:solidFill>
            <a:miter lim="800000"/>
            <a:headEnd/>
            <a:tailEnd/>
          </a:ln>
        </p:spPr>
        <p:txBody>
          <a:bodyPr wrap="none" anchor="ctr"/>
          <a:lstStyle/>
          <a:p>
            <a:endParaRPr lang="en-US"/>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7" name="Rectangle 5"/>
          <p:cNvSpPr>
            <a:spLocks noChangeArrowheads="1"/>
          </p:cNvSpPr>
          <p:nvPr/>
        </p:nvSpPr>
        <p:spPr bwMode="auto">
          <a:xfrm>
            <a:off x="457200" y="277813"/>
            <a:ext cx="8229600" cy="1139825"/>
          </a:xfrm>
          <a:prstGeom prst="rect">
            <a:avLst/>
          </a:prstGeom>
          <a:noFill/>
          <a:ln w="9525">
            <a:noFill/>
            <a:miter lim="800000"/>
            <a:headEnd/>
            <a:tailEnd/>
          </a:ln>
          <a:effectLst/>
        </p:spPr>
        <p:txBody>
          <a:bodyPr anchor="ctr" anchorCtr="1"/>
          <a:lstStyle/>
          <a:p>
            <a:pPr algn="ctr" eaLnBrk="1" hangingPunct="1">
              <a:defRPr/>
            </a:pPr>
            <a:r>
              <a:rPr lang="en-US" sz="4200">
                <a:solidFill>
                  <a:schemeClr val="tx2"/>
                </a:solidFill>
                <a:effectLst>
                  <a:outerShdw blurRad="38100" dist="38100" dir="2700000" algn="tl">
                    <a:srgbClr val="000000"/>
                  </a:outerShdw>
                </a:effectLst>
              </a:rPr>
              <a:t>Einstein Model</a:t>
            </a:r>
          </a:p>
        </p:txBody>
      </p:sp>
      <p:pic>
        <p:nvPicPr>
          <p:cNvPr id="32771" name="Picture 7"/>
          <p:cNvPicPr>
            <a:picLocks noChangeAspect="1" noChangeArrowheads="1"/>
          </p:cNvPicPr>
          <p:nvPr/>
        </p:nvPicPr>
        <p:blipFill>
          <a:blip r:embed="rId4"/>
          <a:srcRect/>
          <a:stretch>
            <a:fillRect/>
          </a:stretch>
        </p:blipFill>
        <p:spPr bwMode="auto">
          <a:xfrm>
            <a:off x="3581400" y="1524000"/>
            <a:ext cx="4762500" cy="3536950"/>
          </a:xfrm>
          <a:prstGeom prst="rect">
            <a:avLst/>
          </a:prstGeom>
          <a:noFill/>
          <a:ln w="9525">
            <a:noFill/>
            <a:miter lim="800000"/>
            <a:headEnd/>
            <a:tailEnd/>
          </a:ln>
        </p:spPr>
      </p:pic>
      <p:sp>
        <p:nvSpPr>
          <p:cNvPr id="32772" name="Text Box 8"/>
          <p:cNvSpPr txBox="1">
            <a:spLocks noChangeArrowheads="1"/>
          </p:cNvSpPr>
          <p:nvPr/>
        </p:nvSpPr>
        <p:spPr bwMode="auto">
          <a:xfrm>
            <a:off x="441325" y="1631950"/>
            <a:ext cx="2835275" cy="3140075"/>
          </a:xfrm>
          <a:prstGeom prst="rect">
            <a:avLst/>
          </a:prstGeom>
          <a:noFill/>
          <a:ln w="9525">
            <a:noFill/>
            <a:miter lim="800000"/>
            <a:headEnd/>
            <a:tailEnd/>
          </a:ln>
        </p:spPr>
        <p:txBody>
          <a:bodyPr>
            <a:spAutoFit/>
          </a:bodyPr>
          <a:lstStyle/>
          <a:p>
            <a:r>
              <a:rPr lang="en-US" sz="2000"/>
              <a:t>The Einstein model failed to identically match the behavior of real solids, but it showed the way.</a:t>
            </a:r>
          </a:p>
          <a:p>
            <a:endParaRPr lang="en-US" sz="2000"/>
          </a:p>
          <a:p>
            <a:r>
              <a:rPr lang="en-US" sz="2000"/>
              <a:t>In real solids, the lattice can vibrate at more than one frequency at a time.</a:t>
            </a:r>
          </a:p>
        </p:txBody>
      </p:sp>
      <p:sp>
        <p:nvSpPr>
          <p:cNvPr id="32773" name="Text Box 9"/>
          <p:cNvSpPr txBox="1">
            <a:spLocks noChangeArrowheads="1"/>
          </p:cNvSpPr>
          <p:nvPr/>
        </p:nvSpPr>
        <p:spPr bwMode="auto">
          <a:xfrm>
            <a:off x="473075" y="5051425"/>
            <a:ext cx="2803525" cy="369888"/>
          </a:xfrm>
          <a:prstGeom prst="rect">
            <a:avLst/>
          </a:prstGeom>
          <a:noFill/>
          <a:ln w="9525">
            <a:noFill/>
            <a:miter lim="800000"/>
            <a:headEnd/>
            <a:tailEnd/>
          </a:ln>
        </p:spPr>
        <p:txBody>
          <a:bodyPr wrap="none">
            <a:spAutoFit/>
          </a:bodyPr>
          <a:lstStyle/>
          <a:p>
            <a:r>
              <a:rPr lang="en-US"/>
              <a:t>Answer: the Debye Model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fade">
                                      <p:cBhvr>
                                        <p:cTn id="7" dur="1000"/>
                                        <p:tgtEl>
                                          <p:spTgt spid="32772">
                                            <p:txEl>
                                              <p:pRg st="0" end="0"/>
                                            </p:txEl>
                                          </p:spTgt>
                                        </p:tgtEl>
                                      </p:cBhvr>
                                    </p:animEffect>
                                    <p:anim calcmode="lin" valueType="num">
                                      <p:cBhvr>
                                        <p:cTn id="8" dur="1000" fill="hold"/>
                                        <p:tgtEl>
                                          <p:spTgt spid="3277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27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772">
                                            <p:txEl>
                                              <p:pRg st="2" end="2"/>
                                            </p:txEl>
                                          </p:spTgt>
                                        </p:tgtEl>
                                        <p:attrNameLst>
                                          <p:attrName>style.visibility</p:attrName>
                                        </p:attrNameLst>
                                      </p:cBhvr>
                                      <p:to>
                                        <p:strVal val="visible"/>
                                      </p:to>
                                    </p:set>
                                    <p:animEffect transition="in" filter="fade">
                                      <p:cBhvr>
                                        <p:cTn id="14" dur="1000"/>
                                        <p:tgtEl>
                                          <p:spTgt spid="32772">
                                            <p:txEl>
                                              <p:pRg st="2" end="2"/>
                                            </p:txEl>
                                          </p:spTgt>
                                        </p:tgtEl>
                                      </p:cBhvr>
                                    </p:animEffect>
                                    <p:anim calcmode="lin" valueType="num">
                                      <p:cBhvr>
                                        <p:cTn id="15" dur="10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2772">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32773"/>
                                        </p:tgtEl>
                                        <p:attrNameLst>
                                          <p:attrName>style.visibility</p:attrName>
                                        </p:attrNameLst>
                                      </p:cBhvr>
                                      <p:to>
                                        <p:strVal val="visible"/>
                                      </p:to>
                                    </p:set>
                                    <p:animEffect transition="in" filter="fade">
                                      <p:cBhvr>
                                        <p:cTn id="20" dur="1000"/>
                                        <p:tgtEl>
                                          <p:spTgt spid="32773"/>
                                        </p:tgtEl>
                                      </p:cBhvr>
                                    </p:animEffect>
                                    <p:anim calcmode="lin" valueType="num">
                                      <p:cBhvr>
                                        <p:cTn id="21" dur="1000" fill="hold"/>
                                        <p:tgtEl>
                                          <p:spTgt spid="32773"/>
                                        </p:tgtEl>
                                        <p:attrNameLst>
                                          <p:attrName>ppt_x</p:attrName>
                                        </p:attrNameLst>
                                      </p:cBhvr>
                                      <p:tavLst>
                                        <p:tav tm="0">
                                          <p:val>
                                            <p:strVal val="#ppt_x"/>
                                          </p:val>
                                        </p:tav>
                                        <p:tav tm="100000">
                                          <p:val>
                                            <p:strVal val="#ppt_x"/>
                                          </p:val>
                                        </p:tav>
                                      </p:tavLst>
                                    </p:anim>
                                    <p:anim calcmode="lin" valueType="num">
                                      <p:cBhvr>
                                        <p:cTn id="22" dur="1000" fill="hold"/>
                                        <p:tgtEl>
                                          <p:spTgt spid="327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52400"/>
            <a:ext cx="8229600" cy="1295400"/>
          </a:xfrm>
          <a:solidFill>
            <a:srgbClr val="FFFF00"/>
          </a:solidFill>
          <a:ln w="107950" cmpd="thinThick">
            <a:solidFill>
              <a:srgbClr val="003300"/>
            </a:solidFill>
          </a:ln>
        </p:spPr>
        <p:txBody>
          <a:bodyPr>
            <a:normAutofit fontScale="90000"/>
          </a:bodyPr>
          <a:lstStyle/>
          <a:p>
            <a:r>
              <a:rPr lang="en-US" sz="4000" b="1" i="1">
                <a:effectLst>
                  <a:outerShdw blurRad="38100" dist="38100" dir="2700000" algn="tl">
                    <a:srgbClr val="FFFFFF"/>
                  </a:outerShdw>
                </a:effectLst>
              </a:rPr>
              <a:t>Phonon: </a:t>
            </a:r>
            <a:br>
              <a:rPr lang="en-US" sz="4000" b="1" i="1">
                <a:effectLst>
                  <a:outerShdw blurRad="38100" dist="38100" dir="2700000" algn="tl">
                    <a:srgbClr val="FFFFFF"/>
                  </a:outerShdw>
                </a:effectLst>
              </a:rPr>
            </a:br>
            <a:r>
              <a:rPr lang="en-US" sz="4000" b="1" i="1">
                <a:effectLst>
                  <a:outerShdw blurRad="38100" dist="38100" dir="2700000" algn="tl">
                    <a:srgbClr val="FFFFFF"/>
                  </a:outerShdw>
                </a:effectLst>
              </a:rPr>
              <a:t>A Lump of Vibrational Energy</a:t>
            </a:r>
          </a:p>
        </p:txBody>
      </p:sp>
      <p:sp>
        <p:nvSpPr>
          <p:cNvPr id="32771" name="Rectangle 3"/>
          <p:cNvSpPr>
            <a:spLocks noGrp="1" noChangeArrowheads="1"/>
          </p:cNvSpPr>
          <p:nvPr>
            <p:ph type="body" sz="half" idx="1"/>
          </p:nvPr>
        </p:nvSpPr>
        <p:spPr>
          <a:xfrm>
            <a:off x="533400" y="1482725"/>
            <a:ext cx="8305800" cy="1493838"/>
          </a:xfrm>
        </p:spPr>
        <p:txBody>
          <a:bodyPr/>
          <a:lstStyle/>
          <a:p>
            <a:pPr>
              <a:buFontTx/>
              <a:buNone/>
            </a:pPr>
            <a:r>
              <a:rPr lang="en-US" sz="2800"/>
              <a:t>	Propagating lattice vibrations can be considered to be sound waves, and their propagation speed is the </a:t>
            </a:r>
            <a:r>
              <a:rPr lang="en-US" sz="2800">
                <a:hlinkClick r:id="rId4"/>
              </a:rPr>
              <a:t>speed of sound</a:t>
            </a:r>
            <a:r>
              <a:rPr lang="en-US" sz="2800"/>
              <a:t> in the material.</a:t>
            </a:r>
          </a:p>
        </p:txBody>
      </p:sp>
      <p:graphicFrame>
        <p:nvGraphicFramePr>
          <p:cNvPr id="32772" name="Object 4"/>
          <p:cNvGraphicFramePr>
            <a:graphicFrameLocks noGrp="1" noChangeAspect="1"/>
          </p:cNvGraphicFramePr>
          <p:nvPr>
            <p:ph sz="half" idx="2"/>
          </p:nvPr>
        </p:nvGraphicFramePr>
        <p:xfrm>
          <a:off x="2057400" y="3205163"/>
          <a:ext cx="5105400" cy="3348037"/>
        </p:xfrm>
        <a:graphic>
          <a:graphicData uri="http://schemas.openxmlformats.org/presentationml/2006/ole">
            <mc:AlternateContent xmlns:mc="http://schemas.openxmlformats.org/markup-compatibility/2006">
              <mc:Choice xmlns:v="urn:schemas-microsoft-com:vml" Requires="v">
                <p:oleObj spid="_x0000_s2053" name="Bitmap Image" r:id="rId5" imgW="3790476" imgH="2486372" progId="PBrush">
                  <p:embed/>
                </p:oleObj>
              </mc:Choice>
              <mc:Fallback>
                <p:oleObj name="Bitmap Image" r:id="rId5" imgW="3790476" imgH="2486372" progId="PBrush">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205163"/>
                        <a:ext cx="5105400" cy="334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4" name="Line 6"/>
          <p:cNvSpPr>
            <a:spLocks noChangeShapeType="1"/>
          </p:cNvSpPr>
          <p:nvPr/>
        </p:nvSpPr>
        <p:spPr bwMode="auto">
          <a:xfrm>
            <a:off x="1295400" y="3738563"/>
            <a:ext cx="1295400" cy="152400"/>
          </a:xfrm>
          <a:prstGeom prst="line">
            <a:avLst/>
          </a:prstGeom>
          <a:noFill/>
          <a:ln w="9525">
            <a:solidFill>
              <a:srgbClr val="FF0000"/>
            </a:solidFill>
            <a:prstDash val="dash"/>
            <a:round/>
            <a:headEnd/>
            <a:tailEnd type="triangle" w="lg" len="med"/>
          </a:ln>
          <a:effectLst/>
        </p:spPr>
        <p:txBody>
          <a:bodyPr/>
          <a:lstStyle/>
          <a:p>
            <a:endParaRPr lang="en-US"/>
          </a:p>
        </p:txBody>
      </p:sp>
      <p:sp>
        <p:nvSpPr>
          <p:cNvPr id="32775" name="Text Box 7"/>
          <p:cNvSpPr txBox="1">
            <a:spLocks noChangeArrowheads="1"/>
          </p:cNvSpPr>
          <p:nvPr/>
        </p:nvSpPr>
        <p:spPr bwMode="auto">
          <a:xfrm>
            <a:off x="152400" y="3433763"/>
            <a:ext cx="1631950" cy="915987"/>
          </a:xfrm>
          <a:prstGeom prst="rect">
            <a:avLst/>
          </a:prstGeom>
          <a:noFill/>
          <a:ln w="9525">
            <a:noFill/>
            <a:miter lim="800000"/>
            <a:headEnd/>
            <a:tailEnd/>
          </a:ln>
          <a:effectLst/>
        </p:spPr>
        <p:txBody>
          <a:bodyPr wrap="none">
            <a:spAutoFit/>
          </a:bodyPr>
          <a:lstStyle/>
          <a:p>
            <a:r>
              <a:rPr lang="en-US" b="1" i="1">
                <a:effectLst>
                  <a:outerShdw blurRad="38100" dist="38100" dir="2700000" algn="tl">
                    <a:srgbClr val="C0C0C0"/>
                  </a:outerShdw>
                </a:effectLst>
              </a:rPr>
              <a:t>Phonon:</a:t>
            </a:r>
          </a:p>
          <a:p>
            <a:r>
              <a:rPr lang="en-US" b="1" i="1">
                <a:effectLst>
                  <a:outerShdw blurRad="38100" dist="38100" dir="2700000" algn="tl">
                    <a:srgbClr val="C0C0C0"/>
                  </a:outerShdw>
                </a:effectLst>
              </a:rPr>
              <a:t>Sound</a:t>
            </a:r>
          </a:p>
          <a:p>
            <a:r>
              <a:rPr lang="en-US" b="1" i="1">
                <a:effectLst>
                  <a:outerShdw blurRad="38100" dist="38100" dir="2700000" algn="tl">
                    <a:srgbClr val="C0C0C0"/>
                  </a:outerShdw>
                </a:effectLst>
              </a:rPr>
              <a:t>Wavepackets</a:t>
            </a:r>
          </a:p>
        </p:txBody>
      </p:sp>
      <p:sp>
        <p:nvSpPr>
          <p:cNvPr id="32776" name="Line 8"/>
          <p:cNvSpPr>
            <a:spLocks noChangeShapeType="1"/>
          </p:cNvSpPr>
          <p:nvPr/>
        </p:nvSpPr>
        <p:spPr bwMode="auto">
          <a:xfrm>
            <a:off x="1295400" y="3814763"/>
            <a:ext cx="2819400" cy="838200"/>
          </a:xfrm>
          <a:prstGeom prst="line">
            <a:avLst/>
          </a:prstGeom>
          <a:noFill/>
          <a:ln w="9525">
            <a:solidFill>
              <a:srgbClr val="FF0000"/>
            </a:solidFill>
            <a:prstDash val="dash"/>
            <a:round/>
            <a:headEnd/>
            <a:tailEnd type="triangle" w="lg" len="med"/>
          </a:ln>
          <a:effectLst/>
        </p:spPr>
        <p:txBody>
          <a:bodyPr/>
          <a:lstStyle/>
          <a:p>
            <a:endParaRPr lang="en-US"/>
          </a:p>
        </p:txBody>
      </p:sp>
      <p:sp>
        <p:nvSpPr>
          <p:cNvPr id="32777" name="Line 9"/>
          <p:cNvSpPr>
            <a:spLocks noChangeShapeType="1"/>
          </p:cNvSpPr>
          <p:nvPr/>
        </p:nvSpPr>
        <p:spPr bwMode="auto">
          <a:xfrm>
            <a:off x="1219200" y="3890963"/>
            <a:ext cx="4495800" cy="1447800"/>
          </a:xfrm>
          <a:prstGeom prst="line">
            <a:avLst/>
          </a:prstGeom>
          <a:noFill/>
          <a:ln w="9525">
            <a:solidFill>
              <a:srgbClr val="FF0000"/>
            </a:solidFill>
            <a:prstDash val="dash"/>
            <a:round/>
            <a:headEnd/>
            <a:tailEnd type="triangle" w="lg" len="med"/>
          </a:ln>
          <a:effectLst/>
        </p:spPr>
        <p:txBody>
          <a:bodyPr/>
          <a:lstStyle/>
          <a:p>
            <a:endParaRPr lang="en-US"/>
          </a:p>
        </p:txBody>
      </p:sp>
      <p:sp>
        <p:nvSpPr>
          <p:cNvPr id="32779" name="Line 11"/>
          <p:cNvSpPr>
            <a:spLocks noChangeShapeType="1"/>
          </p:cNvSpPr>
          <p:nvPr/>
        </p:nvSpPr>
        <p:spPr bwMode="auto">
          <a:xfrm>
            <a:off x="2667000" y="3890963"/>
            <a:ext cx="304800" cy="0"/>
          </a:xfrm>
          <a:prstGeom prst="line">
            <a:avLst/>
          </a:prstGeom>
          <a:noFill/>
          <a:ln w="9525">
            <a:solidFill>
              <a:schemeClr val="tx1"/>
            </a:solidFill>
            <a:round/>
            <a:headEnd/>
            <a:tailEnd type="triangle" w="lg" len="med"/>
          </a:ln>
          <a:effectLst/>
        </p:spPr>
        <p:txBody>
          <a:bodyPr/>
          <a:lstStyle/>
          <a:p>
            <a:endParaRPr lang="en-US"/>
          </a:p>
        </p:txBody>
      </p:sp>
      <p:sp>
        <p:nvSpPr>
          <p:cNvPr id="32780" name="Line 12"/>
          <p:cNvSpPr>
            <a:spLocks noChangeShapeType="1"/>
          </p:cNvSpPr>
          <p:nvPr/>
        </p:nvSpPr>
        <p:spPr bwMode="auto">
          <a:xfrm>
            <a:off x="4191000" y="4652963"/>
            <a:ext cx="304800" cy="0"/>
          </a:xfrm>
          <a:prstGeom prst="line">
            <a:avLst/>
          </a:prstGeom>
          <a:noFill/>
          <a:ln w="9525">
            <a:solidFill>
              <a:schemeClr val="tx1"/>
            </a:solidFill>
            <a:round/>
            <a:headEnd/>
            <a:tailEnd type="triangle" w="lg" len="med"/>
          </a:ln>
          <a:effectLst/>
        </p:spPr>
        <p:txBody>
          <a:bodyPr/>
          <a:lstStyle/>
          <a:p>
            <a:endParaRPr lang="en-US"/>
          </a:p>
        </p:txBody>
      </p:sp>
      <p:sp>
        <p:nvSpPr>
          <p:cNvPr id="32781" name="Line 13"/>
          <p:cNvSpPr>
            <a:spLocks noChangeShapeType="1"/>
          </p:cNvSpPr>
          <p:nvPr/>
        </p:nvSpPr>
        <p:spPr bwMode="auto">
          <a:xfrm>
            <a:off x="5791200" y="5414963"/>
            <a:ext cx="304800" cy="0"/>
          </a:xfrm>
          <a:prstGeom prst="line">
            <a:avLst/>
          </a:prstGeom>
          <a:noFill/>
          <a:ln w="9525">
            <a:solidFill>
              <a:schemeClr val="tx1"/>
            </a:solidFill>
            <a:round/>
            <a:headEnd/>
            <a:tailEnd type="triangle" w="lg" len="med"/>
          </a:ln>
          <a:effec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sz="quarter"/>
          </p:nvPr>
        </p:nvSpPr>
        <p:spPr>
          <a:xfrm>
            <a:off x="457200" y="609600"/>
            <a:ext cx="8229600" cy="1143000"/>
          </a:xfrm>
        </p:spPr>
        <p:txBody>
          <a:bodyPr>
            <a:normAutofit fontScale="90000"/>
          </a:bodyPr>
          <a:lstStyle/>
          <a:p>
            <a:pPr algn="l"/>
            <a:r>
              <a:rPr lang="en-US" sz="2400"/>
              <a:t>If N atoms make up the lattice, and the spring constant between the atoms is C, then we can write an equation for the force when the atoms are displaced:</a:t>
            </a:r>
            <a:r>
              <a:rPr lang="en-US" sz="4000"/>
              <a:t> </a:t>
            </a:r>
          </a:p>
        </p:txBody>
      </p:sp>
      <p:sp>
        <p:nvSpPr>
          <p:cNvPr id="46087" name="Rectangle 7"/>
          <p:cNvSpPr>
            <a:spLocks noChangeArrowheads="1"/>
          </p:cNvSpPr>
          <p:nvPr/>
        </p:nvSpPr>
        <p:spPr bwMode="auto">
          <a:xfrm>
            <a:off x="304800" y="4648200"/>
            <a:ext cx="5105400" cy="1552575"/>
          </a:xfrm>
          <a:prstGeom prst="rect">
            <a:avLst/>
          </a:prstGeom>
          <a:noFill/>
          <a:ln w="9525">
            <a:noFill/>
            <a:miter lim="800000"/>
            <a:headEnd/>
            <a:tailEnd/>
          </a:ln>
          <a:effectLst/>
        </p:spPr>
        <p:txBody>
          <a:bodyPr anchor="ctr">
            <a:spAutoFit/>
          </a:bodyPr>
          <a:lstStyle/>
          <a:p>
            <a:r>
              <a:rPr lang="en-US" sz="2400"/>
              <a:t>Using a position/time dependence </a:t>
            </a:r>
          </a:p>
          <a:p>
            <a:r>
              <a:rPr lang="en-US" sz="2400"/>
              <a:t>of exp(i</a:t>
            </a:r>
            <a:r>
              <a:rPr lang="en-US" sz="2400">
                <a:latin typeface="Symbol" pitchFamily="18" charset="2"/>
              </a:rPr>
              <a:t>w</a:t>
            </a:r>
            <a:r>
              <a:rPr lang="en-US" sz="2400"/>
              <a:t>t) and solving, we get the</a:t>
            </a:r>
          </a:p>
          <a:p>
            <a:r>
              <a:rPr lang="en-US" sz="2400"/>
              <a:t>relationship between wave number k and frequency w:</a:t>
            </a:r>
          </a:p>
        </p:txBody>
      </p:sp>
      <p:graphicFrame>
        <p:nvGraphicFramePr>
          <p:cNvPr id="46090" name="Object 10"/>
          <p:cNvGraphicFramePr>
            <a:graphicFrameLocks noChangeAspect="1"/>
          </p:cNvGraphicFramePr>
          <p:nvPr/>
        </p:nvGraphicFramePr>
        <p:xfrm>
          <a:off x="533400" y="1905000"/>
          <a:ext cx="4152900" cy="2557463"/>
        </p:xfrm>
        <a:graphic>
          <a:graphicData uri="http://schemas.openxmlformats.org/presentationml/2006/ole">
            <mc:AlternateContent xmlns:mc="http://schemas.openxmlformats.org/markup-compatibility/2006">
              <mc:Choice xmlns:v="urn:schemas-microsoft-com:vml" Requires="v">
                <p:oleObj spid="_x0000_s3080" name="Equation" r:id="rId4" imgW="1752480" imgH="1079280" progId="Equation.3">
                  <p:embed/>
                </p:oleObj>
              </mc:Choice>
              <mc:Fallback>
                <p:oleObj name="Equation" r:id="rId4" imgW="1752480" imgH="10792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05000"/>
                        <a:ext cx="4152900" cy="2557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1" name="Object 11"/>
          <p:cNvGraphicFramePr>
            <a:graphicFrameLocks noChangeAspect="1"/>
          </p:cNvGraphicFramePr>
          <p:nvPr/>
        </p:nvGraphicFramePr>
        <p:xfrm>
          <a:off x="5562600" y="4114800"/>
          <a:ext cx="3016250" cy="2228850"/>
        </p:xfrm>
        <a:graphic>
          <a:graphicData uri="http://schemas.openxmlformats.org/presentationml/2006/ole">
            <mc:AlternateContent xmlns:mc="http://schemas.openxmlformats.org/markup-compatibility/2006">
              <mc:Choice xmlns:v="urn:schemas-microsoft-com:vml" Requires="v">
                <p:oleObj spid="_x0000_s3081" name="Equation" r:id="rId6" imgW="1460160" imgH="1079280" progId="Equation.3">
                  <p:embed/>
                </p:oleObj>
              </mc:Choice>
              <mc:Fallback>
                <p:oleObj name="Equation" r:id="rId6" imgW="1460160" imgH="10792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4114800"/>
                        <a:ext cx="3016250" cy="22288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p:txBody>
          <a:bodyPr/>
          <a:lstStyle/>
          <a:p>
            <a:r>
              <a:rPr lang="en-US" dirty="0"/>
              <a:t>It is usually convenient to consider phonon wave vectors </a:t>
            </a:r>
            <a:r>
              <a:rPr lang="en-US" b="1" dirty="0"/>
              <a:t>k</a:t>
            </a:r>
            <a:r>
              <a:rPr lang="en-US" dirty="0"/>
              <a:t> which have the smallest magnitude (|</a:t>
            </a:r>
            <a:r>
              <a:rPr lang="en-US" b="1" dirty="0"/>
              <a:t>k</a:t>
            </a:r>
            <a:r>
              <a:rPr lang="en-US" dirty="0"/>
              <a:t>|) in their "family". The set of all such wave vectors defines the </a:t>
            </a:r>
            <a:r>
              <a:rPr lang="en-US" i="1" dirty="0"/>
              <a:t>first </a:t>
            </a:r>
            <a:r>
              <a:rPr lang="en-US" i="1" dirty="0">
                <a:hlinkClick r:id="rId3" tooltip="Brillouin zone"/>
              </a:rPr>
              <a:t>Brillouin zone</a:t>
            </a:r>
            <a:r>
              <a:rPr lang="en-US" dirty="0"/>
              <a:t>. Additional Brillouin zones may be defined as copies of the first zone, shifted by some reciprocal lattice vector.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solidFill>
            <a:srgbClr val="FF6600"/>
          </a:solidFill>
          <a:ln w="25400">
            <a:solidFill>
              <a:schemeClr val="tx1"/>
            </a:solidFill>
          </a:ln>
        </p:spPr>
        <p:txBody>
          <a:bodyPr>
            <a:normAutofit fontScale="90000"/>
          </a:bodyPr>
          <a:lstStyle/>
          <a:p>
            <a:r>
              <a:rPr lang="en-US" sz="4000"/>
              <a:t>There are Acoustic and Optical Phonons</a:t>
            </a:r>
          </a:p>
        </p:txBody>
      </p:sp>
      <p:sp>
        <p:nvSpPr>
          <p:cNvPr id="38915" name="Rectangle 3"/>
          <p:cNvSpPr>
            <a:spLocks noGrp="1" noChangeArrowheads="1"/>
          </p:cNvSpPr>
          <p:nvPr>
            <p:ph type="body" idx="1"/>
          </p:nvPr>
        </p:nvSpPr>
        <p:spPr>
          <a:xfrm>
            <a:off x="381000" y="1752600"/>
            <a:ext cx="8229600" cy="4525963"/>
          </a:xfrm>
          <a:solidFill>
            <a:schemeClr val="bg1"/>
          </a:solidFill>
          <a:ln w="25400">
            <a:noFill/>
          </a:ln>
        </p:spPr>
        <p:txBody>
          <a:bodyPr/>
          <a:lstStyle/>
          <a:p>
            <a:pPr>
              <a:lnSpc>
                <a:spcPct val="80000"/>
              </a:lnSpc>
            </a:pPr>
            <a:r>
              <a:rPr lang="en-US" sz="2400" dirty="0"/>
              <a:t>Acoustic phonons occur when wave numbers are small (i.e. long wavelengths) and correspond to sound transmission in crystals.  Acoustic phonons vary depending on whether they are longitudinal or transverse</a:t>
            </a:r>
          </a:p>
          <a:p>
            <a:pPr>
              <a:lnSpc>
                <a:spcPct val="80000"/>
              </a:lnSpc>
            </a:pPr>
            <a:endParaRPr lang="en-US" sz="2400" dirty="0"/>
          </a:p>
          <a:p>
            <a:pPr>
              <a:lnSpc>
                <a:spcPct val="80000"/>
              </a:lnSpc>
              <a:buFontTx/>
              <a:buNone/>
            </a:pPr>
            <a:endParaRPr lang="en-US" sz="2400" dirty="0"/>
          </a:p>
          <a:p>
            <a:pPr>
              <a:lnSpc>
                <a:spcPct val="80000"/>
              </a:lnSpc>
            </a:pPr>
            <a:r>
              <a:rPr lang="en-US" sz="2400" dirty="0"/>
              <a:t>"Optical phonons," which arise in crystals that have more than one atom in the unit cell. They are called "optical" because in ionic crystals are excited very easily by light (by infrared radiation in NaCl). The positive and negative ions vibrate to create a time-varying dipole moment. Optical phonons that interact in this way with light are called </a:t>
            </a:r>
            <a:r>
              <a:rPr lang="en-US" sz="2400" i="1" dirty="0"/>
              <a:t>infrared active</a:t>
            </a:r>
            <a:r>
              <a:rPr lang="en-US" sz="2400" dirty="0"/>
              <a:t>. </a:t>
            </a:r>
          </a:p>
        </p:txBody>
      </p:sp>
      <p:sp>
        <p:nvSpPr>
          <p:cNvPr id="2" name="Rectangle 1">
            <a:extLst>
              <a:ext uri="{FF2B5EF4-FFF2-40B4-BE49-F238E27FC236}">
                <a16:creationId xmlns:a16="http://schemas.microsoft.com/office/drawing/2014/main" id="{B83C3F40-1958-DA4B-97CB-1C75F9E219AC}"/>
              </a:ext>
            </a:extLst>
          </p:cNvPr>
          <p:cNvSpPr/>
          <p:nvPr/>
        </p:nvSpPr>
        <p:spPr>
          <a:xfrm>
            <a:off x="762000" y="3657600"/>
            <a:ext cx="2362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dirty="0"/>
          </a:p>
        </p:txBody>
      </p:sp>
      <p:sp>
        <p:nvSpPr>
          <p:cNvPr id="5" name="Rectangle 4">
            <a:extLst>
              <a:ext uri="{FF2B5EF4-FFF2-40B4-BE49-F238E27FC236}">
                <a16:creationId xmlns:a16="http://schemas.microsoft.com/office/drawing/2014/main" id="{E39FF4F6-DC27-3644-A689-84F060C52B7D}"/>
              </a:ext>
            </a:extLst>
          </p:cNvPr>
          <p:cNvSpPr/>
          <p:nvPr/>
        </p:nvSpPr>
        <p:spPr>
          <a:xfrm>
            <a:off x="762000" y="1676400"/>
            <a:ext cx="2286000" cy="381000"/>
          </a:xfrm>
          <a:prstGeom prst="rect">
            <a:avLst/>
          </a:prstGeom>
          <a:noFill/>
          <a:ln>
            <a:solidFill>
              <a:srgbClr val="1F5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8229600" cy="1401763"/>
          </a:xfrm>
          <a:solidFill>
            <a:srgbClr val="CCFFCC"/>
          </a:solidFill>
          <a:ln>
            <a:solidFill>
              <a:srgbClr val="FFCC00"/>
            </a:solidFill>
          </a:ln>
        </p:spPr>
        <p:txBody>
          <a:bodyPr/>
          <a:lstStyle/>
          <a:p>
            <a:r>
              <a:rPr lang="en-US" sz="2800"/>
              <a:t>Solid is a periodic array of mass points, there are constraints on both the minimum and maximum wavelength associated with a vibrational mode.</a:t>
            </a:r>
          </a:p>
        </p:txBody>
      </p:sp>
      <p:pic>
        <p:nvPicPr>
          <p:cNvPr id="5125" name="Picture 5" descr="phonon"/>
          <p:cNvPicPr>
            <a:picLocks noChangeAspect="1" noChangeArrowheads="1"/>
          </p:cNvPicPr>
          <p:nvPr/>
        </p:nvPicPr>
        <p:blipFill>
          <a:blip r:embed="rId3"/>
          <a:srcRect/>
          <a:stretch>
            <a:fillRect/>
          </a:stretch>
        </p:blipFill>
        <p:spPr bwMode="auto">
          <a:xfrm>
            <a:off x="1752600" y="1447800"/>
            <a:ext cx="6438900" cy="488632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a:t>Quantization of Elastic Waves</a:t>
            </a:r>
          </a:p>
        </p:txBody>
      </p:sp>
      <p:sp>
        <p:nvSpPr>
          <p:cNvPr id="8195" name="Text Box 4"/>
          <p:cNvSpPr txBox="1">
            <a:spLocks noChangeArrowheads="1"/>
          </p:cNvSpPr>
          <p:nvPr/>
        </p:nvSpPr>
        <p:spPr bwMode="auto">
          <a:xfrm>
            <a:off x="365125" y="1479550"/>
            <a:ext cx="8169275" cy="5124450"/>
          </a:xfrm>
          <a:prstGeom prst="rect">
            <a:avLst/>
          </a:prstGeom>
          <a:noFill/>
          <a:ln w="9525">
            <a:noFill/>
            <a:miter lim="800000"/>
            <a:headEnd/>
            <a:tailEnd/>
          </a:ln>
        </p:spPr>
        <p:txBody>
          <a:bodyPr>
            <a:spAutoFit/>
          </a:bodyPr>
          <a:lstStyle/>
          <a:p>
            <a:pPr lvl="1">
              <a:tabLst>
                <a:tab pos="2112963" algn="l"/>
              </a:tabLst>
            </a:pPr>
            <a:r>
              <a:rPr lang="en-US" sz="2400" dirty="0"/>
              <a:t>The energy of an elastic mode of angular frequency </a:t>
            </a:r>
            <a:r>
              <a:rPr lang="en-US" sz="2400" dirty="0">
                <a:sym typeface="Symbol" pitchFamily="18" charset="2"/>
              </a:rPr>
              <a:t> is </a:t>
            </a:r>
          </a:p>
          <a:p>
            <a:pPr lvl="1">
              <a:tabLst>
                <a:tab pos="2112963" algn="l"/>
              </a:tabLst>
            </a:pPr>
            <a:endParaRPr lang="en-US" sz="2400" dirty="0">
              <a:sym typeface="Symbol" pitchFamily="18" charset="2"/>
            </a:endParaRPr>
          </a:p>
          <a:p>
            <a:pPr lvl="1">
              <a:tabLst>
                <a:tab pos="2112963" algn="l"/>
              </a:tabLst>
            </a:pPr>
            <a:endParaRPr lang="en-US" sz="2400" dirty="0">
              <a:sym typeface="Symbol" pitchFamily="18" charset="2"/>
            </a:endParaRPr>
          </a:p>
          <a:p>
            <a:pPr lvl="1">
              <a:tabLst>
                <a:tab pos="2112963" algn="l"/>
              </a:tabLst>
            </a:pPr>
            <a:endParaRPr lang="en-US" sz="2400" dirty="0">
              <a:sym typeface="Symbol" pitchFamily="18" charset="2"/>
            </a:endParaRPr>
          </a:p>
          <a:p>
            <a:pPr lvl="1">
              <a:tabLst>
                <a:tab pos="2112963" algn="l"/>
              </a:tabLst>
            </a:pPr>
            <a:r>
              <a:rPr lang="en-US" sz="2400" dirty="0">
                <a:sym typeface="Symbol" pitchFamily="18" charset="2"/>
              </a:rPr>
              <a:t>It is quantized, in the form of phonons, similar to the quantization of light, as both are derived from a discrete harmonic oscillator model.</a:t>
            </a:r>
          </a:p>
          <a:p>
            <a:pPr lvl="1">
              <a:tabLst>
                <a:tab pos="2112963" algn="l"/>
              </a:tabLst>
            </a:pPr>
            <a:endParaRPr lang="en-US" sz="2400" dirty="0">
              <a:sym typeface="Symbol" pitchFamily="18" charset="2"/>
            </a:endParaRPr>
          </a:p>
          <a:p>
            <a:pPr lvl="1">
              <a:tabLst>
                <a:tab pos="2112963" algn="l"/>
              </a:tabLst>
            </a:pPr>
            <a:r>
              <a:rPr lang="en-US" sz="2400" dirty="0">
                <a:sym typeface="Symbol" pitchFamily="18" charset="2"/>
              </a:rPr>
              <a:t>Elastic waves in crystals are made up of phonons.  Thermal vibrations are thermally excited phonons.</a:t>
            </a:r>
          </a:p>
          <a:p>
            <a:pPr lvl="1">
              <a:tabLst>
                <a:tab pos="2112963" algn="l"/>
              </a:tabLst>
            </a:pPr>
            <a:endParaRPr lang="en-US" sz="2400" dirty="0"/>
          </a:p>
          <a:p>
            <a:pPr lvl="1">
              <a:tabLst>
                <a:tab pos="2112963" algn="l"/>
              </a:tabLst>
            </a:pPr>
            <a:endParaRPr lang="en-US" sz="2000" dirty="0"/>
          </a:p>
          <a:p>
            <a:pPr lvl="1">
              <a:tabLst>
                <a:tab pos="2112963" algn="l"/>
              </a:tabLst>
            </a:pPr>
            <a:endParaRPr lang="en-US" sz="2000" dirty="0"/>
          </a:p>
        </p:txBody>
      </p:sp>
      <p:graphicFrame>
        <p:nvGraphicFramePr>
          <p:cNvPr id="4100" name="Object 4"/>
          <p:cNvGraphicFramePr>
            <a:graphicFrameLocks noChangeAspect="1"/>
          </p:cNvGraphicFramePr>
          <p:nvPr/>
        </p:nvGraphicFramePr>
        <p:xfrm>
          <a:off x="1981200" y="2209800"/>
          <a:ext cx="3200400" cy="685800"/>
        </p:xfrm>
        <a:graphic>
          <a:graphicData uri="http://schemas.openxmlformats.org/presentationml/2006/ole">
            <mc:AlternateContent xmlns:mc="http://schemas.openxmlformats.org/markup-compatibility/2006">
              <mc:Choice xmlns:v="urn:schemas-microsoft-com:vml" Requires="v">
                <p:oleObj spid="_x0000_s4103" name="Equation" r:id="rId5" imgW="1066680" imgH="228600" progId="Equation.3">
                  <p:embed/>
                </p:oleObj>
              </mc:Choice>
              <mc:Fallback>
                <p:oleObj name="Equation" r:id="rId5" imgW="1066680" imgH="2286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2209800"/>
                        <a:ext cx="320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a:t>Phonon Momentum</a:t>
            </a:r>
          </a:p>
        </p:txBody>
      </p:sp>
      <p:sp>
        <p:nvSpPr>
          <p:cNvPr id="74755" name="Rectangle 3"/>
          <p:cNvSpPr>
            <a:spLocks noGrp="1" noChangeArrowheads="1"/>
          </p:cNvSpPr>
          <p:nvPr>
            <p:ph type="body" idx="1"/>
          </p:nvPr>
        </p:nvSpPr>
        <p:spPr/>
        <p:txBody>
          <a:bodyPr/>
          <a:lstStyle/>
          <a:p>
            <a:pPr marL="0" indent="0" eaLnBrk="1" hangingPunct="1">
              <a:buFont typeface="Wingdings" pitchFamily="2" charset="2"/>
              <a:buNone/>
              <a:defRPr/>
            </a:pPr>
            <a:r>
              <a:rPr lang="en-US" sz="2400" dirty="0"/>
              <a:t>A phonon with a wavevector q will interact with particles, like neutrons, photons, electrons, as if it had a momentum (the crystal momentum)</a:t>
            </a:r>
            <a:endParaRPr lang="en-US" dirty="0"/>
          </a:p>
        </p:txBody>
      </p:sp>
      <p:graphicFrame>
        <p:nvGraphicFramePr>
          <p:cNvPr id="74756" name="Object 4"/>
          <p:cNvGraphicFramePr>
            <a:graphicFrameLocks noChangeAspect="1"/>
          </p:cNvGraphicFramePr>
          <p:nvPr>
            <p:extLst>
              <p:ext uri="{D42A27DB-BD31-4B8C-83A1-F6EECF244321}">
                <p14:modId xmlns:p14="http://schemas.microsoft.com/office/powerpoint/2010/main" val="3553516634"/>
              </p:ext>
            </p:extLst>
          </p:nvPr>
        </p:nvGraphicFramePr>
        <p:xfrm>
          <a:off x="3962400" y="2590799"/>
          <a:ext cx="1860550" cy="961433"/>
        </p:xfrm>
        <a:graphic>
          <a:graphicData uri="http://schemas.openxmlformats.org/presentationml/2006/ole">
            <mc:AlternateContent xmlns:mc="http://schemas.openxmlformats.org/markup-compatibility/2006">
              <mc:Choice xmlns:v="urn:schemas-microsoft-com:vml" Requires="v">
                <p:oleObj spid="_x0000_s5126" name="Equation" r:id="rId5" imgW="368300" imgH="190500" progId="Equation.3">
                  <p:embed/>
                </p:oleObj>
              </mc:Choice>
              <mc:Fallback>
                <p:oleObj name="Equation" r:id="rId5" imgW="368300" imgH="1905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2590799"/>
                        <a:ext cx="1860550" cy="961433"/>
                      </a:xfrm>
                      <a:prstGeom prst="rect">
                        <a:avLst/>
                      </a:prstGeom>
                      <a:solidFill>
                        <a:srgbClr val="FFFF00"/>
                      </a:solidFill>
                    </p:spPr>
                  </p:pic>
                </p:oleObj>
              </mc:Fallback>
            </mc:AlternateContent>
          </a:graphicData>
        </a:graphic>
      </p:graphicFrame>
      <p:sp>
        <p:nvSpPr>
          <p:cNvPr id="74759" name="Text Box 7"/>
          <p:cNvSpPr txBox="1">
            <a:spLocks noChangeArrowheads="1"/>
          </p:cNvSpPr>
          <p:nvPr/>
        </p:nvSpPr>
        <p:spPr bwMode="auto">
          <a:xfrm>
            <a:off x="533400" y="3581400"/>
            <a:ext cx="7696200" cy="2585323"/>
          </a:xfrm>
          <a:prstGeom prst="rect">
            <a:avLst/>
          </a:prstGeom>
          <a:noFill/>
          <a:ln w="9525">
            <a:noFill/>
            <a:miter lim="800000"/>
            <a:headEnd/>
            <a:tailEnd/>
          </a:ln>
        </p:spPr>
        <p:txBody>
          <a:bodyPr>
            <a:spAutoFit/>
          </a:bodyPr>
          <a:lstStyle/>
          <a:p>
            <a:pPr>
              <a:spcBef>
                <a:spcPct val="50000"/>
              </a:spcBef>
              <a:buFontTx/>
              <a:buChar char="•"/>
            </a:pPr>
            <a:r>
              <a:rPr lang="en-US" dirty="0"/>
              <a:t> </a:t>
            </a:r>
            <a:r>
              <a:rPr lang="en-US" dirty="0">
                <a:solidFill>
                  <a:srgbClr val="1F50FF"/>
                </a:solidFill>
              </a:rPr>
              <a:t>Be careful!  </a:t>
            </a:r>
            <a:r>
              <a:rPr lang="en-US" dirty="0"/>
              <a:t>Phonons do not carry momentum like photons do.  They can interact with particles as if they have a momentum.  For example, a neutron can hit a crystal and start a wave by transferring momentum to the lattice.</a:t>
            </a:r>
          </a:p>
          <a:p>
            <a:pPr>
              <a:spcBef>
                <a:spcPct val="50000"/>
              </a:spcBef>
              <a:buFontTx/>
              <a:buChar char="•"/>
            </a:pPr>
            <a:r>
              <a:rPr lang="en-US" dirty="0"/>
              <a:t> </a:t>
            </a:r>
            <a:r>
              <a:rPr lang="en-US" dirty="0">
                <a:solidFill>
                  <a:srgbClr val="1F50FF"/>
                </a:solidFill>
              </a:rPr>
              <a:t>However,</a:t>
            </a:r>
            <a:r>
              <a:rPr lang="en-US" dirty="0"/>
              <a:t> this momentum is transferred to the lattice as a whole.  The atoms themselves are not being translated permanently from their equilibrium positions.</a:t>
            </a:r>
          </a:p>
          <a:p>
            <a:pPr>
              <a:spcBef>
                <a:spcPct val="50000"/>
              </a:spcBef>
              <a:buFontTx/>
              <a:buChar char="•"/>
            </a:pPr>
            <a:r>
              <a:rPr lang="en-US" dirty="0"/>
              <a:t> </a:t>
            </a:r>
            <a:r>
              <a:rPr lang="en-US" dirty="0">
                <a:solidFill>
                  <a:srgbClr val="1F50FF"/>
                </a:solidFill>
              </a:rPr>
              <a:t>The only exception </a:t>
            </a:r>
            <a:r>
              <a:rPr lang="en-US" dirty="0"/>
              <a:t>occurs when q = 0, where the whole lattice translates.  This, of course, does carry momentum.</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dissolve">
                                      <p:cBhvr>
                                        <p:cTn id="7" dur="500"/>
                                        <p:tgtEl>
                                          <p:spTgt spid="74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4759"/>
                                        </p:tgtEl>
                                        <p:attrNameLst>
                                          <p:attrName>style.visibility</p:attrName>
                                        </p:attrNameLst>
                                      </p:cBhvr>
                                      <p:to>
                                        <p:strVal val="visible"/>
                                      </p:to>
                                    </p:set>
                                    <p:anim calcmode="lin" valueType="num">
                                      <p:cBhvr additive="base">
                                        <p:cTn id="12" dur="500" fill="hold"/>
                                        <p:tgtEl>
                                          <p:spTgt spid="74759"/>
                                        </p:tgtEl>
                                        <p:attrNameLst>
                                          <p:attrName>ppt_x</p:attrName>
                                        </p:attrNameLst>
                                      </p:cBhvr>
                                      <p:tavLst>
                                        <p:tav tm="0">
                                          <p:val>
                                            <p:strVal val="#ppt_x"/>
                                          </p:val>
                                        </p:tav>
                                        <p:tav tm="100000">
                                          <p:val>
                                            <p:strVal val="#ppt_x"/>
                                          </p:val>
                                        </p:tav>
                                      </p:tavLst>
                                    </p:anim>
                                    <p:anim calcmode="lin" valueType="num">
                                      <p:cBhvr additive="base">
                                        <p:cTn id="13" dur="500" fill="hold"/>
                                        <p:tgtEl>
                                          <p:spTgt spid="747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9" grpId="0"/>
    </p:bld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2087</Words>
  <Application>Microsoft Macintosh PowerPoint</Application>
  <PresentationFormat>On-screen Show (4:3)</PresentationFormat>
  <Paragraphs>159</Paragraphs>
  <Slides>24</Slides>
  <Notes>24</Notes>
  <HiddenSlides>15</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1" baseType="lpstr">
      <vt:lpstr>Arial</vt:lpstr>
      <vt:lpstr>Calibri</vt:lpstr>
      <vt:lpstr>Symbol</vt:lpstr>
      <vt:lpstr>Wingdings</vt:lpstr>
      <vt:lpstr>Office Theme</vt:lpstr>
      <vt:lpstr>Bitmap Image</vt:lpstr>
      <vt:lpstr>Equation</vt:lpstr>
      <vt:lpstr>Phonons</vt:lpstr>
      <vt:lpstr>Uniform Solid Material </vt:lpstr>
      <vt:lpstr>Phonon:  A Lump of Vibrational Energy</vt:lpstr>
      <vt:lpstr>If N atoms make up the lattice, and the spring constant between the atoms is C, then we can write an equation for the force when the atoms are displaced: </vt:lpstr>
      <vt:lpstr>PowerPoint Presentation</vt:lpstr>
      <vt:lpstr>There are Acoustic and Optical Phonons</vt:lpstr>
      <vt:lpstr>Solid is a periodic array of mass points, there are constraints on both the minimum and maximum wavelength associated with a vibrational mode.</vt:lpstr>
      <vt:lpstr>Quantization of Elastic Waves</vt:lpstr>
      <vt:lpstr>Phonon Momentum</vt:lpstr>
      <vt:lpstr>Heat Capacity</vt:lpstr>
      <vt:lpstr>Heat Capacity</vt:lpstr>
      <vt:lpstr>PowerPoint Presentation</vt:lpstr>
      <vt:lpstr>PowerPoint Presentation</vt:lpstr>
      <vt:lpstr>PowerPoint Presentation</vt:lpstr>
      <vt:lpstr>PowerPoint Presentation</vt:lpstr>
      <vt:lpstr>Einstein Model</vt:lpstr>
      <vt:lpstr>PowerPoint Presentation</vt:lpstr>
      <vt:lpstr>PowerPoint Presentation</vt:lpstr>
      <vt:lpstr>PowerPoint Presentation</vt:lpstr>
      <vt:lpstr>Einstein Model</vt:lpstr>
      <vt:lpstr>Einstein Model</vt:lpstr>
      <vt:lpstr>PowerPoint Presentation</vt:lpstr>
      <vt:lpstr>PowerPoint Presentation</vt:lpstr>
      <vt:lpstr>PowerPoint Presentation</vt:lpstr>
    </vt:vector>
  </TitlesOfParts>
  <Company>amity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Phonons</dc:title>
  <dc:creator>user</dc:creator>
  <cp:lastModifiedBy>Jaime Bonilla Ríos</cp:lastModifiedBy>
  <cp:revision>5</cp:revision>
  <dcterms:created xsi:type="dcterms:W3CDTF">2014-02-04T06:54:47Z</dcterms:created>
  <dcterms:modified xsi:type="dcterms:W3CDTF">2020-05-25T20:42:02Z</dcterms:modified>
</cp:coreProperties>
</file>