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17" d="100"/>
          <a:sy n="117" d="100"/>
        </p:scale>
        <p:origin x="720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5F120A-13B8-F64E-9F23-74215E8D8F64}" type="datetimeFigureOut">
              <a:rPr lang="en-US" smtClean="0"/>
              <a:t>2/13/20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650011-87EB-5843-9006-1ECBEA6DF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78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650011-87EB-5843-9006-1ECBEA6DF02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0017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8B066-C52A-4C4E-9BAD-D0364EFB0497}" type="datetimeFigureOut">
              <a:rPr lang="en-US" smtClean="0"/>
              <a:t>2/13/20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884EF-A8C1-B14A-93C5-68F20F95D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250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8B066-C52A-4C4E-9BAD-D0364EFB0497}" type="datetimeFigureOut">
              <a:rPr lang="en-US" smtClean="0"/>
              <a:t>2/13/20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884EF-A8C1-B14A-93C5-68F20F95D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7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8B066-C52A-4C4E-9BAD-D0364EFB0497}" type="datetimeFigureOut">
              <a:rPr lang="en-US" smtClean="0"/>
              <a:t>2/13/20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884EF-A8C1-B14A-93C5-68F20F95D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72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8B066-C52A-4C4E-9BAD-D0364EFB0497}" type="datetimeFigureOut">
              <a:rPr lang="en-US" smtClean="0"/>
              <a:t>2/13/20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884EF-A8C1-B14A-93C5-68F20F95D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553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8B066-C52A-4C4E-9BAD-D0364EFB0497}" type="datetimeFigureOut">
              <a:rPr lang="en-US" smtClean="0"/>
              <a:t>2/13/20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884EF-A8C1-B14A-93C5-68F20F95D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793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8B066-C52A-4C4E-9BAD-D0364EFB0497}" type="datetimeFigureOut">
              <a:rPr lang="en-US" smtClean="0"/>
              <a:t>2/13/20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884EF-A8C1-B14A-93C5-68F20F95D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859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8B066-C52A-4C4E-9BAD-D0364EFB0497}" type="datetimeFigureOut">
              <a:rPr lang="en-US" smtClean="0"/>
              <a:t>2/13/20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884EF-A8C1-B14A-93C5-68F20F95D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500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8B066-C52A-4C4E-9BAD-D0364EFB0497}" type="datetimeFigureOut">
              <a:rPr lang="en-US" smtClean="0"/>
              <a:t>2/13/20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884EF-A8C1-B14A-93C5-68F20F95D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178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8B066-C52A-4C4E-9BAD-D0364EFB0497}" type="datetimeFigureOut">
              <a:rPr lang="en-US" smtClean="0"/>
              <a:t>2/13/20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884EF-A8C1-B14A-93C5-68F20F95D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556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8B066-C52A-4C4E-9BAD-D0364EFB0497}" type="datetimeFigureOut">
              <a:rPr lang="en-US" smtClean="0"/>
              <a:t>2/13/20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884EF-A8C1-B14A-93C5-68F20F95D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02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8B066-C52A-4C4E-9BAD-D0364EFB0497}" type="datetimeFigureOut">
              <a:rPr lang="en-US" smtClean="0"/>
              <a:t>2/13/20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884EF-A8C1-B14A-93C5-68F20F95D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079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98B066-C52A-4C4E-9BAD-D0364EFB0497}" type="datetimeFigureOut">
              <a:rPr lang="en-US" smtClean="0"/>
              <a:t>2/13/20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7884EF-A8C1-B14A-93C5-68F20F95D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425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5.png"/><Relationship Id="rId2" Type="http://schemas.openxmlformats.org/officeDocument/2006/relationships/image" Target="../media/image1.png"/><Relationship Id="rId16" Type="http://schemas.openxmlformats.org/officeDocument/2006/relationships/hyperlink" Target="https://scholar.google.com/citations?user=dZOf5acAAAAJ&amp;hl=es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9.png"/><Relationship Id="rId18" Type="http://schemas.openxmlformats.org/officeDocument/2006/relationships/hyperlink" Target="https://scholar.google.com/citations?user=rQ1lCFcAAAAJ&amp;hl=es" TargetMode="External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8.png"/><Relationship Id="rId17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17.png"/><Relationship Id="rId5" Type="http://schemas.openxmlformats.org/officeDocument/2006/relationships/image" Target="../media/image3.png"/><Relationship Id="rId15" Type="http://schemas.openxmlformats.org/officeDocument/2006/relationships/image" Target="../media/image7.png"/><Relationship Id="rId10" Type="http://schemas.openxmlformats.org/officeDocument/2006/relationships/image" Target="../media/image10.png"/><Relationship Id="rId4" Type="http://schemas.openxmlformats.org/officeDocument/2006/relationships/image" Target="../media/image2.png"/><Relationship Id="rId9" Type="http://schemas.openxmlformats.org/officeDocument/2006/relationships/image" Target="../media/image16.png"/><Relationship Id="rId14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590800"/>
            <a:ext cx="7772400" cy="1470025"/>
          </a:xfrm>
        </p:spPr>
        <p:txBody>
          <a:bodyPr>
            <a:noAutofit/>
          </a:bodyPr>
          <a:lstStyle/>
          <a:p>
            <a:r>
              <a:rPr lang="es-ES_tradnl" sz="5400" dirty="0"/>
              <a:t>Profesores</a:t>
            </a:r>
            <a:br>
              <a:rPr lang="es-ES_tradnl" sz="5400" dirty="0"/>
            </a:br>
            <a:r>
              <a:rPr lang="es-ES_tradnl" sz="5400" dirty="0"/>
              <a:t>Bioinformática</a:t>
            </a:r>
            <a:br>
              <a:rPr lang="es-ES_tradnl" sz="5400" dirty="0"/>
            </a:br>
            <a:r>
              <a:rPr lang="es-ES_tradnl" sz="5400" dirty="0"/>
              <a:t>Para Ciencias Computacionales</a:t>
            </a:r>
            <a:br>
              <a:rPr lang="es-ES_tradnl" sz="5400" dirty="0"/>
            </a:br>
            <a:r>
              <a:rPr lang="es-ES_tradnl" sz="5400" dirty="0"/>
              <a:t>Técnicas y Métodos</a:t>
            </a:r>
            <a:br>
              <a:rPr lang="es-ES_tradnl" sz="5400" dirty="0"/>
            </a:br>
            <a:r>
              <a:rPr lang="es-ES_tradnl" sz="5400" dirty="0"/>
              <a:t>Feb 2020</a:t>
            </a:r>
          </a:p>
        </p:txBody>
      </p:sp>
    </p:spTree>
    <p:extLst>
      <p:ext uri="{BB962C8B-B14F-4D97-AF65-F5344CB8AC3E}">
        <p14:creationId xmlns:p14="http://schemas.microsoft.com/office/powerpoint/2010/main" val="3713915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337"/>
            <a:ext cx="8229600" cy="693737"/>
          </a:xfrm>
        </p:spPr>
        <p:txBody>
          <a:bodyPr>
            <a:noAutofit/>
          </a:bodyPr>
          <a:lstStyle/>
          <a:p>
            <a:pPr algn="r"/>
            <a:r>
              <a:rPr lang="en-US" sz="3200" dirty="0"/>
              <a:t>Dr. </a:t>
            </a:r>
            <a:r>
              <a:rPr lang="en-US" sz="3200" dirty="0" err="1"/>
              <a:t>Víctor</a:t>
            </a:r>
            <a:r>
              <a:rPr lang="en-US" sz="3200" dirty="0"/>
              <a:t> </a:t>
            </a:r>
            <a:r>
              <a:rPr lang="en-US" sz="3200" dirty="0" err="1"/>
              <a:t>Treviño</a:t>
            </a:r>
            <a:r>
              <a:rPr lang="en-US" sz="3200" dirty="0"/>
              <a:t>, SNI-2 (</a:t>
            </a:r>
            <a:r>
              <a:rPr lang="en-US" sz="3200" dirty="0" err="1"/>
              <a:t>vtrevino@tec.mx</a:t>
            </a:r>
            <a:r>
              <a:rPr lang="en-US" sz="3200" dirty="0"/>
              <a:t>)</a:t>
            </a:r>
          </a:p>
        </p:txBody>
      </p:sp>
      <p:cxnSp>
        <p:nvCxnSpPr>
          <p:cNvPr id="32" name="Straight Connector 31"/>
          <p:cNvCxnSpPr/>
          <p:nvPr/>
        </p:nvCxnSpPr>
        <p:spPr>
          <a:xfrm>
            <a:off x="642471" y="735015"/>
            <a:ext cx="7814236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23964" y="755335"/>
            <a:ext cx="514446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Profesor</a:t>
            </a:r>
            <a:r>
              <a:rPr lang="en-US" b="1" dirty="0"/>
              <a:t> </a:t>
            </a:r>
            <a:r>
              <a:rPr lang="en-US" b="1" dirty="0" err="1"/>
              <a:t>Investigador</a:t>
            </a:r>
            <a:r>
              <a:rPr lang="en-US" b="1" dirty="0"/>
              <a:t> </a:t>
            </a:r>
          </a:p>
          <a:p>
            <a:r>
              <a:rPr lang="en-US" b="1" dirty="0" err="1"/>
              <a:t>Líder</a:t>
            </a:r>
            <a:r>
              <a:rPr lang="en-US" b="1" dirty="0"/>
              <a:t> : </a:t>
            </a:r>
            <a:r>
              <a:rPr lang="en-US" dirty="0"/>
              <a:t>GIEE </a:t>
            </a:r>
            <a:r>
              <a:rPr lang="en-US" dirty="0" err="1"/>
              <a:t>Bioinformática</a:t>
            </a:r>
            <a:endParaRPr lang="en-US" dirty="0"/>
          </a:p>
          <a:p>
            <a:r>
              <a:rPr lang="en-US" dirty="0" err="1"/>
              <a:t>Claustros</a:t>
            </a:r>
            <a:r>
              <a:rPr lang="en-US" dirty="0"/>
              <a:t>:</a:t>
            </a:r>
          </a:p>
          <a:p>
            <a:r>
              <a:rPr lang="en-US" dirty="0"/>
              <a:t>- </a:t>
            </a:r>
            <a:r>
              <a:rPr lang="en-US" dirty="0" err="1"/>
              <a:t>Escuela</a:t>
            </a:r>
            <a:r>
              <a:rPr lang="en-US" dirty="0"/>
              <a:t> de </a:t>
            </a:r>
            <a:r>
              <a:rPr lang="en-US" dirty="0" err="1"/>
              <a:t>Medicina</a:t>
            </a:r>
            <a:endParaRPr lang="en-US" dirty="0"/>
          </a:p>
          <a:p>
            <a:r>
              <a:rPr lang="en-US" dirty="0"/>
              <a:t>- </a:t>
            </a:r>
            <a:r>
              <a:rPr lang="en-US" dirty="0" err="1"/>
              <a:t>Computación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Extensa</a:t>
            </a:r>
            <a:r>
              <a:rPr lang="en-US" dirty="0"/>
              <a:t> </a:t>
            </a:r>
            <a:r>
              <a:rPr lang="en-US" dirty="0" err="1"/>
              <a:t>experiencia</a:t>
            </a:r>
            <a:r>
              <a:rPr lang="en-US" dirty="0"/>
              <a:t> en </a:t>
            </a:r>
            <a:r>
              <a:rPr lang="en-US" dirty="0" err="1"/>
              <a:t>investigación</a:t>
            </a:r>
            <a:r>
              <a:rPr lang="en-US" dirty="0"/>
              <a:t> y </a:t>
            </a:r>
          </a:p>
          <a:p>
            <a:r>
              <a:rPr lang="en-US" dirty="0" err="1"/>
              <a:t>desarrollo</a:t>
            </a:r>
            <a:r>
              <a:rPr lang="en-US" dirty="0"/>
              <a:t> de software.</a:t>
            </a:r>
          </a:p>
          <a:p>
            <a:endParaRPr lang="en-US" dirty="0"/>
          </a:p>
          <a:p>
            <a:r>
              <a:rPr lang="en-US" dirty="0" err="1"/>
              <a:t>Premio</a:t>
            </a:r>
            <a:r>
              <a:rPr lang="en-US" dirty="0"/>
              <a:t> </a:t>
            </a:r>
            <a:r>
              <a:rPr lang="en-US" dirty="0" err="1"/>
              <a:t>Rómula</a:t>
            </a:r>
            <a:r>
              <a:rPr lang="en-US" dirty="0"/>
              <a:t> Garza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Investigación</a:t>
            </a: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1020" y="868403"/>
            <a:ext cx="3285093" cy="71291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4345" y="1415537"/>
            <a:ext cx="1631768" cy="33155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2932" y="1747091"/>
            <a:ext cx="2693775" cy="72171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82787" y="2147051"/>
            <a:ext cx="1061213" cy="32175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76955" y="2582980"/>
            <a:ext cx="2549876" cy="71343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54573" y="3176448"/>
            <a:ext cx="1751540" cy="23993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41332" y="5074620"/>
            <a:ext cx="3781130" cy="55478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815304" y="5467893"/>
            <a:ext cx="1325019" cy="32301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821021" y="3698293"/>
            <a:ext cx="3014910" cy="503438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907458" y="3976525"/>
            <a:ext cx="776212" cy="300782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942216" y="4364033"/>
            <a:ext cx="4044303" cy="517915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450902" y="4929901"/>
            <a:ext cx="535617" cy="6995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634147" y="5954880"/>
            <a:ext cx="4201784" cy="483975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815304" y="6267447"/>
            <a:ext cx="2010742" cy="34281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BC8E39F-8B49-1242-B224-548FF3F81735}"/>
              </a:ext>
            </a:extLst>
          </p:cNvPr>
          <p:cNvSpPr/>
          <p:nvPr/>
        </p:nvSpPr>
        <p:spPr>
          <a:xfrm>
            <a:off x="223964" y="3760953"/>
            <a:ext cx="36198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16"/>
              </a:rPr>
              <a:t>https://scholar.google.com/citations?user=dZOf5acAAAAJ&amp;hl=es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3B07281-101B-C24C-9B36-B78D0A407162}"/>
              </a:ext>
            </a:extLst>
          </p:cNvPr>
          <p:cNvSpPr/>
          <p:nvPr/>
        </p:nvSpPr>
        <p:spPr>
          <a:xfrm>
            <a:off x="3082425" y="797717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PhD. Biosciences</a:t>
            </a:r>
          </a:p>
          <a:p>
            <a:r>
              <a:rPr lang="en-US" b="1" dirty="0"/>
              <a:t>University of Birmingham</a:t>
            </a:r>
          </a:p>
          <a:p>
            <a:r>
              <a:rPr lang="en-US" dirty="0"/>
              <a:t>Dr. Francesco Falciani</a:t>
            </a:r>
          </a:p>
          <a:p>
            <a:r>
              <a:rPr lang="en-US" b="1" dirty="0"/>
              <a:t>MS. Molecular Biology</a:t>
            </a:r>
          </a:p>
          <a:p>
            <a:r>
              <a:rPr lang="en-US" b="1" dirty="0"/>
              <a:t>BS. Electronic Systems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B63BDC-5E7E-8E46-AA23-57EAC6A65938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57481" y="4559254"/>
            <a:ext cx="3962400" cy="187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99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26337"/>
            <a:ext cx="8986519" cy="693737"/>
          </a:xfrm>
        </p:spPr>
        <p:txBody>
          <a:bodyPr lIns="0" tIns="0" rIns="0" bIns="0">
            <a:noAutofit/>
          </a:bodyPr>
          <a:lstStyle/>
          <a:p>
            <a:pPr algn="r"/>
            <a:r>
              <a:rPr lang="en-US" sz="3200" dirty="0"/>
              <a:t>Dr. Emmanuel Martínez, SNI-1  </a:t>
            </a:r>
            <a:r>
              <a:rPr lang="en-US" sz="2800" dirty="0"/>
              <a:t>(</a:t>
            </a:r>
            <a:r>
              <a:rPr lang="en-US" sz="2800" dirty="0" err="1"/>
              <a:t>juanemmanuel@tec.mx</a:t>
            </a:r>
            <a:r>
              <a:rPr lang="en-US" sz="2800" dirty="0"/>
              <a:t>)</a:t>
            </a:r>
          </a:p>
        </p:txBody>
      </p:sp>
      <p:cxnSp>
        <p:nvCxnSpPr>
          <p:cNvPr id="32" name="Straight Connector 31"/>
          <p:cNvCxnSpPr/>
          <p:nvPr/>
        </p:nvCxnSpPr>
        <p:spPr>
          <a:xfrm>
            <a:off x="642471" y="735015"/>
            <a:ext cx="7814236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23964" y="1102559"/>
            <a:ext cx="514446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Profesor</a:t>
            </a:r>
            <a:r>
              <a:rPr lang="en-US" b="1" dirty="0"/>
              <a:t> </a:t>
            </a:r>
            <a:r>
              <a:rPr lang="en-US" b="1" dirty="0" err="1"/>
              <a:t>Investigador</a:t>
            </a:r>
            <a:r>
              <a:rPr lang="en-US" b="1" dirty="0"/>
              <a:t> </a:t>
            </a:r>
            <a:br>
              <a:rPr lang="en-US" b="1" dirty="0"/>
            </a:br>
            <a:r>
              <a:rPr lang="en-US" b="1" dirty="0"/>
              <a:t>– Agosto 2018</a:t>
            </a:r>
          </a:p>
          <a:p>
            <a:r>
              <a:rPr lang="en-US" dirty="0"/>
              <a:t>GIEE </a:t>
            </a:r>
            <a:r>
              <a:rPr lang="en-US" dirty="0" err="1"/>
              <a:t>Bioinformática</a:t>
            </a:r>
            <a:endParaRPr lang="en-US" dirty="0"/>
          </a:p>
          <a:p>
            <a:r>
              <a:rPr lang="en-US" dirty="0" err="1"/>
              <a:t>Claustros</a:t>
            </a:r>
            <a:r>
              <a:rPr lang="en-US" dirty="0"/>
              <a:t>:</a:t>
            </a:r>
          </a:p>
          <a:p>
            <a:r>
              <a:rPr lang="en-US" dirty="0"/>
              <a:t>- </a:t>
            </a:r>
            <a:r>
              <a:rPr lang="en-US" dirty="0" err="1"/>
              <a:t>Escuela</a:t>
            </a:r>
            <a:r>
              <a:rPr lang="en-US" dirty="0"/>
              <a:t> de </a:t>
            </a:r>
            <a:r>
              <a:rPr lang="en-US" dirty="0" err="1"/>
              <a:t>Medicina</a:t>
            </a:r>
            <a:endParaRPr lang="en-US" dirty="0"/>
          </a:p>
          <a:p>
            <a:r>
              <a:rPr lang="en-US" dirty="0"/>
              <a:t>- </a:t>
            </a:r>
            <a:r>
              <a:rPr lang="en-US" dirty="0" err="1"/>
              <a:t>Computación</a:t>
            </a: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r>
              <a:rPr lang="en-US" b="1" dirty="0"/>
              <a:t>Postdoc MD Anderson</a:t>
            </a:r>
          </a:p>
          <a:p>
            <a:r>
              <a:rPr lang="en-US" dirty="0"/>
              <a:t>- Genomic Medicine </a:t>
            </a:r>
            <a:r>
              <a:rPr lang="en-US" dirty="0" err="1"/>
              <a:t>Roel</a:t>
            </a:r>
            <a:r>
              <a:rPr lang="en-US" dirty="0"/>
              <a:t> </a:t>
            </a:r>
            <a:r>
              <a:rPr lang="en-US" dirty="0" err="1"/>
              <a:t>Verhaak</a:t>
            </a:r>
            <a:endParaRPr lang="en-US" dirty="0"/>
          </a:p>
          <a:p>
            <a:r>
              <a:rPr lang="en-US" dirty="0"/>
              <a:t>- </a:t>
            </a:r>
            <a:r>
              <a:rPr lang="en-US" dirty="0" err="1"/>
              <a:t>Neuro</a:t>
            </a:r>
            <a:r>
              <a:rPr lang="en-US" dirty="0"/>
              <a:t> oncology John De Groot</a:t>
            </a:r>
          </a:p>
          <a:p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1020" y="868403"/>
            <a:ext cx="3285093" cy="712911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4345" y="1415537"/>
            <a:ext cx="1631768" cy="331554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62932" y="1747091"/>
            <a:ext cx="2693775" cy="721711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82787" y="2147051"/>
            <a:ext cx="1061213" cy="321751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76955" y="2582980"/>
            <a:ext cx="2549876" cy="713437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54573" y="3176448"/>
            <a:ext cx="1751540" cy="239937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62932" y="3521918"/>
            <a:ext cx="2526350" cy="402382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318144" y="3623518"/>
            <a:ext cx="776212" cy="300782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722627" y="4053725"/>
            <a:ext cx="3263892" cy="433357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280064" y="4487082"/>
            <a:ext cx="813471" cy="393615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709679" y="4992884"/>
            <a:ext cx="2747028" cy="584274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141871" y="5061439"/>
            <a:ext cx="951664" cy="313677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205389" y="5755965"/>
            <a:ext cx="3781130" cy="554781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479361" y="6149238"/>
            <a:ext cx="1325019" cy="32301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5360C1A-D07F-D44E-9F4F-0B79DE743230}"/>
              </a:ext>
            </a:extLst>
          </p:cNvPr>
          <p:cNvSpPr/>
          <p:nvPr/>
        </p:nvSpPr>
        <p:spPr>
          <a:xfrm>
            <a:off x="2919389" y="1124660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PhD. Computer Science</a:t>
            </a:r>
          </a:p>
          <a:p>
            <a:r>
              <a:rPr lang="en-US" dirty="0"/>
              <a:t>Dr. Víctor Treviño, </a:t>
            </a:r>
            <a:br>
              <a:rPr lang="en-US" dirty="0"/>
            </a:br>
            <a:r>
              <a:rPr lang="en-US" b="1" i="1" dirty="0"/>
              <a:t>PhD Research Stay </a:t>
            </a:r>
            <a:br>
              <a:rPr lang="en-US" b="1" i="1" dirty="0"/>
            </a:br>
            <a:r>
              <a:rPr lang="en-US" dirty="0"/>
              <a:t>Roel </a:t>
            </a:r>
            <a:r>
              <a:rPr lang="en-US" dirty="0" err="1"/>
              <a:t>Verhaak</a:t>
            </a:r>
            <a:r>
              <a:rPr lang="en-US" dirty="0"/>
              <a:t> (Houston)</a:t>
            </a:r>
          </a:p>
          <a:p>
            <a:r>
              <a:rPr lang="en-US" b="1" dirty="0"/>
              <a:t>MS. Artificial Intelligence</a:t>
            </a:r>
          </a:p>
          <a:p>
            <a:r>
              <a:rPr lang="en-US" b="1" dirty="0"/>
              <a:t>BS. Electronics and Telecomm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342155-3705-BF47-AFF8-3A38B10328C5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44103" y="4737100"/>
            <a:ext cx="3924300" cy="21209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F8AAC3C-A31E-334A-BEA1-C770276A8C74}"/>
              </a:ext>
            </a:extLst>
          </p:cNvPr>
          <p:cNvSpPr/>
          <p:nvPr/>
        </p:nvSpPr>
        <p:spPr>
          <a:xfrm>
            <a:off x="173064" y="4163916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hlinkClick r:id="rId18"/>
              </a:rPr>
              <a:t>https://scholar.google.com/citations?user=rQ1lCFcAAAAJ&amp;hl=es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308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Contenido</a:t>
            </a:r>
            <a:r>
              <a:rPr lang="en-US" dirty="0"/>
              <a:t> </a:t>
            </a:r>
            <a:r>
              <a:rPr lang="en-US" dirty="0" err="1"/>
              <a:t>Tentativo</a:t>
            </a:r>
            <a:r>
              <a:rPr lang="en-US" dirty="0"/>
              <a:t> del </a:t>
            </a:r>
            <a:r>
              <a:rPr lang="en-US" dirty="0" err="1"/>
              <a:t>Curso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3629"/>
            <a:ext cx="8229600" cy="5584371"/>
          </a:xfrm>
        </p:spPr>
        <p:txBody>
          <a:bodyPr>
            <a:normAutofit fontScale="47500" lnSpcReduction="20000"/>
          </a:bodyPr>
          <a:lstStyle/>
          <a:p>
            <a:r>
              <a:rPr lang="en-US" dirty="0"/>
              <a:t>0) </a:t>
            </a:r>
            <a:r>
              <a:rPr lang="en-US" dirty="0" err="1"/>
              <a:t>Introducción</a:t>
            </a:r>
            <a:r>
              <a:rPr lang="en-US" dirty="0"/>
              <a:t> a </a:t>
            </a:r>
            <a:r>
              <a:rPr lang="en-US" dirty="0" err="1"/>
              <a:t>Biología</a:t>
            </a:r>
            <a:r>
              <a:rPr lang="en-US" dirty="0"/>
              <a:t> Molecular / </a:t>
            </a:r>
            <a:r>
              <a:rPr lang="en-US" dirty="0" err="1"/>
              <a:t>Gené</a:t>
            </a:r>
            <a:br>
              <a:rPr lang="en-US" dirty="0"/>
            </a:br>
            <a:endParaRPr lang="en-US" dirty="0"/>
          </a:p>
          <a:p>
            <a:r>
              <a:rPr lang="en-US" dirty="0"/>
              <a:t>1) </a:t>
            </a:r>
            <a:r>
              <a:rPr lang="en-US" dirty="0" err="1"/>
              <a:t>Algoritmos</a:t>
            </a:r>
            <a:r>
              <a:rPr lang="en-US" dirty="0"/>
              <a:t> de </a:t>
            </a:r>
            <a:r>
              <a:rPr lang="en-US" dirty="0" err="1"/>
              <a:t>Alineamiento</a:t>
            </a:r>
            <a:endParaRPr lang="en-US" dirty="0"/>
          </a:p>
          <a:p>
            <a:r>
              <a:rPr lang="en-US" dirty="0"/>
              <a:t>1.1) </a:t>
            </a:r>
            <a:r>
              <a:rPr lang="en-US" dirty="0" err="1"/>
              <a:t>Alineamiento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pares de </a:t>
            </a:r>
            <a:r>
              <a:rPr lang="en-US" dirty="0" err="1"/>
              <a:t>secuencias</a:t>
            </a:r>
            <a:endParaRPr lang="en-US" dirty="0"/>
          </a:p>
          <a:p>
            <a:r>
              <a:rPr lang="en-US" dirty="0"/>
              <a:t>1.2) </a:t>
            </a:r>
            <a:r>
              <a:rPr lang="en-US" dirty="0" err="1"/>
              <a:t>Alineamiento</a:t>
            </a:r>
            <a:r>
              <a:rPr lang="en-US" dirty="0"/>
              <a:t> </a:t>
            </a:r>
            <a:r>
              <a:rPr lang="en-US" dirty="0" err="1"/>
              <a:t>múltiple</a:t>
            </a:r>
            <a:endParaRPr lang="en-US" dirty="0"/>
          </a:p>
          <a:p>
            <a:r>
              <a:rPr lang="en-US" dirty="0"/>
              <a:t>1.3) </a:t>
            </a:r>
            <a:r>
              <a:rPr lang="en-US" dirty="0" err="1"/>
              <a:t>Búsqueda</a:t>
            </a:r>
            <a:r>
              <a:rPr lang="en-US" dirty="0"/>
              <a:t> de </a:t>
            </a:r>
            <a:r>
              <a:rPr lang="en-US" dirty="0" err="1"/>
              <a:t>Secuencias</a:t>
            </a:r>
            <a:endParaRPr lang="en-US" dirty="0"/>
          </a:p>
          <a:p>
            <a:r>
              <a:rPr lang="en-US" dirty="0"/>
              <a:t>1.4) </a:t>
            </a:r>
            <a:r>
              <a:rPr lang="en-US" dirty="0" err="1"/>
              <a:t>Algoritmos</a:t>
            </a:r>
            <a:r>
              <a:rPr lang="en-US" dirty="0"/>
              <a:t> </a:t>
            </a:r>
            <a:r>
              <a:rPr lang="en-US" dirty="0" err="1"/>
              <a:t>actuales</a:t>
            </a:r>
            <a:r>
              <a:rPr lang="en-US" dirty="0"/>
              <a:t> de </a:t>
            </a:r>
            <a:r>
              <a:rPr lang="en-US" dirty="0" err="1"/>
              <a:t>alineamiento</a:t>
            </a:r>
            <a:r>
              <a:rPr lang="en-US" dirty="0"/>
              <a:t> (e.g. Burrows-Wheeler)</a:t>
            </a:r>
          </a:p>
          <a:p>
            <a:r>
              <a:rPr lang="en-US" dirty="0"/>
              <a:t>1.5) </a:t>
            </a:r>
            <a:r>
              <a:rPr lang="en-US" dirty="0" err="1"/>
              <a:t>Formatos</a:t>
            </a:r>
            <a:r>
              <a:rPr lang="en-US" dirty="0"/>
              <a:t> de </a:t>
            </a:r>
            <a:r>
              <a:rPr lang="en-US" dirty="0" err="1"/>
              <a:t>archivos</a:t>
            </a:r>
            <a:r>
              <a:rPr lang="en-US" dirty="0"/>
              <a:t> de </a:t>
            </a:r>
            <a:r>
              <a:rPr lang="en-US" dirty="0" err="1"/>
              <a:t>alineamiento</a:t>
            </a:r>
            <a:r>
              <a:rPr lang="en-US" dirty="0"/>
              <a:t> (FASTQ, SAM/BAM, etc.)</a:t>
            </a:r>
          </a:p>
          <a:p>
            <a:r>
              <a:rPr lang="en-US" dirty="0"/>
              <a:t>1.6) </a:t>
            </a:r>
            <a:r>
              <a:rPr lang="en-US" dirty="0" err="1"/>
              <a:t>Aplicaciones</a:t>
            </a:r>
            <a:r>
              <a:rPr lang="en-US" dirty="0"/>
              <a:t> de </a:t>
            </a:r>
            <a:r>
              <a:rPr lang="en-US" dirty="0" err="1"/>
              <a:t>Alineamientos</a:t>
            </a:r>
            <a:r>
              <a:rPr lang="en-US" dirty="0"/>
              <a:t> (</a:t>
            </a:r>
            <a:r>
              <a:rPr lang="en-US" dirty="0" err="1"/>
              <a:t>Mutaciones</a:t>
            </a:r>
            <a:r>
              <a:rPr lang="en-US" dirty="0"/>
              <a:t>, PWM, )</a:t>
            </a:r>
          </a:p>
          <a:p>
            <a:endParaRPr lang="en-US" dirty="0"/>
          </a:p>
          <a:p>
            <a:r>
              <a:rPr lang="en-US" dirty="0"/>
              <a:t>2) </a:t>
            </a:r>
            <a:r>
              <a:rPr lang="en-US" dirty="0" err="1"/>
              <a:t>Análisis</a:t>
            </a:r>
            <a:r>
              <a:rPr lang="en-US" dirty="0"/>
              <a:t> de </a:t>
            </a:r>
            <a:r>
              <a:rPr lang="en-US" dirty="0" err="1"/>
              <a:t>Datos</a:t>
            </a:r>
            <a:r>
              <a:rPr lang="en-US" dirty="0"/>
              <a:t> de alto </a:t>
            </a:r>
            <a:r>
              <a:rPr lang="en-US" dirty="0" err="1"/>
              <a:t>nivel</a:t>
            </a:r>
            <a:r>
              <a:rPr lang="en-US" dirty="0"/>
              <a:t> (e.g. </a:t>
            </a:r>
            <a:r>
              <a:rPr lang="en-US" dirty="0" err="1"/>
              <a:t>Expresión</a:t>
            </a:r>
            <a:r>
              <a:rPr lang="en-US" dirty="0"/>
              <a:t> de Genes)</a:t>
            </a:r>
          </a:p>
          <a:p>
            <a:r>
              <a:rPr lang="en-US" dirty="0"/>
              <a:t>2.1) </a:t>
            </a:r>
            <a:r>
              <a:rPr lang="en-US" dirty="0" err="1"/>
              <a:t>Pruebas</a:t>
            </a:r>
            <a:r>
              <a:rPr lang="en-US" dirty="0"/>
              <a:t> </a:t>
            </a:r>
            <a:r>
              <a:rPr lang="en-US" dirty="0" err="1"/>
              <a:t>estadísticas</a:t>
            </a:r>
            <a:endParaRPr lang="en-US" dirty="0"/>
          </a:p>
          <a:p>
            <a:r>
              <a:rPr lang="en-US" dirty="0"/>
              <a:t>2.2) Clustering</a:t>
            </a:r>
          </a:p>
          <a:p>
            <a:r>
              <a:rPr lang="en-US" dirty="0"/>
              <a:t>2.3) </a:t>
            </a:r>
            <a:r>
              <a:rPr lang="en-US" dirty="0" err="1"/>
              <a:t>Reducción</a:t>
            </a:r>
            <a:r>
              <a:rPr lang="en-US" dirty="0"/>
              <a:t> de </a:t>
            </a:r>
            <a:r>
              <a:rPr lang="en-US" dirty="0" err="1"/>
              <a:t>dimensiones</a:t>
            </a:r>
            <a:r>
              <a:rPr lang="en-US" dirty="0"/>
              <a:t> (PCA)</a:t>
            </a:r>
          </a:p>
          <a:p>
            <a:r>
              <a:rPr lang="en-US" dirty="0"/>
              <a:t>2.4) </a:t>
            </a:r>
            <a:r>
              <a:rPr lang="en-US" dirty="0" err="1"/>
              <a:t>Algoritmos</a:t>
            </a:r>
            <a:r>
              <a:rPr lang="en-US" dirty="0"/>
              <a:t> de </a:t>
            </a:r>
            <a:r>
              <a:rPr lang="en-US" dirty="0" err="1"/>
              <a:t>expresión</a:t>
            </a:r>
            <a:r>
              <a:rPr lang="en-US" dirty="0"/>
              <a:t> </a:t>
            </a:r>
            <a:r>
              <a:rPr lang="en-US" dirty="0" err="1"/>
              <a:t>diferencial</a:t>
            </a:r>
            <a:endParaRPr lang="en-US" dirty="0"/>
          </a:p>
          <a:p>
            <a:r>
              <a:rPr lang="en-US" dirty="0"/>
              <a:t>2.5) </a:t>
            </a:r>
            <a:r>
              <a:rPr lang="en-US" dirty="0" err="1"/>
              <a:t>Analísis</a:t>
            </a:r>
            <a:r>
              <a:rPr lang="en-US" dirty="0"/>
              <a:t> de </a:t>
            </a:r>
            <a:r>
              <a:rPr lang="en-US" dirty="0" err="1"/>
              <a:t>Sobrevivencia</a:t>
            </a:r>
            <a:endParaRPr lang="en-US" dirty="0"/>
          </a:p>
          <a:p>
            <a:r>
              <a:rPr lang="en-US" dirty="0"/>
              <a:t>2.6) </a:t>
            </a:r>
            <a:r>
              <a:rPr lang="en-US" dirty="0" err="1"/>
              <a:t>Algoritmos</a:t>
            </a:r>
            <a:r>
              <a:rPr lang="en-US" dirty="0"/>
              <a:t> de </a:t>
            </a:r>
            <a:r>
              <a:rPr lang="en-US" dirty="0" err="1"/>
              <a:t>enriquecimiento</a:t>
            </a:r>
            <a:r>
              <a:rPr lang="en-US" dirty="0"/>
              <a:t> y </a:t>
            </a:r>
            <a:r>
              <a:rPr lang="en-US" dirty="0" err="1"/>
              <a:t>redes</a:t>
            </a:r>
            <a:r>
              <a:rPr lang="en-US" dirty="0"/>
              <a:t> de genes</a:t>
            </a:r>
          </a:p>
          <a:p>
            <a:r>
              <a:rPr lang="en-US" dirty="0"/>
              <a:t>2.7) </a:t>
            </a:r>
            <a:r>
              <a:rPr lang="en-US" dirty="0" err="1"/>
              <a:t>Integración</a:t>
            </a:r>
            <a:r>
              <a:rPr lang="en-US" dirty="0"/>
              <a:t> de </a:t>
            </a:r>
            <a:r>
              <a:rPr lang="en-US" dirty="0" err="1"/>
              <a:t>múltiples</a:t>
            </a:r>
            <a:r>
              <a:rPr lang="en-US" dirty="0"/>
              <a:t> </a:t>
            </a:r>
            <a:r>
              <a:rPr lang="en-US" dirty="0" err="1"/>
              <a:t>datos</a:t>
            </a:r>
            <a:endParaRPr lang="en-US" dirty="0"/>
          </a:p>
          <a:p>
            <a:endParaRPr lang="en-US" dirty="0"/>
          </a:p>
          <a:p>
            <a:r>
              <a:rPr lang="en-US" dirty="0"/>
              <a:t>3) </a:t>
            </a:r>
            <a:r>
              <a:rPr lang="en-US" dirty="0" err="1"/>
              <a:t>Aprendizaje</a:t>
            </a:r>
            <a:r>
              <a:rPr lang="en-US" dirty="0"/>
              <a:t> </a:t>
            </a:r>
            <a:r>
              <a:rPr lang="en-US" dirty="0" err="1"/>
              <a:t>computacional</a:t>
            </a:r>
            <a:r>
              <a:rPr lang="en-US" dirty="0"/>
              <a:t> en </a:t>
            </a:r>
            <a:r>
              <a:rPr lang="en-US" dirty="0" err="1"/>
              <a:t>Medicina</a:t>
            </a:r>
            <a:endParaRPr lang="en-US" dirty="0"/>
          </a:p>
          <a:p>
            <a:r>
              <a:rPr lang="en-US" dirty="0"/>
              <a:t>3.1) </a:t>
            </a:r>
            <a:r>
              <a:rPr lang="en-US" dirty="0" err="1"/>
              <a:t>Algoritmos</a:t>
            </a:r>
            <a:r>
              <a:rPr lang="en-US" dirty="0"/>
              <a:t> </a:t>
            </a:r>
            <a:r>
              <a:rPr lang="en-US" dirty="0" err="1"/>
              <a:t>más</a:t>
            </a:r>
            <a:r>
              <a:rPr lang="en-US" dirty="0"/>
              <a:t> </a:t>
            </a:r>
            <a:r>
              <a:rPr lang="en-US" dirty="0" err="1"/>
              <a:t>usados</a:t>
            </a:r>
            <a:endParaRPr lang="en-US" dirty="0"/>
          </a:p>
          <a:p>
            <a:r>
              <a:rPr lang="en-US" dirty="0"/>
              <a:t>3.2) </a:t>
            </a:r>
            <a:r>
              <a:rPr lang="en-US" dirty="0" err="1"/>
              <a:t>Problemas</a:t>
            </a:r>
            <a:r>
              <a:rPr lang="en-US" dirty="0"/>
              <a:t> </a:t>
            </a:r>
            <a:r>
              <a:rPr lang="en-US" dirty="0" err="1"/>
              <a:t>prácticos</a:t>
            </a:r>
            <a:r>
              <a:rPr lang="en-US" dirty="0"/>
              <a:t> de machine learning</a:t>
            </a:r>
          </a:p>
          <a:p>
            <a:r>
              <a:rPr lang="en-US" dirty="0"/>
              <a:t>3.3) </a:t>
            </a:r>
            <a:r>
              <a:rPr lang="en-US" dirty="0" err="1"/>
              <a:t>Proyecto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9362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333</Words>
  <Application>Microsoft Macintosh PowerPoint</Application>
  <PresentationFormat>On-screen Show (4:3)</PresentationFormat>
  <Paragraphs>58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Profesores Bioinformática Para Ciencias Computacionales Técnicas y Métodos Feb 2020</vt:lpstr>
      <vt:lpstr>Dr. Víctor Treviño, SNI-2 (vtrevino@tec.mx)</vt:lpstr>
      <vt:lpstr>Dr. Emmanuel Martínez, SNI-1  (juanemmanuel@tec.mx)</vt:lpstr>
      <vt:lpstr>Contenido Tentativo del Curso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Profesores</dc:title>
  <dc:creator>Juan Emmanuel Martinez Ledesma</dc:creator>
  <cp:lastModifiedBy>Víctor Manuel Treviño Alvarado</cp:lastModifiedBy>
  <cp:revision>5</cp:revision>
  <dcterms:created xsi:type="dcterms:W3CDTF">2019-01-18T22:23:12Z</dcterms:created>
  <dcterms:modified xsi:type="dcterms:W3CDTF">2020-02-13T17:46:07Z</dcterms:modified>
</cp:coreProperties>
</file>